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4" r:id="rId4"/>
    <p:sldId id="260" r:id="rId5"/>
    <p:sldId id="667" r:id="rId6"/>
    <p:sldId id="484" r:id="rId7"/>
    <p:sldId id="483" r:id="rId8"/>
    <p:sldId id="613" r:id="rId9"/>
    <p:sldId id="668" r:id="rId10"/>
    <p:sldId id="669" r:id="rId11"/>
    <p:sldId id="670" r:id="rId12"/>
    <p:sldId id="671" r:id="rId13"/>
    <p:sldId id="380" r:id="rId14"/>
    <p:sldId id="486" r:id="rId15"/>
    <p:sldId id="672" r:id="rId16"/>
    <p:sldId id="389" r:id="rId17"/>
    <p:sldId id="490" r:id="rId18"/>
    <p:sldId id="673" r:id="rId19"/>
    <p:sldId id="674" r:id="rId20"/>
    <p:sldId id="614" r:id="rId21"/>
    <p:sldId id="675" r:id="rId22"/>
    <p:sldId id="676" r:id="rId23"/>
    <p:sldId id="677" r:id="rId24"/>
    <p:sldId id="375" r:id="rId25"/>
    <p:sldId id="493" r:id="rId26"/>
    <p:sldId id="496" r:id="rId27"/>
    <p:sldId id="494" r:id="rId28"/>
    <p:sldId id="678" r:id="rId29"/>
    <p:sldId id="495" r:id="rId30"/>
    <p:sldId id="570" r:id="rId31"/>
    <p:sldId id="679" r:id="rId32"/>
    <p:sldId id="680" r:id="rId33"/>
    <p:sldId id="681" r:id="rId34"/>
    <p:sldId id="682" r:id="rId35"/>
    <p:sldId id="500" r:id="rId36"/>
    <p:sldId id="501" r:id="rId37"/>
    <p:sldId id="497" r:id="rId38"/>
    <p:sldId id="683" r:id="rId39"/>
    <p:sldId id="503" r:id="rId40"/>
    <p:sldId id="684" r:id="rId41"/>
    <p:sldId id="685" r:id="rId42"/>
    <p:sldId id="619" r:id="rId43"/>
    <p:sldId id="686" r:id="rId44"/>
    <p:sldId id="377" r:id="rId45"/>
    <p:sldId id="504" r:id="rId46"/>
    <p:sldId id="628" r:id="rId47"/>
    <p:sldId id="687" r:id="rId48"/>
    <p:sldId id="506" r:id="rId49"/>
    <p:sldId id="688" r:id="rId50"/>
    <p:sldId id="508" r:id="rId51"/>
    <p:sldId id="689" r:id="rId52"/>
    <p:sldId id="690" r:id="rId53"/>
    <p:sldId id="513" r:id="rId54"/>
    <p:sldId id="631" r:id="rId55"/>
    <p:sldId id="691" r:id="rId56"/>
    <p:sldId id="692" r:id="rId57"/>
    <p:sldId id="514" r:id="rId58"/>
    <p:sldId id="582" r:id="rId59"/>
    <p:sldId id="515" r:id="rId60"/>
    <p:sldId id="693" r:id="rId61"/>
    <p:sldId id="516" r:id="rId62"/>
    <p:sldId id="695" r:id="rId63"/>
    <p:sldId id="694" r:id="rId64"/>
    <p:sldId id="696" r:id="rId65"/>
    <p:sldId id="517" r:id="rId66"/>
    <p:sldId id="697" r:id="rId67"/>
    <p:sldId id="698" r:id="rId68"/>
    <p:sldId id="296" r:id="rId69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A86"/>
    <a:srgbClr val="7B3874"/>
    <a:srgbClr val="AC0C45"/>
    <a:srgbClr val="672F62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4/6/2022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06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794956" y="3347679"/>
            <a:ext cx="5108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LAS TRES ETAPAS DEL JUICIO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16717" y="416864"/>
            <a:ext cx="987115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5400" b="1" u="sng" dirty="0" smtClean="0">
                <a:solidFill>
                  <a:srgbClr val="FF0000"/>
                </a:solidFill>
              </a:rPr>
              <a:t>Daniel </a:t>
            </a:r>
            <a:r>
              <a:rPr lang="es-ES" sz="5400" b="1" u="sng" dirty="0">
                <a:solidFill>
                  <a:srgbClr val="FF0000"/>
                </a:solidFill>
              </a:rPr>
              <a:t>7:19-22</a:t>
            </a:r>
            <a:r>
              <a:rPr lang="es-ES" sz="5400" b="1" dirty="0">
                <a:solidFill>
                  <a:srgbClr val="002060"/>
                </a:solidFill>
              </a:rPr>
              <a:t>: Daniel quería saber especialmente el </a:t>
            </a:r>
            <a:r>
              <a:rPr lang="es-ES" sz="5400" b="1" dirty="0" smtClean="0">
                <a:solidFill>
                  <a:srgbClr val="002060"/>
                </a:solidFill>
              </a:rPr>
              <a:t>significado </a:t>
            </a:r>
            <a:r>
              <a:rPr lang="es-ES" sz="5400" b="1" dirty="0">
                <a:solidFill>
                  <a:srgbClr val="002060"/>
                </a:solidFill>
              </a:rPr>
              <a:t>de la </a:t>
            </a:r>
            <a:r>
              <a:rPr lang="es-ES" sz="5400" b="1" dirty="0">
                <a:solidFill>
                  <a:srgbClr val="FF0000"/>
                </a:solidFill>
              </a:rPr>
              <a:t>cuarta bestia</a:t>
            </a:r>
            <a:r>
              <a:rPr lang="es-ES" sz="5400" b="1" dirty="0">
                <a:solidFill>
                  <a:srgbClr val="002060"/>
                </a:solidFill>
              </a:rPr>
              <a:t>, </a:t>
            </a:r>
            <a:r>
              <a:rPr lang="es-ES" sz="5400" b="1" dirty="0" smtClean="0">
                <a:solidFill>
                  <a:srgbClr val="002060"/>
                </a:solidFill>
              </a:rPr>
              <a:t>los </a:t>
            </a:r>
            <a:r>
              <a:rPr lang="es-ES" sz="5400" b="1" dirty="0">
                <a:solidFill>
                  <a:srgbClr val="002060"/>
                </a:solidFill>
              </a:rPr>
              <a:t>diez </a:t>
            </a:r>
            <a:r>
              <a:rPr lang="es-ES" sz="5400" b="1" dirty="0">
                <a:solidFill>
                  <a:srgbClr val="FF0000"/>
                </a:solidFill>
              </a:rPr>
              <a:t>cuernos</a:t>
            </a:r>
            <a:r>
              <a:rPr lang="es-ES" sz="5400" b="1" dirty="0">
                <a:solidFill>
                  <a:srgbClr val="002060"/>
                </a:solidFill>
              </a:rPr>
              <a:t> y el </a:t>
            </a:r>
            <a:r>
              <a:rPr lang="es-ES" sz="5400" b="1" dirty="0" smtClean="0">
                <a:solidFill>
                  <a:srgbClr val="FF0000"/>
                </a:solidFill>
              </a:rPr>
              <a:t>cuerno pequeño</a:t>
            </a:r>
            <a:r>
              <a:rPr lang="es-ES" sz="5400" b="1" dirty="0">
                <a:solidFill>
                  <a:srgbClr val="002060"/>
                </a:solidFill>
              </a:rPr>
              <a:t>, la llegada del </a:t>
            </a:r>
            <a:r>
              <a:rPr lang="es-ES" sz="5400" b="1" dirty="0">
                <a:solidFill>
                  <a:srgbClr val="FF0000"/>
                </a:solidFill>
              </a:rPr>
              <a:t>Anciano</a:t>
            </a:r>
            <a:r>
              <a:rPr lang="es-ES" sz="5400" b="1" dirty="0">
                <a:solidFill>
                  <a:srgbClr val="002060"/>
                </a:solidFill>
              </a:rPr>
              <a:t> de grande edad, y el </a:t>
            </a:r>
            <a:r>
              <a:rPr lang="es-ES" sz="5400" b="1" dirty="0" smtClean="0">
                <a:solidFill>
                  <a:srgbClr val="FF0000"/>
                </a:solidFill>
              </a:rPr>
              <a:t>juicio</a:t>
            </a:r>
            <a:r>
              <a:rPr lang="es-ES" sz="5400" b="1" dirty="0" smtClean="0">
                <a:solidFill>
                  <a:srgbClr val="002060"/>
                </a:solidFill>
              </a:rPr>
              <a:t> </a:t>
            </a:r>
            <a:r>
              <a:rPr lang="es-ES" sz="5400" b="1" dirty="0">
                <a:solidFill>
                  <a:srgbClr val="002060"/>
                </a:solidFill>
              </a:rPr>
              <a:t>en favor de los </a:t>
            </a:r>
            <a:r>
              <a:rPr lang="es-ES" sz="5400" b="1" dirty="0" smtClean="0">
                <a:solidFill>
                  <a:srgbClr val="002060"/>
                </a:solidFill>
              </a:rPr>
              <a:t>santos.</a:t>
            </a:r>
          </a:p>
        </p:txBody>
      </p:sp>
    </p:spTree>
    <p:extLst>
      <p:ext uri="{BB962C8B-B14F-4D97-AF65-F5344CB8AC3E}">
        <p14:creationId xmlns:p14="http://schemas.microsoft.com/office/powerpoint/2010/main" val="348448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16717" y="519291"/>
            <a:ext cx="9871159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600" b="1" u="sng" dirty="0" smtClean="0">
                <a:solidFill>
                  <a:srgbClr val="FF0000"/>
                </a:solidFill>
              </a:rPr>
              <a:t>Daniel </a:t>
            </a:r>
            <a:r>
              <a:rPr lang="es-ES" sz="6600" b="1" u="sng" dirty="0">
                <a:solidFill>
                  <a:srgbClr val="FF0000"/>
                </a:solidFill>
              </a:rPr>
              <a:t>7:23-27</a:t>
            </a:r>
            <a:r>
              <a:rPr lang="es-ES" sz="6600" b="1" dirty="0">
                <a:solidFill>
                  <a:srgbClr val="002060"/>
                </a:solidFill>
              </a:rPr>
              <a:t>: El ángel le explicó a Daniel el significado la </a:t>
            </a:r>
            <a:r>
              <a:rPr lang="es-ES" sz="6600" b="1" dirty="0">
                <a:solidFill>
                  <a:srgbClr val="FF0000"/>
                </a:solidFill>
              </a:rPr>
              <a:t>cuarta bestia</a:t>
            </a:r>
            <a:r>
              <a:rPr lang="es-ES" sz="6600" b="1" dirty="0">
                <a:solidFill>
                  <a:srgbClr val="002060"/>
                </a:solidFill>
              </a:rPr>
              <a:t>, los </a:t>
            </a:r>
            <a:r>
              <a:rPr lang="es-ES" sz="6600" b="1" dirty="0">
                <a:solidFill>
                  <a:srgbClr val="FF0000"/>
                </a:solidFill>
              </a:rPr>
              <a:t>diez </a:t>
            </a:r>
            <a:r>
              <a:rPr lang="es-ES" sz="6600" b="1" dirty="0" smtClean="0">
                <a:solidFill>
                  <a:srgbClr val="FF0000"/>
                </a:solidFill>
              </a:rPr>
              <a:t>cuernos</a:t>
            </a:r>
            <a:r>
              <a:rPr lang="es-ES" sz="6600" b="1" dirty="0">
                <a:solidFill>
                  <a:srgbClr val="002060"/>
                </a:solidFill>
              </a:rPr>
              <a:t>, el </a:t>
            </a:r>
            <a:r>
              <a:rPr lang="es-ES" sz="6600" b="1" dirty="0">
                <a:solidFill>
                  <a:srgbClr val="FF0000"/>
                </a:solidFill>
              </a:rPr>
              <a:t>cuerno pequeño </a:t>
            </a:r>
            <a:r>
              <a:rPr lang="es-ES" sz="6600" b="1" dirty="0">
                <a:solidFill>
                  <a:srgbClr val="002060"/>
                </a:solidFill>
              </a:rPr>
              <a:t>y el </a:t>
            </a:r>
            <a:r>
              <a:rPr lang="es-ES" sz="6600" b="1" dirty="0" smtClean="0">
                <a:solidFill>
                  <a:srgbClr val="FF0000"/>
                </a:solidFill>
              </a:rPr>
              <a:t>juicio</a:t>
            </a:r>
            <a:r>
              <a:rPr lang="es-ES" sz="6600" b="1" dirty="0" smtClean="0">
                <a:solidFill>
                  <a:srgbClr val="002060"/>
                </a:solidFill>
              </a:rPr>
              <a:t>.</a:t>
            </a:r>
            <a:endParaRPr lang="es-E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5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04698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Tres pasos del juicio celestial</a:t>
            </a:r>
          </a:p>
        </p:txBody>
      </p:sp>
    </p:spTree>
    <p:extLst>
      <p:ext uri="{BB962C8B-B14F-4D97-AF65-F5344CB8AC3E}">
        <p14:creationId xmlns:p14="http://schemas.microsoft.com/office/powerpoint/2010/main" val="21740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89320" y="507002"/>
            <a:ext cx="10740788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002060"/>
                </a:solidFill>
              </a:rPr>
              <a:t>El </a:t>
            </a:r>
            <a:r>
              <a:rPr lang="es-ES" sz="6000" b="1" dirty="0">
                <a:solidFill>
                  <a:srgbClr val="FF0000"/>
                </a:solidFill>
              </a:rPr>
              <a:t>juicio celestial </a:t>
            </a:r>
            <a:r>
              <a:rPr lang="es-ES" sz="6000" b="1" dirty="0">
                <a:solidFill>
                  <a:srgbClr val="002060"/>
                </a:solidFill>
              </a:rPr>
              <a:t>consta de </a:t>
            </a:r>
            <a:r>
              <a:rPr lang="es-ES" sz="6000" b="1" dirty="0">
                <a:solidFill>
                  <a:srgbClr val="FF0000"/>
                </a:solidFill>
              </a:rPr>
              <a:t>tres pasos</a:t>
            </a:r>
            <a:r>
              <a:rPr lang="es-ES" sz="6000" b="1" dirty="0">
                <a:solidFill>
                  <a:srgbClr val="002060"/>
                </a:solidFill>
              </a:rPr>
              <a:t> al igual que los juicios en los tribunales terrenales</a:t>
            </a:r>
          </a:p>
          <a:p>
            <a:pPr algn="ctr"/>
            <a:r>
              <a:rPr lang="es-ES" sz="6000" b="1" dirty="0" smtClean="0">
                <a:solidFill>
                  <a:srgbClr val="002060"/>
                </a:solidFill>
              </a:rPr>
              <a:t>(Daniel </a:t>
            </a:r>
            <a:r>
              <a:rPr lang="es-ES" sz="6000" b="1" dirty="0">
                <a:solidFill>
                  <a:srgbClr val="002060"/>
                </a:solidFill>
              </a:rPr>
              <a:t>7:8-10 y 13-14, 17-18, 21-22, 25-27</a:t>
            </a:r>
            <a:r>
              <a:rPr lang="es-ES" sz="6000" b="1" dirty="0" smtClean="0">
                <a:solidFill>
                  <a:srgbClr val="002060"/>
                </a:solidFill>
              </a:rPr>
              <a:t>):</a:t>
            </a:r>
            <a:endParaRPr lang="es-E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7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9213" y="217714"/>
            <a:ext cx="11415251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FF0000"/>
                </a:solidFill>
              </a:rPr>
              <a:t>Investigación</a:t>
            </a:r>
            <a:r>
              <a:rPr lang="es-ES" sz="4400" b="1" dirty="0">
                <a:solidFill>
                  <a:srgbClr val="002060"/>
                </a:solidFill>
              </a:rPr>
              <a:t>: Los libros se abren en el cielo y se examinan los registros de todos </a:t>
            </a:r>
            <a:r>
              <a:rPr lang="es-ES" sz="4400" b="1" dirty="0" smtClean="0">
                <a:solidFill>
                  <a:srgbClr val="002060"/>
                </a:solidFill>
              </a:rPr>
              <a:t>los </a:t>
            </a:r>
            <a:r>
              <a:rPr lang="es-ES" sz="4400" b="1" dirty="0">
                <a:solidFill>
                  <a:srgbClr val="002060"/>
                </a:solidFill>
              </a:rPr>
              <a:t>que profesaron el nombre de Jesús.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FF0000"/>
                </a:solidFill>
              </a:rPr>
              <a:t>Veredicto</a:t>
            </a:r>
            <a:r>
              <a:rPr lang="es-ES" sz="4400" b="1" dirty="0">
                <a:solidFill>
                  <a:srgbClr val="002060"/>
                </a:solidFill>
              </a:rPr>
              <a:t>: Cuando termina la investigación se pronuncia en el cielo la sentencia en </a:t>
            </a:r>
            <a:r>
              <a:rPr lang="es-ES" sz="4400" b="1" dirty="0" smtClean="0">
                <a:solidFill>
                  <a:srgbClr val="002060"/>
                </a:solidFill>
              </a:rPr>
              <a:t>favor </a:t>
            </a:r>
            <a:r>
              <a:rPr lang="es-ES" sz="4400" b="1" dirty="0">
                <a:solidFill>
                  <a:srgbClr val="002060"/>
                </a:solidFill>
              </a:rPr>
              <a:t>de los santos y el Padre le entrega el reino a Cristo y a los santos </a:t>
            </a:r>
            <a:r>
              <a:rPr lang="es-ES" sz="4400" b="1" dirty="0" smtClean="0">
                <a:solidFill>
                  <a:srgbClr val="002060"/>
                </a:solidFill>
              </a:rPr>
              <a:t>(Daniel 12:1</a:t>
            </a:r>
            <a:r>
              <a:rPr lang="es-ES" sz="4400" b="1" dirty="0">
                <a:solidFill>
                  <a:srgbClr val="002060"/>
                </a:solidFill>
              </a:rPr>
              <a:t>; </a:t>
            </a:r>
            <a:r>
              <a:rPr lang="es-ES" sz="4400" b="1" dirty="0" smtClean="0">
                <a:solidFill>
                  <a:srgbClr val="002060"/>
                </a:solidFill>
              </a:rPr>
              <a:t>Ap. </a:t>
            </a:r>
            <a:r>
              <a:rPr lang="es-ES" sz="4400" b="1" dirty="0">
                <a:solidFill>
                  <a:srgbClr val="002060"/>
                </a:solidFill>
              </a:rPr>
              <a:t>22:11).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FF0000"/>
                </a:solidFill>
              </a:rPr>
              <a:t>Recompensa</a:t>
            </a:r>
            <a:r>
              <a:rPr lang="es-ES" sz="4400" b="1" dirty="0">
                <a:solidFill>
                  <a:srgbClr val="002060"/>
                </a:solidFill>
              </a:rPr>
              <a:t>: Cristo y los santos toman posesión del reino en la tierra</a:t>
            </a:r>
          </a:p>
        </p:txBody>
      </p:sp>
    </p:spTree>
    <p:extLst>
      <p:ext uri="{BB962C8B-B14F-4D97-AF65-F5344CB8AC3E}">
        <p14:creationId xmlns:p14="http://schemas.microsoft.com/office/powerpoint/2010/main" val="73445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Análisis detallado de los cuatro ciclos de Daniel </a:t>
            </a:r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7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3782" y="2086807"/>
            <a:ext cx="112087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 smtClean="0">
                <a:solidFill>
                  <a:srgbClr val="FF0000"/>
                </a:solidFill>
              </a:rPr>
              <a:t>8</a:t>
            </a:r>
            <a:r>
              <a:rPr lang="es-ES" sz="4400" b="1" dirty="0" smtClean="0">
                <a:solidFill>
                  <a:schemeClr val="bg1"/>
                </a:solidFill>
              </a:rPr>
              <a:t> Mientras </a:t>
            </a:r>
            <a:r>
              <a:rPr lang="es-ES" sz="4400" b="1" dirty="0">
                <a:solidFill>
                  <a:schemeClr val="bg1"/>
                </a:solidFill>
              </a:rPr>
              <a:t>yo contemplaba los cuernos, he aquí que </a:t>
            </a:r>
            <a:r>
              <a:rPr lang="es-ES" sz="4400" b="1" dirty="0">
                <a:solidFill>
                  <a:srgbClr val="FFFF00"/>
                </a:solidFill>
              </a:rPr>
              <a:t>otro cuerno pequeño</a:t>
            </a:r>
            <a:r>
              <a:rPr lang="es-ES" sz="4400" b="1" dirty="0">
                <a:solidFill>
                  <a:srgbClr val="FF0000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salía </a:t>
            </a:r>
            <a:r>
              <a:rPr lang="es-ES" sz="4400" b="1" dirty="0">
                <a:solidFill>
                  <a:srgbClr val="FFFF00"/>
                </a:solidFill>
              </a:rPr>
              <a:t>entre</a:t>
            </a:r>
            <a:r>
              <a:rPr lang="es-ES" sz="4400" b="1" dirty="0">
                <a:solidFill>
                  <a:schemeClr val="bg1"/>
                </a:solidFill>
              </a:rPr>
              <a:t> ellos, y </a:t>
            </a:r>
            <a:r>
              <a:rPr lang="es-ES" sz="4400" b="1" dirty="0" smtClean="0">
                <a:solidFill>
                  <a:schemeClr val="bg1"/>
                </a:solidFill>
              </a:rPr>
              <a:t>delante </a:t>
            </a:r>
            <a:r>
              <a:rPr lang="es-ES" sz="4400" b="1" dirty="0">
                <a:solidFill>
                  <a:schemeClr val="bg1"/>
                </a:solidFill>
              </a:rPr>
              <a:t>de él fueron </a:t>
            </a:r>
            <a:r>
              <a:rPr lang="es-ES" sz="4400" b="1" dirty="0">
                <a:solidFill>
                  <a:srgbClr val="FFFF00"/>
                </a:solidFill>
              </a:rPr>
              <a:t>arrancados tres cuernos </a:t>
            </a:r>
            <a:r>
              <a:rPr lang="es-ES" sz="4400" b="1" dirty="0">
                <a:solidFill>
                  <a:schemeClr val="bg1"/>
                </a:solidFill>
              </a:rPr>
              <a:t>de los primeros; y he aquí que este cuerno tenía </a:t>
            </a:r>
            <a:r>
              <a:rPr lang="es-ES" sz="4400" b="1" dirty="0" smtClean="0">
                <a:solidFill>
                  <a:schemeClr val="bg1"/>
                </a:solidFill>
              </a:rPr>
              <a:t>ojos </a:t>
            </a:r>
            <a:r>
              <a:rPr lang="es-ES" sz="4400" b="1" dirty="0">
                <a:solidFill>
                  <a:schemeClr val="bg1"/>
                </a:solidFill>
              </a:rPr>
              <a:t>como de hombre, y una </a:t>
            </a:r>
            <a:r>
              <a:rPr lang="es-ES" sz="4400" b="1" dirty="0">
                <a:solidFill>
                  <a:srgbClr val="FFFF00"/>
                </a:solidFill>
              </a:rPr>
              <a:t>boca</a:t>
            </a:r>
            <a:r>
              <a:rPr lang="es-ES" sz="4400" b="1" dirty="0">
                <a:solidFill>
                  <a:schemeClr val="bg1"/>
                </a:solidFill>
              </a:rPr>
              <a:t> que hablaba grandes cosas.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7:8-10, 13, 14: </a:t>
            </a:r>
            <a:r>
              <a:rPr lang="es-ES" sz="3600" b="1" dirty="0">
                <a:latin typeface="Arial Black" panose="020B0A04020102020204" pitchFamily="34" charset="0"/>
              </a:rPr>
              <a:t>Daniel recibe la visión en su </a:t>
            </a:r>
            <a:r>
              <a:rPr lang="es-ES" sz="3600" b="1" u="sng" dirty="0">
                <a:latin typeface="Arial Black" panose="020B0A04020102020204" pitchFamily="34" charset="0"/>
              </a:rPr>
              <a:t>totalidad</a:t>
            </a:r>
            <a:r>
              <a:rPr lang="es-ES" sz="3600" b="1" dirty="0">
                <a:latin typeface="Arial Black" panose="020B0A04020102020204" pitchFamily="34" charset="0"/>
              </a:rPr>
              <a:t> que culmina con el juicio y la </a:t>
            </a:r>
          </a:p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toma del reino por Cristo:</a:t>
            </a:r>
          </a:p>
        </p:txBody>
      </p:sp>
    </p:spTree>
    <p:extLst>
      <p:ext uri="{BB962C8B-B14F-4D97-AF65-F5344CB8AC3E}">
        <p14:creationId xmlns:p14="http://schemas.microsoft.com/office/powerpoint/2010/main" val="72507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5691" y="228510"/>
            <a:ext cx="112087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9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“Estuve mirando hasta que </a:t>
            </a:r>
            <a:r>
              <a:rPr lang="es-ES" sz="4000" b="1" dirty="0" smtClean="0">
                <a:solidFill>
                  <a:schemeClr val="bg1"/>
                </a:solidFill>
              </a:rPr>
              <a:t>fueron </a:t>
            </a:r>
            <a:r>
              <a:rPr lang="es-ES" sz="4000" b="1" dirty="0">
                <a:solidFill>
                  <a:schemeClr val="bg1"/>
                </a:solidFill>
              </a:rPr>
              <a:t>puestos tronos, y </a:t>
            </a:r>
            <a:r>
              <a:rPr lang="es-ES" sz="4000" b="1" dirty="0">
                <a:solidFill>
                  <a:srgbClr val="FFFF00"/>
                </a:solidFill>
              </a:rPr>
              <a:t>se sentó </a:t>
            </a:r>
            <a:r>
              <a:rPr lang="es-ES" sz="4000" b="1" dirty="0">
                <a:solidFill>
                  <a:schemeClr val="bg1"/>
                </a:solidFill>
              </a:rPr>
              <a:t>un </a:t>
            </a:r>
            <a:r>
              <a:rPr lang="es-ES" sz="4000" b="1" dirty="0">
                <a:solidFill>
                  <a:srgbClr val="FFFF00"/>
                </a:solidFill>
              </a:rPr>
              <a:t>Anciano de días [en el cielo], </a:t>
            </a:r>
            <a:r>
              <a:rPr lang="es-ES" sz="4000" b="1" dirty="0">
                <a:solidFill>
                  <a:schemeClr val="bg1"/>
                </a:solidFill>
              </a:rPr>
              <a:t>cuyo vestido era blanco </a:t>
            </a:r>
            <a:r>
              <a:rPr lang="es-ES" sz="4000" b="1" dirty="0" smtClean="0">
                <a:solidFill>
                  <a:schemeClr val="bg1"/>
                </a:solidFill>
              </a:rPr>
              <a:t>como </a:t>
            </a:r>
            <a:r>
              <a:rPr lang="es-ES" sz="4000" b="1" dirty="0">
                <a:solidFill>
                  <a:schemeClr val="bg1"/>
                </a:solidFill>
              </a:rPr>
              <a:t>la nieve, y el pelo de su cabeza como lana limpia; su trono llama de fuego, y las ruedas del </a:t>
            </a:r>
            <a:r>
              <a:rPr lang="es-ES" sz="4000" b="1" dirty="0" smtClean="0">
                <a:solidFill>
                  <a:schemeClr val="bg1"/>
                </a:solidFill>
              </a:rPr>
              <a:t>mismo</a:t>
            </a:r>
            <a:r>
              <a:rPr lang="es-ES" sz="4000" b="1" dirty="0">
                <a:solidFill>
                  <a:schemeClr val="bg1"/>
                </a:solidFill>
              </a:rPr>
              <a:t>, fuego ardiente. </a:t>
            </a:r>
            <a:r>
              <a:rPr lang="es-ES" sz="4000" b="1" dirty="0">
                <a:solidFill>
                  <a:srgbClr val="FF0000"/>
                </a:solidFill>
              </a:rPr>
              <a:t>10</a:t>
            </a:r>
            <a:r>
              <a:rPr lang="es-ES" sz="4000" b="1" dirty="0">
                <a:solidFill>
                  <a:schemeClr val="bg1"/>
                </a:solidFill>
              </a:rPr>
              <a:t> Un río de fuego procedía y salía de delante de él; </a:t>
            </a:r>
            <a:r>
              <a:rPr lang="es-ES" sz="4000" b="1" dirty="0">
                <a:solidFill>
                  <a:srgbClr val="FFFF00"/>
                </a:solidFill>
              </a:rPr>
              <a:t>millares de </a:t>
            </a:r>
            <a:r>
              <a:rPr lang="es-ES" sz="4000" b="1" dirty="0" smtClean="0">
                <a:solidFill>
                  <a:srgbClr val="FFFF00"/>
                </a:solidFill>
              </a:rPr>
              <a:t>millares[en </a:t>
            </a:r>
            <a:r>
              <a:rPr lang="es-ES" sz="4000" b="1" dirty="0">
                <a:solidFill>
                  <a:srgbClr val="FFFF00"/>
                </a:solidFill>
              </a:rPr>
              <a:t>el cielo] </a:t>
            </a:r>
            <a:r>
              <a:rPr lang="es-ES" sz="4000" b="1" dirty="0">
                <a:solidFill>
                  <a:schemeClr val="bg1"/>
                </a:solidFill>
              </a:rPr>
              <a:t>le servían, y millones de millones asistían delante de él; </a:t>
            </a:r>
            <a:r>
              <a:rPr lang="es-ES" sz="4000" b="1" dirty="0">
                <a:solidFill>
                  <a:srgbClr val="FFFF00"/>
                </a:solidFill>
              </a:rPr>
              <a:t>el Juez se sentó [en el </a:t>
            </a:r>
            <a:r>
              <a:rPr lang="es-ES" sz="4000" b="1" dirty="0" smtClean="0">
                <a:solidFill>
                  <a:srgbClr val="FFFF00"/>
                </a:solidFill>
              </a:rPr>
              <a:t>cielo</a:t>
            </a:r>
            <a:r>
              <a:rPr lang="es-ES" sz="4000" b="1" dirty="0">
                <a:solidFill>
                  <a:srgbClr val="FFFF00"/>
                </a:solidFill>
              </a:rPr>
              <a:t>], </a:t>
            </a:r>
            <a:r>
              <a:rPr lang="es-ES" sz="4000" b="1" dirty="0">
                <a:solidFill>
                  <a:schemeClr val="bg1"/>
                </a:solidFill>
              </a:rPr>
              <a:t>y los </a:t>
            </a:r>
            <a:r>
              <a:rPr lang="es-ES" sz="4000" b="1" dirty="0">
                <a:solidFill>
                  <a:srgbClr val="FFFF00"/>
                </a:solidFill>
              </a:rPr>
              <a:t>libros fueron abiertos [la investigación en el cielo</a:t>
            </a:r>
            <a:r>
              <a:rPr lang="es-ES" sz="4000" b="1" dirty="0" smtClean="0">
                <a:solidFill>
                  <a:srgbClr val="FFFF00"/>
                </a:solidFill>
              </a:rPr>
              <a:t>].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5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3458" y="331749"/>
            <a:ext cx="1148899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13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Miraba yo en la visión de </a:t>
            </a:r>
            <a:r>
              <a:rPr lang="es-ES" sz="4000" b="1" dirty="0" smtClean="0">
                <a:solidFill>
                  <a:schemeClr val="bg1"/>
                </a:solidFill>
              </a:rPr>
              <a:t>la </a:t>
            </a:r>
            <a:r>
              <a:rPr lang="es-ES" sz="4000" b="1" dirty="0">
                <a:solidFill>
                  <a:schemeClr val="bg1"/>
                </a:solidFill>
              </a:rPr>
              <a:t>noche, y he aquí con las nubes del cielo venía uno como un hijo de hombre, que </a:t>
            </a:r>
            <a:r>
              <a:rPr lang="es-ES" sz="4000" b="1" dirty="0">
                <a:solidFill>
                  <a:srgbClr val="FFFF00"/>
                </a:solidFill>
              </a:rPr>
              <a:t>vino hasta el </a:t>
            </a:r>
            <a:r>
              <a:rPr lang="es-ES" sz="4000" b="1" dirty="0" smtClean="0">
                <a:solidFill>
                  <a:srgbClr val="FFFF00"/>
                </a:solidFill>
              </a:rPr>
              <a:t>Anciano </a:t>
            </a:r>
            <a:r>
              <a:rPr lang="es-ES" sz="4000" b="1" dirty="0">
                <a:solidFill>
                  <a:srgbClr val="FFFF00"/>
                </a:solidFill>
              </a:rPr>
              <a:t>de días [en el cielo], </a:t>
            </a:r>
            <a:r>
              <a:rPr lang="es-ES" sz="4000" b="1" dirty="0">
                <a:solidFill>
                  <a:schemeClr val="bg1"/>
                </a:solidFill>
              </a:rPr>
              <a:t>y le hicieron acercarse delante de él </a:t>
            </a:r>
            <a:r>
              <a:rPr lang="es-ES" sz="4000" b="1" dirty="0">
                <a:solidFill>
                  <a:srgbClr val="FFFF00"/>
                </a:solidFill>
              </a:rPr>
              <a:t>[en el cielo]</a:t>
            </a:r>
            <a:r>
              <a:rPr lang="es-ES" sz="4000" b="1" dirty="0">
                <a:solidFill>
                  <a:schemeClr val="bg1"/>
                </a:solidFill>
              </a:rPr>
              <a:t>.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14</a:t>
            </a:r>
            <a:r>
              <a:rPr lang="es-ES" sz="4000" b="1" dirty="0">
                <a:solidFill>
                  <a:schemeClr val="bg1"/>
                </a:solidFill>
              </a:rPr>
              <a:t> Y le </a:t>
            </a:r>
            <a:r>
              <a:rPr lang="es-ES" sz="4000" b="1" dirty="0">
                <a:solidFill>
                  <a:srgbClr val="FFFF00"/>
                </a:solidFill>
              </a:rPr>
              <a:t>fue </a:t>
            </a:r>
            <a:r>
              <a:rPr lang="es-ES" sz="4000" b="1" dirty="0" smtClean="0">
                <a:solidFill>
                  <a:srgbClr val="FFFF00"/>
                </a:solidFill>
              </a:rPr>
              <a:t>dado [a </a:t>
            </a:r>
            <a:r>
              <a:rPr lang="es-ES" sz="4000" b="1" dirty="0">
                <a:solidFill>
                  <a:srgbClr val="FFFF00"/>
                </a:solidFill>
              </a:rPr>
              <a:t>Jesús por el Padre en el cielo] </a:t>
            </a:r>
            <a:r>
              <a:rPr lang="es-ES" sz="4000" b="1" dirty="0">
                <a:solidFill>
                  <a:schemeClr val="bg1"/>
                </a:solidFill>
              </a:rPr>
              <a:t>dominio, </a:t>
            </a:r>
            <a:r>
              <a:rPr lang="es-ES" sz="4000" b="1" dirty="0">
                <a:solidFill>
                  <a:srgbClr val="FFFF00"/>
                </a:solidFill>
              </a:rPr>
              <a:t>gloria y reino [Jesús recibe el reino en el cielo]</a:t>
            </a:r>
            <a:r>
              <a:rPr lang="es-ES" sz="4000" b="1" dirty="0">
                <a:solidFill>
                  <a:schemeClr val="bg1"/>
                </a:solidFill>
              </a:rPr>
              <a:t>, </a:t>
            </a:r>
            <a:r>
              <a:rPr lang="es-ES" sz="4000" b="1" dirty="0" smtClean="0">
                <a:solidFill>
                  <a:schemeClr val="bg1"/>
                </a:solidFill>
              </a:rPr>
              <a:t>para </a:t>
            </a:r>
            <a:r>
              <a:rPr lang="es-ES" sz="4000" b="1" dirty="0">
                <a:solidFill>
                  <a:schemeClr val="bg1"/>
                </a:solidFill>
              </a:rPr>
              <a:t>que todos los pueblos, naciones y lenguas le sirvieran; su dominio es dominio eterno, que </a:t>
            </a:r>
            <a:r>
              <a:rPr lang="es-ES" sz="4000" b="1" dirty="0" smtClean="0">
                <a:solidFill>
                  <a:schemeClr val="bg1"/>
                </a:solidFill>
              </a:rPr>
              <a:t>nunca </a:t>
            </a:r>
            <a:r>
              <a:rPr lang="es-ES" sz="4000" b="1" dirty="0">
                <a:solidFill>
                  <a:schemeClr val="bg1"/>
                </a:solidFill>
              </a:rPr>
              <a:t>pasará, y su reino uno que no será destruido.</a:t>
            </a:r>
          </a:p>
        </p:txBody>
      </p:sp>
    </p:spTree>
    <p:extLst>
      <p:ext uri="{BB962C8B-B14F-4D97-AF65-F5344CB8AC3E}">
        <p14:creationId xmlns:p14="http://schemas.microsoft.com/office/powerpoint/2010/main" val="329051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1850833"/>
            <a:ext cx="11761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Me acerqué a uno de los que asistían, y le pregunté la verdad acerca de todo esto. Y me habló, </a:t>
            </a:r>
            <a:r>
              <a:rPr lang="es-ES" sz="4000" b="1" dirty="0" smtClean="0">
                <a:solidFill>
                  <a:schemeClr val="bg1"/>
                </a:solidFill>
              </a:rPr>
              <a:t>y </a:t>
            </a:r>
            <a:r>
              <a:rPr lang="es-ES" sz="4000" b="1" dirty="0">
                <a:solidFill>
                  <a:schemeClr val="bg1"/>
                </a:solidFill>
              </a:rPr>
              <a:t>me hizo conocer la </a:t>
            </a:r>
            <a:r>
              <a:rPr lang="es-ES" sz="4000" b="1" dirty="0">
                <a:solidFill>
                  <a:srgbClr val="FFFF00"/>
                </a:solidFill>
              </a:rPr>
              <a:t>interpretación</a:t>
            </a:r>
            <a:r>
              <a:rPr lang="es-ES" sz="4000" b="1" dirty="0">
                <a:solidFill>
                  <a:schemeClr val="bg1"/>
                </a:solidFill>
              </a:rPr>
              <a:t> de las cosas. </a:t>
            </a:r>
            <a:r>
              <a:rPr lang="es-ES" sz="4000" b="1" dirty="0">
                <a:solidFill>
                  <a:srgbClr val="FF0000"/>
                </a:solidFill>
              </a:rPr>
              <a:t>17</a:t>
            </a:r>
            <a:r>
              <a:rPr lang="es-ES" sz="4000" b="1" dirty="0">
                <a:solidFill>
                  <a:schemeClr val="bg1"/>
                </a:solidFill>
              </a:rPr>
              <a:t> Estas cuatro grandes bestias son </a:t>
            </a:r>
            <a:r>
              <a:rPr lang="es-ES" sz="4000" b="1" dirty="0">
                <a:solidFill>
                  <a:srgbClr val="FFFF00"/>
                </a:solidFill>
              </a:rPr>
              <a:t>cuatro </a:t>
            </a:r>
            <a:r>
              <a:rPr lang="es-ES" sz="4000" b="1" dirty="0" smtClean="0">
                <a:solidFill>
                  <a:srgbClr val="FFFF00"/>
                </a:solidFill>
              </a:rPr>
              <a:t>reyes </a:t>
            </a:r>
            <a:r>
              <a:rPr lang="es-ES" sz="4000" b="1" dirty="0">
                <a:solidFill>
                  <a:schemeClr val="bg1"/>
                </a:solidFill>
              </a:rPr>
              <a:t>que se levantarán en la tierra. </a:t>
            </a:r>
            <a:r>
              <a:rPr lang="es-ES" sz="4000" b="1" dirty="0" smtClean="0">
                <a:solidFill>
                  <a:srgbClr val="FF0000"/>
                </a:solidFill>
              </a:rPr>
              <a:t>18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 smtClean="0">
                <a:solidFill>
                  <a:srgbClr val="FFFF00"/>
                </a:solidFill>
              </a:rPr>
              <a:t>Después </a:t>
            </a:r>
            <a:r>
              <a:rPr lang="es-ES" sz="4000" b="1" dirty="0">
                <a:solidFill>
                  <a:srgbClr val="FFFF00"/>
                </a:solidFill>
              </a:rPr>
              <a:t>recibirán el reino [cuando concluya la </a:t>
            </a:r>
            <a:r>
              <a:rPr lang="es-ES" sz="4000" b="1" dirty="0" smtClean="0">
                <a:solidFill>
                  <a:srgbClr val="FFFF00"/>
                </a:solidFill>
              </a:rPr>
              <a:t>investigación </a:t>
            </a:r>
            <a:r>
              <a:rPr lang="es-ES" sz="4000" b="1" dirty="0">
                <a:solidFill>
                  <a:srgbClr val="FFFF00"/>
                </a:solidFill>
              </a:rPr>
              <a:t>en el cielo] </a:t>
            </a:r>
            <a:r>
              <a:rPr lang="es-ES" sz="4000" b="1" dirty="0">
                <a:solidFill>
                  <a:schemeClr val="bg1"/>
                </a:solidFill>
              </a:rPr>
              <a:t>los santos del Altísimo, y </a:t>
            </a:r>
            <a:r>
              <a:rPr lang="es-ES" sz="4000" b="1" dirty="0">
                <a:solidFill>
                  <a:srgbClr val="FFFF00"/>
                </a:solidFill>
              </a:rPr>
              <a:t>poseerán el reino [cuando Jesús </a:t>
            </a:r>
            <a:r>
              <a:rPr lang="es-ES" sz="4000" b="1" dirty="0" smtClean="0">
                <a:solidFill>
                  <a:srgbClr val="FFFF00"/>
                </a:solidFill>
              </a:rPr>
              <a:t>venga] </a:t>
            </a:r>
            <a:r>
              <a:rPr lang="es-ES" sz="4000" b="1" dirty="0" smtClean="0">
                <a:solidFill>
                  <a:schemeClr val="bg1"/>
                </a:solidFill>
              </a:rPr>
              <a:t>hasta </a:t>
            </a:r>
            <a:r>
              <a:rPr lang="es-ES" sz="4000" b="1" dirty="0">
                <a:solidFill>
                  <a:schemeClr val="bg1"/>
                </a:solidFill>
              </a:rPr>
              <a:t>el siglo, eternamente y para siempre.”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7:16-18: </a:t>
            </a:r>
            <a:r>
              <a:rPr lang="es-ES" sz="3600" b="1" dirty="0">
                <a:latin typeface="Arial Black" panose="020B0A04020102020204" pitchFamily="34" charset="0"/>
              </a:rPr>
              <a:t>Gabriel le da a Daniel una explicación breve de las cuatro bestias seguida </a:t>
            </a:r>
            <a:r>
              <a:rPr lang="es-ES" sz="3600" b="1" dirty="0" smtClean="0">
                <a:latin typeface="Arial Black" panose="020B0A04020102020204" pitchFamily="34" charset="0"/>
              </a:rPr>
              <a:t>por </a:t>
            </a:r>
            <a:r>
              <a:rPr lang="es-ES" sz="3600" b="1" dirty="0">
                <a:latin typeface="Arial Black" panose="020B0A04020102020204" pitchFamily="34" charset="0"/>
              </a:rPr>
              <a:t>el juicio:</a:t>
            </a:r>
          </a:p>
        </p:txBody>
      </p:sp>
    </p:spTree>
    <p:extLst>
      <p:ext uri="{BB962C8B-B14F-4D97-AF65-F5344CB8AC3E}">
        <p14:creationId xmlns:p14="http://schemas.microsoft.com/office/powerpoint/2010/main" val="78530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63176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1500" dirty="0">
                <a:solidFill>
                  <a:schemeClr val="bg1"/>
                </a:solidFill>
                <a:latin typeface="Bauhaus 93" panose="04030905020B02020C02" pitchFamily="82" charset="0"/>
              </a:rPr>
              <a:t>La Gran Cadena Profética</a:t>
            </a: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2737015"/>
            <a:ext cx="11761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Y veía yo que este cuerno hacía guerra contra los santos, y los vencía, </a:t>
            </a:r>
            <a:r>
              <a:rPr lang="es-ES" sz="4000" b="1" dirty="0">
                <a:solidFill>
                  <a:srgbClr val="FF0000"/>
                </a:solidFill>
              </a:rPr>
              <a:t>22</a:t>
            </a:r>
            <a:r>
              <a:rPr lang="es-ES" sz="4000" b="1" dirty="0">
                <a:solidFill>
                  <a:schemeClr val="bg1"/>
                </a:solidFill>
              </a:rPr>
              <a:t> hasta que </a:t>
            </a:r>
            <a:r>
              <a:rPr lang="es-ES" sz="4000" b="1" dirty="0">
                <a:solidFill>
                  <a:srgbClr val="FFFF00"/>
                </a:solidFill>
              </a:rPr>
              <a:t>vino el </a:t>
            </a:r>
          </a:p>
          <a:p>
            <a:r>
              <a:rPr lang="es-ES" sz="4000" b="1" dirty="0">
                <a:solidFill>
                  <a:srgbClr val="FFFF00"/>
                </a:solidFill>
              </a:rPr>
              <a:t>Anciano de días [en el cielo]</a:t>
            </a:r>
            <a:r>
              <a:rPr lang="es-ES" sz="4000" b="1" dirty="0">
                <a:solidFill>
                  <a:schemeClr val="bg1"/>
                </a:solidFill>
              </a:rPr>
              <a:t>, y se dio el juicio </a:t>
            </a:r>
            <a:r>
              <a:rPr lang="es-ES" sz="4000" b="1" dirty="0" smtClean="0">
                <a:solidFill>
                  <a:schemeClr val="bg1"/>
                </a:solidFill>
              </a:rPr>
              <a:t>a </a:t>
            </a:r>
            <a:r>
              <a:rPr lang="es-ES" sz="4000" b="1" dirty="0">
                <a:solidFill>
                  <a:srgbClr val="FFFF00"/>
                </a:solidFill>
              </a:rPr>
              <a:t>[en favor de]</a:t>
            </a:r>
            <a:r>
              <a:rPr lang="es-ES" sz="4000" b="1" dirty="0" smtClean="0">
                <a:solidFill>
                  <a:srgbClr val="FFFF00"/>
                </a:solidFill>
              </a:rPr>
              <a:t> </a:t>
            </a:r>
            <a:r>
              <a:rPr lang="es-ES" sz="4000" b="1" dirty="0">
                <a:solidFill>
                  <a:srgbClr val="FFFF00"/>
                </a:solidFill>
              </a:rPr>
              <a:t>los santos </a:t>
            </a:r>
            <a:r>
              <a:rPr lang="es-ES" sz="4000" b="1" dirty="0">
                <a:solidFill>
                  <a:schemeClr val="bg1"/>
                </a:solidFill>
              </a:rPr>
              <a:t>del Altísimo </a:t>
            </a:r>
            <a:r>
              <a:rPr lang="es-ES" sz="4000" b="1" dirty="0">
                <a:solidFill>
                  <a:srgbClr val="FFFF00"/>
                </a:solidFill>
              </a:rPr>
              <a:t>[en el </a:t>
            </a:r>
            <a:r>
              <a:rPr lang="es-ES" sz="4000" b="1" dirty="0" smtClean="0">
                <a:solidFill>
                  <a:srgbClr val="FFFF00"/>
                </a:solidFill>
              </a:rPr>
              <a:t>cielo</a:t>
            </a:r>
            <a:r>
              <a:rPr lang="es-ES" sz="4000" b="1" dirty="0">
                <a:solidFill>
                  <a:srgbClr val="FFFF00"/>
                </a:solidFill>
              </a:rPr>
              <a:t>]; </a:t>
            </a:r>
            <a:r>
              <a:rPr lang="es-ES" sz="4000" b="1" dirty="0">
                <a:solidFill>
                  <a:schemeClr val="bg1"/>
                </a:solidFill>
              </a:rPr>
              <a:t>y </a:t>
            </a:r>
            <a:r>
              <a:rPr lang="es-ES" sz="4000" b="1" dirty="0">
                <a:solidFill>
                  <a:srgbClr val="FFFF00"/>
                </a:solidFill>
              </a:rPr>
              <a:t>llegó el tiempo [cuando Jesús venga]</a:t>
            </a:r>
            <a:r>
              <a:rPr lang="es-ES" sz="4000" b="1" dirty="0">
                <a:solidFill>
                  <a:schemeClr val="bg1"/>
                </a:solidFill>
              </a:rPr>
              <a:t>, y los santos </a:t>
            </a:r>
            <a:r>
              <a:rPr lang="es-ES" sz="4000" b="1" dirty="0">
                <a:solidFill>
                  <a:srgbClr val="FFFF00"/>
                </a:solidFill>
              </a:rPr>
              <a:t>recibieron el reino [cuando </a:t>
            </a:r>
            <a:r>
              <a:rPr lang="es-ES" sz="4000" b="1" dirty="0" smtClean="0">
                <a:solidFill>
                  <a:srgbClr val="FFFF00"/>
                </a:solidFill>
              </a:rPr>
              <a:t>Jesús </a:t>
            </a:r>
            <a:r>
              <a:rPr lang="es-ES" sz="4000" b="1" dirty="0">
                <a:solidFill>
                  <a:srgbClr val="FFFF00"/>
                </a:solidFill>
              </a:rPr>
              <a:t>venga</a:t>
            </a:r>
            <a:r>
              <a:rPr lang="es-ES" sz="4000" b="1" dirty="0" smtClean="0">
                <a:solidFill>
                  <a:srgbClr val="FFFF00"/>
                </a:solidFill>
              </a:rPr>
              <a:t>]</a:t>
            </a:r>
            <a:r>
              <a:rPr lang="es-ES" sz="4000" b="1" dirty="0" smtClean="0">
                <a:solidFill>
                  <a:schemeClr val="bg1"/>
                </a:solidFill>
              </a:rPr>
              <a:t>...”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7:21, 22: </a:t>
            </a:r>
            <a:r>
              <a:rPr lang="es-ES" sz="3600" b="1" dirty="0">
                <a:latin typeface="Arial Black" panose="020B0A04020102020204" pitchFamily="34" charset="0"/>
              </a:rPr>
              <a:t>Gabriel explica que el juicio celestial revocará los juicios injustos del </a:t>
            </a:r>
          </a:p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cuerno pequeño contra los santos y pronunciará un juicio en favor de ellos:</a:t>
            </a:r>
          </a:p>
        </p:txBody>
      </p:sp>
    </p:spTree>
    <p:extLst>
      <p:ext uri="{BB962C8B-B14F-4D97-AF65-F5344CB8AC3E}">
        <p14:creationId xmlns:p14="http://schemas.microsoft.com/office/powerpoint/2010/main" val="322145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10492" y="2502961"/>
            <a:ext cx="11384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 smtClean="0">
                <a:solidFill>
                  <a:srgbClr val="FF0000"/>
                </a:solidFill>
              </a:rPr>
              <a:t>25</a:t>
            </a:r>
            <a:r>
              <a:rPr lang="es-ES" sz="4400" b="1" dirty="0" smtClean="0">
                <a:solidFill>
                  <a:schemeClr val="bg1"/>
                </a:solidFill>
              </a:rPr>
              <a:t> Y </a:t>
            </a:r>
            <a:r>
              <a:rPr lang="es-ES" sz="4400" b="1" dirty="0" smtClean="0">
                <a:solidFill>
                  <a:srgbClr val="FFFF00"/>
                </a:solidFill>
              </a:rPr>
              <a:t>[el cuerno pequeño] </a:t>
            </a:r>
            <a:r>
              <a:rPr lang="es-ES" sz="4400" b="1" dirty="0" smtClean="0">
                <a:solidFill>
                  <a:schemeClr val="bg1"/>
                </a:solidFill>
              </a:rPr>
              <a:t>hablará palabras contra el Altísimo, y a los santos del Altísimo quebrantará</a:t>
            </a:r>
            <a:r>
              <a:rPr lang="es-ES" sz="4400" b="1" dirty="0">
                <a:solidFill>
                  <a:schemeClr val="bg1"/>
                </a:solidFill>
              </a:rPr>
              <a:t>, y pensará en cambiar los tiempos y la ley; y serán entregados en su maño hasta </a:t>
            </a:r>
            <a:r>
              <a:rPr lang="es-ES" sz="4400" b="1" dirty="0" smtClean="0">
                <a:solidFill>
                  <a:schemeClr val="bg1"/>
                </a:solidFill>
              </a:rPr>
              <a:t>tiempo</a:t>
            </a:r>
            <a:r>
              <a:rPr lang="es-ES" sz="4400" b="1" dirty="0">
                <a:solidFill>
                  <a:schemeClr val="bg1"/>
                </a:solidFill>
              </a:rPr>
              <a:t>, y tiempos, y medio tiempo.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Daniel 7:25-27: </a:t>
            </a:r>
            <a:r>
              <a:rPr lang="es-ES" sz="3600" b="1" dirty="0">
                <a:latin typeface="Arial Black" panose="020B0A04020102020204" pitchFamily="34" charset="0"/>
              </a:rPr>
              <a:t>El juicio celestial revoca el juicio injusto del cuerno pequeño contra los </a:t>
            </a:r>
          </a:p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santos y pronuncia un veredicto en favor de ellos:</a:t>
            </a:r>
          </a:p>
        </p:txBody>
      </p:sp>
    </p:spTree>
    <p:extLst>
      <p:ext uri="{BB962C8B-B14F-4D97-AF65-F5344CB8AC3E}">
        <p14:creationId xmlns:p14="http://schemas.microsoft.com/office/powerpoint/2010/main" val="1711333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77649" y="423438"/>
            <a:ext cx="112063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26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Pero se </a:t>
            </a:r>
            <a:r>
              <a:rPr lang="es-ES" sz="4400" b="1" dirty="0">
                <a:solidFill>
                  <a:srgbClr val="FFFF00"/>
                </a:solidFill>
              </a:rPr>
              <a:t>sentará el Juez [en el cielo; la misma palabra </a:t>
            </a:r>
            <a:r>
              <a:rPr lang="es-ES" sz="4400" b="1" dirty="0" smtClean="0">
                <a:solidFill>
                  <a:srgbClr val="FFFF00"/>
                </a:solidFill>
              </a:rPr>
              <a:t>que </a:t>
            </a:r>
            <a:r>
              <a:rPr lang="es-ES" sz="4400" b="1" dirty="0">
                <a:solidFill>
                  <a:srgbClr val="FFFF00"/>
                </a:solidFill>
              </a:rPr>
              <a:t>está en los versículos 9 y 10], </a:t>
            </a:r>
            <a:r>
              <a:rPr lang="es-ES" sz="4400" b="1" dirty="0">
                <a:solidFill>
                  <a:schemeClr val="bg1"/>
                </a:solidFill>
              </a:rPr>
              <a:t>y le quitarán su dominio </a:t>
            </a:r>
            <a:r>
              <a:rPr lang="es-ES" sz="4400" b="1" dirty="0">
                <a:solidFill>
                  <a:srgbClr val="FFFF00"/>
                </a:solidFill>
              </a:rPr>
              <a:t>[al cuerno pequeño] </a:t>
            </a:r>
            <a:r>
              <a:rPr lang="es-ES" sz="4400" b="1" dirty="0">
                <a:solidFill>
                  <a:schemeClr val="bg1"/>
                </a:solidFill>
              </a:rPr>
              <a:t>para que </a:t>
            </a:r>
            <a:r>
              <a:rPr lang="es-ES" sz="4400" b="1" dirty="0" smtClean="0">
                <a:solidFill>
                  <a:schemeClr val="bg1"/>
                </a:solidFill>
              </a:rPr>
              <a:t>sea </a:t>
            </a:r>
            <a:r>
              <a:rPr lang="es-ES" sz="4400" b="1" dirty="0">
                <a:solidFill>
                  <a:schemeClr val="bg1"/>
                </a:solidFill>
              </a:rPr>
              <a:t>destruido y arruinado hasta el fin, </a:t>
            </a:r>
            <a:r>
              <a:rPr lang="es-ES" sz="4400" b="1" dirty="0">
                <a:solidFill>
                  <a:srgbClr val="FF0000"/>
                </a:solidFill>
              </a:rPr>
              <a:t>27</a:t>
            </a:r>
            <a:r>
              <a:rPr lang="es-ES" sz="4400" b="1" dirty="0">
                <a:solidFill>
                  <a:schemeClr val="bg1"/>
                </a:solidFill>
              </a:rPr>
              <a:t> y que el reino, y el dominio y la majestad de los reinos </a:t>
            </a:r>
            <a:r>
              <a:rPr lang="es-ES" sz="4400" b="1" dirty="0" smtClean="0">
                <a:solidFill>
                  <a:schemeClr val="bg1"/>
                </a:solidFill>
              </a:rPr>
              <a:t>debajo </a:t>
            </a:r>
            <a:r>
              <a:rPr lang="es-ES" sz="4400" b="1" dirty="0">
                <a:solidFill>
                  <a:schemeClr val="bg1"/>
                </a:solidFill>
              </a:rPr>
              <a:t>de todo el cielo, sea dado al pueblo de los santos del Altísimo </a:t>
            </a:r>
            <a:r>
              <a:rPr lang="es-ES" sz="4400" b="1" dirty="0">
                <a:solidFill>
                  <a:srgbClr val="FFFF00"/>
                </a:solidFill>
              </a:rPr>
              <a:t>[cuando Jesús </a:t>
            </a:r>
            <a:r>
              <a:rPr lang="es-ES" sz="4400" b="1" dirty="0" smtClean="0">
                <a:solidFill>
                  <a:srgbClr val="FFFF00"/>
                </a:solidFill>
              </a:rPr>
              <a:t>venga</a:t>
            </a:r>
            <a:r>
              <a:rPr lang="es-ES" sz="4400" b="1" dirty="0">
                <a:solidFill>
                  <a:srgbClr val="FFFF00"/>
                </a:solidFill>
              </a:rPr>
              <a:t>]</a:t>
            </a:r>
            <a:r>
              <a:rPr lang="es-ES" sz="4400" b="1" dirty="0">
                <a:solidFill>
                  <a:schemeClr val="bg1"/>
                </a:solidFill>
              </a:rPr>
              <a:t>, cuyo reino es reino eterno, y todos los dominios le servirán y obedecerán.”</a:t>
            </a:r>
          </a:p>
        </p:txBody>
      </p:sp>
    </p:spTree>
    <p:extLst>
      <p:ext uri="{BB962C8B-B14F-4D97-AF65-F5344CB8AC3E}">
        <p14:creationId xmlns:p14="http://schemas.microsoft.com/office/powerpoint/2010/main" val="12159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13677" y="1296344"/>
            <a:ext cx="4091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Pasos del juicio celestial.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13677" y="328608"/>
            <a:ext cx="389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Énfasis de Daniel 7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13677" y="4081156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¿Dónde recibe Jesús el reino?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13677" y="5512317"/>
            <a:ext cx="43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¿Cuándo recibe Jesús el reino?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13677" y="2756819"/>
            <a:ext cx="4666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juicio celestial revocará...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61735" y="4324070"/>
            <a:ext cx="4732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Investigación, veredicto, recompensa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858496" y="1136698"/>
            <a:ext cx="4835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Obra del cuerno pequeño y juicio de los santos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858496" y="351970"/>
            <a:ext cx="461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En el cielo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858496" y="2373562"/>
            <a:ext cx="4462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Después de los cuatro </a:t>
            </a:r>
            <a:r>
              <a:rPr lang="es-ES" sz="3200" dirty="0" smtClean="0">
                <a:solidFill>
                  <a:prstClr val="black"/>
                </a:solidFill>
              </a:rPr>
              <a:t>reinos (bestias)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961735" y="5512317"/>
            <a:ext cx="3790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los juicios injustos del cuerno pequeño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910115" y="3610426"/>
            <a:ext cx="483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 smtClean="0">
                <a:solidFill>
                  <a:prstClr val="black"/>
                </a:solidFill>
                <a:latin typeface="Calibri" panose="020F0502020204030204"/>
              </a:rPr>
              <a:t>En la tierra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931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78565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¿Qué significa que el Padre le da el reino a Cristo?</a:t>
            </a:r>
          </a:p>
        </p:txBody>
      </p:sp>
    </p:spTree>
    <p:extLst>
      <p:ext uri="{BB962C8B-B14F-4D97-AF65-F5344CB8AC3E}">
        <p14:creationId xmlns:p14="http://schemas.microsoft.com/office/powerpoint/2010/main" val="9666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43111" y="117693"/>
            <a:ext cx="11163869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Para poseer Jesús el reino es necesario hacer una investigación con el fin de determinar </a:t>
            </a:r>
            <a:r>
              <a:rPr lang="es-ES" sz="4800" b="1" dirty="0" smtClean="0">
                <a:solidFill>
                  <a:srgbClr val="002060"/>
                </a:solidFill>
              </a:rPr>
              <a:t>quiénes </a:t>
            </a:r>
            <a:r>
              <a:rPr lang="es-ES" sz="4800" b="1" dirty="0">
                <a:solidFill>
                  <a:srgbClr val="002060"/>
                </a:solidFill>
              </a:rPr>
              <a:t>tienen derecho de pertenecer al reino pues no todos los que profesan ser miembros </a:t>
            </a:r>
            <a:r>
              <a:rPr lang="es-ES" sz="4800" b="1" dirty="0" smtClean="0">
                <a:solidFill>
                  <a:srgbClr val="002060"/>
                </a:solidFill>
              </a:rPr>
              <a:t>lo </a:t>
            </a:r>
            <a:r>
              <a:rPr lang="es-ES" sz="4800" b="1" dirty="0">
                <a:solidFill>
                  <a:srgbClr val="002060"/>
                </a:solidFill>
              </a:rPr>
              <a:t>son en realidad. Elena White, en armonía con la Biblia, comprendió que cuando la </a:t>
            </a:r>
            <a:r>
              <a:rPr lang="es-ES" sz="4800" b="1" dirty="0" smtClean="0">
                <a:solidFill>
                  <a:srgbClr val="002060"/>
                </a:solidFill>
              </a:rPr>
              <a:t>investigación </a:t>
            </a:r>
            <a:r>
              <a:rPr lang="es-ES" sz="4800" b="1" dirty="0">
                <a:solidFill>
                  <a:srgbClr val="002060"/>
                </a:solidFill>
              </a:rPr>
              <a:t>termine, el reino de Jesús estará completo y el Padre se lo entregará.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742838"/>
            <a:ext cx="110819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rgbClr val="FFFF00"/>
                </a:solidFill>
              </a:rPr>
              <a:t>Todos los casos </a:t>
            </a:r>
            <a:r>
              <a:rPr lang="es-ES" sz="4800" b="1" dirty="0">
                <a:solidFill>
                  <a:schemeClr val="bg1"/>
                </a:solidFill>
              </a:rPr>
              <a:t>habían sido fallados para vida o para muerte. Mientras Jesús oficiaba en el </a:t>
            </a:r>
            <a:r>
              <a:rPr lang="es-ES" sz="4800" b="1" dirty="0" smtClean="0">
                <a:solidFill>
                  <a:schemeClr val="bg1"/>
                </a:solidFill>
              </a:rPr>
              <a:t>santuario</a:t>
            </a:r>
            <a:r>
              <a:rPr lang="es-ES" sz="4800" b="1" dirty="0">
                <a:solidFill>
                  <a:schemeClr val="bg1"/>
                </a:solidFill>
              </a:rPr>
              <a:t>, había proseguido el juicio [</a:t>
            </a:r>
            <a:r>
              <a:rPr lang="es-ES" sz="4800" b="1" dirty="0">
                <a:solidFill>
                  <a:srgbClr val="FFFF00"/>
                </a:solidFill>
              </a:rPr>
              <a:t>investigador</a:t>
            </a:r>
            <a:r>
              <a:rPr lang="es-ES" sz="4800" b="1" dirty="0">
                <a:solidFill>
                  <a:schemeClr val="bg1"/>
                </a:solidFill>
              </a:rPr>
              <a:t>] de los </a:t>
            </a:r>
            <a:r>
              <a:rPr lang="es-ES" sz="4800" b="1" dirty="0">
                <a:solidFill>
                  <a:srgbClr val="FFFF00"/>
                </a:solidFill>
              </a:rPr>
              <a:t>justos muertos </a:t>
            </a:r>
            <a:r>
              <a:rPr lang="es-ES" sz="4800" b="1" dirty="0">
                <a:solidFill>
                  <a:schemeClr val="bg1"/>
                </a:solidFill>
              </a:rPr>
              <a:t>y luego el de los </a:t>
            </a:r>
            <a:r>
              <a:rPr lang="es-ES" sz="4800" b="1" dirty="0" smtClean="0">
                <a:solidFill>
                  <a:srgbClr val="FFFF00"/>
                </a:solidFill>
              </a:rPr>
              <a:t>justos </a:t>
            </a:r>
            <a:r>
              <a:rPr lang="es-ES" sz="4800" b="1" dirty="0">
                <a:solidFill>
                  <a:srgbClr val="FFFF00"/>
                </a:solidFill>
              </a:rPr>
              <a:t>vivientes</a:t>
            </a:r>
            <a:r>
              <a:rPr lang="es-ES" sz="4800" b="1" dirty="0">
                <a:solidFill>
                  <a:schemeClr val="bg1"/>
                </a:solidFill>
              </a:rPr>
              <a:t>. Cristo, habiendo hecho expiación por su pueblo y habiendo borrado sus </a:t>
            </a:r>
            <a:r>
              <a:rPr lang="es-ES" sz="4800" b="1" dirty="0" smtClean="0">
                <a:solidFill>
                  <a:schemeClr val="bg1"/>
                </a:solidFill>
              </a:rPr>
              <a:t>pecados</a:t>
            </a:r>
            <a:r>
              <a:rPr lang="es-ES" sz="4800" b="1" dirty="0">
                <a:solidFill>
                  <a:schemeClr val="bg1"/>
                </a:solidFill>
              </a:rPr>
              <a:t>, había </a:t>
            </a:r>
            <a:r>
              <a:rPr lang="es-ES" sz="4800" b="1" dirty="0">
                <a:solidFill>
                  <a:srgbClr val="FFFF00"/>
                </a:solidFill>
              </a:rPr>
              <a:t>recibido su reino</a:t>
            </a:r>
            <a:r>
              <a:rPr lang="es-ES" sz="4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Primeros Escritos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, p. 280</a:t>
            </a:r>
          </a:p>
        </p:txBody>
      </p:sp>
    </p:spTree>
    <p:extLst>
      <p:ext uri="{BB962C8B-B14F-4D97-AF65-F5344CB8AC3E}">
        <p14:creationId xmlns:p14="http://schemas.microsoft.com/office/powerpoint/2010/main" val="41211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43584" y="257683"/>
            <a:ext cx="110819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Estaba </a:t>
            </a:r>
            <a:r>
              <a:rPr lang="es-ES" sz="5400" b="1" dirty="0">
                <a:solidFill>
                  <a:srgbClr val="FFFF00"/>
                </a:solidFill>
              </a:rPr>
              <a:t>completo el número de los súbditos del reino</a:t>
            </a:r>
            <a:r>
              <a:rPr lang="es-ES" sz="5400" b="1" dirty="0">
                <a:solidFill>
                  <a:schemeClr val="bg1"/>
                </a:solidFill>
              </a:rPr>
              <a:t>, y </a:t>
            </a:r>
            <a:r>
              <a:rPr lang="es-ES" sz="5400" b="1" dirty="0" smtClean="0">
                <a:solidFill>
                  <a:schemeClr val="bg1"/>
                </a:solidFill>
              </a:rPr>
              <a:t>consumado </a:t>
            </a:r>
            <a:r>
              <a:rPr lang="es-ES" sz="5400" b="1" dirty="0">
                <a:solidFill>
                  <a:schemeClr val="bg1"/>
                </a:solidFill>
              </a:rPr>
              <a:t>el matrimonio del Cordero. El reino y el poderío fueron dados a Jesús y a los </a:t>
            </a:r>
            <a:r>
              <a:rPr lang="es-ES" sz="5400" b="1" dirty="0" smtClean="0">
                <a:solidFill>
                  <a:schemeClr val="bg1"/>
                </a:solidFill>
              </a:rPr>
              <a:t>herederos </a:t>
            </a:r>
            <a:r>
              <a:rPr lang="es-ES" sz="5400" b="1" dirty="0">
                <a:solidFill>
                  <a:schemeClr val="bg1"/>
                </a:solidFill>
              </a:rPr>
              <a:t>de la salvación, y Jesús iba a reinar como Rey de reyes y Señor de señores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634180" y="1639336"/>
            <a:ext cx="10486103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auhaus 93" panose="04030905020B02020C02" pitchFamily="82" charset="0"/>
              </a:rPr>
              <a:t>Los únicos que son juzgados</a:t>
            </a:r>
          </a:p>
        </p:txBody>
      </p:sp>
    </p:spTree>
    <p:extLst>
      <p:ext uri="{BB962C8B-B14F-4D97-AF65-F5344CB8AC3E}">
        <p14:creationId xmlns:p14="http://schemas.microsoft.com/office/powerpoint/2010/main" val="38695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55405" y="625191"/>
            <a:ext cx="10736827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000" b="1" dirty="0">
                <a:solidFill>
                  <a:srgbClr val="002060"/>
                </a:solidFill>
              </a:rPr>
              <a:t>En el </a:t>
            </a:r>
            <a:r>
              <a:rPr lang="es-ES" sz="4000" b="1" dirty="0">
                <a:solidFill>
                  <a:srgbClr val="FF0000"/>
                </a:solidFill>
              </a:rPr>
              <a:t>juicio </a:t>
            </a:r>
            <a:r>
              <a:rPr lang="es-ES" sz="4000" b="1" dirty="0" smtClean="0">
                <a:solidFill>
                  <a:srgbClr val="FF0000"/>
                </a:solidFill>
              </a:rPr>
              <a:t>investigador</a:t>
            </a:r>
            <a:r>
              <a:rPr lang="es-ES" sz="4000" b="1" dirty="0" smtClean="0">
                <a:solidFill>
                  <a:srgbClr val="002060"/>
                </a:solidFill>
              </a:rPr>
              <a:t>, </a:t>
            </a:r>
            <a:r>
              <a:rPr lang="es-ES" sz="4000" b="1" dirty="0">
                <a:solidFill>
                  <a:srgbClr val="002060"/>
                </a:solidFill>
              </a:rPr>
              <a:t>antes de la segunda </a:t>
            </a:r>
            <a:r>
              <a:rPr lang="es-ES" sz="4000" b="1" dirty="0" smtClean="0">
                <a:solidFill>
                  <a:srgbClr val="002060"/>
                </a:solidFill>
              </a:rPr>
              <a:t>venida, </a:t>
            </a:r>
            <a:r>
              <a:rPr lang="es-ES" sz="4000" b="1" dirty="0">
                <a:solidFill>
                  <a:srgbClr val="002060"/>
                </a:solidFill>
              </a:rPr>
              <a:t>entran en perspectiva tan solo los que </a:t>
            </a:r>
            <a:r>
              <a:rPr lang="es-ES" sz="4000" b="1" dirty="0" smtClean="0">
                <a:solidFill>
                  <a:srgbClr val="002060"/>
                </a:solidFill>
              </a:rPr>
              <a:t>profesaron </a:t>
            </a:r>
            <a:r>
              <a:rPr lang="es-ES" sz="4000" b="1" dirty="0">
                <a:solidFill>
                  <a:srgbClr val="002060"/>
                </a:solidFill>
              </a:rPr>
              <a:t>alguna vez el nombre de Jesús. El propósito de este juicio es revelar </a:t>
            </a:r>
            <a:r>
              <a:rPr lang="es-ES" sz="4000" b="1" dirty="0" smtClean="0">
                <a:solidFill>
                  <a:srgbClr val="002060"/>
                </a:solidFill>
              </a:rPr>
              <a:t>quiénes </a:t>
            </a:r>
            <a:r>
              <a:rPr lang="es-ES" sz="4000" b="1" dirty="0">
                <a:solidFill>
                  <a:srgbClr val="002060"/>
                </a:solidFill>
              </a:rPr>
              <a:t>en </a:t>
            </a:r>
            <a:r>
              <a:rPr lang="es-ES" sz="4000" b="1" dirty="0" smtClean="0">
                <a:solidFill>
                  <a:srgbClr val="002060"/>
                </a:solidFill>
              </a:rPr>
              <a:t>verdad </a:t>
            </a:r>
            <a:r>
              <a:rPr lang="es-ES" sz="4000" b="1" dirty="0">
                <a:solidFill>
                  <a:srgbClr val="002060"/>
                </a:solidFill>
              </a:rPr>
              <a:t>se arrepintieron de sus pecados, los </a:t>
            </a:r>
            <a:r>
              <a:rPr lang="es-ES" sz="4000" b="1" dirty="0" smtClean="0">
                <a:solidFill>
                  <a:srgbClr val="002060"/>
                </a:solidFill>
              </a:rPr>
              <a:t>confesaron </a:t>
            </a:r>
            <a:r>
              <a:rPr lang="es-ES" sz="4000" b="1" dirty="0">
                <a:solidFill>
                  <a:srgbClr val="002060"/>
                </a:solidFill>
              </a:rPr>
              <a:t>y tuvieron fe genuina en </a:t>
            </a:r>
            <a:r>
              <a:rPr lang="es-ES" sz="4000" b="1" dirty="0" smtClean="0">
                <a:solidFill>
                  <a:srgbClr val="002060"/>
                </a:solidFill>
              </a:rPr>
              <a:t>Jesús porque </a:t>
            </a:r>
            <a:r>
              <a:rPr lang="es-ES" sz="4000" b="1" dirty="0">
                <a:solidFill>
                  <a:srgbClr val="002060"/>
                </a:solidFill>
              </a:rPr>
              <a:t>no todos los que profesaron el nombre de Jesús fueron verdaderos creyentes. En la </a:t>
            </a:r>
            <a:r>
              <a:rPr lang="es-ES" sz="4000" b="1" dirty="0" smtClean="0">
                <a:solidFill>
                  <a:srgbClr val="002060"/>
                </a:solidFill>
              </a:rPr>
              <a:t>iglesia </a:t>
            </a:r>
            <a:r>
              <a:rPr lang="es-ES" sz="4000" b="1" dirty="0">
                <a:solidFill>
                  <a:srgbClr val="002060"/>
                </a:solidFill>
              </a:rPr>
              <a:t>hay creyentes </a:t>
            </a:r>
            <a:r>
              <a:rPr lang="es-ES" sz="4000" b="1" dirty="0" smtClean="0">
                <a:solidFill>
                  <a:srgbClr val="002060"/>
                </a:solidFill>
              </a:rPr>
              <a:t>genuinos </a:t>
            </a:r>
            <a:r>
              <a:rPr lang="es-ES" sz="4000" b="1" dirty="0">
                <a:solidFill>
                  <a:srgbClr val="002060"/>
                </a:solidFill>
              </a:rPr>
              <a:t>y creyentes falsos: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9214" y="565719"/>
            <a:ext cx="11577016" cy="55707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Repasemos la gran cadena profética en Daniel 7: 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FF0000"/>
                </a:solidFill>
              </a:rPr>
              <a:t>León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(Babilonia) 605-539 AC (Daniel 7:4) 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FF0000"/>
                </a:solidFill>
              </a:rPr>
              <a:t>Oso</a:t>
            </a:r>
            <a:r>
              <a:rPr lang="es-ES" sz="4400" b="1" dirty="0">
                <a:solidFill>
                  <a:srgbClr val="002060"/>
                </a:solidFill>
              </a:rPr>
              <a:t>: (Medo-Persia) 539-331 AC (Daniel 7:5)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FF0000"/>
                </a:solidFill>
              </a:rPr>
              <a:t>Leopardo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(Grecia) 331-168 AC (Daniel 7:6)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FF0000"/>
                </a:solidFill>
              </a:rPr>
              <a:t>Dragón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(Imperio Romano) 168 AC – 476 DC (</a:t>
            </a:r>
            <a:r>
              <a:rPr lang="es-ES" sz="4800" b="1" dirty="0">
                <a:solidFill>
                  <a:srgbClr val="002060"/>
                </a:solidFill>
              </a:rPr>
              <a:t>Daniel</a:t>
            </a:r>
            <a:r>
              <a:rPr lang="es-ES" sz="4400" b="1" dirty="0">
                <a:solidFill>
                  <a:srgbClr val="002060"/>
                </a:solidFill>
              </a:rPr>
              <a:t> 7:7)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400" b="1" dirty="0" smtClean="0">
                <a:solidFill>
                  <a:srgbClr val="FF0000"/>
                </a:solidFill>
              </a:rPr>
              <a:t>Diez </a:t>
            </a:r>
            <a:r>
              <a:rPr lang="es-ES" sz="4400" b="1" dirty="0">
                <a:solidFill>
                  <a:srgbClr val="FF0000"/>
                </a:solidFill>
              </a:rPr>
              <a:t>cuernos </a:t>
            </a:r>
            <a:r>
              <a:rPr lang="es-ES" sz="4400" b="1" dirty="0">
                <a:solidFill>
                  <a:srgbClr val="002060"/>
                </a:solidFill>
              </a:rPr>
              <a:t>(se completa la división del Imperio Romano) 476 DC (Daniel 7:7, 23</a:t>
            </a:r>
            <a:r>
              <a:rPr lang="es-ES" sz="4400" b="1" dirty="0" smtClean="0">
                <a:solidFill>
                  <a:srgbClr val="002060"/>
                </a:solidFill>
              </a:rPr>
              <a:t>)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5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91300" y="330223"/>
            <a:ext cx="10736827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002060"/>
                </a:solidFill>
              </a:rPr>
              <a:t>Hay </a:t>
            </a:r>
            <a:r>
              <a:rPr lang="es-ES" sz="4000" b="1" dirty="0">
                <a:solidFill>
                  <a:srgbClr val="FF0000"/>
                </a:solidFill>
              </a:rPr>
              <a:t>trigo</a:t>
            </a:r>
            <a:r>
              <a:rPr lang="es-ES" sz="4000" b="1" dirty="0">
                <a:solidFill>
                  <a:srgbClr val="002060"/>
                </a:solidFill>
              </a:rPr>
              <a:t> y también cizaña (Mateo 13:24-30, 36-43)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FF0000"/>
                </a:solidFill>
              </a:rPr>
              <a:t>La </a:t>
            </a:r>
            <a:r>
              <a:rPr lang="es-ES" sz="4000" b="1" dirty="0">
                <a:solidFill>
                  <a:srgbClr val="FF0000"/>
                </a:solidFill>
              </a:rPr>
              <a:t>red </a:t>
            </a:r>
            <a:r>
              <a:rPr lang="es-ES" sz="4000" b="1" dirty="0">
                <a:solidFill>
                  <a:srgbClr val="002060"/>
                </a:solidFill>
              </a:rPr>
              <a:t>del evangelio reúne en la iglesia peces buenos y también malos (Mateo </a:t>
            </a:r>
            <a:r>
              <a:rPr lang="es-ES" sz="4000" b="1" dirty="0" smtClean="0">
                <a:solidFill>
                  <a:srgbClr val="002060"/>
                </a:solidFill>
              </a:rPr>
              <a:t>13:47-50</a:t>
            </a:r>
            <a:r>
              <a:rPr lang="es-ES" sz="4000" b="1" dirty="0">
                <a:solidFill>
                  <a:srgbClr val="002060"/>
                </a:solidFill>
              </a:rPr>
              <a:t>)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002060"/>
                </a:solidFill>
              </a:rPr>
              <a:t>Hay </a:t>
            </a:r>
            <a:r>
              <a:rPr lang="es-ES" sz="4000" b="1" dirty="0">
                <a:solidFill>
                  <a:srgbClr val="FF0000"/>
                </a:solidFill>
              </a:rPr>
              <a:t>vírgenes</a:t>
            </a:r>
            <a:r>
              <a:rPr lang="es-ES" sz="4000" b="1" dirty="0">
                <a:solidFill>
                  <a:srgbClr val="002060"/>
                </a:solidFill>
              </a:rPr>
              <a:t> sabias y vírgenes fatuas (Mateo 25:1-13) </a:t>
            </a:r>
            <a:endParaRPr lang="es-ES" sz="4000" b="1" dirty="0" smtClean="0">
              <a:solidFill>
                <a:srgbClr val="002060"/>
              </a:solidFill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000" b="1" dirty="0" smtClean="0">
                <a:solidFill>
                  <a:srgbClr val="002060"/>
                </a:solidFill>
              </a:rPr>
              <a:t>En </a:t>
            </a:r>
            <a:r>
              <a:rPr lang="es-ES" sz="4000" b="1" dirty="0">
                <a:solidFill>
                  <a:srgbClr val="002060"/>
                </a:solidFill>
              </a:rPr>
              <a:t>el </a:t>
            </a:r>
            <a:r>
              <a:rPr lang="es-ES" sz="4000" b="1" dirty="0">
                <a:solidFill>
                  <a:srgbClr val="FF0000"/>
                </a:solidFill>
              </a:rPr>
              <a:t>salón matrimonial </a:t>
            </a:r>
            <a:r>
              <a:rPr lang="es-ES" sz="4000" b="1" dirty="0">
                <a:solidFill>
                  <a:srgbClr val="002060"/>
                </a:solidFill>
              </a:rPr>
              <a:t>hay huéspedes que tienen el manto y otros que no lo tienen </a:t>
            </a:r>
            <a:r>
              <a:rPr lang="es-ES" sz="4000" b="1" dirty="0" smtClean="0">
                <a:solidFill>
                  <a:srgbClr val="002060"/>
                </a:solidFill>
              </a:rPr>
              <a:t>(</a:t>
            </a:r>
            <a:r>
              <a:rPr lang="es-ES" sz="4000" b="1" dirty="0">
                <a:solidFill>
                  <a:srgbClr val="002060"/>
                </a:solidFill>
              </a:rPr>
              <a:t>Mateo 22:1-14) </a:t>
            </a:r>
          </a:p>
        </p:txBody>
      </p:sp>
    </p:spTree>
    <p:extLst>
      <p:ext uri="{BB962C8B-B14F-4D97-AF65-F5344CB8AC3E}">
        <p14:creationId xmlns:p14="http://schemas.microsoft.com/office/powerpoint/2010/main" val="9772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46350" y="217714"/>
            <a:ext cx="1125301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Entre </a:t>
            </a:r>
            <a:r>
              <a:rPr lang="es-ES" sz="4400" b="1" dirty="0">
                <a:solidFill>
                  <a:srgbClr val="002060"/>
                </a:solidFill>
              </a:rPr>
              <a:t>los que profesan el nombre de Cristo hay personas que dicen ‘</a:t>
            </a:r>
            <a:r>
              <a:rPr lang="es-ES" sz="4400" b="1" dirty="0">
                <a:solidFill>
                  <a:srgbClr val="FF0000"/>
                </a:solidFill>
              </a:rPr>
              <a:t>Señor, Señor</a:t>
            </a:r>
            <a:r>
              <a:rPr lang="es-ES" sz="4400" b="1" dirty="0">
                <a:solidFill>
                  <a:srgbClr val="002060"/>
                </a:solidFill>
              </a:rPr>
              <a:t>’ </a:t>
            </a:r>
            <a:r>
              <a:rPr lang="es-ES" sz="4400" b="1" dirty="0" smtClean="0">
                <a:solidFill>
                  <a:srgbClr val="002060"/>
                </a:solidFill>
              </a:rPr>
              <a:t>pero </a:t>
            </a:r>
            <a:r>
              <a:rPr lang="es-ES" sz="4400" b="1" dirty="0">
                <a:solidFill>
                  <a:srgbClr val="002060"/>
                </a:solidFill>
              </a:rPr>
              <a:t>no hacen la voluntad del Padre (Mateo 7:21-23)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En </a:t>
            </a:r>
            <a:r>
              <a:rPr lang="es-ES" sz="4400" b="1" dirty="0">
                <a:solidFill>
                  <a:srgbClr val="002060"/>
                </a:solidFill>
              </a:rPr>
              <a:t>la iglesia hay </a:t>
            </a:r>
            <a:r>
              <a:rPr lang="es-ES" sz="4400" b="1" dirty="0">
                <a:solidFill>
                  <a:srgbClr val="FF0000"/>
                </a:solidFill>
              </a:rPr>
              <a:t>lobos</a:t>
            </a:r>
            <a:r>
              <a:rPr lang="es-ES" sz="4400" b="1" dirty="0">
                <a:solidFill>
                  <a:srgbClr val="002060"/>
                </a:solidFill>
              </a:rPr>
              <a:t> que están vestidos de oveja (Mateo 7:15; Hechos 20:29)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Aún </a:t>
            </a:r>
            <a:r>
              <a:rPr lang="es-ES" sz="4400" b="1" dirty="0">
                <a:solidFill>
                  <a:srgbClr val="002060"/>
                </a:solidFill>
              </a:rPr>
              <a:t>entre los </a:t>
            </a:r>
            <a:r>
              <a:rPr lang="es-ES" sz="4400" b="1" dirty="0">
                <a:solidFill>
                  <a:srgbClr val="FF0000"/>
                </a:solidFill>
              </a:rPr>
              <a:t>ministros</a:t>
            </a:r>
            <a:r>
              <a:rPr lang="es-ES" sz="4400" b="1" dirty="0">
                <a:solidFill>
                  <a:srgbClr val="002060"/>
                </a:solidFill>
              </a:rPr>
              <a:t> hay aquellos que se disfrazan como ministros de justicia, </a:t>
            </a:r>
            <a:r>
              <a:rPr lang="es-ES" sz="4400" b="1" dirty="0" smtClean="0">
                <a:solidFill>
                  <a:srgbClr val="002060"/>
                </a:solidFill>
              </a:rPr>
              <a:t>pero </a:t>
            </a:r>
            <a:r>
              <a:rPr lang="es-ES" sz="4400" b="1" dirty="0">
                <a:solidFill>
                  <a:srgbClr val="002060"/>
                </a:solidFill>
              </a:rPr>
              <a:t>son agentes de Satanás (2 Corintios 11:13-15) </a:t>
            </a:r>
          </a:p>
        </p:txBody>
      </p:sp>
    </p:spTree>
    <p:extLst>
      <p:ext uri="{BB962C8B-B14F-4D97-AF65-F5344CB8AC3E}">
        <p14:creationId xmlns:p14="http://schemas.microsoft.com/office/powerpoint/2010/main" val="12947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91300" y="330223"/>
            <a:ext cx="10736827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Hay </a:t>
            </a:r>
            <a:r>
              <a:rPr lang="es-ES" sz="4800" b="1" dirty="0">
                <a:solidFill>
                  <a:srgbClr val="002060"/>
                </a:solidFill>
              </a:rPr>
              <a:t>en la iglesia personas que tienen una </a:t>
            </a:r>
            <a:r>
              <a:rPr lang="es-ES" sz="4800" b="1" dirty="0">
                <a:solidFill>
                  <a:srgbClr val="FF0000"/>
                </a:solidFill>
              </a:rPr>
              <a:t>apariencia de piedad</a:t>
            </a:r>
            <a:r>
              <a:rPr lang="es-ES" sz="4800" b="1" dirty="0">
                <a:solidFill>
                  <a:srgbClr val="002060"/>
                </a:solidFill>
              </a:rPr>
              <a:t>, pero sin el </a:t>
            </a:r>
            <a:r>
              <a:rPr lang="es-ES" sz="4800" b="1" dirty="0" smtClean="0">
                <a:solidFill>
                  <a:srgbClr val="002060"/>
                </a:solidFill>
              </a:rPr>
              <a:t>verdadero </a:t>
            </a:r>
            <a:r>
              <a:rPr lang="es-ES" sz="4800" b="1" dirty="0">
                <a:solidFill>
                  <a:srgbClr val="002060"/>
                </a:solidFill>
              </a:rPr>
              <a:t>poder del Espíritu Santo (2 Timoteo 3:5)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FF0000"/>
                </a:solidFill>
              </a:rPr>
              <a:t>Ezequiel </a:t>
            </a:r>
            <a:r>
              <a:rPr lang="es-ES" sz="4800" b="1" dirty="0">
                <a:solidFill>
                  <a:srgbClr val="FF0000"/>
                </a:solidFill>
              </a:rPr>
              <a:t>33 </a:t>
            </a:r>
            <a:r>
              <a:rPr lang="es-ES" sz="4800" b="1" dirty="0">
                <a:solidFill>
                  <a:srgbClr val="002060"/>
                </a:solidFill>
              </a:rPr>
              <a:t>afirma que el perdón que ha sido concedido puede ser revocado si la </a:t>
            </a:r>
            <a:r>
              <a:rPr lang="es-ES" sz="4800" b="1" dirty="0" smtClean="0">
                <a:solidFill>
                  <a:srgbClr val="002060"/>
                </a:solidFill>
              </a:rPr>
              <a:t>persona </a:t>
            </a:r>
            <a:r>
              <a:rPr lang="es-ES" sz="4800" b="1" dirty="0">
                <a:solidFill>
                  <a:srgbClr val="FF0000"/>
                </a:solidFill>
              </a:rPr>
              <a:t>no persevera </a:t>
            </a:r>
            <a:r>
              <a:rPr lang="es-ES" sz="4800" b="1" dirty="0">
                <a:solidFill>
                  <a:srgbClr val="002060"/>
                </a:solidFill>
              </a:rPr>
              <a:t>hasta el fin o si tuvo </a:t>
            </a:r>
            <a:r>
              <a:rPr lang="es-ES" sz="4800" b="1" dirty="0">
                <a:solidFill>
                  <a:srgbClr val="FF0000"/>
                </a:solidFill>
              </a:rPr>
              <a:t>lágrimas de cocodrilo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91300" y="460835"/>
            <a:ext cx="10736827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En </a:t>
            </a:r>
            <a:r>
              <a:rPr lang="es-ES" sz="4800" b="1" dirty="0">
                <a:solidFill>
                  <a:srgbClr val="002060"/>
                </a:solidFill>
              </a:rPr>
              <a:t>la iglesia hay aquellos que han </a:t>
            </a:r>
            <a:r>
              <a:rPr lang="es-ES" sz="4800" b="1" dirty="0">
                <a:solidFill>
                  <a:srgbClr val="FF0000"/>
                </a:solidFill>
              </a:rPr>
              <a:t>recibido el perdón </a:t>
            </a:r>
            <a:r>
              <a:rPr lang="es-ES" sz="4800" b="1" dirty="0">
                <a:solidFill>
                  <a:srgbClr val="002060"/>
                </a:solidFill>
              </a:rPr>
              <a:t>por una deuda que no pueden </a:t>
            </a:r>
            <a:r>
              <a:rPr lang="es-ES" sz="4800" b="1" dirty="0" smtClean="0">
                <a:solidFill>
                  <a:srgbClr val="002060"/>
                </a:solidFill>
              </a:rPr>
              <a:t>pagar </a:t>
            </a:r>
            <a:r>
              <a:rPr lang="es-ES" sz="4800" b="1" dirty="0">
                <a:solidFill>
                  <a:srgbClr val="002060"/>
                </a:solidFill>
              </a:rPr>
              <a:t>que luego rehúsan que ese </a:t>
            </a:r>
            <a:r>
              <a:rPr lang="es-ES" sz="4800" b="1" dirty="0">
                <a:solidFill>
                  <a:srgbClr val="FF0000"/>
                </a:solidFill>
              </a:rPr>
              <a:t>perdón fluya </a:t>
            </a:r>
            <a:r>
              <a:rPr lang="es-ES" sz="4800" b="1" dirty="0">
                <a:solidFill>
                  <a:srgbClr val="002060"/>
                </a:solidFill>
              </a:rPr>
              <a:t>a través de ellos a sus semejantes. A </a:t>
            </a:r>
            <a:r>
              <a:rPr lang="es-ES" sz="4800" b="1" dirty="0" smtClean="0">
                <a:solidFill>
                  <a:srgbClr val="002060"/>
                </a:solidFill>
              </a:rPr>
              <a:t>éstos </a:t>
            </a:r>
            <a:r>
              <a:rPr lang="es-ES" sz="4800" b="1" dirty="0">
                <a:solidFill>
                  <a:srgbClr val="002060"/>
                </a:solidFill>
              </a:rPr>
              <a:t>se les </a:t>
            </a:r>
            <a:r>
              <a:rPr lang="es-ES" sz="4800" b="1" dirty="0">
                <a:solidFill>
                  <a:srgbClr val="FF0000"/>
                </a:solidFill>
              </a:rPr>
              <a:t>revoca</a:t>
            </a:r>
            <a:r>
              <a:rPr lang="es-ES" sz="4800" b="1" dirty="0">
                <a:solidFill>
                  <a:srgbClr val="002060"/>
                </a:solidFill>
              </a:rPr>
              <a:t> el perdón cuando se examinan sus casos en el juicio (Mateo </a:t>
            </a:r>
            <a:r>
              <a:rPr lang="es-ES" sz="4800" b="1" dirty="0" smtClean="0">
                <a:solidFill>
                  <a:srgbClr val="002060"/>
                </a:solidFill>
              </a:rPr>
              <a:t>18:23-35</a:t>
            </a:r>
            <a:r>
              <a:rPr lang="es-ES" sz="4800" b="1" dirty="0">
                <a:solidFill>
                  <a:srgbClr val="002060"/>
                </a:solidFill>
              </a:rPr>
              <a:t>).</a:t>
            </a:r>
            <a:endParaRPr lang="es-E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La Boda en el </a:t>
            </a:r>
            <a:r>
              <a:rPr lang="es-ES" sz="6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Cielo</a:t>
            </a:r>
            <a:endParaRPr lang="es-ES" sz="6600" dirty="0" smtClean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370697"/>
            <a:ext cx="11536515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acto de recibir Jesús el reino significa lo mismo que </a:t>
            </a:r>
            <a:r>
              <a:rPr lang="es-ES" sz="4400" b="1" dirty="0">
                <a:solidFill>
                  <a:srgbClr val="FF0000"/>
                </a:solidFill>
              </a:rPr>
              <a:t>casarse</a:t>
            </a:r>
            <a:r>
              <a:rPr lang="es-ES" sz="4400" b="1" dirty="0">
                <a:solidFill>
                  <a:srgbClr val="002060"/>
                </a:solidFill>
              </a:rPr>
              <a:t> Él con su pueblo. El matrimonio de Jesús con su pueblo ocurre </a:t>
            </a:r>
            <a:r>
              <a:rPr lang="es-ES" sz="4400" b="1" dirty="0">
                <a:solidFill>
                  <a:srgbClr val="FF0000"/>
                </a:solidFill>
              </a:rPr>
              <a:t>en el cielo </a:t>
            </a:r>
            <a:r>
              <a:rPr lang="es-ES" sz="4400" b="1" dirty="0">
                <a:solidFill>
                  <a:srgbClr val="002060"/>
                </a:solidFill>
              </a:rPr>
              <a:t>cuando se haya completado la investigación. Es decir, la boda de Jesús con su pueblo se consuma </a:t>
            </a:r>
            <a:r>
              <a:rPr lang="es-ES" sz="4400" b="1" dirty="0">
                <a:solidFill>
                  <a:srgbClr val="FF0000"/>
                </a:solidFill>
              </a:rPr>
              <a:t>en el cielo </a:t>
            </a:r>
            <a:r>
              <a:rPr lang="es-ES" sz="4400" b="1" dirty="0">
                <a:solidFill>
                  <a:srgbClr val="002060"/>
                </a:solidFill>
              </a:rPr>
              <a:t>mientras que su pueblo se halla </a:t>
            </a:r>
            <a:r>
              <a:rPr lang="es-ES" sz="4400" b="1" dirty="0">
                <a:solidFill>
                  <a:srgbClr val="FF0000"/>
                </a:solidFill>
              </a:rPr>
              <a:t>aún en la tierra</a:t>
            </a:r>
            <a:r>
              <a:rPr lang="es-ES" sz="4400" b="1" dirty="0">
                <a:solidFill>
                  <a:srgbClr val="002060"/>
                </a:solidFill>
              </a:rPr>
              <a:t>. El pueblo como </a:t>
            </a:r>
            <a:r>
              <a:rPr lang="es-ES" sz="4400" b="1" dirty="0">
                <a:solidFill>
                  <a:srgbClr val="FF0000"/>
                </a:solidFill>
              </a:rPr>
              <a:t>entero</a:t>
            </a:r>
            <a:r>
              <a:rPr lang="es-ES" sz="4400" b="1" dirty="0">
                <a:solidFill>
                  <a:srgbClr val="002060"/>
                </a:solidFill>
              </a:rPr>
              <a:t> es la </a:t>
            </a:r>
            <a:r>
              <a:rPr lang="es-ES" sz="4400" b="1" dirty="0">
                <a:solidFill>
                  <a:srgbClr val="FF0000"/>
                </a:solidFill>
              </a:rPr>
              <a:t>esposa</a:t>
            </a:r>
            <a:r>
              <a:rPr lang="es-ES" sz="4400" b="1" dirty="0">
                <a:solidFill>
                  <a:srgbClr val="002060"/>
                </a:solidFill>
              </a:rPr>
              <a:t> del cordero y cada miembro como </a:t>
            </a:r>
            <a:r>
              <a:rPr lang="es-ES" sz="4400" b="1" dirty="0">
                <a:solidFill>
                  <a:srgbClr val="FF0000"/>
                </a:solidFill>
              </a:rPr>
              <a:t>individuo</a:t>
            </a:r>
            <a:r>
              <a:rPr lang="es-ES" sz="4400" b="1" dirty="0">
                <a:solidFill>
                  <a:srgbClr val="002060"/>
                </a:solidFill>
              </a:rPr>
              <a:t> es un </a:t>
            </a:r>
            <a:r>
              <a:rPr lang="es-ES" sz="4400" b="1" dirty="0">
                <a:solidFill>
                  <a:srgbClr val="FF0000"/>
                </a:solidFill>
              </a:rPr>
              <a:t>invitado</a:t>
            </a:r>
            <a:r>
              <a:rPr lang="es-ES" sz="4400" b="1" dirty="0">
                <a:solidFill>
                  <a:srgbClr val="002060"/>
                </a:solidFill>
              </a:rPr>
              <a:t> a la boda.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29189" y="1850833"/>
            <a:ext cx="115398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Estén ceñidos vuestros lomos, y vuestras </a:t>
            </a:r>
            <a:r>
              <a:rPr lang="es-ES" sz="4400" b="1" dirty="0">
                <a:solidFill>
                  <a:srgbClr val="FFFF00"/>
                </a:solidFill>
              </a:rPr>
              <a:t>lámparas</a:t>
            </a:r>
            <a:r>
              <a:rPr lang="es-ES" sz="4400" b="1" dirty="0">
                <a:solidFill>
                  <a:schemeClr val="bg1"/>
                </a:solidFill>
              </a:rPr>
              <a:t> encendidas [</a:t>
            </a:r>
            <a:r>
              <a:rPr lang="es-ES" sz="4400" b="1" dirty="0">
                <a:solidFill>
                  <a:srgbClr val="FFFF00"/>
                </a:solidFill>
              </a:rPr>
              <a:t>recibiendo el Espíritu Santo para testificar</a:t>
            </a:r>
            <a:r>
              <a:rPr lang="es-ES" sz="4400" b="1" dirty="0">
                <a:solidFill>
                  <a:schemeClr val="bg1"/>
                </a:solidFill>
              </a:rPr>
              <a:t>]; </a:t>
            </a:r>
            <a:r>
              <a:rPr lang="es-ES" sz="4400" b="1" dirty="0">
                <a:solidFill>
                  <a:srgbClr val="FF0000"/>
                </a:solidFill>
              </a:rPr>
              <a:t>36</a:t>
            </a:r>
            <a:r>
              <a:rPr lang="es-ES" sz="4400" b="1" dirty="0">
                <a:solidFill>
                  <a:schemeClr val="bg1"/>
                </a:solidFill>
              </a:rPr>
              <a:t> y vosotros sed semejantes a hombres que aguardan a que su señor </a:t>
            </a:r>
            <a:r>
              <a:rPr lang="es-ES" sz="4400" b="1" dirty="0">
                <a:solidFill>
                  <a:srgbClr val="FFFF00"/>
                </a:solidFill>
              </a:rPr>
              <a:t>regrese</a:t>
            </a:r>
            <a:r>
              <a:rPr lang="es-ES" sz="4400" b="1" dirty="0">
                <a:solidFill>
                  <a:schemeClr val="bg1"/>
                </a:solidFill>
              </a:rPr>
              <a:t> de las bodas [</a:t>
            </a:r>
            <a:r>
              <a:rPr lang="es-ES" sz="4400" b="1" dirty="0">
                <a:solidFill>
                  <a:srgbClr val="FFFF00"/>
                </a:solidFill>
              </a:rPr>
              <a:t>regresa a la tierra cuando haya recibido el reino</a:t>
            </a:r>
            <a:r>
              <a:rPr lang="es-ES" sz="4400" b="1" dirty="0">
                <a:solidFill>
                  <a:schemeClr val="bg1"/>
                </a:solidFill>
              </a:rPr>
              <a:t>], para que cuando llegue y llame, le </a:t>
            </a:r>
            <a:r>
              <a:rPr lang="es-ES" sz="4400" b="1" dirty="0">
                <a:solidFill>
                  <a:srgbClr val="FFFF00"/>
                </a:solidFill>
              </a:rPr>
              <a:t>abran</a:t>
            </a:r>
            <a:r>
              <a:rPr lang="es-ES" sz="4400" b="1" dirty="0">
                <a:solidFill>
                  <a:schemeClr val="bg1"/>
                </a:solidFill>
              </a:rPr>
              <a:t> en seguida.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Lucas 12:35-37: </a:t>
            </a:r>
            <a:r>
              <a:rPr lang="es-ES" sz="3600" b="1" dirty="0">
                <a:latin typeface="Arial Black" panose="020B0A04020102020204" pitchFamily="34" charset="0"/>
              </a:rPr>
              <a:t>Existe una diferencia entre la boda y la recepción. En la boda la novia está ausente, pero en la recepción está presente:</a:t>
            </a:r>
          </a:p>
        </p:txBody>
      </p:sp>
    </p:spTree>
    <p:extLst>
      <p:ext uri="{BB962C8B-B14F-4D97-AF65-F5344CB8AC3E}">
        <p14:creationId xmlns:p14="http://schemas.microsoft.com/office/powerpoint/2010/main" val="16329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0196" y="744705"/>
            <a:ext cx="115398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37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Bienaventurados aquellos siervos a los cuales su señor, cuando </a:t>
            </a:r>
            <a:r>
              <a:rPr lang="es-ES" sz="5400" b="1" dirty="0">
                <a:solidFill>
                  <a:srgbClr val="FFFF00"/>
                </a:solidFill>
              </a:rPr>
              <a:t>venga</a:t>
            </a:r>
            <a:r>
              <a:rPr lang="es-ES" sz="5400" b="1" dirty="0">
                <a:solidFill>
                  <a:schemeClr val="bg1"/>
                </a:solidFill>
              </a:rPr>
              <a:t> [</a:t>
            </a:r>
            <a:r>
              <a:rPr lang="es-ES" sz="5400" b="1" dirty="0">
                <a:solidFill>
                  <a:srgbClr val="FFFF00"/>
                </a:solidFill>
              </a:rPr>
              <a:t>en la segunda venida</a:t>
            </a:r>
            <a:r>
              <a:rPr lang="es-ES" sz="5400" b="1" dirty="0">
                <a:solidFill>
                  <a:schemeClr val="bg1"/>
                </a:solidFill>
              </a:rPr>
              <a:t>], halle </a:t>
            </a:r>
            <a:r>
              <a:rPr lang="es-ES" sz="5400" b="1" dirty="0">
                <a:solidFill>
                  <a:srgbClr val="FFFF00"/>
                </a:solidFill>
              </a:rPr>
              <a:t>velando</a:t>
            </a:r>
            <a:r>
              <a:rPr lang="es-ES" sz="5400" b="1" dirty="0">
                <a:solidFill>
                  <a:schemeClr val="bg1"/>
                </a:solidFill>
              </a:rPr>
              <a:t>; de cierto os digo que se ceñirá, y hará que se </a:t>
            </a:r>
            <a:r>
              <a:rPr lang="es-ES" sz="5400" b="1" dirty="0">
                <a:solidFill>
                  <a:srgbClr val="FFFF00"/>
                </a:solidFill>
              </a:rPr>
              <a:t>sienten a la mesa</a:t>
            </a:r>
            <a:r>
              <a:rPr lang="es-ES" sz="5400" b="1" dirty="0">
                <a:solidFill>
                  <a:schemeClr val="bg1"/>
                </a:solidFill>
              </a:rPr>
              <a:t>, y vendrá a servirles [</a:t>
            </a:r>
            <a:r>
              <a:rPr lang="es-ES" sz="5400" b="1" dirty="0">
                <a:solidFill>
                  <a:srgbClr val="FFFF00"/>
                </a:solidFill>
              </a:rPr>
              <a:t>en la recepción celestial</a:t>
            </a:r>
            <a:r>
              <a:rPr lang="es-ES" sz="5400" b="1" dirty="0" smtClean="0">
                <a:solidFill>
                  <a:schemeClr val="bg1"/>
                </a:solidFill>
              </a:rPr>
              <a:t>].”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742838"/>
            <a:ext cx="110819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“Vi una mesa de plata pura, de muchos kilómetros de longitud, y sin embargo nuestra vista la abarcaba toda. Vi el fruto del árbol de la vida, el maná, almendras, higos, granadas, uvas y muchas otras especies de frutas. Le rogué a Jesús que me permitiese comer del fruto y respondió</a:t>
            </a:r>
            <a:r>
              <a:rPr lang="es-ES" sz="4800" b="1" dirty="0" smtClean="0">
                <a:solidFill>
                  <a:schemeClr val="bg1"/>
                </a:solidFill>
              </a:rPr>
              <a:t>: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Primeros Escritos, pp. 19, 20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42451" y="117693"/>
            <a:ext cx="112382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Todavía no. Quienes comen del fruto de este lugar ya no vuelven a la tierra. Pero si eres fiel, no tardarás en comer del fruto del árbol de la vida y beber del agua del manantial.” Y añadió: “Debes volver de nuevo a la tierra y referir a otros lo que se te ha revelado.” Entonces un ángel me transportó suavemente a este obscuro mundo. 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276" y="368502"/>
            <a:ext cx="11312013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 startAt="6"/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FF0000"/>
                </a:solidFill>
              </a:rPr>
              <a:t>cuerno pequeño </a:t>
            </a:r>
            <a:r>
              <a:rPr lang="es-ES" sz="4400" b="1" dirty="0">
                <a:solidFill>
                  <a:srgbClr val="002060"/>
                </a:solidFill>
              </a:rPr>
              <a:t>arranca </a:t>
            </a:r>
            <a:r>
              <a:rPr lang="es-ES" sz="4400" b="1" dirty="0">
                <a:solidFill>
                  <a:srgbClr val="FF0000"/>
                </a:solidFill>
              </a:rPr>
              <a:t>tres cuernos rebeldes</a:t>
            </a:r>
            <a:r>
              <a:rPr lang="es-ES" sz="4400" b="1" dirty="0">
                <a:solidFill>
                  <a:srgbClr val="002060"/>
                </a:solidFill>
              </a:rPr>
              <a:t> entre los años 476-538 DC [493: </a:t>
            </a:r>
            <a:r>
              <a:rPr lang="es-ES" sz="4400" b="1" dirty="0" smtClean="0">
                <a:solidFill>
                  <a:srgbClr val="002060"/>
                </a:solidFill>
              </a:rPr>
              <a:t>Los </a:t>
            </a:r>
            <a:r>
              <a:rPr lang="es-ES" sz="4400" b="1" dirty="0">
                <a:solidFill>
                  <a:srgbClr val="002060"/>
                </a:solidFill>
              </a:rPr>
              <a:t>Hérulos, 534: Los Vándalos, 538: </a:t>
            </a:r>
            <a:r>
              <a:rPr lang="es-ES" sz="4400" b="1" dirty="0" smtClean="0">
                <a:solidFill>
                  <a:srgbClr val="002060"/>
                </a:solidFill>
              </a:rPr>
              <a:t>Los Ostrogodos</a:t>
            </a:r>
            <a:r>
              <a:rPr lang="es-ES" sz="4400" b="1" dirty="0">
                <a:solidFill>
                  <a:srgbClr val="002060"/>
                </a:solidFill>
              </a:rPr>
              <a:t>] (Daniel 7:8)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 startAt="6"/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FF0000"/>
                </a:solidFill>
              </a:rPr>
              <a:t>cuerno pequeño </a:t>
            </a:r>
            <a:r>
              <a:rPr lang="es-ES" sz="4400" b="1" dirty="0">
                <a:solidFill>
                  <a:srgbClr val="002060"/>
                </a:solidFill>
              </a:rPr>
              <a:t>reina </a:t>
            </a:r>
            <a:r>
              <a:rPr lang="es-ES" sz="4400" b="1" dirty="0">
                <a:solidFill>
                  <a:srgbClr val="FF0000"/>
                </a:solidFill>
              </a:rPr>
              <a:t>soberano</a:t>
            </a:r>
            <a:r>
              <a:rPr lang="es-ES" sz="4400" b="1" dirty="0">
                <a:solidFill>
                  <a:srgbClr val="002060"/>
                </a:solidFill>
              </a:rPr>
              <a:t>: (Roma Eclesiástica) </a:t>
            </a:r>
            <a:r>
              <a:rPr lang="es-ES" sz="4400" b="1" dirty="0">
                <a:solidFill>
                  <a:srgbClr val="FF0000"/>
                </a:solidFill>
              </a:rPr>
              <a:t>538-1798</a:t>
            </a:r>
            <a:r>
              <a:rPr lang="es-ES" sz="4400" b="1" dirty="0">
                <a:solidFill>
                  <a:srgbClr val="002060"/>
                </a:solidFill>
              </a:rPr>
              <a:t> DC (Daniel 7:8, </a:t>
            </a:r>
            <a:r>
              <a:rPr lang="es-ES" sz="4400" b="1" dirty="0" smtClean="0">
                <a:solidFill>
                  <a:srgbClr val="002060"/>
                </a:solidFill>
              </a:rPr>
              <a:t>24</a:t>
            </a:r>
            <a:r>
              <a:rPr lang="es-ES" sz="4400" b="1" dirty="0">
                <a:solidFill>
                  <a:srgbClr val="002060"/>
                </a:solidFill>
              </a:rPr>
              <a:t>, 25)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 startAt="6"/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FF0000"/>
                </a:solidFill>
              </a:rPr>
              <a:t>anuncio</a:t>
            </a:r>
            <a:r>
              <a:rPr lang="es-ES" sz="4400" b="1" dirty="0">
                <a:solidFill>
                  <a:srgbClr val="002060"/>
                </a:solidFill>
              </a:rPr>
              <a:t> del juicio venidero (1798-1844 DC; Apocalipsis 14:6, 7; Daniel 8:14)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 startAt="6"/>
            </a:pPr>
            <a:r>
              <a:rPr lang="es-ES" sz="4400" b="1" dirty="0" smtClean="0">
                <a:solidFill>
                  <a:srgbClr val="FF0000"/>
                </a:solidFill>
              </a:rPr>
              <a:t>Inicio </a:t>
            </a:r>
            <a:r>
              <a:rPr lang="es-ES" sz="4400" b="1" dirty="0">
                <a:solidFill>
                  <a:srgbClr val="FF0000"/>
                </a:solidFill>
              </a:rPr>
              <a:t>del juicio celestial </a:t>
            </a:r>
            <a:r>
              <a:rPr lang="es-ES" sz="4400" b="1" dirty="0">
                <a:solidFill>
                  <a:srgbClr val="002060"/>
                </a:solidFill>
              </a:rPr>
              <a:t>(1844 DC)</a:t>
            </a:r>
          </a:p>
        </p:txBody>
      </p:sp>
    </p:spTree>
    <p:extLst>
      <p:ext uri="{BB962C8B-B14F-4D97-AF65-F5344CB8AC3E}">
        <p14:creationId xmlns:p14="http://schemas.microsoft.com/office/powerpoint/2010/main" val="2851209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61926" y="241393"/>
            <a:ext cx="110819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A </a:t>
            </a:r>
            <a:r>
              <a:rPr lang="es-ES" sz="5400" b="1" dirty="0">
                <a:solidFill>
                  <a:schemeClr val="bg1"/>
                </a:solidFill>
              </a:rPr>
              <a:t>veces me parece que no puedo ya permanecer aquí; tan lóbregas me resultan todas las cosas de la tierra. Me siento muy solitaria aquí, pues he visto una tierra mejor. ¡Ojalá tuviese alas de paloma! Echaría a volar para obtener descanso.”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2010519"/>
            <a:ext cx="11081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 entró el rey para </a:t>
            </a:r>
            <a:r>
              <a:rPr lang="es-ES" sz="4800" b="1" dirty="0">
                <a:solidFill>
                  <a:srgbClr val="FFFF00"/>
                </a:solidFill>
              </a:rPr>
              <a:t>ver</a:t>
            </a:r>
            <a:r>
              <a:rPr lang="es-ES" sz="4800" b="1" dirty="0">
                <a:solidFill>
                  <a:schemeClr val="bg1"/>
                </a:solidFill>
              </a:rPr>
              <a:t> [</a:t>
            </a:r>
            <a:r>
              <a:rPr lang="es-ES" sz="4800" b="1" i="1" dirty="0" err="1">
                <a:solidFill>
                  <a:srgbClr val="FFFF00"/>
                </a:solidFill>
              </a:rPr>
              <a:t>theáomai</a:t>
            </a:r>
            <a:r>
              <a:rPr lang="es-ES" sz="4800" b="1" dirty="0">
                <a:solidFill>
                  <a:srgbClr val="FFFF00"/>
                </a:solidFill>
              </a:rPr>
              <a:t> </a:t>
            </a:r>
            <a:r>
              <a:rPr lang="es-ES" sz="4800" b="1" dirty="0" smtClean="0">
                <a:solidFill>
                  <a:srgbClr val="FFFF00"/>
                </a:solidFill>
              </a:rPr>
              <a:t>mirar fijamente </a:t>
            </a:r>
            <a:r>
              <a:rPr lang="es-ES" sz="4800" b="1" dirty="0">
                <a:solidFill>
                  <a:srgbClr val="FFFF00"/>
                </a:solidFill>
              </a:rPr>
              <a:t>(contemplar)] </a:t>
            </a:r>
            <a:r>
              <a:rPr lang="es-ES" sz="4800" b="1" dirty="0">
                <a:solidFill>
                  <a:schemeClr val="bg1"/>
                </a:solidFill>
              </a:rPr>
              <a:t>a los </a:t>
            </a:r>
            <a:r>
              <a:rPr lang="es-ES" sz="4800" b="1" dirty="0">
                <a:solidFill>
                  <a:srgbClr val="FFFF00"/>
                </a:solidFill>
              </a:rPr>
              <a:t>convidados</a:t>
            </a:r>
            <a:r>
              <a:rPr lang="es-ES" sz="4800" b="1" dirty="0">
                <a:solidFill>
                  <a:schemeClr val="bg1"/>
                </a:solidFill>
              </a:rPr>
              <a:t> [</a:t>
            </a:r>
            <a:r>
              <a:rPr lang="es-ES" sz="4800" b="1" dirty="0">
                <a:solidFill>
                  <a:srgbClr val="FFFF00"/>
                </a:solidFill>
              </a:rPr>
              <a:t>como </a:t>
            </a:r>
            <a:r>
              <a:rPr lang="es-ES" sz="4800" b="1" dirty="0" smtClean="0">
                <a:solidFill>
                  <a:srgbClr val="FFFF00"/>
                </a:solidFill>
              </a:rPr>
              <a:t>individuos, </a:t>
            </a:r>
            <a:r>
              <a:rPr lang="es-ES" sz="4800" b="1" dirty="0">
                <a:solidFill>
                  <a:srgbClr val="FFFF00"/>
                </a:solidFill>
              </a:rPr>
              <a:t>somos invitados</a:t>
            </a:r>
            <a:r>
              <a:rPr lang="es-ES" sz="4800" b="1" dirty="0">
                <a:solidFill>
                  <a:schemeClr val="bg1"/>
                </a:solidFill>
              </a:rPr>
              <a:t>], y vio allí a un hombre que no estaba </a:t>
            </a:r>
            <a:r>
              <a:rPr lang="es-ES" sz="4800" b="1" dirty="0">
                <a:solidFill>
                  <a:srgbClr val="FFFF00"/>
                </a:solidFill>
              </a:rPr>
              <a:t>vestido de boda </a:t>
            </a:r>
            <a:r>
              <a:rPr lang="es-ES" sz="4800" b="1" dirty="0">
                <a:solidFill>
                  <a:schemeClr val="bg1"/>
                </a:solidFill>
              </a:rPr>
              <a:t>[</a:t>
            </a:r>
            <a:r>
              <a:rPr lang="es-ES" sz="4800" b="1" dirty="0">
                <a:solidFill>
                  <a:srgbClr val="FFFF00"/>
                </a:solidFill>
              </a:rPr>
              <a:t>pero profesaba tener el derecho de esta allí</a:t>
            </a:r>
            <a:r>
              <a:rPr lang="es-ES" sz="4800" b="1" dirty="0" smtClean="0">
                <a:solidFill>
                  <a:schemeClr val="bg1"/>
                </a:solidFill>
              </a:rPr>
              <a:t>].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Mateo 22:11-13: </a:t>
            </a:r>
            <a:r>
              <a:rPr lang="es-ES" sz="3600" b="1" dirty="0">
                <a:latin typeface="Arial Black" panose="020B0A04020102020204" pitchFamily="34" charset="0"/>
              </a:rPr>
              <a:t>Los mantos (el carácter) de los invitados se examinan en el cielo para determinar si son súbditos del reino:</a:t>
            </a:r>
          </a:p>
        </p:txBody>
      </p:sp>
    </p:spTree>
    <p:extLst>
      <p:ext uri="{BB962C8B-B14F-4D97-AF65-F5344CB8AC3E}">
        <p14:creationId xmlns:p14="http://schemas.microsoft.com/office/powerpoint/2010/main" val="27175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7681" y="329203"/>
            <a:ext cx="110819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12</a:t>
            </a:r>
            <a:r>
              <a:rPr lang="es-ES" sz="4800" b="1" dirty="0" smtClean="0">
                <a:solidFill>
                  <a:schemeClr val="bg1"/>
                </a:solidFill>
              </a:rPr>
              <a:t> Y le dijo: Amigo, ¿cómo entraste aquí, sin estar vestido de boda? </a:t>
            </a:r>
            <a:r>
              <a:rPr lang="es-ES" sz="4800" b="1" dirty="0" smtClean="0">
                <a:solidFill>
                  <a:srgbClr val="FFFF00"/>
                </a:solidFill>
              </a:rPr>
              <a:t>[¿será que entró al cielo en persona?</a:t>
            </a:r>
            <a:r>
              <a:rPr lang="es-ES" sz="4800" b="1" dirty="0" smtClean="0">
                <a:solidFill>
                  <a:schemeClr val="bg1"/>
                </a:solidFill>
              </a:rPr>
              <a:t>] Mas él enmudeció. </a:t>
            </a:r>
            <a:r>
              <a:rPr lang="es-ES" sz="4800" b="1" dirty="0" smtClean="0">
                <a:solidFill>
                  <a:srgbClr val="FF0000"/>
                </a:solidFill>
              </a:rPr>
              <a:t>13</a:t>
            </a:r>
            <a:r>
              <a:rPr lang="es-ES" sz="4800" b="1" dirty="0" smtClean="0">
                <a:solidFill>
                  <a:schemeClr val="bg1"/>
                </a:solidFill>
              </a:rPr>
              <a:t> Entonces el rey dijo a los que servían: Atadle de pies y manos, y echadle en las tinieblas de afuera; allí será el lloro y el crujir de dientes.” [</a:t>
            </a:r>
            <a:r>
              <a:rPr lang="es-ES" sz="4800" b="1" dirty="0" smtClean="0">
                <a:solidFill>
                  <a:srgbClr val="FFFF00"/>
                </a:solidFill>
              </a:rPr>
              <a:t>la sentencia y la recompensa</a:t>
            </a:r>
            <a:r>
              <a:rPr lang="es-ES" sz="4800" b="1" dirty="0" smtClean="0">
                <a:solidFill>
                  <a:schemeClr val="bg1"/>
                </a:solidFill>
              </a:rPr>
              <a:t>]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65646" y="1464881"/>
            <a:ext cx="471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¿A quiénes se investiga en la fase de investigación?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5316" y="264361"/>
            <a:ext cx="446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Cuando la fase de investigación concluya...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52525" y="4435099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¿Quién es la esposa de Cristo?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89661" y="5646549"/>
            <a:ext cx="5118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¿Qué representa del vestido de los invitados a la boda?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89661" y="2665401"/>
            <a:ext cx="4666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Todos los que profesaron el nombre de Cristo serán salvos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095154" y="4136297"/>
            <a:ext cx="4613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</a:t>
            </a:r>
            <a:r>
              <a:rPr kumimoji="0" lang="es-DO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3200" dirty="0">
                <a:solidFill>
                  <a:prstClr val="black"/>
                </a:solidFill>
              </a:rPr>
              <a:t>A los que alguna vez profesaron el nombre de Jesús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023972" y="1131567"/>
            <a:ext cx="5004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estarán definidos todos los súbditos del reino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023973" y="162534"/>
            <a:ext cx="500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Todo su verdadero pueblo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023973" y="2439416"/>
            <a:ext cx="432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Su carácter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199714" y="5816961"/>
            <a:ext cx="422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 smtClean="0">
                <a:solidFill>
                  <a:prstClr val="black"/>
                </a:solidFill>
              </a:rPr>
              <a:t>Falso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078565" y="3364670"/>
            <a:ext cx="4342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noProof="0" dirty="0" smtClean="0">
                <a:solidFill>
                  <a:prstClr val="black"/>
                </a:solidFill>
              </a:rPr>
              <a:t>Verdadero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745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¿A favor o en contra?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99147" y="324531"/>
            <a:ext cx="10521133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Una pregunta que surge cuando se estudia la escena del juicio en Daniel 7 es ésta: ¿Cuál es el </a:t>
            </a:r>
            <a:r>
              <a:rPr lang="es-ES" sz="4800" b="1" dirty="0">
                <a:solidFill>
                  <a:srgbClr val="FF0000"/>
                </a:solidFill>
              </a:rPr>
              <a:t>propósito</a:t>
            </a:r>
            <a:r>
              <a:rPr lang="es-ES" sz="4800" b="1" dirty="0">
                <a:solidFill>
                  <a:srgbClr val="002060"/>
                </a:solidFill>
              </a:rPr>
              <a:t> de este juicio? ¿Tiene como fin pronunciar sentencia </a:t>
            </a:r>
            <a:r>
              <a:rPr lang="es-ES" sz="4800" b="1" dirty="0">
                <a:solidFill>
                  <a:srgbClr val="FF0000"/>
                </a:solidFill>
              </a:rPr>
              <a:t>contra el cuerno pequeño </a:t>
            </a:r>
            <a:r>
              <a:rPr lang="es-ES" sz="4800" b="1" dirty="0">
                <a:solidFill>
                  <a:srgbClr val="002060"/>
                </a:solidFill>
              </a:rPr>
              <a:t>o es para dictar un veredicto </a:t>
            </a:r>
            <a:r>
              <a:rPr lang="es-ES" sz="4800" b="1" dirty="0">
                <a:solidFill>
                  <a:srgbClr val="FF0000"/>
                </a:solidFill>
              </a:rPr>
              <a:t>en favor de los santos del Altísimo</a:t>
            </a:r>
            <a:r>
              <a:rPr lang="es-ES" sz="4800" b="1" dirty="0">
                <a:solidFill>
                  <a:srgbClr val="002060"/>
                </a:solidFill>
              </a:rPr>
              <a:t>? En realidad, el juicio logra </a:t>
            </a:r>
            <a:r>
              <a:rPr lang="es-ES" sz="4800" b="1" dirty="0">
                <a:solidFill>
                  <a:srgbClr val="FF0000"/>
                </a:solidFill>
              </a:rPr>
              <a:t>ambos fines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99147" y="742489"/>
            <a:ext cx="10521133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000" b="1" dirty="0">
                <a:solidFill>
                  <a:srgbClr val="002060"/>
                </a:solidFill>
              </a:rPr>
              <a:t>El </a:t>
            </a:r>
            <a:r>
              <a:rPr lang="es-ES" sz="6000" b="1" dirty="0">
                <a:solidFill>
                  <a:srgbClr val="FF0000"/>
                </a:solidFill>
              </a:rPr>
              <a:t>juicio investigador antes de la segunda venida</a:t>
            </a:r>
            <a:r>
              <a:rPr lang="es-ES" sz="6000" b="1" dirty="0">
                <a:solidFill>
                  <a:srgbClr val="002060"/>
                </a:solidFill>
              </a:rPr>
              <a:t> trata tan solo los casos de los que alguna vez </a:t>
            </a:r>
            <a:r>
              <a:rPr lang="es-ES" sz="6000" b="1" dirty="0">
                <a:solidFill>
                  <a:srgbClr val="FF0000"/>
                </a:solidFill>
              </a:rPr>
              <a:t>profesaron a Cristo como salvador</a:t>
            </a:r>
            <a:r>
              <a:rPr lang="es-ES" sz="6000" b="1" dirty="0">
                <a:solidFill>
                  <a:srgbClr val="002060"/>
                </a:solidFill>
              </a:rPr>
              <a:t>:</a:t>
            </a:r>
            <a:endParaRPr lang="es-E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9694" y="1096799"/>
            <a:ext cx="11081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“Mientras los hombres moran todavía en la tierra se verifica la obra del juicio investigador en los atrios del cielo. Delante de Dios pasa el registro de la vida de </a:t>
            </a:r>
            <a:r>
              <a:rPr lang="es-ES" sz="4400" b="1" dirty="0">
                <a:solidFill>
                  <a:srgbClr val="FFFF00"/>
                </a:solidFill>
              </a:rPr>
              <a:t>todos sus profesos seguidores</a:t>
            </a:r>
            <a:r>
              <a:rPr lang="es-ES" sz="4400" b="1" dirty="0">
                <a:solidFill>
                  <a:schemeClr val="bg1"/>
                </a:solidFill>
              </a:rPr>
              <a:t>. Todos son examinados según lo registrado en los libros del cielo, y según sus hechos queda para siempre fijado el destino de cada uno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Palabras de Vida del Gran Maestro, p. 252</a:t>
            </a:r>
          </a:p>
        </p:txBody>
      </p:sp>
    </p:spTree>
    <p:extLst>
      <p:ext uri="{BB962C8B-B14F-4D97-AF65-F5344CB8AC3E}">
        <p14:creationId xmlns:p14="http://schemas.microsoft.com/office/powerpoint/2010/main" val="13353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3331" y="217714"/>
            <a:ext cx="10521133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FF0000"/>
                </a:solidFill>
              </a:rPr>
              <a:t>cuerno pequeño</a:t>
            </a:r>
            <a:r>
              <a:rPr lang="es-ES" sz="4400" b="1" dirty="0">
                <a:solidFill>
                  <a:srgbClr val="002060"/>
                </a:solidFill>
              </a:rPr>
              <a:t>, que </a:t>
            </a:r>
            <a:r>
              <a:rPr lang="es-ES" sz="4400" b="1" dirty="0">
                <a:solidFill>
                  <a:srgbClr val="FF0000"/>
                </a:solidFill>
              </a:rPr>
              <a:t>profesó</a:t>
            </a:r>
            <a:r>
              <a:rPr lang="es-ES" sz="4400" b="1" dirty="0">
                <a:solidFill>
                  <a:srgbClr val="002060"/>
                </a:solidFill>
              </a:rPr>
              <a:t> ser un sistema </a:t>
            </a:r>
            <a:r>
              <a:rPr lang="es-ES" sz="4400" b="1" dirty="0">
                <a:solidFill>
                  <a:srgbClr val="FF0000"/>
                </a:solidFill>
              </a:rPr>
              <a:t>cristiano</a:t>
            </a:r>
            <a:r>
              <a:rPr lang="es-ES" sz="4400" b="1" dirty="0">
                <a:solidFill>
                  <a:srgbClr val="002060"/>
                </a:solidFill>
              </a:rPr>
              <a:t>, juzgó a los santos en los tribunales </a:t>
            </a:r>
            <a:r>
              <a:rPr lang="es-ES" sz="4400" b="1" dirty="0">
                <a:solidFill>
                  <a:srgbClr val="FF0000"/>
                </a:solidFill>
              </a:rPr>
              <a:t>terrenales</a:t>
            </a:r>
            <a:r>
              <a:rPr lang="es-ES" sz="4400" b="1" dirty="0">
                <a:solidFill>
                  <a:srgbClr val="002060"/>
                </a:solidFill>
              </a:rPr>
              <a:t>, ‘investigando’ la evidencia, pronunciando una </a:t>
            </a:r>
            <a:r>
              <a:rPr lang="es-ES" sz="4400" b="1" dirty="0">
                <a:solidFill>
                  <a:srgbClr val="FF0000"/>
                </a:solidFill>
              </a:rPr>
              <a:t>sentencia</a:t>
            </a:r>
            <a:r>
              <a:rPr lang="es-ES" sz="4400" b="1" dirty="0">
                <a:solidFill>
                  <a:srgbClr val="002060"/>
                </a:solidFill>
              </a:rPr>
              <a:t> injusta y </a:t>
            </a:r>
            <a:r>
              <a:rPr lang="es-ES" sz="4400" b="1" dirty="0">
                <a:solidFill>
                  <a:srgbClr val="FF0000"/>
                </a:solidFill>
              </a:rPr>
              <a:t>ejecutando</a:t>
            </a:r>
            <a:r>
              <a:rPr lang="es-ES" sz="4400" b="1" dirty="0">
                <a:solidFill>
                  <a:srgbClr val="002060"/>
                </a:solidFill>
              </a:rPr>
              <a:t> la sentencia de muerte contra ellos. Daniel describe </a:t>
            </a:r>
            <a:r>
              <a:rPr lang="es-ES" sz="4400" b="1" dirty="0" smtClean="0">
                <a:solidFill>
                  <a:srgbClr val="002060"/>
                </a:solidFill>
              </a:rPr>
              <a:t>cómo </a:t>
            </a:r>
            <a:r>
              <a:rPr lang="es-ES" sz="4400" b="1" dirty="0">
                <a:solidFill>
                  <a:srgbClr val="002060"/>
                </a:solidFill>
              </a:rPr>
              <a:t>Dios </a:t>
            </a:r>
            <a:r>
              <a:rPr lang="es-ES" sz="4400" b="1" dirty="0">
                <a:solidFill>
                  <a:srgbClr val="FF0000"/>
                </a:solidFill>
              </a:rPr>
              <a:t>revocará</a:t>
            </a:r>
            <a:r>
              <a:rPr lang="es-ES" sz="4400" b="1" dirty="0">
                <a:solidFill>
                  <a:srgbClr val="002060"/>
                </a:solidFill>
              </a:rPr>
              <a:t> las sentencias injustas en los tribunales terrenales y dará un veredicto </a:t>
            </a:r>
            <a:r>
              <a:rPr lang="es-ES" sz="4400" b="1" dirty="0">
                <a:solidFill>
                  <a:srgbClr val="FF0000"/>
                </a:solidFill>
              </a:rPr>
              <a:t>en favor de los santos</a:t>
            </a:r>
            <a:r>
              <a:rPr lang="es-ES" sz="4400" b="1" dirty="0">
                <a:solidFill>
                  <a:srgbClr val="002060"/>
                </a:solidFill>
              </a:rPr>
              <a:t>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¿Solo los 1260 años?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69178" y="368502"/>
            <a:ext cx="10781071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</a:rPr>
              <a:t>La secuencia de poderes en la cadena profética indica que el juicio debía comenzar poco </a:t>
            </a:r>
            <a:r>
              <a:rPr lang="es-ES" sz="4400" b="1" dirty="0" smtClean="0">
                <a:solidFill>
                  <a:srgbClr val="002060"/>
                </a:solidFill>
              </a:rPr>
              <a:t>después </a:t>
            </a:r>
            <a:r>
              <a:rPr lang="es-ES" sz="4400" b="1" dirty="0">
                <a:solidFill>
                  <a:srgbClr val="002060"/>
                </a:solidFill>
              </a:rPr>
              <a:t>del año 1798 y concluirá cuando el Padre le entregue el reino a Jesús. La idea de que </a:t>
            </a: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002060"/>
                </a:solidFill>
              </a:rPr>
              <a:t>juicio iba a constar de tres etapas, dos en el cielo antes de la segunda venida y una cuando </a:t>
            </a:r>
            <a:r>
              <a:rPr lang="es-ES" sz="4400" b="1" dirty="0" smtClean="0">
                <a:solidFill>
                  <a:srgbClr val="002060"/>
                </a:solidFill>
              </a:rPr>
              <a:t>Cristo </a:t>
            </a:r>
            <a:r>
              <a:rPr lang="es-ES" sz="4400" b="1" dirty="0">
                <a:solidFill>
                  <a:srgbClr val="002060"/>
                </a:solidFill>
              </a:rPr>
              <a:t>regrese por segunda vez, no se comprendió cabalmente hasta el año 1844. </a:t>
            </a:r>
            <a:endParaRPr lang="es-ES" sz="4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89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42" y="124629"/>
            <a:ext cx="11063661" cy="65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3331" y="217714"/>
            <a:ext cx="11075379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000" b="1" dirty="0">
                <a:solidFill>
                  <a:srgbClr val="FF0000"/>
                </a:solidFill>
              </a:rPr>
              <a:t>Un punto final: </a:t>
            </a:r>
            <a:r>
              <a:rPr lang="es-ES" sz="4000" b="1" dirty="0">
                <a:solidFill>
                  <a:srgbClr val="002060"/>
                </a:solidFill>
              </a:rPr>
              <a:t>¿Trata el juicio de Daniel 7 tan solo los casos de los santos que fueron perseguidos durante los </a:t>
            </a:r>
            <a:r>
              <a:rPr lang="es-ES" sz="4000" b="1" dirty="0">
                <a:solidFill>
                  <a:srgbClr val="FF0000"/>
                </a:solidFill>
              </a:rPr>
              <a:t>1260</a:t>
            </a:r>
            <a:r>
              <a:rPr lang="es-ES" sz="4000" b="1" dirty="0">
                <a:solidFill>
                  <a:srgbClr val="002060"/>
                </a:solidFill>
              </a:rPr>
              <a:t> años o incluye también a </a:t>
            </a:r>
            <a:r>
              <a:rPr lang="es-ES" sz="4000" b="1" dirty="0">
                <a:solidFill>
                  <a:srgbClr val="FF0000"/>
                </a:solidFill>
              </a:rPr>
              <a:t>todos los fieles de todas las épocas</a:t>
            </a:r>
            <a:r>
              <a:rPr lang="es-ES" sz="4000" b="1" dirty="0">
                <a:solidFill>
                  <a:srgbClr val="002060"/>
                </a:solidFill>
              </a:rPr>
              <a:t>? A primera vista, pareciera que incluye tan solo a los que vivieron durante los 1260 años, pero no es así. El enfoque central de Daniel 7 recae sobre el periodo de los 1260 años, pero eso </a:t>
            </a:r>
            <a:r>
              <a:rPr lang="es-ES" sz="4000" b="1" dirty="0">
                <a:solidFill>
                  <a:srgbClr val="FF0000"/>
                </a:solidFill>
              </a:rPr>
              <a:t>no significa </a:t>
            </a:r>
            <a:r>
              <a:rPr lang="es-ES" sz="4000" b="1" dirty="0">
                <a:solidFill>
                  <a:srgbClr val="002060"/>
                </a:solidFill>
              </a:rPr>
              <a:t>que el juicio se limita tan solo a los que vivieron durante este periodo. Note los siguientes dos ejemplos:</a:t>
            </a:r>
            <a:endParaRPr lang="es-E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4525" y="742838"/>
            <a:ext cx="112072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Estos </a:t>
            </a:r>
            <a:r>
              <a:rPr lang="es-ES" sz="4400" b="1" dirty="0">
                <a:solidFill>
                  <a:schemeClr val="bg1"/>
                </a:solidFill>
              </a:rPr>
              <a:t>versículos parecen indicar que el sábado era señal tan </a:t>
            </a:r>
            <a:r>
              <a:rPr lang="es-ES" sz="4400" b="1" dirty="0">
                <a:solidFill>
                  <a:srgbClr val="FFFF00"/>
                </a:solidFill>
              </a:rPr>
              <a:t>solo</a:t>
            </a:r>
            <a:r>
              <a:rPr lang="es-ES" sz="4400" b="1" dirty="0">
                <a:solidFill>
                  <a:schemeClr val="bg1"/>
                </a:solidFill>
              </a:rPr>
              <a:t> entre Dios y los judíos. Pero en ninguna parte dice que el sábado era </a:t>
            </a:r>
            <a:r>
              <a:rPr lang="es-ES" sz="4400" b="1" dirty="0">
                <a:solidFill>
                  <a:srgbClr val="FFFF00"/>
                </a:solidFill>
              </a:rPr>
              <a:t>exclusivamente</a:t>
            </a:r>
            <a:r>
              <a:rPr lang="es-ES" sz="4400" b="1" dirty="0">
                <a:solidFill>
                  <a:schemeClr val="bg1"/>
                </a:solidFill>
              </a:rPr>
              <a:t> para los judíos. Estos versículos dicen que el sábado era señal entre Dios y los judíos porque los judíos eran el pueblo de Dios en ese momento particular. No significa esto que no sea señal entre Dios y los que vivieron en otras épocas.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Ejemplo #1: Éxodo 31:16,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17: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3077" y="742838"/>
            <a:ext cx="113101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Guardarán, pues, el día del sábado los hijos de Israel, celebrándolo por sus generaciones por pacto </a:t>
            </a:r>
            <a:r>
              <a:rPr lang="es-ES" sz="5400" b="1" dirty="0" smtClean="0">
                <a:solidFill>
                  <a:schemeClr val="bg1"/>
                </a:solidFill>
              </a:rPr>
              <a:t>perpetuo. Señal </a:t>
            </a:r>
            <a:r>
              <a:rPr lang="es-ES" sz="5400" b="1" dirty="0">
                <a:solidFill>
                  <a:schemeClr val="bg1"/>
                </a:solidFill>
              </a:rPr>
              <a:t>es para siempre entre mí y los hijos de Israel; porque en seis días hizo Jehová los cielos y la tierra, y en el séptimo día cesó y reposó.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Ex. 31: 16-17 RVR1977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4525" y="3161573"/>
            <a:ext cx="112072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 smtClean="0">
                <a:solidFill>
                  <a:srgbClr val="FF0000"/>
                </a:solidFill>
              </a:rPr>
              <a:t>9</a:t>
            </a:r>
            <a:r>
              <a:rPr lang="es-ES" sz="4400" b="1" dirty="0" smtClean="0">
                <a:solidFill>
                  <a:schemeClr val="bg1"/>
                </a:solidFill>
              </a:rPr>
              <a:t> Cuando </a:t>
            </a:r>
            <a:r>
              <a:rPr lang="es-ES" sz="4400" b="1" dirty="0">
                <a:solidFill>
                  <a:schemeClr val="bg1"/>
                </a:solidFill>
              </a:rPr>
              <a:t>abrió el quinto sello, vi bajo el altar las almas de los que </a:t>
            </a:r>
            <a:r>
              <a:rPr lang="es-ES" sz="4400" b="1" dirty="0">
                <a:solidFill>
                  <a:srgbClr val="FFFF00"/>
                </a:solidFill>
              </a:rPr>
              <a:t>habían sido muertos </a:t>
            </a:r>
            <a:r>
              <a:rPr lang="es-ES" sz="4400" b="1" dirty="0">
                <a:solidFill>
                  <a:schemeClr val="bg1"/>
                </a:solidFill>
              </a:rPr>
              <a:t>por causa de la palabra de Dios y por el testimonio que tenían. 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Ejemplo #2: Apocalipsis 6:9-11:</a:t>
            </a:r>
          </a:p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El quinto sello se refiere a dos periodos de mártires, uno durante los 1260 años de supremacía papal y el otro en el futuro cuando se le sane la herida al mismo sistema.</a:t>
            </a:r>
          </a:p>
        </p:txBody>
      </p:sp>
    </p:spTree>
    <p:extLst>
      <p:ext uri="{BB962C8B-B14F-4D97-AF65-F5344CB8AC3E}">
        <p14:creationId xmlns:p14="http://schemas.microsoft.com/office/powerpoint/2010/main" val="34940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02512" y="403625"/>
            <a:ext cx="112072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10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Y clamaban a gran voz, diciendo: ¿Hasta cuándo, ¿Señor, santo y verdadero, no juzgas y vengas nuestra sangre en los que moran en la tierra? </a:t>
            </a:r>
            <a:r>
              <a:rPr lang="es-ES" sz="4400" b="1" dirty="0">
                <a:solidFill>
                  <a:srgbClr val="FF0000"/>
                </a:solidFill>
              </a:rPr>
              <a:t>11</a:t>
            </a:r>
            <a:r>
              <a:rPr lang="es-ES" sz="4400" b="1" dirty="0">
                <a:solidFill>
                  <a:schemeClr val="bg1"/>
                </a:solidFill>
              </a:rPr>
              <a:t> Y se les dieron vestiduras blancas, y se les dijo que </a:t>
            </a:r>
            <a:r>
              <a:rPr lang="es-ES" sz="4400" b="1" dirty="0">
                <a:solidFill>
                  <a:srgbClr val="FFFF00"/>
                </a:solidFill>
              </a:rPr>
              <a:t>descansasen todavía un poco de tiempo</a:t>
            </a:r>
            <a:r>
              <a:rPr lang="es-ES" sz="4400" b="1" dirty="0">
                <a:solidFill>
                  <a:schemeClr val="bg1"/>
                </a:solidFill>
              </a:rPr>
              <a:t>, hasta que se </a:t>
            </a:r>
            <a:r>
              <a:rPr lang="es-ES" sz="4400" b="1" dirty="0">
                <a:solidFill>
                  <a:srgbClr val="FFFF00"/>
                </a:solidFill>
              </a:rPr>
              <a:t>completara el número </a:t>
            </a:r>
            <a:r>
              <a:rPr lang="es-ES" sz="4400" b="1" dirty="0">
                <a:solidFill>
                  <a:schemeClr val="bg1"/>
                </a:solidFill>
              </a:rPr>
              <a:t>de sus consiervos y sus hermanos, que </a:t>
            </a:r>
            <a:r>
              <a:rPr lang="es-ES" sz="4400" b="1" dirty="0">
                <a:solidFill>
                  <a:srgbClr val="FFFF00"/>
                </a:solidFill>
              </a:rPr>
              <a:t>también habían de ser muertos</a:t>
            </a:r>
            <a:r>
              <a:rPr lang="es-ES" sz="4400" b="1" dirty="0">
                <a:solidFill>
                  <a:schemeClr val="bg1"/>
                </a:solidFill>
              </a:rPr>
              <a:t> como ellos.”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16617"/>
            <a:ext cx="11081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 vi tronos, y se sentaron sobre ellos los que recibieron </a:t>
            </a:r>
            <a:r>
              <a:rPr lang="es-ES" sz="4400" b="1" dirty="0">
                <a:solidFill>
                  <a:srgbClr val="FFFF00"/>
                </a:solidFill>
              </a:rPr>
              <a:t>facultad de juzgar</a:t>
            </a:r>
            <a:r>
              <a:rPr lang="es-ES" sz="4400" b="1" dirty="0">
                <a:solidFill>
                  <a:schemeClr val="bg1"/>
                </a:solidFill>
              </a:rPr>
              <a:t>; y vi las almas de los </a:t>
            </a:r>
            <a:r>
              <a:rPr lang="es-ES" sz="4400" b="1" dirty="0">
                <a:solidFill>
                  <a:srgbClr val="FFFF00"/>
                </a:solidFill>
              </a:rPr>
              <a:t>decapitados</a:t>
            </a:r>
            <a:r>
              <a:rPr lang="es-ES" sz="4400" b="1" dirty="0">
                <a:solidFill>
                  <a:schemeClr val="bg1"/>
                </a:solidFill>
              </a:rPr>
              <a:t> por causa del </a:t>
            </a:r>
            <a:r>
              <a:rPr lang="es-ES" sz="4400" b="1" dirty="0">
                <a:solidFill>
                  <a:srgbClr val="FFFF00"/>
                </a:solidFill>
              </a:rPr>
              <a:t>testimonio</a:t>
            </a:r>
            <a:r>
              <a:rPr lang="es-ES" sz="4400" b="1" dirty="0">
                <a:solidFill>
                  <a:schemeClr val="bg1"/>
                </a:solidFill>
              </a:rPr>
              <a:t> de Jesús y por la </a:t>
            </a:r>
            <a:r>
              <a:rPr lang="es-ES" sz="4400" b="1" dirty="0">
                <a:solidFill>
                  <a:srgbClr val="FFFF00"/>
                </a:solidFill>
              </a:rPr>
              <a:t>palabra</a:t>
            </a:r>
            <a:r>
              <a:rPr lang="es-ES" sz="4400" b="1" dirty="0">
                <a:solidFill>
                  <a:schemeClr val="bg1"/>
                </a:solidFill>
              </a:rPr>
              <a:t> de Dios, los que no habían adorado a la </a:t>
            </a:r>
            <a:r>
              <a:rPr lang="es-ES" sz="4400" b="1" dirty="0">
                <a:solidFill>
                  <a:srgbClr val="FFFF00"/>
                </a:solidFill>
              </a:rPr>
              <a:t>bestia</a:t>
            </a:r>
            <a:r>
              <a:rPr lang="es-ES" sz="4400" b="1" dirty="0">
                <a:solidFill>
                  <a:schemeClr val="bg1"/>
                </a:solidFill>
              </a:rPr>
              <a:t> ni a su </a:t>
            </a:r>
            <a:r>
              <a:rPr lang="es-ES" sz="4400" b="1" dirty="0">
                <a:solidFill>
                  <a:srgbClr val="FFFF00"/>
                </a:solidFill>
              </a:rPr>
              <a:t>imagen</a:t>
            </a:r>
            <a:r>
              <a:rPr lang="es-ES" sz="4400" b="1" dirty="0">
                <a:solidFill>
                  <a:schemeClr val="bg1"/>
                </a:solidFill>
              </a:rPr>
              <a:t>, y que no recibieron </a:t>
            </a:r>
            <a:r>
              <a:rPr lang="es-ES" sz="4400" b="1" dirty="0">
                <a:solidFill>
                  <a:srgbClr val="FFFF00"/>
                </a:solidFill>
              </a:rPr>
              <a:t>la marca </a:t>
            </a:r>
            <a:r>
              <a:rPr lang="es-ES" sz="4400" b="1" dirty="0">
                <a:solidFill>
                  <a:schemeClr val="bg1"/>
                </a:solidFill>
              </a:rPr>
              <a:t>en sus frentes ni en sus manos; y vivieron y reinaron con Cristo mil años.”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Apocalipsis 20:4: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57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10105" y="324531"/>
            <a:ext cx="10989264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2060"/>
                </a:solidFill>
              </a:rPr>
              <a:t>Este versículo describe el </a:t>
            </a:r>
            <a:r>
              <a:rPr lang="es-ES" sz="4800" b="1" dirty="0">
                <a:solidFill>
                  <a:srgbClr val="FF0000"/>
                </a:solidFill>
              </a:rPr>
              <a:t>segundo periodo </a:t>
            </a:r>
            <a:r>
              <a:rPr lang="es-ES" sz="4800" b="1" dirty="0">
                <a:solidFill>
                  <a:srgbClr val="002060"/>
                </a:solidFill>
              </a:rPr>
              <a:t>de persecución contra los santos cuando se le sane la herida al papado. ¿Son estos mártires los únicos que tendrán la facultad de juzgar durante los mil años? ¿Acaso </a:t>
            </a:r>
            <a:r>
              <a:rPr lang="es-ES" sz="4800" b="1" dirty="0">
                <a:solidFill>
                  <a:srgbClr val="FF0000"/>
                </a:solidFill>
              </a:rPr>
              <a:t>los mártires</a:t>
            </a:r>
            <a:r>
              <a:rPr lang="es-ES" sz="4800" b="1" dirty="0">
                <a:solidFill>
                  <a:srgbClr val="002060"/>
                </a:solidFill>
              </a:rPr>
              <a:t> que vivieron durante los 1260 años no participarán también en este juicio? ¡Claro que van a participar!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02728" y="2958829"/>
            <a:ext cx="11570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“¿</a:t>
            </a:r>
            <a:r>
              <a:rPr lang="es-ES" sz="6000" b="1" dirty="0">
                <a:solidFill>
                  <a:schemeClr val="bg1"/>
                </a:solidFill>
              </a:rPr>
              <a:t>Osa alguno de vosotros, cuando tiene algo contra otro, ir a juicio delante de los injustos, y no delante de los santos? 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1 Corintios 6:1-3: </a:t>
            </a:r>
            <a:r>
              <a:rPr lang="es-ES" sz="3600" b="1" dirty="0">
                <a:latin typeface="Arial Black" panose="020B0A04020102020204" pitchFamily="34" charset="0"/>
              </a:rPr>
              <a:t>Estos versículos dan una explicación más amplia del juicio </a:t>
            </a:r>
            <a:r>
              <a:rPr lang="es-ES" sz="3600" b="1" dirty="0" err="1">
                <a:latin typeface="Arial Black" panose="020B0A04020102020204" pitchFamily="34" charset="0"/>
              </a:rPr>
              <a:t>milenial</a:t>
            </a:r>
            <a:r>
              <a:rPr lang="es-ES" sz="3600" b="1" dirty="0">
                <a:latin typeface="Arial Black" panose="020B0A04020102020204" pitchFamily="34" charset="0"/>
              </a:rPr>
              <a:t>. Pablo y los Corintios también participarán en ese juicio, aunque no vivieron durante los 1260 años ni en la crisis final:</a:t>
            </a:r>
          </a:p>
        </p:txBody>
      </p:sp>
    </p:spTree>
    <p:extLst>
      <p:ext uri="{BB962C8B-B14F-4D97-AF65-F5344CB8AC3E}">
        <p14:creationId xmlns:p14="http://schemas.microsoft.com/office/powerpoint/2010/main" val="4446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32225" y="510597"/>
            <a:ext cx="115708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2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¿O no sabéis que </a:t>
            </a:r>
            <a:r>
              <a:rPr lang="es-ES" sz="5400" b="1" dirty="0">
                <a:solidFill>
                  <a:srgbClr val="FFFF00"/>
                </a:solidFill>
              </a:rPr>
              <a:t>los santos </a:t>
            </a:r>
            <a:r>
              <a:rPr lang="es-ES" sz="5400" b="1" dirty="0">
                <a:solidFill>
                  <a:schemeClr val="bg1"/>
                </a:solidFill>
              </a:rPr>
              <a:t>han de juzgar al mundo? Y si el mundo ha de ser juzgado por </a:t>
            </a:r>
            <a:r>
              <a:rPr lang="es-ES" sz="5400" b="1" dirty="0">
                <a:solidFill>
                  <a:srgbClr val="FFFF00"/>
                </a:solidFill>
              </a:rPr>
              <a:t>vosotros</a:t>
            </a:r>
            <a:r>
              <a:rPr lang="es-ES" sz="5400" b="1" dirty="0">
                <a:solidFill>
                  <a:schemeClr val="bg1"/>
                </a:solidFill>
              </a:rPr>
              <a:t>, ¿</a:t>
            </a:r>
            <a:r>
              <a:rPr lang="es-ES" sz="5400" b="1" dirty="0">
                <a:solidFill>
                  <a:srgbClr val="FFFF00"/>
                </a:solidFill>
              </a:rPr>
              <a:t>sois</a:t>
            </a:r>
            <a:r>
              <a:rPr lang="es-ES" sz="5400" b="1" dirty="0">
                <a:solidFill>
                  <a:schemeClr val="bg1"/>
                </a:solidFill>
              </a:rPr>
              <a:t> indignos de juzgar cosas muy pequeñas? </a:t>
            </a:r>
            <a:r>
              <a:rPr lang="es-ES" sz="5400" b="1" dirty="0">
                <a:solidFill>
                  <a:srgbClr val="FF0000"/>
                </a:solidFill>
              </a:rPr>
              <a:t>3</a:t>
            </a:r>
            <a:r>
              <a:rPr lang="es-ES" sz="5400" b="1" dirty="0">
                <a:solidFill>
                  <a:schemeClr val="bg1"/>
                </a:solidFill>
              </a:rPr>
              <a:t> ¿O no sabéis que </a:t>
            </a:r>
            <a:r>
              <a:rPr lang="es-ES" sz="5400" b="1" dirty="0">
                <a:solidFill>
                  <a:srgbClr val="FFFF00"/>
                </a:solidFill>
              </a:rPr>
              <a:t>hemos</a:t>
            </a:r>
            <a:r>
              <a:rPr lang="es-ES" sz="5400" b="1" dirty="0">
                <a:solidFill>
                  <a:schemeClr val="bg1"/>
                </a:solidFill>
              </a:rPr>
              <a:t> de juzgar a los ángeles? ¿Cuánto más las cosas de esta vida?”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63176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1500" dirty="0">
                <a:solidFill>
                  <a:schemeClr val="bg1"/>
                </a:solidFill>
                <a:latin typeface="Bauhaus 93" panose="04030905020B02020C02" pitchFamily="82" charset="0"/>
              </a:rPr>
              <a:t>Resumen de los 4 ciclos repetitivos</a:t>
            </a:r>
          </a:p>
        </p:txBody>
      </p:sp>
    </p:spTree>
    <p:extLst>
      <p:ext uri="{BB962C8B-B14F-4D97-AF65-F5344CB8AC3E}">
        <p14:creationId xmlns:p14="http://schemas.microsoft.com/office/powerpoint/2010/main" val="24452576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latin typeface="Bauhaus 93" panose="04030905020B02020C02" pitchFamily="82" charset="0"/>
              </a:rPr>
              <a:t>Conclusión</a:t>
            </a:r>
            <a:endParaRPr lang="es-ES" sz="6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90" y="290105"/>
            <a:ext cx="4280357" cy="634310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0027" y="2513546"/>
            <a:ext cx="29802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b="1" dirty="0" err="1" smtClean="0">
                <a:solidFill>
                  <a:srgbClr val="FF0000"/>
                </a:solidFill>
              </a:rPr>
              <a:t>Jan</a:t>
            </a:r>
            <a:r>
              <a:rPr lang="es-ES" sz="6600" b="1" dirty="0" smtClean="0">
                <a:solidFill>
                  <a:srgbClr val="FF0000"/>
                </a:solidFill>
              </a:rPr>
              <a:t> </a:t>
            </a:r>
            <a:r>
              <a:rPr lang="es-ES" sz="6600" b="1" dirty="0" err="1" smtClean="0">
                <a:solidFill>
                  <a:srgbClr val="FF0000"/>
                </a:solidFill>
              </a:rPr>
              <a:t>Hus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828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58603" y="217714"/>
            <a:ext cx="11351615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 err="1">
                <a:solidFill>
                  <a:srgbClr val="FF0000"/>
                </a:solidFill>
              </a:rPr>
              <a:t>Jan</a:t>
            </a:r>
            <a:r>
              <a:rPr lang="es-ES" sz="4800" b="1" dirty="0">
                <a:solidFill>
                  <a:srgbClr val="FF0000"/>
                </a:solidFill>
              </a:rPr>
              <a:t> </a:t>
            </a:r>
            <a:r>
              <a:rPr lang="es-ES" sz="4800" b="1" dirty="0" err="1">
                <a:solidFill>
                  <a:srgbClr val="FF0000"/>
                </a:solidFill>
              </a:rPr>
              <a:t>Hus</a:t>
            </a:r>
            <a:endParaRPr lang="es-ES" sz="4800" b="1" dirty="0">
              <a:solidFill>
                <a:srgbClr val="FF0000"/>
              </a:solidFill>
            </a:endParaRPr>
          </a:p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“Impulsor </a:t>
            </a:r>
            <a:r>
              <a:rPr lang="es-ES" sz="4800" b="1" dirty="0">
                <a:solidFill>
                  <a:srgbClr val="002060"/>
                </a:solidFill>
              </a:rPr>
              <a:t>de la reforma eclesiástica checa. Nació en una familia campesina pobre del suroeste de Bohemia. Sin embargo, consiguió estudiar Teología y Artes en la Universidad de Praga y ordenarse sacerdote (1400). En 1402 fue nombrado rector de la </a:t>
            </a:r>
            <a:r>
              <a:rPr lang="es-ES" sz="4800" b="1" dirty="0" smtClean="0">
                <a:solidFill>
                  <a:srgbClr val="002060"/>
                </a:solidFill>
              </a:rPr>
              <a:t>Universidad. </a:t>
            </a:r>
            <a:endParaRPr lang="es-ES" sz="4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3906" y="830167"/>
            <a:ext cx="11351615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err="1" smtClean="0">
                <a:solidFill>
                  <a:srgbClr val="002060"/>
                </a:solidFill>
              </a:rPr>
              <a:t>Hus</a:t>
            </a:r>
            <a:r>
              <a:rPr lang="es-ES" sz="6000" b="1" dirty="0" smtClean="0">
                <a:solidFill>
                  <a:srgbClr val="002060"/>
                </a:solidFill>
              </a:rPr>
              <a:t> </a:t>
            </a:r>
            <a:r>
              <a:rPr lang="es-ES" sz="6000" b="1" dirty="0">
                <a:solidFill>
                  <a:srgbClr val="002060"/>
                </a:solidFill>
              </a:rPr>
              <a:t>empezó desde 1405 a predicar contra la excesiva riqueza de la Iglesia y la inmoralidad del clero, reclamando la vuelta a la pureza del mensaje </a:t>
            </a:r>
            <a:r>
              <a:rPr lang="es-ES" sz="6000" b="1" dirty="0" smtClean="0">
                <a:solidFill>
                  <a:srgbClr val="002060"/>
                </a:solidFill>
              </a:rPr>
              <a:t>evangélico.” </a:t>
            </a:r>
            <a:r>
              <a:rPr lang="es-ES" sz="6000" b="1" i="1" dirty="0" smtClean="0">
                <a:solidFill>
                  <a:srgbClr val="00B0F0"/>
                </a:solidFill>
              </a:rPr>
              <a:t>Biografiasyvidas.com</a:t>
            </a:r>
            <a:endParaRPr lang="es-ES" sz="6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09716" y="217714"/>
            <a:ext cx="11490398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</a:rPr>
              <a:t> </a:t>
            </a:r>
            <a:r>
              <a:rPr lang="es-ES" sz="4000" b="1" dirty="0" smtClean="0">
                <a:solidFill>
                  <a:srgbClr val="002060"/>
                </a:solidFill>
              </a:rPr>
              <a:t>“</a:t>
            </a:r>
            <a:r>
              <a:rPr lang="es-ES" sz="4000" b="1" dirty="0" smtClean="0">
                <a:solidFill>
                  <a:srgbClr val="002060"/>
                </a:solidFill>
              </a:rPr>
              <a:t>Al inicio </a:t>
            </a:r>
            <a:r>
              <a:rPr lang="es-ES" sz="4000" b="1" dirty="0">
                <a:solidFill>
                  <a:srgbClr val="002060"/>
                </a:solidFill>
              </a:rPr>
              <a:t>de su carrera monástica, Martín Lutero, </a:t>
            </a:r>
            <a:r>
              <a:rPr lang="es-ES" sz="4000" b="1" dirty="0" smtClean="0">
                <a:solidFill>
                  <a:srgbClr val="002060"/>
                </a:solidFill>
              </a:rPr>
              <a:t>en </a:t>
            </a:r>
            <a:r>
              <a:rPr lang="es-ES" sz="4000" b="1" dirty="0">
                <a:solidFill>
                  <a:srgbClr val="002060"/>
                </a:solidFill>
              </a:rPr>
              <a:t>una biblioteca, se encontró con un volumen de sermones de un sacerdote que había sido condenado como hereje. "No pude entender por qué motivo habían quemado a un hombre </a:t>
            </a:r>
            <a:r>
              <a:rPr lang="es-ES" sz="4000" b="1" dirty="0" smtClean="0">
                <a:solidFill>
                  <a:srgbClr val="002060"/>
                </a:solidFill>
              </a:rPr>
              <a:t> [</a:t>
            </a:r>
            <a:r>
              <a:rPr lang="es-ES" sz="4000" b="1" dirty="0" err="1" smtClean="0">
                <a:solidFill>
                  <a:srgbClr val="002060"/>
                </a:solidFill>
              </a:rPr>
              <a:t>Hus</a:t>
            </a:r>
            <a:r>
              <a:rPr lang="es-ES" sz="4000" b="1" dirty="0" smtClean="0">
                <a:solidFill>
                  <a:srgbClr val="002060"/>
                </a:solidFill>
              </a:rPr>
              <a:t>] tan </a:t>
            </a:r>
            <a:r>
              <a:rPr lang="es-ES" sz="4000" b="1" dirty="0">
                <a:solidFill>
                  <a:srgbClr val="002060"/>
                </a:solidFill>
              </a:rPr>
              <a:t>grande, que explicaba las Escrituras con tanta profundidad y habilidad". Este hombre se convertiría en un héroe para Lutero y </a:t>
            </a:r>
            <a:r>
              <a:rPr lang="es-ES" sz="4000" b="1" dirty="0" smtClean="0">
                <a:solidFill>
                  <a:srgbClr val="002060"/>
                </a:solidFill>
              </a:rPr>
              <a:t>otros </a:t>
            </a:r>
            <a:r>
              <a:rPr lang="es-ES" sz="4000" b="1" dirty="0">
                <a:solidFill>
                  <a:srgbClr val="002060"/>
                </a:solidFill>
              </a:rPr>
              <a:t>reformadores, pues predicaba temas clave de la Reforma un siglo antes de que Lutero elaborara sus </a:t>
            </a:r>
            <a:r>
              <a:rPr lang="es-ES" sz="4000" b="1" dirty="0" smtClean="0">
                <a:solidFill>
                  <a:srgbClr val="002060"/>
                </a:solidFill>
              </a:rPr>
              <a:t>95 tesis.” </a:t>
            </a:r>
            <a:r>
              <a:rPr lang="es-ES" sz="4000" b="1" i="1" dirty="0" smtClean="0">
                <a:solidFill>
                  <a:srgbClr val="00B0F0"/>
                </a:solidFill>
              </a:rPr>
              <a:t>Byteproject.com</a:t>
            </a:r>
            <a:endParaRPr lang="es-ES" sz="4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9130" y="693863"/>
            <a:ext cx="11387159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</a:rPr>
              <a:t> Pensemos en la historia de </a:t>
            </a:r>
            <a:r>
              <a:rPr lang="es-ES" sz="4000" b="1" dirty="0">
                <a:solidFill>
                  <a:srgbClr val="FF0000"/>
                </a:solidFill>
              </a:rPr>
              <a:t>Juan </a:t>
            </a:r>
            <a:r>
              <a:rPr lang="es-ES" sz="4000" b="1" dirty="0" err="1">
                <a:solidFill>
                  <a:srgbClr val="FF0000"/>
                </a:solidFill>
              </a:rPr>
              <a:t>Hus</a:t>
            </a:r>
            <a:r>
              <a:rPr lang="es-ES" sz="4000" b="1" dirty="0">
                <a:solidFill>
                  <a:srgbClr val="002060"/>
                </a:solidFill>
              </a:rPr>
              <a:t>. En la catedral de </a:t>
            </a:r>
            <a:r>
              <a:rPr lang="es-ES" sz="4000" b="1" dirty="0">
                <a:solidFill>
                  <a:srgbClr val="FF0000"/>
                </a:solidFill>
              </a:rPr>
              <a:t>Constanza</a:t>
            </a:r>
            <a:r>
              <a:rPr lang="es-ES" sz="4000" b="1" dirty="0">
                <a:solidFill>
                  <a:srgbClr val="002060"/>
                </a:solidFill>
              </a:rPr>
              <a:t>, </a:t>
            </a:r>
            <a:r>
              <a:rPr lang="es-ES" sz="4000" b="1" dirty="0">
                <a:solidFill>
                  <a:srgbClr val="FF0000"/>
                </a:solidFill>
              </a:rPr>
              <a:t>Alemania</a:t>
            </a:r>
            <a:r>
              <a:rPr lang="es-ES" sz="4000" b="1" dirty="0">
                <a:solidFill>
                  <a:srgbClr val="002060"/>
                </a:solidFill>
              </a:rPr>
              <a:t> la iglesia apóstata le hizo una </a:t>
            </a:r>
            <a:r>
              <a:rPr lang="es-ES" sz="4000" b="1" dirty="0">
                <a:solidFill>
                  <a:srgbClr val="FF0000"/>
                </a:solidFill>
              </a:rPr>
              <a:t>inquisición</a:t>
            </a:r>
            <a:r>
              <a:rPr lang="es-ES" sz="4000" b="1" dirty="0">
                <a:solidFill>
                  <a:srgbClr val="002060"/>
                </a:solidFill>
              </a:rPr>
              <a:t> y pronunció contra él la </a:t>
            </a:r>
            <a:r>
              <a:rPr lang="es-ES" sz="4000" b="1" dirty="0">
                <a:solidFill>
                  <a:srgbClr val="FF0000"/>
                </a:solidFill>
              </a:rPr>
              <a:t>sentencia</a:t>
            </a:r>
            <a:r>
              <a:rPr lang="es-ES" sz="4000" b="1" dirty="0">
                <a:solidFill>
                  <a:srgbClr val="002060"/>
                </a:solidFill>
              </a:rPr>
              <a:t> de muerte y la sentencia </a:t>
            </a:r>
            <a:r>
              <a:rPr lang="es-ES" sz="4000" b="1" dirty="0">
                <a:solidFill>
                  <a:srgbClr val="FF0000"/>
                </a:solidFill>
              </a:rPr>
              <a:t>se ejecutó</a:t>
            </a:r>
            <a:r>
              <a:rPr lang="es-ES" sz="4000" b="1" dirty="0">
                <a:solidFill>
                  <a:srgbClr val="002060"/>
                </a:solidFill>
              </a:rPr>
              <a:t> cuando lo quemaron en la hoguera. De modo que el tribunal eclesiástico terrenal emitió y ejecutó un </a:t>
            </a:r>
            <a:r>
              <a:rPr lang="es-ES" sz="4000" b="1" dirty="0">
                <a:solidFill>
                  <a:srgbClr val="FF0000"/>
                </a:solidFill>
              </a:rPr>
              <a:t>juicio injusto</a:t>
            </a:r>
            <a:r>
              <a:rPr lang="es-ES" sz="4000" b="1" dirty="0">
                <a:solidFill>
                  <a:srgbClr val="002060"/>
                </a:solidFill>
              </a:rPr>
              <a:t> contra un siervo de Dios. Esta sentencia injusta </a:t>
            </a:r>
            <a:r>
              <a:rPr lang="es-ES" sz="4000" b="1" dirty="0">
                <a:solidFill>
                  <a:srgbClr val="FF0000"/>
                </a:solidFill>
              </a:rPr>
              <a:t>la revocará </a:t>
            </a:r>
            <a:r>
              <a:rPr lang="es-ES" sz="4000" b="1" dirty="0">
                <a:solidFill>
                  <a:srgbClr val="002060"/>
                </a:solidFill>
              </a:rPr>
              <a:t>Dios en el juicio celestial cuando se examine la vida de </a:t>
            </a:r>
            <a:r>
              <a:rPr lang="es-ES" sz="4000" b="1" dirty="0" err="1">
                <a:solidFill>
                  <a:srgbClr val="002060"/>
                </a:solidFill>
              </a:rPr>
              <a:t>Hus</a:t>
            </a:r>
            <a:r>
              <a:rPr lang="es-ES" sz="4000" b="1" dirty="0">
                <a:solidFill>
                  <a:srgbClr val="002060"/>
                </a:solidFill>
              </a:rPr>
              <a:t>. </a:t>
            </a:r>
            <a:endParaRPr lang="es-ES" sz="4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89130" y="896139"/>
            <a:ext cx="11387159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</a:rPr>
              <a:t>Después </a:t>
            </a:r>
            <a:r>
              <a:rPr lang="es-ES" sz="4000" b="1" dirty="0">
                <a:solidFill>
                  <a:srgbClr val="002060"/>
                </a:solidFill>
              </a:rPr>
              <a:t>de un examen</a:t>
            </a:r>
          </a:p>
          <a:p>
            <a:pPr algn="ctr"/>
            <a:r>
              <a:rPr lang="es-ES" sz="4000" b="1" dirty="0" smtClean="0">
                <a:solidFill>
                  <a:srgbClr val="002060"/>
                </a:solidFill>
              </a:rPr>
              <a:t>de </a:t>
            </a:r>
            <a:r>
              <a:rPr lang="es-ES" sz="4000" b="1" dirty="0">
                <a:solidFill>
                  <a:srgbClr val="002060"/>
                </a:solidFill>
              </a:rPr>
              <a:t>la evidencia en el tribunal celestial se pronunciará un veredicto en favor de </a:t>
            </a:r>
            <a:r>
              <a:rPr lang="es-ES" sz="4000" b="1" dirty="0" err="1">
                <a:solidFill>
                  <a:srgbClr val="002060"/>
                </a:solidFill>
              </a:rPr>
              <a:t>Hus</a:t>
            </a:r>
            <a:r>
              <a:rPr lang="es-ES" sz="4000" b="1" dirty="0">
                <a:solidFill>
                  <a:srgbClr val="002060"/>
                </a:solidFill>
              </a:rPr>
              <a:t> quien recibirá su recompensa cuando Jesús lo resucite de los muertos en la segunda venida. En ese juicio también </a:t>
            </a:r>
            <a:r>
              <a:rPr lang="es-ES" sz="4000" b="1" dirty="0">
                <a:solidFill>
                  <a:srgbClr val="FF0000"/>
                </a:solidFill>
              </a:rPr>
              <a:t>se condenará </a:t>
            </a:r>
            <a:r>
              <a:rPr lang="es-ES" sz="4000" b="1" dirty="0">
                <a:solidFill>
                  <a:srgbClr val="002060"/>
                </a:solidFill>
              </a:rPr>
              <a:t>a los que acusaron falsamente a </a:t>
            </a:r>
            <a:r>
              <a:rPr lang="es-ES" sz="4000" b="1" dirty="0" err="1">
                <a:solidFill>
                  <a:srgbClr val="002060"/>
                </a:solidFill>
              </a:rPr>
              <a:t>Hus</a:t>
            </a:r>
            <a:r>
              <a:rPr lang="es-ES" sz="4000" b="1" dirty="0">
                <a:solidFill>
                  <a:srgbClr val="002060"/>
                </a:solidFill>
              </a:rPr>
              <a:t> (</a:t>
            </a:r>
            <a:r>
              <a:rPr lang="es-ES" sz="4000" b="1" dirty="0">
                <a:solidFill>
                  <a:srgbClr val="FF0000"/>
                </a:solidFill>
              </a:rPr>
              <a:t>profesando ser cristianos</a:t>
            </a:r>
            <a:r>
              <a:rPr lang="es-ES" sz="4000" b="1" dirty="0">
                <a:solidFill>
                  <a:srgbClr val="002060"/>
                </a:solidFill>
              </a:rPr>
              <a:t>) y lo ejecutaron. Así se </a:t>
            </a:r>
            <a:r>
              <a:rPr lang="es-ES" sz="4000" b="1" dirty="0">
                <a:solidFill>
                  <a:srgbClr val="FF0000"/>
                </a:solidFill>
              </a:rPr>
              <a:t>rectificará</a:t>
            </a:r>
            <a:r>
              <a:rPr lang="es-ES" sz="4000" b="1" dirty="0">
                <a:solidFill>
                  <a:srgbClr val="002060"/>
                </a:solidFill>
              </a:rPr>
              <a:t> en el cielo el </a:t>
            </a:r>
            <a:r>
              <a:rPr lang="es-ES" sz="4000" b="1" dirty="0">
                <a:solidFill>
                  <a:srgbClr val="FF0000"/>
                </a:solidFill>
              </a:rPr>
              <a:t>juicio injusto del tribunal terrenal</a:t>
            </a:r>
            <a:r>
              <a:rPr lang="es-ES" sz="4000" b="1" dirty="0">
                <a:solidFill>
                  <a:srgbClr val="002060"/>
                </a:solidFill>
              </a:rPr>
              <a:t>.</a:t>
            </a:r>
            <a:endParaRPr lang="es-ES" sz="4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CD52BB-62E2-4A50-B95C-E838C1DF1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708"/>
            <a:ext cx="6662056" cy="685476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6F061D5-E0DF-496A-B807-17C0A1C200CE}"/>
              </a:ext>
            </a:extLst>
          </p:cNvPr>
          <p:cNvSpPr/>
          <p:nvPr/>
        </p:nvSpPr>
        <p:spPr>
          <a:xfrm>
            <a:off x="227428" y="5006624"/>
            <a:ext cx="6207202" cy="10256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330B5F-E29F-4715-AB9E-A79A8BD7627B}"/>
              </a:ext>
            </a:extLst>
          </p:cNvPr>
          <p:cNvSpPr txBox="1"/>
          <p:nvPr/>
        </p:nvSpPr>
        <p:spPr>
          <a:xfrm>
            <a:off x="179865" y="5134708"/>
            <a:ext cx="630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400" b="1" dirty="0">
                <a:solidFill>
                  <a:schemeClr val="bg1"/>
                </a:solidFill>
                <a:latin typeface="Bahnschrift" panose="020B0502040204020203" pitchFamily="34" charset="0"/>
              </a:rPr>
              <a:t>APLICACIÓN PERSONAL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6662057" y="-14065"/>
            <a:ext cx="5515873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6678468" y="147851"/>
            <a:ext cx="54830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</a:t>
            </a:r>
            <a:r>
              <a:rPr lang="es-ES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confiar en que Dios rectificará los juicios injustos de este mundo contra los cristianos?</a:t>
            </a:r>
            <a:endParaRPr lang="es-US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16717" y="519291"/>
            <a:ext cx="987115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2060"/>
                </a:solidFill>
              </a:rPr>
              <a:t>Daniel 7 contiene </a:t>
            </a:r>
            <a:r>
              <a:rPr lang="es-ES" sz="6600" b="1" dirty="0">
                <a:solidFill>
                  <a:srgbClr val="FF0000"/>
                </a:solidFill>
              </a:rPr>
              <a:t>cuatro ciclos</a:t>
            </a:r>
            <a:r>
              <a:rPr lang="es-ES" sz="6600" b="1" dirty="0">
                <a:solidFill>
                  <a:srgbClr val="002060"/>
                </a:solidFill>
              </a:rPr>
              <a:t> repetitivos a donde el </a:t>
            </a:r>
            <a:r>
              <a:rPr lang="es-ES" sz="6600" b="1" dirty="0">
                <a:solidFill>
                  <a:srgbClr val="FF0000"/>
                </a:solidFill>
              </a:rPr>
              <a:t>énfasis</a:t>
            </a:r>
            <a:r>
              <a:rPr lang="es-ES" sz="6600" b="1" dirty="0">
                <a:solidFill>
                  <a:srgbClr val="002060"/>
                </a:solidFill>
              </a:rPr>
              <a:t> recae sobre </a:t>
            </a:r>
            <a:r>
              <a:rPr lang="es-ES" sz="6600" b="1" dirty="0">
                <a:solidFill>
                  <a:srgbClr val="FF0000"/>
                </a:solidFill>
              </a:rPr>
              <a:t>la obra del cuerno pequeño </a:t>
            </a:r>
            <a:r>
              <a:rPr lang="es-ES" sz="6600" b="1" dirty="0">
                <a:solidFill>
                  <a:srgbClr val="002060"/>
                </a:solidFill>
              </a:rPr>
              <a:t>y el </a:t>
            </a:r>
            <a:r>
              <a:rPr lang="es-ES" sz="6600" b="1" dirty="0">
                <a:solidFill>
                  <a:srgbClr val="FF0000"/>
                </a:solidFill>
              </a:rPr>
              <a:t>juicio</a:t>
            </a:r>
            <a:r>
              <a:rPr lang="es-ES" sz="6600" b="1" dirty="0">
                <a:solidFill>
                  <a:srgbClr val="002060"/>
                </a:solidFill>
              </a:rPr>
              <a:t> en </a:t>
            </a:r>
            <a:r>
              <a:rPr lang="es-ES" sz="6600" b="1" dirty="0">
                <a:solidFill>
                  <a:srgbClr val="FF0000"/>
                </a:solidFill>
              </a:rPr>
              <a:t>favor de los santos </a:t>
            </a:r>
            <a:r>
              <a:rPr lang="es-ES" sz="6600" b="1" dirty="0">
                <a:solidFill>
                  <a:srgbClr val="002060"/>
                </a:solidFill>
              </a:rPr>
              <a:t>del Altísimo: </a:t>
            </a:r>
          </a:p>
        </p:txBody>
      </p:sp>
    </p:spTree>
    <p:extLst>
      <p:ext uri="{BB962C8B-B14F-4D97-AF65-F5344CB8AC3E}">
        <p14:creationId xmlns:p14="http://schemas.microsoft.com/office/powerpoint/2010/main" val="69418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016717" y="519291"/>
            <a:ext cx="9871159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5400" b="1" u="sng" dirty="0">
                <a:solidFill>
                  <a:srgbClr val="FF0000"/>
                </a:solidFill>
              </a:rPr>
              <a:t>Daniel 7:1-14</a:t>
            </a:r>
            <a:r>
              <a:rPr lang="es-ES" sz="5400" b="1" dirty="0">
                <a:solidFill>
                  <a:srgbClr val="002060"/>
                </a:solidFill>
              </a:rPr>
              <a:t>: Daniel recibió la visión de las </a:t>
            </a:r>
            <a:r>
              <a:rPr lang="es-ES" sz="5400" b="1" dirty="0">
                <a:solidFill>
                  <a:srgbClr val="FF0000"/>
                </a:solidFill>
              </a:rPr>
              <a:t>cuatro bestias </a:t>
            </a:r>
            <a:r>
              <a:rPr lang="es-ES" sz="5400" b="1" dirty="0">
                <a:solidFill>
                  <a:srgbClr val="002060"/>
                </a:solidFill>
              </a:rPr>
              <a:t>que </a:t>
            </a:r>
            <a:r>
              <a:rPr lang="es-ES" sz="5400" b="1" dirty="0">
                <a:solidFill>
                  <a:srgbClr val="FF0000"/>
                </a:solidFill>
              </a:rPr>
              <a:t>empieza</a:t>
            </a:r>
            <a:r>
              <a:rPr lang="es-ES" sz="5400" b="1" dirty="0">
                <a:solidFill>
                  <a:srgbClr val="002060"/>
                </a:solidFill>
              </a:rPr>
              <a:t> </a:t>
            </a:r>
            <a:r>
              <a:rPr lang="es-ES" sz="5400" b="1" dirty="0" smtClean="0">
                <a:solidFill>
                  <a:srgbClr val="002060"/>
                </a:solidFill>
              </a:rPr>
              <a:t>con </a:t>
            </a:r>
            <a:r>
              <a:rPr lang="es-ES" sz="5400" b="1" dirty="0" smtClean="0">
                <a:solidFill>
                  <a:srgbClr val="FF0000"/>
                </a:solidFill>
              </a:rPr>
              <a:t>Babilonia</a:t>
            </a:r>
            <a:r>
              <a:rPr lang="es-ES" sz="5400" b="1" dirty="0" smtClean="0">
                <a:solidFill>
                  <a:srgbClr val="002060"/>
                </a:solidFill>
              </a:rPr>
              <a:t> </a:t>
            </a:r>
            <a:r>
              <a:rPr lang="es-ES" sz="5400" b="1" dirty="0">
                <a:solidFill>
                  <a:srgbClr val="002060"/>
                </a:solidFill>
              </a:rPr>
              <a:t>y </a:t>
            </a:r>
            <a:r>
              <a:rPr lang="es-ES" sz="5400" b="1" dirty="0">
                <a:solidFill>
                  <a:srgbClr val="FF0000"/>
                </a:solidFill>
              </a:rPr>
              <a:t>concluye</a:t>
            </a:r>
            <a:r>
              <a:rPr lang="es-ES" sz="5400" b="1" dirty="0">
                <a:solidFill>
                  <a:srgbClr val="002060"/>
                </a:solidFill>
              </a:rPr>
              <a:t> con el </a:t>
            </a:r>
            <a:r>
              <a:rPr lang="es-ES" sz="5400" b="1" dirty="0">
                <a:solidFill>
                  <a:srgbClr val="FF0000"/>
                </a:solidFill>
              </a:rPr>
              <a:t>cuerno pequeño </a:t>
            </a:r>
            <a:r>
              <a:rPr lang="es-ES" sz="5400" b="1" dirty="0">
                <a:solidFill>
                  <a:srgbClr val="002060"/>
                </a:solidFill>
              </a:rPr>
              <a:t>y el </a:t>
            </a:r>
            <a:r>
              <a:rPr lang="es-ES" sz="5400" b="1" dirty="0">
                <a:solidFill>
                  <a:srgbClr val="FF0000"/>
                </a:solidFill>
              </a:rPr>
              <a:t>juicio</a:t>
            </a:r>
            <a:r>
              <a:rPr lang="es-ES" sz="5400" b="1" dirty="0">
                <a:solidFill>
                  <a:srgbClr val="002060"/>
                </a:solidFill>
              </a:rPr>
              <a:t> al fin del cual Dios el Padre le </a:t>
            </a:r>
            <a:r>
              <a:rPr lang="es-ES" sz="5400" b="1" dirty="0" smtClean="0">
                <a:solidFill>
                  <a:srgbClr val="002060"/>
                </a:solidFill>
              </a:rPr>
              <a:t>entregará </a:t>
            </a:r>
            <a:r>
              <a:rPr lang="es-ES" sz="5400" b="1" dirty="0">
                <a:solidFill>
                  <a:srgbClr val="002060"/>
                </a:solidFill>
              </a:rPr>
              <a:t>el reino a Jesús. </a:t>
            </a:r>
          </a:p>
        </p:txBody>
      </p:sp>
    </p:spTree>
    <p:extLst>
      <p:ext uri="{BB962C8B-B14F-4D97-AF65-F5344CB8AC3E}">
        <p14:creationId xmlns:p14="http://schemas.microsoft.com/office/powerpoint/2010/main" val="381565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08521" y="507002"/>
            <a:ext cx="11267768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5400" b="1" u="sng" dirty="0" smtClean="0">
                <a:solidFill>
                  <a:srgbClr val="FF0000"/>
                </a:solidFill>
              </a:rPr>
              <a:t>Daniel </a:t>
            </a:r>
            <a:r>
              <a:rPr lang="es-ES" sz="5400" b="1" u="sng" dirty="0">
                <a:solidFill>
                  <a:srgbClr val="FF0000"/>
                </a:solidFill>
              </a:rPr>
              <a:t>7:15-18</a:t>
            </a:r>
            <a:r>
              <a:rPr lang="es-ES" sz="5400" b="1" dirty="0">
                <a:solidFill>
                  <a:srgbClr val="002060"/>
                </a:solidFill>
              </a:rPr>
              <a:t>: Daniel quiso saber en cuanto al significado de </a:t>
            </a:r>
            <a:r>
              <a:rPr lang="es-ES" sz="5400" b="1" dirty="0">
                <a:solidFill>
                  <a:srgbClr val="FF0000"/>
                </a:solidFill>
              </a:rPr>
              <a:t>toda la visión </a:t>
            </a:r>
            <a:r>
              <a:rPr lang="es-ES" sz="5400" b="1" dirty="0">
                <a:solidFill>
                  <a:srgbClr val="002060"/>
                </a:solidFill>
              </a:rPr>
              <a:t>y el </a:t>
            </a:r>
            <a:r>
              <a:rPr lang="es-ES" sz="5400" b="1" dirty="0" smtClean="0">
                <a:solidFill>
                  <a:srgbClr val="002060"/>
                </a:solidFill>
              </a:rPr>
              <a:t>ángel </a:t>
            </a:r>
            <a:r>
              <a:rPr lang="es-ES" sz="5400" b="1" dirty="0">
                <a:solidFill>
                  <a:srgbClr val="002060"/>
                </a:solidFill>
              </a:rPr>
              <a:t>le respondió en </a:t>
            </a:r>
            <a:r>
              <a:rPr lang="es-ES" sz="5400" b="1" dirty="0">
                <a:solidFill>
                  <a:srgbClr val="FF0000"/>
                </a:solidFill>
              </a:rPr>
              <a:t>forma muy breve </a:t>
            </a:r>
            <a:r>
              <a:rPr lang="es-ES" sz="5400" b="1" dirty="0">
                <a:solidFill>
                  <a:srgbClr val="002060"/>
                </a:solidFill>
              </a:rPr>
              <a:t>que las </a:t>
            </a:r>
            <a:r>
              <a:rPr lang="es-ES" sz="5400" b="1" dirty="0">
                <a:solidFill>
                  <a:srgbClr val="FF0000"/>
                </a:solidFill>
              </a:rPr>
              <a:t>cuatro bestias </a:t>
            </a:r>
            <a:r>
              <a:rPr lang="es-ES" sz="5400" b="1" dirty="0">
                <a:solidFill>
                  <a:srgbClr val="002060"/>
                </a:solidFill>
              </a:rPr>
              <a:t>representaban </a:t>
            </a:r>
            <a:r>
              <a:rPr lang="es-ES" sz="5400" b="1" dirty="0">
                <a:solidFill>
                  <a:srgbClr val="FF0000"/>
                </a:solidFill>
              </a:rPr>
              <a:t>cuatro </a:t>
            </a:r>
            <a:r>
              <a:rPr lang="es-ES" sz="5400" b="1" dirty="0" smtClean="0">
                <a:solidFill>
                  <a:srgbClr val="FF0000"/>
                </a:solidFill>
              </a:rPr>
              <a:t>reinos </a:t>
            </a:r>
            <a:r>
              <a:rPr lang="es-ES" sz="5400" b="1" dirty="0">
                <a:solidFill>
                  <a:srgbClr val="002060"/>
                </a:solidFill>
              </a:rPr>
              <a:t>después de los cuales los santos </a:t>
            </a:r>
            <a:r>
              <a:rPr lang="es-ES" sz="5400" b="1" dirty="0">
                <a:solidFill>
                  <a:srgbClr val="FF0000"/>
                </a:solidFill>
              </a:rPr>
              <a:t>recibirían el reino</a:t>
            </a:r>
            <a:r>
              <a:rPr lang="es-ES" sz="5400" b="1" dirty="0">
                <a:solidFill>
                  <a:srgbClr val="002060"/>
                </a:solidFill>
              </a:rPr>
              <a:t> que duraría para siempre</a:t>
            </a:r>
            <a:r>
              <a:rPr lang="es-ES" sz="5400" b="1" dirty="0" smtClean="0">
                <a:solidFill>
                  <a:srgbClr val="002060"/>
                </a:solidFill>
              </a:rPr>
              <a:t>.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99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4706</TotalTime>
  <Words>3665</Words>
  <Application>Microsoft Office PowerPoint</Application>
  <PresentationFormat>Panorámica</PresentationFormat>
  <Paragraphs>132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67</vt:i4>
      </vt:variant>
    </vt:vector>
  </HeadingPairs>
  <TitlesOfParts>
    <vt:vector size="79" baseType="lpstr">
      <vt:lpstr>Arial</vt:lpstr>
      <vt:lpstr>Arial Black</vt:lpstr>
      <vt:lpstr>Bahnschrift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201</cp:revision>
  <dcterms:created xsi:type="dcterms:W3CDTF">2022-04-02T22:48:54Z</dcterms:created>
  <dcterms:modified xsi:type="dcterms:W3CDTF">2022-06-04T23:42:15Z</dcterms:modified>
</cp:coreProperties>
</file>