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6"/>
  </p:notesMasterIdLst>
  <p:sldIdLst>
    <p:sldId id="258" r:id="rId3"/>
    <p:sldId id="264" r:id="rId4"/>
    <p:sldId id="490" r:id="rId5"/>
    <p:sldId id="260" r:id="rId6"/>
    <p:sldId id="744" r:id="rId7"/>
    <p:sldId id="699" r:id="rId8"/>
    <p:sldId id="484" r:id="rId9"/>
    <p:sldId id="745" r:id="rId10"/>
    <p:sldId id="746" r:id="rId11"/>
    <p:sldId id="831" r:id="rId12"/>
    <p:sldId id="747" r:id="rId13"/>
    <p:sldId id="483" r:id="rId14"/>
    <p:sldId id="614" r:id="rId15"/>
    <p:sldId id="380" r:id="rId16"/>
    <p:sldId id="672" r:id="rId17"/>
    <p:sldId id="708" r:id="rId18"/>
    <p:sldId id="706" r:id="rId19"/>
    <p:sldId id="748" r:id="rId20"/>
    <p:sldId id="709" r:id="rId21"/>
    <p:sldId id="710" r:id="rId22"/>
    <p:sldId id="743" r:id="rId23"/>
    <p:sldId id="389" r:id="rId24"/>
    <p:sldId id="675" r:id="rId25"/>
    <p:sldId id="751" r:id="rId26"/>
    <p:sldId id="750" r:id="rId27"/>
    <p:sldId id="722" r:id="rId28"/>
    <p:sldId id="832" r:id="rId29"/>
    <p:sldId id="749" r:id="rId30"/>
    <p:sldId id="496" r:id="rId31"/>
    <p:sldId id="493" r:id="rId32"/>
    <p:sldId id="752" r:id="rId33"/>
    <p:sldId id="727" r:id="rId34"/>
    <p:sldId id="728" r:id="rId35"/>
    <p:sldId id="753" r:id="rId36"/>
    <p:sldId id="754" r:id="rId37"/>
    <p:sldId id="755" r:id="rId38"/>
    <p:sldId id="495" r:id="rId39"/>
    <p:sldId id="756" r:id="rId40"/>
    <p:sldId id="500" r:id="rId41"/>
    <p:sldId id="497" r:id="rId42"/>
    <p:sldId id="504" r:id="rId43"/>
    <p:sldId id="734" r:id="rId44"/>
    <p:sldId id="506" r:id="rId45"/>
    <p:sldId id="377" r:id="rId46"/>
    <p:sldId id="508" r:id="rId47"/>
    <p:sldId id="690" r:id="rId48"/>
    <p:sldId id="757" r:id="rId49"/>
    <p:sldId id="740" r:id="rId50"/>
    <p:sldId id="758" r:id="rId51"/>
    <p:sldId id="759" r:id="rId52"/>
    <p:sldId id="760" r:id="rId53"/>
    <p:sldId id="761" r:id="rId54"/>
    <p:sldId id="762" r:id="rId55"/>
    <p:sldId id="763" r:id="rId56"/>
    <p:sldId id="764" r:id="rId57"/>
    <p:sldId id="765" r:id="rId58"/>
    <p:sldId id="766" r:id="rId59"/>
    <p:sldId id="767" r:id="rId60"/>
    <p:sldId id="768" r:id="rId61"/>
    <p:sldId id="769" r:id="rId62"/>
    <p:sldId id="770" r:id="rId63"/>
    <p:sldId id="771" r:id="rId64"/>
    <p:sldId id="772" r:id="rId65"/>
    <p:sldId id="773" r:id="rId66"/>
    <p:sldId id="774" r:id="rId67"/>
    <p:sldId id="776" r:id="rId68"/>
    <p:sldId id="775" r:id="rId69"/>
    <p:sldId id="778" r:id="rId70"/>
    <p:sldId id="779" r:id="rId71"/>
    <p:sldId id="780" r:id="rId72"/>
    <p:sldId id="833" r:id="rId73"/>
    <p:sldId id="781" r:id="rId74"/>
    <p:sldId id="782" r:id="rId75"/>
    <p:sldId id="783" r:id="rId76"/>
    <p:sldId id="784" r:id="rId77"/>
    <p:sldId id="785" r:id="rId78"/>
    <p:sldId id="786" r:id="rId79"/>
    <p:sldId id="787" r:id="rId80"/>
    <p:sldId id="788" r:id="rId81"/>
    <p:sldId id="789" r:id="rId82"/>
    <p:sldId id="790" r:id="rId83"/>
    <p:sldId id="791" r:id="rId84"/>
    <p:sldId id="792" r:id="rId85"/>
    <p:sldId id="793" r:id="rId86"/>
    <p:sldId id="794" r:id="rId87"/>
    <p:sldId id="795" r:id="rId88"/>
    <p:sldId id="796" r:id="rId89"/>
    <p:sldId id="797" r:id="rId90"/>
    <p:sldId id="798" r:id="rId91"/>
    <p:sldId id="799" r:id="rId92"/>
    <p:sldId id="800" r:id="rId93"/>
    <p:sldId id="801" r:id="rId94"/>
    <p:sldId id="802" r:id="rId95"/>
    <p:sldId id="803" r:id="rId96"/>
    <p:sldId id="804" r:id="rId97"/>
    <p:sldId id="834" r:id="rId98"/>
    <p:sldId id="805" r:id="rId99"/>
    <p:sldId id="806" r:id="rId100"/>
    <p:sldId id="807" r:id="rId101"/>
    <p:sldId id="808" r:id="rId102"/>
    <p:sldId id="809" r:id="rId103"/>
    <p:sldId id="810" r:id="rId104"/>
    <p:sldId id="811" r:id="rId105"/>
    <p:sldId id="812" r:id="rId106"/>
    <p:sldId id="813" r:id="rId107"/>
    <p:sldId id="814" r:id="rId108"/>
    <p:sldId id="815" r:id="rId109"/>
    <p:sldId id="816" r:id="rId110"/>
    <p:sldId id="817" r:id="rId111"/>
    <p:sldId id="818" r:id="rId112"/>
    <p:sldId id="819" r:id="rId113"/>
    <p:sldId id="820" r:id="rId114"/>
    <p:sldId id="821" r:id="rId115"/>
    <p:sldId id="822" r:id="rId116"/>
    <p:sldId id="823" r:id="rId117"/>
    <p:sldId id="824" r:id="rId118"/>
    <p:sldId id="825" r:id="rId119"/>
    <p:sldId id="826" r:id="rId120"/>
    <p:sldId id="827" r:id="rId121"/>
    <p:sldId id="828" r:id="rId122"/>
    <p:sldId id="829" r:id="rId123"/>
    <p:sldId id="830" r:id="rId124"/>
    <p:sldId id="296" r:id="rId125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C45"/>
    <a:srgbClr val="CB6A86"/>
    <a:srgbClr val="7B3874"/>
    <a:srgbClr val="672F62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18/6/2022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08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794956" y="3347679"/>
            <a:ext cx="5108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EL ESPÍRITU DE BABILONIA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10336" y="217714"/>
            <a:ext cx="11389033" cy="64940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</a:rPr>
              <a:t>“Un </a:t>
            </a:r>
            <a:r>
              <a:rPr lang="es-ES" sz="4000" b="1" dirty="0">
                <a:solidFill>
                  <a:srgbClr val="FF0000"/>
                </a:solidFill>
              </a:rPr>
              <a:t>tipo</a:t>
            </a:r>
            <a:r>
              <a:rPr lang="es-ES" sz="4000" b="1" dirty="0">
                <a:solidFill>
                  <a:srgbClr val="002060"/>
                </a:solidFill>
              </a:rPr>
              <a:t>, en su sentido primario y literal, simplemente denota un borrador rudo o </a:t>
            </a:r>
            <a:r>
              <a:rPr lang="es-ES" sz="4000" b="1" dirty="0">
                <a:solidFill>
                  <a:srgbClr val="FF0000"/>
                </a:solidFill>
              </a:rPr>
              <a:t>modelo</a:t>
            </a:r>
            <a:r>
              <a:rPr lang="es-ES" sz="4000" b="1" dirty="0">
                <a:solidFill>
                  <a:srgbClr val="002060"/>
                </a:solidFill>
              </a:rPr>
              <a:t> menos exacto a partir del cual se extrae una </a:t>
            </a:r>
            <a:r>
              <a:rPr lang="es-ES" sz="4000" b="1" dirty="0">
                <a:solidFill>
                  <a:srgbClr val="FF0000"/>
                </a:solidFill>
              </a:rPr>
              <a:t>imagen más perfecta</a:t>
            </a:r>
            <a:r>
              <a:rPr lang="es-ES" sz="4000" b="1" dirty="0">
                <a:solidFill>
                  <a:srgbClr val="002060"/>
                </a:solidFill>
              </a:rPr>
              <a:t>. Pero en el sentido </a:t>
            </a:r>
            <a:r>
              <a:rPr lang="es-ES" sz="4000" b="1" dirty="0">
                <a:solidFill>
                  <a:srgbClr val="FF0000"/>
                </a:solidFill>
              </a:rPr>
              <a:t>teológico</a:t>
            </a:r>
            <a:r>
              <a:rPr lang="es-ES" sz="4000" b="1" dirty="0">
                <a:solidFill>
                  <a:srgbClr val="002060"/>
                </a:solidFill>
              </a:rPr>
              <a:t> o sagrado del término, un </a:t>
            </a:r>
            <a:r>
              <a:rPr lang="es-ES" sz="4000" b="1" dirty="0">
                <a:solidFill>
                  <a:srgbClr val="FF0000"/>
                </a:solidFill>
              </a:rPr>
              <a:t>tipo </a:t>
            </a:r>
            <a:r>
              <a:rPr lang="es-ES" sz="4000" b="1" dirty="0" smtClean="0">
                <a:solidFill>
                  <a:srgbClr val="FF0000"/>
                </a:solidFill>
              </a:rPr>
              <a:t>[del AT] </a:t>
            </a:r>
            <a:r>
              <a:rPr lang="es-ES" sz="4000" b="1" dirty="0" smtClean="0">
                <a:solidFill>
                  <a:srgbClr val="002060"/>
                </a:solidFill>
              </a:rPr>
              <a:t>puede </a:t>
            </a:r>
            <a:r>
              <a:rPr lang="es-ES" sz="4000" b="1" dirty="0">
                <a:solidFill>
                  <a:srgbClr val="002060"/>
                </a:solidFill>
              </a:rPr>
              <a:t>definirse como </a:t>
            </a:r>
            <a:r>
              <a:rPr lang="es-ES" sz="4000" b="1" dirty="0">
                <a:solidFill>
                  <a:srgbClr val="FF0000"/>
                </a:solidFill>
              </a:rPr>
              <a:t>un símbolo de algo futuro o distante, o un ejemplo preparado y evidentemente diseñado por Dios para prefigurar ese algo futuro</a:t>
            </a:r>
            <a:r>
              <a:rPr lang="es-ES" sz="4000" b="1" dirty="0">
                <a:solidFill>
                  <a:srgbClr val="002060"/>
                </a:solidFill>
              </a:rPr>
              <a:t>. Lo que de ese modo se </a:t>
            </a:r>
            <a:r>
              <a:rPr lang="es-ES" sz="4000" b="1" dirty="0" smtClean="0">
                <a:solidFill>
                  <a:srgbClr val="FF0000"/>
                </a:solidFill>
              </a:rPr>
              <a:t>prefigura a futuro</a:t>
            </a:r>
            <a:r>
              <a:rPr lang="es-ES" sz="4000" b="1" dirty="0" smtClean="0">
                <a:solidFill>
                  <a:srgbClr val="002060"/>
                </a:solidFill>
              </a:rPr>
              <a:t> </a:t>
            </a:r>
            <a:r>
              <a:rPr lang="es-ES" sz="4000" b="1" dirty="0">
                <a:solidFill>
                  <a:srgbClr val="002060"/>
                </a:solidFill>
              </a:rPr>
              <a:t>se denomina </a:t>
            </a:r>
            <a:r>
              <a:rPr lang="es-ES" sz="4000" b="1" dirty="0" err="1" smtClean="0">
                <a:solidFill>
                  <a:srgbClr val="FF0000"/>
                </a:solidFill>
              </a:rPr>
              <a:t>antitipo</a:t>
            </a:r>
            <a:r>
              <a:rPr lang="es-ES" sz="4000" b="1" dirty="0" smtClean="0">
                <a:solidFill>
                  <a:srgbClr val="FF0000"/>
                </a:solidFill>
              </a:rPr>
              <a:t> [del NT]</a:t>
            </a:r>
            <a:r>
              <a:rPr lang="es-ES" sz="4000" b="1" dirty="0" smtClean="0">
                <a:solidFill>
                  <a:srgbClr val="002060"/>
                </a:solidFill>
              </a:rPr>
              <a:t>.” </a:t>
            </a:r>
            <a:r>
              <a:rPr lang="en-US" sz="2800" dirty="0"/>
              <a:t>Thomas </a:t>
            </a:r>
            <a:r>
              <a:rPr lang="en-US" sz="2800" dirty="0" smtClean="0"/>
              <a:t>Hartwell, </a:t>
            </a:r>
          </a:p>
          <a:p>
            <a:pPr algn="ctr"/>
            <a:r>
              <a:rPr lang="es-ES" sz="2800" i="1" dirty="0" smtClean="0"/>
              <a:t>Introducción </a:t>
            </a:r>
            <a:r>
              <a:rPr lang="es-ES" sz="2800" i="1" dirty="0"/>
              <a:t>al estudio crítico y al conocimiento de las Sagradas Escrituras</a:t>
            </a:r>
            <a:endParaRPr lang="es-ES" sz="5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666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65939" y="368502"/>
            <a:ext cx="1098754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deseo que tiene las </a:t>
            </a:r>
            <a:r>
              <a:rPr lang="es-ES" sz="4400" b="1" dirty="0">
                <a:solidFill>
                  <a:srgbClr val="FF0000"/>
                </a:solidFill>
              </a:rPr>
              <a:t>Naciones Unidas </a:t>
            </a:r>
            <a:r>
              <a:rPr lang="es-ES" sz="4400" b="1" dirty="0">
                <a:solidFill>
                  <a:srgbClr val="002060"/>
                </a:solidFill>
              </a:rPr>
              <a:t>y el mundo en general se basa en la plataforma del </a:t>
            </a:r>
            <a:r>
              <a:rPr lang="es-ES" sz="4400" b="1" dirty="0">
                <a:solidFill>
                  <a:srgbClr val="FF0000"/>
                </a:solidFill>
              </a:rPr>
              <a:t>error y la rebelión </a:t>
            </a:r>
            <a:r>
              <a:rPr lang="es-ES" sz="4400" b="1" dirty="0">
                <a:solidFill>
                  <a:srgbClr val="002060"/>
                </a:solidFill>
              </a:rPr>
              <a:t>contra el gran Dios creador. Es una filosofía que le </a:t>
            </a:r>
            <a:r>
              <a:rPr lang="es-ES" sz="4400" b="1" dirty="0">
                <a:solidFill>
                  <a:srgbClr val="FF0000"/>
                </a:solidFill>
              </a:rPr>
              <a:t>roba a Dios </a:t>
            </a:r>
            <a:r>
              <a:rPr lang="es-ES" sz="4400" b="1" dirty="0">
                <a:solidFill>
                  <a:srgbClr val="002060"/>
                </a:solidFill>
              </a:rPr>
              <a:t>su sabiduría y grandeza, su amor y bondad. La promoción del </a:t>
            </a:r>
            <a:r>
              <a:rPr lang="es-ES" sz="4400" b="1" dirty="0">
                <a:solidFill>
                  <a:srgbClr val="FF0000"/>
                </a:solidFill>
              </a:rPr>
              <a:t>matrimonio homosexual </a:t>
            </a:r>
            <a:r>
              <a:rPr lang="es-ES" sz="4400" b="1" dirty="0">
                <a:solidFill>
                  <a:srgbClr val="002060"/>
                </a:solidFill>
              </a:rPr>
              <a:t>y la observancia del </a:t>
            </a:r>
            <a:r>
              <a:rPr lang="es-ES" sz="4400" b="1" dirty="0">
                <a:solidFill>
                  <a:srgbClr val="FF0000"/>
                </a:solidFill>
              </a:rPr>
              <a:t>domingo</a:t>
            </a:r>
            <a:r>
              <a:rPr lang="es-ES" sz="4400" b="1" dirty="0">
                <a:solidFill>
                  <a:srgbClr val="002060"/>
                </a:solidFill>
              </a:rPr>
              <a:t> como día de reposo es un ataque frontal contra lo que estableció Dios en el principio.</a:t>
            </a:r>
            <a:endParaRPr lang="es-ES" sz="44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Oposición al Pueblo de Dios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65939" y="368502"/>
            <a:ext cx="1084931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Llegará el tiempo en que las </a:t>
            </a:r>
            <a:r>
              <a:rPr lang="es-ES" sz="4800" b="1" dirty="0">
                <a:solidFill>
                  <a:srgbClr val="FF0000"/>
                </a:solidFill>
              </a:rPr>
              <a:t>organizaciones minoritarias </a:t>
            </a:r>
            <a:r>
              <a:rPr lang="es-ES" sz="4800" b="1" dirty="0">
                <a:solidFill>
                  <a:srgbClr val="002060"/>
                </a:solidFill>
              </a:rPr>
              <a:t>que </a:t>
            </a:r>
            <a:r>
              <a:rPr lang="es-ES" sz="4800" b="1" dirty="0">
                <a:solidFill>
                  <a:srgbClr val="FF0000"/>
                </a:solidFill>
              </a:rPr>
              <a:t>reprenden la pecaminosidad </a:t>
            </a:r>
            <a:r>
              <a:rPr lang="es-ES" sz="4800" b="1" dirty="0">
                <a:solidFill>
                  <a:srgbClr val="002060"/>
                </a:solidFill>
              </a:rPr>
              <a:t>del mundo serán </a:t>
            </a:r>
            <a:r>
              <a:rPr lang="es-ES" sz="4800" b="1" dirty="0">
                <a:solidFill>
                  <a:srgbClr val="FF0000"/>
                </a:solidFill>
              </a:rPr>
              <a:t>despreciadas</a:t>
            </a:r>
            <a:r>
              <a:rPr lang="es-ES" sz="4800" b="1" dirty="0">
                <a:solidFill>
                  <a:srgbClr val="002060"/>
                </a:solidFill>
              </a:rPr>
              <a:t>, se considerarán </a:t>
            </a:r>
            <a:r>
              <a:rPr lang="es-ES" sz="4800" b="1" dirty="0">
                <a:solidFill>
                  <a:srgbClr val="FF0000"/>
                </a:solidFill>
              </a:rPr>
              <a:t>divisivos y perturbadores </a:t>
            </a:r>
            <a:r>
              <a:rPr lang="es-ES" sz="4800" b="1" dirty="0">
                <a:solidFill>
                  <a:srgbClr val="002060"/>
                </a:solidFill>
              </a:rPr>
              <a:t>del pueblo y eventualmente se levantará </a:t>
            </a:r>
            <a:r>
              <a:rPr lang="es-ES" sz="4800" b="1" dirty="0">
                <a:solidFill>
                  <a:srgbClr val="FF0000"/>
                </a:solidFill>
              </a:rPr>
              <a:t>la persecución </a:t>
            </a:r>
            <a:r>
              <a:rPr lang="es-ES" sz="4800" b="1" dirty="0">
                <a:solidFill>
                  <a:srgbClr val="002060"/>
                </a:solidFill>
              </a:rPr>
              <a:t>en contra de ellos. Explica el espíritu de profecía:</a:t>
            </a:r>
            <a:endParaRPr lang="es-ES" sz="48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90258" y="996744"/>
            <a:ext cx="107958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“Cuando alcancemos la norma que el Señor espera que alcancemos, los mundanos consideraran que los adventistas son </a:t>
            </a:r>
            <a:r>
              <a:rPr lang="es-ES" sz="6000" b="1" dirty="0">
                <a:solidFill>
                  <a:srgbClr val="FFFF00"/>
                </a:solidFill>
              </a:rPr>
              <a:t>puritanos fanáticos, raros y </a:t>
            </a:r>
            <a:r>
              <a:rPr lang="es-ES" sz="6000" b="1" dirty="0" smtClean="0">
                <a:solidFill>
                  <a:srgbClr val="FFFF00"/>
                </a:solidFill>
              </a:rPr>
              <a:t>singulares</a:t>
            </a:r>
            <a:r>
              <a:rPr lang="es-ES" sz="6000" b="1" dirty="0" smtClean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</a:t>
            </a:r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, p. 289</a:t>
            </a:r>
          </a:p>
        </p:txBody>
      </p:sp>
    </p:spTree>
    <p:extLst>
      <p:ext uri="{BB962C8B-B14F-4D97-AF65-F5344CB8AC3E}">
        <p14:creationId xmlns:p14="http://schemas.microsoft.com/office/powerpoint/2010/main" val="4524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90258" y="864009"/>
            <a:ext cx="107958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“Nuestro pueblo ha sido considerado </a:t>
            </a:r>
            <a:r>
              <a:rPr lang="es-ES" sz="4800" b="1" dirty="0">
                <a:solidFill>
                  <a:srgbClr val="FFFF00"/>
                </a:solidFill>
              </a:rPr>
              <a:t>demasiado insignificante </a:t>
            </a:r>
            <a:r>
              <a:rPr lang="es-ES" sz="4800" b="1" dirty="0">
                <a:solidFill>
                  <a:schemeClr val="bg1"/>
                </a:solidFill>
              </a:rPr>
              <a:t>para ser digno de ser tomado en cuenta, pero </a:t>
            </a:r>
            <a:r>
              <a:rPr lang="es-ES" sz="4800" b="1" dirty="0">
                <a:solidFill>
                  <a:srgbClr val="FFFF00"/>
                </a:solidFill>
              </a:rPr>
              <a:t>vendrá un cambio</a:t>
            </a:r>
            <a:r>
              <a:rPr lang="es-ES" sz="4800" b="1" dirty="0">
                <a:solidFill>
                  <a:schemeClr val="bg1"/>
                </a:solidFill>
              </a:rPr>
              <a:t>. Dentro del mundo cristiano se están llevando a cabo movimientos que necesariamente </a:t>
            </a:r>
            <a:r>
              <a:rPr lang="es-ES" sz="4800" b="1" dirty="0">
                <a:solidFill>
                  <a:srgbClr val="FFFF00"/>
                </a:solidFill>
              </a:rPr>
              <a:t>traerán a la prominencia </a:t>
            </a:r>
            <a:r>
              <a:rPr lang="es-ES" sz="4800" b="1" dirty="0">
                <a:solidFill>
                  <a:schemeClr val="bg1"/>
                </a:solidFill>
              </a:rPr>
              <a:t>al pueblo que guarda los mandamientos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5T, p. 515</a:t>
            </a:r>
          </a:p>
        </p:txBody>
      </p:sp>
    </p:spTree>
    <p:extLst>
      <p:ext uri="{BB962C8B-B14F-4D97-AF65-F5344CB8AC3E}">
        <p14:creationId xmlns:p14="http://schemas.microsoft.com/office/powerpoint/2010/main" val="35317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90258" y="864009"/>
            <a:ext cx="107958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“Los que honran el sábado de la Biblia </a:t>
            </a:r>
            <a:r>
              <a:rPr lang="es-ES" sz="4000" b="1" dirty="0">
                <a:solidFill>
                  <a:srgbClr val="FFFF00"/>
                </a:solidFill>
              </a:rPr>
              <a:t>serán denunciados</a:t>
            </a:r>
            <a:r>
              <a:rPr lang="es-ES" sz="4000" b="1" dirty="0">
                <a:solidFill>
                  <a:schemeClr val="bg1"/>
                </a:solidFill>
              </a:rPr>
              <a:t> como </a:t>
            </a:r>
            <a:r>
              <a:rPr lang="es-ES" sz="4000" b="1" dirty="0">
                <a:solidFill>
                  <a:srgbClr val="FFFF00"/>
                </a:solidFill>
              </a:rPr>
              <a:t>enemigos de la ley y del orden</a:t>
            </a:r>
            <a:r>
              <a:rPr lang="es-ES" sz="4000" b="1" dirty="0">
                <a:solidFill>
                  <a:schemeClr val="bg1"/>
                </a:solidFill>
              </a:rPr>
              <a:t>, como quebrantadores de las </a:t>
            </a:r>
            <a:r>
              <a:rPr lang="es-ES" sz="4000" b="1" dirty="0">
                <a:solidFill>
                  <a:srgbClr val="FFFF00"/>
                </a:solidFill>
              </a:rPr>
              <a:t>restricciones morales </a:t>
            </a:r>
            <a:r>
              <a:rPr lang="es-ES" sz="4000" b="1" dirty="0">
                <a:solidFill>
                  <a:schemeClr val="bg1"/>
                </a:solidFill>
              </a:rPr>
              <a:t>de la sociedad, y por lo tanto </a:t>
            </a:r>
            <a:r>
              <a:rPr lang="es-ES" sz="4000" b="1" dirty="0">
                <a:solidFill>
                  <a:srgbClr val="FFFF00"/>
                </a:solidFill>
              </a:rPr>
              <a:t>causantes de anarquía y corrupción</a:t>
            </a:r>
            <a:r>
              <a:rPr lang="es-ES" sz="4000" b="1" dirty="0">
                <a:solidFill>
                  <a:schemeClr val="bg1"/>
                </a:solidFill>
              </a:rPr>
              <a:t> que atraen sobre la tierra los altos juicios de Dios. Sus escrúpulos de conciencia serán presentados como </a:t>
            </a:r>
            <a:r>
              <a:rPr lang="es-ES" sz="4000" b="1" dirty="0">
                <a:solidFill>
                  <a:srgbClr val="FFFF00"/>
                </a:solidFill>
              </a:rPr>
              <a:t>obstinación, terquedad y rebeldía </a:t>
            </a:r>
            <a:r>
              <a:rPr lang="es-ES" sz="4000" b="1" dirty="0">
                <a:solidFill>
                  <a:schemeClr val="bg1"/>
                </a:solidFill>
              </a:rPr>
              <a:t>contra la autoridad. Serán acusados de </a:t>
            </a:r>
            <a:r>
              <a:rPr lang="es-ES" sz="4000" b="1" dirty="0">
                <a:solidFill>
                  <a:srgbClr val="FFFF00"/>
                </a:solidFill>
              </a:rPr>
              <a:t>deslealtad hacia el gobierno</a:t>
            </a:r>
            <a:r>
              <a:rPr lang="es-ES" sz="4000" b="1" dirty="0">
                <a:solidFill>
                  <a:schemeClr val="bg1"/>
                </a:solidFill>
              </a:rPr>
              <a:t>.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CS, p. 578</a:t>
            </a:r>
          </a:p>
        </p:txBody>
      </p:sp>
    </p:spTree>
    <p:extLst>
      <p:ext uri="{BB962C8B-B14F-4D97-AF65-F5344CB8AC3E}">
        <p14:creationId xmlns:p14="http://schemas.microsoft.com/office/powerpoint/2010/main" val="33702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6013" y="465803"/>
            <a:ext cx="107958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</a:rPr>
              <a:t>Los </a:t>
            </a:r>
            <a:r>
              <a:rPr lang="es-ES" sz="4400" b="1" dirty="0">
                <a:solidFill>
                  <a:srgbClr val="FFFF00"/>
                </a:solidFill>
              </a:rPr>
              <a:t>ministros</a:t>
            </a:r>
            <a:r>
              <a:rPr lang="es-ES" sz="4400" b="1" dirty="0">
                <a:solidFill>
                  <a:schemeClr val="bg1"/>
                </a:solidFill>
              </a:rPr>
              <a:t> que niegan la obligación de observar la ley divina predicarán desde el púlpito que hay que </a:t>
            </a:r>
            <a:r>
              <a:rPr lang="es-ES" sz="4400" b="1" dirty="0">
                <a:solidFill>
                  <a:srgbClr val="FFFF00"/>
                </a:solidFill>
              </a:rPr>
              <a:t>obedecer a las autoridades civiles </a:t>
            </a:r>
            <a:r>
              <a:rPr lang="es-ES" sz="4400" b="1" dirty="0">
                <a:solidFill>
                  <a:schemeClr val="bg1"/>
                </a:solidFill>
              </a:rPr>
              <a:t>porque fueron instituidas por Dios. En las </a:t>
            </a:r>
            <a:r>
              <a:rPr lang="es-ES" sz="4400" b="1" dirty="0">
                <a:solidFill>
                  <a:srgbClr val="FFFF00"/>
                </a:solidFill>
              </a:rPr>
              <a:t>asambleas legislativas y en los tribunales </a:t>
            </a:r>
            <a:r>
              <a:rPr lang="es-ES" sz="4400" b="1" dirty="0">
                <a:solidFill>
                  <a:schemeClr val="bg1"/>
                </a:solidFill>
              </a:rPr>
              <a:t>se calumniará y condenará a los que guardan los mandamientos. Se falsearán sus palabras, y se atribuirán a sus móviles las peores intenciones.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5510" y="303571"/>
            <a:ext cx="107958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A medida que </a:t>
            </a:r>
            <a:r>
              <a:rPr lang="es-ES" sz="4000" b="1" dirty="0">
                <a:solidFill>
                  <a:srgbClr val="FFFF00"/>
                </a:solidFill>
              </a:rPr>
              <a:t>las iglesias protestantes rechacen </a:t>
            </a:r>
            <a:r>
              <a:rPr lang="es-ES" sz="4000" b="1" dirty="0">
                <a:solidFill>
                  <a:schemeClr val="bg1"/>
                </a:solidFill>
              </a:rPr>
              <a:t>los argumentos claros de la Biblia en defensa de la ley de Dios, desearán </a:t>
            </a:r>
            <a:r>
              <a:rPr lang="es-ES" sz="4000" b="1" dirty="0">
                <a:solidFill>
                  <a:srgbClr val="FFFF00"/>
                </a:solidFill>
              </a:rPr>
              <a:t>imponer silencio </a:t>
            </a:r>
            <a:r>
              <a:rPr lang="es-ES" sz="4000" b="1" dirty="0">
                <a:solidFill>
                  <a:schemeClr val="bg1"/>
                </a:solidFill>
              </a:rPr>
              <a:t>a aquellos cuya fe no pueden </a:t>
            </a:r>
            <a:r>
              <a:rPr lang="es-ES" sz="4000" b="1" dirty="0">
                <a:solidFill>
                  <a:srgbClr val="FFFF00"/>
                </a:solidFill>
              </a:rPr>
              <a:t>rebatir con la Biblia</a:t>
            </a:r>
            <a:r>
              <a:rPr lang="es-ES" sz="4000" b="1" dirty="0">
                <a:solidFill>
                  <a:schemeClr val="bg1"/>
                </a:solidFill>
              </a:rPr>
              <a:t>. Aunque se nieguen a verlo, el hecho es que están </a:t>
            </a:r>
            <a:r>
              <a:rPr lang="es-ES" sz="4000" b="1" dirty="0">
                <a:solidFill>
                  <a:srgbClr val="FFFF00"/>
                </a:solidFill>
              </a:rPr>
              <a:t>asumiendo actualmente</a:t>
            </a:r>
            <a:r>
              <a:rPr lang="es-ES" sz="4000" b="1" dirty="0">
                <a:solidFill>
                  <a:schemeClr val="bg1"/>
                </a:solidFill>
              </a:rPr>
              <a:t> una actitud que dará por resultado la persecución de los que se niegan en conciencia a </a:t>
            </a:r>
            <a:r>
              <a:rPr lang="es-ES" sz="4000" b="1" dirty="0">
                <a:solidFill>
                  <a:srgbClr val="FFFF00"/>
                </a:solidFill>
              </a:rPr>
              <a:t>hacer lo que el resto del mundo cristiano </a:t>
            </a:r>
            <a:r>
              <a:rPr lang="es-ES" sz="4000" b="1" dirty="0">
                <a:solidFill>
                  <a:schemeClr val="bg1"/>
                </a:solidFill>
              </a:rPr>
              <a:t>está haciendo y a reconocer los asertos hechos en favor del día de reposo papal.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6697" y="465803"/>
            <a:ext cx="112972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Los dignatarios de </a:t>
            </a:r>
            <a:r>
              <a:rPr lang="es-ES" sz="4400" b="1" dirty="0">
                <a:solidFill>
                  <a:srgbClr val="FFFF00"/>
                </a:solidFill>
              </a:rPr>
              <a:t>la iglesia y del estado </a:t>
            </a:r>
            <a:r>
              <a:rPr lang="es-ES" sz="4400" b="1" dirty="0">
                <a:solidFill>
                  <a:schemeClr val="bg1"/>
                </a:solidFill>
              </a:rPr>
              <a:t>se unirán para hacer que todos honren el domingo, y para ello apelarán al </a:t>
            </a:r>
            <a:r>
              <a:rPr lang="es-ES" sz="4400" b="1" dirty="0">
                <a:solidFill>
                  <a:srgbClr val="FFFF00"/>
                </a:solidFill>
              </a:rPr>
              <a:t>cohecho, a la persuasión o a la fuerza</a:t>
            </a:r>
            <a:r>
              <a:rPr lang="es-ES" sz="4400" b="1" dirty="0">
                <a:solidFill>
                  <a:schemeClr val="bg1"/>
                </a:solidFill>
              </a:rPr>
              <a:t>. La falta de autoridad divina se suplirá con ordenanzas abrumadoras. La </a:t>
            </a:r>
            <a:r>
              <a:rPr lang="es-ES" sz="4400" b="1" dirty="0">
                <a:solidFill>
                  <a:srgbClr val="FFFF00"/>
                </a:solidFill>
              </a:rPr>
              <a:t>corrupción política </a:t>
            </a:r>
            <a:r>
              <a:rPr lang="es-ES" sz="4400" b="1" dirty="0">
                <a:solidFill>
                  <a:schemeClr val="bg1"/>
                </a:solidFill>
              </a:rPr>
              <a:t>está destruyendo el amor a la justicia y el respeto a la verdad; y hasta en los Estados Unidos de la libre América, se verá a los </a:t>
            </a:r>
            <a:r>
              <a:rPr lang="es-ES" sz="4400" b="1" dirty="0">
                <a:solidFill>
                  <a:srgbClr val="FFFF00"/>
                </a:solidFill>
              </a:rPr>
              <a:t>representantes del pueblo </a:t>
            </a:r>
            <a:endParaRPr lang="es-E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7200" y="215081"/>
            <a:ext cx="1122352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y </a:t>
            </a:r>
            <a:r>
              <a:rPr lang="es-ES" sz="4000" b="1" dirty="0">
                <a:solidFill>
                  <a:srgbClr val="FFFF00"/>
                </a:solidFill>
              </a:rPr>
              <a:t>a los legisladores </a:t>
            </a:r>
            <a:r>
              <a:rPr lang="es-ES" sz="4000" b="1" dirty="0">
                <a:solidFill>
                  <a:schemeClr val="bg1"/>
                </a:solidFill>
              </a:rPr>
              <a:t>tratar de asegurarse el </a:t>
            </a:r>
            <a:r>
              <a:rPr lang="es-ES" sz="4000" b="1" dirty="0">
                <a:solidFill>
                  <a:srgbClr val="FFFF00"/>
                </a:solidFill>
              </a:rPr>
              <a:t>favor público </a:t>
            </a:r>
            <a:r>
              <a:rPr lang="es-ES" sz="4000" b="1" dirty="0">
                <a:solidFill>
                  <a:schemeClr val="bg1"/>
                </a:solidFill>
              </a:rPr>
              <a:t>doblegándose a las </a:t>
            </a:r>
            <a:r>
              <a:rPr lang="es-ES" sz="4000" b="1" dirty="0">
                <a:solidFill>
                  <a:srgbClr val="FFFF00"/>
                </a:solidFill>
              </a:rPr>
              <a:t>exigencias populares </a:t>
            </a:r>
            <a:r>
              <a:rPr lang="es-ES" sz="4000" b="1" dirty="0">
                <a:solidFill>
                  <a:schemeClr val="bg1"/>
                </a:solidFill>
              </a:rPr>
              <a:t>por una ley que imponga la observancia del domingo. La libertad de conciencia que tantos sacrificios ha costado no será ya respetada. </a:t>
            </a:r>
            <a:r>
              <a:rPr lang="es-ES" sz="4000" b="1" dirty="0" smtClean="0">
                <a:solidFill>
                  <a:schemeClr val="bg1"/>
                </a:solidFill>
              </a:rPr>
              <a:t>En el </a:t>
            </a:r>
            <a:r>
              <a:rPr lang="es-ES" sz="4000" b="1" dirty="0">
                <a:solidFill>
                  <a:schemeClr val="bg1"/>
                </a:solidFill>
              </a:rPr>
              <a:t>conflicto que está por estallar veremos realizarse las palabras del profeta: “</a:t>
            </a:r>
            <a:r>
              <a:rPr lang="es-ES" sz="4000" b="1" dirty="0" err="1">
                <a:solidFill>
                  <a:schemeClr val="bg1"/>
                </a:solidFill>
              </a:rPr>
              <a:t>Airóse</a:t>
            </a:r>
            <a:r>
              <a:rPr lang="es-ES" sz="4000" b="1" dirty="0">
                <a:solidFill>
                  <a:schemeClr val="bg1"/>
                </a:solidFill>
              </a:rPr>
              <a:t> el dragón contra la mujer, y se fue para hacer guerra contra el residuo de su simiente, los que guardan los mandamientos de Dios, y tienen el testimonio de Jesús”. </a:t>
            </a:r>
            <a:r>
              <a:rPr lang="es-ES" sz="4000" b="1" dirty="0" smtClean="0">
                <a:solidFill>
                  <a:schemeClr val="bg1"/>
                </a:solidFill>
              </a:rPr>
              <a:t>Ap. </a:t>
            </a:r>
            <a:r>
              <a:rPr lang="es-ES" sz="4000" b="1" dirty="0">
                <a:solidFill>
                  <a:schemeClr val="bg1"/>
                </a:solidFill>
              </a:rPr>
              <a:t>12:17 (VM).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507002"/>
            <a:ext cx="1171302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2060"/>
                </a:solidFill>
              </a:rPr>
              <a:t>Repasemos </a:t>
            </a:r>
            <a:r>
              <a:rPr lang="es-ES" sz="5400" b="1" dirty="0">
                <a:solidFill>
                  <a:srgbClr val="002060"/>
                </a:solidFill>
              </a:rPr>
              <a:t>una historia que ocurrió unos </a:t>
            </a:r>
            <a:r>
              <a:rPr lang="es-ES" sz="5400" b="1" dirty="0">
                <a:solidFill>
                  <a:srgbClr val="FF0000"/>
                </a:solidFill>
              </a:rPr>
              <a:t>cien años </a:t>
            </a:r>
            <a:r>
              <a:rPr lang="es-ES" sz="5400" b="1" dirty="0">
                <a:solidFill>
                  <a:srgbClr val="002060"/>
                </a:solidFill>
              </a:rPr>
              <a:t>después del diluvio para ver </a:t>
            </a:r>
            <a:r>
              <a:rPr lang="es-ES" sz="5400" b="1" dirty="0" smtClean="0">
                <a:solidFill>
                  <a:srgbClr val="002060"/>
                </a:solidFill>
              </a:rPr>
              <a:t>qué </a:t>
            </a:r>
            <a:r>
              <a:rPr lang="es-ES" sz="5400" b="1" dirty="0">
                <a:solidFill>
                  <a:srgbClr val="002060"/>
                </a:solidFill>
              </a:rPr>
              <a:t>nos tiene que decir en cuanto al fin. </a:t>
            </a:r>
            <a:r>
              <a:rPr lang="es-ES" sz="5400" b="1" dirty="0">
                <a:solidFill>
                  <a:srgbClr val="FF0000"/>
                </a:solidFill>
              </a:rPr>
              <a:t>Apenas salieron </a:t>
            </a:r>
            <a:r>
              <a:rPr lang="es-ES" sz="5400" b="1" dirty="0">
                <a:solidFill>
                  <a:srgbClr val="002060"/>
                </a:solidFill>
              </a:rPr>
              <a:t>Noé y su familia del arca, Dios les mandó que se dispersaran sobre la tierra. No era el plan de Dios que se consolidaran en un solo lugar.</a:t>
            </a:r>
            <a:endParaRPr lang="es-ES" sz="5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3301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65939" y="368502"/>
            <a:ext cx="10849313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Las </a:t>
            </a:r>
            <a:r>
              <a:rPr lang="es-ES" sz="6000" b="1" dirty="0">
                <a:solidFill>
                  <a:srgbClr val="FF0000"/>
                </a:solidFill>
              </a:rPr>
              <a:t>persecuciones del pasado </a:t>
            </a:r>
            <a:r>
              <a:rPr lang="es-ES" sz="6000" b="1" dirty="0">
                <a:solidFill>
                  <a:srgbClr val="002060"/>
                </a:solidFill>
              </a:rPr>
              <a:t>se repetirán cuando R</a:t>
            </a:r>
            <a:r>
              <a:rPr lang="es-ES" sz="6000" b="1" dirty="0" smtClean="0">
                <a:solidFill>
                  <a:srgbClr val="002060"/>
                </a:solidFill>
              </a:rPr>
              <a:t>oma Papal se </a:t>
            </a:r>
            <a:r>
              <a:rPr lang="es-ES" sz="6000" b="1" dirty="0">
                <a:solidFill>
                  <a:srgbClr val="002060"/>
                </a:solidFill>
              </a:rPr>
              <a:t>alíe con el protestantismo </a:t>
            </a:r>
            <a:r>
              <a:rPr lang="es-ES" sz="6000" b="1" dirty="0" smtClean="0">
                <a:solidFill>
                  <a:srgbClr val="002060"/>
                </a:solidFill>
              </a:rPr>
              <a:t>apóstata </a:t>
            </a:r>
            <a:r>
              <a:rPr lang="es-ES" sz="6000" b="1" dirty="0">
                <a:solidFill>
                  <a:srgbClr val="002060"/>
                </a:solidFill>
              </a:rPr>
              <a:t>y los reyes de la tierra. Entonces habrá mártires como se menciona en Apocalipsis 6:9-11.</a:t>
            </a:r>
            <a:endParaRPr lang="es-ES" sz="60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pueblo de Dios debe unirse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5151" y="1255722"/>
            <a:ext cx="10849313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Al unirse el mundo en rebelión contra Dios, los fieles del Señor deben unirse sobre la plataforma de la </a:t>
            </a:r>
            <a:r>
              <a:rPr lang="es-ES" sz="6000" b="1" dirty="0" smtClean="0">
                <a:solidFill>
                  <a:srgbClr val="002060"/>
                </a:solidFill>
              </a:rPr>
              <a:t>verdad:</a:t>
            </a:r>
            <a:endParaRPr lang="es-ES" sz="60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10491" y="858263"/>
            <a:ext cx="117618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Yo les he dado tu palabra; y el mundo los aborreció, porque </a:t>
            </a:r>
            <a:r>
              <a:rPr lang="es-ES" sz="4000" b="1" dirty="0">
                <a:solidFill>
                  <a:srgbClr val="FFFF00"/>
                </a:solidFill>
              </a:rPr>
              <a:t>no son del mundo</a:t>
            </a:r>
            <a:r>
              <a:rPr lang="es-ES" sz="4000" b="1" dirty="0">
                <a:solidFill>
                  <a:schemeClr val="bg1"/>
                </a:solidFill>
              </a:rPr>
              <a:t>, como tampoco yo soy del mundo. </a:t>
            </a:r>
            <a:r>
              <a:rPr lang="es-ES" sz="4000" b="1" dirty="0">
                <a:solidFill>
                  <a:srgbClr val="FF0000"/>
                </a:solidFill>
              </a:rPr>
              <a:t>15</a:t>
            </a:r>
            <a:r>
              <a:rPr lang="es-ES" sz="4000" b="1" dirty="0">
                <a:solidFill>
                  <a:schemeClr val="bg1"/>
                </a:solidFill>
              </a:rPr>
              <a:t> No ruego que los </a:t>
            </a:r>
            <a:r>
              <a:rPr lang="es-ES" sz="4000" b="1" dirty="0">
                <a:solidFill>
                  <a:srgbClr val="FFFF00"/>
                </a:solidFill>
              </a:rPr>
              <a:t>quites del mundo</a:t>
            </a:r>
            <a:r>
              <a:rPr lang="es-ES" sz="4000" b="1" dirty="0">
                <a:solidFill>
                  <a:schemeClr val="bg1"/>
                </a:solidFill>
              </a:rPr>
              <a:t>, sino que los </a:t>
            </a:r>
            <a:r>
              <a:rPr lang="es-ES" sz="4000" b="1" dirty="0">
                <a:solidFill>
                  <a:srgbClr val="FFFF00"/>
                </a:solidFill>
              </a:rPr>
              <a:t>guardes del mal</a:t>
            </a:r>
            <a:r>
              <a:rPr lang="es-ES" sz="4000" b="1" dirty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rgbClr val="FF0000"/>
                </a:solidFill>
              </a:rPr>
              <a:t>16</a:t>
            </a:r>
            <a:r>
              <a:rPr lang="es-ES" sz="4000" b="1" dirty="0">
                <a:solidFill>
                  <a:schemeClr val="bg1"/>
                </a:solidFill>
              </a:rPr>
              <a:t> No son del mundo, como tampoco yo soy del mundo. </a:t>
            </a:r>
            <a:r>
              <a:rPr lang="es-ES" sz="4000" b="1" dirty="0">
                <a:solidFill>
                  <a:srgbClr val="FF0000"/>
                </a:solidFill>
              </a:rPr>
              <a:t>17</a:t>
            </a:r>
            <a:r>
              <a:rPr lang="es-ES" sz="4000" b="1" dirty="0">
                <a:solidFill>
                  <a:schemeClr val="bg1"/>
                </a:solidFill>
              </a:rPr>
              <a:t> Santifícalos en </a:t>
            </a:r>
            <a:r>
              <a:rPr lang="es-ES" sz="4000" b="1" dirty="0">
                <a:solidFill>
                  <a:srgbClr val="FFFF00"/>
                </a:solidFill>
              </a:rPr>
              <a:t>tu verdad</a:t>
            </a:r>
            <a:r>
              <a:rPr lang="es-ES" sz="4000" b="1" dirty="0">
                <a:solidFill>
                  <a:schemeClr val="bg1"/>
                </a:solidFill>
              </a:rPr>
              <a:t>; </a:t>
            </a:r>
            <a:r>
              <a:rPr lang="es-ES" sz="4000" b="1" dirty="0">
                <a:solidFill>
                  <a:srgbClr val="FFFF00"/>
                </a:solidFill>
              </a:rPr>
              <a:t>tu palabra es verdad</a:t>
            </a:r>
            <a:r>
              <a:rPr lang="es-ES" sz="4000" b="1" dirty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rgbClr val="FF0000"/>
                </a:solidFill>
              </a:rPr>
              <a:t>18</a:t>
            </a:r>
            <a:r>
              <a:rPr lang="es-ES" sz="4000" b="1" dirty="0">
                <a:solidFill>
                  <a:schemeClr val="bg1"/>
                </a:solidFill>
              </a:rPr>
              <a:t> Como tú me enviaste al mundo, así yo los he enviado al mundo. </a:t>
            </a:r>
            <a:r>
              <a:rPr lang="es-ES" sz="4000" b="1" dirty="0">
                <a:solidFill>
                  <a:srgbClr val="FF0000"/>
                </a:solidFill>
              </a:rPr>
              <a:t>19</a:t>
            </a:r>
            <a:r>
              <a:rPr lang="es-ES" sz="4000" b="1" dirty="0">
                <a:solidFill>
                  <a:schemeClr val="bg1"/>
                </a:solidFill>
              </a:rPr>
              <a:t> Y por ellos yo me santifico a mí mismo, para que también ellos sean </a:t>
            </a:r>
            <a:r>
              <a:rPr lang="es-ES" sz="4000" b="1" dirty="0">
                <a:solidFill>
                  <a:srgbClr val="FFFF00"/>
                </a:solidFill>
              </a:rPr>
              <a:t>santificados en la verdad</a:t>
            </a:r>
            <a:r>
              <a:rPr lang="es-ES" sz="4000" b="1" dirty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Juan 17:14-19:</a:t>
            </a:r>
          </a:p>
        </p:txBody>
      </p:sp>
    </p:spTree>
    <p:extLst>
      <p:ext uri="{BB962C8B-B14F-4D97-AF65-F5344CB8AC3E}">
        <p14:creationId xmlns:p14="http://schemas.microsoft.com/office/powerpoint/2010/main" val="36061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81666" y="858263"/>
            <a:ext cx="109285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</a:rPr>
              <a:t>“</a:t>
            </a:r>
            <a:r>
              <a:rPr lang="es-ES" sz="8000" b="1" dirty="0">
                <a:solidFill>
                  <a:schemeClr val="bg1"/>
                </a:solidFill>
              </a:rPr>
              <a:t>Yo soy el camino, la verdad y la vida, nadie viene al Padre sino por mí.”</a:t>
            </a:r>
            <a:endParaRPr lang="es-ES" sz="8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</a:rPr>
              <a:t>Jesús es la verdad: </a:t>
            </a:r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Juan 14:6</a:t>
            </a:r>
          </a:p>
        </p:txBody>
      </p:sp>
    </p:spTree>
    <p:extLst>
      <p:ext uri="{BB962C8B-B14F-4D97-AF65-F5344CB8AC3E}">
        <p14:creationId xmlns:p14="http://schemas.microsoft.com/office/powerpoint/2010/main" val="14499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81666" y="858263"/>
            <a:ext cx="109285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bg1"/>
                </a:solidFill>
              </a:rPr>
              <a:t>“</a:t>
            </a:r>
            <a:r>
              <a:rPr lang="es-ES" sz="8800" b="1" dirty="0">
                <a:solidFill>
                  <a:schemeClr val="bg1"/>
                </a:solidFill>
              </a:rPr>
              <a:t>Santifícalos por tu verdad, tu palabra es verdad.”</a:t>
            </a:r>
            <a:endParaRPr lang="es-ES" sz="8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</a:rPr>
              <a:t>La palabra es verdad: </a:t>
            </a:r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Juan 17:17</a:t>
            </a:r>
          </a:p>
        </p:txBody>
      </p:sp>
    </p:spTree>
    <p:extLst>
      <p:ext uri="{BB962C8B-B14F-4D97-AF65-F5344CB8AC3E}">
        <p14:creationId xmlns:p14="http://schemas.microsoft.com/office/powerpoint/2010/main" val="13022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81666" y="858263"/>
            <a:ext cx="109285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bg1"/>
                </a:solidFill>
              </a:rPr>
              <a:t>“</a:t>
            </a:r>
            <a:r>
              <a:rPr lang="es-ES" sz="8800" b="1" dirty="0">
                <a:solidFill>
                  <a:schemeClr val="bg1"/>
                </a:solidFill>
              </a:rPr>
              <a:t>Tu justicia es justicia eterna, y tu ley la verdad.”</a:t>
            </a:r>
            <a:endParaRPr lang="es-ES" sz="8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</a:rPr>
              <a:t>La ley es la verdad: </a:t>
            </a:r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Salmo 119:142:</a:t>
            </a:r>
          </a:p>
        </p:txBody>
      </p:sp>
    </p:spTree>
    <p:extLst>
      <p:ext uri="{BB962C8B-B14F-4D97-AF65-F5344CB8AC3E}">
        <p14:creationId xmlns:p14="http://schemas.microsoft.com/office/powerpoint/2010/main" val="25206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81665" y="645501"/>
            <a:ext cx="10346684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No puede haber unión verdadera en desobediencia a la palabra de Dios pues la palabra es la que santifica. La unidad que no se basa en la palabra se desbaratará.</a:t>
            </a:r>
            <a:endParaRPr lang="es-ES" sz="60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llamado de Dios a nosotros: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81665" y="645501"/>
            <a:ext cx="10346684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7200" b="1" dirty="0">
                <a:solidFill>
                  <a:srgbClr val="002060"/>
                </a:solidFill>
              </a:rPr>
              <a:t>Al unirse el mundo en rebelión contra Dios, ¿qué debe suceder entre el pueblo de Dios?</a:t>
            </a:r>
            <a:endParaRPr lang="es-ES" sz="72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63176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latin typeface="Bauhaus 93" panose="04030905020B02020C02" pitchFamily="82" charset="0"/>
              </a:rPr>
              <a:t>Dios mandó a dispersarse</a:t>
            </a:r>
            <a:endParaRPr lang="es-ES" sz="115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576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81665" y="217714"/>
            <a:ext cx="9949303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600" b="1" dirty="0">
                <a:solidFill>
                  <a:srgbClr val="002060"/>
                </a:solidFill>
              </a:rPr>
              <a:t>La respuesta se halla en Juan 17 a donde Jesús no solo oró por la unidad de sus discípulos sino por la unidad de todos los que iban a creer en Él.</a:t>
            </a:r>
            <a:endParaRPr lang="es-ES" sz="66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28314" y="522424"/>
            <a:ext cx="10462799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La iglesia remanente debe unirse para darle a Satanás un frente unido. ¿Puede imaginarse al Padre y al Hijo unidos, pero con diferentes teologías? Escribió Elena White:</a:t>
            </a:r>
            <a:endParaRPr lang="es-ES" sz="60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81666" y="858263"/>
            <a:ext cx="109285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</a:rPr>
              <a:t>“Cristo está sacando a un pueblo que se pare en perfecta unidad sobre la amplia plataforma de la verdad eterna</a:t>
            </a:r>
            <a:r>
              <a:rPr lang="es-ES" sz="8000" b="1" dirty="0" smtClean="0">
                <a:solidFill>
                  <a:schemeClr val="bg1"/>
                </a:solidFill>
              </a:rPr>
              <a:t>.”</a:t>
            </a:r>
            <a:endParaRPr lang="es-ES" sz="8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Testimonios para la Iglesia, tomo 4, p. 21</a:t>
            </a:r>
          </a:p>
        </p:txBody>
      </p:sp>
    </p:spTree>
    <p:extLst>
      <p:ext uri="{BB962C8B-B14F-4D97-AF65-F5344CB8AC3E}">
        <p14:creationId xmlns:p14="http://schemas.microsoft.com/office/powerpoint/2010/main" val="36149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CD52BB-62E2-4A50-B95C-E838C1DF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708"/>
            <a:ext cx="6662056" cy="685476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6F061D5-E0DF-496A-B807-17C0A1C200CE}"/>
              </a:ext>
            </a:extLst>
          </p:cNvPr>
          <p:cNvSpPr/>
          <p:nvPr/>
        </p:nvSpPr>
        <p:spPr>
          <a:xfrm>
            <a:off x="227428" y="5006624"/>
            <a:ext cx="6207202" cy="1025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30B5F-E29F-4715-AB9E-A79A8BD7627B}"/>
              </a:ext>
            </a:extLst>
          </p:cNvPr>
          <p:cNvSpPr txBox="1"/>
          <p:nvPr/>
        </p:nvSpPr>
        <p:spPr>
          <a:xfrm>
            <a:off x="179865" y="5134708"/>
            <a:ext cx="630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b="1" dirty="0">
                <a:solidFill>
                  <a:schemeClr val="bg1"/>
                </a:solidFill>
                <a:latin typeface="Bahnschrift" panose="020B0502040204020203" pitchFamily="34" charset="0"/>
              </a:rPr>
              <a:t>APLICACIÓN PERSONAL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6662057" y="-14065"/>
            <a:ext cx="5515873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6678468" y="609516"/>
            <a:ext cx="54830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</a:t>
            </a:r>
            <a:r>
              <a:rPr lang="es-ES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contribuir a la iglesia para que tengamos un frente unido ante Satanás?</a:t>
            </a:r>
            <a:endParaRPr lang="es-US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8207" y="3222433"/>
            <a:ext cx="11076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Bendijo Dios a Noé y a sus hijos, y les dijo: Fructificad y multiplicaos, y </a:t>
            </a:r>
            <a:r>
              <a:rPr lang="es-ES" sz="6000" b="1" dirty="0">
                <a:solidFill>
                  <a:srgbClr val="FFFF00"/>
                </a:solidFill>
              </a:rPr>
              <a:t>llenad la tierra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Génesis 9:1: </a:t>
            </a:r>
            <a:r>
              <a:rPr lang="es-ES" sz="3600" b="1" dirty="0">
                <a:latin typeface="Arial Black" panose="020B0A04020102020204" pitchFamily="34" charset="0"/>
              </a:rPr>
              <a:t>Dios </a:t>
            </a:r>
            <a:r>
              <a:rPr lang="es-ES" sz="3600" b="1" dirty="0" smtClean="0">
                <a:latin typeface="Arial Black" panose="020B0A04020102020204" pitchFamily="34" charset="0"/>
              </a:rPr>
              <a:t>mandó </a:t>
            </a:r>
            <a:r>
              <a:rPr lang="es-ES" sz="3600" b="1" dirty="0">
                <a:latin typeface="Arial Black" panose="020B0A04020102020204" pitchFamily="34" charset="0"/>
              </a:rPr>
              <a:t>a los seres humanos después del diluvio que se dispersaran y poblaran toda la tierra para que el mal no </a:t>
            </a:r>
            <a:r>
              <a:rPr lang="es-ES" sz="3600" b="1" dirty="0" smtClean="0">
                <a:latin typeface="Arial Black" panose="020B0A04020102020204" pitchFamily="34" charset="0"/>
              </a:rPr>
              <a:t>se fortaleciera en un mismo lugar: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0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El origen de Babilonia</a:t>
            </a:r>
            <a:endParaRPr lang="es-E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75187" y="522424"/>
            <a:ext cx="11201102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dirty="0">
                <a:solidFill>
                  <a:srgbClr val="002060"/>
                </a:solidFill>
              </a:rPr>
              <a:t>En el libro de </a:t>
            </a:r>
            <a:r>
              <a:rPr lang="es-ES" sz="7200" b="1" dirty="0">
                <a:solidFill>
                  <a:srgbClr val="FF0000"/>
                </a:solidFill>
              </a:rPr>
              <a:t>Génesis</a:t>
            </a:r>
            <a:r>
              <a:rPr lang="es-ES" sz="7200" b="1" dirty="0">
                <a:solidFill>
                  <a:srgbClr val="002060"/>
                </a:solidFill>
              </a:rPr>
              <a:t> el </a:t>
            </a:r>
            <a:r>
              <a:rPr lang="es-ES" sz="7200" b="1" dirty="0">
                <a:solidFill>
                  <a:srgbClr val="FF0000"/>
                </a:solidFill>
              </a:rPr>
              <a:t>significado de los nombres </a:t>
            </a:r>
            <a:r>
              <a:rPr lang="es-ES" sz="7200" b="1" dirty="0">
                <a:solidFill>
                  <a:srgbClr val="002060"/>
                </a:solidFill>
              </a:rPr>
              <a:t>de personas y lugares es muy importante.</a:t>
            </a:r>
            <a:endParaRPr lang="es-E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929148" y="1225689"/>
            <a:ext cx="101911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“En el modo de pensar </a:t>
            </a:r>
            <a:r>
              <a:rPr lang="es-ES" sz="4400" b="1" dirty="0" smtClean="0">
                <a:solidFill>
                  <a:schemeClr val="bg1"/>
                </a:solidFill>
              </a:rPr>
              <a:t>bíblico, </a:t>
            </a:r>
            <a:r>
              <a:rPr lang="es-ES" sz="4400" b="1" dirty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rgbClr val="FFFF00"/>
                </a:solidFill>
              </a:rPr>
              <a:t>nombre</a:t>
            </a:r>
            <a:r>
              <a:rPr lang="es-ES" sz="4400" b="1" dirty="0">
                <a:solidFill>
                  <a:schemeClr val="bg1"/>
                </a:solidFill>
              </a:rPr>
              <a:t> no es un mero rótulo de identificación. Más bien es una expresión de la </a:t>
            </a:r>
            <a:r>
              <a:rPr lang="es-ES" sz="4400" b="1" dirty="0">
                <a:solidFill>
                  <a:srgbClr val="FFFF00"/>
                </a:solidFill>
              </a:rPr>
              <a:t>naturaleza esencial</a:t>
            </a:r>
            <a:r>
              <a:rPr lang="es-ES" sz="4400" b="1" dirty="0">
                <a:solidFill>
                  <a:schemeClr val="bg1"/>
                </a:solidFill>
              </a:rPr>
              <a:t> de la persona que lo lleva. El </a:t>
            </a:r>
            <a:r>
              <a:rPr lang="es-ES" sz="4400" b="1" dirty="0">
                <a:solidFill>
                  <a:srgbClr val="FFFF00"/>
                </a:solidFill>
              </a:rPr>
              <a:t>nombre</a:t>
            </a:r>
            <a:r>
              <a:rPr lang="es-ES" sz="4400" b="1" dirty="0">
                <a:solidFill>
                  <a:schemeClr val="bg1"/>
                </a:solidFill>
              </a:rPr>
              <a:t> de un hombre </a:t>
            </a:r>
            <a:r>
              <a:rPr lang="es-ES" sz="4400" b="1" dirty="0">
                <a:solidFill>
                  <a:srgbClr val="FFFF00"/>
                </a:solidFill>
              </a:rPr>
              <a:t>revela su carácter</a:t>
            </a:r>
            <a:r>
              <a:rPr lang="es-ES" sz="4400" b="1" dirty="0">
                <a:solidFill>
                  <a:schemeClr val="bg1"/>
                </a:solidFill>
              </a:rPr>
              <a:t>. Como lo dijera </a:t>
            </a:r>
            <a:r>
              <a:rPr lang="es-ES" sz="4400" b="1" i="1" dirty="0">
                <a:solidFill>
                  <a:schemeClr val="bg1"/>
                </a:solidFill>
              </a:rPr>
              <a:t>Milton</a:t>
            </a:r>
            <a:r>
              <a:rPr lang="es-ES" sz="4400" b="1" dirty="0">
                <a:solidFill>
                  <a:schemeClr val="bg1"/>
                </a:solidFill>
              </a:rPr>
              <a:t>, Adán fue capaz de darle nombres a los animales pues comprendía su </a:t>
            </a:r>
            <a:r>
              <a:rPr lang="es-ES" sz="4400" b="1" dirty="0">
                <a:solidFill>
                  <a:srgbClr val="FFFF00"/>
                </a:solidFill>
              </a:rPr>
              <a:t>naturaleza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Interpreter’s Bible Dictionary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tomo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3, pp. 500, 501</a:t>
            </a:r>
          </a:p>
        </p:txBody>
      </p:sp>
    </p:spTree>
    <p:extLst>
      <p:ext uri="{BB962C8B-B14F-4D97-AF65-F5344CB8AC3E}">
        <p14:creationId xmlns:p14="http://schemas.microsoft.com/office/powerpoint/2010/main" val="27181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42451" y="345443"/>
            <a:ext cx="10288517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Note los siguientes ejemplos: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FF0000"/>
                </a:solidFill>
              </a:rPr>
              <a:t>Eva</a:t>
            </a:r>
            <a:r>
              <a:rPr lang="es-ES" sz="4800" b="1" dirty="0">
                <a:solidFill>
                  <a:srgbClr val="002060"/>
                </a:solidFill>
              </a:rPr>
              <a:t>: ‘madre de todos los vivientes’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FF0000"/>
                </a:solidFill>
              </a:rPr>
              <a:t>Babel</a:t>
            </a:r>
            <a:r>
              <a:rPr lang="es-ES" sz="4800" b="1" dirty="0">
                <a:solidFill>
                  <a:srgbClr val="002060"/>
                </a:solidFill>
              </a:rPr>
              <a:t>: ‘confusión’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FF0000"/>
                </a:solidFill>
              </a:rPr>
              <a:t>Betel</a:t>
            </a:r>
            <a:r>
              <a:rPr lang="es-ES" sz="4800" b="1" dirty="0">
                <a:solidFill>
                  <a:srgbClr val="002060"/>
                </a:solidFill>
              </a:rPr>
              <a:t>: ‘casa de Dios</a:t>
            </a:r>
          </a:p>
          <a:p>
            <a:pPr>
              <a:buClr>
                <a:srgbClr val="FF0000"/>
              </a:buClr>
            </a:pPr>
            <a:r>
              <a:rPr lang="es-ES" sz="4800" b="1" dirty="0" err="1">
                <a:solidFill>
                  <a:srgbClr val="FF0000"/>
                </a:solidFill>
              </a:rPr>
              <a:t>Peniel</a:t>
            </a:r>
            <a:r>
              <a:rPr lang="es-ES" sz="4800" b="1" dirty="0">
                <a:solidFill>
                  <a:srgbClr val="002060"/>
                </a:solidFill>
              </a:rPr>
              <a:t>: ‘rostro de Dios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FF0000"/>
                </a:solidFill>
              </a:rPr>
              <a:t>Jacob/Israel</a:t>
            </a:r>
            <a:r>
              <a:rPr lang="es-ES" sz="4800" b="1" dirty="0">
                <a:solidFill>
                  <a:srgbClr val="002060"/>
                </a:solidFill>
              </a:rPr>
              <a:t>: “suplantador”, “príncipe de Dios”</a:t>
            </a:r>
          </a:p>
          <a:p>
            <a:pPr>
              <a:buClr>
                <a:srgbClr val="FF0000"/>
              </a:buClr>
            </a:pPr>
            <a:r>
              <a:rPr lang="es-ES" sz="4800" b="1" dirty="0" err="1">
                <a:solidFill>
                  <a:srgbClr val="FF0000"/>
                </a:solidFill>
              </a:rPr>
              <a:t>Yahweh</a:t>
            </a:r>
            <a:r>
              <a:rPr lang="es-ES" sz="4800" b="1" dirty="0">
                <a:solidFill>
                  <a:srgbClr val="FF0000"/>
                </a:solidFill>
              </a:rPr>
              <a:t> </a:t>
            </a:r>
            <a:r>
              <a:rPr lang="es-ES" sz="4800" b="1" dirty="0" err="1">
                <a:solidFill>
                  <a:srgbClr val="FF0000"/>
                </a:solidFill>
              </a:rPr>
              <a:t>Jireh</a:t>
            </a:r>
            <a:r>
              <a:rPr lang="es-ES" sz="4800" b="1" dirty="0">
                <a:solidFill>
                  <a:srgbClr val="FF0000"/>
                </a:solidFill>
              </a:rPr>
              <a:t>: </a:t>
            </a:r>
            <a:r>
              <a:rPr lang="es-ES" sz="4800" b="1" dirty="0">
                <a:solidFill>
                  <a:srgbClr val="002060"/>
                </a:solidFill>
              </a:rPr>
              <a:t>“Dios proveerá”</a:t>
            </a:r>
            <a:endParaRPr lang="es-ES" sz="4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51767" y="507002"/>
            <a:ext cx="10815893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El fundador de </a:t>
            </a:r>
            <a:r>
              <a:rPr lang="es-ES" sz="5400" b="1" dirty="0" smtClean="0">
                <a:solidFill>
                  <a:srgbClr val="002060"/>
                </a:solidFill>
              </a:rPr>
              <a:t>Babilonia </a:t>
            </a:r>
            <a:r>
              <a:rPr lang="es-ES" sz="5400" b="1" dirty="0">
                <a:solidFill>
                  <a:srgbClr val="002060"/>
                </a:solidFill>
              </a:rPr>
              <a:t>y el constructor de la torre de Babel fue un personaje llamado </a:t>
            </a:r>
            <a:r>
              <a:rPr lang="es-ES" sz="5400" b="1" dirty="0" err="1">
                <a:solidFill>
                  <a:srgbClr val="FF0000"/>
                </a:solidFill>
              </a:rPr>
              <a:t>Nimrod</a:t>
            </a:r>
            <a:r>
              <a:rPr lang="es-ES" sz="5400" b="1" dirty="0">
                <a:solidFill>
                  <a:srgbClr val="002060"/>
                </a:solidFill>
              </a:rPr>
              <a:t>, cuyo nombre significa </a:t>
            </a:r>
            <a:r>
              <a:rPr lang="es-ES" sz="5400" b="1" dirty="0">
                <a:solidFill>
                  <a:srgbClr val="FF0000"/>
                </a:solidFill>
              </a:rPr>
              <a:t>‘rebelión’ </a:t>
            </a:r>
            <a:r>
              <a:rPr lang="es-ES" sz="5400" b="1" dirty="0">
                <a:solidFill>
                  <a:srgbClr val="002060"/>
                </a:solidFill>
              </a:rPr>
              <a:t>(Génesis 10:8-11). Es decir, la construcción </a:t>
            </a:r>
            <a:r>
              <a:rPr lang="es-ES" sz="5400" b="1" dirty="0" smtClean="0">
                <a:solidFill>
                  <a:srgbClr val="002060"/>
                </a:solidFill>
              </a:rPr>
              <a:t>de Babilonia </a:t>
            </a:r>
            <a:r>
              <a:rPr lang="es-ES" sz="5400" b="1" dirty="0">
                <a:solidFill>
                  <a:srgbClr val="002060"/>
                </a:solidFill>
              </a:rPr>
              <a:t>y su torre fue un </a:t>
            </a:r>
            <a:r>
              <a:rPr lang="es-ES" sz="5400" b="1" dirty="0">
                <a:solidFill>
                  <a:srgbClr val="FF0000"/>
                </a:solidFill>
              </a:rPr>
              <a:t>acto de rebelión </a:t>
            </a:r>
            <a:r>
              <a:rPr lang="es-ES" sz="5400" b="1" dirty="0">
                <a:solidFill>
                  <a:srgbClr val="002060"/>
                </a:solidFill>
              </a:rPr>
              <a:t>contra Dios.</a:t>
            </a:r>
            <a:endParaRPr lang="es-ES" sz="5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992601" y="2158610"/>
            <a:ext cx="101911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Tenía entonces toda la tierra </a:t>
            </a:r>
            <a:r>
              <a:rPr lang="es-ES" sz="4800" b="1" dirty="0">
                <a:solidFill>
                  <a:srgbClr val="FFFF00"/>
                </a:solidFill>
              </a:rPr>
              <a:t>una sola lengua</a:t>
            </a:r>
            <a:r>
              <a:rPr lang="es-ES" sz="4800" b="1" dirty="0">
                <a:solidFill>
                  <a:srgbClr val="FF0000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y unas </a:t>
            </a:r>
            <a:r>
              <a:rPr lang="es-ES" sz="4800" b="1" dirty="0">
                <a:solidFill>
                  <a:srgbClr val="FFFF00"/>
                </a:solidFill>
              </a:rPr>
              <a:t>mismas palabras [estaban todos en la misma página</a:t>
            </a:r>
            <a:r>
              <a:rPr lang="es-ES" sz="4800" b="1" dirty="0" smtClean="0">
                <a:solidFill>
                  <a:srgbClr val="FFFF00"/>
                </a:solidFill>
              </a:rPr>
              <a:t>]</a:t>
            </a:r>
            <a:r>
              <a:rPr lang="es-ES" sz="4800" b="1" dirty="0" smtClean="0">
                <a:solidFill>
                  <a:schemeClr val="bg1"/>
                </a:solidFill>
              </a:rPr>
              <a:t>. </a:t>
            </a:r>
            <a:r>
              <a:rPr lang="es-ES" sz="4800" b="1" dirty="0">
                <a:solidFill>
                  <a:schemeClr val="bg1"/>
                </a:solidFill>
              </a:rPr>
              <a:t>Y aconteció que cuando salieron de oriente, hallaron una llanura en la tierra de </a:t>
            </a:r>
            <a:r>
              <a:rPr lang="es-ES" sz="4800" b="1" dirty="0" err="1">
                <a:solidFill>
                  <a:schemeClr val="bg1"/>
                </a:solidFill>
              </a:rPr>
              <a:t>Sinar</a:t>
            </a:r>
            <a:r>
              <a:rPr lang="es-ES" sz="4800" b="1" dirty="0">
                <a:solidFill>
                  <a:schemeClr val="bg1"/>
                </a:solidFill>
              </a:rPr>
              <a:t>, y se establecieron allí.”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Génesis 11:1-2:</a:t>
            </a:r>
          </a:p>
          <a:p>
            <a:pPr algn="ctr"/>
            <a:r>
              <a:rPr lang="es-ES" sz="3200" b="1" dirty="0">
                <a:latin typeface="Arial Black" panose="020B0A04020102020204" pitchFamily="34" charset="0"/>
              </a:rPr>
              <a:t>El relato nos dice que todos los habitantes hablaban un </a:t>
            </a:r>
            <a:r>
              <a:rPr lang="es-ES" sz="3200" b="1" u="sng" dirty="0">
                <a:latin typeface="Arial Black" panose="020B0A04020102020204" pitchFamily="34" charset="0"/>
              </a:rPr>
              <a:t>mismo idioma </a:t>
            </a:r>
            <a:r>
              <a:rPr lang="es-ES" sz="3200" b="1" dirty="0">
                <a:latin typeface="Arial Black" panose="020B0A04020102020204" pitchFamily="34" charset="0"/>
              </a:rPr>
              <a:t>y estaban unidos en </a:t>
            </a:r>
            <a:r>
              <a:rPr lang="es-ES" sz="3200" b="1" u="sng" dirty="0">
                <a:latin typeface="Arial Black" panose="020B0A04020102020204" pitchFamily="34" charset="0"/>
              </a:rPr>
              <a:t>un solo proyecto</a:t>
            </a:r>
            <a:r>
              <a:rPr lang="es-ES" sz="3200" b="1" dirty="0">
                <a:latin typeface="Arial Black" panose="020B0A04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5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86204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latin typeface="Bauhaus 93" panose="04030905020B02020C02" pitchFamily="82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434712"/>
            <a:ext cx="11348586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Cuando </a:t>
            </a:r>
            <a:r>
              <a:rPr lang="es-ES" sz="4400" b="1" dirty="0">
                <a:solidFill>
                  <a:srgbClr val="002060"/>
                </a:solidFill>
              </a:rPr>
              <a:t>el texto nos dice que toda la </a:t>
            </a:r>
            <a:r>
              <a:rPr lang="es-ES" sz="4400" b="1" dirty="0" smtClean="0">
                <a:solidFill>
                  <a:srgbClr val="002060"/>
                </a:solidFill>
              </a:rPr>
              <a:t>Tierra </a:t>
            </a:r>
            <a:r>
              <a:rPr lang="es-ES" sz="4400" b="1" dirty="0">
                <a:solidFill>
                  <a:srgbClr val="002060"/>
                </a:solidFill>
              </a:rPr>
              <a:t>tenía ‘una sola lengua’ y ‘unas mismas palabras’ </a:t>
            </a:r>
            <a:r>
              <a:rPr lang="es-ES" sz="4400" b="1" dirty="0">
                <a:solidFill>
                  <a:srgbClr val="FF0000"/>
                </a:solidFill>
              </a:rPr>
              <a:t>no significa meramente </a:t>
            </a:r>
            <a:r>
              <a:rPr lang="es-ES" sz="4400" b="1" dirty="0">
                <a:solidFill>
                  <a:srgbClr val="002060"/>
                </a:solidFill>
              </a:rPr>
              <a:t>que todos hablaban el mismo idioma. El contexto indica que, por así decirlo, todos estaban ‘</a:t>
            </a:r>
            <a:r>
              <a:rPr lang="es-ES" sz="4400" b="1" dirty="0">
                <a:solidFill>
                  <a:srgbClr val="FF0000"/>
                </a:solidFill>
              </a:rPr>
              <a:t>en la </a:t>
            </a:r>
            <a:r>
              <a:rPr lang="es-ES" sz="4400" b="1" dirty="0" smtClean="0">
                <a:solidFill>
                  <a:srgbClr val="FF0000"/>
                </a:solidFill>
              </a:rPr>
              <a:t>misma </a:t>
            </a:r>
            <a:r>
              <a:rPr lang="es-ES" sz="4400" b="1" dirty="0">
                <a:solidFill>
                  <a:srgbClr val="FF0000"/>
                </a:solidFill>
              </a:rPr>
              <a:t>página</a:t>
            </a:r>
            <a:r>
              <a:rPr lang="es-ES" sz="4400" b="1" dirty="0">
                <a:solidFill>
                  <a:srgbClr val="002060"/>
                </a:solidFill>
              </a:rPr>
              <a:t>’. Es decir, todos estaban unidos con un mismo espíritu—desobedecer a Dios </a:t>
            </a:r>
            <a:r>
              <a:rPr lang="es-ES" sz="4400" b="1" dirty="0">
                <a:solidFill>
                  <a:srgbClr val="FF0000"/>
                </a:solidFill>
              </a:rPr>
              <a:t>consolidándose</a:t>
            </a:r>
            <a:r>
              <a:rPr lang="es-ES" sz="4400" b="1" dirty="0">
                <a:solidFill>
                  <a:srgbClr val="002060"/>
                </a:solidFill>
              </a:rPr>
              <a:t> en </a:t>
            </a:r>
            <a:r>
              <a:rPr lang="es-ES" sz="4400" b="1" dirty="0">
                <a:solidFill>
                  <a:srgbClr val="FF0000"/>
                </a:solidFill>
              </a:rPr>
              <a:t>un mismo lugar </a:t>
            </a:r>
            <a:r>
              <a:rPr lang="es-ES" sz="4400" b="1" dirty="0">
                <a:solidFill>
                  <a:srgbClr val="002060"/>
                </a:solidFill>
              </a:rPr>
              <a:t>para establecer un </a:t>
            </a:r>
            <a:r>
              <a:rPr lang="es-ES" sz="4400" b="1" dirty="0">
                <a:solidFill>
                  <a:srgbClr val="FF0000"/>
                </a:solidFill>
              </a:rPr>
              <a:t>‘nuevo orden mundial’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04091" y="1868888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Para el mundo, Apocalipsis 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4091" y="180677"/>
            <a:ext cx="4675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mundo cree que la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Biblia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contiene un relato histórico confiable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13677" y="4072636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Nombre de un humano en AT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04090" y="5302999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Construción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de Babilonia y su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torre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13677" y="3064657"/>
            <a:ext cx="46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Un símbolo de algo futuro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22156" y="4341930"/>
            <a:ext cx="505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un libro de ciencia ficción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870537" y="1328445"/>
            <a:ext cx="483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Falso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858496" y="351970"/>
            <a:ext cx="461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Revela su carácter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858496" y="2270775"/>
            <a:ext cx="446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Un acto de rebelión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050225" y="5256833"/>
            <a:ext cx="379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Tipo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870537" y="3341669"/>
            <a:ext cx="483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  <a:latin typeface="Calibri" panose="020F0502020204030204"/>
              </a:rPr>
              <a:t>Verdadero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558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Un proyecto conjunto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1539251"/>
            <a:ext cx="11761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Y se dijeron unos a otros: Vamos, </a:t>
            </a:r>
            <a:r>
              <a:rPr lang="es-ES" sz="4000" b="1" dirty="0">
                <a:solidFill>
                  <a:srgbClr val="FFFF00"/>
                </a:solidFill>
              </a:rPr>
              <a:t>hagamos</a:t>
            </a:r>
            <a:r>
              <a:rPr lang="es-ES" sz="4000" b="1" dirty="0">
                <a:solidFill>
                  <a:schemeClr val="bg1"/>
                </a:solidFill>
              </a:rPr>
              <a:t> ladrillo y cozámoslo con fuego. Y les sirvió el ladrillo en lugar de piedra, y el asfalto en lugar de mezcla. 4 Y dijeron: Vamos, </a:t>
            </a:r>
            <a:r>
              <a:rPr lang="es-ES" sz="4000" b="1" dirty="0">
                <a:solidFill>
                  <a:srgbClr val="FFFF00"/>
                </a:solidFill>
              </a:rPr>
              <a:t>edifiquémonos</a:t>
            </a:r>
            <a:r>
              <a:rPr lang="es-ES" sz="4000" b="1" dirty="0">
                <a:solidFill>
                  <a:schemeClr val="bg1"/>
                </a:solidFill>
              </a:rPr>
              <a:t> una ciudad y una torre, cuya cúspide llegue al cielo; y </a:t>
            </a:r>
            <a:r>
              <a:rPr lang="es-ES" sz="4000" b="1" dirty="0">
                <a:solidFill>
                  <a:srgbClr val="FFFF00"/>
                </a:solidFill>
              </a:rPr>
              <a:t>hagámonos un nombre [en honor a su fama y grandeza], </a:t>
            </a:r>
            <a:r>
              <a:rPr lang="es-ES" sz="4000" b="1" dirty="0">
                <a:solidFill>
                  <a:schemeClr val="bg1"/>
                </a:solidFill>
              </a:rPr>
              <a:t>por </a:t>
            </a:r>
            <a:r>
              <a:rPr lang="es-ES" sz="4000" b="1" dirty="0">
                <a:solidFill>
                  <a:srgbClr val="FFFF00"/>
                </a:solidFill>
              </a:rPr>
              <a:t>si fuéremos esparcidos</a:t>
            </a:r>
            <a:r>
              <a:rPr lang="es-ES" sz="4000" b="1" dirty="0">
                <a:solidFill>
                  <a:schemeClr val="bg1"/>
                </a:solidFill>
              </a:rPr>
              <a:t> sobre la faz de </a:t>
            </a:r>
            <a:r>
              <a:rPr lang="es-ES" sz="4000" b="1" dirty="0">
                <a:solidFill>
                  <a:srgbClr val="FFFF00"/>
                </a:solidFill>
              </a:rPr>
              <a:t>toda la tierra [querían un nuevo orden mundial con su capital en un solo lugar].</a:t>
            </a:r>
            <a:r>
              <a:rPr lang="es-ES" sz="4000" b="1" dirty="0">
                <a:solidFill>
                  <a:schemeClr val="bg1"/>
                </a:solidFill>
              </a:rPr>
              <a:t>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Génesis 11:3, 4: </a:t>
            </a:r>
            <a:r>
              <a:rPr lang="es-ES" sz="3600" b="1" dirty="0">
                <a:latin typeface="Arial Black" panose="020B0A04020102020204" pitchFamily="34" charset="0"/>
              </a:rPr>
              <a:t>Estos versículos explican el proyecto conjunto:</a:t>
            </a:r>
          </a:p>
        </p:txBody>
      </p:sp>
    </p:spTree>
    <p:extLst>
      <p:ext uri="{BB962C8B-B14F-4D97-AF65-F5344CB8AC3E}">
        <p14:creationId xmlns:p14="http://schemas.microsoft.com/office/powerpoint/2010/main" val="32214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1539251"/>
            <a:ext cx="117618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Decidieron construir allí una ciudad, y en ella una torre de tan estupenda altura que fuera la </a:t>
            </a:r>
            <a:r>
              <a:rPr lang="es-ES" sz="4000" b="1" dirty="0">
                <a:solidFill>
                  <a:srgbClr val="FFFF00"/>
                </a:solidFill>
              </a:rPr>
              <a:t>maravilla del mundo</a:t>
            </a:r>
            <a:r>
              <a:rPr lang="es-ES" sz="4000" b="1" dirty="0">
                <a:solidFill>
                  <a:schemeClr val="bg1"/>
                </a:solidFill>
              </a:rPr>
              <a:t>. Estas empresas fueron ideadas para </a:t>
            </a:r>
            <a:r>
              <a:rPr lang="es-ES" sz="4000" b="1" dirty="0">
                <a:solidFill>
                  <a:srgbClr val="FFFF00"/>
                </a:solidFill>
              </a:rPr>
              <a:t>impedir que la gente se esparciera </a:t>
            </a:r>
            <a:r>
              <a:rPr lang="es-ES" sz="4000" b="1" dirty="0">
                <a:solidFill>
                  <a:schemeClr val="bg1"/>
                </a:solidFill>
              </a:rPr>
              <a:t>en colonias. </a:t>
            </a:r>
            <a:r>
              <a:rPr lang="es-ES" sz="4000" b="1" dirty="0">
                <a:solidFill>
                  <a:srgbClr val="FFFF00"/>
                </a:solidFill>
              </a:rPr>
              <a:t>Dios había mandado</a:t>
            </a:r>
            <a:r>
              <a:rPr lang="es-ES" sz="4000" b="1" dirty="0">
                <a:solidFill>
                  <a:schemeClr val="bg1"/>
                </a:solidFill>
              </a:rPr>
              <a:t> a los hombres que se </a:t>
            </a:r>
            <a:r>
              <a:rPr lang="es-ES" sz="4000" b="1" dirty="0">
                <a:solidFill>
                  <a:srgbClr val="FFFF00"/>
                </a:solidFill>
              </a:rPr>
              <a:t>diseminaran</a:t>
            </a:r>
            <a:r>
              <a:rPr lang="es-ES" sz="4000" b="1" dirty="0">
                <a:solidFill>
                  <a:schemeClr val="bg1"/>
                </a:solidFill>
              </a:rPr>
              <a:t> por toda la tierra, que la poblaran y que se enseñorearan de ella;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El libro Patriarcas y Profetas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(PP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, p.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99)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explica los objetivos rebeldes de los constructores: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0165" y="-5417"/>
            <a:ext cx="1176183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pero </a:t>
            </a:r>
            <a:r>
              <a:rPr lang="es-ES" sz="4000" b="1" dirty="0">
                <a:solidFill>
                  <a:schemeClr val="bg1"/>
                </a:solidFill>
              </a:rPr>
              <a:t>estos constructores de la torre de Babel decidieron mantener su </a:t>
            </a:r>
            <a:r>
              <a:rPr lang="es-ES" sz="4000" b="1" dirty="0">
                <a:solidFill>
                  <a:srgbClr val="FFFF00"/>
                </a:solidFill>
              </a:rPr>
              <a:t>comunidad unida en un solo cuerpo</a:t>
            </a:r>
            <a:r>
              <a:rPr lang="es-ES" sz="4000" b="1" dirty="0">
                <a:solidFill>
                  <a:schemeClr val="bg1"/>
                </a:solidFill>
              </a:rPr>
              <a:t>, y fundar una </a:t>
            </a:r>
            <a:r>
              <a:rPr lang="es-ES" sz="4000" b="1" dirty="0">
                <a:solidFill>
                  <a:srgbClr val="FFFF00"/>
                </a:solidFill>
              </a:rPr>
              <a:t>monarquía</a:t>
            </a:r>
            <a:r>
              <a:rPr lang="es-ES" sz="4000" b="1" dirty="0">
                <a:solidFill>
                  <a:schemeClr val="bg1"/>
                </a:solidFill>
              </a:rPr>
              <a:t> que a su tiempo abarcara </a:t>
            </a:r>
            <a:r>
              <a:rPr lang="es-ES" sz="4000" b="1" dirty="0">
                <a:solidFill>
                  <a:srgbClr val="FFFF00"/>
                </a:solidFill>
              </a:rPr>
              <a:t>toda la tierra</a:t>
            </a:r>
            <a:r>
              <a:rPr lang="es-ES" sz="4000" b="1" dirty="0">
                <a:solidFill>
                  <a:schemeClr val="bg1"/>
                </a:solidFill>
              </a:rPr>
              <a:t>. Así su ciudad se convertiría en la </a:t>
            </a:r>
            <a:r>
              <a:rPr lang="es-ES" sz="4000" b="1" dirty="0">
                <a:solidFill>
                  <a:srgbClr val="FFFF00"/>
                </a:solidFill>
              </a:rPr>
              <a:t>metrópoli de un imperio universal</a:t>
            </a:r>
            <a:r>
              <a:rPr lang="es-ES" sz="4000" b="1" dirty="0">
                <a:solidFill>
                  <a:schemeClr val="bg1"/>
                </a:solidFill>
              </a:rPr>
              <a:t>; su gloria demandaría la </a:t>
            </a:r>
            <a:r>
              <a:rPr lang="es-ES" sz="4000" b="1" dirty="0">
                <a:solidFill>
                  <a:srgbClr val="FFFF00"/>
                </a:solidFill>
              </a:rPr>
              <a:t>admiración y el homenaje </a:t>
            </a:r>
            <a:r>
              <a:rPr lang="es-ES" sz="4000" b="1" dirty="0">
                <a:solidFill>
                  <a:schemeClr val="bg1"/>
                </a:solidFill>
              </a:rPr>
              <a:t>del mundo, y haría </a:t>
            </a:r>
            <a:r>
              <a:rPr lang="es-ES" sz="4000" b="1" dirty="0">
                <a:solidFill>
                  <a:srgbClr val="FFFF00"/>
                </a:solidFill>
              </a:rPr>
              <a:t>célebres a sus fundadores</a:t>
            </a:r>
            <a:r>
              <a:rPr lang="es-ES" sz="4000" b="1" dirty="0">
                <a:solidFill>
                  <a:schemeClr val="bg1"/>
                </a:solidFill>
              </a:rPr>
              <a:t>. La magnífica torre, que debía alcanzar hasta los cielos, </a:t>
            </a:r>
            <a:r>
              <a:rPr lang="es-ES" sz="4000" b="1" dirty="0" smtClean="0">
                <a:solidFill>
                  <a:schemeClr val="bg1"/>
                </a:solidFill>
              </a:rPr>
              <a:t>estaba destinada </a:t>
            </a:r>
            <a:r>
              <a:rPr lang="es-ES" sz="4000" b="1" dirty="0">
                <a:solidFill>
                  <a:schemeClr val="bg1"/>
                </a:solidFill>
              </a:rPr>
              <a:t>a ser algo así como un monumento del poder y sabiduría de sus constructores, para perpetuar su fama hasta las últimas generaciones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19431" y="507002"/>
            <a:ext cx="1062503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Los fundadores de Babel tenían la intención de establecer un </a:t>
            </a:r>
            <a:r>
              <a:rPr lang="es-ES" sz="4800" b="1" dirty="0">
                <a:solidFill>
                  <a:srgbClr val="FF0000"/>
                </a:solidFill>
              </a:rPr>
              <a:t>nuevo orden mundial</a:t>
            </a:r>
            <a:r>
              <a:rPr lang="es-ES" sz="4800" b="1" dirty="0">
                <a:solidFill>
                  <a:srgbClr val="002060"/>
                </a:solidFill>
              </a:rPr>
              <a:t> en las riberas del </a:t>
            </a:r>
            <a:r>
              <a:rPr lang="es-ES" sz="4800" b="1" dirty="0">
                <a:solidFill>
                  <a:srgbClr val="FF0000"/>
                </a:solidFill>
              </a:rPr>
              <a:t>rio Éufrates.</a:t>
            </a:r>
            <a:r>
              <a:rPr lang="es-ES" sz="4800" b="1" dirty="0">
                <a:solidFill>
                  <a:srgbClr val="002060"/>
                </a:solidFill>
              </a:rPr>
              <a:t> Era su deseo </a:t>
            </a:r>
            <a:r>
              <a:rPr lang="es-ES" sz="4800" b="1" dirty="0">
                <a:solidFill>
                  <a:srgbClr val="FF0000"/>
                </a:solidFill>
              </a:rPr>
              <a:t>consolidarse</a:t>
            </a:r>
            <a:r>
              <a:rPr lang="es-ES" sz="4800" b="1" dirty="0">
                <a:solidFill>
                  <a:srgbClr val="002060"/>
                </a:solidFill>
              </a:rPr>
              <a:t> en un solo lugar, continuar </a:t>
            </a:r>
            <a:r>
              <a:rPr lang="es-ES" sz="4800" b="1" dirty="0">
                <a:solidFill>
                  <a:srgbClr val="FF0000"/>
                </a:solidFill>
              </a:rPr>
              <a:t>viviendo en pecado </a:t>
            </a:r>
            <a:r>
              <a:rPr lang="es-ES" sz="4800" b="1" dirty="0">
                <a:solidFill>
                  <a:srgbClr val="002060"/>
                </a:solidFill>
              </a:rPr>
              <a:t>y </a:t>
            </a:r>
            <a:r>
              <a:rPr lang="es-ES" sz="4800" b="1" dirty="0">
                <a:solidFill>
                  <a:srgbClr val="FF0000"/>
                </a:solidFill>
              </a:rPr>
              <a:t>salvarse a sí mismos </a:t>
            </a:r>
            <a:r>
              <a:rPr lang="es-ES" sz="4800" b="1" dirty="0">
                <a:solidFill>
                  <a:srgbClr val="002060"/>
                </a:solidFill>
              </a:rPr>
              <a:t>por medio de la </a:t>
            </a:r>
            <a:r>
              <a:rPr lang="es-ES" sz="4800" b="1" dirty="0">
                <a:solidFill>
                  <a:srgbClr val="FF0000"/>
                </a:solidFill>
              </a:rPr>
              <a:t>tecnología</a:t>
            </a:r>
            <a:r>
              <a:rPr lang="es-ES" sz="4800" b="1" dirty="0">
                <a:solidFill>
                  <a:srgbClr val="002060"/>
                </a:solidFill>
              </a:rPr>
              <a:t> en caso de que hubiese otro diluvio.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6" y="442451"/>
            <a:ext cx="11611803" cy="53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42453" y="1023057"/>
            <a:ext cx="112972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Creyeron que, construyendo la torre hasta una altura mucho más elevada que la que habían alcanzado las aguas del diluvio, pensaban </a:t>
            </a:r>
            <a:r>
              <a:rPr lang="es-ES" sz="4800" b="1" dirty="0">
                <a:solidFill>
                  <a:srgbClr val="FFFF00"/>
                </a:solidFill>
              </a:rPr>
              <a:t>colocarse a sí mismos </a:t>
            </a:r>
            <a:r>
              <a:rPr lang="es-ES" sz="4800" b="1" dirty="0">
                <a:solidFill>
                  <a:schemeClr val="bg1"/>
                </a:solidFill>
              </a:rPr>
              <a:t>más allá de todo peligro. Y al poder ascender a la región de </a:t>
            </a:r>
            <a:r>
              <a:rPr lang="es-ES" sz="4800" b="1" dirty="0">
                <a:solidFill>
                  <a:srgbClr val="FFFF00"/>
                </a:solidFill>
              </a:rPr>
              <a:t>las nubes</a:t>
            </a:r>
            <a:r>
              <a:rPr lang="es-ES" sz="4800" b="1" dirty="0">
                <a:solidFill>
                  <a:schemeClr val="bg1"/>
                </a:solidFill>
              </a:rPr>
              <a:t>, esperaban </a:t>
            </a:r>
            <a:r>
              <a:rPr lang="es-ES" sz="4800" b="1" dirty="0">
                <a:solidFill>
                  <a:srgbClr val="FFFF00"/>
                </a:solidFill>
              </a:rPr>
              <a:t>descubrir la causa</a:t>
            </a:r>
            <a:r>
              <a:rPr lang="es-ES" sz="4800" b="1" dirty="0">
                <a:solidFill>
                  <a:schemeClr val="bg1"/>
                </a:solidFill>
              </a:rPr>
              <a:t> del diluvio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Escribió Elena White: PP, p.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112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12421" y="522424"/>
            <a:ext cx="10632044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En esta cita vemos que los </a:t>
            </a:r>
            <a:r>
              <a:rPr lang="es-ES" sz="6000" b="1" dirty="0">
                <a:solidFill>
                  <a:srgbClr val="FF0000"/>
                </a:solidFill>
              </a:rPr>
              <a:t>constructores</a:t>
            </a:r>
            <a:r>
              <a:rPr lang="es-ES" sz="6000" b="1" dirty="0">
                <a:solidFill>
                  <a:srgbClr val="002060"/>
                </a:solidFill>
              </a:rPr>
              <a:t> de la </a:t>
            </a:r>
            <a:r>
              <a:rPr lang="es-ES" sz="6000" b="1" dirty="0">
                <a:solidFill>
                  <a:srgbClr val="FF0000"/>
                </a:solidFill>
              </a:rPr>
              <a:t>ciudad y la torre </a:t>
            </a:r>
            <a:r>
              <a:rPr lang="es-ES" sz="6000" b="1" dirty="0">
                <a:solidFill>
                  <a:srgbClr val="002060"/>
                </a:solidFill>
              </a:rPr>
              <a:t>carecían de </a:t>
            </a:r>
            <a:r>
              <a:rPr lang="es-ES" sz="6000" b="1" dirty="0">
                <a:solidFill>
                  <a:srgbClr val="FF0000"/>
                </a:solidFill>
              </a:rPr>
              <a:t>fe</a:t>
            </a:r>
            <a:r>
              <a:rPr lang="es-ES" sz="6000" b="1" dirty="0">
                <a:solidFill>
                  <a:srgbClr val="002060"/>
                </a:solidFill>
              </a:rPr>
              <a:t> en la promesa que Dios había hecho que nunca más la tierra sería destruida por un diluvio.</a:t>
            </a:r>
            <a:endParaRPr lang="es-E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10492" y="1600110"/>
            <a:ext cx="117618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“Otro ángel le siguió, diciendo: Ha caído, ha caído </a:t>
            </a:r>
            <a:r>
              <a:rPr lang="es-ES" sz="6000" b="1" dirty="0">
                <a:solidFill>
                  <a:srgbClr val="FFFF00"/>
                </a:solidFill>
              </a:rPr>
              <a:t>Babilonia</a:t>
            </a:r>
            <a:r>
              <a:rPr lang="es-ES" sz="6000" b="1" dirty="0">
                <a:solidFill>
                  <a:schemeClr val="bg1"/>
                </a:solidFill>
              </a:rPr>
              <a:t>, </a:t>
            </a:r>
            <a:r>
              <a:rPr lang="es-ES" sz="6000" b="1" dirty="0">
                <a:solidFill>
                  <a:srgbClr val="FFFF00"/>
                </a:solidFill>
              </a:rPr>
              <a:t>la gran ciudad</a:t>
            </a:r>
            <a:r>
              <a:rPr lang="es-ES" sz="6000" b="1" dirty="0">
                <a:solidFill>
                  <a:schemeClr val="bg1"/>
                </a:solidFill>
              </a:rPr>
              <a:t>, porque ha hecho beber a todas las naciones del vino del furor de su fornicación.”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14:8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es-ES" sz="3600" b="1" dirty="0" smtClean="0">
                <a:latin typeface="Arial Black" panose="020B0A04020102020204" pitchFamily="34" charset="0"/>
              </a:rPr>
              <a:t>El mensaje del segundo Ángel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72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investigación divina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2365160"/>
            <a:ext cx="11297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</a:t>
            </a:r>
            <a:r>
              <a:rPr lang="es-ES" sz="5400" b="1" dirty="0">
                <a:solidFill>
                  <a:srgbClr val="FFFF00"/>
                </a:solidFill>
              </a:rPr>
              <a:t>descendió</a:t>
            </a:r>
            <a:r>
              <a:rPr lang="es-ES" sz="5400" b="1" dirty="0">
                <a:solidFill>
                  <a:schemeClr val="bg1"/>
                </a:solidFill>
              </a:rPr>
              <a:t> Jehová </a:t>
            </a:r>
            <a:r>
              <a:rPr lang="es-ES" sz="5400" b="1" dirty="0">
                <a:solidFill>
                  <a:srgbClr val="FFFF00"/>
                </a:solidFill>
              </a:rPr>
              <a:t>para ver </a:t>
            </a:r>
            <a:r>
              <a:rPr lang="es-ES" sz="5400" b="1" dirty="0">
                <a:solidFill>
                  <a:schemeClr val="bg1"/>
                </a:solidFill>
              </a:rPr>
              <a:t>la ciudad y la torre que edificaban </a:t>
            </a:r>
            <a:r>
              <a:rPr lang="es-ES" sz="5400" b="1" dirty="0">
                <a:solidFill>
                  <a:srgbClr val="FFFF00"/>
                </a:solidFill>
              </a:rPr>
              <a:t>los hijos de los hombres [lo contrario de los hijos de Dios en Génesis 6]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Génesis 11:5: </a:t>
            </a:r>
            <a:r>
              <a:rPr lang="es-ES" sz="3600" b="1" dirty="0">
                <a:latin typeface="Arial Black" panose="020B0A04020102020204" pitchFamily="34" charset="0"/>
              </a:rPr>
              <a:t>El relato de Génesis 11 nos dice que Dios descendió para </a:t>
            </a:r>
            <a:r>
              <a:rPr lang="es-ES" sz="3600" b="1" u="sng" dirty="0">
                <a:latin typeface="Arial Black" panose="020B0A04020102020204" pitchFamily="34" charset="0"/>
              </a:rPr>
              <a:t>investigar</a:t>
            </a:r>
            <a:r>
              <a:rPr lang="es-ES" sz="3600" b="1" dirty="0">
                <a:latin typeface="Arial Black" panose="020B0A04020102020204" pitchFamily="34" charset="0"/>
              </a:rPr>
              <a:t> el proyecto de los </a:t>
            </a:r>
            <a:r>
              <a:rPr lang="es-ES" sz="3600" b="1" u="sng" dirty="0">
                <a:latin typeface="Arial Black" panose="020B0A04020102020204" pitchFamily="34" charset="0"/>
              </a:rPr>
              <a:t>hijos de los hombres</a:t>
            </a:r>
            <a:r>
              <a:rPr lang="es-ES" sz="3600" b="1" dirty="0">
                <a:latin typeface="Arial Black" panose="020B0A04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48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77779" y="416864"/>
            <a:ext cx="1116386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600" b="1" dirty="0">
                <a:solidFill>
                  <a:srgbClr val="002060"/>
                </a:solidFill>
              </a:rPr>
              <a:t>Dios </a:t>
            </a:r>
            <a:r>
              <a:rPr lang="es-ES" sz="6600" b="1" dirty="0">
                <a:solidFill>
                  <a:srgbClr val="FF0000"/>
                </a:solidFill>
              </a:rPr>
              <a:t>lleva un registro </a:t>
            </a:r>
            <a:r>
              <a:rPr lang="es-ES" sz="6600" b="1" dirty="0">
                <a:solidFill>
                  <a:srgbClr val="002060"/>
                </a:solidFill>
              </a:rPr>
              <a:t>meticuloso de la pecaminosidad de las naciones y solo permitirá que alcancen </a:t>
            </a:r>
            <a:r>
              <a:rPr lang="es-ES" sz="6600" b="1" dirty="0">
                <a:solidFill>
                  <a:srgbClr val="FF0000"/>
                </a:solidFill>
              </a:rPr>
              <a:t>cierto límite</a:t>
            </a:r>
            <a:r>
              <a:rPr lang="es-ES" sz="6600" b="1" dirty="0">
                <a:solidFill>
                  <a:srgbClr val="002060"/>
                </a:solidFill>
              </a:rPr>
              <a:t>. Esto se ve en los siguientes casos:</a:t>
            </a:r>
            <a:endParaRPr lang="es-E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77779" y="416864"/>
            <a:ext cx="1116386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sz="4800" b="1" dirty="0">
                <a:solidFill>
                  <a:srgbClr val="FF0000"/>
                </a:solidFill>
              </a:rPr>
              <a:t>Los Amorreos</a:t>
            </a:r>
            <a:r>
              <a:rPr lang="es-ES" sz="4800" b="1" dirty="0">
                <a:solidFill>
                  <a:srgbClr val="002060"/>
                </a:solidFill>
              </a:rPr>
              <a:t>: La copa que no estaba llena en los días de Abraham se colmó cuando Israel conquistó la tierra prometida (Génesis 15:16).</a:t>
            </a:r>
          </a:p>
          <a:p>
            <a:pPr marL="685800" indent="-6858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FF0000"/>
                </a:solidFill>
              </a:rPr>
              <a:t>Jerusalén</a:t>
            </a:r>
            <a:r>
              <a:rPr lang="es-ES" sz="4800" b="1" dirty="0">
                <a:solidFill>
                  <a:srgbClr val="002060"/>
                </a:solidFill>
              </a:rPr>
              <a:t>: Antes de la destrucción de Jerusalén por Nabucodonosor, Dios hizo un juicio y selló a sus fieles (Ezequiel 9:1-6</a:t>
            </a:r>
            <a:r>
              <a:rPr lang="es-ES" sz="4800" b="1" dirty="0" smtClean="0">
                <a:solidFill>
                  <a:srgbClr val="002060"/>
                </a:solidFill>
              </a:rPr>
              <a:t>).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77779" y="416864"/>
            <a:ext cx="11163869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FF0000"/>
                </a:solidFill>
              </a:rPr>
              <a:t>Babilonia</a:t>
            </a:r>
            <a:r>
              <a:rPr lang="es-ES" sz="4000" b="1" dirty="0">
                <a:solidFill>
                  <a:srgbClr val="002060"/>
                </a:solidFill>
              </a:rPr>
              <a:t>: Dios pesó a </a:t>
            </a:r>
            <a:r>
              <a:rPr lang="es-ES" sz="4000" b="1" dirty="0" smtClean="0">
                <a:solidFill>
                  <a:srgbClr val="002060"/>
                </a:solidFill>
              </a:rPr>
              <a:t>Babilonia </a:t>
            </a:r>
            <a:r>
              <a:rPr lang="es-ES" sz="4000" b="1" dirty="0">
                <a:solidFill>
                  <a:srgbClr val="002060"/>
                </a:solidFill>
              </a:rPr>
              <a:t>en la balanza del juicio y los halló faltos antes que la ciudad cayera (Daniel 5:26-28).</a:t>
            </a:r>
          </a:p>
          <a:p>
            <a:pPr marL="685800" indent="-6858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FF0000"/>
                </a:solidFill>
              </a:rPr>
              <a:t>Apocalipsis </a:t>
            </a:r>
            <a:r>
              <a:rPr lang="es-ES" sz="4000" b="1" dirty="0">
                <a:solidFill>
                  <a:srgbClr val="FF0000"/>
                </a:solidFill>
              </a:rPr>
              <a:t>22:11</a:t>
            </a:r>
            <a:r>
              <a:rPr lang="es-ES" sz="4000" b="1" dirty="0">
                <a:solidFill>
                  <a:srgbClr val="002060"/>
                </a:solidFill>
              </a:rPr>
              <a:t>: Dios pronunciará las terribles palabras de este versículo cuando termine el juicio investigador en el </a:t>
            </a:r>
            <a:r>
              <a:rPr lang="es-ES" sz="4000" b="1" dirty="0" smtClean="0">
                <a:solidFill>
                  <a:srgbClr val="002060"/>
                </a:solidFill>
              </a:rPr>
              <a:t>cielo: </a:t>
            </a:r>
            <a:r>
              <a:rPr lang="es-ES" sz="4000" b="1" i="1" dirty="0">
                <a:solidFill>
                  <a:srgbClr val="002060"/>
                </a:solidFill>
              </a:rPr>
              <a:t>“El que es injusto, sea injusto todavía; y el que es inmundo, sea inmundo todavía; y el que es justo, practique la justicia todavía; y el que es santo, santifíquese todavía</a:t>
            </a:r>
            <a:r>
              <a:rPr lang="es-ES" sz="4000" b="1" i="1" dirty="0" smtClean="0">
                <a:solidFill>
                  <a:srgbClr val="002060"/>
                </a:solidFill>
              </a:rPr>
              <a:t>.”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126296"/>
            <a:ext cx="112972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“Dios </a:t>
            </a:r>
            <a:r>
              <a:rPr lang="es-ES" sz="4800" b="1" dirty="0">
                <a:solidFill>
                  <a:srgbClr val="FFFF00"/>
                </a:solidFill>
              </a:rPr>
              <a:t>guarda un registro </a:t>
            </a:r>
            <a:r>
              <a:rPr lang="es-ES" sz="4800" b="1" dirty="0">
                <a:solidFill>
                  <a:schemeClr val="bg1"/>
                </a:solidFill>
              </a:rPr>
              <a:t>de las </a:t>
            </a:r>
            <a:r>
              <a:rPr lang="es-ES" sz="4800" b="1" dirty="0">
                <a:solidFill>
                  <a:srgbClr val="FFFF00"/>
                </a:solidFill>
              </a:rPr>
              <a:t>naciones</a:t>
            </a:r>
            <a:r>
              <a:rPr lang="es-ES" sz="4800" b="1" dirty="0">
                <a:solidFill>
                  <a:schemeClr val="bg1"/>
                </a:solidFill>
              </a:rPr>
              <a:t> y también de los </a:t>
            </a:r>
            <a:r>
              <a:rPr lang="es-ES" sz="4800" b="1" dirty="0">
                <a:solidFill>
                  <a:srgbClr val="FFFF00"/>
                </a:solidFill>
              </a:rPr>
              <a:t>individuos</a:t>
            </a:r>
            <a:r>
              <a:rPr lang="es-ES" sz="4800" b="1" dirty="0">
                <a:solidFill>
                  <a:schemeClr val="bg1"/>
                </a:solidFill>
              </a:rPr>
              <a:t>. Les da a las naciones </a:t>
            </a:r>
            <a:r>
              <a:rPr lang="es-ES" sz="4800" b="1" dirty="0">
                <a:solidFill>
                  <a:srgbClr val="FFFF00"/>
                </a:solidFill>
              </a:rPr>
              <a:t>cierto periodo </a:t>
            </a:r>
            <a:r>
              <a:rPr lang="es-ES" sz="4800" b="1" dirty="0">
                <a:solidFill>
                  <a:schemeClr val="bg1"/>
                </a:solidFill>
              </a:rPr>
              <a:t>de gracia y les concede </a:t>
            </a:r>
            <a:r>
              <a:rPr lang="es-ES" sz="4800" b="1" dirty="0">
                <a:solidFill>
                  <a:srgbClr val="FFFF00"/>
                </a:solidFill>
              </a:rPr>
              <a:t>evidencias</a:t>
            </a:r>
            <a:r>
              <a:rPr lang="es-ES" sz="4800" b="1" dirty="0">
                <a:solidFill>
                  <a:schemeClr val="bg1"/>
                </a:solidFill>
              </a:rPr>
              <a:t> de Sus requisitos, de Su supremacía, y les da a conocer sus leyes que deben ser la base del reino de El en el gobierno de las naciones.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EGW, </a:t>
            </a:r>
            <a:r>
              <a:rPr lang="es-E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Youth’s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Instructor, febrero 1, 1894</a:t>
            </a:r>
          </a:p>
        </p:txBody>
      </p:sp>
    </p:spTree>
    <p:extLst>
      <p:ext uri="{BB962C8B-B14F-4D97-AF65-F5344CB8AC3E}">
        <p14:creationId xmlns:p14="http://schemas.microsoft.com/office/powerpoint/2010/main" val="33262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4285" y="117693"/>
            <a:ext cx="112972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Todo </a:t>
            </a:r>
            <a:r>
              <a:rPr lang="es-ES" sz="4800" b="1" dirty="0">
                <a:solidFill>
                  <a:schemeClr val="bg1"/>
                </a:solidFill>
              </a:rPr>
              <a:t>esto lo hace a fin de que las naciones paganas no sean destruidas </a:t>
            </a:r>
            <a:r>
              <a:rPr lang="es-ES" sz="4800" b="1" dirty="0">
                <a:solidFill>
                  <a:srgbClr val="FFFF00"/>
                </a:solidFill>
              </a:rPr>
              <a:t>sin haber recibido</a:t>
            </a:r>
            <a:r>
              <a:rPr lang="es-ES" sz="4800" b="1" dirty="0">
                <a:solidFill>
                  <a:schemeClr val="bg1"/>
                </a:solidFill>
              </a:rPr>
              <a:t> una advertencia y luz. Pero después de haberles dado evidencia y luz, si </a:t>
            </a:r>
            <a:r>
              <a:rPr lang="es-ES" sz="4800" b="1" dirty="0">
                <a:solidFill>
                  <a:srgbClr val="FFFF00"/>
                </a:solidFill>
              </a:rPr>
              <a:t>aún persisten </a:t>
            </a:r>
            <a:r>
              <a:rPr lang="es-ES" sz="4800" b="1" dirty="0">
                <a:solidFill>
                  <a:schemeClr val="bg1"/>
                </a:solidFill>
              </a:rPr>
              <a:t>en su insolencia contra El, entonces estando </a:t>
            </a:r>
            <a:r>
              <a:rPr lang="es-ES" sz="4800" b="1" dirty="0">
                <a:solidFill>
                  <a:srgbClr val="FFFF00"/>
                </a:solidFill>
              </a:rPr>
              <a:t>colmada la iniquidad </a:t>
            </a:r>
            <a:r>
              <a:rPr lang="es-ES" sz="4800" b="1" dirty="0">
                <a:solidFill>
                  <a:schemeClr val="bg1"/>
                </a:solidFill>
              </a:rPr>
              <a:t>de ellos como en el caso de los amorreos, Dios toma las cosas en sus propias manos y </a:t>
            </a:r>
            <a:r>
              <a:rPr lang="es-ES" sz="4800" b="1" dirty="0">
                <a:solidFill>
                  <a:srgbClr val="FFFF00"/>
                </a:solidFill>
              </a:rPr>
              <a:t>ya no retiene Sus juicios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634180" y="1639336"/>
            <a:ext cx="10486103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El veredicto y la sentencia</a:t>
            </a:r>
            <a:endParaRPr lang="es-ES" sz="72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2365160"/>
            <a:ext cx="11297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Y dijo Jehová: He aquí el pueblo </a:t>
            </a:r>
            <a:r>
              <a:rPr lang="es-ES" sz="4000" b="1" dirty="0">
                <a:solidFill>
                  <a:srgbClr val="FFFF00"/>
                </a:solidFill>
              </a:rPr>
              <a:t>es uno</a:t>
            </a:r>
            <a:r>
              <a:rPr lang="es-ES" sz="4000" b="1" dirty="0">
                <a:solidFill>
                  <a:schemeClr val="bg1"/>
                </a:solidFill>
              </a:rPr>
              <a:t>, y todos éstos tienen </a:t>
            </a:r>
            <a:r>
              <a:rPr lang="es-ES" sz="4000" b="1" dirty="0">
                <a:solidFill>
                  <a:srgbClr val="FFFF00"/>
                </a:solidFill>
              </a:rPr>
              <a:t>un solo lenguaje</a:t>
            </a:r>
            <a:r>
              <a:rPr lang="es-ES" sz="4000" b="1" dirty="0">
                <a:solidFill>
                  <a:schemeClr val="bg1"/>
                </a:solidFill>
              </a:rPr>
              <a:t>; y han </a:t>
            </a:r>
            <a:r>
              <a:rPr lang="es-ES" sz="4000" b="1" dirty="0">
                <a:solidFill>
                  <a:srgbClr val="FFFF00"/>
                </a:solidFill>
              </a:rPr>
              <a:t>comenzado</a:t>
            </a:r>
            <a:r>
              <a:rPr lang="es-ES" sz="4000" b="1" dirty="0">
                <a:solidFill>
                  <a:schemeClr val="bg1"/>
                </a:solidFill>
              </a:rPr>
              <a:t> la obra </a:t>
            </a:r>
            <a:r>
              <a:rPr lang="es-ES" sz="4000" b="1" dirty="0">
                <a:solidFill>
                  <a:srgbClr val="FFFF00"/>
                </a:solidFill>
              </a:rPr>
              <a:t>[este era tan solo el primer paso para ganar control global], </a:t>
            </a:r>
            <a:r>
              <a:rPr lang="es-ES" sz="4000" b="1" dirty="0">
                <a:solidFill>
                  <a:schemeClr val="bg1"/>
                </a:solidFill>
              </a:rPr>
              <a:t>y </a:t>
            </a:r>
            <a:r>
              <a:rPr lang="es-ES" sz="4000" b="1" dirty="0">
                <a:solidFill>
                  <a:srgbClr val="FFFF00"/>
                </a:solidFill>
              </a:rPr>
              <a:t>nada les hará desistir </a:t>
            </a:r>
            <a:r>
              <a:rPr lang="es-ES" sz="4000" b="1" dirty="0">
                <a:solidFill>
                  <a:schemeClr val="bg1"/>
                </a:solidFill>
              </a:rPr>
              <a:t>ahora de lo que han pensado hacer. </a:t>
            </a:r>
            <a:r>
              <a:rPr lang="es-ES" sz="4000" b="1" dirty="0" smtClean="0">
                <a:solidFill>
                  <a:schemeClr val="bg1"/>
                </a:solidFill>
              </a:rPr>
              <a:t>Ahora</a:t>
            </a:r>
            <a:r>
              <a:rPr lang="es-ES" sz="4000" b="1" dirty="0">
                <a:solidFill>
                  <a:schemeClr val="bg1"/>
                </a:solidFill>
              </a:rPr>
              <a:t>, pues, descendamos, y confundamos allí su lengua, para que ninguno entienda el habla de su compañero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Génesis 11:6,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7: </a:t>
            </a:r>
            <a:r>
              <a:rPr lang="es-ES" sz="3600" b="1" dirty="0" smtClean="0">
                <a:latin typeface="Arial Black" panose="020B0A04020102020204" pitchFamily="34" charset="0"/>
              </a:rPr>
              <a:t>Dios </a:t>
            </a:r>
            <a:r>
              <a:rPr lang="es-ES" sz="3600" b="1" dirty="0">
                <a:latin typeface="Arial Black" panose="020B0A04020102020204" pitchFamily="34" charset="0"/>
              </a:rPr>
              <a:t>permitió que el proyecto de construcción continuara por algún tiempo y cuando la copa se colmó, Dios pronunció sentencia contra los constructores:</a:t>
            </a:r>
          </a:p>
        </p:txBody>
      </p:sp>
    </p:spTree>
    <p:extLst>
      <p:ext uri="{BB962C8B-B14F-4D97-AF65-F5344CB8AC3E}">
        <p14:creationId xmlns:p14="http://schemas.microsoft.com/office/powerpoint/2010/main" val="7826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Ejecución de la sentencia</a:t>
            </a:r>
            <a:endParaRPr lang="es-ES" sz="6600" dirty="0" smtClean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6768" y="571676"/>
            <a:ext cx="11047477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002060"/>
                </a:solidFill>
              </a:rPr>
              <a:t>En esta lección comenzaremos a estudiar el mensaje del segundo ángel que anuncia la caída de </a:t>
            </a:r>
            <a:r>
              <a:rPr lang="es-ES" sz="7200" b="1" dirty="0" smtClean="0">
                <a:solidFill>
                  <a:srgbClr val="002060"/>
                </a:solidFill>
              </a:rPr>
              <a:t>Babilonia</a:t>
            </a:r>
            <a:r>
              <a:rPr lang="es-ES" sz="72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3355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18220" y="2529259"/>
            <a:ext cx="115398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Así los </a:t>
            </a:r>
            <a:r>
              <a:rPr lang="es-ES" sz="4400" b="1" dirty="0">
                <a:solidFill>
                  <a:srgbClr val="FFFF00"/>
                </a:solidFill>
              </a:rPr>
              <a:t>esparció</a:t>
            </a:r>
            <a:r>
              <a:rPr lang="es-ES" sz="4400" b="1" dirty="0">
                <a:solidFill>
                  <a:schemeClr val="bg1"/>
                </a:solidFill>
              </a:rPr>
              <a:t> Jehová desde allí sobre la faz de </a:t>
            </a:r>
            <a:r>
              <a:rPr lang="es-ES" sz="4400" b="1" dirty="0">
                <a:solidFill>
                  <a:srgbClr val="FFFF00"/>
                </a:solidFill>
              </a:rPr>
              <a:t>toda</a:t>
            </a:r>
            <a:r>
              <a:rPr lang="es-ES" sz="4400" b="1" dirty="0">
                <a:solidFill>
                  <a:schemeClr val="bg1"/>
                </a:solidFill>
              </a:rPr>
              <a:t> la tierra, y dejaron de edificar la ciudad. 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Por esto fue llamado el nombre de ella </a:t>
            </a:r>
            <a:r>
              <a:rPr lang="es-ES" sz="4400" b="1" dirty="0">
                <a:solidFill>
                  <a:srgbClr val="FFFF00"/>
                </a:solidFill>
              </a:rPr>
              <a:t>Babel</a:t>
            </a:r>
            <a:r>
              <a:rPr lang="es-ES" sz="4400" b="1" dirty="0">
                <a:solidFill>
                  <a:schemeClr val="bg1"/>
                </a:solidFill>
              </a:rPr>
              <a:t>, porque allí </a:t>
            </a:r>
            <a:r>
              <a:rPr lang="es-ES" sz="4400" b="1" dirty="0">
                <a:solidFill>
                  <a:srgbClr val="FFFF00"/>
                </a:solidFill>
              </a:rPr>
              <a:t>confundió</a:t>
            </a:r>
            <a:r>
              <a:rPr lang="es-ES" sz="4400" b="1" dirty="0">
                <a:solidFill>
                  <a:schemeClr val="bg1"/>
                </a:solidFill>
              </a:rPr>
              <a:t> Jehová el lenguaje de toda la tierra, y desde allí </a:t>
            </a:r>
            <a:r>
              <a:rPr lang="es-ES" sz="4400" b="1" dirty="0">
                <a:solidFill>
                  <a:srgbClr val="FFFF00"/>
                </a:solidFill>
              </a:rPr>
              <a:t>los esparció </a:t>
            </a:r>
            <a:r>
              <a:rPr lang="es-ES" sz="4400" b="1" dirty="0">
                <a:solidFill>
                  <a:schemeClr val="bg1"/>
                </a:solidFill>
              </a:rPr>
              <a:t>sobre la faz de </a:t>
            </a:r>
            <a:r>
              <a:rPr lang="es-ES" sz="4400" b="1" dirty="0">
                <a:solidFill>
                  <a:srgbClr val="FFFF00"/>
                </a:solidFill>
              </a:rPr>
              <a:t>toda</a:t>
            </a:r>
            <a:r>
              <a:rPr lang="es-ES" sz="4400" b="1" dirty="0">
                <a:solidFill>
                  <a:schemeClr val="bg1"/>
                </a:solidFill>
              </a:rPr>
              <a:t> la tierra.”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Génesis 11:8,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9: </a:t>
            </a:r>
            <a:r>
              <a:rPr lang="es-ES" sz="3600" b="1" dirty="0" smtClean="0">
                <a:latin typeface="Arial Black" panose="020B0A04020102020204" pitchFamily="34" charset="0"/>
              </a:rPr>
              <a:t>Después </a:t>
            </a:r>
            <a:r>
              <a:rPr lang="es-ES" sz="3600" b="1" dirty="0">
                <a:latin typeface="Arial Black" panose="020B0A04020102020204" pitchFamily="34" charset="0"/>
              </a:rPr>
              <a:t>de pronunciar la sentencia Dios la ejecutó confundiendo las lenguas con el fin de esparcir a los constructores del ‘nuevo orden mundial’:</a:t>
            </a:r>
          </a:p>
        </p:txBody>
      </p:sp>
    </p:spTree>
    <p:extLst>
      <p:ext uri="{BB962C8B-B14F-4D97-AF65-F5344CB8AC3E}">
        <p14:creationId xmlns:p14="http://schemas.microsoft.com/office/powerpoint/2010/main" val="16329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mismo espíritu del imperio neo babilónico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18220" y="1187156"/>
            <a:ext cx="115398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Al cabo de doce meses, paseando en el palacio real de Babilonia</a:t>
            </a:r>
            <a:r>
              <a:rPr lang="es-ES" sz="5400" b="1" dirty="0" smtClean="0">
                <a:solidFill>
                  <a:schemeClr val="bg1"/>
                </a:solidFill>
              </a:rPr>
              <a:t>, </a:t>
            </a:r>
            <a:r>
              <a:rPr lang="es-ES" sz="5400" b="1" dirty="0">
                <a:solidFill>
                  <a:schemeClr val="bg1"/>
                </a:solidFill>
              </a:rPr>
              <a:t>habló el rey y dijo: ¿No es ésta la gran Babilonia que </a:t>
            </a:r>
            <a:r>
              <a:rPr lang="es-ES" sz="5400" b="1" dirty="0">
                <a:solidFill>
                  <a:srgbClr val="FFFF00"/>
                </a:solidFill>
              </a:rPr>
              <a:t>yo</a:t>
            </a:r>
            <a:r>
              <a:rPr lang="es-ES" sz="5400" b="1" dirty="0">
                <a:solidFill>
                  <a:schemeClr val="bg1"/>
                </a:solidFill>
              </a:rPr>
              <a:t> edifiqué para casa real con la fuerza de </a:t>
            </a:r>
            <a:r>
              <a:rPr lang="es-ES" sz="5400" b="1" dirty="0">
                <a:solidFill>
                  <a:srgbClr val="FFFF00"/>
                </a:solidFill>
              </a:rPr>
              <a:t>mi</a:t>
            </a:r>
            <a:r>
              <a:rPr lang="es-ES" sz="5400" b="1" dirty="0">
                <a:solidFill>
                  <a:schemeClr val="bg1"/>
                </a:solidFill>
              </a:rPr>
              <a:t> poder, y para gloria de </a:t>
            </a:r>
            <a:r>
              <a:rPr lang="es-ES" sz="5400" b="1" dirty="0">
                <a:solidFill>
                  <a:srgbClr val="FFFF00"/>
                </a:solidFill>
              </a:rPr>
              <a:t>mi</a:t>
            </a:r>
            <a:r>
              <a:rPr lang="es-ES" sz="5400" b="1" dirty="0">
                <a:solidFill>
                  <a:schemeClr val="bg1"/>
                </a:solidFill>
              </a:rPr>
              <a:t> majestad?”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4:29, 30:</a:t>
            </a:r>
          </a:p>
        </p:txBody>
      </p:sp>
    </p:spTree>
    <p:extLst>
      <p:ext uri="{BB962C8B-B14F-4D97-AF65-F5344CB8AC3E}">
        <p14:creationId xmlns:p14="http://schemas.microsoft.com/office/powerpoint/2010/main" val="33524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789973"/>
            <a:ext cx="110819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Porque te confiaste en tu maldad, diciendo: </a:t>
            </a:r>
            <a:r>
              <a:rPr lang="es-ES" sz="6000" b="1" dirty="0">
                <a:solidFill>
                  <a:srgbClr val="FFFF00"/>
                </a:solidFill>
              </a:rPr>
              <a:t>Nadie me ve</a:t>
            </a:r>
            <a:r>
              <a:rPr lang="es-ES" sz="6000" b="1" dirty="0">
                <a:solidFill>
                  <a:schemeClr val="bg1"/>
                </a:solidFill>
              </a:rPr>
              <a:t>. Tu sabiduría y tú misma ciencia te engañaron, y dijiste en tu corazón: </a:t>
            </a:r>
            <a:r>
              <a:rPr lang="es-ES" sz="6000" b="1" dirty="0">
                <a:solidFill>
                  <a:srgbClr val="FFFF00"/>
                </a:solidFill>
              </a:rPr>
              <a:t>Yo, y nadie más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Isaías 47:10 </a:t>
            </a:r>
            <a:r>
              <a:rPr lang="es-ES" sz="3600" b="1" dirty="0">
                <a:latin typeface="Arial Black" panose="020B0A04020102020204" pitchFamily="34" charset="0"/>
              </a:rPr>
              <a:t>describe con lujo de detalle el espíritu de Babilonia: 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2525" y="1762053"/>
            <a:ext cx="471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Dios pone límites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a…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5316" y="264361"/>
            <a:ext cx="446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Objetivo de los fundadores de Babel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57285" y="4081156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Respuesta de Dios al intento de Babel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89661" y="5646549"/>
            <a:ext cx="407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espíritu de Babilonia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89661" y="2665401"/>
            <a:ext cx="407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Ap. 22: 11 se relaciona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con…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95768" y="4703564"/>
            <a:ext cx="5057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</a:t>
            </a:r>
            <a:r>
              <a:rPr kumimoji="0" lang="es-DO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3200" dirty="0">
                <a:solidFill>
                  <a:prstClr val="black"/>
                </a:solidFill>
              </a:rPr>
              <a:t>la pecaminosidad de las naciones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77781" y="1754417"/>
            <a:ext cx="5450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err="1">
                <a:solidFill>
                  <a:prstClr val="black"/>
                </a:solidFill>
              </a:rPr>
              <a:t>Estabecer</a:t>
            </a:r>
            <a:r>
              <a:rPr lang="es-ES" sz="3200" dirty="0">
                <a:solidFill>
                  <a:prstClr val="black"/>
                </a:solidFill>
              </a:rPr>
              <a:t> un nuevo orden mundial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77781" y="162534"/>
            <a:ext cx="5450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Eliminó su unión </a:t>
            </a:r>
            <a:r>
              <a:rPr lang="es-ES" sz="3200" dirty="0" smtClean="0">
                <a:solidFill>
                  <a:prstClr val="black"/>
                </a:solidFill>
              </a:rPr>
              <a:t>maligna esparciéndolos </a:t>
            </a:r>
            <a:r>
              <a:rPr lang="es-ES" sz="3200" dirty="0">
                <a:solidFill>
                  <a:prstClr val="black"/>
                </a:solidFill>
              </a:rPr>
              <a:t>por toda la Tierra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95768" y="2853858"/>
            <a:ext cx="51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Prepotencia: "Yo, y nadie más"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710516" y="5953161"/>
            <a:ext cx="518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el fin del juicio investigador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95769" y="4081686"/>
            <a:ext cx="4786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noProof="0" dirty="0" smtClean="0">
                <a:solidFill>
                  <a:prstClr val="black"/>
                </a:solidFill>
              </a:rPr>
              <a:t>Fe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705316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745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La dispersión una bendición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00910" y="720678"/>
            <a:ext cx="11075379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 confusión de las lenguas en Babel fue una </a:t>
            </a:r>
            <a:r>
              <a:rPr lang="es-ES" sz="4800" b="1" dirty="0">
                <a:solidFill>
                  <a:srgbClr val="FF0000"/>
                </a:solidFill>
              </a:rPr>
              <a:t>gran bendición</a:t>
            </a:r>
            <a:r>
              <a:rPr lang="es-ES" sz="4800" b="1" dirty="0">
                <a:solidFill>
                  <a:srgbClr val="002060"/>
                </a:solidFill>
              </a:rPr>
              <a:t>. Los constructores se dispersaron según su idioma y formaron múltiples naciones. Un orden mundial </a:t>
            </a:r>
            <a:r>
              <a:rPr lang="es-ES" sz="4800" b="1" dirty="0">
                <a:solidFill>
                  <a:srgbClr val="FF0000"/>
                </a:solidFill>
              </a:rPr>
              <a:t>multinacional, multilingüe y multicultural </a:t>
            </a:r>
            <a:r>
              <a:rPr lang="es-ES" sz="4800" b="1" dirty="0">
                <a:solidFill>
                  <a:srgbClr val="002060"/>
                </a:solidFill>
              </a:rPr>
              <a:t>hace mucho más difícil que se </a:t>
            </a:r>
            <a:r>
              <a:rPr lang="es-ES" sz="4800" b="1" dirty="0">
                <a:solidFill>
                  <a:srgbClr val="FF0000"/>
                </a:solidFill>
              </a:rPr>
              <a:t>consolide</a:t>
            </a:r>
            <a:r>
              <a:rPr lang="es-ES" sz="4800" b="1" dirty="0">
                <a:solidFill>
                  <a:srgbClr val="002060"/>
                </a:solidFill>
              </a:rPr>
              <a:t> la </a:t>
            </a:r>
            <a:r>
              <a:rPr lang="es-ES" sz="4800" b="1" dirty="0">
                <a:solidFill>
                  <a:srgbClr val="FF0000"/>
                </a:solidFill>
              </a:rPr>
              <a:t>apostasía</a:t>
            </a:r>
            <a:r>
              <a:rPr lang="es-ES" sz="4800" b="1" dirty="0">
                <a:solidFill>
                  <a:srgbClr val="002060"/>
                </a:solidFill>
              </a:rPr>
              <a:t> en una </a:t>
            </a:r>
            <a:r>
              <a:rPr lang="es-ES" sz="4800" b="1" dirty="0">
                <a:solidFill>
                  <a:srgbClr val="FF0000"/>
                </a:solidFill>
              </a:rPr>
              <a:t>rebelión universal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00910" y="875240"/>
            <a:ext cx="11075379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Dios </a:t>
            </a:r>
            <a:r>
              <a:rPr lang="es-ES" sz="4800" b="1" dirty="0">
                <a:solidFill>
                  <a:srgbClr val="002060"/>
                </a:solidFill>
              </a:rPr>
              <a:t>se propuso a impedir que en futuro hubiese </a:t>
            </a:r>
            <a:r>
              <a:rPr lang="es-ES" sz="4800" b="1" dirty="0">
                <a:solidFill>
                  <a:srgbClr val="FF0000"/>
                </a:solidFill>
              </a:rPr>
              <a:t>una unión que desmoralizara </a:t>
            </a:r>
            <a:r>
              <a:rPr lang="es-ES" sz="4800" b="1" dirty="0">
                <a:solidFill>
                  <a:srgbClr val="002060"/>
                </a:solidFill>
              </a:rPr>
              <a:t>al mundo. Cada uno de estos grupos podía proseguir </a:t>
            </a:r>
            <a:r>
              <a:rPr lang="es-ES" sz="4800" b="1" dirty="0">
                <a:solidFill>
                  <a:srgbClr val="FF0000"/>
                </a:solidFill>
              </a:rPr>
              <a:t>su camino pecaminoso </a:t>
            </a:r>
            <a:r>
              <a:rPr lang="es-ES" sz="4800" b="1" dirty="0">
                <a:solidFill>
                  <a:srgbClr val="002060"/>
                </a:solidFill>
              </a:rPr>
              <a:t>pero la división en </a:t>
            </a:r>
            <a:r>
              <a:rPr lang="es-ES" sz="4800" b="1" dirty="0">
                <a:solidFill>
                  <a:srgbClr val="FF0000"/>
                </a:solidFill>
              </a:rPr>
              <a:t>muchos grupos </a:t>
            </a:r>
            <a:r>
              <a:rPr lang="es-ES" sz="4800" b="1" dirty="0">
                <a:solidFill>
                  <a:srgbClr val="002060"/>
                </a:solidFill>
              </a:rPr>
              <a:t>haría mucho más difícil una unión </a:t>
            </a:r>
            <a:r>
              <a:rPr lang="es-ES" sz="4800" b="1" dirty="0">
                <a:solidFill>
                  <a:srgbClr val="FF0000"/>
                </a:solidFill>
              </a:rPr>
              <a:t>concertada y universal</a:t>
            </a:r>
            <a:r>
              <a:rPr lang="es-ES" sz="4800" b="1" dirty="0">
                <a:solidFill>
                  <a:srgbClr val="002060"/>
                </a:solidFill>
              </a:rPr>
              <a:t> contra Dios.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42453" y="716036"/>
            <a:ext cx="11473776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5400" b="1" dirty="0">
                <a:solidFill>
                  <a:srgbClr val="002060"/>
                </a:solidFill>
              </a:rPr>
              <a:t>Lo que querían los constructores de Babel era una civilización establecida sobre la </a:t>
            </a:r>
            <a:r>
              <a:rPr lang="es-ES" sz="5400" b="1" dirty="0">
                <a:solidFill>
                  <a:srgbClr val="FF0000"/>
                </a:solidFill>
              </a:rPr>
              <a:t>grandeza humana</a:t>
            </a:r>
            <a:r>
              <a:rPr lang="es-ES" sz="5400" b="1" dirty="0">
                <a:solidFill>
                  <a:srgbClr val="002060"/>
                </a:solidFill>
              </a:rPr>
              <a:t>. Una unidad tal eventualmente </a:t>
            </a:r>
            <a:r>
              <a:rPr lang="es-ES" sz="5400" b="1" dirty="0">
                <a:solidFill>
                  <a:srgbClr val="FF0000"/>
                </a:solidFill>
              </a:rPr>
              <a:t>se desbaratará</a:t>
            </a:r>
            <a:r>
              <a:rPr lang="es-ES" sz="5400" b="1" dirty="0">
                <a:solidFill>
                  <a:srgbClr val="002060"/>
                </a:solidFill>
              </a:rPr>
              <a:t>. Dios tuvo la última palabra y el resultado fue la división y la confusión.</a:t>
            </a:r>
            <a:endParaRPr lang="es-ES" sz="54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80339" y="507002"/>
            <a:ext cx="11473776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5400" b="1" dirty="0">
                <a:solidFill>
                  <a:srgbClr val="002060"/>
                </a:solidFill>
              </a:rPr>
              <a:t>Todas las </a:t>
            </a:r>
            <a:r>
              <a:rPr lang="es-ES" sz="5400" b="1" dirty="0">
                <a:solidFill>
                  <a:srgbClr val="FF0000"/>
                </a:solidFill>
              </a:rPr>
              <a:t>falsas religiones </a:t>
            </a:r>
            <a:r>
              <a:rPr lang="es-ES" sz="5400" b="1" dirty="0">
                <a:solidFill>
                  <a:srgbClr val="002060"/>
                </a:solidFill>
              </a:rPr>
              <a:t>tuvieron su origen en </a:t>
            </a:r>
            <a:r>
              <a:rPr lang="es-ES" sz="5400" b="1" dirty="0" smtClean="0">
                <a:solidFill>
                  <a:srgbClr val="002060"/>
                </a:solidFill>
              </a:rPr>
              <a:t>Babilonia </a:t>
            </a:r>
            <a:r>
              <a:rPr lang="es-ES" sz="5400" b="1" dirty="0">
                <a:solidFill>
                  <a:srgbClr val="002060"/>
                </a:solidFill>
              </a:rPr>
              <a:t>cuando los seres humanos fueron dispersados en colonias de acuerdo a su idioma. Un ejemplo es el </a:t>
            </a:r>
            <a:r>
              <a:rPr lang="es-ES" sz="5400" b="1" dirty="0" smtClean="0">
                <a:solidFill>
                  <a:srgbClr val="002060"/>
                </a:solidFill>
              </a:rPr>
              <a:t>“</a:t>
            </a:r>
            <a:r>
              <a:rPr lang="es-ES" sz="5400" b="1" dirty="0" smtClean="0">
                <a:solidFill>
                  <a:srgbClr val="FF0000"/>
                </a:solidFill>
              </a:rPr>
              <a:t>rosario”</a:t>
            </a:r>
            <a:r>
              <a:rPr lang="es-ES" sz="5400" b="1" dirty="0" smtClean="0">
                <a:solidFill>
                  <a:srgbClr val="002060"/>
                </a:solidFill>
              </a:rPr>
              <a:t> </a:t>
            </a:r>
            <a:r>
              <a:rPr lang="es-ES" sz="5400" b="1" dirty="0">
                <a:solidFill>
                  <a:srgbClr val="002060"/>
                </a:solidFill>
              </a:rPr>
              <a:t>que lo usan los budistas (</a:t>
            </a:r>
            <a:r>
              <a:rPr lang="es-ES" sz="5400" b="1" i="1" dirty="0" err="1" smtClean="0">
                <a:solidFill>
                  <a:srgbClr val="002060"/>
                </a:solidFill>
              </a:rPr>
              <a:t>Japamālā</a:t>
            </a:r>
            <a:r>
              <a:rPr lang="es-ES" sz="5400" b="1" dirty="0" smtClean="0">
                <a:solidFill>
                  <a:srgbClr val="002060"/>
                </a:solidFill>
              </a:rPr>
              <a:t>), </a:t>
            </a:r>
            <a:r>
              <a:rPr lang="es-ES" sz="5400" b="1" dirty="0">
                <a:solidFill>
                  <a:srgbClr val="002060"/>
                </a:solidFill>
              </a:rPr>
              <a:t>los musulmanes (</a:t>
            </a:r>
            <a:r>
              <a:rPr lang="es-ES" sz="5400" b="1" i="1" dirty="0" err="1" smtClean="0">
                <a:solidFill>
                  <a:srgbClr val="002060"/>
                </a:solidFill>
              </a:rPr>
              <a:t>masbaha</a:t>
            </a:r>
            <a:r>
              <a:rPr lang="es-ES" sz="5400" b="1" dirty="0" smtClean="0">
                <a:solidFill>
                  <a:srgbClr val="002060"/>
                </a:solidFill>
              </a:rPr>
              <a:t>) </a:t>
            </a:r>
            <a:r>
              <a:rPr lang="es-ES" sz="5400" b="1" dirty="0">
                <a:solidFill>
                  <a:srgbClr val="002060"/>
                </a:solidFill>
              </a:rPr>
              <a:t>y los </a:t>
            </a:r>
            <a:r>
              <a:rPr lang="es-ES" sz="5400" b="1" dirty="0" smtClean="0">
                <a:solidFill>
                  <a:srgbClr val="002060"/>
                </a:solidFill>
              </a:rPr>
              <a:t>católicos (</a:t>
            </a:r>
            <a:r>
              <a:rPr lang="es-ES" sz="5400" b="1" i="1" dirty="0" smtClean="0">
                <a:solidFill>
                  <a:srgbClr val="002060"/>
                </a:solidFill>
              </a:rPr>
              <a:t>rosario</a:t>
            </a:r>
            <a:r>
              <a:rPr lang="es-ES" sz="5400" b="1" dirty="0" smtClean="0">
                <a:solidFill>
                  <a:srgbClr val="002060"/>
                </a:solidFill>
              </a:rPr>
              <a:t>).</a:t>
            </a:r>
            <a:endParaRPr lang="es-ES" sz="54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35975" y="368502"/>
            <a:ext cx="11047477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rgbClr val="002060"/>
                </a:solidFill>
              </a:rPr>
              <a:t>Dedicaremos </a:t>
            </a:r>
            <a:r>
              <a:rPr lang="es-ES" sz="6600" b="1" dirty="0">
                <a:solidFill>
                  <a:srgbClr val="002060"/>
                </a:solidFill>
              </a:rPr>
              <a:t>tres lecciones al mensaje de este </a:t>
            </a:r>
            <a:r>
              <a:rPr lang="es-ES" sz="6600" b="1" dirty="0" smtClean="0">
                <a:solidFill>
                  <a:srgbClr val="002060"/>
                </a:solidFill>
              </a:rPr>
              <a:t>segundo ángel</a:t>
            </a:r>
            <a:r>
              <a:rPr lang="es-ES" sz="6600" b="1" dirty="0">
                <a:solidFill>
                  <a:srgbClr val="002060"/>
                </a:solidFill>
              </a:rPr>
              <a:t>:</a:t>
            </a:r>
          </a:p>
          <a:p>
            <a:pPr marL="857250" indent="-8572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600" b="1" dirty="0" smtClean="0">
                <a:solidFill>
                  <a:srgbClr val="002060"/>
                </a:solidFill>
              </a:rPr>
              <a:t>El </a:t>
            </a:r>
            <a:r>
              <a:rPr lang="es-ES" sz="6600" b="1" dirty="0">
                <a:solidFill>
                  <a:srgbClr val="002060"/>
                </a:solidFill>
              </a:rPr>
              <a:t>espíritu de B</a:t>
            </a:r>
            <a:r>
              <a:rPr lang="es-ES" sz="6600" b="1" dirty="0" smtClean="0">
                <a:solidFill>
                  <a:srgbClr val="002060"/>
                </a:solidFill>
              </a:rPr>
              <a:t>abilonia</a:t>
            </a:r>
          </a:p>
          <a:p>
            <a:pPr marL="857250" indent="-8572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600" b="1" dirty="0" smtClean="0">
                <a:solidFill>
                  <a:srgbClr val="002060"/>
                </a:solidFill>
              </a:rPr>
              <a:t>El </a:t>
            </a:r>
            <a:r>
              <a:rPr lang="es-ES" sz="6600" b="1" dirty="0">
                <a:solidFill>
                  <a:srgbClr val="002060"/>
                </a:solidFill>
              </a:rPr>
              <a:t>vino de </a:t>
            </a:r>
            <a:r>
              <a:rPr lang="es-ES" sz="6600" b="1" dirty="0" smtClean="0">
                <a:solidFill>
                  <a:srgbClr val="002060"/>
                </a:solidFill>
              </a:rPr>
              <a:t>Babilonia </a:t>
            </a:r>
          </a:p>
          <a:p>
            <a:pPr marL="857250" indent="-8572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600" b="1" dirty="0" smtClean="0">
                <a:solidFill>
                  <a:srgbClr val="002060"/>
                </a:solidFill>
              </a:rPr>
              <a:t>La </a:t>
            </a:r>
            <a:r>
              <a:rPr lang="es-ES" sz="6600" b="1" dirty="0">
                <a:solidFill>
                  <a:srgbClr val="002060"/>
                </a:solidFill>
              </a:rPr>
              <a:t>fornicación de </a:t>
            </a:r>
            <a:r>
              <a:rPr lang="es-ES" sz="6600" b="1" dirty="0" smtClean="0">
                <a:solidFill>
                  <a:srgbClr val="002060"/>
                </a:solidFill>
              </a:rPr>
              <a:t>Babilonia</a:t>
            </a:r>
            <a:endParaRPr lang="es-E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46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489" y="383582"/>
            <a:ext cx="4843740" cy="6156150"/>
          </a:xfrm>
          <a:prstGeom prst="rect">
            <a:avLst/>
          </a:prstGeom>
        </p:spPr>
      </p:pic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65" y="217714"/>
            <a:ext cx="4982804" cy="29698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668" y="2234432"/>
            <a:ext cx="38290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Malaquías Martin predijo un Nuevo Orden Mundial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00511" y="324531"/>
            <a:ext cx="11473776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Así es que Génesis </a:t>
            </a:r>
            <a:r>
              <a:rPr lang="es-ES" sz="4800" b="1" dirty="0" smtClean="0">
                <a:solidFill>
                  <a:srgbClr val="002060"/>
                </a:solidFill>
              </a:rPr>
              <a:t>nos </a:t>
            </a:r>
            <a:r>
              <a:rPr lang="es-ES" sz="4800" b="1" dirty="0">
                <a:solidFill>
                  <a:srgbClr val="002060"/>
                </a:solidFill>
              </a:rPr>
              <a:t>da el </a:t>
            </a:r>
            <a:r>
              <a:rPr lang="es-ES" sz="4800" b="1" dirty="0">
                <a:solidFill>
                  <a:srgbClr val="FF0000"/>
                </a:solidFill>
              </a:rPr>
              <a:t>origen de la palabra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 smtClean="0">
                <a:solidFill>
                  <a:srgbClr val="002060"/>
                </a:solidFill>
              </a:rPr>
              <a:t>‘Babilonia</a:t>
            </a:r>
            <a:r>
              <a:rPr lang="es-ES" sz="4800" b="1" dirty="0">
                <a:solidFill>
                  <a:srgbClr val="002060"/>
                </a:solidFill>
              </a:rPr>
              <a:t>’ que se encuentra más adelante en el libro de </a:t>
            </a:r>
            <a:r>
              <a:rPr lang="es-ES" sz="4800" b="1" dirty="0">
                <a:solidFill>
                  <a:srgbClr val="FF0000"/>
                </a:solidFill>
              </a:rPr>
              <a:t>Apocalipsis</a:t>
            </a:r>
            <a:r>
              <a:rPr lang="es-ES" sz="4800" b="1" dirty="0">
                <a:solidFill>
                  <a:srgbClr val="002060"/>
                </a:solidFill>
              </a:rPr>
              <a:t>. Según el último libro de la Biblia, lo que ocurrió una vez en Babel </a:t>
            </a:r>
            <a:r>
              <a:rPr lang="es-ES" sz="4800" b="1" dirty="0">
                <a:solidFill>
                  <a:srgbClr val="FF0000"/>
                </a:solidFill>
              </a:rPr>
              <a:t>ocurrirá de nuevo </a:t>
            </a:r>
            <a:r>
              <a:rPr lang="es-ES" sz="4800" b="1" dirty="0">
                <a:solidFill>
                  <a:srgbClr val="002060"/>
                </a:solidFill>
              </a:rPr>
              <a:t>a nivel </a:t>
            </a:r>
            <a:r>
              <a:rPr lang="es-ES" sz="4800" b="1" dirty="0">
                <a:solidFill>
                  <a:srgbClr val="FF0000"/>
                </a:solidFill>
              </a:rPr>
              <a:t>global al final</a:t>
            </a:r>
            <a:r>
              <a:rPr lang="es-ES" sz="4800" b="1" dirty="0">
                <a:solidFill>
                  <a:srgbClr val="002060"/>
                </a:solidFill>
              </a:rPr>
              <a:t> de la historia. El libro de </a:t>
            </a:r>
            <a:r>
              <a:rPr lang="es-ES" sz="4800" b="1" dirty="0">
                <a:solidFill>
                  <a:srgbClr val="FF0000"/>
                </a:solidFill>
              </a:rPr>
              <a:t>Apocalipsis describe</a:t>
            </a:r>
            <a:r>
              <a:rPr lang="es-ES" sz="4800" b="1" dirty="0">
                <a:solidFill>
                  <a:srgbClr val="002060"/>
                </a:solidFill>
              </a:rPr>
              <a:t> una gran conspiración final de la humanidad contra de Dios.</a:t>
            </a:r>
            <a:endParaRPr lang="es-ES" sz="48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80339" y="757100"/>
            <a:ext cx="10982396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600" b="1" dirty="0">
                <a:solidFill>
                  <a:srgbClr val="002060"/>
                </a:solidFill>
              </a:rPr>
              <a:t>En </a:t>
            </a:r>
            <a:r>
              <a:rPr lang="es-ES" sz="6600" b="1" dirty="0">
                <a:solidFill>
                  <a:srgbClr val="FF0000"/>
                </a:solidFill>
              </a:rPr>
              <a:t>1990</a:t>
            </a:r>
            <a:r>
              <a:rPr lang="es-ES" sz="6600" b="1" dirty="0">
                <a:solidFill>
                  <a:srgbClr val="002060"/>
                </a:solidFill>
              </a:rPr>
              <a:t> el sacerdote </a:t>
            </a:r>
            <a:r>
              <a:rPr lang="es-ES" sz="6600" b="1" dirty="0">
                <a:solidFill>
                  <a:srgbClr val="FF0000"/>
                </a:solidFill>
              </a:rPr>
              <a:t>Jesuita</a:t>
            </a:r>
            <a:r>
              <a:rPr lang="es-ES" sz="6600" b="1" dirty="0">
                <a:solidFill>
                  <a:srgbClr val="002060"/>
                </a:solidFill>
              </a:rPr>
              <a:t>, Malaquías Martin predijo el ascenso de un </a:t>
            </a:r>
            <a:r>
              <a:rPr lang="es-ES" sz="6600" b="1" dirty="0">
                <a:solidFill>
                  <a:srgbClr val="FF0000"/>
                </a:solidFill>
              </a:rPr>
              <a:t>gobierno mundial</a:t>
            </a:r>
            <a:r>
              <a:rPr lang="es-ES" sz="6600" b="1" dirty="0">
                <a:solidFill>
                  <a:srgbClr val="002060"/>
                </a:solidFill>
              </a:rPr>
              <a:t> bajo el </a:t>
            </a:r>
            <a:r>
              <a:rPr lang="es-ES" sz="6600" b="1" dirty="0">
                <a:solidFill>
                  <a:srgbClr val="FF0000"/>
                </a:solidFill>
              </a:rPr>
              <a:t>liderazgo</a:t>
            </a:r>
            <a:r>
              <a:rPr lang="es-ES" sz="6600" b="1" dirty="0">
                <a:solidFill>
                  <a:srgbClr val="002060"/>
                </a:solidFill>
              </a:rPr>
              <a:t> del papado:</a:t>
            </a:r>
            <a:endParaRPr lang="es-ES" sz="66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681282"/>
            <a:ext cx="110819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“Hay una gran similitud que comparten </a:t>
            </a:r>
            <a:r>
              <a:rPr lang="es-ES" sz="4400" b="1" dirty="0">
                <a:solidFill>
                  <a:srgbClr val="FFFF00"/>
                </a:solidFill>
              </a:rPr>
              <a:t>estos tres </a:t>
            </a:r>
            <a:r>
              <a:rPr lang="es-ES" sz="4400" b="1" dirty="0">
                <a:solidFill>
                  <a:schemeClr val="bg1"/>
                </a:solidFill>
              </a:rPr>
              <a:t>competidores geopolíticos [</a:t>
            </a:r>
            <a:r>
              <a:rPr lang="es-ES" sz="4400" b="1" dirty="0">
                <a:solidFill>
                  <a:srgbClr val="FFFF00"/>
                </a:solidFill>
              </a:rPr>
              <a:t>el comunismo, el capitalismo y el catolicismo</a:t>
            </a:r>
            <a:r>
              <a:rPr lang="es-ES" sz="4400" b="1" dirty="0">
                <a:solidFill>
                  <a:schemeClr val="bg1"/>
                </a:solidFill>
              </a:rPr>
              <a:t>]. Cada uno de ellos tiene en mente un gran designio para </a:t>
            </a:r>
            <a:r>
              <a:rPr lang="es-ES" sz="4400" b="1" dirty="0" smtClean="0">
                <a:solidFill>
                  <a:srgbClr val="FFFF00"/>
                </a:solidFill>
              </a:rPr>
              <a:t>un solo </a:t>
            </a:r>
            <a:r>
              <a:rPr lang="es-ES" sz="4400" b="1" dirty="0">
                <a:solidFill>
                  <a:srgbClr val="FFFF00"/>
                </a:solidFill>
              </a:rPr>
              <a:t>gobierno mundial</a:t>
            </a:r>
            <a:r>
              <a:rPr lang="es-ES" sz="4400" b="1" dirty="0">
                <a:solidFill>
                  <a:schemeClr val="bg1"/>
                </a:solidFill>
              </a:rPr>
              <a:t>. . . Su competencia </a:t>
            </a:r>
            <a:r>
              <a:rPr lang="es-ES" sz="4400" b="1" dirty="0">
                <a:solidFill>
                  <a:srgbClr val="FFFF00"/>
                </a:solidFill>
              </a:rPr>
              <a:t>geopolítica</a:t>
            </a:r>
            <a:r>
              <a:rPr lang="es-ES" sz="4400" b="1" dirty="0">
                <a:solidFill>
                  <a:schemeClr val="bg1"/>
                </a:solidFill>
              </a:rPr>
              <a:t> tiene que ver con cuál de los tres </a:t>
            </a:r>
            <a:r>
              <a:rPr lang="es-ES" sz="4400" b="1" dirty="0">
                <a:solidFill>
                  <a:srgbClr val="FFFF00"/>
                </a:solidFill>
              </a:rPr>
              <a:t>formará, dominará y administrará </a:t>
            </a:r>
            <a:r>
              <a:rPr lang="es-ES" sz="4400" b="1" dirty="0">
                <a:solidFill>
                  <a:schemeClr val="bg1"/>
                </a:solidFill>
              </a:rPr>
              <a:t>el sistema mundial que </a:t>
            </a:r>
            <a:r>
              <a:rPr lang="es-ES" sz="4400" b="1" dirty="0">
                <a:solidFill>
                  <a:srgbClr val="FFFF00"/>
                </a:solidFill>
              </a:rPr>
              <a:t>remplazará</a:t>
            </a:r>
            <a:r>
              <a:rPr lang="es-ES" sz="4400" b="1" dirty="0">
                <a:solidFill>
                  <a:schemeClr val="bg1"/>
                </a:solidFill>
              </a:rPr>
              <a:t> al decadente sistema de naciones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Malachi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Martin, Las Llaves de esta Sangre, p. 14-15</a:t>
            </a:r>
          </a:p>
        </p:txBody>
      </p:sp>
    </p:spTree>
    <p:extLst>
      <p:ext uri="{BB962C8B-B14F-4D97-AF65-F5344CB8AC3E}">
        <p14:creationId xmlns:p14="http://schemas.microsoft.com/office/powerpoint/2010/main" val="6488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117693"/>
            <a:ext cx="11846232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Martin </a:t>
            </a:r>
            <a:r>
              <a:rPr lang="es-ES" sz="4800" b="1" dirty="0">
                <a:solidFill>
                  <a:srgbClr val="FF0000"/>
                </a:solidFill>
              </a:rPr>
              <a:t>no alberga dudas </a:t>
            </a:r>
            <a:r>
              <a:rPr lang="es-ES" sz="4800" b="1" dirty="0">
                <a:solidFill>
                  <a:srgbClr val="002060"/>
                </a:solidFill>
              </a:rPr>
              <a:t>en cuanto a </a:t>
            </a:r>
            <a:r>
              <a:rPr lang="es-ES" sz="4800" b="1" dirty="0">
                <a:solidFill>
                  <a:srgbClr val="FF0000"/>
                </a:solidFill>
              </a:rPr>
              <a:t>cuál de los tres</a:t>
            </a:r>
            <a:r>
              <a:rPr lang="es-ES" sz="4800" b="1" dirty="0">
                <a:solidFill>
                  <a:srgbClr val="002060"/>
                </a:solidFill>
              </a:rPr>
              <a:t> ganará esta competencia, </a:t>
            </a:r>
            <a:r>
              <a:rPr lang="es-ES" sz="4800" b="1" dirty="0">
                <a:solidFill>
                  <a:srgbClr val="FF0000"/>
                </a:solidFill>
              </a:rPr>
              <a:t>el papado </a:t>
            </a:r>
            <a:r>
              <a:rPr lang="es-ES" sz="4800" b="1" dirty="0">
                <a:solidFill>
                  <a:srgbClr val="002060"/>
                </a:solidFill>
              </a:rPr>
              <a:t>católico romano. La </a:t>
            </a:r>
            <a:r>
              <a:rPr lang="es-ES" sz="4800" b="1" dirty="0">
                <a:solidFill>
                  <a:srgbClr val="FF0000"/>
                </a:solidFill>
              </a:rPr>
              <a:t>base bíblica </a:t>
            </a:r>
            <a:r>
              <a:rPr lang="es-ES" sz="4800" b="1" dirty="0">
                <a:solidFill>
                  <a:srgbClr val="002060"/>
                </a:solidFill>
              </a:rPr>
              <a:t>que da Martin es que Jesús le aseguró a Pedro que las </a:t>
            </a:r>
            <a:r>
              <a:rPr lang="es-ES" sz="4800" b="1" dirty="0">
                <a:solidFill>
                  <a:srgbClr val="FF0000"/>
                </a:solidFill>
              </a:rPr>
              <a:t>puertas</a:t>
            </a:r>
            <a:r>
              <a:rPr lang="es-ES" sz="4800" b="1" dirty="0">
                <a:solidFill>
                  <a:srgbClr val="002060"/>
                </a:solidFill>
              </a:rPr>
              <a:t> del mismo infierno no prevalecerían contra la iglesia romana. Y Martin, en palabras </a:t>
            </a:r>
            <a:r>
              <a:rPr lang="es-ES" sz="4800" b="1" dirty="0">
                <a:solidFill>
                  <a:srgbClr val="FF0000"/>
                </a:solidFill>
              </a:rPr>
              <a:t>escalofriantes</a:t>
            </a:r>
            <a:r>
              <a:rPr lang="es-ES" sz="4800" b="1" dirty="0">
                <a:solidFill>
                  <a:srgbClr val="002060"/>
                </a:solidFill>
              </a:rPr>
              <a:t>, describe </a:t>
            </a:r>
            <a:r>
              <a:rPr lang="es-ES" sz="4800" b="1" dirty="0">
                <a:solidFill>
                  <a:srgbClr val="FF0000"/>
                </a:solidFill>
              </a:rPr>
              <a:t>lo que ocurrirá </a:t>
            </a:r>
            <a:r>
              <a:rPr lang="es-ES" sz="4800" b="1" dirty="0">
                <a:solidFill>
                  <a:srgbClr val="002060"/>
                </a:solidFill>
              </a:rPr>
              <a:t>cuando </a:t>
            </a:r>
            <a:r>
              <a:rPr lang="es-ES" sz="4800" b="1" dirty="0">
                <a:solidFill>
                  <a:srgbClr val="FF0000"/>
                </a:solidFill>
              </a:rPr>
              <a:t>se le sane </a:t>
            </a:r>
            <a:r>
              <a:rPr lang="es-ES" sz="4800" b="1" dirty="0">
                <a:solidFill>
                  <a:srgbClr val="002060"/>
                </a:solidFill>
              </a:rPr>
              <a:t>la herida al papado:</a:t>
            </a:r>
            <a:endParaRPr lang="es-ES" sz="48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681282"/>
            <a:ext cx="11081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“. . . una vez que la competencia se haya decidido, el mundo y todo lo que está en él—nuestro estilo de vida como </a:t>
            </a:r>
            <a:r>
              <a:rPr lang="es-ES" sz="4400" b="1" dirty="0">
                <a:solidFill>
                  <a:srgbClr val="FFFF00"/>
                </a:solidFill>
              </a:rPr>
              <a:t>individuos</a:t>
            </a:r>
            <a:r>
              <a:rPr lang="es-ES" sz="4400" b="1" dirty="0">
                <a:solidFill>
                  <a:schemeClr val="bg1"/>
                </a:solidFill>
              </a:rPr>
              <a:t> y como </a:t>
            </a:r>
            <a:r>
              <a:rPr lang="es-ES" sz="4400" b="1" dirty="0">
                <a:solidFill>
                  <a:srgbClr val="FFFF00"/>
                </a:solidFill>
              </a:rPr>
              <a:t>ciudadanos</a:t>
            </a:r>
            <a:r>
              <a:rPr lang="es-ES" sz="4400" b="1" dirty="0">
                <a:solidFill>
                  <a:schemeClr val="bg1"/>
                </a:solidFill>
              </a:rPr>
              <a:t> de las naciones, nuestras </a:t>
            </a:r>
            <a:r>
              <a:rPr lang="es-ES" sz="4400" b="1" dirty="0">
                <a:solidFill>
                  <a:srgbClr val="FFFF00"/>
                </a:solidFill>
              </a:rPr>
              <a:t>familias</a:t>
            </a:r>
            <a:r>
              <a:rPr lang="es-ES" sz="4400" b="1" dirty="0">
                <a:solidFill>
                  <a:schemeClr val="bg1"/>
                </a:solidFill>
              </a:rPr>
              <a:t> y nuestros </a:t>
            </a:r>
            <a:r>
              <a:rPr lang="es-ES" sz="4400" b="1" dirty="0">
                <a:solidFill>
                  <a:srgbClr val="FFFF00"/>
                </a:solidFill>
              </a:rPr>
              <a:t>trabajos</a:t>
            </a:r>
            <a:r>
              <a:rPr lang="es-ES" sz="4400" b="1" dirty="0">
                <a:solidFill>
                  <a:schemeClr val="bg1"/>
                </a:solidFill>
              </a:rPr>
              <a:t>, nuestro </a:t>
            </a:r>
            <a:r>
              <a:rPr lang="es-ES" sz="4400" b="1" dirty="0">
                <a:solidFill>
                  <a:srgbClr val="FFFF00"/>
                </a:solidFill>
              </a:rPr>
              <a:t>comercio</a:t>
            </a:r>
            <a:r>
              <a:rPr lang="es-ES" sz="4400" b="1" dirty="0">
                <a:solidFill>
                  <a:schemeClr val="bg1"/>
                </a:solidFill>
              </a:rPr>
              <a:t> y </a:t>
            </a:r>
            <a:r>
              <a:rPr lang="es-ES" sz="4400" b="1" dirty="0">
                <a:solidFill>
                  <a:srgbClr val="FFFF00"/>
                </a:solidFill>
              </a:rPr>
              <a:t>dinero</a:t>
            </a:r>
            <a:r>
              <a:rPr lang="es-ES" sz="4400" b="1" dirty="0">
                <a:solidFill>
                  <a:schemeClr val="bg1"/>
                </a:solidFill>
              </a:rPr>
              <a:t>, nuestros sistemas </a:t>
            </a:r>
            <a:r>
              <a:rPr lang="es-ES" sz="4400" b="1" dirty="0">
                <a:solidFill>
                  <a:srgbClr val="FFFF00"/>
                </a:solidFill>
              </a:rPr>
              <a:t>educativos</a:t>
            </a:r>
            <a:r>
              <a:rPr lang="es-ES" sz="4400" b="1" dirty="0">
                <a:solidFill>
                  <a:schemeClr val="bg1"/>
                </a:solidFill>
              </a:rPr>
              <a:t> y nuestras </a:t>
            </a:r>
            <a:r>
              <a:rPr lang="es-ES" sz="4400" b="1" dirty="0">
                <a:solidFill>
                  <a:srgbClr val="FFFF00"/>
                </a:solidFill>
              </a:rPr>
              <a:t>religiones</a:t>
            </a:r>
            <a:r>
              <a:rPr lang="es-ES" sz="4400" b="1" dirty="0">
                <a:solidFill>
                  <a:schemeClr val="bg1"/>
                </a:solidFill>
              </a:rPr>
              <a:t> y nuestras </a:t>
            </a:r>
            <a:r>
              <a:rPr lang="es-ES" sz="4400" b="1" dirty="0">
                <a:solidFill>
                  <a:srgbClr val="FFFF00"/>
                </a:solidFill>
              </a:rPr>
              <a:t>culturas</a:t>
            </a:r>
            <a:r>
              <a:rPr lang="es-ES" sz="4400" b="1" dirty="0">
                <a:solidFill>
                  <a:schemeClr val="bg1"/>
                </a:solidFill>
              </a:rPr>
              <a:t>, hasta los </a:t>
            </a:r>
            <a:r>
              <a:rPr lang="es-ES" sz="4400" b="1" dirty="0">
                <a:solidFill>
                  <a:srgbClr val="FFFF00"/>
                </a:solidFill>
              </a:rPr>
              <a:t>símbolos</a:t>
            </a:r>
            <a:r>
              <a:rPr lang="es-ES" sz="4400" b="1" dirty="0">
                <a:solidFill>
                  <a:schemeClr val="bg1"/>
                </a:solidFill>
              </a:rPr>
              <a:t> de nuestra identidad nacional, 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Malachi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Martin, Las Llaves de esta Sangre, p. 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11-12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35668" y="327321"/>
            <a:ext cx="110819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que </a:t>
            </a:r>
            <a:r>
              <a:rPr lang="es-ES" sz="4400" b="1" dirty="0">
                <a:solidFill>
                  <a:schemeClr val="bg1"/>
                </a:solidFill>
              </a:rPr>
              <a:t>la mayoría de nosotros siempre hemos tomado por sentado—todo habrá sido poderosa y radicalmente </a:t>
            </a:r>
            <a:r>
              <a:rPr lang="es-ES" sz="4400" b="1" dirty="0">
                <a:solidFill>
                  <a:srgbClr val="FFFF00"/>
                </a:solidFill>
              </a:rPr>
              <a:t>alterado para siempre. Nadie </a:t>
            </a:r>
            <a:r>
              <a:rPr lang="es-ES" sz="4400" b="1" dirty="0">
                <a:solidFill>
                  <a:schemeClr val="bg1"/>
                </a:solidFill>
              </a:rPr>
              <a:t>puede quedar exceptuado de sus efectos. Ningún sector de nuestras vidas permanecerá intacto… Nadie que esté familiarizado con los planes de estos tres rivales tiene ninguna duda de que </a:t>
            </a:r>
            <a:r>
              <a:rPr lang="es-ES" sz="4400" b="1" dirty="0">
                <a:solidFill>
                  <a:srgbClr val="FFFF00"/>
                </a:solidFill>
              </a:rPr>
              <a:t>solamente puede ganar uno </a:t>
            </a:r>
            <a:r>
              <a:rPr lang="es-ES" sz="4400" b="1" dirty="0">
                <a:solidFill>
                  <a:schemeClr val="bg1"/>
                </a:solidFill>
              </a:rPr>
              <a:t>de ellos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Panorama Final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7260" y="324531"/>
            <a:ext cx="11459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 libro de Apocalipsis describe una </a:t>
            </a:r>
            <a:r>
              <a:rPr lang="es-ES" sz="4800" b="1" dirty="0">
                <a:solidFill>
                  <a:srgbClr val="FF0000"/>
                </a:solidFill>
              </a:rPr>
              <a:t>coalición global </a:t>
            </a:r>
            <a:r>
              <a:rPr lang="es-ES" sz="4800" b="1" dirty="0">
                <a:solidFill>
                  <a:srgbClr val="002060"/>
                </a:solidFill>
              </a:rPr>
              <a:t>a donde se unen los </a:t>
            </a:r>
            <a:r>
              <a:rPr lang="es-ES" sz="4800" b="1" dirty="0">
                <a:solidFill>
                  <a:srgbClr val="FF0000"/>
                </a:solidFill>
              </a:rPr>
              <a:t>reyes</a:t>
            </a:r>
            <a:r>
              <a:rPr lang="es-ES" sz="4800" b="1" dirty="0">
                <a:solidFill>
                  <a:srgbClr val="002060"/>
                </a:solidFill>
              </a:rPr>
              <a:t>, la </a:t>
            </a:r>
            <a:r>
              <a:rPr lang="es-ES" sz="4800" b="1" dirty="0">
                <a:solidFill>
                  <a:srgbClr val="FF0000"/>
                </a:solidFill>
              </a:rPr>
              <a:t>ramera</a:t>
            </a:r>
            <a:r>
              <a:rPr lang="es-ES" sz="4800" b="1" dirty="0">
                <a:solidFill>
                  <a:srgbClr val="002060"/>
                </a:solidFill>
              </a:rPr>
              <a:t>, las </a:t>
            </a:r>
            <a:r>
              <a:rPr lang="es-ES" sz="4800" b="1" dirty="0">
                <a:solidFill>
                  <a:srgbClr val="FF0000"/>
                </a:solidFill>
              </a:rPr>
              <a:t>hijas de la ramera</a:t>
            </a:r>
            <a:r>
              <a:rPr lang="es-ES" sz="4800" b="1" dirty="0">
                <a:solidFill>
                  <a:srgbClr val="002060"/>
                </a:solidFill>
              </a:rPr>
              <a:t>, los </a:t>
            </a:r>
            <a:r>
              <a:rPr lang="es-ES" sz="4800" b="1" dirty="0">
                <a:solidFill>
                  <a:srgbClr val="FF0000"/>
                </a:solidFill>
              </a:rPr>
              <a:t>comerciantes</a:t>
            </a:r>
            <a:r>
              <a:rPr lang="es-ES" sz="4800" b="1" dirty="0">
                <a:solidFill>
                  <a:srgbClr val="002060"/>
                </a:solidFill>
              </a:rPr>
              <a:t>, y las </a:t>
            </a:r>
            <a:r>
              <a:rPr lang="es-ES" sz="4800" b="1" dirty="0">
                <a:solidFill>
                  <a:srgbClr val="FF0000"/>
                </a:solidFill>
              </a:rPr>
              <a:t>multitudes</a:t>
            </a:r>
            <a:r>
              <a:rPr lang="es-ES" sz="4800" b="1" dirty="0">
                <a:solidFill>
                  <a:srgbClr val="002060"/>
                </a:solidFill>
              </a:rPr>
              <a:t>. La ramera es la </a:t>
            </a:r>
            <a:r>
              <a:rPr lang="es-ES" sz="4800" b="1" dirty="0">
                <a:solidFill>
                  <a:srgbClr val="FF0000"/>
                </a:solidFill>
              </a:rPr>
              <a:t>protagonista principal </a:t>
            </a:r>
            <a:r>
              <a:rPr lang="es-ES" sz="4800" b="1" dirty="0">
                <a:solidFill>
                  <a:srgbClr val="002060"/>
                </a:solidFill>
              </a:rPr>
              <a:t>de la coalición. Esta coalición apóstata global lleva el </a:t>
            </a:r>
            <a:r>
              <a:rPr lang="es-ES" sz="4800" b="1" dirty="0">
                <a:solidFill>
                  <a:srgbClr val="FF0000"/>
                </a:solidFill>
              </a:rPr>
              <a:t>nombre de Babilonia </a:t>
            </a:r>
            <a:r>
              <a:rPr lang="es-ES" sz="4800" b="1" dirty="0">
                <a:solidFill>
                  <a:srgbClr val="002060"/>
                </a:solidFill>
              </a:rPr>
              <a:t>y por eso debe guardar relación con lo que ocurrió en </a:t>
            </a:r>
            <a:r>
              <a:rPr lang="es-ES" sz="4800" b="1" dirty="0">
                <a:solidFill>
                  <a:srgbClr val="FF0000"/>
                </a:solidFill>
              </a:rPr>
              <a:t>Génesis 11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  <a:endParaRPr lang="es-ES" sz="48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6117" y="682038"/>
            <a:ext cx="10608347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2060"/>
                </a:solidFill>
              </a:rPr>
              <a:t>Antes </a:t>
            </a:r>
            <a:r>
              <a:rPr lang="es-ES" sz="6000" b="1" dirty="0">
                <a:solidFill>
                  <a:srgbClr val="002060"/>
                </a:solidFill>
              </a:rPr>
              <a:t>que podamos comprender el espíritu de </a:t>
            </a:r>
            <a:r>
              <a:rPr lang="es-ES" sz="6000" b="1" dirty="0" smtClean="0">
                <a:solidFill>
                  <a:srgbClr val="002060"/>
                </a:solidFill>
              </a:rPr>
              <a:t>Babilonia </a:t>
            </a:r>
            <a:r>
              <a:rPr lang="es-ES" sz="6000" b="1" dirty="0">
                <a:solidFill>
                  <a:srgbClr val="002060"/>
                </a:solidFill>
              </a:rPr>
              <a:t>en Apocalipsis, necesitamos regresar al lugar donde </a:t>
            </a:r>
            <a:r>
              <a:rPr lang="es-ES" sz="6000" b="1" dirty="0" smtClean="0">
                <a:solidFill>
                  <a:srgbClr val="002060"/>
                </a:solidFill>
              </a:rPr>
              <a:t>Babilonia </a:t>
            </a:r>
            <a:r>
              <a:rPr lang="es-ES" sz="6000" b="1" dirty="0">
                <a:solidFill>
                  <a:srgbClr val="002060"/>
                </a:solidFill>
              </a:rPr>
              <a:t>tuvo su origen, </a:t>
            </a:r>
            <a:r>
              <a:rPr lang="es-ES" sz="6000" b="1" dirty="0">
                <a:solidFill>
                  <a:srgbClr val="FF0000"/>
                </a:solidFill>
              </a:rPr>
              <a:t>Génesis 11</a:t>
            </a:r>
            <a:r>
              <a:rPr lang="es-ES" sz="6000" b="1" dirty="0">
                <a:solidFill>
                  <a:srgbClr val="002060"/>
                </a:solidFill>
              </a:rPr>
              <a:t>.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43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7" y="951910"/>
            <a:ext cx="11295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Vino entonces uno de los siete ángeles que tenían las siete copas, y habló conmigo diciéndome: Ven acá, y te mostraré la sentencia contra [</a:t>
            </a:r>
            <a:r>
              <a:rPr lang="es-ES" sz="4400" b="1" dirty="0">
                <a:solidFill>
                  <a:srgbClr val="FFFF00"/>
                </a:solidFill>
              </a:rPr>
              <a:t>1</a:t>
            </a:r>
            <a:r>
              <a:rPr lang="es-ES" sz="4400" b="1" dirty="0">
                <a:solidFill>
                  <a:schemeClr val="bg1"/>
                </a:solidFill>
              </a:rPr>
              <a:t>] </a:t>
            </a:r>
            <a:r>
              <a:rPr lang="es-ES" sz="4400" b="1" dirty="0">
                <a:solidFill>
                  <a:srgbClr val="FFFF00"/>
                </a:solidFill>
              </a:rPr>
              <a:t>la gran ramera</a:t>
            </a:r>
            <a:r>
              <a:rPr lang="es-ES" sz="4400" b="1" dirty="0">
                <a:solidFill>
                  <a:schemeClr val="bg1"/>
                </a:solidFill>
              </a:rPr>
              <a:t>, la que está </a:t>
            </a:r>
            <a:r>
              <a:rPr lang="es-ES" sz="4400" b="1" dirty="0">
                <a:solidFill>
                  <a:srgbClr val="FFFF00"/>
                </a:solidFill>
              </a:rPr>
              <a:t>sentada</a:t>
            </a:r>
            <a:r>
              <a:rPr lang="es-ES" sz="4400" b="1" dirty="0">
                <a:solidFill>
                  <a:schemeClr val="bg1"/>
                </a:solidFill>
              </a:rPr>
              <a:t> sobre [</a:t>
            </a:r>
            <a:r>
              <a:rPr lang="es-ES" sz="4400" b="1" dirty="0">
                <a:solidFill>
                  <a:srgbClr val="FFFF00"/>
                </a:solidFill>
              </a:rPr>
              <a:t>2</a:t>
            </a:r>
            <a:r>
              <a:rPr lang="es-ES" sz="4400" b="1" dirty="0">
                <a:solidFill>
                  <a:schemeClr val="bg1"/>
                </a:solidFill>
              </a:rPr>
              <a:t>] </a:t>
            </a:r>
            <a:r>
              <a:rPr lang="es-ES" sz="4400" b="1" dirty="0">
                <a:solidFill>
                  <a:srgbClr val="FFFF00"/>
                </a:solidFill>
              </a:rPr>
              <a:t>muchas </a:t>
            </a:r>
            <a:r>
              <a:rPr lang="es-ES" sz="4400" b="1" dirty="0" smtClean="0">
                <a:solidFill>
                  <a:srgbClr val="FFFF00"/>
                </a:solidFill>
              </a:rPr>
              <a:t>aguas </a:t>
            </a:r>
            <a:r>
              <a:rPr lang="es-ES" sz="4400" b="1" dirty="0" smtClean="0">
                <a:solidFill>
                  <a:schemeClr val="bg1"/>
                </a:solidFill>
              </a:rPr>
              <a:t>[naciones, multitudes]; </a:t>
            </a:r>
            <a:r>
              <a:rPr lang="es-ES" sz="4400" b="1" dirty="0">
                <a:solidFill>
                  <a:srgbClr val="FF0000"/>
                </a:solidFill>
              </a:rPr>
              <a:t>2</a:t>
            </a:r>
            <a:r>
              <a:rPr lang="es-ES" sz="4400" b="1" dirty="0">
                <a:solidFill>
                  <a:schemeClr val="bg1"/>
                </a:solidFill>
              </a:rPr>
              <a:t> con la cual han fornicado [</a:t>
            </a:r>
            <a:r>
              <a:rPr lang="es-ES" sz="4400" b="1" dirty="0">
                <a:solidFill>
                  <a:srgbClr val="FFFF00"/>
                </a:solidFill>
              </a:rPr>
              <a:t>3</a:t>
            </a:r>
            <a:r>
              <a:rPr lang="es-ES" sz="4400" b="1" dirty="0">
                <a:solidFill>
                  <a:schemeClr val="bg1"/>
                </a:solidFill>
              </a:rPr>
              <a:t>] los </a:t>
            </a:r>
            <a:r>
              <a:rPr lang="es-ES" sz="4400" b="1" dirty="0">
                <a:solidFill>
                  <a:srgbClr val="FFFF00"/>
                </a:solidFill>
              </a:rPr>
              <a:t>reyes</a:t>
            </a:r>
            <a:r>
              <a:rPr lang="es-ES" sz="4400" b="1" dirty="0">
                <a:solidFill>
                  <a:schemeClr val="bg1"/>
                </a:solidFill>
              </a:rPr>
              <a:t> de la tierra, y los moradores de la tierra se han embriagado </a:t>
            </a:r>
            <a:r>
              <a:rPr lang="es-ES" sz="4400" b="1" dirty="0">
                <a:solidFill>
                  <a:srgbClr val="FFFF00"/>
                </a:solidFill>
              </a:rPr>
              <a:t>con el vino </a:t>
            </a:r>
            <a:r>
              <a:rPr lang="es-ES" sz="4400" b="1" dirty="0">
                <a:solidFill>
                  <a:schemeClr val="bg1"/>
                </a:solidFill>
              </a:rPr>
              <a:t>de su fornicación. 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17:1-6:</a:t>
            </a:r>
          </a:p>
        </p:txBody>
      </p:sp>
    </p:spTree>
    <p:extLst>
      <p:ext uri="{BB962C8B-B14F-4D97-AF65-F5344CB8AC3E}">
        <p14:creationId xmlns:p14="http://schemas.microsoft.com/office/powerpoint/2010/main" val="2008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0921" y="297825"/>
            <a:ext cx="110819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3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Y me llevó en el Espíritu al desierto; y vi a una mujer sentada sobre una bestia escarlata llena de nombres de blasfemia, que tenía siete cabezas y diez cuernos. </a:t>
            </a:r>
            <a:r>
              <a:rPr lang="es-ES" sz="4400" b="1" dirty="0">
                <a:solidFill>
                  <a:srgbClr val="FF0000"/>
                </a:solidFill>
              </a:rPr>
              <a:t>4</a:t>
            </a:r>
            <a:r>
              <a:rPr lang="es-ES" sz="4400" b="1" dirty="0">
                <a:solidFill>
                  <a:schemeClr val="bg1"/>
                </a:solidFill>
              </a:rPr>
              <a:t> Y la mujer estaba vestida de </a:t>
            </a:r>
            <a:r>
              <a:rPr lang="es-ES" sz="4400" b="1" dirty="0">
                <a:solidFill>
                  <a:srgbClr val="FFFF00"/>
                </a:solidFill>
              </a:rPr>
              <a:t>púrpura y escarlata</a:t>
            </a:r>
            <a:r>
              <a:rPr lang="es-ES" sz="4400" b="1" dirty="0">
                <a:solidFill>
                  <a:schemeClr val="bg1"/>
                </a:solidFill>
              </a:rPr>
              <a:t>, y adornada de </a:t>
            </a:r>
            <a:r>
              <a:rPr lang="es-ES" sz="4400" b="1" dirty="0">
                <a:solidFill>
                  <a:srgbClr val="FFFF00"/>
                </a:solidFill>
              </a:rPr>
              <a:t>oro, de piedras preciosas y de perlas</a:t>
            </a:r>
            <a:r>
              <a:rPr lang="es-ES" sz="4400" b="1" dirty="0">
                <a:solidFill>
                  <a:schemeClr val="bg1"/>
                </a:solidFill>
              </a:rPr>
              <a:t>, y tenía en la mano un cáliz de oro lleno de abominaciones y de la inmundicia de su </a:t>
            </a:r>
            <a:r>
              <a:rPr lang="es-ES" sz="4400" b="1" dirty="0">
                <a:solidFill>
                  <a:srgbClr val="FFFF00"/>
                </a:solidFill>
              </a:rPr>
              <a:t>fornicación</a:t>
            </a:r>
            <a:r>
              <a:rPr lang="es-ES" sz="4400" b="1" dirty="0">
                <a:solidFill>
                  <a:schemeClr val="bg1"/>
                </a:solidFill>
              </a:rPr>
              <a:t>; 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76676" y="519051"/>
            <a:ext cx="106320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5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y en su frente un nombre escrito, un misterio: </a:t>
            </a:r>
            <a:r>
              <a:rPr lang="es-ES" sz="4800" b="1" dirty="0">
                <a:solidFill>
                  <a:srgbClr val="FFFF00"/>
                </a:solidFill>
              </a:rPr>
              <a:t>BABILONIA</a:t>
            </a:r>
            <a:r>
              <a:rPr lang="es-ES" sz="4800" b="1" dirty="0">
                <a:solidFill>
                  <a:schemeClr val="bg1"/>
                </a:solidFill>
              </a:rPr>
              <a:t> LA GRANDE, [</a:t>
            </a:r>
            <a:r>
              <a:rPr lang="es-ES" sz="4800" b="1" dirty="0">
                <a:solidFill>
                  <a:srgbClr val="FFFF00"/>
                </a:solidFill>
              </a:rPr>
              <a:t>4</a:t>
            </a:r>
            <a:r>
              <a:rPr lang="es-ES" sz="4800" b="1" dirty="0">
                <a:solidFill>
                  <a:schemeClr val="bg1"/>
                </a:solidFill>
              </a:rPr>
              <a:t>] LA </a:t>
            </a:r>
            <a:r>
              <a:rPr lang="es-ES" sz="4800" b="1" dirty="0">
                <a:solidFill>
                  <a:srgbClr val="FFFF00"/>
                </a:solidFill>
              </a:rPr>
              <a:t>MADRE</a:t>
            </a:r>
            <a:r>
              <a:rPr lang="es-ES" sz="4800" b="1" dirty="0">
                <a:solidFill>
                  <a:schemeClr val="bg1"/>
                </a:solidFill>
              </a:rPr>
              <a:t> DE LAS RAMERAS Y DE LAS ABOMINACIONES DE LA TIERRA. </a:t>
            </a:r>
            <a:r>
              <a:rPr lang="es-ES" sz="4800" b="1" dirty="0">
                <a:solidFill>
                  <a:srgbClr val="FF0000"/>
                </a:solidFill>
              </a:rPr>
              <a:t>6</a:t>
            </a:r>
            <a:r>
              <a:rPr lang="es-ES" sz="4800" b="1" dirty="0">
                <a:solidFill>
                  <a:schemeClr val="bg1"/>
                </a:solidFill>
              </a:rPr>
              <a:t> Vi a la mujer ebria de la </a:t>
            </a:r>
            <a:r>
              <a:rPr lang="es-ES" sz="4800" b="1" dirty="0">
                <a:solidFill>
                  <a:srgbClr val="FFFF00"/>
                </a:solidFill>
              </a:rPr>
              <a:t>sangre de los santos</a:t>
            </a:r>
            <a:r>
              <a:rPr lang="es-ES" sz="4800" b="1" dirty="0">
                <a:solidFill>
                  <a:schemeClr val="bg1"/>
                </a:solidFill>
              </a:rPr>
              <a:t>, y de la sangre de los mártires de Jesús; y cuando la vi, quedé asombrado con gran asombro.”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0390" y="681282"/>
            <a:ext cx="110155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Porque todas las naciones han bebido del vino del furor de su fornicación; y los reyes de la tierra han fornicado con ella, y los </a:t>
            </a:r>
            <a:r>
              <a:rPr lang="es-ES" sz="5400" b="1" dirty="0">
                <a:solidFill>
                  <a:srgbClr val="FFFF00"/>
                </a:solidFill>
              </a:rPr>
              <a:t>mercaderes de la tierra </a:t>
            </a:r>
            <a:r>
              <a:rPr lang="es-ES" sz="5400" b="1" dirty="0">
                <a:solidFill>
                  <a:schemeClr val="bg1"/>
                </a:solidFill>
              </a:rPr>
              <a:t>se han enriquecido de la potencia de sus deleites.”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18:3:</a:t>
            </a:r>
          </a:p>
        </p:txBody>
      </p:sp>
    </p:spTree>
    <p:extLst>
      <p:ext uri="{BB962C8B-B14F-4D97-AF65-F5344CB8AC3E}">
        <p14:creationId xmlns:p14="http://schemas.microsoft.com/office/powerpoint/2010/main" val="870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1" y="217714"/>
            <a:ext cx="11389032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Resumamos las </a:t>
            </a:r>
            <a:r>
              <a:rPr lang="es-ES" sz="4800" b="1" dirty="0">
                <a:solidFill>
                  <a:srgbClr val="FF0000"/>
                </a:solidFill>
              </a:rPr>
              <a:t>características</a:t>
            </a:r>
            <a:r>
              <a:rPr lang="es-ES" sz="4800" b="1" dirty="0">
                <a:solidFill>
                  <a:srgbClr val="002060"/>
                </a:solidFill>
              </a:rPr>
              <a:t> de la </a:t>
            </a:r>
            <a:r>
              <a:rPr lang="es-ES" sz="4800" b="1" dirty="0">
                <a:solidFill>
                  <a:srgbClr val="FF0000"/>
                </a:solidFill>
              </a:rPr>
              <a:t>ramera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</a:p>
          <a:p>
            <a:pPr marL="354013" indent="-354013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Una </a:t>
            </a:r>
            <a:r>
              <a:rPr lang="es-ES" sz="4800" b="1" dirty="0">
                <a:solidFill>
                  <a:srgbClr val="002060"/>
                </a:solidFill>
              </a:rPr>
              <a:t>mujer ramera representa una </a:t>
            </a:r>
            <a:r>
              <a:rPr lang="es-ES" sz="4800" b="1" dirty="0">
                <a:solidFill>
                  <a:srgbClr val="FF0000"/>
                </a:solidFill>
              </a:rPr>
              <a:t>iglesia apóstata.</a:t>
            </a:r>
          </a:p>
          <a:p>
            <a:pPr marL="354013" indent="-354013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acto de sentarse sobre las </a:t>
            </a:r>
            <a:r>
              <a:rPr lang="es-ES" sz="4800" b="1" dirty="0">
                <a:solidFill>
                  <a:srgbClr val="FF0000"/>
                </a:solidFill>
              </a:rPr>
              <a:t>muchas aguas </a:t>
            </a:r>
            <a:r>
              <a:rPr lang="es-ES" sz="4800" b="1" dirty="0">
                <a:solidFill>
                  <a:srgbClr val="002060"/>
                </a:solidFill>
              </a:rPr>
              <a:t>significa que tiene dominio global sobre las gentes.</a:t>
            </a:r>
          </a:p>
          <a:p>
            <a:pPr marL="354013" indent="-354013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Es </a:t>
            </a:r>
            <a:r>
              <a:rPr lang="es-ES" sz="4800" b="1" dirty="0">
                <a:solidFill>
                  <a:srgbClr val="002060"/>
                </a:solidFill>
              </a:rPr>
              <a:t>una iglesia que sostiene </a:t>
            </a:r>
            <a:r>
              <a:rPr lang="es-ES" sz="4800" b="1" dirty="0">
                <a:solidFill>
                  <a:srgbClr val="FF0000"/>
                </a:solidFill>
              </a:rPr>
              <a:t>relaciones ilícitas </a:t>
            </a:r>
            <a:r>
              <a:rPr lang="es-ES" sz="4800" b="1" dirty="0">
                <a:solidFill>
                  <a:srgbClr val="002060"/>
                </a:solidFill>
              </a:rPr>
              <a:t>con los poderes políticos del mundo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0199" y="217714"/>
            <a:ext cx="11459029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Es </a:t>
            </a:r>
            <a:r>
              <a:rPr lang="es-ES" sz="4800" b="1" dirty="0">
                <a:solidFill>
                  <a:srgbClr val="002060"/>
                </a:solidFill>
              </a:rPr>
              <a:t>una iglesia que le da a las naciones el </a:t>
            </a:r>
            <a:r>
              <a:rPr lang="es-ES" sz="4800" b="1" dirty="0">
                <a:solidFill>
                  <a:srgbClr val="FF0000"/>
                </a:solidFill>
              </a:rPr>
              <a:t>vino</a:t>
            </a:r>
            <a:r>
              <a:rPr lang="es-ES" sz="4800" b="1" dirty="0">
                <a:solidFill>
                  <a:srgbClr val="002060"/>
                </a:solidFill>
              </a:rPr>
              <a:t> de sus </a:t>
            </a:r>
            <a:r>
              <a:rPr lang="es-ES" sz="4800" b="1" dirty="0">
                <a:solidFill>
                  <a:srgbClr val="FF0000"/>
                </a:solidFill>
              </a:rPr>
              <a:t>falsas doctrinas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685800" indent="-6858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Es </a:t>
            </a:r>
            <a:r>
              <a:rPr lang="es-ES" sz="4800" b="1" dirty="0">
                <a:solidFill>
                  <a:srgbClr val="002060"/>
                </a:solidFill>
              </a:rPr>
              <a:t>una iglesia cuyos colores predilectos son la </a:t>
            </a:r>
            <a:r>
              <a:rPr lang="es-ES" sz="4800" b="1" dirty="0" smtClean="0">
                <a:solidFill>
                  <a:srgbClr val="FF0000"/>
                </a:solidFill>
              </a:rPr>
              <a:t>púrpura </a:t>
            </a:r>
            <a:r>
              <a:rPr lang="es-ES" sz="4800" b="1" dirty="0">
                <a:solidFill>
                  <a:srgbClr val="FF0000"/>
                </a:solidFill>
              </a:rPr>
              <a:t>y la escarlata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242" y="3264702"/>
            <a:ext cx="5102942" cy="33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0199" y="891756"/>
            <a:ext cx="11459029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Es </a:t>
            </a:r>
            <a:r>
              <a:rPr lang="es-ES" sz="4800" b="1" dirty="0">
                <a:solidFill>
                  <a:srgbClr val="002060"/>
                </a:solidFill>
              </a:rPr>
              <a:t>una iglesia </a:t>
            </a:r>
            <a:r>
              <a:rPr lang="es-ES" sz="4800" b="1" dirty="0">
                <a:solidFill>
                  <a:srgbClr val="FF0000"/>
                </a:solidFill>
              </a:rPr>
              <a:t>rica y ostentosa </a:t>
            </a:r>
            <a:r>
              <a:rPr lang="es-ES" sz="4800" b="1" dirty="0">
                <a:solidFill>
                  <a:srgbClr val="002060"/>
                </a:solidFill>
              </a:rPr>
              <a:t>pues esta ataviada con oro, piedras preciosas y perlas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06" y="2578825"/>
            <a:ext cx="5938330" cy="39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7260" y="716036"/>
            <a:ext cx="11459029" cy="258532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5400" b="1" dirty="0" smtClean="0">
                <a:solidFill>
                  <a:srgbClr val="002060"/>
                </a:solidFill>
              </a:rPr>
              <a:t>Es </a:t>
            </a:r>
            <a:r>
              <a:rPr lang="es-ES" sz="5400" b="1" dirty="0">
                <a:solidFill>
                  <a:srgbClr val="002060"/>
                </a:solidFill>
              </a:rPr>
              <a:t>una iglesia que tiene </a:t>
            </a:r>
            <a:r>
              <a:rPr lang="es-ES" sz="5400" b="1" dirty="0">
                <a:solidFill>
                  <a:srgbClr val="FF0000"/>
                </a:solidFill>
              </a:rPr>
              <a:t>hijas</a:t>
            </a:r>
            <a:r>
              <a:rPr lang="es-ES" sz="5400" b="1" dirty="0">
                <a:solidFill>
                  <a:srgbClr val="002060"/>
                </a:solidFill>
              </a:rPr>
              <a:t> que nacieron de ella y que actúan igual que la madre</a:t>
            </a:r>
            <a:r>
              <a:rPr lang="es-ES" sz="5400" b="1" dirty="0" smtClean="0">
                <a:solidFill>
                  <a:srgbClr val="002060"/>
                </a:solidFill>
              </a:rPr>
              <a:t>.</a:t>
            </a:r>
            <a:endParaRPr lang="es-ES" sz="5400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97" y="2524288"/>
            <a:ext cx="6505772" cy="350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7260" y="217714"/>
            <a:ext cx="11459029" cy="258532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5400" b="1" dirty="0" smtClean="0">
                <a:solidFill>
                  <a:srgbClr val="002060"/>
                </a:solidFill>
              </a:rPr>
              <a:t>Es </a:t>
            </a:r>
            <a:r>
              <a:rPr lang="es-ES" sz="5400" b="1" dirty="0">
                <a:solidFill>
                  <a:srgbClr val="002060"/>
                </a:solidFill>
              </a:rPr>
              <a:t>una iglesia que en su historia </a:t>
            </a:r>
            <a:r>
              <a:rPr lang="es-ES" sz="5400" b="1" dirty="0" smtClean="0">
                <a:solidFill>
                  <a:srgbClr val="002060"/>
                </a:solidFill>
              </a:rPr>
              <a:t>está </a:t>
            </a:r>
            <a:r>
              <a:rPr lang="es-ES" sz="5400" b="1" dirty="0">
                <a:solidFill>
                  <a:srgbClr val="002060"/>
                </a:solidFill>
              </a:rPr>
              <a:t>manchada con la </a:t>
            </a:r>
            <a:r>
              <a:rPr lang="es-ES" sz="5400" b="1" dirty="0">
                <a:solidFill>
                  <a:srgbClr val="FF0000"/>
                </a:solidFill>
              </a:rPr>
              <a:t>sangre</a:t>
            </a:r>
            <a:r>
              <a:rPr lang="es-ES" sz="5400" b="1" dirty="0">
                <a:solidFill>
                  <a:srgbClr val="002060"/>
                </a:solidFill>
              </a:rPr>
              <a:t> de los mártires de Jesús.</a:t>
            </a:r>
            <a:endParaRPr lang="es-ES" sz="5400" b="1" i="1" dirty="0">
              <a:solidFill>
                <a:srgbClr val="AC0C4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043" y="1947214"/>
            <a:ext cx="4131581" cy="45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7200" y="507002"/>
            <a:ext cx="1145902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5400" b="1" dirty="0">
                <a:solidFill>
                  <a:srgbClr val="002060"/>
                </a:solidFill>
              </a:rPr>
              <a:t>No es coincidencia que el papa Francisco I habla de la consolidación de las naciones. Habla de </a:t>
            </a:r>
            <a:r>
              <a:rPr lang="es-ES" sz="5400" b="1" dirty="0">
                <a:solidFill>
                  <a:srgbClr val="FF0000"/>
                </a:solidFill>
              </a:rPr>
              <a:t>fronteras abiertas </a:t>
            </a:r>
            <a:r>
              <a:rPr lang="es-ES" sz="5400" b="1" dirty="0">
                <a:solidFill>
                  <a:srgbClr val="002060"/>
                </a:solidFill>
              </a:rPr>
              <a:t>a donde hay inmigración libre. Él sabe que esta inmigración diluye el espíritu patrio y desmorona las fronteras entre naciones. </a:t>
            </a:r>
            <a:endParaRPr lang="es-ES" sz="54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368502"/>
            <a:ext cx="11713029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</a:rPr>
              <a:t>Los </a:t>
            </a:r>
            <a:r>
              <a:rPr lang="es-ES" sz="4000" b="1" dirty="0">
                <a:solidFill>
                  <a:srgbClr val="FF0000"/>
                </a:solidFill>
              </a:rPr>
              <a:t>medios de comunicación seculares</a:t>
            </a:r>
            <a:r>
              <a:rPr lang="es-ES" sz="4000" b="1" dirty="0">
                <a:solidFill>
                  <a:srgbClr val="002060"/>
                </a:solidFill>
              </a:rPr>
              <a:t>, los </a:t>
            </a:r>
            <a:r>
              <a:rPr lang="es-ES" sz="4000" b="1" dirty="0">
                <a:solidFill>
                  <a:srgbClr val="FF0000"/>
                </a:solidFill>
              </a:rPr>
              <a:t>científicos</a:t>
            </a:r>
            <a:r>
              <a:rPr lang="es-ES" sz="4000" b="1" dirty="0">
                <a:solidFill>
                  <a:srgbClr val="002060"/>
                </a:solidFill>
              </a:rPr>
              <a:t>, los </a:t>
            </a:r>
            <a:r>
              <a:rPr lang="es-ES" sz="4000" b="1" dirty="0">
                <a:solidFill>
                  <a:srgbClr val="FF0000"/>
                </a:solidFill>
              </a:rPr>
              <a:t>gobernantes</a:t>
            </a:r>
            <a:r>
              <a:rPr lang="es-ES" sz="4000" b="1" dirty="0">
                <a:solidFill>
                  <a:srgbClr val="002060"/>
                </a:solidFill>
              </a:rPr>
              <a:t> y las </a:t>
            </a:r>
            <a:r>
              <a:rPr lang="es-ES" sz="4000" b="1" dirty="0">
                <a:solidFill>
                  <a:srgbClr val="FF0000"/>
                </a:solidFill>
              </a:rPr>
              <a:t>instituciones educativas </a:t>
            </a:r>
            <a:r>
              <a:rPr lang="es-ES" sz="4000" b="1" dirty="0">
                <a:solidFill>
                  <a:srgbClr val="002060"/>
                </a:solidFill>
              </a:rPr>
              <a:t>son incapaces de comprender </a:t>
            </a:r>
            <a:r>
              <a:rPr lang="es-ES" sz="4000" b="1" dirty="0" smtClean="0">
                <a:solidFill>
                  <a:srgbClr val="FF0000"/>
                </a:solidFill>
              </a:rPr>
              <a:t>cómo </a:t>
            </a:r>
            <a:r>
              <a:rPr lang="es-ES" sz="4000" b="1" dirty="0">
                <a:solidFill>
                  <a:srgbClr val="FF0000"/>
                </a:solidFill>
              </a:rPr>
              <a:t>terminará </a:t>
            </a:r>
            <a:r>
              <a:rPr lang="es-ES" sz="4000" b="1" dirty="0">
                <a:solidFill>
                  <a:srgbClr val="002060"/>
                </a:solidFill>
              </a:rPr>
              <a:t>la historia de este mundo, pues no creen que las escrituras </a:t>
            </a:r>
            <a:r>
              <a:rPr lang="es-ES" sz="4000" b="1" dirty="0">
                <a:solidFill>
                  <a:srgbClr val="FF0000"/>
                </a:solidFill>
              </a:rPr>
              <a:t>contienen</a:t>
            </a:r>
            <a:r>
              <a:rPr lang="es-ES" sz="4000" b="1" dirty="0">
                <a:solidFill>
                  <a:srgbClr val="002060"/>
                </a:solidFill>
              </a:rPr>
              <a:t> un relato </a:t>
            </a:r>
            <a:r>
              <a:rPr lang="es-ES" sz="4000" b="1" dirty="0">
                <a:solidFill>
                  <a:srgbClr val="FF0000"/>
                </a:solidFill>
              </a:rPr>
              <a:t>histórico confiable</a:t>
            </a:r>
            <a:r>
              <a:rPr lang="es-ES" sz="4000" b="1" dirty="0">
                <a:solidFill>
                  <a:srgbClr val="002060"/>
                </a:solidFill>
              </a:rPr>
              <a:t>. </a:t>
            </a:r>
            <a:r>
              <a:rPr lang="es-ES" sz="4000" b="1" dirty="0" smtClean="0">
                <a:solidFill>
                  <a:srgbClr val="002060"/>
                </a:solidFill>
              </a:rPr>
              <a:t>Enseñan </a:t>
            </a:r>
            <a:r>
              <a:rPr lang="es-ES" sz="4000" b="1" dirty="0">
                <a:solidFill>
                  <a:srgbClr val="002060"/>
                </a:solidFill>
              </a:rPr>
              <a:t>que el mundo vino a la existencia por un largo proceso de evolución y que las historias de </a:t>
            </a:r>
            <a:r>
              <a:rPr lang="es-ES" sz="4000" b="1" dirty="0">
                <a:solidFill>
                  <a:srgbClr val="FF0000"/>
                </a:solidFill>
              </a:rPr>
              <a:t>Génesis 1-11</a:t>
            </a:r>
            <a:r>
              <a:rPr lang="es-ES" sz="4000" b="1" dirty="0">
                <a:solidFill>
                  <a:srgbClr val="002060"/>
                </a:solidFill>
              </a:rPr>
              <a:t> son una colección de </a:t>
            </a:r>
            <a:r>
              <a:rPr lang="es-ES" sz="4000" b="1" dirty="0">
                <a:solidFill>
                  <a:srgbClr val="FF0000"/>
                </a:solidFill>
              </a:rPr>
              <a:t>mitos o leyendas </a:t>
            </a:r>
            <a:r>
              <a:rPr lang="es-ES" sz="4000" b="1" dirty="0">
                <a:solidFill>
                  <a:srgbClr val="002060"/>
                </a:solidFill>
              </a:rPr>
              <a:t>que </a:t>
            </a:r>
            <a:r>
              <a:rPr lang="es-ES" sz="4000" b="1" dirty="0">
                <a:solidFill>
                  <a:srgbClr val="FF0000"/>
                </a:solidFill>
              </a:rPr>
              <a:t>nunca ocurrieron </a:t>
            </a:r>
            <a:r>
              <a:rPr lang="es-ES" sz="4000" b="1" dirty="0">
                <a:solidFill>
                  <a:srgbClr val="002060"/>
                </a:solidFill>
              </a:rPr>
              <a:t>en </a:t>
            </a:r>
            <a:r>
              <a:rPr lang="es-ES" sz="4000" b="1" dirty="0" smtClean="0">
                <a:solidFill>
                  <a:srgbClr val="002060"/>
                </a:solidFill>
              </a:rPr>
              <a:t>realidad. </a:t>
            </a:r>
            <a:r>
              <a:rPr lang="es-ES" sz="4000" b="1" dirty="0">
                <a:solidFill>
                  <a:srgbClr val="002060"/>
                </a:solidFill>
              </a:rPr>
              <a:t>Por esta misma razón, no creen que se pueda confiar en el relato apocalíptico del fin.</a:t>
            </a:r>
            <a:endParaRPr lang="es-ES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893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86697" y="217714"/>
            <a:ext cx="1113503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Francisco </a:t>
            </a:r>
            <a:r>
              <a:rPr lang="es-ES" sz="4800" b="1" dirty="0">
                <a:solidFill>
                  <a:srgbClr val="002060"/>
                </a:solidFill>
              </a:rPr>
              <a:t>también ataca el capitalismo bajo el pretexto del ‘bien común’, habla de la necesidad que tienen las grandes corporaciones mundiales de cuidar el medio ambiente e insta a las naciones ricas a redistribuir su riqueza a las naciones pobres. El papa oculta bajo su sotana Jesuita sus aspiraciones comunistas.</a:t>
            </a:r>
            <a:endParaRPr lang="es-ES" sz="48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2525" y="1852838"/>
            <a:ext cx="471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dispersión evitó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5316" y="264361"/>
            <a:ext cx="446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confusión de las lenguas fue...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57285" y="4493615"/>
            <a:ext cx="451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Intención del papado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89661" y="5646549"/>
            <a:ext cx="407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Babilonia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89661" y="3019349"/>
            <a:ext cx="407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dispersión originó..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95768" y="4703564"/>
            <a:ext cx="5057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</a:t>
            </a:r>
            <a:r>
              <a:rPr kumimoji="0" lang="es-DO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3200" noProof="0" dirty="0" smtClean="0">
                <a:solidFill>
                  <a:prstClr val="black"/>
                </a:solidFill>
              </a:rPr>
              <a:t>u</a:t>
            </a:r>
            <a:r>
              <a:rPr lang="es-ES" sz="3200" dirty="0" smtClean="0">
                <a:solidFill>
                  <a:prstClr val="black"/>
                </a:solidFill>
              </a:rPr>
              <a:t>na </a:t>
            </a:r>
            <a:r>
              <a:rPr lang="es-ES" sz="3200" dirty="0">
                <a:solidFill>
                  <a:prstClr val="black"/>
                </a:solidFill>
              </a:rPr>
              <a:t>unión universal contra Dios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77781" y="1518827"/>
            <a:ext cx="545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una gran bendición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77781" y="162534"/>
            <a:ext cx="5450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Gobierno mundial bajo su liderazgo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35193" y="2526906"/>
            <a:ext cx="51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Coalición global que incluye a la ramera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710516" y="5953161"/>
            <a:ext cx="518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falsas religiones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95768" y="3830146"/>
            <a:ext cx="4786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</a:rPr>
              <a:t>Una maldición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705316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189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La última palabra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522424"/>
            <a:ext cx="11135032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7200" b="1" dirty="0">
                <a:solidFill>
                  <a:srgbClr val="002060"/>
                </a:solidFill>
              </a:rPr>
              <a:t>Según el libro de Apocalipsis, Dios tendrá la última palabra y la gran </a:t>
            </a:r>
            <a:r>
              <a:rPr lang="es-ES" sz="7200" b="1" dirty="0" smtClean="0">
                <a:solidFill>
                  <a:srgbClr val="002060"/>
                </a:solidFill>
              </a:rPr>
              <a:t>Babilonia </a:t>
            </a:r>
            <a:r>
              <a:rPr lang="es-ES" sz="7200" b="1" dirty="0">
                <a:solidFill>
                  <a:srgbClr val="002060"/>
                </a:solidFill>
              </a:rPr>
              <a:t>caerá como cayó Babel:</a:t>
            </a:r>
            <a:endParaRPr lang="es-ES" sz="72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0390" y="856357"/>
            <a:ext cx="110155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El séptimo ángel derramó su copa por el aire; y salió una gran voz del templo del cielo, del trono, diciendo: Hecho está. </a:t>
            </a:r>
            <a:r>
              <a:rPr lang="es-ES" sz="4800" b="1" dirty="0">
                <a:solidFill>
                  <a:srgbClr val="FF0000"/>
                </a:solidFill>
              </a:rPr>
              <a:t>18</a:t>
            </a:r>
            <a:r>
              <a:rPr lang="es-ES" sz="4800" b="1" dirty="0">
                <a:solidFill>
                  <a:schemeClr val="bg1"/>
                </a:solidFill>
              </a:rPr>
              <a:t> Entonces hubo </a:t>
            </a:r>
            <a:r>
              <a:rPr lang="es-ES" sz="4800" b="1" dirty="0">
                <a:solidFill>
                  <a:srgbClr val="FFFF00"/>
                </a:solidFill>
              </a:rPr>
              <a:t>relámpagos y voces y truenos</a:t>
            </a:r>
            <a:r>
              <a:rPr lang="es-ES" sz="4800" b="1" dirty="0">
                <a:solidFill>
                  <a:schemeClr val="bg1"/>
                </a:solidFill>
              </a:rPr>
              <a:t>, y un </a:t>
            </a:r>
            <a:r>
              <a:rPr lang="es-ES" sz="4800" b="1" dirty="0">
                <a:solidFill>
                  <a:srgbClr val="FFFF00"/>
                </a:solidFill>
              </a:rPr>
              <a:t>gran temblor </a:t>
            </a:r>
            <a:r>
              <a:rPr lang="es-ES" sz="4800" b="1" dirty="0">
                <a:solidFill>
                  <a:schemeClr val="bg1"/>
                </a:solidFill>
              </a:rPr>
              <a:t>de tierra, un </a:t>
            </a:r>
            <a:r>
              <a:rPr lang="es-ES" sz="4800" b="1" dirty="0">
                <a:solidFill>
                  <a:srgbClr val="FFFF00"/>
                </a:solidFill>
              </a:rPr>
              <a:t>terremoto</a:t>
            </a:r>
            <a:r>
              <a:rPr lang="es-ES" sz="4800" b="1" dirty="0">
                <a:solidFill>
                  <a:schemeClr val="bg1"/>
                </a:solidFill>
              </a:rPr>
              <a:t> tan grande, cual no lo hubo jamás desde que los hombres han estado sobre la tierra.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16:17-21:</a:t>
            </a:r>
          </a:p>
        </p:txBody>
      </p:sp>
    </p:spTree>
    <p:extLst>
      <p:ext uri="{BB962C8B-B14F-4D97-AF65-F5344CB8AC3E}">
        <p14:creationId xmlns:p14="http://schemas.microsoft.com/office/powerpoint/2010/main" val="10489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39383" y="0"/>
            <a:ext cx="1101555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19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Y la gran ciudad fue </a:t>
            </a:r>
            <a:r>
              <a:rPr lang="es-ES" sz="4400" b="1" dirty="0">
                <a:solidFill>
                  <a:srgbClr val="FFFF00"/>
                </a:solidFill>
              </a:rPr>
              <a:t>dividida</a:t>
            </a:r>
            <a:r>
              <a:rPr lang="es-ES" sz="4400" b="1" dirty="0">
                <a:solidFill>
                  <a:schemeClr val="bg1"/>
                </a:solidFill>
              </a:rPr>
              <a:t> en tres partes, y las </a:t>
            </a:r>
            <a:r>
              <a:rPr lang="es-ES" sz="4400" b="1" dirty="0">
                <a:solidFill>
                  <a:srgbClr val="FFFF00"/>
                </a:solidFill>
              </a:rPr>
              <a:t>ciudades de las naciones cayeron</a:t>
            </a:r>
            <a:r>
              <a:rPr lang="es-ES" sz="4400" b="1" dirty="0">
                <a:solidFill>
                  <a:schemeClr val="bg1"/>
                </a:solidFill>
              </a:rPr>
              <a:t>; y la </a:t>
            </a:r>
            <a:r>
              <a:rPr lang="es-ES" sz="4400" b="1" dirty="0">
                <a:solidFill>
                  <a:srgbClr val="FFFF00"/>
                </a:solidFill>
              </a:rPr>
              <a:t>gran Babilonia </a:t>
            </a:r>
            <a:r>
              <a:rPr lang="es-ES" sz="4400" b="1" dirty="0">
                <a:solidFill>
                  <a:schemeClr val="bg1"/>
                </a:solidFill>
              </a:rPr>
              <a:t>vino en memoria delante de Dios, para darle el </a:t>
            </a:r>
            <a:r>
              <a:rPr lang="es-ES" sz="4400" b="1" dirty="0" smtClean="0">
                <a:solidFill>
                  <a:schemeClr val="bg1"/>
                </a:solidFill>
              </a:rPr>
              <a:t>cáliz del </a:t>
            </a:r>
            <a:r>
              <a:rPr lang="es-ES" sz="4400" b="1" dirty="0">
                <a:solidFill>
                  <a:schemeClr val="bg1"/>
                </a:solidFill>
              </a:rPr>
              <a:t>vino del ardor de su ira. </a:t>
            </a:r>
            <a:r>
              <a:rPr lang="es-ES" sz="4400" b="1" dirty="0">
                <a:solidFill>
                  <a:srgbClr val="FF0000"/>
                </a:solidFill>
              </a:rPr>
              <a:t>20</a:t>
            </a:r>
            <a:r>
              <a:rPr lang="es-ES" sz="4400" b="1" dirty="0">
                <a:solidFill>
                  <a:schemeClr val="bg1"/>
                </a:solidFill>
              </a:rPr>
              <a:t> Y toda isla huyó, y los montes no fueron hallados. </a:t>
            </a:r>
            <a:r>
              <a:rPr lang="es-ES" sz="4400" b="1" dirty="0">
                <a:solidFill>
                  <a:srgbClr val="FF0000"/>
                </a:solidFill>
              </a:rPr>
              <a:t>21</a:t>
            </a:r>
            <a:r>
              <a:rPr lang="es-ES" sz="4400" b="1" dirty="0">
                <a:solidFill>
                  <a:schemeClr val="bg1"/>
                </a:solidFill>
              </a:rPr>
              <a:t> Y cayó del cielo sobre los hombres un enorme granizo como del peso de un talento; y los hombres blasfemaron contra Dios por la plaga del granizo; porque su plaga fue sobremanera grande.”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globalismo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522424"/>
            <a:ext cx="1113503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Vivimos </a:t>
            </a:r>
            <a:r>
              <a:rPr lang="es-ES" sz="4400" b="1" dirty="0">
                <a:solidFill>
                  <a:srgbClr val="002060"/>
                </a:solidFill>
              </a:rPr>
              <a:t>en un mundo unido por la </a:t>
            </a:r>
            <a:r>
              <a:rPr lang="es-ES" sz="4400" b="1" dirty="0">
                <a:solidFill>
                  <a:srgbClr val="FF0000"/>
                </a:solidFill>
              </a:rPr>
              <a:t>transportación</a:t>
            </a:r>
            <a:r>
              <a:rPr lang="es-ES" sz="4400" b="1" dirty="0">
                <a:solidFill>
                  <a:srgbClr val="002060"/>
                </a:solidFill>
              </a:rPr>
              <a:t>: Por ejemplo, American Airlines pertenece a una alianza con otras líneas aéreas que se llama: </a:t>
            </a:r>
            <a:r>
              <a:rPr lang="es-ES" sz="4400" b="1" dirty="0" err="1">
                <a:solidFill>
                  <a:srgbClr val="002060"/>
                </a:solidFill>
              </a:rPr>
              <a:t>One</a:t>
            </a:r>
            <a:r>
              <a:rPr lang="es-ES" sz="4400" b="1" dirty="0">
                <a:solidFill>
                  <a:srgbClr val="002060"/>
                </a:solidFill>
              </a:rPr>
              <a:t> </a:t>
            </a:r>
            <a:r>
              <a:rPr lang="es-ES" sz="4400" b="1" dirty="0" err="1">
                <a:solidFill>
                  <a:srgbClr val="002060"/>
                </a:solidFill>
              </a:rPr>
              <a:t>World</a:t>
            </a:r>
            <a:r>
              <a:rPr lang="es-ES" sz="4400" b="1" dirty="0">
                <a:solidFill>
                  <a:srgbClr val="002060"/>
                </a:solidFill>
              </a:rPr>
              <a:t> Alliance</a:t>
            </a:r>
          </a:p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Aun </a:t>
            </a:r>
            <a:r>
              <a:rPr lang="es-ES" sz="4400" b="1" dirty="0">
                <a:solidFill>
                  <a:srgbClr val="002060"/>
                </a:solidFill>
              </a:rPr>
              <a:t>cuando en las naciones del mundo se hablan diferentes idiomas la tecnología ha hecho posible traducir de </a:t>
            </a:r>
            <a:r>
              <a:rPr lang="es-ES" sz="4400" b="1" dirty="0">
                <a:solidFill>
                  <a:srgbClr val="FF0000"/>
                </a:solidFill>
              </a:rPr>
              <a:t>un idioma a otro </a:t>
            </a:r>
            <a:r>
              <a:rPr lang="es-ES" sz="4400" b="1" dirty="0">
                <a:solidFill>
                  <a:srgbClr val="002060"/>
                </a:solidFill>
              </a:rPr>
              <a:t>casi instantáneamente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4465" y="368502"/>
            <a:ext cx="11451824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Vivimos </a:t>
            </a:r>
            <a:r>
              <a:rPr lang="es-ES" sz="4400" b="1" dirty="0">
                <a:solidFill>
                  <a:srgbClr val="002060"/>
                </a:solidFill>
              </a:rPr>
              <a:t>en un mundo a donde las </a:t>
            </a:r>
            <a:r>
              <a:rPr lang="es-ES" sz="4400" b="1" dirty="0">
                <a:solidFill>
                  <a:srgbClr val="FF0000"/>
                </a:solidFill>
              </a:rPr>
              <a:t>economías</a:t>
            </a:r>
            <a:r>
              <a:rPr lang="es-ES" sz="4400" b="1" dirty="0">
                <a:solidFill>
                  <a:srgbClr val="002060"/>
                </a:solidFill>
              </a:rPr>
              <a:t> están estrechamente vinculadas. Se ha dicho que cuando los Estados Unidos </a:t>
            </a:r>
            <a:r>
              <a:rPr lang="es-ES" sz="4400" b="1" dirty="0">
                <a:solidFill>
                  <a:srgbClr val="FF0000"/>
                </a:solidFill>
              </a:rPr>
              <a:t>estornuda</a:t>
            </a:r>
            <a:r>
              <a:rPr lang="es-ES" sz="4400" b="1" dirty="0">
                <a:solidFill>
                  <a:srgbClr val="002060"/>
                </a:solidFill>
              </a:rPr>
              <a:t> al mundo le da gripe. Pero se podría decir lo mismo hoy de China y otros países.</a:t>
            </a:r>
          </a:p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002060"/>
                </a:solidFill>
              </a:rPr>
              <a:t>mundo está </a:t>
            </a:r>
            <a:r>
              <a:rPr lang="es-ES" sz="4400" b="1" dirty="0">
                <a:solidFill>
                  <a:srgbClr val="FF0000"/>
                </a:solidFill>
              </a:rPr>
              <a:t>unido</a:t>
            </a:r>
            <a:r>
              <a:rPr lang="es-ES" sz="4400" b="1" dirty="0">
                <a:solidFill>
                  <a:srgbClr val="002060"/>
                </a:solidFill>
              </a:rPr>
              <a:t> por la </a:t>
            </a:r>
            <a:r>
              <a:rPr lang="es-ES" sz="4400" b="1" dirty="0">
                <a:solidFill>
                  <a:srgbClr val="FF0000"/>
                </a:solidFill>
              </a:rPr>
              <a:t>comunicación</a:t>
            </a:r>
            <a:r>
              <a:rPr lang="es-ES" sz="4400" b="1" dirty="0">
                <a:solidFill>
                  <a:srgbClr val="002060"/>
                </a:solidFill>
              </a:rPr>
              <a:t> a través de tecnologías como Skype, correo electrónico, mensajes de texto, </a:t>
            </a:r>
            <a:r>
              <a:rPr lang="es-ES" sz="4400" b="1" dirty="0" err="1" smtClean="0">
                <a:solidFill>
                  <a:srgbClr val="002060"/>
                </a:solidFill>
              </a:rPr>
              <a:t>Whatsapp</a:t>
            </a:r>
            <a:r>
              <a:rPr lang="es-ES" sz="4400" b="1" dirty="0">
                <a:solidFill>
                  <a:srgbClr val="002060"/>
                </a:solidFill>
              </a:rPr>
              <a:t>, teléfonos celulares, Twitter y Facebook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507002"/>
            <a:ext cx="11135032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002060"/>
                </a:solidFill>
              </a:rPr>
              <a:t>mundo se ha unido por medio de tratados de </a:t>
            </a:r>
            <a:r>
              <a:rPr lang="es-ES" sz="5400" b="1" dirty="0">
                <a:solidFill>
                  <a:srgbClr val="FF0000"/>
                </a:solidFill>
              </a:rPr>
              <a:t>libre comercio </a:t>
            </a:r>
            <a:r>
              <a:rPr lang="es-ES" sz="5400" b="1" dirty="0">
                <a:solidFill>
                  <a:srgbClr val="002060"/>
                </a:solidFill>
              </a:rPr>
              <a:t>(NAFTA, CAFTA, TRANS-PACIFICO, UNASUR, etc.).</a:t>
            </a:r>
          </a:p>
          <a:p>
            <a:pPr marL="685800" indent="-6858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002060"/>
                </a:solidFill>
              </a:rPr>
              <a:t>papa Francisco I ha hecho un esfuerzo casi sobrehumano de unir a </a:t>
            </a:r>
            <a:r>
              <a:rPr lang="es-ES" sz="5400" b="1" dirty="0">
                <a:solidFill>
                  <a:srgbClr val="FF0000"/>
                </a:solidFill>
              </a:rPr>
              <a:t>todas las religiones </a:t>
            </a:r>
            <a:r>
              <a:rPr lang="es-ES" sz="5400" b="1" dirty="0">
                <a:solidFill>
                  <a:srgbClr val="002060"/>
                </a:solidFill>
              </a:rPr>
              <a:t>del mundo</a:t>
            </a:r>
            <a:r>
              <a:rPr lang="es-ES" sz="5400" b="1" dirty="0" smtClean="0">
                <a:solidFill>
                  <a:srgbClr val="002060"/>
                </a:solidFill>
              </a:rPr>
              <a:t>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226159"/>
            <a:ext cx="11713029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002060"/>
                </a:solidFill>
              </a:rPr>
              <a:t>Para ellos, el libro de </a:t>
            </a:r>
            <a:r>
              <a:rPr lang="es-ES" sz="6000" b="1" dirty="0">
                <a:solidFill>
                  <a:srgbClr val="FF0000"/>
                </a:solidFill>
              </a:rPr>
              <a:t>Apocalipsis</a:t>
            </a:r>
            <a:r>
              <a:rPr lang="es-ES" sz="6000" b="1" dirty="0">
                <a:solidFill>
                  <a:srgbClr val="002060"/>
                </a:solidFill>
              </a:rPr>
              <a:t> es un libro de ciencia </a:t>
            </a:r>
            <a:r>
              <a:rPr lang="es-ES" sz="6000" b="1" dirty="0" smtClean="0">
                <a:solidFill>
                  <a:srgbClr val="002060"/>
                </a:solidFill>
              </a:rPr>
              <a:t>ficción </a:t>
            </a:r>
            <a:r>
              <a:rPr lang="es-ES" sz="6000" b="1" dirty="0">
                <a:solidFill>
                  <a:srgbClr val="002060"/>
                </a:solidFill>
              </a:rPr>
              <a:t>semejante a las profecías de </a:t>
            </a:r>
            <a:r>
              <a:rPr lang="es-ES" sz="6000" b="1" dirty="0" err="1">
                <a:solidFill>
                  <a:srgbClr val="002060"/>
                </a:solidFill>
              </a:rPr>
              <a:t>Nostradamus</a:t>
            </a:r>
            <a:r>
              <a:rPr lang="es-ES" sz="6000" b="1" dirty="0">
                <a:solidFill>
                  <a:srgbClr val="002060"/>
                </a:solidFill>
              </a:rPr>
              <a:t>. Para ellos, el último libro de la Biblia es una colección de </a:t>
            </a:r>
            <a:r>
              <a:rPr lang="es-ES" sz="6000" b="1" dirty="0" smtClean="0">
                <a:solidFill>
                  <a:srgbClr val="FF0000"/>
                </a:solidFill>
              </a:rPr>
              <a:t>visiones aberrantes</a:t>
            </a:r>
            <a:r>
              <a:rPr lang="es-ES" sz="6000" b="1" dirty="0" smtClean="0">
                <a:solidFill>
                  <a:srgbClr val="002060"/>
                </a:solidFill>
              </a:rPr>
              <a:t> </a:t>
            </a:r>
            <a:r>
              <a:rPr lang="es-ES" sz="6000" b="1" dirty="0">
                <a:solidFill>
                  <a:srgbClr val="002060"/>
                </a:solidFill>
              </a:rPr>
              <a:t>cuyo significado es imposible de descifrar.</a:t>
            </a:r>
            <a:endParaRPr lang="es-E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568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522424"/>
            <a:ext cx="1113503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002060"/>
                </a:solidFill>
              </a:rPr>
              <a:t>mundo occidental se está uniendo para hacerle frente al enemigo común, el </a:t>
            </a:r>
            <a:r>
              <a:rPr lang="es-ES" sz="4400" b="1" dirty="0">
                <a:solidFill>
                  <a:srgbClr val="FF0000"/>
                </a:solidFill>
              </a:rPr>
              <a:t>islamismo </a:t>
            </a:r>
            <a:r>
              <a:rPr lang="es-ES" sz="4400" b="1" dirty="0" smtClean="0">
                <a:solidFill>
                  <a:srgbClr val="FF0000"/>
                </a:solidFill>
              </a:rPr>
              <a:t>extremista</a:t>
            </a:r>
            <a:r>
              <a:rPr lang="es-ES" sz="4400" b="1" dirty="0" smtClean="0">
                <a:solidFill>
                  <a:srgbClr val="002060"/>
                </a:solidFill>
              </a:rPr>
              <a:t>, </a:t>
            </a:r>
            <a:r>
              <a:rPr lang="es-ES" sz="4400" b="1" dirty="0">
                <a:solidFill>
                  <a:srgbClr val="002060"/>
                </a:solidFill>
              </a:rPr>
              <a:t>y esta unión se transformará al fin en una oposición contra todo aquel </a:t>
            </a:r>
            <a:r>
              <a:rPr lang="es-ES" sz="4400" b="1" dirty="0" smtClean="0">
                <a:solidFill>
                  <a:srgbClr val="002060"/>
                </a:solidFill>
              </a:rPr>
              <a:t>que se </a:t>
            </a:r>
            <a:r>
              <a:rPr lang="es-ES" sz="4400" b="1" dirty="0">
                <a:solidFill>
                  <a:srgbClr val="002060"/>
                </a:solidFill>
              </a:rPr>
              <a:t>considere </a:t>
            </a:r>
            <a:r>
              <a:rPr lang="es-ES" sz="4400" b="1" dirty="0">
                <a:solidFill>
                  <a:srgbClr val="FF0000"/>
                </a:solidFill>
              </a:rPr>
              <a:t>sectario y fundamentalista.</a:t>
            </a:r>
          </a:p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FF0000"/>
                </a:solidFill>
              </a:rPr>
              <a:t>papa</a:t>
            </a:r>
            <a:r>
              <a:rPr lang="es-ES" sz="4400" b="1" dirty="0">
                <a:solidFill>
                  <a:srgbClr val="002060"/>
                </a:solidFill>
              </a:rPr>
              <a:t> ha llamado a todas las naciones a que se unan para resolver el problema del </a:t>
            </a:r>
            <a:r>
              <a:rPr lang="es-ES" sz="4400" b="1" dirty="0">
                <a:solidFill>
                  <a:srgbClr val="FF0000"/>
                </a:solidFill>
              </a:rPr>
              <a:t>cambio climático </a:t>
            </a:r>
            <a:r>
              <a:rPr lang="es-ES" sz="4400" b="1" dirty="0">
                <a:solidFill>
                  <a:srgbClr val="002060"/>
                </a:solidFill>
              </a:rPr>
              <a:t>y la </a:t>
            </a:r>
            <a:r>
              <a:rPr lang="es-ES" sz="4400" b="1" dirty="0">
                <a:solidFill>
                  <a:srgbClr val="FF0000"/>
                </a:solidFill>
              </a:rPr>
              <a:t>pobreza global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522424"/>
            <a:ext cx="11135032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002060"/>
                </a:solidFill>
              </a:rPr>
              <a:t>mundo se caracteriza por una </a:t>
            </a:r>
            <a:r>
              <a:rPr lang="es-ES" sz="4400" b="1" dirty="0">
                <a:solidFill>
                  <a:srgbClr val="FF0000"/>
                </a:solidFill>
              </a:rPr>
              <a:t>filosofía rebelde</a:t>
            </a:r>
            <a:r>
              <a:rPr lang="es-ES" sz="4400" b="1" dirty="0">
                <a:solidFill>
                  <a:srgbClr val="002060"/>
                </a:solidFill>
              </a:rPr>
              <a:t>. El modo de pensar actual es </a:t>
            </a:r>
            <a:r>
              <a:rPr lang="es-ES" sz="4400" b="1" dirty="0">
                <a:solidFill>
                  <a:srgbClr val="FF0000"/>
                </a:solidFill>
              </a:rPr>
              <a:t>post-moderno</a:t>
            </a:r>
            <a:r>
              <a:rPr lang="es-ES" sz="4400" b="1" dirty="0">
                <a:solidFill>
                  <a:srgbClr val="002060"/>
                </a:solidFill>
              </a:rPr>
              <a:t>, a donde se enfatiza la </a:t>
            </a:r>
            <a:r>
              <a:rPr lang="es-ES" sz="4400" b="1" dirty="0">
                <a:solidFill>
                  <a:srgbClr val="FF0000"/>
                </a:solidFill>
              </a:rPr>
              <a:t>tolerancia</a:t>
            </a:r>
            <a:r>
              <a:rPr lang="es-ES" sz="4400" b="1" dirty="0">
                <a:solidFill>
                  <a:srgbClr val="002060"/>
                </a:solidFill>
              </a:rPr>
              <a:t>, la necesidad de ser </a:t>
            </a:r>
            <a:r>
              <a:rPr lang="es-ES" sz="4400" b="1" dirty="0">
                <a:solidFill>
                  <a:srgbClr val="FF0000"/>
                </a:solidFill>
              </a:rPr>
              <a:t>políticamente correcto</a:t>
            </a:r>
            <a:r>
              <a:rPr lang="es-ES" sz="4400" b="1" dirty="0">
                <a:solidFill>
                  <a:srgbClr val="002060"/>
                </a:solidFill>
              </a:rPr>
              <a:t>. Se enfatiza la unidad en la </a:t>
            </a:r>
            <a:r>
              <a:rPr lang="es-ES" sz="4400" b="1" dirty="0">
                <a:solidFill>
                  <a:srgbClr val="FF0000"/>
                </a:solidFill>
              </a:rPr>
              <a:t>diversidad</a:t>
            </a:r>
            <a:r>
              <a:rPr lang="es-ES" sz="4400" b="1" dirty="0">
                <a:solidFill>
                  <a:srgbClr val="002060"/>
                </a:solidFill>
              </a:rPr>
              <a:t>, el </a:t>
            </a:r>
            <a:r>
              <a:rPr lang="es-ES" sz="4400" b="1" dirty="0">
                <a:solidFill>
                  <a:srgbClr val="FF0000"/>
                </a:solidFill>
              </a:rPr>
              <a:t>pluralismo</a:t>
            </a:r>
            <a:r>
              <a:rPr lang="es-ES" sz="4400" b="1" dirty="0">
                <a:solidFill>
                  <a:srgbClr val="002060"/>
                </a:solidFill>
              </a:rPr>
              <a:t>, los </a:t>
            </a:r>
            <a:r>
              <a:rPr lang="es-ES" sz="4400" b="1" dirty="0">
                <a:solidFill>
                  <a:srgbClr val="FF0000"/>
                </a:solidFill>
              </a:rPr>
              <a:t>derechos humanos </a:t>
            </a:r>
            <a:r>
              <a:rPr lang="es-ES" sz="4400" b="1" dirty="0">
                <a:solidFill>
                  <a:srgbClr val="002060"/>
                </a:solidFill>
              </a:rPr>
              <a:t>(Dios permite libre albedrío, pero el hacer el mal no es un derecho humano).</a:t>
            </a:r>
            <a:endParaRPr lang="es-ES" sz="44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Los Objetivos y Aspiraciones del Papado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531370"/>
            <a:ext cx="111350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¿Cuáles son, entonces, los </a:t>
            </a:r>
            <a:r>
              <a:rPr lang="es-ES" sz="4800" b="1" dirty="0">
                <a:solidFill>
                  <a:srgbClr val="FF0000"/>
                </a:solidFill>
              </a:rPr>
              <a:t>objetivos</a:t>
            </a:r>
            <a:r>
              <a:rPr lang="es-ES" sz="4800" b="1" dirty="0">
                <a:solidFill>
                  <a:srgbClr val="002060"/>
                </a:solidFill>
              </a:rPr>
              <a:t> del papado? Particularmente durante los últimos </a:t>
            </a:r>
            <a:r>
              <a:rPr lang="es-ES" sz="4800" b="1" dirty="0">
                <a:solidFill>
                  <a:srgbClr val="FF0000"/>
                </a:solidFill>
              </a:rPr>
              <a:t>ciento veinte años </a:t>
            </a:r>
            <a:r>
              <a:rPr lang="es-ES" sz="4800" b="1" dirty="0">
                <a:solidFill>
                  <a:srgbClr val="002060"/>
                </a:solidFill>
              </a:rPr>
              <a:t>(desde que el papa León XIII en 1891 publicara su encíclica, </a:t>
            </a:r>
            <a:r>
              <a:rPr lang="es-ES" sz="4800" b="1" i="1" dirty="0" err="1">
                <a:solidFill>
                  <a:srgbClr val="FF0000"/>
                </a:solidFill>
              </a:rPr>
              <a:t>Rerum</a:t>
            </a:r>
            <a:r>
              <a:rPr lang="es-ES" sz="4800" b="1" i="1" dirty="0">
                <a:solidFill>
                  <a:srgbClr val="FF0000"/>
                </a:solidFill>
              </a:rPr>
              <a:t> </a:t>
            </a:r>
            <a:r>
              <a:rPr lang="es-ES" sz="4800" b="1" i="1" dirty="0" err="1">
                <a:solidFill>
                  <a:srgbClr val="FF0000"/>
                </a:solidFill>
              </a:rPr>
              <a:t>Novarum</a:t>
            </a:r>
            <a:r>
              <a:rPr lang="es-ES" sz="4800" b="1" dirty="0">
                <a:solidFill>
                  <a:srgbClr val="002060"/>
                </a:solidFill>
              </a:rPr>
              <a:t>) han aparecido repetidas veces en la literatura social del papado cuatro expresiones:</a:t>
            </a:r>
            <a:endParaRPr lang="es-ES" sz="48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531370"/>
            <a:ext cx="11135032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FF0000"/>
                </a:solidFill>
              </a:rPr>
              <a:t>bien común</a:t>
            </a:r>
            <a:r>
              <a:rPr lang="es-ES" sz="5400" b="1" dirty="0">
                <a:solidFill>
                  <a:srgbClr val="002060"/>
                </a:solidFill>
              </a:rPr>
              <a:t> (el individualismo es un enemigo que hay que evitar a toda costa).</a:t>
            </a:r>
          </a:p>
          <a:p>
            <a:pPr marL="685800" indent="-6858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5400" b="1" dirty="0" smtClean="0">
                <a:solidFill>
                  <a:srgbClr val="002060"/>
                </a:solidFill>
              </a:rPr>
              <a:t>La </a:t>
            </a:r>
            <a:r>
              <a:rPr lang="es-ES" sz="5400" b="1" dirty="0">
                <a:solidFill>
                  <a:srgbClr val="FF0000"/>
                </a:solidFill>
              </a:rPr>
              <a:t>solidaridad</a:t>
            </a:r>
            <a:r>
              <a:rPr lang="es-ES" sz="5400" b="1" dirty="0">
                <a:solidFill>
                  <a:srgbClr val="002060"/>
                </a:solidFill>
              </a:rPr>
              <a:t> (debemos unirnos en un solo cuerpo </a:t>
            </a:r>
            <a:r>
              <a:rPr lang="es-ES" sz="5400" b="1" dirty="0" smtClean="0">
                <a:solidFill>
                  <a:srgbClr val="002060"/>
                </a:solidFill>
              </a:rPr>
              <a:t>ecuménico [cristianos unidos] </a:t>
            </a:r>
            <a:r>
              <a:rPr lang="es-ES" sz="5400" b="1" dirty="0">
                <a:solidFill>
                  <a:srgbClr val="002060"/>
                </a:solidFill>
              </a:rPr>
              <a:t>y evitar el sectarismo</a:t>
            </a:r>
            <a:r>
              <a:rPr lang="es-ES" sz="5400" b="1" dirty="0" smtClean="0">
                <a:solidFill>
                  <a:srgbClr val="002060"/>
                </a:solidFill>
              </a:rPr>
              <a:t>).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3768" y="460835"/>
            <a:ext cx="1145189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54013" indent="-354013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FF0000"/>
                </a:solidFill>
              </a:rPr>
              <a:t>subsidiaridad</a:t>
            </a:r>
            <a:r>
              <a:rPr lang="es-ES" sz="4800" b="1" dirty="0">
                <a:solidFill>
                  <a:srgbClr val="002060"/>
                </a:solidFill>
              </a:rPr>
              <a:t> (nuestros intereses personales son subsidiarios al bien común de todos).</a:t>
            </a:r>
          </a:p>
          <a:p>
            <a:pPr marL="354013" indent="-354013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FF0000"/>
                </a:solidFill>
              </a:rPr>
              <a:t>destinación común </a:t>
            </a:r>
            <a:r>
              <a:rPr lang="es-ES" sz="4800" b="1" dirty="0">
                <a:solidFill>
                  <a:srgbClr val="002060"/>
                </a:solidFill>
              </a:rPr>
              <a:t>de los bienes (la propiedad personal no es </a:t>
            </a:r>
            <a:r>
              <a:rPr lang="es-ES" sz="4800" b="1" dirty="0" smtClean="0">
                <a:solidFill>
                  <a:srgbClr val="002060"/>
                </a:solidFill>
              </a:rPr>
              <a:t>necesariamente </a:t>
            </a:r>
            <a:r>
              <a:rPr lang="es-ES" sz="4800" b="1" dirty="0">
                <a:solidFill>
                  <a:srgbClr val="002060"/>
                </a:solidFill>
              </a:rPr>
              <a:t>personal, sino que más bien pertenece a toda la raza humana y debe ser redistribuida de acuerdo a la necesidad).</a:t>
            </a:r>
            <a:endParaRPr lang="es-ES" sz="48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02223" y="1153333"/>
            <a:ext cx="10642241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FF0000"/>
                </a:solidFill>
              </a:rPr>
              <a:t>Benedicto XVI </a:t>
            </a:r>
            <a:r>
              <a:rPr lang="es-ES" sz="6000" b="1" dirty="0">
                <a:solidFill>
                  <a:srgbClr val="002060"/>
                </a:solidFill>
              </a:rPr>
              <a:t>en su encíclica, </a:t>
            </a:r>
            <a:r>
              <a:rPr lang="es-ES" sz="6000" b="1" i="1" dirty="0">
                <a:solidFill>
                  <a:srgbClr val="FF0000"/>
                </a:solidFill>
              </a:rPr>
              <a:t>Caritas in </a:t>
            </a:r>
            <a:r>
              <a:rPr lang="es-ES" sz="6000" b="1" i="1" dirty="0" err="1">
                <a:solidFill>
                  <a:srgbClr val="FF0000"/>
                </a:solidFill>
              </a:rPr>
              <a:t>Veritate</a:t>
            </a:r>
            <a:r>
              <a:rPr lang="es-ES" sz="6000" b="1" i="1" dirty="0">
                <a:solidFill>
                  <a:srgbClr val="FF0000"/>
                </a:solidFill>
              </a:rPr>
              <a:t> </a:t>
            </a:r>
            <a:r>
              <a:rPr lang="es-ES" sz="6000" b="1" dirty="0">
                <a:solidFill>
                  <a:srgbClr val="002060"/>
                </a:solidFill>
              </a:rPr>
              <a:t>explicó los </a:t>
            </a:r>
            <a:r>
              <a:rPr lang="es-ES" sz="6000" b="1" dirty="0">
                <a:solidFill>
                  <a:srgbClr val="FF0000"/>
                </a:solidFill>
              </a:rPr>
              <a:t>objetivos</a:t>
            </a:r>
            <a:r>
              <a:rPr lang="es-ES" sz="6000" b="1" dirty="0">
                <a:solidFill>
                  <a:srgbClr val="002060"/>
                </a:solidFill>
              </a:rPr>
              <a:t> del papado usando </a:t>
            </a:r>
            <a:r>
              <a:rPr lang="es-ES" sz="6000" b="1" dirty="0" smtClean="0">
                <a:solidFill>
                  <a:srgbClr val="002060"/>
                </a:solidFill>
              </a:rPr>
              <a:t>las siguientes expresiones [resaltadas]:</a:t>
            </a:r>
            <a:endParaRPr lang="es-ES" sz="60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81664" y="1107080"/>
            <a:ext cx="10814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“La acción del hombre sobre la tierra, cuando está inspirada y sustentada por la caridad, contribuye a la </a:t>
            </a:r>
            <a:r>
              <a:rPr lang="es-ES" sz="5400" b="1" dirty="0">
                <a:solidFill>
                  <a:srgbClr val="FFFF00"/>
                </a:solidFill>
              </a:rPr>
              <a:t>edificación de esa ciudad de Dios universal </a:t>
            </a:r>
            <a:r>
              <a:rPr lang="es-ES" sz="5400" b="1" dirty="0">
                <a:solidFill>
                  <a:schemeClr val="bg1"/>
                </a:solidFill>
              </a:rPr>
              <a:t>hacia la cual avanza la historia de la familia humana. 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Caritas in Veritate, párrafo # 7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83629" y="443402"/>
            <a:ext cx="110155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En </a:t>
            </a:r>
            <a:r>
              <a:rPr lang="es-ES" sz="4400" b="1" dirty="0">
                <a:solidFill>
                  <a:schemeClr val="bg1"/>
                </a:solidFill>
              </a:rPr>
              <a:t>una sociedad en vías de </a:t>
            </a:r>
            <a:r>
              <a:rPr lang="es-ES" sz="4400" b="1" dirty="0">
                <a:solidFill>
                  <a:srgbClr val="FFFF00"/>
                </a:solidFill>
              </a:rPr>
              <a:t>globalización</a:t>
            </a:r>
            <a:r>
              <a:rPr lang="es-ES" sz="4400" b="1" dirty="0">
                <a:solidFill>
                  <a:schemeClr val="bg1"/>
                </a:solidFill>
              </a:rPr>
              <a:t>, el bien común y el esfuerzo por él, han de abarcar necesariamente a </a:t>
            </a:r>
            <a:r>
              <a:rPr lang="es-ES" sz="4400" b="1" dirty="0">
                <a:solidFill>
                  <a:srgbClr val="FFFF00"/>
                </a:solidFill>
              </a:rPr>
              <a:t>toda la familia humana</a:t>
            </a:r>
            <a:r>
              <a:rPr lang="es-ES" sz="4400" b="1" dirty="0">
                <a:solidFill>
                  <a:schemeClr val="bg1"/>
                </a:solidFill>
              </a:rPr>
              <a:t>, es decir, a la comunidad de los pueblos y naciones, dando así forma de unidad y de paz a la ciudad del hombre, y haciéndola en cierta medida una anticipación que prefigura la </a:t>
            </a:r>
            <a:r>
              <a:rPr lang="es-ES" sz="4400" b="1" dirty="0">
                <a:solidFill>
                  <a:srgbClr val="FFFF00"/>
                </a:solidFill>
              </a:rPr>
              <a:t>Benedicto ciudad de Dios sin barreras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81027" y="681282"/>
            <a:ext cx="108142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“Para gobernar la </a:t>
            </a:r>
            <a:r>
              <a:rPr lang="es-ES" sz="4400" b="1" dirty="0">
                <a:solidFill>
                  <a:srgbClr val="FFFF00"/>
                </a:solidFill>
              </a:rPr>
              <a:t>[1] economía mundial</a:t>
            </a:r>
            <a:r>
              <a:rPr lang="es-ES" sz="4400" b="1" dirty="0">
                <a:solidFill>
                  <a:schemeClr val="bg1"/>
                </a:solidFill>
              </a:rPr>
              <a:t>, para [</a:t>
            </a:r>
            <a:r>
              <a:rPr lang="es-ES" sz="4400" b="1" dirty="0">
                <a:solidFill>
                  <a:srgbClr val="FFFF00"/>
                </a:solidFill>
              </a:rPr>
              <a:t>2] sanear las economías </a:t>
            </a:r>
            <a:r>
              <a:rPr lang="es-ES" sz="4400" b="1" dirty="0">
                <a:solidFill>
                  <a:schemeClr val="bg1"/>
                </a:solidFill>
              </a:rPr>
              <a:t>afectadas por la crisis, para [</a:t>
            </a:r>
            <a:r>
              <a:rPr lang="es-ES" sz="4400" b="1" dirty="0">
                <a:solidFill>
                  <a:srgbClr val="FFFF00"/>
                </a:solidFill>
              </a:rPr>
              <a:t>3] prevenir su empeoramiento </a:t>
            </a:r>
            <a:r>
              <a:rPr lang="es-ES" sz="4400" b="1" dirty="0">
                <a:solidFill>
                  <a:schemeClr val="bg1"/>
                </a:solidFill>
              </a:rPr>
              <a:t>y mayores desequilibrios consiguientes, para lograr un oportuno </a:t>
            </a:r>
            <a:r>
              <a:rPr lang="es-ES" sz="4400" b="1" dirty="0">
                <a:solidFill>
                  <a:srgbClr val="FFFF00"/>
                </a:solidFill>
              </a:rPr>
              <a:t>[4] desarme integral</a:t>
            </a:r>
            <a:r>
              <a:rPr lang="es-ES" sz="4400" b="1" dirty="0">
                <a:solidFill>
                  <a:schemeClr val="bg1"/>
                </a:solidFill>
              </a:rPr>
              <a:t>, la </a:t>
            </a:r>
            <a:r>
              <a:rPr lang="es-ES" sz="4400" b="1" dirty="0">
                <a:solidFill>
                  <a:srgbClr val="FFFF00"/>
                </a:solidFill>
              </a:rPr>
              <a:t>[5] seguridad alimenticia </a:t>
            </a:r>
            <a:r>
              <a:rPr lang="es-ES" sz="4400" b="1" dirty="0">
                <a:solidFill>
                  <a:schemeClr val="bg1"/>
                </a:solidFill>
              </a:rPr>
              <a:t>y la paz, para garantizar la </a:t>
            </a:r>
            <a:r>
              <a:rPr lang="es-ES" sz="4400" b="1" dirty="0">
                <a:solidFill>
                  <a:srgbClr val="FFFF00"/>
                </a:solidFill>
              </a:rPr>
              <a:t>[6] salvaguardia del ambiente </a:t>
            </a:r>
            <a:r>
              <a:rPr lang="es-ES" sz="4400" b="1" dirty="0">
                <a:solidFill>
                  <a:schemeClr val="bg1"/>
                </a:solidFill>
              </a:rPr>
              <a:t>y regular los </a:t>
            </a:r>
            <a:r>
              <a:rPr lang="es-ES" sz="4400" b="1" dirty="0">
                <a:solidFill>
                  <a:srgbClr val="FFFF00"/>
                </a:solidFill>
              </a:rPr>
              <a:t>[7] flujos migratorios</a:t>
            </a:r>
            <a:r>
              <a:rPr lang="es-ES" sz="4400" b="1" dirty="0">
                <a:solidFill>
                  <a:schemeClr val="bg1"/>
                </a:solidFill>
              </a:rPr>
              <a:t>, 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Caritas in Veritate, párrafo #67</a:t>
            </a:r>
          </a:p>
        </p:txBody>
      </p:sp>
    </p:spTree>
    <p:extLst>
      <p:ext uri="{BB962C8B-B14F-4D97-AF65-F5344CB8AC3E}">
        <p14:creationId xmlns:p14="http://schemas.microsoft.com/office/powerpoint/2010/main" val="13271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91503"/>
            <a:ext cx="1171302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2060"/>
                </a:solidFill>
              </a:rPr>
              <a:t>Pero si </a:t>
            </a:r>
            <a:r>
              <a:rPr lang="es-ES" sz="4800" b="1" dirty="0">
                <a:solidFill>
                  <a:srgbClr val="FF0000"/>
                </a:solidFill>
              </a:rPr>
              <a:t>ignoramos o rechazamos </a:t>
            </a:r>
            <a:r>
              <a:rPr lang="es-ES" sz="4800" b="1" dirty="0">
                <a:solidFill>
                  <a:srgbClr val="002060"/>
                </a:solidFill>
              </a:rPr>
              <a:t>la confiabilidad de la historia bíblica del principio, seremos también incapaces de comprender lo que va a ocurrir al final de la historia, pues las historias de Génesis 1-11 son de </a:t>
            </a:r>
            <a:r>
              <a:rPr lang="es-ES" sz="4800" b="1" dirty="0">
                <a:solidFill>
                  <a:srgbClr val="FF0000"/>
                </a:solidFill>
              </a:rPr>
              <a:t>carácter </a:t>
            </a:r>
            <a:r>
              <a:rPr lang="es-ES" sz="4800" b="1" dirty="0" smtClean="0">
                <a:solidFill>
                  <a:srgbClr val="FF0000"/>
                </a:solidFill>
              </a:rPr>
              <a:t>tipológico [modelos de otras]</a:t>
            </a:r>
            <a:r>
              <a:rPr lang="es-ES" sz="4800" b="1" dirty="0" smtClean="0">
                <a:solidFill>
                  <a:srgbClr val="002060"/>
                </a:solidFill>
              </a:rPr>
              <a:t>.  </a:t>
            </a:r>
            <a:r>
              <a:rPr lang="es-ES" sz="4800" b="1" dirty="0">
                <a:solidFill>
                  <a:srgbClr val="002060"/>
                </a:solidFill>
              </a:rPr>
              <a:t>Al rechazar los relatos de Génesis y Apocalipsis estaremos navegando sobre un </a:t>
            </a:r>
            <a:r>
              <a:rPr lang="es-ES" sz="4800" b="1" dirty="0">
                <a:solidFill>
                  <a:srgbClr val="FF0000"/>
                </a:solidFill>
              </a:rPr>
              <a:t>océano de incertidumbre, sin compás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093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36782" y="135592"/>
            <a:ext cx="111619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urge </a:t>
            </a:r>
            <a:r>
              <a:rPr lang="es-ES" sz="4400" b="1" dirty="0">
                <a:solidFill>
                  <a:schemeClr val="bg1"/>
                </a:solidFill>
              </a:rPr>
              <a:t>la presencia de </a:t>
            </a:r>
            <a:r>
              <a:rPr lang="es-ES" sz="4400" b="1" dirty="0">
                <a:solidFill>
                  <a:srgbClr val="FFFF00"/>
                </a:solidFill>
              </a:rPr>
              <a:t>una verdadera Autoridad política mundial</a:t>
            </a:r>
            <a:r>
              <a:rPr lang="es-ES" sz="4400" b="1" dirty="0">
                <a:solidFill>
                  <a:schemeClr val="bg1"/>
                </a:solidFill>
              </a:rPr>
              <a:t>, como fue ya esbozada por mi Predecesor, el </a:t>
            </a:r>
            <a:r>
              <a:rPr lang="es-ES" sz="4400" b="1" dirty="0">
                <a:solidFill>
                  <a:srgbClr val="FFFF00"/>
                </a:solidFill>
              </a:rPr>
              <a:t>Beato Juan XXIII</a:t>
            </a:r>
            <a:r>
              <a:rPr lang="es-ES" sz="4400" b="1" dirty="0">
                <a:solidFill>
                  <a:schemeClr val="bg1"/>
                </a:solidFill>
              </a:rPr>
              <a:t>. Esta Autoridad deberá estar </a:t>
            </a:r>
            <a:r>
              <a:rPr lang="es-ES" sz="4400" b="1" dirty="0">
                <a:solidFill>
                  <a:srgbClr val="FFFF00"/>
                </a:solidFill>
              </a:rPr>
              <a:t>regulada por la ley</a:t>
            </a:r>
            <a:r>
              <a:rPr lang="es-ES" sz="4400" b="1" dirty="0">
                <a:solidFill>
                  <a:schemeClr val="bg1"/>
                </a:solidFill>
              </a:rPr>
              <a:t>, atenerse de manera concreta a los principios de </a:t>
            </a:r>
            <a:r>
              <a:rPr lang="es-ES" sz="4400" b="1" dirty="0">
                <a:solidFill>
                  <a:srgbClr val="FFFF00"/>
                </a:solidFill>
              </a:rPr>
              <a:t>subsidiaridad</a:t>
            </a:r>
            <a:r>
              <a:rPr lang="es-ES" sz="4400" b="1" dirty="0">
                <a:solidFill>
                  <a:schemeClr val="bg1"/>
                </a:solidFill>
              </a:rPr>
              <a:t> y de </a:t>
            </a:r>
            <a:r>
              <a:rPr lang="es-ES" sz="4400" b="1" dirty="0">
                <a:solidFill>
                  <a:srgbClr val="FFFF00"/>
                </a:solidFill>
              </a:rPr>
              <a:t>solidaridad</a:t>
            </a:r>
            <a:r>
              <a:rPr lang="es-ES" sz="4400" b="1" dirty="0">
                <a:solidFill>
                  <a:schemeClr val="bg1"/>
                </a:solidFill>
              </a:rPr>
              <a:t>, estar ordenada a la realización del </a:t>
            </a:r>
            <a:r>
              <a:rPr lang="es-ES" sz="4400" b="1" dirty="0">
                <a:solidFill>
                  <a:srgbClr val="FFFF00"/>
                </a:solidFill>
              </a:rPr>
              <a:t>bien común</a:t>
            </a:r>
            <a:r>
              <a:rPr lang="es-ES" sz="4400" b="1" dirty="0">
                <a:solidFill>
                  <a:schemeClr val="bg1"/>
                </a:solidFill>
              </a:rPr>
              <a:t>, comprometerse en la realización de un auténtico desarrollo humano integral inspirado en los valores de la caridad en la verdad. 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36782" y="135592"/>
            <a:ext cx="11161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Dicha </a:t>
            </a:r>
            <a:r>
              <a:rPr lang="es-ES" sz="4400" b="1" dirty="0">
                <a:solidFill>
                  <a:schemeClr val="bg1"/>
                </a:solidFill>
              </a:rPr>
              <a:t>Autoridad, además, deberá estar </a:t>
            </a:r>
            <a:r>
              <a:rPr lang="es-ES" sz="4400" b="1" dirty="0">
                <a:solidFill>
                  <a:srgbClr val="FFFF00"/>
                </a:solidFill>
              </a:rPr>
              <a:t>reconocida por todos</a:t>
            </a:r>
            <a:r>
              <a:rPr lang="es-ES" sz="4400" b="1" dirty="0">
                <a:solidFill>
                  <a:schemeClr val="bg1"/>
                </a:solidFill>
              </a:rPr>
              <a:t>, gozar de </a:t>
            </a:r>
            <a:r>
              <a:rPr lang="es-ES" sz="4400" b="1" dirty="0">
                <a:solidFill>
                  <a:srgbClr val="FFFF00"/>
                </a:solidFill>
              </a:rPr>
              <a:t>poder efectivo </a:t>
            </a:r>
            <a:r>
              <a:rPr lang="es-ES" sz="4400" b="1" dirty="0">
                <a:solidFill>
                  <a:schemeClr val="bg1"/>
                </a:solidFill>
              </a:rPr>
              <a:t>para garantizar a cada uno la seguridad, el cumplimiento de la justicia y el respeto de los derechos. Obviamente, debe tener la facultad de hacer </a:t>
            </a:r>
            <a:r>
              <a:rPr lang="es-ES" sz="4400" b="1" dirty="0">
                <a:solidFill>
                  <a:srgbClr val="FFFF00"/>
                </a:solidFill>
              </a:rPr>
              <a:t>respetar sus propias decisiones </a:t>
            </a:r>
            <a:r>
              <a:rPr lang="es-ES" sz="4400" b="1" dirty="0">
                <a:solidFill>
                  <a:schemeClr val="bg1"/>
                </a:solidFill>
              </a:rPr>
              <a:t>a las diversas partes, así como las medidas de coordinación adoptadas en los diferentes </a:t>
            </a:r>
            <a:r>
              <a:rPr lang="es-ES" sz="4400" b="1" dirty="0">
                <a:solidFill>
                  <a:srgbClr val="FFFF00"/>
                </a:solidFill>
              </a:rPr>
              <a:t>foros internacionales. </a:t>
            </a:r>
            <a:endParaRPr lang="es-E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36782" y="135592"/>
            <a:ext cx="11161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En </a:t>
            </a:r>
            <a:r>
              <a:rPr lang="es-ES" sz="5400" b="1" dirty="0">
                <a:solidFill>
                  <a:schemeClr val="bg1"/>
                </a:solidFill>
              </a:rPr>
              <a:t>efecto, </a:t>
            </a:r>
            <a:r>
              <a:rPr lang="es-ES" sz="5400" b="1" dirty="0" smtClean="0">
                <a:solidFill>
                  <a:schemeClr val="bg1"/>
                </a:solidFill>
              </a:rPr>
              <a:t>cuando esto </a:t>
            </a:r>
            <a:r>
              <a:rPr lang="es-ES" sz="5400" b="1" dirty="0">
                <a:solidFill>
                  <a:schemeClr val="bg1"/>
                </a:solidFill>
              </a:rPr>
              <a:t>falta, el derecho internacional, no obstante, los grandes progresos alcanzados en los diversos campos, correría el riesgo de estar condicionado por los equilibrios de poder </a:t>
            </a:r>
            <a:r>
              <a:rPr lang="es-ES" sz="5400" b="1" dirty="0">
                <a:solidFill>
                  <a:srgbClr val="FFFF00"/>
                </a:solidFill>
              </a:rPr>
              <a:t>entre los más fuertes. </a:t>
            </a:r>
            <a:endParaRPr lang="es-E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71948" y="135592"/>
            <a:ext cx="1132676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chemeClr val="bg1"/>
                </a:solidFill>
              </a:rPr>
              <a:t>desarrollo integral de los pueblos y la colaboración internacional exigen el establecimiento de un </a:t>
            </a:r>
            <a:r>
              <a:rPr lang="es-ES" sz="4400" b="1" dirty="0">
                <a:solidFill>
                  <a:srgbClr val="FFFF00"/>
                </a:solidFill>
              </a:rPr>
              <a:t>grado superior de ordenamiento internacional de tipo subsidiario para el gobierno de la globalización</a:t>
            </a:r>
            <a:r>
              <a:rPr lang="es-ES" sz="4400" b="1" dirty="0">
                <a:solidFill>
                  <a:schemeClr val="bg1"/>
                </a:solidFill>
              </a:rPr>
              <a:t>, que se lleve a cabo finalmente un orden social conforme al orden moral, así como esa relación entre esfera moral y social, entre política y mundo económico y civil, ya previsto en el </a:t>
            </a:r>
            <a:r>
              <a:rPr lang="es-ES" sz="4400" b="1" dirty="0">
                <a:solidFill>
                  <a:srgbClr val="FFFF00"/>
                </a:solidFill>
              </a:rPr>
              <a:t>Estatuto de las Naciones Unidas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3768" y="814796"/>
            <a:ext cx="11451892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000" b="1" dirty="0">
                <a:solidFill>
                  <a:srgbClr val="002060"/>
                </a:solidFill>
              </a:rPr>
              <a:t>La pregunta clave es esta: ¿</a:t>
            </a:r>
            <a:r>
              <a:rPr lang="es-ES" sz="4000" b="1" dirty="0">
                <a:solidFill>
                  <a:srgbClr val="FF0000"/>
                </a:solidFill>
              </a:rPr>
              <a:t>Quién será responsable </a:t>
            </a:r>
            <a:r>
              <a:rPr lang="es-ES" sz="4000" b="1" dirty="0">
                <a:solidFill>
                  <a:srgbClr val="002060"/>
                </a:solidFill>
              </a:rPr>
              <a:t>de implementar este socialismo </a:t>
            </a:r>
            <a:r>
              <a:rPr lang="es-ES" sz="4000" b="1" dirty="0" err="1">
                <a:solidFill>
                  <a:srgbClr val="002060"/>
                </a:solidFill>
              </a:rPr>
              <a:t>globalista</a:t>
            </a:r>
            <a:r>
              <a:rPr lang="es-ES" sz="4000" b="1" dirty="0">
                <a:solidFill>
                  <a:srgbClr val="002060"/>
                </a:solidFill>
              </a:rPr>
              <a:t>? Los eventos recientes indican que el plan será instalado por los </a:t>
            </a:r>
            <a:r>
              <a:rPr lang="es-ES" sz="4000" b="1" dirty="0">
                <a:solidFill>
                  <a:srgbClr val="FF0000"/>
                </a:solidFill>
              </a:rPr>
              <a:t>poderes civiles </a:t>
            </a:r>
            <a:r>
              <a:rPr lang="es-ES" sz="4000" b="1" dirty="0">
                <a:solidFill>
                  <a:srgbClr val="002060"/>
                </a:solidFill>
              </a:rPr>
              <a:t>del mundo bajo la </a:t>
            </a:r>
            <a:r>
              <a:rPr lang="es-ES" sz="4000" b="1" dirty="0">
                <a:solidFill>
                  <a:srgbClr val="FF0000"/>
                </a:solidFill>
              </a:rPr>
              <a:t>influencia del papado</a:t>
            </a:r>
            <a:r>
              <a:rPr lang="es-ES" sz="4000" b="1" dirty="0">
                <a:solidFill>
                  <a:srgbClr val="002060"/>
                </a:solidFill>
              </a:rPr>
              <a:t>. Lo que Benedicto escribió en su encíclica </a:t>
            </a:r>
            <a:r>
              <a:rPr lang="es-ES" sz="4000" b="1" i="1" dirty="0">
                <a:solidFill>
                  <a:srgbClr val="002060"/>
                </a:solidFill>
              </a:rPr>
              <a:t>Caritas in </a:t>
            </a:r>
            <a:r>
              <a:rPr lang="es-ES" sz="4000" b="1" i="1" dirty="0" err="1">
                <a:solidFill>
                  <a:srgbClr val="002060"/>
                </a:solidFill>
              </a:rPr>
              <a:t>Veritate</a:t>
            </a:r>
            <a:r>
              <a:rPr lang="es-ES" sz="4000" b="1" i="1" dirty="0">
                <a:solidFill>
                  <a:srgbClr val="002060"/>
                </a:solidFill>
              </a:rPr>
              <a:t> </a:t>
            </a:r>
            <a:r>
              <a:rPr lang="es-ES" sz="4000" b="1" dirty="0">
                <a:solidFill>
                  <a:srgbClr val="002060"/>
                </a:solidFill>
              </a:rPr>
              <a:t>tiene como fin instar a la </a:t>
            </a:r>
            <a:r>
              <a:rPr lang="es-ES" sz="4000" b="1" dirty="0">
                <a:solidFill>
                  <a:srgbClr val="FF0000"/>
                </a:solidFill>
              </a:rPr>
              <a:t>comunidad internacional </a:t>
            </a:r>
            <a:r>
              <a:rPr lang="es-ES" sz="4000" b="1" dirty="0">
                <a:solidFill>
                  <a:srgbClr val="002060"/>
                </a:solidFill>
              </a:rPr>
              <a:t>a aceptar y hacer cumplir la teoría moral del papado como la </a:t>
            </a:r>
            <a:r>
              <a:rPr lang="es-ES" sz="4000" b="1" dirty="0">
                <a:solidFill>
                  <a:srgbClr val="FF0000"/>
                </a:solidFill>
              </a:rPr>
              <a:t>consciencia moral </a:t>
            </a:r>
            <a:r>
              <a:rPr lang="es-ES" sz="4000" b="1" dirty="0">
                <a:solidFill>
                  <a:srgbClr val="002060"/>
                </a:solidFill>
              </a:rPr>
              <a:t>del mundo.</a:t>
            </a:r>
            <a:endParaRPr lang="es-ES" sz="40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3768" y="337725"/>
            <a:ext cx="11451892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000" b="1" dirty="0">
                <a:solidFill>
                  <a:srgbClr val="002060"/>
                </a:solidFill>
              </a:rPr>
              <a:t>El papado aspira así a </a:t>
            </a:r>
            <a:r>
              <a:rPr lang="es-ES" sz="4000" b="1" dirty="0">
                <a:solidFill>
                  <a:srgbClr val="FF0000"/>
                </a:solidFill>
              </a:rPr>
              <a:t>restablecer</a:t>
            </a:r>
            <a:r>
              <a:rPr lang="es-ES" sz="4000" b="1" dirty="0">
                <a:solidFill>
                  <a:srgbClr val="002060"/>
                </a:solidFill>
              </a:rPr>
              <a:t> la unión de la iglesia con estado </a:t>
            </a:r>
            <a:r>
              <a:rPr lang="es-ES" sz="4000" b="1" dirty="0">
                <a:solidFill>
                  <a:srgbClr val="FF0000"/>
                </a:solidFill>
              </a:rPr>
              <a:t>tal cual existía </a:t>
            </a:r>
            <a:r>
              <a:rPr lang="es-ES" sz="4000" b="1" dirty="0">
                <a:solidFill>
                  <a:srgbClr val="002060"/>
                </a:solidFill>
              </a:rPr>
              <a:t>en Europa durante los 1260 años. La ideología papal es que la iglesia sirva como la ‘consciencia moral’ </a:t>
            </a:r>
            <a:r>
              <a:rPr lang="es-ES" sz="4000" b="1" dirty="0">
                <a:solidFill>
                  <a:srgbClr val="FF0000"/>
                </a:solidFill>
              </a:rPr>
              <a:t>de los poderes civiles</a:t>
            </a:r>
            <a:r>
              <a:rPr lang="es-ES" sz="4000" b="1" dirty="0">
                <a:solidFill>
                  <a:srgbClr val="002060"/>
                </a:solidFill>
              </a:rPr>
              <a:t> del mundo y que las naciones cumplan lo que el papado desea, especialmente la </a:t>
            </a:r>
            <a:r>
              <a:rPr lang="es-ES" sz="4000" b="1" dirty="0">
                <a:solidFill>
                  <a:srgbClr val="FF0000"/>
                </a:solidFill>
              </a:rPr>
              <a:t>observancia del domingo</a:t>
            </a:r>
            <a:r>
              <a:rPr lang="es-ES" sz="4000" b="1" dirty="0">
                <a:solidFill>
                  <a:srgbClr val="002060"/>
                </a:solidFill>
              </a:rPr>
              <a:t>. Lo que es extraordinario es que los poderes civiles del mundo están promoviendo en las </a:t>
            </a:r>
            <a:r>
              <a:rPr lang="es-ES" sz="4000" b="1" dirty="0">
                <a:solidFill>
                  <a:srgbClr val="FF0000"/>
                </a:solidFill>
              </a:rPr>
              <a:t>Naciones Unidas </a:t>
            </a:r>
            <a:r>
              <a:rPr lang="es-ES" sz="4000" b="1" dirty="0">
                <a:solidFill>
                  <a:srgbClr val="002060"/>
                </a:solidFill>
              </a:rPr>
              <a:t>las </a:t>
            </a:r>
            <a:r>
              <a:rPr lang="es-ES" sz="4000" b="1" dirty="0">
                <a:solidFill>
                  <a:srgbClr val="FF0000"/>
                </a:solidFill>
              </a:rPr>
              <a:t>mismas causas </a:t>
            </a:r>
            <a:r>
              <a:rPr lang="es-ES" sz="4000" b="1" dirty="0">
                <a:solidFill>
                  <a:srgbClr val="002060"/>
                </a:solidFill>
              </a:rPr>
              <a:t>que promueve el papado.</a:t>
            </a:r>
            <a:endParaRPr lang="es-ES" sz="40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83433" y="1326983"/>
            <a:ext cx="471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Papado: solidaridad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5316" y="264361"/>
            <a:ext cx="446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Papado: bien común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52525" y="3470196"/>
            <a:ext cx="451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Responsable de implementar Socialismo </a:t>
            </a: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globalista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83433" y="5381954"/>
            <a:ext cx="407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papado aspira a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restablecer…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83433" y="2438097"/>
            <a:ext cx="407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Papado: subsidiaridad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8067" y="4501247"/>
            <a:ext cx="5057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</a:t>
            </a:r>
            <a:r>
              <a:rPr kumimoji="0" lang="es-DO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3200" dirty="0">
                <a:solidFill>
                  <a:prstClr val="black"/>
                </a:solidFill>
              </a:rPr>
              <a:t>Un solo cuerpo ecuménico sin sectarismo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77780" y="1223666"/>
            <a:ext cx="5450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Hay que evitar el individualismo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77781" y="162534"/>
            <a:ext cx="5450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Poderes civiles bajo influencia del papado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77780" y="2473263"/>
            <a:ext cx="51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 unión de la iglesia con el estado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8067" y="5684101"/>
            <a:ext cx="518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Intereses personales subsidiarios al bien común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77780" y="3701028"/>
            <a:ext cx="4786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</a:rPr>
              <a:t>La separación de credos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7736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Unión global en rebelión contra Dios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3" y="1173725"/>
            <a:ext cx="115914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El </a:t>
            </a:r>
            <a:r>
              <a:rPr lang="es-ES" sz="4800" b="1" dirty="0">
                <a:solidFill>
                  <a:srgbClr val="FFFF00"/>
                </a:solidFill>
              </a:rPr>
              <a:t>tal llamado mundo cristiano </a:t>
            </a:r>
            <a:r>
              <a:rPr lang="es-ES" sz="4800" b="1" dirty="0">
                <a:solidFill>
                  <a:schemeClr val="bg1"/>
                </a:solidFill>
              </a:rPr>
              <a:t>será el teatro de acciones grandes y decisivas. Hombres en posiciones de autoridad pondrán en vigencia leyes para controlar la conciencia, siguiendo el </a:t>
            </a:r>
            <a:r>
              <a:rPr lang="es-ES" sz="4800" b="1" dirty="0">
                <a:solidFill>
                  <a:srgbClr val="FFFF00"/>
                </a:solidFill>
              </a:rPr>
              <a:t>ejemplo del papado</a:t>
            </a:r>
            <a:r>
              <a:rPr lang="es-ES" sz="4800" b="1" dirty="0">
                <a:solidFill>
                  <a:schemeClr val="bg1"/>
                </a:solidFill>
              </a:rPr>
              <a:t>. Babilonia hará que todas las naciones beban del vino del furor de su fornicación.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Elena White advirtió hace 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más de ciento </a:t>
            </a:r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treinta 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años (</a:t>
            </a:r>
            <a:r>
              <a:rPr lang="it-IT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EUD, p. 140)</a:t>
            </a:r>
            <a:endParaRPr lang="it-IT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77787" y="554292"/>
            <a:ext cx="108142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FF00"/>
                </a:solidFill>
              </a:rPr>
              <a:t>Toda </a:t>
            </a:r>
            <a:r>
              <a:rPr lang="es-ES" sz="4800" b="1" dirty="0">
                <a:solidFill>
                  <a:srgbClr val="FFFF00"/>
                </a:solidFill>
              </a:rPr>
              <a:t>nación se verá envuelta</a:t>
            </a:r>
            <a:r>
              <a:rPr lang="es-ES" sz="4800" b="1" dirty="0">
                <a:solidFill>
                  <a:schemeClr val="bg1"/>
                </a:solidFill>
              </a:rPr>
              <a:t>. Acerca de ese tiempo Juan el revelador declara: [se cita Apocalipsis 18:3-7; 17:13-14.] “Estos tienen un mismo propósito”. Habrá </a:t>
            </a:r>
            <a:r>
              <a:rPr lang="es-ES" sz="4800" b="1" dirty="0">
                <a:solidFill>
                  <a:srgbClr val="FFFF00"/>
                </a:solidFill>
              </a:rPr>
              <a:t>un vínculo de unión universal, una gran armonía, una confederación de fuerzas de Satanás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5669</TotalTime>
  <Words>5726</Words>
  <Application>Microsoft Office PowerPoint</Application>
  <PresentationFormat>Panorámica</PresentationFormat>
  <Paragraphs>227</Paragraphs>
  <Slides>123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123</vt:i4>
      </vt:variant>
    </vt:vector>
  </HeadingPairs>
  <TitlesOfParts>
    <vt:vector size="135" baseType="lpstr">
      <vt:lpstr>Arial</vt:lpstr>
      <vt:lpstr>Arial Black</vt:lpstr>
      <vt:lpstr>Bahnschrift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267</cp:revision>
  <dcterms:created xsi:type="dcterms:W3CDTF">2022-04-02T22:48:54Z</dcterms:created>
  <dcterms:modified xsi:type="dcterms:W3CDTF">2022-06-19T03:24:21Z</dcterms:modified>
</cp:coreProperties>
</file>