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11" r:id="rId6"/>
    <p:sldId id="423" r:id="rId7"/>
    <p:sldId id="424" r:id="rId8"/>
    <p:sldId id="425" r:id="rId9"/>
    <p:sldId id="426" r:id="rId10"/>
    <p:sldId id="427" r:id="rId11"/>
    <p:sldId id="428" r:id="rId12"/>
    <p:sldId id="429" r:id="rId13"/>
    <p:sldId id="430" r:id="rId14"/>
    <p:sldId id="431" r:id="rId15"/>
    <p:sldId id="432" r:id="rId16"/>
    <p:sldId id="422" r:id="rId17"/>
    <p:sldId id="284" r:id="rId18"/>
    <p:sldId id="259" r:id="rId19"/>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xmlns="" id="{3D322BFE-1E62-2E26-CB05-D5F920AECD5A}"/>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A23041B-482D-2FF5-7811-4B8CFA186F85}"/>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E255BFAD-AD88-6CDB-6164-3B79FF56F567}"/>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4/13/2025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4234F3CA-2C4B-4260-981F-F827575B7AE5}"/>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2A38A9EA-CA4A-E775-FEA9-7E4A5E324D56}"/>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DFED535D-E24D-8707-D970-E6A3975A49A2}"/>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6" name="Marcador de pie de página 5">
            <a:extLst>
              <a:ext uri="{FF2B5EF4-FFF2-40B4-BE49-F238E27FC236}">
                <a16:creationId xmlns:a16="http://schemas.microsoft.com/office/drawing/2014/main" xmlns=""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7C00534B-0C4B-027C-9066-F75E4E16E2F6}"/>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8" name="Marcador de pie de página 7">
            <a:extLst>
              <a:ext uri="{FF2B5EF4-FFF2-40B4-BE49-F238E27FC236}">
                <a16:creationId xmlns:a16="http://schemas.microsoft.com/office/drawing/2014/main" xmlns=""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8522707B-E948-5CE2-C90C-FB86CC0B7097}"/>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4" name="Marcador de pie de página 3">
            <a:extLst>
              <a:ext uri="{FF2B5EF4-FFF2-40B4-BE49-F238E27FC236}">
                <a16:creationId xmlns:a16="http://schemas.microsoft.com/office/drawing/2014/main" xmlns=""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238DB6F-7900-EDD4-0D0D-4843F5B628FA}"/>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3" name="Marcador de pie de página 2">
            <a:extLst>
              <a:ext uri="{FF2B5EF4-FFF2-40B4-BE49-F238E27FC236}">
                <a16:creationId xmlns:a16="http://schemas.microsoft.com/office/drawing/2014/main" xmlns=""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56499695-0D33-4BC4-FCDF-C17AEA4D8873}"/>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6" name="Marcador de pie de página 5">
            <a:extLst>
              <a:ext uri="{FF2B5EF4-FFF2-40B4-BE49-F238E27FC236}">
                <a16:creationId xmlns:a16="http://schemas.microsoft.com/office/drawing/2014/main" xmlns=""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xmlns=""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2CC375DF-CAAF-901F-9329-010BBDAD6978}"/>
              </a:ext>
            </a:extLst>
          </p:cNvPr>
          <p:cNvSpPr>
            <a:spLocks noGrp="1"/>
          </p:cNvSpPr>
          <p:nvPr>
            <p:ph type="dt" sz="half" idx="10"/>
          </p:nvPr>
        </p:nvSpPr>
        <p:spPr/>
        <p:txBody>
          <a:bodyPr/>
          <a:lstStyle/>
          <a:p>
            <a:fld id="{A359B9C6-C011-4741-998D-4934121D99A2}" type="datetimeFigureOut">
              <a:rPr lang="es-419" smtClean="0"/>
              <a:pPr/>
              <a:t>13/4/2025</a:t>
            </a:fld>
            <a:endParaRPr lang="es-419"/>
          </a:p>
        </p:txBody>
      </p:sp>
      <p:sp>
        <p:nvSpPr>
          <p:cNvPr id="6" name="Marcador de pie de página 5">
            <a:extLst>
              <a:ext uri="{FF2B5EF4-FFF2-40B4-BE49-F238E27FC236}">
                <a16:creationId xmlns:a16="http://schemas.microsoft.com/office/drawing/2014/main" xmlns=""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13/4/2025</a:t>
            </a:fld>
            <a:endParaRPr lang="es-419"/>
          </a:p>
        </p:txBody>
      </p:sp>
      <p:sp>
        <p:nvSpPr>
          <p:cNvPr id="5" name="Marcador de pie de página 4">
            <a:extLst>
              <a:ext uri="{FF2B5EF4-FFF2-40B4-BE49-F238E27FC236}">
                <a16:creationId xmlns:a16="http://schemas.microsoft.com/office/drawing/2014/main" xmlns=""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4/13/2025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xmlns=""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100" b="1" dirty="0" smtClean="0">
                <a:latin typeface="Century Gothic" panose="020B0502020202020204"/>
              </a:rPr>
              <a:t>La suma de los números dado en el tercer capítulo de Números para cada una de las tres ramas de la tribu de Leví es 22.300. Se entiende que estos 300 extras fueron los primogénitos de Leví, y como tales ya estaban consagrados, y no podían ocupar el lugar de otros.</a:t>
            </a:r>
          </a:p>
          <a:p>
            <a:pPr lvl="0" algn="just" defTabSz="457200">
              <a:lnSpc>
                <a:spcPct val="100000"/>
              </a:lnSpc>
              <a:spcBef>
                <a:spcPts val="1000"/>
              </a:spcBef>
              <a:buClr>
                <a:srgbClr val="1E5155">
                  <a:lumMod val="40000"/>
                  <a:lumOff val="60000"/>
                </a:srgbClr>
              </a:buClr>
              <a:buSzPct val="80000"/>
              <a:defRPr/>
            </a:pPr>
            <a:r>
              <a:rPr lang="es-ES" sz="3100" b="1" dirty="0" smtClean="0">
                <a:latin typeface="Century Gothic" panose="020B0502020202020204"/>
              </a:rPr>
              <a:t>El tabernáculo era una señal para los hijos de Israel de su Rey invisible, y los levitas  eran  como  una  guardia  real  que  lo  atendían  exclusivamente  a  Él. Cuando el pueblo estaba acampado, los levitas eran los guardianes de la carpa sagrada.  Cuando  viajaban,  solamente  los  levitas  cargaban  todo  lo  que correspondía al santuario.</a:t>
            </a:r>
            <a:endParaRPr kumimoji="0" lang="es-ES" sz="31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600" b="1" dirty="0" smtClean="0">
                <a:latin typeface="Century Gothic" panose="020B0502020202020204"/>
              </a:rPr>
              <a:t>Cuando Israel entró a la tierra prometida, </a:t>
            </a:r>
            <a:r>
              <a:rPr lang="es-ES" sz="2600" b="1" dirty="0" smtClean="0">
                <a:solidFill>
                  <a:srgbClr val="FFFF00"/>
                </a:solidFill>
                <a:latin typeface="Century Gothic" panose="020B0502020202020204"/>
              </a:rPr>
              <a:t>a la tribu de Leví no se le dio herencia alguna. </a:t>
            </a:r>
            <a:r>
              <a:rPr lang="es-ES" sz="2600" b="1" dirty="0" smtClean="0">
                <a:latin typeface="Century Gothic" panose="020B0502020202020204"/>
              </a:rPr>
              <a:t>No se esperaba que </a:t>
            </a:r>
            <a:r>
              <a:rPr lang="es-ES" sz="2600" b="1" dirty="0" smtClean="0">
                <a:solidFill>
                  <a:srgbClr val="FFFF00"/>
                </a:solidFill>
                <a:latin typeface="Century Gothic" panose="020B0502020202020204"/>
              </a:rPr>
              <a:t>gastaran el tiempo y fuerza en cultivar la tierra y criar ganado. </a:t>
            </a:r>
            <a:r>
              <a:rPr lang="es-ES" sz="2600" b="1" dirty="0" smtClean="0">
                <a:latin typeface="Century Gothic" panose="020B0502020202020204"/>
              </a:rPr>
              <a:t>El bienestar espiritual de todo Israel debía ser su carga; y, para que ellos pudieran con más facilidad desempeñar esta labor, a los levitas se les entregaron cuarenta y ocho ciudades, dispersadas entre las doce tribus, y el diezmo era usado para su sostenimiento. </a:t>
            </a:r>
            <a:r>
              <a:rPr lang="es-ES" sz="2600" b="1" dirty="0" smtClean="0">
                <a:solidFill>
                  <a:srgbClr val="FFC000"/>
                </a:solidFill>
                <a:latin typeface="Century Gothic" panose="020B0502020202020204"/>
              </a:rPr>
              <a:t>Números 18:20-21</a:t>
            </a:r>
            <a:r>
              <a:rPr lang="es-ES" sz="2600" b="1" dirty="0" smtClean="0">
                <a:latin typeface="Century Gothic" panose="020B0502020202020204"/>
              </a:rPr>
              <a:t>. “De manera que la profecía de Jacob se cumplió; ellos fueron “divididos en Jacob, y dispersos en Israel”.</a:t>
            </a:r>
          </a:p>
          <a:p>
            <a:pPr lvl="0" algn="just" defTabSz="457200">
              <a:lnSpc>
                <a:spcPct val="100000"/>
              </a:lnSpc>
              <a:spcBef>
                <a:spcPts val="1000"/>
              </a:spcBef>
              <a:buClr>
                <a:srgbClr val="1E5155">
                  <a:lumMod val="40000"/>
                  <a:lumOff val="60000"/>
                </a:srgbClr>
              </a:buClr>
              <a:buSzPct val="80000"/>
              <a:defRPr/>
            </a:pPr>
            <a:r>
              <a:rPr lang="es-ES" sz="2600" b="1" dirty="0" smtClean="0">
                <a:solidFill>
                  <a:srgbClr val="FFFF00"/>
                </a:solidFill>
                <a:latin typeface="Century Gothic" panose="020B0502020202020204"/>
              </a:rPr>
              <a:t>La historia del templo y su servicio es una historia de los levitas. </a:t>
            </a:r>
            <a:r>
              <a:rPr lang="es-ES" sz="2600" b="1" dirty="0" smtClean="0">
                <a:latin typeface="Century Gothic" panose="020B0502020202020204"/>
              </a:rPr>
              <a:t>Cuando Dios fue honrado por su pueblo, a los levitas se les dio su trabajo señalado; pero cuando entró la apostasía, </a:t>
            </a:r>
            <a:r>
              <a:rPr lang="es-ES" sz="2600" b="1" dirty="0" smtClean="0">
                <a:solidFill>
                  <a:srgbClr val="FFFF00"/>
                </a:solidFill>
                <a:latin typeface="Century Gothic" panose="020B0502020202020204"/>
              </a:rPr>
              <a:t>los levitas fueron obligados a buscar otro empleo</a:t>
            </a:r>
            <a:r>
              <a:rPr lang="es-ES" sz="2600" b="1" dirty="0" smtClean="0">
                <a:latin typeface="Century Gothic" panose="020B0502020202020204"/>
              </a:rPr>
              <a:t> para su sostenimiento. </a:t>
            </a:r>
            <a:r>
              <a:rPr lang="es-ES" sz="2600" b="1" dirty="0" smtClean="0">
                <a:solidFill>
                  <a:srgbClr val="FFC000"/>
                </a:solidFill>
                <a:latin typeface="Century Gothic" panose="020B0502020202020204"/>
              </a:rPr>
              <a:t>Nehemías 13:10-11.</a:t>
            </a:r>
            <a:endParaRPr kumimoji="0" lang="es-ES" sz="2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700" b="1" dirty="0" smtClean="0">
                <a:latin typeface="Century Gothic" panose="020B0502020202020204"/>
              </a:rPr>
              <a:t>Leví,  al igual que las otras tribus, tenía una historia variada; </a:t>
            </a:r>
            <a:r>
              <a:rPr lang="es-ES" sz="2700" b="1" dirty="0" smtClean="0">
                <a:solidFill>
                  <a:srgbClr val="FF0000"/>
                </a:solidFill>
                <a:latin typeface="Century Gothic" panose="020B0502020202020204"/>
              </a:rPr>
              <a:t>no todos eran fieles a Dios, </a:t>
            </a:r>
            <a:r>
              <a:rPr lang="es-ES" sz="2700" b="1" dirty="0" smtClean="0">
                <a:latin typeface="Century Gothic" panose="020B0502020202020204"/>
              </a:rPr>
              <a:t>pero la tribu siguió existiendo en Israel hasta el tiempo de Cristo, y tenía un digno representante entre los primeros apóstoles en la </a:t>
            </a:r>
            <a:r>
              <a:rPr lang="es-ES" sz="2700" b="1" dirty="0" smtClean="0">
                <a:solidFill>
                  <a:srgbClr val="FFFF00"/>
                </a:solidFill>
                <a:latin typeface="Century Gothic" panose="020B0502020202020204"/>
              </a:rPr>
              <a:t>persona de Bernabé. Hechos 4:36.</a:t>
            </a:r>
          </a:p>
          <a:p>
            <a:pPr lvl="0" algn="just" defTabSz="457200">
              <a:lnSpc>
                <a:spcPct val="100000"/>
              </a:lnSpc>
              <a:spcBef>
                <a:spcPts val="1000"/>
              </a:spcBef>
              <a:buClr>
                <a:srgbClr val="1E5155">
                  <a:lumMod val="40000"/>
                  <a:lumOff val="60000"/>
                </a:srgbClr>
              </a:buClr>
              <a:buSzPct val="80000"/>
              <a:defRPr/>
            </a:pPr>
            <a:r>
              <a:rPr lang="es-ES" sz="2700" b="1" dirty="0" smtClean="0">
                <a:latin typeface="Century Gothic" panose="020B0502020202020204"/>
              </a:rPr>
              <a:t>Fue en un tiempo de crisis cuando los levitas adquirieron su gran victoria. En una crisis las decisiones son tomadas rápidamente. </a:t>
            </a:r>
            <a:r>
              <a:rPr lang="es-ES" sz="2700" b="1" dirty="0" smtClean="0">
                <a:solidFill>
                  <a:srgbClr val="FF0000"/>
                </a:solidFill>
                <a:latin typeface="Century Gothic" panose="020B0502020202020204"/>
              </a:rPr>
              <a:t>Muchos fracasan en tales momentos, porque no tienen caracteres cristianos independientes.</a:t>
            </a:r>
            <a:r>
              <a:rPr lang="es-ES" sz="2700" b="1" dirty="0" smtClean="0">
                <a:latin typeface="Century Gothic" panose="020B0502020202020204"/>
              </a:rPr>
              <a:t> Están en el hábito de seguir el liderazgo de aquellos en quienes tienen confianza, y ellos no tienen fuerza en sí mismos. </a:t>
            </a:r>
            <a:r>
              <a:rPr lang="es-ES" sz="2700" b="1" dirty="0" smtClean="0">
                <a:solidFill>
                  <a:srgbClr val="FFFF00"/>
                </a:solidFill>
                <a:latin typeface="Century Gothic" panose="020B0502020202020204"/>
              </a:rPr>
              <a:t>Aquel que siempre prueba ser fiel en las crisis de la vida, debe tener una clara relación con el Dios del cielo, y debe temer a Dios más que al hombre.</a:t>
            </a:r>
            <a:endPar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700" b="1" dirty="0" smtClean="0">
                <a:latin typeface="Century Gothic" panose="020B0502020202020204"/>
              </a:rPr>
              <a:t>Moisés y Aarón son dos de los personajes </a:t>
            </a:r>
            <a:r>
              <a:rPr lang="es-ES" sz="2700" b="1" dirty="0" smtClean="0">
                <a:solidFill>
                  <a:srgbClr val="FFFF00"/>
                </a:solidFill>
                <a:latin typeface="Century Gothic" panose="020B0502020202020204"/>
              </a:rPr>
              <a:t>más notorios de la tribu de Leví.</a:t>
            </a:r>
            <a:r>
              <a:rPr lang="es-ES" sz="2700" b="1" dirty="0" smtClean="0">
                <a:latin typeface="Century Gothic" panose="020B0502020202020204"/>
              </a:rPr>
              <a:t> Existía  un  contraste  marcado  entre  los  dos  hombres.  </a:t>
            </a:r>
            <a:r>
              <a:rPr lang="es-ES" sz="2700" b="1" dirty="0" smtClean="0">
                <a:solidFill>
                  <a:srgbClr val="FFFF00"/>
                </a:solidFill>
                <a:latin typeface="Century Gothic" panose="020B0502020202020204"/>
              </a:rPr>
              <a:t>Moisés  permanecía erguido como una gran roca, </a:t>
            </a:r>
            <a:r>
              <a:rPr lang="es-ES" sz="2700" b="1" dirty="0" smtClean="0">
                <a:latin typeface="Century Gothic" panose="020B0502020202020204"/>
              </a:rPr>
              <a:t>contra la cual las olas golpeaban continuamente. </a:t>
            </a:r>
            <a:r>
              <a:rPr lang="es-ES" sz="2700" b="1" dirty="0" smtClean="0">
                <a:solidFill>
                  <a:srgbClr val="FFFF00"/>
                </a:solidFill>
                <a:latin typeface="Century Gothic" panose="020B0502020202020204"/>
              </a:rPr>
              <a:t>Aarón era más gentil,</a:t>
            </a:r>
            <a:r>
              <a:rPr lang="es-ES" sz="2700" b="1" dirty="0" smtClean="0">
                <a:latin typeface="Century Gothic" panose="020B0502020202020204"/>
              </a:rPr>
              <a:t> y en ocasiones parecía casi vacilante; pero Aarón tenía un carácter fuerte, aunque diferente de su hermano.</a:t>
            </a:r>
          </a:p>
          <a:p>
            <a:pPr lvl="0" algn="just" defTabSz="457200">
              <a:lnSpc>
                <a:spcPct val="100000"/>
              </a:lnSpc>
              <a:spcBef>
                <a:spcPts val="1000"/>
              </a:spcBef>
              <a:buClr>
                <a:srgbClr val="1E5155">
                  <a:lumMod val="40000"/>
                  <a:lumOff val="60000"/>
                </a:srgbClr>
              </a:buClr>
              <a:buSzPct val="80000"/>
              <a:defRPr/>
            </a:pPr>
            <a:r>
              <a:rPr lang="es-ES" sz="2700" b="1" dirty="0" smtClean="0">
                <a:solidFill>
                  <a:srgbClr val="00B050"/>
                </a:solidFill>
                <a:latin typeface="Century Gothic" panose="020B0502020202020204"/>
              </a:rPr>
              <a:t>La máxima prueba de Aarón llegó cuando sus dos hijos fueron muertos en el tabernáculo, </a:t>
            </a:r>
            <a:r>
              <a:rPr lang="es-ES" sz="2700" b="1" dirty="0" smtClean="0">
                <a:latin typeface="Century Gothic" panose="020B0502020202020204"/>
              </a:rPr>
              <a:t>porque, bajo la influencia de bebidas alcohólicas, ellos ofrecieron fuego extraño delante del Señor. </a:t>
            </a:r>
            <a:r>
              <a:rPr lang="es-ES" sz="2700" b="1" dirty="0" smtClean="0">
                <a:solidFill>
                  <a:srgbClr val="FFFF00"/>
                </a:solidFill>
                <a:latin typeface="Century Gothic" panose="020B0502020202020204"/>
              </a:rPr>
              <a:t>A Aarón no se le permitió mostrar señal alguna de luto</a:t>
            </a:r>
            <a:r>
              <a:rPr lang="es-ES" sz="2700" b="1" dirty="0" smtClean="0">
                <a:latin typeface="Century Gothic" panose="020B0502020202020204"/>
              </a:rPr>
              <a:t>; enseñándole de esa manera al pueblo que </a:t>
            </a:r>
            <a:r>
              <a:rPr lang="es-ES" sz="2700" b="1" dirty="0" smtClean="0">
                <a:solidFill>
                  <a:srgbClr val="FFFF00"/>
                </a:solidFill>
                <a:latin typeface="Century Gothic" panose="020B0502020202020204"/>
              </a:rPr>
              <a:t>Dios era justo </a:t>
            </a:r>
            <a:r>
              <a:rPr lang="es-ES" sz="2700" b="1" dirty="0" smtClean="0">
                <a:latin typeface="Century Gothic" panose="020B0502020202020204"/>
              </a:rPr>
              <a:t>en castigar a los hacedores del mal, aun si eran sus propios hijos.</a:t>
            </a:r>
            <a:endPar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900" b="1" dirty="0" smtClean="0">
                <a:latin typeface="Century Gothic" panose="020B0502020202020204"/>
              </a:rPr>
              <a:t>Esta  no  fue  una  prueba  pequeña,  y  después  de  estudiar  </a:t>
            </a:r>
            <a:r>
              <a:rPr lang="es-ES" sz="2900" b="1" dirty="0" smtClean="0">
                <a:solidFill>
                  <a:srgbClr val="FFC000"/>
                </a:solidFill>
                <a:latin typeface="Century Gothic" panose="020B0502020202020204"/>
              </a:rPr>
              <a:t>Levítico  10:11 </a:t>
            </a:r>
            <a:r>
              <a:rPr lang="es-ES" sz="2900" b="1" dirty="0" smtClean="0">
                <a:latin typeface="Century Gothic" panose="020B0502020202020204"/>
              </a:rPr>
              <a:t>podemos entender cómo, a pesar de los asesinatos cometidos por Leví en su juventud, el Señor podía hablar de Aarón como del </a:t>
            </a:r>
            <a:r>
              <a:rPr lang="es-ES" sz="2900" b="1" dirty="0" smtClean="0">
                <a:solidFill>
                  <a:srgbClr val="FFC000"/>
                </a:solidFill>
                <a:latin typeface="Century Gothic" panose="020B0502020202020204"/>
              </a:rPr>
              <a:t>“santo del Señor”. Salmos 106:16.</a:t>
            </a:r>
          </a:p>
          <a:p>
            <a:pPr lvl="0" algn="just" defTabSz="457200">
              <a:lnSpc>
                <a:spcPct val="100000"/>
              </a:lnSpc>
              <a:spcBef>
                <a:spcPts val="1000"/>
              </a:spcBef>
              <a:buClr>
                <a:srgbClr val="1E5155">
                  <a:lumMod val="40000"/>
                  <a:lumOff val="60000"/>
                </a:srgbClr>
              </a:buClr>
              <a:buSzPct val="80000"/>
              <a:defRPr/>
            </a:pPr>
            <a:r>
              <a:rPr lang="es-ES" sz="2900" b="1" dirty="0" smtClean="0">
                <a:latin typeface="Century Gothic" panose="020B0502020202020204"/>
              </a:rPr>
              <a:t>Una doceava parte de los ciento cuarenta y cuatro mil entrarán bajo el nombre de  Leví.  Serán  personas  quienes,  por  cuenta  del  pecado,  </a:t>
            </a:r>
            <a:r>
              <a:rPr lang="es-ES" sz="2900" b="1" dirty="0" smtClean="0">
                <a:latin typeface="Century Gothic" panose="020B0502020202020204"/>
              </a:rPr>
              <a:t>merecían solo maldiciones, </a:t>
            </a:r>
            <a:r>
              <a:rPr lang="es-ES" sz="2900" b="1" dirty="0" smtClean="0">
                <a:solidFill>
                  <a:srgbClr val="FFFF00"/>
                </a:solidFill>
                <a:latin typeface="Century Gothic" panose="020B0502020202020204"/>
              </a:rPr>
              <a:t>pero quienes abandonaron el pecado; </a:t>
            </a:r>
            <a:r>
              <a:rPr lang="es-ES" sz="2900" b="1" dirty="0" smtClean="0">
                <a:latin typeface="Century Gothic" panose="020B0502020202020204"/>
              </a:rPr>
              <a:t>y mientras los hombres a su alrededor estaban flaqueando y cayéndose, </a:t>
            </a:r>
            <a:r>
              <a:rPr lang="es-ES" sz="2900" b="1" dirty="0" smtClean="0">
                <a:solidFill>
                  <a:srgbClr val="FFFF00"/>
                </a:solidFill>
                <a:latin typeface="Century Gothic" panose="020B0502020202020204"/>
              </a:rPr>
              <a:t>ellos permanecieron fieles a Dios  y  su  causa,</a:t>
            </a:r>
            <a:r>
              <a:rPr lang="es-ES" sz="2900" b="1" dirty="0" smtClean="0">
                <a:latin typeface="Century Gothic" panose="020B0502020202020204"/>
              </a:rPr>
              <a:t>    y  recibirán  una  rica  bendición  de  manos  de  un  Dios bondadoso.</a:t>
            </a:r>
            <a:endParaRPr kumimoji="0" lang="es-ES" sz="29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RESUMEN</a:t>
            </a:r>
            <a:endParaRPr lang="en-US" b="1" dirty="0">
              <a:solidFill>
                <a:srgbClr val="FFC000"/>
              </a:solidFill>
            </a:endParaRPr>
          </a:p>
        </p:txBody>
      </p:sp>
      <p:sp>
        <p:nvSpPr>
          <p:cNvPr id="5" name="Título 1"/>
          <p:cNvSpPr txBox="1">
            <a:spLocks/>
          </p:cNvSpPr>
          <p:nvPr/>
        </p:nvSpPr>
        <p:spPr>
          <a:xfrm>
            <a:off x="437035" y="-117560"/>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latin typeface="Century Gothic" panose="020B0502020202020204"/>
              </a:rPr>
              <a:t>Leví tenía tres hijos, cuyos descendientes formaron la tribu que llevaba su nombre. </a:t>
            </a:r>
            <a:r>
              <a:rPr lang="es-ES" sz="3200" b="1" dirty="0" smtClean="0">
                <a:solidFill>
                  <a:srgbClr val="FFC000"/>
                </a:solidFill>
                <a:latin typeface="Century Gothic" panose="020B0502020202020204"/>
              </a:rPr>
              <a:t>Génesis 46:11.</a:t>
            </a:r>
          </a:p>
          <a:p>
            <a:pPr lvl="0" algn="just" defTabSz="457200">
              <a:lnSpc>
                <a:spcPct val="100000"/>
              </a:lnSpc>
              <a:spcBef>
                <a:spcPts val="1000"/>
              </a:spcBef>
              <a:buClr>
                <a:srgbClr val="1E5155">
                  <a:lumMod val="40000"/>
                  <a:lumOff val="60000"/>
                </a:srgbClr>
              </a:buClr>
              <a:buSzPct val="80000"/>
              <a:defRPr/>
            </a:pPr>
            <a:r>
              <a:rPr lang="es-ES" sz="3200" b="1" dirty="0" smtClean="0">
                <a:latin typeface="Century Gothic" panose="020B0502020202020204"/>
              </a:rPr>
              <a:t>Aarón y sus hijos oficiaban como sacerdotes. El resto de la tribu ayudaba en la obra del templo. </a:t>
            </a:r>
            <a:endParaRPr lang="es-ES" sz="3200" b="1" dirty="0" smtClean="0">
              <a:latin typeface="Century Gothic" panose="020B0502020202020204"/>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srgbClr val="FFC000"/>
                </a:solidFill>
                <a:latin typeface="Century Gothic" panose="020B0502020202020204"/>
              </a:rPr>
              <a:t>Personajes </a:t>
            </a:r>
            <a:r>
              <a:rPr lang="es-ES" sz="3200" b="1" dirty="0" smtClean="0">
                <a:solidFill>
                  <a:srgbClr val="FFC000"/>
                </a:solidFill>
                <a:latin typeface="Century Gothic" panose="020B0502020202020204"/>
              </a:rPr>
              <a:t>sobresalientes</a:t>
            </a:r>
          </a:p>
          <a:p>
            <a:pPr lvl="0" algn="just" defTabSz="457200">
              <a:lnSpc>
                <a:spcPct val="100000"/>
              </a:lnSpc>
              <a:spcBef>
                <a:spcPts val="1000"/>
              </a:spcBef>
              <a:buClr>
                <a:srgbClr val="1E5155">
                  <a:lumMod val="40000"/>
                  <a:lumOff val="60000"/>
                </a:srgbClr>
              </a:buClr>
              <a:buSzPct val="80000"/>
              <a:defRPr/>
            </a:pPr>
            <a:r>
              <a:rPr lang="es-ES" sz="3200" b="1" dirty="0" smtClean="0">
                <a:latin typeface="Century Gothic" panose="020B0502020202020204"/>
              </a:rPr>
              <a:t>Moisés y Aarón eran los levitas más notorios en el Antiguo Testamento. </a:t>
            </a:r>
            <a:endParaRPr lang="es-ES" sz="3200" b="1" dirty="0" smtClean="0">
              <a:latin typeface="Century Gothic" panose="020B0502020202020204"/>
            </a:endParaRPr>
          </a:p>
          <a:p>
            <a:pPr lvl="0" algn="just" defTabSz="457200">
              <a:lnSpc>
                <a:spcPct val="100000"/>
              </a:lnSpc>
              <a:spcBef>
                <a:spcPts val="1000"/>
              </a:spcBef>
              <a:buClr>
                <a:srgbClr val="1E5155">
                  <a:lumMod val="40000"/>
                  <a:lumOff val="60000"/>
                </a:srgbClr>
              </a:buClr>
              <a:buSzPct val="80000"/>
              <a:defRPr/>
            </a:pPr>
            <a:r>
              <a:rPr lang="es-ES" sz="3200" b="1" dirty="0" smtClean="0">
                <a:latin typeface="Century Gothic" panose="020B0502020202020204"/>
              </a:rPr>
              <a:t>Bernabé </a:t>
            </a:r>
            <a:r>
              <a:rPr lang="es-ES" sz="3200" b="1" dirty="0" smtClean="0">
                <a:latin typeface="Century Gothic" panose="020B0502020202020204"/>
              </a:rPr>
              <a:t>y Marcos son personajes prominentes en el Nuevo Testamento.</a:t>
            </a:r>
            <a:endParaRPr kumimoji="0" lang="es-ES" sz="3200" b="1" i="0" u="none" strike="noStrike" kern="1200" cap="none" spc="0" normalizeH="0" baseline="0" noProof="0" dirty="0">
              <a:ln>
                <a:noFill/>
              </a:ln>
              <a:solidFill>
                <a:srgbClr val="00B05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xmlns=""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xmlns="" id="{B7F75417-8BC0-431B-9DD0-3952FEF3CE45}"/>
              </a:ext>
            </a:extLst>
          </p:cNvPr>
          <p:cNvSpPr txBox="1"/>
          <p:nvPr/>
        </p:nvSpPr>
        <p:spPr>
          <a:xfrm>
            <a:off x="217948" y="1604374"/>
            <a:ext cx="5157427" cy="954107"/>
          </a:xfrm>
          <a:prstGeom prst="rect">
            <a:avLst/>
          </a:prstGeom>
          <a:noFill/>
        </p:spPr>
        <p:txBody>
          <a:bodyPr wrap="square" rtlCol="0">
            <a:spAutoFit/>
          </a:bodyPr>
          <a:lstStyle/>
          <a:p>
            <a:pPr lvl="0" algn="just" defTabSz="457200">
              <a:defRPr/>
            </a:pPr>
            <a:r>
              <a:rPr lang="es-ES" sz="2800" dirty="0" smtClean="0"/>
              <a:t>Miembro notorio de la tribu de </a:t>
            </a:r>
            <a:r>
              <a:rPr lang="es-ES" sz="2800" dirty="0" smtClean="0"/>
              <a:t>L</a:t>
            </a:r>
            <a:r>
              <a:rPr lang="es-ES" sz="2800" dirty="0" smtClean="0"/>
              <a:t>eví en el A.T</a:t>
            </a:r>
            <a:r>
              <a:rPr lang="es-ES" sz="2800" dirty="0" smtClean="0"/>
              <a:t> </a:t>
            </a:r>
            <a:endParaRPr lang="es-ES" sz="2800" dirty="0" smtClean="0"/>
          </a:p>
        </p:txBody>
      </p:sp>
      <p:sp>
        <p:nvSpPr>
          <p:cNvPr id="5" name="CuadroTexto 4">
            <a:extLst>
              <a:ext uri="{FF2B5EF4-FFF2-40B4-BE49-F238E27FC236}">
                <a16:creationId xmlns:a16="http://schemas.microsoft.com/office/drawing/2014/main" xmlns="" id="{2B80B65F-4774-4B34-B211-5F7CCD9DB0D1}"/>
              </a:ext>
            </a:extLst>
          </p:cNvPr>
          <p:cNvSpPr txBox="1"/>
          <p:nvPr/>
        </p:nvSpPr>
        <p:spPr>
          <a:xfrm>
            <a:off x="303572" y="532076"/>
            <a:ext cx="6218252" cy="954107"/>
          </a:xfrm>
          <a:prstGeom prst="rect">
            <a:avLst/>
          </a:prstGeom>
          <a:noFill/>
        </p:spPr>
        <p:txBody>
          <a:bodyPr wrap="square" rtlCol="0">
            <a:spAutoFit/>
          </a:bodyPr>
          <a:lstStyle/>
          <a:p>
            <a:pPr lvl="0" defTabSz="457200">
              <a:defRPr/>
            </a:pPr>
            <a:r>
              <a:rPr kumimoji="0" lang="es-ES" sz="2800" b="0" i="0" u="none" strike="noStrike" kern="1200" cap="none" spc="0" normalizeH="0" baseline="0" noProof="0" dirty="0" smtClean="0">
                <a:ln>
                  <a:noFill/>
                </a:ln>
                <a:solidFill>
                  <a:prstClr val="white"/>
                </a:solidFill>
                <a:effectLst/>
                <a:uLnTx/>
                <a:uFillTx/>
                <a:latin typeface="+mj-lt"/>
              </a:rPr>
              <a:t>Fue</a:t>
            </a:r>
            <a:r>
              <a:rPr kumimoji="0" lang="es-ES" sz="2800" b="0" i="0" u="none" strike="noStrike" kern="1200" cap="none" spc="0" normalizeH="0" noProof="0" dirty="0" smtClean="0">
                <a:ln>
                  <a:noFill/>
                </a:ln>
                <a:solidFill>
                  <a:prstClr val="white"/>
                </a:solidFill>
                <a:effectLst/>
                <a:uLnTx/>
                <a:uFillTx/>
                <a:latin typeface="+mj-lt"/>
              </a:rPr>
              <a:t> el primer sumo sacerdote de la tribu de Leví</a:t>
            </a:r>
            <a:endParaRPr kumimoji="0" lang="es-ES" sz="2800" b="0" i="0" u="none" strike="noStrike" kern="1200" cap="none" spc="0" normalizeH="0" baseline="0" noProof="0" dirty="0">
              <a:ln>
                <a:noFill/>
              </a:ln>
              <a:solidFill>
                <a:prstClr val="white"/>
              </a:solidFill>
              <a:effectLst/>
              <a:uLnTx/>
              <a:uFillTx/>
              <a:latin typeface="+mj-lt"/>
            </a:endParaRPr>
          </a:p>
        </p:txBody>
      </p:sp>
      <p:sp>
        <p:nvSpPr>
          <p:cNvPr id="6" name="CuadroTexto 5">
            <a:extLst>
              <a:ext uri="{FF2B5EF4-FFF2-40B4-BE49-F238E27FC236}">
                <a16:creationId xmlns:a16="http://schemas.microsoft.com/office/drawing/2014/main" xmlns="" id="{3C95100F-E8B5-4CF3-9E17-D707427B80EE}"/>
              </a:ext>
            </a:extLst>
          </p:cNvPr>
          <p:cNvSpPr txBox="1"/>
          <p:nvPr/>
        </p:nvSpPr>
        <p:spPr>
          <a:xfrm>
            <a:off x="249793" y="4196746"/>
            <a:ext cx="4803412" cy="954107"/>
          </a:xfrm>
          <a:prstGeom prst="rect">
            <a:avLst/>
          </a:prstGeom>
          <a:noFill/>
        </p:spPr>
        <p:txBody>
          <a:bodyPr wrap="square" rtlCol="0">
            <a:spAutoFit/>
          </a:bodyPr>
          <a:lstStyle/>
          <a:p>
            <a:pPr lvl="0" algn="just" defTabSz="457200">
              <a:defRPr/>
            </a:pPr>
            <a:r>
              <a:rPr lang="es-ES" sz="2800" noProof="0" dirty="0" smtClean="0"/>
              <a:t>Acompañó a Leví en la masacre de </a:t>
            </a:r>
            <a:r>
              <a:rPr lang="es-ES" sz="2800" dirty="0" smtClean="0"/>
              <a:t>S</a:t>
            </a:r>
            <a:r>
              <a:rPr lang="es-ES" sz="2800" noProof="0" dirty="0" err="1" smtClean="0"/>
              <a:t>iquem</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xmlns="" id="{484CE96C-CBE3-40DD-869A-7E653E50D465}"/>
              </a:ext>
            </a:extLst>
          </p:cNvPr>
          <p:cNvSpPr txBox="1"/>
          <p:nvPr/>
        </p:nvSpPr>
        <p:spPr>
          <a:xfrm>
            <a:off x="266964" y="5351401"/>
            <a:ext cx="4803412" cy="954107"/>
          </a:xfrm>
          <a:prstGeom prst="rect">
            <a:avLst/>
          </a:prstGeom>
          <a:noFill/>
        </p:spPr>
        <p:txBody>
          <a:bodyPr wrap="square" rtlCol="0">
            <a:spAutoFit/>
          </a:bodyPr>
          <a:lstStyle/>
          <a:p>
            <a:pPr lvl="0" defTabSz="457200">
              <a:defRPr/>
            </a:pPr>
            <a:r>
              <a:rPr lang="es-ES" sz="2800" dirty="0" smtClean="0"/>
              <a:t>Miembro notorio de la tribu de Leví en el N.T</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xmlns="" id="{BADEAE86-D7E0-4E67-860F-EC436B06AF60}"/>
              </a:ext>
            </a:extLst>
          </p:cNvPr>
          <p:cNvSpPr txBox="1"/>
          <p:nvPr/>
        </p:nvSpPr>
        <p:spPr>
          <a:xfrm>
            <a:off x="223283" y="2719360"/>
            <a:ext cx="4933015" cy="1384995"/>
          </a:xfrm>
          <a:prstGeom prst="rect">
            <a:avLst/>
          </a:prstGeom>
          <a:noFill/>
        </p:spPr>
        <p:txBody>
          <a:bodyPr wrap="square" rtlCol="0">
            <a:spAutoFit/>
          </a:bodyPr>
          <a:lstStyle/>
          <a:p>
            <a:pPr lvl="0" defTabSz="457200">
              <a:defRPr/>
            </a:pPr>
            <a:r>
              <a:rPr lang="es-ES" sz="2800" dirty="0" smtClean="0">
                <a:solidFill>
                  <a:prstClr val="white"/>
                </a:solidFill>
                <a:latin typeface="Century Gothic" pitchFamily="34" charset="0"/>
              </a:rPr>
              <a:t>Leví pasó tres días de duelo por la muerte de sus hijos</a:t>
            </a:r>
            <a:endParaRPr lang="es-ES" sz="2800" dirty="0">
              <a:solidFill>
                <a:prstClr val="white"/>
              </a:solidFill>
              <a:latin typeface="Century Gothic" pitchFamily="34" charset="0"/>
            </a:endParaRPr>
          </a:p>
        </p:txBody>
      </p:sp>
      <p:sp>
        <p:nvSpPr>
          <p:cNvPr id="9" name="CuadroTexto 8">
            <a:extLst>
              <a:ext uri="{FF2B5EF4-FFF2-40B4-BE49-F238E27FC236}">
                <a16:creationId xmlns:a16="http://schemas.microsoft.com/office/drawing/2014/main" xmlns="" id="{DB4BBA2C-AD84-4635-BFED-A54A24D56E2B}"/>
              </a:ext>
            </a:extLst>
          </p:cNvPr>
          <p:cNvSpPr txBox="1"/>
          <p:nvPr/>
        </p:nvSpPr>
        <p:spPr>
          <a:xfrm>
            <a:off x="7147530" y="3828261"/>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Falso</a:t>
            </a:r>
            <a:endParaRPr lang="es-ES" sz="320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xmlns="" id="{707CBC07-791E-485A-931D-932FDFAF0D6C}"/>
              </a:ext>
            </a:extLst>
          </p:cNvPr>
          <p:cNvSpPr txBox="1"/>
          <p:nvPr/>
        </p:nvSpPr>
        <p:spPr>
          <a:xfrm>
            <a:off x="7114219" y="618293"/>
            <a:ext cx="5332006" cy="646331"/>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600" noProof="0" dirty="0" smtClean="0"/>
              <a:t>Moisés</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xmlns="" id="{4D4C28EC-9574-47D6-8D4C-A2D48F991BF0}"/>
              </a:ext>
            </a:extLst>
          </p:cNvPr>
          <p:cNvSpPr txBox="1"/>
          <p:nvPr/>
        </p:nvSpPr>
        <p:spPr>
          <a:xfrm>
            <a:off x="7135813" y="2704721"/>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C. </a:t>
            </a:r>
            <a:r>
              <a:rPr lang="es-ES" sz="3200" noProof="0" dirty="0" smtClean="0"/>
              <a:t>Simeón</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570408FA-21B6-4E50-A2CA-A06FB9771535}"/>
              </a:ext>
            </a:extLst>
          </p:cNvPr>
          <p:cNvSpPr txBox="1"/>
          <p:nvPr/>
        </p:nvSpPr>
        <p:spPr>
          <a:xfrm>
            <a:off x="7170130" y="5691471"/>
            <a:ext cx="6181510"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3200" noProof="0" dirty="0" smtClean="0"/>
              <a:t>Bernabé</a:t>
            </a:r>
            <a:r>
              <a:rPr lang="es-ES" sz="2800" noProof="0" dirty="0" smtClean="0"/>
              <a:t> </a:t>
            </a:r>
            <a:endParaRPr lang="es-ES" sz="2400" dirty="0">
              <a:solidFill>
                <a:prstClr val="white"/>
              </a:solidFill>
              <a:latin typeface="Calibri" panose="020F0502020204030204"/>
            </a:endParaRPr>
          </a:p>
        </p:txBody>
      </p:sp>
      <p:sp>
        <p:nvSpPr>
          <p:cNvPr id="14" name="CuadroTexto 13">
            <a:extLst>
              <a:ext uri="{FF2B5EF4-FFF2-40B4-BE49-F238E27FC236}">
                <a16:creationId xmlns:a16="http://schemas.microsoft.com/office/drawing/2014/main" xmlns="" id="{D52AD20F-C77A-4B88-B6A1-2718AE27E03B}"/>
              </a:ext>
            </a:extLst>
          </p:cNvPr>
          <p:cNvSpPr txBox="1"/>
          <p:nvPr/>
        </p:nvSpPr>
        <p:spPr>
          <a:xfrm>
            <a:off x="7110831" y="1615485"/>
            <a:ext cx="7260234" cy="1015663"/>
          </a:xfrm>
          <a:prstGeom prst="rect">
            <a:avLst/>
          </a:prstGeom>
          <a:noFill/>
        </p:spPr>
        <p:txBody>
          <a:bodyPr wrap="square" rtlCol="0">
            <a:spAutoFit/>
          </a:bodyPr>
          <a:lstStyle/>
          <a:p>
            <a:pPr>
              <a:defRPr/>
            </a:pPr>
            <a:r>
              <a:rPr lang="es-DO" sz="3200" dirty="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lang="es-ES" sz="3200" dirty="0" smtClean="0">
                <a:solidFill>
                  <a:prstClr val="white"/>
                </a:solidFill>
              </a:rPr>
              <a:t> </a:t>
            </a:r>
            <a:r>
              <a:rPr lang="es-ES" sz="3200" dirty="0" smtClean="0">
                <a:solidFill>
                  <a:prstClr val="white"/>
                </a:solidFill>
              </a:rPr>
              <a:t>Judá</a:t>
            </a:r>
            <a:r>
              <a:rPr lang="es-ES" sz="3200" dirty="0" smtClean="0">
                <a:solidFill>
                  <a:prstClr val="white"/>
                </a:solidFill>
              </a:rPr>
              <a:t> </a:t>
            </a:r>
            <a:endParaRPr lang="es-ES" sz="3200" dirty="0" smtClean="0">
              <a:solidFill>
                <a:prstClr val="white"/>
              </a:solidFill>
              <a:latin typeface="Calibri" panose="020F0502020204030204"/>
            </a:endParaRPr>
          </a:p>
          <a:p>
            <a:pPr lvl="0">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xmlns="" id="{DB4BBA2C-AD84-4635-BFED-A54A24D56E2B}"/>
              </a:ext>
            </a:extLst>
          </p:cNvPr>
          <p:cNvSpPr txBox="1"/>
          <p:nvPr/>
        </p:nvSpPr>
        <p:spPr>
          <a:xfrm>
            <a:off x="7147530" y="4794016"/>
            <a:ext cx="6483306" cy="584775"/>
          </a:xfrm>
          <a:prstGeom prst="rect">
            <a:avLst/>
          </a:prstGeom>
          <a:noFill/>
        </p:spPr>
        <p:txBody>
          <a:bodyPr wrap="square" rtlCol="0">
            <a:spAutoFit/>
          </a:bodyPr>
          <a:lstStyle/>
          <a:p>
            <a:pPr lvl="0" defTabSz="457200">
              <a:defRPr/>
            </a:pPr>
            <a:r>
              <a:rPr lang="es-DO" sz="3200" dirty="0" smtClean="0">
                <a:solidFill>
                  <a:srgbClr val="FFFF00"/>
                </a:solidFill>
                <a:latin typeface="Calibri" panose="020F0502020204030204"/>
              </a:rPr>
              <a:t>E</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Aarón </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9"/>
                                        </p:tgtEl>
                                        <p:attrNameLst>
                                          <p:attrName>style.color</p:attrName>
                                        </p:attrNameLst>
                                      </p:cBhvr>
                                      <p:by>
                                        <p:hsl h="7200000" s="0" l="0"/>
                                      </p:by>
                                    </p:animClr>
                                    <p:animClr clrSpc="hsl" dir="cw">
                                      <p:cBhvr>
                                        <p:cTn id="33" dur="500" fill="hold"/>
                                        <p:tgtEl>
                                          <p:spTgt spid="9"/>
                                        </p:tgtEl>
                                        <p:attrNameLst>
                                          <p:attrName>fillcolor</p:attrName>
                                        </p:attrNameLst>
                                      </p:cBhvr>
                                      <p:by>
                                        <p:hsl h="7200000" s="0" l="0"/>
                                      </p:by>
                                    </p:animClr>
                                    <p:animClr clrSpc="hsl" dir="cw">
                                      <p:cBhvr>
                                        <p:cTn id="34" dur="500" fill="hold"/>
                                        <p:tgtEl>
                                          <p:spTgt spid="9"/>
                                        </p:tgtEl>
                                        <p:attrNameLst>
                                          <p:attrName>stroke.color</p:attrName>
                                        </p:attrNameLst>
                                      </p:cBhvr>
                                      <p:by>
                                        <p:hsl h="7200000" s="0" l="0"/>
                                      </p:by>
                                    </p:animClr>
                                    <p:set>
                                      <p:cBhvr>
                                        <p:cTn id="35" dur="500" fill="hold"/>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nodeType="clickEffect">
                                  <p:stCondLst>
                                    <p:cond delay="0"/>
                                  </p:stCondLst>
                                  <p:childTnLst>
                                    <p:animClr clrSpc="hsl" dir="cw">
                                      <p:cBhvr override="childStyle">
                                        <p:cTn id="54" dur="500" fill="hold"/>
                                        <p:tgtEl>
                                          <p:spTgt spid="13"/>
                                        </p:tgtEl>
                                        <p:attrNameLst>
                                          <p:attrName>style.color</p:attrName>
                                        </p:attrNameLst>
                                      </p:cBhvr>
                                      <p:by>
                                        <p:hsl h="7200000" s="0" l="0"/>
                                      </p:by>
                                    </p:animClr>
                                    <p:animClr clrSpc="hsl" dir="cw">
                                      <p:cBhvr>
                                        <p:cTn id="55" dur="500" fill="hold"/>
                                        <p:tgtEl>
                                          <p:spTgt spid="13"/>
                                        </p:tgtEl>
                                        <p:attrNameLst>
                                          <p:attrName>fillcolor</p:attrName>
                                        </p:attrNameLst>
                                      </p:cBhvr>
                                      <p:by>
                                        <p:hsl h="7200000" s="0" l="0"/>
                                      </p:by>
                                    </p:animClr>
                                    <p:animClr clrSpc="hsl" dir="cw">
                                      <p:cBhvr>
                                        <p:cTn id="56" dur="500" fill="hold"/>
                                        <p:tgtEl>
                                          <p:spTgt spid="13"/>
                                        </p:tgtEl>
                                        <p:attrNameLst>
                                          <p:attrName>stroke.color</p:attrName>
                                        </p:attrNameLst>
                                      </p:cBhvr>
                                      <p:by>
                                        <p:hsl h="7200000" s="0" l="0"/>
                                      </p:by>
                                    </p:animClr>
                                    <p:set>
                                      <p:cBhvr>
                                        <p:cTn id="5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xmlns=""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xmlns="" id="{E575D3F2-26D6-77A2-D051-73489A17DA74}"/>
              </a:ext>
            </a:extLst>
          </p:cNvPr>
          <p:cNvSpPr txBox="1"/>
          <p:nvPr/>
        </p:nvSpPr>
        <p:spPr>
          <a:xfrm>
            <a:off x="5833241" y="561028"/>
            <a:ext cx="6045898" cy="3785652"/>
          </a:xfrm>
          <a:prstGeom prst="rect">
            <a:avLst/>
          </a:prstGeom>
          <a:noFill/>
        </p:spPr>
        <p:txBody>
          <a:bodyPr wrap="square" rtlCol="0">
            <a:spAutoFit/>
          </a:bodyPr>
          <a:lstStyle/>
          <a:p>
            <a:pPr defTabSz="457200"/>
            <a:r>
              <a:rPr lang="es-DO" sz="4800" b="1" dirty="0" smtClean="0">
                <a:solidFill>
                  <a:srgbClr val="FFFF00"/>
                </a:solidFill>
                <a:latin typeface="Century Gothic" panose="020B0502020202020204"/>
              </a:rPr>
              <a:t>¿</a:t>
            </a:r>
            <a:r>
              <a:rPr lang="es-DO" sz="4800" b="1" dirty="0" smtClean="0">
                <a:solidFill>
                  <a:srgbClr val="FFFF00"/>
                </a:solidFill>
                <a:latin typeface="Century Gothic" panose="020B0502020202020204"/>
              </a:rPr>
              <a:t>Quieres permanecer firme de parte del Señor aún cuando otros vayan en contra? </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xmlns="" val="230353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4 Imagen" descr="image288.png"/>
          <p:cNvPicPr>
            <a:picLocks noChangeAspect="1"/>
          </p:cNvPicPr>
          <p:nvPr/>
        </p:nvPicPr>
        <p:blipFill>
          <a:blip r:embed="rId3" cstate="print"/>
          <a:stretch>
            <a:fillRect/>
          </a:stretch>
        </p:blipFill>
        <p:spPr>
          <a:xfrm>
            <a:off x="9040529" y="3409405"/>
            <a:ext cx="2266571" cy="3174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smtClean="0">
                <a:solidFill>
                  <a:schemeClr val="accent2">
                    <a:lumMod val="40000"/>
                    <a:lumOff val="60000"/>
                  </a:schemeClr>
                </a:solidFill>
              </a:rPr>
              <a:t>SECCIÓN IX: LAS TRIBUS DE ISRAEL</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a:t>
            </a:r>
            <a:r>
              <a:rPr lang="es-ES" sz="6600" b="1" dirty="0" smtClean="0">
                <a:solidFill>
                  <a:srgbClr val="EBEBEB"/>
                </a:solidFill>
                <a:latin typeface="Century Gothic" panose="020B0502020202020204"/>
              </a:rPr>
              <a:t>XXXIX:LEVÍ</a:t>
            </a:r>
            <a:r>
              <a:rPr lang="es-ES" sz="6600" b="1" dirty="0" smtClean="0">
                <a:solidFill>
                  <a:srgbClr val="EBEBEB"/>
                </a:solidFill>
                <a:latin typeface="Century Gothic" panose="020B0502020202020204"/>
              </a:rPr>
              <a:t>.</a:t>
            </a:r>
            <a:endParaRPr lang="en-US" sz="7200" b="1" dirty="0"/>
          </a:p>
        </p:txBody>
      </p:sp>
    </p:spTree>
    <p:extLst>
      <p:ext uri="{BB962C8B-B14F-4D97-AF65-F5344CB8AC3E}">
        <p14:creationId xmlns:p14="http://schemas.microsoft.com/office/powerpoint/2010/main" xmlns="" val="188014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0"/>
            <a:ext cx="10932135" cy="6505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Cuando le nació el tercer hijo a Lea, ella dijo: “Ahora esta vez se unirá mi marido conmigo, porque le he dado a luz tres hijos; por tanto, llamó su nombre Leví”. </a:t>
            </a:r>
            <a:r>
              <a:rPr lang="es-ES" b="1" dirty="0" smtClean="0">
                <a:solidFill>
                  <a:srgbClr val="FFC000"/>
                </a:solidFill>
                <a:latin typeface="Century Gothic" panose="020B0502020202020204"/>
              </a:rPr>
              <a:t>Génesis 29:34.</a:t>
            </a:r>
            <a:endParaRPr kumimoji="0" lang="es-ES" sz="44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6433"/>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000" b="1" dirty="0" smtClean="0">
                <a:solidFill>
                  <a:prstClr val="white"/>
                </a:solidFill>
                <a:latin typeface="Century Gothic" panose="020B0502020202020204"/>
              </a:rPr>
              <a:t>Poco sabía Lea, en la ansiedad del amor por su esposo, que el pequeño bebé cumpliría su nombre en un sentido </a:t>
            </a:r>
            <a:r>
              <a:rPr lang="es-ES" sz="3000" b="1" dirty="0" smtClean="0">
                <a:solidFill>
                  <a:srgbClr val="FFFF00"/>
                </a:solidFill>
                <a:latin typeface="Century Gothic" panose="020B0502020202020204"/>
              </a:rPr>
              <a:t>más amplio de lo anticipado por ella</a:t>
            </a:r>
            <a:r>
              <a:rPr lang="es-ES" sz="3000" b="1" dirty="0" smtClean="0">
                <a:solidFill>
                  <a:prstClr val="white"/>
                </a:solidFill>
                <a:latin typeface="Century Gothic" panose="020B0502020202020204"/>
              </a:rPr>
              <a:t>, y ayudaría a unir los hijos de Israel a su gran Esposo, el Creador de todas las cosas. </a:t>
            </a:r>
            <a:r>
              <a:rPr lang="es-ES" sz="3000" b="1" dirty="0" smtClean="0">
                <a:solidFill>
                  <a:srgbClr val="FFC000"/>
                </a:solidFill>
                <a:latin typeface="Century Gothic" panose="020B0502020202020204"/>
              </a:rPr>
              <a:t>Isaías 54:5.</a:t>
            </a:r>
          </a:p>
          <a:p>
            <a:pPr lvl="0" algn="just" defTabSz="457200">
              <a:lnSpc>
                <a:spcPct val="100000"/>
              </a:lnSpc>
              <a:spcBef>
                <a:spcPts val="1000"/>
              </a:spcBef>
              <a:buClr>
                <a:srgbClr val="1E5155">
                  <a:lumMod val="40000"/>
                  <a:lumOff val="60000"/>
                </a:srgbClr>
              </a:buClr>
              <a:buSzPct val="80000"/>
              <a:defRPr/>
            </a:pPr>
            <a:r>
              <a:rPr lang="es-ES" sz="3000" b="1" dirty="0" smtClean="0">
                <a:solidFill>
                  <a:prstClr val="white"/>
                </a:solidFill>
                <a:latin typeface="Century Gothic" panose="020B0502020202020204"/>
              </a:rPr>
              <a:t>El nombre de Leví parecía una profecía de la obra de una vida de toda una tribu. </a:t>
            </a:r>
            <a:r>
              <a:rPr lang="es-ES" sz="3000" b="1" dirty="0" smtClean="0">
                <a:solidFill>
                  <a:srgbClr val="FF0000"/>
                </a:solidFill>
                <a:latin typeface="Century Gothic" panose="020B0502020202020204"/>
              </a:rPr>
              <a:t>Así como Satanás</a:t>
            </a:r>
            <a:r>
              <a:rPr lang="es-ES" sz="3000" b="1" dirty="0" smtClean="0">
                <a:solidFill>
                  <a:prstClr val="white"/>
                </a:solidFill>
                <a:latin typeface="Century Gothic" panose="020B0502020202020204"/>
              </a:rPr>
              <a:t>, por medio de la envidia y los celos, </a:t>
            </a:r>
            <a:r>
              <a:rPr lang="es-ES" sz="3000" b="1" dirty="0" smtClean="0">
                <a:solidFill>
                  <a:srgbClr val="FFFF00"/>
                </a:solidFill>
                <a:latin typeface="Century Gothic" panose="020B0502020202020204"/>
              </a:rPr>
              <a:t>separó a Lea </a:t>
            </a:r>
            <a:r>
              <a:rPr lang="es-ES" sz="3000" b="1" dirty="0" smtClean="0">
                <a:solidFill>
                  <a:prstClr val="white"/>
                </a:solidFill>
                <a:latin typeface="Century Gothic" panose="020B0502020202020204"/>
              </a:rPr>
              <a:t>de las consideraciones de su esposo, </a:t>
            </a:r>
            <a:r>
              <a:rPr lang="es-ES" sz="3000" b="1" dirty="0" smtClean="0">
                <a:solidFill>
                  <a:srgbClr val="FFFF00"/>
                </a:solidFill>
                <a:latin typeface="Century Gothic" panose="020B0502020202020204"/>
              </a:rPr>
              <a:t>así buscó la forma de arruinar a Leví</a:t>
            </a:r>
            <a:r>
              <a:rPr lang="es-ES" sz="3000" b="1" dirty="0" smtClean="0">
                <a:solidFill>
                  <a:prstClr val="white"/>
                </a:solidFill>
                <a:latin typeface="Century Gothic" panose="020B0502020202020204"/>
              </a:rPr>
              <a:t> al persuadirlo a unirse con Simeón en la venganza del mal cometido contra su única hermana. </a:t>
            </a:r>
            <a:r>
              <a:rPr lang="es-ES" sz="3000" b="1" dirty="0" smtClean="0">
                <a:solidFill>
                  <a:srgbClr val="FFC000"/>
                </a:solidFill>
                <a:latin typeface="Century Gothic" panose="020B0502020202020204"/>
              </a:rPr>
              <a:t>Génesis 34.</a:t>
            </a:r>
            <a:endParaRPr kumimoji="0" lang="es-ES" sz="3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6433"/>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800" b="1" dirty="0" smtClean="0">
                <a:solidFill>
                  <a:prstClr val="white"/>
                </a:solidFill>
                <a:latin typeface="Century Gothic" panose="020B0502020202020204"/>
              </a:rPr>
              <a:t>Las palabras de Jacob en su lecho de muerte revela </a:t>
            </a:r>
            <a:r>
              <a:rPr lang="es-ES" sz="2800" b="1" dirty="0" smtClean="0">
                <a:solidFill>
                  <a:srgbClr val="00B050"/>
                </a:solidFill>
                <a:latin typeface="Century Gothic" panose="020B0502020202020204"/>
              </a:rPr>
              <a:t>la magnitud del crimen</a:t>
            </a:r>
            <a:r>
              <a:rPr lang="es-ES" sz="2800" b="1" dirty="0" smtClean="0">
                <a:solidFill>
                  <a:prstClr val="white"/>
                </a:solidFill>
                <a:latin typeface="Century Gothic" panose="020B0502020202020204"/>
              </a:rPr>
              <a:t>, y como lo consideraba el Señor. El corazón del anciano padre fue conmovido con el recuerdo, y él exclamó: </a:t>
            </a:r>
            <a:r>
              <a:rPr lang="es-ES" sz="2800" b="1" dirty="0" smtClean="0">
                <a:solidFill>
                  <a:srgbClr val="FFC000"/>
                </a:solidFill>
                <a:latin typeface="Century Gothic" panose="020B0502020202020204"/>
              </a:rPr>
              <a:t>“En su consejo no entre mi alma, Ni mi espíritu se junte en su compañía…Y en  Maldito su furor, que fue fiero; Y su ira, que fue dura”.</a:t>
            </a:r>
            <a:r>
              <a:rPr lang="es-ES" sz="2800" b="1" dirty="0" smtClean="0">
                <a:solidFill>
                  <a:prstClr val="white"/>
                </a:solidFill>
                <a:latin typeface="Century Gothic" panose="020B0502020202020204"/>
              </a:rPr>
              <a:t>  Y luego, como si no soportara pensar en que pudieran llegar a constituir una tribu fuerte para perpetuar tales crímenes, exclamó: </a:t>
            </a:r>
            <a:r>
              <a:rPr lang="es-ES" sz="2800" b="1" dirty="0" smtClean="0">
                <a:solidFill>
                  <a:srgbClr val="FFC000"/>
                </a:solidFill>
                <a:latin typeface="Century Gothic" panose="020B0502020202020204"/>
              </a:rPr>
              <a:t>“Yo los apartaré en Jacob, Y los esparciré en Israel”.  Génesis 49:5-7</a:t>
            </a:r>
            <a:r>
              <a:rPr lang="es-ES" sz="2800" b="1" dirty="0" smtClean="0">
                <a:solidFill>
                  <a:prstClr val="white"/>
                </a:solidFill>
                <a:latin typeface="Century Gothic" panose="020B0502020202020204"/>
              </a:rPr>
              <a:t>. Fue más bien como una maldición en vez de una bendición; pero cuando un pecador se arrepiente y se aparta  de  sus  pecados,  </a:t>
            </a:r>
            <a:r>
              <a:rPr lang="es-ES" sz="2800" b="1" dirty="0" smtClean="0">
                <a:solidFill>
                  <a:srgbClr val="FFFF00"/>
                </a:solidFill>
                <a:latin typeface="Century Gothic" panose="020B0502020202020204"/>
              </a:rPr>
              <a:t>nuestro  Dios  convierte  aun  las  maldiciones  en bendiciones, </a:t>
            </a:r>
            <a:r>
              <a:rPr lang="es-ES" sz="2800" b="1" dirty="0" smtClean="0">
                <a:solidFill>
                  <a:prstClr val="white"/>
                </a:solidFill>
                <a:latin typeface="Century Gothic" panose="020B0502020202020204"/>
              </a:rPr>
              <a:t>y así fue en el caso de Leví. </a:t>
            </a:r>
            <a:r>
              <a:rPr lang="es-ES" sz="2800" b="1" dirty="0" smtClean="0">
                <a:solidFill>
                  <a:srgbClr val="FFC000"/>
                </a:solidFill>
                <a:latin typeface="Century Gothic" panose="020B0502020202020204"/>
              </a:rPr>
              <a:t>Nehemías 13:2.</a:t>
            </a:r>
            <a:endParaRPr kumimoji="0" lang="es-ES" sz="2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000" b="1" dirty="0" smtClean="0">
                <a:solidFill>
                  <a:srgbClr val="FFFF00"/>
                </a:solidFill>
                <a:latin typeface="Century Gothic" panose="020B0502020202020204"/>
              </a:rPr>
              <a:t>No hay nada que indique que la tribu de Leví tenía alguna preeminencia sobre las demás</a:t>
            </a:r>
            <a:r>
              <a:rPr lang="es-ES" sz="3000" b="1" dirty="0" smtClean="0">
                <a:solidFill>
                  <a:prstClr val="white"/>
                </a:solidFill>
                <a:latin typeface="Century Gothic" panose="020B0502020202020204"/>
              </a:rPr>
              <a:t> tribus durante la esclavitud egipcia. Es bastante evidente que el plan original de tener al primogénito oficiando como sacerdote del hogar, continuó hasta el acampamiento al pie del Monte Sinaí. Los </a:t>
            </a:r>
            <a:r>
              <a:rPr lang="es-ES" sz="3000" b="1" dirty="0" smtClean="0">
                <a:solidFill>
                  <a:srgbClr val="FFC000"/>
                </a:solidFill>
                <a:latin typeface="Century Gothic" panose="020B0502020202020204"/>
              </a:rPr>
              <a:t>“jóvenes de los hijos de Israel”, </a:t>
            </a:r>
            <a:r>
              <a:rPr lang="es-ES" sz="3000" b="1" dirty="0" smtClean="0">
                <a:solidFill>
                  <a:prstClr val="white"/>
                </a:solidFill>
                <a:latin typeface="Century Gothic" panose="020B0502020202020204"/>
              </a:rPr>
              <a:t>ofrecían los sacrificios en aquel entonces. </a:t>
            </a:r>
            <a:r>
              <a:rPr lang="es-ES" sz="3000" b="1" dirty="0" smtClean="0">
                <a:solidFill>
                  <a:srgbClr val="FFC000"/>
                </a:solidFill>
                <a:latin typeface="Century Gothic" panose="020B0502020202020204"/>
              </a:rPr>
              <a:t>Éxodo 24:5. </a:t>
            </a:r>
            <a:r>
              <a:rPr lang="es-ES" sz="3000" b="1" dirty="0" smtClean="0">
                <a:solidFill>
                  <a:prstClr val="white"/>
                </a:solidFill>
                <a:latin typeface="Century Gothic" panose="020B0502020202020204"/>
              </a:rPr>
              <a:t>En el </a:t>
            </a:r>
            <a:r>
              <a:rPr lang="es-ES" sz="3000" b="1" dirty="0" err="1" smtClean="0">
                <a:solidFill>
                  <a:prstClr val="white"/>
                </a:solidFill>
                <a:latin typeface="Century Gothic" panose="020B0502020202020204"/>
              </a:rPr>
              <a:t>Targúm</a:t>
            </a:r>
            <a:r>
              <a:rPr lang="es-ES" sz="3000" b="1" dirty="0" smtClean="0">
                <a:solidFill>
                  <a:prstClr val="white"/>
                </a:solidFill>
                <a:latin typeface="Century Gothic" panose="020B0502020202020204"/>
              </a:rPr>
              <a:t> </a:t>
            </a:r>
            <a:r>
              <a:rPr lang="es-ES" sz="3000" b="1" smtClean="0">
                <a:solidFill>
                  <a:prstClr val="white"/>
                </a:solidFill>
                <a:latin typeface="Century Gothic" panose="020B0502020202020204"/>
              </a:rPr>
              <a:t>pseudo</a:t>
            </a:r>
            <a:r>
              <a:rPr lang="es-ES" sz="3000" b="1" dirty="0" smtClean="0">
                <a:solidFill>
                  <a:prstClr val="white"/>
                </a:solidFill>
                <a:latin typeface="Century Gothic" panose="020B0502020202020204"/>
              </a:rPr>
              <a:t> </a:t>
            </a:r>
            <a:r>
              <a:rPr lang="es-ES" sz="3000" b="1" dirty="0" smtClean="0">
                <a:solidFill>
                  <a:prstClr val="white"/>
                </a:solidFill>
                <a:latin typeface="Century Gothic" panose="020B0502020202020204"/>
              </a:rPr>
              <a:t>Jonatán, se dice expresamente: </a:t>
            </a:r>
            <a:r>
              <a:rPr lang="es-ES" sz="3000" b="1" dirty="0" smtClean="0">
                <a:solidFill>
                  <a:srgbClr val="00B050"/>
                </a:solidFill>
                <a:latin typeface="Century Gothic" panose="020B0502020202020204"/>
              </a:rPr>
              <a:t>“Él envió al primogénito de los hijos de Israel</a:t>
            </a:r>
            <a:r>
              <a:rPr lang="es-ES" sz="3000" b="1" dirty="0" smtClean="0">
                <a:latin typeface="Century Gothic" panose="020B0502020202020204"/>
              </a:rPr>
              <a:t>,  porque  aun  en  aquel  entonces </a:t>
            </a:r>
            <a:r>
              <a:rPr lang="es-ES" sz="3000" b="1" dirty="0" smtClean="0">
                <a:solidFill>
                  <a:srgbClr val="00B050"/>
                </a:solidFill>
                <a:latin typeface="Century Gothic" panose="020B0502020202020204"/>
              </a:rPr>
              <a:t> la  adoración  era  dirigida  por  el primogénito</a:t>
            </a:r>
            <a:r>
              <a:rPr lang="es-ES" sz="3000" b="1" dirty="0" smtClean="0">
                <a:latin typeface="Century Gothic" panose="020B0502020202020204"/>
              </a:rPr>
              <a:t> porque todavía no se había hecho el tabernáculo, </a:t>
            </a:r>
            <a:r>
              <a:rPr lang="es-ES" sz="3000" b="1" dirty="0" smtClean="0">
                <a:solidFill>
                  <a:srgbClr val="00B050"/>
                </a:solidFill>
                <a:latin typeface="Century Gothic" panose="020B0502020202020204"/>
              </a:rPr>
              <a:t>ni el sacerdocio dado a Aarón”. </a:t>
            </a:r>
            <a:endParaRPr kumimoji="0" lang="es-ES" sz="3000" b="1" i="0" u="none" strike="noStrike" kern="1200" cap="none" spc="0" normalizeH="0" baseline="0" noProof="0" dirty="0">
              <a:ln>
                <a:noFill/>
              </a:ln>
              <a:solidFill>
                <a:srgbClr val="00B05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300" b="1" dirty="0" smtClean="0">
                <a:latin typeface="Century Gothic" panose="020B0502020202020204"/>
              </a:rPr>
              <a:t>El carácter se forma por la forma en que los individuos enfrentan los </a:t>
            </a:r>
            <a:r>
              <a:rPr lang="es-ES" sz="2300" b="1" dirty="0" smtClean="0">
                <a:solidFill>
                  <a:srgbClr val="00B050"/>
                </a:solidFill>
                <a:latin typeface="Century Gothic" panose="020B0502020202020204"/>
              </a:rPr>
              <a:t>eventos comunes  de  la  vida  cotidiana</a:t>
            </a:r>
            <a:r>
              <a:rPr lang="es-ES" sz="2300" b="1" dirty="0" smtClean="0">
                <a:latin typeface="Century Gothic" panose="020B0502020202020204"/>
              </a:rPr>
              <a:t>;  pero  es  probado  </a:t>
            </a:r>
            <a:r>
              <a:rPr lang="es-ES" sz="2300" b="1" dirty="0" smtClean="0">
                <a:solidFill>
                  <a:srgbClr val="00B050"/>
                </a:solidFill>
                <a:latin typeface="Century Gothic" panose="020B0502020202020204"/>
              </a:rPr>
              <a:t>por  la  forma  en  que  se enfrentan a las crisis de la vida. </a:t>
            </a:r>
            <a:r>
              <a:rPr lang="es-ES" sz="2300" b="1" dirty="0" smtClean="0">
                <a:latin typeface="Century Gothic" panose="020B0502020202020204"/>
              </a:rPr>
              <a:t>Al pie del Monte Sinaí el pueblo de Dios pasó por una de las mayores crisis en la historia de la iglesia, cuando toda la multitud de Israel </a:t>
            </a:r>
            <a:r>
              <a:rPr lang="es-ES" sz="2300" b="1" dirty="0" smtClean="0">
                <a:solidFill>
                  <a:srgbClr val="FF0000"/>
                </a:solidFill>
                <a:latin typeface="Century Gothic" panose="020B0502020202020204"/>
              </a:rPr>
              <a:t>adoró al becerro de oro. </a:t>
            </a:r>
            <a:r>
              <a:rPr lang="es-ES" sz="2300" b="1" dirty="0" smtClean="0">
                <a:latin typeface="Century Gothic" panose="020B0502020202020204"/>
              </a:rPr>
              <a:t>Fue en este momento, cuando el mismo Dios estaba listo para destruir a Israel.  </a:t>
            </a:r>
            <a:r>
              <a:rPr lang="es-ES" sz="2300" b="1" dirty="0" smtClean="0">
                <a:solidFill>
                  <a:srgbClr val="FFC000"/>
                </a:solidFill>
                <a:latin typeface="Century Gothic" panose="020B0502020202020204"/>
              </a:rPr>
              <a:t>Éxodo 32:10 </a:t>
            </a:r>
            <a:r>
              <a:rPr lang="es-ES" sz="2300" b="1" dirty="0" smtClean="0">
                <a:latin typeface="Century Gothic" panose="020B0502020202020204"/>
              </a:rPr>
              <a:t>que </a:t>
            </a:r>
            <a:r>
              <a:rPr lang="es-ES" sz="2300" b="1" dirty="0" smtClean="0">
                <a:solidFill>
                  <a:srgbClr val="FFFF00"/>
                </a:solidFill>
                <a:latin typeface="Century Gothic" panose="020B0502020202020204"/>
              </a:rPr>
              <a:t>la tribu de Leví pasó adelante, </a:t>
            </a:r>
            <a:r>
              <a:rPr lang="es-ES" sz="2300" b="1" dirty="0" smtClean="0">
                <a:latin typeface="Century Gothic" panose="020B0502020202020204"/>
              </a:rPr>
              <a:t>y por su fidelidad ayudaron a salvar la causa de Dios.</a:t>
            </a:r>
          </a:p>
          <a:p>
            <a:pPr lvl="0" algn="just" defTabSz="457200">
              <a:lnSpc>
                <a:spcPct val="100000"/>
              </a:lnSpc>
              <a:spcBef>
                <a:spcPts val="1000"/>
              </a:spcBef>
              <a:buClr>
                <a:srgbClr val="1E5155">
                  <a:lumMod val="40000"/>
                  <a:lumOff val="60000"/>
                </a:srgbClr>
              </a:buClr>
              <a:buSzPct val="80000"/>
              <a:defRPr/>
            </a:pPr>
            <a:r>
              <a:rPr lang="es-ES" sz="2300" b="1" dirty="0" smtClean="0">
                <a:latin typeface="Century Gothic" panose="020B0502020202020204"/>
              </a:rPr>
              <a:t>Cuando Moisés bajó del Monte y encontró a los hijos de Israel adorando al becerro de oro, él se paró a la entrada al campamento, y dijo: </a:t>
            </a:r>
            <a:r>
              <a:rPr lang="es-ES" sz="2300" b="1" dirty="0" smtClean="0">
                <a:solidFill>
                  <a:srgbClr val="FFC000"/>
                </a:solidFill>
                <a:latin typeface="Century Gothic" panose="020B0502020202020204"/>
              </a:rPr>
              <a:t>“¿Quién está </a:t>
            </a:r>
            <a:r>
              <a:rPr lang="es-ES" sz="2300" b="1" dirty="0" smtClean="0">
                <a:solidFill>
                  <a:srgbClr val="FFC000"/>
                </a:solidFill>
                <a:latin typeface="Century Gothic" panose="020B0502020202020204"/>
              </a:rPr>
              <a:t>por Jehová</a:t>
            </a:r>
            <a:r>
              <a:rPr lang="es-ES" sz="2300" b="1" dirty="0" smtClean="0">
                <a:solidFill>
                  <a:srgbClr val="FFC000"/>
                </a:solidFill>
                <a:latin typeface="Century Gothic" panose="020B0502020202020204"/>
              </a:rPr>
              <a:t>”? ¡Júntese conmigo!</a:t>
            </a:r>
            <a:r>
              <a:rPr lang="es-ES" sz="2300" b="1" dirty="0" smtClean="0">
                <a:latin typeface="Century Gothic" panose="020B0502020202020204"/>
              </a:rPr>
              <a:t> Y se juntaron con él todos los hijos de Leví. Y él les dijo: </a:t>
            </a:r>
            <a:r>
              <a:rPr lang="es-ES" sz="2300" b="1" dirty="0" smtClean="0">
                <a:solidFill>
                  <a:srgbClr val="FFC000"/>
                </a:solidFill>
                <a:latin typeface="Century Gothic" panose="020B0502020202020204"/>
              </a:rPr>
              <a:t>“Así ha dicho Jehová, el Dios de Israel: Poned cada uno su espada sobre su muslo; pasad y volved de puerta a puerta por el campamento, y matad cada uno a su hermano, y a su amigo, y a su </a:t>
            </a:r>
            <a:r>
              <a:rPr lang="es-ES" sz="2300" b="1" dirty="0" err="1" smtClean="0">
                <a:solidFill>
                  <a:srgbClr val="FFC000"/>
                </a:solidFill>
                <a:latin typeface="Century Gothic" panose="020B0502020202020204"/>
              </a:rPr>
              <a:t>pariente.Y</a:t>
            </a:r>
            <a:r>
              <a:rPr lang="es-ES" sz="2300" b="1" dirty="0" smtClean="0">
                <a:solidFill>
                  <a:srgbClr val="FFC000"/>
                </a:solidFill>
                <a:latin typeface="Century Gothic" panose="020B0502020202020204"/>
              </a:rPr>
              <a:t> </a:t>
            </a:r>
            <a:r>
              <a:rPr lang="es-ES" sz="2300" b="1" dirty="0" smtClean="0">
                <a:solidFill>
                  <a:srgbClr val="FFC000"/>
                </a:solidFill>
                <a:latin typeface="Century Gothic" panose="020B0502020202020204"/>
              </a:rPr>
              <a:t>los hijos de Leví lo hicieron conforme al dicho de Moisés”. Éxodo 32:26-28.</a:t>
            </a:r>
            <a:endParaRPr kumimoji="0" lang="es-ES" sz="23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940529"/>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300" b="1" dirty="0" smtClean="0">
                <a:latin typeface="Century Gothic" panose="020B0502020202020204"/>
              </a:rPr>
              <a:t>En el momento de esta crisis </a:t>
            </a:r>
            <a:r>
              <a:rPr lang="es-ES" sz="2300" b="1" dirty="0" smtClean="0">
                <a:solidFill>
                  <a:srgbClr val="FFFF00"/>
                </a:solidFill>
                <a:latin typeface="Century Gothic" panose="020B0502020202020204"/>
              </a:rPr>
              <a:t>el honor de Dios y su causa era más apreciado para los levitas </a:t>
            </a:r>
            <a:r>
              <a:rPr lang="es-ES" sz="2300" b="1" dirty="0" smtClean="0">
                <a:latin typeface="Century Gothic" panose="020B0502020202020204"/>
              </a:rPr>
              <a:t>que todas las relaciones mundanas; ni hermanos, compañeros, o amigos, se paró entre ellos y su deber hacia Dios. Como una recompensa por su  fidelidad,  el  </a:t>
            </a:r>
            <a:r>
              <a:rPr lang="es-ES" sz="2300" b="1" dirty="0" smtClean="0">
                <a:latin typeface="Century Gothic" panose="020B0502020202020204"/>
              </a:rPr>
              <a:t>sacerdocio, </a:t>
            </a:r>
            <a:r>
              <a:rPr lang="es-ES" sz="2300" b="1" dirty="0" smtClean="0">
                <a:solidFill>
                  <a:srgbClr val="FFFF00"/>
                </a:solidFill>
                <a:latin typeface="Century Gothic" panose="020B0502020202020204"/>
              </a:rPr>
              <a:t>una  </a:t>
            </a:r>
            <a:r>
              <a:rPr lang="es-ES" sz="2300" b="1" dirty="0" smtClean="0">
                <a:solidFill>
                  <a:srgbClr val="FFFF00"/>
                </a:solidFill>
                <a:latin typeface="Century Gothic" panose="020B0502020202020204"/>
              </a:rPr>
              <a:t>porción  de  la  primogenitura</a:t>
            </a:r>
            <a:r>
              <a:rPr lang="es-ES" sz="2300" b="1" dirty="0" smtClean="0">
                <a:solidFill>
                  <a:srgbClr val="FFFF00"/>
                </a:solidFill>
                <a:latin typeface="Century Gothic" panose="020B0502020202020204"/>
              </a:rPr>
              <a:t>, </a:t>
            </a:r>
            <a:r>
              <a:rPr lang="es-ES" sz="2300" b="1" dirty="0" smtClean="0">
                <a:solidFill>
                  <a:srgbClr val="FFFF00"/>
                </a:solidFill>
                <a:latin typeface="Century Gothic" panose="020B0502020202020204"/>
              </a:rPr>
              <a:t>les  fue entregada a los hijos de Leví. </a:t>
            </a:r>
            <a:r>
              <a:rPr lang="es-ES" sz="2300" b="1" dirty="0" smtClean="0">
                <a:latin typeface="Century Gothic" panose="020B0502020202020204"/>
              </a:rPr>
              <a:t>Lo que Rubén perdió por infidelidad en la casa de su padre, Leví ganó al ser fiel a Dios delante de todo Israel.</a:t>
            </a:r>
          </a:p>
          <a:p>
            <a:pPr lvl="0" algn="just" defTabSz="457200">
              <a:lnSpc>
                <a:spcPct val="100000"/>
              </a:lnSpc>
              <a:spcBef>
                <a:spcPts val="1000"/>
              </a:spcBef>
              <a:buClr>
                <a:srgbClr val="1E5155">
                  <a:lumMod val="40000"/>
                  <a:lumOff val="60000"/>
                </a:srgbClr>
              </a:buClr>
              <a:buSzPct val="80000"/>
              <a:defRPr/>
            </a:pPr>
            <a:r>
              <a:rPr lang="es-ES" sz="2300" b="1" dirty="0" smtClean="0">
                <a:latin typeface="Century Gothic" panose="020B0502020202020204"/>
              </a:rPr>
              <a:t>Jacob en su lecho de muerte denunció los pecados de Leví; pero Moisés en su bendición de despedida, lo exaltó por encima de todos los demás. A Leví dijo: </a:t>
            </a:r>
            <a:r>
              <a:rPr lang="es-ES" sz="2300" b="1" dirty="0" smtClean="0">
                <a:solidFill>
                  <a:srgbClr val="FFC000"/>
                </a:solidFill>
                <a:latin typeface="Century Gothic" panose="020B0502020202020204"/>
              </a:rPr>
              <a:t>“Tu </a:t>
            </a:r>
            <a:r>
              <a:rPr lang="es-ES" sz="2300" b="1" dirty="0" err="1" smtClean="0">
                <a:solidFill>
                  <a:srgbClr val="FFC000"/>
                </a:solidFill>
                <a:latin typeface="Century Gothic" panose="020B0502020202020204"/>
              </a:rPr>
              <a:t>Tumim</a:t>
            </a:r>
            <a:r>
              <a:rPr lang="es-ES" sz="2300" b="1" dirty="0" smtClean="0">
                <a:solidFill>
                  <a:srgbClr val="FFC000"/>
                </a:solidFill>
                <a:latin typeface="Century Gothic" panose="020B0502020202020204"/>
              </a:rPr>
              <a:t> y tu </a:t>
            </a:r>
            <a:r>
              <a:rPr lang="es-ES" sz="2300" b="1" dirty="0" err="1" smtClean="0">
                <a:solidFill>
                  <a:srgbClr val="FFC000"/>
                </a:solidFill>
                <a:latin typeface="Century Gothic" panose="020B0502020202020204"/>
              </a:rPr>
              <a:t>Urim</a:t>
            </a:r>
            <a:r>
              <a:rPr lang="es-ES" sz="2300" b="1" dirty="0" smtClean="0">
                <a:solidFill>
                  <a:srgbClr val="FFC000"/>
                </a:solidFill>
                <a:latin typeface="Century Gothic" panose="020B0502020202020204"/>
              </a:rPr>
              <a:t> sean para tu varón piadoso</a:t>
            </a:r>
            <a:r>
              <a:rPr lang="es-ES" sz="2300" b="1" dirty="0" smtClean="0">
                <a:latin typeface="Century Gothic" panose="020B0502020202020204"/>
              </a:rPr>
              <a:t>, A quien probaste en </a:t>
            </a:r>
            <a:r>
              <a:rPr lang="es-ES" sz="2300" b="1" dirty="0" err="1" smtClean="0">
                <a:latin typeface="Century Gothic" panose="020B0502020202020204"/>
              </a:rPr>
              <a:t>Masah</a:t>
            </a:r>
            <a:r>
              <a:rPr lang="es-ES" sz="2300" b="1" dirty="0" smtClean="0">
                <a:latin typeface="Century Gothic" panose="020B0502020202020204"/>
              </a:rPr>
              <a:t>, Con quien contendiste en las aguas de </a:t>
            </a:r>
            <a:r>
              <a:rPr lang="es-ES" sz="2300" b="1" dirty="0" err="1" smtClean="0">
                <a:latin typeface="Century Gothic" panose="020B0502020202020204"/>
              </a:rPr>
              <a:t>Meriba</a:t>
            </a:r>
            <a:r>
              <a:rPr lang="es-ES" sz="2300" b="1" dirty="0" smtClean="0">
                <a:latin typeface="Century Gothic" panose="020B0502020202020204"/>
              </a:rPr>
              <a:t>, </a:t>
            </a:r>
            <a:r>
              <a:rPr lang="es-ES" sz="2300" b="1" dirty="0" smtClean="0">
                <a:latin typeface="Century Gothic" panose="020B0502020202020204"/>
              </a:rPr>
              <a:t>Quien dijo de su padre y de su madre: Nunca los he visto; Y no reconoció a sus hermanos, Ni a sus hijos conoció;  </a:t>
            </a:r>
            <a:r>
              <a:rPr lang="es-ES" sz="2300" b="1" dirty="0" smtClean="0">
                <a:solidFill>
                  <a:srgbClr val="FFC000"/>
                </a:solidFill>
                <a:latin typeface="Century Gothic" panose="020B0502020202020204"/>
              </a:rPr>
              <a:t>Pues  ellos  guardaron  tus  palabras,  Y  cumplieron  tu  </a:t>
            </a:r>
            <a:r>
              <a:rPr lang="es-ES" sz="2300" b="1" dirty="0" smtClean="0">
                <a:solidFill>
                  <a:srgbClr val="FFC000"/>
                </a:solidFill>
                <a:latin typeface="Century Gothic" panose="020B0502020202020204"/>
              </a:rPr>
              <a:t>pacto.</a:t>
            </a:r>
            <a:r>
              <a:rPr lang="es-ES" sz="2300" b="1" dirty="0" smtClean="0">
                <a:latin typeface="Century Gothic" panose="020B0502020202020204"/>
              </a:rPr>
              <a:t> Ellos </a:t>
            </a:r>
            <a:r>
              <a:rPr lang="es-ES" sz="2300" b="1" dirty="0" smtClean="0">
                <a:latin typeface="Century Gothic" panose="020B0502020202020204"/>
              </a:rPr>
              <a:t>enseñarán tus juicios a Jacob, Y tu ley a Israel; Pondrán el incienso delante de ti, Y el holocausto sobre tu altar. Bendice, oh Jehová, lo que hicieren, Y recibe con agrado la obra de sus manos”.</a:t>
            </a:r>
            <a:r>
              <a:rPr lang="es-ES" sz="2300" b="1" dirty="0" smtClean="0">
                <a:solidFill>
                  <a:srgbClr val="FFC000"/>
                </a:solidFill>
                <a:latin typeface="Century Gothic" panose="020B0502020202020204"/>
              </a:rPr>
              <a:t> Deuteronomio 33:8-11.</a:t>
            </a:r>
            <a:endParaRPr kumimoji="0" lang="es-ES" sz="23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949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LEVÍ</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2700" b="1" dirty="0" smtClean="0">
                <a:latin typeface="Century Gothic" panose="020B0502020202020204"/>
              </a:rPr>
              <a:t>Desde la caída del hombre, cada casa </a:t>
            </a:r>
            <a:r>
              <a:rPr lang="es-ES" sz="2700" b="1" dirty="0" smtClean="0">
                <a:solidFill>
                  <a:srgbClr val="FFFF00"/>
                </a:solidFill>
                <a:latin typeface="Century Gothic" panose="020B0502020202020204"/>
              </a:rPr>
              <a:t>había celebrado su adoración con su propio  sacerdote.</a:t>
            </a:r>
            <a:r>
              <a:rPr lang="es-ES" sz="2700" b="1" dirty="0" smtClean="0">
                <a:latin typeface="Century Gothic" panose="020B0502020202020204"/>
              </a:rPr>
              <a:t>  Cuando  llegó  el  tiempo  para  cambiar  este  método  de adoración,  Dios lo hizo de tal manera  que le dio  a  todo  Israel una  plena comprensión del asunto.</a:t>
            </a:r>
          </a:p>
          <a:p>
            <a:pPr lvl="0" algn="just" defTabSz="457200">
              <a:lnSpc>
                <a:spcPct val="100000"/>
              </a:lnSpc>
              <a:spcBef>
                <a:spcPts val="1000"/>
              </a:spcBef>
              <a:buClr>
                <a:srgbClr val="1E5155">
                  <a:lumMod val="40000"/>
                  <a:lumOff val="60000"/>
                </a:srgbClr>
              </a:buClr>
              <a:buSzPct val="80000"/>
              <a:defRPr/>
            </a:pPr>
            <a:r>
              <a:rPr lang="es-ES" sz="2700" b="1" dirty="0" smtClean="0">
                <a:latin typeface="Century Gothic" panose="020B0502020202020204"/>
              </a:rPr>
              <a:t>Los primogénitos masculinos de todo Israel fueron censados, y se encontró que eran 22.000. Entonces la tribu de Leví  fue censada, y había allí 22:273. De manera que </a:t>
            </a:r>
            <a:r>
              <a:rPr lang="es-ES" sz="2700" b="1" dirty="0" smtClean="0">
                <a:solidFill>
                  <a:srgbClr val="FFFF00"/>
                </a:solidFill>
                <a:latin typeface="Century Gothic" panose="020B0502020202020204"/>
              </a:rPr>
              <a:t>los levitas superaban en número a los primogénitos; </a:t>
            </a:r>
            <a:r>
              <a:rPr lang="es-ES" sz="2700" b="1" dirty="0" smtClean="0">
                <a:latin typeface="Century Gothic" panose="020B0502020202020204"/>
              </a:rPr>
              <a:t>de manera que el precio de redención por el primogénito</a:t>
            </a:r>
            <a:r>
              <a:rPr lang="es-ES" sz="2700" b="1" dirty="0" smtClean="0">
                <a:latin typeface="Century Gothic" panose="020B0502020202020204"/>
              </a:rPr>
              <a:t>, </a:t>
            </a:r>
            <a:r>
              <a:rPr lang="es-ES" sz="2700" b="1" dirty="0" smtClean="0">
                <a:solidFill>
                  <a:srgbClr val="00B050"/>
                </a:solidFill>
                <a:latin typeface="Century Gothic" panose="020B0502020202020204"/>
              </a:rPr>
              <a:t>“</a:t>
            </a:r>
            <a:r>
              <a:rPr lang="es-ES" sz="2700" b="1" dirty="0" smtClean="0">
                <a:solidFill>
                  <a:srgbClr val="00B050"/>
                </a:solidFill>
                <a:latin typeface="Century Gothic" panose="020B0502020202020204"/>
              </a:rPr>
              <a:t>cinco siclos por cabeza de acuerdo al censo”, </a:t>
            </a:r>
            <a:r>
              <a:rPr lang="es-ES" sz="2700" b="1" dirty="0" smtClean="0">
                <a:latin typeface="Century Gothic" panose="020B0502020202020204"/>
              </a:rPr>
              <a:t>fue pagado por los 273 levitas,  - el número de los que excedían a los primogénitos.  </a:t>
            </a:r>
            <a:r>
              <a:rPr lang="es-ES" sz="2700" b="1" dirty="0" smtClean="0">
                <a:solidFill>
                  <a:srgbClr val="FFC000"/>
                </a:solidFill>
                <a:latin typeface="Century Gothic" panose="020B0502020202020204"/>
              </a:rPr>
              <a:t>Números 3:46-49</a:t>
            </a:r>
            <a:r>
              <a:rPr lang="es-ES" sz="2700" b="1" dirty="0" smtClean="0">
                <a:solidFill>
                  <a:srgbClr val="FFC000"/>
                </a:solidFill>
                <a:latin typeface="Century Gothic" panose="020B0502020202020204"/>
              </a:rPr>
              <a:t>.</a:t>
            </a:r>
            <a:r>
              <a:rPr lang="es-ES" sz="2700" b="1" dirty="0" smtClean="0">
                <a:latin typeface="Century Gothic" panose="020B0502020202020204"/>
              </a:rPr>
              <a:t> </a:t>
            </a:r>
            <a:r>
              <a:rPr lang="es-ES" sz="2700" b="1" dirty="0" smtClean="0">
                <a:latin typeface="Century Gothic" panose="020B0502020202020204"/>
              </a:rPr>
              <a:t>Entonces todos los levitas fueron apartados para la obra de su vida.</a:t>
            </a: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1026</TotalTime>
  <Words>1895</Words>
  <Application>Microsoft Office PowerPoint</Application>
  <PresentationFormat>Personalizado</PresentationFormat>
  <Paragraphs>78</Paragraphs>
  <Slides>17</Slides>
  <Notes>0</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Tema de Office</vt:lpstr>
      <vt:lpstr>1_Ion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Usuario de Windows</cp:lastModifiedBy>
  <cp:revision>90</cp:revision>
  <dcterms:created xsi:type="dcterms:W3CDTF">2024-04-21T02:46:20Z</dcterms:created>
  <dcterms:modified xsi:type="dcterms:W3CDTF">2025-04-13T23:11:09Z</dcterms:modified>
</cp:coreProperties>
</file>