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7" r:id="rId2"/>
    <p:sldId id="258" r:id="rId3"/>
    <p:sldId id="259" r:id="rId4"/>
    <p:sldId id="371" r:id="rId5"/>
    <p:sldId id="372" r:id="rId6"/>
    <p:sldId id="312" r:id="rId7"/>
    <p:sldId id="327" r:id="rId8"/>
    <p:sldId id="374" r:id="rId9"/>
    <p:sldId id="375" r:id="rId10"/>
    <p:sldId id="376" r:id="rId11"/>
    <p:sldId id="377" r:id="rId12"/>
    <p:sldId id="378" r:id="rId13"/>
    <p:sldId id="379" r:id="rId14"/>
    <p:sldId id="324" r:id="rId15"/>
    <p:sldId id="265" r:id="rId16"/>
    <p:sldId id="380" r:id="rId17"/>
    <p:sldId id="381" r:id="rId18"/>
    <p:sldId id="382" r:id="rId19"/>
    <p:sldId id="383" r:id="rId20"/>
    <p:sldId id="384" r:id="rId21"/>
    <p:sldId id="329" r:id="rId22"/>
    <p:sldId id="385" r:id="rId23"/>
    <p:sldId id="387" r:id="rId24"/>
    <p:sldId id="386" r:id="rId25"/>
    <p:sldId id="367" r:id="rId26"/>
    <p:sldId id="388" r:id="rId27"/>
    <p:sldId id="389" r:id="rId28"/>
    <p:sldId id="390" r:id="rId29"/>
    <p:sldId id="391" r:id="rId30"/>
    <p:sldId id="392" r:id="rId31"/>
    <p:sldId id="393" r:id="rId32"/>
    <p:sldId id="394" r:id="rId33"/>
    <p:sldId id="396" r:id="rId34"/>
    <p:sldId id="397" r:id="rId35"/>
    <p:sldId id="398" r:id="rId36"/>
    <p:sldId id="399" r:id="rId37"/>
    <p:sldId id="400" r:id="rId38"/>
    <p:sldId id="401" r:id="rId39"/>
    <p:sldId id="402" r:id="rId40"/>
    <p:sldId id="403" r:id="rId41"/>
    <p:sldId id="404" r:id="rId42"/>
    <p:sldId id="405" r:id="rId43"/>
    <p:sldId id="406" r:id="rId44"/>
    <p:sldId id="262" r:id="rId45"/>
  </p:sldIdLst>
  <p:sldSz cx="12192000" cy="6858000"/>
  <p:notesSz cx="6858000" cy="9144000"/>
  <p:photoAlbum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E2A"/>
    <a:srgbClr val="000F2E"/>
    <a:srgbClr val="001746"/>
    <a:srgbClr val="19278B"/>
    <a:srgbClr val="EB8825"/>
    <a:srgbClr val="121C64"/>
    <a:srgbClr val="4B23AF"/>
    <a:srgbClr val="6BC95B"/>
    <a:srgbClr val="719BCD"/>
    <a:srgbClr val="F5CC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>
      <p:cViewPr varScale="1">
        <p:scale>
          <a:sx n="65" d="100"/>
          <a:sy n="65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5D268-0FD2-4631-811C-0CB80D220B89}" type="datetimeFigureOut">
              <a:rPr lang="es-DO" smtClean="0"/>
              <a:t>26/11/2023</a:t>
            </a:fld>
            <a:endParaRPr lang="es-D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D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FF45E-8DEE-49FB-98A0-EA8A0FF874F0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484775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FF45E-8DEE-49FB-98A0-EA8A0FF874F0}" type="slidenum">
              <a:rPr lang="es-DO" smtClean="0"/>
              <a:t>2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356616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0B64DB-F995-9300-1D42-E44F8B7DA2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EEF1722-41BA-C6C0-D2DD-32719BF12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C8CCFC-F5D7-EA98-EBBF-1A3169371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648D-F527-4B47-B518-4DE233CA1F8D}" type="datetimeFigureOut">
              <a:rPr lang="es-DO" smtClean="0"/>
              <a:t>26/11/2023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3D65ED-85C5-D7AB-05DB-64214D4E1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937796-E63F-952B-393C-00C38791B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17388-65FA-47A1-B58A-5588233490C4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885284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CA37E6-073A-4303-C3E9-33E270DB1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65E51EC-FC26-140C-73C8-7ABF82B447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76015D-CD22-3685-AD5F-4A0119519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648D-F527-4B47-B518-4DE233CA1F8D}" type="datetimeFigureOut">
              <a:rPr lang="es-DO" smtClean="0"/>
              <a:t>26/11/2023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20C387-46E3-9A04-557A-52AF2E9B2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45E32F-B42B-FD7E-C077-44A380374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17388-65FA-47A1-B58A-5588233490C4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3202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4E9B06E-BBE5-3906-D7C2-25EF1D3CFB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54D7C3-FE26-0A04-4247-73F7264E94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92FBFF-F707-B345-FF45-D391FB2A0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648D-F527-4B47-B518-4DE233CA1F8D}" type="datetimeFigureOut">
              <a:rPr lang="es-DO" smtClean="0"/>
              <a:t>26/11/2023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DF893-0E23-EFEE-CC79-8B25169D7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C301A6-9CF0-5528-3F60-2EA2F186D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17388-65FA-47A1-B58A-5588233490C4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460395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D86B2B-A3B1-91A5-0D6A-8194BD263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47D168-9187-0A87-EB31-B0671F0CA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A9B267-F0EA-9809-A0F6-E43BAD8D1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648D-F527-4B47-B518-4DE233CA1F8D}" type="datetimeFigureOut">
              <a:rPr lang="es-DO" smtClean="0"/>
              <a:t>26/11/2023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318AA8-F73F-EDE1-E104-6358048A1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30630D-6FF0-B1B1-AF54-1B398292B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17388-65FA-47A1-B58A-5588233490C4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6383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313E8-4065-9B64-FC65-9B2766160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2543AEA-F7A2-B5A3-913C-6506AF4F2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43D05E-2804-F184-6880-7D4382F02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648D-F527-4B47-B518-4DE233CA1F8D}" type="datetimeFigureOut">
              <a:rPr lang="es-DO" smtClean="0"/>
              <a:t>26/11/2023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A34E78-98AD-F713-44B7-4E7248634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797A14-24D6-8969-5A4C-3FAACB212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17388-65FA-47A1-B58A-5588233490C4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623074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934D2C-1CE9-9998-B218-82372303F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18CA7F-68C6-3C67-7105-B0118E5E53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46C46A-75F1-7889-26A8-9F9014F3E9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E7623E-AF15-2B14-6170-D1EC3CE85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648D-F527-4B47-B518-4DE233CA1F8D}" type="datetimeFigureOut">
              <a:rPr lang="es-DO" smtClean="0"/>
              <a:t>26/11/2023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C94DC58-A694-AF43-64DF-52DB60092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C572F7B-DEAF-746A-3418-001AD8FED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17388-65FA-47A1-B58A-5588233490C4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635097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946BF7-3EFD-F20B-FB68-E6CAA0A32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7A9C4F-6EC9-8A70-82DD-9FAADF32D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654494-D396-2E38-6771-1C21808600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F87B9B3-8408-ACFA-B21F-36025F1721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D72166C-5308-9926-17E0-221126B48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FC4A154-F87E-CF26-8C49-BD10628D0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648D-F527-4B47-B518-4DE233CA1F8D}" type="datetimeFigureOut">
              <a:rPr lang="es-DO" smtClean="0"/>
              <a:t>26/11/2023</a:t>
            </a:fld>
            <a:endParaRPr lang="es-D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0A57817-8648-1EE9-2A01-E5F566F71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600487F-9B50-74A0-CFE3-F80084857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17388-65FA-47A1-B58A-5588233490C4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733663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C00604-F777-3767-3A7C-44F07873A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1CE7D40-1661-ABF1-2151-74494A0BA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648D-F527-4B47-B518-4DE233CA1F8D}" type="datetimeFigureOut">
              <a:rPr lang="es-DO" smtClean="0"/>
              <a:t>26/11/2023</a:t>
            </a:fld>
            <a:endParaRPr lang="es-D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8CB9C3A-E19D-2503-F6C3-603EA49B3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483133B-A1F1-5570-665F-28BD5BB87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17388-65FA-47A1-B58A-5588233490C4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83739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A5BB581-871A-87D3-1493-A708539BB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648D-F527-4B47-B518-4DE233CA1F8D}" type="datetimeFigureOut">
              <a:rPr lang="es-DO" smtClean="0"/>
              <a:t>26/11/2023</a:t>
            </a:fld>
            <a:endParaRPr lang="es-D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5E79D47-9580-F1C4-4530-E273C585F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A5CF8A4-0D3F-6934-FBFF-CAE3F06BB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17388-65FA-47A1-B58A-5588233490C4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836078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82BD99-7CCD-75C9-4F6B-5AA99DC2B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3BA3D2-9587-4DE3-3D36-87A83F4E9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0FCDDD-9898-81C8-3C22-65D3458222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B5BB2A-A80C-6C7C-BE45-1DAF45D08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648D-F527-4B47-B518-4DE233CA1F8D}" type="datetimeFigureOut">
              <a:rPr lang="es-DO" smtClean="0"/>
              <a:t>26/11/2023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801182-D741-2678-764D-6CB2461DB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B5226A-BE17-C2B5-B951-1063EB4CD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17388-65FA-47A1-B58A-5588233490C4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44009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FF835D-2435-D4FB-C1E0-8DFBE0EAF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828690B-2CFD-D723-6BE7-0E3969D76E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66F23B-2BDD-0C81-1167-39DED81A9D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F96FDD-87DE-63FF-FE8B-6B6A4D2A6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648D-F527-4B47-B518-4DE233CA1F8D}" type="datetimeFigureOut">
              <a:rPr lang="es-DO" smtClean="0"/>
              <a:t>26/11/2023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F2B202-42FD-5629-5A25-72407BC08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040475-5C8A-6DF9-ACE2-7A7C76F30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17388-65FA-47A1-B58A-5588233490C4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3706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E14DDB5-5187-0B1C-1615-D1A9C1B77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188BDF-7AB3-1FA9-CF32-E08372576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80D688-9ECA-6A30-F321-A4359F967E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C648D-F527-4B47-B518-4DE233CA1F8D}" type="datetimeFigureOut">
              <a:rPr lang="es-DO" smtClean="0"/>
              <a:t>26/11/2023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43AE14-3C03-E2D7-9A06-DD2A4AC294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BA696E-AA85-F078-A6B5-8F13B3AB7B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17388-65FA-47A1-B58A-5588233490C4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1806293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1">
            <a:extLst>
              <a:ext uri="{FF2B5EF4-FFF2-40B4-BE49-F238E27FC236}">
                <a16:creationId xmlns:a16="http://schemas.microsoft.com/office/drawing/2014/main" id="{364CF5E2-93B6-5513-1C93-6B4959FF406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27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14583"/>
            <a:ext cx="6325831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reproducción perfecta del carácter de Cristo</a:t>
            </a:r>
            <a:endParaRPr lang="es-DO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914587" y="876991"/>
            <a:ext cx="10108318" cy="480836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3600" b="1" dirty="0">
                <a:latin typeface="Bahnschrift SemiBold SemiConden"/>
              </a:rPr>
              <a:t>El contexto muestra que la vida de los creyentes </a:t>
            </a:r>
            <a:r>
              <a:rPr lang="es-DO" sz="3600" b="1" dirty="0">
                <a:solidFill>
                  <a:schemeClr val="accent2"/>
                </a:solidFill>
                <a:latin typeface="Bahnschrift SemiBold SemiConden"/>
              </a:rPr>
              <a:t>no </a:t>
            </a:r>
            <a:r>
              <a:rPr lang="es-DO" sz="3600" b="1" dirty="0">
                <a:latin typeface="Bahnschrift SemiBold SemiConden"/>
              </a:rPr>
              <a:t>debe estar </a:t>
            </a:r>
            <a:r>
              <a:rPr lang="es-DO" sz="3600" b="1" dirty="0">
                <a:solidFill>
                  <a:schemeClr val="accent2"/>
                </a:solidFill>
                <a:latin typeface="Bahnschrift SemiBold SemiConden"/>
              </a:rPr>
              <a:t>centrada en el yo</a:t>
            </a:r>
            <a:r>
              <a:rPr lang="es-DO" sz="3600" b="1" dirty="0">
                <a:latin typeface="Bahnschrift SemiBold SemiConden"/>
              </a:rPr>
              <a:t>, debe existir un genuino interés por servir a los demás por todos los medios posibles. Y en la «medida que recibáis e</a:t>
            </a:r>
            <a:r>
              <a:rPr lang="es-DO" sz="3600" b="1" dirty="0">
                <a:solidFill>
                  <a:schemeClr val="accent6"/>
                </a:solidFill>
                <a:latin typeface="Bahnschrift SemiBold SemiConden"/>
              </a:rPr>
              <a:t>l Espíritu de Cristo</a:t>
            </a:r>
            <a:r>
              <a:rPr lang="es-DO" sz="3600" b="1" dirty="0">
                <a:latin typeface="Bahnschrift SemiBold SemiConden"/>
              </a:rPr>
              <a:t> —el espíritu de amor desinteresado y de trabajo por otros—, </a:t>
            </a:r>
            <a:r>
              <a:rPr lang="es-DO" sz="3600" b="1" dirty="0">
                <a:solidFill>
                  <a:schemeClr val="accent6"/>
                </a:solidFill>
                <a:latin typeface="Bahnschrift SemiBold SemiConden"/>
              </a:rPr>
              <a:t>iréis creciendo y dando frutos</a:t>
            </a:r>
            <a:r>
              <a:rPr lang="es-DO" sz="3600" b="1" dirty="0">
                <a:latin typeface="Bahnschrift SemiBold SemiConden"/>
              </a:rPr>
              <a:t>. Las </a:t>
            </a:r>
            <a:r>
              <a:rPr lang="es-DO" sz="3600" b="1" dirty="0">
                <a:solidFill>
                  <a:schemeClr val="accent6"/>
                </a:solidFill>
                <a:latin typeface="Bahnschrift SemiBold SemiConden"/>
              </a:rPr>
              <a:t>gracias del Espíritu</a:t>
            </a:r>
            <a:r>
              <a:rPr lang="es-DO" sz="3600" b="1" dirty="0">
                <a:latin typeface="Bahnschrift SemiBold SemiConden"/>
              </a:rPr>
              <a:t> </a:t>
            </a:r>
            <a:r>
              <a:rPr lang="es-DO" sz="3600" b="1" dirty="0">
                <a:solidFill>
                  <a:schemeClr val="accent2"/>
                </a:solidFill>
                <a:latin typeface="Bahnschrift SemiBold SemiConden"/>
              </a:rPr>
              <a:t>madurarán en vuestro carácter</a:t>
            </a:r>
            <a:r>
              <a:rPr lang="es-DO" sz="3600" b="1" dirty="0">
                <a:latin typeface="Bahnschrift SemiBold SemiConden"/>
              </a:rPr>
              <a:t>». </a:t>
            </a:r>
            <a:r>
              <a:rPr lang="es-DO" sz="3200" b="1" dirty="0">
                <a:latin typeface="Bahnschrift SemiBold SemiConden"/>
              </a:rPr>
              <a:t>Iden</a:t>
            </a:r>
            <a:r>
              <a:rPr lang="es-DO" sz="3600" b="1" dirty="0">
                <a:latin typeface="Bahnschrift SemiBold SemiConden"/>
              </a:rPr>
              <a:t> </a:t>
            </a:r>
            <a:endParaRPr lang="es-DO" sz="3000" b="1" dirty="0">
              <a:solidFill>
                <a:srgbClr val="FFC000"/>
              </a:solidFill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057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14583"/>
            <a:ext cx="6325831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reproducción perfecta del carácter de Cristo</a:t>
            </a:r>
            <a:endParaRPr lang="es-DO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1041841" y="619862"/>
            <a:ext cx="10108318" cy="548958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3600" b="1">
                <a:latin typeface="Bahnschrift SemiBold SemiConden" panose="020B0502040204020203" pitchFamily="34" charset="0"/>
              </a:rPr>
              <a:t>Note como dice el párrafo siguiente: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3600" b="1">
                <a:latin typeface="Bahnschrift SemiBold SemiConden"/>
              </a:rPr>
              <a:t>«Todo cristiano tiene la oportunidad no sólo de esperar, sino de </a:t>
            </a:r>
            <a:r>
              <a:rPr lang="es-DO" sz="3600" b="1">
                <a:solidFill>
                  <a:schemeClr val="accent2"/>
                </a:solidFill>
                <a:latin typeface="Bahnschrift SemiBold SemiConden"/>
              </a:rPr>
              <a:t>apresurar</a:t>
            </a:r>
            <a:r>
              <a:rPr lang="es-DO" sz="3600" b="1">
                <a:latin typeface="Bahnschrift SemiBold SemiConden"/>
              </a:rPr>
              <a:t> la venida de nuestro Señor Jesucristo. Si todos los que profesan el nombre de Cristo </a:t>
            </a:r>
            <a:r>
              <a:rPr lang="es-DO" sz="3600" b="1">
                <a:solidFill>
                  <a:schemeClr val="accent2"/>
                </a:solidFill>
                <a:latin typeface="Bahnschrift SemiBold SemiConden"/>
              </a:rPr>
              <a:t>llevaran fruto para su gloria</a:t>
            </a:r>
            <a:r>
              <a:rPr lang="es-DO" sz="3600" b="1">
                <a:latin typeface="Bahnschrift SemiBold SemiConden"/>
              </a:rPr>
              <a:t>, cuán prontamente se sembraría en todo el mundo la semilla del Evangelio. </a:t>
            </a:r>
            <a:r>
              <a:rPr lang="es-DO" sz="3600" b="1">
                <a:solidFill>
                  <a:schemeClr val="accent6"/>
                </a:solidFill>
                <a:latin typeface="Bahnschrift SemiBold SemiConden"/>
              </a:rPr>
              <a:t>Rápidamente maduraría</a:t>
            </a:r>
            <a:r>
              <a:rPr lang="es-DO" sz="3600" b="1">
                <a:latin typeface="Bahnschrift SemiBold SemiConden"/>
              </a:rPr>
              <a:t> la gran cosecha final y Cristo vendría para recoger el precioso grano».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endParaRPr lang="es-DO" sz="3000" b="1">
              <a:solidFill>
                <a:srgbClr val="FFC000"/>
              </a:solidFill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664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14583"/>
            <a:ext cx="6325831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reproducción perfecta del carácter de Cristo</a:t>
            </a:r>
            <a:endParaRPr lang="es-DO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1041841" y="1047743"/>
            <a:ext cx="10108318" cy="497584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800"/>
              </a:spcAft>
              <a:tabLst>
                <a:tab pos="885190" algn="l"/>
              </a:tabLst>
            </a:pPr>
            <a:r>
              <a:rPr lang="es-DO" sz="4000" b="1">
                <a:latin typeface="Bahnschrift SemiBold SemiConden"/>
              </a:rPr>
              <a:t>Reproducir «el carácter de Cristo perfectamente» </a:t>
            </a:r>
            <a:r>
              <a:rPr lang="es-DO" sz="4000" b="1">
                <a:solidFill>
                  <a:schemeClr val="accent2"/>
                </a:solidFill>
                <a:latin typeface="Bahnschrift SemiBold SemiConden"/>
              </a:rPr>
              <a:t>no es una invitación a ser como Él en términos morales</a:t>
            </a:r>
            <a:r>
              <a:rPr lang="es-DO" sz="4000" b="1">
                <a:latin typeface="Bahnschrift SemiBold SemiConden"/>
              </a:rPr>
              <a:t> —por lo menos en esta cita—, sino </a:t>
            </a:r>
            <a:r>
              <a:rPr lang="es-DO" sz="4000" b="1">
                <a:solidFill>
                  <a:schemeClr val="accent6"/>
                </a:solidFill>
                <a:latin typeface="Bahnschrift SemiBold SemiConden"/>
              </a:rPr>
              <a:t>dedicarse sin reservas a la salvación de los perdidos</a:t>
            </a:r>
            <a:r>
              <a:rPr lang="es-DO" sz="4000" b="1">
                <a:latin typeface="Bahnschrift SemiBold SemiConden"/>
              </a:rPr>
              <a:t> y </a:t>
            </a:r>
            <a:r>
              <a:rPr lang="es-DO" sz="4000" b="1">
                <a:solidFill>
                  <a:schemeClr val="accent4"/>
                </a:solidFill>
                <a:latin typeface="Bahnschrift SemiBold SemiConden"/>
              </a:rPr>
              <a:t>apresurar</a:t>
            </a:r>
            <a:r>
              <a:rPr lang="es-DO" sz="4000" b="1">
                <a:latin typeface="Bahnschrift SemiBold SemiConden"/>
              </a:rPr>
              <a:t> así su segundo advenimiento. Es la única manera de hacer madurar la cosecha final. </a:t>
            </a:r>
            <a:endParaRPr lang="es-DO" sz="4000" b="1">
              <a:latin typeface="Bahnschrift SemiBold SemiConden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endParaRPr lang="es-DO" sz="3000" b="1">
              <a:solidFill>
                <a:srgbClr val="FFC000"/>
              </a:solidFill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29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14583"/>
            <a:ext cx="6325831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reproducción perfecta del carácter de Cristo</a:t>
            </a:r>
            <a:endParaRPr lang="es-DO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1029315" y="1273211"/>
            <a:ext cx="9667912" cy="38283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4800" b="1">
                <a:latin typeface="Bahnschrift SemiBold SemiConden"/>
              </a:rPr>
              <a:t>El énfasis </a:t>
            </a:r>
            <a:r>
              <a:rPr lang="es-DO" sz="4800" b="1">
                <a:solidFill>
                  <a:schemeClr val="accent2"/>
                </a:solidFill>
                <a:latin typeface="Bahnschrift SemiBold SemiConden"/>
              </a:rPr>
              <a:t>no</a:t>
            </a:r>
            <a:r>
              <a:rPr lang="es-DO" sz="4800" b="1">
                <a:latin typeface="Bahnschrift SemiBold SemiConden"/>
              </a:rPr>
              <a:t> </a:t>
            </a:r>
            <a:r>
              <a:rPr lang="es-DO" sz="4800" b="1">
                <a:solidFill>
                  <a:schemeClr val="accent4"/>
                </a:solidFill>
                <a:latin typeface="Bahnschrift SemiBold SemiConden"/>
              </a:rPr>
              <a:t>está en la victoria sobre el pecado</a:t>
            </a:r>
            <a:r>
              <a:rPr lang="es-DO" sz="4800" b="1">
                <a:latin typeface="Bahnschrift SemiBold SemiConden"/>
              </a:rPr>
              <a:t>, sino en el </a:t>
            </a:r>
            <a:r>
              <a:rPr lang="es-DO" sz="4800" b="1">
                <a:solidFill>
                  <a:schemeClr val="accent6"/>
                </a:solidFill>
                <a:latin typeface="Bahnschrift SemiBold SemiConden"/>
              </a:rPr>
              <a:t>cumplimiento de la misión </a:t>
            </a:r>
            <a:r>
              <a:rPr lang="es-DO" sz="4800" b="1">
                <a:latin typeface="Bahnschrift SemiBold SemiConden"/>
              </a:rPr>
              <a:t>por medio de una vida de servicio desinteresado. </a:t>
            </a:r>
            <a:endParaRPr lang="es-DO" sz="4800" b="1">
              <a:latin typeface="Bahnschrift SemiBold SemiConden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endParaRPr lang="es-DO" sz="3000" b="1">
              <a:solidFill>
                <a:srgbClr val="FFC000"/>
              </a:solidFill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96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742"/>
            <a:ext cx="12192000" cy="6858000"/>
          </a:xfrm>
          <a:prstGeom prst="rect">
            <a:avLst/>
          </a:prstGeom>
          <a:ln>
            <a:solidFill>
              <a:srgbClr val="4B23AF"/>
            </a:solidFill>
          </a:ln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98474" y="119544"/>
            <a:ext cx="4623651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perfección de carácter y el honor de Dios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607430" y="1624083"/>
            <a:ext cx="8563865" cy="36933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sz="7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Condensed"/>
              </a:rPr>
              <a:t>La </a:t>
            </a:r>
            <a:r>
              <a:rPr lang="es-ES" sz="7800" b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Condensed"/>
              </a:rPr>
              <a:t>perfección</a:t>
            </a:r>
            <a:r>
              <a:rPr lang="es-ES" sz="7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Condensed"/>
              </a:rPr>
              <a:t> de </a:t>
            </a:r>
            <a:r>
              <a:rPr lang="es-ES" sz="7800" b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Condensed"/>
              </a:rPr>
              <a:t>carácter</a:t>
            </a:r>
            <a:r>
              <a:rPr lang="es-ES" sz="7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Condensed"/>
              </a:rPr>
              <a:t> y el honor de Dios </a:t>
            </a:r>
            <a:endParaRPr lang="es-ES" sz="7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408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01682"/>
            <a:ext cx="4805987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perfección de carácter y el honor de Dios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764275" y="1009934"/>
            <a:ext cx="10399594" cy="49657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3600" dirty="0">
                <a:latin typeface="Bahnschrift SemiCondensed"/>
              </a:rPr>
              <a:t>Otra declaración de la Sra. White que ha sido mal comprendida, es la siguiente: </a:t>
            </a:r>
            <a:endParaRPr lang="es-ES" dirty="0">
              <a:latin typeface="Bahnschrift SemiCondensed"/>
            </a:endParaRPr>
          </a:p>
          <a:p>
            <a:pPr algn="just">
              <a:lnSpc>
                <a:spcPct val="150000"/>
              </a:lnSpc>
            </a:pPr>
            <a:r>
              <a:rPr lang="es-ES" sz="3600" dirty="0">
                <a:latin typeface="Bahnschrift SemiCondensed"/>
              </a:rPr>
              <a:t>«La </a:t>
            </a:r>
            <a:r>
              <a:rPr lang="es-ES" sz="3600" dirty="0">
                <a:solidFill>
                  <a:schemeClr val="accent6"/>
                </a:solidFill>
                <a:latin typeface="Bahnschrift SemiCondensed"/>
              </a:rPr>
              <a:t>misma imagen de Dios </a:t>
            </a:r>
            <a:r>
              <a:rPr lang="es-ES" sz="3600" dirty="0">
                <a:latin typeface="Bahnschrift SemiCondensed"/>
              </a:rPr>
              <a:t>se ha de reproducir en la </a:t>
            </a:r>
            <a:r>
              <a:rPr lang="es-ES" sz="3600" dirty="0">
                <a:solidFill>
                  <a:schemeClr val="accent2"/>
                </a:solidFill>
                <a:latin typeface="Bahnschrift SemiCondensed"/>
              </a:rPr>
              <a:t>humanidad</a:t>
            </a:r>
            <a:r>
              <a:rPr lang="es-ES" sz="3600" dirty="0">
                <a:latin typeface="Bahnschrift SemiCondensed"/>
              </a:rPr>
              <a:t>. El honor de Dios, el honor de Cristo, están </a:t>
            </a:r>
            <a:r>
              <a:rPr lang="es-ES" sz="3600" dirty="0">
                <a:solidFill>
                  <a:schemeClr val="accent6"/>
                </a:solidFill>
                <a:latin typeface="Bahnschrift SemiCondensed"/>
              </a:rPr>
              <a:t>comprometidos</a:t>
            </a:r>
            <a:r>
              <a:rPr lang="es-ES" sz="3600" dirty="0">
                <a:latin typeface="Bahnschrift SemiCondensed"/>
              </a:rPr>
              <a:t> en la perfección del carácter de su pueblo». </a:t>
            </a:r>
            <a:r>
              <a:rPr lang="es-ES" sz="1800" b="0" i="0" u="none" strike="noStrike" dirty="0">
                <a:solidFill>
                  <a:srgbClr val="FFFFFF"/>
                </a:solidFill>
                <a:effectLst/>
                <a:latin typeface="Bahnschrift SemiCondensed" panose="020B0502040204020203" pitchFamily="34" charset="0"/>
              </a:rPr>
              <a:t>DTG </a:t>
            </a:r>
            <a:r>
              <a:rPr lang="es-ES" sz="1800" b="0" i="0" u="none" strike="noStrike" dirty="0" err="1">
                <a:solidFill>
                  <a:srgbClr val="FFFFFF"/>
                </a:solidFill>
                <a:effectLst/>
                <a:latin typeface="Bahnschrift SemiCondensed" panose="020B0502040204020203" pitchFamily="34" charset="0"/>
              </a:rPr>
              <a:t>pág</a:t>
            </a:r>
            <a:r>
              <a:rPr lang="es-ES" sz="1800" b="0" i="0" u="none" strike="noStrike" dirty="0">
                <a:solidFill>
                  <a:srgbClr val="FFFFFF"/>
                </a:solidFill>
                <a:effectLst/>
                <a:latin typeface="Bahnschrift SemiCondensed" panose="020B0502040204020203" pitchFamily="34" charset="0"/>
              </a:rPr>
              <a:t> 625.</a:t>
            </a:r>
            <a:r>
              <a:rPr lang="es-ES" sz="1800" b="0" i="0" dirty="0">
                <a:solidFill>
                  <a:srgbClr val="FFFFFF"/>
                </a:solidFill>
                <a:effectLst/>
                <a:latin typeface="Bahnschrift SemiCondensed" panose="020B0502040204020203" pitchFamily="34" charset="0"/>
              </a:rPr>
              <a:t>​</a:t>
            </a:r>
            <a:endParaRPr lang="es-ES" dirty="0">
              <a:latin typeface="Bahnschrift Semi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117369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01682"/>
            <a:ext cx="4805987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perfección de carácter y el honor de Dios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714171" y="682433"/>
            <a:ext cx="10399594" cy="58157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3600">
                <a:latin typeface="Bahnschrift SemiCondensed"/>
              </a:rPr>
              <a:t>Esta cita se lee como si dijera: «El honor de Dios, el honor de Cristo, están comprometidos en la perfección del carácter de la </a:t>
            </a:r>
            <a:r>
              <a:rPr lang="es-ES" sz="3600">
                <a:solidFill>
                  <a:schemeClr val="accent2"/>
                </a:solidFill>
                <a:latin typeface="Bahnschrift SemiCondensed"/>
              </a:rPr>
              <a:t>última generación</a:t>
            </a:r>
            <a:r>
              <a:rPr lang="es-ES" sz="3600">
                <a:latin typeface="Bahnschrift SemiCondensed"/>
              </a:rPr>
              <a:t>». No obstante, esta declaración está en el contexto del otorgamiento del «más elevado de todos los dones que [Cristo] podía solicitar de su Padre para la exaltación de su pueblo», el </a:t>
            </a:r>
            <a:r>
              <a:rPr lang="es-ES" sz="3600">
                <a:solidFill>
                  <a:schemeClr val="accent6"/>
                </a:solidFill>
                <a:latin typeface="Bahnschrift SemiCondensed"/>
              </a:rPr>
              <a:t>Espíritu Santo</a:t>
            </a:r>
            <a:r>
              <a:rPr lang="es-ES" sz="3600">
                <a:latin typeface="Bahnschrift SemiCondensed"/>
              </a:rPr>
              <a:t>. 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9712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21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01682"/>
            <a:ext cx="4805987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perfección de carácter y el honor de Dios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714171" y="659529"/>
            <a:ext cx="10399594" cy="58157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3600">
                <a:latin typeface="Bahnschrift SemiCondensed"/>
              </a:rPr>
              <a:t>Dado que «El poder del mal se había estado fortaleciendo durante siglos, y la sumisión de los hombres a este cautiverio satánico era asombrosa», la </a:t>
            </a:r>
            <a:r>
              <a:rPr lang="es-ES" sz="3600">
                <a:solidFill>
                  <a:schemeClr val="accent6"/>
                </a:solidFill>
                <a:latin typeface="Bahnschrift SemiCondensed"/>
              </a:rPr>
              <a:t>única manera</a:t>
            </a:r>
            <a:r>
              <a:rPr lang="es-ES" sz="3600">
                <a:latin typeface="Bahnschrift SemiCondensed"/>
              </a:rPr>
              <a:t> de contrarrestar esta obra malvada, era por medio de la «</a:t>
            </a:r>
            <a:r>
              <a:rPr lang="es-ES" sz="3600">
                <a:solidFill>
                  <a:schemeClr val="accent6"/>
                </a:solidFill>
                <a:latin typeface="Bahnschrift SemiCondensed"/>
              </a:rPr>
              <a:t>poderosa intervención</a:t>
            </a:r>
            <a:r>
              <a:rPr lang="es-ES" sz="3600">
                <a:latin typeface="Bahnschrift SemiCondensed"/>
              </a:rPr>
              <a:t> de la </a:t>
            </a:r>
            <a:r>
              <a:rPr lang="es-ES" sz="3600">
                <a:solidFill>
                  <a:schemeClr val="accent4"/>
                </a:solidFill>
                <a:latin typeface="Bahnschrift SemiCondensed"/>
              </a:rPr>
              <a:t>tercera persona de la Divinidad</a:t>
            </a:r>
            <a:r>
              <a:rPr lang="es-ES" sz="3600">
                <a:latin typeface="Bahnschrift SemiCondensed"/>
              </a:rPr>
              <a:t>, que iba a venir no con energía modificada, sino en la plenitud del poder divino. </a:t>
            </a:r>
            <a:endParaRPr lang="es-ES" sz="360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39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21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01682"/>
            <a:ext cx="4805987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perfección de carácter y el honor de Dios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714171" y="659529"/>
            <a:ext cx="10399594" cy="66467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3600">
                <a:latin typeface="Bahnschrift SemiCondensed"/>
              </a:rPr>
              <a:t>El </a:t>
            </a:r>
            <a:r>
              <a:rPr lang="es-ES" sz="3600">
                <a:solidFill>
                  <a:schemeClr val="accent4"/>
                </a:solidFill>
                <a:latin typeface="Bahnschrift SemiCondensed"/>
              </a:rPr>
              <a:t>Espíritu</a:t>
            </a:r>
            <a:r>
              <a:rPr lang="es-ES" sz="3600">
                <a:latin typeface="Bahnschrift SemiCondensed"/>
              </a:rPr>
              <a:t> es el que hace eficaz lo que ha sido realizado por el </a:t>
            </a:r>
            <a:r>
              <a:rPr lang="es-ES" sz="3600">
                <a:solidFill>
                  <a:schemeClr val="accent6"/>
                </a:solidFill>
                <a:latin typeface="Bahnschrift SemiCondensed"/>
              </a:rPr>
              <a:t>Redentor del mundo</a:t>
            </a:r>
            <a:r>
              <a:rPr lang="es-ES" sz="3600">
                <a:latin typeface="Bahnschrift SemiCondensed"/>
              </a:rPr>
              <a:t>. </a:t>
            </a:r>
            <a:r>
              <a:rPr lang="es-ES" sz="3600">
                <a:solidFill>
                  <a:schemeClr val="accent4"/>
                </a:solidFill>
                <a:latin typeface="Bahnschrift SemiCondensed"/>
              </a:rPr>
              <a:t>Por el Espíritu</a:t>
            </a:r>
            <a:r>
              <a:rPr lang="es-ES" sz="3600">
                <a:latin typeface="Bahnschrift SemiCondensed"/>
              </a:rPr>
              <a:t> es purificado el corazón. </a:t>
            </a:r>
            <a:r>
              <a:rPr lang="es-ES" sz="3600">
                <a:solidFill>
                  <a:schemeClr val="accent4"/>
                </a:solidFill>
                <a:latin typeface="Bahnschrift SemiCondensed"/>
              </a:rPr>
              <a:t>Por el Espíritu</a:t>
            </a:r>
            <a:r>
              <a:rPr lang="es-ES" sz="3600">
                <a:latin typeface="Bahnschrift SemiCondensed"/>
              </a:rPr>
              <a:t> llega a ser el creyente participe de la naturaleza divina. Cristo ha dado su Espíritu como </a:t>
            </a:r>
            <a:r>
              <a:rPr lang="es-ES" sz="3600">
                <a:solidFill>
                  <a:schemeClr val="accent2"/>
                </a:solidFill>
                <a:latin typeface="Bahnschrift SemiCondensed"/>
              </a:rPr>
              <a:t>poder divino para vencer</a:t>
            </a:r>
            <a:r>
              <a:rPr lang="es-ES" sz="3600">
                <a:latin typeface="Bahnschrift SemiCondensed"/>
              </a:rPr>
              <a:t> todas las tendencias hacia el mal, hereditarias y cultivadas, y para grabar su propio carácter en su iglesia».</a:t>
            </a:r>
          </a:p>
          <a:p>
            <a:pPr algn="just">
              <a:lnSpc>
                <a:spcPct val="150000"/>
              </a:lnSpc>
            </a:pPr>
            <a:endParaRPr lang="es-ES" sz="360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2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01682"/>
            <a:ext cx="4805987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perfección de carácter y el honor de Dios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801853" y="1386038"/>
            <a:ext cx="10399594" cy="43104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3600" dirty="0">
                <a:latin typeface="Bahnschrift SemiCondensed"/>
              </a:rPr>
              <a:t>Así como «el Salvador vino para glorificar al Padre demostrando su amor; así el </a:t>
            </a:r>
            <a:r>
              <a:rPr lang="es-ES" sz="3600" dirty="0">
                <a:solidFill>
                  <a:schemeClr val="accent4"/>
                </a:solidFill>
                <a:latin typeface="Bahnschrift SemiCondensed"/>
              </a:rPr>
              <a:t>Espíritu iba a glorificar a Cristo revelando su gracia al mundo</a:t>
            </a:r>
            <a:r>
              <a:rPr lang="es-ES" sz="3600" dirty="0">
                <a:latin typeface="Bahnschrift SemiCondensed"/>
              </a:rPr>
              <a:t>. La misma imagen de Dios se ha de reproducir en la humanidad. El honor de Dios, el honor de Cristo, están comprometidos en la perfección del carácter de su pueblo». </a:t>
            </a:r>
            <a:r>
              <a:rPr lang="es-ES" sz="1200" dirty="0" err="1">
                <a:latin typeface="Bahnschrift SemiCondensed"/>
              </a:rPr>
              <a:t>iden</a:t>
            </a:r>
            <a:endParaRPr lang="es-ES" sz="1200" dirty="0">
              <a:latin typeface="Bahnschrift SemiCondensed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endParaRPr lang="es-ES" sz="3600" dirty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27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id="{2D1922AA-2FBD-383B-47B4-E6599D77C77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AB3F1B7B-A486-9CEF-D435-E1F73C1A21CA}"/>
              </a:ext>
            </a:extLst>
          </p:cNvPr>
          <p:cNvSpPr txBox="1"/>
          <p:nvPr/>
        </p:nvSpPr>
        <p:spPr>
          <a:xfrm>
            <a:off x="791163" y="1763244"/>
            <a:ext cx="9649374" cy="21236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sz="6600" b="1">
                <a:latin typeface="Avenir Next LT Pro"/>
              </a:rPr>
              <a:t>La perfección del Carácter</a:t>
            </a:r>
            <a:endParaRPr lang="es-DO" sz="6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 Next LT Pro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A034904-C73B-3DAB-1CA7-B80F9ED59BC3}"/>
              </a:ext>
            </a:extLst>
          </p:cNvPr>
          <p:cNvSpPr txBox="1"/>
          <p:nvPr/>
        </p:nvSpPr>
        <p:spPr>
          <a:xfrm>
            <a:off x="10182131" y="5682108"/>
            <a:ext cx="2009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800">
                <a:solidFill>
                  <a:schemeClr val="accent4">
                    <a:lumMod val="75000"/>
                  </a:schemeClr>
                </a:solidFill>
                <a:latin typeface="Bahnschrift SemiBold Condensed" panose="020B0502040204020203" pitchFamily="34" charset="0"/>
              </a:rPr>
              <a:t>CAPÍTULO #10</a:t>
            </a:r>
          </a:p>
        </p:txBody>
      </p:sp>
      <p:sp>
        <p:nvSpPr>
          <p:cNvPr id="6" name="Rectángulo 5"/>
          <p:cNvSpPr/>
          <p:nvPr/>
        </p:nvSpPr>
        <p:spPr>
          <a:xfrm>
            <a:off x="509516" y="541861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DO" i="1">
                <a:ea typeface="Cascadia Code" panose="020B0609020000020004" pitchFamily="49" charset="0"/>
                <a:cs typeface="Cascadia Code" panose="020B0609020000020004" pitchFamily="49" charset="0"/>
              </a:rPr>
              <a:t>Basado en el libro “La última generación: ¿cuál es el papel que desempeñarán los santos en el tiempo del fin?”</a:t>
            </a:r>
          </a:p>
        </p:txBody>
      </p:sp>
    </p:spTree>
    <p:extLst>
      <p:ext uri="{BB962C8B-B14F-4D97-AF65-F5344CB8AC3E}">
        <p14:creationId xmlns:p14="http://schemas.microsoft.com/office/powerpoint/2010/main" val="2620053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01682"/>
            <a:ext cx="4805987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perfección de carácter y el honor de Dios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896203" y="1237430"/>
            <a:ext cx="10399594" cy="559864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3600" dirty="0">
                <a:latin typeface="Bahnschrift SemiCondensed"/>
              </a:rPr>
              <a:t>De manera que, utilizar esta cita para probar la obediencia impecable de la última generación, es limitarla a un momento específico de la historia cuando en realidad tiene </a:t>
            </a:r>
            <a:r>
              <a:rPr lang="es-ES" sz="3600" dirty="0">
                <a:solidFill>
                  <a:schemeClr val="accent6"/>
                </a:solidFill>
                <a:latin typeface="Bahnschrift SemiCondensed"/>
              </a:rPr>
              <a:t>aplicación general</a:t>
            </a:r>
            <a:r>
              <a:rPr lang="es-ES" sz="3600" dirty="0">
                <a:latin typeface="Bahnschrift SemiCondensed"/>
              </a:rPr>
              <a:t> para la iglesia en cualquier época. Se construye así un caso de perfección de carácter de un </a:t>
            </a:r>
            <a:r>
              <a:rPr lang="es-ES" sz="3600" dirty="0">
                <a:solidFill>
                  <a:schemeClr val="accent4"/>
                </a:solidFill>
                <a:latin typeface="Bahnschrift SemiCondensed"/>
              </a:rPr>
              <a:t>grupo particular de creyentes</a:t>
            </a:r>
            <a:r>
              <a:rPr lang="es-ES" sz="3600" dirty="0">
                <a:latin typeface="Bahnschrift SemiCondensed"/>
              </a:rPr>
              <a:t> con el </a:t>
            </a:r>
            <a:r>
              <a:rPr lang="es-ES" sz="3600" dirty="0">
                <a:solidFill>
                  <a:schemeClr val="accent2"/>
                </a:solidFill>
                <a:latin typeface="Bahnschrift SemiCondensed"/>
              </a:rPr>
              <a:t>argumento equivocado</a:t>
            </a:r>
            <a:r>
              <a:rPr lang="es-ES" sz="3600" dirty="0">
                <a:latin typeface="Bahnschrift SemiCondensed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endParaRPr lang="es-ES" sz="3600" dirty="0">
              <a:latin typeface="Bahnschrift SemiCondensed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endParaRPr lang="es-ES" sz="3600" dirty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12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74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98474" y="119544"/>
            <a:ext cx="4623651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¿Podemos «reproducir» el carácter de Cristo?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607430" y="1624083"/>
            <a:ext cx="8563865" cy="48936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sz="7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Condensed"/>
              </a:rPr>
              <a:t>¿Podemos </a:t>
            </a:r>
            <a:r>
              <a:rPr lang="es-ES" sz="7800" b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Condensed"/>
              </a:rPr>
              <a:t>«reproducir»</a:t>
            </a:r>
            <a:r>
              <a:rPr lang="es-ES" sz="7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Condensed"/>
              </a:rPr>
              <a:t> el carácter de Cristo? </a:t>
            </a:r>
            <a:endParaRPr lang="es-ES" sz="7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Condensed" panose="020B0502040204020203" pitchFamily="34" charset="0"/>
            </a:endParaRPr>
          </a:p>
          <a:p>
            <a:endParaRPr lang="es-DO" sz="7800" b="1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305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21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01682"/>
            <a:ext cx="4805987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¿Podemos «reproducir» el carácter de Cristo?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896203" y="1237430"/>
            <a:ext cx="10399594" cy="334771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/>
              </a:rPr>
              <a:t>Hemos visto que es posible reproducir el carácter de Cristo «perfectamente» en el sentido de llegar a </a:t>
            </a:r>
            <a:r>
              <a:rPr lang="es-ES" sz="4000">
                <a:solidFill>
                  <a:schemeClr val="accent6"/>
                </a:solidFill>
                <a:latin typeface="Bahnschrift SemiCondensed"/>
              </a:rPr>
              <a:t>ser compasivos como Él</a:t>
            </a:r>
            <a:r>
              <a:rPr lang="es-ES" sz="4000">
                <a:latin typeface="Bahnschrift SemiCondensed"/>
              </a:rPr>
              <a:t> con nuestros semejantes, al ayudarlos a encontrar el camino de la salvación y vivir una vida de servicio desinteresado. 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5378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21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01682"/>
            <a:ext cx="4805987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¿Podemos «reproducir» el carácter de Cristo?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896203" y="1237430"/>
            <a:ext cx="10399594" cy="43104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3600">
                <a:latin typeface="Bahnschrift SemiCondensed"/>
              </a:rPr>
              <a:t>Mas que ausencia de pecado, por lo menos de este lado del cierre de gracia, la obra de perfección de carácter consiste en un </a:t>
            </a:r>
            <a:r>
              <a:rPr lang="es-ES" sz="3600">
                <a:solidFill>
                  <a:schemeClr val="accent6"/>
                </a:solidFill>
                <a:latin typeface="Bahnschrift SemiCondensed"/>
              </a:rPr>
              <a:t>crecimiento constante en el amor divino, en la fe, en la sumisión y la entrega incondicional de nuestra voluntad </a:t>
            </a:r>
            <a:r>
              <a:rPr lang="es-ES" sz="3600">
                <a:latin typeface="Bahnschrift SemiCondensed"/>
              </a:rPr>
              <a:t>debilitada a la </a:t>
            </a:r>
            <a:r>
              <a:rPr lang="es-ES" sz="3600">
                <a:solidFill>
                  <a:schemeClr val="accent4"/>
                </a:solidFill>
                <a:latin typeface="Bahnschrift SemiCondensed"/>
              </a:rPr>
              <a:t>gracia habilitadora y santificadora de Dios </a:t>
            </a:r>
            <a:endParaRPr lang="es-ES" sz="3600">
              <a:solidFill>
                <a:schemeClr val="accent4"/>
              </a:solidFill>
              <a:latin typeface="Bahnschrift SemiCondensed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endParaRPr lang="es-ES" sz="360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85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21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01682"/>
            <a:ext cx="4805987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¿Podemos «reproducir» el carácter de Cristo?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1008745" y="1476581"/>
            <a:ext cx="10399594" cy="338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 panose="020B0502040204020203" pitchFamily="34" charset="0"/>
              </a:rPr>
              <a:t>En este proceso, los santos alcanzan gradualmente la perfección moral, pero aun así son propensos a cometer errores por ignorancia o por debilidad —pero nunca deliberadamente—. 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endParaRPr lang="es-ES" sz="360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30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2D8FDD8E-CD0E-8DAD-43A3-9A5B7F55511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51909" y="294641"/>
            <a:ext cx="11682484" cy="67917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s-DO" sz="2600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Responde Verdadero o Falso a partir de </a:t>
            </a:r>
            <a:r>
              <a:rPr lang="en-US" sz="2600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lo </a:t>
            </a:r>
            <a:r>
              <a:rPr lang="en-US" sz="2600" dirty="0" err="1">
                <a:solidFill>
                  <a:srgbClr val="FFC000"/>
                </a:solidFill>
                <a:latin typeface="Bahnschrift SemiBold SemiConden" panose="020B0502040204020203" pitchFamily="34" charset="0"/>
              </a:rPr>
              <a:t>aprendido</a:t>
            </a:r>
            <a:r>
              <a:rPr lang="en-US" sz="2600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2600" dirty="0" err="1">
                <a:solidFill>
                  <a:srgbClr val="FFC000"/>
                </a:solidFill>
                <a:latin typeface="Bahnschrift SemiBold SemiConden" panose="020B0502040204020203" pitchFamily="34" charset="0"/>
              </a:rPr>
              <a:t>anteriormente</a:t>
            </a:r>
            <a:r>
              <a:rPr lang="en-US" sz="2600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:</a:t>
            </a:r>
            <a:endParaRPr lang="es-MX" sz="2600" dirty="0">
              <a:latin typeface="Bahnschrift SemiBold SemiConden" panose="020B0502040204020203" pitchFamily="34" charset="0"/>
            </a:endParaRPr>
          </a:p>
          <a:p>
            <a:pPr algn="just"/>
            <a:r>
              <a:rPr lang="es-MX" sz="2300" dirty="0">
                <a:latin typeface="Bahnschrift SemiBold SemiConden" panose="020B0502040204020203" pitchFamily="34" charset="0"/>
              </a:rPr>
              <a:t>1. </a:t>
            </a:r>
            <a:r>
              <a:rPr lang="es-DO" sz="2400" dirty="0">
                <a:latin typeface="Bahnschrift SemiBold SemiConden" panose="020B0502040204020203" pitchFamily="34" charset="0"/>
              </a:rPr>
              <a:t>El tema de la perfección de carácter ha sido un </a:t>
            </a:r>
            <a:r>
              <a:rPr lang="en-US" sz="2400" dirty="0" err="1" smtClean="0">
                <a:latin typeface="Bahnschrift SemiBold SemiConden" panose="020B0502040204020203" pitchFamily="34" charset="0"/>
              </a:rPr>
              <a:t>motivo</a:t>
            </a:r>
            <a:r>
              <a:rPr lang="en-US" sz="2400" dirty="0" smtClean="0">
                <a:latin typeface="Bahnschrift SemiBold SemiConden" panose="020B0502040204020203" pitchFamily="34" charset="0"/>
              </a:rPr>
              <a:t> </a:t>
            </a:r>
            <a:r>
              <a:rPr lang="en-US" sz="2400" dirty="0">
                <a:latin typeface="Bahnschrift SemiBold SemiConden" panose="020B0502040204020203" pitchFamily="34" charset="0"/>
              </a:rPr>
              <a:t>de </a:t>
            </a:r>
            <a:r>
              <a:rPr lang="en-US" sz="2400" dirty="0" err="1">
                <a:latin typeface="Bahnschrift SemiBold SemiConden" panose="020B0502040204020203" pitchFamily="34" charset="0"/>
              </a:rPr>
              <a:t>continuos</a:t>
            </a:r>
            <a:r>
              <a:rPr lang="en-US" sz="2400" dirty="0">
                <a:latin typeface="Bahnschrift SemiBold SemiConden" panose="020B0502040204020203" pitchFamily="34" charset="0"/>
              </a:rPr>
              <a:t> debates entre </a:t>
            </a:r>
            <a:r>
              <a:rPr lang="en-US" sz="2400" dirty="0" err="1">
                <a:latin typeface="Bahnschrift SemiBold SemiConden" panose="020B0502040204020203" pitchFamily="34" charset="0"/>
              </a:rPr>
              <a:t>los</a:t>
            </a:r>
            <a:r>
              <a:rPr lang="en-US" sz="2400" dirty="0">
                <a:latin typeface="Bahnschrift SemiBold SemiConden" panose="020B0502040204020203" pitchFamily="34" charset="0"/>
              </a:rPr>
              <a:t> </a:t>
            </a:r>
            <a:r>
              <a:rPr lang="en-US" sz="2400" dirty="0" err="1">
                <a:latin typeface="Bahnschrift SemiBold SemiConden" panose="020B0502040204020203" pitchFamily="34" charset="0"/>
              </a:rPr>
              <a:t>cristianos</a:t>
            </a:r>
            <a:r>
              <a:rPr lang="en-US" sz="2400" dirty="0">
                <a:latin typeface="Bahnschrift SemiBold SemiConden" panose="020B0502040204020203" pitchFamily="34" charset="0"/>
              </a:rPr>
              <a:t>.</a:t>
            </a:r>
            <a:endParaRPr lang="es-MX" sz="2300" dirty="0">
              <a:latin typeface="Bahnschrift SemiBold SemiConden" panose="020B0502040204020203" pitchFamily="34" charset="0"/>
            </a:endParaRPr>
          </a:p>
          <a:p>
            <a:pPr algn="just"/>
            <a:r>
              <a:rPr lang="es-MX" sz="2300" dirty="0">
                <a:solidFill>
                  <a:srgbClr val="00B050"/>
                </a:solidFill>
                <a:latin typeface="Bahnschrift SemiBold SemiConden" panose="020B0502040204020203" pitchFamily="34" charset="0"/>
              </a:rPr>
              <a:t>-Sí</a:t>
            </a:r>
            <a:endParaRPr lang="es-MX" sz="2300" dirty="0">
              <a:latin typeface="Bahnschrift SemiBold SemiConden" panose="020B0502040204020203" pitchFamily="34" charset="0"/>
            </a:endParaRPr>
          </a:p>
          <a:p>
            <a:pPr algn="just"/>
            <a:endParaRPr lang="es-MX" sz="2300" dirty="0">
              <a:latin typeface="Bahnschrift SemiBold SemiConden" panose="020B0502040204020203" pitchFamily="34" charset="0"/>
            </a:endParaRPr>
          </a:p>
          <a:p>
            <a:pPr algn="just"/>
            <a:r>
              <a:rPr lang="es-MX" sz="2300" dirty="0">
                <a:latin typeface="Bahnschrift SemiBold SemiConden"/>
              </a:rPr>
              <a:t>2. </a:t>
            </a:r>
            <a:r>
              <a:rPr lang="es-MX" sz="2300" dirty="0">
                <a:latin typeface="Bahnschrift SemiBold SemiConden"/>
                <a:ea typeface="+mn-lt"/>
                <a:cs typeface="+mn-lt"/>
              </a:rPr>
              <a:t>Solo el poder vivificador del Espíritu de Dios puede producir el milagro de una nueva vida.</a:t>
            </a:r>
          </a:p>
          <a:p>
            <a:pPr algn="just"/>
            <a:r>
              <a:rPr lang="es-MX" sz="2300" dirty="0">
                <a:solidFill>
                  <a:srgbClr val="00B050"/>
                </a:solidFill>
                <a:latin typeface="Bahnschrift SemiBold SemiConden" panose="020B0502040204020203" pitchFamily="34" charset="0"/>
              </a:rPr>
              <a:t>-Sí  </a:t>
            </a:r>
          </a:p>
          <a:p>
            <a:pPr lvl="0" algn="just"/>
            <a:r>
              <a:rPr lang="es-MX" sz="2300" dirty="0">
                <a:latin typeface="Bahnschrift SemiBold SemiConden" panose="020B0502040204020203" pitchFamily="34" charset="0"/>
              </a:rPr>
              <a:t> </a:t>
            </a:r>
          </a:p>
          <a:p>
            <a:pPr algn="just"/>
            <a:r>
              <a:rPr lang="es-MX" sz="2300" dirty="0">
                <a:latin typeface="Bahnschrift SemiBold SemiConden"/>
              </a:rPr>
              <a:t>3. </a:t>
            </a:r>
            <a:r>
              <a:rPr lang="es-MX" sz="2300" dirty="0">
                <a:latin typeface="Bahnschrift SemiBold SemiConden"/>
                <a:ea typeface="+mn-lt"/>
                <a:cs typeface="+mn-lt"/>
              </a:rPr>
              <a:t>El honor de Dios, el honor de Cristo, están comprometidos en la perfección del carácter de la última generación</a:t>
            </a:r>
            <a:endParaRPr lang="es-MX" sz="2400" dirty="0">
              <a:latin typeface="Bahnschrift SemiBold SemiConden" panose="020B0502040204020203" pitchFamily="34" charset="0"/>
            </a:endParaRPr>
          </a:p>
          <a:p>
            <a:pPr algn="just"/>
            <a:r>
              <a:rPr lang="es-MX" sz="2300" dirty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-No</a:t>
            </a:r>
          </a:p>
          <a:p>
            <a:pPr lvl="0" algn="just"/>
            <a:endParaRPr lang="es-MX" sz="2300" dirty="0">
              <a:solidFill>
                <a:srgbClr val="00B050"/>
              </a:solidFill>
              <a:latin typeface="Bahnschrift SemiBold SemiConden" panose="020B0502040204020203" pitchFamily="34" charset="0"/>
            </a:endParaRPr>
          </a:p>
          <a:p>
            <a:pPr algn="just"/>
            <a:r>
              <a:rPr lang="es-MX" sz="2300" dirty="0">
                <a:latin typeface="Bahnschrift SemiBold SemiConden"/>
              </a:rPr>
              <a:t>4. </a:t>
            </a:r>
            <a:r>
              <a:rPr lang="es-MX" sz="2300" dirty="0">
                <a:latin typeface="Bahnschrift SemiBold SemiConden"/>
                <a:ea typeface="+mn-lt"/>
                <a:cs typeface="+mn-lt"/>
              </a:rPr>
              <a:t>La obra de perfección de carácter consiste en un crecimiento constante en el amor divino, la fe...</a:t>
            </a:r>
          </a:p>
          <a:p>
            <a:pPr lvl="0" algn="just"/>
            <a:r>
              <a:rPr lang="es-MX" sz="2300" dirty="0">
                <a:solidFill>
                  <a:srgbClr val="00B050"/>
                </a:solidFill>
                <a:latin typeface="Bahnschrift SemiBold SemiConden" panose="020B0502040204020203" pitchFamily="34" charset="0"/>
              </a:rPr>
              <a:t>-Sí</a:t>
            </a:r>
            <a:endParaRPr lang="es-DO" sz="2300" dirty="0">
              <a:solidFill>
                <a:srgbClr val="00B050"/>
              </a:solidFill>
              <a:latin typeface="Bahnschrift SemiBold SemiConden" panose="020B0502040204020203" pitchFamily="34" charset="0"/>
            </a:endParaRPr>
          </a:p>
          <a:p>
            <a:pPr lvl="0" algn="just"/>
            <a:endParaRPr lang="es-MX" sz="2300" dirty="0">
              <a:latin typeface="Bahnschrift SemiBold SemiConden" panose="020B0502040204020203" pitchFamily="34" charset="0"/>
            </a:endParaRPr>
          </a:p>
          <a:p>
            <a:pPr algn="just"/>
            <a:endParaRPr lang="es-MX" sz="2300" dirty="0">
              <a:solidFill>
                <a:srgbClr val="FFFFFF"/>
              </a:solidFill>
              <a:latin typeface="Bahnschrift SemiBold SemiConden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endParaRPr lang="es-MX" sz="2600" dirty="0">
              <a:solidFill>
                <a:srgbClr val="00B050"/>
              </a:solidFill>
              <a:latin typeface="Bahnschrift SemiBold SemiConden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endParaRPr lang="es-DO" dirty="0">
              <a:solidFill>
                <a:srgbClr val="FFC000"/>
              </a:solidFill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423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74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98474" y="119544"/>
            <a:ext cx="4623651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¿Y después del cierre de la gracia?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607430" y="1624083"/>
            <a:ext cx="856386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Condensed" panose="020B0502040204020203" pitchFamily="34" charset="0"/>
              </a:rPr>
              <a:t>¿Y después del cierre de la gracia? </a:t>
            </a:r>
          </a:p>
          <a:p>
            <a:endParaRPr lang="es-ES" sz="7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Condensed" panose="020B0502040204020203" pitchFamily="34" charset="0"/>
            </a:endParaRPr>
          </a:p>
          <a:p>
            <a:endParaRPr lang="es-DO" sz="7800" b="1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22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21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01682"/>
            <a:ext cx="4805987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¿Podemos «reproducir» el carácter de Cristo?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1008745" y="913873"/>
            <a:ext cx="10399594" cy="69486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/>
              </a:rPr>
              <a:t>Creemos que después de la terminación del tiempo de gracia, contrario a lo que han sostenido algunos, </a:t>
            </a:r>
            <a:r>
              <a:rPr lang="es-ES" sz="4000">
                <a:solidFill>
                  <a:schemeClr val="accent4"/>
                </a:solidFill>
                <a:latin typeface="Bahnschrift SemiCondensed"/>
              </a:rPr>
              <a:t>el pueblo de Dios no cometerá pecados.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/>
              </a:rPr>
              <a:t>El cierre de gracia no solo pone fin a toda posibilidad de salvación para los impíos, también </a:t>
            </a:r>
            <a:r>
              <a:rPr lang="es-ES" sz="4000">
                <a:solidFill>
                  <a:schemeClr val="accent2"/>
                </a:solidFill>
                <a:latin typeface="Bahnschrift SemiCondensed"/>
              </a:rPr>
              <a:t>elimina la posibilidad</a:t>
            </a:r>
            <a:r>
              <a:rPr lang="es-ES" sz="4000">
                <a:latin typeface="Bahnschrift SemiCondensed"/>
              </a:rPr>
              <a:t> de que, si alguien cometiera algún pecado, </a:t>
            </a:r>
            <a:r>
              <a:rPr lang="es-ES" sz="4000">
                <a:solidFill>
                  <a:schemeClr val="accent2"/>
                </a:solidFill>
                <a:latin typeface="Bahnschrift SemiCondensed"/>
              </a:rPr>
              <a:t>pueda arrepentirse</a:t>
            </a:r>
            <a:r>
              <a:rPr lang="es-ES" sz="4000">
                <a:latin typeface="Bahnschrift SemiCondensed"/>
              </a:rPr>
              <a:t> apropiándose de la sangre expiatoria de Cristo.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endParaRPr lang="es-ES" sz="4000">
              <a:latin typeface="Bahnschrift SemiCondensed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 panose="020B0502040204020203" pitchFamily="34" charset="0"/>
              </a:rPr>
              <a:t> </a:t>
            </a:r>
            <a:endParaRPr lang="es-ES" sz="360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416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21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01682"/>
            <a:ext cx="4805987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¿Podemos «reproducir» el carácter de Cristo?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1065016" y="1294784"/>
            <a:ext cx="10399594" cy="47675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/>
              </a:rPr>
              <a:t>Mientras tanto, el pueblo de Dios estará librando duras batallas con «la ley del pecado y de la muerte» (Rom 7:17-23) que </a:t>
            </a:r>
            <a:r>
              <a:rPr lang="es-ES" sz="4000">
                <a:solidFill>
                  <a:schemeClr val="accent6"/>
                </a:solidFill>
                <a:latin typeface="Bahnschrift SemiCondensed"/>
              </a:rPr>
              <a:t>mora en sus naturalezas caídas</a:t>
            </a:r>
            <a:r>
              <a:rPr lang="es-ES" sz="4000">
                <a:latin typeface="Bahnschrift SemiCondensed"/>
              </a:rPr>
              <a:t> </a:t>
            </a:r>
            <a:r>
              <a:rPr lang="es-ES" sz="4000">
                <a:solidFill>
                  <a:schemeClr val="accent4"/>
                </a:solidFill>
                <a:latin typeface="Bahnschrift SemiCondensed"/>
              </a:rPr>
              <a:t>hasta el momento de la glorificación</a:t>
            </a:r>
            <a:r>
              <a:rPr lang="es-ES" sz="4000">
                <a:latin typeface="Bahnschrift SemiCondensed"/>
              </a:rPr>
              <a:t>, cuando nuestra naturaleza humana pecaminosa será </a:t>
            </a:r>
            <a:r>
              <a:rPr lang="es-ES" sz="4000">
                <a:solidFill>
                  <a:schemeClr val="accent6"/>
                </a:solidFill>
                <a:latin typeface="Bahnschrift SemiCondensed"/>
              </a:rPr>
              <a:t>transformada</a:t>
            </a:r>
            <a:r>
              <a:rPr lang="es-ES" sz="4000">
                <a:latin typeface="Bahnschrift SemiCondensed"/>
              </a:rPr>
              <a:t> (1 Co 15:51-55)  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 panose="020B0502040204020203" pitchFamily="34" charset="0"/>
              </a:rPr>
              <a:t> </a:t>
            </a:r>
            <a:endParaRPr lang="es-ES" sz="360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79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21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01682"/>
            <a:ext cx="4805987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¿Podemos «reproducir» el carácter de Cristo?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785768" y="966368"/>
            <a:ext cx="10399594" cy="55288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/>
              </a:rPr>
              <a:t>En las palabras de White, ellos luchan contra la </a:t>
            </a:r>
            <a:r>
              <a:rPr lang="es-ES" sz="4000">
                <a:solidFill>
                  <a:schemeClr val="accent2"/>
                </a:solidFill>
                <a:latin typeface="Bahnschrift SemiCondensed"/>
              </a:rPr>
              <a:t>«mundanalidad»</a:t>
            </a:r>
            <a:r>
              <a:rPr lang="es-ES" sz="4000">
                <a:latin typeface="Bahnschrift SemiCondensed"/>
              </a:rPr>
              <a:t> hasta que sea completamente consumida y el carácter de Cristo se reproduzca más plenamente en ellos. </a:t>
            </a:r>
            <a:endParaRPr lang="es-ES" sz="4000">
              <a:latin typeface="Bahnschrift SemiCondensed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/>
              </a:rPr>
              <a:t>Así que, aún </a:t>
            </a:r>
            <a:r>
              <a:rPr lang="es-ES" sz="4000">
                <a:solidFill>
                  <a:schemeClr val="accent4"/>
                </a:solidFill>
                <a:latin typeface="Bahnschrift SemiCondensed"/>
              </a:rPr>
              <a:t>después del cierre de gracia</a:t>
            </a:r>
            <a:r>
              <a:rPr lang="es-ES" sz="4000">
                <a:latin typeface="Bahnschrift SemiCondensed"/>
              </a:rPr>
              <a:t>, la naturaleza humana pecaminosa deberá seguir siendo </a:t>
            </a:r>
            <a:r>
              <a:rPr lang="es-ES" sz="4000">
                <a:solidFill>
                  <a:schemeClr val="accent6"/>
                </a:solidFill>
                <a:latin typeface="Bahnschrift SemiCondensed"/>
              </a:rPr>
              <a:t>subyugada</a:t>
            </a:r>
            <a:r>
              <a:rPr lang="es-ES" sz="4000">
                <a:latin typeface="Bahnschrift SemiCondensed"/>
              </a:rPr>
              <a:t> por el </a:t>
            </a:r>
            <a:r>
              <a:rPr lang="es-ES" sz="4000">
                <a:solidFill>
                  <a:schemeClr val="accent6"/>
                </a:solidFill>
                <a:latin typeface="Bahnschrift SemiCondensed"/>
              </a:rPr>
              <a:t>poder del Espíritu Santo. </a:t>
            </a:r>
            <a:endParaRPr lang="es-ES" sz="4000">
              <a:solidFill>
                <a:schemeClr val="accent6"/>
              </a:solidFill>
              <a:latin typeface="Bahnschrift SemiCondensed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 panose="020B0502040204020203" pitchFamily="34" charset="0"/>
              </a:rPr>
              <a:t> </a:t>
            </a:r>
            <a:endParaRPr lang="es-ES" sz="360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21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6367"/>
            <a:ext cx="12427265" cy="697073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0"/>
            <a:ext cx="4258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>
                <a:latin typeface="Bahnschrift SemiCondensed" panose="020B0502040204020203" pitchFamily="34" charset="0"/>
              </a:rPr>
              <a:t>Perfección de carácter</a:t>
            </a:r>
            <a:endParaRPr lang="es-DO" sz="2800" b="1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1277655" y="846161"/>
            <a:ext cx="9176529" cy="52565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3800" b="1">
                <a:latin typeface="Bahnschrift SemiCondensed"/>
              </a:rPr>
              <a:t>El tema de la </a:t>
            </a:r>
            <a:r>
              <a:rPr lang="es-ES" sz="3800" b="1">
                <a:solidFill>
                  <a:schemeClr val="accent4"/>
                </a:solidFill>
                <a:latin typeface="Bahnschrift SemiCondensed"/>
              </a:rPr>
              <a:t>perfección de carácter</a:t>
            </a:r>
            <a:r>
              <a:rPr lang="es-ES" sz="3800" b="1">
                <a:latin typeface="Bahnschrift SemiCondensed"/>
              </a:rPr>
              <a:t> ha sido motivo de continuos debates entre los cristianos. Los adventistas no escapamos a esta realidad. El problema surge cuando </a:t>
            </a:r>
            <a:r>
              <a:rPr lang="es-ES" sz="3800" b="1">
                <a:solidFill>
                  <a:schemeClr val="accent2"/>
                </a:solidFill>
                <a:latin typeface="Bahnschrift SemiCondensed"/>
              </a:rPr>
              <a:t>imponemos al texto bíblico</a:t>
            </a:r>
            <a:r>
              <a:rPr lang="es-ES" sz="3800" b="1">
                <a:latin typeface="Bahnschrift SemiCondensed"/>
              </a:rPr>
              <a:t> un significado ajeno al mismo o a citarlo </a:t>
            </a:r>
            <a:r>
              <a:rPr lang="es-ES" sz="3800" b="1">
                <a:solidFill>
                  <a:schemeClr val="accent2"/>
                </a:solidFill>
                <a:latin typeface="Bahnschrift SemiCondensed"/>
              </a:rPr>
              <a:t>fuera de contexto. </a:t>
            </a:r>
            <a:endParaRPr lang="es-DO" sz="3800" b="1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381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21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01682"/>
            <a:ext cx="4805987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¿Podemos «reproducir» el carácter de Cristo?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896203" y="1067127"/>
            <a:ext cx="10399594" cy="47675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/>
              </a:rPr>
              <a:t>Por otro lado, la victoria del pueblo de Dios en el último gran conflicto ocurre </a:t>
            </a:r>
            <a:r>
              <a:rPr lang="es-ES" sz="4000">
                <a:solidFill>
                  <a:schemeClr val="accent4"/>
                </a:solidFill>
                <a:latin typeface="Bahnschrift SemiCondensed"/>
              </a:rPr>
              <a:t>no sobre la base de su desarrollo de carácter </a:t>
            </a:r>
            <a:r>
              <a:rPr lang="es-ES" sz="4000">
                <a:latin typeface="Bahnschrift SemiCondensed"/>
              </a:rPr>
              <a:t>o </a:t>
            </a:r>
            <a:r>
              <a:rPr lang="es-ES" sz="4000">
                <a:solidFill>
                  <a:schemeClr val="accent2"/>
                </a:solidFill>
                <a:latin typeface="Bahnschrift SemiCondensed"/>
              </a:rPr>
              <a:t>victoria sobre el pecado</a:t>
            </a:r>
            <a:r>
              <a:rPr lang="es-ES" sz="4000">
                <a:latin typeface="Bahnschrift SemiCondensed"/>
              </a:rPr>
              <a:t>, sino sobre la base de los </a:t>
            </a:r>
            <a:r>
              <a:rPr lang="es-ES" sz="4000">
                <a:solidFill>
                  <a:schemeClr val="accent6"/>
                </a:solidFill>
                <a:latin typeface="Bahnschrift SemiCondensed"/>
              </a:rPr>
              <a:t>méritos de la victoria de Cristo</a:t>
            </a:r>
            <a:r>
              <a:rPr lang="es-ES" sz="4000">
                <a:latin typeface="Bahnschrift SemiCondensed"/>
              </a:rPr>
              <a:t> sobre las fuerzas del mal. Note cómo lo expresa claramente el Apocalipsis: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 panose="020B0502040204020203" pitchFamily="34" charset="0"/>
              </a:rPr>
              <a:t> </a:t>
            </a:r>
            <a:endParaRPr lang="es-ES" sz="360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10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21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01682"/>
            <a:ext cx="4805987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¿Podemos «reproducir» el carácter de Cristo?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701320" y="737806"/>
            <a:ext cx="10789360" cy="54262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 panose="020B0502040204020203" pitchFamily="34" charset="0"/>
              </a:rPr>
              <a:t>Apocalipsis 5:5-6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/>
              </a:rPr>
              <a:t>«Y uno de los ancianos me dijo: “No llores. He aquí el León de la tribu de Judá, la Raíz de David, ha vencido (</a:t>
            </a:r>
            <a:r>
              <a:rPr lang="es-ES" sz="4000">
                <a:solidFill>
                  <a:schemeClr val="accent6"/>
                </a:solidFill>
                <a:latin typeface="Bahnschrift SemiCondensed"/>
              </a:rPr>
              <a:t>gr. </a:t>
            </a:r>
            <a:r>
              <a:rPr lang="es-ES" sz="4000" err="1">
                <a:solidFill>
                  <a:schemeClr val="accent6"/>
                </a:solidFill>
                <a:latin typeface="Bahnschrift SemiCondensed"/>
              </a:rPr>
              <a:t>enikēsen</a:t>
            </a:r>
            <a:r>
              <a:rPr lang="es-ES" sz="4000">
                <a:latin typeface="Bahnschrift SemiCondensed"/>
              </a:rPr>
              <a:t>) para abrir el libro y sus siete sellos”. Y en medio del trono y de los cuatro seres vivientes y de los ancianos vi un Cordero de pie, como inmolado. Tenía siete cuernos y siete ojos, que son los siete Espíritus de Dios enviados a toda la tierra»  </a:t>
            </a:r>
            <a:endParaRPr lang="es-ES" sz="360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750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21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01682"/>
            <a:ext cx="4805987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¿Podemos «reproducir» el carácter de Cristo?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393895" y="636142"/>
            <a:ext cx="11096785" cy="60848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 panose="020B0502040204020203" pitchFamily="34" charset="0"/>
              </a:rPr>
              <a:t>Apocalipsis 12:10-11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/>
              </a:rPr>
              <a:t>«Oí una gran voz en el cielo que decía: “¡Ahora ha llegado la salvación y el poder y el reino de nuestro Dios, y la autoridad de su Cristo! Porque ha sido arrojado el acusador de nuestros hermanos, el que los acusaba día y noche delante de nuestro Dios. Y ellos lo han vencido (</a:t>
            </a:r>
            <a:r>
              <a:rPr lang="es-ES" sz="4000">
                <a:solidFill>
                  <a:schemeClr val="accent6"/>
                </a:solidFill>
                <a:latin typeface="Bahnschrift SemiCondensed"/>
              </a:rPr>
              <a:t>gr. </a:t>
            </a:r>
            <a:r>
              <a:rPr lang="es-ES" sz="4000" err="1">
                <a:solidFill>
                  <a:schemeClr val="accent6"/>
                </a:solidFill>
                <a:latin typeface="Bahnschrift SemiCondensed"/>
              </a:rPr>
              <a:t>enikēsan</a:t>
            </a:r>
            <a:r>
              <a:rPr lang="es-ES" sz="4000">
                <a:latin typeface="Bahnschrift SemiCondensed"/>
              </a:rPr>
              <a:t>) por causa de la sangre del Cordero y de la palabra del testimonio de ellos, porque no amaron sus vidas hasta la muerte» </a:t>
            </a:r>
            <a:endParaRPr lang="es-ES" sz="360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02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01682"/>
            <a:ext cx="4805987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¿Podemos «reproducir» el carácter de Cristo?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605612" y="1098379"/>
            <a:ext cx="10979737" cy="466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/>
              </a:rPr>
              <a:t>La victoria de los redimidos está </a:t>
            </a:r>
            <a:r>
              <a:rPr lang="es-ES" sz="4000">
                <a:solidFill>
                  <a:schemeClr val="accent6"/>
                </a:solidFill>
                <a:latin typeface="Bahnschrift SemiCondensed"/>
              </a:rPr>
              <a:t>fundamentada </a:t>
            </a:r>
            <a:r>
              <a:rPr lang="es-ES" sz="4000">
                <a:latin typeface="Bahnschrift SemiCondensed"/>
              </a:rPr>
              <a:t>en la victoria del Cordero, como lo muestra el uso del verbo </a:t>
            </a:r>
            <a:r>
              <a:rPr lang="es-ES" sz="4000" err="1">
                <a:solidFill>
                  <a:schemeClr val="accent4"/>
                </a:solidFill>
                <a:latin typeface="Bahnschrift SemiCondensed"/>
              </a:rPr>
              <a:t>enikēsen</a:t>
            </a:r>
            <a:r>
              <a:rPr lang="es-ES" sz="4000">
                <a:latin typeface="Bahnschrift SemiCondensed"/>
              </a:rPr>
              <a:t> en ambos pasajes y la mención de la ropa lavada en la «sangre del Cordero» «como inmolado» (</a:t>
            </a:r>
            <a:r>
              <a:rPr lang="es-ES" sz="4000" err="1">
                <a:latin typeface="Bahnschrift SemiCondensed"/>
              </a:rPr>
              <a:t>Ap</a:t>
            </a:r>
            <a:r>
              <a:rPr lang="es-ES" sz="4000">
                <a:latin typeface="Bahnschrift SemiCondensed"/>
              </a:rPr>
              <a:t> 5:5). La victoria de los santos </a:t>
            </a:r>
            <a:r>
              <a:rPr lang="es-ES" sz="4000">
                <a:solidFill>
                  <a:schemeClr val="accent2"/>
                </a:solidFill>
                <a:latin typeface="Bahnschrift SemiCondensed"/>
              </a:rPr>
              <a:t>no es cualitativamente diferente</a:t>
            </a:r>
            <a:r>
              <a:rPr lang="es-ES" sz="4000">
                <a:latin typeface="Bahnschrift SemiCondensed"/>
              </a:rPr>
              <a:t> a la de los otros siervos de Dios en el transcurso de la historia. </a:t>
            </a:r>
            <a:endParaRPr lang="es-ES" sz="400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77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01682"/>
            <a:ext cx="4805987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¿Podemos «reproducir» el carácter de Cristo?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606131" y="1219545"/>
            <a:ext cx="10979737" cy="44170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400">
                <a:latin typeface="Bahnschrift SemiCondensed"/>
              </a:rPr>
              <a:t>La misma es una </a:t>
            </a:r>
            <a:r>
              <a:rPr lang="es-ES" sz="4400">
                <a:solidFill>
                  <a:schemeClr val="accent2"/>
                </a:solidFill>
                <a:latin typeface="Bahnschrift SemiCondensed"/>
              </a:rPr>
              <a:t>extensión</a:t>
            </a:r>
            <a:r>
              <a:rPr lang="es-ES" sz="4400">
                <a:latin typeface="Bahnschrift SemiCondensed"/>
              </a:rPr>
              <a:t> del triunfo del Cordero en el Calvario. La última generación vencerá las fuerzas del mal y el poder del pecado </a:t>
            </a:r>
            <a:r>
              <a:rPr lang="es-ES" sz="4400">
                <a:solidFill>
                  <a:schemeClr val="accent2"/>
                </a:solidFill>
                <a:latin typeface="Bahnschrift SemiCondensed"/>
              </a:rPr>
              <a:t>de la </a:t>
            </a:r>
            <a:r>
              <a:rPr lang="es-ES" sz="4400">
                <a:solidFill>
                  <a:schemeClr val="accent6"/>
                </a:solidFill>
                <a:latin typeface="Bahnschrift SemiCondensed"/>
              </a:rPr>
              <a:t>misma manera </a:t>
            </a:r>
            <a:r>
              <a:rPr lang="es-ES" sz="4400">
                <a:solidFill>
                  <a:schemeClr val="accent2"/>
                </a:solidFill>
                <a:latin typeface="Bahnschrift SemiCondensed"/>
              </a:rPr>
              <a:t>que lo hicieron otros creyentes en </a:t>
            </a:r>
            <a:r>
              <a:rPr lang="es-ES" sz="4400">
                <a:solidFill>
                  <a:schemeClr val="accent4"/>
                </a:solidFill>
                <a:latin typeface="Bahnschrift SemiCondensed"/>
              </a:rPr>
              <a:t>épocas anteriores.</a:t>
            </a:r>
            <a:r>
              <a:rPr lang="es-ES" sz="4000">
                <a:solidFill>
                  <a:schemeClr val="accent4"/>
                </a:solidFill>
                <a:latin typeface="Bahnschrift SemiCondensed"/>
              </a:rPr>
              <a:t> </a:t>
            </a:r>
            <a:endParaRPr lang="es-ES" sz="4000">
              <a:solidFill>
                <a:schemeClr val="accent4"/>
              </a:solidFill>
              <a:latin typeface="Bahnschrift SemiCondensed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endParaRPr lang="es-ES" sz="400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826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01682"/>
            <a:ext cx="4805987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¿Podemos «reproducir» el carácter de Cristo?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606131" y="1314112"/>
            <a:ext cx="10979737" cy="3450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 panose="020B0502040204020203" pitchFamily="34" charset="0"/>
              </a:rPr>
              <a:t>Cuando Jesús regrese por segunda vez como un Guerrero victorioso, será para destruir a las fuerzas que ya fueron derrotadas previamente en la cruz (</a:t>
            </a:r>
            <a:r>
              <a:rPr lang="es-ES" sz="4000" err="1">
                <a:latin typeface="Bahnschrift SemiCondensed" panose="020B0502040204020203" pitchFamily="34" charset="0"/>
              </a:rPr>
              <a:t>Ap</a:t>
            </a:r>
            <a:r>
              <a:rPr lang="es-ES" sz="4000">
                <a:latin typeface="Bahnschrift SemiCondensed" panose="020B0502040204020203" pitchFamily="34" charset="0"/>
              </a:rPr>
              <a:t> 19:17-21). En la carta a los Hebreos, leemos: 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endParaRPr lang="es-ES" sz="400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59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01682"/>
            <a:ext cx="4805987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¿Podemos «reproducir» el carácter de Cristo?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606131" y="1188851"/>
            <a:ext cx="10979737" cy="5426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 panose="020B0502040204020203" pitchFamily="34" charset="0"/>
              </a:rPr>
              <a:t>«Por tanto, puesto que los hijos han participado de carne y sangre, de igual manera él participó también de lo mismo para destruir por medio de la muerte al que tenía el dominio sobre la muerte (este es el diablo), y para librar a los que por el temor de la muerte estaban toda la vida condenados a esclavitud» (2:14-15). 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endParaRPr lang="es-ES" sz="400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35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01682"/>
            <a:ext cx="4805987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¿Podemos «reproducir» el carácter de Cristo?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556027" y="1454264"/>
            <a:ext cx="11230965" cy="42115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/>
              </a:rPr>
              <a:t>El término «destruir» es la traducción del verbo griego </a:t>
            </a:r>
            <a:r>
              <a:rPr lang="es-ES" sz="4000" err="1">
                <a:solidFill>
                  <a:schemeClr val="accent4"/>
                </a:solidFill>
                <a:latin typeface="Bahnschrift SemiCondensed"/>
              </a:rPr>
              <a:t>katargēsē</a:t>
            </a:r>
            <a:r>
              <a:rPr lang="es-ES" sz="4000">
                <a:solidFill>
                  <a:schemeClr val="accent4"/>
                </a:solidFill>
                <a:latin typeface="Bahnschrift SemiCondensed"/>
              </a:rPr>
              <a:t>,</a:t>
            </a:r>
            <a:r>
              <a:rPr lang="es-ES" sz="4000">
                <a:latin typeface="Bahnschrift SemiCondensed"/>
              </a:rPr>
              <a:t> que otras versiones traducen como «anular» (LBLA, NVI, etc.). Esta palabra significa </a:t>
            </a:r>
            <a:r>
              <a:rPr lang="es-ES" sz="4000">
                <a:solidFill>
                  <a:schemeClr val="accent2"/>
                </a:solidFill>
                <a:latin typeface="Bahnschrift SemiCondensed"/>
              </a:rPr>
              <a:t>«despojar de poder», «reducir a la impotencia». </a:t>
            </a:r>
            <a:endParaRPr lang="es-ES" sz="400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endParaRPr lang="es-ES" sz="4000">
              <a:latin typeface="Bahnschrift SemiCondensed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endParaRPr lang="es-ES" sz="400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71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01682"/>
            <a:ext cx="4805987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¿Podemos «reproducir» el carácter de Cristo?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240258" y="1415441"/>
            <a:ext cx="11711483" cy="69486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/>
              </a:rPr>
              <a:t>Las promesas a las siete iglesias subrayan que Dios exige la victoria de su pueblo a lo largo del tiempo, reflejando la continuidad en el llamado a superar desafíos. La expresión "</a:t>
            </a:r>
            <a:r>
              <a:rPr lang="es-ES" sz="4000" err="1">
                <a:latin typeface="Bahnschrift SemiCondensed"/>
              </a:rPr>
              <a:t>Tō</a:t>
            </a:r>
            <a:r>
              <a:rPr lang="es-ES" sz="4000">
                <a:latin typeface="Bahnschrift SemiCondensed"/>
              </a:rPr>
              <a:t> </a:t>
            </a:r>
            <a:r>
              <a:rPr lang="es-ES" sz="4000" err="1">
                <a:latin typeface="Bahnschrift SemiCondensed"/>
              </a:rPr>
              <a:t>nikōnti</a:t>
            </a:r>
            <a:r>
              <a:rPr lang="es-ES" sz="4000">
                <a:latin typeface="Bahnschrift SemiCondensed"/>
              </a:rPr>
              <a:t>" o "</a:t>
            </a:r>
            <a:r>
              <a:rPr lang="es-ES" sz="4000" err="1">
                <a:latin typeface="Bahnschrift SemiCondensed"/>
              </a:rPr>
              <a:t>Hō</a:t>
            </a:r>
            <a:r>
              <a:rPr lang="es-ES" sz="4000">
                <a:latin typeface="Bahnschrift SemiCondensed"/>
              </a:rPr>
              <a:t> </a:t>
            </a:r>
            <a:r>
              <a:rPr lang="es-ES" sz="4000" err="1">
                <a:latin typeface="Bahnschrift SemiCondensed"/>
              </a:rPr>
              <a:t>nikōnti</a:t>
            </a:r>
            <a:r>
              <a:rPr lang="es-ES" sz="4000">
                <a:latin typeface="Bahnschrift SemiCondensed"/>
              </a:rPr>
              <a:t>" denota ser "al que venza" y destaca la necesidad de la victoria en la crisis final, </a:t>
            </a:r>
            <a:r>
              <a:rPr lang="es-ES" sz="4000">
                <a:solidFill>
                  <a:schemeClr val="accent6"/>
                </a:solidFill>
                <a:latin typeface="Bahnschrift SemiCondensed"/>
              </a:rPr>
              <a:t>como en el pasado. </a:t>
            </a:r>
            <a:endParaRPr lang="es-ES" sz="4000">
              <a:solidFill>
                <a:schemeClr val="accent6"/>
              </a:solidFill>
              <a:latin typeface="Bahnschrift SemiCondensed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 panose="020B0502040204020203" pitchFamily="34" charset="0"/>
              </a:rPr>
              <a:t/>
            </a:r>
            <a:br>
              <a:rPr lang="es-ES" sz="4000">
                <a:latin typeface="Bahnschrift SemiCondensed" panose="020B0502040204020203" pitchFamily="34" charset="0"/>
              </a:rPr>
            </a:br>
            <a:endParaRPr lang="es-ES" sz="4000">
              <a:latin typeface="Bahnschrift SemiCondensed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endParaRPr lang="es-ES" sz="4000">
              <a:latin typeface="Bahnschrift SemiCondensed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endParaRPr lang="es-ES" sz="400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83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01682"/>
            <a:ext cx="4805987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¿Podemos «reproducir» el carácter de Cristo?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480517" y="1227497"/>
            <a:ext cx="11711483" cy="55288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/>
              </a:rPr>
              <a:t>De igual manera, así como las siete promesas del Apocalipsis están dirigidas a </a:t>
            </a:r>
            <a:r>
              <a:rPr lang="es-ES" sz="4000">
                <a:solidFill>
                  <a:schemeClr val="accent6"/>
                </a:solidFill>
                <a:latin typeface="Bahnschrift SemiCondensed"/>
              </a:rPr>
              <a:t>todos los creyentes</a:t>
            </a:r>
            <a:r>
              <a:rPr lang="es-ES" sz="4000">
                <a:latin typeface="Bahnschrift SemiCondensed"/>
              </a:rPr>
              <a:t> que salgan victoriosos en cada etapa del tiempo, las siete bienaventuranzas apuntan a una experiencia espiritual compartida por </a:t>
            </a:r>
            <a:r>
              <a:rPr lang="es-ES" sz="4000">
                <a:solidFill>
                  <a:schemeClr val="accent6"/>
                </a:solidFill>
                <a:latin typeface="Bahnschrift SemiCondensed"/>
              </a:rPr>
              <a:t>todos los creyentes</a:t>
            </a:r>
            <a:r>
              <a:rPr lang="es-ES" sz="4000">
                <a:latin typeface="Bahnschrift SemiCondensed"/>
              </a:rPr>
              <a:t>.</a:t>
            </a:r>
            <a:r>
              <a:rPr lang="es-ES" sz="4000">
                <a:latin typeface="Bahnschrift SemiCondensed" panose="020B0502040204020203" pitchFamily="34" charset="0"/>
              </a:rPr>
              <a:t/>
            </a:r>
            <a:br>
              <a:rPr lang="es-ES" sz="4000">
                <a:latin typeface="Bahnschrift SemiCondensed" panose="020B0502040204020203" pitchFamily="34" charset="0"/>
              </a:rPr>
            </a:br>
            <a:endParaRPr lang="es-ES" sz="4000">
              <a:latin typeface="Bahnschrift SemiCondensed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endParaRPr lang="es-ES" sz="4000">
              <a:latin typeface="Bahnschrift SemiCondensed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endParaRPr lang="es-ES" sz="400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82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682" y="-56367"/>
            <a:ext cx="12627681" cy="697073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0"/>
            <a:ext cx="4258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>
                <a:latin typeface="Bahnschrift SemiCondensed" panose="020B0502040204020203" pitchFamily="34" charset="0"/>
              </a:rPr>
              <a:t>Perfección de carácter</a:t>
            </a:r>
            <a:endParaRPr lang="es-DO" sz="2800" b="1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1277656" y="846160"/>
            <a:ext cx="9068844" cy="4379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3800" b="1">
                <a:latin typeface="Bahnschrift SemiCondensed" panose="020B0502040204020203" pitchFamily="34" charset="0"/>
              </a:rPr>
              <a:t>White tiene mucho que decir sobre la perfección de carácter. No obstante, es desafortunado que muchas de sus declaraciones más explícitas sobre el tema sean aplicadas fuera de contexto. </a:t>
            </a:r>
            <a:endParaRPr lang="es-DO" sz="3800" b="1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24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01682"/>
            <a:ext cx="4805987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¿Podemos «reproducir» el carácter de Cristo?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380309" y="1283823"/>
            <a:ext cx="11356579" cy="40877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/>
              </a:rPr>
              <a:t>Cada batalla librada durante la </a:t>
            </a:r>
            <a:r>
              <a:rPr lang="es-ES" sz="4000">
                <a:solidFill>
                  <a:schemeClr val="accent4"/>
                </a:solidFill>
                <a:latin typeface="Bahnschrift SemiCondensed"/>
              </a:rPr>
              <a:t>historia bíblica</a:t>
            </a:r>
            <a:r>
              <a:rPr lang="es-ES" sz="4000">
                <a:latin typeface="Bahnschrift SemiCondensed"/>
              </a:rPr>
              <a:t> y la </a:t>
            </a:r>
            <a:r>
              <a:rPr lang="es-ES" sz="4000">
                <a:solidFill>
                  <a:schemeClr val="accent4"/>
                </a:solidFill>
                <a:latin typeface="Bahnschrift SemiCondensed"/>
              </a:rPr>
              <a:t>historia de la iglesia</a:t>
            </a:r>
            <a:r>
              <a:rPr lang="es-ES" sz="4000">
                <a:latin typeface="Bahnschrift SemiCondensed"/>
              </a:rPr>
              <a:t>, ha sido tan decisiva en su momento </a:t>
            </a:r>
            <a:r>
              <a:rPr lang="es-ES" sz="4000">
                <a:solidFill>
                  <a:schemeClr val="accent6"/>
                </a:solidFill>
                <a:latin typeface="Bahnschrift SemiCondensed"/>
              </a:rPr>
              <a:t>como lo será la batalla final</a:t>
            </a:r>
            <a:r>
              <a:rPr lang="es-ES" sz="4000">
                <a:latin typeface="Bahnschrift SemiCondensed"/>
              </a:rPr>
              <a:t>. Cada una de ellas es parte de un todo. </a:t>
            </a:r>
            <a:r>
              <a:rPr lang="es-ES" sz="4000">
                <a:solidFill>
                  <a:schemeClr val="accent4"/>
                </a:solidFill>
                <a:latin typeface="Bahnschrift SemiCondensed"/>
              </a:rPr>
              <a:t>Sin importar el tiempo</a:t>
            </a:r>
            <a:r>
              <a:rPr lang="es-ES" sz="4000">
                <a:latin typeface="Bahnschrift SemiCondensed"/>
              </a:rPr>
              <a:t>, los fieles deben triunfar vindicando el honor de Dios y su verdad para ese tiempo.  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endParaRPr lang="es-ES" sz="400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811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98474" y="119544"/>
            <a:ext cx="4623651" cy="3755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endParaRPr lang="es-DO" sz="1800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457935" y="1171301"/>
            <a:ext cx="8865272" cy="52014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sz="8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Condensed"/>
              </a:rPr>
              <a:t>Dos verdades paralelas</a:t>
            </a:r>
          </a:p>
          <a:p>
            <a:endParaRPr lang="es-ES" sz="7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Condensed" panose="020B0502040204020203" pitchFamily="34" charset="0"/>
            </a:endParaRPr>
          </a:p>
          <a:p>
            <a:endParaRPr lang="es-DO" sz="7800" b="1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90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01682"/>
            <a:ext cx="4805987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¿Podemos «reproducir» el carácter de Cristo?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380309" y="1283823"/>
            <a:ext cx="11356579" cy="26890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/>
              </a:rPr>
              <a:t>La «perfección de carácter» </a:t>
            </a:r>
            <a:r>
              <a:rPr lang="es-ES" sz="4000">
                <a:solidFill>
                  <a:schemeClr val="accent4"/>
                </a:solidFill>
                <a:latin typeface="Bahnschrift SemiCondensed"/>
              </a:rPr>
              <a:t>no puede ser limitada a la perfección moral</a:t>
            </a:r>
            <a:r>
              <a:rPr lang="es-ES" sz="4000">
                <a:latin typeface="Bahnschrift SemiCondensed"/>
              </a:rPr>
              <a:t>; en su sentido más amplio, implica haber alcanzado en </a:t>
            </a:r>
            <a:r>
              <a:rPr lang="es-ES" sz="4000">
                <a:solidFill>
                  <a:schemeClr val="accent2"/>
                </a:solidFill>
                <a:latin typeface="Bahnschrift SemiCondensed"/>
              </a:rPr>
              <a:t>cada etapa de la vida</a:t>
            </a:r>
            <a:r>
              <a:rPr lang="es-ES" sz="4000">
                <a:latin typeface="Bahnschrift SemiCondensed"/>
              </a:rPr>
              <a:t> la meta propuesta, el </a:t>
            </a:r>
            <a:r>
              <a:rPr lang="es-ES" sz="4000">
                <a:solidFill>
                  <a:schemeClr val="accent6"/>
                </a:solidFill>
                <a:latin typeface="Bahnschrift SemiCondensed"/>
              </a:rPr>
              <a:t>objetivo divino</a:t>
            </a:r>
            <a:r>
              <a:rPr lang="es-ES" sz="4000">
                <a:latin typeface="Bahnschrift SemiCondensed"/>
              </a:rPr>
              <a:t>. </a:t>
            </a:r>
            <a:endParaRPr lang="es-ES" sz="400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182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01682"/>
            <a:ext cx="4805987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¿Podemos «reproducir» el carácter de Cristo? 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543147" y="1005798"/>
            <a:ext cx="11356579" cy="464383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ES" sz="4000">
                <a:latin typeface="Bahnschrift SemiCondensed"/>
              </a:rPr>
              <a:t>En términos del desarrollo del carácter, aunque el pueblo de Dios ha alcanzado la meta deseada al finalizar el ministerio sacerdotal de Cristo, no ha alcanzado todavía </a:t>
            </a:r>
            <a:r>
              <a:rPr lang="es-ES" sz="4000">
                <a:solidFill>
                  <a:schemeClr val="accent6"/>
                </a:solidFill>
                <a:latin typeface="Bahnschrift SemiCondensed"/>
              </a:rPr>
              <a:t>la preparación necesaria para encontrarse con su Señor cara a cara</a:t>
            </a:r>
            <a:r>
              <a:rPr lang="es-ES" sz="4000">
                <a:latin typeface="Bahnschrift SemiCondensed"/>
              </a:rPr>
              <a:t>. Por eso, son sometidos a una prueba de purificación más profunda que los </a:t>
            </a:r>
            <a:r>
              <a:rPr lang="es-ES" sz="4000">
                <a:solidFill>
                  <a:schemeClr val="accent2"/>
                </a:solidFill>
                <a:latin typeface="Bahnschrift SemiCondensed"/>
              </a:rPr>
              <a:t>capacitará </a:t>
            </a:r>
            <a:r>
              <a:rPr lang="es-ES" sz="4000">
                <a:latin typeface="Bahnschrift SemiCondensed"/>
              </a:rPr>
              <a:t>para la traslación al reino de los cielos.</a:t>
            </a:r>
          </a:p>
        </p:txBody>
      </p:sp>
    </p:spTree>
    <p:extLst>
      <p:ext uri="{BB962C8B-B14F-4D97-AF65-F5344CB8AC3E}">
        <p14:creationId xmlns:p14="http://schemas.microsoft.com/office/powerpoint/2010/main" val="306006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6">
            <a:extLst>
              <a:ext uri="{FF2B5EF4-FFF2-40B4-BE49-F238E27FC236}">
                <a16:creationId xmlns:a16="http://schemas.microsoft.com/office/drawing/2014/main" id="{E04BD369-A28C-D8C0-6206-A7B4754C2A3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7DA6392-58FA-2875-347E-661B3E5181A2}"/>
              </a:ext>
            </a:extLst>
          </p:cNvPr>
          <p:cNvSpPr txBox="1"/>
          <p:nvPr/>
        </p:nvSpPr>
        <p:spPr>
          <a:xfrm>
            <a:off x="6693202" y="1307812"/>
            <a:ext cx="5086695" cy="37856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s-DO" sz="4800">
                <a:solidFill>
                  <a:srgbClr val="FFC000"/>
                </a:solidFill>
                <a:latin typeface="Bahnschrift SemiBold SemiConden"/>
              </a:rPr>
              <a:t>Confías en que Cristo completará la obra de perfección de tu carácter?</a:t>
            </a:r>
          </a:p>
          <a:p>
            <a:pPr algn="ctr"/>
            <a:endParaRPr lang="es-DO" sz="4800" b="1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5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6367"/>
            <a:ext cx="12627681" cy="697073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0"/>
            <a:ext cx="4258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>
                <a:latin typeface="Bahnschrift SemiCondensed" panose="020B0502040204020203" pitchFamily="34" charset="0"/>
              </a:rPr>
              <a:t>Perfección de carácter</a:t>
            </a:r>
            <a:endParaRPr lang="es-DO" sz="2800" b="1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628750" y="800748"/>
            <a:ext cx="10934499" cy="52565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3800" b="1">
                <a:latin typeface="Bahnschrift SemiCondensed" panose="020B0502040204020203" pitchFamily="34" charset="0"/>
              </a:rPr>
              <a:t>Woodrow </a:t>
            </a:r>
            <a:r>
              <a:rPr lang="es-ES" sz="3800" b="1" err="1">
                <a:latin typeface="Bahnschrift SemiCondensed" panose="020B0502040204020203" pitchFamily="34" charset="0"/>
              </a:rPr>
              <a:t>Whidden</a:t>
            </a:r>
            <a:r>
              <a:rPr lang="es-ES" sz="3800" b="1">
                <a:latin typeface="Bahnschrift SemiCondensed" panose="020B0502040204020203" pitchFamily="34" charset="0"/>
              </a:rPr>
              <a:t> sostiene: </a:t>
            </a:r>
          </a:p>
          <a:p>
            <a:pPr algn="just">
              <a:lnSpc>
                <a:spcPct val="150000"/>
              </a:lnSpc>
            </a:pPr>
            <a:r>
              <a:rPr lang="es-ES" sz="3800" b="1">
                <a:latin typeface="Bahnschrift SemiCondensed"/>
              </a:rPr>
              <a:t>«Elena de White utiliza las palabras </a:t>
            </a:r>
            <a:r>
              <a:rPr lang="es-ES" sz="3800" b="1">
                <a:solidFill>
                  <a:schemeClr val="accent6"/>
                </a:solidFill>
                <a:latin typeface="Bahnschrift SemiCondensed"/>
              </a:rPr>
              <a:t>“perfección”</a:t>
            </a:r>
            <a:r>
              <a:rPr lang="es-ES" sz="3800" b="1">
                <a:latin typeface="Bahnschrift SemiCondensed"/>
              </a:rPr>
              <a:t>, “</a:t>
            </a:r>
            <a:r>
              <a:rPr lang="es-ES" sz="3800" b="1">
                <a:solidFill>
                  <a:schemeClr val="accent6"/>
                </a:solidFill>
                <a:latin typeface="Bahnschrift SemiCondensed"/>
              </a:rPr>
              <a:t>santificación</a:t>
            </a:r>
            <a:r>
              <a:rPr lang="es-ES" sz="3800" b="1">
                <a:latin typeface="Bahnschrift SemiCondensed"/>
              </a:rPr>
              <a:t>” y “</a:t>
            </a:r>
            <a:r>
              <a:rPr lang="es-ES" sz="3800" b="1">
                <a:solidFill>
                  <a:schemeClr val="accent6"/>
                </a:solidFill>
                <a:latin typeface="Bahnschrift SemiCondensed"/>
              </a:rPr>
              <a:t>santidad</a:t>
            </a:r>
            <a:r>
              <a:rPr lang="es-ES" sz="3800" b="1">
                <a:latin typeface="Bahnschrift SemiCondensed"/>
              </a:rPr>
              <a:t>” como términos prácticamente intercambiables para describir el </a:t>
            </a:r>
            <a:r>
              <a:rPr lang="es-ES" sz="3800" b="1">
                <a:solidFill>
                  <a:schemeClr val="accent2"/>
                </a:solidFill>
                <a:latin typeface="Bahnschrift SemiCondensed"/>
              </a:rPr>
              <a:t>proceso</a:t>
            </a:r>
            <a:r>
              <a:rPr lang="es-ES" sz="3800" b="1">
                <a:latin typeface="Bahnschrift SemiCondensed"/>
              </a:rPr>
              <a:t> de la </a:t>
            </a:r>
            <a:r>
              <a:rPr lang="es-ES" sz="3800" b="1">
                <a:solidFill>
                  <a:schemeClr val="accent2"/>
                </a:solidFill>
                <a:latin typeface="Bahnschrift SemiCondensed"/>
              </a:rPr>
              <a:t>transformación de carácter</a:t>
            </a:r>
            <a:r>
              <a:rPr lang="es-ES" sz="3800" b="1">
                <a:latin typeface="Bahnschrift SemiCondensed"/>
              </a:rPr>
              <a:t> del creyente a </a:t>
            </a:r>
            <a:r>
              <a:rPr lang="es-ES" sz="3800" b="1">
                <a:solidFill>
                  <a:schemeClr val="accent6"/>
                </a:solidFill>
                <a:latin typeface="Bahnschrift SemiCondensed"/>
              </a:rPr>
              <a:t>semejanza</a:t>
            </a:r>
            <a:r>
              <a:rPr lang="es-ES" sz="3800" b="1">
                <a:latin typeface="Bahnschrift SemiCondensed"/>
              </a:rPr>
              <a:t> de Cristo. </a:t>
            </a:r>
            <a:endParaRPr lang="es-DO" sz="3800" b="1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29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17771"/>
            <a:ext cx="4618096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reproducción perfecta del carácter de Cristo</a:t>
            </a:r>
            <a:endParaRPr lang="es-DO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689317" y="986645"/>
            <a:ext cx="96446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4800">
              <a:latin typeface="Bahnschrift SemiCondensed" panose="020B0502040204020203" pitchFamily="34" charset="0"/>
            </a:endParaRPr>
          </a:p>
          <a:p>
            <a:pPr algn="just"/>
            <a:r>
              <a:rPr lang="es-ES" sz="7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Condensed" panose="020B0502040204020203" pitchFamily="34" charset="0"/>
              </a:rPr>
              <a:t>La reproducción perfecta del carácter de Cristo</a:t>
            </a:r>
          </a:p>
          <a:p>
            <a:pPr algn="just"/>
            <a:endParaRPr lang="es-DO" sz="7200" b="1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48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14583"/>
            <a:ext cx="6325831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reproducción perfecta del carácter de Cristo</a:t>
            </a:r>
            <a:endParaRPr lang="es-DO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714171" y="918120"/>
            <a:ext cx="10522424" cy="551189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3600" b="1" dirty="0">
                <a:latin typeface="Bahnschrift SemiBold SemiConden" panose="020B0502040204020203" pitchFamily="34" charset="0"/>
              </a:rPr>
              <a:t>Un buen ejemplo de cómo una declaración de la Sra. White es citada fuera de contexto, aparece en el siguiente párrafo: 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3600" b="1" i="1" dirty="0">
                <a:latin typeface="Bahnschrift SemiBold SemiConden"/>
              </a:rPr>
              <a:t>«Cristo espera con un deseo anhelante la manifestación de sí mismo en su iglesia. Cuando el carácter de Cristo sea </a:t>
            </a:r>
            <a:r>
              <a:rPr lang="es-DO" sz="3600" b="1" i="1" dirty="0">
                <a:solidFill>
                  <a:schemeClr val="accent6"/>
                </a:solidFill>
                <a:latin typeface="Bahnschrift SemiBold SemiConden"/>
              </a:rPr>
              <a:t>perfectamente reproducido </a:t>
            </a:r>
            <a:r>
              <a:rPr lang="es-DO" sz="3600" b="1" i="1" dirty="0">
                <a:latin typeface="Bahnschrift SemiBold SemiConden"/>
              </a:rPr>
              <a:t>en su </a:t>
            </a:r>
            <a:r>
              <a:rPr lang="es-DO" sz="3600" b="1" i="1" dirty="0">
                <a:solidFill>
                  <a:schemeClr val="accent6"/>
                </a:solidFill>
                <a:latin typeface="Bahnschrift SemiBold SemiConden"/>
              </a:rPr>
              <a:t>pueblo</a:t>
            </a:r>
            <a:r>
              <a:rPr lang="es-DO" sz="3600" b="1" i="1" dirty="0">
                <a:latin typeface="Bahnschrift SemiBold SemiConden"/>
              </a:rPr>
              <a:t>, entonces vendrá él para reclamarlos como suyos». </a:t>
            </a:r>
            <a:r>
              <a:rPr lang="es-DO" sz="1800" b="1" i="1" u="none" strike="noStrike" dirty="0">
                <a:solidFill>
                  <a:srgbClr val="FFFFFF"/>
                </a:solidFill>
                <a:effectLst/>
                <a:latin typeface="Bahnschrift SemiBold SemiConden" panose="020B0502040204020203"/>
              </a:rPr>
              <a:t>PVGM, pag 47.</a:t>
            </a:r>
            <a:endParaRPr lang="es-DO" sz="3600" b="1" i="1" dirty="0">
              <a:latin typeface="Bahnschrift SemiBold SemiConden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endParaRPr lang="es-DO" sz="3000" b="1" dirty="0">
              <a:solidFill>
                <a:srgbClr val="FFC000"/>
              </a:solidFill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097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14583"/>
            <a:ext cx="6325831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reproducción perfecta del carácter de Cristo</a:t>
            </a:r>
            <a:endParaRPr lang="es-DO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814378" y="1265812"/>
            <a:ext cx="11010191" cy="42237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3600" b="1">
                <a:latin typeface="Bahnschrift SemiBold SemiConden"/>
              </a:rPr>
              <a:t>White está comentando la parábola del crecimiento de la semilla como una ilustración de la necesidad de la </a:t>
            </a:r>
            <a:r>
              <a:rPr lang="es-DO" sz="3600" b="1">
                <a:solidFill>
                  <a:schemeClr val="accent2"/>
                </a:solidFill>
                <a:latin typeface="Bahnschrift SemiBold SemiConden"/>
              </a:rPr>
              <a:t>colaboración humana</a:t>
            </a:r>
            <a:r>
              <a:rPr lang="es-DO" sz="3600" b="1">
                <a:latin typeface="Bahnschrift SemiBold SemiConden"/>
              </a:rPr>
              <a:t> en el cuidado de la siembra, si hemos de esperar una cosecha abundante. Pero, aunque el hombre vigile la siembra constantemente, </a:t>
            </a:r>
            <a:r>
              <a:rPr lang="es-DO" sz="3600" b="1">
                <a:solidFill>
                  <a:schemeClr val="accent6"/>
                </a:solidFill>
                <a:latin typeface="Bahnschrift SemiBold SemiConden"/>
              </a:rPr>
              <a:t>«la semilla brota y crece sin que él sepa cómo»</a:t>
            </a:r>
            <a:r>
              <a:rPr lang="es-DO" sz="3600" b="1">
                <a:latin typeface="Bahnschrift SemiBold SemiConden"/>
              </a:rPr>
              <a:t> (Mc 4:27).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endParaRPr lang="es-DO" sz="3000" b="1">
              <a:solidFill>
                <a:srgbClr val="FFC000"/>
              </a:solidFill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302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526AE5B0-38B8-D2D2-F81F-DD8C92274A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378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135796-1766-D8EE-051A-21064EBE411E}"/>
              </a:ext>
            </a:extLst>
          </p:cNvPr>
          <p:cNvSpPr txBox="1"/>
          <p:nvPr/>
        </p:nvSpPr>
        <p:spPr>
          <a:xfrm>
            <a:off x="0" y="114583"/>
            <a:ext cx="6325831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reproducción perfecta del carácter de Cristo</a:t>
            </a:r>
            <a:endParaRPr lang="es-DO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08B84B9-E2B0-1148-DC50-5801C944DA9C}"/>
              </a:ext>
            </a:extLst>
          </p:cNvPr>
          <p:cNvSpPr txBox="1"/>
          <p:nvPr/>
        </p:nvSpPr>
        <p:spPr>
          <a:xfrm>
            <a:off x="914587" y="1153078"/>
            <a:ext cx="10108318" cy="481651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r>
              <a:rPr lang="es-DO" sz="3600" b="1" dirty="0">
                <a:latin typeface="Bahnschrift SemiBold SemiConden"/>
              </a:rPr>
              <a:t>El maestro de la verdad debe preparar el terreno del corazón de las personas; «debe sembrar la semilla; pero </a:t>
            </a:r>
            <a:r>
              <a:rPr lang="es-DO" sz="3600" b="1" dirty="0">
                <a:solidFill>
                  <a:schemeClr val="accent6"/>
                </a:solidFill>
                <a:latin typeface="Bahnschrift SemiBold SemiConden"/>
              </a:rPr>
              <a:t>únicamente el poder de Dios puede producir la vida.</a:t>
            </a:r>
            <a:r>
              <a:rPr lang="es-DO" sz="3600" b="1" dirty="0">
                <a:latin typeface="Bahnschrift SemiBold SemiConden"/>
              </a:rPr>
              <a:t> Hay un punto más allá del cual son </a:t>
            </a:r>
            <a:r>
              <a:rPr lang="es-DO" sz="3600" b="1" dirty="0">
                <a:solidFill>
                  <a:schemeClr val="accent2"/>
                </a:solidFill>
                <a:latin typeface="Bahnschrift SemiBold SemiConden"/>
              </a:rPr>
              <a:t>vanos los esfuerzos humanos</a:t>
            </a:r>
            <a:r>
              <a:rPr lang="es-DO" sz="3600" b="1" dirty="0">
                <a:latin typeface="Bahnschrift SemiBold SemiConden"/>
              </a:rPr>
              <a:t>». </a:t>
            </a:r>
            <a:r>
              <a:rPr lang="es-DO" sz="1200" b="1" dirty="0">
                <a:latin typeface="Bahnschrift SemiBold SemiConden"/>
              </a:rPr>
              <a:t>Iden</a:t>
            </a:r>
            <a:r>
              <a:rPr lang="es-DO" sz="3600" b="1" dirty="0">
                <a:latin typeface="Bahnschrift SemiBold SemiConden"/>
              </a:rPr>
              <a:t> Solo el </a:t>
            </a:r>
            <a:r>
              <a:rPr lang="es-DO" sz="3600" b="1" dirty="0">
                <a:solidFill>
                  <a:schemeClr val="accent6"/>
                </a:solidFill>
                <a:latin typeface="Bahnschrift SemiBold SemiConden"/>
              </a:rPr>
              <a:t>poder vivificador del Espíritu de Dios</a:t>
            </a:r>
            <a:r>
              <a:rPr lang="es-DO" sz="3600" b="1" dirty="0">
                <a:latin typeface="Bahnschrift SemiBold SemiConden"/>
              </a:rPr>
              <a:t> puede producir el milagro de una nueva vida.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85190" algn="l"/>
              </a:tabLst>
            </a:pPr>
            <a:endParaRPr lang="es-DO" sz="3000" b="1" dirty="0">
              <a:solidFill>
                <a:srgbClr val="FFC000"/>
              </a:solidFill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23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2550</Words>
  <Application>Microsoft Office PowerPoint</Application>
  <PresentationFormat>Panorámica</PresentationFormat>
  <Paragraphs>113</Paragraphs>
  <Slides>44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55" baseType="lpstr">
      <vt:lpstr>Arial</vt:lpstr>
      <vt:lpstr>Avenir Next LT Pro</vt:lpstr>
      <vt:lpstr>Bahnschrift SemiBold Condensed</vt:lpstr>
      <vt:lpstr>Bahnschrift SemiBold SemiConden</vt:lpstr>
      <vt:lpstr>Bahnschrift SemiCondensed</vt:lpstr>
      <vt:lpstr>Calibri</vt:lpstr>
      <vt:lpstr>Calibri Light</vt:lpstr>
      <vt:lpstr>Cascadia Code</vt:lpstr>
      <vt:lpstr>Century Gothic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Office365</dc:creator>
  <cp:lastModifiedBy>Ulises Aguero Arroyo</cp:lastModifiedBy>
  <cp:revision>5</cp:revision>
  <dcterms:created xsi:type="dcterms:W3CDTF">2023-08-29T14:36:31Z</dcterms:created>
  <dcterms:modified xsi:type="dcterms:W3CDTF">2023-11-27T00:01:29Z</dcterms:modified>
</cp:coreProperties>
</file>