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0"/>
  </p:notesMasterIdLst>
  <p:sldIdLst>
    <p:sldId id="258" r:id="rId3"/>
    <p:sldId id="264" r:id="rId4"/>
    <p:sldId id="260" r:id="rId5"/>
    <p:sldId id="1192" r:id="rId6"/>
    <p:sldId id="1148" r:id="rId7"/>
    <p:sldId id="1160" r:id="rId8"/>
    <p:sldId id="1293" r:id="rId9"/>
    <p:sldId id="835" r:id="rId10"/>
    <p:sldId id="1294" r:id="rId11"/>
    <p:sldId id="1380" r:id="rId12"/>
    <p:sldId id="1295" r:id="rId13"/>
    <p:sldId id="1381" r:id="rId14"/>
    <p:sldId id="1296" r:id="rId15"/>
    <p:sldId id="1298" r:id="rId16"/>
    <p:sldId id="1150" r:id="rId17"/>
    <p:sldId id="1382" r:id="rId18"/>
    <p:sldId id="1383" r:id="rId19"/>
    <p:sldId id="1384" r:id="rId20"/>
    <p:sldId id="1385" r:id="rId21"/>
    <p:sldId id="1386" r:id="rId22"/>
    <p:sldId id="1387" r:id="rId23"/>
    <p:sldId id="1388" r:id="rId24"/>
    <p:sldId id="1389" r:id="rId25"/>
    <p:sldId id="1390" r:id="rId26"/>
    <p:sldId id="1391" r:id="rId27"/>
    <p:sldId id="1392" r:id="rId28"/>
    <p:sldId id="1393" r:id="rId29"/>
    <p:sldId id="1394" r:id="rId30"/>
    <p:sldId id="1395" r:id="rId31"/>
    <p:sldId id="1396" r:id="rId32"/>
    <p:sldId id="1397" r:id="rId33"/>
    <p:sldId id="1398" r:id="rId34"/>
    <p:sldId id="1399" r:id="rId35"/>
    <p:sldId id="1400" r:id="rId36"/>
    <p:sldId id="1401" r:id="rId37"/>
    <p:sldId id="1402" r:id="rId38"/>
    <p:sldId id="1403" r:id="rId39"/>
    <p:sldId id="1404" r:id="rId40"/>
    <p:sldId id="1405" r:id="rId41"/>
    <p:sldId id="1406" r:id="rId42"/>
    <p:sldId id="1407" r:id="rId43"/>
    <p:sldId id="1408" r:id="rId44"/>
    <p:sldId id="1409" r:id="rId45"/>
    <p:sldId id="1410" r:id="rId46"/>
    <p:sldId id="1411" r:id="rId47"/>
    <p:sldId id="1412" r:id="rId48"/>
    <p:sldId id="1413" r:id="rId49"/>
    <p:sldId id="1414" r:id="rId50"/>
    <p:sldId id="1415" r:id="rId51"/>
    <p:sldId id="1235" r:id="rId52"/>
    <p:sldId id="483" r:id="rId53"/>
    <p:sldId id="1154" r:id="rId54"/>
    <p:sldId id="1416" r:id="rId55"/>
    <p:sldId id="1417" r:id="rId56"/>
    <p:sldId id="1418" r:id="rId57"/>
    <p:sldId id="1419" r:id="rId58"/>
    <p:sldId id="1420" r:id="rId59"/>
    <p:sldId id="1421" r:id="rId60"/>
    <p:sldId id="1422" r:id="rId61"/>
    <p:sldId id="1299" r:id="rId62"/>
    <p:sldId id="1162" r:id="rId63"/>
    <p:sldId id="1155" r:id="rId64"/>
    <p:sldId id="1423" r:id="rId65"/>
    <p:sldId id="380" r:id="rId66"/>
    <p:sldId id="1424" r:id="rId67"/>
    <p:sldId id="1425" r:id="rId68"/>
    <p:sldId id="1426" r:id="rId69"/>
    <p:sldId id="1427" r:id="rId70"/>
    <p:sldId id="1428" r:id="rId71"/>
    <p:sldId id="1300" r:id="rId72"/>
    <p:sldId id="1166" r:id="rId73"/>
    <p:sldId id="1429" r:id="rId74"/>
    <p:sldId id="1430" r:id="rId75"/>
    <p:sldId id="1431" r:id="rId76"/>
    <p:sldId id="1432" r:id="rId77"/>
    <p:sldId id="1433" r:id="rId78"/>
    <p:sldId id="1434" r:id="rId79"/>
    <p:sldId id="1474" r:id="rId80"/>
    <p:sldId id="1113" r:id="rId81"/>
    <p:sldId id="1303" r:id="rId82"/>
    <p:sldId id="1304" r:id="rId83"/>
    <p:sldId id="1305" r:id="rId84"/>
    <p:sldId id="1435" r:id="rId85"/>
    <p:sldId id="1436" r:id="rId86"/>
    <p:sldId id="1437" r:id="rId87"/>
    <p:sldId id="1438" r:id="rId88"/>
    <p:sldId id="1439" r:id="rId89"/>
    <p:sldId id="1440" r:id="rId90"/>
    <p:sldId id="1441" r:id="rId91"/>
    <p:sldId id="1442" r:id="rId92"/>
    <p:sldId id="1443" r:id="rId93"/>
    <p:sldId id="1444" r:id="rId94"/>
    <p:sldId id="1445" r:id="rId95"/>
    <p:sldId id="1446" r:id="rId96"/>
    <p:sldId id="1447" r:id="rId97"/>
    <p:sldId id="1448" r:id="rId98"/>
    <p:sldId id="1244" r:id="rId99"/>
    <p:sldId id="1449" r:id="rId100"/>
    <p:sldId id="1475" r:id="rId101"/>
    <p:sldId id="1243" r:id="rId102"/>
    <p:sldId id="1306" r:id="rId103"/>
    <p:sldId id="1307" r:id="rId104"/>
    <p:sldId id="1450" r:id="rId105"/>
    <p:sldId id="1451" r:id="rId106"/>
    <p:sldId id="1308" r:id="rId107"/>
    <p:sldId id="1452" r:id="rId108"/>
    <p:sldId id="1309" r:id="rId109"/>
    <p:sldId id="1453" r:id="rId110"/>
    <p:sldId id="1454" r:id="rId111"/>
    <p:sldId id="1310" r:id="rId112"/>
    <p:sldId id="1455" r:id="rId113"/>
    <p:sldId id="1456" r:id="rId114"/>
    <p:sldId id="1120" r:id="rId115"/>
    <p:sldId id="1219" r:id="rId116"/>
    <p:sldId id="1250" r:id="rId117"/>
    <p:sldId id="1251" r:id="rId118"/>
    <p:sldId id="1457" r:id="rId119"/>
    <p:sldId id="1458" r:id="rId120"/>
    <p:sldId id="1459" r:id="rId121"/>
    <p:sldId id="1460" r:id="rId122"/>
    <p:sldId id="1461" r:id="rId123"/>
    <p:sldId id="1462" r:id="rId124"/>
    <p:sldId id="1463" r:id="rId125"/>
    <p:sldId id="1464" r:id="rId126"/>
    <p:sldId id="1465" r:id="rId127"/>
    <p:sldId id="1466" r:id="rId128"/>
    <p:sldId id="1256" r:id="rId129"/>
    <p:sldId id="1467" r:id="rId130"/>
    <p:sldId id="1468" r:id="rId131"/>
    <p:sldId id="1469" r:id="rId132"/>
    <p:sldId id="1470" r:id="rId133"/>
    <p:sldId id="1471" r:id="rId134"/>
    <p:sldId id="1253" r:id="rId135"/>
    <p:sldId id="1312" r:id="rId136"/>
    <p:sldId id="1472" r:id="rId137"/>
    <p:sldId id="1473" r:id="rId138"/>
    <p:sldId id="296" r:id="rId139"/>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60"/>
  </p:normalViewPr>
  <p:slideViewPr>
    <p:cSldViewPr snapToGrid="0">
      <p:cViewPr varScale="1">
        <p:scale>
          <a:sx n="65" d="100"/>
          <a:sy n="65" d="100"/>
        </p:scale>
        <p:origin x="750"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11/14/2022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32621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73</a:t>
            </a:fld>
            <a:endParaRPr lang="en-US"/>
          </a:p>
        </p:txBody>
      </p:sp>
    </p:spTree>
    <p:extLst>
      <p:ext uri="{BB962C8B-B14F-4D97-AF65-F5344CB8AC3E}">
        <p14:creationId xmlns:p14="http://schemas.microsoft.com/office/powerpoint/2010/main" val="86752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14/11/2022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14/11/2022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14/11/2022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14/11/2022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18</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347679"/>
            <a:ext cx="4868426" cy="1323439"/>
          </a:xfrm>
          <a:prstGeom prst="rect">
            <a:avLst/>
          </a:prstGeom>
          <a:noFill/>
        </p:spPr>
        <p:txBody>
          <a:bodyPr wrap="square" rtlCol="0">
            <a:spAutoFit/>
          </a:bodyPr>
          <a:lstStyle/>
          <a:p>
            <a:pPr algn="ctr"/>
            <a:r>
              <a:rPr lang="es-ES" sz="4000" b="1" dirty="0"/>
              <a:t>666: EL NÚMERO DE LA BESTIA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2100" y="1244283"/>
            <a:ext cx="11112138" cy="4524315"/>
          </a:xfrm>
          <a:prstGeom prst="rect">
            <a:avLst/>
          </a:prstGeom>
          <a:noFill/>
        </p:spPr>
        <p:txBody>
          <a:bodyPr wrap="square" rtlCol="0">
            <a:spAutoFit/>
          </a:bodyPr>
          <a:lstStyle/>
          <a:p>
            <a:r>
              <a:rPr lang="es-ES" sz="7200" b="1" dirty="0">
                <a:solidFill>
                  <a:schemeClr val="bg1"/>
                </a:solidFill>
              </a:rPr>
              <a:t>“Por buena obra no te apedreamos, sino por la </a:t>
            </a:r>
            <a:r>
              <a:rPr lang="es-ES" sz="7200" b="1" dirty="0">
                <a:solidFill>
                  <a:srgbClr val="FFFF00"/>
                </a:solidFill>
              </a:rPr>
              <a:t>blasfemia</a:t>
            </a:r>
            <a:r>
              <a:rPr lang="es-ES" sz="7200" b="1" dirty="0">
                <a:solidFill>
                  <a:schemeClr val="bg1"/>
                </a:solidFill>
              </a:rPr>
              <a:t>; porque tú, </a:t>
            </a:r>
            <a:r>
              <a:rPr lang="es-ES" sz="7200" b="1" u="sng" dirty="0">
                <a:solidFill>
                  <a:srgbClr val="FFFF00"/>
                </a:solidFill>
              </a:rPr>
              <a:t>siendo hombre, te haces Dios</a:t>
            </a:r>
            <a:r>
              <a:rPr lang="es-ES" sz="7200" b="1" dirty="0" smtClean="0">
                <a:solidFill>
                  <a:schemeClr val="bg1"/>
                </a:solidFill>
              </a:rPr>
              <a:t>.”</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10:33)</a:t>
            </a:r>
          </a:p>
        </p:txBody>
      </p:sp>
    </p:spTree>
    <p:extLst>
      <p:ext uri="{BB962C8B-B14F-4D97-AF65-F5344CB8AC3E}">
        <p14:creationId xmlns:p14="http://schemas.microsoft.com/office/powerpoint/2010/main" val="20636119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¿Se encuentra el nombre en la </a:t>
            </a:r>
            <a:r>
              <a:rPr lang="es-ES" sz="9600" dirty="0" smtClean="0">
                <a:solidFill>
                  <a:schemeClr val="bg1"/>
                </a:solidFill>
                <a:latin typeface="Bauhaus 93" panose="04030905020B02020C02" pitchFamily="82" charset="0"/>
              </a:rPr>
              <a:t>mitra o la tiara</a:t>
            </a:r>
            <a:r>
              <a:rPr lang="es-ES" sz="9600" dirty="0">
                <a:solidFill>
                  <a:schemeClr val="bg1"/>
                </a:solidFill>
                <a:latin typeface="Bauhaus 93" panose="04030905020B02020C02" pitchFamily="82" charset="0"/>
              </a:rPr>
              <a:t>?</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2287493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pic>
        <p:nvPicPr>
          <p:cNvPr id="2" name="Imagen 1"/>
          <p:cNvPicPr>
            <a:picLocks noChangeAspect="1"/>
          </p:cNvPicPr>
          <p:nvPr/>
        </p:nvPicPr>
        <p:blipFill>
          <a:blip r:embed="rId2"/>
          <a:stretch>
            <a:fillRect/>
          </a:stretch>
        </p:blipFill>
        <p:spPr>
          <a:xfrm>
            <a:off x="203200" y="187661"/>
            <a:ext cx="4835166" cy="6547992"/>
          </a:xfrm>
          <a:prstGeom prst="rect">
            <a:avLst/>
          </a:prstGeom>
        </p:spPr>
      </p:pic>
      <p:pic>
        <p:nvPicPr>
          <p:cNvPr id="6" name="Imagen 5"/>
          <p:cNvPicPr>
            <a:picLocks noChangeAspect="1"/>
          </p:cNvPicPr>
          <p:nvPr/>
        </p:nvPicPr>
        <p:blipFill>
          <a:blip r:embed="rId3"/>
          <a:stretch>
            <a:fillRect/>
          </a:stretch>
        </p:blipFill>
        <p:spPr>
          <a:xfrm>
            <a:off x="5746289" y="187661"/>
            <a:ext cx="5351720" cy="3038268"/>
          </a:xfrm>
          <a:prstGeom prst="rect">
            <a:avLst/>
          </a:prstGeom>
        </p:spPr>
      </p:pic>
      <p:pic>
        <p:nvPicPr>
          <p:cNvPr id="7" name="Imagen 6"/>
          <p:cNvPicPr>
            <a:picLocks noChangeAspect="1"/>
          </p:cNvPicPr>
          <p:nvPr/>
        </p:nvPicPr>
        <p:blipFill>
          <a:blip r:embed="rId4"/>
          <a:stretch>
            <a:fillRect/>
          </a:stretch>
        </p:blipFill>
        <p:spPr>
          <a:xfrm>
            <a:off x="5966291" y="3225929"/>
            <a:ext cx="5022012" cy="3479671"/>
          </a:xfrm>
          <a:prstGeom prst="rect">
            <a:avLst/>
          </a:prstGeom>
        </p:spPr>
      </p:pic>
      <p:sp>
        <p:nvSpPr>
          <p:cNvPr id="3" name="Rectángulo 2"/>
          <p:cNvSpPr/>
          <p:nvPr/>
        </p:nvSpPr>
        <p:spPr>
          <a:xfrm>
            <a:off x="1814696" y="339213"/>
            <a:ext cx="161217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accent4"/>
                </a:solidFill>
                <a:effectLst>
                  <a:outerShdw blurRad="38100" dist="38100" dir="2700000" algn="tl">
                    <a:srgbClr val="000000">
                      <a:alpha val="43137"/>
                    </a:srgbClr>
                  </a:outerShdw>
                </a:effectLst>
              </a:rPr>
              <a:t>Tiara</a:t>
            </a:r>
            <a:endParaRPr lang="es-ES" sz="5400" b="1" cap="none" spc="0" dirty="0">
              <a:ln/>
              <a:solidFill>
                <a:schemeClr val="accent4"/>
              </a:solidFill>
              <a:effectLst>
                <a:outerShdw blurRad="38100" dist="38100" dir="2700000" algn="tl">
                  <a:srgbClr val="000000">
                    <a:alpha val="43137"/>
                  </a:srgbClr>
                </a:outerShdw>
              </a:effectLst>
            </a:endParaRPr>
          </a:p>
        </p:txBody>
      </p:sp>
      <p:sp>
        <p:nvSpPr>
          <p:cNvPr id="8" name="Rectángulo 7"/>
          <p:cNvSpPr/>
          <p:nvPr/>
        </p:nvSpPr>
        <p:spPr>
          <a:xfrm>
            <a:off x="5827567" y="187661"/>
            <a:ext cx="177407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accent4"/>
                </a:solidFill>
                <a:effectLst>
                  <a:outerShdw blurRad="38100" dist="38100" dir="2700000" algn="tl">
                    <a:srgbClr val="000000">
                      <a:alpha val="43137"/>
                    </a:srgbClr>
                  </a:outerShdw>
                </a:effectLst>
              </a:rPr>
              <a:t>Mitra</a:t>
            </a:r>
            <a:endParaRPr lang="es-ES" sz="5400" b="1" cap="none" spc="0" dirty="0">
              <a:ln/>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03033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2955" y="830167"/>
            <a:ext cx="11363334"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Pero aún nos queda pendiente la segunda pregunta: ¿Está inscrita en el presente el título </a:t>
            </a:r>
            <a:r>
              <a:rPr lang="es-ES" sz="4800" b="1" dirty="0" err="1">
                <a:solidFill>
                  <a:srgbClr val="C00000"/>
                </a:solidFill>
              </a:rPr>
              <a:t>Vicarius</a:t>
            </a:r>
            <a:r>
              <a:rPr lang="es-ES" sz="4800" b="1" dirty="0">
                <a:solidFill>
                  <a:srgbClr val="C00000"/>
                </a:solidFill>
              </a:rPr>
              <a:t> </a:t>
            </a:r>
            <a:r>
              <a:rPr lang="es-ES" sz="4800" b="1" dirty="0" err="1">
                <a:solidFill>
                  <a:srgbClr val="C00000"/>
                </a:solidFill>
              </a:rPr>
              <a:t>Filii</a:t>
            </a:r>
            <a:r>
              <a:rPr lang="es-ES" sz="4800" b="1" dirty="0">
                <a:solidFill>
                  <a:srgbClr val="C00000"/>
                </a:solidFill>
              </a:rPr>
              <a:t> Dei </a:t>
            </a:r>
            <a:r>
              <a:rPr lang="es-ES" sz="4800" b="1" dirty="0">
                <a:solidFill>
                  <a:srgbClr val="002060"/>
                </a:solidFill>
              </a:rPr>
              <a:t>en la </a:t>
            </a:r>
            <a:r>
              <a:rPr lang="es-ES" sz="4800" b="1" dirty="0">
                <a:solidFill>
                  <a:srgbClr val="C00000"/>
                </a:solidFill>
              </a:rPr>
              <a:t>mitra</a:t>
            </a:r>
            <a:r>
              <a:rPr lang="es-ES" sz="4800" b="1" dirty="0">
                <a:solidFill>
                  <a:srgbClr val="002060"/>
                </a:solidFill>
              </a:rPr>
              <a:t> o la </a:t>
            </a:r>
            <a:r>
              <a:rPr lang="es-ES" sz="4800" b="1" dirty="0">
                <a:solidFill>
                  <a:srgbClr val="C00000"/>
                </a:solidFill>
              </a:rPr>
              <a:t>tiara</a:t>
            </a:r>
            <a:r>
              <a:rPr lang="es-ES" sz="4800" b="1" dirty="0">
                <a:solidFill>
                  <a:srgbClr val="002060"/>
                </a:solidFill>
              </a:rPr>
              <a:t> papal? Antes de responder a esta pregunta quiero traer a colación una cita que nos explica cómo el papado </a:t>
            </a:r>
            <a:r>
              <a:rPr lang="es-ES" sz="4800" b="1" dirty="0">
                <a:solidFill>
                  <a:srgbClr val="C00000"/>
                </a:solidFill>
              </a:rPr>
              <a:t>expugnó muchos registros históricos</a:t>
            </a:r>
            <a:r>
              <a:rPr lang="es-ES" sz="4800" b="1" dirty="0">
                <a:solidFill>
                  <a:srgbClr val="002060"/>
                </a:solidFill>
              </a:rPr>
              <a:t>:</a:t>
            </a:r>
          </a:p>
        </p:txBody>
      </p:sp>
    </p:spTree>
    <p:extLst>
      <p:ext uri="{BB962C8B-B14F-4D97-AF65-F5344CB8AC3E}">
        <p14:creationId xmlns:p14="http://schemas.microsoft.com/office/powerpoint/2010/main" val="38666380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584" y="847355"/>
            <a:ext cx="11297264" cy="5509200"/>
          </a:xfrm>
          <a:prstGeom prst="rect">
            <a:avLst/>
          </a:prstGeom>
          <a:noFill/>
        </p:spPr>
        <p:txBody>
          <a:bodyPr wrap="square" rtlCol="0">
            <a:spAutoFit/>
          </a:bodyPr>
          <a:lstStyle/>
          <a:p>
            <a:r>
              <a:rPr lang="es-ES" sz="4400" b="1" dirty="0">
                <a:solidFill>
                  <a:schemeClr val="bg1"/>
                </a:solidFill>
              </a:rPr>
              <a:t>“La política de Roma consistió en hacer </a:t>
            </a:r>
            <a:r>
              <a:rPr lang="es-ES" sz="4400" b="1" dirty="0">
                <a:solidFill>
                  <a:srgbClr val="FFFF00"/>
                </a:solidFill>
              </a:rPr>
              <a:t>desaparecer</a:t>
            </a:r>
            <a:r>
              <a:rPr lang="es-ES" sz="4400" b="1" dirty="0">
                <a:solidFill>
                  <a:schemeClr val="bg1"/>
                </a:solidFill>
              </a:rPr>
              <a:t> toda huella de </a:t>
            </a:r>
            <a:r>
              <a:rPr lang="es-ES" sz="4400" b="1" dirty="0">
                <a:solidFill>
                  <a:srgbClr val="FFFF00"/>
                </a:solidFill>
              </a:rPr>
              <a:t>oposición a sus doctrinas y decretos</a:t>
            </a:r>
            <a:r>
              <a:rPr lang="es-ES" sz="4400" b="1" dirty="0">
                <a:solidFill>
                  <a:schemeClr val="bg1"/>
                </a:solidFill>
              </a:rPr>
              <a:t>. Trató de </a:t>
            </a:r>
            <a:r>
              <a:rPr lang="es-ES" sz="4400" b="1" dirty="0">
                <a:solidFill>
                  <a:srgbClr val="FFFF00"/>
                </a:solidFill>
              </a:rPr>
              <a:t>destruir</a:t>
            </a:r>
            <a:r>
              <a:rPr lang="es-ES" sz="4400" b="1" dirty="0">
                <a:solidFill>
                  <a:schemeClr val="bg1"/>
                </a:solidFill>
              </a:rPr>
              <a:t> todo lo que era </a:t>
            </a:r>
            <a:r>
              <a:rPr lang="es-ES" sz="4400" b="1" dirty="0">
                <a:solidFill>
                  <a:srgbClr val="FFFF00"/>
                </a:solidFill>
              </a:rPr>
              <a:t>herético</a:t>
            </a:r>
            <a:r>
              <a:rPr lang="es-ES" sz="4400" b="1" dirty="0">
                <a:solidFill>
                  <a:schemeClr val="bg1"/>
                </a:solidFill>
              </a:rPr>
              <a:t>, bien se tratase de </a:t>
            </a:r>
            <a:r>
              <a:rPr lang="es-ES" sz="4400" b="1" dirty="0">
                <a:solidFill>
                  <a:srgbClr val="FFFF00"/>
                </a:solidFill>
              </a:rPr>
              <a:t>personas o de escritos</a:t>
            </a:r>
            <a:r>
              <a:rPr lang="es-ES" sz="4400" b="1" dirty="0">
                <a:solidFill>
                  <a:schemeClr val="bg1"/>
                </a:solidFill>
              </a:rPr>
              <a:t>. Las simples expresiones de duda u objeciones acerca de la autoridad de los dogmas papales bastaban para quitarle la vida al rico o al pobre, al poderoso o al humilde.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rPr>
              <a:t>CS, p. 66</a:t>
            </a:r>
          </a:p>
        </p:txBody>
      </p:sp>
    </p:spTree>
    <p:extLst>
      <p:ext uri="{BB962C8B-B14F-4D97-AF65-F5344CB8AC3E}">
        <p14:creationId xmlns:p14="http://schemas.microsoft.com/office/powerpoint/2010/main" val="21540882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2829" y="611381"/>
            <a:ext cx="10684436" cy="5078313"/>
          </a:xfrm>
          <a:prstGeom prst="rect">
            <a:avLst/>
          </a:prstGeom>
          <a:noFill/>
        </p:spPr>
        <p:txBody>
          <a:bodyPr wrap="square" rtlCol="0">
            <a:spAutoFit/>
          </a:bodyPr>
          <a:lstStyle/>
          <a:p>
            <a:r>
              <a:rPr lang="es-ES" sz="5400" b="1" dirty="0" smtClean="0">
                <a:solidFill>
                  <a:schemeClr val="bg1"/>
                </a:solidFill>
              </a:rPr>
              <a:t>Igualmente </a:t>
            </a:r>
            <a:r>
              <a:rPr lang="es-ES" sz="5400" b="1" dirty="0">
                <a:solidFill>
                  <a:schemeClr val="bg1"/>
                </a:solidFill>
              </a:rPr>
              <a:t>se esforzó Roma en </a:t>
            </a:r>
            <a:r>
              <a:rPr lang="es-ES" sz="5400" b="1" dirty="0">
                <a:solidFill>
                  <a:srgbClr val="FFFF00"/>
                </a:solidFill>
              </a:rPr>
              <a:t>destruir</a:t>
            </a:r>
            <a:r>
              <a:rPr lang="es-ES" sz="5400" b="1" dirty="0">
                <a:solidFill>
                  <a:schemeClr val="bg1"/>
                </a:solidFill>
              </a:rPr>
              <a:t> todo lo que </a:t>
            </a:r>
            <a:r>
              <a:rPr lang="es-ES" sz="5400" b="1" dirty="0">
                <a:solidFill>
                  <a:srgbClr val="FFFF00"/>
                </a:solidFill>
              </a:rPr>
              <a:t>denunciase su crueldad </a:t>
            </a:r>
            <a:r>
              <a:rPr lang="es-ES" sz="5400" b="1" dirty="0">
                <a:solidFill>
                  <a:schemeClr val="bg1"/>
                </a:solidFill>
              </a:rPr>
              <a:t>contra los disidentes. Los </a:t>
            </a:r>
            <a:r>
              <a:rPr lang="es-ES" sz="5400" b="1" dirty="0">
                <a:solidFill>
                  <a:srgbClr val="FFFF00"/>
                </a:solidFill>
              </a:rPr>
              <a:t>concilios papales </a:t>
            </a:r>
            <a:r>
              <a:rPr lang="es-ES" sz="5400" b="1" dirty="0">
                <a:solidFill>
                  <a:schemeClr val="bg1"/>
                </a:solidFill>
              </a:rPr>
              <a:t>decretaron que los libros o escritos que hablasen sobre el particular fuesen </a:t>
            </a:r>
            <a:r>
              <a:rPr lang="es-ES" sz="5400" b="1" dirty="0">
                <a:solidFill>
                  <a:srgbClr val="FFFF00"/>
                </a:solidFill>
              </a:rPr>
              <a:t>quemados</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22198383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5421" y="505702"/>
            <a:ext cx="11348586"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Hay evidencia, aun en fuentes católicas, que en el pasado el título se encontraba en la tiara o la mitra. El 15 de noviembre de </a:t>
            </a:r>
            <a:r>
              <a:rPr lang="es-ES" sz="4400" b="1" dirty="0">
                <a:solidFill>
                  <a:srgbClr val="C00000"/>
                </a:solidFill>
              </a:rPr>
              <a:t>1914</a:t>
            </a:r>
            <a:r>
              <a:rPr lang="es-ES" sz="4400" b="1" dirty="0">
                <a:solidFill>
                  <a:srgbClr val="002060"/>
                </a:solidFill>
              </a:rPr>
              <a:t> apareció en la publicación </a:t>
            </a:r>
            <a:r>
              <a:rPr lang="es-ES" sz="4400" b="1" dirty="0" err="1">
                <a:solidFill>
                  <a:srgbClr val="C00000"/>
                </a:solidFill>
              </a:rPr>
              <a:t>Our</a:t>
            </a:r>
            <a:r>
              <a:rPr lang="es-ES" sz="4400" b="1" dirty="0">
                <a:solidFill>
                  <a:srgbClr val="C00000"/>
                </a:solidFill>
              </a:rPr>
              <a:t> </a:t>
            </a:r>
            <a:r>
              <a:rPr lang="es-ES" sz="4400" b="1" dirty="0" err="1">
                <a:solidFill>
                  <a:srgbClr val="C00000"/>
                </a:solidFill>
              </a:rPr>
              <a:t>Sunday</a:t>
            </a:r>
            <a:r>
              <a:rPr lang="es-ES" sz="4400" b="1" dirty="0">
                <a:solidFill>
                  <a:srgbClr val="C00000"/>
                </a:solidFill>
              </a:rPr>
              <a:t> </a:t>
            </a:r>
            <a:r>
              <a:rPr lang="es-ES" sz="4400" b="1" dirty="0" err="1">
                <a:solidFill>
                  <a:srgbClr val="C00000"/>
                </a:solidFill>
              </a:rPr>
              <a:t>Visitor</a:t>
            </a:r>
            <a:r>
              <a:rPr lang="es-ES" sz="4400" b="1" dirty="0">
                <a:solidFill>
                  <a:srgbClr val="002060"/>
                </a:solidFill>
              </a:rPr>
              <a:t> (el órgano oficial de la </a:t>
            </a:r>
            <a:r>
              <a:rPr lang="es-ES" sz="4400" b="1" dirty="0">
                <a:solidFill>
                  <a:srgbClr val="C00000"/>
                </a:solidFill>
              </a:rPr>
              <a:t>diócesis de Baltimore</a:t>
            </a:r>
            <a:r>
              <a:rPr lang="es-ES" sz="4400" b="1" dirty="0">
                <a:solidFill>
                  <a:srgbClr val="002060"/>
                </a:solidFill>
              </a:rPr>
              <a:t>) la siguiente pregunta enviada la oficina de información</a:t>
            </a:r>
            <a:r>
              <a:rPr lang="es-ES" sz="4400" b="1" dirty="0" smtClean="0">
                <a:solidFill>
                  <a:srgbClr val="002060"/>
                </a:solidFill>
              </a:rPr>
              <a:t>:</a:t>
            </a:r>
          </a:p>
          <a:p>
            <a:pPr>
              <a:buClr>
                <a:srgbClr val="FF0000"/>
              </a:buClr>
            </a:pPr>
            <a:r>
              <a:rPr lang="es-ES" sz="4400" b="1" dirty="0" smtClean="0">
                <a:solidFill>
                  <a:srgbClr val="C00000"/>
                </a:solidFill>
              </a:rPr>
              <a:t>“¿</a:t>
            </a:r>
            <a:r>
              <a:rPr lang="es-ES" sz="4400" b="1" dirty="0">
                <a:solidFill>
                  <a:srgbClr val="C00000"/>
                </a:solidFill>
              </a:rPr>
              <a:t>Es verdad que las palabras de Apocalipsis 13:18 se refieren al papa</a:t>
            </a:r>
            <a:r>
              <a:rPr lang="es-ES" sz="4400" b="1" dirty="0">
                <a:solidFill>
                  <a:srgbClr val="002060"/>
                </a:solidFill>
              </a:rPr>
              <a:t>? “</a:t>
            </a:r>
          </a:p>
        </p:txBody>
      </p:sp>
    </p:spTree>
    <p:extLst>
      <p:ext uri="{BB962C8B-B14F-4D97-AF65-F5344CB8AC3E}">
        <p14:creationId xmlns:p14="http://schemas.microsoft.com/office/powerpoint/2010/main" val="30323473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681282"/>
            <a:ext cx="11297264"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Las palabras a las que se refiere son éstas, “</a:t>
            </a:r>
            <a:r>
              <a:rPr lang="es-ES" sz="4400" b="1" i="1" dirty="0">
                <a:solidFill>
                  <a:schemeClr val="bg1"/>
                </a:solidFill>
              </a:rPr>
              <a:t>Aquí hay sabiduría. El que tiene entendimiento, cuente el número de la bestia, pues es número de hombre y su número es seiscientos sesenta y seis.</a:t>
            </a:r>
            <a:r>
              <a:rPr lang="es-ES" sz="4400" b="1" dirty="0">
                <a:solidFill>
                  <a:schemeClr val="bg1"/>
                </a:solidFill>
              </a:rPr>
              <a:t>” El título del papa en Roma es </a:t>
            </a:r>
            <a:r>
              <a:rPr lang="es-ES" sz="4400" b="1" dirty="0" err="1">
                <a:solidFill>
                  <a:srgbClr val="FFFF00"/>
                </a:solidFill>
              </a:rPr>
              <a:t>Vicarius</a:t>
            </a:r>
            <a:r>
              <a:rPr lang="es-ES" sz="4400" b="1" dirty="0">
                <a:solidFill>
                  <a:srgbClr val="FFFF00"/>
                </a:solidFill>
              </a:rPr>
              <a:t> </a:t>
            </a:r>
            <a:r>
              <a:rPr lang="es-ES" sz="4400" b="1" dirty="0" err="1">
                <a:solidFill>
                  <a:srgbClr val="FFFF00"/>
                </a:solidFill>
              </a:rPr>
              <a:t>Filii</a:t>
            </a:r>
            <a:r>
              <a:rPr lang="es-ES" sz="4400" b="1" dirty="0">
                <a:solidFill>
                  <a:srgbClr val="FFFF00"/>
                </a:solidFill>
              </a:rPr>
              <a:t> Dei</a:t>
            </a:r>
            <a:r>
              <a:rPr lang="es-ES" sz="4400" b="1" dirty="0">
                <a:solidFill>
                  <a:schemeClr val="bg1"/>
                </a:solidFill>
              </a:rPr>
              <a:t>. </a:t>
            </a:r>
            <a:r>
              <a:rPr lang="es-ES" sz="4400" b="1" dirty="0">
                <a:solidFill>
                  <a:srgbClr val="FFFF00"/>
                </a:solidFill>
              </a:rPr>
              <a:t>Esta inscripción está en su mitra</a:t>
            </a:r>
            <a:r>
              <a:rPr lang="es-ES" sz="4400" b="1" dirty="0">
                <a:solidFill>
                  <a:schemeClr val="bg1"/>
                </a:solidFill>
              </a:rPr>
              <a:t> y si </a:t>
            </a:r>
            <a:r>
              <a:rPr lang="es-ES" sz="4400" b="1" dirty="0">
                <a:solidFill>
                  <a:srgbClr val="FFFF00"/>
                </a:solidFill>
              </a:rPr>
              <a:t>usted toma las letras de este título, les asigna números latinos y los suma el resultado es 666</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rPr>
              <a:t>La respuesta fue la siguiente:</a:t>
            </a:r>
          </a:p>
        </p:txBody>
      </p:sp>
    </p:spTree>
    <p:extLst>
      <p:ext uri="{BB962C8B-B14F-4D97-AF65-F5344CB8AC3E}">
        <p14:creationId xmlns:p14="http://schemas.microsoft.com/office/powerpoint/2010/main" val="39591459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 edición de abril 18, de </a:t>
            </a:r>
            <a:r>
              <a:rPr lang="es-ES" sz="5400" b="1" dirty="0">
                <a:solidFill>
                  <a:srgbClr val="C00000"/>
                </a:solidFill>
              </a:rPr>
              <a:t>1915</a:t>
            </a:r>
            <a:r>
              <a:rPr lang="es-ES" sz="5400" b="1" dirty="0">
                <a:solidFill>
                  <a:srgbClr val="002060"/>
                </a:solidFill>
              </a:rPr>
              <a:t> de la misma revista reiteró lo mismo. La pregunta fue:</a:t>
            </a:r>
          </a:p>
          <a:p>
            <a:pPr>
              <a:buClr>
                <a:srgbClr val="FF0000"/>
              </a:buClr>
            </a:pPr>
            <a:r>
              <a:rPr lang="es-ES" sz="5400" b="1" dirty="0">
                <a:solidFill>
                  <a:srgbClr val="002060"/>
                </a:solidFill>
              </a:rPr>
              <a:t>¿</a:t>
            </a:r>
            <a:r>
              <a:rPr lang="es-ES" sz="5400" b="1" dirty="0">
                <a:solidFill>
                  <a:srgbClr val="C00000"/>
                </a:solidFill>
              </a:rPr>
              <a:t>Cuáles son las letras que se supuestamente se encuentran en la corona del papa y </a:t>
            </a:r>
            <a:r>
              <a:rPr lang="es-ES" sz="5400" b="1" dirty="0" smtClean="0">
                <a:solidFill>
                  <a:srgbClr val="C00000"/>
                </a:solidFill>
              </a:rPr>
              <a:t>qué </a:t>
            </a:r>
            <a:r>
              <a:rPr lang="es-ES" sz="5400" b="1" dirty="0">
                <a:solidFill>
                  <a:srgbClr val="C00000"/>
                </a:solidFill>
              </a:rPr>
              <a:t>significan, si es que tienen significado</a:t>
            </a:r>
            <a:r>
              <a:rPr lang="es-ES" sz="5400" b="1" dirty="0">
                <a:solidFill>
                  <a:srgbClr val="002060"/>
                </a:solidFill>
              </a:rPr>
              <a:t>?</a:t>
            </a:r>
          </a:p>
        </p:txBody>
      </p:sp>
    </p:spTree>
    <p:extLst>
      <p:ext uri="{BB962C8B-B14F-4D97-AF65-F5344CB8AC3E}">
        <p14:creationId xmlns:p14="http://schemas.microsoft.com/office/powerpoint/2010/main" val="286538140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681282"/>
            <a:ext cx="11297264" cy="6001643"/>
          </a:xfrm>
          <a:prstGeom prst="rect">
            <a:avLst/>
          </a:prstGeom>
          <a:noFill/>
        </p:spPr>
        <p:txBody>
          <a:bodyPr wrap="square" rtlCol="0">
            <a:spAutoFit/>
          </a:bodyPr>
          <a:lstStyle/>
          <a:p>
            <a:r>
              <a:rPr lang="es-ES" sz="4800" b="1" dirty="0" smtClean="0">
                <a:solidFill>
                  <a:schemeClr val="bg1"/>
                </a:solidFill>
              </a:rPr>
              <a:t>Las </a:t>
            </a:r>
            <a:r>
              <a:rPr lang="es-ES" sz="4800" b="1" dirty="0">
                <a:solidFill>
                  <a:schemeClr val="bg1"/>
                </a:solidFill>
              </a:rPr>
              <a:t>palabras que están escritas en la mitra papal son éstas, </a:t>
            </a:r>
            <a:r>
              <a:rPr lang="es-ES" sz="4800" b="1" dirty="0" err="1">
                <a:solidFill>
                  <a:srgbClr val="FFFF00"/>
                </a:solidFill>
              </a:rPr>
              <a:t>Vicarius</a:t>
            </a:r>
            <a:r>
              <a:rPr lang="es-ES" sz="4800" b="1" dirty="0">
                <a:solidFill>
                  <a:srgbClr val="FFFF00"/>
                </a:solidFill>
              </a:rPr>
              <a:t> </a:t>
            </a:r>
            <a:r>
              <a:rPr lang="es-ES" sz="4800" b="1" dirty="0" err="1">
                <a:solidFill>
                  <a:srgbClr val="FFFF00"/>
                </a:solidFill>
              </a:rPr>
              <a:t>Filii</a:t>
            </a:r>
            <a:r>
              <a:rPr lang="es-ES" sz="4800" b="1" dirty="0">
                <a:solidFill>
                  <a:srgbClr val="FFFF00"/>
                </a:solidFill>
              </a:rPr>
              <a:t> Dei </a:t>
            </a:r>
            <a:r>
              <a:rPr lang="es-ES" sz="4800" b="1" dirty="0">
                <a:solidFill>
                  <a:schemeClr val="bg1"/>
                </a:solidFill>
              </a:rPr>
              <a:t>que en latín significa </a:t>
            </a:r>
            <a:r>
              <a:rPr lang="es-ES" sz="4800" b="1" dirty="0">
                <a:solidFill>
                  <a:srgbClr val="FFFF00"/>
                </a:solidFill>
              </a:rPr>
              <a:t>Vicario del Hijo de Dios</a:t>
            </a:r>
            <a:r>
              <a:rPr lang="es-ES" sz="4800" b="1" dirty="0">
                <a:solidFill>
                  <a:schemeClr val="bg1"/>
                </a:solidFill>
              </a:rPr>
              <a:t>. Los católicos sostienen que la iglesia que es una sociedad visible debe tener también una cabeza visible. Cristo, antes de ascender al cielo, designó a San Pedro para actuar como su representante.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rPr>
              <a:t>La respuesta fue explícita:</a:t>
            </a:r>
          </a:p>
        </p:txBody>
      </p:sp>
    </p:spTree>
    <p:extLst>
      <p:ext uri="{BB962C8B-B14F-4D97-AF65-F5344CB8AC3E}">
        <p14:creationId xmlns:p14="http://schemas.microsoft.com/office/powerpoint/2010/main" val="23908526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681282"/>
            <a:ext cx="11297264" cy="5909310"/>
          </a:xfrm>
          <a:prstGeom prst="rect">
            <a:avLst/>
          </a:prstGeom>
          <a:noFill/>
        </p:spPr>
        <p:txBody>
          <a:bodyPr wrap="square" rtlCol="0">
            <a:spAutoFit/>
          </a:bodyPr>
          <a:lstStyle/>
          <a:p>
            <a:r>
              <a:rPr lang="es-ES" sz="5400" b="1" dirty="0" smtClean="0">
                <a:solidFill>
                  <a:schemeClr val="bg1"/>
                </a:solidFill>
              </a:rPr>
              <a:t>Después </a:t>
            </a:r>
            <a:r>
              <a:rPr lang="es-ES" sz="5400" b="1" dirty="0">
                <a:solidFill>
                  <a:schemeClr val="bg1"/>
                </a:solidFill>
              </a:rPr>
              <a:t>de la muerte de Pedro el hombre que lo sucedió en su cargo como Obispo de Roma se reconocía como cabeza de la iglesia. Así es que, al Obispo de Roma, como cabeza de la iglesia, se le concedió el título, </a:t>
            </a:r>
            <a:r>
              <a:rPr lang="es-ES" sz="5400" b="1" dirty="0">
                <a:solidFill>
                  <a:srgbClr val="FFFF00"/>
                </a:solidFill>
              </a:rPr>
              <a:t>‘Vicario de Cristo’</a:t>
            </a:r>
            <a:r>
              <a:rPr lang="es-ES" sz="5400" b="1" dirty="0">
                <a:solidFill>
                  <a:schemeClr val="bg1"/>
                </a:solidFill>
              </a:rPr>
              <a:t>.</a:t>
            </a:r>
          </a:p>
        </p:txBody>
      </p:sp>
    </p:spTree>
    <p:extLst>
      <p:ext uri="{BB962C8B-B14F-4D97-AF65-F5344CB8AC3E}">
        <p14:creationId xmlns:p14="http://schemas.microsoft.com/office/powerpoint/2010/main" val="4059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571049"/>
            <a:ext cx="11135033"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Jesús tenía derecho de proclamarse Dios porque en efecto lo era. El punto importante es que </a:t>
            </a:r>
            <a:r>
              <a:rPr lang="es-ES" sz="6000" b="1" dirty="0">
                <a:solidFill>
                  <a:srgbClr val="FF0000"/>
                </a:solidFill>
              </a:rPr>
              <a:t>cuando un mero hombre </a:t>
            </a:r>
            <a:r>
              <a:rPr lang="es-ES" sz="6000" b="1" u="sng" dirty="0">
                <a:solidFill>
                  <a:srgbClr val="FF0000"/>
                </a:solidFill>
              </a:rPr>
              <a:t>se proclama Dios</a:t>
            </a:r>
            <a:r>
              <a:rPr lang="es-ES" sz="6000" b="1" dirty="0">
                <a:solidFill>
                  <a:srgbClr val="FF0000"/>
                </a:solidFill>
              </a:rPr>
              <a:t>, blasfema</a:t>
            </a:r>
            <a:r>
              <a:rPr lang="es-ES" sz="6000" b="1" dirty="0">
                <a:solidFill>
                  <a:srgbClr val="002060"/>
                </a:solidFill>
              </a:rPr>
              <a:t>.</a:t>
            </a:r>
          </a:p>
        </p:txBody>
      </p:sp>
    </p:spTree>
    <p:extLst>
      <p:ext uri="{BB962C8B-B14F-4D97-AF65-F5344CB8AC3E}">
        <p14:creationId xmlns:p14="http://schemas.microsoft.com/office/powerpoint/2010/main" val="27222248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El apologista católico Patrick Madrid se puso en contacto con </a:t>
            </a:r>
            <a:r>
              <a:rPr lang="es-ES" sz="4000" b="1" dirty="0">
                <a:solidFill>
                  <a:srgbClr val="C00000"/>
                </a:solidFill>
              </a:rPr>
              <a:t>Robert </a:t>
            </a:r>
            <a:r>
              <a:rPr lang="es-ES" sz="4000" b="1" dirty="0" err="1">
                <a:solidFill>
                  <a:srgbClr val="C00000"/>
                </a:solidFill>
              </a:rPr>
              <a:t>Lockwood</a:t>
            </a:r>
            <a:r>
              <a:rPr lang="es-ES" sz="4000" b="1" dirty="0">
                <a:solidFill>
                  <a:srgbClr val="002060"/>
                </a:solidFill>
              </a:rPr>
              <a:t>, el </a:t>
            </a:r>
            <a:r>
              <a:rPr lang="es-ES" sz="4000" b="1" dirty="0">
                <a:solidFill>
                  <a:srgbClr val="C00000"/>
                </a:solidFill>
              </a:rPr>
              <a:t>editor de </a:t>
            </a:r>
            <a:r>
              <a:rPr lang="es-ES" sz="4000" b="1" dirty="0" err="1">
                <a:solidFill>
                  <a:srgbClr val="C00000"/>
                </a:solidFill>
              </a:rPr>
              <a:t>Our</a:t>
            </a:r>
            <a:r>
              <a:rPr lang="es-ES" sz="4000" b="1" dirty="0">
                <a:solidFill>
                  <a:srgbClr val="C00000"/>
                </a:solidFill>
              </a:rPr>
              <a:t> </a:t>
            </a:r>
            <a:r>
              <a:rPr lang="es-ES" sz="4000" b="1" dirty="0" err="1">
                <a:solidFill>
                  <a:srgbClr val="C00000"/>
                </a:solidFill>
              </a:rPr>
              <a:t>Sunday</a:t>
            </a:r>
            <a:r>
              <a:rPr lang="es-ES" sz="4000" b="1" dirty="0">
                <a:solidFill>
                  <a:srgbClr val="C00000"/>
                </a:solidFill>
              </a:rPr>
              <a:t> </a:t>
            </a:r>
            <a:r>
              <a:rPr lang="es-ES" sz="4000" b="1" dirty="0" err="1">
                <a:solidFill>
                  <a:srgbClr val="C00000"/>
                </a:solidFill>
              </a:rPr>
              <a:t>Visitor</a:t>
            </a:r>
            <a:r>
              <a:rPr lang="es-ES" sz="4000" b="1" dirty="0">
                <a:solidFill>
                  <a:srgbClr val="C00000"/>
                </a:solidFill>
              </a:rPr>
              <a:t> </a:t>
            </a:r>
            <a:r>
              <a:rPr lang="es-ES" sz="4000" b="1" dirty="0">
                <a:solidFill>
                  <a:srgbClr val="002060"/>
                </a:solidFill>
              </a:rPr>
              <a:t>para pedirle una copia del ejemplar del 18 de abril y </a:t>
            </a:r>
            <a:r>
              <a:rPr lang="es-ES" sz="4000" b="1" dirty="0" err="1">
                <a:solidFill>
                  <a:srgbClr val="002060"/>
                </a:solidFill>
              </a:rPr>
              <a:t>Lockwood</a:t>
            </a:r>
            <a:r>
              <a:rPr lang="es-ES" sz="4000" b="1" dirty="0">
                <a:solidFill>
                  <a:srgbClr val="002060"/>
                </a:solidFill>
              </a:rPr>
              <a:t> le dijo que la revista entera había sido eliminada de los archivos (aun cuando </a:t>
            </a:r>
            <a:r>
              <a:rPr lang="es-ES" sz="4000" b="1" dirty="0" smtClean="0">
                <a:solidFill>
                  <a:srgbClr val="002060"/>
                </a:solidFill>
              </a:rPr>
              <a:t>yo [Bohr] </a:t>
            </a:r>
            <a:r>
              <a:rPr lang="es-ES" sz="4000" b="1" dirty="0">
                <a:solidFill>
                  <a:srgbClr val="002060"/>
                </a:solidFill>
              </a:rPr>
              <a:t>personalmente tengo copia de la columna </a:t>
            </a:r>
            <a:r>
              <a:rPr lang="es-ES" sz="4000" b="1" dirty="0" smtClean="0">
                <a:solidFill>
                  <a:srgbClr val="002060"/>
                </a:solidFill>
              </a:rPr>
              <a:t> </a:t>
            </a:r>
            <a:r>
              <a:rPr lang="es-ES" sz="4000" b="1" dirty="0">
                <a:solidFill>
                  <a:srgbClr val="002060"/>
                </a:solidFill>
              </a:rPr>
              <a:t>donde aparece la pregunta y la respuesta). Esta es una admisión extraordinaria. Según </a:t>
            </a:r>
            <a:r>
              <a:rPr lang="es-ES" sz="4000" b="1" dirty="0" smtClean="0">
                <a:solidFill>
                  <a:srgbClr val="002060"/>
                </a:solidFill>
              </a:rPr>
              <a:t>parece, </a:t>
            </a:r>
            <a:r>
              <a:rPr lang="es-ES" sz="4000" b="1" dirty="0">
                <a:solidFill>
                  <a:srgbClr val="002060"/>
                </a:solidFill>
              </a:rPr>
              <a:t>el papado aun procura </a:t>
            </a:r>
            <a:r>
              <a:rPr lang="es-ES" sz="4000" b="1" dirty="0">
                <a:solidFill>
                  <a:srgbClr val="C00000"/>
                </a:solidFill>
              </a:rPr>
              <a:t>borrar los registros históricos que lo incriminan</a:t>
            </a:r>
            <a:r>
              <a:rPr lang="es-ES" sz="4000" b="1" dirty="0">
                <a:solidFill>
                  <a:srgbClr val="002060"/>
                </a:solidFill>
              </a:rPr>
              <a:t>.</a:t>
            </a:r>
          </a:p>
        </p:txBody>
      </p:sp>
    </p:spTree>
    <p:extLst>
      <p:ext uri="{BB962C8B-B14F-4D97-AF65-F5344CB8AC3E}">
        <p14:creationId xmlns:p14="http://schemas.microsoft.com/office/powerpoint/2010/main" val="14724071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En la edición de septiembre 16, </a:t>
            </a:r>
            <a:r>
              <a:rPr lang="es-ES" sz="5400" b="1" dirty="0">
                <a:solidFill>
                  <a:srgbClr val="C00000"/>
                </a:solidFill>
              </a:rPr>
              <a:t>1917</a:t>
            </a:r>
            <a:r>
              <a:rPr lang="es-ES" sz="5400" b="1" dirty="0">
                <a:solidFill>
                  <a:srgbClr val="002060"/>
                </a:solidFill>
              </a:rPr>
              <a:t> (repetido en la edición de agosto 3, </a:t>
            </a:r>
            <a:r>
              <a:rPr lang="es-ES" sz="5400" b="1" dirty="0">
                <a:solidFill>
                  <a:srgbClr val="C00000"/>
                </a:solidFill>
              </a:rPr>
              <a:t>1941</a:t>
            </a:r>
            <a:r>
              <a:rPr lang="es-ES" sz="5400" b="1" dirty="0">
                <a:solidFill>
                  <a:srgbClr val="002060"/>
                </a:solidFill>
              </a:rPr>
              <a:t>) </a:t>
            </a:r>
            <a:r>
              <a:rPr lang="es-ES" sz="5400" b="1" dirty="0" err="1">
                <a:solidFill>
                  <a:srgbClr val="C00000"/>
                </a:solidFill>
              </a:rPr>
              <a:t>Our</a:t>
            </a:r>
            <a:r>
              <a:rPr lang="es-ES" sz="5400" b="1" dirty="0">
                <a:solidFill>
                  <a:srgbClr val="C00000"/>
                </a:solidFill>
              </a:rPr>
              <a:t> </a:t>
            </a:r>
            <a:r>
              <a:rPr lang="es-ES" sz="5400" b="1" dirty="0" err="1">
                <a:solidFill>
                  <a:srgbClr val="C00000"/>
                </a:solidFill>
              </a:rPr>
              <a:t>Sunday</a:t>
            </a:r>
            <a:r>
              <a:rPr lang="es-ES" sz="5400" b="1" dirty="0">
                <a:solidFill>
                  <a:srgbClr val="C00000"/>
                </a:solidFill>
              </a:rPr>
              <a:t> </a:t>
            </a:r>
            <a:r>
              <a:rPr lang="es-ES" sz="5400" b="1" dirty="0" err="1">
                <a:solidFill>
                  <a:srgbClr val="C00000"/>
                </a:solidFill>
              </a:rPr>
              <a:t>Visitor</a:t>
            </a:r>
            <a:r>
              <a:rPr lang="es-ES" sz="5400" b="1" dirty="0">
                <a:solidFill>
                  <a:srgbClr val="C00000"/>
                </a:solidFill>
              </a:rPr>
              <a:t> </a:t>
            </a:r>
            <a:r>
              <a:rPr lang="es-ES" sz="5400" b="1" dirty="0">
                <a:solidFill>
                  <a:srgbClr val="002060"/>
                </a:solidFill>
              </a:rPr>
              <a:t>hizo un cambio </a:t>
            </a:r>
            <a:r>
              <a:rPr lang="es-ES" sz="5400" b="1" dirty="0">
                <a:solidFill>
                  <a:srgbClr val="C00000"/>
                </a:solidFill>
              </a:rPr>
              <a:t>radical</a:t>
            </a:r>
            <a:r>
              <a:rPr lang="es-ES" sz="5400" b="1" dirty="0">
                <a:solidFill>
                  <a:srgbClr val="002060"/>
                </a:solidFill>
              </a:rPr>
              <a:t>:</a:t>
            </a:r>
          </a:p>
          <a:p>
            <a:pPr>
              <a:buClr>
                <a:srgbClr val="FF0000"/>
              </a:buClr>
            </a:pPr>
            <a:r>
              <a:rPr lang="es-ES" sz="5400" b="1" dirty="0">
                <a:solidFill>
                  <a:srgbClr val="002060"/>
                </a:solidFill>
              </a:rPr>
              <a:t>“Las palabras </a:t>
            </a:r>
            <a:r>
              <a:rPr lang="es-ES" sz="5400" b="1" dirty="0" err="1">
                <a:solidFill>
                  <a:srgbClr val="C00000"/>
                </a:solidFill>
              </a:rPr>
              <a:t>Vicarius</a:t>
            </a:r>
            <a:r>
              <a:rPr lang="es-ES" sz="5400" b="1" dirty="0">
                <a:solidFill>
                  <a:srgbClr val="C00000"/>
                </a:solidFill>
              </a:rPr>
              <a:t> </a:t>
            </a:r>
            <a:r>
              <a:rPr lang="es-ES" sz="5400" b="1" dirty="0" err="1">
                <a:solidFill>
                  <a:srgbClr val="C00000"/>
                </a:solidFill>
              </a:rPr>
              <a:t>Filii</a:t>
            </a:r>
            <a:r>
              <a:rPr lang="es-ES" sz="5400" b="1" dirty="0">
                <a:solidFill>
                  <a:srgbClr val="C00000"/>
                </a:solidFill>
              </a:rPr>
              <a:t> Dei </a:t>
            </a:r>
            <a:r>
              <a:rPr lang="es-ES" sz="5400" b="1" dirty="0">
                <a:solidFill>
                  <a:srgbClr val="002060"/>
                </a:solidFill>
              </a:rPr>
              <a:t>no son el nombre del papa, ni siquiera son su título oficial.”</a:t>
            </a:r>
          </a:p>
        </p:txBody>
      </p:sp>
    </p:spTree>
    <p:extLst>
      <p:ext uri="{BB962C8B-B14F-4D97-AF65-F5344CB8AC3E}">
        <p14:creationId xmlns:p14="http://schemas.microsoft.com/office/powerpoint/2010/main" val="17175529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716036"/>
            <a:ext cx="1134858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 pregunta que debemos hacernos es esta: ¿Cuál de las dos versiones es la más fidedigna? ¿Podemos en realidad </a:t>
            </a:r>
            <a:r>
              <a:rPr lang="es-ES" sz="5400" b="1" dirty="0">
                <a:solidFill>
                  <a:srgbClr val="C00000"/>
                </a:solidFill>
              </a:rPr>
              <a:t>confiar</a:t>
            </a:r>
            <a:r>
              <a:rPr lang="es-ES" sz="5400" b="1" dirty="0">
                <a:solidFill>
                  <a:srgbClr val="002060"/>
                </a:solidFill>
              </a:rPr>
              <a:t> en las palabras de una organización que se ha </a:t>
            </a:r>
            <a:r>
              <a:rPr lang="es-ES" sz="5400" b="1" dirty="0" smtClean="0">
                <a:solidFill>
                  <a:srgbClr val="002060"/>
                </a:solidFill>
              </a:rPr>
              <a:t>especializado en </a:t>
            </a:r>
            <a:r>
              <a:rPr lang="es-ES" sz="5400" b="1" dirty="0">
                <a:solidFill>
                  <a:srgbClr val="002060"/>
                </a:solidFill>
              </a:rPr>
              <a:t>el </a:t>
            </a:r>
            <a:r>
              <a:rPr lang="es-ES" sz="5400" b="1" dirty="0">
                <a:solidFill>
                  <a:srgbClr val="C00000"/>
                </a:solidFill>
              </a:rPr>
              <a:t>engaño</a:t>
            </a:r>
            <a:r>
              <a:rPr lang="es-ES" sz="5400" b="1" dirty="0">
                <a:solidFill>
                  <a:srgbClr val="002060"/>
                </a:solidFill>
              </a:rPr>
              <a:t> por tantos siglos?</a:t>
            </a:r>
          </a:p>
        </p:txBody>
      </p:sp>
    </p:spTree>
    <p:extLst>
      <p:ext uri="{BB962C8B-B14F-4D97-AF65-F5344CB8AC3E}">
        <p14:creationId xmlns:p14="http://schemas.microsoft.com/office/powerpoint/2010/main" val="10428663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El número 666 </a:t>
            </a:r>
            <a:r>
              <a:rPr lang="es-ES" sz="9600" dirty="0" smtClean="0">
                <a:solidFill>
                  <a:schemeClr val="bg1"/>
                </a:solidFill>
                <a:latin typeface="Bauhaus 93" panose="04030905020B02020C02" pitchFamily="82" charset="0"/>
              </a:rPr>
              <a:t>y</a:t>
            </a:r>
          </a:p>
          <a:p>
            <a:pPr algn="ctr"/>
            <a:r>
              <a:rPr lang="es-ES" sz="9600" dirty="0" smtClean="0">
                <a:solidFill>
                  <a:schemeClr val="bg1"/>
                </a:solidFill>
                <a:latin typeface="Bauhaus 93" panose="04030905020B02020C02" pitchFamily="82" charset="0"/>
              </a:rPr>
              <a:t> </a:t>
            </a:r>
            <a:r>
              <a:rPr lang="es-ES" sz="9600" dirty="0">
                <a:solidFill>
                  <a:schemeClr val="bg1"/>
                </a:solidFill>
                <a:latin typeface="Bauhaus 93" panose="04030905020B02020C02" pitchFamily="82" charset="0"/>
              </a:rPr>
              <a:t>Elena </a:t>
            </a:r>
            <a:r>
              <a:rPr lang="es-ES" sz="9600" dirty="0" smtClean="0">
                <a:solidFill>
                  <a:schemeClr val="bg1"/>
                </a:solidFill>
                <a:latin typeface="Bauhaus 93" panose="04030905020B02020C02" pitchFamily="82" charset="0"/>
              </a:rPr>
              <a:t>White</a:t>
            </a:r>
          </a:p>
        </p:txBody>
      </p:sp>
    </p:spTree>
    <p:extLst>
      <p:ext uri="{BB962C8B-B14F-4D97-AF65-F5344CB8AC3E}">
        <p14:creationId xmlns:p14="http://schemas.microsoft.com/office/powerpoint/2010/main" val="335249543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324531"/>
            <a:ext cx="1086188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apologista Madrid sugirió que el número </a:t>
            </a:r>
            <a:r>
              <a:rPr lang="es-ES" sz="5400" b="1" dirty="0">
                <a:solidFill>
                  <a:srgbClr val="FF0000"/>
                </a:solidFill>
              </a:rPr>
              <a:t>666</a:t>
            </a:r>
            <a:r>
              <a:rPr lang="es-ES" sz="5400" b="1" dirty="0">
                <a:solidFill>
                  <a:srgbClr val="002060"/>
                </a:solidFill>
              </a:rPr>
              <a:t> se le puede aplicar también a </a:t>
            </a:r>
            <a:r>
              <a:rPr lang="es-ES" sz="5400" b="1" dirty="0">
                <a:solidFill>
                  <a:srgbClr val="FF0000"/>
                </a:solidFill>
              </a:rPr>
              <a:t>Elena White</a:t>
            </a:r>
            <a:r>
              <a:rPr lang="es-ES" sz="5400" b="1" dirty="0">
                <a:solidFill>
                  <a:srgbClr val="002060"/>
                </a:solidFill>
              </a:rPr>
              <a:t>. Lo hace de la siguiente manera: Si tomamos </a:t>
            </a:r>
            <a:r>
              <a:rPr lang="es-ES" sz="5400" b="1" dirty="0" smtClean="0">
                <a:solidFill>
                  <a:srgbClr val="002060"/>
                </a:solidFill>
              </a:rPr>
              <a:t>el </a:t>
            </a:r>
            <a:r>
              <a:rPr lang="es-ES" sz="5400" b="1" dirty="0">
                <a:solidFill>
                  <a:srgbClr val="002060"/>
                </a:solidFill>
              </a:rPr>
              <a:t>nombre </a:t>
            </a:r>
            <a:r>
              <a:rPr lang="es-ES" sz="5400" b="1" dirty="0">
                <a:solidFill>
                  <a:srgbClr val="FF0000"/>
                </a:solidFill>
              </a:rPr>
              <a:t>Ellen </a:t>
            </a:r>
            <a:r>
              <a:rPr lang="es-ES" sz="5400" b="1" dirty="0" err="1">
                <a:solidFill>
                  <a:srgbClr val="FF0000"/>
                </a:solidFill>
              </a:rPr>
              <a:t>Gould</a:t>
            </a:r>
            <a:r>
              <a:rPr lang="es-ES" sz="5400" b="1" dirty="0">
                <a:solidFill>
                  <a:srgbClr val="FF0000"/>
                </a:solidFill>
              </a:rPr>
              <a:t> White </a:t>
            </a:r>
            <a:r>
              <a:rPr lang="es-ES" sz="5400" b="1" dirty="0">
                <a:solidFill>
                  <a:srgbClr val="002060"/>
                </a:solidFill>
              </a:rPr>
              <a:t>y le aplicamos números romanos a las letras en inglés el total es 666:</a:t>
            </a:r>
          </a:p>
        </p:txBody>
      </p:sp>
    </p:spTree>
    <p:extLst>
      <p:ext uri="{BB962C8B-B14F-4D97-AF65-F5344CB8AC3E}">
        <p14:creationId xmlns:p14="http://schemas.microsoft.com/office/powerpoint/2010/main" val="5519225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5814" y="1714448"/>
            <a:ext cx="10861889" cy="313932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pt-BR" sz="6600" b="1" dirty="0" smtClean="0">
                <a:solidFill>
                  <a:srgbClr val="FF0000"/>
                </a:solidFill>
              </a:rPr>
              <a:t>E</a:t>
            </a:r>
            <a:r>
              <a:rPr lang="pt-BR" sz="6600" b="1" dirty="0" smtClean="0">
                <a:solidFill>
                  <a:srgbClr val="002060"/>
                </a:solidFill>
              </a:rPr>
              <a:t> </a:t>
            </a:r>
            <a:r>
              <a:rPr lang="pt-BR" sz="6600" b="1" dirty="0">
                <a:solidFill>
                  <a:srgbClr val="002060"/>
                </a:solidFill>
              </a:rPr>
              <a:t>(0) </a:t>
            </a:r>
            <a:r>
              <a:rPr lang="pt-BR" sz="6600" b="1" dirty="0">
                <a:solidFill>
                  <a:srgbClr val="FF0000"/>
                </a:solidFill>
              </a:rPr>
              <a:t>l</a:t>
            </a:r>
            <a:r>
              <a:rPr lang="pt-BR" sz="6600" b="1" dirty="0">
                <a:solidFill>
                  <a:srgbClr val="002060"/>
                </a:solidFill>
              </a:rPr>
              <a:t> (50) </a:t>
            </a:r>
            <a:r>
              <a:rPr lang="pt-BR" sz="6600" b="1" dirty="0">
                <a:solidFill>
                  <a:srgbClr val="FF0000"/>
                </a:solidFill>
              </a:rPr>
              <a:t>l</a:t>
            </a:r>
            <a:r>
              <a:rPr lang="pt-BR" sz="6600" b="1" dirty="0">
                <a:solidFill>
                  <a:srgbClr val="002060"/>
                </a:solidFill>
              </a:rPr>
              <a:t> (50) </a:t>
            </a:r>
            <a:r>
              <a:rPr lang="pt-BR" sz="6600" b="1" dirty="0">
                <a:solidFill>
                  <a:srgbClr val="FF0000"/>
                </a:solidFill>
              </a:rPr>
              <a:t>e</a:t>
            </a:r>
            <a:r>
              <a:rPr lang="pt-BR" sz="6600" b="1" dirty="0">
                <a:solidFill>
                  <a:srgbClr val="002060"/>
                </a:solidFill>
              </a:rPr>
              <a:t> (0) </a:t>
            </a:r>
            <a:r>
              <a:rPr lang="pt-BR" sz="6600" b="1" dirty="0">
                <a:solidFill>
                  <a:srgbClr val="FF0000"/>
                </a:solidFill>
              </a:rPr>
              <a:t>n</a:t>
            </a:r>
            <a:r>
              <a:rPr lang="pt-BR" sz="6600" b="1" dirty="0">
                <a:solidFill>
                  <a:srgbClr val="002060"/>
                </a:solidFill>
              </a:rPr>
              <a:t> (0)</a:t>
            </a:r>
          </a:p>
          <a:p>
            <a:pPr>
              <a:buClr>
                <a:srgbClr val="FF0000"/>
              </a:buClr>
            </a:pPr>
            <a:r>
              <a:rPr lang="pt-BR" sz="6600" b="1" dirty="0" smtClean="0">
                <a:solidFill>
                  <a:srgbClr val="FF0000"/>
                </a:solidFill>
              </a:rPr>
              <a:t>G</a:t>
            </a:r>
            <a:r>
              <a:rPr lang="pt-BR" sz="6600" b="1" dirty="0" smtClean="0">
                <a:solidFill>
                  <a:srgbClr val="002060"/>
                </a:solidFill>
              </a:rPr>
              <a:t> </a:t>
            </a:r>
            <a:r>
              <a:rPr lang="pt-BR" sz="6600" b="1" dirty="0">
                <a:solidFill>
                  <a:srgbClr val="002060"/>
                </a:solidFill>
              </a:rPr>
              <a:t>(0) </a:t>
            </a:r>
            <a:r>
              <a:rPr lang="pt-BR" sz="6600" b="1" dirty="0">
                <a:solidFill>
                  <a:srgbClr val="FF0000"/>
                </a:solidFill>
              </a:rPr>
              <a:t>o</a:t>
            </a:r>
            <a:r>
              <a:rPr lang="pt-BR" sz="6600" b="1" dirty="0">
                <a:solidFill>
                  <a:srgbClr val="002060"/>
                </a:solidFill>
              </a:rPr>
              <a:t> (0) </a:t>
            </a:r>
            <a:r>
              <a:rPr lang="pt-BR" sz="6600" b="1" dirty="0">
                <a:solidFill>
                  <a:srgbClr val="FF0000"/>
                </a:solidFill>
              </a:rPr>
              <a:t>u</a:t>
            </a:r>
            <a:r>
              <a:rPr lang="pt-BR" sz="6600" b="1" dirty="0">
                <a:solidFill>
                  <a:srgbClr val="002060"/>
                </a:solidFill>
              </a:rPr>
              <a:t> (5) </a:t>
            </a:r>
            <a:r>
              <a:rPr lang="pt-BR" sz="6600" b="1" dirty="0">
                <a:solidFill>
                  <a:srgbClr val="FF0000"/>
                </a:solidFill>
              </a:rPr>
              <a:t>l</a:t>
            </a:r>
            <a:r>
              <a:rPr lang="pt-BR" sz="6600" b="1" dirty="0">
                <a:solidFill>
                  <a:srgbClr val="002060"/>
                </a:solidFill>
              </a:rPr>
              <a:t> (50) </a:t>
            </a:r>
            <a:r>
              <a:rPr lang="pt-BR" sz="6600" b="1" dirty="0">
                <a:solidFill>
                  <a:srgbClr val="FF0000"/>
                </a:solidFill>
              </a:rPr>
              <a:t>d</a:t>
            </a:r>
            <a:r>
              <a:rPr lang="pt-BR" sz="6600" b="1" dirty="0">
                <a:solidFill>
                  <a:srgbClr val="002060"/>
                </a:solidFill>
              </a:rPr>
              <a:t> (500)</a:t>
            </a:r>
          </a:p>
          <a:p>
            <a:pPr>
              <a:buClr>
                <a:srgbClr val="FF0000"/>
              </a:buClr>
            </a:pPr>
            <a:r>
              <a:rPr lang="pt-BR" sz="6600" b="1" dirty="0" smtClean="0">
                <a:solidFill>
                  <a:srgbClr val="FF0000"/>
                </a:solidFill>
              </a:rPr>
              <a:t>W</a:t>
            </a:r>
            <a:r>
              <a:rPr lang="pt-BR" sz="6600" b="1" dirty="0" smtClean="0">
                <a:solidFill>
                  <a:srgbClr val="002060"/>
                </a:solidFill>
              </a:rPr>
              <a:t> </a:t>
            </a:r>
            <a:r>
              <a:rPr lang="pt-BR" sz="6600" b="1" dirty="0">
                <a:solidFill>
                  <a:srgbClr val="002060"/>
                </a:solidFill>
              </a:rPr>
              <a:t>(5+5) </a:t>
            </a:r>
            <a:r>
              <a:rPr lang="pt-BR" sz="6600" b="1" dirty="0">
                <a:solidFill>
                  <a:srgbClr val="FF0000"/>
                </a:solidFill>
              </a:rPr>
              <a:t>h</a:t>
            </a:r>
            <a:r>
              <a:rPr lang="pt-BR" sz="6600" b="1" dirty="0">
                <a:solidFill>
                  <a:srgbClr val="002060"/>
                </a:solidFill>
              </a:rPr>
              <a:t> (0) </a:t>
            </a:r>
            <a:r>
              <a:rPr lang="pt-BR" sz="6600" b="1" dirty="0">
                <a:solidFill>
                  <a:srgbClr val="FF0000"/>
                </a:solidFill>
              </a:rPr>
              <a:t>i</a:t>
            </a:r>
            <a:r>
              <a:rPr lang="pt-BR" sz="6600" b="1" dirty="0">
                <a:solidFill>
                  <a:srgbClr val="002060"/>
                </a:solidFill>
              </a:rPr>
              <a:t> (1) </a:t>
            </a:r>
            <a:r>
              <a:rPr lang="pt-BR" sz="6600" b="1" dirty="0">
                <a:solidFill>
                  <a:srgbClr val="FF0000"/>
                </a:solidFill>
              </a:rPr>
              <a:t>t</a:t>
            </a:r>
            <a:r>
              <a:rPr lang="pt-BR" sz="6600" b="1" dirty="0">
                <a:solidFill>
                  <a:srgbClr val="002060"/>
                </a:solidFill>
              </a:rPr>
              <a:t> (0) </a:t>
            </a:r>
            <a:r>
              <a:rPr lang="pt-BR" sz="6600" b="1" dirty="0">
                <a:solidFill>
                  <a:srgbClr val="FF0000"/>
                </a:solidFill>
              </a:rPr>
              <a:t>e</a:t>
            </a:r>
            <a:r>
              <a:rPr lang="pt-BR" sz="6600" b="1" dirty="0">
                <a:solidFill>
                  <a:srgbClr val="002060"/>
                </a:solidFill>
              </a:rPr>
              <a:t> (0)</a:t>
            </a:r>
            <a:endParaRPr lang="es-ES" sz="6600" b="1" dirty="0">
              <a:solidFill>
                <a:srgbClr val="002060"/>
              </a:solidFill>
            </a:endParaRPr>
          </a:p>
        </p:txBody>
      </p:sp>
    </p:spTree>
    <p:extLst>
      <p:ext uri="{BB962C8B-B14F-4D97-AF65-F5344CB8AC3E}">
        <p14:creationId xmlns:p14="http://schemas.microsoft.com/office/powerpoint/2010/main" val="212097210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217714"/>
            <a:ext cx="1131289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Pero la interpretación de Madrid tiene fallas garrafales. En </a:t>
            </a:r>
            <a:r>
              <a:rPr lang="es-ES" sz="5400" b="1" u="sng" dirty="0">
                <a:solidFill>
                  <a:srgbClr val="002060"/>
                </a:solidFill>
              </a:rPr>
              <a:t>primer lugar</a:t>
            </a:r>
            <a:r>
              <a:rPr lang="es-ES" sz="5400" b="1" dirty="0">
                <a:solidFill>
                  <a:srgbClr val="002060"/>
                </a:solidFill>
              </a:rPr>
              <a:t>, hay que hacer un poco de </a:t>
            </a:r>
            <a:r>
              <a:rPr lang="es-ES" sz="5400" b="1" dirty="0">
                <a:solidFill>
                  <a:srgbClr val="FF0000"/>
                </a:solidFill>
              </a:rPr>
              <a:t>trampa</a:t>
            </a:r>
            <a:r>
              <a:rPr lang="es-ES" sz="5400" b="1" dirty="0">
                <a:solidFill>
                  <a:srgbClr val="002060"/>
                </a:solidFill>
              </a:rPr>
              <a:t> pues tiene que convertir la “W’ en dos ‘V’. Esta práctica se desconoce en el sistema numérico romano. ¡La “</a:t>
            </a:r>
            <a:r>
              <a:rPr lang="es-ES" sz="5400" b="1" dirty="0">
                <a:solidFill>
                  <a:srgbClr val="FF0000"/>
                </a:solidFill>
              </a:rPr>
              <a:t>W</a:t>
            </a:r>
            <a:r>
              <a:rPr lang="es-ES" sz="5400" b="1" dirty="0">
                <a:solidFill>
                  <a:srgbClr val="002060"/>
                </a:solidFill>
              </a:rPr>
              <a:t>” ni siquiera existe en </a:t>
            </a:r>
            <a:r>
              <a:rPr lang="es-ES" sz="5400" b="1" dirty="0">
                <a:solidFill>
                  <a:srgbClr val="FF0000"/>
                </a:solidFill>
              </a:rPr>
              <a:t>latín</a:t>
            </a:r>
            <a:r>
              <a:rPr lang="es-ES" sz="5400" b="1" dirty="0">
                <a:solidFill>
                  <a:srgbClr val="002060"/>
                </a:solidFill>
              </a:rPr>
              <a:t>!</a:t>
            </a:r>
          </a:p>
        </p:txBody>
      </p:sp>
    </p:spTree>
    <p:extLst>
      <p:ext uri="{BB962C8B-B14F-4D97-AF65-F5344CB8AC3E}">
        <p14:creationId xmlns:p14="http://schemas.microsoft.com/office/powerpoint/2010/main" val="95026332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3266" y="460835"/>
            <a:ext cx="1131289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a:t>
            </a:r>
            <a:r>
              <a:rPr lang="es-ES" sz="4800" b="1" u="sng" dirty="0">
                <a:solidFill>
                  <a:srgbClr val="002060"/>
                </a:solidFill>
              </a:rPr>
              <a:t>segundo lugar</a:t>
            </a:r>
            <a:r>
              <a:rPr lang="es-ES" sz="4800" b="1" dirty="0">
                <a:solidFill>
                  <a:srgbClr val="002060"/>
                </a:solidFill>
              </a:rPr>
              <a:t>, el nombre Ellen </a:t>
            </a:r>
            <a:r>
              <a:rPr lang="es-ES" sz="4800" b="1" dirty="0" err="1">
                <a:solidFill>
                  <a:srgbClr val="002060"/>
                </a:solidFill>
              </a:rPr>
              <a:t>Gould</a:t>
            </a:r>
            <a:r>
              <a:rPr lang="es-ES" sz="4800" b="1" dirty="0">
                <a:solidFill>
                  <a:srgbClr val="002060"/>
                </a:solidFill>
              </a:rPr>
              <a:t> </a:t>
            </a:r>
            <a:r>
              <a:rPr lang="es-ES" sz="4800" b="1" dirty="0" err="1">
                <a:solidFill>
                  <a:srgbClr val="002060"/>
                </a:solidFill>
              </a:rPr>
              <a:t>Harmon</a:t>
            </a:r>
            <a:r>
              <a:rPr lang="es-ES" sz="4800" b="1" dirty="0">
                <a:solidFill>
                  <a:srgbClr val="002060"/>
                </a:solidFill>
              </a:rPr>
              <a:t> </a:t>
            </a:r>
            <a:r>
              <a:rPr lang="es-ES" sz="4800" b="1" dirty="0">
                <a:solidFill>
                  <a:srgbClr val="FF0000"/>
                </a:solidFill>
              </a:rPr>
              <a:t>no es blasfemo </a:t>
            </a:r>
            <a:r>
              <a:rPr lang="es-ES" sz="4800" b="1" dirty="0">
                <a:solidFill>
                  <a:srgbClr val="002060"/>
                </a:solidFill>
              </a:rPr>
              <a:t>en ningún sentido de la palabra</a:t>
            </a:r>
            <a:r>
              <a:rPr lang="es-ES" sz="4800" b="1" dirty="0" smtClean="0">
                <a:solidFill>
                  <a:srgbClr val="002060"/>
                </a:solidFill>
              </a:rPr>
              <a:t>.</a:t>
            </a:r>
          </a:p>
          <a:p>
            <a:pPr>
              <a:buClr>
                <a:srgbClr val="FF0000"/>
              </a:buClr>
            </a:pPr>
            <a:r>
              <a:rPr lang="es-ES" sz="4800" b="1" dirty="0">
                <a:solidFill>
                  <a:srgbClr val="002060"/>
                </a:solidFill>
              </a:rPr>
              <a:t>En </a:t>
            </a:r>
            <a:r>
              <a:rPr lang="es-ES" sz="4800" b="1" u="sng" dirty="0">
                <a:solidFill>
                  <a:srgbClr val="002060"/>
                </a:solidFill>
              </a:rPr>
              <a:t>tercer lugar</a:t>
            </a:r>
            <a:r>
              <a:rPr lang="es-ES" sz="4800" b="1" dirty="0">
                <a:solidFill>
                  <a:srgbClr val="002060"/>
                </a:solidFill>
              </a:rPr>
              <a:t>, no se justifica usar la </a:t>
            </a:r>
            <a:r>
              <a:rPr lang="es-ES" sz="4800" b="1" dirty="0">
                <a:solidFill>
                  <a:srgbClr val="FF0000"/>
                </a:solidFill>
              </a:rPr>
              <a:t>numerología </a:t>
            </a:r>
            <a:r>
              <a:rPr lang="es-ES" sz="4800" b="1" dirty="0">
                <a:solidFill>
                  <a:srgbClr val="002060"/>
                </a:solidFill>
              </a:rPr>
              <a:t>romana con un nombre </a:t>
            </a:r>
            <a:r>
              <a:rPr lang="es-ES" sz="4800" b="1" dirty="0">
                <a:solidFill>
                  <a:srgbClr val="FF0000"/>
                </a:solidFill>
              </a:rPr>
              <a:t>anglosajón</a:t>
            </a:r>
            <a:r>
              <a:rPr lang="es-ES" sz="4800" b="1" dirty="0">
                <a:solidFill>
                  <a:srgbClr val="002060"/>
                </a:solidFill>
              </a:rPr>
              <a:t>. Si el nombre de Elena White estuviera en latín entonces seria justificable aplicarle el sistema numérico en latín.</a:t>
            </a:r>
          </a:p>
        </p:txBody>
      </p:sp>
    </p:spTree>
    <p:extLst>
      <p:ext uri="{BB962C8B-B14F-4D97-AF65-F5344CB8AC3E}">
        <p14:creationId xmlns:p14="http://schemas.microsoft.com/office/powerpoint/2010/main" val="9145913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3266" y="460835"/>
            <a:ext cx="11312896"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En </a:t>
            </a:r>
            <a:r>
              <a:rPr lang="es-ES" sz="6000" b="1" u="sng" dirty="0">
                <a:solidFill>
                  <a:srgbClr val="002060"/>
                </a:solidFill>
              </a:rPr>
              <a:t>cuarto lugar</a:t>
            </a:r>
            <a:r>
              <a:rPr lang="es-ES" sz="6000" b="1" dirty="0">
                <a:solidFill>
                  <a:srgbClr val="002060"/>
                </a:solidFill>
              </a:rPr>
              <a:t>, la hermana White </a:t>
            </a:r>
            <a:r>
              <a:rPr lang="es-ES" sz="6000" b="1" dirty="0">
                <a:solidFill>
                  <a:srgbClr val="FF0000"/>
                </a:solidFill>
              </a:rPr>
              <a:t>después de casarse nunca usaba </a:t>
            </a:r>
            <a:r>
              <a:rPr lang="es-ES" sz="6000" b="1" dirty="0">
                <a:solidFill>
                  <a:srgbClr val="002060"/>
                </a:solidFill>
              </a:rPr>
              <a:t>el nombre Ellen </a:t>
            </a:r>
            <a:r>
              <a:rPr lang="es-ES" sz="6000" b="1" dirty="0" err="1">
                <a:solidFill>
                  <a:srgbClr val="002060"/>
                </a:solidFill>
              </a:rPr>
              <a:t>Gould</a:t>
            </a:r>
            <a:r>
              <a:rPr lang="es-ES" sz="6000" b="1" dirty="0">
                <a:solidFill>
                  <a:srgbClr val="002060"/>
                </a:solidFill>
              </a:rPr>
              <a:t> White. Siempre se refería a sí misma como </a:t>
            </a:r>
            <a:r>
              <a:rPr lang="es-ES" sz="6000" b="1" dirty="0">
                <a:solidFill>
                  <a:srgbClr val="FF0000"/>
                </a:solidFill>
              </a:rPr>
              <a:t>Ellen White</a:t>
            </a:r>
            <a:r>
              <a:rPr lang="es-ES" sz="6000" b="1" dirty="0">
                <a:solidFill>
                  <a:srgbClr val="002060"/>
                </a:solidFill>
              </a:rPr>
              <a:t>.</a:t>
            </a:r>
          </a:p>
        </p:txBody>
      </p:sp>
    </p:spTree>
    <p:extLst>
      <p:ext uri="{BB962C8B-B14F-4D97-AF65-F5344CB8AC3E}">
        <p14:creationId xmlns:p14="http://schemas.microsoft.com/office/powerpoint/2010/main" val="27800966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3266" y="460835"/>
            <a:ext cx="1131289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002060"/>
                </a:solidFill>
              </a:rPr>
              <a:t>Finalmente</a:t>
            </a:r>
            <a:r>
              <a:rPr lang="es-ES" sz="4800" b="1" dirty="0">
                <a:solidFill>
                  <a:srgbClr val="002060"/>
                </a:solidFill>
              </a:rPr>
              <a:t>, y más importante es que debemos recordar que el número </a:t>
            </a:r>
            <a:r>
              <a:rPr lang="es-ES" sz="4800" b="1" dirty="0">
                <a:solidFill>
                  <a:srgbClr val="FF0000"/>
                </a:solidFill>
              </a:rPr>
              <a:t>666</a:t>
            </a:r>
            <a:r>
              <a:rPr lang="es-ES" sz="4800" b="1" dirty="0">
                <a:solidFill>
                  <a:srgbClr val="002060"/>
                </a:solidFill>
              </a:rPr>
              <a:t> es el </a:t>
            </a:r>
            <a:r>
              <a:rPr lang="es-ES" sz="4800" b="1" dirty="0">
                <a:solidFill>
                  <a:srgbClr val="FF0000"/>
                </a:solidFill>
              </a:rPr>
              <a:t>número de la bestia</a:t>
            </a:r>
            <a:r>
              <a:rPr lang="es-ES" sz="4800" b="1" dirty="0">
                <a:solidFill>
                  <a:srgbClr val="002060"/>
                </a:solidFill>
              </a:rPr>
              <a:t> y la bestia tiene varias características. Elena White no cuadra con ninguna de las características de la bestia. Ella se levantó en los Estados Unidos, no en Roma. Ella no desarraigó a tres de los diez reinos de Europa. </a:t>
            </a:r>
          </a:p>
        </p:txBody>
      </p:sp>
    </p:spTree>
    <p:extLst>
      <p:ext uri="{BB962C8B-B14F-4D97-AF65-F5344CB8AC3E}">
        <p14:creationId xmlns:p14="http://schemas.microsoft.com/office/powerpoint/2010/main" val="900395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3458" y="890321"/>
            <a:ext cx="11356258"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al que el Padre santificó y envió al mundo, vosotros decís: Tú blasfemas, porque dije: ¿</a:t>
            </a:r>
            <a:r>
              <a:rPr lang="es-ES" sz="4400" b="1" dirty="0">
                <a:solidFill>
                  <a:srgbClr val="FFFF00"/>
                </a:solidFill>
              </a:rPr>
              <a:t>Hijo de Dios soy</a:t>
            </a:r>
            <a:r>
              <a:rPr lang="es-ES" sz="4400" b="1" dirty="0">
                <a:solidFill>
                  <a:schemeClr val="bg1"/>
                </a:solidFill>
              </a:rPr>
              <a:t>? </a:t>
            </a:r>
            <a:r>
              <a:rPr lang="es-ES" sz="4400" b="1" dirty="0">
                <a:solidFill>
                  <a:srgbClr val="FF0000"/>
                </a:solidFill>
              </a:rPr>
              <a:t>37</a:t>
            </a:r>
            <a:r>
              <a:rPr lang="es-ES" sz="4400" b="1" dirty="0">
                <a:solidFill>
                  <a:schemeClr val="bg1"/>
                </a:solidFill>
              </a:rPr>
              <a:t> Si no </a:t>
            </a:r>
            <a:r>
              <a:rPr lang="es-ES" sz="4400" b="1" dirty="0">
                <a:solidFill>
                  <a:srgbClr val="FFFF00"/>
                </a:solidFill>
              </a:rPr>
              <a:t>hago las obras </a:t>
            </a:r>
            <a:r>
              <a:rPr lang="es-ES" sz="4400" b="1" dirty="0">
                <a:solidFill>
                  <a:schemeClr val="bg1"/>
                </a:solidFill>
              </a:rPr>
              <a:t>de mi Padre, no me creáis. </a:t>
            </a:r>
            <a:r>
              <a:rPr lang="es-ES" sz="4400" b="1" dirty="0">
                <a:solidFill>
                  <a:srgbClr val="FF0000"/>
                </a:solidFill>
              </a:rPr>
              <a:t>38</a:t>
            </a:r>
            <a:r>
              <a:rPr lang="es-ES" sz="4400" b="1" dirty="0">
                <a:solidFill>
                  <a:schemeClr val="bg1"/>
                </a:solidFill>
              </a:rPr>
              <a:t> Mas si las hago, aunque no me creáis a mí, creed a las obras, para que conozcáis y creáis que el Padre está en mí, y yo en el Padre. </a:t>
            </a:r>
            <a:r>
              <a:rPr lang="es-ES" sz="4400" b="1" dirty="0">
                <a:solidFill>
                  <a:srgbClr val="FF0000"/>
                </a:solidFill>
              </a:rPr>
              <a:t>39</a:t>
            </a:r>
            <a:r>
              <a:rPr lang="es-ES" sz="4400" b="1" dirty="0">
                <a:solidFill>
                  <a:schemeClr val="bg1"/>
                </a:solidFill>
              </a:rPr>
              <a:t> Procuraron </a:t>
            </a:r>
            <a:r>
              <a:rPr lang="es-ES" sz="4400" b="1" dirty="0">
                <a:solidFill>
                  <a:srgbClr val="FFFF00"/>
                </a:solidFill>
              </a:rPr>
              <a:t>otra vez prenderle</a:t>
            </a:r>
            <a:r>
              <a:rPr lang="es-ES" sz="4400" b="1" dirty="0">
                <a:solidFill>
                  <a:schemeClr val="bg1"/>
                </a:solidFill>
              </a:rPr>
              <a:t>, pero él se escapó de sus manos.”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10:36-39: </a:t>
            </a:r>
          </a:p>
        </p:txBody>
      </p:sp>
    </p:spTree>
    <p:extLst>
      <p:ext uri="{BB962C8B-B14F-4D97-AF65-F5344CB8AC3E}">
        <p14:creationId xmlns:p14="http://schemas.microsoft.com/office/powerpoint/2010/main" val="23876042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3266" y="460835"/>
            <a:ext cx="1131289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Ella </a:t>
            </a:r>
            <a:r>
              <a:rPr lang="es-ES" sz="4800" b="1" dirty="0">
                <a:solidFill>
                  <a:srgbClr val="002060"/>
                </a:solidFill>
              </a:rPr>
              <a:t>no pensó en cambiar la ley de Dios (más bien la defendía a capa y espada). Ella nunca persiguió a los santos del altísimo. Ella no habló blasfemias contra el Altísimo ni pretendió ocupar el lugar de Dios en la tierra. Ella no reinó por 1260 años (¡vivió una larga vida, pero no tanto!). </a:t>
            </a:r>
          </a:p>
        </p:txBody>
      </p:sp>
    </p:spTree>
    <p:extLst>
      <p:ext uri="{BB962C8B-B14F-4D97-AF65-F5344CB8AC3E}">
        <p14:creationId xmlns:p14="http://schemas.microsoft.com/office/powerpoint/2010/main" val="411876678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393" y="91503"/>
            <a:ext cx="1131289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Ella </a:t>
            </a:r>
            <a:r>
              <a:rPr lang="es-ES" sz="4800" b="1" dirty="0">
                <a:solidFill>
                  <a:srgbClr val="002060"/>
                </a:solidFill>
              </a:rPr>
              <a:t>no ejerció dominio sobre toda nación, tribu, lengua y pueblo ni recibió una herida mortal con la espada que fue sanada para maravillarse luego todo el mundo en pos de ella. Aun si aceptáramos que el nombre Ellen </a:t>
            </a:r>
            <a:r>
              <a:rPr lang="es-ES" sz="4800" b="1" dirty="0" err="1">
                <a:solidFill>
                  <a:srgbClr val="002060"/>
                </a:solidFill>
              </a:rPr>
              <a:t>Gould</a:t>
            </a:r>
            <a:r>
              <a:rPr lang="es-ES" sz="4800" b="1" dirty="0">
                <a:solidFill>
                  <a:srgbClr val="002060"/>
                </a:solidFill>
              </a:rPr>
              <a:t> White suma 666 éste sería tan solo un detalle que identifica a la bestia y ninguna de las otras características le cuadran.</a:t>
            </a:r>
          </a:p>
        </p:txBody>
      </p:sp>
    </p:spTree>
    <p:extLst>
      <p:ext uri="{BB962C8B-B14F-4D97-AF65-F5344CB8AC3E}">
        <p14:creationId xmlns:p14="http://schemas.microsoft.com/office/powerpoint/2010/main" val="32568210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393" y="117693"/>
            <a:ext cx="1131289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Una vez mientras hablaba con un </a:t>
            </a:r>
            <a:r>
              <a:rPr lang="es-ES" sz="5400" b="1" dirty="0">
                <a:solidFill>
                  <a:srgbClr val="FF0000"/>
                </a:solidFill>
              </a:rPr>
              <a:t>enemigo</a:t>
            </a:r>
            <a:r>
              <a:rPr lang="es-ES" sz="5400" b="1" dirty="0">
                <a:solidFill>
                  <a:srgbClr val="002060"/>
                </a:solidFill>
              </a:rPr>
              <a:t> de la hermana White me dijo: “¡Sí, pero Elena White si recibió una </a:t>
            </a:r>
            <a:r>
              <a:rPr lang="es-ES" sz="5400" b="1" dirty="0">
                <a:solidFill>
                  <a:srgbClr val="FF0000"/>
                </a:solidFill>
              </a:rPr>
              <a:t>herida mortal </a:t>
            </a:r>
            <a:r>
              <a:rPr lang="es-ES" sz="5400" b="1" dirty="0">
                <a:solidFill>
                  <a:srgbClr val="002060"/>
                </a:solidFill>
              </a:rPr>
              <a:t>cuando una compañera le pegó en la cara con una piedra y aunque los médicos les dijeron a los padres que no sobreviviría, </a:t>
            </a:r>
            <a:r>
              <a:rPr lang="es-ES" sz="5400" b="1" dirty="0">
                <a:solidFill>
                  <a:srgbClr val="FF0000"/>
                </a:solidFill>
              </a:rPr>
              <a:t>se sanó de su herida</a:t>
            </a:r>
            <a:r>
              <a:rPr lang="es-ES" sz="5400" b="1" dirty="0">
                <a:solidFill>
                  <a:srgbClr val="002060"/>
                </a:solidFill>
              </a:rPr>
              <a:t>!</a:t>
            </a:r>
          </a:p>
        </p:txBody>
      </p:sp>
    </p:spTree>
    <p:extLst>
      <p:ext uri="{BB962C8B-B14F-4D97-AF65-F5344CB8AC3E}">
        <p14:creationId xmlns:p14="http://schemas.microsoft.com/office/powerpoint/2010/main" val="127682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393" y="368502"/>
            <a:ext cx="1131289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Quedé </a:t>
            </a:r>
            <a:r>
              <a:rPr lang="es-ES" sz="4400" b="1" dirty="0">
                <a:solidFill>
                  <a:srgbClr val="002060"/>
                </a:solidFill>
              </a:rPr>
              <a:t>pasmado al oír a este individuo usar un argumento tan </a:t>
            </a:r>
            <a:r>
              <a:rPr lang="es-ES" sz="4400" b="1" dirty="0">
                <a:solidFill>
                  <a:srgbClr val="FF0000"/>
                </a:solidFill>
              </a:rPr>
              <a:t>inverosímil</a:t>
            </a:r>
            <a:r>
              <a:rPr lang="es-ES" sz="4400" b="1" dirty="0">
                <a:solidFill>
                  <a:srgbClr val="002060"/>
                </a:solidFill>
              </a:rPr>
              <a:t> y falto de lógica. Hay dos problemas con el argumento de este enemigo de Elena White. En </a:t>
            </a:r>
            <a:r>
              <a:rPr lang="es-ES" sz="4400" b="1" u="sng" dirty="0">
                <a:solidFill>
                  <a:srgbClr val="002060"/>
                </a:solidFill>
              </a:rPr>
              <a:t>primer lugar</a:t>
            </a:r>
            <a:r>
              <a:rPr lang="es-ES" sz="4400" b="1" dirty="0">
                <a:solidFill>
                  <a:srgbClr val="002060"/>
                </a:solidFill>
              </a:rPr>
              <a:t>, Elena White fue herida al principio de su vida mientras era niña y en contraste la bestia fue </a:t>
            </a:r>
            <a:r>
              <a:rPr lang="es-ES" sz="4400" b="1" dirty="0" smtClean="0">
                <a:solidFill>
                  <a:srgbClr val="002060"/>
                </a:solidFill>
              </a:rPr>
              <a:t>herida ya </a:t>
            </a:r>
            <a:r>
              <a:rPr lang="es-ES" sz="4400" b="1" dirty="0">
                <a:solidFill>
                  <a:srgbClr val="002060"/>
                </a:solidFill>
              </a:rPr>
              <a:t>cuando había existido por 1260 años. ¡En </a:t>
            </a:r>
            <a:r>
              <a:rPr lang="es-ES" sz="4400" b="1" u="sng" dirty="0" smtClean="0">
                <a:solidFill>
                  <a:srgbClr val="002060"/>
                </a:solidFill>
              </a:rPr>
              <a:t>segundo lugar</a:t>
            </a:r>
            <a:r>
              <a:rPr lang="es-ES" sz="4400" b="1" dirty="0">
                <a:solidFill>
                  <a:srgbClr val="002060"/>
                </a:solidFill>
              </a:rPr>
              <a:t>, la bestia fue herida con la espada y la </a:t>
            </a:r>
            <a:r>
              <a:rPr lang="es-ES" sz="4400" b="1" dirty="0" smtClean="0">
                <a:solidFill>
                  <a:srgbClr val="002060"/>
                </a:solidFill>
              </a:rPr>
              <a:t>hermana </a:t>
            </a:r>
            <a:r>
              <a:rPr lang="es-ES" sz="4400" b="1" dirty="0">
                <a:solidFill>
                  <a:srgbClr val="002060"/>
                </a:solidFill>
              </a:rPr>
              <a:t>White con una piedra!</a:t>
            </a:r>
          </a:p>
        </p:txBody>
      </p:sp>
    </p:spTree>
    <p:extLst>
      <p:ext uri="{BB962C8B-B14F-4D97-AF65-F5344CB8AC3E}">
        <p14:creationId xmlns:p14="http://schemas.microsoft.com/office/powerpoint/2010/main" val="387668140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393" y="368502"/>
            <a:ext cx="1131289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Se han sugerido otros nombres o títulos para explicar el significado del número 666. Entre </a:t>
            </a:r>
            <a:r>
              <a:rPr lang="es-ES" sz="5400" b="1" dirty="0" smtClean="0">
                <a:solidFill>
                  <a:srgbClr val="002060"/>
                </a:solidFill>
              </a:rPr>
              <a:t>ellos [suman 666 cada uno] </a:t>
            </a:r>
            <a:r>
              <a:rPr lang="es-ES" sz="5400" b="1" dirty="0">
                <a:solidFill>
                  <a:srgbClr val="002060"/>
                </a:solidFill>
              </a:rPr>
              <a:t>están los siguientes:</a:t>
            </a:r>
          </a:p>
          <a:p>
            <a:pPr>
              <a:buClr>
                <a:srgbClr val="FF0000"/>
              </a:buClr>
            </a:pPr>
            <a:r>
              <a:rPr lang="es-ES" sz="5400" b="1" dirty="0" smtClean="0">
                <a:solidFill>
                  <a:srgbClr val="FF0000"/>
                </a:solidFill>
              </a:rPr>
              <a:t>Dux </a:t>
            </a:r>
            <a:r>
              <a:rPr lang="es-ES" sz="5400" b="1" dirty="0" err="1">
                <a:solidFill>
                  <a:srgbClr val="FF0000"/>
                </a:solidFill>
              </a:rPr>
              <a:t>Cleri</a:t>
            </a:r>
            <a:r>
              <a:rPr lang="es-ES" sz="5400" b="1" dirty="0">
                <a:solidFill>
                  <a:srgbClr val="FF0000"/>
                </a:solidFill>
              </a:rPr>
              <a:t> </a:t>
            </a:r>
            <a:r>
              <a:rPr lang="es-ES" sz="5400" b="1" dirty="0">
                <a:solidFill>
                  <a:srgbClr val="002060"/>
                </a:solidFill>
              </a:rPr>
              <a:t>(jefe del clero)</a:t>
            </a:r>
          </a:p>
          <a:p>
            <a:pPr>
              <a:buClr>
                <a:srgbClr val="FF0000"/>
              </a:buClr>
            </a:pPr>
            <a:r>
              <a:rPr lang="es-ES" sz="5400" b="1" dirty="0" err="1" smtClean="0">
                <a:solidFill>
                  <a:srgbClr val="FF0000"/>
                </a:solidFill>
              </a:rPr>
              <a:t>Lateinos</a:t>
            </a:r>
            <a:r>
              <a:rPr lang="es-ES" sz="5400" b="1" dirty="0" smtClean="0">
                <a:solidFill>
                  <a:srgbClr val="002060"/>
                </a:solidFill>
              </a:rPr>
              <a:t> </a:t>
            </a:r>
            <a:r>
              <a:rPr lang="es-ES" sz="5400" b="1" dirty="0">
                <a:solidFill>
                  <a:srgbClr val="002060"/>
                </a:solidFill>
              </a:rPr>
              <a:t>(hombre latino)</a:t>
            </a:r>
          </a:p>
          <a:p>
            <a:pPr>
              <a:buClr>
                <a:srgbClr val="FF0000"/>
              </a:buClr>
            </a:pPr>
            <a:r>
              <a:rPr lang="es-ES" sz="5400" b="1" dirty="0" err="1" smtClean="0">
                <a:solidFill>
                  <a:srgbClr val="FF0000"/>
                </a:solidFill>
              </a:rPr>
              <a:t>Ludovicus</a:t>
            </a:r>
            <a:r>
              <a:rPr lang="es-ES" sz="5400" b="1" dirty="0" smtClean="0">
                <a:solidFill>
                  <a:srgbClr val="002060"/>
                </a:solidFill>
              </a:rPr>
              <a:t> </a:t>
            </a:r>
            <a:r>
              <a:rPr lang="es-ES" sz="5400" b="1" dirty="0">
                <a:solidFill>
                  <a:srgbClr val="002060"/>
                </a:solidFill>
              </a:rPr>
              <a:t>(jefe de la corte de Roma)</a:t>
            </a:r>
          </a:p>
        </p:txBody>
      </p:sp>
    </p:spTree>
    <p:extLst>
      <p:ext uri="{BB962C8B-B14F-4D97-AF65-F5344CB8AC3E}">
        <p14:creationId xmlns:p14="http://schemas.microsoft.com/office/powerpoint/2010/main" val="42187965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393" y="531370"/>
            <a:ext cx="1131289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problema con todas estas sugerencias es que </a:t>
            </a:r>
            <a:r>
              <a:rPr lang="es-ES" sz="4800" b="1" dirty="0">
                <a:solidFill>
                  <a:srgbClr val="FF0000"/>
                </a:solidFill>
              </a:rPr>
              <a:t>ninguno</a:t>
            </a:r>
            <a:r>
              <a:rPr lang="es-ES" sz="4800" b="1" dirty="0">
                <a:solidFill>
                  <a:srgbClr val="002060"/>
                </a:solidFill>
              </a:rPr>
              <a:t> de estos nombres es </a:t>
            </a:r>
            <a:r>
              <a:rPr lang="es-ES" sz="4800" b="1" dirty="0">
                <a:solidFill>
                  <a:srgbClr val="FF0000"/>
                </a:solidFill>
              </a:rPr>
              <a:t>blasfemo</a:t>
            </a:r>
            <a:r>
              <a:rPr lang="es-ES" sz="4800" b="1" dirty="0">
                <a:solidFill>
                  <a:srgbClr val="002060"/>
                </a:solidFill>
              </a:rPr>
              <a:t>. Pero si hay un nombre que ha sido oficialmente asumido por los papas que sin lugar a dudas </a:t>
            </a:r>
            <a:r>
              <a:rPr lang="es-ES" sz="4800" b="1" dirty="0">
                <a:solidFill>
                  <a:srgbClr val="FF0000"/>
                </a:solidFill>
              </a:rPr>
              <a:t>es blasfemo</a:t>
            </a:r>
            <a:r>
              <a:rPr lang="es-ES" sz="4800" b="1" dirty="0">
                <a:solidFill>
                  <a:srgbClr val="002060"/>
                </a:solidFill>
              </a:rPr>
              <a:t>, </a:t>
            </a:r>
            <a:r>
              <a:rPr lang="es-ES" sz="4800" b="1" dirty="0" err="1">
                <a:solidFill>
                  <a:srgbClr val="FF0000"/>
                </a:solidFill>
              </a:rPr>
              <a:t>Vicarius</a:t>
            </a:r>
            <a:r>
              <a:rPr lang="es-ES" sz="4800" b="1" dirty="0">
                <a:solidFill>
                  <a:srgbClr val="FF0000"/>
                </a:solidFill>
              </a:rPr>
              <a:t> </a:t>
            </a:r>
            <a:r>
              <a:rPr lang="es-ES" sz="4800" b="1" dirty="0" err="1">
                <a:solidFill>
                  <a:srgbClr val="FF0000"/>
                </a:solidFill>
              </a:rPr>
              <a:t>Filii</a:t>
            </a:r>
            <a:r>
              <a:rPr lang="es-ES" sz="4800" b="1" dirty="0">
                <a:solidFill>
                  <a:srgbClr val="FF0000"/>
                </a:solidFill>
              </a:rPr>
              <a:t> Dei</a:t>
            </a:r>
            <a:r>
              <a:rPr lang="es-ES" sz="4800" b="1" dirty="0">
                <a:solidFill>
                  <a:srgbClr val="002060"/>
                </a:solidFill>
              </a:rPr>
              <a:t>. Cuando </a:t>
            </a:r>
            <a:r>
              <a:rPr lang="es-ES" sz="4800" b="1" dirty="0">
                <a:solidFill>
                  <a:srgbClr val="FF0000"/>
                </a:solidFill>
              </a:rPr>
              <a:t>Jesús</a:t>
            </a:r>
            <a:r>
              <a:rPr lang="es-ES" sz="4800" b="1" dirty="0">
                <a:solidFill>
                  <a:srgbClr val="002060"/>
                </a:solidFill>
              </a:rPr>
              <a:t> se fue al cielo dejó como su </a:t>
            </a:r>
            <a:r>
              <a:rPr lang="es-ES" sz="4800" b="1" dirty="0">
                <a:solidFill>
                  <a:srgbClr val="FF0000"/>
                </a:solidFill>
              </a:rPr>
              <a:t>representante</a:t>
            </a:r>
            <a:r>
              <a:rPr lang="es-ES" sz="4800" b="1" dirty="0">
                <a:solidFill>
                  <a:srgbClr val="002060"/>
                </a:solidFill>
              </a:rPr>
              <a:t> al </a:t>
            </a:r>
            <a:r>
              <a:rPr lang="es-ES" sz="4800" b="1" dirty="0">
                <a:solidFill>
                  <a:srgbClr val="FF0000"/>
                </a:solidFill>
              </a:rPr>
              <a:t>Espíritu Santo</a:t>
            </a:r>
            <a:r>
              <a:rPr lang="es-ES" sz="4800" b="1" dirty="0">
                <a:solidFill>
                  <a:srgbClr val="002060"/>
                </a:solidFill>
              </a:rPr>
              <a:t>, </a:t>
            </a:r>
            <a:r>
              <a:rPr lang="es-ES" sz="4800" b="1" dirty="0">
                <a:solidFill>
                  <a:srgbClr val="FF0000"/>
                </a:solidFill>
              </a:rPr>
              <a:t>no al papa</a:t>
            </a:r>
            <a:r>
              <a:rPr lang="es-ES" sz="4800" b="1" dirty="0">
                <a:solidFill>
                  <a:srgbClr val="002060"/>
                </a:solidFill>
              </a:rPr>
              <a:t>:</a:t>
            </a:r>
          </a:p>
        </p:txBody>
      </p:sp>
    </p:spTree>
    <p:extLst>
      <p:ext uri="{BB962C8B-B14F-4D97-AF65-F5344CB8AC3E}">
        <p14:creationId xmlns:p14="http://schemas.microsoft.com/office/powerpoint/2010/main" val="14823410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681282"/>
            <a:ext cx="11297264" cy="6001643"/>
          </a:xfrm>
          <a:prstGeom prst="rect">
            <a:avLst/>
          </a:prstGeom>
          <a:noFill/>
        </p:spPr>
        <p:txBody>
          <a:bodyPr wrap="square" rtlCol="0">
            <a:spAutoFit/>
          </a:bodyPr>
          <a:lstStyle/>
          <a:p>
            <a:r>
              <a:rPr lang="es-ES" sz="4800" b="1" dirty="0">
                <a:solidFill>
                  <a:schemeClr val="bg1"/>
                </a:solidFill>
              </a:rPr>
              <a:t>“Y yo rogaré al Padre, y os dará </a:t>
            </a:r>
            <a:r>
              <a:rPr lang="es-ES" sz="4800" b="1" dirty="0">
                <a:solidFill>
                  <a:srgbClr val="FFFF00"/>
                </a:solidFill>
              </a:rPr>
              <a:t>otro Consolador</a:t>
            </a:r>
            <a:r>
              <a:rPr lang="es-ES" sz="4800" b="1" dirty="0">
                <a:solidFill>
                  <a:schemeClr val="bg1"/>
                </a:solidFill>
              </a:rPr>
              <a:t>, para que </a:t>
            </a:r>
            <a:r>
              <a:rPr lang="es-ES" sz="4800" b="1" dirty="0">
                <a:solidFill>
                  <a:srgbClr val="FFFF00"/>
                </a:solidFill>
              </a:rPr>
              <a:t>esté con vosotros para siempre</a:t>
            </a:r>
            <a:r>
              <a:rPr lang="es-ES" sz="4800" b="1" dirty="0">
                <a:solidFill>
                  <a:schemeClr val="bg1"/>
                </a:solidFill>
              </a:rPr>
              <a:t>: </a:t>
            </a:r>
            <a:r>
              <a:rPr lang="es-ES" sz="4800" b="1" dirty="0">
                <a:solidFill>
                  <a:srgbClr val="FF0000"/>
                </a:solidFill>
              </a:rPr>
              <a:t>17</a:t>
            </a:r>
            <a:r>
              <a:rPr lang="es-ES" sz="4800" b="1" dirty="0">
                <a:solidFill>
                  <a:schemeClr val="bg1"/>
                </a:solidFill>
              </a:rPr>
              <a:t> el </a:t>
            </a:r>
            <a:r>
              <a:rPr lang="es-ES" sz="4800" b="1" dirty="0">
                <a:solidFill>
                  <a:srgbClr val="FFFF00"/>
                </a:solidFill>
              </a:rPr>
              <a:t>Espíritu</a:t>
            </a:r>
            <a:r>
              <a:rPr lang="es-ES" sz="4800" b="1" dirty="0">
                <a:solidFill>
                  <a:schemeClr val="bg1"/>
                </a:solidFill>
              </a:rPr>
              <a:t> </a:t>
            </a:r>
            <a:r>
              <a:rPr lang="es-ES" sz="4800" b="1" dirty="0">
                <a:solidFill>
                  <a:srgbClr val="FFFF00"/>
                </a:solidFill>
              </a:rPr>
              <a:t>de verdad</a:t>
            </a:r>
            <a:r>
              <a:rPr lang="es-ES" sz="4800" b="1" dirty="0">
                <a:solidFill>
                  <a:schemeClr val="bg1"/>
                </a:solidFill>
              </a:rPr>
              <a:t>, al cual el mundo no puede recibir, porque </a:t>
            </a:r>
            <a:r>
              <a:rPr lang="es-ES" sz="4800" b="1" dirty="0">
                <a:solidFill>
                  <a:srgbClr val="FFFF00"/>
                </a:solidFill>
              </a:rPr>
              <a:t>no le ve</a:t>
            </a:r>
            <a:r>
              <a:rPr lang="es-ES" sz="4800" b="1" dirty="0">
                <a:solidFill>
                  <a:schemeClr val="bg1"/>
                </a:solidFill>
              </a:rPr>
              <a:t>, ni le conoce; pero vosotros le conocéis, porque </a:t>
            </a:r>
            <a:r>
              <a:rPr lang="es-ES" sz="4800" b="1" dirty="0">
                <a:solidFill>
                  <a:srgbClr val="FFFF00"/>
                </a:solidFill>
              </a:rPr>
              <a:t>mora con vosotros</a:t>
            </a:r>
            <a:r>
              <a:rPr lang="es-ES" sz="4800" b="1" dirty="0">
                <a:solidFill>
                  <a:schemeClr val="bg1"/>
                </a:solidFill>
              </a:rPr>
              <a:t>, y </a:t>
            </a:r>
            <a:r>
              <a:rPr lang="es-ES" sz="4800" b="1" dirty="0">
                <a:solidFill>
                  <a:srgbClr val="FFFF00"/>
                </a:solidFill>
              </a:rPr>
              <a:t>estará </a:t>
            </a:r>
            <a:r>
              <a:rPr lang="es-ES" sz="4800" b="1" u="sng" dirty="0">
                <a:solidFill>
                  <a:srgbClr val="FFFF00"/>
                </a:solidFill>
              </a:rPr>
              <a:t>en</a:t>
            </a:r>
            <a:r>
              <a:rPr lang="es-ES" sz="4800" b="1" dirty="0">
                <a:solidFill>
                  <a:srgbClr val="FFFF00"/>
                </a:solidFill>
              </a:rPr>
              <a:t> vosotros</a:t>
            </a:r>
            <a:r>
              <a:rPr lang="es-ES" sz="4800" b="1" dirty="0">
                <a:solidFill>
                  <a:schemeClr val="bg1"/>
                </a:solidFill>
              </a:rPr>
              <a:t>. </a:t>
            </a:r>
            <a:r>
              <a:rPr lang="es-ES" sz="4800" b="1" dirty="0">
                <a:solidFill>
                  <a:srgbClr val="FF0000"/>
                </a:solidFill>
              </a:rPr>
              <a:t>18</a:t>
            </a:r>
            <a:r>
              <a:rPr lang="es-ES" sz="4800" b="1" dirty="0">
                <a:solidFill>
                  <a:schemeClr val="bg1"/>
                </a:solidFill>
              </a:rPr>
              <a:t> No os dejaré huérfanos; vendré a vosotros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rPr>
              <a:t>(Juan 14:16-18).</a:t>
            </a:r>
          </a:p>
        </p:txBody>
      </p:sp>
    </p:spTree>
    <p:extLst>
      <p:ext uri="{BB962C8B-B14F-4D97-AF65-F5344CB8AC3E}">
        <p14:creationId xmlns:p14="http://schemas.microsoft.com/office/powerpoint/2010/main" val="37924925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906" y="416864"/>
            <a:ext cx="1096346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Jesús dejó muy en claro que el </a:t>
            </a:r>
            <a:r>
              <a:rPr lang="es-ES" sz="4400" b="1" dirty="0">
                <a:solidFill>
                  <a:srgbClr val="C00000"/>
                </a:solidFill>
              </a:rPr>
              <a:t>líder visible de la iglesia</a:t>
            </a:r>
            <a:r>
              <a:rPr lang="es-ES" sz="4400" b="1" dirty="0">
                <a:solidFill>
                  <a:srgbClr val="002060"/>
                </a:solidFill>
              </a:rPr>
              <a:t> estaría </a:t>
            </a:r>
            <a:r>
              <a:rPr lang="es-ES" sz="4400" b="1" dirty="0">
                <a:solidFill>
                  <a:srgbClr val="C00000"/>
                </a:solidFill>
              </a:rPr>
              <a:t>en el cielo (Jesús) </a:t>
            </a:r>
            <a:r>
              <a:rPr lang="es-ES" sz="4400" b="1" dirty="0">
                <a:solidFill>
                  <a:srgbClr val="002060"/>
                </a:solidFill>
              </a:rPr>
              <a:t>y el </a:t>
            </a:r>
            <a:r>
              <a:rPr lang="es-ES" sz="4400" b="1" dirty="0">
                <a:solidFill>
                  <a:srgbClr val="C00000"/>
                </a:solidFill>
              </a:rPr>
              <a:t>líder invisible</a:t>
            </a:r>
            <a:r>
              <a:rPr lang="es-ES" sz="4400" b="1" dirty="0">
                <a:solidFill>
                  <a:srgbClr val="002060"/>
                </a:solidFill>
              </a:rPr>
              <a:t> ocuparía </a:t>
            </a:r>
            <a:r>
              <a:rPr lang="es-ES" sz="4400" b="1" dirty="0">
                <a:solidFill>
                  <a:srgbClr val="C00000"/>
                </a:solidFill>
              </a:rPr>
              <a:t>su lugar en la tierra (el Espíritu Santo)</a:t>
            </a:r>
            <a:r>
              <a:rPr lang="es-ES" sz="4400" b="1" dirty="0">
                <a:solidFill>
                  <a:srgbClr val="002060"/>
                </a:solidFill>
              </a:rPr>
              <a:t>. El papado le ha dado un </a:t>
            </a:r>
            <a:r>
              <a:rPr lang="es-ES" sz="4400" b="1" dirty="0">
                <a:solidFill>
                  <a:srgbClr val="C00000"/>
                </a:solidFill>
              </a:rPr>
              <a:t>vuelco</a:t>
            </a:r>
            <a:r>
              <a:rPr lang="es-ES" sz="4400" b="1" dirty="0">
                <a:solidFill>
                  <a:srgbClr val="002060"/>
                </a:solidFill>
              </a:rPr>
              <a:t> a esto pues pone al representante invisible en el cielo y el visible en la tierra. De este modo los papas no solo usurpan el lugar de Cristo sino también del Espíritu Santo. ¡Esto es </a:t>
            </a:r>
            <a:r>
              <a:rPr lang="es-ES" sz="4400" b="1" dirty="0">
                <a:solidFill>
                  <a:srgbClr val="C00000"/>
                </a:solidFill>
              </a:rPr>
              <a:t>blasfemia</a:t>
            </a:r>
            <a:r>
              <a:rPr lang="es-ES" sz="4400" b="1" dirty="0">
                <a:solidFill>
                  <a:srgbClr val="002060"/>
                </a:solidFill>
              </a:rPr>
              <a:t> del más alto grado!</a:t>
            </a:r>
          </a:p>
        </p:txBody>
      </p:sp>
    </p:spTree>
    <p:extLst>
      <p:ext uri="{BB962C8B-B14F-4D97-AF65-F5344CB8AC3E}">
        <p14:creationId xmlns:p14="http://schemas.microsoft.com/office/powerpoint/2010/main" val="30079890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906" y="416864"/>
            <a:ext cx="1096346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Es sorprendente que la palabra griega </a:t>
            </a:r>
            <a:r>
              <a:rPr lang="es-ES" sz="4400" b="1" dirty="0" err="1">
                <a:solidFill>
                  <a:srgbClr val="C00000"/>
                </a:solidFill>
              </a:rPr>
              <a:t>antichristós</a:t>
            </a:r>
            <a:r>
              <a:rPr lang="es-ES" sz="4400" b="1" dirty="0">
                <a:solidFill>
                  <a:srgbClr val="002060"/>
                </a:solidFill>
              </a:rPr>
              <a:t> tiene el mismo significado básico que la expresión </a:t>
            </a:r>
            <a:r>
              <a:rPr lang="es-ES" sz="4400" b="1" dirty="0" err="1">
                <a:solidFill>
                  <a:srgbClr val="C00000"/>
                </a:solidFill>
              </a:rPr>
              <a:t>Vicarius</a:t>
            </a:r>
            <a:r>
              <a:rPr lang="es-ES" sz="4400" b="1" dirty="0">
                <a:solidFill>
                  <a:srgbClr val="C00000"/>
                </a:solidFill>
              </a:rPr>
              <a:t> </a:t>
            </a:r>
            <a:r>
              <a:rPr lang="es-ES" sz="4400" b="1" dirty="0" err="1">
                <a:solidFill>
                  <a:srgbClr val="C00000"/>
                </a:solidFill>
              </a:rPr>
              <a:t>Filii</a:t>
            </a:r>
            <a:r>
              <a:rPr lang="es-ES" sz="4400" b="1" dirty="0">
                <a:solidFill>
                  <a:srgbClr val="C00000"/>
                </a:solidFill>
              </a:rPr>
              <a:t> Dei</a:t>
            </a:r>
            <a:r>
              <a:rPr lang="es-ES" sz="4400" b="1" dirty="0">
                <a:solidFill>
                  <a:srgbClr val="002060"/>
                </a:solidFill>
              </a:rPr>
              <a:t>. La vasta mayoría de las personas piensan que la palabra anticristo significa ‘</a:t>
            </a:r>
            <a:r>
              <a:rPr lang="es-ES" sz="4400" b="1" dirty="0">
                <a:solidFill>
                  <a:srgbClr val="C00000"/>
                </a:solidFill>
              </a:rPr>
              <a:t>uno que se opone a Cristo</a:t>
            </a:r>
            <a:r>
              <a:rPr lang="es-ES" sz="4400" b="1" dirty="0">
                <a:solidFill>
                  <a:srgbClr val="002060"/>
                </a:solidFill>
              </a:rPr>
              <a:t>’. Aun cuando es verdad que la preposición griega </a:t>
            </a:r>
            <a:r>
              <a:rPr lang="es-ES" sz="4400" b="1" dirty="0" smtClean="0">
                <a:solidFill>
                  <a:srgbClr val="002060"/>
                </a:solidFill>
              </a:rPr>
              <a:t>anti </a:t>
            </a:r>
            <a:r>
              <a:rPr lang="es-ES" sz="4400" b="1" dirty="0">
                <a:solidFill>
                  <a:srgbClr val="002060"/>
                </a:solidFill>
              </a:rPr>
              <a:t>puede significar ‘</a:t>
            </a:r>
            <a:r>
              <a:rPr lang="es-ES" sz="4400" b="1" dirty="0">
                <a:solidFill>
                  <a:srgbClr val="C00000"/>
                </a:solidFill>
              </a:rPr>
              <a:t>contra</a:t>
            </a:r>
            <a:r>
              <a:rPr lang="es-ES" sz="4400" b="1" dirty="0">
                <a:solidFill>
                  <a:srgbClr val="002060"/>
                </a:solidFill>
              </a:rPr>
              <a:t>’, también es cierto que puede significar ‘</a:t>
            </a:r>
            <a:r>
              <a:rPr lang="es-ES" sz="4400" b="1" dirty="0">
                <a:solidFill>
                  <a:srgbClr val="C00000"/>
                </a:solidFill>
              </a:rPr>
              <a:t>en lugar de</a:t>
            </a:r>
            <a:r>
              <a:rPr lang="es-ES" sz="4400" b="1" dirty="0">
                <a:solidFill>
                  <a:srgbClr val="002060"/>
                </a:solidFill>
              </a:rPr>
              <a:t>’ o ‘</a:t>
            </a:r>
            <a:r>
              <a:rPr lang="es-ES" sz="4400" b="1" dirty="0">
                <a:solidFill>
                  <a:srgbClr val="C00000"/>
                </a:solidFill>
              </a:rPr>
              <a:t>en vez de</a:t>
            </a:r>
            <a:r>
              <a:rPr lang="es-ES" sz="4400" b="1" dirty="0">
                <a:solidFill>
                  <a:srgbClr val="002060"/>
                </a:solidFill>
              </a:rPr>
              <a:t>’.</a:t>
            </a:r>
          </a:p>
        </p:txBody>
      </p:sp>
    </p:spTree>
    <p:extLst>
      <p:ext uri="{BB962C8B-B14F-4D97-AF65-F5344CB8AC3E}">
        <p14:creationId xmlns:p14="http://schemas.microsoft.com/office/powerpoint/2010/main" val="13976708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7773" y="430058"/>
            <a:ext cx="11606513" cy="6063198"/>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Por ejemplo, en </a:t>
            </a:r>
            <a:r>
              <a:rPr lang="es-ES" sz="4400" b="1" dirty="0">
                <a:solidFill>
                  <a:srgbClr val="002060"/>
                </a:solidFill>
              </a:rPr>
              <a:t>el griego clásico la palabra </a:t>
            </a:r>
            <a:r>
              <a:rPr lang="es-ES" sz="4400" b="1" u="sng" dirty="0" err="1">
                <a:solidFill>
                  <a:srgbClr val="C00000"/>
                </a:solidFill>
              </a:rPr>
              <a:t>antibasileús</a:t>
            </a:r>
            <a:r>
              <a:rPr lang="es-ES" sz="4400" b="1" dirty="0">
                <a:solidFill>
                  <a:srgbClr val="002060"/>
                </a:solidFill>
              </a:rPr>
              <a:t> significa ‘</a:t>
            </a:r>
            <a:r>
              <a:rPr lang="es-ES" sz="4400" b="1" dirty="0">
                <a:solidFill>
                  <a:srgbClr val="C00000"/>
                </a:solidFill>
              </a:rPr>
              <a:t>uno que ocupa el lugar del rey</a:t>
            </a:r>
            <a:r>
              <a:rPr lang="es-ES" sz="4400" b="1" dirty="0">
                <a:solidFill>
                  <a:srgbClr val="002060"/>
                </a:solidFill>
              </a:rPr>
              <a:t>.’ </a:t>
            </a:r>
            <a:r>
              <a:rPr lang="es-ES" sz="4000" b="1" dirty="0">
                <a:solidFill>
                  <a:srgbClr val="002060"/>
                </a:solidFill>
              </a:rPr>
              <a:t>En el nuevo testamento el nombre de </a:t>
            </a:r>
            <a:r>
              <a:rPr lang="es-ES" sz="4000" b="1" dirty="0">
                <a:solidFill>
                  <a:srgbClr val="C00000"/>
                </a:solidFill>
              </a:rPr>
              <a:t>Herodes </a:t>
            </a:r>
            <a:r>
              <a:rPr lang="es-ES" sz="4000" b="1" dirty="0" err="1">
                <a:solidFill>
                  <a:srgbClr val="C00000"/>
                </a:solidFill>
              </a:rPr>
              <a:t>Antípa</a:t>
            </a:r>
            <a:r>
              <a:rPr lang="es-ES" sz="4000" b="1" dirty="0" err="1">
                <a:solidFill>
                  <a:srgbClr val="002060"/>
                </a:solidFill>
              </a:rPr>
              <a:t>s</a:t>
            </a:r>
            <a:r>
              <a:rPr lang="es-ES" sz="4000" b="1" dirty="0">
                <a:solidFill>
                  <a:srgbClr val="002060"/>
                </a:solidFill>
              </a:rPr>
              <a:t> significa ‘</a:t>
            </a:r>
            <a:r>
              <a:rPr lang="es-ES" sz="4000" b="1" dirty="0">
                <a:solidFill>
                  <a:srgbClr val="C00000"/>
                </a:solidFill>
              </a:rPr>
              <a:t>el que gobierna en lugar de su padre</a:t>
            </a:r>
            <a:r>
              <a:rPr lang="es-ES" sz="4000" b="1" dirty="0">
                <a:solidFill>
                  <a:srgbClr val="002060"/>
                </a:solidFill>
              </a:rPr>
              <a:t>’. </a:t>
            </a:r>
            <a:r>
              <a:rPr lang="es-ES" sz="4400" b="1" dirty="0">
                <a:solidFill>
                  <a:srgbClr val="002060"/>
                </a:solidFill>
              </a:rPr>
              <a:t>(</a:t>
            </a:r>
            <a:r>
              <a:rPr lang="es-ES" sz="4400" b="1" dirty="0" smtClean="0">
                <a:solidFill>
                  <a:srgbClr val="002060"/>
                </a:solidFill>
              </a:rPr>
              <a:t>Ap. </a:t>
            </a:r>
            <a:r>
              <a:rPr lang="es-ES" sz="4400" b="1" dirty="0">
                <a:solidFill>
                  <a:srgbClr val="002060"/>
                </a:solidFill>
              </a:rPr>
              <a:t>2:13). La palabra </a:t>
            </a:r>
            <a:r>
              <a:rPr lang="es-ES" sz="4400" b="1" dirty="0" err="1">
                <a:solidFill>
                  <a:srgbClr val="C00000"/>
                </a:solidFill>
              </a:rPr>
              <a:t>antitipo</a:t>
            </a:r>
            <a:r>
              <a:rPr lang="es-ES" sz="4400" b="1" dirty="0">
                <a:solidFill>
                  <a:srgbClr val="002060"/>
                </a:solidFill>
              </a:rPr>
              <a:t> significa ‘</a:t>
            </a:r>
            <a:r>
              <a:rPr lang="es-ES" sz="4400" b="1" dirty="0">
                <a:solidFill>
                  <a:srgbClr val="C00000"/>
                </a:solidFill>
              </a:rPr>
              <a:t>aquello que toma el lugar del tipo</a:t>
            </a:r>
            <a:r>
              <a:rPr lang="es-ES" sz="4400" b="1" dirty="0">
                <a:solidFill>
                  <a:srgbClr val="002060"/>
                </a:solidFill>
              </a:rPr>
              <a:t>’. 1 </a:t>
            </a:r>
            <a:r>
              <a:rPr lang="es-ES" sz="4400" b="1" dirty="0" smtClean="0">
                <a:solidFill>
                  <a:srgbClr val="002060"/>
                </a:solidFill>
              </a:rPr>
              <a:t>Ti. </a:t>
            </a:r>
            <a:r>
              <a:rPr lang="es-ES" sz="4400" b="1" dirty="0">
                <a:solidFill>
                  <a:srgbClr val="002060"/>
                </a:solidFill>
              </a:rPr>
              <a:t>2:6 nos dice que Cristo vino a dar su vida ‘</a:t>
            </a:r>
            <a:r>
              <a:rPr lang="es-ES" sz="4400" b="1" dirty="0">
                <a:solidFill>
                  <a:srgbClr val="C00000"/>
                </a:solidFill>
              </a:rPr>
              <a:t>en lugar de muchos</a:t>
            </a:r>
            <a:r>
              <a:rPr lang="es-ES" sz="4400" b="1" dirty="0">
                <a:solidFill>
                  <a:srgbClr val="002060"/>
                </a:solidFill>
              </a:rPr>
              <a:t>’. </a:t>
            </a:r>
            <a:r>
              <a:rPr lang="es-ES" sz="4000" b="1" dirty="0">
                <a:solidFill>
                  <a:srgbClr val="002060"/>
                </a:solidFill>
              </a:rPr>
              <a:t>De modo que la expresión </a:t>
            </a:r>
            <a:r>
              <a:rPr lang="es-ES" sz="4000" b="1" dirty="0" err="1">
                <a:solidFill>
                  <a:srgbClr val="C00000"/>
                </a:solidFill>
              </a:rPr>
              <a:t>Vicarius</a:t>
            </a:r>
            <a:r>
              <a:rPr lang="es-ES" sz="4000" b="1" dirty="0">
                <a:solidFill>
                  <a:srgbClr val="C00000"/>
                </a:solidFill>
              </a:rPr>
              <a:t> </a:t>
            </a:r>
            <a:r>
              <a:rPr lang="es-ES" sz="4000" b="1" dirty="0" err="1">
                <a:solidFill>
                  <a:srgbClr val="C00000"/>
                </a:solidFill>
              </a:rPr>
              <a:t>Filii</a:t>
            </a:r>
            <a:r>
              <a:rPr lang="es-ES" sz="4000" b="1" dirty="0">
                <a:solidFill>
                  <a:srgbClr val="C00000"/>
                </a:solidFill>
              </a:rPr>
              <a:t> Dei </a:t>
            </a:r>
            <a:r>
              <a:rPr lang="es-ES" sz="4000" b="1" dirty="0">
                <a:solidFill>
                  <a:srgbClr val="002060"/>
                </a:solidFill>
              </a:rPr>
              <a:t>y la palabra </a:t>
            </a:r>
            <a:r>
              <a:rPr lang="es-ES" sz="4000" b="1" dirty="0">
                <a:solidFill>
                  <a:srgbClr val="C00000"/>
                </a:solidFill>
              </a:rPr>
              <a:t>anticristo</a:t>
            </a:r>
            <a:r>
              <a:rPr lang="es-ES" sz="4000" b="1" dirty="0">
                <a:solidFill>
                  <a:srgbClr val="002060"/>
                </a:solidFill>
              </a:rPr>
              <a:t> tienen </a:t>
            </a:r>
            <a:r>
              <a:rPr lang="es-ES" sz="4000" b="1" dirty="0">
                <a:solidFill>
                  <a:srgbClr val="C00000"/>
                </a:solidFill>
              </a:rPr>
              <a:t>mucho en común</a:t>
            </a:r>
            <a:r>
              <a:rPr lang="es-ES" sz="4000" b="1" dirty="0">
                <a:solidFill>
                  <a:srgbClr val="002060"/>
                </a:solidFill>
              </a:rPr>
              <a:t>.</a:t>
            </a:r>
          </a:p>
        </p:txBody>
      </p:sp>
    </p:spTree>
    <p:extLst>
      <p:ext uri="{BB962C8B-B14F-4D97-AF65-F5344CB8AC3E}">
        <p14:creationId xmlns:p14="http://schemas.microsoft.com/office/powerpoint/2010/main" val="119639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0"/>
            <a:ext cx="1145189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Es interesante notar que los líderes judíos acusaron a Jesús de blasfemia porque dijo que era ‘</a:t>
            </a:r>
            <a:r>
              <a:rPr lang="es-ES" sz="4800" b="1" dirty="0">
                <a:solidFill>
                  <a:srgbClr val="FF0000"/>
                </a:solidFill>
              </a:rPr>
              <a:t>hijo de Dios</a:t>
            </a:r>
            <a:r>
              <a:rPr lang="es-ES" sz="4800" b="1" dirty="0">
                <a:solidFill>
                  <a:srgbClr val="002060"/>
                </a:solidFill>
              </a:rPr>
              <a:t>’ (Mateo 26:64; 10:36, 37; Juan 19:7). ¡Todos los judíos profesaban ser ‘hijos de Dios’ en sentido general, pero claramente Jesús no estaba afirmando que era un </a:t>
            </a:r>
            <a:r>
              <a:rPr lang="es-ES" sz="4800" b="1" dirty="0">
                <a:solidFill>
                  <a:srgbClr val="FF0000"/>
                </a:solidFill>
              </a:rPr>
              <a:t>hijo de Dios </a:t>
            </a:r>
            <a:r>
              <a:rPr lang="es-ES" sz="4800" b="1" dirty="0">
                <a:solidFill>
                  <a:srgbClr val="002060"/>
                </a:solidFill>
              </a:rPr>
              <a:t>sino, en el sentido estricto de la palabra, el </a:t>
            </a:r>
            <a:r>
              <a:rPr lang="es-ES" sz="4800" b="1" dirty="0">
                <a:solidFill>
                  <a:srgbClr val="FF0000"/>
                </a:solidFill>
              </a:rPr>
              <a:t>representante de Dios en la tierra</a:t>
            </a:r>
            <a:r>
              <a:rPr lang="es-ES" sz="4800" b="1" dirty="0">
                <a:solidFill>
                  <a:srgbClr val="002060"/>
                </a:solidFill>
              </a:rPr>
              <a:t>!</a:t>
            </a:r>
            <a:endParaRPr lang="es-ES" sz="4800" b="1" dirty="0" smtClean="0">
              <a:solidFill>
                <a:srgbClr val="002060"/>
              </a:solidFill>
            </a:endParaRPr>
          </a:p>
        </p:txBody>
      </p:sp>
    </p:spTree>
    <p:extLst>
      <p:ext uri="{BB962C8B-B14F-4D97-AF65-F5344CB8AC3E}">
        <p14:creationId xmlns:p14="http://schemas.microsoft.com/office/powerpoint/2010/main" val="95201383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7773" y="430058"/>
            <a:ext cx="1160651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Aun cuando estoy en desacuerdo con la </a:t>
            </a:r>
            <a:r>
              <a:rPr lang="es-ES" sz="4800" b="1" dirty="0">
                <a:solidFill>
                  <a:srgbClr val="C00000"/>
                </a:solidFill>
              </a:rPr>
              <a:t>interpretación futurista </a:t>
            </a:r>
            <a:r>
              <a:rPr lang="es-ES" sz="4800" b="1" dirty="0">
                <a:solidFill>
                  <a:srgbClr val="002060"/>
                </a:solidFill>
              </a:rPr>
              <a:t>del </a:t>
            </a:r>
            <a:r>
              <a:rPr lang="es-ES" sz="4800" b="1" dirty="0">
                <a:solidFill>
                  <a:srgbClr val="C00000"/>
                </a:solidFill>
              </a:rPr>
              <a:t>anticristo</a:t>
            </a:r>
            <a:r>
              <a:rPr lang="es-ES" sz="4800" b="1" dirty="0">
                <a:solidFill>
                  <a:srgbClr val="002060"/>
                </a:solidFill>
              </a:rPr>
              <a:t> que sostenía </a:t>
            </a:r>
            <a:r>
              <a:rPr lang="es-ES" sz="4800" b="1" u="sng" dirty="0" err="1">
                <a:solidFill>
                  <a:srgbClr val="002060"/>
                </a:solidFill>
              </a:rPr>
              <a:t>Dave</a:t>
            </a:r>
            <a:r>
              <a:rPr lang="es-ES" sz="4800" b="1" u="sng" dirty="0">
                <a:solidFill>
                  <a:srgbClr val="002060"/>
                </a:solidFill>
              </a:rPr>
              <a:t> </a:t>
            </a:r>
            <a:r>
              <a:rPr lang="es-ES" sz="4800" b="1" u="sng" dirty="0" err="1">
                <a:solidFill>
                  <a:srgbClr val="002060"/>
                </a:solidFill>
              </a:rPr>
              <a:t>Hunt</a:t>
            </a:r>
            <a:r>
              <a:rPr lang="es-ES" sz="4800" b="1" dirty="0">
                <a:solidFill>
                  <a:srgbClr val="002060"/>
                </a:solidFill>
              </a:rPr>
              <a:t>, creo que ha dado una descripción fidedigna de </a:t>
            </a:r>
            <a:r>
              <a:rPr lang="es-ES" sz="4800" b="1" dirty="0">
                <a:solidFill>
                  <a:srgbClr val="C00000"/>
                </a:solidFill>
              </a:rPr>
              <a:t>cómo será el carácter del anticristo</a:t>
            </a:r>
            <a:r>
              <a:rPr lang="es-ES" sz="4800" b="1" dirty="0">
                <a:solidFill>
                  <a:srgbClr val="002060"/>
                </a:solidFill>
              </a:rPr>
              <a:t>. No será un personaje que </a:t>
            </a:r>
            <a:r>
              <a:rPr lang="es-ES" sz="4800" b="1" dirty="0">
                <a:solidFill>
                  <a:srgbClr val="C00000"/>
                </a:solidFill>
              </a:rPr>
              <a:t>se opone abiertamente </a:t>
            </a:r>
            <a:r>
              <a:rPr lang="es-ES" sz="4800" b="1" dirty="0">
                <a:solidFill>
                  <a:srgbClr val="002060"/>
                </a:solidFill>
              </a:rPr>
              <a:t>a Cristo sino uno que </a:t>
            </a:r>
            <a:r>
              <a:rPr lang="es-ES" sz="4800" b="1" dirty="0">
                <a:solidFill>
                  <a:srgbClr val="C00000"/>
                </a:solidFill>
              </a:rPr>
              <a:t>se opone a Cristo por querer </a:t>
            </a:r>
            <a:r>
              <a:rPr lang="es-ES" sz="4800" b="1" u="sng" dirty="0">
                <a:solidFill>
                  <a:srgbClr val="C00000"/>
                </a:solidFill>
              </a:rPr>
              <a:t>suplantarlo</a:t>
            </a:r>
            <a:r>
              <a:rPr lang="es-ES" sz="4800" b="1" dirty="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2461836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681282"/>
            <a:ext cx="11297264" cy="5909310"/>
          </a:xfrm>
          <a:prstGeom prst="rect">
            <a:avLst/>
          </a:prstGeom>
          <a:noFill/>
        </p:spPr>
        <p:txBody>
          <a:bodyPr wrap="square" rtlCol="0">
            <a:spAutoFit/>
          </a:bodyPr>
          <a:lstStyle/>
          <a:p>
            <a:r>
              <a:rPr lang="es-ES" sz="5400" b="1" dirty="0">
                <a:solidFill>
                  <a:schemeClr val="bg1"/>
                </a:solidFill>
              </a:rPr>
              <a:t>“Mientras que el prefijo ‘</a:t>
            </a:r>
            <a:r>
              <a:rPr lang="es-ES" sz="5400" b="1" dirty="0">
                <a:solidFill>
                  <a:srgbClr val="FFFF00"/>
                </a:solidFill>
              </a:rPr>
              <a:t>anti</a:t>
            </a:r>
            <a:r>
              <a:rPr lang="es-ES" sz="5400" b="1" dirty="0">
                <a:solidFill>
                  <a:schemeClr val="bg1"/>
                </a:solidFill>
              </a:rPr>
              <a:t>’ generalmente significa ‘</a:t>
            </a:r>
            <a:r>
              <a:rPr lang="es-ES" sz="5400" b="1" dirty="0">
                <a:solidFill>
                  <a:srgbClr val="FFFF00"/>
                </a:solidFill>
              </a:rPr>
              <a:t>contra</a:t>
            </a:r>
            <a:r>
              <a:rPr lang="es-ES" sz="5400" b="1" dirty="0">
                <a:solidFill>
                  <a:schemeClr val="bg1"/>
                </a:solidFill>
              </a:rPr>
              <a:t>’ u ‘</a:t>
            </a:r>
            <a:r>
              <a:rPr lang="es-ES" sz="5400" b="1" dirty="0">
                <a:solidFill>
                  <a:srgbClr val="FFFF00"/>
                </a:solidFill>
              </a:rPr>
              <a:t>opuesto a</a:t>
            </a:r>
            <a:r>
              <a:rPr lang="es-ES" sz="5400" b="1" dirty="0">
                <a:solidFill>
                  <a:schemeClr val="bg1"/>
                </a:solidFill>
              </a:rPr>
              <a:t>’, también puede significar ‘</a:t>
            </a:r>
            <a:r>
              <a:rPr lang="es-ES" sz="5400" b="1" dirty="0">
                <a:solidFill>
                  <a:srgbClr val="FFFF00"/>
                </a:solidFill>
              </a:rPr>
              <a:t>en lugar de</a:t>
            </a:r>
            <a:r>
              <a:rPr lang="es-ES" sz="5400" b="1" dirty="0">
                <a:solidFill>
                  <a:schemeClr val="bg1"/>
                </a:solidFill>
              </a:rPr>
              <a:t>’ o ‘</a:t>
            </a:r>
            <a:r>
              <a:rPr lang="es-ES" sz="5400" b="1" dirty="0">
                <a:solidFill>
                  <a:srgbClr val="FFFF00"/>
                </a:solidFill>
              </a:rPr>
              <a:t>un sustituto de</a:t>
            </a:r>
            <a:r>
              <a:rPr lang="es-ES" sz="5400" b="1" dirty="0">
                <a:solidFill>
                  <a:schemeClr val="bg1"/>
                </a:solidFill>
              </a:rPr>
              <a:t>’. El </a:t>
            </a:r>
            <a:r>
              <a:rPr lang="es-ES" sz="5400" b="1" dirty="0">
                <a:solidFill>
                  <a:srgbClr val="FFFF00"/>
                </a:solidFill>
              </a:rPr>
              <a:t>anticristo</a:t>
            </a:r>
            <a:r>
              <a:rPr lang="es-ES" sz="5400" b="1" dirty="0">
                <a:solidFill>
                  <a:schemeClr val="bg1"/>
                </a:solidFill>
              </a:rPr>
              <a:t> reunirá en sí mismo </a:t>
            </a:r>
            <a:r>
              <a:rPr lang="es-ES" sz="5400" b="1" dirty="0">
                <a:solidFill>
                  <a:srgbClr val="FFFF00"/>
                </a:solidFill>
              </a:rPr>
              <a:t>ambos significados</a:t>
            </a:r>
            <a:r>
              <a:rPr lang="es-ES" sz="5400" b="1" dirty="0">
                <a:solidFill>
                  <a:schemeClr val="bg1"/>
                </a:solidFill>
              </a:rPr>
              <a:t>. </a:t>
            </a:r>
            <a:r>
              <a:rPr lang="es-ES" sz="5400" b="1" u="sng" dirty="0">
                <a:solidFill>
                  <a:schemeClr val="bg1"/>
                </a:solidFill>
              </a:rPr>
              <a:t>Se opondrá a Cristo al mismo tiempo que profesa ser Cristo</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rPr>
              <a:t>Dave Hunt, Global Peace, p. 7-8.</a:t>
            </a:r>
            <a:endParaRPr lang="es-ES" sz="3200" b="1" dirty="0">
              <a:solidFill>
                <a:srgbClr val="FF0000"/>
              </a:solidFill>
            </a:endParaRPr>
          </a:p>
        </p:txBody>
      </p:sp>
    </p:spTree>
    <p:extLst>
      <p:ext uri="{BB962C8B-B14F-4D97-AF65-F5344CB8AC3E}">
        <p14:creationId xmlns:p14="http://schemas.microsoft.com/office/powerpoint/2010/main" val="402752283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1047" y="250723"/>
            <a:ext cx="11297264" cy="6001643"/>
          </a:xfrm>
          <a:prstGeom prst="rect">
            <a:avLst/>
          </a:prstGeom>
          <a:noFill/>
        </p:spPr>
        <p:txBody>
          <a:bodyPr wrap="square" rtlCol="0">
            <a:spAutoFit/>
          </a:bodyPr>
          <a:lstStyle/>
          <a:p>
            <a:r>
              <a:rPr lang="es-ES" sz="4800" b="1" dirty="0" smtClean="0">
                <a:solidFill>
                  <a:schemeClr val="bg1"/>
                </a:solidFill>
              </a:rPr>
              <a:t>En </a:t>
            </a:r>
            <a:r>
              <a:rPr lang="es-ES" sz="4800" b="1" dirty="0">
                <a:solidFill>
                  <a:schemeClr val="bg1"/>
                </a:solidFill>
              </a:rPr>
              <a:t>vez de lanzar un ataque frontal contra el cristianismo, el malvado </a:t>
            </a:r>
            <a:r>
              <a:rPr lang="es-ES" sz="4800" b="1" dirty="0">
                <a:solidFill>
                  <a:srgbClr val="FFFF00"/>
                </a:solidFill>
              </a:rPr>
              <a:t>pervertirá a la iglesia desde adentro profesando ser su fundador</a:t>
            </a:r>
            <a:r>
              <a:rPr lang="es-ES" sz="4800" b="1" dirty="0">
                <a:solidFill>
                  <a:schemeClr val="bg1"/>
                </a:solidFill>
              </a:rPr>
              <a:t>. Con sagacidad </a:t>
            </a:r>
            <a:r>
              <a:rPr lang="es-ES" sz="4800" b="1" dirty="0" smtClean="0">
                <a:solidFill>
                  <a:srgbClr val="FFFF00"/>
                </a:solidFill>
              </a:rPr>
              <a:t>representará </a:t>
            </a:r>
            <a:r>
              <a:rPr lang="es-ES" sz="4800" b="1" dirty="0">
                <a:solidFill>
                  <a:srgbClr val="FFFF00"/>
                </a:solidFill>
              </a:rPr>
              <a:t>mal a Cristo profesando ser Cristo</a:t>
            </a:r>
            <a:r>
              <a:rPr lang="es-ES" sz="4800" b="1" dirty="0">
                <a:solidFill>
                  <a:schemeClr val="bg1"/>
                </a:solidFill>
              </a:rPr>
              <a:t>. Y aquí es donde el panorama se complica. </a:t>
            </a:r>
            <a:r>
              <a:rPr lang="es-ES" sz="4800" b="1" u="sng" dirty="0">
                <a:solidFill>
                  <a:schemeClr val="bg1"/>
                </a:solidFill>
              </a:rPr>
              <a:t>Si el anticristo pretenderá ser Cristo entonces sus seguidores deben ser cristianos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6683427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smtClean="0">
                <a:solidFill>
                  <a:schemeClr val="bg1"/>
                </a:solidFill>
                <a:latin typeface="Bauhaus 93" panose="04030905020B02020C02" pitchFamily="82" charset="0"/>
              </a:rPr>
              <a:t>Conclusión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4831545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507002"/>
            <a:ext cx="1086188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Según la evidencia que hemos analizado, no sería </a:t>
            </a:r>
            <a:r>
              <a:rPr lang="es-ES" sz="5400" b="1" dirty="0">
                <a:solidFill>
                  <a:srgbClr val="C00000"/>
                </a:solidFill>
              </a:rPr>
              <a:t>irrazonable</a:t>
            </a:r>
            <a:r>
              <a:rPr lang="es-ES" sz="5400" b="1" dirty="0">
                <a:solidFill>
                  <a:srgbClr val="002060"/>
                </a:solidFill>
              </a:rPr>
              <a:t> creer que el título </a:t>
            </a:r>
            <a:r>
              <a:rPr lang="es-ES" sz="5400" b="1" dirty="0" err="1">
                <a:solidFill>
                  <a:srgbClr val="C00000"/>
                </a:solidFill>
              </a:rPr>
              <a:t>Vicarius</a:t>
            </a:r>
            <a:r>
              <a:rPr lang="es-ES" sz="5400" b="1" dirty="0">
                <a:solidFill>
                  <a:srgbClr val="C00000"/>
                </a:solidFill>
              </a:rPr>
              <a:t> </a:t>
            </a:r>
            <a:r>
              <a:rPr lang="es-ES" sz="5400" b="1" dirty="0" err="1">
                <a:solidFill>
                  <a:srgbClr val="C00000"/>
                </a:solidFill>
              </a:rPr>
              <a:t>Filii</a:t>
            </a:r>
            <a:r>
              <a:rPr lang="es-ES" sz="5400" b="1" dirty="0">
                <a:solidFill>
                  <a:srgbClr val="C00000"/>
                </a:solidFill>
              </a:rPr>
              <a:t> Dei </a:t>
            </a:r>
            <a:r>
              <a:rPr lang="es-ES" sz="5400" b="1" dirty="0">
                <a:solidFill>
                  <a:srgbClr val="002060"/>
                </a:solidFill>
              </a:rPr>
              <a:t>es la </a:t>
            </a:r>
            <a:r>
              <a:rPr lang="es-ES" sz="5400" b="1" dirty="0">
                <a:solidFill>
                  <a:srgbClr val="C00000"/>
                </a:solidFill>
              </a:rPr>
              <a:t>llave</a:t>
            </a:r>
            <a:r>
              <a:rPr lang="es-ES" sz="5400" b="1" dirty="0">
                <a:solidFill>
                  <a:srgbClr val="002060"/>
                </a:solidFill>
              </a:rPr>
              <a:t> que resuelve el enigma del número </a:t>
            </a:r>
            <a:r>
              <a:rPr lang="es-ES" sz="5400" b="1" dirty="0">
                <a:solidFill>
                  <a:srgbClr val="C00000"/>
                </a:solidFill>
              </a:rPr>
              <a:t>666</a:t>
            </a:r>
            <a:r>
              <a:rPr lang="es-ES" sz="5400" b="1" dirty="0">
                <a:solidFill>
                  <a:srgbClr val="002060"/>
                </a:solidFill>
              </a:rPr>
              <a:t>. Hemos visto que este título ha sido </a:t>
            </a:r>
            <a:r>
              <a:rPr lang="es-ES" sz="5400" b="1" dirty="0">
                <a:solidFill>
                  <a:srgbClr val="C00000"/>
                </a:solidFill>
              </a:rPr>
              <a:t>usado por papas y teólogos </a:t>
            </a:r>
            <a:r>
              <a:rPr lang="es-ES" sz="5400" b="1" dirty="0">
                <a:solidFill>
                  <a:srgbClr val="002060"/>
                </a:solidFill>
              </a:rPr>
              <a:t>católicos. </a:t>
            </a:r>
          </a:p>
        </p:txBody>
      </p:sp>
    </p:spTree>
    <p:extLst>
      <p:ext uri="{BB962C8B-B14F-4D97-AF65-F5344CB8AC3E}">
        <p14:creationId xmlns:p14="http://schemas.microsoft.com/office/powerpoint/2010/main" val="41391408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37480" y="117693"/>
            <a:ext cx="1086188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Aun </a:t>
            </a:r>
            <a:r>
              <a:rPr lang="es-ES" sz="5400" b="1" dirty="0">
                <a:solidFill>
                  <a:srgbClr val="002060"/>
                </a:solidFill>
              </a:rPr>
              <a:t>cuando no hay forma de </a:t>
            </a:r>
            <a:r>
              <a:rPr lang="es-ES" sz="5400" b="1" dirty="0">
                <a:solidFill>
                  <a:srgbClr val="C00000"/>
                </a:solidFill>
              </a:rPr>
              <a:t>comprobar</a:t>
            </a:r>
            <a:r>
              <a:rPr lang="es-ES" sz="5400" b="1" dirty="0">
                <a:solidFill>
                  <a:srgbClr val="002060"/>
                </a:solidFill>
              </a:rPr>
              <a:t> que el título estuvo alguna vez en la tiara o la corona papal (aunque hay testigos oculares que dicen que lo vieron con sus propios ojos) estoy de acuerdo con lo que dice al </a:t>
            </a:r>
            <a:r>
              <a:rPr lang="es-ES" sz="5400" b="1" i="1" dirty="0">
                <a:solidFill>
                  <a:srgbClr val="C00000"/>
                </a:solidFill>
              </a:rPr>
              <a:t>Comentario Bíblico Adventista</a:t>
            </a:r>
            <a:r>
              <a:rPr lang="es-ES" sz="5400" b="1" dirty="0">
                <a:solidFill>
                  <a:srgbClr val="002060"/>
                </a:solidFill>
              </a:rPr>
              <a:t>:</a:t>
            </a:r>
          </a:p>
        </p:txBody>
      </p:sp>
    </p:spTree>
    <p:extLst>
      <p:ext uri="{BB962C8B-B14F-4D97-AF65-F5344CB8AC3E}">
        <p14:creationId xmlns:p14="http://schemas.microsoft.com/office/powerpoint/2010/main" val="49601095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7524" y="1094237"/>
            <a:ext cx="11297264" cy="5078313"/>
          </a:xfrm>
          <a:prstGeom prst="rect">
            <a:avLst/>
          </a:prstGeom>
          <a:noFill/>
        </p:spPr>
        <p:txBody>
          <a:bodyPr wrap="square" rtlCol="0">
            <a:spAutoFit/>
          </a:bodyPr>
          <a:lstStyle/>
          <a:p>
            <a:r>
              <a:rPr lang="es-ES" sz="5400" b="1" dirty="0">
                <a:solidFill>
                  <a:schemeClr val="bg1"/>
                </a:solidFill>
              </a:rPr>
              <a:t>“No viene al caso que la inscripción </a:t>
            </a:r>
            <a:r>
              <a:rPr lang="es-ES" sz="5400" b="1" i="1" dirty="0" err="1">
                <a:solidFill>
                  <a:srgbClr val="FFFF00"/>
                </a:solidFill>
              </a:rPr>
              <a:t>Vicarius</a:t>
            </a:r>
            <a:r>
              <a:rPr lang="es-ES" sz="5400" b="1" i="1" dirty="0">
                <a:solidFill>
                  <a:srgbClr val="FFFF00"/>
                </a:solidFill>
              </a:rPr>
              <a:t> </a:t>
            </a:r>
            <a:r>
              <a:rPr lang="es-ES" sz="5400" b="1" i="1" dirty="0" err="1">
                <a:solidFill>
                  <a:srgbClr val="FFFF00"/>
                </a:solidFill>
              </a:rPr>
              <a:t>Filii</a:t>
            </a:r>
            <a:r>
              <a:rPr lang="es-ES" sz="5400" b="1" i="1" dirty="0">
                <a:solidFill>
                  <a:srgbClr val="FFFF00"/>
                </a:solidFill>
              </a:rPr>
              <a:t> Dei </a:t>
            </a:r>
            <a:r>
              <a:rPr lang="es-ES" sz="5400" b="1" dirty="0">
                <a:solidFill>
                  <a:schemeClr val="bg1"/>
                </a:solidFill>
              </a:rPr>
              <a:t>se encuentre en la tiara o la mitra. Lo </a:t>
            </a:r>
            <a:r>
              <a:rPr lang="es-ES" sz="5400" b="1" dirty="0">
                <a:solidFill>
                  <a:srgbClr val="FFFF00"/>
                </a:solidFill>
              </a:rPr>
              <a:t>cierto</a:t>
            </a:r>
            <a:r>
              <a:rPr lang="es-ES" sz="5400" b="1" dirty="0">
                <a:solidFill>
                  <a:schemeClr val="bg1"/>
                </a:solidFill>
              </a:rPr>
              <a:t> es que el </a:t>
            </a:r>
            <a:r>
              <a:rPr lang="es-ES" sz="5400" b="1" dirty="0">
                <a:solidFill>
                  <a:srgbClr val="FFFF00"/>
                </a:solidFill>
              </a:rPr>
              <a:t>título</a:t>
            </a:r>
            <a:r>
              <a:rPr lang="es-ES" sz="5400" b="1" dirty="0">
                <a:solidFill>
                  <a:schemeClr val="bg1"/>
                </a:solidFill>
              </a:rPr>
              <a:t> se le ha </a:t>
            </a:r>
            <a:r>
              <a:rPr lang="es-ES" sz="5400" b="1" dirty="0">
                <a:solidFill>
                  <a:srgbClr val="FFFF00"/>
                </a:solidFill>
              </a:rPr>
              <a:t>aplicado al papa</a:t>
            </a:r>
            <a:r>
              <a:rPr lang="es-ES" sz="5400" b="1" dirty="0">
                <a:solidFill>
                  <a:schemeClr val="bg1"/>
                </a:solidFill>
              </a:rPr>
              <a:t>, y esto es </a:t>
            </a:r>
            <a:r>
              <a:rPr lang="es-ES" sz="5400" b="1" dirty="0">
                <a:solidFill>
                  <a:srgbClr val="FFFF00"/>
                </a:solidFill>
              </a:rPr>
              <a:t>suficiente</a:t>
            </a:r>
            <a:r>
              <a:rPr lang="es-ES" sz="5400" b="1" dirty="0">
                <a:solidFill>
                  <a:schemeClr val="bg1"/>
                </a:solidFill>
              </a:rPr>
              <a:t> para cumplir los propósitos de este pasaje</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rPr>
              <a:t>The Seventh-day Adventist Bible Commentary, </a:t>
            </a:r>
            <a:r>
              <a:rPr lang="en-US" sz="3200" b="1" dirty="0" err="1">
                <a:solidFill>
                  <a:srgbClr val="FF0000"/>
                </a:solidFill>
              </a:rPr>
              <a:t>tomo</a:t>
            </a:r>
            <a:r>
              <a:rPr lang="en-US" sz="3200" b="1" dirty="0">
                <a:solidFill>
                  <a:srgbClr val="FF0000"/>
                </a:solidFill>
              </a:rPr>
              <a:t> 7, pp. 823, 824.</a:t>
            </a:r>
          </a:p>
        </p:txBody>
      </p:sp>
    </p:spTree>
    <p:extLst>
      <p:ext uri="{BB962C8B-B14F-4D97-AF65-F5344CB8AC3E}">
        <p14:creationId xmlns:p14="http://schemas.microsoft.com/office/powerpoint/2010/main" val="397834785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38360" y="-1708"/>
            <a:ext cx="5163266" cy="6740307"/>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¿Crees que 666 es el número de un nombre blasfemo como lo ha sido el </a:t>
            </a:r>
            <a:r>
              <a:rPr lang="es-E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título </a:t>
            </a:r>
            <a:r>
              <a:rPr lang="es-ES" sz="5400" b="1" i="1" dirty="0" err="1">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Vicarius</a:t>
            </a:r>
            <a:r>
              <a:rPr lang="es-ES" sz="5400" b="1" i="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5400" b="1" i="1" dirty="0" err="1">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Filii</a:t>
            </a:r>
            <a:r>
              <a:rPr lang="es-ES" sz="5400" b="1" i="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Dei </a:t>
            </a:r>
            <a:r>
              <a:rPr lang="es-ES" sz="5400" b="1" i="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aplicado a los papas?</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507002"/>
            <a:ext cx="1113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Jesús profesaba ser el portavoz de Dios en la tierra, es decir, el </a:t>
            </a:r>
            <a:r>
              <a:rPr lang="es-ES" sz="5400" b="1" dirty="0">
                <a:solidFill>
                  <a:srgbClr val="FF0000"/>
                </a:solidFill>
              </a:rPr>
              <a:t>Vicario</a:t>
            </a:r>
            <a:r>
              <a:rPr lang="es-ES" sz="5400" b="1" dirty="0">
                <a:solidFill>
                  <a:srgbClr val="002060"/>
                </a:solidFill>
              </a:rPr>
              <a:t> de Dios! Por eso Jesús podía decir con todo derecho, ‘el que me ha visto a mí ha visto al Padre’ (Juan 14:9) Jesús podía reclamar con todo derecho el título </a:t>
            </a:r>
            <a:r>
              <a:rPr lang="es-ES" sz="5400" b="1" dirty="0" err="1">
                <a:solidFill>
                  <a:srgbClr val="FF0000"/>
                </a:solidFill>
              </a:rPr>
              <a:t>Vicarius</a:t>
            </a:r>
            <a:r>
              <a:rPr lang="es-ES" sz="5400" b="1" dirty="0">
                <a:solidFill>
                  <a:srgbClr val="FF0000"/>
                </a:solidFill>
              </a:rPr>
              <a:t> Dei</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34402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183836"/>
            <a:ext cx="1113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En las escrituras blasfemia también se define de otra manera. Cuando un mero hombre dice que </a:t>
            </a:r>
            <a:r>
              <a:rPr lang="es-ES" sz="4400" b="1" dirty="0">
                <a:solidFill>
                  <a:srgbClr val="FF0000"/>
                </a:solidFill>
              </a:rPr>
              <a:t>tiene poder para perdonar pecados </a:t>
            </a:r>
            <a:r>
              <a:rPr lang="es-ES" sz="4400" b="1" dirty="0">
                <a:solidFill>
                  <a:srgbClr val="002060"/>
                </a:solidFill>
              </a:rPr>
              <a:t>está </a:t>
            </a:r>
            <a:r>
              <a:rPr lang="es-ES" sz="4400" b="1" dirty="0">
                <a:solidFill>
                  <a:srgbClr val="FF0000"/>
                </a:solidFill>
              </a:rPr>
              <a:t>blasfemando</a:t>
            </a:r>
            <a:r>
              <a:rPr lang="es-ES" sz="4400" b="1" dirty="0">
                <a:solidFill>
                  <a:srgbClr val="002060"/>
                </a:solidFill>
              </a:rPr>
              <a:t>. Cuando Jesús le dijo al paralitico de </a:t>
            </a:r>
            <a:r>
              <a:rPr lang="es-ES" sz="4400" b="1" dirty="0" err="1">
                <a:solidFill>
                  <a:srgbClr val="002060"/>
                </a:solidFill>
              </a:rPr>
              <a:t>Capernaúm</a:t>
            </a:r>
            <a:r>
              <a:rPr lang="es-ES" sz="4400" b="1" dirty="0">
                <a:solidFill>
                  <a:srgbClr val="002060"/>
                </a:solidFill>
              </a:rPr>
              <a:t>, ‘tus pecados te son perdonados’ (Marcos 2:5) los líderes religiosos murmuraron diciendo, “</a:t>
            </a:r>
            <a:r>
              <a:rPr lang="es-ES" sz="4400" b="1" i="1" dirty="0">
                <a:solidFill>
                  <a:srgbClr val="002060"/>
                </a:solidFill>
              </a:rPr>
              <a:t>Por qué habla éste así? Blasfemias dice. ¿Quién puede perdonar pecados, sino </a:t>
            </a:r>
            <a:r>
              <a:rPr lang="es-ES" sz="4400" b="1" i="1" dirty="0">
                <a:solidFill>
                  <a:srgbClr val="FF0000"/>
                </a:solidFill>
              </a:rPr>
              <a:t>sólo Dios</a:t>
            </a:r>
            <a:r>
              <a:rPr lang="es-ES" sz="4400" b="1" i="1" dirty="0">
                <a:solidFill>
                  <a:srgbClr val="002060"/>
                </a:solidFill>
              </a:rPr>
              <a:t>?</a:t>
            </a:r>
            <a:r>
              <a:rPr lang="es-ES" sz="4400" b="1" dirty="0">
                <a:solidFill>
                  <a:srgbClr val="002060"/>
                </a:solidFill>
              </a:rPr>
              <a:t>” (Marcos 2:7). </a:t>
            </a:r>
            <a:endParaRPr lang="es-ES" sz="4400" b="1" dirty="0" smtClean="0">
              <a:solidFill>
                <a:srgbClr val="002060"/>
              </a:solidFill>
            </a:endParaRPr>
          </a:p>
        </p:txBody>
      </p:sp>
    </p:spTree>
    <p:extLst>
      <p:ext uri="{BB962C8B-B14F-4D97-AF65-F5344CB8AC3E}">
        <p14:creationId xmlns:p14="http://schemas.microsoft.com/office/powerpoint/2010/main" val="2786753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716036"/>
            <a:ext cx="11135033"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smtClean="0">
                <a:solidFill>
                  <a:srgbClr val="002060"/>
                </a:solidFill>
              </a:rPr>
              <a:t>Los </a:t>
            </a:r>
            <a:r>
              <a:rPr lang="es-ES" sz="5400" b="1" dirty="0">
                <a:solidFill>
                  <a:srgbClr val="002060"/>
                </a:solidFill>
              </a:rPr>
              <a:t>líderes estaban pensando: Si este hombre </a:t>
            </a:r>
            <a:r>
              <a:rPr lang="es-ES" sz="5400" b="1" dirty="0">
                <a:solidFill>
                  <a:srgbClr val="FF0000"/>
                </a:solidFill>
              </a:rPr>
              <a:t>dice que tiene el derecho de perdonar pecados </a:t>
            </a:r>
            <a:r>
              <a:rPr lang="es-ES" sz="5400" b="1" dirty="0">
                <a:solidFill>
                  <a:srgbClr val="002060"/>
                </a:solidFill>
              </a:rPr>
              <a:t>entonces debe también </a:t>
            </a:r>
            <a:r>
              <a:rPr lang="es-ES" sz="5400" b="1" dirty="0">
                <a:solidFill>
                  <a:srgbClr val="FF0000"/>
                </a:solidFill>
              </a:rPr>
              <a:t>reclamar la posición de Dios </a:t>
            </a:r>
            <a:r>
              <a:rPr lang="es-ES" sz="5400" b="1" dirty="0">
                <a:solidFill>
                  <a:srgbClr val="002060"/>
                </a:solidFill>
              </a:rPr>
              <a:t>pues solo Dios tiene poder para perdonar pecados.</a:t>
            </a:r>
            <a:endParaRPr lang="es-ES" sz="5400" b="1" dirty="0" smtClean="0">
              <a:solidFill>
                <a:srgbClr val="002060"/>
              </a:solidFill>
            </a:endParaRPr>
          </a:p>
        </p:txBody>
      </p:sp>
    </p:spTree>
    <p:extLst>
      <p:ext uri="{BB962C8B-B14F-4D97-AF65-F5344CB8AC3E}">
        <p14:creationId xmlns:p14="http://schemas.microsoft.com/office/powerpoint/2010/main" val="2846028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716036"/>
            <a:ext cx="11135033" cy="341632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FF0000"/>
                </a:solidFill>
              </a:rPr>
              <a:t>2 Tesalonicenses 2:3, 4 </a:t>
            </a:r>
            <a:r>
              <a:rPr lang="es-ES" sz="5400" b="1" dirty="0">
                <a:solidFill>
                  <a:srgbClr val="002060"/>
                </a:solidFill>
              </a:rPr>
              <a:t>nos habla de la aparición del anticristo que se identifica como el </a:t>
            </a:r>
            <a:r>
              <a:rPr lang="es-ES" sz="5400" b="1" dirty="0">
                <a:solidFill>
                  <a:srgbClr val="FF0000"/>
                </a:solidFill>
              </a:rPr>
              <a:t>hombre de pecado</a:t>
            </a:r>
            <a:r>
              <a:rPr lang="es-ES" sz="5400" b="1" dirty="0">
                <a:solidFill>
                  <a:srgbClr val="002060"/>
                </a:solidFill>
              </a:rPr>
              <a:t>, el </a:t>
            </a:r>
            <a:r>
              <a:rPr lang="es-ES" sz="5400" b="1" dirty="0">
                <a:solidFill>
                  <a:srgbClr val="FF0000"/>
                </a:solidFill>
              </a:rPr>
              <a:t>hijo de perdición</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1560586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3458" y="890321"/>
            <a:ext cx="11356258" cy="5509200"/>
          </a:xfrm>
          <a:prstGeom prst="rect">
            <a:avLst/>
          </a:prstGeom>
          <a:noFill/>
        </p:spPr>
        <p:txBody>
          <a:bodyPr wrap="square" rtlCol="0">
            <a:spAutoFit/>
          </a:bodyPr>
          <a:lstStyle/>
          <a:p>
            <a:r>
              <a:rPr lang="es-ES" sz="4400" b="1" dirty="0">
                <a:solidFill>
                  <a:schemeClr val="bg1"/>
                </a:solidFill>
              </a:rPr>
              <a:t>“Nadie os engañe en ninguna manera; porque [Cristo] no vendrá sin que antes venga la apostasía, y se manifieste el </a:t>
            </a:r>
            <a:r>
              <a:rPr lang="es-ES" sz="4400" b="1" dirty="0">
                <a:solidFill>
                  <a:srgbClr val="FFFF00"/>
                </a:solidFill>
              </a:rPr>
              <a:t>hombre de pecado</a:t>
            </a:r>
            <a:r>
              <a:rPr lang="es-ES" sz="4400" b="1" dirty="0">
                <a:solidFill>
                  <a:schemeClr val="bg1"/>
                </a:solidFill>
              </a:rPr>
              <a:t>, el </a:t>
            </a:r>
            <a:r>
              <a:rPr lang="es-ES" sz="4400" b="1" dirty="0">
                <a:solidFill>
                  <a:srgbClr val="FFFF00"/>
                </a:solidFill>
              </a:rPr>
              <a:t>hijo de perdición</a:t>
            </a:r>
            <a:r>
              <a:rPr lang="es-ES" sz="4400" b="1" dirty="0">
                <a:solidFill>
                  <a:schemeClr val="bg1"/>
                </a:solidFill>
              </a:rPr>
              <a:t>, </a:t>
            </a:r>
            <a:r>
              <a:rPr lang="es-ES" sz="4400" b="1" dirty="0">
                <a:solidFill>
                  <a:srgbClr val="FF0000"/>
                </a:solidFill>
              </a:rPr>
              <a:t>4</a:t>
            </a:r>
            <a:r>
              <a:rPr lang="es-ES" sz="4400" b="1" dirty="0">
                <a:solidFill>
                  <a:schemeClr val="bg1"/>
                </a:solidFill>
              </a:rPr>
              <a:t> el cual se opone y se levanta contra todo lo que se llama Dios o es objeto de culto; tanto que se sienta en el templo de Dios </a:t>
            </a:r>
            <a:r>
              <a:rPr lang="es-ES" sz="4400" b="1" dirty="0">
                <a:solidFill>
                  <a:srgbClr val="FFFF00"/>
                </a:solidFill>
              </a:rPr>
              <a:t>como Dios, haciéndose pasar por Dios.</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2 Tesalonicenses 2:3, 4</a:t>
            </a:r>
          </a:p>
        </p:txBody>
      </p:sp>
    </p:spTree>
    <p:extLst>
      <p:ext uri="{BB962C8B-B14F-4D97-AF65-F5344CB8AC3E}">
        <p14:creationId xmlns:p14="http://schemas.microsoft.com/office/powerpoint/2010/main" val="2243457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En estos versículos el apóstol Pablo nos dice que el </a:t>
            </a:r>
            <a:r>
              <a:rPr lang="es-ES" sz="5400" b="1" dirty="0">
                <a:solidFill>
                  <a:srgbClr val="FF0000"/>
                </a:solidFill>
              </a:rPr>
              <a:t>hombre de pecado </a:t>
            </a:r>
            <a:r>
              <a:rPr lang="es-ES" sz="5400" b="1" dirty="0">
                <a:solidFill>
                  <a:srgbClr val="002060"/>
                </a:solidFill>
              </a:rPr>
              <a:t>se iba a sentar en el templo de Dios </a:t>
            </a:r>
            <a:r>
              <a:rPr lang="es-ES" sz="5400" b="1" dirty="0">
                <a:solidFill>
                  <a:srgbClr val="FF0000"/>
                </a:solidFill>
              </a:rPr>
              <a:t>haciéndose pasar por Dios</a:t>
            </a:r>
            <a:r>
              <a:rPr lang="es-ES" sz="5400" b="1" dirty="0">
                <a:solidFill>
                  <a:srgbClr val="002060"/>
                </a:solidFill>
              </a:rPr>
              <a:t>. Nuevamente vemos </a:t>
            </a:r>
            <a:r>
              <a:rPr lang="es-ES" sz="5400" b="1" dirty="0">
                <a:solidFill>
                  <a:srgbClr val="FF0000"/>
                </a:solidFill>
              </a:rPr>
              <a:t>un poder meramente humano </a:t>
            </a:r>
            <a:r>
              <a:rPr lang="es-ES" sz="5400" b="1" dirty="0">
                <a:solidFill>
                  <a:srgbClr val="002060"/>
                </a:solidFill>
              </a:rPr>
              <a:t>que </a:t>
            </a:r>
            <a:r>
              <a:rPr lang="es-ES" sz="5400" b="1" dirty="0">
                <a:solidFill>
                  <a:srgbClr val="FF0000"/>
                </a:solidFill>
              </a:rPr>
              <a:t>reclama el título y el lugar de Dios</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628542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Introducción</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Más adelante este mismo capítulo el apóstol nos informa que el </a:t>
            </a:r>
            <a:r>
              <a:rPr lang="es-ES" sz="5400" b="1" dirty="0">
                <a:solidFill>
                  <a:srgbClr val="FF0000"/>
                </a:solidFill>
              </a:rPr>
              <a:t>hombre de pecado</a:t>
            </a:r>
            <a:r>
              <a:rPr lang="es-ES" sz="5400" b="1" dirty="0">
                <a:solidFill>
                  <a:srgbClr val="002060"/>
                </a:solidFill>
              </a:rPr>
              <a:t> también pretende </a:t>
            </a:r>
            <a:r>
              <a:rPr lang="es-ES" sz="5400" b="1" dirty="0">
                <a:solidFill>
                  <a:srgbClr val="FF0000"/>
                </a:solidFill>
              </a:rPr>
              <a:t>ejercer el poder de Dios</a:t>
            </a:r>
            <a:r>
              <a:rPr lang="es-ES" sz="5400" b="1" dirty="0">
                <a:solidFill>
                  <a:srgbClr val="002060"/>
                </a:solidFill>
              </a:rPr>
              <a:t>, aun </a:t>
            </a:r>
            <a:r>
              <a:rPr lang="es-ES" sz="5400" b="1" dirty="0">
                <a:solidFill>
                  <a:srgbClr val="FF0000"/>
                </a:solidFill>
              </a:rPr>
              <a:t>falsificando</a:t>
            </a:r>
            <a:r>
              <a:rPr lang="es-ES" sz="5400" b="1" dirty="0">
                <a:solidFill>
                  <a:srgbClr val="002060"/>
                </a:solidFill>
              </a:rPr>
              <a:t> las obras maravillosas que desempeñó Jesús cuando estuvo en la tierra:</a:t>
            </a:r>
            <a:endParaRPr lang="es-ES" sz="5400" b="1" dirty="0" smtClean="0">
              <a:solidFill>
                <a:srgbClr val="002060"/>
              </a:solidFill>
            </a:endParaRPr>
          </a:p>
        </p:txBody>
      </p:sp>
    </p:spTree>
    <p:extLst>
      <p:ext uri="{BB962C8B-B14F-4D97-AF65-F5344CB8AC3E}">
        <p14:creationId xmlns:p14="http://schemas.microsoft.com/office/powerpoint/2010/main" val="4032452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3458" y="890321"/>
            <a:ext cx="11356258"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entonces se manifestará aquel inicuo, a quien el Señor matará con el espíritu de su boca, y destruirá con el resplandor de su venida; </a:t>
            </a:r>
            <a:r>
              <a:rPr lang="es-ES" sz="5400" b="1" dirty="0">
                <a:solidFill>
                  <a:srgbClr val="FF0000"/>
                </a:solidFill>
              </a:rPr>
              <a:t>9</a:t>
            </a:r>
            <a:r>
              <a:rPr lang="es-ES" sz="5400" b="1" dirty="0">
                <a:solidFill>
                  <a:schemeClr val="bg1"/>
                </a:solidFill>
              </a:rPr>
              <a:t> inicuo cuyo advenimiento es por obra de Satanás, con gran </a:t>
            </a:r>
            <a:r>
              <a:rPr lang="es-ES" sz="5400" b="1" dirty="0">
                <a:solidFill>
                  <a:srgbClr val="FFFF00"/>
                </a:solidFill>
              </a:rPr>
              <a:t>poder y señales y prodigios mentirosos</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2 Tesalonicenses 2:8, 9:</a:t>
            </a:r>
          </a:p>
        </p:txBody>
      </p:sp>
    </p:spTree>
    <p:extLst>
      <p:ext uri="{BB962C8B-B14F-4D97-AF65-F5344CB8AC3E}">
        <p14:creationId xmlns:p14="http://schemas.microsoft.com/office/powerpoint/2010/main" val="3991356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1008308"/>
            <a:ext cx="11356258"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Varones israelitas, oíd estas palabras: Jesús nazareno, varón aprobado por Dios entre vosotros con las </a:t>
            </a:r>
            <a:r>
              <a:rPr lang="es-ES" sz="5400" b="1" dirty="0">
                <a:solidFill>
                  <a:srgbClr val="FFFF00"/>
                </a:solidFill>
              </a:rPr>
              <a:t>maravillas, prodigios y señales </a:t>
            </a:r>
            <a:r>
              <a:rPr lang="es-ES" sz="5400" b="1" dirty="0">
                <a:solidFill>
                  <a:schemeClr val="bg1"/>
                </a:solidFill>
              </a:rPr>
              <a:t>que Dios hizo entre vosotros por medio de él, como vosotros mismos sabéis.”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Hechos 2:22:</a:t>
            </a:r>
          </a:p>
        </p:txBody>
      </p:sp>
    </p:spTree>
    <p:extLst>
      <p:ext uri="{BB962C8B-B14F-4D97-AF65-F5344CB8AC3E}">
        <p14:creationId xmlns:p14="http://schemas.microsoft.com/office/powerpoint/2010/main" val="257200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En este contexto también es importante recalcar que el </a:t>
            </a:r>
            <a:r>
              <a:rPr lang="es-ES" sz="4800" b="1" dirty="0">
                <a:solidFill>
                  <a:srgbClr val="C00000"/>
                </a:solidFill>
              </a:rPr>
              <a:t>cuerno pequeño </a:t>
            </a:r>
            <a:r>
              <a:rPr lang="es-ES" sz="4800" b="1" dirty="0">
                <a:solidFill>
                  <a:srgbClr val="002060"/>
                </a:solidFill>
              </a:rPr>
              <a:t>de Daniel 7 (que simboliza el mismo poder que la </a:t>
            </a:r>
            <a:r>
              <a:rPr lang="es-ES" sz="4800" b="1" dirty="0">
                <a:solidFill>
                  <a:srgbClr val="C00000"/>
                </a:solidFill>
              </a:rPr>
              <a:t>bestia</a:t>
            </a:r>
            <a:r>
              <a:rPr lang="es-ES" sz="4800" b="1" dirty="0">
                <a:solidFill>
                  <a:srgbClr val="002060"/>
                </a:solidFill>
              </a:rPr>
              <a:t> de Apocalipsis 13:1-10 y el </a:t>
            </a:r>
            <a:r>
              <a:rPr lang="es-ES" sz="4800" b="1" dirty="0">
                <a:solidFill>
                  <a:srgbClr val="C00000"/>
                </a:solidFill>
              </a:rPr>
              <a:t>hombre de pecado</a:t>
            </a:r>
            <a:r>
              <a:rPr lang="es-ES" sz="4800" b="1" dirty="0">
                <a:solidFill>
                  <a:srgbClr val="002060"/>
                </a:solidFill>
              </a:rPr>
              <a:t> de 2 Tesalonicenses 2) tiene una boca que habla ‘</a:t>
            </a:r>
            <a:r>
              <a:rPr lang="es-ES" sz="4800" b="1" dirty="0">
                <a:solidFill>
                  <a:srgbClr val="FF0000"/>
                </a:solidFill>
              </a:rPr>
              <a:t>grandes palabras </a:t>
            </a:r>
            <a:r>
              <a:rPr lang="es-ES" sz="4800" b="1" dirty="0">
                <a:solidFill>
                  <a:srgbClr val="002060"/>
                </a:solidFill>
              </a:rPr>
              <a:t>contra el Altísimo’ (Daniel 7:25</a:t>
            </a:r>
            <a:r>
              <a:rPr lang="es-ES" sz="4800" b="1" dirty="0" smtClean="0">
                <a:solidFill>
                  <a:srgbClr val="002060"/>
                </a:solidFill>
              </a:rPr>
              <a:t>).</a:t>
            </a:r>
          </a:p>
        </p:txBody>
      </p:sp>
    </p:spTree>
    <p:extLst>
      <p:ext uri="{BB962C8B-B14F-4D97-AF65-F5344CB8AC3E}">
        <p14:creationId xmlns:p14="http://schemas.microsoft.com/office/powerpoint/2010/main" val="1837070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002060"/>
                </a:solidFill>
              </a:rPr>
              <a:t>Apocalipsis </a:t>
            </a:r>
            <a:r>
              <a:rPr lang="es-ES" sz="4800" b="1" dirty="0">
                <a:solidFill>
                  <a:srgbClr val="002060"/>
                </a:solidFill>
              </a:rPr>
              <a:t>13:5 nos explica que la bestia habla ‘grandes palabras y </a:t>
            </a:r>
            <a:r>
              <a:rPr lang="es-ES" sz="4800" b="1" dirty="0">
                <a:solidFill>
                  <a:srgbClr val="FF0000"/>
                </a:solidFill>
              </a:rPr>
              <a:t>blasfemias</a:t>
            </a:r>
            <a:r>
              <a:rPr lang="es-ES" sz="4800" b="1" dirty="0">
                <a:solidFill>
                  <a:srgbClr val="002060"/>
                </a:solidFill>
              </a:rPr>
              <a:t>’. Este cuerno pequeño </a:t>
            </a:r>
            <a:r>
              <a:rPr lang="es-ES" sz="4800" b="1" dirty="0">
                <a:solidFill>
                  <a:srgbClr val="FF0000"/>
                </a:solidFill>
              </a:rPr>
              <a:t>no solo pretende ser Dios</a:t>
            </a:r>
            <a:r>
              <a:rPr lang="es-ES" sz="4800" b="1" dirty="0">
                <a:solidFill>
                  <a:srgbClr val="002060"/>
                </a:solidFill>
              </a:rPr>
              <a:t>, sino que </a:t>
            </a:r>
            <a:r>
              <a:rPr lang="es-ES" sz="4800" b="1" dirty="0">
                <a:solidFill>
                  <a:srgbClr val="FF0000"/>
                </a:solidFill>
              </a:rPr>
              <a:t>dice tener el poder de Dios </a:t>
            </a:r>
            <a:r>
              <a:rPr lang="es-ES" sz="4800" b="1" dirty="0">
                <a:solidFill>
                  <a:srgbClr val="002060"/>
                </a:solidFill>
              </a:rPr>
              <a:t>hasta el punto de pensar que podía </a:t>
            </a:r>
            <a:r>
              <a:rPr lang="es-ES" sz="4800" b="1" dirty="0">
                <a:solidFill>
                  <a:srgbClr val="FF0000"/>
                </a:solidFill>
              </a:rPr>
              <a:t>cambiar los tiempos y la ley</a:t>
            </a:r>
            <a:r>
              <a:rPr lang="es-ES" sz="4800" b="1" dirty="0">
                <a:solidFill>
                  <a:srgbClr val="002060"/>
                </a:solidFill>
              </a:rPr>
              <a:t> (Daniel 7:25) así es que, el cuerno pequeño/la bestia </a:t>
            </a:r>
            <a:r>
              <a:rPr lang="es-ES" sz="4800" b="1" dirty="0">
                <a:solidFill>
                  <a:srgbClr val="FF0000"/>
                </a:solidFill>
              </a:rPr>
              <a:t>usurpa el lugar de Dios y profesa ejercer su poder</a:t>
            </a:r>
            <a:r>
              <a:rPr lang="es-ES" sz="4800" b="1" dirty="0">
                <a:solidFill>
                  <a:srgbClr val="002060"/>
                </a:solidFill>
              </a:rPr>
              <a:t>.</a:t>
            </a:r>
            <a:endParaRPr lang="es-ES" sz="4800" b="1" dirty="0" smtClean="0">
              <a:solidFill>
                <a:srgbClr val="002060"/>
              </a:solidFill>
            </a:endParaRPr>
          </a:p>
        </p:txBody>
      </p:sp>
    </p:spTree>
    <p:extLst>
      <p:ext uri="{BB962C8B-B14F-4D97-AF65-F5344CB8AC3E}">
        <p14:creationId xmlns:p14="http://schemas.microsoft.com/office/powerpoint/2010/main" val="2344557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368502"/>
            <a:ext cx="1113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En qué sentido habla el </a:t>
            </a:r>
            <a:r>
              <a:rPr lang="es-ES" sz="4400" b="1" dirty="0">
                <a:solidFill>
                  <a:srgbClr val="FF0000"/>
                </a:solidFill>
              </a:rPr>
              <a:t>cuerno pequeño/la bestia </a:t>
            </a:r>
            <a:r>
              <a:rPr lang="es-ES" sz="4400" b="1" dirty="0">
                <a:solidFill>
                  <a:srgbClr val="002060"/>
                </a:solidFill>
              </a:rPr>
              <a:t>blasfemias contra el Altísimo? Daniel 8 nos da la respuesta indisputable. Este capítulo (a diferencia de Daniel 7) no nos dice que el cuerno pequeño habla blasfemias contra Dios sino más bien que intenta suplantar al príncipe del ejercito de Jehová, usurpando su lugar (vea Josué 5:14, 15) y quitándole su ministración continua en el santuario celestial (</a:t>
            </a:r>
            <a:r>
              <a:rPr lang="es-ES" sz="4400" b="1" dirty="0">
                <a:solidFill>
                  <a:srgbClr val="FF0000"/>
                </a:solidFill>
              </a:rPr>
              <a:t>Daniel 8:11</a:t>
            </a:r>
            <a:r>
              <a:rPr lang="es-ES" sz="4400" b="1" dirty="0">
                <a:solidFill>
                  <a:srgbClr val="002060"/>
                </a:solidFill>
              </a:rPr>
              <a:t>). </a:t>
            </a:r>
            <a:endParaRPr lang="es-ES" sz="4400" b="1" dirty="0" smtClean="0">
              <a:solidFill>
                <a:srgbClr val="002060"/>
              </a:solidFill>
            </a:endParaRPr>
          </a:p>
        </p:txBody>
      </p:sp>
    </p:spTree>
    <p:extLst>
      <p:ext uri="{BB962C8B-B14F-4D97-AF65-F5344CB8AC3E}">
        <p14:creationId xmlns:p14="http://schemas.microsoft.com/office/powerpoint/2010/main" val="4214818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470898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smtClean="0">
                <a:solidFill>
                  <a:srgbClr val="002060"/>
                </a:solidFill>
              </a:rPr>
              <a:t>Así </a:t>
            </a:r>
            <a:r>
              <a:rPr lang="es-ES" sz="6000" b="1" dirty="0">
                <a:solidFill>
                  <a:srgbClr val="002060"/>
                </a:solidFill>
              </a:rPr>
              <a:t>es que en Daniel 8 la </a:t>
            </a:r>
            <a:r>
              <a:rPr lang="es-ES" sz="6000" b="1" dirty="0">
                <a:solidFill>
                  <a:srgbClr val="FF0000"/>
                </a:solidFill>
              </a:rPr>
              <a:t>blasfemia</a:t>
            </a:r>
            <a:r>
              <a:rPr lang="es-ES" sz="6000" b="1" dirty="0">
                <a:solidFill>
                  <a:srgbClr val="002060"/>
                </a:solidFill>
              </a:rPr>
              <a:t> del cuerno pequeño consiste en que </a:t>
            </a:r>
            <a:r>
              <a:rPr lang="es-ES" sz="6000" b="1" dirty="0">
                <a:solidFill>
                  <a:srgbClr val="FF0000"/>
                </a:solidFill>
              </a:rPr>
              <a:t>usurpa el lugar y las funciones del príncipe del ejército de Jehová y ese príncipe es Jesús</a:t>
            </a:r>
            <a:r>
              <a:rPr lang="es-ES" sz="6000" b="1" dirty="0">
                <a:solidFill>
                  <a:srgbClr val="002060"/>
                </a:solidFill>
              </a:rPr>
              <a:t>.</a:t>
            </a:r>
            <a:endParaRPr lang="es-ES" sz="6000" b="1" dirty="0" smtClean="0">
              <a:solidFill>
                <a:srgbClr val="002060"/>
              </a:solidFill>
            </a:endParaRPr>
          </a:p>
        </p:txBody>
      </p:sp>
    </p:spTree>
    <p:extLst>
      <p:ext uri="{BB962C8B-B14F-4D97-AF65-F5344CB8AC3E}">
        <p14:creationId xmlns:p14="http://schemas.microsoft.com/office/powerpoint/2010/main" val="2673246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A la luz de esta evidencia abrumadora podemos concluir que el </a:t>
            </a:r>
            <a:r>
              <a:rPr lang="es-ES" sz="4800" b="1" dirty="0">
                <a:solidFill>
                  <a:srgbClr val="FF0000"/>
                </a:solidFill>
              </a:rPr>
              <a:t>nombre blasfemo </a:t>
            </a:r>
            <a:r>
              <a:rPr lang="es-ES" sz="4800" b="1" dirty="0">
                <a:solidFill>
                  <a:srgbClr val="002060"/>
                </a:solidFill>
              </a:rPr>
              <a:t>de la bestia debe guardar una relación estrecha con el intento que hace de </a:t>
            </a:r>
            <a:r>
              <a:rPr lang="es-ES" sz="4800" b="1" dirty="0">
                <a:solidFill>
                  <a:srgbClr val="FF0000"/>
                </a:solidFill>
              </a:rPr>
              <a:t>ocupar el lugar de Dios </a:t>
            </a:r>
            <a:r>
              <a:rPr lang="es-ES" sz="4800" b="1" dirty="0">
                <a:solidFill>
                  <a:srgbClr val="002060"/>
                </a:solidFill>
              </a:rPr>
              <a:t>en la tierra y de </a:t>
            </a:r>
            <a:r>
              <a:rPr lang="es-ES" sz="4800" b="1" dirty="0">
                <a:solidFill>
                  <a:srgbClr val="FF0000"/>
                </a:solidFill>
              </a:rPr>
              <a:t>ejercer el poder y las prerrogativas que le pertenecen tan solo a Dios</a:t>
            </a:r>
            <a:r>
              <a:rPr lang="es-ES" sz="4800" b="1" dirty="0">
                <a:solidFill>
                  <a:srgbClr val="002060"/>
                </a:solidFill>
              </a:rPr>
              <a:t>.</a:t>
            </a:r>
            <a:endParaRPr lang="es-ES" sz="4800" b="1" dirty="0" smtClean="0">
              <a:solidFill>
                <a:srgbClr val="002060"/>
              </a:solidFill>
            </a:endParaRPr>
          </a:p>
        </p:txBody>
      </p:sp>
    </p:spTree>
    <p:extLst>
      <p:ext uri="{BB962C8B-B14F-4D97-AF65-F5344CB8AC3E}">
        <p14:creationId xmlns:p14="http://schemas.microsoft.com/office/powerpoint/2010/main" val="192857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No cabe duda alguna que el </a:t>
            </a:r>
            <a:r>
              <a:rPr lang="es-ES" sz="5400" b="1" dirty="0">
                <a:solidFill>
                  <a:srgbClr val="FF0000"/>
                </a:solidFill>
              </a:rPr>
              <a:t>poder</a:t>
            </a:r>
            <a:r>
              <a:rPr lang="es-ES" sz="5400" b="1" dirty="0">
                <a:solidFill>
                  <a:srgbClr val="002060"/>
                </a:solidFill>
              </a:rPr>
              <a:t> que representa el </a:t>
            </a:r>
            <a:r>
              <a:rPr lang="es-ES" sz="5400" b="1" dirty="0">
                <a:solidFill>
                  <a:srgbClr val="FF0000"/>
                </a:solidFill>
              </a:rPr>
              <a:t>cuerno pequeño, la </a:t>
            </a:r>
            <a:r>
              <a:rPr lang="es-ES" sz="5400" b="1" dirty="0" smtClean="0">
                <a:solidFill>
                  <a:srgbClr val="FF0000"/>
                </a:solidFill>
              </a:rPr>
              <a:t>bestia [del mar] </a:t>
            </a:r>
            <a:r>
              <a:rPr lang="es-ES" sz="5400" b="1" dirty="0">
                <a:solidFill>
                  <a:srgbClr val="FF0000"/>
                </a:solidFill>
              </a:rPr>
              <a:t>y el hombre de pecado</a:t>
            </a:r>
            <a:r>
              <a:rPr lang="es-ES" sz="5400" b="1" dirty="0">
                <a:solidFill>
                  <a:srgbClr val="002060"/>
                </a:solidFill>
              </a:rPr>
              <a:t> es el </a:t>
            </a:r>
            <a:r>
              <a:rPr lang="es-ES" sz="5400" b="1" dirty="0">
                <a:solidFill>
                  <a:srgbClr val="FF0000"/>
                </a:solidFill>
              </a:rPr>
              <a:t>papado católico romano</a:t>
            </a:r>
            <a:r>
              <a:rPr lang="es-ES" sz="5400" b="1" dirty="0">
                <a:solidFill>
                  <a:srgbClr val="002060"/>
                </a:solidFill>
              </a:rPr>
              <a:t>. El cuerno pequeño/la bestia aparecen en un momento específico en la gran cadena profética. </a:t>
            </a:r>
            <a:endParaRPr lang="es-ES" sz="5400" b="1" dirty="0" smtClean="0">
              <a:solidFill>
                <a:srgbClr val="002060"/>
              </a:solidFill>
            </a:endParaRPr>
          </a:p>
        </p:txBody>
      </p:sp>
    </p:spTree>
    <p:extLst>
      <p:ext uri="{BB962C8B-B14F-4D97-AF65-F5344CB8AC3E}">
        <p14:creationId xmlns:p14="http://schemas.microsoft.com/office/powerpoint/2010/main" val="3945414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002060"/>
                </a:solidFill>
              </a:rPr>
              <a:t>Hay </a:t>
            </a:r>
            <a:r>
              <a:rPr lang="es-ES" sz="4800" b="1" dirty="0">
                <a:solidFill>
                  <a:srgbClr val="002060"/>
                </a:solidFill>
              </a:rPr>
              <a:t>una clara secuencia cronológica de poderes que preceden a la llegada del cuerno pequeño/la bestia al escenario profético. Los reinos de </a:t>
            </a:r>
            <a:r>
              <a:rPr lang="es-ES" sz="4800" b="1" dirty="0" smtClean="0">
                <a:solidFill>
                  <a:srgbClr val="002060"/>
                </a:solidFill>
              </a:rPr>
              <a:t>Babilonia</a:t>
            </a:r>
            <a:r>
              <a:rPr lang="es-ES" sz="4800" b="1" dirty="0">
                <a:solidFill>
                  <a:srgbClr val="002060"/>
                </a:solidFill>
              </a:rPr>
              <a:t>, </a:t>
            </a:r>
            <a:r>
              <a:rPr lang="es-ES" sz="4800" b="1" dirty="0" smtClean="0">
                <a:solidFill>
                  <a:srgbClr val="002060"/>
                </a:solidFill>
              </a:rPr>
              <a:t>Medo-Persia</a:t>
            </a:r>
            <a:r>
              <a:rPr lang="es-ES" sz="4800" b="1" dirty="0">
                <a:solidFill>
                  <a:srgbClr val="002060"/>
                </a:solidFill>
              </a:rPr>
              <a:t>, Grecia, </a:t>
            </a:r>
            <a:r>
              <a:rPr lang="es-ES" sz="4800" b="1" dirty="0" smtClean="0">
                <a:solidFill>
                  <a:srgbClr val="002060"/>
                </a:solidFill>
              </a:rPr>
              <a:t>Roma </a:t>
            </a:r>
            <a:r>
              <a:rPr lang="es-ES" sz="4800" b="1" dirty="0">
                <a:solidFill>
                  <a:srgbClr val="002060"/>
                </a:solidFill>
              </a:rPr>
              <a:t>y </a:t>
            </a:r>
            <a:r>
              <a:rPr lang="es-ES" sz="4800" b="1" dirty="0" smtClean="0">
                <a:solidFill>
                  <a:srgbClr val="002060"/>
                </a:solidFill>
              </a:rPr>
              <a:t>Roma </a:t>
            </a:r>
            <a:r>
              <a:rPr lang="es-ES" sz="4800" b="1" dirty="0">
                <a:solidFill>
                  <a:srgbClr val="002060"/>
                </a:solidFill>
              </a:rPr>
              <a:t>dividida </a:t>
            </a:r>
            <a:r>
              <a:rPr lang="es-ES" sz="4800" b="1" dirty="0">
                <a:solidFill>
                  <a:srgbClr val="FF0000"/>
                </a:solidFill>
              </a:rPr>
              <a:t>preceden</a:t>
            </a:r>
            <a:r>
              <a:rPr lang="es-ES" sz="4800" b="1" dirty="0">
                <a:solidFill>
                  <a:srgbClr val="002060"/>
                </a:solidFill>
              </a:rPr>
              <a:t> a la </a:t>
            </a:r>
            <a:r>
              <a:rPr lang="es-ES" sz="4800" b="1" dirty="0" smtClean="0">
                <a:solidFill>
                  <a:srgbClr val="002060"/>
                </a:solidFill>
              </a:rPr>
              <a:t>aparición de este </a:t>
            </a:r>
            <a:r>
              <a:rPr lang="es-ES" sz="4800" b="1" dirty="0">
                <a:solidFill>
                  <a:srgbClr val="002060"/>
                </a:solidFill>
              </a:rPr>
              <a:t>poder en el panorama profético.</a:t>
            </a:r>
            <a:endParaRPr lang="es-ES" sz="4800" b="1" dirty="0" smtClean="0">
              <a:solidFill>
                <a:srgbClr val="002060"/>
              </a:solidFill>
            </a:endParaRPr>
          </a:p>
        </p:txBody>
      </p:sp>
    </p:spTree>
    <p:extLst>
      <p:ext uri="{BB962C8B-B14F-4D97-AF65-F5344CB8AC3E}">
        <p14:creationId xmlns:p14="http://schemas.microsoft.com/office/powerpoint/2010/main" val="6275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16601"/>
            <a:ext cx="1115148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Prácticamente toda persona ha oído alguna vez que </a:t>
            </a:r>
            <a:r>
              <a:rPr lang="es-ES" sz="6000" b="1" dirty="0">
                <a:solidFill>
                  <a:srgbClr val="FF0000"/>
                </a:solidFill>
              </a:rPr>
              <a:t>el número de la bestia </a:t>
            </a:r>
            <a:r>
              <a:rPr lang="es-ES" sz="6000" b="1" dirty="0" smtClean="0">
                <a:solidFill>
                  <a:srgbClr val="FF0000"/>
                </a:solidFill>
              </a:rPr>
              <a:t>marítima </a:t>
            </a:r>
            <a:r>
              <a:rPr lang="es-ES" sz="6000" b="1" dirty="0" smtClean="0">
                <a:solidFill>
                  <a:srgbClr val="002060"/>
                </a:solidFill>
              </a:rPr>
              <a:t>es </a:t>
            </a:r>
            <a:r>
              <a:rPr lang="es-ES" sz="6000" b="1" dirty="0">
                <a:solidFill>
                  <a:srgbClr val="002060"/>
                </a:solidFill>
              </a:rPr>
              <a:t>el </a:t>
            </a:r>
            <a:r>
              <a:rPr lang="es-ES" sz="6000" b="1" dirty="0">
                <a:solidFill>
                  <a:srgbClr val="FF0000"/>
                </a:solidFill>
              </a:rPr>
              <a:t>666</a:t>
            </a:r>
            <a:r>
              <a:rPr lang="es-ES" sz="6000" b="1" dirty="0">
                <a:solidFill>
                  <a:srgbClr val="002060"/>
                </a:solidFill>
              </a:rPr>
              <a:t>. ¿Qué significa este número enigmático? ¿Será que el anticristo le tatuará este número literalmente en las frentes de sus seguidores?</a:t>
            </a: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07002"/>
            <a:ext cx="111350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Existen numerosas citas </a:t>
            </a:r>
            <a:r>
              <a:rPr lang="es-ES" sz="4800" b="1" dirty="0" smtClean="0">
                <a:solidFill>
                  <a:srgbClr val="002060"/>
                </a:solidFill>
              </a:rPr>
              <a:t>donde </a:t>
            </a:r>
            <a:r>
              <a:rPr lang="es-ES" sz="4800" b="1" dirty="0">
                <a:solidFill>
                  <a:srgbClr val="002060"/>
                </a:solidFill>
              </a:rPr>
              <a:t>escritores católicos romanos han dicho que el </a:t>
            </a:r>
            <a:r>
              <a:rPr lang="es-ES" sz="4800" b="1" dirty="0" smtClean="0">
                <a:solidFill>
                  <a:srgbClr val="002060"/>
                </a:solidFill>
              </a:rPr>
              <a:t>Papa </a:t>
            </a:r>
            <a:r>
              <a:rPr lang="es-ES" sz="4800" b="1" dirty="0">
                <a:solidFill>
                  <a:srgbClr val="002060"/>
                </a:solidFill>
              </a:rPr>
              <a:t>ocupa el lugar de Dios en la tierra. Daremos tan solo unos pocos ejemplos. La prestigiosa enciclopedia católica, </a:t>
            </a:r>
            <a:r>
              <a:rPr lang="es-ES" sz="4800" b="1" dirty="0" err="1">
                <a:solidFill>
                  <a:srgbClr val="FF0000"/>
                </a:solidFill>
              </a:rPr>
              <a:t>Prompta</a:t>
            </a:r>
            <a:r>
              <a:rPr lang="es-ES" sz="4800" b="1" dirty="0">
                <a:solidFill>
                  <a:srgbClr val="FF0000"/>
                </a:solidFill>
              </a:rPr>
              <a:t> Biblioteca </a:t>
            </a:r>
            <a:r>
              <a:rPr lang="es-ES" sz="4800" b="1" dirty="0">
                <a:solidFill>
                  <a:srgbClr val="002060"/>
                </a:solidFill>
              </a:rPr>
              <a:t>explica el poder que tiene el </a:t>
            </a:r>
            <a:r>
              <a:rPr lang="es-ES" sz="4800" b="1" dirty="0" smtClean="0">
                <a:solidFill>
                  <a:srgbClr val="002060"/>
                </a:solidFill>
              </a:rPr>
              <a:t>Papa</a:t>
            </a:r>
            <a:r>
              <a:rPr lang="es-ES" sz="4800" b="1" dirty="0">
                <a:solidFill>
                  <a:srgbClr val="002060"/>
                </a:solidFill>
              </a:rPr>
              <a:t>:</a:t>
            </a:r>
            <a:endParaRPr lang="es-ES" sz="4800" b="1" dirty="0" smtClean="0">
              <a:solidFill>
                <a:srgbClr val="002060"/>
              </a:solidFill>
            </a:endParaRPr>
          </a:p>
        </p:txBody>
      </p:sp>
    </p:spTree>
    <p:extLst>
      <p:ext uri="{BB962C8B-B14F-4D97-AF65-F5344CB8AC3E}">
        <p14:creationId xmlns:p14="http://schemas.microsoft.com/office/powerpoint/2010/main" val="2411398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1509753"/>
            <a:ext cx="11356258" cy="4832092"/>
          </a:xfrm>
          <a:prstGeom prst="rect">
            <a:avLst/>
          </a:prstGeom>
          <a:noFill/>
        </p:spPr>
        <p:txBody>
          <a:bodyPr wrap="square" rtlCol="0">
            <a:spAutoFit/>
          </a:bodyPr>
          <a:lstStyle/>
          <a:p>
            <a:r>
              <a:rPr lang="es-ES" sz="4400" b="1" dirty="0">
                <a:solidFill>
                  <a:schemeClr val="bg1"/>
                </a:solidFill>
              </a:rPr>
              <a:t>“El </a:t>
            </a:r>
            <a:r>
              <a:rPr lang="es-ES" sz="4400" b="1" dirty="0" smtClean="0">
                <a:solidFill>
                  <a:schemeClr val="bg1"/>
                </a:solidFill>
              </a:rPr>
              <a:t>Papa </a:t>
            </a:r>
            <a:r>
              <a:rPr lang="es-ES" sz="4400" b="1" dirty="0">
                <a:solidFill>
                  <a:schemeClr val="bg1"/>
                </a:solidFill>
              </a:rPr>
              <a:t>es de tan grande autoridad y poder que puede </a:t>
            </a:r>
            <a:r>
              <a:rPr lang="es-ES" sz="4400" b="1" dirty="0">
                <a:solidFill>
                  <a:srgbClr val="FFFF00"/>
                </a:solidFill>
              </a:rPr>
              <a:t>modificar</a:t>
            </a:r>
            <a:r>
              <a:rPr lang="es-ES" sz="4400" b="1" dirty="0">
                <a:solidFill>
                  <a:schemeClr val="bg1"/>
                </a:solidFill>
              </a:rPr>
              <a:t>, explicar o interpretar aun las leyes divinas. El </a:t>
            </a:r>
            <a:r>
              <a:rPr lang="es-ES" sz="4400" b="1" dirty="0" smtClean="0">
                <a:solidFill>
                  <a:schemeClr val="bg1"/>
                </a:solidFill>
              </a:rPr>
              <a:t>Papa </a:t>
            </a:r>
            <a:r>
              <a:rPr lang="es-ES" sz="4400" b="1" dirty="0">
                <a:solidFill>
                  <a:schemeClr val="bg1"/>
                </a:solidFill>
              </a:rPr>
              <a:t>puede modificar la ley divina ya que </a:t>
            </a:r>
            <a:r>
              <a:rPr lang="es-ES" sz="4400" b="1" dirty="0">
                <a:solidFill>
                  <a:srgbClr val="FFFF00"/>
                </a:solidFill>
              </a:rPr>
              <a:t>su poder no es de los hombres </a:t>
            </a:r>
            <a:r>
              <a:rPr lang="es-ES" sz="4400" b="1" dirty="0">
                <a:solidFill>
                  <a:schemeClr val="bg1"/>
                </a:solidFill>
              </a:rPr>
              <a:t>sino de Dios y actúa </a:t>
            </a:r>
            <a:r>
              <a:rPr lang="es-ES" sz="4400" b="1" dirty="0">
                <a:solidFill>
                  <a:srgbClr val="FFFF00"/>
                </a:solidFill>
              </a:rPr>
              <a:t>en lugar de Dios </a:t>
            </a:r>
            <a:r>
              <a:rPr lang="es-ES" sz="4400" b="1" dirty="0">
                <a:solidFill>
                  <a:schemeClr val="bg1"/>
                </a:solidFill>
              </a:rPr>
              <a:t>sobre la tierra con el mas pleno poder de atar y desatar a sus ovejas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pt-BR" dirty="0"/>
              <a:t>(</a:t>
            </a:r>
            <a:r>
              <a:rPr lang="pt-BR" dirty="0" err="1"/>
              <a:t>Lucius</a:t>
            </a:r>
            <a:r>
              <a:rPr lang="pt-BR" dirty="0"/>
              <a:t> </a:t>
            </a:r>
            <a:r>
              <a:rPr lang="pt-BR" dirty="0" err="1"/>
              <a:t>Ferraris</a:t>
            </a:r>
            <a:r>
              <a:rPr lang="pt-BR" dirty="0"/>
              <a:t>, </a:t>
            </a:r>
            <a:r>
              <a:rPr lang="pt-BR" dirty="0" err="1"/>
              <a:t>Prompta</a:t>
            </a:r>
            <a:r>
              <a:rPr lang="pt-BR" dirty="0"/>
              <a:t> </a:t>
            </a:r>
            <a:r>
              <a:rPr lang="pt-BR" dirty="0" err="1"/>
              <a:t>Bibliotheca</a:t>
            </a:r>
            <a:r>
              <a:rPr lang="pt-BR" dirty="0" smtClean="0"/>
              <a:t>, </a:t>
            </a:r>
            <a:r>
              <a:rPr lang="pt-BR" dirty="0"/>
              <a:t>vol. 2, </a:t>
            </a:r>
            <a:r>
              <a:rPr lang="pt-BR" dirty="0" smtClean="0"/>
              <a:t>artículo</a:t>
            </a:r>
            <a:r>
              <a:rPr lang="pt-BR" dirty="0"/>
              <a:t>, ‘Papa’)</a:t>
            </a:r>
          </a:p>
        </p:txBody>
      </p:sp>
    </p:spTree>
    <p:extLst>
      <p:ext uri="{BB962C8B-B14F-4D97-AF65-F5344CB8AC3E}">
        <p14:creationId xmlns:p14="http://schemas.microsoft.com/office/powerpoint/2010/main" val="351758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415498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El </a:t>
            </a:r>
            <a:r>
              <a:rPr lang="es-ES" sz="6600" b="1" dirty="0" smtClean="0">
                <a:solidFill>
                  <a:srgbClr val="FF0000"/>
                </a:solidFill>
              </a:rPr>
              <a:t>Papa </a:t>
            </a:r>
            <a:r>
              <a:rPr lang="es-ES" sz="6600" b="1" dirty="0">
                <a:solidFill>
                  <a:srgbClr val="FF0000"/>
                </a:solidFill>
              </a:rPr>
              <a:t>Nicolás I </a:t>
            </a:r>
            <a:r>
              <a:rPr lang="es-ES" sz="6600" b="1" dirty="0">
                <a:solidFill>
                  <a:srgbClr val="002060"/>
                </a:solidFill>
              </a:rPr>
              <a:t>(quien ocupó el trono papal desde el año 858 hasta el año 867 DC) afirmó:</a:t>
            </a:r>
            <a:endParaRPr lang="es-ES" sz="6600" b="1" dirty="0" smtClean="0">
              <a:solidFill>
                <a:srgbClr val="002060"/>
              </a:solidFill>
            </a:endParaRPr>
          </a:p>
        </p:txBody>
      </p:sp>
    </p:spTree>
    <p:extLst>
      <p:ext uri="{BB962C8B-B14F-4D97-AF65-F5344CB8AC3E}">
        <p14:creationId xmlns:p14="http://schemas.microsoft.com/office/powerpoint/2010/main" val="2767622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742838"/>
            <a:ext cx="11356258" cy="6186309"/>
          </a:xfrm>
          <a:prstGeom prst="rect">
            <a:avLst/>
          </a:prstGeom>
          <a:noFill/>
        </p:spPr>
        <p:txBody>
          <a:bodyPr wrap="square" rtlCol="0">
            <a:spAutoFit/>
          </a:bodyPr>
          <a:lstStyle/>
          <a:p>
            <a:r>
              <a:rPr lang="es-ES" sz="4400" b="1" dirty="0">
                <a:solidFill>
                  <a:schemeClr val="bg1"/>
                </a:solidFill>
              </a:rPr>
              <a:t>“Es evidente que ningún gobierno terrenal puede atar y desatar a los papas, ni aún por el apóstol Pedro si regresase a la tierra; ya que Constantino el Grande reconoció que los pontífices </a:t>
            </a:r>
            <a:r>
              <a:rPr lang="es-ES" sz="4400" b="1" dirty="0">
                <a:solidFill>
                  <a:srgbClr val="FFFF00"/>
                </a:solidFill>
              </a:rPr>
              <a:t>ocupan el lugar de Dios en la tierra </a:t>
            </a:r>
            <a:r>
              <a:rPr lang="es-ES" sz="4400" b="1" dirty="0">
                <a:solidFill>
                  <a:schemeClr val="bg1"/>
                </a:solidFill>
              </a:rPr>
              <a:t>y ningún hombre puede juzgar a la </a:t>
            </a:r>
            <a:r>
              <a:rPr lang="es-ES" sz="4400" b="1" dirty="0">
                <a:solidFill>
                  <a:srgbClr val="FFFF00"/>
                </a:solidFill>
              </a:rPr>
              <a:t>divinidad</a:t>
            </a:r>
            <a:r>
              <a:rPr lang="es-ES" sz="4400" b="1" dirty="0">
                <a:solidFill>
                  <a:schemeClr val="bg1"/>
                </a:solidFill>
              </a:rPr>
              <a:t>. Nosotros, pues, </a:t>
            </a:r>
            <a:r>
              <a:rPr lang="es-ES" sz="4400" b="1" dirty="0">
                <a:solidFill>
                  <a:srgbClr val="FFFF00"/>
                </a:solidFill>
              </a:rPr>
              <a:t>somos infalibles </a:t>
            </a:r>
            <a:r>
              <a:rPr lang="es-ES" sz="4400" b="1" dirty="0">
                <a:solidFill>
                  <a:schemeClr val="bg1"/>
                </a:solidFill>
              </a:rPr>
              <a:t>y cualesquiera sean nuestras acciones solo somos responsables por ellas ante nosotros mismos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Cormenin</a:t>
            </a:r>
            <a:r>
              <a:rPr lang="en-US" dirty="0"/>
              <a:t>, History of the Popes, p. 243</a:t>
            </a:r>
          </a:p>
        </p:txBody>
      </p:sp>
    </p:spTree>
    <p:extLst>
      <p:ext uri="{BB962C8B-B14F-4D97-AF65-F5344CB8AC3E}">
        <p14:creationId xmlns:p14="http://schemas.microsoft.com/office/powerpoint/2010/main" val="16479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El </a:t>
            </a:r>
            <a:r>
              <a:rPr lang="es-ES" sz="6600" b="1" dirty="0" smtClean="0">
                <a:solidFill>
                  <a:srgbClr val="FF0000"/>
                </a:solidFill>
              </a:rPr>
              <a:t>Papa </a:t>
            </a:r>
            <a:r>
              <a:rPr lang="es-ES" sz="6600" b="1" dirty="0">
                <a:solidFill>
                  <a:srgbClr val="FF0000"/>
                </a:solidFill>
              </a:rPr>
              <a:t>León XIII </a:t>
            </a:r>
            <a:r>
              <a:rPr lang="es-ES" sz="6600" b="1" dirty="0">
                <a:solidFill>
                  <a:srgbClr val="002060"/>
                </a:solidFill>
              </a:rPr>
              <a:t>en una encíclica fechada el 10 de enero de 1890 escribió (‘Sobre los Deberes Principales de los cristianos como Ciudadanos):</a:t>
            </a:r>
            <a:endParaRPr lang="es-ES" sz="6600" b="1" dirty="0" smtClean="0">
              <a:solidFill>
                <a:srgbClr val="002060"/>
              </a:solidFill>
            </a:endParaRPr>
          </a:p>
        </p:txBody>
      </p:sp>
    </p:spTree>
    <p:extLst>
      <p:ext uri="{BB962C8B-B14F-4D97-AF65-F5344CB8AC3E}">
        <p14:creationId xmlns:p14="http://schemas.microsoft.com/office/powerpoint/2010/main" val="935857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2829" y="2124612"/>
            <a:ext cx="11356258" cy="4524315"/>
          </a:xfrm>
          <a:prstGeom prst="rect">
            <a:avLst/>
          </a:prstGeom>
          <a:noFill/>
        </p:spPr>
        <p:txBody>
          <a:bodyPr wrap="square" rtlCol="0">
            <a:spAutoFit/>
          </a:bodyPr>
          <a:lstStyle/>
          <a:p>
            <a:r>
              <a:rPr lang="es-ES" sz="4800" b="1" dirty="0">
                <a:solidFill>
                  <a:schemeClr val="bg1"/>
                </a:solidFill>
              </a:rPr>
              <a:t>“Pero el </a:t>
            </a:r>
            <a:r>
              <a:rPr lang="es-ES" sz="4800" b="1" dirty="0">
                <a:solidFill>
                  <a:srgbClr val="FFFF00"/>
                </a:solidFill>
              </a:rPr>
              <a:t>maestro supremo </a:t>
            </a:r>
            <a:r>
              <a:rPr lang="es-ES" sz="4800" b="1" dirty="0">
                <a:solidFill>
                  <a:schemeClr val="bg1"/>
                </a:solidFill>
              </a:rPr>
              <a:t>de la iglesia es el pontífice romano y por eso, la unión de las mentes requiere, junto con una perfecta armonía de la única fe, la sumisión y la obediencia de la voluntad a la iglesia y al pontífice romano </a:t>
            </a:r>
            <a:r>
              <a:rPr lang="es-ES" sz="4800" b="1" dirty="0">
                <a:solidFill>
                  <a:srgbClr val="FFFF00"/>
                </a:solidFill>
              </a:rPr>
              <a:t>como a Dios mismo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smtClean="0"/>
              <a:t>Papa </a:t>
            </a:r>
            <a:r>
              <a:rPr lang="en-US" dirty="0"/>
              <a:t>Leon XIII, Encyclical Letter, ‘On the Chief Duties of Christians as Citizens’, dated January 10, </a:t>
            </a:r>
            <a:r>
              <a:rPr lang="en-US" dirty="0" smtClean="0"/>
              <a:t>1890, p</a:t>
            </a:r>
            <a:r>
              <a:rPr lang="en-US" dirty="0"/>
              <a:t>. 193</a:t>
            </a:r>
          </a:p>
        </p:txBody>
      </p:sp>
    </p:spTree>
    <p:extLst>
      <p:ext uri="{BB962C8B-B14F-4D97-AF65-F5344CB8AC3E}">
        <p14:creationId xmlns:p14="http://schemas.microsoft.com/office/powerpoint/2010/main" val="3229426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21236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Una vez más el </a:t>
            </a:r>
            <a:r>
              <a:rPr lang="es-ES" sz="6600" b="1" dirty="0" smtClean="0">
                <a:solidFill>
                  <a:srgbClr val="FF0000"/>
                </a:solidFill>
              </a:rPr>
              <a:t>Papa </a:t>
            </a:r>
            <a:r>
              <a:rPr lang="es-ES" sz="6600" b="1" dirty="0">
                <a:solidFill>
                  <a:srgbClr val="FF0000"/>
                </a:solidFill>
              </a:rPr>
              <a:t>León XIII </a:t>
            </a:r>
            <a:r>
              <a:rPr lang="es-ES" sz="6600" b="1" dirty="0">
                <a:solidFill>
                  <a:srgbClr val="002060"/>
                </a:solidFill>
              </a:rPr>
              <a:t>escribió el 20 junio de 1894:</a:t>
            </a:r>
            <a:endParaRPr lang="es-ES" sz="6600" b="1" dirty="0" smtClean="0">
              <a:solidFill>
                <a:srgbClr val="002060"/>
              </a:solidFill>
            </a:endParaRPr>
          </a:p>
        </p:txBody>
      </p:sp>
    </p:spTree>
    <p:extLst>
      <p:ext uri="{BB962C8B-B14F-4D97-AF65-F5344CB8AC3E}">
        <p14:creationId xmlns:p14="http://schemas.microsoft.com/office/powerpoint/2010/main" val="574122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2955" y="2124612"/>
            <a:ext cx="11556132" cy="2862322"/>
          </a:xfrm>
          <a:prstGeom prst="rect">
            <a:avLst/>
          </a:prstGeom>
          <a:noFill/>
        </p:spPr>
        <p:txBody>
          <a:bodyPr wrap="square" rtlCol="0">
            <a:spAutoFit/>
          </a:bodyPr>
          <a:lstStyle/>
          <a:p>
            <a:r>
              <a:rPr lang="es-ES" sz="6000" b="1" dirty="0">
                <a:solidFill>
                  <a:schemeClr val="bg1"/>
                </a:solidFill>
              </a:rPr>
              <a:t>“Nosotros [los papas] ocupamos en esta tierra </a:t>
            </a:r>
            <a:r>
              <a:rPr lang="es-ES" sz="6000" b="1" dirty="0">
                <a:solidFill>
                  <a:srgbClr val="FFFF00"/>
                </a:solidFill>
              </a:rPr>
              <a:t>el lugar </a:t>
            </a:r>
            <a:r>
              <a:rPr lang="es-ES" sz="6000" b="1" dirty="0">
                <a:solidFill>
                  <a:schemeClr val="bg1"/>
                </a:solidFill>
              </a:rPr>
              <a:t>del omnipotente Dios</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(The Great Encyclical </a:t>
            </a:r>
            <a:r>
              <a:rPr lang="en-US" dirty="0" smtClean="0"/>
              <a:t>Letters</a:t>
            </a:r>
          </a:p>
          <a:p>
            <a:r>
              <a:rPr lang="en-US" dirty="0" smtClean="0"/>
              <a:t> </a:t>
            </a:r>
            <a:r>
              <a:rPr lang="en-US" dirty="0"/>
              <a:t>of Leo XIII, p. 304)</a:t>
            </a:r>
          </a:p>
        </p:txBody>
      </p:sp>
    </p:spTree>
    <p:extLst>
      <p:ext uri="{BB962C8B-B14F-4D97-AF65-F5344CB8AC3E}">
        <p14:creationId xmlns:p14="http://schemas.microsoft.com/office/powerpoint/2010/main" val="2178313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En repetidas ocasiones diversos escritores católicos se han referido a los </a:t>
            </a:r>
            <a:r>
              <a:rPr lang="es-ES" sz="5400" b="1" dirty="0">
                <a:solidFill>
                  <a:srgbClr val="FF0000"/>
                </a:solidFill>
              </a:rPr>
              <a:t>papas</a:t>
            </a:r>
            <a:r>
              <a:rPr lang="es-ES" sz="5400" b="1" dirty="0">
                <a:solidFill>
                  <a:srgbClr val="002060"/>
                </a:solidFill>
              </a:rPr>
              <a:t> como </a:t>
            </a:r>
            <a:r>
              <a:rPr lang="es-ES" sz="5400" b="1" dirty="0">
                <a:solidFill>
                  <a:srgbClr val="FF0000"/>
                </a:solidFill>
              </a:rPr>
              <a:t>vicarios de Cristo</a:t>
            </a:r>
            <a:r>
              <a:rPr lang="es-ES" sz="5400" b="1" dirty="0">
                <a:solidFill>
                  <a:srgbClr val="002060"/>
                </a:solidFill>
              </a:rPr>
              <a:t>, vice-regentes de Cristo y, sí, como vicarios del Hijo de Dios (ofreceremos pruebas más adelante)</a:t>
            </a:r>
            <a:endParaRPr lang="es-ES" sz="5400" b="1" dirty="0" smtClean="0">
              <a:solidFill>
                <a:srgbClr val="002060"/>
              </a:solidFill>
            </a:endParaRPr>
          </a:p>
        </p:txBody>
      </p:sp>
    </p:spTree>
    <p:extLst>
      <p:ext uri="{BB962C8B-B14F-4D97-AF65-F5344CB8AC3E}">
        <p14:creationId xmlns:p14="http://schemas.microsoft.com/office/powerpoint/2010/main" val="2221615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6064" y="217714"/>
            <a:ext cx="1096730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La Biblia menciona varias funciones que le pertenecen tan solo a Dios:</a:t>
            </a:r>
          </a:p>
          <a:p>
            <a:pPr marL="685800" indent="-685800">
              <a:buClr>
                <a:srgbClr val="FF0000"/>
              </a:buClr>
              <a:buFont typeface="Wingdings" panose="05000000000000000000" pitchFamily="2" charset="2"/>
              <a:buChar char="Ø"/>
            </a:pPr>
            <a:r>
              <a:rPr lang="es-ES" sz="4800" b="1" dirty="0" smtClean="0">
                <a:solidFill>
                  <a:srgbClr val="FF0000"/>
                </a:solidFill>
              </a:rPr>
              <a:t>Dios </a:t>
            </a:r>
            <a:r>
              <a:rPr lang="es-ES" sz="4800" b="1" dirty="0">
                <a:solidFill>
                  <a:srgbClr val="FF0000"/>
                </a:solidFill>
              </a:rPr>
              <a:t>mora </a:t>
            </a:r>
            <a:r>
              <a:rPr lang="es-ES" sz="4800" b="1" dirty="0">
                <a:solidFill>
                  <a:srgbClr val="002060"/>
                </a:solidFill>
              </a:rPr>
              <a:t>en la iglesia por medio de </a:t>
            </a:r>
            <a:r>
              <a:rPr lang="es-ES" sz="4800" b="1" dirty="0">
                <a:solidFill>
                  <a:srgbClr val="FF0000"/>
                </a:solidFill>
              </a:rPr>
              <a:t>Su Espíritu </a:t>
            </a:r>
            <a:r>
              <a:rPr lang="es-ES" sz="4800" b="1" dirty="0">
                <a:solidFill>
                  <a:srgbClr val="002060"/>
                </a:solidFill>
              </a:rPr>
              <a:t>(Efesios 2:19-22).</a:t>
            </a: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FF0000"/>
                </a:solidFill>
              </a:rPr>
              <a:t>representante</a:t>
            </a:r>
            <a:r>
              <a:rPr lang="es-ES" sz="4800" b="1" dirty="0">
                <a:solidFill>
                  <a:srgbClr val="002060"/>
                </a:solidFill>
              </a:rPr>
              <a:t> de Cristo en la tierra es el Espíritu Santo (Juan 14-16).</a:t>
            </a:r>
          </a:p>
          <a:p>
            <a:pPr marL="685800" indent="-685800">
              <a:buClr>
                <a:srgbClr val="FF0000"/>
              </a:buClr>
              <a:buFont typeface="Wingdings" panose="05000000000000000000" pitchFamily="2" charset="2"/>
              <a:buChar char="Ø"/>
            </a:pPr>
            <a:r>
              <a:rPr lang="es-ES" sz="4800" b="1" dirty="0" smtClean="0">
                <a:solidFill>
                  <a:srgbClr val="002060"/>
                </a:solidFill>
              </a:rPr>
              <a:t>Dios </a:t>
            </a:r>
            <a:r>
              <a:rPr lang="es-ES" sz="4800" b="1" dirty="0">
                <a:solidFill>
                  <a:srgbClr val="002060"/>
                </a:solidFill>
              </a:rPr>
              <a:t>es nuestro </a:t>
            </a:r>
            <a:r>
              <a:rPr lang="es-ES" sz="4800" b="1" dirty="0">
                <a:solidFill>
                  <a:srgbClr val="FF0000"/>
                </a:solidFill>
              </a:rPr>
              <a:t>único Padre espiritual </a:t>
            </a:r>
            <a:r>
              <a:rPr lang="es-ES" sz="4800" b="1" dirty="0">
                <a:solidFill>
                  <a:srgbClr val="002060"/>
                </a:solidFill>
              </a:rPr>
              <a:t>(Mateo 23:9</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58442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nombre blasfemo</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2701" y="416864"/>
            <a:ext cx="1096730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Solo debemos </a:t>
            </a:r>
            <a:r>
              <a:rPr lang="es-ES" sz="5400" b="1" dirty="0">
                <a:solidFill>
                  <a:srgbClr val="FF0000"/>
                </a:solidFill>
              </a:rPr>
              <a:t>inclinarnos y arrodillarnos</a:t>
            </a:r>
            <a:r>
              <a:rPr lang="es-ES" sz="5400" b="1" dirty="0">
                <a:solidFill>
                  <a:srgbClr val="002060"/>
                </a:solidFill>
              </a:rPr>
              <a:t> ante Dios (Hechos 10:25, 26).</a:t>
            </a:r>
          </a:p>
          <a:p>
            <a:pPr marL="685800" indent="-685800">
              <a:buClr>
                <a:srgbClr val="FF0000"/>
              </a:buClr>
              <a:buFont typeface="Wingdings" panose="05000000000000000000" pitchFamily="2" charset="2"/>
              <a:buChar char="Ø"/>
            </a:pPr>
            <a:r>
              <a:rPr lang="es-ES" sz="5400" b="1" dirty="0" smtClean="0">
                <a:solidFill>
                  <a:srgbClr val="002060"/>
                </a:solidFill>
              </a:rPr>
              <a:t>Dios </a:t>
            </a:r>
            <a:r>
              <a:rPr lang="es-ES" sz="5400" b="1" dirty="0">
                <a:solidFill>
                  <a:srgbClr val="002060"/>
                </a:solidFill>
              </a:rPr>
              <a:t>es el único que puede </a:t>
            </a:r>
            <a:r>
              <a:rPr lang="es-ES" sz="5400" b="1" dirty="0">
                <a:solidFill>
                  <a:srgbClr val="FF0000"/>
                </a:solidFill>
              </a:rPr>
              <a:t>perdonar pecados </a:t>
            </a:r>
            <a:r>
              <a:rPr lang="es-ES" sz="5400" b="1" dirty="0">
                <a:solidFill>
                  <a:srgbClr val="002060"/>
                </a:solidFill>
              </a:rPr>
              <a:t>(Marcos 2:7</a:t>
            </a:r>
            <a:r>
              <a:rPr lang="es-ES" sz="5400" b="1" dirty="0" smtClean="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Dios </a:t>
            </a:r>
            <a:r>
              <a:rPr lang="es-ES" sz="5400" b="1" dirty="0">
                <a:solidFill>
                  <a:srgbClr val="002060"/>
                </a:solidFill>
              </a:rPr>
              <a:t>es el único que es </a:t>
            </a:r>
            <a:r>
              <a:rPr lang="es-ES" sz="5400" b="1" dirty="0">
                <a:solidFill>
                  <a:srgbClr val="FF0000"/>
                </a:solidFill>
              </a:rPr>
              <a:t>infalible</a:t>
            </a:r>
            <a:r>
              <a:rPr lang="es-ES" sz="5400" b="1" dirty="0">
                <a:solidFill>
                  <a:srgbClr val="002060"/>
                </a:solidFill>
              </a:rPr>
              <a:t> en sus declaraciones (Santiago 1:17</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477227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Dios </a:t>
            </a:r>
            <a:r>
              <a:rPr lang="es-ES" sz="4800" b="1" dirty="0">
                <a:solidFill>
                  <a:srgbClr val="002060"/>
                </a:solidFill>
              </a:rPr>
              <a:t>es el único que tiene derecho de </a:t>
            </a:r>
            <a:r>
              <a:rPr lang="es-ES" sz="4800" b="1" dirty="0">
                <a:solidFill>
                  <a:srgbClr val="FF0000"/>
                </a:solidFill>
              </a:rPr>
              <a:t>poner y quitar reyes </a:t>
            </a:r>
            <a:r>
              <a:rPr lang="es-ES" sz="4800" b="1" dirty="0">
                <a:solidFill>
                  <a:srgbClr val="002060"/>
                </a:solidFill>
              </a:rPr>
              <a:t>(Daniel 2:21).</a:t>
            </a:r>
          </a:p>
          <a:p>
            <a:pPr marL="685800" indent="-685800">
              <a:buClr>
                <a:srgbClr val="FF0000"/>
              </a:buClr>
              <a:buFont typeface="Wingdings" panose="05000000000000000000" pitchFamily="2" charset="2"/>
              <a:buChar char="Ø"/>
            </a:pPr>
            <a:r>
              <a:rPr lang="es-ES" sz="4800" b="1" dirty="0" smtClean="0">
                <a:solidFill>
                  <a:srgbClr val="002060"/>
                </a:solidFill>
              </a:rPr>
              <a:t>Dios </a:t>
            </a:r>
            <a:r>
              <a:rPr lang="es-ES" sz="4800" b="1" dirty="0">
                <a:solidFill>
                  <a:srgbClr val="002060"/>
                </a:solidFill>
              </a:rPr>
              <a:t>es el único que tiene </a:t>
            </a:r>
            <a:r>
              <a:rPr lang="es-ES" sz="4800" b="1" dirty="0">
                <a:solidFill>
                  <a:srgbClr val="FF0000"/>
                </a:solidFill>
              </a:rPr>
              <a:t>derecho de juzgar </a:t>
            </a:r>
            <a:r>
              <a:rPr lang="es-ES" sz="4800" b="1" dirty="0">
                <a:solidFill>
                  <a:srgbClr val="002060"/>
                </a:solidFill>
              </a:rPr>
              <a:t>y nadie lo puede juzgar a él (Juan 5:22, 27).</a:t>
            </a:r>
          </a:p>
          <a:p>
            <a:pPr marL="685800" indent="-685800">
              <a:buClr>
                <a:srgbClr val="FF0000"/>
              </a:buClr>
              <a:buFont typeface="Wingdings" panose="05000000000000000000" pitchFamily="2" charset="2"/>
              <a:buChar char="Ø"/>
            </a:pPr>
            <a:r>
              <a:rPr lang="es-ES" sz="4800" b="1" dirty="0" smtClean="0">
                <a:solidFill>
                  <a:srgbClr val="002060"/>
                </a:solidFill>
              </a:rPr>
              <a:t>Dios </a:t>
            </a:r>
            <a:r>
              <a:rPr lang="es-ES" sz="4800" b="1" dirty="0">
                <a:solidFill>
                  <a:srgbClr val="002060"/>
                </a:solidFill>
              </a:rPr>
              <a:t>es el único que puede pronunciar la </a:t>
            </a:r>
            <a:r>
              <a:rPr lang="es-ES" sz="4800" b="1" dirty="0">
                <a:solidFill>
                  <a:srgbClr val="FF0000"/>
                </a:solidFill>
              </a:rPr>
              <a:t>sentencia de muerte </a:t>
            </a:r>
            <a:r>
              <a:rPr lang="es-ES" sz="4800" b="1" dirty="0">
                <a:solidFill>
                  <a:srgbClr val="002060"/>
                </a:solidFill>
              </a:rPr>
              <a:t>contra los rebeldes empedernidos (Daniel 7:21</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974074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3046988"/>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Font typeface="Wingdings" panose="05000000000000000000" pitchFamily="2" charset="2"/>
              <a:buChar char="Ø"/>
            </a:pPr>
            <a:r>
              <a:rPr lang="es-ES" sz="4800" b="1" dirty="0" smtClean="0">
                <a:solidFill>
                  <a:srgbClr val="002060"/>
                </a:solidFill>
              </a:rPr>
              <a:t>Dios </a:t>
            </a:r>
            <a:r>
              <a:rPr lang="es-ES" sz="4800" b="1" dirty="0">
                <a:solidFill>
                  <a:srgbClr val="002060"/>
                </a:solidFill>
              </a:rPr>
              <a:t>tiene una ley eterna que no se puede cambiar y Dios estableció el séptimo día </a:t>
            </a:r>
            <a:r>
              <a:rPr lang="es-ES" sz="4800" b="1" dirty="0">
                <a:solidFill>
                  <a:srgbClr val="FF0000"/>
                </a:solidFill>
              </a:rPr>
              <a:t>Sábado como señal </a:t>
            </a:r>
            <a:r>
              <a:rPr lang="es-ES" sz="4800" b="1" dirty="0">
                <a:solidFill>
                  <a:srgbClr val="002060"/>
                </a:solidFill>
              </a:rPr>
              <a:t>de su poder creador (Éxodo 20:8-11).</a:t>
            </a:r>
            <a:endParaRPr lang="es-ES" sz="4800" b="1" dirty="0" smtClean="0">
              <a:solidFill>
                <a:srgbClr val="002060"/>
              </a:solidFill>
            </a:endParaRPr>
          </a:p>
        </p:txBody>
      </p:sp>
    </p:spTree>
    <p:extLst>
      <p:ext uri="{BB962C8B-B14F-4D97-AF65-F5344CB8AC3E}">
        <p14:creationId xmlns:p14="http://schemas.microsoft.com/office/powerpoint/2010/main" val="3775524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El </a:t>
            </a:r>
            <a:r>
              <a:rPr lang="es-ES" sz="5400" b="1" dirty="0">
                <a:solidFill>
                  <a:srgbClr val="FF0000"/>
                </a:solidFill>
              </a:rPr>
              <a:t>p</a:t>
            </a:r>
            <a:r>
              <a:rPr lang="es-ES" sz="5400" b="1" dirty="0" smtClean="0">
                <a:solidFill>
                  <a:srgbClr val="FF0000"/>
                </a:solidFill>
              </a:rPr>
              <a:t>apado</a:t>
            </a:r>
            <a:r>
              <a:rPr lang="es-ES" sz="5400" b="1" dirty="0" smtClean="0">
                <a:solidFill>
                  <a:srgbClr val="002060"/>
                </a:solidFill>
              </a:rPr>
              <a:t> </a:t>
            </a:r>
            <a:r>
              <a:rPr lang="es-ES" sz="5400" b="1" dirty="0">
                <a:solidFill>
                  <a:srgbClr val="002060"/>
                </a:solidFill>
              </a:rPr>
              <a:t>ha usurpado y reclamado </a:t>
            </a:r>
            <a:r>
              <a:rPr lang="es-ES" sz="5400" b="1" dirty="0">
                <a:solidFill>
                  <a:srgbClr val="FF0000"/>
                </a:solidFill>
              </a:rPr>
              <a:t>todos</a:t>
            </a:r>
            <a:r>
              <a:rPr lang="es-ES" sz="5400" b="1" dirty="0">
                <a:solidFill>
                  <a:srgbClr val="002060"/>
                </a:solidFill>
              </a:rPr>
              <a:t> estos derechos como suyos, inclusive diciendo que tiene poder para cambiar la ley de Dios. El papado también profesa tener </a:t>
            </a:r>
            <a:r>
              <a:rPr lang="es-ES" sz="5400" b="1" dirty="0">
                <a:solidFill>
                  <a:srgbClr val="FF0000"/>
                </a:solidFill>
              </a:rPr>
              <a:t>poder</a:t>
            </a:r>
            <a:r>
              <a:rPr lang="es-ES" sz="5400" b="1" dirty="0">
                <a:solidFill>
                  <a:srgbClr val="002060"/>
                </a:solidFill>
              </a:rPr>
              <a:t> para perdonar pecados:</a:t>
            </a:r>
            <a:endParaRPr lang="es-ES" sz="5400" b="1" dirty="0" smtClean="0">
              <a:solidFill>
                <a:srgbClr val="002060"/>
              </a:solidFill>
            </a:endParaRPr>
          </a:p>
        </p:txBody>
      </p:sp>
    </p:spTree>
    <p:extLst>
      <p:ext uri="{BB962C8B-B14F-4D97-AF65-F5344CB8AC3E}">
        <p14:creationId xmlns:p14="http://schemas.microsoft.com/office/powerpoint/2010/main" val="4179061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8" y="507002"/>
            <a:ext cx="1096730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El </a:t>
            </a:r>
            <a:r>
              <a:rPr lang="es-ES" sz="5400" b="1" dirty="0">
                <a:solidFill>
                  <a:srgbClr val="FF0000"/>
                </a:solidFill>
              </a:rPr>
              <a:t>p</a:t>
            </a:r>
            <a:r>
              <a:rPr lang="es-ES" sz="5400" b="1" dirty="0" smtClean="0">
                <a:solidFill>
                  <a:srgbClr val="FF0000"/>
                </a:solidFill>
              </a:rPr>
              <a:t>apado</a:t>
            </a:r>
            <a:r>
              <a:rPr lang="es-ES" sz="5400" b="1" dirty="0" smtClean="0">
                <a:solidFill>
                  <a:srgbClr val="002060"/>
                </a:solidFill>
              </a:rPr>
              <a:t> </a:t>
            </a:r>
            <a:r>
              <a:rPr lang="es-ES" sz="5400" b="1" dirty="0">
                <a:solidFill>
                  <a:srgbClr val="002060"/>
                </a:solidFill>
              </a:rPr>
              <a:t>ha usurpado y reclamado </a:t>
            </a:r>
            <a:r>
              <a:rPr lang="es-ES" sz="5400" b="1" dirty="0">
                <a:solidFill>
                  <a:srgbClr val="FF0000"/>
                </a:solidFill>
              </a:rPr>
              <a:t>todos</a:t>
            </a:r>
            <a:r>
              <a:rPr lang="es-ES" sz="5400" b="1" dirty="0">
                <a:solidFill>
                  <a:srgbClr val="002060"/>
                </a:solidFill>
              </a:rPr>
              <a:t> estos derechos como suyos, inclusive diciendo que tiene poder para cambiar la ley de Dios. El papado también profesa tener </a:t>
            </a:r>
            <a:r>
              <a:rPr lang="es-ES" sz="5400" b="1" dirty="0">
                <a:solidFill>
                  <a:srgbClr val="FF0000"/>
                </a:solidFill>
              </a:rPr>
              <a:t>poder</a:t>
            </a:r>
            <a:r>
              <a:rPr lang="es-ES" sz="5400" b="1" dirty="0">
                <a:solidFill>
                  <a:srgbClr val="002060"/>
                </a:solidFill>
              </a:rPr>
              <a:t> para perdonar pecados:</a:t>
            </a:r>
            <a:endParaRPr lang="es-ES" sz="5400" b="1" dirty="0" smtClean="0">
              <a:solidFill>
                <a:srgbClr val="002060"/>
              </a:solidFill>
            </a:endParaRPr>
          </a:p>
        </p:txBody>
      </p:sp>
    </p:spTree>
    <p:extLst>
      <p:ext uri="{BB962C8B-B14F-4D97-AF65-F5344CB8AC3E}">
        <p14:creationId xmlns:p14="http://schemas.microsoft.com/office/powerpoint/2010/main" val="2170498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2666" y="1739288"/>
            <a:ext cx="11371006" cy="4524315"/>
          </a:xfrm>
          <a:prstGeom prst="rect">
            <a:avLst/>
          </a:prstGeom>
          <a:noFill/>
        </p:spPr>
        <p:txBody>
          <a:bodyPr wrap="square" rtlCol="0">
            <a:spAutoFit/>
          </a:bodyPr>
          <a:lstStyle/>
          <a:p>
            <a:r>
              <a:rPr lang="es-ES" sz="4800" b="1" dirty="0">
                <a:solidFill>
                  <a:schemeClr val="bg1"/>
                </a:solidFill>
              </a:rPr>
              <a:t>“Cuando Jesucristo ascendió al cielo dejó a sus sacerdotes en la tierra para </a:t>
            </a:r>
            <a:r>
              <a:rPr lang="es-ES" sz="4800" b="1" dirty="0">
                <a:solidFill>
                  <a:srgbClr val="FFFF00"/>
                </a:solidFill>
              </a:rPr>
              <a:t>tomar su lugar </a:t>
            </a:r>
            <a:r>
              <a:rPr lang="es-ES" sz="4800" b="1" dirty="0">
                <a:solidFill>
                  <a:schemeClr val="bg1"/>
                </a:solidFill>
              </a:rPr>
              <a:t>como mediadores entre Dios y los hombres. El sacerdote </a:t>
            </a:r>
            <a:r>
              <a:rPr lang="es-ES" sz="4800" b="1" dirty="0">
                <a:solidFill>
                  <a:srgbClr val="FFFF00"/>
                </a:solidFill>
              </a:rPr>
              <a:t>ocupa el lugar </a:t>
            </a:r>
            <a:r>
              <a:rPr lang="es-ES" sz="4800" b="1" dirty="0">
                <a:solidFill>
                  <a:schemeClr val="bg1"/>
                </a:solidFill>
              </a:rPr>
              <a:t>del Salvador mismo y cuando dice ‘Ego te </a:t>
            </a:r>
            <a:r>
              <a:rPr lang="es-ES" sz="4800" b="1" dirty="0" err="1">
                <a:solidFill>
                  <a:schemeClr val="bg1"/>
                </a:solidFill>
              </a:rPr>
              <a:t>absolvo</a:t>
            </a:r>
            <a:r>
              <a:rPr lang="es-ES" sz="4800" b="1" dirty="0">
                <a:solidFill>
                  <a:schemeClr val="bg1"/>
                </a:solidFill>
              </a:rPr>
              <a:t>’, en verdad absuelve de pecado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San Alfonso de </a:t>
            </a:r>
            <a:r>
              <a:rPr lang="en-US" dirty="0" err="1"/>
              <a:t>Ligorio</a:t>
            </a:r>
            <a:r>
              <a:rPr lang="en-US" dirty="0"/>
              <a:t>, Dignity and Duties of the Priest or </a:t>
            </a:r>
            <a:r>
              <a:rPr lang="en-US" dirty="0" err="1"/>
              <a:t>Selva</a:t>
            </a:r>
            <a:r>
              <a:rPr lang="en-US" dirty="0"/>
              <a:t>, p. 34.</a:t>
            </a:r>
          </a:p>
        </p:txBody>
      </p:sp>
    </p:spTree>
    <p:extLst>
      <p:ext uri="{BB962C8B-B14F-4D97-AF65-F5344CB8AC3E}">
        <p14:creationId xmlns:p14="http://schemas.microsoft.com/office/powerpoint/2010/main" val="3114953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8081" y="1429572"/>
            <a:ext cx="11371006" cy="5509200"/>
          </a:xfrm>
          <a:prstGeom prst="rect">
            <a:avLst/>
          </a:prstGeom>
          <a:noFill/>
        </p:spPr>
        <p:txBody>
          <a:bodyPr wrap="square" rtlCol="0">
            <a:spAutoFit/>
          </a:bodyPr>
          <a:lstStyle/>
          <a:p>
            <a:r>
              <a:rPr lang="es-ES" sz="4400" b="1" dirty="0">
                <a:solidFill>
                  <a:schemeClr val="bg1"/>
                </a:solidFill>
              </a:rPr>
              <a:t>“Si el Redentor entrara a una iglesia y se sentara en un confesionario para administrar el sacramento de la penitencia, y un sacerdote se sentará en otro confesionario y Jesús le dijera a cada penitente, ‘ego te </a:t>
            </a:r>
            <a:r>
              <a:rPr lang="es-ES" sz="4400" b="1" dirty="0" err="1">
                <a:solidFill>
                  <a:schemeClr val="bg1"/>
                </a:solidFill>
              </a:rPr>
              <a:t>absolvo</a:t>
            </a:r>
            <a:r>
              <a:rPr lang="es-ES" sz="4400" b="1" dirty="0">
                <a:solidFill>
                  <a:schemeClr val="bg1"/>
                </a:solidFill>
              </a:rPr>
              <a:t>’ y el sacerdote le dijera igualmente a cada uno de sus penitentes ‘ego te </a:t>
            </a:r>
            <a:r>
              <a:rPr lang="es-ES" sz="4400" b="1" dirty="0" err="1">
                <a:solidFill>
                  <a:schemeClr val="bg1"/>
                </a:solidFill>
              </a:rPr>
              <a:t>absolvo</a:t>
            </a:r>
            <a:r>
              <a:rPr lang="es-ES" sz="4400" b="1" dirty="0">
                <a:solidFill>
                  <a:schemeClr val="bg1"/>
                </a:solidFill>
              </a:rPr>
              <a:t>’, los penitentes del uno y del otro serían igualmente absueltos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smtClean="0"/>
              <a:t>San Alfonso de </a:t>
            </a:r>
            <a:r>
              <a:rPr lang="en-US" dirty="0" err="1" smtClean="0"/>
              <a:t>Ligorio</a:t>
            </a:r>
            <a:r>
              <a:rPr lang="en-US" dirty="0" smtClean="0"/>
              <a:t>, Dignity and Duties of the Priest or </a:t>
            </a:r>
            <a:r>
              <a:rPr lang="en-US" dirty="0" err="1" smtClean="0"/>
              <a:t>Selva</a:t>
            </a:r>
            <a:r>
              <a:rPr lang="en-US" dirty="0" smtClean="0"/>
              <a:t>, p. 28</a:t>
            </a:r>
            <a:endParaRPr lang="en-US" dirty="0"/>
          </a:p>
        </p:txBody>
      </p:sp>
    </p:spTree>
    <p:extLst>
      <p:ext uri="{BB962C8B-B14F-4D97-AF65-F5344CB8AC3E}">
        <p14:creationId xmlns:p14="http://schemas.microsoft.com/office/powerpoint/2010/main" val="1967321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8081" y="1429572"/>
            <a:ext cx="11371006" cy="5262979"/>
          </a:xfrm>
          <a:prstGeom prst="rect">
            <a:avLst/>
          </a:prstGeom>
          <a:noFill/>
        </p:spPr>
        <p:txBody>
          <a:bodyPr wrap="square" rtlCol="0">
            <a:spAutoFit/>
          </a:bodyPr>
          <a:lstStyle/>
          <a:p>
            <a:r>
              <a:rPr lang="es-ES" sz="4800" b="1" dirty="0">
                <a:solidFill>
                  <a:schemeClr val="bg1"/>
                </a:solidFill>
              </a:rPr>
              <a:t>“De modo que, en cierto sentido, se le puede llamar al </a:t>
            </a:r>
            <a:r>
              <a:rPr lang="es-ES" sz="4800" b="1" dirty="0">
                <a:solidFill>
                  <a:srgbClr val="FFFF00"/>
                </a:solidFill>
              </a:rPr>
              <a:t>sacerdote</a:t>
            </a:r>
            <a:r>
              <a:rPr lang="es-ES" sz="4800" b="1" dirty="0">
                <a:solidFill>
                  <a:schemeClr val="bg1"/>
                </a:solidFill>
              </a:rPr>
              <a:t> el </a:t>
            </a:r>
            <a:r>
              <a:rPr lang="es-ES" sz="4800" b="1" dirty="0">
                <a:solidFill>
                  <a:srgbClr val="FFFF00"/>
                </a:solidFill>
              </a:rPr>
              <a:t>creador de su Creador</a:t>
            </a:r>
            <a:r>
              <a:rPr lang="es-ES" sz="4800" b="1" dirty="0">
                <a:solidFill>
                  <a:schemeClr val="bg1"/>
                </a:solidFill>
              </a:rPr>
              <a:t> ya que cuando pronuncia las palabras de consagración, </a:t>
            </a:r>
            <a:r>
              <a:rPr lang="es-ES" sz="4800" b="1" dirty="0">
                <a:solidFill>
                  <a:srgbClr val="FFFF00"/>
                </a:solidFill>
              </a:rPr>
              <a:t>crea</a:t>
            </a:r>
            <a:r>
              <a:rPr lang="es-ES" sz="4800" b="1" dirty="0">
                <a:solidFill>
                  <a:schemeClr val="bg1"/>
                </a:solidFill>
              </a:rPr>
              <a:t>, por así decirlo, a Jesús en el sacramento dándole una existencia sacramental y ofreciéndolo como víctima al Padre eterno.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San Alfonso de </a:t>
            </a:r>
            <a:r>
              <a:rPr lang="es-ES" dirty="0" err="1"/>
              <a:t>Ligorio</a:t>
            </a:r>
            <a:r>
              <a:rPr lang="es-ES" dirty="0"/>
              <a:t>, Los Deberes y la Dignidad del Sacerdote o Selva, pp. 33-34.</a:t>
            </a:r>
          </a:p>
        </p:txBody>
      </p:sp>
    </p:spTree>
    <p:extLst>
      <p:ext uri="{BB962C8B-B14F-4D97-AF65-F5344CB8AC3E}">
        <p14:creationId xmlns:p14="http://schemas.microsoft.com/office/powerpoint/2010/main" val="2075766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6352" y="352940"/>
            <a:ext cx="11371006" cy="6186309"/>
          </a:xfrm>
          <a:prstGeom prst="rect">
            <a:avLst/>
          </a:prstGeom>
          <a:noFill/>
        </p:spPr>
        <p:txBody>
          <a:bodyPr wrap="square" rtlCol="0">
            <a:spAutoFit/>
          </a:bodyPr>
          <a:lstStyle/>
          <a:p>
            <a:r>
              <a:rPr lang="es-ES" sz="4400" b="1" dirty="0" smtClean="0">
                <a:solidFill>
                  <a:schemeClr val="bg1"/>
                </a:solidFill>
              </a:rPr>
              <a:t>Así </a:t>
            </a:r>
            <a:r>
              <a:rPr lang="es-ES" sz="4400" b="1" dirty="0">
                <a:solidFill>
                  <a:schemeClr val="bg1"/>
                </a:solidFill>
              </a:rPr>
              <a:t>como en la </a:t>
            </a:r>
            <a:r>
              <a:rPr lang="es-ES" sz="4400" b="1" dirty="0">
                <a:solidFill>
                  <a:srgbClr val="FFFF00"/>
                </a:solidFill>
              </a:rPr>
              <a:t>creación</a:t>
            </a:r>
            <a:r>
              <a:rPr lang="es-ES" sz="4400" b="1" dirty="0">
                <a:solidFill>
                  <a:schemeClr val="bg1"/>
                </a:solidFill>
              </a:rPr>
              <a:t> bastó que Dios dijera ‘sea hecho y fue hecho—el hablo y existió—así mismo basta que el sacerdote diga ‘hoc </a:t>
            </a:r>
            <a:r>
              <a:rPr lang="es-ES" sz="4400" b="1" dirty="0" err="1">
                <a:solidFill>
                  <a:schemeClr val="bg1"/>
                </a:solidFill>
              </a:rPr>
              <a:t>est</a:t>
            </a:r>
            <a:r>
              <a:rPr lang="es-ES" sz="4400" b="1" dirty="0">
                <a:solidFill>
                  <a:schemeClr val="bg1"/>
                </a:solidFill>
              </a:rPr>
              <a:t> corpus </a:t>
            </a:r>
            <a:r>
              <a:rPr lang="es-ES" sz="4400" b="1" dirty="0" err="1">
                <a:solidFill>
                  <a:schemeClr val="bg1"/>
                </a:solidFill>
              </a:rPr>
              <a:t>meum</a:t>
            </a:r>
            <a:r>
              <a:rPr lang="es-ES" sz="4400" b="1" dirty="0">
                <a:solidFill>
                  <a:schemeClr val="bg1"/>
                </a:solidFill>
              </a:rPr>
              <a:t>,’ y he aquí que el pan ya no es pan sino el cuerpo de Cristo. ‘El poder del sacerdote’, según San Bernardino de Siena ‘es el </a:t>
            </a:r>
            <a:r>
              <a:rPr lang="es-ES" sz="4400" b="1" dirty="0">
                <a:solidFill>
                  <a:srgbClr val="FFFF00"/>
                </a:solidFill>
              </a:rPr>
              <a:t>poder de una persona divina </a:t>
            </a:r>
            <a:r>
              <a:rPr lang="es-ES" sz="4400" b="1" dirty="0">
                <a:solidFill>
                  <a:schemeClr val="bg1"/>
                </a:solidFill>
              </a:rPr>
              <a:t>pues la transubstanciación del pan requiere tanto poder como la </a:t>
            </a:r>
            <a:r>
              <a:rPr lang="es-ES" sz="4400" b="1" dirty="0">
                <a:solidFill>
                  <a:srgbClr val="FFFF00"/>
                </a:solidFill>
              </a:rPr>
              <a:t>creación del mundo</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3388014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690" y="1665546"/>
            <a:ext cx="11423397" cy="4524315"/>
          </a:xfrm>
          <a:prstGeom prst="rect">
            <a:avLst/>
          </a:prstGeom>
          <a:noFill/>
        </p:spPr>
        <p:txBody>
          <a:bodyPr wrap="square" rtlCol="0">
            <a:spAutoFit/>
          </a:bodyPr>
          <a:lstStyle/>
          <a:p>
            <a:r>
              <a:rPr lang="es-ES" sz="4800" b="1" dirty="0">
                <a:solidFill>
                  <a:schemeClr val="bg1"/>
                </a:solidFill>
              </a:rPr>
              <a:t>“Cuando Jesucristo ascendió al cielo dejó a sus sacerdotes en la tierra para </a:t>
            </a:r>
            <a:r>
              <a:rPr lang="es-ES" sz="4800" b="1" dirty="0">
                <a:solidFill>
                  <a:srgbClr val="FFFF00"/>
                </a:solidFill>
              </a:rPr>
              <a:t>tomar su lugar</a:t>
            </a:r>
            <a:r>
              <a:rPr lang="es-ES" sz="4800" b="1" dirty="0">
                <a:solidFill>
                  <a:schemeClr val="bg1"/>
                </a:solidFill>
              </a:rPr>
              <a:t> como mediadores entre Dios y los hombres. El sacerdote </a:t>
            </a:r>
            <a:r>
              <a:rPr lang="es-ES" sz="4800" b="1" dirty="0">
                <a:solidFill>
                  <a:srgbClr val="FFFF00"/>
                </a:solidFill>
              </a:rPr>
              <a:t>ocupa el lugar </a:t>
            </a:r>
            <a:r>
              <a:rPr lang="es-ES" sz="4800" b="1" dirty="0">
                <a:solidFill>
                  <a:schemeClr val="bg1"/>
                </a:solidFill>
              </a:rPr>
              <a:t>del Salvador mismo y cuando dice ‘Ego te </a:t>
            </a:r>
            <a:r>
              <a:rPr lang="es-ES" sz="4800" b="1" dirty="0" err="1">
                <a:solidFill>
                  <a:schemeClr val="bg1"/>
                </a:solidFill>
              </a:rPr>
              <a:t>absolvo</a:t>
            </a:r>
            <a:r>
              <a:rPr lang="es-ES" sz="4800" b="1" dirty="0">
                <a:solidFill>
                  <a:schemeClr val="bg1"/>
                </a:solidFill>
              </a:rPr>
              <a:t>’, en verdad absuelve de pecado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St. </a:t>
            </a:r>
            <a:r>
              <a:rPr lang="en-US" dirty="0" err="1"/>
              <a:t>Alphonsus</a:t>
            </a:r>
            <a:r>
              <a:rPr lang="en-US" dirty="0"/>
              <a:t> de </a:t>
            </a:r>
            <a:r>
              <a:rPr lang="en-US" dirty="0" err="1"/>
              <a:t>Liguori</a:t>
            </a:r>
            <a:r>
              <a:rPr lang="en-US" dirty="0"/>
              <a:t>, Dignity and Duties of the Priest or </a:t>
            </a:r>
            <a:r>
              <a:rPr lang="en-US" dirty="0" err="1"/>
              <a:t>Selva</a:t>
            </a:r>
            <a:r>
              <a:rPr lang="en-US" dirty="0"/>
              <a:t>, p. 34.</a:t>
            </a:r>
          </a:p>
        </p:txBody>
      </p:sp>
    </p:spTree>
    <p:extLst>
      <p:ext uri="{BB962C8B-B14F-4D97-AF65-F5344CB8AC3E}">
        <p14:creationId xmlns:p14="http://schemas.microsoft.com/office/powerpoint/2010/main" val="1237056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743" y="522424"/>
            <a:ext cx="1085393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Al estudiar en cuanto al </a:t>
            </a:r>
            <a:r>
              <a:rPr lang="es-ES" sz="6000" b="1" dirty="0">
                <a:solidFill>
                  <a:srgbClr val="FF0000"/>
                </a:solidFill>
              </a:rPr>
              <a:t>número de la bestia</a:t>
            </a:r>
            <a:r>
              <a:rPr lang="es-ES" sz="6000" b="1" dirty="0">
                <a:solidFill>
                  <a:srgbClr val="002060"/>
                </a:solidFill>
              </a:rPr>
              <a:t> debemos primeramente tomar en cuenta un hecho que con frecuencia se pasa por alto y es que el </a:t>
            </a:r>
            <a:r>
              <a:rPr lang="es-ES" sz="6000" b="1" dirty="0">
                <a:solidFill>
                  <a:srgbClr val="FF0000"/>
                </a:solidFill>
              </a:rPr>
              <a:t>nombre</a:t>
            </a:r>
            <a:r>
              <a:rPr lang="es-ES" sz="6000" b="1" dirty="0">
                <a:solidFill>
                  <a:srgbClr val="002060"/>
                </a:solidFill>
              </a:rPr>
              <a:t> de la bestia es </a:t>
            </a:r>
            <a:r>
              <a:rPr lang="es-ES" sz="6000" b="1" dirty="0">
                <a:solidFill>
                  <a:srgbClr val="FF0000"/>
                </a:solidFill>
              </a:rPr>
              <a:t>blasfemo</a:t>
            </a:r>
            <a:r>
              <a:rPr lang="es-ES" sz="6000" b="1" dirty="0">
                <a:solidFill>
                  <a:srgbClr val="002060"/>
                </a:solidFill>
              </a:rPr>
              <a:t>.</a:t>
            </a:r>
          </a:p>
        </p:txBody>
      </p:sp>
    </p:spTree>
    <p:extLst>
      <p:ext uri="{BB962C8B-B14F-4D97-AF65-F5344CB8AC3E}">
        <p14:creationId xmlns:p14="http://schemas.microsoft.com/office/powerpoint/2010/main" val="1605580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809765"/>
            <a:ext cx="2351419" cy="584775"/>
          </a:xfrm>
          <a:prstGeom prst="rect">
            <a:avLst/>
          </a:prstGeom>
          <a:noFill/>
        </p:spPr>
        <p:txBody>
          <a:bodyPr wrap="square" rtlCol="0">
            <a:spAutoFit/>
          </a:bodyPr>
          <a:lstStyle/>
          <a:p>
            <a:pPr lvl="0">
              <a:defRPr/>
            </a:pPr>
            <a:r>
              <a:rPr lang="es-ES" sz="3200" dirty="0">
                <a:solidFill>
                  <a:schemeClr val="accent1">
                    <a:lumMod val="50000"/>
                  </a:schemeClr>
                </a:solidFill>
              </a:rPr>
              <a:t>666</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1077218"/>
          </a:xfrm>
          <a:prstGeom prst="rect">
            <a:avLst/>
          </a:prstGeom>
          <a:noFill/>
        </p:spPr>
        <p:txBody>
          <a:bodyPr wrap="square" rtlCol="0">
            <a:spAutoFit/>
          </a:bodyPr>
          <a:lstStyle/>
          <a:p>
            <a:pPr lvl="0">
              <a:defRPr/>
            </a:pPr>
            <a:r>
              <a:rPr lang="es-ES" sz="3200" dirty="0">
                <a:solidFill>
                  <a:schemeClr val="accent1">
                    <a:lumMod val="50000"/>
                  </a:schemeClr>
                </a:solidFill>
              </a:rPr>
              <a:t>Nombre de la bestia marítima</a:t>
            </a: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3" y="4191374"/>
            <a:ext cx="4218655" cy="584775"/>
          </a:xfrm>
          <a:prstGeom prst="rect">
            <a:avLst/>
          </a:prstGeom>
          <a:noFill/>
        </p:spPr>
        <p:txBody>
          <a:bodyPr wrap="square" rtlCol="0">
            <a:spAutoFit/>
          </a:bodyPr>
          <a:lstStyle/>
          <a:p>
            <a:pPr lvl="0">
              <a:defRPr/>
            </a:pPr>
            <a:r>
              <a:rPr lang="es-ES" sz="3200" dirty="0">
                <a:solidFill>
                  <a:schemeClr val="accent1">
                    <a:lumMod val="50000"/>
                  </a:schemeClr>
                </a:solidFill>
              </a:rPr>
              <a:t>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6382" y="5223300"/>
            <a:ext cx="4357497" cy="1077218"/>
          </a:xfrm>
          <a:prstGeom prst="rect">
            <a:avLst/>
          </a:prstGeom>
          <a:noFill/>
        </p:spPr>
        <p:txBody>
          <a:bodyPr wrap="square" rtlCol="0">
            <a:spAutoFit/>
          </a:bodyPr>
          <a:lstStyle/>
          <a:p>
            <a:pPr>
              <a:defRPr/>
            </a:pPr>
            <a:r>
              <a:rPr lang="es-ES" sz="3200" dirty="0">
                <a:solidFill>
                  <a:schemeClr val="accent1">
                    <a:lumMod val="50000"/>
                  </a:schemeClr>
                </a:solidFill>
              </a:rPr>
              <a:t>cuerno pequeño, bestia, hombre de pecado</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2870431"/>
            <a:ext cx="4431073" cy="584775"/>
          </a:xfrm>
          <a:prstGeom prst="rect">
            <a:avLst/>
          </a:prstGeom>
          <a:noFill/>
        </p:spPr>
        <p:txBody>
          <a:bodyPr wrap="square" rtlCol="0">
            <a:spAutoFit/>
          </a:bodyPr>
          <a:lstStyle/>
          <a:p>
            <a:pPr lvl="0">
              <a:defRPr/>
            </a:pPr>
            <a:r>
              <a:rPr lang="es-ES" sz="3200" dirty="0">
                <a:solidFill>
                  <a:schemeClr val="accent1">
                    <a:lumMod val="50000"/>
                  </a:schemeClr>
                </a:solidFill>
              </a:rPr>
              <a:t>¿Qué es blasfemia?</a:t>
            </a:r>
          </a:p>
        </p:txBody>
      </p:sp>
      <p:sp>
        <p:nvSpPr>
          <p:cNvPr id="8" name="CuadroTexto 7">
            <a:extLst>
              <a:ext uri="{FF2B5EF4-FFF2-40B4-BE49-F238E27FC236}">
                <a16:creationId xmlns:a16="http://schemas.microsoft.com/office/drawing/2014/main" id="{DB4BBA2C-AD84-4635-BFED-A54A24D56E2B}"/>
              </a:ext>
            </a:extLst>
          </p:cNvPr>
          <p:cNvSpPr txBox="1"/>
          <p:nvPr/>
        </p:nvSpPr>
        <p:spPr>
          <a:xfrm>
            <a:off x="6361422" y="3228243"/>
            <a:ext cx="5525727" cy="1077218"/>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número del nombre de la bestia</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55302" y="1166460"/>
            <a:ext cx="4130383"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Nombre blasfemo</a:t>
            </a: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7" y="155969"/>
            <a:ext cx="5761799"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err="1">
                <a:solidFill>
                  <a:prstClr val="black"/>
                </a:solidFill>
              </a:rPr>
              <a:t>Vicarius</a:t>
            </a:r>
            <a:r>
              <a:rPr lang="es-ES" sz="3200" dirty="0">
                <a:solidFill>
                  <a:prstClr val="black"/>
                </a:solidFill>
              </a:rPr>
              <a:t> Dei</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036034"/>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Representan el mismo poder blasfemo</a:t>
            </a: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223300"/>
            <a:ext cx="5325381" cy="1569660"/>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Un hombre normal toma el lugar de Dios y dice tener el poder de Dios</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383427" y="4408542"/>
            <a:ext cx="5260708"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err="1" smtClean="0">
                <a:solidFill>
                  <a:prstClr val="black"/>
                </a:solidFill>
              </a:rPr>
              <a:t>Ludovicus</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144655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Un nombre con </a:t>
            </a:r>
            <a:r>
              <a:rPr lang="es-ES" sz="8800" dirty="0" smtClean="0">
                <a:solidFill>
                  <a:schemeClr val="bg1"/>
                </a:solidFill>
                <a:latin typeface="Bauhaus 93" panose="04030905020B02020C02" pitchFamily="82" charset="0"/>
              </a:rPr>
              <a:t>número</a:t>
            </a: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767" y="531370"/>
            <a:ext cx="1145189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Algunos han sugerido que el nombre de la bestia tiene que ser un nombre propio y no un título como </a:t>
            </a:r>
            <a:r>
              <a:rPr lang="es-ES" sz="4800" b="1" dirty="0" err="1">
                <a:solidFill>
                  <a:srgbClr val="C00000"/>
                </a:solidFill>
              </a:rPr>
              <a:t>Vicarius</a:t>
            </a:r>
            <a:r>
              <a:rPr lang="es-ES" sz="4800" b="1" dirty="0">
                <a:solidFill>
                  <a:srgbClr val="C00000"/>
                </a:solidFill>
              </a:rPr>
              <a:t> </a:t>
            </a:r>
            <a:r>
              <a:rPr lang="es-ES" sz="4800" b="1" dirty="0" err="1">
                <a:solidFill>
                  <a:srgbClr val="C00000"/>
                </a:solidFill>
              </a:rPr>
              <a:t>Filii</a:t>
            </a:r>
            <a:r>
              <a:rPr lang="es-ES" sz="4800" b="1" dirty="0">
                <a:solidFill>
                  <a:srgbClr val="C00000"/>
                </a:solidFill>
              </a:rPr>
              <a:t> Dei</a:t>
            </a:r>
            <a:r>
              <a:rPr lang="es-ES" sz="4800" b="1" dirty="0">
                <a:solidFill>
                  <a:srgbClr val="002060"/>
                </a:solidFill>
              </a:rPr>
              <a:t>. Pero este argumento fracasa pues en Apocalipsis los títulos también se denotan con la palabra ‘nombre’ como podemos ver en el siguiente ejemplo:</a:t>
            </a:r>
            <a:endParaRPr lang="es-ES" sz="4800" b="1" dirty="0" smtClean="0">
              <a:solidFill>
                <a:srgbClr val="002060"/>
              </a:solidFill>
            </a:endParaRPr>
          </a:p>
        </p:txBody>
      </p:sp>
    </p:spTree>
    <p:extLst>
      <p:ext uri="{BB962C8B-B14F-4D97-AF65-F5344CB8AC3E}">
        <p14:creationId xmlns:p14="http://schemas.microsoft.com/office/powerpoint/2010/main" val="25721914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9935" y="1459069"/>
            <a:ext cx="11238271"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en su vestidura y en su muslo tiene escrito este </a:t>
            </a:r>
            <a:r>
              <a:rPr lang="es-ES" sz="6600" b="1" dirty="0">
                <a:solidFill>
                  <a:srgbClr val="FFFF00"/>
                </a:solidFill>
              </a:rPr>
              <a:t>nombre</a:t>
            </a:r>
            <a:r>
              <a:rPr lang="es-ES" sz="6600" b="1" dirty="0">
                <a:solidFill>
                  <a:schemeClr val="bg1"/>
                </a:solidFill>
              </a:rPr>
              <a:t>: REY DE REYES Y SEÑOR DE SEÑORES.”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Apocalipsis</a:t>
            </a:r>
            <a:r>
              <a:rPr lang="en-US" dirty="0"/>
              <a:t> 19:16:</a:t>
            </a:r>
          </a:p>
        </p:txBody>
      </p:sp>
    </p:spTree>
    <p:extLst>
      <p:ext uri="{BB962C8B-B14F-4D97-AF65-F5344CB8AC3E}">
        <p14:creationId xmlns:p14="http://schemas.microsoft.com/office/powerpoint/2010/main" val="123596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531370"/>
            <a:ext cx="1101704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Ya hemos visto que el </a:t>
            </a:r>
            <a:r>
              <a:rPr lang="es-ES" sz="5400" b="1" dirty="0">
                <a:solidFill>
                  <a:srgbClr val="C00000"/>
                </a:solidFill>
              </a:rPr>
              <a:t>nombre</a:t>
            </a:r>
            <a:r>
              <a:rPr lang="es-ES" sz="5400" b="1" dirty="0">
                <a:solidFill>
                  <a:srgbClr val="002060"/>
                </a:solidFill>
              </a:rPr>
              <a:t> de la bestia es </a:t>
            </a:r>
            <a:r>
              <a:rPr lang="es-ES" sz="5400" b="1" dirty="0">
                <a:solidFill>
                  <a:srgbClr val="C00000"/>
                </a:solidFill>
              </a:rPr>
              <a:t>blasfemo</a:t>
            </a:r>
            <a:r>
              <a:rPr lang="es-ES" sz="5400" b="1" dirty="0">
                <a:solidFill>
                  <a:srgbClr val="002060"/>
                </a:solidFill>
              </a:rPr>
              <a:t> porque profesa </a:t>
            </a:r>
            <a:r>
              <a:rPr lang="es-ES" sz="5400" b="1" dirty="0">
                <a:solidFill>
                  <a:srgbClr val="C00000"/>
                </a:solidFill>
              </a:rPr>
              <a:t>ocupar el lugar de Dios y ejercer sus poderes</a:t>
            </a:r>
            <a:r>
              <a:rPr lang="es-ES" sz="5400" b="1" dirty="0">
                <a:solidFill>
                  <a:srgbClr val="002060"/>
                </a:solidFill>
              </a:rPr>
              <a:t>. Ahora veremos que el </a:t>
            </a:r>
            <a:r>
              <a:rPr lang="es-ES" sz="5400" b="1" dirty="0">
                <a:solidFill>
                  <a:srgbClr val="C00000"/>
                </a:solidFill>
              </a:rPr>
              <a:t>nombre</a:t>
            </a:r>
            <a:r>
              <a:rPr lang="es-ES" sz="5400" b="1" dirty="0">
                <a:solidFill>
                  <a:srgbClr val="002060"/>
                </a:solidFill>
              </a:rPr>
              <a:t>, además de ser blasfemo, tiene un </a:t>
            </a:r>
            <a:r>
              <a:rPr lang="es-ES" sz="5400" b="1" dirty="0">
                <a:solidFill>
                  <a:srgbClr val="C00000"/>
                </a:solidFill>
              </a:rPr>
              <a:t>número</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520105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033" y="1214787"/>
            <a:ext cx="11238271"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que ninguno pudiese comprar ni vender, sino el que tuviese la marca o el nombre de la bestia, o el </a:t>
            </a:r>
            <a:r>
              <a:rPr lang="es-ES" sz="6600" b="1" dirty="0">
                <a:solidFill>
                  <a:srgbClr val="FFFF00"/>
                </a:solidFill>
              </a:rPr>
              <a:t>número de su nombre</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Apocalipsis</a:t>
            </a:r>
            <a:r>
              <a:rPr lang="en-US" dirty="0"/>
              <a:t> 13:17:</a:t>
            </a:r>
          </a:p>
        </p:txBody>
      </p:sp>
    </p:spTree>
    <p:extLst>
      <p:ext uri="{BB962C8B-B14F-4D97-AF65-F5344CB8AC3E}">
        <p14:creationId xmlns:p14="http://schemas.microsoft.com/office/powerpoint/2010/main" val="2545738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488525"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La pregunta clave es esta: </a:t>
            </a:r>
            <a:r>
              <a:rPr lang="es-ES" sz="4400" b="1" dirty="0">
                <a:solidFill>
                  <a:srgbClr val="C00000"/>
                </a:solidFill>
              </a:rPr>
              <a:t>¿Cómo logramos sacarle un número a un nombre? </a:t>
            </a:r>
            <a:r>
              <a:rPr lang="es-ES" sz="4400" b="1" dirty="0">
                <a:solidFill>
                  <a:srgbClr val="002060"/>
                </a:solidFill>
              </a:rPr>
              <a:t>La respuesta se encuentra en el hecho que en varios idiomas de la antigüedad </a:t>
            </a:r>
            <a:r>
              <a:rPr lang="es-ES" sz="4400" b="1" dirty="0">
                <a:solidFill>
                  <a:srgbClr val="C00000"/>
                </a:solidFill>
              </a:rPr>
              <a:t>los números se escribían con las letras del alfabeto</a:t>
            </a:r>
            <a:r>
              <a:rPr lang="es-ES" sz="4400" b="1" dirty="0">
                <a:solidFill>
                  <a:srgbClr val="002060"/>
                </a:solidFill>
              </a:rPr>
              <a:t>. Esta práctica que se conoce como </a:t>
            </a:r>
            <a:r>
              <a:rPr lang="es-ES" sz="4400" b="1" i="1" dirty="0" err="1">
                <a:solidFill>
                  <a:srgbClr val="C00000"/>
                </a:solidFill>
              </a:rPr>
              <a:t>gematría</a:t>
            </a:r>
            <a:r>
              <a:rPr lang="es-ES" sz="4400" b="1" dirty="0">
                <a:solidFill>
                  <a:srgbClr val="002060"/>
                </a:solidFill>
              </a:rPr>
              <a:t> se usaba en los idiomas hebreo, griego y latín. Esto significa que cuando se les da el valor numérico a las letras del nombre blasfemo de la bestia la suma debe ser 666.</a:t>
            </a:r>
            <a:endParaRPr lang="es-ES" sz="4400" b="1" dirty="0" smtClean="0">
              <a:solidFill>
                <a:srgbClr val="002060"/>
              </a:solidFill>
            </a:endParaRPr>
          </a:p>
        </p:txBody>
      </p:sp>
    </p:spTree>
    <p:extLst>
      <p:ext uri="{BB962C8B-B14F-4D97-AF65-F5344CB8AC3E}">
        <p14:creationId xmlns:p14="http://schemas.microsoft.com/office/powerpoint/2010/main" val="1523482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368502"/>
            <a:ext cx="1148852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La versión </a:t>
            </a:r>
            <a:r>
              <a:rPr lang="es-ES" sz="5400" b="1" dirty="0">
                <a:solidFill>
                  <a:srgbClr val="C00000"/>
                </a:solidFill>
              </a:rPr>
              <a:t>Living </a:t>
            </a:r>
            <a:r>
              <a:rPr lang="es-ES" sz="5400" b="1" dirty="0" err="1">
                <a:solidFill>
                  <a:srgbClr val="C00000"/>
                </a:solidFill>
              </a:rPr>
              <a:t>Bible</a:t>
            </a:r>
            <a:r>
              <a:rPr lang="es-ES" sz="5400" b="1" dirty="0">
                <a:solidFill>
                  <a:srgbClr val="C00000"/>
                </a:solidFill>
              </a:rPr>
              <a:t> </a:t>
            </a:r>
            <a:r>
              <a:rPr lang="es-ES" sz="5400" b="1" dirty="0">
                <a:solidFill>
                  <a:srgbClr val="002060"/>
                </a:solidFill>
              </a:rPr>
              <a:t>captura bien el significado de </a:t>
            </a:r>
            <a:r>
              <a:rPr lang="es-ES" sz="5400" b="1" dirty="0">
                <a:solidFill>
                  <a:srgbClr val="C00000"/>
                </a:solidFill>
              </a:rPr>
              <a:t>Apocalipsis 13:18</a:t>
            </a:r>
            <a:r>
              <a:rPr lang="es-ES" sz="5400" b="1" dirty="0">
                <a:solidFill>
                  <a:srgbClr val="002060"/>
                </a:solidFill>
              </a:rPr>
              <a:t>:</a:t>
            </a:r>
          </a:p>
          <a:p>
            <a:r>
              <a:rPr lang="es-ES" sz="5400" b="1" i="1" dirty="0">
                <a:solidFill>
                  <a:srgbClr val="002060"/>
                </a:solidFill>
              </a:rPr>
              <a:t>“Aquí hay un enigma que exige una reflexión cuidadosa para resolverlo. Aquellos que entiendan, interpreten este código: El </a:t>
            </a:r>
            <a:r>
              <a:rPr lang="es-ES" sz="5400" b="1" i="1" dirty="0">
                <a:solidFill>
                  <a:srgbClr val="C00000"/>
                </a:solidFill>
              </a:rPr>
              <a:t>valor numérico de las letras de su nombre </a:t>
            </a:r>
            <a:r>
              <a:rPr lang="es-ES" sz="5400" b="1" i="1" dirty="0">
                <a:solidFill>
                  <a:srgbClr val="002060"/>
                </a:solidFill>
              </a:rPr>
              <a:t>es 666.”</a:t>
            </a:r>
            <a:endParaRPr lang="es-ES" sz="5400" b="1" i="1" dirty="0" smtClean="0">
              <a:solidFill>
                <a:srgbClr val="002060"/>
              </a:solidFill>
            </a:endParaRPr>
          </a:p>
        </p:txBody>
      </p:sp>
    </p:spTree>
    <p:extLst>
      <p:ext uri="{BB962C8B-B14F-4D97-AF65-F5344CB8AC3E}">
        <p14:creationId xmlns:p14="http://schemas.microsoft.com/office/powerpoint/2010/main" val="38641606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5761" y="226159"/>
            <a:ext cx="11488525"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La versión </a:t>
            </a:r>
            <a:r>
              <a:rPr lang="es-ES" sz="6000" b="1" dirty="0">
                <a:solidFill>
                  <a:srgbClr val="C00000"/>
                </a:solidFill>
              </a:rPr>
              <a:t>New English </a:t>
            </a:r>
            <a:r>
              <a:rPr lang="es-ES" sz="6000" b="1" dirty="0" err="1">
                <a:solidFill>
                  <a:srgbClr val="C00000"/>
                </a:solidFill>
              </a:rPr>
              <a:t>Bible</a:t>
            </a:r>
            <a:r>
              <a:rPr lang="es-ES" sz="6000" b="1" dirty="0">
                <a:solidFill>
                  <a:srgbClr val="C00000"/>
                </a:solidFill>
              </a:rPr>
              <a:t> </a:t>
            </a:r>
            <a:r>
              <a:rPr lang="es-ES" sz="6000" b="1" dirty="0">
                <a:solidFill>
                  <a:srgbClr val="002060"/>
                </a:solidFill>
              </a:rPr>
              <a:t>parafrasea Apocalipsis 13:18 en forma similar:</a:t>
            </a:r>
          </a:p>
          <a:p>
            <a:r>
              <a:rPr lang="es-ES" sz="6000" b="1" dirty="0">
                <a:solidFill>
                  <a:srgbClr val="002060"/>
                </a:solidFill>
              </a:rPr>
              <a:t>“</a:t>
            </a:r>
            <a:r>
              <a:rPr lang="es-ES" sz="6000" b="1" i="1" dirty="0">
                <a:solidFill>
                  <a:srgbClr val="002060"/>
                </a:solidFill>
              </a:rPr>
              <a:t>El número representa el nombre de un hombre y </a:t>
            </a:r>
            <a:r>
              <a:rPr lang="es-ES" sz="6000" b="1" i="1" dirty="0">
                <a:solidFill>
                  <a:srgbClr val="C00000"/>
                </a:solidFill>
              </a:rPr>
              <a:t>el valor numérico de las letras de su nombre </a:t>
            </a:r>
            <a:r>
              <a:rPr lang="es-ES" sz="6000" b="1" i="1" dirty="0">
                <a:solidFill>
                  <a:srgbClr val="002060"/>
                </a:solidFill>
              </a:rPr>
              <a:t>es seiscientos sesenta y seis</a:t>
            </a:r>
            <a:r>
              <a:rPr lang="es-ES" sz="6000" b="1" dirty="0">
                <a:solidFill>
                  <a:srgbClr val="002060"/>
                </a:solidFill>
              </a:rPr>
              <a:t>.”</a:t>
            </a:r>
            <a:endParaRPr lang="es-ES" sz="6000" b="1" i="1" dirty="0" smtClean="0">
              <a:solidFill>
                <a:srgbClr val="002060"/>
              </a:solidFill>
            </a:endParaRPr>
          </a:p>
        </p:txBody>
      </p:sp>
    </p:spTree>
    <p:extLst>
      <p:ext uri="{BB962C8B-B14F-4D97-AF65-F5344CB8AC3E}">
        <p14:creationId xmlns:p14="http://schemas.microsoft.com/office/powerpoint/2010/main" val="2916596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4" y="522424"/>
            <a:ext cx="11488525"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La versión </a:t>
            </a:r>
            <a:r>
              <a:rPr lang="es-ES" sz="6000" b="1" dirty="0">
                <a:solidFill>
                  <a:srgbClr val="C00000"/>
                </a:solidFill>
              </a:rPr>
              <a:t>católica romana </a:t>
            </a:r>
            <a:r>
              <a:rPr lang="es-ES" sz="6000" b="1" dirty="0" err="1">
                <a:solidFill>
                  <a:srgbClr val="C00000"/>
                </a:solidFill>
              </a:rPr>
              <a:t>Douay</a:t>
            </a:r>
            <a:r>
              <a:rPr lang="es-ES" sz="6000" b="1" dirty="0">
                <a:solidFill>
                  <a:srgbClr val="C00000"/>
                </a:solidFill>
              </a:rPr>
              <a:t> </a:t>
            </a:r>
            <a:r>
              <a:rPr lang="es-ES" sz="6000" b="1" dirty="0">
                <a:solidFill>
                  <a:srgbClr val="002060"/>
                </a:solidFill>
              </a:rPr>
              <a:t>le agrega un pie de página a Apocalipsis 13:18 que explica</a:t>
            </a:r>
            <a:r>
              <a:rPr lang="es-ES" sz="6000" b="1" dirty="0" smtClean="0">
                <a:solidFill>
                  <a:srgbClr val="002060"/>
                </a:solidFill>
              </a:rPr>
              <a:t>:</a:t>
            </a:r>
          </a:p>
          <a:p>
            <a:endParaRPr lang="es-ES" sz="6000" b="1" dirty="0">
              <a:solidFill>
                <a:srgbClr val="002060"/>
              </a:solidFill>
            </a:endParaRPr>
          </a:p>
          <a:p>
            <a:r>
              <a:rPr lang="es-ES" sz="6000" b="1" dirty="0">
                <a:solidFill>
                  <a:srgbClr val="002060"/>
                </a:solidFill>
              </a:rPr>
              <a:t>“</a:t>
            </a:r>
            <a:r>
              <a:rPr lang="es-ES" sz="6000" b="1" i="1" dirty="0">
                <a:solidFill>
                  <a:srgbClr val="002060"/>
                </a:solidFill>
              </a:rPr>
              <a:t>El nombre está compuesto del valor numérico de las letras.”</a:t>
            </a:r>
            <a:endParaRPr lang="es-ES" sz="6000" b="1" i="1" dirty="0" smtClean="0">
              <a:solidFill>
                <a:srgbClr val="002060"/>
              </a:solidFill>
            </a:endParaRPr>
          </a:p>
        </p:txBody>
      </p:sp>
    </p:spTree>
    <p:extLst>
      <p:ext uri="{BB962C8B-B14F-4D97-AF65-F5344CB8AC3E}">
        <p14:creationId xmlns:p14="http://schemas.microsoft.com/office/powerpoint/2010/main" val="4060647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3836" y="949315"/>
            <a:ext cx="11297264"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Me paré sobre la arena del mar, y vi subir del mar una bestia que tenía siete cabezas y diez cuernos; y en sus cuernos diez diademas; y sobre sus cabezas, un </a:t>
            </a:r>
            <a:r>
              <a:rPr lang="es-ES" sz="6000" b="1" dirty="0">
                <a:solidFill>
                  <a:srgbClr val="FFFF00"/>
                </a:solidFill>
              </a:rPr>
              <a:t>nombre blasfemo</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13:1:</a:t>
            </a:r>
          </a:p>
        </p:txBody>
      </p:sp>
    </p:spTree>
    <p:extLst>
      <p:ext uri="{BB962C8B-B14F-4D97-AF65-F5344CB8AC3E}">
        <p14:creationId xmlns:p14="http://schemas.microsoft.com/office/powerpoint/2010/main" val="33683157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144655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Es un número humano</a:t>
            </a:r>
          </a:p>
        </p:txBody>
      </p:sp>
    </p:spTree>
    <p:extLst>
      <p:ext uri="{BB962C8B-B14F-4D97-AF65-F5344CB8AC3E}">
        <p14:creationId xmlns:p14="http://schemas.microsoft.com/office/powerpoint/2010/main" val="509860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835497"/>
            <a:ext cx="11038396"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Aquí hay sabiduría. El que tiene entendimiento, cuente el número de la bestia, pues es </a:t>
            </a:r>
            <a:r>
              <a:rPr lang="es-ES" sz="6000" b="1" dirty="0">
                <a:solidFill>
                  <a:srgbClr val="FFFF00"/>
                </a:solidFill>
              </a:rPr>
              <a:t>número de hombre</a:t>
            </a:r>
            <a:r>
              <a:rPr lang="es-ES" sz="6000" b="1" dirty="0">
                <a:solidFill>
                  <a:schemeClr val="bg1"/>
                </a:solidFill>
              </a:rPr>
              <a:t> y su número es seiscientos sesenta y seis.”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13:18 </a:t>
            </a:r>
            <a:r>
              <a:rPr lang="es-ES" sz="3600" b="1" dirty="0">
                <a:latin typeface="Arial Black" panose="020B0A04020102020204" pitchFamily="34" charset="0"/>
              </a:rPr>
              <a:t>nos dice que el número 666 es número de hombre:</a:t>
            </a:r>
          </a:p>
        </p:txBody>
      </p:sp>
    </p:spTree>
    <p:extLst>
      <p:ext uri="{BB962C8B-B14F-4D97-AF65-F5344CB8AC3E}">
        <p14:creationId xmlns:p14="http://schemas.microsoft.com/office/powerpoint/2010/main" val="35379479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419185"/>
            <a:ext cx="1171302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002060"/>
                </a:solidFill>
              </a:rPr>
              <a:t>Es </a:t>
            </a:r>
            <a:r>
              <a:rPr lang="es-ES" sz="4800" b="1" dirty="0">
                <a:solidFill>
                  <a:srgbClr val="002060"/>
                </a:solidFill>
              </a:rPr>
              <a:t>importante recalcar que el sustantivo ‘hombre’ </a:t>
            </a:r>
            <a:r>
              <a:rPr lang="es-ES" sz="4800" b="1" dirty="0">
                <a:solidFill>
                  <a:srgbClr val="C00000"/>
                </a:solidFill>
              </a:rPr>
              <a:t>no tiene el </a:t>
            </a:r>
            <a:r>
              <a:rPr lang="es-ES" sz="4800" b="1" dirty="0" smtClean="0">
                <a:solidFill>
                  <a:srgbClr val="C00000"/>
                </a:solidFill>
              </a:rPr>
              <a:t>artículo </a:t>
            </a:r>
            <a:r>
              <a:rPr lang="es-ES" sz="4800" b="1" dirty="0">
                <a:solidFill>
                  <a:srgbClr val="C00000"/>
                </a:solidFill>
              </a:rPr>
              <a:t>definido</a:t>
            </a:r>
            <a:r>
              <a:rPr lang="es-ES" sz="4800" b="1" dirty="0">
                <a:solidFill>
                  <a:srgbClr val="002060"/>
                </a:solidFill>
              </a:rPr>
              <a:t>. Esto significa que </a:t>
            </a:r>
            <a:r>
              <a:rPr lang="es-ES" sz="4800" b="1" dirty="0">
                <a:solidFill>
                  <a:srgbClr val="C00000"/>
                </a:solidFill>
              </a:rPr>
              <a:t>cualitativamente</a:t>
            </a:r>
            <a:r>
              <a:rPr lang="es-ES" sz="4800" b="1" dirty="0">
                <a:solidFill>
                  <a:srgbClr val="002060"/>
                </a:solidFill>
              </a:rPr>
              <a:t> el sistema representado por la bestia se centra en el hombre. La ausencia del artículo definido indica que </a:t>
            </a:r>
            <a:r>
              <a:rPr lang="es-ES" sz="4800" b="1" dirty="0">
                <a:solidFill>
                  <a:srgbClr val="C00000"/>
                </a:solidFill>
              </a:rPr>
              <a:t>el número no es de un </a:t>
            </a:r>
            <a:r>
              <a:rPr lang="es-ES" sz="4800" b="1" u="sng" dirty="0">
                <a:solidFill>
                  <a:srgbClr val="C00000"/>
                </a:solidFill>
              </a:rPr>
              <a:t>individuo</a:t>
            </a:r>
            <a:r>
              <a:rPr lang="es-ES" sz="4800" b="1" dirty="0">
                <a:solidFill>
                  <a:srgbClr val="C00000"/>
                </a:solidFill>
              </a:rPr>
              <a:t> en particular sino de un </a:t>
            </a:r>
            <a:r>
              <a:rPr lang="es-ES" sz="4800" b="1" u="sng" dirty="0">
                <a:solidFill>
                  <a:srgbClr val="C00000"/>
                </a:solidFill>
              </a:rPr>
              <a:t>sistema</a:t>
            </a:r>
            <a:r>
              <a:rPr lang="es-ES" sz="4800" b="1" dirty="0">
                <a:solidFill>
                  <a:srgbClr val="C00000"/>
                </a:solidFill>
              </a:rPr>
              <a:t> que se centra en el hombre</a:t>
            </a:r>
            <a:r>
              <a:rPr lang="es-ES" sz="4800" b="1" dirty="0">
                <a:solidFill>
                  <a:srgbClr val="002060"/>
                </a:solidFill>
              </a:rPr>
              <a:t>. </a:t>
            </a:r>
            <a:endParaRPr lang="es-ES" sz="4800" b="1" dirty="0" smtClean="0">
              <a:solidFill>
                <a:srgbClr val="002060"/>
              </a:solidFill>
            </a:endParaRPr>
          </a:p>
        </p:txBody>
      </p:sp>
    </p:spTree>
    <p:extLst>
      <p:ext uri="{BB962C8B-B14F-4D97-AF65-F5344CB8AC3E}">
        <p14:creationId xmlns:p14="http://schemas.microsoft.com/office/powerpoint/2010/main" val="25643791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419185"/>
            <a:ext cx="1171302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smtClean="0">
                <a:solidFill>
                  <a:srgbClr val="002060"/>
                </a:solidFill>
              </a:rPr>
              <a:t>Es </a:t>
            </a:r>
            <a:r>
              <a:rPr lang="es-ES" sz="5400" b="1" dirty="0">
                <a:solidFill>
                  <a:srgbClr val="002060"/>
                </a:solidFill>
              </a:rPr>
              <a:t>digno de notar que el cuerno pequeño tiene </a:t>
            </a:r>
            <a:r>
              <a:rPr lang="es-ES" sz="5400" b="1" dirty="0">
                <a:solidFill>
                  <a:srgbClr val="C00000"/>
                </a:solidFill>
              </a:rPr>
              <a:t>ojos</a:t>
            </a:r>
            <a:r>
              <a:rPr lang="es-ES" sz="5400" b="1" dirty="0">
                <a:solidFill>
                  <a:srgbClr val="002060"/>
                </a:solidFill>
              </a:rPr>
              <a:t> como de hombre y al </a:t>
            </a:r>
            <a:r>
              <a:rPr lang="es-ES" sz="5400" b="1" dirty="0">
                <a:solidFill>
                  <a:srgbClr val="C00000"/>
                </a:solidFill>
              </a:rPr>
              <a:t>sistema</a:t>
            </a:r>
            <a:r>
              <a:rPr lang="es-ES" sz="5400" b="1" dirty="0">
                <a:solidFill>
                  <a:srgbClr val="002060"/>
                </a:solidFill>
              </a:rPr>
              <a:t> </a:t>
            </a:r>
            <a:r>
              <a:rPr lang="es-ES" sz="5400" b="1" dirty="0" smtClean="0">
                <a:solidFill>
                  <a:srgbClr val="002060"/>
                </a:solidFill>
              </a:rPr>
              <a:t>apóstata </a:t>
            </a:r>
            <a:r>
              <a:rPr lang="es-ES" sz="5400" b="1" dirty="0">
                <a:solidFill>
                  <a:srgbClr val="002060"/>
                </a:solidFill>
              </a:rPr>
              <a:t>de 2 Tesalonicenses 2 se le llama ‘</a:t>
            </a:r>
            <a:r>
              <a:rPr lang="es-ES" sz="5400" b="1" dirty="0">
                <a:solidFill>
                  <a:srgbClr val="C00000"/>
                </a:solidFill>
              </a:rPr>
              <a:t>el hombre </a:t>
            </a:r>
            <a:r>
              <a:rPr lang="es-ES" sz="5400" b="1" dirty="0" smtClean="0">
                <a:solidFill>
                  <a:srgbClr val="002060"/>
                </a:solidFill>
              </a:rPr>
              <a:t>de pecado</a:t>
            </a:r>
            <a:r>
              <a:rPr lang="es-ES" sz="5400" b="1" dirty="0">
                <a:solidFill>
                  <a:srgbClr val="002060"/>
                </a:solidFill>
              </a:rPr>
              <a:t>’. Ciertamente este es un </a:t>
            </a:r>
            <a:r>
              <a:rPr lang="es-ES" sz="5400" b="1" dirty="0">
                <a:solidFill>
                  <a:srgbClr val="C00000"/>
                </a:solidFill>
              </a:rPr>
              <a:t>sistema humano </a:t>
            </a:r>
            <a:r>
              <a:rPr lang="es-ES" sz="5400" b="1" dirty="0">
                <a:solidFill>
                  <a:srgbClr val="002060"/>
                </a:solidFill>
              </a:rPr>
              <a:t>que usurpa el lugar de Dios y se basa en la grandeza y las proezas del </a:t>
            </a:r>
            <a:r>
              <a:rPr lang="es-ES" sz="5400" b="1" dirty="0" smtClean="0">
                <a:solidFill>
                  <a:srgbClr val="002060"/>
                </a:solidFill>
              </a:rPr>
              <a:t>hombre.</a:t>
            </a:r>
          </a:p>
        </p:txBody>
      </p:sp>
    </p:spTree>
    <p:extLst>
      <p:ext uri="{BB962C8B-B14F-4D97-AF65-F5344CB8AC3E}">
        <p14:creationId xmlns:p14="http://schemas.microsoft.com/office/powerpoint/2010/main" val="9922251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El idioma del nombre</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419185"/>
            <a:ext cx="11713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Surge una pregunta muy importante aquí. ¿En </a:t>
            </a:r>
            <a:r>
              <a:rPr lang="es-ES" sz="6000" b="1" dirty="0">
                <a:solidFill>
                  <a:srgbClr val="C00000"/>
                </a:solidFill>
              </a:rPr>
              <a:t>cuál idioma </a:t>
            </a:r>
            <a:r>
              <a:rPr lang="es-ES" sz="6000" b="1" dirty="0">
                <a:solidFill>
                  <a:srgbClr val="002060"/>
                </a:solidFill>
              </a:rPr>
              <a:t>debemos buscar el nombre o título de la bestia? ¿Debemos buscarlo en hebreo, griego, latín o posiblemente en </a:t>
            </a:r>
            <a:r>
              <a:rPr lang="es-ES" sz="6000" b="1" dirty="0" smtClean="0">
                <a:solidFill>
                  <a:srgbClr val="002060"/>
                </a:solidFill>
              </a:rPr>
              <a:t>inglés o español</a:t>
            </a:r>
            <a:r>
              <a:rPr lang="es-ES" sz="6000" b="1" dirty="0">
                <a:solidFill>
                  <a:srgbClr val="002060"/>
                </a:solidFill>
              </a:rPr>
              <a:t>?</a:t>
            </a:r>
            <a:endParaRPr lang="es-ES" sz="6000" b="1" dirty="0" smtClean="0">
              <a:solidFill>
                <a:srgbClr val="002060"/>
              </a:solidFill>
            </a:endParaRPr>
          </a:p>
        </p:txBody>
      </p:sp>
    </p:spTree>
    <p:extLst>
      <p:ext uri="{BB962C8B-B14F-4D97-AF65-F5344CB8AC3E}">
        <p14:creationId xmlns:p14="http://schemas.microsoft.com/office/powerpoint/2010/main" val="2522329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183836"/>
            <a:ext cx="11713029"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No cabe duda que podemos saber de la Biblia misma en </a:t>
            </a:r>
            <a:r>
              <a:rPr lang="es-ES" sz="6000" b="1" dirty="0" smtClean="0">
                <a:solidFill>
                  <a:srgbClr val="002060"/>
                </a:solidFill>
              </a:rPr>
              <a:t>cuál </a:t>
            </a:r>
            <a:r>
              <a:rPr lang="es-ES" sz="6000" b="1" dirty="0">
                <a:solidFill>
                  <a:srgbClr val="002060"/>
                </a:solidFill>
              </a:rPr>
              <a:t>idioma debemos </a:t>
            </a:r>
            <a:r>
              <a:rPr lang="es-ES" sz="6000" b="1" dirty="0">
                <a:solidFill>
                  <a:srgbClr val="C00000"/>
                </a:solidFill>
              </a:rPr>
              <a:t>buscar el nombre y el valor numérico de las letras</a:t>
            </a:r>
            <a:r>
              <a:rPr lang="es-ES" sz="6000" b="1" dirty="0">
                <a:solidFill>
                  <a:srgbClr val="002060"/>
                </a:solidFill>
              </a:rPr>
              <a:t>. ¿Y cuál idioma es ese? La evidencia apunta claramente que debemos buscarlo </a:t>
            </a:r>
            <a:r>
              <a:rPr lang="es-ES" sz="6000" b="1" dirty="0">
                <a:solidFill>
                  <a:srgbClr val="C00000"/>
                </a:solidFill>
              </a:rPr>
              <a:t>en el idioma latín</a:t>
            </a:r>
            <a:r>
              <a:rPr lang="es-ES" sz="6000" b="1" dirty="0">
                <a:solidFill>
                  <a:srgbClr val="002060"/>
                </a:solidFill>
              </a:rPr>
              <a:t>.</a:t>
            </a:r>
            <a:endParaRPr lang="es-ES" sz="6000" b="1" dirty="0" smtClean="0">
              <a:solidFill>
                <a:srgbClr val="002060"/>
              </a:solidFill>
            </a:endParaRPr>
          </a:p>
        </p:txBody>
      </p:sp>
    </p:spTree>
    <p:extLst>
      <p:ext uri="{BB962C8B-B14F-4D97-AF65-F5344CB8AC3E}">
        <p14:creationId xmlns:p14="http://schemas.microsoft.com/office/powerpoint/2010/main" val="12709514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94613" y="368502"/>
            <a:ext cx="112572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Tal vez alguien se pregunte </a:t>
            </a:r>
            <a:r>
              <a:rPr lang="es-ES" sz="4400" b="1" dirty="0">
                <a:solidFill>
                  <a:srgbClr val="C00000"/>
                </a:solidFill>
              </a:rPr>
              <a:t>por qué </a:t>
            </a:r>
            <a:r>
              <a:rPr lang="es-ES" sz="4400" b="1" dirty="0">
                <a:solidFill>
                  <a:srgbClr val="002060"/>
                </a:solidFill>
              </a:rPr>
              <a:t>hay buscarlo en el idioma </a:t>
            </a:r>
            <a:r>
              <a:rPr lang="es-ES" sz="4400" b="1" dirty="0">
                <a:solidFill>
                  <a:srgbClr val="C00000"/>
                </a:solidFill>
              </a:rPr>
              <a:t>latín</a:t>
            </a:r>
            <a:r>
              <a:rPr lang="es-ES" sz="4400" b="1" dirty="0">
                <a:solidFill>
                  <a:srgbClr val="002060"/>
                </a:solidFill>
              </a:rPr>
              <a:t>. La razón es sencilla. El libro de Apocalipsis nos dice que el </a:t>
            </a:r>
            <a:r>
              <a:rPr lang="es-ES" sz="4400" b="1" dirty="0">
                <a:solidFill>
                  <a:srgbClr val="C00000"/>
                </a:solidFill>
              </a:rPr>
              <a:t>dragón</a:t>
            </a:r>
            <a:r>
              <a:rPr lang="es-ES" sz="4400" b="1" dirty="0">
                <a:solidFill>
                  <a:srgbClr val="002060"/>
                </a:solidFill>
              </a:rPr>
              <a:t> procuró matar a Jesús tan pronto naciera. Aun cuando el dragón representa primero a </a:t>
            </a:r>
            <a:r>
              <a:rPr lang="es-ES" sz="4400" b="1" dirty="0">
                <a:solidFill>
                  <a:srgbClr val="C00000"/>
                </a:solidFill>
              </a:rPr>
              <a:t>Satanás</a:t>
            </a:r>
            <a:r>
              <a:rPr lang="es-ES" sz="4400" b="1" dirty="0">
                <a:solidFill>
                  <a:srgbClr val="002060"/>
                </a:solidFill>
              </a:rPr>
              <a:t> (Apocalipsis 12:9), en un </a:t>
            </a:r>
            <a:r>
              <a:rPr lang="es-ES" sz="4400" b="1" dirty="0">
                <a:solidFill>
                  <a:srgbClr val="C00000"/>
                </a:solidFill>
              </a:rPr>
              <a:t>sentido derivado </a:t>
            </a:r>
            <a:r>
              <a:rPr lang="es-ES" sz="4400" b="1" dirty="0">
                <a:solidFill>
                  <a:srgbClr val="002060"/>
                </a:solidFill>
              </a:rPr>
              <a:t>representa </a:t>
            </a:r>
            <a:r>
              <a:rPr lang="es-ES" sz="4400" b="1" dirty="0">
                <a:solidFill>
                  <a:srgbClr val="C00000"/>
                </a:solidFill>
              </a:rPr>
              <a:t>el reino que Satanás </a:t>
            </a:r>
            <a:r>
              <a:rPr lang="es-ES" sz="4400" b="1" dirty="0" smtClean="0">
                <a:solidFill>
                  <a:srgbClr val="C00000"/>
                </a:solidFill>
              </a:rPr>
              <a:t>usó </a:t>
            </a:r>
            <a:r>
              <a:rPr lang="es-ES" sz="4400" b="1" dirty="0">
                <a:solidFill>
                  <a:srgbClr val="C00000"/>
                </a:solidFill>
              </a:rPr>
              <a:t>para tratar de matar a Cristo</a:t>
            </a:r>
            <a:r>
              <a:rPr lang="es-ES" sz="4400" b="1" dirty="0">
                <a:solidFill>
                  <a:srgbClr val="002060"/>
                </a:solidFill>
              </a:rPr>
              <a:t> (Mateo 2:16; Apocalipsis 12:1-5). </a:t>
            </a:r>
            <a:endParaRPr lang="es-ES" sz="4400" b="1" dirty="0" smtClean="0">
              <a:solidFill>
                <a:srgbClr val="002060"/>
              </a:solidFill>
            </a:endParaRPr>
          </a:p>
        </p:txBody>
      </p:sp>
    </p:spTree>
    <p:extLst>
      <p:ext uri="{BB962C8B-B14F-4D97-AF65-F5344CB8AC3E}">
        <p14:creationId xmlns:p14="http://schemas.microsoft.com/office/powerpoint/2010/main" val="27729607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531370"/>
            <a:ext cx="1171302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002060"/>
                </a:solidFill>
              </a:rPr>
              <a:t>Cuando </a:t>
            </a:r>
            <a:r>
              <a:rPr lang="es-ES" sz="4800" b="1" dirty="0">
                <a:solidFill>
                  <a:srgbClr val="002060"/>
                </a:solidFill>
              </a:rPr>
              <a:t>el </a:t>
            </a:r>
            <a:r>
              <a:rPr lang="es-ES" sz="4800" b="1" dirty="0">
                <a:solidFill>
                  <a:srgbClr val="C00000"/>
                </a:solidFill>
              </a:rPr>
              <a:t>hijo de la mujer </a:t>
            </a:r>
            <a:r>
              <a:rPr lang="es-ES" sz="4800" b="1" dirty="0">
                <a:solidFill>
                  <a:srgbClr val="002060"/>
                </a:solidFill>
              </a:rPr>
              <a:t>ascendió a Dios y a su trono, el Dragón le dio a la bestia que se levantó del mar su ‘poder, trono, y gran autoridad’ (Apocalipsis 13:2) de modo que la </a:t>
            </a:r>
            <a:r>
              <a:rPr lang="es-ES" sz="4800" b="1" dirty="0">
                <a:solidFill>
                  <a:srgbClr val="C00000"/>
                </a:solidFill>
              </a:rPr>
              <a:t>bestia debe ser romana</a:t>
            </a:r>
            <a:r>
              <a:rPr lang="es-ES" sz="4800" b="1" dirty="0">
                <a:solidFill>
                  <a:srgbClr val="002060"/>
                </a:solidFill>
              </a:rPr>
              <a:t>. El </a:t>
            </a:r>
            <a:r>
              <a:rPr lang="es-ES" sz="4800" b="1" dirty="0">
                <a:solidFill>
                  <a:srgbClr val="C00000"/>
                </a:solidFill>
              </a:rPr>
              <a:t>idioma oficial </a:t>
            </a:r>
            <a:r>
              <a:rPr lang="es-ES" sz="4800" b="1" dirty="0">
                <a:solidFill>
                  <a:srgbClr val="002060"/>
                </a:solidFill>
              </a:rPr>
              <a:t>del </a:t>
            </a:r>
            <a:r>
              <a:rPr lang="es-ES" sz="4800" b="1" dirty="0">
                <a:solidFill>
                  <a:srgbClr val="C00000"/>
                </a:solidFill>
              </a:rPr>
              <a:t>imperio romano </a:t>
            </a:r>
            <a:r>
              <a:rPr lang="es-ES" sz="4800" b="1" dirty="0">
                <a:solidFill>
                  <a:srgbClr val="002060"/>
                </a:solidFill>
              </a:rPr>
              <a:t>era el </a:t>
            </a:r>
            <a:r>
              <a:rPr lang="es-ES" sz="4800" b="1" dirty="0">
                <a:solidFill>
                  <a:srgbClr val="C00000"/>
                </a:solidFill>
              </a:rPr>
              <a:t>latín</a:t>
            </a:r>
            <a:r>
              <a:rPr lang="es-ES" sz="4800" b="1" dirty="0">
                <a:solidFill>
                  <a:srgbClr val="002060"/>
                </a:solidFill>
              </a:rPr>
              <a:t> y el idioma oficial del papado es el mismo.</a:t>
            </a:r>
            <a:endParaRPr lang="es-ES" sz="4800" b="1" dirty="0" smtClean="0">
              <a:solidFill>
                <a:srgbClr val="002060"/>
              </a:solidFill>
            </a:endParaRPr>
          </a:p>
        </p:txBody>
      </p:sp>
    </p:spTree>
    <p:extLst>
      <p:ext uri="{BB962C8B-B14F-4D97-AF65-F5344CB8AC3E}">
        <p14:creationId xmlns:p14="http://schemas.microsoft.com/office/powerpoint/2010/main" val="3188515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531370"/>
            <a:ext cx="11713029"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Alguno se preguntará si los </a:t>
            </a:r>
            <a:r>
              <a:rPr lang="es-ES" sz="6600" b="1" dirty="0">
                <a:solidFill>
                  <a:srgbClr val="C00000"/>
                </a:solidFill>
              </a:rPr>
              <a:t>romanos usaban el idioma latín en los tiempos de Jesús</a:t>
            </a:r>
            <a:r>
              <a:rPr lang="es-ES" sz="6600" b="1" dirty="0">
                <a:solidFill>
                  <a:srgbClr val="002060"/>
                </a:solidFill>
              </a:rPr>
              <a:t>. La respuesta es que sí y la Biblia lo confirma.</a:t>
            </a:r>
            <a:endParaRPr lang="es-ES" sz="6600" b="1" dirty="0" smtClean="0">
              <a:solidFill>
                <a:srgbClr val="002060"/>
              </a:solidFill>
            </a:endParaRPr>
          </a:p>
        </p:txBody>
      </p:sp>
    </p:spTree>
    <p:extLst>
      <p:ext uri="{BB962C8B-B14F-4D97-AF65-F5344CB8AC3E}">
        <p14:creationId xmlns:p14="http://schemas.microsoft.com/office/powerpoint/2010/main" val="3966177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368502"/>
            <a:ext cx="111792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Este detalle es importante pues el número </a:t>
            </a:r>
            <a:r>
              <a:rPr lang="es-ES" sz="4800" b="1" dirty="0">
                <a:solidFill>
                  <a:srgbClr val="FF0000"/>
                </a:solidFill>
              </a:rPr>
              <a:t>666</a:t>
            </a:r>
            <a:r>
              <a:rPr lang="es-ES" sz="4800" b="1" dirty="0">
                <a:solidFill>
                  <a:srgbClr val="002060"/>
                </a:solidFill>
              </a:rPr>
              <a:t> es </a:t>
            </a:r>
            <a:r>
              <a:rPr lang="es-ES" sz="4800" b="1" dirty="0">
                <a:solidFill>
                  <a:srgbClr val="FF0000"/>
                </a:solidFill>
              </a:rPr>
              <a:t>el número del nombre de la bestia</a:t>
            </a:r>
            <a:r>
              <a:rPr lang="es-ES" sz="4800" b="1" dirty="0">
                <a:solidFill>
                  <a:srgbClr val="002060"/>
                </a:solidFill>
              </a:rPr>
              <a:t>. Significa, entonces, que el número 666 guarda una relación estrecha con </a:t>
            </a:r>
            <a:r>
              <a:rPr lang="es-ES" sz="4800" b="1" dirty="0">
                <a:solidFill>
                  <a:srgbClr val="FF0000"/>
                </a:solidFill>
              </a:rPr>
              <a:t>blasfemia</a:t>
            </a:r>
            <a:r>
              <a:rPr lang="es-ES" sz="4800" b="1" dirty="0">
                <a:solidFill>
                  <a:srgbClr val="002060"/>
                </a:solidFill>
              </a:rPr>
              <a:t>. Siendo este el caso, debemos descubrir la </a:t>
            </a:r>
            <a:r>
              <a:rPr lang="es-ES" sz="4800" b="1" dirty="0">
                <a:solidFill>
                  <a:srgbClr val="FF0000"/>
                </a:solidFill>
              </a:rPr>
              <a:t>definición bíblica de blasfemia</a:t>
            </a:r>
            <a:r>
              <a:rPr lang="es-ES" sz="4800" b="1" dirty="0">
                <a:solidFill>
                  <a:srgbClr val="002060"/>
                </a:solidFill>
              </a:rPr>
              <a:t>. ¿Existe tal definición? La respuesta es un enfático sí.</a:t>
            </a:r>
          </a:p>
        </p:txBody>
      </p:sp>
    </p:spTree>
    <p:extLst>
      <p:ext uri="{BB962C8B-B14F-4D97-AF65-F5344CB8AC3E}">
        <p14:creationId xmlns:p14="http://schemas.microsoft.com/office/powerpoint/2010/main" val="2352585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584" y="847355"/>
            <a:ext cx="11297264"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muchos de los judíos leyeron este título; porque el lugar donde Jesús fue crucificado estaba cerca de la ciudad, y el título estaba escrito en hebreo, en griego y en </a:t>
            </a:r>
            <a:r>
              <a:rPr lang="es-ES" sz="6000" b="1" dirty="0">
                <a:solidFill>
                  <a:srgbClr val="FFFF00"/>
                </a:solidFill>
              </a:rPr>
              <a:t>latín</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Juan 19:20:</a:t>
            </a:r>
          </a:p>
        </p:txBody>
      </p:sp>
    </p:spTree>
    <p:extLst>
      <p:ext uri="{BB962C8B-B14F-4D97-AF65-F5344CB8AC3E}">
        <p14:creationId xmlns:p14="http://schemas.microsoft.com/office/powerpoint/2010/main" val="15229697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4" y="337725"/>
            <a:ext cx="1137100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No es coincidencia que el nombre oficial de la iglesia católica es iglesia católica apostólica </a:t>
            </a:r>
            <a:r>
              <a:rPr lang="es-ES" sz="4000" b="1" dirty="0" smtClean="0">
                <a:solidFill>
                  <a:srgbClr val="C00000"/>
                </a:solidFill>
              </a:rPr>
              <a:t>romana</a:t>
            </a:r>
            <a:r>
              <a:rPr lang="es-ES" sz="4000" b="1" dirty="0" smtClean="0">
                <a:solidFill>
                  <a:srgbClr val="002060"/>
                </a:solidFill>
              </a:rPr>
              <a:t>. Siendo </a:t>
            </a:r>
            <a:r>
              <a:rPr lang="es-ES" sz="4000" b="1" dirty="0">
                <a:solidFill>
                  <a:srgbClr val="002060"/>
                </a:solidFill>
              </a:rPr>
              <a:t>que la </a:t>
            </a:r>
            <a:r>
              <a:rPr lang="es-ES" sz="4000" b="1" dirty="0" smtClean="0">
                <a:solidFill>
                  <a:srgbClr val="C00000"/>
                </a:solidFill>
              </a:rPr>
              <a:t>bestia [del mar]</a:t>
            </a:r>
            <a:r>
              <a:rPr lang="es-ES" sz="4000" b="1" dirty="0" smtClean="0">
                <a:solidFill>
                  <a:srgbClr val="002060"/>
                </a:solidFill>
              </a:rPr>
              <a:t> </a:t>
            </a:r>
            <a:r>
              <a:rPr lang="es-ES" sz="4000" b="1" dirty="0">
                <a:solidFill>
                  <a:srgbClr val="002060"/>
                </a:solidFill>
              </a:rPr>
              <a:t>representa al </a:t>
            </a:r>
            <a:r>
              <a:rPr lang="es-ES" sz="4000" b="1" dirty="0">
                <a:solidFill>
                  <a:srgbClr val="C00000"/>
                </a:solidFill>
              </a:rPr>
              <a:t>papado católico romano</a:t>
            </a:r>
            <a:r>
              <a:rPr lang="es-ES" sz="4000" b="1" dirty="0">
                <a:solidFill>
                  <a:srgbClr val="002060"/>
                </a:solidFill>
              </a:rPr>
              <a:t> debemos buscar entonces el </a:t>
            </a:r>
            <a:r>
              <a:rPr lang="es-ES" sz="4000" b="1" u="sng" dirty="0">
                <a:solidFill>
                  <a:srgbClr val="C00000"/>
                </a:solidFill>
              </a:rPr>
              <a:t>nombre blasfemo</a:t>
            </a:r>
            <a:r>
              <a:rPr lang="es-ES" sz="4000" b="1" dirty="0">
                <a:solidFill>
                  <a:srgbClr val="002060"/>
                </a:solidFill>
              </a:rPr>
              <a:t> en el idioma oficial del papado que es el </a:t>
            </a:r>
            <a:r>
              <a:rPr lang="es-ES" sz="4000" b="1" u="sng" dirty="0">
                <a:solidFill>
                  <a:srgbClr val="C00000"/>
                </a:solidFill>
              </a:rPr>
              <a:t>latín</a:t>
            </a:r>
            <a:r>
              <a:rPr lang="es-ES" sz="4000" b="1" dirty="0">
                <a:solidFill>
                  <a:srgbClr val="002060"/>
                </a:solidFill>
              </a:rPr>
              <a:t>. ¡Y si el nombre está en latín entonces debemos buscar el </a:t>
            </a:r>
            <a:r>
              <a:rPr lang="es-ES" sz="4000" b="1" dirty="0">
                <a:solidFill>
                  <a:srgbClr val="C00000"/>
                </a:solidFill>
              </a:rPr>
              <a:t>valor numérico de las letras también en el idioma latín</a:t>
            </a:r>
            <a:r>
              <a:rPr lang="es-ES" sz="4000" b="1" dirty="0">
                <a:solidFill>
                  <a:srgbClr val="002060"/>
                </a:solidFill>
              </a:rPr>
              <a:t>! En cortas cuentas tanto el </a:t>
            </a:r>
            <a:r>
              <a:rPr lang="es-ES" sz="4000" b="1" dirty="0">
                <a:solidFill>
                  <a:srgbClr val="C00000"/>
                </a:solidFill>
              </a:rPr>
              <a:t>nombre</a:t>
            </a:r>
            <a:r>
              <a:rPr lang="es-ES" sz="4000" b="1" dirty="0">
                <a:solidFill>
                  <a:srgbClr val="002060"/>
                </a:solidFill>
              </a:rPr>
              <a:t> como el </a:t>
            </a:r>
            <a:r>
              <a:rPr lang="es-ES" sz="4000" b="1" dirty="0">
                <a:solidFill>
                  <a:srgbClr val="C00000"/>
                </a:solidFill>
              </a:rPr>
              <a:t>valor numérico de las letras del nombre </a:t>
            </a:r>
            <a:r>
              <a:rPr lang="es-ES" sz="4000" b="1" dirty="0">
                <a:solidFill>
                  <a:srgbClr val="002060"/>
                </a:solidFill>
              </a:rPr>
              <a:t>se deben buscar en el idioma </a:t>
            </a:r>
            <a:r>
              <a:rPr lang="es-ES" sz="4000" b="1" dirty="0">
                <a:solidFill>
                  <a:srgbClr val="C00000"/>
                </a:solidFill>
              </a:rPr>
              <a:t>latín</a:t>
            </a:r>
            <a:r>
              <a:rPr lang="es-ES" sz="4000" b="1" dirty="0">
                <a:solidFill>
                  <a:srgbClr val="002060"/>
                </a:solidFill>
              </a:rPr>
              <a:t>.</a:t>
            </a:r>
          </a:p>
        </p:txBody>
      </p:sp>
    </p:spTree>
    <p:extLst>
      <p:ext uri="{BB962C8B-B14F-4D97-AF65-F5344CB8AC3E}">
        <p14:creationId xmlns:p14="http://schemas.microsoft.com/office/powerpoint/2010/main" val="37040469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4" y="337725"/>
            <a:ext cx="1137100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Resumamos lo que hemos estudiado hasta este punto:</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nombre de la bestia debe ser </a:t>
            </a:r>
            <a:r>
              <a:rPr lang="es-ES" sz="5400" b="1" dirty="0">
                <a:solidFill>
                  <a:srgbClr val="C00000"/>
                </a:solidFill>
              </a:rPr>
              <a:t>blasfemo</a:t>
            </a:r>
            <a:r>
              <a:rPr lang="es-ES" sz="5400" b="1" dirty="0">
                <a:solidFill>
                  <a:srgbClr val="002060"/>
                </a:solidFill>
              </a:rPr>
              <a:t>. Es decir, debe apuntar a un sistema que profesa ocupar el lugar de Dios en la tierra y ejercer los poderes divinos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3363634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98556" y="117693"/>
            <a:ext cx="11713028"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nombre hay que buscarlo en el idioma </a:t>
            </a:r>
            <a:r>
              <a:rPr lang="es-ES" sz="5400" b="1" dirty="0">
                <a:solidFill>
                  <a:srgbClr val="C00000"/>
                </a:solidFill>
              </a:rPr>
              <a:t>latín</a:t>
            </a:r>
            <a:r>
              <a:rPr lang="es-ES" sz="5400" b="1" dirty="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valor numérico de las letras del nombre hay que buscarlo también en </a:t>
            </a:r>
            <a:r>
              <a:rPr lang="es-ES" sz="5400" b="1" dirty="0">
                <a:solidFill>
                  <a:srgbClr val="C00000"/>
                </a:solidFill>
              </a:rPr>
              <a:t>latín</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nombre debe quitar los ojos del Dios verdadero para </a:t>
            </a:r>
            <a:r>
              <a:rPr lang="es-ES" sz="5400" b="1" dirty="0">
                <a:solidFill>
                  <a:srgbClr val="C00000"/>
                </a:solidFill>
              </a:rPr>
              <a:t>fijarlos en el hombre</a:t>
            </a:r>
            <a:r>
              <a:rPr lang="es-ES" sz="5400" b="1" dirty="0" smtClean="0">
                <a:solidFill>
                  <a:srgbClr val="C00000"/>
                </a:solidFill>
              </a:rPr>
              <a:t>.</a:t>
            </a:r>
            <a:endParaRPr lang="es-ES" sz="5400" b="1" dirty="0">
              <a:solidFill>
                <a:srgbClr val="C00000"/>
              </a:solidFill>
            </a:endParaRPr>
          </a:p>
        </p:txBody>
      </p:sp>
    </p:spTree>
    <p:extLst>
      <p:ext uri="{BB962C8B-B14F-4D97-AF65-F5344CB8AC3E}">
        <p14:creationId xmlns:p14="http://schemas.microsoft.com/office/powerpoint/2010/main" val="31301486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66047" y="876334"/>
            <a:ext cx="10102646"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smtClean="0">
                <a:solidFill>
                  <a:srgbClr val="002060"/>
                </a:solidFill>
              </a:rPr>
              <a:t>Hay </a:t>
            </a:r>
            <a:r>
              <a:rPr lang="es-ES" sz="6600" b="1" dirty="0">
                <a:solidFill>
                  <a:srgbClr val="002060"/>
                </a:solidFill>
              </a:rPr>
              <a:t>un nombre que cuadra perfectamente con cada uno de estos requisitos: </a:t>
            </a:r>
            <a:r>
              <a:rPr lang="es-ES" sz="6600" b="1" i="1" u="sng" dirty="0" err="1">
                <a:solidFill>
                  <a:srgbClr val="C00000"/>
                </a:solidFill>
              </a:rPr>
              <a:t>Vicarius</a:t>
            </a:r>
            <a:r>
              <a:rPr lang="es-ES" sz="6600" b="1" i="1" u="sng" dirty="0">
                <a:solidFill>
                  <a:srgbClr val="C00000"/>
                </a:solidFill>
              </a:rPr>
              <a:t> </a:t>
            </a:r>
            <a:r>
              <a:rPr lang="es-ES" sz="6600" b="1" i="1" u="sng" dirty="0" err="1">
                <a:solidFill>
                  <a:srgbClr val="C00000"/>
                </a:solidFill>
              </a:rPr>
              <a:t>Filii</a:t>
            </a:r>
            <a:r>
              <a:rPr lang="es-ES" sz="6600" b="1" i="1" u="sng" dirty="0">
                <a:solidFill>
                  <a:srgbClr val="C00000"/>
                </a:solidFill>
              </a:rPr>
              <a:t> </a:t>
            </a:r>
            <a:r>
              <a:rPr lang="es-ES" sz="6600" b="1" i="1" u="sng" dirty="0" smtClean="0">
                <a:solidFill>
                  <a:srgbClr val="C00000"/>
                </a:solidFill>
              </a:rPr>
              <a:t>Dei</a:t>
            </a:r>
            <a:r>
              <a:rPr lang="es-ES" sz="6600" b="1" i="1" u="sng" dirty="0">
                <a:solidFill>
                  <a:srgbClr val="C00000"/>
                </a:solidFill>
              </a:rPr>
              <a:t> </a:t>
            </a:r>
            <a:r>
              <a:rPr lang="es-ES" sz="6600" b="1" i="1" dirty="0" smtClean="0">
                <a:solidFill>
                  <a:srgbClr val="C00000"/>
                </a:solidFill>
              </a:rPr>
              <a:t>[Sustituto del Hijo de Dios]</a:t>
            </a:r>
            <a:endParaRPr lang="es-ES" sz="6600" b="1" i="1" dirty="0">
              <a:solidFill>
                <a:srgbClr val="C00000"/>
              </a:solidFill>
            </a:endParaRPr>
          </a:p>
        </p:txBody>
      </p:sp>
    </p:spTree>
    <p:extLst>
      <p:ext uri="{BB962C8B-B14F-4D97-AF65-F5344CB8AC3E}">
        <p14:creationId xmlns:p14="http://schemas.microsoft.com/office/powerpoint/2010/main" val="40401733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93174" y="337725"/>
            <a:ext cx="1086956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Es digno de notar que los poetas latinos originalmente establecieron un </a:t>
            </a:r>
            <a:r>
              <a:rPr lang="es-ES" sz="4800" b="1" dirty="0">
                <a:solidFill>
                  <a:srgbClr val="C00000"/>
                </a:solidFill>
              </a:rPr>
              <a:t>sistema de numeración </a:t>
            </a:r>
            <a:r>
              <a:rPr lang="es-ES" sz="4800" b="1" dirty="0">
                <a:solidFill>
                  <a:srgbClr val="002060"/>
                </a:solidFill>
              </a:rPr>
              <a:t>que rompió con la costumbre de otras naciones antiguas. En vez de darle un valor numérico a cada letra del alfabeto, los romanos </a:t>
            </a:r>
            <a:r>
              <a:rPr lang="es-ES" sz="4800" b="1" dirty="0" smtClean="0">
                <a:solidFill>
                  <a:srgbClr val="002060"/>
                </a:solidFill>
              </a:rPr>
              <a:t>escogieron </a:t>
            </a:r>
            <a:r>
              <a:rPr lang="es-ES" sz="4800" b="1" dirty="0">
                <a:solidFill>
                  <a:srgbClr val="002060"/>
                </a:solidFill>
              </a:rPr>
              <a:t>tan solo </a:t>
            </a:r>
            <a:r>
              <a:rPr lang="es-ES" sz="4800" b="1" dirty="0">
                <a:solidFill>
                  <a:srgbClr val="C00000"/>
                </a:solidFill>
              </a:rPr>
              <a:t>6 letras del alfabeto para representar todos los números</a:t>
            </a:r>
            <a:r>
              <a:rPr lang="es-ES" sz="4800" b="1" dirty="0">
                <a:solidFill>
                  <a:srgbClr val="002060"/>
                </a:solidFill>
              </a:rPr>
              <a:t>. </a:t>
            </a:r>
            <a:endParaRPr lang="es-ES" sz="4800" b="1" i="1" dirty="0">
              <a:solidFill>
                <a:srgbClr val="C00000"/>
              </a:solidFill>
            </a:endParaRPr>
          </a:p>
        </p:txBody>
      </p:sp>
    </p:spTree>
    <p:extLst>
      <p:ext uri="{BB962C8B-B14F-4D97-AF65-F5344CB8AC3E}">
        <p14:creationId xmlns:p14="http://schemas.microsoft.com/office/powerpoint/2010/main" val="41010958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199" y="337725"/>
            <a:ext cx="1145902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Las </a:t>
            </a:r>
            <a:r>
              <a:rPr lang="es-ES" sz="4800" b="1" dirty="0">
                <a:solidFill>
                  <a:srgbClr val="002060"/>
                </a:solidFill>
              </a:rPr>
              <a:t>letras son </a:t>
            </a:r>
            <a:r>
              <a:rPr lang="es-ES" sz="4800" b="1" dirty="0">
                <a:solidFill>
                  <a:srgbClr val="C00000"/>
                </a:solidFill>
              </a:rPr>
              <a:t>I, V, X, L, C y D </a:t>
            </a:r>
            <a:r>
              <a:rPr lang="es-ES" sz="4800" b="1" dirty="0">
                <a:solidFill>
                  <a:srgbClr val="002060"/>
                </a:solidFill>
              </a:rPr>
              <a:t>(la ‘</a:t>
            </a:r>
            <a:r>
              <a:rPr lang="es-ES" sz="4800" b="1" dirty="0">
                <a:solidFill>
                  <a:srgbClr val="C00000"/>
                </a:solidFill>
              </a:rPr>
              <a:t>M</a:t>
            </a:r>
            <a:r>
              <a:rPr lang="es-ES" sz="4800" b="1" dirty="0">
                <a:solidFill>
                  <a:srgbClr val="002060"/>
                </a:solidFill>
              </a:rPr>
              <a:t>’ no formaba parte del sistema numérico original pues el número mil se escribía poniendo dos ‘</a:t>
            </a:r>
            <a:r>
              <a:rPr lang="es-ES" sz="4800" b="1" dirty="0" err="1">
                <a:solidFill>
                  <a:srgbClr val="002060"/>
                </a:solidFill>
              </a:rPr>
              <a:t>D’s</a:t>
            </a:r>
            <a:r>
              <a:rPr lang="es-ES" sz="4800" b="1" dirty="0">
                <a:solidFill>
                  <a:srgbClr val="002060"/>
                </a:solidFill>
              </a:rPr>
              <a:t>’ lado a </a:t>
            </a:r>
            <a:r>
              <a:rPr lang="es-ES" sz="4800" b="1" dirty="0" smtClean="0">
                <a:solidFill>
                  <a:srgbClr val="002060"/>
                </a:solidFill>
              </a:rPr>
              <a:t>lado). </a:t>
            </a:r>
            <a:r>
              <a:rPr lang="es-ES" sz="4800" b="1" dirty="0">
                <a:solidFill>
                  <a:srgbClr val="002060"/>
                </a:solidFill>
              </a:rPr>
              <a:t>Es significativo </a:t>
            </a:r>
            <a:r>
              <a:rPr lang="es-ES" sz="4800" b="1" dirty="0" smtClean="0">
                <a:solidFill>
                  <a:srgbClr val="002060"/>
                </a:solidFill>
              </a:rPr>
              <a:t>que </a:t>
            </a:r>
            <a:r>
              <a:rPr lang="es-ES" sz="4800" b="1" u="sng" dirty="0" smtClean="0">
                <a:solidFill>
                  <a:srgbClr val="002060"/>
                </a:solidFill>
              </a:rPr>
              <a:t>cuando sumamos los seis números romanos el total es 666</a:t>
            </a:r>
            <a:r>
              <a:rPr lang="es-ES" sz="4800" b="1" dirty="0" smtClean="0">
                <a:solidFill>
                  <a:srgbClr val="002060"/>
                </a:solidFill>
              </a:rPr>
              <a:t>. </a:t>
            </a:r>
            <a:r>
              <a:rPr lang="es-ES" sz="4800" b="1" dirty="0">
                <a:solidFill>
                  <a:srgbClr val="002060"/>
                </a:solidFill>
              </a:rPr>
              <a:t>Esto sugiere </a:t>
            </a:r>
            <a:r>
              <a:rPr lang="es-ES" sz="4800" b="1" dirty="0" smtClean="0">
                <a:solidFill>
                  <a:srgbClr val="002060"/>
                </a:solidFill>
              </a:rPr>
              <a:t>fuertemente </a:t>
            </a:r>
            <a:r>
              <a:rPr lang="es-ES" sz="4800" b="1" dirty="0">
                <a:solidFill>
                  <a:srgbClr val="002060"/>
                </a:solidFill>
              </a:rPr>
              <a:t>que se debe buscar la solución al enigma del número 666 en </a:t>
            </a:r>
            <a:r>
              <a:rPr lang="es-ES" sz="4800" b="1" dirty="0" smtClean="0">
                <a:solidFill>
                  <a:srgbClr val="C00000"/>
                </a:solidFill>
              </a:rPr>
              <a:t>Roma</a:t>
            </a:r>
            <a:r>
              <a:rPr lang="es-ES" sz="4800" b="1" dirty="0">
                <a:solidFill>
                  <a:srgbClr val="002060"/>
                </a:solidFill>
              </a:rPr>
              <a:t>.</a:t>
            </a:r>
            <a:endParaRPr lang="es-ES" sz="4800" b="1" i="1" dirty="0">
              <a:solidFill>
                <a:srgbClr val="C00000"/>
              </a:solidFill>
            </a:endParaRPr>
          </a:p>
        </p:txBody>
      </p:sp>
    </p:spTree>
    <p:extLst>
      <p:ext uri="{BB962C8B-B14F-4D97-AF65-F5344CB8AC3E}">
        <p14:creationId xmlns:p14="http://schemas.microsoft.com/office/powerpoint/2010/main" val="38573339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949677" y="337725"/>
            <a:ext cx="412954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nn-NO" sz="4800" b="1" dirty="0">
                <a:solidFill>
                  <a:srgbClr val="002060"/>
                </a:solidFill>
              </a:rPr>
              <a:t>I = </a:t>
            </a:r>
            <a:r>
              <a:rPr lang="nn-NO" sz="4800" b="1" dirty="0" smtClean="0">
                <a:solidFill>
                  <a:srgbClr val="002060"/>
                </a:solidFill>
              </a:rPr>
              <a:t>    1</a:t>
            </a:r>
            <a:endParaRPr lang="nn-NO" sz="4800" b="1" dirty="0">
              <a:solidFill>
                <a:srgbClr val="002060"/>
              </a:solidFill>
            </a:endParaRPr>
          </a:p>
          <a:p>
            <a:pPr>
              <a:buClr>
                <a:srgbClr val="FF0000"/>
              </a:buClr>
            </a:pPr>
            <a:r>
              <a:rPr lang="nn-NO" sz="4800" b="1" dirty="0">
                <a:solidFill>
                  <a:srgbClr val="002060"/>
                </a:solidFill>
              </a:rPr>
              <a:t>V </a:t>
            </a:r>
            <a:r>
              <a:rPr lang="nn-NO" sz="4800" b="1" dirty="0" smtClean="0">
                <a:solidFill>
                  <a:srgbClr val="002060"/>
                </a:solidFill>
              </a:rPr>
              <a:t>=    </a:t>
            </a:r>
            <a:r>
              <a:rPr lang="nn-NO" sz="4800" b="1" dirty="0">
                <a:solidFill>
                  <a:srgbClr val="002060"/>
                </a:solidFill>
              </a:rPr>
              <a:t>5</a:t>
            </a:r>
          </a:p>
          <a:p>
            <a:pPr>
              <a:buClr>
                <a:srgbClr val="FF0000"/>
              </a:buClr>
            </a:pPr>
            <a:r>
              <a:rPr lang="nn-NO" sz="4800" b="1" dirty="0">
                <a:solidFill>
                  <a:srgbClr val="002060"/>
                </a:solidFill>
              </a:rPr>
              <a:t>X = </a:t>
            </a:r>
            <a:r>
              <a:rPr lang="nn-NO" sz="4800" b="1" dirty="0" smtClean="0">
                <a:solidFill>
                  <a:srgbClr val="002060"/>
                </a:solidFill>
              </a:rPr>
              <a:t> 10</a:t>
            </a:r>
            <a:endParaRPr lang="nn-NO" sz="4800" b="1" dirty="0">
              <a:solidFill>
                <a:srgbClr val="002060"/>
              </a:solidFill>
            </a:endParaRPr>
          </a:p>
          <a:p>
            <a:pPr>
              <a:buClr>
                <a:srgbClr val="FF0000"/>
              </a:buClr>
            </a:pPr>
            <a:r>
              <a:rPr lang="nn-NO" sz="4800" b="1" dirty="0">
                <a:solidFill>
                  <a:srgbClr val="002060"/>
                </a:solidFill>
              </a:rPr>
              <a:t>L = </a:t>
            </a:r>
            <a:r>
              <a:rPr lang="nn-NO" sz="4800" b="1" dirty="0" smtClean="0">
                <a:solidFill>
                  <a:srgbClr val="002060"/>
                </a:solidFill>
              </a:rPr>
              <a:t>  50</a:t>
            </a:r>
            <a:endParaRPr lang="nn-NO" sz="4800" b="1" dirty="0">
              <a:solidFill>
                <a:srgbClr val="002060"/>
              </a:solidFill>
            </a:endParaRPr>
          </a:p>
          <a:p>
            <a:pPr>
              <a:buClr>
                <a:srgbClr val="FF0000"/>
              </a:buClr>
            </a:pPr>
            <a:r>
              <a:rPr lang="nn-NO" sz="4800" b="1" dirty="0">
                <a:solidFill>
                  <a:srgbClr val="002060"/>
                </a:solidFill>
              </a:rPr>
              <a:t>C = 100</a:t>
            </a:r>
          </a:p>
          <a:p>
            <a:pPr>
              <a:buClr>
                <a:srgbClr val="FF0000"/>
              </a:buClr>
            </a:pPr>
            <a:r>
              <a:rPr lang="nn-NO" sz="4800" b="1" dirty="0">
                <a:solidFill>
                  <a:srgbClr val="002060"/>
                </a:solidFill>
              </a:rPr>
              <a:t>D = </a:t>
            </a:r>
            <a:r>
              <a:rPr lang="nn-NO" sz="4800" b="1" dirty="0" smtClean="0">
                <a:solidFill>
                  <a:srgbClr val="002060"/>
                </a:solidFill>
              </a:rPr>
              <a:t>500</a:t>
            </a:r>
          </a:p>
          <a:p>
            <a:pPr>
              <a:buClr>
                <a:srgbClr val="FF0000"/>
              </a:buClr>
            </a:pPr>
            <a:r>
              <a:rPr lang="nn-NO" sz="4800" b="1" dirty="0" smtClean="0">
                <a:solidFill>
                  <a:srgbClr val="002060"/>
                </a:solidFill>
              </a:rPr>
              <a:t>------------</a:t>
            </a:r>
            <a:endParaRPr lang="nn-NO" sz="4800" b="1" dirty="0">
              <a:solidFill>
                <a:srgbClr val="002060"/>
              </a:solidFill>
            </a:endParaRPr>
          </a:p>
          <a:p>
            <a:pPr>
              <a:buClr>
                <a:srgbClr val="FF0000"/>
              </a:buClr>
            </a:pPr>
            <a:r>
              <a:rPr lang="nn-NO" sz="4800" b="1" dirty="0" smtClean="0">
                <a:solidFill>
                  <a:srgbClr val="002060"/>
                </a:solidFill>
              </a:rPr>
              <a:t>       </a:t>
            </a:r>
            <a:r>
              <a:rPr lang="nn-NO" sz="4800" b="1" dirty="0" smtClean="0">
                <a:solidFill>
                  <a:srgbClr val="C00000"/>
                </a:solidFill>
              </a:rPr>
              <a:t>666</a:t>
            </a:r>
            <a:endParaRPr lang="es-ES" sz="4800" b="1" i="1" dirty="0">
              <a:solidFill>
                <a:srgbClr val="C00000"/>
              </a:solidFill>
            </a:endParaRPr>
          </a:p>
        </p:txBody>
      </p:sp>
    </p:spTree>
    <p:extLst>
      <p:ext uri="{BB962C8B-B14F-4D97-AF65-F5344CB8AC3E}">
        <p14:creationId xmlns:p14="http://schemas.microsoft.com/office/powerpoint/2010/main" val="34693131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234017"/>
            <a:ext cx="4224464" cy="1569660"/>
          </a:xfrm>
          <a:prstGeom prst="rect">
            <a:avLst/>
          </a:prstGeom>
          <a:noFill/>
        </p:spPr>
        <p:txBody>
          <a:bodyPr wrap="square" rtlCol="0">
            <a:spAutoFit/>
          </a:bodyPr>
          <a:lstStyle/>
          <a:p>
            <a:pPr lvl="0">
              <a:defRPr/>
            </a:pPr>
            <a:r>
              <a:rPr lang="es-ES" sz="3200" dirty="0">
                <a:solidFill>
                  <a:schemeClr val="accent1">
                    <a:lumMod val="50000"/>
                  </a:schemeClr>
                </a:solidFill>
              </a:rPr>
              <a:t>El valor numérico de las letras de su nombre 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584775"/>
          </a:xfrm>
          <a:prstGeom prst="rect">
            <a:avLst/>
          </a:prstGeom>
          <a:noFill/>
        </p:spPr>
        <p:txBody>
          <a:bodyPr wrap="square" rtlCol="0">
            <a:spAutoFit/>
          </a:bodyPr>
          <a:lstStyle/>
          <a:p>
            <a:pPr lvl="0">
              <a:defRPr/>
            </a:pPr>
            <a:r>
              <a:rPr lang="es-ES" sz="3200" dirty="0" err="1">
                <a:solidFill>
                  <a:schemeClr val="accent1">
                    <a:lumMod val="50000"/>
                  </a:schemeClr>
                </a:solidFill>
              </a:rPr>
              <a:t>Gematría</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4" y="4146127"/>
            <a:ext cx="4218655" cy="1569660"/>
          </a:xfrm>
          <a:prstGeom prst="rect">
            <a:avLst/>
          </a:prstGeom>
          <a:noFill/>
        </p:spPr>
        <p:txBody>
          <a:bodyPr wrap="square" rtlCol="0">
            <a:spAutoFit/>
          </a:bodyPr>
          <a:lstStyle/>
          <a:p>
            <a:pPr lvl="0">
              <a:defRPr/>
            </a:pPr>
            <a:r>
              <a:rPr lang="es-ES" sz="3200" dirty="0">
                <a:solidFill>
                  <a:schemeClr val="accent1">
                    <a:lumMod val="50000"/>
                  </a:schemeClr>
                </a:solidFill>
              </a:rPr>
              <a:t>Idioma para buscar el nombre y su valor numérico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6" y="5866260"/>
            <a:ext cx="4357497" cy="584775"/>
          </a:xfrm>
          <a:prstGeom prst="rect">
            <a:avLst/>
          </a:prstGeom>
          <a:noFill/>
        </p:spPr>
        <p:txBody>
          <a:bodyPr wrap="square" rtlCol="0">
            <a:spAutoFit/>
          </a:bodyPr>
          <a:lstStyle/>
          <a:p>
            <a:pPr>
              <a:defRPr/>
            </a:pPr>
            <a:r>
              <a:rPr lang="es-ES" sz="3200" dirty="0" err="1">
                <a:solidFill>
                  <a:schemeClr val="accent1">
                    <a:lumMod val="50000"/>
                  </a:schemeClr>
                </a:solidFill>
              </a:rPr>
              <a:t>Vicarius</a:t>
            </a:r>
            <a:r>
              <a:rPr lang="es-ES" sz="3200" dirty="0">
                <a:solidFill>
                  <a:schemeClr val="accent1">
                    <a:lumMod val="50000"/>
                  </a:schemeClr>
                </a:solidFill>
              </a:rPr>
              <a:t> </a:t>
            </a:r>
            <a:r>
              <a:rPr lang="es-ES" sz="3200" dirty="0" err="1">
                <a:solidFill>
                  <a:schemeClr val="accent1">
                    <a:lumMod val="50000"/>
                  </a:schemeClr>
                </a:solidFill>
              </a:rPr>
              <a:t>Filii</a:t>
            </a:r>
            <a:r>
              <a:rPr lang="es-ES" sz="3200" dirty="0">
                <a:solidFill>
                  <a:schemeClr val="accent1">
                    <a:lumMod val="50000"/>
                  </a:schemeClr>
                </a:solidFill>
              </a:rPr>
              <a:t> Dei</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2870431"/>
            <a:ext cx="3864695" cy="1077218"/>
          </a:xfrm>
          <a:prstGeom prst="rect">
            <a:avLst/>
          </a:prstGeom>
          <a:noFill/>
        </p:spPr>
        <p:txBody>
          <a:bodyPr wrap="square" rtlCol="0">
            <a:spAutoFit/>
          </a:bodyPr>
          <a:lstStyle/>
          <a:p>
            <a:pPr lvl="0">
              <a:defRPr/>
            </a:pPr>
            <a:r>
              <a:rPr lang="es-ES" sz="3200" dirty="0">
                <a:solidFill>
                  <a:schemeClr val="accent1">
                    <a:lumMod val="50000"/>
                  </a:schemeClr>
                </a:solidFill>
              </a:rPr>
              <a:t>El número de la bestia es de un..</a:t>
            </a:r>
          </a:p>
        </p:txBody>
      </p:sp>
      <p:sp>
        <p:nvSpPr>
          <p:cNvPr id="8" name="CuadroTexto 7">
            <a:extLst>
              <a:ext uri="{FF2B5EF4-FFF2-40B4-BE49-F238E27FC236}">
                <a16:creationId xmlns:a16="http://schemas.microsoft.com/office/drawing/2014/main" id="{DB4BBA2C-AD84-4635-BFED-A54A24D56E2B}"/>
              </a:ext>
            </a:extLst>
          </p:cNvPr>
          <p:cNvSpPr txBox="1"/>
          <p:nvPr/>
        </p:nvSpPr>
        <p:spPr>
          <a:xfrm>
            <a:off x="6320029" y="3444204"/>
            <a:ext cx="5525727"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666 según Ap. 13:18</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55302" y="1166460"/>
            <a:ext cx="4130383" cy="1077218"/>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Escribir números con letras del alfabeto</a:t>
            </a: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55302" y="276912"/>
            <a:ext cx="5761799"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Latín</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364043"/>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Sustituto del Hijo de Dios</a:t>
            </a: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223300"/>
            <a:ext cx="5325381" cy="1077218"/>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sistema que se centra en el hombre</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383427" y="4408542"/>
            <a:ext cx="5260708"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Siervo del Hijo de Dios</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185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nombre en las publicaciones oficiales</a:t>
            </a:r>
            <a:endParaRPr lang="es-ES" sz="80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629521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522424"/>
            <a:ext cx="1113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Las escrituras definen con claridad lo que es </a:t>
            </a:r>
            <a:r>
              <a:rPr lang="es-ES" sz="6000" b="1" dirty="0">
                <a:solidFill>
                  <a:srgbClr val="FF0000"/>
                </a:solidFill>
              </a:rPr>
              <a:t>blasfemia</a:t>
            </a:r>
            <a:r>
              <a:rPr lang="es-ES" sz="6000" b="1" dirty="0">
                <a:solidFill>
                  <a:srgbClr val="002060"/>
                </a:solidFill>
              </a:rPr>
              <a:t> y es cuando un </a:t>
            </a:r>
            <a:r>
              <a:rPr lang="es-ES" sz="6000" b="1" dirty="0" smtClean="0">
                <a:solidFill>
                  <a:srgbClr val="002060"/>
                </a:solidFill>
              </a:rPr>
              <a:t>hombre normal </a:t>
            </a:r>
            <a:r>
              <a:rPr lang="es-ES" sz="6000" b="1" dirty="0">
                <a:solidFill>
                  <a:srgbClr val="FF0000"/>
                </a:solidFill>
              </a:rPr>
              <a:t>profesa ocupar el lugar de Dios en la tierra </a:t>
            </a:r>
            <a:r>
              <a:rPr lang="es-ES" sz="6000" b="1" dirty="0">
                <a:solidFill>
                  <a:srgbClr val="002060"/>
                </a:solidFill>
              </a:rPr>
              <a:t>y como tal dice </a:t>
            </a:r>
            <a:r>
              <a:rPr lang="es-ES" sz="6000" b="1" dirty="0">
                <a:solidFill>
                  <a:srgbClr val="FF0000"/>
                </a:solidFill>
              </a:rPr>
              <a:t>tener el poder y las prerrogativas de Dios</a:t>
            </a:r>
            <a:r>
              <a:rPr lang="es-ES" sz="6000" b="1" dirty="0">
                <a:solidFill>
                  <a:srgbClr val="002060"/>
                </a:solidFill>
              </a:rPr>
              <a:t>.</a:t>
            </a:r>
          </a:p>
        </p:txBody>
      </p:sp>
    </p:spTree>
    <p:extLst>
      <p:ext uri="{BB962C8B-B14F-4D97-AF65-F5344CB8AC3E}">
        <p14:creationId xmlns:p14="http://schemas.microsoft.com/office/powerpoint/2010/main" val="27563542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460835"/>
            <a:ext cx="1185278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Ahora debemos responder dos preguntas adicionales. </a:t>
            </a:r>
            <a:r>
              <a:rPr lang="es-ES" sz="4800" b="1" dirty="0" smtClean="0">
                <a:solidFill>
                  <a:srgbClr val="002060"/>
                </a:solidFill>
              </a:rPr>
              <a:t>(</a:t>
            </a:r>
            <a:r>
              <a:rPr lang="es-ES" sz="4800" b="1" dirty="0" smtClean="0">
                <a:solidFill>
                  <a:srgbClr val="FF0000"/>
                </a:solidFill>
              </a:rPr>
              <a:t>1</a:t>
            </a:r>
            <a:r>
              <a:rPr lang="es-ES" sz="4800" b="1" dirty="0" smtClean="0">
                <a:solidFill>
                  <a:srgbClr val="002060"/>
                </a:solidFill>
              </a:rPr>
              <a:t>) ¿Ha </a:t>
            </a:r>
            <a:r>
              <a:rPr lang="es-ES" sz="4800" b="1" dirty="0">
                <a:solidFill>
                  <a:srgbClr val="C00000"/>
                </a:solidFill>
              </a:rPr>
              <a:t>designado</a:t>
            </a:r>
            <a:r>
              <a:rPr lang="es-ES" sz="4800" b="1" dirty="0">
                <a:solidFill>
                  <a:srgbClr val="002060"/>
                </a:solidFill>
              </a:rPr>
              <a:t> la iglesia católica romana en sus publicaciones oficialmente al papa con el nombre </a:t>
            </a:r>
            <a:r>
              <a:rPr lang="es-ES" sz="4800" b="1" i="1" dirty="0" err="1">
                <a:solidFill>
                  <a:srgbClr val="C00000"/>
                </a:solidFill>
              </a:rPr>
              <a:t>Vicarius</a:t>
            </a:r>
            <a:r>
              <a:rPr lang="es-ES" sz="4800" b="1" i="1" dirty="0">
                <a:solidFill>
                  <a:srgbClr val="C00000"/>
                </a:solidFill>
              </a:rPr>
              <a:t> </a:t>
            </a:r>
            <a:r>
              <a:rPr lang="es-ES" sz="4800" b="1" i="1" dirty="0" err="1">
                <a:solidFill>
                  <a:srgbClr val="C00000"/>
                </a:solidFill>
              </a:rPr>
              <a:t>Filii</a:t>
            </a:r>
            <a:r>
              <a:rPr lang="es-ES" sz="4800" b="1" i="1" dirty="0">
                <a:solidFill>
                  <a:srgbClr val="C00000"/>
                </a:solidFill>
              </a:rPr>
              <a:t> Dei </a:t>
            </a:r>
            <a:r>
              <a:rPr lang="es-ES" sz="4800" b="1" dirty="0">
                <a:solidFill>
                  <a:srgbClr val="002060"/>
                </a:solidFill>
              </a:rPr>
              <a:t>o será esto un invento de los protestantes? </a:t>
            </a:r>
            <a:r>
              <a:rPr lang="es-ES" sz="4800" b="1" dirty="0" smtClean="0">
                <a:solidFill>
                  <a:srgbClr val="002060"/>
                </a:solidFill>
              </a:rPr>
              <a:t>(</a:t>
            </a:r>
            <a:r>
              <a:rPr lang="es-ES" sz="4800" b="1" dirty="0" smtClean="0">
                <a:solidFill>
                  <a:srgbClr val="FF0000"/>
                </a:solidFill>
              </a:rPr>
              <a:t>2</a:t>
            </a:r>
            <a:r>
              <a:rPr lang="es-ES" sz="4800" b="1" dirty="0" smtClean="0">
                <a:solidFill>
                  <a:srgbClr val="002060"/>
                </a:solidFill>
              </a:rPr>
              <a:t>) ¿Además</a:t>
            </a:r>
            <a:r>
              <a:rPr lang="es-ES" sz="4800" b="1" dirty="0">
                <a:solidFill>
                  <a:srgbClr val="002060"/>
                </a:solidFill>
              </a:rPr>
              <a:t>, se encontraba </a:t>
            </a:r>
            <a:r>
              <a:rPr lang="es-ES" sz="4800" b="1" dirty="0" smtClean="0">
                <a:solidFill>
                  <a:srgbClr val="002060"/>
                </a:solidFill>
              </a:rPr>
              <a:t>este </a:t>
            </a:r>
            <a:r>
              <a:rPr lang="es-ES" sz="4800" b="1" dirty="0">
                <a:solidFill>
                  <a:srgbClr val="002060"/>
                </a:solidFill>
              </a:rPr>
              <a:t>nombre alguna vez en la </a:t>
            </a:r>
            <a:r>
              <a:rPr lang="es-ES" sz="4800" b="1" dirty="0">
                <a:solidFill>
                  <a:srgbClr val="C00000"/>
                </a:solidFill>
              </a:rPr>
              <a:t>tiara</a:t>
            </a:r>
            <a:r>
              <a:rPr lang="es-ES" sz="4800" b="1" dirty="0">
                <a:solidFill>
                  <a:srgbClr val="002060"/>
                </a:solidFill>
              </a:rPr>
              <a:t> o la </a:t>
            </a:r>
            <a:r>
              <a:rPr lang="es-ES" sz="4800" b="1" dirty="0">
                <a:solidFill>
                  <a:srgbClr val="C00000"/>
                </a:solidFill>
              </a:rPr>
              <a:t>mitra</a:t>
            </a:r>
            <a:r>
              <a:rPr lang="es-ES" sz="4800" b="1" dirty="0">
                <a:solidFill>
                  <a:srgbClr val="002060"/>
                </a:solidFill>
              </a:rPr>
              <a:t> de los papas? </a:t>
            </a:r>
            <a:r>
              <a:rPr lang="es-ES" sz="4000" b="1" dirty="0">
                <a:solidFill>
                  <a:srgbClr val="002060"/>
                </a:solidFill>
              </a:rPr>
              <a:t>Respondamos a la primera pregunta.</a:t>
            </a:r>
            <a:endParaRPr lang="es-ES" sz="4800" b="1" dirty="0">
              <a:solidFill>
                <a:srgbClr val="002060"/>
              </a:solidFill>
            </a:endParaRPr>
          </a:p>
        </p:txBody>
      </p:sp>
    </p:spTree>
    <p:extLst>
      <p:ext uri="{BB962C8B-B14F-4D97-AF65-F5344CB8AC3E}">
        <p14:creationId xmlns:p14="http://schemas.microsoft.com/office/powerpoint/2010/main" val="12111074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0533" y="91503"/>
            <a:ext cx="1138575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Por lo menos </a:t>
            </a:r>
            <a:r>
              <a:rPr lang="es-ES" sz="5400" b="1" dirty="0">
                <a:solidFill>
                  <a:srgbClr val="C00000"/>
                </a:solidFill>
              </a:rPr>
              <a:t>diez papas </a:t>
            </a:r>
            <a:r>
              <a:rPr lang="es-ES" sz="5400" b="1" dirty="0">
                <a:solidFill>
                  <a:srgbClr val="002060"/>
                </a:solidFill>
              </a:rPr>
              <a:t>durante el curso de 600 años usaron la </a:t>
            </a:r>
            <a:r>
              <a:rPr lang="es-ES" sz="5400" b="1" u="sng" dirty="0">
                <a:solidFill>
                  <a:srgbClr val="002060"/>
                </a:solidFill>
              </a:rPr>
              <a:t>Donación de Constantino</a:t>
            </a:r>
            <a:r>
              <a:rPr lang="es-ES" sz="5400" b="1" dirty="0">
                <a:solidFill>
                  <a:srgbClr val="002060"/>
                </a:solidFill>
              </a:rPr>
              <a:t> para justificar el supuesto derecho que tenían al poder </a:t>
            </a:r>
            <a:r>
              <a:rPr lang="es-ES" sz="5400" b="1" dirty="0" smtClean="0">
                <a:solidFill>
                  <a:srgbClr val="002060"/>
                </a:solidFill>
              </a:rPr>
              <a:t>temporal [civil </a:t>
            </a:r>
            <a:r>
              <a:rPr lang="es-ES" sz="5400" b="1" dirty="0">
                <a:solidFill>
                  <a:srgbClr val="002060"/>
                </a:solidFill>
              </a:rPr>
              <a:t>y</a:t>
            </a:r>
            <a:r>
              <a:rPr lang="es-ES" sz="5400" b="1" dirty="0" smtClean="0">
                <a:solidFill>
                  <a:srgbClr val="002060"/>
                </a:solidFill>
              </a:rPr>
              <a:t> político]. </a:t>
            </a:r>
            <a:r>
              <a:rPr lang="es-ES" sz="5400" b="1" dirty="0">
                <a:solidFill>
                  <a:srgbClr val="002060"/>
                </a:solidFill>
              </a:rPr>
              <a:t>La Donación le atribuye al papa el nombre </a:t>
            </a:r>
            <a:r>
              <a:rPr lang="es-ES" sz="5400" b="1" dirty="0" err="1">
                <a:solidFill>
                  <a:srgbClr val="FF0000"/>
                </a:solidFill>
              </a:rPr>
              <a:t>Vicarius</a:t>
            </a:r>
            <a:r>
              <a:rPr lang="es-ES" sz="5400" b="1" dirty="0">
                <a:solidFill>
                  <a:srgbClr val="FF0000"/>
                </a:solidFill>
              </a:rPr>
              <a:t> </a:t>
            </a:r>
            <a:r>
              <a:rPr lang="es-ES" sz="5400" b="1" dirty="0" err="1">
                <a:solidFill>
                  <a:srgbClr val="FF0000"/>
                </a:solidFill>
              </a:rPr>
              <a:t>Filii</a:t>
            </a:r>
            <a:r>
              <a:rPr lang="es-ES" sz="5400" b="1" dirty="0">
                <a:solidFill>
                  <a:srgbClr val="FF0000"/>
                </a:solidFill>
              </a:rPr>
              <a:t> Dei</a:t>
            </a:r>
            <a:r>
              <a:rPr lang="es-ES" sz="5400" b="1" dirty="0">
                <a:solidFill>
                  <a:srgbClr val="002060"/>
                </a:solidFill>
              </a:rPr>
              <a:t>. Incluimos aquí el original como aparece en latín:</a:t>
            </a:r>
          </a:p>
        </p:txBody>
      </p:sp>
    </p:spTree>
    <p:extLst>
      <p:ext uri="{BB962C8B-B14F-4D97-AF65-F5344CB8AC3E}">
        <p14:creationId xmlns:p14="http://schemas.microsoft.com/office/powerpoint/2010/main" val="11037772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7259" y="830167"/>
            <a:ext cx="11814741"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"In </a:t>
            </a:r>
            <a:r>
              <a:rPr lang="es-ES" sz="4800" b="1" dirty="0" err="1">
                <a:solidFill>
                  <a:srgbClr val="002060"/>
                </a:solidFill>
              </a:rPr>
              <a:t>eo</a:t>
            </a:r>
            <a:r>
              <a:rPr lang="es-ES" sz="4800" b="1" dirty="0">
                <a:solidFill>
                  <a:srgbClr val="002060"/>
                </a:solidFill>
              </a:rPr>
              <a:t> privilegio </a:t>
            </a:r>
            <a:r>
              <a:rPr lang="es-ES" sz="4800" b="1" dirty="0" err="1">
                <a:solidFill>
                  <a:srgbClr val="002060"/>
                </a:solidFill>
              </a:rPr>
              <a:t>ita</a:t>
            </a:r>
            <a:r>
              <a:rPr lang="es-ES" sz="4800" b="1" dirty="0">
                <a:solidFill>
                  <a:srgbClr val="002060"/>
                </a:solidFill>
              </a:rPr>
              <a:t> inter </a:t>
            </a:r>
            <a:r>
              <a:rPr lang="es-ES" sz="4800" b="1" dirty="0" err="1">
                <a:solidFill>
                  <a:srgbClr val="002060"/>
                </a:solidFill>
              </a:rPr>
              <a:t>cetera</a:t>
            </a:r>
            <a:r>
              <a:rPr lang="es-ES" sz="4800" b="1" dirty="0">
                <a:solidFill>
                  <a:srgbClr val="002060"/>
                </a:solidFill>
              </a:rPr>
              <a:t> </a:t>
            </a:r>
            <a:r>
              <a:rPr lang="es-ES" sz="4800" b="1" dirty="0" err="1">
                <a:solidFill>
                  <a:srgbClr val="002060"/>
                </a:solidFill>
              </a:rPr>
              <a:t>legitur</a:t>
            </a:r>
            <a:r>
              <a:rPr lang="es-ES" sz="4800" b="1" dirty="0">
                <a:solidFill>
                  <a:srgbClr val="002060"/>
                </a:solidFill>
              </a:rPr>
              <a:t>: "</a:t>
            </a:r>
            <a:r>
              <a:rPr lang="es-ES" sz="4800" b="1" dirty="0" err="1">
                <a:solidFill>
                  <a:srgbClr val="002060"/>
                </a:solidFill>
              </a:rPr>
              <a:t>Utile</a:t>
            </a:r>
            <a:r>
              <a:rPr lang="es-ES" sz="4800" b="1" dirty="0">
                <a:solidFill>
                  <a:srgbClr val="002060"/>
                </a:solidFill>
              </a:rPr>
              <a:t> </a:t>
            </a:r>
            <a:r>
              <a:rPr lang="es-ES" sz="4800" b="1" dirty="0" err="1">
                <a:solidFill>
                  <a:srgbClr val="002060"/>
                </a:solidFill>
              </a:rPr>
              <a:t>iudicavimus</a:t>
            </a:r>
            <a:r>
              <a:rPr lang="es-ES" sz="4800" b="1" dirty="0">
                <a:solidFill>
                  <a:srgbClr val="002060"/>
                </a:solidFill>
              </a:rPr>
              <a:t> una cum </a:t>
            </a:r>
            <a:r>
              <a:rPr lang="es-ES" sz="4800" b="1" dirty="0" err="1">
                <a:solidFill>
                  <a:srgbClr val="002060"/>
                </a:solidFill>
              </a:rPr>
              <a:t>omnibus</a:t>
            </a:r>
            <a:r>
              <a:rPr lang="es-ES" sz="4800" b="1" dirty="0">
                <a:solidFill>
                  <a:srgbClr val="002060"/>
                </a:solidFill>
              </a:rPr>
              <a:t> </a:t>
            </a:r>
            <a:r>
              <a:rPr lang="es-ES" sz="4800" b="1" dirty="0" err="1">
                <a:solidFill>
                  <a:srgbClr val="002060"/>
                </a:solidFill>
              </a:rPr>
              <a:t>satrapis</a:t>
            </a:r>
            <a:r>
              <a:rPr lang="es-ES" sz="4800" b="1" dirty="0">
                <a:solidFill>
                  <a:srgbClr val="002060"/>
                </a:solidFill>
              </a:rPr>
              <a:t> </a:t>
            </a:r>
            <a:r>
              <a:rPr lang="es-ES" sz="4800" b="1" dirty="0" err="1">
                <a:solidFill>
                  <a:srgbClr val="002060"/>
                </a:solidFill>
              </a:rPr>
              <a:t>nostris</a:t>
            </a:r>
            <a:r>
              <a:rPr lang="es-ES" sz="4800" b="1" dirty="0">
                <a:solidFill>
                  <a:srgbClr val="002060"/>
                </a:solidFill>
              </a:rPr>
              <a:t>, et universo </a:t>
            </a:r>
            <a:r>
              <a:rPr lang="es-ES" sz="4800" b="1" dirty="0" err="1">
                <a:solidFill>
                  <a:srgbClr val="002060"/>
                </a:solidFill>
              </a:rPr>
              <a:t>senatu</a:t>
            </a:r>
            <a:r>
              <a:rPr lang="es-ES" sz="4800" b="1" dirty="0">
                <a:solidFill>
                  <a:srgbClr val="002060"/>
                </a:solidFill>
              </a:rPr>
              <a:t> </a:t>
            </a:r>
            <a:r>
              <a:rPr lang="es-ES" sz="4800" b="1" dirty="0" err="1">
                <a:solidFill>
                  <a:srgbClr val="002060"/>
                </a:solidFill>
              </a:rPr>
              <a:t>optimatibusque</a:t>
            </a:r>
            <a:r>
              <a:rPr lang="es-ES" sz="4800" b="1" dirty="0">
                <a:solidFill>
                  <a:srgbClr val="002060"/>
                </a:solidFill>
              </a:rPr>
              <a:t> </a:t>
            </a:r>
            <a:r>
              <a:rPr lang="es-ES" sz="4800" b="1" dirty="0" err="1">
                <a:solidFill>
                  <a:srgbClr val="002060"/>
                </a:solidFill>
              </a:rPr>
              <a:t>meis</a:t>
            </a:r>
            <a:r>
              <a:rPr lang="es-ES" sz="4800" b="1" dirty="0">
                <a:solidFill>
                  <a:srgbClr val="002060"/>
                </a:solidFill>
              </a:rPr>
              <a:t>, </a:t>
            </a:r>
            <a:r>
              <a:rPr lang="es-ES" sz="4800" b="1" dirty="0" err="1">
                <a:solidFill>
                  <a:srgbClr val="002060"/>
                </a:solidFill>
              </a:rPr>
              <a:t>etiam</a:t>
            </a:r>
            <a:r>
              <a:rPr lang="es-ES" sz="4800" b="1" dirty="0">
                <a:solidFill>
                  <a:srgbClr val="002060"/>
                </a:solidFill>
              </a:rPr>
              <a:t> et </a:t>
            </a:r>
            <a:r>
              <a:rPr lang="es-ES" sz="4800" b="1" dirty="0" err="1">
                <a:solidFill>
                  <a:srgbClr val="002060"/>
                </a:solidFill>
              </a:rPr>
              <a:t>cuncto</a:t>
            </a:r>
            <a:r>
              <a:rPr lang="es-ES" sz="4800" b="1" dirty="0">
                <a:solidFill>
                  <a:srgbClr val="002060"/>
                </a:solidFill>
              </a:rPr>
              <a:t> populo </a:t>
            </a:r>
            <a:r>
              <a:rPr lang="es-ES" sz="4800" b="1" dirty="0" err="1">
                <a:solidFill>
                  <a:srgbClr val="002060"/>
                </a:solidFill>
              </a:rPr>
              <a:t>Romanae</a:t>
            </a:r>
            <a:r>
              <a:rPr lang="es-ES" sz="4800" b="1" dirty="0">
                <a:solidFill>
                  <a:srgbClr val="002060"/>
                </a:solidFill>
              </a:rPr>
              <a:t> </a:t>
            </a:r>
            <a:r>
              <a:rPr lang="es-ES" sz="4800" b="1" dirty="0" err="1">
                <a:solidFill>
                  <a:srgbClr val="002060"/>
                </a:solidFill>
              </a:rPr>
              <a:t>gloriae</a:t>
            </a:r>
            <a:r>
              <a:rPr lang="es-ES" sz="4800" b="1" dirty="0">
                <a:solidFill>
                  <a:srgbClr val="002060"/>
                </a:solidFill>
              </a:rPr>
              <a:t> imperio </a:t>
            </a:r>
            <a:r>
              <a:rPr lang="es-ES" sz="4800" b="1" dirty="0" err="1">
                <a:solidFill>
                  <a:srgbClr val="002060"/>
                </a:solidFill>
              </a:rPr>
              <a:t>subiacenti</a:t>
            </a:r>
            <a:r>
              <a:rPr lang="es-ES" sz="4800" b="1" dirty="0">
                <a:solidFill>
                  <a:srgbClr val="002060"/>
                </a:solidFill>
              </a:rPr>
              <a:t>, ut </a:t>
            </a:r>
            <a:r>
              <a:rPr lang="es-ES" sz="4800" b="1" dirty="0" err="1">
                <a:solidFill>
                  <a:srgbClr val="002060"/>
                </a:solidFill>
              </a:rPr>
              <a:t>sicut</a:t>
            </a:r>
            <a:r>
              <a:rPr lang="es-ES" sz="4800" b="1" dirty="0">
                <a:solidFill>
                  <a:srgbClr val="002060"/>
                </a:solidFill>
              </a:rPr>
              <a:t> B. Petrus in </a:t>
            </a:r>
            <a:r>
              <a:rPr lang="es-ES" sz="4800" b="1" dirty="0" err="1">
                <a:solidFill>
                  <a:srgbClr val="002060"/>
                </a:solidFill>
              </a:rPr>
              <a:t>terris</a:t>
            </a:r>
            <a:r>
              <a:rPr lang="es-ES" sz="4800" b="1" dirty="0">
                <a:solidFill>
                  <a:srgbClr val="002060"/>
                </a:solidFill>
              </a:rPr>
              <a:t> </a:t>
            </a:r>
            <a:r>
              <a:rPr lang="es-ES" sz="4800" b="1" dirty="0" err="1">
                <a:solidFill>
                  <a:srgbClr val="C00000"/>
                </a:solidFill>
              </a:rPr>
              <a:t>vicarius</a:t>
            </a:r>
            <a:r>
              <a:rPr lang="es-ES" sz="4800" b="1" dirty="0">
                <a:solidFill>
                  <a:srgbClr val="C00000"/>
                </a:solidFill>
              </a:rPr>
              <a:t> </a:t>
            </a:r>
            <a:r>
              <a:rPr lang="es-ES" sz="4800" b="1" dirty="0" err="1">
                <a:solidFill>
                  <a:srgbClr val="C00000"/>
                </a:solidFill>
              </a:rPr>
              <a:t>Filii</a:t>
            </a:r>
            <a:r>
              <a:rPr lang="es-ES" sz="4800" b="1" dirty="0">
                <a:solidFill>
                  <a:srgbClr val="C00000"/>
                </a:solidFill>
              </a:rPr>
              <a:t> Dei </a:t>
            </a:r>
            <a:r>
              <a:rPr lang="es-ES" sz="4800" b="1" dirty="0" err="1">
                <a:solidFill>
                  <a:srgbClr val="002060"/>
                </a:solidFill>
              </a:rPr>
              <a:t>esse</a:t>
            </a:r>
            <a:r>
              <a:rPr lang="es-ES" sz="4800" b="1" dirty="0">
                <a:solidFill>
                  <a:srgbClr val="002060"/>
                </a:solidFill>
              </a:rPr>
              <a:t> </a:t>
            </a:r>
            <a:r>
              <a:rPr lang="es-ES" sz="4800" b="1" dirty="0" err="1">
                <a:solidFill>
                  <a:srgbClr val="002060"/>
                </a:solidFill>
              </a:rPr>
              <a:t>videtur</a:t>
            </a:r>
            <a:r>
              <a:rPr lang="es-ES" sz="4800" b="1" dirty="0">
                <a:solidFill>
                  <a:srgbClr val="002060"/>
                </a:solidFill>
              </a:rPr>
              <a:t> </a:t>
            </a:r>
            <a:r>
              <a:rPr lang="es-ES" sz="4800" b="1" dirty="0" err="1">
                <a:solidFill>
                  <a:srgbClr val="002060"/>
                </a:solidFill>
              </a:rPr>
              <a:t>constitutus</a:t>
            </a:r>
            <a:r>
              <a:rPr lang="es-ES" sz="4800" b="1" dirty="0">
                <a:solidFill>
                  <a:srgbClr val="002060"/>
                </a:solidFill>
              </a:rPr>
              <a:t>, </a:t>
            </a:r>
            <a:r>
              <a:rPr lang="es-ES" sz="4800" b="1" dirty="0" err="1">
                <a:solidFill>
                  <a:srgbClr val="002060"/>
                </a:solidFill>
              </a:rPr>
              <a:t>ita</a:t>
            </a:r>
            <a:r>
              <a:rPr lang="es-ES" sz="4800" b="1" dirty="0">
                <a:solidFill>
                  <a:srgbClr val="002060"/>
                </a:solidFill>
              </a:rPr>
              <a:t> et </a:t>
            </a:r>
            <a:r>
              <a:rPr lang="es-ES" sz="4800" b="1" dirty="0" err="1">
                <a:solidFill>
                  <a:srgbClr val="002060"/>
                </a:solidFill>
              </a:rPr>
              <a:t>Pontifices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0014239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4" y="324531"/>
            <a:ext cx="1143000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a:t>
            </a:r>
            <a:r>
              <a:rPr lang="es-ES" sz="4800" b="1" i="1" u="sng" dirty="0">
                <a:solidFill>
                  <a:srgbClr val="002060"/>
                </a:solidFill>
              </a:rPr>
              <a:t>Donación</a:t>
            </a:r>
            <a:r>
              <a:rPr lang="es-ES" sz="4800" b="1" dirty="0">
                <a:solidFill>
                  <a:srgbClr val="002060"/>
                </a:solidFill>
              </a:rPr>
              <a:t> es una supuesta carta escrita por Constantino al papa Silvestre I. La carta le concede poderes temporales al papa. Se sabe a ciencia cierta que la Donación ya se conocía en el siglo noveno, aunque los papas comenzaron a usarla en el siglo once para justificar las extravagantes pretensiones del papado al poder temporal.</a:t>
            </a:r>
          </a:p>
        </p:txBody>
      </p:sp>
    </p:spTree>
    <p:extLst>
      <p:ext uri="{BB962C8B-B14F-4D97-AF65-F5344CB8AC3E}">
        <p14:creationId xmlns:p14="http://schemas.microsoft.com/office/powerpoint/2010/main" val="28060670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4" y="324531"/>
            <a:ext cx="11430000"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La </a:t>
            </a:r>
            <a:r>
              <a:rPr lang="es-ES" sz="4000" b="1" dirty="0">
                <a:solidFill>
                  <a:srgbClr val="C00000"/>
                </a:solidFill>
              </a:rPr>
              <a:t>autenticidad</a:t>
            </a:r>
            <a:r>
              <a:rPr lang="es-ES" sz="4000" b="1" dirty="0">
                <a:solidFill>
                  <a:srgbClr val="002060"/>
                </a:solidFill>
              </a:rPr>
              <a:t> de la </a:t>
            </a:r>
            <a:r>
              <a:rPr lang="es-ES" sz="4000" b="1" dirty="0">
                <a:solidFill>
                  <a:srgbClr val="C00000"/>
                </a:solidFill>
              </a:rPr>
              <a:t>Donación</a:t>
            </a:r>
            <a:r>
              <a:rPr lang="es-ES" sz="4000" b="1" dirty="0">
                <a:solidFill>
                  <a:srgbClr val="002060"/>
                </a:solidFill>
              </a:rPr>
              <a:t> se cuestionó por primera vez en el siglo quince con el advenimiento de la crítica histórica. </a:t>
            </a:r>
            <a:r>
              <a:rPr lang="es-ES" sz="4000" b="1" dirty="0">
                <a:solidFill>
                  <a:srgbClr val="C00000"/>
                </a:solidFill>
              </a:rPr>
              <a:t>Nicolás de Cusa </a:t>
            </a:r>
            <a:r>
              <a:rPr lang="es-ES" sz="4000" b="1" dirty="0">
                <a:solidFill>
                  <a:srgbClr val="002060"/>
                </a:solidFill>
              </a:rPr>
              <a:t>dudaba seriamente de la autenticidad de la Donación y en el año </a:t>
            </a:r>
            <a:r>
              <a:rPr lang="es-ES" sz="4000" b="1" dirty="0">
                <a:solidFill>
                  <a:srgbClr val="C00000"/>
                </a:solidFill>
              </a:rPr>
              <a:t>1450</a:t>
            </a:r>
            <a:r>
              <a:rPr lang="es-ES" sz="4000" b="1" dirty="0">
                <a:solidFill>
                  <a:srgbClr val="002060"/>
                </a:solidFill>
              </a:rPr>
              <a:t> la obra erudita de </a:t>
            </a:r>
            <a:r>
              <a:rPr lang="es-ES" sz="4000" b="1" dirty="0">
                <a:solidFill>
                  <a:srgbClr val="C00000"/>
                </a:solidFill>
              </a:rPr>
              <a:t>Laurencio Valla </a:t>
            </a:r>
            <a:r>
              <a:rPr lang="es-ES" sz="4000" b="1" dirty="0">
                <a:solidFill>
                  <a:srgbClr val="002060"/>
                </a:solidFill>
              </a:rPr>
              <a:t>comprobó sin lugar a dudas que era una </a:t>
            </a:r>
            <a:r>
              <a:rPr lang="es-ES" sz="4000" b="1" dirty="0">
                <a:solidFill>
                  <a:srgbClr val="C00000"/>
                </a:solidFill>
              </a:rPr>
              <a:t>falsificación fraudulenta</a:t>
            </a:r>
            <a:r>
              <a:rPr lang="es-ES" sz="4000" b="1" dirty="0">
                <a:solidFill>
                  <a:srgbClr val="002060"/>
                </a:solidFill>
              </a:rPr>
              <a:t>. Sobra decir que el Vaticano no apreció la obra de Valla y por lo tanto la oficina de la </a:t>
            </a:r>
            <a:r>
              <a:rPr lang="es-ES" sz="4000" b="1" dirty="0">
                <a:solidFill>
                  <a:srgbClr val="C00000"/>
                </a:solidFill>
              </a:rPr>
              <a:t>inquisición</a:t>
            </a:r>
            <a:r>
              <a:rPr lang="es-ES" sz="4000" b="1" dirty="0">
                <a:solidFill>
                  <a:srgbClr val="002060"/>
                </a:solidFill>
              </a:rPr>
              <a:t> puso la obra en el índice de </a:t>
            </a:r>
            <a:r>
              <a:rPr lang="es-ES" sz="4000" b="1" dirty="0">
                <a:solidFill>
                  <a:srgbClr val="C00000"/>
                </a:solidFill>
              </a:rPr>
              <a:t>libros prohibidos </a:t>
            </a:r>
            <a:r>
              <a:rPr lang="es-ES" sz="4000" b="1" dirty="0">
                <a:solidFill>
                  <a:srgbClr val="002060"/>
                </a:solidFill>
              </a:rPr>
              <a:t>en el año 1559.</a:t>
            </a:r>
          </a:p>
        </p:txBody>
      </p:sp>
    </p:spTree>
    <p:extLst>
      <p:ext uri="{BB962C8B-B14F-4D97-AF65-F5344CB8AC3E}">
        <p14:creationId xmlns:p14="http://schemas.microsoft.com/office/powerpoint/2010/main" val="13847037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289" y="531370"/>
            <a:ext cx="11430000"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Los </a:t>
            </a:r>
            <a:r>
              <a:rPr lang="es-ES" sz="4800" b="1" dirty="0" smtClean="0">
                <a:solidFill>
                  <a:srgbClr val="002060"/>
                </a:solidFill>
              </a:rPr>
              <a:t>apologistas [defensores] </a:t>
            </a:r>
            <a:r>
              <a:rPr lang="es-ES" sz="4800" b="1" dirty="0">
                <a:solidFill>
                  <a:srgbClr val="002060"/>
                </a:solidFill>
              </a:rPr>
              <a:t>católicos romanos </a:t>
            </a:r>
            <a:r>
              <a:rPr lang="es-ES" sz="4800" b="1" dirty="0">
                <a:solidFill>
                  <a:srgbClr val="C00000"/>
                </a:solidFill>
              </a:rPr>
              <a:t>subestiman</a:t>
            </a:r>
            <a:r>
              <a:rPr lang="es-ES" sz="4800" b="1" dirty="0">
                <a:solidFill>
                  <a:srgbClr val="002060"/>
                </a:solidFill>
              </a:rPr>
              <a:t> el uso del nombre </a:t>
            </a:r>
            <a:r>
              <a:rPr lang="es-ES" sz="4800" b="1" dirty="0" err="1">
                <a:solidFill>
                  <a:srgbClr val="C00000"/>
                </a:solidFill>
              </a:rPr>
              <a:t>Vicarius</a:t>
            </a:r>
            <a:r>
              <a:rPr lang="es-ES" sz="4800" b="1" dirty="0">
                <a:solidFill>
                  <a:srgbClr val="C00000"/>
                </a:solidFill>
              </a:rPr>
              <a:t> </a:t>
            </a:r>
            <a:r>
              <a:rPr lang="es-ES" sz="4800" b="1" dirty="0" err="1">
                <a:solidFill>
                  <a:srgbClr val="C00000"/>
                </a:solidFill>
              </a:rPr>
              <a:t>Filii</a:t>
            </a:r>
            <a:r>
              <a:rPr lang="es-ES" sz="4800" b="1" dirty="0">
                <a:solidFill>
                  <a:srgbClr val="C00000"/>
                </a:solidFill>
              </a:rPr>
              <a:t> Dei </a:t>
            </a:r>
            <a:r>
              <a:rPr lang="es-ES" sz="4800" b="1" dirty="0">
                <a:solidFill>
                  <a:srgbClr val="002060"/>
                </a:solidFill>
              </a:rPr>
              <a:t>en la Donación, afirmando lo que es obvio, y es que la Donación era una </a:t>
            </a:r>
            <a:r>
              <a:rPr lang="es-ES" sz="4800" b="1" dirty="0">
                <a:solidFill>
                  <a:srgbClr val="C00000"/>
                </a:solidFill>
              </a:rPr>
              <a:t>falsificación</a:t>
            </a:r>
            <a:r>
              <a:rPr lang="es-ES" sz="4800" b="1" dirty="0">
                <a:solidFill>
                  <a:srgbClr val="002060"/>
                </a:solidFill>
              </a:rPr>
              <a:t> y por lo tanto no se puede usar como documento oficial y autorizado por la iglesia católico romana.</a:t>
            </a:r>
          </a:p>
        </p:txBody>
      </p:sp>
    </p:spTree>
    <p:extLst>
      <p:ext uri="{BB962C8B-B14F-4D97-AF65-F5344CB8AC3E}">
        <p14:creationId xmlns:p14="http://schemas.microsoft.com/office/powerpoint/2010/main" val="7455522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6229" y="324531"/>
            <a:ext cx="1143000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Aun cuando es cierto que la Donación era una falsificación fraudulenta que se escribió muchos siglos después de Constantino, también es cierto que por lo menos diez papas en el curso de 600 años lo usaron como documento oficial de la iglesia para defender el supuesto derecho que tenía el papado al poder temporal. </a:t>
            </a:r>
          </a:p>
        </p:txBody>
      </p:sp>
    </p:spTree>
    <p:extLst>
      <p:ext uri="{BB962C8B-B14F-4D97-AF65-F5344CB8AC3E}">
        <p14:creationId xmlns:p14="http://schemas.microsoft.com/office/powerpoint/2010/main" val="27107317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289" y="531370"/>
            <a:ext cx="1143000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Si </a:t>
            </a:r>
            <a:r>
              <a:rPr lang="es-ES" sz="5400" b="1" dirty="0">
                <a:solidFill>
                  <a:srgbClr val="002060"/>
                </a:solidFill>
              </a:rPr>
              <a:t>los papas lo usaron a sabiendas que era un documento fraudulento entonces eran culpables de engaño. ¿Y si no sabían que era un documento espurio, que diría esto de sus pretensiones a la infalibilidad?</a:t>
            </a:r>
          </a:p>
        </p:txBody>
      </p:sp>
    </p:spTree>
    <p:extLst>
      <p:ext uri="{BB962C8B-B14F-4D97-AF65-F5344CB8AC3E}">
        <p14:creationId xmlns:p14="http://schemas.microsoft.com/office/powerpoint/2010/main" val="42235948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289" y="531370"/>
            <a:ext cx="11430000"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Es significativo que los </a:t>
            </a:r>
            <a:r>
              <a:rPr lang="es-ES" sz="4400" b="1" dirty="0">
                <a:solidFill>
                  <a:srgbClr val="C00000"/>
                </a:solidFill>
              </a:rPr>
              <a:t>Decretos de Graciano </a:t>
            </a:r>
            <a:r>
              <a:rPr lang="es-ES" sz="4400" b="1" dirty="0">
                <a:solidFill>
                  <a:srgbClr val="002060"/>
                </a:solidFill>
              </a:rPr>
              <a:t>(publicados en al año </a:t>
            </a:r>
            <a:r>
              <a:rPr lang="es-ES" sz="4400" b="1" dirty="0">
                <a:solidFill>
                  <a:srgbClr val="C00000"/>
                </a:solidFill>
              </a:rPr>
              <a:t>1140</a:t>
            </a:r>
            <a:r>
              <a:rPr lang="es-ES" sz="4400" b="1" dirty="0">
                <a:solidFill>
                  <a:srgbClr val="002060"/>
                </a:solidFill>
              </a:rPr>
              <a:t> y estimados como </a:t>
            </a:r>
            <a:r>
              <a:rPr lang="es-ES" sz="4400" b="1" dirty="0">
                <a:solidFill>
                  <a:srgbClr val="C00000"/>
                </a:solidFill>
              </a:rPr>
              <a:t>auténticos</a:t>
            </a:r>
            <a:r>
              <a:rPr lang="es-ES" sz="4400" b="1" dirty="0">
                <a:solidFill>
                  <a:srgbClr val="002060"/>
                </a:solidFill>
              </a:rPr>
              <a:t> y </a:t>
            </a:r>
            <a:r>
              <a:rPr lang="es-ES" sz="4400" b="1" dirty="0">
                <a:solidFill>
                  <a:srgbClr val="C00000"/>
                </a:solidFill>
              </a:rPr>
              <a:t>oficiales</a:t>
            </a:r>
            <a:r>
              <a:rPr lang="es-ES" sz="4400" b="1" dirty="0">
                <a:solidFill>
                  <a:srgbClr val="002060"/>
                </a:solidFill>
              </a:rPr>
              <a:t> por la iglesia católica) incorporaron el </a:t>
            </a:r>
            <a:r>
              <a:rPr lang="es-ES" sz="4400" b="1" dirty="0" smtClean="0">
                <a:solidFill>
                  <a:srgbClr val="002060"/>
                </a:solidFill>
              </a:rPr>
              <a:t>título </a:t>
            </a:r>
            <a:r>
              <a:rPr lang="es-ES" sz="4400" b="1" dirty="0">
                <a:solidFill>
                  <a:srgbClr val="002060"/>
                </a:solidFill>
              </a:rPr>
              <a:t>papal que se encontraba en la Donación de Constantino:</a:t>
            </a:r>
          </a:p>
          <a:p>
            <a:pPr>
              <a:buClr>
                <a:srgbClr val="FF0000"/>
              </a:buClr>
            </a:pPr>
            <a:r>
              <a:rPr lang="es-ES" sz="4400" b="1" dirty="0">
                <a:solidFill>
                  <a:srgbClr val="002060"/>
                </a:solidFill>
              </a:rPr>
              <a:t>“</a:t>
            </a:r>
            <a:r>
              <a:rPr lang="es-ES" sz="4400" b="1" dirty="0" err="1">
                <a:solidFill>
                  <a:srgbClr val="002060"/>
                </a:solidFill>
              </a:rPr>
              <a:t>Beatus</a:t>
            </a:r>
            <a:r>
              <a:rPr lang="es-ES" sz="4400" b="1" dirty="0">
                <a:solidFill>
                  <a:srgbClr val="002060"/>
                </a:solidFill>
              </a:rPr>
              <a:t> Petrus in </a:t>
            </a:r>
            <a:r>
              <a:rPr lang="es-ES" sz="4400" b="1" dirty="0" err="1">
                <a:solidFill>
                  <a:srgbClr val="002060"/>
                </a:solidFill>
              </a:rPr>
              <a:t>terris</a:t>
            </a:r>
            <a:r>
              <a:rPr lang="es-ES" sz="4400" b="1" dirty="0">
                <a:solidFill>
                  <a:srgbClr val="002060"/>
                </a:solidFill>
              </a:rPr>
              <a:t> </a:t>
            </a:r>
            <a:r>
              <a:rPr lang="es-ES" sz="4400" b="1" dirty="0" err="1">
                <a:solidFill>
                  <a:srgbClr val="C00000"/>
                </a:solidFill>
              </a:rPr>
              <a:t>uicarious</a:t>
            </a:r>
            <a:r>
              <a:rPr lang="es-ES" sz="4400" b="1" dirty="0">
                <a:solidFill>
                  <a:srgbClr val="C00000"/>
                </a:solidFill>
              </a:rPr>
              <a:t> </a:t>
            </a:r>
            <a:r>
              <a:rPr lang="es-ES" sz="4400" b="1" dirty="0" err="1">
                <a:solidFill>
                  <a:srgbClr val="C00000"/>
                </a:solidFill>
              </a:rPr>
              <a:t>Filii</a:t>
            </a:r>
            <a:r>
              <a:rPr lang="es-ES" sz="4400" b="1" dirty="0">
                <a:solidFill>
                  <a:srgbClr val="C00000"/>
                </a:solidFill>
              </a:rPr>
              <a:t> Dei </a:t>
            </a:r>
            <a:r>
              <a:rPr lang="es-ES" sz="4400" b="1" dirty="0" err="1">
                <a:solidFill>
                  <a:srgbClr val="002060"/>
                </a:solidFill>
              </a:rPr>
              <a:t>esse</a:t>
            </a:r>
            <a:r>
              <a:rPr lang="es-ES" sz="4400" b="1" dirty="0">
                <a:solidFill>
                  <a:srgbClr val="002060"/>
                </a:solidFill>
              </a:rPr>
              <a:t> </a:t>
            </a:r>
            <a:r>
              <a:rPr lang="es-ES" sz="4400" b="1" dirty="0" err="1">
                <a:solidFill>
                  <a:srgbClr val="002060"/>
                </a:solidFill>
              </a:rPr>
              <a:t>uidetur</a:t>
            </a:r>
            <a:r>
              <a:rPr lang="es-ES" sz="4400" b="1" dirty="0">
                <a:solidFill>
                  <a:srgbClr val="002060"/>
                </a:solidFill>
              </a:rPr>
              <a:t> </a:t>
            </a:r>
            <a:r>
              <a:rPr lang="es-ES" sz="4400" b="1" dirty="0" err="1">
                <a:solidFill>
                  <a:srgbClr val="002060"/>
                </a:solidFill>
              </a:rPr>
              <a:t>constitutus</a:t>
            </a:r>
            <a:r>
              <a:rPr lang="es-ES" sz="4400" b="1" dirty="0">
                <a:solidFill>
                  <a:srgbClr val="002060"/>
                </a:solidFill>
              </a:rPr>
              <a:t>.” (</a:t>
            </a:r>
            <a:r>
              <a:rPr lang="es-ES" sz="4400" b="1" i="1" dirty="0" err="1">
                <a:solidFill>
                  <a:srgbClr val="7030A0"/>
                </a:solidFill>
              </a:rPr>
              <a:t>Aemilius</a:t>
            </a:r>
            <a:r>
              <a:rPr lang="es-ES" sz="4400" b="1" i="1" dirty="0">
                <a:solidFill>
                  <a:srgbClr val="7030A0"/>
                </a:solidFill>
              </a:rPr>
              <a:t> </a:t>
            </a:r>
            <a:r>
              <a:rPr lang="es-ES" sz="4400" b="1" i="1" dirty="0" err="1">
                <a:solidFill>
                  <a:srgbClr val="7030A0"/>
                </a:solidFill>
              </a:rPr>
              <a:t>Friedberg</a:t>
            </a:r>
            <a:r>
              <a:rPr lang="es-ES" sz="4400" b="1" i="1" dirty="0">
                <a:solidFill>
                  <a:srgbClr val="7030A0"/>
                </a:solidFill>
              </a:rPr>
              <a:t>, Corpus Iuris </a:t>
            </a:r>
            <a:r>
              <a:rPr lang="es-ES" sz="4400" b="1" i="1" dirty="0" err="1">
                <a:solidFill>
                  <a:srgbClr val="7030A0"/>
                </a:solidFill>
              </a:rPr>
              <a:t>Canonici</a:t>
            </a:r>
            <a:r>
              <a:rPr lang="es-ES" sz="4400" b="1" i="1" dirty="0">
                <a:solidFill>
                  <a:srgbClr val="7030A0"/>
                </a:solidFill>
              </a:rPr>
              <a:t>, columna 342</a:t>
            </a:r>
            <a:r>
              <a:rPr lang="es-ES" sz="4400" b="1" dirty="0">
                <a:solidFill>
                  <a:srgbClr val="002060"/>
                </a:solidFill>
              </a:rPr>
              <a:t>)</a:t>
            </a:r>
          </a:p>
        </p:txBody>
      </p:sp>
    </p:spTree>
    <p:extLst>
      <p:ext uri="{BB962C8B-B14F-4D97-AF65-F5344CB8AC3E}">
        <p14:creationId xmlns:p14="http://schemas.microsoft.com/office/powerpoint/2010/main" val="38740711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289" y="531370"/>
            <a:ext cx="1143000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el año </a:t>
            </a:r>
            <a:r>
              <a:rPr lang="es-ES" sz="4800" b="1" dirty="0">
                <a:solidFill>
                  <a:srgbClr val="C00000"/>
                </a:solidFill>
              </a:rPr>
              <a:t>1862</a:t>
            </a:r>
            <a:r>
              <a:rPr lang="es-ES" sz="4800" b="1" dirty="0">
                <a:solidFill>
                  <a:srgbClr val="002060"/>
                </a:solidFill>
              </a:rPr>
              <a:t> el </a:t>
            </a:r>
            <a:r>
              <a:rPr lang="es-ES" sz="4800" b="1" dirty="0">
                <a:solidFill>
                  <a:srgbClr val="C00000"/>
                </a:solidFill>
              </a:rPr>
              <a:t>Cardenal Edward </a:t>
            </a:r>
            <a:r>
              <a:rPr lang="es-ES" sz="4800" b="1" dirty="0" err="1">
                <a:solidFill>
                  <a:srgbClr val="C00000"/>
                </a:solidFill>
              </a:rPr>
              <a:t>Manning</a:t>
            </a:r>
            <a:r>
              <a:rPr lang="es-ES" sz="4800" b="1" dirty="0">
                <a:solidFill>
                  <a:srgbClr val="C00000"/>
                </a:solidFill>
              </a:rPr>
              <a:t> </a:t>
            </a:r>
            <a:r>
              <a:rPr lang="es-ES" sz="4800" b="1" dirty="0">
                <a:solidFill>
                  <a:srgbClr val="002060"/>
                </a:solidFill>
              </a:rPr>
              <a:t>incorporó el título o nombre (‘</a:t>
            </a:r>
            <a:r>
              <a:rPr lang="es-ES" sz="4800" b="1" u="sng" dirty="0">
                <a:solidFill>
                  <a:srgbClr val="002060"/>
                </a:solidFill>
              </a:rPr>
              <a:t>Vicario del Hijo de Dios</a:t>
            </a:r>
            <a:r>
              <a:rPr lang="es-ES" sz="4800" b="1" dirty="0">
                <a:solidFill>
                  <a:srgbClr val="002060"/>
                </a:solidFill>
              </a:rPr>
              <a:t>’) en su libro, </a:t>
            </a:r>
            <a:r>
              <a:rPr lang="es-ES" sz="4800" b="1" i="1" dirty="0" err="1">
                <a:solidFill>
                  <a:srgbClr val="002060"/>
                </a:solidFill>
              </a:rPr>
              <a:t>The</a:t>
            </a:r>
            <a:r>
              <a:rPr lang="es-ES" sz="4800" b="1" i="1" dirty="0">
                <a:solidFill>
                  <a:srgbClr val="002060"/>
                </a:solidFill>
              </a:rPr>
              <a:t> Temporal </a:t>
            </a:r>
            <a:r>
              <a:rPr lang="es-ES" sz="4800" b="1" i="1" dirty="0" err="1">
                <a:solidFill>
                  <a:srgbClr val="002060"/>
                </a:solidFill>
              </a:rPr>
              <a:t>Power</a:t>
            </a:r>
            <a:r>
              <a:rPr lang="es-ES" sz="4800" b="1" i="1" dirty="0">
                <a:solidFill>
                  <a:srgbClr val="002060"/>
                </a:solidFill>
              </a:rPr>
              <a:t> of </a:t>
            </a:r>
            <a:r>
              <a:rPr lang="es-ES" sz="4800" b="1" i="1" dirty="0" err="1">
                <a:solidFill>
                  <a:srgbClr val="002060"/>
                </a:solidFill>
              </a:rPr>
              <a:t>the</a:t>
            </a:r>
            <a:r>
              <a:rPr lang="es-ES" sz="4800" b="1" i="1" dirty="0">
                <a:solidFill>
                  <a:srgbClr val="002060"/>
                </a:solidFill>
              </a:rPr>
              <a:t> </a:t>
            </a:r>
            <a:r>
              <a:rPr lang="es-ES" sz="4800" b="1" i="1" dirty="0" err="1">
                <a:solidFill>
                  <a:srgbClr val="002060"/>
                </a:solidFill>
              </a:rPr>
              <a:t>Vicar</a:t>
            </a:r>
            <a:r>
              <a:rPr lang="es-ES" sz="4800" b="1" i="1" dirty="0">
                <a:solidFill>
                  <a:srgbClr val="002060"/>
                </a:solidFill>
              </a:rPr>
              <a:t> of </a:t>
            </a:r>
            <a:r>
              <a:rPr lang="es-ES" sz="4800" b="1" i="1" dirty="0" err="1">
                <a:solidFill>
                  <a:srgbClr val="002060"/>
                </a:solidFill>
              </a:rPr>
              <a:t>Jesus</a:t>
            </a:r>
            <a:r>
              <a:rPr lang="es-ES" sz="4800" b="1" i="1" dirty="0">
                <a:solidFill>
                  <a:srgbClr val="002060"/>
                </a:solidFill>
              </a:rPr>
              <a:t> </a:t>
            </a:r>
            <a:r>
              <a:rPr lang="es-ES" sz="4800" b="1" i="1" dirty="0" err="1">
                <a:solidFill>
                  <a:srgbClr val="002060"/>
                </a:solidFill>
              </a:rPr>
              <a:t>Christ</a:t>
            </a:r>
            <a:r>
              <a:rPr lang="es-ES" sz="4800" b="1" dirty="0">
                <a:solidFill>
                  <a:srgbClr val="002060"/>
                </a:solidFill>
              </a:rPr>
              <a:t>. En su primera mención del nombre, </a:t>
            </a:r>
            <a:r>
              <a:rPr lang="es-ES" sz="4800" b="1" dirty="0" err="1">
                <a:solidFill>
                  <a:srgbClr val="002060"/>
                </a:solidFill>
              </a:rPr>
              <a:t>Manning</a:t>
            </a:r>
            <a:r>
              <a:rPr lang="es-ES" sz="4800" b="1" dirty="0">
                <a:solidFill>
                  <a:srgbClr val="002060"/>
                </a:solidFill>
              </a:rPr>
              <a:t> acusa a las naciones de Europa de haber abandonado al papa al no defender su derecho al poder temporal.</a:t>
            </a:r>
          </a:p>
        </p:txBody>
      </p:sp>
    </p:spTree>
    <p:extLst>
      <p:ext uri="{BB962C8B-B14F-4D97-AF65-F5344CB8AC3E}">
        <p14:creationId xmlns:p14="http://schemas.microsoft.com/office/powerpoint/2010/main" val="2202716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09716" y="91503"/>
            <a:ext cx="1160651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Cuando Jesús afirmó, ‘</a:t>
            </a:r>
            <a:r>
              <a:rPr lang="es-ES" sz="5400" b="1" i="1" dirty="0">
                <a:solidFill>
                  <a:srgbClr val="002060"/>
                </a:solidFill>
              </a:rPr>
              <a:t>yo y el Padre uno somos</a:t>
            </a:r>
            <a:r>
              <a:rPr lang="es-ES" sz="5400" b="1" dirty="0">
                <a:solidFill>
                  <a:srgbClr val="002060"/>
                </a:solidFill>
              </a:rPr>
              <a:t>’ (Juan 10:30) los judíos se enfurecieron. Recogieron piedras con el fin de ejecutar la pena de muerte que exigía la legislación mosaica (Levítico 24:16). Cuando Jesús les preguntó </a:t>
            </a:r>
            <a:r>
              <a:rPr lang="es-ES" sz="5400" b="1" dirty="0" smtClean="0">
                <a:solidFill>
                  <a:srgbClr val="002060"/>
                </a:solidFill>
              </a:rPr>
              <a:t>qué </a:t>
            </a:r>
            <a:r>
              <a:rPr lang="es-ES" sz="5400" b="1" dirty="0">
                <a:solidFill>
                  <a:srgbClr val="002060"/>
                </a:solidFill>
              </a:rPr>
              <a:t>había hecho para </a:t>
            </a:r>
            <a:r>
              <a:rPr lang="es-ES" sz="5400" b="1" dirty="0">
                <a:solidFill>
                  <a:srgbClr val="FF0000"/>
                </a:solidFill>
              </a:rPr>
              <a:t>merecer tal castigo</a:t>
            </a:r>
            <a:r>
              <a:rPr lang="es-ES" sz="5400" b="1" dirty="0">
                <a:solidFill>
                  <a:srgbClr val="002060"/>
                </a:solidFill>
              </a:rPr>
              <a:t>, ellos le respondieron:</a:t>
            </a:r>
          </a:p>
        </p:txBody>
      </p:sp>
    </p:spTree>
    <p:extLst>
      <p:ext uri="{BB962C8B-B14F-4D97-AF65-F5344CB8AC3E}">
        <p14:creationId xmlns:p14="http://schemas.microsoft.com/office/powerpoint/2010/main" val="29303663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584" y="847355"/>
            <a:ext cx="11297264" cy="5632311"/>
          </a:xfrm>
          <a:prstGeom prst="rect">
            <a:avLst/>
          </a:prstGeom>
          <a:noFill/>
        </p:spPr>
        <p:txBody>
          <a:bodyPr wrap="square" rtlCol="0">
            <a:spAutoFit/>
          </a:bodyPr>
          <a:lstStyle/>
          <a:p>
            <a:r>
              <a:rPr lang="es-ES" sz="4000" b="1" dirty="0">
                <a:solidFill>
                  <a:schemeClr val="bg1"/>
                </a:solidFill>
              </a:rPr>
              <a:t>“Ved a ésta iglesia católica, ésta iglesia de Dios, frágil y débil, rechazada aun por las naciones que se dicen católicas. Allí vemos a la Francia católica, a la Alemania católica y la Italia católica rechazando la idea del poder temporal del </a:t>
            </a:r>
            <a:r>
              <a:rPr lang="es-ES" sz="4000" b="1" dirty="0">
                <a:solidFill>
                  <a:srgbClr val="FFFF00"/>
                </a:solidFill>
              </a:rPr>
              <a:t>vicario de Jesucristo</a:t>
            </a:r>
            <a:r>
              <a:rPr lang="es-ES" sz="4000" b="1" dirty="0">
                <a:solidFill>
                  <a:schemeClr val="bg1"/>
                </a:solidFill>
              </a:rPr>
              <a:t>. Y como la iglesia parece ser débil y el </a:t>
            </a:r>
            <a:r>
              <a:rPr lang="es-ES" sz="4000" b="1" dirty="0">
                <a:solidFill>
                  <a:srgbClr val="FFFF00"/>
                </a:solidFill>
              </a:rPr>
              <a:t>vicario del hijo de Dios </a:t>
            </a:r>
            <a:r>
              <a:rPr lang="es-ES" sz="4000" b="1" dirty="0">
                <a:solidFill>
                  <a:schemeClr val="bg1"/>
                </a:solidFill>
              </a:rPr>
              <a:t>repite sobre la tierra la pasión de su maestro, nos escandalizamos y escondemos de él, el rostro</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rPr>
              <a:t>(The Temporal Power of the Vicar of Jesus Christ, pp. 140, 141</a:t>
            </a:r>
          </a:p>
        </p:txBody>
      </p:sp>
    </p:spTree>
    <p:extLst>
      <p:ext uri="{BB962C8B-B14F-4D97-AF65-F5344CB8AC3E}">
        <p14:creationId xmlns:p14="http://schemas.microsoft.com/office/powerpoint/2010/main" val="29847082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289" y="531370"/>
            <a:ext cx="11430000"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Después de mencionar el creciente poder temporal del papado durante los pontificados de </a:t>
            </a:r>
            <a:r>
              <a:rPr lang="es-ES" sz="4800" b="1" dirty="0">
                <a:solidFill>
                  <a:srgbClr val="C00000"/>
                </a:solidFill>
              </a:rPr>
              <a:t>Gregorio I, León III, Gregorio VII and Alejandro </a:t>
            </a:r>
            <a:r>
              <a:rPr lang="es-ES" sz="4800" b="1" dirty="0" smtClean="0">
                <a:solidFill>
                  <a:srgbClr val="C00000"/>
                </a:solidFill>
              </a:rPr>
              <a:t>III</a:t>
            </a:r>
            <a:r>
              <a:rPr lang="es-ES" sz="4800" b="1" dirty="0" smtClean="0">
                <a:solidFill>
                  <a:srgbClr val="002060"/>
                </a:solidFill>
              </a:rPr>
              <a:t>, </a:t>
            </a:r>
            <a:r>
              <a:rPr lang="es-ES" sz="4800" b="1" dirty="0" err="1">
                <a:solidFill>
                  <a:srgbClr val="002060"/>
                </a:solidFill>
              </a:rPr>
              <a:t>Manning</a:t>
            </a:r>
            <a:r>
              <a:rPr lang="es-ES" sz="4800" b="1" dirty="0">
                <a:solidFill>
                  <a:srgbClr val="002060"/>
                </a:solidFill>
              </a:rPr>
              <a:t> se refirió al poder temporal del papa como ‘un dogma’, ‘una ley de la conciencia’, ‘un axioma de la razón’, y una ‘certeza teológica’.</a:t>
            </a:r>
          </a:p>
        </p:txBody>
      </p:sp>
    </p:spTree>
    <p:extLst>
      <p:ext uri="{BB962C8B-B14F-4D97-AF65-F5344CB8AC3E}">
        <p14:creationId xmlns:p14="http://schemas.microsoft.com/office/powerpoint/2010/main" val="29892760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584" y="847355"/>
            <a:ext cx="11297264" cy="5909310"/>
          </a:xfrm>
          <a:prstGeom prst="rect">
            <a:avLst/>
          </a:prstGeom>
          <a:noFill/>
        </p:spPr>
        <p:txBody>
          <a:bodyPr wrap="square" rtlCol="0">
            <a:spAutoFit/>
          </a:bodyPr>
          <a:lstStyle/>
          <a:p>
            <a:r>
              <a:rPr lang="es-ES" sz="5400" b="1" dirty="0">
                <a:solidFill>
                  <a:schemeClr val="bg1"/>
                </a:solidFill>
              </a:rPr>
              <a:t>“De modo que les puedo decir que, a pesar del ataque presente, nunca hubo un tiempo en que el poder temporal del </a:t>
            </a:r>
            <a:r>
              <a:rPr lang="es-ES" sz="5400" b="1" dirty="0">
                <a:solidFill>
                  <a:srgbClr val="FFFF00"/>
                </a:solidFill>
              </a:rPr>
              <a:t>Vicario del Hijo de Dios</a:t>
            </a:r>
            <a:r>
              <a:rPr lang="es-ES" sz="5400" b="1" dirty="0">
                <a:solidFill>
                  <a:schemeClr val="bg1"/>
                </a:solidFill>
              </a:rPr>
              <a:t>, estuvo más firmemente arraigado en toda la unidad de la iglesia católica y en las convicciones de sus miembros. . .”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rPr>
              <a:t>(The Temporal Power of the Vicar of Jesus Christ, </a:t>
            </a:r>
            <a:r>
              <a:rPr lang="en-US" sz="3200" b="1" dirty="0" smtClean="0">
                <a:solidFill>
                  <a:srgbClr val="FF0000"/>
                </a:solidFill>
              </a:rPr>
              <a:t>p. 231)</a:t>
            </a:r>
            <a:endParaRPr lang="en-US" sz="3200" b="1" dirty="0">
              <a:solidFill>
                <a:srgbClr val="FF0000"/>
              </a:solidFill>
            </a:endParaRPr>
          </a:p>
        </p:txBody>
      </p:sp>
    </p:spTree>
    <p:extLst>
      <p:ext uri="{BB962C8B-B14F-4D97-AF65-F5344CB8AC3E}">
        <p14:creationId xmlns:p14="http://schemas.microsoft.com/office/powerpoint/2010/main" val="30337422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289" y="531370"/>
            <a:ext cx="1143000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err="1">
                <a:solidFill>
                  <a:srgbClr val="002060"/>
                </a:solidFill>
              </a:rPr>
              <a:t>Manning</a:t>
            </a:r>
            <a:r>
              <a:rPr lang="es-ES" sz="6600" b="1" dirty="0">
                <a:solidFill>
                  <a:srgbClr val="002060"/>
                </a:solidFill>
              </a:rPr>
              <a:t> explicó por qué las naciones católicas de Europa disfrutaban de estabilidad en el pasado, pero estaban en desorden en los días cuando escribió:</a:t>
            </a:r>
          </a:p>
        </p:txBody>
      </p:sp>
    </p:spTree>
    <p:extLst>
      <p:ext uri="{BB962C8B-B14F-4D97-AF65-F5344CB8AC3E}">
        <p14:creationId xmlns:p14="http://schemas.microsoft.com/office/powerpoint/2010/main" val="985424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584" y="847355"/>
            <a:ext cx="11297264" cy="5632311"/>
          </a:xfrm>
          <a:prstGeom prst="rect">
            <a:avLst/>
          </a:prstGeom>
          <a:noFill/>
        </p:spPr>
        <p:txBody>
          <a:bodyPr wrap="square" rtlCol="0">
            <a:spAutoFit/>
          </a:bodyPr>
          <a:lstStyle/>
          <a:p>
            <a:r>
              <a:rPr lang="es-ES" sz="6000" b="1" dirty="0">
                <a:solidFill>
                  <a:schemeClr val="bg1"/>
                </a:solidFill>
              </a:rPr>
              <a:t>“[en el pasado] era una obediencia digna inclinarse ante </a:t>
            </a:r>
            <a:r>
              <a:rPr lang="es-ES" sz="6000" b="1" dirty="0">
                <a:solidFill>
                  <a:srgbClr val="FFFF00"/>
                </a:solidFill>
              </a:rPr>
              <a:t>el Vicario del Hijo de Dios</a:t>
            </a:r>
            <a:r>
              <a:rPr lang="es-ES" sz="6000" b="1" dirty="0">
                <a:solidFill>
                  <a:schemeClr val="bg1"/>
                </a:solidFill>
              </a:rPr>
              <a:t> y remitir el arbitraje de sus disputas a aquel a quien todos habían consentido en obedecer él</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rPr>
              <a:t>(The Temporal Power of the Vicar of Jesus Christ, </a:t>
            </a:r>
            <a:r>
              <a:rPr lang="en-US" sz="3200" b="1" dirty="0" smtClean="0">
                <a:solidFill>
                  <a:srgbClr val="FF0000"/>
                </a:solidFill>
              </a:rPr>
              <a:t>p. 232)</a:t>
            </a:r>
            <a:endParaRPr lang="en-US" sz="3200" b="1" dirty="0">
              <a:solidFill>
                <a:srgbClr val="FF0000"/>
              </a:solidFill>
            </a:endParaRPr>
          </a:p>
        </p:txBody>
      </p:sp>
    </p:spTree>
    <p:extLst>
      <p:ext uri="{BB962C8B-B14F-4D97-AF65-F5344CB8AC3E}">
        <p14:creationId xmlns:p14="http://schemas.microsoft.com/office/powerpoint/2010/main" val="31050720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289" y="531370"/>
            <a:ext cx="1143000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err="1">
                <a:solidFill>
                  <a:srgbClr val="C00000"/>
                </a:solidFill>
              </a:rPr>
              <a:t>Lucii</a:t>
            </a:r>
            <a:r>
              <a:rPr lang="es-ES" sz="4800" b="1" dirty="0">
                <a:solidFill>
                  <a:srgbClr val="C00000"/>
                </a:solidFill>
              </a:rPr>
              <a:t> </a:t>
            </a:r>
            <a:r>
              <a:rPr lang="es-ES" sz="4800" b="1" dirty="0" err="1">
                <a:solidFill>
                  <a:srgbClr val="C00000"/>
                </a:solidFill>
              </a:rPr>
              <a:t>Ferraris</a:t>
            </a:r>
            <a:r>
              <a:rPr lang="es-ES" sz="4800" b="1" dirty="0">
                <a:solidFill>
                  <a:srgbClr val="C00000"/>
                </a:solidFill>
              </a:rPr>
              <a:t> </a:t>
            </a:r>
            <a:r>
              <a:rPr lang="es-ES" sz="4800" b="1" dirty="0">
                <a:solidFill>
                  <a:srgbClr val="002060"/>
                </a:solidFill>
              </a:rPr>
              <a:t>en su prestigiosa enciclopedia, </a:t>
            </a:r>
            <a:r>
              <a:rPr lang="es-ES" sz="4800" b="1" dirty="0" err="1">
                <a:solidFill>
                  <a:srgbClr val="002060"/>
                </a:solidFill>
              </a:rPr>
              <a:t>Prompta</a:t>
            </a:r>
            <a:r>
              <a:rPr lang="es-ES" sz="4800" b="1" dirty="0">
                <a:solidFill>
                  <a:srgbClr val="002060"/>
                </a:solidFill>
              </a:rPr>
              <a:t> </a:t>
            </a:r>
            <a:r>
              <a:rPr lang="es-ES" sz="4800" b="1" dirty="0" err="1">
                <a:solidFill>
                  <a:srgbClr val="002060"/>
                </a:solidFill>
              </a:rPr>
              <a:t>Bibliotheca</a:t>
            </a:r>
            <a:r>
              <a:rPr lang="es-ES" sz="4800" b="1" dirty="0">
                <a:solidFill>
                  <a:srgbClr val="002060"/>
                </a:solidFill>
              </a:rPr>
              <a:t>, le aplicó al papa el título </a:t>
            </a:r>
            <a:r>
              <a:rPr lang="es-ES" sz="4800" b="1" dirty="0" err="1">
                <a:solidFill>
                  <a:srgbClr val="C00000"/>
                </a:solidFill>
              </a:rPr>
              <a:t>Vicarius</a:t>
            </a:r>
            <a:r>
              <a:rPr lang="es-ES" sz="4800" b="1" dirty="0">
                <a:solidFill>
                  <a:srgbClr val="C00000"/>
                </a:solidFill>
              </a:rPr>
              <a:t> </a:t>
            </a:r>
            <a:r>
              <a:rPr lang="es-ES" sz="4800" b="1" dirty="0" err="1">
                <a:solidFill>
                  <a:srgbClr val="C00000"/>
                </a:solidFill>
              </a:rPr>
              <a:t>Filii</a:t>
            </a:r>
            <a:r>
              <a:rPr lang="es-ES" sz="4800" b="1" dirty="0">
                <a:solidFill>
                  <a:srgbClr val="C00000"/>
                </a:solidFill>
              </a:rPr>
              <a:t> Dei </a:t>
            </a:r>
            <a:r>
              <a:rPr lang="es-ES" sz="4800" b="1" dirty="0">
                <a:solidFill>
                  <a:srgbClr val="002060"/>
                </a:solidFill>
              </a:rPr>
              <a:t>(</a:t>
            </a:r>
            <a:r>
              <a:rPr lang="es-ES" sz="4800" b="1" i="1" dirty="0">
                <a:solidFill>
                  <a:srgbClr val="002060"/>
                </a:solidFill>
              </a:rPr>
              <a:t>edición de 1890 tomo 6, p. 43, columna 2</a:t>
            </a:r>
            <a:r>
              <a:rPr lang="es-ES" sz="4800" b="1" dirty="0">
                <a:solidFill>
                  <a:srgbClr val="002060"/>
                </a:solidFill>
              </a:rPr>
              <a:t>)</a:t>
            </a:r>
          </a:p>
          <a:p>
            <a:pPr>
              <a:buClr>
                <a:srgbClr val="FF0000"/>
              </a:buClr>
            </a:pPr>
            <a:r>
              <a:rPr lang="es-ES" sz="4800" b="1" dirty="0">
                <a:solidFill>
                  <a:srgbClr val="C00000"/>
                </a:solidFill>
              </a:rPr>
              <a:t>Juan Pablo II </a:t>
            </a:r>
            <a:r>
              <a:rPr lang="es-ES" sz="4800" b="1" dirty="0">
                <a:solidFill>
                  <a:srgbClr val="002060"/>
                </a:solidFill>
              </a:rPr>
              <a:t>en su </a:t>
            </a:r>
            <a:r>
              <a:rPr lang="es-ES" sz="4800" b="1" dirty="0" err="1">
                <a:solidFill>
                  <a:srgbClr val="002060"/>
                </a:solidFill>
              </a:rPr>
              <a:t>best</a:t>
            </a:r>
            <a:r>
              <a:rPr lang="es-ES" sz="4800" b="1" dirty="0">
                <a:solidFill>
                  <a:srgbClr val="002060"/>
                </a:solidFill>
              </a:rPr>
              <a:t> </a:t>
            </a:r>
            <a:r>
              <a:rPr lang="es-ES" sz="4800" b="1" dirty="0" err="1">
                <a:solidFill>
                  <a:srgbClr val="002060"/>
                </a:solidFill>
              </a:rPr>
              <a:t>seller</a:t>
            </a:r>
            <a:r>
              <a:rPr lang="es-ES" sz="4800" b="1" dirty="0">
                <a:solidFill>
                  <a:srgbClr val="002060"/>
                </a:solidFill>
              </a:rPr>
              <a:t> </a:t>
            </a:r>
            <a:r>
              <a:rPr lang="es-ES" sz="4800" b="1" i="1" dirty="0">
                <a:solidFill>
                  <a:srgbClr val="002060"/>
                </a:solidFill>
              </a:rPr>
              <a:t>Cruzando el Umbral de la Esperanza</a:t>
            </a:r>
            <a:r>
              <a:rPr lang="es-ES" sz="4800" b="1" dirty="0">
                <a:solidFill>
                  <a:srgbClr val="002060"/>
                </a:solidFill>
              </a:rPr>
              <a:t>, p. 3, explicó de dónde </a:t>
            </a:r>
            <a:r>
              <a:rPr lang="es-ES" sz="4800" b="1" dirty="0" smtClean="0">
                <a:solidFill>
                  <a:srgbClr val="002060"/>
                </a:solidFill>
              </a:rPr>
              <a:t>y por </a:t>
            </a:r>
            <a:r>
              <a:rPr lang="es-ES" sz="4800" b="1" dirty="0">
                <a:solidFill>
                  <a:srgbClr val="002060"/>
                </a:solidFill>
              </a:rPr>
              <a:t>qué los papas poseen </a:t>
            </a:r>
            <a:r>
              <a:rPr lang="es-ES" sz="4800" b="1" dirty="0">
                <a:solidFill>
                  <a:srgbClr val="C00000"/>
                </a:solidFill>
              </a:rPr>
              <a:t>poderes extraordinarios</a:t>
            </a:r>
            <a:r>
              <a:rPr lang="es-ES" sz="4800" b="1" dirty="0">
                <a:solidFill>
                  <a:srgbClr val="002060"/>
                </a:solidFill>
              </a:rPr>
              <a:t>:</a:t>
            </a:r>
          </a:p>
        </p:txBody>
      </p:sp>
    </p:spTree>
    <p:extLst>
      <p:ext uri="{BB962C8B-B14F-4D97-AF65-F5344CB8AC3E}">
        <p14:creationId xmlns:p14="http://schemas.microsoft.com/office/powerpoint/2010/main" val="16789377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584" y="463897"/>
            <a:ext cx="11297264" cy="5909310"/>
          </a:xfrm>
          <a:prstGeom prst="rect">
            <a:avLst/>
          </a:prstGeom>
          <a:noFill/>
        </p:spPr>
        <p:txBody>
          <a:bodyPr wrap="square" rtlCol="0">
            <a:spAutoFit/>
          </a:bodyPr>
          <a:lstStyle/>
          <a:p>
            <a:r>
              <a:rPr lang="es-ES" sz="5400" b="1" dirty="0">
                <a:solidFill>
                  <a:schemeClr val="bg1"/>
                </a:solidFill>
              </a:rPr>
              <a:t>“La </a:t>
            </a:r>
            <a:r>
              <a:rPr lang="es-ES" sz="5400" b="1" dirty="0">
                <a:solidFill>
                  <a:srgbClr val="FFFF00"/>
                </a:solidFill>
              </a:rPr>
              <a:t>fe</a:t>
            </a:r>
            <a:r>
              <a:rPr lang="es-ES" sz="5400" b="1" dirty="0">
                <a:solidFill>
                  <a:schemeClr val="bg1"/>
                </a:solidFill>
              </a:rPr>
              <a:t> define al líder de la Iglesia Católica como </a:t>
            </a:r>
            <a:r>
              <a:rPr lang="es-ES" sz="5400" b="1" dirty="0">
                <a:solidFill>
                  <a:srgbClr val="FFFF00"/>
                </a:solidFill>
              </a:rPr>
              <a:t>Vicario de Jesucristo </a:t>
            </a:r>
            <a:r>
              <a:rPr lang="es-ES" sz="5400" b="1" dirty="0">
                <a:solidFill>
                  <a:schemeClr val="bg1"/>
                </a:solidFill>
              </a:rPr>
              <a:t>(y los </a:t>
            </a:r>
            <a:r>
              <a:rPr lang="es-ES" sz="5400" b="1" dirty="0">
                <a:solidFill>
                  <a:srgbClr val="FFFF00"/>
                </a:solidFill>
              </a:rPr>
              <a:t>creyentes</a:t>
            </a:r>
            <a:r>
              <a:rPr lang="es-ES" sz="5400" b="1" dirty="0">
                <a:solidFill>
                  <a:schemeClr val="bg1"/>
                </a:solidFill>
              </a:rPr>
              <a:t> así </a:t>
            </a:r>
            <a:r>
              <a:rPr lang="es-ES" sz="5400" b="1" dirty="0">
                <a:solidFill>
                  <a:srgbClr val="FFFF00"/>
                </a:solidFill>
              </a:rPr>
              <a:t>lo aceptan</a:t>
            </a:r>
            <a:r>
              <a:rPr lang="es-ES" sz="5400" b="1" dirty="0">
                <a:solidFill>
                  <a:schemeClr val="bg1"/>
                </a:solidFill>
              </a:rPr>
              <a:t>). Al papa se le considera </a:t>
            </a:r>
            <a:r>
              <a:rPr lang="es-ES" sz="5400" b="1" dirty="0">
                <a:solidFill>
                  <a:srgbClr val="FFFF00"/>
                </a:solidFill>
              </a:rPr>
              <a:t>el hombre en la tierra que representa al Hijo de Dios </a:t>
            </a:r>
            <a:r>
              <a:rPr lang="es-ES" sz="5400" b="1" dirty="0">
                <a:solidFill>
                  <a:schemeClr val="bg1"/>
                </a:solidFill>
              </a:rPr>
              <a:t>y quien </a:t>
            </a:r>
            <a:r>
              <a:rPr lang="es-ES" sz="5400" b="1" dirty="0">
                <a:solidFill>
                  <a:srgbClr val="FFFF00"/>
                </a:solidFill>
              </a:rPr>
              <a:t>ocupa el lugar de la Segunda Persona </a:t>
            </a:r>
            <a:r>
              <a:rPr lang="es-ES" sz="5400" b="1" dirty="0">
                <a:solidFill>
                  <a:schemeClr val="bg1"/>
                </a:solidFill>
              </a:rPr>
              <a:t>del omnipotente Dios de la Trinidad.”</a:t>
            </a:r>
          </a:p>
        </p:txBody>
      </p:sp>
    </p:spTree>
    <p:extLst>
      <p:ext uri="{BB962C8B-B14F-4D97-AF65-F5344CB8AC3E}">
        <p14:creationId xmlns:p14="http://schemas.microsoft.com/office/powerpoint/2010/main" val="20670616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Note que Juan Pablo II no solo afirmó que el papa es </a:t>
            </a:r>
            <a:r>
              <a:rPr lang="es-ES" sz="4800" b="1" dirty="0">
                <a:solidFill>
                  <a:srgbClr val="C00000"/>
                </a:solidFill>
              </a:rPr>
              <a:t>el vicario de Cristo </a:t>
            </a:r>
            <a:r>
              <a:rPr lang="es-ES" sz="4800" b="1" dirty="0">
                <a:solidFill>
                  <a:srgbClr val="002060"/>
                </a:solidFill>
              </a:rPr>
              <a:t>quien ‘</a:t>
            </a:r>
            <a:r>
              <a:rPr lang="es-ES" sz="4800" b="1" dirty="0">
                <a:solidFill>
                  <a:srgbClr val="C00000"/>
                </a:solidFill>
              </a:rPr>
              <a:t>representa al Hijo de Dios</a:t>
            </a:r>
            <a:r>
              <a:rPr lang="es-ES" sz="4800" b="1" dirty="0">
                <a:solidFill>
                  <a:srgbClr val="002060"/>
                </a:solidFill>
              </a:rPr>
              <a:t>’ sino que escribió también que ‘</a:t>
            </a:r>
            <a:r>
              <a:rPr lang="es-ES" sz="4800" b="1" dirty="0">
                <a:solidFill>
                  <a:srgbClr val="C00000"/>
                </a:solidFill>
              </a:rPr>
              <a:t>ocupa el lugar de</a:t>
            </a:r>
            <a:r>
              <a:rPr lang="es-ES" sz="4800" b="1" dirty="0">
                <a:solidFill>
                  <a:srgbClr val="002060"/>
                </a:solidFill>
              </a:rPr>
              <a:t>’ la Segunda Persona del omnipotente Dios de la Trinidad. La expresión ‘ocupa el lugar de’ es exactamente equivalente a la palabra ‘</a:t>
            </a:r>
            <a:r>
              <a:rPr lang="es-ES" sz="4800" b="1" dirty="0">
                <a:solidFill>
                  <a:srgbClr val="C00000"/>
                </a:solidFill>
              </a:rPr>
              <a:t>vicario</a:t>
            </a:r>
            <a:r>
              <a:rPr lang="es-ES" sz="4800" b="1" dirty="0">
                <a:solidFill>
                  <a:srgbClr val="002060"/>
                </a:solidFill>
              </a:rPr>
              <a:t>’.</a:t>
            </a:r>
          </a:p>
        </p:txBody>
      </p:sp>
    </p:spTree>
    <p:extLst>
      <p:ext uri="{BB962C8B-B14F-4D97-AF65-F5344CB8AC3E}">
        <p14:creationId xmlns:p14="http://schemas.microsoft.com/office/powerpoint/2010/main" val="3526340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Johannes </a:t>
            </a:r>
            <a:r>
              <a:rPr lang="es-ES" sz="4800" b="1" dirty="0" err="1">
                <a:solidFill>
                  <a:srgbClr val="C00000"/>
                </a:solidFill>
              </a:rPr>
              <a:t>Quasten</a:t>
            </a:r>
            <a:r>
              <a:rPr lang="es-ES" sz="4800" b="1" dirty="0">
                <a:solidFill>
                  <a:srgbClr val="C00000"/>
                </a:solidFill>
              </a:rPr>
              <a:t> </a:t>
            </a:r>
            <a:r>
              <a:rPr lang="es-ES" sz="4800" b="1" dirty="0">
                <a:solidFill>
                  <a:srgbClr val="002060"/>
                </a:solidFill>
              </a:rPr>
              <a:t>quien fuera profesor de la Universidad Pontificia en Roma y uno de los más renombrados expertos en los escritos de la patrística en cierta ocasión afirmó:</a:t>
            </a:r>
          </a:p>
          <a:p>
            <a:pPr>
              <a:buClr>
                <a:srgbClr val="FF0000"/>
              </a:buClr>
            </a:pPr>
            <a:r>
              <a:rPr lang="es-ES" sz="4800" b="1" dirty="0">
                <a:solidFill>
                  <a:srgbClr val="002060"/>
                </a:solidFill>
              </a:rPr>
              <a:t>El título </a:t>
            </a:r>
            <a:r>
              <a:rPr lang="es-ES" sz="4800" b="1" dirty="0" err="1">
                <a:solidFill>
                  <a:srgbClr val="C00000"/>
                </a:solidFill>
              </a:rPr>
              <a:t>Vicarius</a:t>
            </a:r>
            <a:r>
              <a:rPr lang="es-ES" sz="4800" b="1" dirty="0">
                <a:solidFill>
                  <a:srgbClr val="C00000"/>
                </a:solidFill>
              </a:rPr>
              <a:t> Christi </a:t>
            </a:r>
            <a:r>
              <a:rPr lang="es-ES" sz="4800" b="1" dirty="0">
                <a:solidFill>
                  <a:srgbClr val="002060"/>
                </a:solidFill>
              </a:rPr>
              <a:t>al igual que el título </a:t>
            </a:r>
            <a:r>
              <a:rPr lang="es-ES" sz="4800" b="1" dirty="0" err="1">
                <a:solidFill>
                  <a:srgbClr val="C00000"/>
                </a:solidFill>
              </a:rPr>
              <a:t>Vicarius</a:t>
            </a:r>
            <a:r>
              <a:rPr lang="es-ES" sz="4800" b="1" dirty="0">
                <a:solidFill>
                  <a:srgbClr val="C00000"/>
                </a:solidFill>
              </a:rPr>
              <a:t> </a:t>
            </a:r>
            <a:r>
              <a:rPr lang="es-ES" sz="4800" b="1" dirty="0" err="1">
                <a:solidFill>
                  <a:srgbClr val="C00000"/>
                </a:solidFill>
              </a:rPr>
              <a:t>Filii</a:t>
            </a:r>
            <a:r>
              <a:rPr lang="es-ES" sz="4800" b="1" dirty="0">
                <a:solidFill>
                  <a:srgbClr val="C00000"/>
                </a:solidFill>
              </a:rPr>
              <a:t> Dei </a:t>
            </a:r>
            <a:r>
              <a:rPr lang="es-ES" sz="4800" b="1" dirty="0">
                <a:solidFill>
                  <a:srgbClr val="002060"/>
                </a:solidFill>
              </a:rPr>
              <a:t>son títulos </a:t>
            </a:r>
            <a:r>
              <a:rPr lang="es-ES" sz="4800" b="1" dirty="0">
                <a:solidFill>
                  <a:srgbClr val="C00000"/>
                </a:solidFill>
              </a:rPr>
              <a:t>muy comunes </a:t>
            </a:r>
            <a:r>
              <a:rPr lang="es-ES" sz="4800" b="1" dirty="0">
                <a:solidFill>
                  <a:srgbClr val="002060"/>
                </a:solidFill>
              </a:rPr>
              <a:t>del </a:t>
            </a:r>
            <a:r>
              <a:rPr lang="es-ES" sz="4800" b="1" dirty="0">
                <a:solidFill>
                  <a:srgbClr val="C00000"/>
                </a:solidFill>
              </a:rPr>
              <a:t>papa</a:t>
            </a:r>
            <a:r>
              <a:rPr lang="es-ES" sz="4800" b="1" dirty="0">
                <a:solidFill>
                  <a:srgbClr val="002060"/>
                </a:solidFill>
              </a:rPr>
              <a:t>.”</a:t>
            </a:r>
          </a:p>
        </p:txBody>
      </p:sp>
    </p:spTree>
    <p:extLst>
      <p:ext uri="{BB962C8B-B14F-4D97-AF65-F5344CB8AC3E}">
        <p14:creationId xmlns:p14="http://schemas.microsoft.com/office/powerpoint/2010/main" val="32173857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52018"/>
            <a:ext cx="4224464" cy="1077218"/>
          </a:xfrm>
          <a:prstGeom prst="rect">
            <a:avLst/>
          </a:prstGeom>
          <a:noFill/>
        </p:spPr>
        <p:txBody>
          <a:bodyPr wrap="square" rtlCol="0">
            <a:spAutoFit/>
          </a:bodyPr>
          <a:lstStyle/>
          <a:p>
            <a:pPr lvl="0">
              <a:defRPr/>
            </a:pPr>
            <a:r>
              <a:rPr lang="es-ES" sz="3200" dirty="0">
                <a:solidFill>
                  <a:schemeClr val="accent1">
                    <a:lumMod val="50000"/>
                  </a:schemeClr>
                </a:solidFill>
              </a:rPr>
              <a:t>¿Qué es el Poder temporal del papa?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3870503" cy="1077218"/>
          </a:xfrm>
          <a:prstGeom prst="rect">
            <a:avLst/>
          </a:prstGeom>
          <a:noFill/>
        </p:spPr>
        <p:txBody>
          <a:bodyPr wrap="square" rtlCol="0">
            <a:spAutoFit/>
          </a:bodyPr>
          <a:lstStyle/>
          <a:p>
            <a:pPr lvl="0">
              <a:defRPr/>
            </a:pPr>
            <a:r>
              <a:rPr lang="es-ES" sz="3200" dirty="0">
                <a:solidFill>
                  <a:schemeClr val="accent1">
                    <a:lumMod val="50000"/>
                  </a:schemeClr>
                </a:solidFill>
              </a:rPr>
              <a:t>La Donación de </a:t>
            </a:r>
            <a:r>
              <a:rPr lang="es-ES" sz="3200" dirty="0" smtClean="0">
                <a:solidFill>
                  <a:schemeClr val="accent1">
                    <a:lumMod val="50000"/>
                  </a:schemeClr>
                </a:solidFill>
              </a:rPr>
              <a:t>Constantino asigna…</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4" y="4146127"/>
            <a:ext cx="4218655" cy="584775"/>
          </a:xfrm>
          <a:prstGeom prst="rect">
            <a:avLst/>
          </a:prstGeom>
          <a:noFill/>
        </p:spPr>
        <p:txBody>
          <a:bodyPr wrap="square" rtlCol="0">
            <a:spAutoFit/>
          </a:bodyPr>
          <a:lstStyle/>
          <a:p>
            <a:pPr lvl="0">
              <a:defRPr/>
            </a:pPr>
            <a:r>
              <a:rPr lang="es-ES" sz="3200" dirty="0">
                <a:solidFill>
                  <a:schemeClr val="accent1">
                    <a:lumMod val="50000"/>
                  </a:schemeClr>
                </a:solidFill>
              </a:rPr>
              <a:t>Significado de Vicario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6" y="5279381"/>
            <a:ext cx="4357497" cy="1077218"/>
          </a:xfrm>
          <a:prstGeom prst="rect">
            <a:avLst/>
          </a:prstGeom>
          <a:noFill/>
        </p:spPr>
        <p:txBody>
          <a:bodyPr wrap="square" rtlCol="0">
            <a:spAutoFit/>
          </a:bodyPr>
          <a:lstStyle/>
          <a:p>
            <a:pPr>
              <a:defRPr/>
            </a:pPr>
            <a:r>
              <a:rPr lang="es-ES" sz="3200" dirty="0" err="1">
                <a:solidFill>
                  <a:schemeClr val="accent1">
                    <a:lumMod val="50000"/>
                  </a:schemeClr>
                </a:solidFill>
              </a:rPr>
              <a:t>Manning</a:t>
            </a:r>
            <a:r>
              <a:rPr lang="es-ES" sz="3200" dirty="0">
                <a:solidFill>
                  <a:schemeClr val="accent1">
                    <a:lumMod val="50000"/>
                  </a:schemeClr>
                </a:solidFill>
              </a:rPr>
              <a:t> respecto al poder civil del papa</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3151816"/>
            <a:ext cx="3864695" cy="584775"/>
          </a:xfrm>
          <a:prstGeom prst="rect">
            <a:avLst/>
          </a:prstGeom>
          <a:noFill/>
        </p:spPr>
        <p:txBody>
          <a:bodyPr wrap="square" rtlCol="0">
            <a:spAutoFit/>
          </a:bodyPr>
          <a:lstStyle/>
          <a:p>
            <a:pPr lvl="0">
              <a:defRPr/>
            </a:pPr>
            <a:r>
              <a:rPr lang="es-ES" sz="3200" dirty="0">
                <a:solidFill>
                  <a:schemeClr val="accent1">
                    <a:lumMod val="50000"/>
                  </a:schemeClr>
                </a:solidFill>
              </a:rPr>
              <a:t>10 papas en 600 años</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20029" y="3356156"/>
            <a:ext cx="5525727"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 el Poder civil del papa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55302" y="1166460"/>
            <a:ext cx="4130383" cy="1077218"/>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al </a:t>
            </a:r>
            <a:r>
              <a:rPr lang="es-ES" sz="3200" dirty="0">
                <a:solidFill>
                  <a:prstClr val="black"/>
                </a:solidFill>
              </a:rPr>
              <a:t>papa el título </a:t>
            </a:r>
            <a:r>
              <a:rPr lang="es-ES" sz="3200" dirty="0" err="1">
                <a:solidFill>
                  <a:prstClr val="black"/>
                </a:solidFill>
              </a:rPr>
              <a:t>Vicarius</a:t>
            </a:r>
            <a:r>
              <a:rPr lang="es-ES" sz="3200" dirty="0">
                <a:solidFill>
                  <a:prstClr val="black"/>
                </a:solidFill>
              </a:rPr>
              <a:t> </a:t>
            </a:r>
            <a:r>
              <a:rPr lang="es-ES" sz="3200" dirty="0" err="1">
                <a:solidFill>
                  <a:prstClr val="black"/>
                </a:solidFill>
              </a:rPr>
              <a:t>Filii</a:t>
            </a:r>
            <a:r>
              <a:rPr lang="es-ES" sz="3200" dirty="0">
                <a:solidFill>
                  <a:prstClr val="black"/>
                </a:solidFill>
              </a:rPr>
              <a:t> Dei</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55302" y="276912"/>
            <a:ext cx="5761799"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Ocupa el lugar de </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418901"/>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Certeza teológica</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125316"/>
            <a:ext cx="5325381" cy="1569660"/>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Usaron la Donación, documento falso, para justificar su poder temporal</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337291" y="4202059"/>
            <a:ext cx="5633674"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Es el poder espiritual del papa</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3074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12866</TotalTime>
  <Words>6864</Words>
  <Application>Microsoft Office PowerPoint</Application>
  <PresentationFormat>Panorámica</PresentationFormat>
  <Paragraphs>240</Paragraphs>
  <Slides>137</Slides>
  <Notes>2</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137</vt:i4>
      </vt:variant>
    </vt:vector>
  </HeadingPairs>
  <TitlesOfParts>
    <vt:vector size="149"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629</cp:revision>
  <dcterms:created xsi:type="dcterms:W3CDTF">2022-04-02T22:48:54Z</dcterms:created>
  <dcterms:modified xsi:type="dcterms:W3CDTF">2022-11-15T04:49:51Z</dcterms:modified>
</cp:coreProperties>
</file>