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7"/>
  </p:notesMasterIdLst>
  <p:sldIdLst>
    <p:sldId id="258" r:id="rId3"/>
    <p:sldId id="264" r:id="rId4"/>
    <p:sldId id="260" r:id="rId5"/>
    <p:sldId id="1106" r:id="rId6"/>
    <p:sldId id="743" r:id="rId7"/>
    <p:sldId id="483" r:id="rId8"/>
    <p:sldId id="835" r:id="rId9"/>
    <p:sldId id="1096" r:id="rId10"/>
    <p:sldId id="1145" r:id="rId11"/>
    <p:sldId id="1104" r:id="rId12"/>
    <p:sldId id="969" r:id="rId13"/>
    <p:sldId id="1097" r:id="rId14"/>
    <p:sldId id="754" r:id="rId15"/>
    <p:sldId id="1105" r:id="rId16"/>
    <p:sldId id="970" r:id="rId17"/>
    <p:sldId id="672" r:id="rId18"/>
    <p:sldId id="912" r:id="rId19"/>
    <p:sldId id="1107" r:id="rId20"/>
    <p:sldId id="1108" r:id="rId21"/>
    <p:sldId id="1109" r:id="rId22"/>
    <p:sldId id="380" r:id="rId23"/>
    <p:sldId id="1110" r:id="rId24"/>
    <p:sldId id="972" r:id="rId25"/>
    <p:sldId id="1111" r:id="rId26"/>
    <p:sldId id="1112" r:id="rId27"/>
    <p:sldId id="1146" r:id="rId28"/>
    <p:sldId id="1113" r:id="rId29"/>
    <p:sldId id="1114" r:id="rId30"/>
    <p:sldId id="1115" r:id="rId31"/>
    <p:sldId id="1116" r:id="rId32"/>
    <p:sldId id="1117" r:id="rId33"/>
    <p:sldId id="1118" r:id="rId34"/>
    <p:sldId id="1119" r:id="rId35"/>
    <p:sldId id="1120" r:id="rId36"/>
    <p:sldId id="1121" r:id="rId37"/>
    <p:sldId id="1122" r:id="rId38"/>
    <p:sldId id="1123" r:id="rId39"/>
    <p:sldId id="1124" r:id="rId40"/>
    <p:sldId id="1125" r:id="rId41"/>
    <p:sldId id="979" r:id="rId42"/>
    <p:sldId id="1126" r:id="rId43"/>
    <p:sldId id="1127" r:id="rId44"/>
    <p:sldId id="1147" r:id="rId45"/>
    <p:sldId id="1128" r:id="rId46"/>
    <p:sldId id="1129" r:id="rId47"/>
    <p:sldId id="1130" r:id="rId48"/>
    <p:sldId id="981" r:id="rId49"/>
    <p:sldId id="1131" r:id="rId50"/>
    <p:sldId id="1132" r:id="rId51"/>
    <p:sldId id="1133" r:id="rId52"/>
    <p:sldId id="1134" r:id="rId53"/>
    <p:sldId id="1135" r:id="rId54"/>
    <p:sldId id="1136" r:id="rId55"/>
    <p:sldId id="1137" r:id="rId56"/>
    <p:sldId id="978" r:id="rId57"/>
    <p:sldId id="1138" r:id="rId58"/>
    <p:sldId id="1139" r:id="rId59"/>
    <p:sldId id="1140" r:id="rId60"/>
    <p:sldId id="1141" r:id="rId61"/>
    <p:sldId id="1142" r:id="rId62"/>
    <p:sldId id="1143" r:id="rId63"/>
    <p:sldId id="1144" r:id="rId64"/>
    <p:sldId id="982" r:id="rId65"/>
    <p:sldId id="296" r:id="rId6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A86"/>
    <a:srgbClr val="672F62"/>
    <a:srgbClr val="AC0C45"/>
    <a:srgbClr val="7B3874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19/9/2022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13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94956" y="3347679"/>
            <a:ext cx="5108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¿</a:t>
            </a:r>
            <a:r>
              <a:rPr lang="es-MX" sz="4000" dirty="0"/>
              <a:t>QUÉ REPRESENTA LA BESTIA DEL MAR</a:t>
            </a:r>
            <a:r>
              <a:rPr lang="es-MX" sz="4000" dirty="0" smtClean="0"/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234623"/>
            <a:ext cx="12192000" cy="415498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chemeClr val="bg1"/>
                </a:solidFill>
                <a:latin typeface="Bauhaus 93" panose="04030905020B02020C02" pitchFamily="82" charset="0"/>
              </a:rPr>
              <a:t>El cuerno pequeño y la bestia representan el mismo poder</a:t>
            </a:r>
            <a:endParaRPr lang="es-ES" sz="8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63814" y="876334"/>
            <a:ext cx="10580650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02060"/>
                </a:solidFill>
              </a:rPr>
              <a:t>La </a:t>
            </a:r>
            <a:r>
              <a:rPr lang="es-MX" sz="6600" b="1" dirty="0">
                <a:solidFill>
                  <a:srgbClr val="FF0000"/>
                </a:solidFill>
              </a:rPr>
              <a:t>bestia</a:t>
            </a:r>
            <a:r>
              <a:rPr lang="es-MX" sz="6600" b="1" dirty="0">
                <a:solidFill>
                  <a:srgbClr val="002060"/>
                </a:solidFill>
              </a:rPr>
              <a:t> de Apocalipsis 13:1-10 </a:t>
            </a:r>
            <a:r>
              <a:rPr lang="es-MX" sz="6600" b="1" dirty="0">
                <a:solidFill>
                  <a:srgbClr val="FF0000"/>
                </a:solidFill>
              </a:rPr>
              <a:t>representa el mismo poder </a:t>
            </a:r>
            <a:r>
              <a:rPr lang="es-MX" sz="6600" b="1" dirty="0">
                <a:solidFill>
                  <a:srgbClr val="002060"/>
                </a:solidFill>
              </a:rPr>
              <a:t>que el </a:t>
            </a:r>
            <a:r>
              <a:rPr lang="es-MX" sz="6600" b="1" dirty="0">
                <a:solidFill>
                  <a:srgbClr val="FF0000"/>
                </a:solidFill>
              </a:rPr>
              <a:t>cuerno pequeño </a:t>
            </a:r>
            <a:r>
              <a:rPr lang="es-MX" sz="6600" b="1" dirty="0">
                <a:solidFill>
                  <a:srgbClr val="002060"/>
                </a:solidFill>
              </a:rPr>
              <a:t>de </a:t>
            </a:r>
            <a:r>
              <a:rPr lang="es-MX" sz="6600" b="1" dirty="0" smtClean="0">
                <a:solidFill>
                  <a:srgbClr val="002060"/>
                </a:solidFill>
              </a:rPr>
              <a:t>Daniel </a:t>
            </a:r>
            <a:r>
              <a:rPr lang="es-MX" sz="6600" b="1" dirty="0">
                <a:solidFill>
                  <a:srgbClr val="002060"/>
                </a:solidFill>
              </a:rPr>
              <a:t>7 por </a:t>
            </a:r>
            <a:r>
              <a:rPr lang="es-MX" sz="6600" b="1" dirty="0">
                <a:solidFill>
                  <a:srgbClr val="FF0000"/>
                </a:solidFill>
              </a:rPr>
              <a:t>tres razones</a:t>
            </a:r>
            <a:r>
              <a:rPr lang="es-MX" sz="6600" b="1" dirty="0">
                <a:solidFill>
                  <a:srgbClr val="002060"/>
                </a:solidFill>
              </a:rPr>
              <a:t>: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522424"/>
            <a:ext cx="1141505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5400" b="1" u="sng" dirty="0">
                <a:solidFill>
                  <a:srgbClr val="C00000"/>
                </a:solidFill>
              </a:rPr>
              <a:t>Primero</a:t>
            </a:r>
            <a:r>
              <a:rPr lang="es-MX" sz="5400" b="1" dirty="0">
                <a:solidFill>
                  <a:srgbClr val="002060"/>
                </a:solidFill>
              </a:rPr>
              <a:t>, el cuerno pequeño y la bestia se hallan en el </a:t>
            </a:r>
            <a:r>
              <a:rPr lang="es-MX" sz="5400" b="1" dirty="0">
                <a:solidFill>
                  <a:srgbClr val="FF0000"/>
                </a:solidFill>
              </a:rPr>
              <a:t>mismo eslabón </a:t>
            </a:r>
            <a:r>
              <a:rPr lang="es-MX" sz="5400" b="1" dirty="0">
                <a:solidFill>
                  <a:srgbClr val="002060"/>
                </a:solidFill>
              </a:rPr>
              <a:t>de la cadena profética, </a:t>
            </a:r>
            <a:r>
              <a:rPr lang="es-MX" sz="5400" b="1" dirty="0" smtClean="0">
                <a:solidFill>
                  <a:srgbClr val="002060"/>
                </a:solidFill>
              </a:rPr>
              <a:t>pero </a:t>
            </a:r>
            <a:r>
              <a:rPr lang="es-MX" sz="5400" b="1" dirty="0">
                <a:solidFill>
                  <a:srgbClr val="002060"/>
                </a:solidFill>
              </a:rPr>
              <a:t>en Apocalipsis 13 se </a:t>
            </a:r>
            <a:r>
              <a:rPr lang="es-MX" sz="5400" b="1" dirty="0">
                <a:solidFill>
                  <a:srgbClr val="FF0000"/>
                </a:solidFill>
              </a:rPr>
              <a:t>invierte el orden</a:t>
            </a:r>
            <a:r>
              <a:rPr lang="es-MX" sz="5400" b="1" dirty="0" smtClean="0">
                <a:solidFill>
                  <a:srgbClr val="002060"/>
                </a:solidFill>
              </a:rPr>
              <a:t>: </a:t>
            </a:r>
            <a:r>
              <a:rPr lang="es-MX" sz="5400" b="1" dirty="0" smtClean="0">
                <a:solidFill>
                  <a:srgbClr val="C00000"/>
                </a:solidFill>
              </a:rPr>
              <a:t>Leopardo-Oso-León</a:t>
            </a:r>
            <a:r>
              <a:rPr lang="es-MX" sz="5400" b="1" dirty="0" smtClean="0">
                <a:solidFill>
                  <a:srgbClr val="002060"/>
                </a:solidFill>
              </a:rPr>
              <a:t> [en el orden histórico inverso] en vez de </a:t>
            </a:r>
            <a:r>
              <a:rPr lang="es-MX" sz="5400" b="1" dirty="0" smtClean="0">
                <a:solidFill>
                  <a:srgbClr val="C00000"/>
                </a:solidFill>
              </a:rPr>
              <a:t>León-Oso-Leopardo </a:t>
            </a:r>
            <a:r>
              <a:rPr lang="es-MX" sz="5400" b="1" dirty="0" smtClean="0">
                <a:solidFill>
                  <a:srgbClr val="002060"/>
                </a:solidFill>
              </a:rPr>
              <a:t>[en el orden histórico normal] </a:t>
            </a:r>
            <a:endParaRPr lang="es-MX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1823" y="993560"/>
            <a:ext cx="11297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MX" sz="6600" b="1" dirty="0">
                <a:solidFill>
                  <a:schemeClr val="bg1"/>
                </a:solidFill>
              </a:rPr>
              <a:t>También apareció otra señal en el cielo: he aquí un gran </a:t>
            </a:r>
            <a:r>
              <a:rPr lang="es-MX" sz="6600" b="1" dirty="0">
                <a:solidFill>
                  <a:srgbClr val="FFFF00"/>
                </a:solidFill>
              </a:rPr>
              <a:t>dragón</a:t>
            </a:r>
            <a:r>
              <a:rPr lang="es-MX" sz="6600" b="1" dirty="0">
                <a:solidFill>
                  <a:schemeClr val="bg1"/>
                </a:solidFill>
              </a:rPr>
              <a:t> escarlata, que tenía </a:t>
            </a:r>
            <a:r>
              <a:rPr lang="es-MX" sz="6600" b="1" dirty="0">
                <a:solidFill>
                  <a:srgbClr val="FFFF00"/>
                </a:solidFill>
              </a:rPr>
              <a:t>siete cabezas </a:t>
            </a:r>
            <a:r>
              <a:rPr lang="es-MX" sz="6600" b="1" dirty="0">
                <a:solidFill>
                  <a:schemeClr val="bg1"/>
                </a:solidFill>
              </a:rPr>
              <a:t>y </a:t>
            </a:r>
            <a:r>
              <a:rPr lang="es-MX" sz="6600" b="1" dirty="0">
                <a:solidFill>
                  <a:srgbClr val="FFFF00"/>
                </a:solidFill>
              </a:rPr>
              <a:t>diez cuernos</a:t>
            </a:r>
            <a:r>
              <a:rPr lang="es-MX" sz="6600" b="1" dirty="0">
                <a:solidFill>
                  <a:schemeClr val="bg1"/>
                </a:solidFill>
              </a:rPr>
              <a:t>, y en sus cabezas </a:t>
            </a:r>
            <a:r>
              <a:rPr lang="es-MX" sz="6600" b="1" dirty="0">
                <a:solidFill>
                  <a:srgbClr val="FFFF00"/>
                </a:solidFill>
              </a:rPr>
              <a:t>siete diademas</a:t>
            </a:r>
            <a:r>
              <a:rPr lang="es-MX" sz="6600" b="1" dirty="0" smtClean="0">
                <a:solidFill>
                  <a:schemeClr val="bg1"/>
                </a:solidFill>
              </a:rPr>
              <a:t>;</a:t>
            </a:r>
            <a:r>
              <a:rPr lang="es-ES" sz="6600" b="1" dirty="0" smtClean="0">
                <a:solidFill>
                  <a:schemeClr val="bg1"/>
                </a:solidFill>
              </a:rPr>
              <a:t>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12: 3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El dragón de siete cabezas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742838"/>
            <a:ext cx="117618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MX" sz="4400" b="1" dirty="0" smtClean="0">
                <a:solidFill>
                  <a:schemeClr val="bg1"/>
                </a:solidFill>
              </a:rPr>
              <a:t>Me </a:t>
            </a:r>
            <a:r>
              <a:rPr lang="es-MX" sz="4400" b="1" dirty="0">
                <a:solidFill>
                  <a:schemeClr val="bg1"/>
                </a:solidFill>
              </a:rPr>
              <a:t>paré sobre la arena del mar, y vi subir </a:t>
            </a:r>
            <a:r>
              <a:rPr lang="es-MX" sz="4400" b="1" dirty="0">
                <a:solidFill>
                  <a:srgbClr val="FFFF00"/>
                </a:solidFill>
              </a:rPr>
              <a:t>del mar </a:t>
            </a:r>
            <a:r>
              <a:rPr lang="es-MX" sz="4400" b="1" dirty="0">
                <a:solidFill>
                  <a:schemeClr val="bg1"/>
                </a:solidFill>
              </a:rPr>
              <a:t>una </a:t>
            </a:r>
            <a:r>
              <a:rPr lang="es-MX" sz="4400" b="1" dirty="0">
                <a:solidFill>
                  <a:srgbClr val="FFFF00"/>
                </a:solidFill>
              </a:rPr>
              <a:t>bestia</a:t>
            </a:r>
            <a:r>
              <a:rPr lang="es-MX" sz="4400" b="1" dirty="0">
                <a:solidFill>
                  <a:schemeClr val="bg1"/>
                </a:solidFill>
              </a:rPr>
              <a:t> que tenía </a:t>
            </a:r>
            <a:r>
              <a:rPr lang="es-MX" sz="4400" b="1" dirty="0">
                <a:solidFill>
                  <a:srgbClr val="FFFF00"/>
                </a:solidFill>
              </a:rPr>
              <a:t>siete cabezas </a:t>
            </a:r>
            <a:r>
              <a:rPr lang="es-MX" sz="4400" b="1" dirty="0">
                <a:solidFill>
                  <a:schemeClr val="bg1"/>
                </a:solidFill>
              </a:rPr>
              <a:t>y </a:t>
            </a:r>
            <a:r>
              <a:rPr lang="es-MX" sz="4400" b="1" dirty="0">
                <a:solidFill>
                  <a:srgbClr val="FFFF00"/>
                </a:solidFill>
              </a:rPr>
              <a:t>diez </a:t>
            </a:r>
            <a:r>
              <a:rPr lang="es-MX" sz="4400" b="1" dirty="0" smtClean="0">
                <a:solidFill>
                  <a:srgbClr val="FFFF00"/>
                </a:solidFill>
              </a:rPr>
              <a:t>cuernos</a:t>
            </a:r>
            <a:r>
              <a:rPr lang="es-MX" sz="4400" b="1" dirty="0">
                <a:solidFill>
                  <a:schemeClr val="bg1"/>
                </a:solidFill>
              </a:rPr>
              <a:t>; y en sus cuernos </a:t>
            </a:r>
            <a:r>
              <a:rPr lang="es-MX" sz="4400" b="1" dirty="0">
                <a:solidFill>
                  <a:srgbClr val="FFFF00"/>
                </a:solidFill>
              </a:rPr>
              <a:t>diez diademas</a:t>
            </a:r>
            <a:r>
              <a:rPr lang="es-MX" sz="4400" b="1" dirty="0">
                <a:solidFill>
                  <a:schemeClr val="bg1"/>
                </a:solidFill>
              </a:rPr>
              <a:t>; y sobre sus cabezas, un nombre blasfemo. 2 Y la </a:t>
            </a:r>
            <a:r>
              <a:rPr lang="es-MX" sz="4400" b="1" dirty="0">
                <a:solidFill>
                  <a:srgbClr val="FFFF00"/>
                </a:solidFill>
              </a:rPr>
              <a:t>bestia</a:t>
            </a:r>
            <a:r>
              <a:rPr lang="es-MX" sz="4400" b="1" dirty="0">
                <a:solidFill>
                  <a:schemeClr val="bg1"/>
                </a:solidFill>
              </a:rPr>
              <a:t> </a:t>
            </a:r>
            <a:r>
              <a:rPr lang="es-MX" sz="4400" b="1" dirty="0" smtClean="0">
                <a:solidFill>
                  <a:schemeClr val="bg1"/>
                </a:solidFill>
              </a:rPr>
              <a:t>que </a:t>
            </a:r>
            <a:r>
              <a:rPr lang="es-MX" sz="4400" b="1" dirty="0">
                <a:solidFill>
                  <a:schemeClr val="bg1"/>
                </a:solidFill>
              </a:rPr>
              <a:t>vi era semejante a un [</a:t>
            </a:r>
            <a:r>
              <a:rPr lang="es-MX" sz="4400" b="1" dirty="0">
                <a:solidFill>
                  <a:srgbClr val="FFFF00"/>
                </a:solidFill>
              </a:rPr>
              <a:t>1</a:t>
            </a:r>
            <a:r>
              <a:rPr lang="es-MX" sz="4400" b="1" dirty="0">
                <a:solidFill>
                  <a:schemeClr val="bg1"/>
                </a:solidFill>
              </a:rPr>
              <a:t>] </a:t>
            </a:r>
            <a:r>
              <a:rPr lang="es-MX" sz="4400" b="1" dirty="0">
                <a:solidFill>
                  <a:srgbClr val="FFFF00"/>
                </a:solidFill>
              </a:rPr>
              <a:t>leopardo</a:t>
            </a:r>
            <a:r>
              <a:rPr lang="es-MX" sz="4400" b="1" dirty="0">
                <a:solidFill>
                  <a:schemeClr val="bg1"/>
                </a:solidFill>
              </a:rPr>
              <a:t>, y sus pies como de [</a:t>
            </a:r>
            <a:r>
              <a:rPr lang="es-MX" sz="4400" b="1" dirty="0">
                <a:solidFill>
                  <a:srgbClr val="FFFF00"/>
                </a:solidFill>
              </a:rPr>
              <a:t>2</a:t>
            </a:r>
            <a:r>
              <a:rPr lang="es-MX" sz="4400" b="1" dirty="0">
                <a:solidFill>
                  <a:schemeClr val="bg1"/>
                </a:solidFill>
              </a:rPr>
              <a:t>] </a:t>
            </a:r>
            <a:r>
              <a:rPr lang="es-MX" sz="4400" b="1" dirty="0">
                <a:solidFill>
                  <a:srgbClr val="FFFF00"/>
                </a:solidFill>
              </a:rPr>
              <a:t>oso</a:t>
            </a:r>
            <a:r>
              <a:rPr lang="es-MX" sz="4400" b="1" dirty="0">
                <a:solidFill>
                  <a:schemeClr val="bg1"/>
                </a:solidFill>
              </a:rPr>
              <a:t>, y su boca como boca de [</a:t>
            </a:r>
            <a:r>
              <a:rPr lang="es-MX" sz="4400" b="1" dirty="0" smtClean="0">
                <a:solidFill>
                  <a:srgbClr val="FFFF00"/>
                </a:solidFill>
              </a:rPr>
              <a:t>3</a:t>
            </a:r>
            <a:r>
              <a:rPr lang="es-MX" sz="4400" b="1" dirty="0" smtClean="0">
                <a:solidFill>
                  <a:schemeClr val="bg1"/>
                </a:solidFill>
              </a:rPr>
              <a:t>] </a:t>
            </a:r>
            <a:r>
              <a:rPr lang="es-MX" sz="4400" b="1" dirty="0" smtClean="0">
                <a:solidFill>
                  <a:srgbClr val="FFFF00"/>
                </a:solidFill>
              </a:rPr>
              <a:t>león</a:t>
            </a:r>
            <a:r>
              <a:rPr lang="es-MX" sz="4400" b="1" dirty="0">
                <a:solidFill>
                  <a:schemeClr val="bg1"/>
                </a:solidFill>
              </a:rPr>
              <a:t>. Y </a:t>
            </a:r>
            <a:r>
              <a:rPr lang="es-MX" sz="4400" b="1" dirty="0" smtClean="0">
                <a:solidFill>
                  <a:schemeClr val="bg1"/>
                </a:solidFill>
              </a:rPr>
              <a:t>el </a:t>
            </a:r>
            <a:r>
              <a:rPr lang="es-MX" sz="4400" b="1" dirty="0">
                <a:solidFill>
                  <a:schemeClr val="bg1"/>
                </a:solidFill>
              </a:rPr>
              <a:t>[</a:t>
            </a:r>
            <a:r>
              <a:rPr lang="es-MX" sz="4400" b="1" dirty="0">
                <a:solidFill>
                  <a:srgbClr val="FFFF00"/>
                </a:solidFill>
              </a:rPr>
              <a:t>4</a:t>
            </a:r>
            <a:r>
              <a:rPr lang="es-MX" sz="4400" b="1" dirty="0">
                <a:solidFill>
                  <a:schemeClr val="bg1"/>
                </a:solidFill>
              </a:rPr>
              <a:t>] </a:t>
            </a:r>
            <a:r>
              <a:rPr lang="es-MX" sz="4400" b="1" dirty="0">
                <a:solidFill>
                  <a:srgbClr val="FFFF00"/>
                </a:solidFill>
              </a:rPr>
              <a:t>dragón</a:t>
            </a:r>
            <a:r>
              <a:rPr lang="es-MX" sz="4400" b="1" dirty="0">
                <a:solidFill>
                  <a:schemeClr val="bg1"/>
                </a:solidFill>
              </a:rPr>
              <a:t> [</a:t>
            </a:r>
            <a:r>
              <a:rPr lang="es-MX" sz="4400" b="1" dirty="0">
                <a:solidFill>
                  <a:srgbClr val="FFFF00"/>
                </a:solidFill>
              </a:rPr>
              <a:t>con diez </a:t>
            </a:r>
            <a:r>
              <a:rPr lang="es-MX" sz="4400" b="1" dirty="0" smtClean="0">
                <a:solidFill>
                  <a:srgbClr val="FFFF00"/>
                </a:solidFill>
              </a:rPr>
              <a:t>cuernos—Ap. </a:t>
            </a:r>
            <a:r>
              <a:rPr lang="es-MX" sz="4400" b="1" dirty="0">
                <a:solidFill>
                  <a:srgbClr val="FFFF00"/>
                </a:solidFill>
              </a:rPr>
              <a:t>12:3</a:t>
            </a:r>
            <a:r>
              <a:rPr lang="es-MX" sz="4400" b="1" dirty="0">
                <a:solidFill>
                  <a:schemeClr val="bg1"/>
                </a:solidFill>
              </a:rPr>
              <a:t>] le </a:t>
            </a:r>
            <a:r>
              <a:rPr lang="es-MX" sz="4400" b="1" dirty="0" smtClean="0">
                <a:solidFill>
                  <a:schemeClr val="bg1"/>
                </a:solidFill>
              </a:rPr>
              <a:t>dio [a la bestia] </a:t>
            </a:r>
            <a:r>
              <a:rPr lang="es-MX" sz="4400" b="1" dirty="0">
                <a:solidFill>
                  <a:schemeClr val="bg1"/>
                </a:solidFill>
              </a:rPr>
              <a:t>su poder y su trono, y </a:t>
            </a:r>
            <a:r>
              <a:rPr lang="es-MX" sz="4400" b="1" dirty="0" smtClean="0">
                <a:solidFill>
                  <a:schemeClr val="bg1"/>
                </a:solidFill>
              </a:rPr>
              <a:t>grande </a:t>
            </a:r>
            <a:r>
              <a:rPr lang="es-MX" sz="4400" b="1" dirty="0">
                <a:solidFill>
                  <a:schemeClr val="bg1"/>
                </a:solidFill>
              </a:rPr>
              <a:t>autoridad</a:t>
            </a:r>
            <a:r>
              <a:rPr lang="es-MX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13: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1-2  La bestia de siete cabezas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0"/>
            <a:ext cx="11713029" cy="68634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4000" b="1" u="sng" dirty="0">
                <a:solidFill>
                  <a:srgbClr val="FF0000"/>
                </a:solidFill>
              </a:rPr>
              <a:t>Leopardo... oso... </a:t>
            </a:r>
            <a:r>
              <a:rPr lang="es-MX" sz="4000" b="1" u="sng" dirty="0" smtClean="0">
                <a:solidFill>
                  <a:srgbClr val="FF0000"/>
                </a:solidFill>
              </a:rPr>
              <a:t>león. </a:t>
            </a:r>
            <a:r>
              <a:rPr lang="es-MX" sz="4000" b="1" dirty="0" smtClean="0">
                <a:solidFill>
                  <a:srgbClr val="002060"/>
                </a:solidFill>
              </a:rPr>
              <a:t>Una  </a:t>
            </a:r>
            <a:r>
              <a:rPr lang="es-MX" sz="4000" b="1" dirty="0">
                <a:solidFill>
                  <a:srgbClr val="002060"/>
                </a:solidFill>
              </a:rPr>
              <a:t>evidente alusión al simbolismo de Dan. 7. Daniel vio tres bestias: la </a:t>
            </a:r>
            <a:r>
              <a:rPr lang="es-MX" sz="4000" b="1" u="sng" dirty="0">
                <a:solidFill>
                  <a:srgbClr val="002060"/>
                </a:solidFill>
              </a:rPr>
              <a:t>primera</a:t>
            </a:r>
            <a:r>
              <a:rPr lang="es-MX" sz="4000" b="1" dirty="0">
                <a:solidFill>
                  <a:srgbClr val="002060"/>
                </a:solidFill>
              </a:rPr>
              <a:t> era semejante a un </a:t>
            </a:r>
            <a:r>
              <a:rPr lang="es-MX" sz="4000" b="1" u="sng" dirty="0">
                <a:solidFill>
                  <a:srgbClr val="002060"/>
                </a:solidFill>
              </a:rPr>
              <a:t>león</a:t>
            </a:r>
            <a:r>
              <a:rPr lang="es-MX" sz="4000" b="1" dirty="0">
                <a:solidFill>
                  <a:srgbClr val="002060"/>
                </a:solidFill>
              </a:rPr>
              <a:t>; la </a:t>
            </a:r>
            <a:r>
              <a:rPr lang="es-MX" sz="4000" b="1" u="sng" dirty="0">
                <a:solidFill>
                  <a:srgbClr val="002060"/>
                </a:solidFill>
              </a:rPr>
              <a:t>segunda</a:t>
            </a:r>
            <a:r>
              <a:rPr lang="es-MX" sz="4000" b="1" dirty="0">
                <a:solidFill>
                  <a:srgbClr val="002060"/>
                </a:solidFill>
              </a:rPr>
              <a:t>, a un </a:t>
            </a:r>
            <a:r>
              <a:rPr lang="es-MX" sz="4000" b="1" u="sng" dirty="0">
                <a:solidFill>
                  <a:srgbClr val="002060"/>
                </a:solidFill>
              </a:rPr>
              <a:t>oso</a:t>
            </a:r>
            <a:r>
              <a:rPr lang="es-MX" sz="4000" b="1" dirty="0">
                <a:solidFill>
                  <a:srgbClr val="002060"/>
                </a:solidFill>
              </a:rPr>
              <a:t>; la </a:t>
            </a:r>
            <a:r>
              <a:rPr lang="es-MX" sz="4000" b="1" u="sng" dirty="0">
                <a:solidFill>
                  <a:srgbClr val="002060"/>
                </a:solidFill>
              </a:rPr>
              <a:t>tercera</a:t>
            </a:r>
            <a:r>
              <a:rPr lang="es-MX" sz="4000" b="1" dirty="0">
                <a:solidFill>
                  <a:srgbClr val="002060"/>
                </a:solidFill>
              </a:rPr>
              <a:t>, a un </a:t>
            </a:r>
            <a:r>
              <a:rPr lang="es-MX" sz="4000" b="1" u="sng" dirty="0">
                <a:solidFill>
                  <a:srgbClr val="002060"/>
                </a:solidFill>
              </a:rPr>
              <a:t>leopardo</a:t>
            </a:r>
            <a:r>
              <a:rPr lang="es-MX" sz="4000" b="1" dirty="0">
                <a:solidFill>
                  <a:srgbClr val="002060"/>
                </a:solidFill>
              </a:rPr>
              <a:t>. La </a:t>
            </a:r>
            <a:r>
              <a:rPr lang="es-MX" sz="4000" b="1" u="sng" dirty="0">
                <a:solidFill>
                  <a:srgbClr val="002060"/>
                </a:solidFill>
              </a:rPr>
              <a:t>bestia</a:t>
            </a:r>
            <a:r>
              <a:rPr lang="es-MX" sz="4000" b="1" dirty="0">
                <a:solidFill>
                  <a:srgbClr val="002060"/>
                </a:solidFill>
              </a:rPr>
              <a:t> que vio Juan tenía características físicas tomadas de </a:t>
            </a:r>
            <a:r>
              <a:rPr lang="es-MX" sz="4000" b="1" dirty="0" smtClean="0">
                <a:solidFill>
                  <a:srgbClr val="002060"/>
                </a:solidFill>
              </a:rPr>
              <a:t>las </a:t>
            </a:r>
            <a:r>
              <a:rPr lang="es-MX" sz="4000" b="1" u="sng" dirty="0" smtClean="0">
                <a:solidFill>
                  <a:srgbClr val="002060"/>
                </a:solidFill>
              </a:rPr>
              <a:t>tres</a:t>
            </a:r>
            <a:r>
              <a:rPr lang="es-MX" sz="4000" b="1" dirty="0">
                <a:solidFill>
                  <a:srgbClr val="002060"/>
                </a:solidFill>
              </a:rPr>
              <a:t>, lo que </a:t>
            </a:r>
            <a:r>
              <a:rPr lang="es-MX" sz="4000" b="1" dirty="0" smtClean="0">
                <a:solidFill>
                  <a:srgbClr val="002060"/>
                </a:solidFill>
              </a:rPr>
              <a:t>indica</a:t>
            </a:r>
            <a:r>
              <a:rPr lang="es-MX" sz="4000" b="1" dirty="0">
                <a:solidFill>
                  <a:srgbClr val="002060"/>
                </a:solidFill>
              </a:rPr>
              <a:t>, sin duda alguna, que el poder representado por la bestia de </a:t>
            </a:r>
            <a:r>
              <a:rPr lang="es-MX" sz="4000" b="1" dirty="0" smtClean="0">
                <a:solidFill>
                  <a:srgbClr val="002060"/>
                </a:solidFill>
              </a:rPr>
              <a:t>Ap. </a:t>
            </a:r>
            <a:r>
              <a:rPr lang="es-MX" sz="4000" b="1" dirty="0">
                <a:solidFill>
                  <a:srgbClr val="002060"/>
                </a:solidFill>
              </a:rPr>
              <a:t>posee características evidentes en los imperios de </a:t>
            </a:r>
            <a:r>
              <a:rPr lang="es-MX" sz="4000" b="1" u="sng" dirty="0" smtClean="0">
                <a:solidFill>
                  <a:srgbClr val="002060"/>
                </a:solidFill>
              </a:rPr>
              <a:t>Babilonia</a:t>
            </a:r>
            <a:r>
              <a:rPr lang="es-MX" sz="4000" b="1" dirty="0" smtClean="0">
                <a:solidFill>
                  <a:srgbClr val="002060"/>
                </a:solidFill>
              </a:rPr>
              <a:t>, </a:t>
            </a:r>
            <a:r>
              <a:rPr lang="es-MX" sz="4000" b="1" u="sng" dirty="0" smtClean="0">
                <a:solidFill>
                  <a:srgbClr val="002060"/>
                </a:solidFill>
              </a:rPr>
              <a:t>Persia</a:t>
            </a:r>
            <a:r>
              <a:rPr lang="es-MX" sz="4000" b="1" dirty="0" smtClean="0">
                <a:solidFill>
                  <a:srgbClr val="002060"/>
                </a:solidFill>
              </a:rPr>
              <a:t> </a:t>
            </a:r>
            <a:r>
              <a:rPr lang="es-MX" sz="4000" b="1" dirty="0">
                <a:solidFill>
                  <a:srgbClr val="002060"/>
                </a:solidFill>
              </a:rPr>
              <a:t>y </a:t>
            </a:r>
            <a:r>
              <a:rPr lang="es-MX" sz="4000" b="1" u="sng" dirty="0">
                <a:solidFill>
                  <a:srgbClr val="002060"/>
                </a:solidFill>
              </a:rPr>
              <a:t>Grecia</a:t>
            </a:r>
            <a:r>
              <a:rPr lang="es-MX" sz="4000" b="1" dirty="0">
                <a:solidFill>
                  <a:srgbClr val="002060"/>
                </a:solidFill>
              </a:rPr>
              <a:t>. Algunos han notado que Juan alude a estos poderes en el </a:t>
            </a:r>
            <a:r>
              <a:rPr lang="es-MX" sz="4000" b="1" u="sng" dirty="0">
                <a:solidFill>
                  <a:srgbClr val="002060"/>
                </a:solidFill>
              </a:rPr>
              <a:t>orden inverso</a:t>
            </a:r>
            <a:r>
              <a:rPr lang="es-MX" sz="4000" b="1" dirty="0">
                <a:solidFill>
                  <a:srgbClr val="002060"/>
                </a:solidFill>
              </a:rPr>
              <a:t> de su aparición en la historia, o </a:t>
            </a:r>
            <a:r>
              <a:rPr lang="es-MX" sz="4000" b="1" u="sng" dirty="0">
                <a:solidFill>
                  <a:srgbClr val="C00000"/>
                </a:solidFill>
              </a:rPr>
              <a:t>mirando retrospectivamente desde sus días</a:t>
            </a:r>
            <a:r>
              <a:rPr lang="es-MX" sz="4000" b="1" dirty="0" smtClean="0">
                <a:solidFill>
                  <a:srgbClr val="002060"/>
                </a:solidFill>
              </a:rPr>
              <a:t>. </a:t>
            </a:r>
            <a:r>
              <a:rPr lang="es-MX" sz="4000" b="1" dirty="0" smtClean="0">
                <a:solidFill>
                  <a:srgbClr val="672F62"/>
                </a:solidFill>
              </a:rPr>
              <a:t>CBA</a:t>
            </a:r>
            <a:endParaRPr lang="es-ES" sz="4000" b="1" dirty="0">
              <a:solidFill>
                <a:srgbClr val="672F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2353" y="368502"/>
            <a:ext cx="11217016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6600" b="1" dirty="0" smtClean="0">
                <a:solidFill>
                  <a:srgbClr val="002060"/>
                </a:solidFill>
              </a:rPr>
              <a:t>León</a:t>
            </a:r>
            <a:endParaRPr lang="es-ES" sz="6600" b="1" dirty="0">
              <a:solidFill>
                <a:srgbClr val="002060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6600" b="1" dirty="0" smtClean="0">
                <a:solidFill>
                  <a:srgbClr val="002060"/>
                </a:solidFill>
              </a:rPr>
              <a:t>Oso</a:t>
            </a:r>
            <a:endParaRPr lang="es-ES" sz="6600" b="1" dirty="0">
              <a:solidFill>
                <a:srgbClr val="002060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6600" b="1" dirty="0" smtClean="0">
                <a:solidFill>
                  <a:srgbClr val="002060"/>
                </a:solidFill>
              </a:rPr>
              <a:t>Leopardo</a:t>
            </a:r>
            <a:endParaRPr lang="es-ES" sz="6600" b="1" dirty="0">
              <a:solidFill>
                <a:srgbClr val="002060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6600" b="1" dirty="0" smtClean="0">
                <a:solidFill>
                  <a:srgbClr val="002060"/>
                </a:solidFill>
              </a:rPr>
              <a:t>Dragón</a:t>
            </a:r>
            <a:endParaRPr lang="es-ES" sz="6600" b="1" dirty="0">
              <a:solidFill>
                <a:srgbClr val="002060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6600" b="1" dirty="0" smtClean="0">
                <a:solidFill>
                  <a:srgbClr val="002060"/>
                </a:solidFill>
              </a:rPr>
              <a:t>10 </a:t>
            </a:r>
            <a:r>
              <a:rPr lang="es-ES" sz="6600" b="1" dirty="0">
                <a:solidFill>
                  <a:srgbClr val="002060"/>
                </a:solidFill>
              </a:rPr>
              <a:t>cuernos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6600" b="1" dirty="0" smtClean="0">
                <a:solidFill>
                  <a:srgbClr val="002060"/>
                </a:solidFill>
              </a:rPr>
              <a:t>Cuerno </a:t>
            </a:r>
            <a:r>
              <a:rPr lang="es-ES" sz="6600" b="1" dirty="0">
                <a:solidFill>
                  <a:srgbClr val="002060"/>
                </a:solidFill>
              </a:rPr>
              <a:t>pequeño (BESTIA)</a:t>
            </a:r>
            <a:endParaRPr lang="es-ES" sz="6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75187" y="302359"/>
            <a:ext cx="11201102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MX" sz="8800" b="1" u="sng" dirty="0">
                <a:solidFill>
                  <a:srgbClr val="C00000"/>
                </a:solidFill>
              </a:rPr>
              <a:t>Segundo</a:t>
            </a:r>
            <a:r>
              <a:rPr lang="es-MX" sz="8800" b="1" dirty="0">
                <a:solidFill>
                  <a:srgbClr val="002060"/>
                </a:solidFill>
              </a:rPr>
              <a:t>, la bestia desempeña las </a:t>
            </a:r>
            <a:r>
              <a:rPr lang="es-MX" sz="8800" b="1" dirty="0">
                <a:solidFill>
                  <a:srgbClr val="FF0000"/>
                </a:solidFill>
              </a:rPr>
              <a:t>mismas acciones </a:t>
            </a:r>
            <a:r>
              <a:rPr lang="es-MX" sz="8800" b="1" dirty="0">
                <a:solidFill>
                  <a:srgbClr val="002060"/>
                </a:solidFill>
              </a:rPr>
              <a:t>del cuerno </a:t>
            </a:r>
            <a:r>
              <a:rPr lang="es-MX" sz="8800" b="1" dirty="0" smtClean="0">
                <a:solidFill>
                  <a:srgbClr val="002060"/>
                </a:solidFill>
              </a:rPr>
              <a:t>pequeño</a:t>
            </a:r>
            <a:r>
              <a:rPr lang="es-MX" sz="8800" b="1" dirty="0">
                <a:solidFill>
                  <a:srgbClr val="002060"/>
                </a:solidFill>
              </a:rPr>
              <a:t>:</a:t>
            </a:r>
            <a:endParaRPr lang="es-E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9965" y="984885"/>
            <a:ext cx="113896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chemeClr val="bg1"/>
                </a:solidFill>
              </a:rPr>
              <a:t>“</a:t>
            </a:r>
            <a:r>
              <a:rPr lang="es-MX" sz="5400" b="1" dirty="0">
                <a:solidFill>
                  <a:schemeClr val="bg1"/>
                </a:solidFill>
              </a:rPr>
              <a:t>Y se le permitió hacer </a:t>
            </a:r>
            <a:r>
              <a:rPr lang="es-MX" sz="5400" b="1" dirty="0">
                <a:solidFill>
                  <a:srgbClr val="FFFF00"/>
                </a:solidFill>
              </a:rPr>
              <a:t>guerra contra los santos, y vencerlos</a:t>
            </a:r>
            <a:r>
              <a:rPr lang="es-MX" sz="5400" b="1" dirty="0">
                <a:solidFill>
                  <a:schemeClr val="bg1"/>
                </a:solidFill>
              </a:rPr>
              <a:t>. También se le dio autoridad </a:t>
            </a:r>
            <a:r>
              <a:rPr lang="es-MX" sz="5400" b="1" dirty="0" smtClean="0">
                <a:solidFill>
                  <a:schemeClr val="bg1"/>
                </a:solidFill>
              </a:rPr>
              <a:t>sobre </a:t>
            </a:r>
            <a:r>
              <a:rPr lang="es-MX" sz="5400" b="1" dirty="0">
                <a:solidFill>
                  <a:schemeClr val="bg1"/>
                </a:solidFill>
              </a:rPr>
              <a:t>toda tribu, pueblo, lengua y nación. . . También se le dio </a:t>
            </a:r>
            <a:r>
              <a:rPr lang="es-MX" sz="5400" b="1" dirty="0">
                <a:solidFill>
                  <a:srgbClr val="FFFF00"/>
                </a:solidFill>
              </a:rPr>
              <a:t>boca</a:t>
            </a:r>
            <a:r>
              <a:rPr lang="es-MX" sz="5400" b="1" dirty="0">
                <a:solidFill>
                  <a:schemeClr val="bg1"/>
                </a:solidFill>
              </a:rPr>
              <a:t> que hablaba </a:t>
            </a:r>
            <a:r>
              <a:rPr lang="es-MX" sz="5400" b="1" dirty="0">
                <a:solidFill>
                  <a:srgbClr val="FFFF00"/>
                </a:solidFill>
              </a:rPr>
              <a:t>grandes cosas </a:t>
            </a:r>
            <a:r>
              <a:rPr lang="es-MX" sz="5400" b="1" dirty="0" smtClean="0">
                <a:solidFill>
                  <a:srgbClr val="FFFF00"/>
                </a:solidFill>
              </a:rPr>
              <a:t>y </a:t>
            </a:r>
            <a:r>
              <a:rPr lang="es-MX" sz="5400" b="1" dirty="0">
                <a:solidFill>
                  <a:srgbClr val="FFFF00"/>
                </a:solidFill>
              </a:rPr>
              <a:t>blasfemias </a:t>
            </a:r>
            <a:r>
              <a:rPr lang="es-MX" sz="5400" b="1" dirty="0">
                <a:solidFill>
                  <a:schemeClr val="bg1"/>
                </a:solidFill>
              </a:rPr>
              <a:t>. . 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13:7:</a:t>
            </a:r>
          </a:p>
        </p:txBody>
      </p:sp>
    </p:spTree>
    <p:extLst>
      <p:ext uri="{BB962C8B-B14F-4D97-AF65-F5344CB8AC3E}">
        <p14:creationId xmlns:p14="http://schemas.microsoft.com/office/powerpoint/2010/main" val="5578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75187" y="302359"/>
            <a:ext cx="11201102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MX" sz="8800" b="1" u="sng" dirty="0">
                <a:solidFill>
                  <a:srgbClr val="C00000"/>
                </a:solidFill>
              </a:rPr>
              <a:t>Tercero</a:t>
            </a:r>
            <a:r>
              <a:rPr lang="es-MX" sz="8800" b="1" dirty="0">
                <a:solidFill>
                  <a:srgbClr val="002060"/>
                </a:solidFill>
              </a:rPr>
              <a:t>, la bestia gobierna por </a:t>
            </a:r>
            <a:r>
              <a:rPr lang="es-MX" sz="8800" b="1" dirty="0">
                <a:solidFill>
                  <a:srgbClr val="FF0000"/>
                </a:solidFill>
              </a:rPr>
              <a:t>el mismo período de tiempo </a:t>
            </a:r>
            <a:r>
              <a:rPr lang="es-MX" sz="8800" b="1" dirty="0">
                <a:solidFill>
                  <a:srgbClr val="002060"/>
                </a:solidFill>
              </a:rPr>
              <a:t>que el cuerno pequeño:</a:t>
            </a:r>
            <a:endParaRPr lang="es-E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Repaso de la </a:t>
            </a:r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Cadena Profética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9965" y="984885"/>
            <a:ext cx="113896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bg1"/>
                </a:solidFill>
              </a:rPr>
              <a:t>“</a:t>
            </a:r>
            <a:r>
              <a:rPr lang="es-MX" sz="6000" b="1" dirty="0">
                <a:solidFill>
                  <a:schemeClr val="bg1"/>
                </a:solidFill>
              </a:rPr>
              <a:t>También se le dio boca que hablaba grandes cosas y blasfemias; y se le dio autoridad para </a:t>
            </a:r>
            <a:r>
              <a:rPr lang="es-MX" sz="6000" b="1" dirty="0" smtClean="0">
                <a:solidFill>
                  <a:schemeClr val="bg1"/>
                </a:solidFill>
              </a:rPr>
              <a:t>actuar </a:t>
            </a:r>
            <a:r>
              <a:rPr lang="es-MX" sz="6000" b="1" dirty="0">
                <a:solidFill>
                  <a:srgbClr val="FFFF00"/>
                </a:solidFill>
              </a:rPr>
              <a:t>cuarenta y dos </a:t>
            </a:r>
            <a:r>
              <a:rPr lang="es-MX" sz="6000" b="1" dirty="0" smtClean="0">
                <a:solidFill>
                  <a:srgbClr val="FFFF00"/>
                </a:solidFill>
              </a:rPr>
              <a:t>meses [tiempo, tiempos y la mitad de un tiempo]</a:t>
            </a:r>
            <a:r>
              <a:rPr lang="es-MX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13:5:</a:t>
            </a:r>
          </a:p>
        </p:txBody>
      </p:sp>
    </p:spTree>
    <p:extLst>
      <p:ext uri="{BB962C8B-B14F-4D97-AF65-F5344CB8AC3E}">
        <p14:creationId xmlns:p14="http://schemas.microsoft.com/office/powerpoint/2010/main" val="34369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bg1"/>
                </a:solidFill>
                <a:latin typeface="Bauhaus 93" panose="04030905020B02020C02" pitchFamily="82" charset="0"/>
              </a:rPr>
              <a:t>Termina la tercera etapa: cautiverio y herida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9355" y="324531"/>
            <a:ext cx="11120718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MX" sz="4800" b="1" dirty="0">
                <a:solidFill>
                  <a:srgbClr val="002060"/>
                </a:solidFill>
              </a:rPr>
              <a:t>Repasemos las </a:t>
            </a:r>
            <a:r>
              <a:rPr lang="es-MX" sz="4800" b="1" dirty="0">
                <a:solidFill>
                  <a:srgbClr val="FF0000"/>
                </a:solidFill>
              </a:rPr>
              <a:t>tres etapas </a:t>
            </a:r>
            <a:r>
              <a:rPr lang="es-MX" sz="4800" b="1" dirty="0">
                <a:solidFill>
                  <a:srgbClr val="002060"/>
                </a:solidFill>
              </a:rPr>
              <a:t>de la </a:t>
            </a:r>
            <a:r>
              <a:rPr lang="es-MX" sz="4800" b="1" dirty="0">
                <a:solidFill>
                  <a:srgbClr val="FF0000"/>
                </a:solidFill>
              </a:rPr>
              <a:t>cuarta bestia</a:t>
            </a:r>
            <a:r>
              <a:rPr lang="es-MX" sz="4800" b="1" dirty="0">
                <a:solidFill>
                  <a:srgbClr val="002060"/>
                </a:solidFill>
              </a:rPr>
              <a:t>: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800" b="1" dirty="0" smtClean="0">
                <a:solidFill>
                  <a:srgbClr val="002060"/>
                </a:solidFill>
              </a:rPr>
              <a:t>El </a:t>
            </a:r>
            <a:r>
              <a:rPr lang="es-MX" sz="4800" b="1" dirty="0" smtClean="0">
                <a:solidFill>
                  <a:srgbClr val="002060"/>
                </a:solidFill>
              </a:rPr>
              <a:t>dragón [</a:t>
            </a:r>
            <a:r>
              <a:rPr lang="es-MX" sz="4800" b="1" dirty="0">
                <a:solidFill>
                  <a:srgbClr val="002060"/>
                </a:solidFill>
              </a:rPr>
              <a:t>I</a:t>
            </a:r>
            <a:r>
              <a:rPr lang="es-MX" sz="4800" b="1" dirty="0" smtClean="0">
                <a:solidFill>
                  <a:srgbClr val="002060"/>
                </a:solidFill>
              </a:rPr>
              <a:t>mperio </a:t>
            </a:r>
            <a:r>
              <a:rPr lang="es-MX" sz="4800" b="1" dirty="0">
                <a:solidFill>
                  <a:srgbClr val="002060"/>
                </a:solidFill>
              </a:rPr>
              <a:t>R</a:t>
            </a:r>
            <a:r>
              <a:rPr lang="es-MX" sz="4800" b="1" dirty="0" smtClean="0">
                <a:solidFill>
                  <a:srgbClr val="002060"/>
                </a:solidFill>
              </a:rPr>
              <a:t>omano] </a:t>
            </a:r>
            <a:r>
              <a:rPr lang="es-MX" sz="4800" b="1" dirty="0">
                <a:solidFill>
                  <a:srgbClr val="002060"/>
                </a:solidFill>
              </a:rPr>
              <a:t>gobernando </a:t>
            </a:r>
            <a:r>
              <a:rPr lang="es-MX" sz="4800" b="1" dirty="0" smtClean="0">
                <a:solidFill>
                  <a:srgbClr val="002060"/>
                </a:solidFill>
              </a:rPr>
              <a:t>solo </a:t>
            </a:r>
            <a:r>
              <a:rPr lang="es-MX" sz="4800" b="1" dirty="0">
                <a:solidFill>
                  <a:srgbClr val="002060"/>
                </a:solidFill>
              </a:rPr>
              <a:t>(168 AC – </a:t>
            </a:r>
            <a:r>
              <a:rPr lang="es-MX" sz="4800" b="1" dirty="0" smtClean="0">
                <a:solidFill>
                  <a:srgbClr val="002060"/>
                </a:solidFill>
              </a:rPr>
              <a:t>476 DC</a:t>
            </a:r>
            <a:r>
              <a:rPr lang="es-MX" sz="4800" b="1" dirty="0">
                <a:solidFill>
                  <a:srgbClr val="002060"/>
                </a:solidFill>
              </a:rPr>
              <a:t>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800" b="1" dirty="0" smtClean="0">
                <a:solidFill>
                  <a:srgbClr val="002060"/>
                </a:solidFill>
              </a:rPr>
              <a:t>El </a:t>
            </a:r>
            <a:r>
              <a:rPr lang="es-MX" sz="4800" b="1" dirty="0">
                <a:solidFill>
                  <a:srgbClr val="002060"/>
                </a:solidFill>
              </a:rPr>
              <a:t>dragón con los diez cuernos (476 DC – 538 DC)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800" b="1" dirty="0" smtClean="0">
                <a:solidFill>
                  <a:srgbClr val="002060"/>
                </a:solidFill>
              </a:rPr>
              <a:t>El </a:t>
            </a:r>
            <a:r>
              <a:rPr lang="es-MX" sz="4800" b="1" dirty="0">
                <a:solidFill>
                  <a:srgbClr val="002060"/>
                </a:solidFill>
              </a:rPr>
              <a:t>dragón con el cuerno pequeño (538-1798 DC)</a:t>
            </a:r>
          </a:p>
        </p:txBody>
      </p:sp>
    </p:spTree>
    <p:extLst>
      <p:ext uri="{BB962C8B-B14F-4D97-AF65-F5344CB8AC3E}">
        <p14:creationId xmlns:p14="http://schemas.microsoft.com/office/powerpoint/2010/main" val="22175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1947" y="867761"/>
            <a:ext cx="11017047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002060"/>
                </a:solidFill>
              </a:rPr>
              <a:t>cuerno pequeño/la bestia reinó por </a:t>
            </a:r>
            <a:r>
              <a:rPr lang="es-ES" sz="5400" b="1" dirty="0">
                <a:solidFill>
                  <a:srgbClr val="FF0000"/>
                </a:solidFill>
              </a:rPr>
              <a:t>cuarenta y dos meses </a:t>
            </a:r>
            <a:r>
              <a:rPr lang="es-ES" sz="5400" b="1" dirty="0">
                <a:solidFill>
                  <a:srgbClr val="002060"/>
                </a:solidFill>
              </a:rPr>
              <a:t>y al concluir ese periodo, terminó la </a:t>
            </a:r>
            <a:r>
              <a:rPr lang="es-ES" sz="5400" b="1" dirty="0">
                <a:solidFill>
                  <a:srgbClr val="FF0000"/>
                </a:solidFill>
              </a:rPr>
              <a:t>tercera etapa </a:t>
            </a:r>
            <a:r>
              <a:rPr lang="es-ES" sz="5400" b="1" dirty="0">
                <a:solidFill>
                  <a:srgbClr val="002060"/>
                </a:solidFill>
              </a:rPr>
              <a:t>del </a:t>
            </a:r>
            <a:r>
              <a:rPr lang="es-ES" sz="5400" b="1" dirty="0">
                <a:solidFill>
                  <a:srgbClr val="FF0000"/>
                </a:solidFill>
              </a:rPr>
              <a:t>dragón</a:t>
            </a:r>
            <a:r>
              <a:rPr lang="es-ES" sz="5400" b="1" dirty="0">
                <a:solidFill>
                  <a:srgbClr val="002060"/>
                </a:solidFill>
              </a:rPr>
              <a:t>. Apocalipsis 13:10 nos informa que al concluir este período le sucedieron </a:t>
            </a:r>
            <a:r>
              <a:rPr lang="es-ES" sz="5400" b="1" dirty="0">
                <a:solidFill>
                  <a:srgbClr val="FF0000"/>
                </a:solidFill>
              </a:rPr>
              <a:t>dos cosas </a:t>
            </a:r>
            <a:r>
              <a:rPr lang="es-ES" sz="5400" b="1" dirty="0">
                <a:solidFill>
                  <a:srgbClr val="002060"/>
                </a:solidFill>
              </a:rPr>
              <a:t>a la bestia: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9965" y="984885"/>
            <a:ext cx="113896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“Si alguno lleva en </a:t>
            </a:r>
            <a:r>
              <a:rPr lang="es-ES" sz="6000" b="1" dirty="0">
                <a:solidFill>
                  <a:srgbClr val="FFFF00"/>
                </a:solidFill>
              </a:rPr>
              <a:t>[1] cautividad</a:t>
            </a:r>
            <a:r>
              <a:rPr lang="es-ES" sz="6000" b="1" dirty="0">
                <a:solidFill>
                  <a:schemeClr val="bg1"/>
                </a:solidFill>
              </a:rPr>
              <a:t>, va en cautividad; si alguno mata a espada, </a:t>
            </a:r>
            <a:r>
              <a:rPr lang="es-ES" sz="6000" b="1" dirty="0">
                <a:solidFill>
                  <a:srgbClr val="FFFF00"/>
                </a:solidFill>
              </a:rPr>
              <a:t>[2] a espada </a:t>
            </a:r>
            <a:r>
              <a:rPr lang="es-ES" sz="6000" b="1" dirty="0">
                <a:solidFill>
                  <a:schemeClr val="bg1"/>
                </a:solidFill>
              </a:rPr>
              <a:t>debe ser muerto. Aquí está la paciencia y la fe de los santos.”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13:10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59242" y="217714"/>
            <a:ext cx="11017047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>
                <a:solidFill>
                  <a:srgbClr val="002060"/>
                </a:solidFill>
              </a:rPr>
              <a:t>La bestia recibió una herida mortal con la espada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bestia fue echada en </a:t>
            </a:r>
            <a:r>
              <a:rPr lang="es-ES" sz="4400" b="1" dirty="0" smtClean="0">
                <a:solidFill>
                  <a:srgbClr val="002060"/>
                </a:solidFill>
              </a:rPr>
              <a:t>cautiverio</a:t>
            </a:r>
          </a:p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clave para comprender esta profecía es determinar </a:t>
            </a:r>
            <a:r>
              <a:rPr lang="es-ES" sz="4400" b="1" dirty="0">
                <a:solidFill>
                  <a:srgbClr val="FF0000"/>
                </a:solidFill>
              </a:rPr>
              <a:t>qué simboliza la espada </a:t>
            </a:r>
            <a:r>
              <a:rPr lang="es-ES" sz="4400" b="1" dirty="0">
                <a:solidFill>
                  <a:srgbClr val="002060"/>
                </a:solidFill>
              </a:rPr>
              <a:t>que hirió a la bestia y </a:t>
            </a:r>
            <a:r>
              <a:rPr lang="es-ES" sz="4400" b="1" dirty="0">
                <a:solidFill>
                  <a:srgbClr val="FF0000"/>
                </a:solidFill>
              </a:rPr>
              <a:t>en qué sentido </a:t>
            </a:r>
            <a:r>
              <a:rPr lang="es-ES" sz="4400" b="1" dirty="0">
                <a:solidFill>
                  <a:srgbClr val="002060"/>
                </a:solidFill>
              </a:rPr>
              <a:t>fue </a:t>
            </a:r>
            <a:r>
              <a:rPr lang="es-ES" sz="4400" b="1" dirty="0">
                <a:solidFill>
                  <a:srgbClr val="FF0000"/>
                </a:solidFill>
              </a:rPr>
              <a:t>echada en cautiverio</a:t>
            </a:r>
            <a:r>
              <a:rPr lang="es-ES" sz="4400" b="1" dirty="0">
                <a:solidFill>
                  <a:srgbClr val="002060"/>
                </a:solidFill>
              </a:rPr>
              <a:t>. Comencemos interpretando lo que representa la espada que le dio la herida mortal a la bestia.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04091" y="901560"/>
            <a:ext cx="479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Daniel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467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Ap. 13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04090" y="2860585"/>
            <a:ext cx="523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cuerno pequeño gobierna por 1260 años y la bestia por...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8481" y="4203219"/>
            <a:ext cx="4641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dragón gobierna con el cuerno pequeño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04090" y="1517951"/>
            <a:ext cx="572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bestia hace la guerra contra los santos y el cuerno pequeño...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536426" y="2680318"/>
            <a:ext cx="460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León-Oso-Leopardo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433187" y="976271"/>
            <a:ext cx="434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Leopardo-Oso-León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433187" y="129151"/>
            <a:ext cx="405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1260 años también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536426" y="1789509"/>
            <a:ext cx="394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Tercera etapa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536426" y="5984308"/>
            <a:ext cx="40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también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536426" y="3677274"/>
            <a:ext cx="439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Durante tercera etapa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63329" y="5545853"/>
            <a:ext cx="435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Cautiverio y herida para la bestia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536426" y="4569181"/>
            <a:ext cx="405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noProof="0" dirty="0">
                <a:solidFill>
                  <a:srgbClr val="C00000"/>
                </a:solidFill>
                <a:latin typeface="Calibri" panose="020F0502020204030204"/>
              </a:rPr>
              <a:t>F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Al final de la tercera etapa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2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  <p:bldP spid="18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bg1"/>
                </a:solidFill>
                <a:latin typeface="Bauhaus 93" panose="04030905020B02020C02" pitchFamily="82" charset="0"/>
              </a:rPr>
              <a:t>La Primera Espada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3339" y="2337530"/>
            <a:ext cx="11389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“Y tomad el yelmo de la salvación, y la </a:t>
            </a:r>
            <a:r>
              <a:rPr lang="es-ES" sz="6000" b="1" dirty="0">
                <a:solidFill>
                  <a:srgbClr val="FFFF00"/>
                </a:solidFill>
              </a:rPr>
              <a:t>espada</a:t>
            </a:r>
            <a:r>
              <a:rPr lang="es-ES" sz="6000" b="1" dirty="0">
                <a:solidFill>
                  <a:schemeClr val="bg1"/>
                </a:solidFill>
              </a:rPr>
              <a:t> del Espíritu, que es la </a:t>
            </a:r>
            <a:r>
              <a:rPr lang="es-ES" sz="6000" b="1" dirty="0">
                <a:solidFill>
                  <a:srgbClr val="FFFF00"/>
                </a:solidFill>
              </a:rPr>
              <a:t>palabra de Dios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Efesios 6:17: </a:t>
            </a:r>
            <a:r>
              <a:rPr lang="es-ES" sz="3600" b="1" dirty="0">
                <a:latin typeface="Arial Black" panose="020B0A04020102020204" pitchFamily="34" charset="0"/>
              </a:rPr>
              <a:t>Dios le concedió </a:t>
            </a:r>
            <a:r>
              <a:rPr lang="es-ES" sz="3600" b="1" u="sng" dirty="0">
                <a:latin typeface="Arial Black" panose="020B0A04020102020204" pitchFamily="34" charset="0"/>
              </a:rPr>
              <a:t>a la iglesia </a:t>
            </a:r>
            <a:r>
              <a:rPr lang="es-ES" sz="3600" b="1" dirty="0">
                <a:latin typeface="Arial Black" panose="020B0A04020102020204" pitchFamily="34" charset="0"/>
              </a:rPr>
              <a:t>una espada, la palabra de Dios, y la iglesia la usa </a:t>
            </a:r>
            <a:r>
              <a:rPr lang="es-ES" sz="3600" b="1" u="sng" dirty="0">
                <a:latin typeface="Arial Black" panose="020B0A04020102020204" pitchFamily="34" charset="0"/>
              </a:rPr>
              <a:t>predicando</a:t>
            </a:r>
            <a:r>
              <a:rPr lang="es-ES" sz="3600" b="1" dirty="0">
                <a:latin typeface="Arial Black" panose="020B0A04020102020204" pitchFamily="34" charset="0"/>
              </a:rPr>
              <a:t> el evangelio: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1348586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Algunos </a:t>
            </a:r>
            <a:r>
              <a:rPr lang="es-ES" sz="4800" b="1" dirty="0">
                <a:solidFill>
                  <a:srgbClr val="FF0000"/>
                </a:solidFill>
              </a:rPr>
              <a:t>evangelistas adventistas </a:t>
            </a:r>
            <a:r>
              <a:rPr lang="es-ES" sz="4800" b="1" dirty="0">
                <a:solidFill>
                  <a:srgbClr val="002060"/>
                </a:solidFill>
              </a:rPr>
              <a:t>han concluido que la espada que hirió a la bestia representa </a:t>
            </a:r>
            <a:r>
              <a:rPr lang="es-ES" sz="4800" b="1" dirty="0">
                <a:solidFill>
                  <a:srgbClr val="FF0000"/>
                </a:solidFill>
              </a:rPr>
              <a:t>la Biblia </a:t>
            </a:r>
            <a:r>
              <a:rPr lang="es-ES" sz="4800" b="1" dirty="0">
                <a:solidFill>
                  <a:srgbClr val="002060"/>
                </a:solidFill>
              </a:rPr>
              <a:t>y que </a:t>
            </a:r>
            <a:r>
              <a:rPr lang="es-ES" sz="4800" b="1" dirty="0">
                <a:solidFill>
                  <a:srgbClr val="FF0000"/>
                </a:solidFill>
              </a:rPr>
              <a:t>la Reforma Protestante </a:t>
            </a:r>
            <a:r>
              <a:rPr lang="es-ES" sz="4800" b="1" dirty="0">
                <a:solidFill>
                  <a:srgbClr val="002060"/>
                </a:solidFill>
              </a:rPr>
              <a:t>le dio la herida mortal al papado cuando levantó en alto el principio de </a:t>
            </a:r>
            <a:r>
              <a:rPr lang="es-ES" sz="4800" b="1" i="1" dirty="0">
                <a:solidFill>
                  <a:srgbClr val="FF0000"/>
                </a:solidFill>
              </a:rPr>
              <a:t>Sola </a:t>
            </a:r>
            <a:r>
              <a:rPr lang="es-ES" sz="4800" b="1" i="1" dirty="0" err="1">
                <a:solidFill>
                  <a:srgbClr val="FF0000"/>
                </a:solidFill>
              </a:rPr>
              <a:t>Scriptura</a:t>
            </a:r>
            <a:r>
              <a:rPr lang="es-ES" sz="4800" b="1" dirty="0">
                <a:solidFill>
                  <a:srgbClr val="002060"/>
                </a:solidFill>
              </a:rPr>
              <a:t>. Pero esta interpretación de la espada no cuadra con el contexto ni con la historia por </a:t>
            </a:r>
            <a:r>
              <a:rPr lang="es-ES" sz="4800" b="1" dirty="0">
                <a:solidFill>
                  <a:srgbClr val="FF0000"/>
                </a:solidFill>
              </a:rPr>
              <a:t>tres razones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5975" y="368502"/>
            <a:ext cx="11047477" cy="42473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rgbClr val="002060"/>
                </a:solidFill>
              </a:rPr>
              <a:t>Repaso de la </a:t>
            </a:r>
            <a:r>
              <a:rPr lang="es-MX" sz="5400" b="1" dirty="0">
                <a:solidFill>
                  <a:srgbClr val="FF0000"/>
                </a:solidFill>
              </a:rPr>
              <a:t>cadena profética </a:t>
            </a:r>
            <a:r>
              <a:rPr lang="es-MX" sz="5400" b="1" dirty="0">
                <a:solidFill>
                  <a:srgbClr val="002060"/>
                </a:solidFill>
              </a:rPr>
              <a:t>de Daniel 7 </a:t>
            </a:r>
            <a:r>
              <a:rPr lang="es-MX" sz="5400" b="1" dirty="0">
                <a:solidFill>
                  <a:srgbClr val="FF0000"/>
                </a:solidFill>
              </a:rPr>
              <a:t>desde el año 605 AC hasta 1798 DC</a:t>
            </a:r>
            <a:r>
              <a:rPr lang="es-MX" sz="5400" b="1" dirty="0">
                <a:solidFill>
                  <a:srgbClr val="002060"/>
                </a:solidFill>
              </a:rPr>
              <a:t> con énfasis </a:t>
            </a:r>
          </a:p>
          <a:p>
            <a:r>
              <a:rPr lang="es-MX" sz="5400" b="1" dirty="0">
                <a:solidFill>
                  <a:srgbClr val="002060"/>
                </a:solidFill>
              </a:rPr>
              <a:t>especial en </a:t>
            </a:r>
            <a:r>
              <a:rPr lang="es-MX" sz="5400" b="1" dirty="0">
                <a:solidFill>
                  <a:srgbClr val="FF0000"/>
                </a:solidFill>
              </a:rPr>
              <a:t>las tres etapas de la cuarta bestia</a:t>
            </a:r>
            <a:r>
              <a:rPr lang="es-MX" sz="5400" b="1" dirty="0">
                <a:solidFill>
                  <a:srgbClr val="002060"/>
                </a:solidFill>
              </a:rPr>
              <a:t>: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1348586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6000" b="1" dirty="0">
                <a:solidFill>
                  <a:srgbClr val="002060"/>
                </a:solidFill>
              </a:rPr>
              <a:t>La espada que usaba la bestia para matar </a:t>
            </a:r>
            <a:r>
              <a:rPr lang="es-ES" sz="6000" b="1" dirty="0">
                <a:solidFill>
                  <a:srgbClr val="FF0000"/>
                </a:solidFill>
              </a:rPr>
              <a:t>es la misma </a:t>
            </a:r>
            <a:r>
              <a:rPr lang="es-ES" sz="6000" b="1" dirty="0">
                <a:solidFill>
                  <a:srgbClr val="002060"/>
                </a:solidFill>
              </a:rPr>
              <a:t>que le suministró la herida mortal a la bestia. Resulta obvio que el papado </a:t>
            </a:r>
            <a:r>
              <a:rPr lang="es-ES" sz="6000" b="1" dirty="0">
                <a:solidFill>
                  <a:srgbClr val="FF0000"/>
                </a:solidFill>
              </a:rPr>
              <a:t>no usó la Biblia </a:t>
            </a:r>
            <a:r>
              <a:rPr lang="es-ES" sz="6000" b="1" dirty="0">
                <a:solidFill>
                  <a:srgbClr val="002060"/>
                </a:solidFill>
              </a:rPr>
              <a:t>para matar a nadie. 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302359"/>
            <a:ext cx="11348586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143000" indent="-1143000">
              <a:buClr>
                <a:srgbClr val="FF0000"/>
              </a:buClr>
              <a:buFont typeface="+mj-lt"/>
              <a:buAutoNum type="arabicPeriod" startAt="2"/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002060"/>
                </a:solidFill>
              </a:rPr>
              <a:t>Biblia que trajo a la luz la reforma protestante no puede ser la espada que hirió a la bestia porque la reforma protestante </a:t>
            </a:r>
            <a:r>
              <a:rPr lang="es-ES" sz="6000" b="1" dirty="0">
                <a:solidFill>
                  <a:srgbClr val="FF0000"/>
                </a:solidFill>
              </a:rPr>
              <a:t>comenzó en 1517 </a:t>
            </a:r>
            <a:r>
              <a:rPr lang="es-ES" sz="6000" b="1" dirty="0">
                <a:solidFill>
                  <a:srgbClr val="002060"/>
                </a:solidFill>
              </a:rPr>
              <a:t>y la bestia recibió su herida mortal en </a:t>
            </a:r>
            <a:r>
              <a:rPr lang="es-ES" sz="6000" b="1" dirty="0">
                <a:solidFill>
                  <a:srgbClr val="FF0000"/>
                </a:solidFill>
              </a:rPr>
              <a:t>1798</a:t>
            </a:r>
            <a:r>
              <a:rPr lang="es-ES" sz="6000" b="1" dirty="0">
                <a:solidFill>
                  <a:srgbClr val="002060"/>
                </a:solidFill>
              </a:rPr>
              <a:t>. 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1348586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143000" indent="-1143000">
              <a:buClr>
                <a:srgbClr val="FF0000"/>
              </a:buClr>
              <a:buFont typeface="+mj-lt"/>
              <a:buAutoNum type="arabicPeriod" startAt="3"/>
            </a:pPr>
            <a:r>
              <a:rPr lang="es-ES" sz="6600" b="1" dirty="0" smtClean="0">
                <a:solidFill>
                  <a:srgbClr val="002060"/>
                </a:solidFill>
              </a:rPr>
              <a:t>La </a:t>
            </a:r>
            <a:r>
              <a:rPr lang="es-ES" sz="6600" b="1" dirty="0">
                <a:solidFill>
                  <a:srgbClr val="002060"/>
                </a:solidFill>
              </a:rPr>
              <a:t>bestia fue llevada cautiva al mismo tiempo que recibió la herida de la espada. Si el papado fue llevado </a:t>
            </a:r>
            <a:r>
              <a:rPr lang="es-ES" sz="6600" b="1" dirty="0">
                <a:solidFill>
                  <a:srgbClr val="FF0000"/>
                </a:solidFill>
              </a:rPr>
              <a:t>cautivo en 1517 </a:t>
            </a:r>
            <a:r>
              <a:rPr lang="es-ES" sz="6600" b="1" dirty="0">
                <a:solidFill>
                  <a:srgbClr val="002060"/>
                </a:solidFill>
              </a:rPr>
              <a:t>entonces </a:t>
            </a:r>
            <a:r>
              <a:rPr lang="es-ES" sz="6600" b="1" dirty="0">
                <a:solidFill>
                  <a:srgbClr val="FF0000"/>
                </a:solidFill>
              </a:rPr>
              <a:t>no gobernó por 1260 años</a:t>
            </a:r>
            <a:r>
              <a:rPr lang="es-ES" sz="6600" b="1" dirty="0">
                <a:solidFill>
                  <a:srgbClr val="002060"/>
                </a:solidFill>
              </a:rPr>
              <a:t>.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1348586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¿</a:t>
            </a:r>
            <a:r>
              <a:rPr lang="es-ES" sz="7200" b="1" dirty="0">
                <a:solidFill>
                  <a:srgbClr val="FF0000"/>
                </a:solidFill>
              </a:rPr>
              <a:t>Qué representa</a:t>
            </a:r>
            <a:r>
              <a:rPr lang="es-ES" sz="7200" b="1" dirty="0">
                <a:solidFill>
                  <a:srgbClr val="002060"/>
                </a:solidFill>
              </a:rPr>
              <a:t>, entonces, la espada </a:t>
            </a:r>
            <a:r>
              <a:rPr lang="es-ES" sz="7200" b="1" dirty="0" smtClean="0">
                <a:solidFill>
                  <a:srgbClr val="002060"/>
                </a:solidFill>
              </a:rPr>
              <a:t>[la segunda] que </a:t>
            </a:r>
            <a:r>
              <a:rPr lang="es-ES" sz="7200" b="1" dirty="0">
                <a:solidFill>
                  <a:srgbClr val="002060"/>
                </a:solidFill>
              </a:rPr>
              <a:t>le suministró la </a:t>
            </a:r>
            <a:r>
              <a:rPr lang="es-ES" sz="7200" b="1" dirty="0">
                <a:solidFill>
                  <a:srgbClr val="FF0000"/>
                </a:solidFill>
              </a:rPr>
              <a:t>herida mortal </a:t>
            </a:r>
            <a:r>
              <a:rPr lang="es-ES" sz="7200" b="1" dirty="0">
                <a:solidFill>
                  <a:srgbClr val="002060"/>
                </a:solidFill>
              </a:rPr>
              <a:t>a la bestia y </a:t>
            </a:r>
            <a:r>
              <a:rPr lang="es-ES" sz="7200" b="1" dirty="0">
                <a:solidFill>
                  <a:srgbClr val="FF0000"/>
                </a:solidFill>
              </a:rPr>
              <a:t>qué significa </a:t>
            </a:r>
            <a:r>
              <a:rPr lang="es-ES" sz="7200" b="1" dirty="0">
                <a:solidFill>
                  <a:srgbClr val="002060"/>
                </a:solidFill>
              </a:rPr>
              <a:t>la herida mortal?</a:t>
            </a:r>
            <a:endParaRPr lang="es-E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bg1"/>
                </a:solidFill>
                <a:latin typeface="Bauhaus 93" panose="04030905020B02020C02" pitchFamily="82" charset="0"/>
              </a:rPr>
              <a:t>Los Símbolos son Flexibles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914399" y="460835"/>
            <a:ext cx="1086188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Si la espada de Apocalipsis 13:10 no representa la Biblia, entonces, </a:t>
            </a:r>
            <a:r>
              <a:rPr lang="es-ES" sz="4800" b="1" dirty="0">
                <a:solidFill>
                  <a:srgbClr val="FF0000"/>
                </a:solidFill>
              </a:rPr>
              <a:t>¿</a:t>
            </a:r>
            <a:r>
              <a:rPr lang="es-ES" sz="4800" b="1" dirty="0" smtClean="0">
                <a:solidFill>
                  <a:srgbClr val="FF0000"/>
                </a:solidFill>
              </a:rPr>
              <a:t>qué </a:t>
            </a:r>
            <a:r>
              <a:rPr lang="es-ES" sz="4800" b="1" dirty="0">
                <a:solidFill>
                  <a:srgbClr val="FF0000"/>
                </a:solidFill>
              </a:rPr>
              <a:t>representa? </a:t>
            </a:r>
            <a:r>
              <a:rPr lang="es-ES" sz="4800" b="1" dirty="0">
                <a:solidFill>
                  <a:srgbClr val="002060"/>
                </a:solidFill>
              </a:rPr>
              <a:t>Antes de contestar esta pregunta debemos recordar que los símbolos en la Biblia </a:t>
            </a:r>
            <a:r>
              <a:rPr lang="es-ES" sz="4800" b="1" dirty="0">
                <a:solidFill>
                  <a:srgbClr val="FF0000"/>
                </a:solidFill>
              </a:rPr>
              <a:t>son flexibles</a:t>
            </a:r>
            <a:r>
              <a:rPr lang="es-ES" sz="4800" b="1" dirty="0">
                <a:solidFill>
                  <a:srgbClr val="002060"/>
                </a:solidFill>
              </a:rPr>
              <a:t>. Es decir, un </a:t>
            </a:r>
            <a:r>
              <a:rPr lang="es-ES" sz="4800" b="1" dirty="0">
                <a:solidFill>
                  <a:srgbClr val="FF0000"/>
                </a:solidFill>
              </a:rPr>
              <a:t>mismo símbolo </a:t>
            </a:r>
            <a:r>
              <a:rPr lang="es-ES" sz="4800" b="1" dirty="0">
                <a:solidFill>
                  <a:srgbClr val="002060"/>
                </a:solidFill>
              </a:rPr>
              <a:t>puede representar diferentes cosas dependiendo del contexto </a:t>
            </a:r>
            <a:r>
              <a:rPr lang="es-ES" sz="4800" b="1" dirty="0" smtClean="0">
                <a:solidFill>
                  <a:srgbClr val="002060"/>
                </a:solidFill>
              </a:rPr>
              <a:t>en que </a:t>
            </a:r>
            <a:r>
              <a:rPr lang="es-ES" sz="4800" b="1" dirty="0">
                <a:solidFill>
                  <a:srgbClr val="002060"/>
                </a:solidFill>
              </a:rPr>
              <a:t>aparece.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387093"/>
            <a:ext cx="1171302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FF0000"/>
                </a:solidFill>
              </a:rPr>
              <a:t>león</a:t>
            </a:r>
            <a:r>
              <a:rPr lang="es-ES" sz="5400" b="1" dirty="0">
                <a:solidFill>
                  <a:srgbClr val="002060"/>
                </a:solidFill>
              </a:rPr>
              <a:t> puede representar a </a:t>
            </a:r>
            <a:r>
              <a:rPr lang="es-ES" sz="5400" b="1" dirty="0">
                <a:solidFill>
                  <a:srgbClr val="FF0000"/>
                </a:solidFill>
              </a:rPr>
              <a:t>Cristo</a:t>
            </a:r>
            <a:r>
              <a:rPr lang="es-ES" sz="5400" b="1" dirty="0">
                <a:solidFill>
                  <a:srgbClr val="002060"/>
                </a:solidFill>
              </a:rPr>
              <a:t>, a </a:t>
            </a:r>
            <a:r>
              <a:rPr lang="es-ES" sz="5400" b="1" dirty="0">
                <a:solidFill>
                  <a:srgbClr val="FF0000"/>
                </a:solidFill>
              </a:rPr>
              <a:t>Satanás</a:t>
            </a:r>
            <a:r>
              <a:rPr lang="es-ES" sz="5400" b="1" dirty="0">
                <a:solidFill>
                  <a:srgbClr val="002060"/>
                </a:solidFill>
              </a:rPr>
              <a:t>, a </a:t>
            </a:r>
            <a:r>
              <a:rPr lang="es-ES" sz="5400" b="1" dirty="0">
                <a:solidFill>
                  <a:srgbClr val="FF0000"/>
                </a:solidFill>
              </a:rPr>
              <a:t>Babilonia</a:t>
            </a:r>
            <a:r>
              <a:rPr lang="es-ES" sz="5400" b="1" dirty="0">
                <a:solidFill>
                  <a:srgbClr val="002060"/>
                </a:solidFill>
              </a:rPr>
              <a:t> y a </a:t>
            </a:r>
            <a:r>
              <a:rPr lang="es-ES" sz="5400" b="1" dirty="0">
                <a:solidFill>
                  <a:srgbClr val="FF0000"/>
                </a:solidFill>
              </a:rPr>
              <a:t>Judá</a:t>
            </a:r>
            <a:r>
              <a:rPr lang="es-ES" sz="5400" b="1" dirty="0">
                <a:solidFill>
                  <a:srgbClr val="002060"/>
                </a:solidFill>
              </a:rPr>
              <a:t>, hijo de Jacob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En </a:t>
            </a:r>
            <a:r>
              <a:rPr lang="es-ES" sz="5400" b="1" dirty="0">
                <a:solidFill>
                  <a:srgbClr val="002060"/>
                </a:solidFill>
              </a:rPr>
              <a:t>el contexto del santuario la </a:t>
            </a:r>
            <a:r>
              <a:rPr lang="es-ES" sz="5400" b="1" dirty="0">
                <a:solidFill>
                  <a:srgbClr val="FF0000"/>
                </a:solidFill>
              </a:rPr>
              <a:t>levadura</a:t>
            </a:r>
            <a:r>
              <a:rPr lang="es-ES" sz="5400" b="1" dirty="0">
                <a:solidFill>
                  <a:srgbClr val="002060"/>
                </a:solidFill>
              </a:rPr>
              <a:t> representa el </a:t>
            </a:r>
            <a:r>
              <a:rPr lang="es-ES" sz="5400" b="1" dirty="0">
                <a:solidFill>
                  <a:srgbClr val="FF0000"/>
                </a:solidFill>
              </a:rPr>
              <a:t>pecado</a:t>
            </a:r>
            <a:r>
              <a:rPr lang="es-ES" sz="5400" b="1" dirty="0">
                <a:solidFill>
                  <a:srgbClr val="002060"/>
                </a:solidFill>
              </a:rPr>
              <a:t>, pero en la parábola de la levadura representa al </a:t>
            </a:r>
            <a:r>
              <a:rPr lang="es-ES" sz="5400" b="1" dirty="0">
                <a:solidFill>
                  <a:srgbClr val="FF0000"/>
                </a:solidFill>
              </a:rPr>
              <a:t>Espíritu Santo </a:t>
            </a:r>
            <a:r>
              <a:rPr lang="es-ES" sz="5400" b="1" dirty="0">
                <a:solidFill>
                  <a:srgbClr val="002060"/>
                </a:solidFill>
              </a:rPr>
              <a:t>(</a:t>
            </a:r>
            <a:r>
              <a:rPr lang="es-ES" sz="5400" b="1" dirty="0" smtClean="0">
                <a:solidFill>
                  <a:srgbClr val="002060"/>
                </a:solidFill>
              </a:rPr>
              <a:t>Mt. </a:t>
            </a:r>
            <a:r>
              <a:rPr lang="es-ES" sz="5400" b="1" dirty="0">
                <a:solidFill>
                  <a:srgbClr val="002060"/>
                </a:solidFill>
              </a:rPr>
              <a:t>13</a:t>
            </a:r>
            <a:r>
              <a:rPr lang="es-ES" sz="5400" b="1" dirty="0" smtClean="0">
                <a:solidFill>
                  <a:srgbClr val="002060"/>
                </a:solidFill>
              </a:rPr>
              <a:t>)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1948" y="117693"/>
            <a:ext cx="11127421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La </a:t>
            </a:r>
            <a:r>
              <a:rPr lang="es-ES" sz="5400" b="1" dirty="0">
                <a:solidFill>
                  <a:srgbClr val="002060"/>
                </a:solidFill>
              </a:rPr>
              <a:t>expresión ‘</a:t>
            </a:r>
            <a:r>
              <a:rPr lang="es-ES" sz="5400" b="1" dirty="0">
                <a:solidFill>
                  <a:srgbClr val="FF0000"/>
                </a:solidFill>
              </a:rPr>
              <a:t>hijos de Dios</a:t>
            </a:r>
            <a:r>
              <a:rPr lang="es-ES" sz="5400" b="1" dirty="0">
                <a:solidFill>
                  <a:srgbClr val="002060"/>
                </a:solidFill>
              </a:rPr>
              <a:t>’ se refiere al </a:t>
            </a:r>
            <a:r>
              <a:rPr lang="es-ES" sz="5400" b="1" dirty="0">
                <a:solidFill>
                  <a:srgbClr val="FF0000"/>
                </a:solidFill>
              </a:rPr>
              <a:t>linaje</a:t>
            </a:r>
            <a:r>
              <a:rPr lang="es-ES" sz="5400" b="1" dirty="0">
                <a:solidFill>
                  <a:srgbClr val="002060"/>
                </a:solidFill>
              </a:rPr>
              <a:t> de los fieles descendientes de Set en Génesis 6:1-4 pero en Job 1 y 2 se refiere a los </a:t>
            </a:r>
            <a:r>
              <a:rPr lang="es-ES" sz="5400" b="1" dirty="0">
                <a:solidFill>
                  <a:srgbClr val="FF0000"/>
                </a:solidFill>
              </a:rPr>
              <a:t>ángeles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es-ES" sz="5400" b="1" u="sng" dirty="0" smtClean="0">
                <a:solidFill>
                  <a:srgbClr val="FF0000"/>
                </a:solidFill>
              </a:rPr>
              <a:t>Conclusión</a:t>
            </a:r>
            <a:r>
              <a:rPr lang="es-ES" sz="5400" b="1" dirty="0">
                <a:solidFill>
                  <a:srgbClr val="002060"/>
                </a:solidFill>
              </a:rPr>
              <a:t>: Los símbolos no siempre significan lo mismo en todos los contextos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bg1"/>
                </a:solidFill>
                <a:latin typeface="Bauhaus 93" panose="04030905020B02020C02" pitchFamily="82" charset="0"/>
              </a:rPr>
              <a:t>La Segunda Espada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91503"/>
            <a:ext cx="1086188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FF0000"/>
                </a:solidFill>
              </a:rPr>
              <a:t>otra espada </a:t>
            </a:r>
            <a:r>
              <a:rPr lang="es-ES" sz="4800" b="1" dirty="0">
                <a:solidFill>
                  <a:srgbClr val="002060"/>
                </a:solidFill>
              </a:rPr>
              <a:t>que menciona la Biblia le fue concedida al </a:t>
            </a:r>
            <a:r>
              <a:rPr lang="es-ES" sz="4800" b="1" dirty="0">
                <a:solidFill>
                  <a:srgbClr val="FF0000"/>
                </a:solidFill>
              </a:rPr>
              <a:t>poder civil</a:t>
            </a:r>
            <a:r>
              <a:rPr lang="es-ES" sz="4800" b="1" dirty="0">
                <a:solidFill>
                  <a:srgbClr val="002060"/>
                </a:solidFill>
              </a:rPr>
              <a:t>. El poder civil usa esta espada para castigar violaciones </a:t>
            </a:r>
            <a:r>
              <a:rPr lang="es-ES" sz="4800" b="1" dirty="0">
                <a:solidFill>
                  <a:srgbClr val="FF0000"/>
                </a:solidFill>
              </a:rPr>
              <a:t>del código civil</a:t>
            </a:r>
            <a:r>
              <a:rPr lang="es-ES" sz="4800" b="1" dirty="0">
                <a:solidFill>
                  <a:srgbClr val="002060"/>
                </a:solidFill>
              </a:rPr>
              <a:t>. El gobierno usa la espada imponiendo </a:t>
            </a:r>
            <a:r>
              <a:rPr lang="es-ES" sz="4800" b="1" dirty="0">
                <a:solidFill>
                  <a:srgbClr val="FF0000"/>
                </a:solidFill>
              </a:rPr>
              <a:t>multas</a:t>
            </a:r>
            <a:r>
              <a:rPr lang="es-ES" sz="4800" b="1" dirty="0">
                <a:solidFill>
                  <a:srgbClr val="002060"/>
                </a:solidFill>
              </a:rPr>
              <a:t>, </a:t>
            </a:r>
            <a:r>
              <a:rPr lang="es-ES" sz="4800" b="1" dirty="0">
                <a:solidFill>
                  <a:srgbClr val="FF0000"/>
                </a:solidFill>
              </a:rPr>
              <a:t>confiscando bienes</a:t>
            </a:r>
            <a:r>
              <a:rPr lang="es-ES" sz="4800" b="1" dirty="0">
                <a:solidFill>
                  <a:srgbClr val="002060"/>
                </a:solidFill>
              </a:rPr>
              <a:t> que han sido adquiridos ilegalmente, </a:t>
            </a:r>
            <a:r>
              <a:rPr lang="es-ES" sz="4800" b="1" dirty="0">
                <a:solidFill>
                  <a:srgbClr val="FF0000"/>
                </a:solidFill>
              </a:rPr>
              <a:t>encarcelando</a:t>
            </a:r>
            <a:r>
              <a:rPr lang="es-ES" sz="4800" b="1" dirty="0">
                <a:solidFill>
                  <a:srgbClr val="002060"/>
                </a:solidFill>
              </a:rPr>
              <a:t> a los criminales y en algunos países y casos, ejecutando la </a:t>
            </a:r>
            <a:r>
              <a:rPr lang="es-ES" sz="4800" b="1" dirty="0">
                <a:solidFill>
                  <a:srgbClr val="FF0000"/>
                </a:solidFill>
              </a:rPr>
              <a:t>pena de muerte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368502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León</a:t>
            </a:r>
            <a:r>
              <a:rPr lang="es-ES" sz="4800" b="1" dirty="0">
                <a:solidFill>
                  <a:srgbClr val="002060"/>
                </a:solidFill>
              </a:rPr>
              <a:t>: Babilonia (605-539 AC)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Oso</a:t>
            </a:r>
            <a:r>
              <a:rPr lang="es-ES" sz="4800" b="1" dirty="0">
                <a:solidFill>
                  <a:srgbClr val="002060"/>
                </a:solidFill>
              </a:rPr>
              <a:t>: Medos y persas (539-331 AC)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Leopardo</a:t>
            </a:r>
            <a:r>
              <a:rPr lang="es-ES" sz="4800" b="1" dirty="0">
                <a:solidFill>
                  <a:srgbClr val="002060"/>
                </a:solidFill>
              </a:rPr>
              <a:t>: Grecia (331-168 AC)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Dragón</a:t>
            </a:r>
            <a:r>
              <a:rPr lang="es-ES" sz="4800" b="1" dirty="0">
                <a:solidFill>
                  <a:srgbClr val="002060"/>
                </a:solidFill>
              </a:rPr>
              <a:t>: Imperio romano (168 AC-476 </a:t>
            </a:r>
            <a:r>
              <a:rPr lang="es-ES" sz="4800" b="1" dirty="0" smtClean="0">
                <a:solidFill>
                  <a:srgbClr val="002060"/>
                </a:solidFill>
              </a:rPr>
              <a:t>DC: se completó la fragmentación)</a:t>
            </a:r>
            <a:endParaRPr lang="es-ES" sz="4800" b="1" dirty="0">
              <a:solidFill>
                <a:srgbClr val="002060"/>
              </a:solidFill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Diez </a:t>
            </a:r>
            <a:r>
              <a:rPr lang="es-ES" sz="4800" b="1" dirty="0">
                <a:solidFill>
                  <a:srgbClr val="FF0000"/>
                </a:solidFill>
              </a:rPr>
              <a:t>cuernos</a:t>
            </a:r>
            <a:r>
              <a:rPr lang="es-ES" sz="4800" b="1" dirty="0" smtClean="0">
                <a:solidFill>
                  <a:srgbClr val="002060"/>
                </a:solidFill>
              </a:rPr>
              <a:t>: Imperio Romano dividido (476-538 </a:t>
            </a:r>
            <a:r>
              <a:rPr lang="es-ES" sz="4800" b="1" dirty="0">
                <a:solidFill>
                  <a:srgbClr val="002060"/>
                </a:solidFill>
              </a:rPr>
              <a:t>DC)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Cuerno </a:t>
            </a:r>
            <a:r>
              <a:rPr lang="es-ES" sz="4800" b="1" dirty="0">
                <a:solidFill>
                  <a:srgbClr val="FF0000"/>
                </a:solidFill>
              </a:rPr>
              <a:t>pequeño</a:t>
            </a:r>
            <a:r>
              <a:rPr lang="es-ES" sz="4800" b="1" dirty="0">
                <a:solidFill>
                  <a:srgbClr val="002060"/>
                </a:solidFill>
              </a:rPr>
              <a:t>: R</a:t>
            </a:r>
            <a:r>
              <a:rPr lang="es-ES" sz="4800" b="1" dirty="0" smtClean="0">
                <a:solidFill>
                  <a:srgbClr val="002060"/>
                </a:solidFill>
              </a:rPr>
              <a:t>oma </a:t>
            </a:r>
            <a:r>
              <a:rPr lang="es-ES" sz="4800" b="1" dirty="0">
                <a:solidFill>
                  <a:srgbClr val="002060"/>
                </a:solidFill>
              </a:rPr>
              <a:t>papal </a:t>
            </a:r>
            <a:r>
              <a:rPr lang="es-ES" sz="4000" b="1" dirty="0">
                <a:solidFill>
                  <a:srgbClr val="002060"/>
                </a:solidFill>
              </a:rPr>
              <a:t>(538-1798 DC)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192503" y="1703349"/>
            <a:ext cx="11297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Sométase toda persona a las </a:t>
            </a:r>
            <a:r>
              <a:rPr lang="es-ES" sz="4800" b="1" dirty="0">
                <a:solidFill>
                  <a:srgbClr val="FFFF00"/>
                </a:solidFill>
              </a:rPr>
              <a:t>autoridades superiores</a:t>
            </a:r>
            <a:r>
              <a:rPr lang="es-ES" sz="4800" b="1" dirty="0">
                <a:solidFill>
                  <a:schemeClr val="bg1"/>
                </a:solidFill>
              </a:rPr>
              <a:t>; porque no hay </a:t>
            </a:r>
            <a:r>
              <a:rPr lang="es-ES" sz="4800" b="1" dirty="0">
                <a:solidFill>
                  <a:srgbClr val="FFFF00"/>
                </a:solidFill>
              </a:rPr>
              <a:t>autoridad</a:t>
            </a:r>
            <a:r>
              <a:rPr lang="es-ES" sz="4800" b="1" dirty="0">
                <a:solidFill>
                  <a:schemeClr val="bg1"/>
                </a:solidFill>
              </a:rPr>
              <a:t> sino de parte de Dios, y las que hay, por Dios han sido establecidas. </a:t>
            </a:r>
            <a:r>
              <a:rPr lang="es-ES" sz="4800" b="1" dirty="0">
                <a:solidFill>
                  <a:srgbClr val="FF0000"/>
                </a:solidFill>
              </a:rPr>
              <a:t>2</a:t>
            </a:r>
            <a:r>
              <a:rPr lang="es-ES" sz="4800" b="1" dirty="0">
                <a:solidFill>
                  <a:schemeClr val="bg1"/>
                </a:solidFill>
              </a:rPr>
              <a:t> De modo que quien se opone a la autoridad, a lo establecido por Dios resiste; y los que resisten, acarrean condenación para sí mismos.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Romanos 13:1-4: </a:t>
            </a:r>
            <a:r>
              <a:rPr lang="es-ES" sz="3600" b="1" dirty="0">
                <a:latin typeface="Arial Black" panose="020B0A04020102020204" pitchFamily="34" charset="0"/>
              </a:rPr>
              <a:t>La espada representa el poder que tiene el gobierno para castigar violaciones del </a:t>
            </a:r>
            <a:r>
              <a:rPr lang="es-ES" sz="3600" b="1" u="sng" dirty="0">
                <a:latin typeface="Arial Black" panose="020B0A04020102020204" pitchFamily="34" charset="0"/>
              </a:rPr>
              <a:t>código civil</a:t>
            </a:r>
            <a:r>
              <a:rPr lang="es-ES" sz="36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51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80994" y="0"/>
            <a:ext cx="112972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3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Porque los </a:t>
            </a:r>
            <a:r>
              <a:rPr lang="es-ES" sz="4800" b="1" dirty="0">
                <a:solidFill>
                  <a:srgbClr val="FFFF00"/>
                </a:solidFill>
              </a:rPr>
              <a:t>magistrados</a:t>
            </a:r>
            <a:r>
              <a:rPr lang="es-ES" sz="4800" b="1" dirty="0">
                <a:solidFill>
                  <a:schemeClr val="bg1"/>
                </a:solidFill>
              </a:rPr>
              <a:t> no están para infundir temor al que hace el bien, sino al malo. ¿Quieres, pues, no temer la </a:t>
            </a:r>
            <a:r>
              <a:rPr lang="es-ES" sz="4800" b="1" dirty="0">
                <a:solidFill>
                  <a:srgbClr val="FFFF00"/>
                </a:solidFill>
              </a:rPr>
              <a:t>autoridad</a:t>
            </a:r>
            <a:r>
              <a:rPr lang="es-ES" sz="4800" b="1" dirty="0">
                <a:solidFill>
                  <a:schemeClr val="bg1"/>
                </a:solidFill>
              </a:rPr>
              <a:t>? Haz lo bueno, y tendrás alabanza de ella; </a:t>
            </a:r>
            <a:r>
              <a:rPr lang="es-ES" sz="4800" b="1" dirty="0">
                <a:solidFill>
                  <a:srgbClr val="FF0000"/>
                </a:solidFill>
              </a:rPr>
              <a:t>4</a:t>
            </a:r>
            <a:r>
              <a:rPr lang="es-ES" sz="4800" b="1" dirty="0">
                <a:solidFill>
                  <a:schemeClr val="bg1"/>
                </a:solidFill>
              </a:rPr>
              <a:t> porque es servidor de Dios para tu bien. Pero si haces lo malo, teme; porque no en vano </a:t>
            </a:r>
            <a:r>
              <a:rPr lang="es-ES" sz="4800" b="1" dirty="0">
                <a:solidFill>
                  <a:srgbClr val="FFFF00"/>
                </a:solidFill>
              </a:rPr>
              <a:t>lleva la espada</a:t>
            </a:r>
            <a:r>
              <a:rPr lang="es-ES" sz="4800" b="1" dirty="0">
                <a:solidFill>
                  <a:schemeClr val="bg1"/>
                </a:solidFill>
              </a:rPr>
              <a:t>, pues es servidor de Dios, vengador para </a:t>
            </a:r>
            <a:r>
              <a:rPr lang="es-ES" sz="4800" b="1" dirty="0">
                <a:solidFill>
                  <a:srgbClr val="FFFF00"/>
                </a:solidFill>
              </a:rPr>
              <a:t>castigar al que hace lo malo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368502"/>
            <a:ext cx="1086188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papado </a:t>
            </a:r>
            <a:r>
              <a:rPr lang="es-ES" sz="4400" b="1" dirty="0">
                <a:solidFill>
                  <a:srgbClr val="FF0000"/>
                </a:solidFill>
              </a:rPr>
              <a:t>no tiene ejércitos ni armas</a:t>
            </a:r>
            <a:r>
              <a:rPr lang="es-ES" sz="4400" b="1" dirty="0">
                <a:solidFill>
                  <a:srgbClr val="002060"/>
                </a:solidFill>
              </a:rPr>
              <a:t>, pero logra cumplir sus objetivos </a:t>
            </a:r>
            <a:r>
              <a:rPr lang="es-ES" sz="4400" b="1" dirty="0">
                <a:solidFill>
                  <a:srgbClr val="FF0000"/>
                </a:solidFill>
              </a:rPr>
              <a:t>vinculándose</a:t>
            </a:r>
            <a:r>
              <a:rPr lang="es-ES" sz="4400" b="1" dirty="0">
                <a:solidFill>
                  <a:srgbClr val="002060"/>
                </a:solidFill>
              </a:rPr>
              <a:t> con los poderes civiles para que le ayuden a </a:t>
            </a:r>
            <a:r>
              <a:rPr lang="es-ES" sz="4400" b="1" dirty="0">
                <a:solidFill>
                  <a:srgbClr val="FF0000"/>
                </a:solidFill>
              </a:rPr>
              <a:t>imponer su religión</a:t>
            </a:r>
            <a:r>
              <a:rPr lang="es-ES" sz="4400" b="1" dirty="0">
                <a:solidFill>
                  <a:srgbClr val="002060"/>
                </a:solidFill>
              </a:rPr>
              <a:t>. Durante los 1260 años el papado se les montó encima a los gobiernos de Europa y los usó para perseguir a los que no concordaban con su religión. Es decir, la iglesia usaba la </a:t>
            </a:r>
            <a:r>
              <a:rPr lang="es-ES" sz="4400" b="1" dirty="0">
                <a:solidFill>
                  <a:srgbClr val="FF0000"/>
                </a:solidFill>
              </a:rPr>
              <a:t>espada del poder civil </a:t>
            </a:r>
            <a:r>
              <a:rPr lang="es-ES" sz="4400" b="1" dirty="0">
                <a:solidFill>
                  <a:srgbClr val="002060"/>
                </a:solidFill>
              </a:rPr>
              <a:t>para castigar a todo aquel que se le oponía.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23963" y="1411373"/>
            <a:ext cx="5729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Año de la herida mortal a la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bestia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5360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bestia mataba y fue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herida con...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52034" y="3341636"/>
            <a:ext cx="523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Los símbolos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pueden representar...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52034" y="4483785"/>
            <a:ext cx="464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Las dos espadas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23962" y="2603383"/>
            <a:ext cx="572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La Bestia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fue llevada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cautiva al...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492181" y="3211259"/>
            <a:ext cx="460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1798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433187" y="1315451"/>
            <a:ext cx="434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la </a:t>
            </a:r>
            <a:r>
              <a:rPr lang="es-ES" sz="3200" dirty="0">
                <a:solidFill>
                  <a:prstClr val="black"/>
                </a:solidFill>
              </a:rPr>
              <a:t>misma espada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433187" y="129151"/>
            <a:ext cx="4050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cosas distintas en distintos </a:t>
            </a:r>
            <a:r>
              <a:rPr lang="es-ES" sz="3200" dirty="0" smtClean="0">
                <a:solidFill>
                  <a:prstClr val="black"/>
                </a:solidFill>
              </a:rPr>
              <a:t>contextos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433185" y="2046009"/>
            <a:ext cx="394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Palabra de Dios y el poder civil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536426" y="5692390"/>
            <a:ext cx="4243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mismo </a:t>
            </a:r>
            <a:r>
              <a:rPr lang="es-ES" sz="3200" dirty="0">
                <a:solidFill>
                  <a:prstClr val="black"/>
                </a:solidFill>
              </a:rPr>
              <a:t>tiempo que fue herida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536426" y="3843749"/>
            <a:ext cx="439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>
                <a:solidFill>
                  <a:prstClr val="black"/>
                </a:solidFill>
              </a:rPr>
              <a:t>1517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52034" y="5508737"/>
            <a:ext cx="435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papado cumple sus objetivos...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536426" y="4569181"/>
            <a:ext cx="439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noProof="0" dirty="0">
                <a:solidFill>
                  <a:srgbClr val="C00000"/>
                </a:solidFill>
                <a:latin typeface="Calibri" panose="020F0502020204030204"/>
              </a:rPr>
              <a:t>F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por medio del poder civil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0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  <p:bldP spid="18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152640"/>
            <a:ext cx="12192000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¿Cómo obtuvo el papado la espada civil?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68710" y="1408381"/>
            <a:ext cx="111358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“Hace mucho tiempo </a:t>
            </a:r>
            <a:r>
              <a:rPr lang="es-ES" sz="4800" b="1" dirty="0" smtClean="0">
                <a:solidFill>
                  <a:schemeClr val="bg1"/>
                </a:solidFill>
              </a:rPr>
              <a:t>cuando, </a:t>
            </a:r>
            <a:r>
              <a:rPr lang="es-ES" sz="4800" b="1" dirty="0">
                <a:solidFill>
                  <a:schemeClr val="bg1"/>
                </a:solidFill>
              </a:rPr>
              <a:t>por causa de la </a:t>
            </a:r>
            <a:r>
              <a:rPr lang="es-ES" sz="4800" b="1" dirty="0">
                <a:solidFill>
                  <a:srgbClr val="FFFF00"/>
                </a:solidFill>
              </a:rPr>
              <a:t>negligencia de los emperadores </a:t>
            </a:r>
            <a:r>
              <a:rPr lang="es-ES" sz="4800" b="1" dirty="0">
                <a:solidFill>
                  <a:schemeClr val="bg1"/>
                </a:solidFill>
              </a:rPr>
              <a:t>del Occidente, Roma estuvo a la misericordia de las tribus bárbaras, los </a:t>
            </a:r>
            <a:r>
              <a:rPr lang="es-ES" sz="4800" b="1" dirty="0">
                <a:solidFill>
                  <a:srgbClr val="FFFF00"/>
                </a:solidFill>
              </a:rPr>
              <a:t>Romanos apelaron a un personaje</a:t>
            </a:r>
            <a:r>
              <a:rPr lang="es-ES" sz="4800" b="1" dirty="0">
                <a:solidFill>
                  <a:schemeClr val="bg1"/>
                </a:solidFill>
              </a:rPr>
              <a:t> para que les proporcionara ayuda y protección y le pidieron que </a:t>
            </a:r>
            <a:r>
              <a:rPr lang="es-ES" sz="4800" b="1" dirty="0">
                <a:solidFill>
                  <a:srgbClr val="FFFF00"/>
                </a:solidFill>
              </a:rPr>
              <a:t>gobernara</a:t>
            </a:r>
            <a:r>
              <a:rPr lang="es-ES" sz="4800" b="1" dirty="0">
                <a:solidFill>
                  <a:schemeClr val="bg1"/>
                </a:solidFill>
              </a:rPr>
              <a:t> sobre ellos.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James P. Conroy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American Catholic Quarterly Review,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abril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de 1911</a:t>
            </a:r>
          </a:p>
        </p:txBody>
      </p:sp>
    </p:spTree>
    <p:extLst>
      <p:ext uri="{BB962C8B-B14F-4D97-AF65-F5344CB8AC3E}">
        <p14:creationId xmlns:p14="http://schemas.microsoft.com/office/powerpoint/2010/main" val="3368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8477" y="508729"/>
            <a:ext cx="11297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chemeClr val="bg1"/>
                </a:solidFill>
              </a:rPr>
              <a:t>así de esta forma sencilla comenzó la </a:t>
            </a:r>
            <a:r>
              <a:rPr lang="es-ES" sz="5400" b="1" dirty="0">
                <a:solidFill>
                  <a:srgbClr val="FFFF00"/>
                </a:solidFill>
              </a:rPr>
              <a:t>soberanía temporal </a:t>
            </a:r>
            <a:r>
              <a:rPr lang="es-ES" sz="5400" b="1" dirty="0">
                <a:solidFill>
                  <a:schemeClr val="bg1"/>
                </a:solidFill>
              </a:rPr>
              <a:t>de los papas. Y humildemente acercándose </a:t>
            </a:r>
            <a:r>
              <a:rPr lang="es-ES" sz="5400" b="1" dirty="0">
                <a:solidFill>
                  <a:srgbClr val="FFFF00"/>
                </a:solidFill>
              </a:rPr>
              <a:t>al trono de </a:t>
            </a:r>
            <a:r>
              <a:rPr lang="es-ES" sz="5400" b="1" dirty="0" smtClean="0">
                <a:solidFill>
                  <a:srgbClr val="FFFF00"/>
                </a:solidFill>
              </a:rPr>
              <a:t>César</a:t>
            </a:r>
            <a:r>
              <a:rPr lang="es-ES" sz="5400" b="1" dirty="0">
                <a:solidFill>
                  <a:schemeClr val="bg1"/>
                </a:solidFill>
              </a:rPr>
              <a:t>, el Vicario de Cristo se </a:t>
            </a:r>
            <a:r>
              <a:rPr lang="es-ES" sz="5400" b="1" dirty="0">
                <a:solidFill>
                  <a:srgbClr val="FFFF00"/>
                </a:solidFill>
              </a:rPr>
              <a:t>apropió del cetro </a:t>
            </a:r>
            <a:r>
              <a:rPr lang="es-ES" sz="5400" b="1" dirty="0">
                <a:solidFill>
                  <a:schemeClr val="bg1"/>
                </a:solidFill>
              </a:rPr>
              <a:t>ante el cual los emperadores y reyes de Europa se habrían de inclinar por tantos siglos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2070191"/>
            <a:ext cx="11297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“Bajo el dominio del </a:t>
            </a:r>
            <a:r>
              <a:rPr lang="es-ES" sz="4800" b="1" dirty="0">
                <a:solidFill>
                  <a:srgbClr val="FFFF00"/>
                </a:solidFill>
              </a:rPr>
              <a:t>Imperio Romano [etapa #1: Roma sola] </a:t>
            </a:r>
            <a:r>
              <a:rPr lang="es-ES" sz="4800" b="1" dirty="0">
                <a:solidFill>
                  <a:schemeClr val="bg1"/>
                </a:solidFill>
              </a:rPr>
              <a:t>los papas no tenían poderes temporales. Pero cuando el Imperio Romano </a:t>
            </a:r>
            <a:r>
              <a:rPr lang="es-ES" sz="4800" b="1" dirty="0">
                <a:solidFill>
                  <a:srgbClr val="FFFF00"/>
                </a:solidFill>
              </a:rPr>
              <a:t>se desintegró </a:t>
            </a:r>
            <a:r>
              <a:rPr lang="es-ES" sz="4800" b="1" dirty="0">
                <a:solidFill>
                  <a:schemeClr val="bg1"/>
                </a:solidFill>
              </a:rPr>
              <a:t>y fue remplazado por un número de reinos rudos y bárbaros [</a:t>
            </a:r>
            <a:r>
              <a:rPr lang="es-ES" sz="4800" b="1" dirty="0">
                <a:solidFill>
                  <a:srgbClr val="FFFF00"/>
                </a:solidFill>
              </a:rPr>
              <a:t>etapa #2: Roma dividida</a:t>
            </a:r>
            <a:r>
              <a:rPr lang="es-ES" sz="4800" b="1" dirty="0">
                <a:solidFill>
                  <a:schemeClr val="bg1"/>
                </a:solidFill>
              </a:rPr>
              <a:t>],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Carl Conrad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Eckhardt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The Papacy and World Affairs (Chicago: The University of Chicago Press, 1937), p. 1</a:t>
            </a:r>
          </a:p>
        </p:txBody>
      </p:sp>
    </p:spTree>
    <p:extLst>
      <p:ext uri="{BB962C8B-B14F-4D97-AF65-F5344CB8AC3E}">
        <p14:creationId xmlns:p14="http://schemas.microsoft.com/office/powerpoint/2010/main" val="13708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69034" y="1111546"/>
            <a:ext cx="11297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la </a:t>
            </a:r>
            <a:r>
              <a:rPr lang="es-ES" sz="6000" b="1" dirty="0">
                <a:solidFill>
                  <a:srgbClr val="FFFF00"/>
                </a:solidFill>
              </a:rPr>
              <a:t>Iglesia Católica Romana </a:t>
            </a:r>
            <a:r>
              <a:rPr lang="es-ES" sz="6000" b="1" dirty="0">
                <a:solidFill>
                  <a:schemeClr val="bg1"/>
                </a:solidFill>
              </a:rPr>
              <a:t>no solo se independizó de los estados en asuntos religiosos, sino que llegó a dominar en </a:t>
            </a:r>
            <a:r>
              <a:rPr lang="es-ES" sz="6000" b="1" dirty="0">
                <a:solidFill>
                  <a:srgbClr val="FFFF00"/>
                </a:solidFill>
              </a:rPr>
              <a:t>asuntos seculares también [etapa #3: Roma papal</a:t>
            </a:r>
            <a:r>
              <a:rPr lang="es-ES" sz="6000" b="1" dirty="0" smtClean="0">
                <a:solidFill>
                  <a:srgbClr val="FFFF00"/>
                </a:solidFill>
              </a:rPr>
              <a:t>].</a:t>
            </a:r>
            <a:r>
              <a:rPr lang="es-ES" sz="6000" b="1" dirty="0" smtClean="0">
                <a:solidFill>
                  <a:schemeClr val="bg1"/>
                </a:solidFill>
              </a:rPr>
              <a:t>”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7524" y="1553997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“Durante toda la Edad Media había en Roma tan solo </a:t>
            </a:r>
            <a:r>
              <a:rPr lang="es-ES" sz="5400" b="1" dirty="0">
                <a:solidFill>
                  <a:srgbClr val="FFFF00"/>
                </a:solidFill>
              </a:rPr>
              <a:t>una autoridad </a:t>
            </a:r>
            <a:r>
              <a:rPr lang="es-ES" sz="5400" b="1" dirty="0">
                <a:solidFill>
                  <a:schemeClr val="bg1"/>
                </a:solidFill>
              </a:rPr>
              <a:t>espiritual y temporal [</a:t>
            </a:r>
            <a:r>
              <a:rPr lang="es-ES" sz="5400" b="1" dirty="0">
                <a:solidFill>
                  <a:srgbClr val="FFFF00"/>
                </a:solidFill>
              </a:rPr>
              <a:t>el papado</a:t>
            </a:r>
            <a:r>
              <a:rPr lang="es-ES" sz="5400" b="1" dirty="0">
                <a:solidFill>
                  <a:schemeClr val="bg1"/>
                </a:solidFill>
              </a:rPr>
              <a:t>] que ejercía poderes que a fin de cuentas sobrepasaban aquellos que había tenido el emperador romano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R. W. Southern, Western Society and the Church in the Middle Ages,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tomo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2, pp. 24-25</a:t>
            </a:r>
          </a:p>
        </p:txBody>
      </p:sp>
    </p:spTree>
    <p:extLst>
      <p:ext uri="{BB962C8B-B14F-4D97-AF65-F5344CB8AC3E}">
        <p14:creationId xmlns:p14="http://schemas.microsoft.com/office/powerpoint/2010/main" val="3917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13677" y="1119856"/>
            <a:ext cx="45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Oso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467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3369498"/>
            <a:ext cx="45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Dragón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8481" y="4522512"/>
            <a:ext cx="435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Diez cuernos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13677" y="2216484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Grecia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035476" y="3095190"/>
            <a:ext cx="505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Medo Persia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4277" y="976271"/>
            <a:ext cx="483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León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870537" y="129151"/>
            <a:ext cx="46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Imperio Romano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20662" y="1789509"/>
            <a:ext cx="4462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División del Imperio Romano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091100" y="6071293"/>
            <a:ext cx="454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Leopardo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35476" y="4015827"/>
            <a:ext cx="483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Rinoceronte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8481" y="5888483"/>
            <a:ext cx="435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Roma papal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130694" y="5028171"/>
            <a:ext cx="446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noProof="0" dirty="0">
                <a:solidFill>
                  <a:srgbClr val="C00000"/>
                </a:solidFill>
                <a:latin typeface="Calibri" panose="020F0502020204030204"/>
              </a:rPr>
              <a:t>F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Cuerno pequeño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  <p:bldP spid="18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978810"/>
            <a:ext cx="11297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“En la Edad Media la iglesia no era </a:t>
            </a:r>
            <a:r>
              <a:rPr lang="es-ES" sz="6000" b="1" dirty="0">
                <a:solidFill>
                  <a:srgbClr val="FFFF00"/>
                </a:solidFill>
              </a:rPr>
              <a:t>un</a:t>
            </a:r>
            <a:r>
              <a:rPr lang="es-ES" sz="6000" b="1" dirty="0">
                <a:solidFill>
                  <a:schemeClr val="bg1"/>
                </a:solidFill>
              </a:rPr>
              <a:t> estado sino más bien era </a:t>
            </a:r>
            <a:r>
              <a:rPr lang="es-ES" sz="6000" b="1" dirty="0">
                <a:solidFill>
                  <a:srgbClr val="FFFF00"/>
                </a:solidFill>
              </a:rPr>
              <a:t>el estado</a:t>
            </a:r>
            <a:r>
              <a:rPr lang="es-ES" sz="6000" b="1" dirty="0">
                <a:solidFill>
                  <a:schemeClr val="bg1"/>
                </a:solidFill>
              </a:rPr>
              <a:t>; o, mejor dicho, la </a:t>
            </a:r>
            <a:r>
              <a:rPr lang="es-ES" sz="6000" b="1" dirty="0">
                <a:solidFill>
                  <a:srgbClr val="FFFF00"/>
                </a:solidFill>
              </a:rPr>
              <a:t>autoridad civil </a:t>
            </a:r>
            <a:r>
              <a:rPr lang="es-ES" sz="6000" b="1" dirty="0">
                <a:solidFill>
                  <a:schemeClr val="bg1"/>
                </a:solidFill>
              </a:rPr>
              <a:t>era meramente el </a:t>
            </a:r>
            <a:r>
              <a:rPr lang="es-ES" sz="6000" b="1" dirty="0">
                <a:solidFill>
                  <a:srgbClr val="FFFF00"/>
                </a:solidFill>
              </a:rPr>
              <a:t>departamento de policía </a:t>
            </a:r>
            <a:r>
              <a:rPr lang="es-ES" sz="6000" b="1" dirty="0">
                <a:solidFill>
                  <a:schemeClr val="bg1"/>
                </a:solidFill>
              </a:rPr>
              <a:t>de la iglesia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John N. Figgis, From Gerson to Grotius, p. 4</a:t>
            </a:r>
          </a:p>
        </p:txBody>
      </p:sp>
    </p:spTree>
    <p:extLst>
      <p:ext uri="{BB962C8B-B14F-4D97-AF65-F5344CB8AC3E}">
        <p14:creationId xmlns:p14="http://schemas.microsoft.com/office/powerpoint/2010/main" val="23536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368502"/>
            <a:ext cx="1086188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En el año </a:t>
            </a:r>
            <a:r>
              <a:rPr lang="es-ES" sz="5400" b="1" dirty="0">
                <a:solidFill>
                  <a:srgbClr val="FF0000"/>
                </a:solidFill>
              </a:rPr>
              <a:t>1302</a:t>
            </a:r>
            <a:r>
              <a:rPr lang="es-ES" sz="5400" b="1" dirty="0">
                <a:solidFill>
                  <a:srgbClr val="002060"/>
                </a:solidFill>
              </a:rPr>
              <a:t> el Papa </a:t>
            </a:r>
            <a:r>
              <a:rPr lang="es-ES" sz="5400" b="1" dirty="0">
                <a:solidFill>
                  <a:srgbClr val="FF0000"/>
                </a:solidFill>
              </a:rPr>
              <a:t>Bonifacio VIII </a:t>
            </a:r>
            <a:r>
              <a:rPr lang="es-ES" sz="5400" b="1" dirty="0">
                <a:solidFill>
                  <a:srgbClr val="002060"/>
                </a:solidFill>
              </a:rPr>
              <a:t>escribió una </a:t>
            </a:r>
            <a:r>
              <a:rPr lang="es-ES" sz="5400" b="1" dirty="0">
                <a:solidFill>
                  <a:srgbClr val="FF0000"/>
                </a:solidFill>
              </a:rPr>
              <a:t>bula</a:t>
            </a:r>
            <a:r>
              <a:rPr lang="es-ES" sz="5400" b="1" dirty="0">
                <a:solidFill>
                  <a:srgbClr val="002060"/>
                </a:solidFill>
              </a:rPr>
              <a:t> (carta personal) muy importante titulada </a:t>
            </a:r>
            <a:r>
              <a:rPr lang="es-ES" sz="5400" b="1" i="1" dirty="0" err="1">
                <a:solidFill>
                  <a:srgbClr val="FF0000"/>
                </a:solidFill>
              </a:rPr>
              <a:t>Unam</a:t>
            </a:r>
            <a:r>
              <a:rPr lang="es-ES" sz="5400" b="1" i="1" dirty="0">
                <a:solidFill>
                  <a:srgbClr val="FF0000"/>
                </a:solidFill>
              </a:rPr>
              <a:t> </a:t>
            </a:r>
            <a:r>
              <a:rPr lang="es-ES" sz="5400" b="1" i="1" dirty="0" err="1">
                <a:solidFill>
                  <a:srgbClr val="FF0000"/>
                </a:solidFill>
              </a:rPr>
              <a:t>Sanctam</a:t>
            </a:r>
            <a:r>
              <a:rPr lang="es-ES" sz="5400" b="1" i="1" dirty="0">
                <a:solidFill>
                  <a:srgbClr val="FF0000"/>
                </a:solidFill>
              </a:rPr>
              <a:t> </a:t>
            </a:r>
            <a:r>
              <a:rPr lang="es-ES" sz="5400" b="1" dirty="0">
                <a:solidFill>
                  <a:srgbClr val="002060"/>
                </a:solidFill>
              </a:rPr>
              <a:t>a donde desarrolló la idea de las </a:t>
            </a:r>
            <a:r>
              <a:rPr lang="es-ES" sz="5400" b="1" dirty="0">
                <a:solidFill>
                  <a:srgbClr val="FF0000"/>
                </a:solidFill>
              </a:rPr>
              <a:t>dos espadas </a:t>
            </a:r>
            <a:r>
              <a:rPr lang="es-ES" sz="5400" b="1" dirty="0">
                <a:solidFill>
                  <a:srgbClr val="002060"/>
                </a:solidFill>
              </a:rPr>
              <a:t>que había sido propuesta originalmente por </a:t>
            </a:r>
            <a:r>
              <a:rPr lang="es-ES" sz="5400" b="1" dirty="0">
                <a:solidFill>
                  <a:srgbClr val="FF0000"/>
                </a:solidFill>
              </a:rPr>
              <a:t>San</a:t>
            </a:r>
            <a:r>
              <a:rPr lang="es-ES" sz="5400" b="1" dirty="0">
                <a:solidFill>
                  <a:srgbClr val="002060"/>
                </a:solidFill>
              </a:rPr>
              <a:t> </a:t>
            </a:r>
            <a:r>
              <a:rPr lang="es-ES" sz="5400" b="1" dirty="0">
                <a:solidFill>
                  <a:srgbClr val="FF0000"/>
                </a:solidFill>
              </a:rPr>
              <a:t>Bernardo</a:t>
            </a:r>
            <a:r>
              <a:rPr lang="es-ES" sz="5400" b="1" dirty="0">
                <a:solidFill>
                  <a:srgbClr val="002060"/>
                </a:solidFill>
              </a:rPr>
              <a:t>: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72272" y="167649"/>
            <a:ext cx="11297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“Los textos de los evangelios nos informan que esta iglesia [</a:t>
            </a:r>
            <a:r>
              <a:rPr lang="es-ES" sz="5400" b="1" dirty="0">
                <a:solidFill>
                  <a:srgbClr val="FFFF00"/>
                </a:solidFill>
              </a:rPr>
              <a:t>Católica Romana</a:t>
            </a:r>
            <a:r>
              <a:rPr lang="es-ES" sz="5400" b="1" dirty="0">
                <a:solidFill>
                  <a:schemeClr val="bg1"/>
                </a:solidFill>
              </a:rPr>
              <a:t>] tiene en su poder </a:t>
            </a:r>
            <a:r>
              <a:rPr lang="es-ES" sz="5400" b="1" dirty="0">
                <a:solidFill>
                  <a:srgbClr val="FFFF00"/>
                </a:solidFill>
              </a:rPr>
              <a:t>dos espadas</a:t>
            </a:r>
            <a:r>
              <a:rPr lang="es-ES" sz="5400" b="1" dirty="0">
                <a:solidFill>
                  <a:schemeClr val="bg1"/>
                </a:solidFill>
              </a:rPr>
              <a:t>, es decir, la espada espiritual y la temporal. </a:t>
            </a:r>
            <a:r>
              <a:rPr lang="es-ES" sz="5400" b="1" dirty="0">
                <a:solidFill>
                  <a:srgbClr val="FFFF00"/>
                </a:solidFill>
              </a:rPr>
              <a:t>Ambas</a:t>
            </a:r>
            <a:r>
              <a:rPr lang="es-ES" sz="5400" b="1" dirty="0">
                <a:solidFill>
                  <a:schemeClr val="bg1"/>
                </a:solidFill>
              </a:rPr>
              <a:t>, pues, le </a:t>
            </a:r>
            <a:r>
              <a:rPr lang="es-ES" sz="5400" b="1" dirty="0">
                <a:solidFill>
                  <a:srgbClr val="FFFF00"/>
                </a:solidFill>
              </a:rPr>
              <a:t>pertenecen a la iglesia</a:t>
            </a:r>
            <a:r>
              <a:rPr lang="es-ES" sz="5400" b="1" dirty="0">
                <a:solidFill>
                  <a:schemeClr val="bg1"/>
                </a:solidFill>
              </a:rPr>
              <a:t>, es decir la espada espiritual y la material. 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68710" y="492113"/>
            <a:ext cx="115008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La </a:t>
            </a:r>
            <a:r>
              <a:rPr lang="es-ES" sz="5400" b="1" dirty="0">
                <a:solidFill>
                  <a:schemeClr val="bg1"/>
                </a:solidFill>
              </a:rPr>
              <a:t>espiritual debe ser usada </a:t>
            </a:r>
            <a:r>
              <a:rPr lang="es-ES" sz="5400" b="1" dirty="0">
                <a:solidFill>
                  <a:srgbClr val="FFFF00"/>
                </a:solidFill>
              </a:rPr>
              <a:t>para</a:t>
            </a:r>
            <a:r>
              <a:rPr lang="es-ES" sz="5400" b="1" dirty="0">
                <a:solidFill>
                  <a:schemeClr val="bg1"/>
                </a:solidFill>
              </a:rPr>
              <a:t> la iglesia, pero la material </a:t>
            </a:r>
            <a:r>
              <a:rPr lang="es-ES" sz="5400" b="1" dirty="0">
                <a:solidFill>
                  <a:srgbClr val="FFFF00"/>
                </a:solidFill>
              </a:rPr>
              <a:t>por</a:t>
            </a:r>
            <a:r>
              <a:rPr lang="es-ES" sz="5400" b="1" dirty="0">
                <a:solidFill>
                  <a:schemeClr val="bg1"/>
                </a:solidFill>
              </a:rPr>
              <a:t> la iglesia; la primera [</a:t>
            </a:r>
            <a:r>
              <a:rPr lang="es-ES" sz="5400" b="1" dirty="0">
                <a:solidFill>
                  <a:srgbClr val="FFFF00"/>
                </a:solidFill>
              </a:rPr>
              <a:t>espiritual</a:t>
            </a:r>
            <a:r>
              <a:rPr lang="es-ES" sz="5400" b="1" dirty="0">
                <a:solidFill>
                  <a:schemeClr val="bg1"/>
                </a:solidFill>
              </a:rPr>
              <a:t>] está en la mano del sacerdote y la segunda [</a:t>
            </a:r>
            <a:r>
              <a:rPr lang="es-ES" sz="5400" b="1" dirty="0">
                <a:solidFill>
                  <a:srgbClr val="FFFF00"/>
                </a:solidFill>
              </a:rPr>
              <a:t>material</a:t>
            </a:r>
            <a:r>
              <a:rPr lang="es-ES" sz="5400" b="1" dirty="0">
                <a:solidFill>
                  <a:schemeClr val="bg1"/>
                </a:solidFill>
              </a:rPr>
              <a:t>] está en las manos de los reyes y soldados, pero siempre bajo la voluntad y el visto bueno del sacerdote.”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152640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Eduardo Enrique </a:t>
            </a:r>
            <a:r>
              <a:rPr lang="es-ES" sz="9600" dirty="0" err="1">
                <a:solidFill>
                  <a:schemeClr val="bg1"/>
                </a:solidFill>
                <a:latin typeface="Bauhaus 93" panose="04030905020B02020C02" pitchFamily="82" charset="0"/>
              </a:rPr>
              <a:t>Manning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2453" y="368502"/>
            <a:ext cx="1122352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Cardenal </a:t>
            </a:r>
            <a:r>
              <a:rPr lang="es-ES" sz="4400" b="1" dirty="0">
                <a:solidFill>
                  <a:srgbClr val="FF0000"/>
                </a:solidFill>
              </a:rPr>
              <a:t>Enrique Eduardo </a:t>
            </a:r>
            <a:r>
              <a:rPr lang="es-ES" sz="4400" b="1" dirty="0" err="1">
                <a:solidFill>
                  <a:srgbClr val="FF0000"/>
                </a:solidFill>
              </a:rPr>
              <a:t>Manning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quien fuera clérigo de la iglesia anglicana, se convirtió al catolicismo y como recompensa fue investido como cardenal. </a:t>
            </a:r>
            <a:r>
              <a:rPr lang="es-ES" sz="4400" b="1" dirty="0" err="1">
                <a:solidFill>
                  <a:srgbClr val="002060"/>
                </a:solidFill>
              </a:rPr>
              <a:t>Manning</a:t>
            </a:r>
            <a:r>
              <a:rPr lang="es-ES" sz="4400" b="1" dirty="0">
                <a:solidFill>
                  <a:srgbClr val="002060"/>
                </a:solidFill>
              </a:rPr>
              <a:t> describió muy bien cómo el papa pudo </a:t>
            </a:r>
            <a:r>
              <a:rPr lang="es-ES" sz="4400" b="1" dirty="0">
                <a:solidFill>
                  <a:srgbClr val="FF0000"/>
                </a:solidFill>
              </a:rPr>
              <a:t>tomar posesión </a:t>
            </a:r>
            <a:r>
              <a:rPr lang="es-ES" sz="4400" b="1" dirty="0">
                <a:solidFill>
                  <a:srgbClr val="002060"/>
                </a:solidFill>
              </a:rPr>
              <a:t>del trono de Roma cuando </a:t>
            </a:r>
            <a:r>
              <a:rPr lang="es-ES" sz="4400" b="1" dirty="0">
                <a:solidFill>
                  <a:srgbClr val="FF0000"/>
                </a:solidFill>
              </a:rPr>
              <a:t>Constantino</a:t>
            </a:r>
            <a:r>
              <a:rPr lang="es-ES" sz="4400" b="1" dirty="0">
                <a:solidFill>
                  <a:srgbClr val="002060"/>
                </a:solidFill>
              </a:rPr>
              <a:t> mudó la sede del imperio a Constantinopla y cuando las </a:t>
            </a:r>
            <a:r>
              <a:rPr lang="es-ES" sz="4400" b="1" dirty="0">
                <a:solidFill>
                  <a:srgbClr val="FF0000"/>
                </a:solidFill>
              </a:rPr>
              <a:t>tribus bárbaras desbarataron </a:t>
            </a:r>
            <a:r>
              <a:rPr lang="es-ES" sz="4400" b="1" dirty="0">
                <a:solidFill>
                  <a:srgbClr val="002060"/>
                </a:solidFill>
              </a:rPr>
              <a:t>lo que había sido el Imperio Romano: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3961" y="117693"/>
            <a:ext cx="115008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“El </a:t>
            </a:r>
            <a:r>
              <a:rPr lang="es-ES" sz="4800" b="1" dirty="0">
                <a:solidFill>
                  <a:srgbClr val="FFFF00"/>
                </a:solidFill>
              </a:rPr>
              <a:t>abandono de Roma [por Constantino y Rómulo </a:t>
            </a:r>
            <a:r>
              <a:rPr lang="es-ES" sz="4800" b="1" dirty="0" err="1">
                <a:solidFill>
                  <a:srgbClr val="FFFF00"/>
                </a:solidFill>
              </a:rPr>
              <a:t>Augustelo</a:t>
            </a:r>
            <a:r>
              <a:rPr lang="es-ES" sz="4800" b="1" dirty="0">
                <a:solidFill>
                  <a:srgbClr val="FFFF00"/>
                </a:solidFill>
              </a:rPr>
              <a:t>] </a:t>
            </a:r>
            <a:r>
              <a:rPr lang="es-ES" sz="4800" b="1" dirty="0">
                <a:solidFill>
                  <a:schemeClr val="bg1"/>
                </a:solidFill>
              </a:rPr>
              <a:t>significó la </a:t>
            </a:r>
            <a:r>
              <a:rPr lang="es-ES" sz="4800" b="1" dirty="0">
                <a:solidFill>
                  <a:srgbClr val="FFFF00"/>
                </a:solidFill>
              </a:rPr>
              <a:t>liberación</a:t>
            </a:r>
            <a:r>
              <a:rPr lang="es-ES" sz="4800" b="1" dirty="0">
                <a:solidFill>
                  <a:schemeClr val="bg1"/>
                </a:solidFill>
              </a:rPr>
              <a:t> de los pontífices. . . La providencia de Dios permitió una sucesión de irrupciones de los Godos, Lombardos y húngaros para desolar a Italia y desarraigar todo remanente del imperio. Los pontífices </a:t>
            </a:r>
            <a:r>
              <a:rPr lang="es-ES" sz="4800" b="1" dirty="0">
                <a:solidFill>
                  <a:srgbClr val="FFFF00"/>
                </a:solidFill>
              </a:rPr>
              <a:t>se hallaron solos </a:t>
            </a:r>
            <a:r>
              <a:rPr lang="es-ES" sz="4800" b="1" dirty="0">
                <a:solidFill>
                  <a:schemeClr val="bg1"/>
                </a:solidFill>
              </a:rPr>
              <a:t>como </a:t>
            </a:r>
            <a:r>
              <a:rPr lang="es-ES" sz="4800" b="1" dirty="0">
                <a:solidFill>
                  <a:srgbClr val="FFFF00"/>
                </a:solidFill>
              </a:rPr>
              <a:t>la única fuente </a:t>
            </a:r>
            <a:r>
              <a:rPr lang="es-ES" sz="4800" b="1" dirty="0">
                <a:solidFill>
                  <a:schemeClr val="bg1"/>
                </a:solidFill>
              </a:rPr>
              <a:t>del orden, la paz, la ley y la seguridad. 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7703" y="226642"/>
            <a:ext cx="1150082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Y </a:t>
            </a:r>
            <a:r>
              <a:rPr lang="es-ES" sz="4400" b="1" dirty="0">
                <a:solidFill>
                  <a:schemeClr val="bg1"/>
                </a:solidFill>
              </a:rPr>
              <a:t>desde la hora de esta </a:t>
            </a:r>
            <a:r>
              <a:rPr lang="es-ES" sz="4400" b="1" dirty="0">
                <a:solidFill>
                  <a:srgbClr val="FFFF00"/>
                </a:solidFill>
              </a:rPr>
              <a:t>liberación</a:t>
            </a:r>
            <a:r>
              <a:rPr lang="es-ES" sz="4400" b="1" dirty="0">
                <a:solidFill>
                  <a:schemeClr val="bg1"/>
                </a:solidFill>
              </a:rPr>
              <a:t> providencial, cuando, por intervención divina </a:t>
            </a:r>
            <a:r>
              <a:rPr lang="es-ES" sz="4400" b="1" dirty="0">
                <a:solidFill>
                  <a:srgbClr val="FFFF00"/>
                </a:solidFill>
              </a:rPr>
              <a:t>se le cayeron las cadenas </a:t>
            </a:r>
            <a:r>
              <a:rPr lang="es-ES" sz="4400" b="1" dirty="0">
                <a:solidFill>
                  <a:schemeClr val="bg1"/>
                </a:solidFill>
              </a:rPr>
              <a:t>de las manos</a:t>
            </a:r>
            <a:r>
              <a:rPr lang="es-ES" sz="4400" b="1" dirty="0">
                <a:solidFill>
                  <a:srgbClr val="FFFF00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al sucesor de Pedro </a:t>
            </a:r>
            <a:r>
              <a:rPr lang="es-ES" sz="4400" b="1" dirty="0" smtClean="0">
                <a:solidFill>
                  <a:srgbClr val="FFFF00"/>
                </a:solidFill>
              </a:rPr>
              <a:t>[</a:t>
            </a:r>
            <a:r>
              <a:rPr lang="es-ES" sz="4400" b="1" dirty="0">
                <a:solidFill>
                  <a:srgbClr val="FFFF00"/>
                </a:solidFill>
              </a:rPr>
              <a:t>porque ya no había poder civil en Roma que lo restringiera</a:t>
            </a:r>
            <a:r>
              <a:rPr lang="es-ES" sz="4400" b="1" dirty="0" smtClean="0">
                <a:solidFill>
                  <a:srgbClr val="FFFF00"/>
                </a:solidFill>
              </a:rPr>
              <a:t>]</a:t>
            </a:r>
            <a:r>
              <a:rPr lang="es-ES" sz="4400" b="1" dirty="0" smtClean="0">
                <a:solidFill>
                  <a:schemeClr val="bg1"/>
                </a:solidFill>
              </a:rPr>
              <a:t>, </a:t>
            </a:r>
            <a:r>
              <a:rPr lang="es-ES" sz="4400" b="1" dirty="0">
                <a:solidFill>
                  <a:schemeClr val="bg1"/>
                </a:solidFill>
              </a:rPr>
              <a:t>como una vez habían caído de las </a:t>
            </a:r>
            <a:r>
              <a:rPr lang="es-ES" sz="4400" b="1" dirty="0" smtClean="0">
                <a:solidFill>
                  <a:schemeClr val="bg1"/>
                </a:solidFill>
              </a:rPr>
              <a:t>suyas [de Pedro], </a:t>
            </a:r>
            <a:r>
              <a:rPr lang="es-ES" sz="4400" b="1" dirty="0">
                <a:solidFill>
                  <a:schemeClr val="bg1"/>
                </a:solidFill>
              </a:rPr>
              <a:t>ningún soberano ha </a:t>
            </a:r>
            <a:r>
              <a:rPr lang="es-ES" sz="4400" b="1" dirty="0">
                <a:solidFill>
                  <a:srgbClr val="FFFF00"/>
                </a:solidFill>
              </a:rPr>
              <a:t>reinado </a:t>
            </a:r>
            <a:r>
              <a:rPr lang="es-ES" sz="4400" b="1" dirty="0" smtClean="0">
                <a:solidFill>
                  <a:srgbClr val="FFFF00"/>
                </a:solidFill>
              </a:rPr>
              <a:t>en Roma </a:t>
            </a:r>
            <a:r>
              <a:rPr lang="es-ES" sz="4400" b="1" dirty="0">
                <a:solidFill>
                  <a:schemeClr val="bg1"/>
                </a:solidFill>
              </a:rPr>
              <a:t>sino el Vicario de Jesucristo.” 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Henry Edward </a:t>
            </a:r>
            <a:r>
              <a:rPr lang="es-ES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Manning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Temporal </a:t>
            </a:r>
            <a:r>
              <a:rPr lang="es-ES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of </a:t>
            </a:r>
            <a:r>
              <a:rPr lang="es-ES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Vicar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of Jesús </a:t>
            </a:r>
            <a:r>
              <a:rPr lang="es-ES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Christ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Preface</a:t>
            </a:r>
            <a:r>
              <a:rPr lang="es-ES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pp. xxviii, xxix. London: Burns and Lambert, 1862.</a:t>
            </a:r>
            <a:endParaRPr lang="es-ES" sz="40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3961" y="117693"/>
            <a:ext cx="115008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“El papado esperó hasta el momento propicio en que Dios </a:t>
            </a:r>
            <a:r>
              <a:rPr lang="es-ES" sz="4800" b="1" dirty="0">
                <a:solidFill>
                  <a:srgbClr val="FFFF00"/>
                </a:solidFill>
              </a:rPr>
              <a:t>rompiera sus ataduras </a:t>
            </a:r>
            <a:r>
              <a:rPr lang="es-ES" sz="4800" b="1" dirty="0">
                <a:solidFill>
                  <a:schemeClr val="bg1"/>
                </a:solidFill>
              </a:rPr>
              <a:t>y lo </a:t>
            </a:r>
            <a:r>
              <a:rPr lang="es-ES" sz="4800" b="1" dirty="0">
                <a:solidFill>
                  <a:srgbClr val="FFFF00"/>
                </a:solidFill>
              </a:rPr>
              <a:t>librara</a:t>
            </a:r>
            <a:r>
              <a:rPr lang="es-ES" sz="4800" b="1" dirty="0">
                <a:solidFill>
                  <a:schemeClr val="bg1"/>
                </a:solidFill>
              </a:rPr>
              <a:t> de la </a:t>
            </a:r>
            <a:r>
              <a:rPr lang="es-ES" sz="4800" b="1" dirty="0">
                <a:solidFill>
                  <a:srgbClr val="FFFF00"/>
                </a:solidFill>
              </a:rPr>
              <a:t>sujeción a los poderes civiles </a:t>
            </a:r>
            <a:r>
              <a:rPr lang="es-ES" sz="4800" b="1" dirty="0" smtClean="0">
                <a:solidFill>
                  <a:srgbClr val="FFFF00"/>
                </a:solidFill>
              </a:rPr>
              <a:t>[del </a:t>
            </a:r>
            <a:r>
              <a:rPr lang="es-ES" sz="4800" b="1" dirty="0">
                <a:solidFill>
                  <a:srgbClr val="FFFF00"/>
                </a:solidFill>
              </a:rPr>
              <a:t>Imperio Romano], </a:t>
            </a:r>
            <a:r>
              <a:rPr lang="es-ES" sz="4800" b="1" dirty="0">
                <a:solidFill>
                  <a:schemeClr val="bg1"/>
                </a:solidFill>
              </a:rPr>
              <a:t>colocándolo así sobre el trono como dueño de su </a:t>
            </a:r>
            <a:r>
              <a:rPr lang="es-ES" sz="4800" b="1" dirty="0">
                <a:solidFill>
                  <a:srgbClr val="FFFF00"/>
                </a:solidFill>
              </a:rPr>
              <a:t>propia soberanía </a:t>
            </a:r>
            <a:r>
              <a:rPr lang="es-ES" sz="4800" b="1" dirty="0" smtClean="0">
                <a:solidFill>
                  <a:srgbClr val="FFFF00"/>
                </a:solidFill>
              </a:rPr>
              <a:t>temporal [soberanía política]</a:t>
            </a:r>
            <a:r>
              <a:rPr lang="es-ES" sz="4800" b="1" dirty="0" smtClean="0">
                <a:solidFill>
                  <a:schemeClr val="bg1"/>
                </a:solidFill>
              </a:rPr>
              <a:t>.” </a:t>
            </a:r>
            <a:r>
              <a:rPr lang="es-ES" sz="4800" b="1" i="1" dirty="0">
                <a:solidFill>
                  <a:srgbClr val="CB6A86"/>
                </a:solidFill>
              </a:rPr>
              <a:t>Edward </a:t>
            </a:r>
            <a:r>
              <a:rPr lang="es-ES" sz="4800" b="1" i="1" dirty="0" err="1">
                <a:solidFill>
                  <a:srgbClr val="CB6A86"/>
                </a:solidFill>
              </a:rPr>
              <a:t>Manning</a:t>
            </a:r>
            <a:r>
              <a:rPr lang="es-ES" sz="4800" b="1" i="1" dirty="0">
                <a:solidFill>
                  <a:srgbClr val="CB6A86"/>
                </a:solidFill>
              </a:rPr>
              <a:t>, </a:t>
            </a:r>
            <a:r>
              <a:rPr lang="es-ES" sz="4800" b="1" i="1" dirty="0" err="1">
                <a:solidFill>
                  <a:srgbClr val="CB6A86"/>
                </a:solidFill>
              </a:rPr>
              <a:t>The</a:t>
            </a:r>
            <a:r>
              <a:rPr lang="es-ES" sz="4800" b="1" i="1" dirty="0">
                <a:solidFill>
                  <a:srgbClr val="CB6A86"/>
                </a:solidFill>
              </a:rPr>
              <a:t> Temporal </a:t>
            </a:r>
            <a:r>
              <a:rPr lang="es-ES" sz="4800" b="1" i="1" dirty="0" err="1">
                <a:solidFill>
                  <a:srgbClr val="CB6A86"/>
                </a:solidFill>
              </a:rPr>
              <a:t>Power</a:t>
            </a:r>
            <a:r>
              <a:rPr lang="es-ES" sz="4800" b="1" i="1" dirty="0">
                <a:solidFill>
                  <a:srgbClr val="CB6A86"/>
                </a:solidFill>
              </a:rPr>
              <a:t> of </a:t>
            </a:r>
            <a:r>
              <a:rPr lang="es-ES" sz="4800" b="1" i="1" dirty="0" err="1">
                <a:solidFill>
                  <a:srgbClr val="CB6A86"/>
                </a:solidFill>
              </a:rPr>
              <a:t>the</a:t>
            </a:r>
            <a:r>
              <a:rPr lang="es-ES" sz="4800" b="1" i="1" dirty="0">
                <a:solidFill>
                  <a:srgbClr val="CB6A86"/>
                </a:solidFill>
              </a:rPr>
              <a:t> </a:t>
            </a:r>
            <a:r>
              <a:rPr lang="es-ES" sz="4800" b="1" i="1" dirty="0" err="1">
                <a:solidFill>
                  <a:srgbClr val="CB6A86"/>
                </a:solidFill>
              </a:rPr>
              <a:t>Vicar</a:t>
            </a:r>
            <a:r>
              <a:rPr lang="es-ES" sz="4800" b="1" i="1" dirty="0">
                <a:solidFill>
                  <a:srgbClr val="CB6A86"/>
                </a:solidFill>
              </a:rPr>
              <a:t> of </a:t>
            </a:r>
            <a:r>
              <a:rPr lang="es-ES" sz="4800" b="1" i="1" dirty="0" err="1">
                <a:solidFill>
                  <a:srgbClr val="CB6A86"/>
                </a:solidFill>
              </a:rPr>
              <a:t>Jesus</a:t>
            </a:r>
            <a:r>
              <a:rPr lang="es-ES" sz="4800" b="1" i="1" dirty="0">
                <a:solidFill>
                  <a:srgbClr val="CB6A86"/>
                </a:solidFill>
              </a:rPr>
              <a:t> </a:t>
            </a:r>
            <a:r>
              <a:rPr lang="es-ES" sz="4800" b="1" i="1" dirty="0" err="1">
                <a:solidFill>
                  <a:srgbClr val="CB6A86"/>
                </a:solidFill>
              </a:rPr>
              <a:t>Christ</a:t>
            </a:r>
            <a:r>
              <a:rPr lang="es-ES" sz="4800" b="1" i="1" dirty="0">
                <a:solidFill>
                  <a:srgbClr val="CB6A86"/>
                </a:solidFill>
              </a:rPr>
              <a:t> (London: Burns &amp; Lambert, </a:t>
            </a:r>
            <a:r>
              <a:rPr lang="es-ES" sz="4800" b="1" i="1" dirty="0" err="1">
                <a:solidFill>
                  <a:srgbClr val="CB6A86"/>
                </a:solidFill>
              </a:rPr>
              <a:t>second</a:t>
            </a:r>
            <a:r>
              <a:rPr lang="es-ES" sz="4800" b="1" i="1" dirty="0">
                <a:solidFill>
                  <a:srgbClr val="CB6A86"/>
                </a:solidFill>
              </a:rPr>
              <a:t> </a:t>
            </a:r>
            <a:r>
              <a:rPr lang="es-ES" sz="4800" b="1" i="1" dirty="0" err="1">
                <a:solidFill>
                  <a:srgbClr val="CB6A86"/>
                </a:solidFill>
              </a:rPr>
              <a:t>edition</a:t>
            </a:r>
            <a:r>
              <a:rPr lang="es-ES" sz="4800" b="1" i="1" dirty="0">
                <a:solidFill>
                  <a:srgbClr val="CB6A86"/>
                </a:solidFill>
              </a:rPr>
              <a:t>, 1862), pp. 11-13</a:t>
            </a:r>
            <a:endParaRPr lang="es-ES" sz="4800" b="1" i="1" dirty="0">
              <a:solidFill>
                <a:srgbClr val="CB6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93173" y="515899"/>
            <a:ext cx="111026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“Digo, pues, que fue Dios mismo el que </a:t>
            </a:r>
            <a:r>
              <a:rPr lang="es-ES" sz="5400" b="1" dirty="0">
                <a:solidFill>
                  <a:srgbClr val="FFFF00"/>
                </a:solidFill>
              </a:rPr>
              <a:t>libró</a:t>
            </a:r>
            <a:r>
              <a:rPr lang="es-ES" sz="5400" b="1" dirty="0">
                <a:solidFill>
                  <a:schemeClr val="bg1"/>
                </a:solidFill>
              </a:rPr>
              <a:t> a su </a:t>
            </a:r>
            <a:r>
              <a:rPr lang="es-ES" sz="5400" b="1" dirty="0" smtClean="0">
                <a:solidFill>
                  <a:srgbClr val="FFFF00"/>
                </a:solidFill>
              </a:rPr>
              <a:t>vicario</a:t>
            </a:r>
            <a:r>
              <a:rPr lang="es-ES" sz="5400" b="1" dirty="0" smtClean="0">
                <a:solidFill>
                  <a:schemeClr val="bg1"/>
                </a:solidFill>
              </a:rPr>
              <a:t> [</a:t>
            </a:r>
            <a:r>
              <a:rPr lang="es-ES" sz="5400" b="1" dirty="0" smtClean="0">
                <a:solidFill>
                  <a:srgbClr val="FFFF00"/>
                </a:solidFill>
              </a:rPr>
              <a:t>representante</a:t>
            </a:r>
            <a:r>
              <a:rPr lang="es-ES" sz="5400" b="1" dirty="0" smtClean="0">
                <a:solidFill>
                  <a:schemeClr val="bg1"/>
                </a:solidFill>
              </a:rPr>
              <a:t>] </a:t>
            </a:r>
            <a:r>
              <a:rPr lang="es-ES" sz="5400" b="1" dirty="0">
                <a:solidFill>
                  <a:schemeClr val="bg1"/>
                </a:solidFill>
              </a:rPr>
              <a:t>terrenal de la </a:t>
            </a:r>
            <a:r>
              <a:rPr lang="es-ES" sz="5400" b="1" dirty="0">
                <a:solidFill>
                  <a:srgbClr val="FFFF00"/>
                </a:solidFill>
              </a:rPr>
              <a:t>sujeción</a:t>
            </a:r>
            <a:r>
              <a:rPr lang="es-ES" sz="5400" b="1" dirty="0">
                <a:solidFill>
                  <a:schemeClr val="bg1"/>
                </a:solidFill>
              </a:rPr>
              <a:t> al </a:t>
            </a:r>
            <a:r>
              <a:rPr lang="es-ES" sz="5400" b="1" dirty="0">
                <a:solidFill>
                  <a:srgbClr val="FFFF00"/>
                </a:solidFill>
              </a:rPr>
              <a:t>poder </a:t>
            </a:r>
            <a:r>
              <a:rPr lang="es-ES" sz="5400" b="1" dirty="0" smtClean="0">
                <a:solidFill>
                  <a:srgbClr val="FFFF00"/>
                </a:solidFill>
              </a:rPr>
              <a:t>temporal [político] </a:t>
            </a:r>
            <a:r>
              <a:rPr lang="es-ES" sz="5400" b="1" dirty="0">
                <a:solidFill>
                  <a:schemeClr val="bg1"/>
                </a:solidFill>
              </a:rPr>
              <a:t>y por Él los obispos de roma han reinado como </a:t>
            </a:r>
            <a:r>
              <a:rPr lang="es-ES" sz="5400" b="1" dirty="0">
                <a:solidFill>
                  <a:srgbClr val="FFFF00"/>
                </a:solidFill>
              </a:rPr>
              <a:t>príncipes temporales </a:t>
            </a:r>
            <a:r>
              <a:rPr lang="es-ES" sz="5400" b="1" dirty="0">
                <a:solidFill>
                  <a:schemeClr val="bg1"/>
                </a:solidFill>
              </a:rPr>
              <a:t>por </a:t>
            </a:r>
            <a:r>
              <a:rPr lang="es-ES" sz="5400" b="1" dirty="0">
                <a:solidFill>
                  <a:srgbClr val="FFFF00"/>
                </a:solidFill>
              </a:rPr>
              <a:t>mil doscientos años</a:t>
            </a:r>
            <a:r>
              <a:rPr lang="es-ES" sz="5400" b="1" dirty="0">
                <a:solidFill>
                  <a:schemeClr val="bg1"/>
                </a:solidFill>
              </a:rPr>
              <a:t>.” </a:t>
            </a:r>
            <a:r>
              <a:rPr lang="es-ES" sz="5400" b="1" i="1" dirty="0">
                <a:solidFill>
                  <a:srgbClr val="CB6A86"/>
                </a:solidFill>
              </a:rPr>
              <a:t>P. 16</a:t>
            </a:r>
            <a:endParaRPr lang="es-ES" sz="5400" b="1" i="1" dirty="0">
              <a:solidFill>
                <a:srgbClr val="CB6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24588"/>
            <a:ext cx="12192000" cy="280076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Siete Características </a:t>
            </a:r>
            <a:r>
              <a:rPr lang="es-ES" sz="8800" dirty="0">
                <a:solidFill>
                  <a:schemeClr val="bg1"/>
                </a:solidFill>
                <a:latin typeface="Bauhaus 93" panose="04030905020B02020C02" pitchFamily="82" charset="0"/>
              </a:rPr>
              <a:t>del Cuerno Pequeño</a:t>
            </a:r>
          </a:p>
        </p:txBody>
      </p:sp>
    </p:spTree>
    <p:extLst>
      <p:ext uri="{BB962C8B-B14F-4D97-AF65-F5344CB8AC3E}">
        <p14:creationId xmlns:p14="http://schemas.microsoft.com/office/powerpoint/2010/main" val="24452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3457" y="530648"/>
            <a:ext cx="115008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“La conversión del imperio al cristianismo y el </a:t>
            </a:r>
            <a:r>
              <a:rPr lang="es-ES" sz="4400" b="1" dirty="0">
                <a:solidFill>
                  <a:srgbClr val="FFFF00"/>
                </a:solidFill>
              </a:rPr>
              <a:t>traslado y destierro </a:t>
            </a:r>
            <a:r>
              <a:rPr lang="es-ES" sz="4400" b="1" dirty="0">
                <a:solidFill>
                  <a:schemeClr val="bg1"/>
                </a:solidFill>
              </a:rPr>
              <a:t>del mismo al lejano oriente, </a:t>
            </a:r>
            <a:r>
              <a:rPr lang="es-ES" sz="4400" b="1" dirty="0">
                <a:solidFill>
                  <a:srgbClr val="FFFF00"/>
                </a:solidFill>
              </a:rPr>
              <a:t>libró</a:t>
            </a:r>
            <a:r>
              <a:rPr lang="es-ES" sz="4400" b="1" dirty="0">
                <a:solidFill>
                  <a:schemeClr val="bg1"/>
                </a:solidFill>
              </a:rPr>
              <a:t> al </a:t>
            </a:r>
            <a:r>
              <a:rPr lang="es-ES" sz="4400" b="1" dirty="0">
                <a:solidFill>
                  <a:srgbClr val="FFFF00"/>
                </a:solidFill>
              </a:rPr>
              <a:t>vicario de Jesucristo </a:t>
            </a:r>
            <a:r>
              <a:rPr lang="es-ES" sz="4400" b="1" dirty="0">
                <a:solidFill>
                  <a:schemeClr val="bg1"/>
                </a:solidFill>
              </a:rPr>
              <a:t>de la </a:t>
            </a:r>
            <a:r>
              <a:rPr lang="es-ES" sz="4400" b="1" dirty="0">
                <a:solidFill>
                  <a:srgbClr val="FFFF00"/>
                </a:solidFill>
              </a:rPr>
              <a:t>sujeción al poder temporal</a:t>
            </a:r>
            <a:r>
              <a:rPr lang="es-ES" sz="4400" b="1" dirty="0">
                <a:solidFill>
                  <a:schemeClr val="bg1"/>
                </a:solidFill>
              </a:rPr>
              <a:t>; y luego, por la acción de esa misma providencia se le concedieron las prerrogativas de un verdadero y apropiado soberano </a:t>
            </a:r>
            <a:r>
              <a:rPr lang="es-ES" sz="4400" b="1" dirty="0">
                <a:solidFill>
                  <a:srgbClr val="FFFF00"/>
                </a:solidFill>
              </a:rPr>
              <a:t>para gobernar </a:t>
            </a:r>
            <a:r>
              <a:rPr lang="es-ES" sz="4400" b="1" dirty="0">
                <a:solidFill>
                  <a:schemeClr val="bg1"/>
                </a:solidFill>
              </a:rPr>
              <a:t>sobre aquel </a:t>
            </a:r>
            <a:r>
              <a:rPr lang="es-ES" sz="4400" b="1" dirty="0">
                <a:solidFill>
                  <a:srgbClr val="FFFF00"/>
                </a:solidFill>
              </a:rPr>
              <a:t>estado y territorio</a:t>
            </a:r>
            <a:r>
              <a:rPr lang="es-ES" sz="4400" b="1" dirty="0">
                <a:solidFill>
                  <a:schemeClr val="bg1"/>
                </a:solidFill>
              </a:rPr>
              <a:t> y también sobre el pueblo que le fue encomendado. </a:t>
            </a:r>
            <a:endParaRPr lang="es-ES" sz="4400" b="1" i="1" dirty="0">
              <a:solidFill>
                <a:srgbClr val="CB6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7702" y="191729"/>
            <a:ext cx="1150082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Y </a:t>
            </a:r>
            <a:r>
              <a:rPr lang="es-ES" sz="4400" b="1" dirty="0">
                <a:solidFill>
                  <a:schemeClr val="bg1"/>
                </a:solidFill>
              </a:rPr>
              <a:t>desde aquella hora que podría decirse fueron mil quinientos años o más precisamente </a:t>
            </a:r>
            <a:r>
              <a:rPr lang="es-ES" sz="4400" b="1" dirty="0">
                <a:solidFill>
                  <a:srgbClr val="FFFF00"/>
                </a:solidFill>
              </a:rPr>
              <a:t>mil doscientos</a:t>
            </a:r>
            <a:r>
              <a:rPr lang="es-ES" sz="4400" b="1" dirty="0">
                <a:solidFill>
                  <a:schemeClr val="bg1"/>
                </a:solidFill>
              </a:rPr>
              <a:t>, el sumo-pontífice ha sido un verdadero y genuino soberano que ejerce las prerrogativas de la nobleza que le concedió Dios sobre el pueblo a quien es padre en todas las cosas, </a:t>
            </a:r>
            <a:r>
              <a:rPr lang="es-ES" sz="4400" b="1" dirty="0">
                <a:solidFill>
                  <a:srgbClr val="FFFF00"/>
                </a:solidFill>
              </a:rPr>
              <a:t>tanto espirituales como </a:t>
            </a:r>
            <a:r>
              <a:rPr lang="es-ES" sz="4400" b="1" dirty="0" smtClean="0">
                <a:solidFill>
                  <a:srgbClr val="FFFF00"/>
                </a:solidFill>
              </a:rPr>
              <a:t>temporales [políticas]</a:t>
            </a:r>
            <a:r>
              <a:rPr lang="es-ES" sz="4400" b="1" dirty="0" smtClean="0">
                <a:solidFill>
                  <a:schemeClr val="bg1"/>
                </a:solidFill>
              </a:rPr>
              <a:t>.” </a:t>
            </a:r>
            <a:r>
              <a:rPr lang="es-ES" sz="4400" b="1" dirty="0">
                <a:solidFill>
                  <a:schemeClr val="bg1"/>
                </a:solidFill>
              </a:rPr>
              <a:t>Fuente: </a:t>
            </a:r>
            <a:r>
              <a:rPr lang="es-ES" sz="3200" b="1" i="1" dirty="0" err="1">
                <a:solidFill>
                  <a:srgbClr val="CB6A86"/>
                </a:solidFill>
              </a:rPr>
              <a:t>The</a:t>
            </a:r>
            <a:r>
              <a:rPr lang="es-ES" sz="3200" b="1" i="1" dirty="0">
                <a:solidFill>
                  <a:srgbClr val="CB6A86"/>
                </a:solidFill>
              </a:rPr>
              <a:t> Temporal </a:t>
            </a:r>
            <a:r>
              <a:rPr lang="es-ES" sz="3200" b="1" i="1" dirty="0" err="1">
                <a:solidFill>
                  <a:srgbClr val="CB6A86"/>
                </a:solidFill>
              </a:rPr>
              <a:t>Power</a:t>
            </a:r>
            <a:r>
              <a:rPr lang="es-ES" sz="3200" b="1" i="1" dirty="0">
                <a:solidFill>
                  <a:srgbClr val="CB6A86"/>
                </a:solidFill>
              </a:rPr>
              <a:t> of </a:t>
            </a:r>
            <a:r>
              <a:rPr lang="es-ES" sz="3200" b="1" i="1" dirty="0" err="1">
                <a:solidFill>
                  <a:srgbClr val="CB6A86"/>
                </a:solidFill>
              </a:rPr>
              <a:t>the</a:t>
            </a:r>
            <a:r>
              <a:rPr lang="es-ES" sz="3200" b="1" i="1" dirty="0">
                <a:solidFill>
                  <a:srgbClr val="CB6A86"/>
                </a:solidFill>
              </a:rPr>
              <a:t> </a:t>
            </a:r>
            <a:r>
              <a:rPr lang="es-ES" sz="3200" b="1" i="1" dirty="0" err="1">
                <a:solidFill>
                  <a:srgbClr val="CB6A86"/>
                </a:solidFill>
              </a:rPr>
              <a:t>Vicar</a:t>
            </a:r>
            <a:r>
              <a:rPr lang="es-ES" sz="3200" b="1" i="1" dirty="0">
                <a:solidFill>
                  <a:srgbClr val="CB6A86"/>
                </a:solidFill>
              </a:rPr>
              <a:t> of </a:t>
            </a:r>
            <a:r>
              <a:rPr lang="es-ES" sz="3200" b="1" i="1" dirty="0" err="1">
                <a:solidFill>
                  <a:srgbClr val="CB6A86"/>
                </a:solidFill>
              </a:rPr>
              <a:t>Jesus</a:t>
            </a:r>
            <a:r>
              <a:rPr lang="es-ES" sz="3200" b="1" i="1" dirty="0">
                <a:solidFill>
                  <a:srgbClr val="CB6A86"/>
                </a:solidFill>
              </a:rPr>
              <a:t> </a:t>
            </a:r>
            <a:r>
              <a:rPr lang="es-ES" sz="3200" b="1" i="1" dirty="0" err="1">
                <a:solidFill>
                  <a:srgbClr val="CB6A86"/>
                </a:solidFill>
              </a:rPr>
              <a:t>Christ</a:t>
            </a:r>
            <a:r>
              <a:rPr lang="es-ES" sz="3200" b="1" i="1" dirty="0">
                <a:solidFill>
                  <a:srgbClr val="CB6A86"/>
                </a:solidFill>
              </a:rPr>
              <a:t>, </a:t>
            </a:r>
            <a:r>
              <a:rPr lang="es-ES" sz="3200" b="1" i="1" dirty="0" err="1">
                <a:solidFill>
                  <a:srgbClr val="CB6A86"/>
                </a:solidFill>
              </a:rPr>
              <a:t>by</a:t>
            </a:r>
            <a:r>
              <a:rPr lang="es-ES" sz="3200" b="1" i="1" dirty="0">
                <a:solidFill>
                  <a:srgbClr val="CB6A86"/>
                </a:solidFill>
              </a:rPr>
              <a:t> Henry Edward </a:t>
            </a:r>
            <a:r>
              <a:rPr lang="es-ES" sz="3200" b="1" i="1" dirty="0" err="1">
                <a:solidFill>
                  <a:srgbClr val="CB6A86"/>
                </a:solidFill>
              </a:rPr>
              <a:t>Manning</a:t>
            </a:r>
            <a:r>
              <a:rPr lang="es-ES" sz="3200" b="1" i="1" dirty="0">
                <a:solidFill>
                  <a:srgbClr val="CB6A86"/>
                </a:solidFill>
              </a:rPr>
              <a:t>, D.D. (</a:t>
            </a:r>
            <a:r>
              <a:rPr lang="es-ES" sz="3200" b="1" i="1" dirty="0" err="1">
                <a:solidFill>
                  <a:srgbClr val="CB6A86"/>
                </a:solidFill>
              </a:rPr>
              <a:t>appointed</a:t>
            </a:r>
            <a:r>
              <a:rPr lang="es-ES" sz="3200" b="1" i="1" dirty="0">
                <a:solidFill>
                  <a:srgbClr val="CB6A86"/>
                </a:solidFill>
              </a:rPr>
              <a:t> </a:t>
            </a:r>
            <a:r>
              <a:rPr lang="es-ES" sz="3200" b="1" i="1" dirty="0" err="1">
                <a:solidFill>
                  <a:srgbClr val="CB6A86"/>
                </a:solidFill>
              </a:rPr>
              <a:t>Archbishop</a:t>
            </a:r>
            <a:r>
              <a:rPr lang="es-ES" sz="3200" b="1" i="1" dirty="0">
                <a:solidFill>
                  <a:srgbClr val="CB6A86"/>
                </a:solidFill>
              </a:rPr>
              <a:t> of Westminster in 1865 and Cardinal in 1875</a:t>
            </a:r>
            <a:r>
              <a:rPr lang="es-ES" sz="3200" b="1" i="1" dirty="0" smtClean="0">
                <a:solidFill>
                  <a:srgbClr val="CB6A86"/>
                </a:solidFill>
              </a:rPr>
              <a:t>)</a:t>
            </a:r>
            <a:endParaRPr lang="es-ES" sz="4400" b="1" i="1" dirty="0">
              <a:solidFill>
                <a:srgbClr val="CB6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52767" y="830167"/>
            <a:ext cx="1122352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En </a:t>
            </a:r>
            <a:r>
              <a:rPr lang="es-ES" sz="4800" b="1" dirty="0">
                <a:solidFill>
                  <a:srgbClr val="FF0000"/>
                </a:solidFill>
              </a:rPr>
              <a:t>2 de Tesalonicenses 2 </a:t>
            </a:r>
            <a:r>
              <a:rPr lang="es-ES" sz="4800" b="1" dirty="0">
                <a:solidFill>
                  <a:srgbClr val="002060"/>
                </a:solidFill>
              </a:rPr>
              <a:t>el apóstol Pablo ya había explicado lo que ocurriría cuando fuera quitado de en medio el emperador y el imperio: ¡El hombre de pecado se manifestaría entonces y se sentaría en el templo de Dios—la iglesia—haciéndose parecer Dios!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2776" y="619727"/>
            <a:ext cx="11297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Nadie os engañe en ninguna manera; porque no vendrá sin que antes venga la apostasía, y se manifieste el </a:t>
            </a:r>
            <a:r>
              <a:rPr lang="es-ES" sz="4800" b="1" dirty="0">
                <a:solidFill>
                  <a:srgbClr val="FFFF00"/>
                </a:solidFill>
              </a:rPr>
              <a:t>hombre de pecado, el hijo de perdición</a:t>
            </a:r>
            <a:r>
              <a:rPr lang="es-ES" sz="4800" b="1" dirty="0">
                <a:solidFill>
                  <a:schemeClr val="bg1"/>
                </a:solidFill>
              </a:rPr>
              <a:t>, 4 el cual se opone y se levanta contra todo lo que se llama Dios o es objeto de culto; tanto que </a:t>
            </a:r>
            <a:r>
              <a:rPr lang="es-ES" sz="4800" b="1" u="sng" dirty="0">
                <a:solidFill>
                  <a:srgbClr val="FFFF00"/>
                </a:solidFill>
              </a:rPr>
              <a:t>se sienta en el templo de </a:t>
            </a:r>
            <a:r>
              <a:rPr lang="es-ES" sz="4800" b="1" u="sng" dirty="0" smtClean="0">
                <a:solidFill>
                  <a:srgbClr val="FFFF00"/>
                </a:solidFill>
              </a:rPr>
              <a:t>Dios [la iglesia] </a:t>
            </a:r>
            <a:r>
              <a:rPr lang="es-ES" sz="4800" b="1" u="sng" dirty="0">
                <a:solidFill>
                  <a:srgbClr val="FFFF00"/>
                </a:solidFill>
              </a:rPr>
              <a:t>como Dios, haciéndose pasar por Dios</a:t>
            </a:r>
            <a:r>
              <a:rPr lang="es-ES" sz="4800" b="1" dirty="0">
                <a:solidFill>
                  <a:schemeClr val="bg1"/>
                </a:solidFill>
              </a:rPr>
              <a:t>.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Tesalonicenses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2: 3, 4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694881" y="575554"/>
            <a:ext cx="54830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¿Confías en que Dios quiere que el orden espiritual se mantenga separado del orden político?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7199" y="217714"/>
            <a:ext cx="11135033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002060"/>
                </a:solidFill>
              </a:rPr>
              <a:t>En la lección anterior estudiamos </a:t>
            </a:r>
            <a:r>
              <a:rPr lang="es-MX" sz="6000" b="1" dirty="0">
                <a:solidFill>
                  <a:srgbClr val="FF0000"/>
                </a:solidFill>
              </a:rPr>
              <a:t>siete características </a:t>
            </a:r>
            <a:r>
              <a:rPr lang="es-MX" sz="6000" b="1" dirty="0">
                <a:solidFill>
                  <a:srgbClr val="002060"/>
                </a:solidFill>
              </a:rPr>
              <a:t>en Daniel 7 que identifican al cuerno </a:t>
            </a:r>
          </a:p>
          <a:p>
            <a:r>
              <a:rPr lang="es-MX" sz="6000" b="1" dirty="0">
                <a:solidFill>
                  <a:srgbClr val="002060"/>
                </a:solidFill>
              </a:rPr>
              <a:t>pequeño y nos dimos cuenta que indiscutiblemente se cumplen en el </a:t>
            </a:r>
            <a:r>
              <a:rPr lang="es-MX" sz="6000" b="1" dirty="0">
                <a:solidFill>
                  <a:srgbClr val="FF0000"/>
                </a:solidFill>
              </a:rPr>
              <a:t>papado</a:t>
            </a:r>
            <a:r>
              <a:rPr lang="es-MX" sz="6000" b="1" dirty="0">
                <a:solidFill>
                  <a:srgbClr val="002060"/>
                </a:solidFill>
              </a:rPr>
              <a:t>: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9508" y="368502"/>
            <a:ext cx="1001092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400" b="1" dirty="0" smtClean="0">
                <a:solidFill>
                  <a:srgbClr val="002060"/>
                </a:solidFill>
              </a:rPr>
              <a:t>Se </a:t>
            </a:r>
            <a:r>
              <a:rPr lang="es-MX" sz="4400" b="1" dirty="0">
                <a:solidFill>
                  <a:srgbClr val="002060"/>
                </a:solidFill>
              </a:rPr>
              <a:t>levantó </a:t>
            </a:r>
            <a:r>
              <a:rPr lang="es-MX" sz="4400" b="1" dirty="0">
                <a:solidFill>
                  <a:srgbClr val="FF0000"/>
                </a:solidFill>
              </a:rPr>
              <a:t>después</a:t>
            </a:r>
            <a:r>
              <a:rPr lang="es-MX" sz="4400" b="1" dirty="0">
                <a:solidFill>
                  <a:srgbClr val="002060"/>
                </a:solidFill>
              </a:rPr>
              <a:t> de los diez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400" b="1" dirty="0" smtClean="0">
                <a:solidFill>
                  <a:srgbClr val="002060"/>
                </a:solidFill>
              </a:rPr>
              <a:t>Se </a:t>
            </a:r>
            <a:r>
              <a:rPr lang="es-MX" sz="4400" b="1" dirty="0">
                <a:solidFill>
                  <a:srgbClr val="002060"/>
                </a:solidFill>
              </a:rPr>
              <a:t>levantó </a:t>
            </a:r>
            <a:r>
              <a:rPr lang="es-MX" sz="4400" b="1" dirty="0">
                <a:solidFill>
                  <a:srgbClr val="FF0000"/>
                </a:solidFill>
              </a:rPr>
              <a:t>en medio </a:t>
            </a:r>
            <a:r>
              <a:rPr lang="es-MX" sz="4400" b="1" dirty="0">
                <a:solidFill>
                  <a:srgbClr val="002060"/>
                </a:solidFill>
              </a:rPr>
              <a:t>de los diez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400" b="1" dirty="0" smtClean="0">
                <a:solidFill>
                  <a:srgbClr val="FF0000"/>
                </a:solidFill>
              </a:rPr>
              <a:t>Desarraigó</a:t>
            </a:r>
            <a:r>
              <a:rPr lang="es-MX" sz="4400" b="1" dirty="0" smtClean="0">
                <a:solidFill>
                  <a:srgbClr val="002060"/>
                </a:solidFill>
              </a:rPr>
              <a:t> </a:t>
            </a:r>
            <a:r>
              <a:rPr lang="es-MX" sz="4400" b="1" dirty="0">
                <a:solidFill>
                  <a:srgbClr val="002060"/>
                </a:solidFill>
              </a:rPr>
              <a:t>a tres de los diez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400" b="1" dirty="0" smtClean="0">
                <a:solidFill>
                  <a:srgbClr val="002060"/>
                </a:solidFill>
              </a:rPr>
              <a:t>Habló </a:t>
            </a:r>
            <a:r>
              <a:rPr lang="es-MX" sz="4400" b="1" dirty="0">
                <a:solidFill>
                  <a:srgbClr val="FF0000"/>
                </a:solidFill>
              </a:rPr>
              <a:t>blasfemias</a:t>
            </a:r>
            <a:r>
              <a:rPr lang="es-MX" sz="4400" b="1" dirty="0">
                <a:solidFill>
                  <a:srgbClr val="002060"/>
                </a:solidFill>
              </a:rPr>
              <a:t> contra el Altísimo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400" b="1" dirty="0" smtClean="0">
                <a:solidFill>
                  <a:srgbClr val="FF0000"/>
                </a:solidFill>
              </a:rPr>
              <a:t>Persiguió</a:t>
            </a:r>
            <a:r>
              <a:rPr lang="es-MX" sz="4400" b="1" dirty="0" smtClean="0">
                <a:solidFill>
                  <a:srgbClr val="002060"/>
                </a:solidFill>
              </a:rPr>
              <a:t> </a:t>
            </a:r>
            <a:r>
              <a:rPr lang="es-MX" sz="4400" b="1" dirty="0">
                <a:solidFill>
                  <a:srgbClr val="002060"/>
                </a:solidFill>
              </a:rPr>
              <a:t>a los santos del </a:t>
            </a:r>
            <a:r>
              <a:rPr lang="es-MX" sz="4400" b="1" dirty="0" smtClean="0">
                <a:solidFill>
                  <a:srgbClr val="002060"/>
                </a:solidFill>
              </a:rPr>
              <a:t>Altísimo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400" b="1" dirty="0" smtClean="0">
                <a:solidFill>
                  <a:srgbClr val="002060"/>
                </a:solidFill>
              </a:rPr>
              <a:t>Pensó </a:t>
            </a:r>
            <a:r>
              <a:rPr lang="es-MX" sz="4400" b="1" dirty="0">
                <a:solidFill>
                  <a:srgbClr val="002060"/>
                </a:solidFill>
              </a:rPr>
              <a:t>que tenía el </a:t>
            </a:r>
            <a:r>
              <a:rPr lang="es-MX" sz="4400" b="1" dirty="0">
                <a:solidFill>
                  <a:srgbClr val="FF0000"/>
                </a:solidFill>
              </a:rPr>
              <a:t>poder</a:t>
            </a:r>
            <a:r>
              <a:rPr lang="es-MX" sz="4400" b="1" dirty="0">
                <a:solidFill>
                  <a:srgbClr val="002060"/>
                </a:solidFill>
              </a:rPr>
              <a:t> de </a:t>
            </a:r>
            <a:r>
              <a:rPr lang="es-MX" sz="4400" b="1" dirty="0">
                <a:solidFill>
                  <a:srgbClr val="FF0000"/>
                </a:solidFill>
              </a:rPr>
              <a:t>cambiar</a:t>
            </a:r>
            <a:r>
              <a:rPr lang="es-MX" sz="4400" b="1" dirty="0">
                <a:solidFill>
                  <a:srgbClr val="002060"/>
                </a:solidFill>
              </a:rPr>
              <a:t> la ley de Dios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MX" sz="4400" b="1" dirty="0" smtClean="0">
                <a:solidFill>
                  <a:srgbClr val="002060"/>
                </a:solidFill>
              </a:rPr>
              <a:t>Reinó </a:t>
            </a:r>
            <a:r>
              <a:rPr lang="es-MX" sz="4400" b="1" dirty="0">
                <a:solidFill>
                  <a:srgbClr val="002060"/>
                </a:solidFill>
              </a:rPr>
              <a:t>por tiempo, tiempos y la mitad de un </a:t>
            </a:r>
            <a:r>
              <a:rPr lang="es-MX" sz="4400" b="1" dirty="0" smtClean="0">
                <a:solidFill>
                  <a:srgbClr val="002060"/>
                </a:solidFill>
              </a:rPr>
              <a:t>tiempo [</a:t>
            </a:r>
            <a:r>
              <a:rPr lang="es-MX" sz="4400" b="1" dirty="0" smtClean="0">
                <a:solidFill>
                  <a:srgbClr val="FF0000"/>
                </a:solidFill>
              </a:rPr>
              <a:t>1260</a:t>
            </a:r>
            <a:r>
              <a:rPr lang="es-MX" sz="4400" b="1" dirty="0" smtClean="0">
                <a:solidFill>
                  <a:srgbClr val="002060"/>
                </a:solidFill>
              </a:rPr>
              <a:t> años]</a:t>
            </a:r>
            <a:endParaRPr lang="es-MX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13677" y="1119856"/>
            <a:ext cx="479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Se levantó en….de los diez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467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Se levantó…de  los diez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3369498"/>
            <a:ext cx="45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Habló…contra el Altísimo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8481" y="4522512"/>
            <a:ext cx="4641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Pensó que tenía el poder de…la ley de Dios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13677" y="2216484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…a tres de los diez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091100" y="2680318"/>
            <a:ext cx="505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medio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4277" y="976271"/>
            <a:ext cx="483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después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870537" y="129151"/>
            <a:ext cx="46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 smtClean="0">
                <a:solidFill>
                  <a:prstClr val="black"/>
                </a:solidFill>
              </a:rPr>
              <a:t>blasfemias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20662" y="1789509"/>
            <a:ext cx="446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cambiar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091100" y="5984308"/>
            <a:ext cx="454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Desarraigó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91100" y="3677274"/>
            <a:ext cx="483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>
                <a:solidFill>
                  <a:prstClr val="black"/>
                </a:solidFill>
              </a:rPr>
              <a:t>a</a:t>
            </a:r>
            <a:r>
              <a:rPr lang="es-ES" sz="3000" noProof="0" dirty="0" smtClean="0">
                <a:solidFill>
                  <a:prstClr val="black"/>
                </a:solidFill>
              </a:rPr>
              <a:t> los verdaderos herejes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8481" y="5888483"/>
            <a:ext cx="435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Persiguió…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130694" y="4569181"/>
            <a:ext cx="4462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noProof="0" dirty="0">
                <a:solidFill>
                  <a:srgbClr val="C00000"/>
                </a:solidFill>
                <a:latin typeface="Calibri" panose="020F0502020204030204"/>
              </a:rPr>
              <a:t>F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>
                <a:solidFill>
                  <a:prstClr val="black"/>
                </a:solidFill>
              </a:rPr>
              <a:t>a</a:t>
            </a:r>
            <a:r>
              <a:rPr lang="es-ES" sz="3200" dirty="0" smtClean="0">
                <a:solidFill>
                  <a:prstClr val="black"/>
                </a:solidFill>
              </a:rPr>
              <a:t> los santos del Altísimo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  <p:bldP spid="18" grpId="0"/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8517</TotalTime>
  <Words>2932</Words>
  <Application>Microsoft Office PowerPoint</Application>
  <PresentationFormat>Panorámica</PresentationFormat>
  <Paragraphs>158</Paragraphs>
  <Slides>64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64</vt:i4>
      </vt:variant>
    </vt:vector>
  </HeadingPairs>
  <TitlesOfParts>
    <vt:vector size="76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437</cp:revision>
  <dcterms:created xsi:type="dcterms:W3CDTF">2022-04-02T22:48:54Z</dcterms:created>
  <dcterms:modified xsi:type="dcterms:W3CDTF">2022-09-19T22:33:51Z</dcterms:modified>
</cp:coreProperties>
</file>