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258" r:id="rId3"/>
    <p:sldId id="259" r:id="rId4"/>
    <p:sldId id="333" r:id="rId5"/>
    <p:sldId id="334" r:id="rId6"/>
    <p:sldId id="266" r:id="rId7"/>
    <p:sldId id="267" r:id="rId8"/>
    <p:sldId id="335" r:id="rId9"/>
    <p:sldId id="268" r:id="rId10"/>
    <p:sldId id="270" r:id="rId11"/>
    <p:sldId id="271" r:id="rId12"/>
    <p:sldId id="336" r:id="rId13"/>
    <p:sldId id="274" r:id="rId14"/>
    <p:sldId id="275" r:id="rId15"/>
    <p:sldId id="337" r:id="rId16"/>
    <p:sldId id="338" r:id="rId17"/>
    <p:sldId id="339" r:id="rId18"/>
    <p:sldId id="340" r:id="rId19"/>
    <p:sldId id="341" r:id="rId20"/>
    <p:sldId id="281" r:id="rId21"/>
    <p:sldId id="283" r:id="rId22"/>
    <p:sldId id="342" r:id="rId23"/>
    <p:sldId id="343" r:id="rId24"/>
    <p:sldId id="367" r:id="rId25"/>
    <p:sldId id="289" r:id="rId26"/>
    <p:sldId id="290" r:id="rId27"/>
    <p:sldId id="344" r:id="rId28"/>
    <p:sldId id="345" r:id="rId29"/>
    <p:sldId id="346" r:id="rId30"/>
    <p:sldId id="347" r:id="rId31"/>
    <p:sldId id="348" r:id="rId32"/>
    <p:sldId id="349" r:id="rId33"/>
    <p:sldId id="350" r:id="rId34"/>
    <p:sldId id="297" r:id="rId35"/>
    <p:sldId id="299" r:id="rId36"/>
    <p:sldId id="351" r:id="rId37"/>
    <p:sldId id="352" r:id="rId38"/>
    <p:sldId id="353" r:id="rId39"/>
    <p:sldId id="262" r:id="rId40"/>
  </p:sldIdLst>
  <p:sldSz cx="12192000" cy="6858000"/>
  <p:notesSz cx="6858000" cy="9144000"/>
  <p:photoAlbum/>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6" autoAdjust="0"/>
    <p:restoredTop sz="94648"/>
  </p:normalViewPr>
  <p:slideViewPr>
    <p:cSldViewPr snapToGrid="0">
      <p:cViewPr varScale="1">
        <p:scale>
          <a:sx n="117" d="100"/>
          <a:sy n="117" d="100"/>
        </p:scale>
        <p:origin x="360"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98B8FF-17B1-4A56-81B1-10E3E33B0752}" type="datetimeFigureOut">
              <a:rPr lang="es-ES" smtClean="0"/>
              <a:t>17/12/23</a:t>
            </a:fld>
            <a:endParaRPr lang="es-E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4C836B-AF20-4F06-9C48-E44887A01681}" type="slidenum">
              <a:rPr lang="es-ES" smtClean="0"/>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84C836B-AF20-4F06-9C48-E44887A01681}" type="slidenum">
              <a:rPr lang="es-ES" smtClean="0"/>
              <a:t>3</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84C836B-AF20-4F06-9C48-E44887A01681}" type="slidenum">
              <a:rPr lang="es-ES" smtClean="0"/>
              <a:t>4</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84C836B-AF20-4F06-9C48-E44887A01681}" type="slidenum">
              <a:rPr lang="es-ES" smtClean="0"/>
              <a:t>5</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784C836B-AF20-4F06-9C48-E44887A01681}" type="slidenum">
              <a:rPr lang="es-ES" smtClean="0"/>
              <a:t>24</a:t>
            </a:fld>
            <a:endParaRPr lang="es-ES"/>
          </a:p>
        </p:txBody>
      </p:sp>
    </p:spTree>
    <p:extLst>
      <p:ext uri="{BB962C8B-B14F-4D97-AF65-F5344CB8AC3E}">
        <p14:creationId xmlns:p14="http://schemas.microsoft.com/office/powerpoint/2010/main" val="1443958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0B64DB-F995-9300-1D42-E44F8B7DA26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DO"/>
          </a:p>
        </p:txBody>
      </p:sp>
      <p:sp>
        <p:nvSpPr>
          <p:cNvPr id="3" name="Subtítulo 2">
            <a:extLst>
              <a:ext uri="{FF2B5EF4-FFF2-40B4-BE49-F238E27FC236}">
                <a16:creationId xmlns:a16="http://schemas.microsoft.com/office/drawing/2014/main" id="{8EEF1722-41BA-C6C0-D2DD-32719BF124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DO"/>
          </a:p>
        </p:txBody>
      </p:sp>
      <p:sp>
        <p:nvSpPr>
          <p:cNvPr id="4" name="Marcador de fecha 3">
            <a:extLst>
              <a:ext uri="{FF2B5EF4-FFF2-40B4-BE49-F238E27FC236}">
                <a16:creationId xmlns:a16="http://schemas.microsoft.com/office/drawing/2014/main" id="{07C8CCFC-F5D7-EA98-EBBF-1A3169371249}"/>
              </a:ext>
            </a:extLst>
          </p:cNvPr>
          <p:cNvSpPr>
            <a:spLocks noGrp="1"/>
          </p:cNvSpPr>
          <p:nvPr>
            <p:ph type="dt" sz="half" idx="10"/>
          </p:nvPr>
        </p:nvSpPr>
        <p:spPr/>
        <p:txBody>
          <a:bodyPr/>
          <a:lstStyle/>
          <a:p>
            <a:fld id="{374C648D-F527-4B47-B518-4DE233CA1F8D}" type="datetimeFigureOut">
              <a:rPr lang="es-DO" smtClean="0"/>
              <a:pPr/>
              <a:t>17/12/23</a:t>
            </a:fld>
            <a:endParaRPr lang="es-DO"/>
          </a:p>
        </p:txBody>
      </p:sp>
      <p:sp>
        <p:nvSpPr>
          <p:cNvPr id="5" name="Marcador de pie de página 4">
            <a:extLst>
              <a:ext uri="{FF2B5EF4-FFF2-40B4-BE49-F238E27FC236}">
                <a16:creationId xmlns:a16="http://schemas.microsoft.com/office/drawing/2014/main" id="{473D65ED-85C5-D7AB-05DB-64214D4E115A}"/>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A4937796-E63F-952B-393C-00C38791BCDC}"/>
              </a:ext>
            </a:extLst>
          </p:cNvPr>
          <p:cNvSpPr>
            <a:spLocks noGrp="1"/>
          </p:cNvSpPr>
          <p:nvPr>
            <p:ph type="sldNum" sz="quarter" idx="12"/>
          </p:nvPr>
        </p:nvSpPr>
        <p:spPr/>
        <p:txBody>
          <a:bodyPr/>
          <a:lstStyle/>
          <a:p>
            <a:fld id="{DCF17388-65FA-47A1-B58A-5588233490C4}" type="slidenum">
              <a:rPr lang="es-DO" smtClean="0"/>
              <a:pPr/>
              <a:t>‹Nº›</a:t>
            </a:fld>
            <a:endParaRPr lang="es-DO"/>
          </a:p>
        </p:txBody>
      </p:sp>
    </p:spTree>
    <p:extLst>
      <p:ext uri="{BB962C8B-B14F-4D97-AF65-F5344CB8AC3E}">
        <p14:creationId xmlns:p14="http://schemas.microsoft.com/office/powerpoint/2010/main" val="885284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CA37E6-073A-4303-C3E9-33E270DB1F6D}"/>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265E51EC-FC26-140C-73C8-7ABF82B447D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9076015D-CD22-3685-AD5F-4A01195192FB}"/>
              </a:ext>
            </a:extLst>
          </p:cNvPr>
          <p:cNvSpPr>
            <a:spLocks noGrp="1"/>
          </p:cNvSpPr>
          <p:nvPr>
            <p:ph type="dt" sz="half" idx="10"/>
          </p:nvPr>
        </p:nvSpPr>
        <p:spPr/>
        <p:txBody>
          <a:bodyPr/>
          <a:lstStyle/>
          <a:p>
            <a:fld id="{374C648D-F527-4B47-B518-4DE233CA1F8D}" type="datetimeFigureOut">
              <a:rPr lang="es-DO" smtClean="0"/>
              <a:pPr/>
              <a:t>17/12/23</a:t>
            </a:fld>
            <a:endParaRPr lang="es-DO"/>
          </a:p>
        </p:txBody>
      </p:sp>
      <p:sp>
        <p:nvSpPr>
          <p:cNvPr id="5" name="Marcador de pie de página 4">
            <a:extLst>
              <a:ext uri="{FF2B5EF4-FFF2-40B4-BE49-F238E27FC236}">
                <a16:creationId xmlns:a16="http://schemas.microsoft.com/office/drawing/2014/main" id="{5620C387-46E3-9A04-557A-52AF2E9B2132}"/>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7545E32F-B42B-FD7E-C077-44A380374AE3}"/>
              </a:ext>
            </a:extLst>
          </p:cNvPr>
          <p:cNvSpPr>
            <a:spLocks noGrp="1"/>
          </p:cNvSpPr>
          <p:nvPr>
            <p:ph type="sldNum" sz="quarter" idx="12"/>
          </p:nvPr>
        </p:nvSpPr>
        <p:spPr/>
        <p:txBody>
          <a:bodyPr/>
          <a:lstStyle/>
          <a:p>
            <a:fld id="{DCF17388-65FA-47A1-B58A-5588233490C4}" type="slidenum">
              <a:rPr lang="es-DO" smtClean="0"/>
              <a:pPr/>
              <a:t>‹Nº›</a:t>
            </a:fld>
            <a:endParaRPr lang="es-DO"/>
          </a:p>
        </p:txBody>
      </p:sp>
    </p:spTree>
    <p:extLst>
      <p:ext uri="{BB962C8B-B14F-4D97-AF65-F5344CB8AC3E}">
        <p14:creationId xmlns:p14="http://schemas.microsoft.com/office/powerpoint/2010/main" val="243202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4E9B06E-BBE5-3906-D7C2-25EF1D3CFBF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9F54D7C3-FE26-0A04-4247-73F7264E947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9C92FBFF-F707-B345-FF45-D391FB2A033B}"/>
              </a:ext>
            </a:extLst>
          </p:cNvPr>
          <p:cNvSpPr>
            <a:spLocks noGrp="1"/>
          </p:cNvSpPr>
          <p:nvPr>
            <p:ph type="dt" sz="half" idx="10"/>
          </p:nvPr>
        </p:nvSpPr>
        <p:spPr/>
        <p:txBody>
          <a:bodyPr/>
          <a:lstStyle/>
          <a:p>
            <a:fld id="{374C648D-F527-4B47-B518-4DE233CA1F8D}" type="datetimeFigureOut">
              <a:rPr lang="es-DO" smtClean="0"/>
              <a:pPr/>
              <a:t>17/12/23</a:t>
            </a:fld>
            <a:endParaRPr lang="es-DO"/>
          </a:p>
        </p:txBody>
      </p:sp>
      <p:sp>
        <p:nvSpPr>
          <p:cNvPr id="5" name="Marcador de pie de página 4">
            <a:extLst>
              <a:ext uri="{FF2B5EF4-FFF2-40B4-BE49-F238E27FC236}">
                <a16:creationId xmlns:a16="http://schemas.microsoft.com/office/drawing/2014/main" id="{B6CDF893-0E23-EFEE-CC79-8B25169D75D6}"/>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DDC301A6-9CF0-5528-3F60-2EA2F186DC54}"/>
              </a:ext>
            </a:extLst>
          </p:cNvPr>
          <p:cNvSpPr>
            <a:spLocks noGrp="1"/>
          </p:cNvSpPr>
          <p:nvPr>
            <p:ph type="sldNum" sz="quarter" idx="12"/>
          </p:nvPr>
        </p:nvSpPr>
        <p:spPr/>
        <p:txBody>
          <a:bodyPr/>
          <a:lstStyle/>
          <a:p>
            <a:fld id="{DCF17388-65FA-47A1-B58A-5588233490C4}" type="slidenum">
              <a:rPr lang="es-DO" smtClean="0"/>
              <a:pPr/>
              <a:t>‹Nº›</a:t>
            </a:fld>
            <a:endParaRPr lang="es-DO"/>
          </a:p>
        </p:txBody>
      </p:sp>
    </p:spTree>
    <p:extLst>
      <p:ext uri="{BB962C8B-B14F-4D97-AF65-F5344CB8AC3E}">
        <p14:creationId xmlns:p14="http://schemas.microsoft.com/office/powerpoint/2010/main" val="3460395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D86B2B-A3B1-91A5-0D6A-8194BD263618}"/>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9647D168-9187-0A87-EB31-B0671F0CA65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6DA9B267-F0EA-9809-A0F6-E43BAD8D1B0F}"/>
              </a:ext>
            </a:extLst>
          </p:cNvPr>
          <p:cNvSpPr>
            <a:spLocks noGrp="1"/>
          </p:cNvSpPr>
          <p:nvPr>
            <p:ph type="dt" sz="half" idx="10"/>
          </p:nvPr>
        </p:nvSpPr>
        <p:spPr/>
        <p:txBody>
          <a:bodyPr/>
          <a:lstStyle/>
          <a:p>
            <a:fld id="{374C648D-F527-4B47-B518-4DE233CA1F8D}" type="datetimeFigureOut">
              <a:rPr lang="es-DO" smtClean="0"/>
              <a:pPr/>
              <a:t>17/12/23</a:t>
            </a:fld>
            <a:endParaRPr lang="es-DO"/>
          </a:p>
        </p:txBody>
      </p:sp>
      <p:sp>
        <p:nvSpPr>
          <p:cNvPr id="5" name="Marcador de pie de página 4">
            <a:extLst>
              <a:ext uri="{FF2B5EF4-FFF2-40B4-BE49-F238E27FC236}">
                <a16:creationId xmlns:a16="http://schemas.microsoft.com/office/drawing/2014/main" id="{EF318AA8-F73F-EDE1-E104-6358048A105F}"/>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6930630D-6FF0-B1B1-AF54-1B398292B9F3}"/>
              </a:ext>
            </a:extLst>
          </p:cNvPr>
          <p:cNvSpPr>
            <a:spLocks noGrp="1"/>
          </p:cNvSpPr>
          <p:nvPr>
            <p:ph type="sldNum" sz="quarter" idx="12"/>
          </p:nvPr>
        </p:nvSpPr>
        <p:spPr/>
        <p:txBody>
          <a:bodyPr/>
          <a:lstStyle/>
          <a:p>
            <a:fld id="{DCF17388-65FA-47A1-B58A-5588233490C4}" type="slidenum">
              <a:rPr lang="es-DO" smtClean="0"/>
              <a:pPr/>
              <a:t>‹Nº›</a:t>
            </a:fld>
            <a:endParaRPr lang="es-DO"/>
          </a:p>
        </p:txBody>
      </p:sp>
    </p:spTree>
    <p:extLst>
      <p:ext uri="{BB962C8B-B14F-4D97-AF65-F5344CB8AC3E}">
        <p14:creationId xmlns:p14="http://schemas.microsoft.com/office/powerpoint/2010/main" val="1638337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E313E8-4065-9B64-FC65-9B276616088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52543AEA-F7A2-B5A3-913C-6506AF4F29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B43D05E-2804-F184-6880-7D4382F02634}"/>
              </a:ext>
            </a:extLst>
          </p:cNvPr>
          <p:cNvSpPr>
            <a:spLocks noGrp="1"/>
          </p:cNvSpPr>
          <p:nvPr>
            <p:ph type="dt" sz="half" idx="10"/>
          </p:nvPr>
        </p:nvSpPr>
        <p:spPr/>
        <p:txBody>
          <a:bodyPr/>
          <a:lstStyle/>
          <a:p>
            <a:fld id="{374C648D-F527-4B47-B518-4DE233CA1F8D}" type="datetimeFigureOut">
              <a:rPr lang="es-DO" smtClean="0"/>
              <a:pPr/>
              <a:t>17/12/23</a:t>
            </a:fld>
            <a:endParaRPr lang="es-DO"/>
          </a:p>
        </p:txBody>
      </p:sp>
      <p:sp>
        <p:nvSpPr>
          <p:cNvPr id="5" name="Marcador de pie de página 4">
            <a:extLst>
              <a:ext uri="{FF2B5EF4-FFF2-40B4-BE49-F238E27FC236}">
                <a16:creationId xmlns:a16="http://schemas.microsoft.com/office/drawing/2014/main" id="{44A34E78-98AD-F713-44B7-4E724863403B}"/>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72797A14-24D6-8969-5A4C-3FAACB212068}"/>
              </a:ext>
            </a:extLst>
          </p:cNvPr>
          <p:cNvSpPr>
            <a:spLocks noGrp="1"/>
          </p:cNvSpPr>
          <p:nvPr>
            <p:ph type="sldNum" sz="quarter" idx="12"/>
          </p:nvPr>
        </p:nvSpPr>
        <p:spPr/>
        <p:txBody>
          <a:bodyPr/>
          <a:lstStyle/>
          <a:p>
            <a:fld id="{DCF17388-65FA-47A1-B58A-5588233490C4}" type="slidenum">
              <a:rPr lang="es-DO" smtClean="0"/>
              <a:pPr/>
              <a:t>‹Nº›</a:t>
            </a:fld>
            <a:endParaRPr lang="es-DO"/>
          </a:p>
        </p:txBody>
      </p:sp>
    </p:spTree>
    <p:extLst>
      <p:ext uri="{BB962C8B-B14F-4D97-AF65-F5344CB8AC3E}">
        <p14:creationId xmlns:p14="http://schemas.microsoft.com/office/powerpoint/2010/main" val="3623074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934D2C-1CE9-9998-B218-82372303F570}"/>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CC18CA7F-68C6-3C67-7105-B0118E5E53B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contenido 3">
            <a:extLst>
              <a:ext uri="{FF2B5EF4-FFF2-40B4-BE49-F238E27FC236}">
                <a16:creationId xmlns:a16="http://schemas.microsoft.com/office/drawing/2014/main" id="{3146C46A-75F1-7889-26A8-9F9014F3E95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fecha 4">
            <a:extLst>
              <a:ext uri="{FF2B5EF4-FFF2-40B4-BE49-F238E27FC236}">
                <a16:creationId xmlns:a16="http://schemas.microsoft.com/office/drawing/2014/main" id="{3FE7623E-AF15-2B14-6170-D1EC3CE85B1D}"/>
              </a:ext>
            </a:extLst>
          </p:cNvPr>
          <p:cNvSpPr>
            <a:spLocks noGrp="1"/>
          </p:cNvSpPr>
          <p:nvPr>
            <p:ph type="dt" sz="half" idx="10"/>
          </p:nvPr>
        </p:nvSpPr>
        <p:spPr/>
        <p:txBody>
          <a:bodyPr/>
          <a:lstStyle/>
          <a:p>
            <a:fld id="{374C648D-F527-4B47-B518-4DE233CA1F8D}" type="datetimeFigureOut">
              <a:rPr lang="es-DO" smtClean="0"/>
              <a:pPr/>
              <a:t>17/12/23</a:t>
            </a:fld>
            <a:endParaRPr lang="es-DO"/>
          </a:p>
        </p:txBody>
      </p:sp>
      <p:sp>
        <p:nvSpPr>
          <p:cNvPr id="6" name="Marcador de pie de página 5">
            <a:extLst>
              <a:ext uri="{FF2B5EF4-FFF2-40B4-BE49-F238E27FC236}">
                <a16:creationId xmlns:a16="http://schemas.microsoft.com/office/drawing/2014/main" id="{CC94DC58-A694-AF43-64DF-52DB60092F4B}"/>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6C572F7B-DEAF-746A-3418-001AD8FED371}"/>
              </a:ext>
            </a:extLst>
          </p:cNvPr>
          <p:cNvSpPr>
            <a:spLocks noGrp="1"/>
          </p:cNvSpPr>
          <p:nvPr>
            <p:ph type="sldNum" sz="quarter" idx="12"/>
          </p:nvPr>
        </p:nvSpPr>
        <p:spPr/>
        <p:txBody>
          <a:bodyPr/>
          <a:lstStyle/>
          <a:p>
            <a:fld id="{DCF17388-65FA-47A1-B58A-5588233490C4}" type="slidenum">
              <a:rPr lang="es-DO" smtClean="0"/>
              <a:pPr/>
              <a:t>‹Nº›</a:t>
            </a:fld>
            <a:endParaRPr lang="es-DO"/>
          </a:p>
        </p:txBody>
      </p:sp>
    </p:spTree>
    <p:extLst>
      <p:ext uri="{BB962C8B-B14F-4D97-AF65-F5344CB8AC3E}">
        <p14:creationId xmlns:p14="http://schemas.microsoft.com/office/powerpoint/2010/main" val="1635097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946BF7-3EFD-F20B-FB68-E6CAA0A3277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0F7A9C4F-6EC9-8A70-82DD-9FAADF32DE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A654494-D396-2E38-6771-1C21808600F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texto 4">
            <a:extLst>
              <a:ext uri="{FF2B5EF4-FFF2-40B4-BE49-F238E27FC236}">
                <a16:creationId xmlns:a16="http://schemas.microsoft.com/office/drawing/2014/main" id="{3F87B9B3-8408-ACFA-B21F-36025F1721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D72166C-5308-9926-17E0-221126B48D0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Marcador de fecha 6">
            <a:extLst>
              <a:ext uri="{FF2B5EF4-FFF2-40B4-BE49-F238E27FC236}">
                <a16:creationId xmlns:a16="http://schemas.microsoft.com/office/drawing/2014/main" id="{2FC4A154-F87E-CF26-8C49-BD10628D0372}"/>
              </a:ext>
            </a:extLst>
          </p:cNvPr>
          <p:cNvSpPr>
            <a:spLocks noGrp="1"/>
          </p:cNvSpPr>
          <p:nvPr>
            <p:ph type="dt" sz="half" idx="10"/>
          </p:nvPr>
        </p:nvSpPr>
        <p:spPr/>
        <p:txBody>
          <a:bodyPr/>
          <a:lstStyle/>
          <a:p>
            <a:fld id="{374C648D-F527-4B47-B518-4DE233CA1F8D}" type="datetimeFigureOut">
              <a:rPr lang="es-DO" smtClean="0"/>
              <a:pPr/>
              <a:t>17/12/23</a:t>
            </a:fld>
            <a:endParaRPr lang="es-DO"/>
          </a:p>
        </p:txBody>
      </p:sp>
      <p:sp>
        <p:nvSpPr>
          <p:cNvPr id="8" name="Marcador de pie de página 7">
            <a:extLst>
              <a:ext uri="{FF2B5EF4-FFF2-40B4-BE49-F238E27FC236}">
                <a16:creationId xmlns:a16="http://schemas.microsoft.com/office/drawing/2014/main" id="{F0A57817-8648-1EE9-2A01-E5F566F71F49}"/>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B600487F-9B50-74A0-CFE3-F80084857AAD}"/>
              </a:ext>
            </a:extLst>
          </p:cNvPr>
          <p:cNvSpPr>
            <a:spLocks noGrp="1"/>
          </p:cNvSpPr>
          <p:nvPr>
            <p:ph type="sldNum" sz="quarter" idx="12"/>
          </p:nvPr>
        </p:nvSpPr>
        <p:spPr/>
        <p:txBody>
          <a:bodyPr/>
          <a:lstStyle/>
          <a:p>
            <a:fld id="{DCF17388-65FA-47A1-B58A-5588233490C4}" type="slidenum">
              <a:rPr lang="es-DO" smtClean="0"/>
              <a:pPr/>
              <a:t>‹Nº›</a:t>
            </a:fld>
            <a:endParaRPr lang="es-DO"/>
          </a:p>
        </p:txBody>
      </p:sp>
    </p:spTree>
    <p:extLst>
      <p:ext uri="{BB962C8B-B14F-4D97-AF65-F5344CB8AC3E}">
        <p14:creationId xmlns:p14="http://schemas.microsoft.com/office/powerpoint/2010/main" val="1733663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C00604-F777-3767-3A7C-44F07873AA77}"/>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fecha 2">
            <a:extLst>
              <a:ext uri="{FF2B5EF4-FFF2-40B4-BE49-F238E27FC236}">
                <a16:creationId xmlns:a16="http://schemas.microsoft.com/office/drawing/2014/main" id="{01CE7D40-1661-ABF1-2151-74494A0BAE13}"/>
              </a:ext>
            </a:extLst>
          </p:cNvPr>
          <p:cNvSpPr>
            <a:spLocks noGrp="1"/>
          </p:cNvSpPr>
          <p:nvPr>
            <p:ph type="dt" sz="half" idx="10"/>
          </p:nvPr>
        </p:nvSpPr>
        <p:spPr/>
        <p:txBody>
          <a:bodyPr/>
          <a:lstStyle/>
          <a:p>
            <a:fld id="{374C648D-F527-4B47-B518-4DE233CA1F8D}" type="datetimeFigureOut">
              <a:rPr lang="es-DO" smtClean="0"/>
              <a:pPr/>
              <a:t>17/12/23</a:t>
            </a:fld>
            <a:endParaRPr lang="es-DO"/>
          </a:p>
        </p:txBody>
      </p:sp>
      <p:sp>
        <p:nvSpPr>
          <p:cNvPr id="4" name="Marcador de pie de página 3">
            <a:extLst>
              <a:ext uri="{FF2B5EF4-FFF2-40B4-BE49-F238E27FC236}">
                <a16:creationId xmlns:a16="http://schemas.microsoft.com/office/drawing/2014/main" id="{58CB9C3A-E19D-2503-F6C3-603EA49B3B0E}"/>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8483133B-A1F1-5570-665F-28BD5BB87EF6}"/>
              </a:ext>
            </a:extLst>
          </p:cNvPr>
          <p:cNvSpPr>
            <a:spLocks noGrp="1"/>
          </p:cNvSpPr>
          <p:nvPr>
            <p:ph type="sldNum" sz="quarter" idx="12"/>
          </p:nvPr>
        </p:nvSpPr>
        <p:spPr/>
        <p:txBody>
          <a:bodyPr/>
          <a:lstStyle/>
          <a:p>
            <a:fld id="{DCF17388-65FA-47A1-B58A-5588233490C4}" type="slidenum">
              <a:rPr lang="es-DO" smtClean="0"/>
              <a:pPr/>
              <a:t>‹Nº›</a:t>
            </a:fld>
            <a:endParaRPr lang="es-DO"/>
          </a:p>
        </p:txBody>
      </p:sp>
    </p:spTree>
    <p:extLst>
      <p:ext uri="{BB962C8B-B14F-4D97-AF65-F5344CB8AC3E}">
        <p14:creationId xmlns:p14="http://schemas.microsoft.com/office/powerpoint/2010/main" val="1883739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A5BB581-871A-87D3-1493-A708539BBF7E}"/>
              </a:ext>
            </a:extLst>
          </p:cNvPr>
          <p:cNvSpPr>
            <a:spLocks noGrp="1"/>
          </p:cNvSpPr>
          <p:nvPr>
            <p:ph type="dt" sz="half" idx="10"/>
          </p:nvPr>
        </p:nvSpPr>
        <p:spPr/>
        <p:txBody>
          <a:bodyPr/>
          <a:lstStyle/>
          <a:p>
            <a:fld id="{374C648D-F527-4B47-B518-4DE233CA1F8D}" type="datetimeFigureOut">
              <a:rPr lang="es-DO" smtClean="0"/>
              <a:pPr/>
              <a:t>17/12/23</a:t>
            </a:fld>
            <a:endParaRPr lang="es-DO"/>
          </a:p>
        </p:txBody>
      </p:sp>
      <p:sp>
        <p:nvSpPr>
          <p:cNvPr id="3" name="Marcador de pie de página 2">
            <a:extLst>
              <a:ext uri="{FF2B5EF4-FFF2-40B4-BE49-F238E27FC236}">
                <a16:creationId xmlns:a16="http://schemas.microsoft.com/office/drawing/2014/main" id="{35E79D47-9580-F1C4-4530-E273C585F359}"/>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6A5CF8A4-0D3F-6934-FBFF-CAE3F06BB0A1}"/>
              </a:ext>
            </a:extLst>
          </p:cNvPr>
          <p:cNvSpPr>
            <a:spLocks noGrp="1"/>
          </p:cNvSpPr>
          <p:nvPr>
            <p:ph type="sldNum" sz="quarter" idx="12"/>
          </p:nvPr>
        </p:nvSpPr>
        <p:spPr/>
        <p:txBody>
          <a:bodyPr/>
          <a:lstStyle/>
          <a:p>
            <a:fld id="{DCF17388-65FA-47A1-B58A-5588233490C4}" type="slidenum">
              <a:rPr lang="es-DO" smtClean="0"/>
              <a:pPr/>
              <a:t>‹Nº›</a:t>
            </a:fld>
            <a:endParaRPr lang="es-DO"/>
          </a:p>
        </p:txBody>
      </p:sp>
    </p:spTree>
    <p:extLst>
      <p:ext uri="{BB962C8B-B14F-4D97-AF65-F5344CB8AC3E}">
        <p14:creationId xmlns:p14="http://schemas.microsoft.com/office/powerpoint/2010/main" val="836078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82BD99-7CCD-75C9-4F6B-5AA99DC2B47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4B3BA3D2-9587-4DE3-3D36-87A83F4E92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texto 3">
            <a:extLst>
              <a:ext uri="{FF2B5EF4-FFF2-40B4-BE49-F238E27FC236}">
                <a16:creationId xmlns:a16="http://schemas.microsoft.com/office/drawing/2014/main" id="{660FCDDD-9898-81C8-3C22-65D3458222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8B5BB2A-A80C-6C7C-BE45-1DAF45D0850B}"/>
              </a:ext>
            </a:extLst>
          </p:cNvPr>
          <p:cNvSpPr>
            <a:spLocks noGrp="1"/>
          </p:cNvSpPr>
          <p:nvPr>
            <p:ph type="dt" sz="half" idx="10"/>
          </p:nvPr>
        </p:nvSpPr>
        <p:spPr/>
        <p:txBody>
          <a:bodyPr/>
          <a:lstStyle/>
          <a:p>
            <a:fld id="{374C648D-F527-4B47-B518-4DE233CA1F8D}" type="datetimeFigureOut">
              <a:rPr lang="es-DO" smtClean="0"/>
              <a:pPr/>
              <a:t>17/12/23</a:t>
            </a:fld>
            <a:endParaRPr lang="es-DO"/>
          </a:p>
        </p:txBody>
      </p:sp>
      <p:sp>
        <p:nvSpPr>
          <p:cNvPr id="6" name="Marcador de pie de página 5">
            <a:extLst>
              <a:ext uri="{FF2B5EF4-FFF2-40B4-BE49-F238E27FC236}">
                <a16:creationId xmlns:a16="http://schemas.microsoft.com/office/drawing/2014/main" id="{04801182-D741-2678-764D-6CB2461DB8B2}"/>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B5B5226A-BE17-C2B5-B951-1063EB4CDB52}"/>
              </a:ext>
            </a:extLst>
          </p:cNvPr>
          <p:cNvSpPr>
            <a:spLocks noGrp="1"/>
          </p:cNvSpPr>
          <p:nvPr>
            <p:ph type="sldNum" sz="quarter" idx="12"/>
          </p:nvPr>
        </p:nvSpPr>
        <p:spPr/>
        <p:txBody>
          <a:bodyPr/>
          <a:lstStyle/>
          <a:p>
            <a:fld id="{DCF17388-65FA-47A1-B58A-5588233490C4}" type="slidenum">
              <a:rPr lang="es-DO" smtClean="0"/>
              <a:pPr/>
              <a:t>‹Nº›</a:t>
            </a:fld>
            <a:endParaRPr lang="es-DO"/>
          </a:p>
        </p:txBody>
      </p:sp>
    </p:spTree>
    <p:extLst>
      <p:ext uri="{BB962C8B-B14F-4D97-AF65-F5344CB8AC3E}">
        <p14:creationId xmlns:p14="http://schemas.microsoft.com/office/powerpoint/2010/main" val="3440094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FF835D-2435-D4FB-C1E0-8DFBE0EAFBA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7828690B-2CFD-D723-6BE7-0E3969D76E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Marcador de texto 3">
            <a:extLst>
              <a:ext uri="{FF2B5EF4-FFF2-40B4-BE49-F238E27FC236}">
                <a16:creationId xmlns:a16="http://schemas.microsoft.com/office/drawing/2014/main" id="{0166F23B-2BDD-0C81-1167-39DED81A9D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CF96FDD-87DE-63FF-FE8B-6B6A4D2A66A3}"/>
              </a:ext>
            </a:extLst>
          </p:cNvPr>
          <p:cNvSpPr>
            <a:spLocks noGrp="1"/>
          </p:cNvSpPr>
          <p:nvPr>
            <p:ph type="dt" sz="half" idx="10"/>
          </p:nvPr>
        </p:nvSpPr>
        <p:spPr/>
        <p:txBody>
          <a:bodyPr/>
          <a:lstStyle/>
          <a:p>
            <a:fld id="{374C648D-F527-4B47-B518-4DE233CA1F8D}" type="datetimeFigureOut">
              <a:rPr lang="es-DO" smtClean="0"/>
              <a:pPr/>
              <a:t>17/12/23</a:t>
            </a:fld>
            <a:endParaRPr lang="es-DO"/>
          </a:p>
        </p:txBody>
      </p:sp>
      <p:sp>
        <p:nvSpPr>
          <p:cNvPr id="6" name="Marcador de pie de página 5">
            <a:extLst>
              <a:ext uri="{FF2B5EF4-FFF2-40B4-BE49-F238E27FC236}">
                <a16:creationId xmlns:a16="http://schemas.microsoft.com/office/drawing/2014/main" id="{EAF2B202-42FD-5629-5A25-72407BC08275}"/>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65040475-5C8A-6DF9-ACE2-7A7C76F30AAF}"/>
              </a:ext>
            </a:extLst>
          </p:cNvPr>
          <p:cNvSpPr>
            <a:spLocks noGrp="1"/>
          </p:cNvSpPr>
          <p:nvPr>
            <p:ph type="sldNum" sz="quarter" idx="12"/>
          </p:nvPr>
        </p:nvSpPr>
        <p:spPr/>
        <p:txBody>
          <a:bodyPr/>
          <a:lstStyle/>
          <a:p>
            <a:fld id="{DCF17388-65FA-47A1-B58A-5588233490C4}" type="slidenum">
              <a:rPr lang="es-DO" smtClean="0"/>
              <a:pPr/>
              <a:t>‹Nº›</a:t>
            </a:fld>
            <a:endParaRPr lang="es-DO"/>
          </a:p>
        </p:txBody>
      </p:sp>
    </p:spTree>
    <p:extLst>
      <p:ext uri="{BB962C8B-B14F-4D97-AF65-F5344CB8AC3E}">
        <p14:creationId xmlns:p14="http://schemas.microsoft.com/office/powerpoint/2010/main" val="23706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E14DDB5-5187-0B1C-1615-D1A9C1B777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80188BDF-7AB3-1FA9-CF32-E08372576F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FC80D688-9ECA-6A30-F321-A4359F967E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4C648D-F527-4B47-B518-4DE233CA1F8D}" type="datetimeFigureOut">
              <a:rPr lang="es-DO" smtClean="0"/>
              <a:pPr/>
              <a:t>17/12/23</a:t>
            </a:fld>
            <a:endParaRPr lang="es-DO"/>
          </a:p>
        </p:txBody>
      </p:sp>
      <p:sp>
        <p:nvSpPr>
          <p:cNvPr id="5" name="Marcador de pie de página 4">
            <a:extLst>
              <a:ext uri="{FF2B5EF4-FFF2-40B4-BE49-F238E27FC236}">
                <a16:creationId xmlns:a16="http://schemas.microsoft.com/office/drawing/2014/main" id="{8743AE14-3C03-E2D7-9A06-DD2A4AC294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ACBA696E-AA85-F078-A6B5-8F13B3AB7B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F17388-65FA-47A1-B58A-5588233490C4}" type="slidenum">
              <a:rPr lang="es-DO" smtClean="0"/>
              <a:pPr/>
              <a:t>‹Nº›</a:t>
            </a:fld>
            <a:endParaRPr lang="es-DO"/>
          </a:p>
        </p:txBody>
      </p:sp>
    </p:spTree>
    <p:extLst>
      <p:ext uri="{BB962C8B-B14F-4D97-AF65-F5344CB8AC3E}">
        <p14:creationId xmlns:p14="http://schemas.microsoft.com/office/powerpoint/2010/main" val="418062939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
            <a:extLst>
              <a:ext uri="{FF2B5EF4-FFF2-40B4-BE49-F238E27FC236}">
                <a16:creationId xmlns:a16="http://schemas.microsoft.com/office/drawing/2014/main" id="{364CF5E2-93B6-5513-1C93-6B4959FF406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04279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98474" y="0"/>
            <a:ext cx="12192000" cy="6858000"/>
          </a:xfrm>
          <a:prstGeom prst="rect">
            <a:avLst/>
          </a:prstGeom>
        </p:spPr>
      </p:pic>
      <p:sp>
        <p:nvSpPr>
          <p:cNvPr id="5" name="CuadroTexto 4">
            <a:extLst>
              <a:ext uri="{FF2B5EF4-FFF2-40B4-BE49-F238E27FC236}">
                <a16:creationId xmlns:a16="http://schemas.microsoft.com/office/drawing/2014/main" id="{C08B84B9-E2B0-1148-DC50-5801C944DA9C}"/>
              </a:ext>
            </a:extLst>
          </p:cNvPr>
          <p:cNvSpPr txBox="1"/>
          <p:nvPr/>
        </p:nvSpPr>
        <p:spPr>
          <a:xfrm>
            <a:off x="-2" y="1113252"/>
            <a:ext cx="7554353" cy="4154984"/>
          </a:xfrm>
          <a:prstGeom prst="rect">
            <a:avLst/>
          </a:prstGeom>
          <a:noFill/>
        </p:spPr>
        <p:txBody>
          <a:bodyPr wrap="square" rtlCol="0">
            <a:spAutoFit/>
          </a:bodyPr>
          <a:lstStyle/>
          <a:p>
            <a:r>
              <a:rPr lang="es-ES" sz="8800" b="1" dirty="0">
                <a:latin typeface="Bahnschrift SemiCondensed" panose="020B0502040204020203" pitchFamily="34" charset="0"/>
              </a:rPr>
              <a:t>La </a:t>
            </a:r>
            <a:r>
              <a:rPr lang="es-ES" sz="8800" b="1" dirty="0">
                <a:solidFill>
                  <a:srgbClr val="FFC000"/>
                </a:solidFill>
                <a:latin typeface="Bahnschrift SemiCondensed" panose="020B0502040204020203" pitchFamily="34" charset="0"/>
              </a:rPr>
              <a:t>Gran Controversia</a:t>
            </a:r>
            <a:r>
              <a:rPr lang="es-ES" sz="8800" b="1" dirty="0">
                <a:latin typeface="Bahnschrift SemiCondensed" panose="020B0502040204020203" pitchFamily="34" charset="0"/>
              </a:rPr>
              <a:t>,</a:t>
            </a:r>
            <a:r>
              <a:rPr lang="es-ES" sz="8800" b="1" dirty="0">
                <a:solidFill>
                  <a:srgbClr val="FFFF00"/>
                </a:solidFill>
                <a:latin typeface="Bahnschrift SemiCondensed" panose="020B0502040204020203" pitchFamily="34" charset="0"/>
              </a:rPr>
              <a:t> </a:t>
            </a:r>
            <a:r>
              <a:rPr lang="es-ES" sz="8800" b="1" dirty="0">
                <a:solidFill>
                  <a:srgbClr val="FFC000"/>
                </a:solidFill>
                <a:latin typeface="Bahnschrift SemiCondensed" panose="020B0502040204020203" pitchFamily="34" charset="0"/>
              </a:rPr>
              <a:t>los Judíos </a:t>
            </a:r>
            <a:r>
              <a:rPr lang="es-ES" sz="8800" b="1" dirty="0">
                <a:latin typeface="Bahnschrift SemiCondensed" panose="020B0502040204020203" pitchFamily="34" charset="0"/>
              </a:rPr>
              <a:t>y </a:t>
            </a:r>
            <a:r>
              <a:rPr lang="es-ES" sz="8800" b="1" dirty="0">
                <a:solidFill>
                  <a:srgbClr val="00B050"/>
                </a:solidFill>
                <a:latin typeface="Bahnschrift SemiCondensed" panose="020B0502040204020203" pitchFamily="34" charset="0"/>
              </a:rPr>
              <a:t>la Ley </a:t>
            </a:r>
          </a:p>
        </p:txBody>
      </p:sp>
      <p:pic>
        <p:nvPicPr>
          <p:cNvPr id="24578" name="Picture 2" descr="PECADO | DE LA REFLEXIÓN SE DIRECCIONA LA VIDA"/>
          <p:cNvPicPr>
            <a:picLocks noChangeAspect="1" noChangeArrowheads="1"/>
          </p:cNvPicPr>
          <p:nvPr/>
        </p:nvPicPr>
        <p:blipFill>
          <a:blip r:embed="rId3" cstate="print"/>
          <a:stretch>
            <a:fillRect/>
          </a:stretch>
        </p:blipFill>
        <p:spPr bwMode="auto">
          <a:xfrm>
            <a:off x="7368380" y="759654"/>
            <a:ext cx="4444792" cy="580292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CuadroTexto 3">
            <a:extLst>
              <a:ext uri="{FF2B5EF4-FFF2-40B4-BE49-F238E27FC236}">
                <a16:creationId xmlns:a16="http://schemas.microsoft.com/office/drawing/2014/main" id="{64135796-1766-D8EE-051A-21064EBE411E}"/>
              </a:ext>
            </a:extLst>
          </p:cNvPr>
          <p:cNvSpPr txBox="1"/>
          <p:nvPr/>
        </p:nvSpPr>
        <p:spPr>
          <a:xfrm>
            <a:off x="14068" y="112544"/>
            <a:ext cx="4348449" cy="400110"/>
          </a:xfrm>
          <a:prstGeom prst="rect">
            <a:avLst/>
          </a:prstGeom>
          <a:noFill/>
        </p:spPr>
        <p:txBody>
          <a:bodyPr wrap="square" rtlCol="0">
            <a:spAutoFit/>
          </a:bodyPr>
          <a:lstStyle/>
          <a:p>
            <a:pPr algn="ctr"/>
            <a:r>
              <a:rPr lang="es-ES" sz="2000" b="1" dirty="0">
                <a:latin typeface="Bahnschrift SemiCondensed" panose="020B0502040204020203" pitchFamily="34" charset="0"/>
              </a:rPr>
              <a:t>El punto central de la última controversia </a:t>
            </a:r>
          </a:p>
        </p:txBody>
      </p:sp>
    </p:spTree>
    <p:extLst>
      <p:ext uri="{BB962C8B-B14F-4D97-AF65-F5344CB8AC3E}">
        <p14:creationId xmlns:p14="http://schemas.microsoft.com/office/powerpoint/2010/main" val="229048296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C08B84B9-E2B0-1148-DC50-5801C944DA9C}"/>
              </a:ext>
            </a:extLst>
          </p:cNvPr>
          <p:cNvSpPr txBox="1"/>
          <p:nvPr/>
        </p:nvSpPr>
        <p:spPr>
          <a:xfrm>
            <a:off x="150891" y="845958"/>
            <a:ext cx="12041109" cy="6001643"/>
          </a:xfrm>
          <a:prstGeom prst="rect">
            <a:avLst/>
          </a:prstGeom>
          <a:noFill/>
        </p:spPr>
        <p:txBody>
          <a:bodyPr wrap="square" rtlCol="0">
            <a:spAutoFit/>
          </a:bodyPr>
          <a:lstStyle/>
          <a:p>
            <a:r>
              <a:rPr lang="es-ES" sz="4800" dirty="0">
                <a:latin typeface="Bahnschrift SemiBold Condensed" pitchFamily="34" charset="0"/>
              </a:rPr>
              <a:t>Toda la vida religiosa judía estaba enmarcada y regida por la relación </a:t>
            </a:r>
            <a:r>
              <a:rPr lang="es-ES" sz="4800" dirty="0" err="1">
                <a:latin typeface="Bahnschrift SemiBold Condensed" pitchFamily="34" charset="0"/>
              </a:rPr>
              <a:t>pactual</a:t>
            </a:r>
            <a:r>
              <a:rPr lang="es-ES" sz="4800" dirty="0">
                <a:latin typeface="Bahnschrift SemiBold Condensed" pitchFamily="34" charset="0"/>
              </a:rPr>
              <a:t> con Dios, donde </a:t>
            </a:r>
            <a:r>
              <a:rPr lang="es-ES" sz="4800" dirty="0">
                <a:solidFill>
                  <a:srgbClr val="FFFF00"/>
                </a:solidFill>
                <a:latin typeface="Bahnschrift SemiBold Condensed" pitchFamily="34" charset="0"/>
              </a:rPr>
              <a:t>la obediencia a la Ley era un factor clave.</a:t>
            </a:r>
            <a:r>
              <a:rPr lang="es-ES" sz="4800" dirty="0">
                <a:latin typeface="Bahnschrift SemiBold Condensed" pitchFamily="34" charset="0"/>
              </a:rPr>
              <a:t> No obstante, su obediencia había llegado a ser, por lo menos en algunos sectores representativos del judaísmo, </a:t>
            </a:r>
            <a:r>
              <a:rPr lang="es-ES" sz="4800" dirty="0">
                <a:solidFill>
                  <a:srgbClr val="FFC000"/>
                </a:solidFill>
                <a:latin typeface="Bahnschrift SemiBold Condensed" pitchFamily="34" charset="0"/>
              </a:rPr>
              <a:t>un medio para reconciliarse con Dios</a:t>
            </a:r>
            <a:r>
              <a:rPr lang="es-ES" sz="4800" dirty="0">
                <a:latin typeface="Bahnschrift SemiBold Condensed" pitchFamily="34" charset="0"/>
              </a:rPr>
              <a:t>, en lugar de la fe (cf. </a:t>
            </a:r>
            <a:r>
              <a:rPr lang="es-ES" sz="4800" dirty="0" err="1">
                <a:latin typeface="Bahnschrift SemiBold Condensed" pitchFamily="34" charset="0"/>
              </a:rPr>
              <a:t>Gál</a:t>
            </a:r>
            <a:r>
              <a:rPr lang="es-ES" sz="4800" dirty="0">
                <a:latin typeface="Bahnschrift SemiBold Condensed" pitchFamily="34" charset="0"/>
              </a:rPr>
              <a:t> 5:4; </a:t>
            </a:r>
            <a:r>
              <a:rPr lang="es-ES" sz="4800" dirty="0" err="1">
                <a:latin typeface="Bahnschrift SemiBold Condensed" pitchFamily="34" charset="0"/>
              </a:rPr>
              <a:t>Hch</a:t>
            </a:r>
            <a:r>
              <a:rPr lang="es-ES" sz="4800" dirty="0">
                <a:latin typeface="Bahnschrift SemiBold Condensed" pitchFamily="34" charset="0"/>
              </a:rPr>
              <a:t> 15:1-4).5 De esta manera, </a:t>
            </a:r>
            <a:r>
              <a:rPr lang="es-ES" sz="4800" dirty="0">
                <a:solidFill>
                  <a:srgbClr val="FFC000"/>
                </a:solidFill>
                <a:latin typeface="Bahnschrift SemiBold Condensed" pitchFamily="34" charset="0"/>
              </a:rPr>
              <a:t>la Ley y no la relación de fe con Dios</a:t>
            </a:r>
            <a:r>
              <a:rPr lang="es-ES" sz="4800" dirty="0">
                <a:latin typeface="Bahnschrift SemiBold Condensed" pitchFamily="34" charset="0"/>
              </a:rPr>
              <a:t>, determinaba la visión </a:t>
            </a:r>
            <a:r>
              <a:rPr lang="es-ES" sz="4800" dirty="0">
                <a:solidFill>
                  <a:srgbClr val="00B050"/>
                </a:solidFill>
                <a:latin typeface="Bahnschrift SemiBold Condensed" pitchFamily="34" charset="0"/>
              </a:rPr>
              <a:t>soteriológica judía</a:t>
            </a:r>
            <a:r>
              <a:rPr lang="es-ES" sz="4800" dirty="0">
                <a:latin typeface="Bahnschrift SemiBold Condensed" pitchFamily="34" charset="0"/>
              </a:rPr>
              <a:t>. </a:t>
            </a:r>
          </a:p>
        </p:txBody>
      </p:sp>
      <p:sp>
        <p:nvSpPr>
          <p:cNvPr id="6" name="CuadroTexto 3">
            <a:extLst>
              <a:ext uri="{FF2B5EF4-FFF2-40B4-BE49-F238E27FC236}">
                <a16:creationId xmlns:a16="http://schemas.microsoft.com/office/drawing/2014/main" id="{64135796-1766-D8EE-051A-21064EBE411E}"/>
              </a:ext>
            </a:extLst>
          </p:cNvPr>
          <p:cNvSpPr txBox="1"/>
          <p:nvPr/>
        </p:nvSpPr>
        <p:spPr>
          <a:xfrm>
            <a:off x="14068" y="112544"/>
            <a:ext cx="4348449" cy="400110"/>
          </a:xfrm>
          <a:prstGeom prst="rect">
            <a:avLst/>
          </a:prstGeom>
          <a:noFill/>
        </p:spPr>
        <p:txBody>
          <a:bodyPr wrap="square" rtlCol="0">
            <a:spAutoFit/>
          </a:bodyPr>
          <a:lstStyle/>
          <a:p>
            <a:pPr algn="ctr"/>
            <a:r>
              <a:rPr lang="es-ES" sz="2000" b="1" dirty="0">
                <a:latin typeface="Bahnschrift SemiCondensed" panose="020B0502040204020203" pitchFamily="34" charset="0"/>
              </a:rPr>
              <a:t>La Gran Controversia, los Judíos y la Ley </a:t>
            </a:r>
          </a:p>
        </p:txBody>
      </p:sp>
    </p:spTree>
    <p:extLst>
      <p:ext uri="{BB962C8B-B14F-4D97-AF65-F5344CB8AC3E}">
        <p14:creationId xmlns:p14="http://schemas.microsoft.com/office/powerpoint/2010/main" val="480381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C08B84B9-E2B0-1148-DC50-5801C944DA9C}"/>
              </a:ext>
            </a:extLst>
          </p:cNvPr>
          <p:cNvSpPr txBox="1"/>
          <p:nvPr/>
        </p:nvSpPr>
        <p:spPr>
          <a:xfrm>
            <a:off x="150891" y="845958"/>
            <a:ext cx="12041109" cy="6001643"/>
          </a:xfrm>
          <a:prstGeom prst="rect">
            <a:avLst/>
          </a:prstGeom>
          <a:noFill/>
        </p:spPr>
        <p:txBody>
          <a:bodyPr wrap="square" rtlCol="0">
            <a:spAutoFit/>
          </a:bodyPr>
          <a:lstStyle/>
          <a:p>
            <a:r>
              <a:rPr lang="es-DO" sz="4800" dirty="0">
                <a:latin typeface="Bahnschrift SemiBold Condensed" pitchFamily="34" charset="0"/>
              </a:rPr>
              <a:t>Si bien el AT enfatiza de manera puntual la necesidad de </a:t>
            </a:r>
            <a:r>
              <a:rPr lang="es-DO" sz="4800" dirty="0">
                <a:solidFill>
                  <a:srgbClr val="FFFF00"/>
                </a:solidFill>
                <a:latin typeface="Bahnschrift SemiBold Condensed" pitchFamily="34" charset="0"/>
              </a:rPr>
              <a:t>la obediencia a los mandamientos divinos</a:t>
            </a:r>
            <a:r>
              <a:rPr lang="es-DO" sz="4800" dirty="0">
                <a:latin typeface="Bahnschrift SemiBold Condensed" pitchFamily="34" charset="0"/>
              </a:rPr>
              <a:t> por parte de la nación hebrea, debemos recordar que </a:t>
            </a:r>
            <a:r>
              <a:rPr lang="es-DO" sz="4800" dirty="0">
                <a:solidFill>
                  <a:srgbClr val="FFC000"/>
                </a:solidFill>
                <a:latin typeface="Bahnschrift SemiBold Condensed" pitchFamily="34" charset="0"/>
              </a:rPr>
              <a:t>estos eran llamados éticos necesarios por parte de Dios a un pueblo ya redimido</a:t>
            </a:r>
            <a:r>
              <a:rPr lang="es-DO" sz="4800" dirty="0">
                <a:latin typeface="Bahnschrift SemiBold Condensed" pitchFamily="34" charset="0"/>
              </a:rPr>
              <a:t> (Ex 20:1; </a:t>
            </a:r>
            <a:r>
              <a:rPr lang="es-DO" sz="4800" dirty="0" err="1">
                <a:latin typeface="Bahnschrift SemiBold Condensed" pitchFamily="34" charset="0"/>
              </a:rPr>
              <a:t>Dt</a:t>
            </a:r>
            <a:r>
              <a:rPr lang="es-DO" sz="4800" dirty="0">
                <a:latin typeface="Bahnschrift SemiBold Condensed" pitchFamily="34" charset="0"/>
              </a:rPr>
              <a:t> 5:15). </a:t>
            </a:r>
            <a:r>
              <a:rPr lang="es-DO" sz="4800" dirty="0">
                <a:solidFill>
                  <a:srgbClr val="FFFF00"/>
                </a:solidFill>
                <a:latin typeface="Bahnschrift SemiBold Condensed" pitchFamily="34" charset="0"/>
              </a:rPr>
              <a:t>No somos salvados por nuestra obediencia</a:t>
            </a:r>
            <a:r>
              <a:rPr lang="es-DO" sz="4800" dirty="0">
                <a:latin typeface="Bahnschrift SemiBold Condensed" pitchFamily="34" charset="0"/>
              </a:rPr>
              <a:t>, pero </a:t>
            </a:r>
            <a:r>
              <a:rPr lang="es-DO" sz="4800" dirty="0">
                <a:solidFill>
                  <a:srgbClr val="FF0000"/>
                </a:solidFill>
                <a:latin typeface="Bahnschrift SemiBold Condensed" pitchFamily="34" charset="0"/>
              </a:rPr>
              <a:t>no podemos </a:t>
            </a:r>
            <a:r>
              <a:rPr lang="es-DO" sz="4800" dirty="0">
                <a:latin typeface="Bahnschrift SemiBold Condensed" pitchFamily="34" charset="0"/>
              </a:rPr>
              <a:t>conservar una relación real con Dios </a:t>
            </a:r>
            <a:r>
              <a:rPr lang="es-DO" sz="4800" dirty="0">
                <a:solidFill>
                  <a:srgbClr val="00B050"/>
                </a:solidFill>
                <a:latin typeface="Bahnschrift SemiBold Condensed" pitchFamily="34" charset="0"/>
              </a:rPr>
              <a:t>a menos que </a:t>
            </a:r>
            <a:r>
              <a:rPr lang="es-DO" sz="4800" dirty="0">
                <a:solidFill>
                  <a:srgbClr val="FFFF00"/>
                </a:solidFill>
                <a:latin typeface="Bahnschrift SemiBold Condensed" pitchFamily="34" charset="0"/>
              </a:rPr>
              <a:t>estos mandamientos sean la norma de vida y de conducta. </a:t>
            </a:r>
            <a:endParaRPr lang="es-ES" sz="4800" dirty="0">
              <a:solidFill>
                <a:srgbClr val="FFFF00"/>
              </a:solidFill>
              <a:latin typeface="Bahnschrift SemiBold Condensed" pitchFamily="34" charset="0"/>
            </a:endParaRPr>
          </a:p>
        </p:txBody>
      </p:sp>
      <p:sp>
        <p:nvSpPr>
          <p:cNvPr id="6" name="CuadroTexto 3">
            <a:extLst>
              <a:ext uri="{FF2B5EF4-FFF2-40B4-BE49-F238E27FC236}">
                <a16:creationId xmlns:a16="http://schemas.microsoft.com/office/drawing/2014/main" id="{64135796-1766-D8EE-051A-21064EBE411E}"/>
              </a:ext>
            </a:extLst>
          </p:cNvPr>
          <p:cNvSpPr txBox="1"/>
          <p:nvPr/>
        </p:nvSpPr>
        <p:spPr>
          <a:xfrm>
            <a:off x="14068" y="112544"/>
            <a:ext cx="4348449" cy="400110"/>
          </a:xfrm>
          <a:prstGeom prst="rect">
            <a:avLst/>
          </a:prstGeom>
          <a:noFill/>
        </p:spPr>
        <p:txBody>
          <a:bodyPr wrap="square" rtlCol="0">
            <a:spAutoFit/>
          </a:bodyPr>
          <a:lstStyle/>
          <a:p>
            <a:pPr algn="ctr"/>
            <a:r>
              <a:rPr lang="es-ES" sz="2000" b="1" dirty="0">
                <a:latin typeface="Bahnschrift SemiCondensed" panose="020B0502040204020203" pitchFamily="34" charset="0"/>
              </a:rPr>
              <a:t>La Gran Controversia, los Judíos y la Ley </a:t>
            </a:r>
          </a:p>
        </p:txBody>
      </p:sp>
    </p:spTree>
    <p:extLst>
      <p:ext uri="{BB962C8B-B14F-4D97-AF65-F5344CB8AC3E}">
        <p14:creationId xmlns:p14="http://schemas.microsoft.com/office/powerpoint/2010/main" val="480381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98474" y="0"/>
            <a:ext cx="12192000" cy="6858000"/>
          </a:xfrm>
          <a:prstGeom prst="rect">
            <a:avLst/>
          </a:prstGeom>
        </p:spPr>
      </p:pic>
      <p:sp>
        <p:nvSpPr>
          <p:cNvPr id="5" name="CuadroTexto 4">
            <a:extLst>
              <a:ext uri="{FF2B5EF4-FFF2-40B4-BE49-F238E27FC236}">
                <a16:creationId xmlns:a16="http://schemas.microsoft.com/office/drawing/2014/main" id="{C08B84B9-E2B0-1148-DC50-5801C944DA9C}"/>
              </a:ext>
            </a:extLst>
          </p:cNvPr>
          <p:cNvSpPr txBox="1"/>
          <p:nvPr/>
        </p:nvSpPr>
        <p:spPr>
          <a:xfrm>
            <a:off x="-2" y="958508"/>
            <a:ext cx="11155682" cy="4524315"/>
          </a:xfrm>
          <a:prstGeom prst="rect">
            <a:avLst/>
          </a:prstGeom>
          <a:noFill/>
        </p:spPr>
        <p:txBody>
          <a:bodyPr wrap="square" rtlCol="0">
            <a:spAutoFit/>
          </a:bodyPr>
          <a:lstStyle/>
          <a:p>
            <a:r>
              <a:rPr lang="es-ES" sz="9600" b="1" dirty="0">
                <a:latin typeface="Bahnschrift SemiCondensed" panose="020B0502040204020203" pitchFamily="34" charset="0"/>
              </a:rPr>
              <a:t>La</a:t>
            </a:r>
            <a:r>
              <a:rPr lang="es-ES" sz="9600" b="1" dirty="0">
                <a:solidFill>
                  <a:srgbClr val="FFC000"/>
                </a:solidFill>
                <a:latin typeface="Bahnschrift SemiCondensed" panose="020B0502040204020203" pitchFamily="34" charset="0"/>
              </a:rPr>
              <a:t> Gran Controversia</a:t>
            </a:r>
            <a:r>
              <a:rPr lang="es-ES" sz="9600" b="1" dirty="0">
                <a:latin typeface="Bahnschrift SemiCondensed" panose="020B0502040204020203" pitchFamily="34" charset="0"/>
              </a:rPr>
              <a:t>,</a:t>
            </a:r>
            <a:r>
              <a:rPr lang="es-ES" sz="9600" b="1" dirty="0">
                <a:solidFill>
                  <a:srgbClr val="FFC000"/>
                </a:solidFill>
                <a:latin typeface="Bahnschrift SemiCondensed" panose="020B0502040204020203" pitchFamily="34" charset="0"/>
              </a:rPr>
              <a:t> </a:t>
            </a:r>
            <a:r>
              <a:rPr lang="es-ES" sz="9600" b="1" dirty="0">
                <a:solidFill>
                  <a:srgbClr val="FFFF00"/>
                </a:solidFill>
                <a:latin typeface="Bahnschrift SemiCondensed" panose="020B0502040204020203" pitchFamily="34" charset="0"/>
              </a:rPr>
              <a:t>los Cristianos</a:t>
            </a:r>
          </a:p>
          <a:p>
            <a:r>
              <a:rPr lang="es-ES" sz="9600" b="1" dirty="0">
                <a:solidFill>
                  <a:srgbClr val="FFFF00"/>
                </a:solidFill>
                <a:latin typeface="Bahnschrift SemiCondensed" panose="020B0502040204020203" pitchFamily="34" charset="0"/>
              </a:rPr>
              <a:t> </a:t>
            </a:r>
            <a:r>
              <a:rPr lang="es-ES" sz="9600" b="1" dirty="0">
                <a:latin typeface="Bahnschrift SemiCondensed" panose="020B0502040204020203" pitchFamily="34" charset="0"/>
              </a:rPr>
              <a:t>y</a:t>
            </a:r>
            <a:r>
              <a:rPr lang="es-ES" sz="9600" b="1" dirty="0">
                <a:solidFill>
                  <a:srgbClr val="FFC000"/>
                </a:solidFill>
                <a:latin typeface="Bahnschrift SemiCondensed" panose="020B0502040204020203" pitchFamily="34" charset="0"/>
              </a:rPr>
              <a:t> la Ley </a:t>
            </a:r>
          </a:p>
        </p:txBody>
      </p:sp>
      <p:pic>
        <p:nvPicPr>
          <p:cNvPr id="29698" name="Picture 2" descr="Qué es el pecado y qué dice la Biblia sobre él? - Biblia"/>
          <p:cNvPicPr>
            <a:picLocks noChangeAspect="1" noChangeArrowheads="1"/>
          </p:cNvPicPr>
          <p:nvPr/>
        </p:nvPicPr>
        <p:blipFill>
          <a:blip r:embed="rId3" cstate="print"/>
          <a:stretch>
            <a:fillRect/>
          </a:stretch>
        </p:blipFill>
        <p:spPr bwMode="auto">
          <a:xfrm>
            <a:off x="4945233" y="3431565"/>
            <a:ext cx="6852871" cy="342643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CuadroTexto 3">
            <a:extLst>
              <a:ext uri="{FF2B5EF4-FFF2-40B4-BE49-F238E27FC236}">
                <a16:creationId xmlns:a16="http://schemas.microsoft.com/office/drawing/2014/main" id="{64135796-1766-D8EE-051A-21064EBE411E}"/>
              </a:ext>
            </a:extLst>
          </p:cNvPr>
          <p:cNvSpPr txBox="1"/>
          <p:nvPr/>
        </p:nvSpPr>
        <p:spPr>
          <a:xfrm>
            <a:off x="14068" y="112544"/>
            <a:ext cx="4348449" cy="400110"/>
          </a:xfrm>
          <a:prstGeom prst="rect">
            <a:avLst/>
          </a:prstGeom>
          <a:noFill/>
        </p:spPr>
        <p:txBody>
          <a:bodyPr wrap="square" rtlCol="0">
            <a:spAutoFit/>
          </a:bodyPr>
          <a:lstStyle/>
          <a:p>
            <a:pPr algn="ctr"/>
            <a:r>
              <a:rPr lang="es-ES" sz="2000" b="1" dirty="0">
                <a:latin typeface="Bahnschrift SemiCondensed" panose="020B0502040204020203" pitchFamily="34" charset="0"/>
              </a:rPr>
              <a:t>La Gran Controversia, los Judíos y la Ley </a:t>
            </a:r>
          </a:p>
        </p:txBody>
      </p:sp>
    </p:spTree>
    <p:extLst>
      <p:ext uri="{BB962C8B-B14F-4D97-AF65-F5344CB8AC3E}">
        <p14:creationId xmlns:p14="http://schemas.microsoft.com/office/powerpoint/2010/main" val="229048296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154744" y="112542"/>
            <a:ext cx="4853354" cy="400110"/>
          </a:xfrm>
          <a:prstGeom prst="rect">
            <a:avLst/>
          </a:prstGeom>
          <a:noFill/>
        </p:spPr>
        <p:txBody>
          <a:bodyPr wrap="square" rtlCol="0">
            <a:spAutoFit/>
          </a:bodyPr>
          <a:lstStyle/>
          <a:p>
            <a:pPr algn="ctr"/>
            <a:r>
              <a:rPr lang="es-ES" sz="2000" b="1" dirty="0">
                <a:latin typeface="Bahnschrift SemiCondensed" panose="020B0502040204020203" pitchFamily="34" charset="0"/>
              </a:rPr>
              <a:t>La Gran Controversia, los Cristianos y la Ley </a:t>
            </a:r>
          </a:p>
        </p:txBody>
      </p:sp>
      <p:sp>
        <p:nvSpPr>
          <p:cNvPr id="5" name="CuadroTexto 4">
            <a:extLst>
              <a:ext uri="{FF2B5EF4-FFF2-40B4-BE49-F238E27FC236}">
                <a16:creationId xmlns:a16="http://schemas.microsoft.com/office/drawing/2014/main" id="{C08B84B9-E2B0-1148-DC50-5801C944DA9C}"/>
              </a:ext>
            </a:extLst>
          </p:cNvPr>
          <p:cNvSpPr txBox="1"/>
          <p:nvPr/>
        </p:nvSpPr>
        <p:spPr>
          <a:xfrm>
            <a:off x="150891" y="930365"/>
            <a:ext cx="12041109" cy="5509200"/>
          </a:xfrm>
          <a:prstGeom prst="rect">
            <a:avLst/>
          </a:prstGeom>
          <a:noFill/>
        </p:spPr>
        <p:txBody>
          <a:bodyPr wrap="square" rtlCol="0">
            <a:spAutoFit/>
          </a:bodyPr>
          <a:lstStyle/>
          <a:p>
            <a:r>
              <a:rPr lang="es-DO" sz="4400" dirty="0">
                <a:latin typeface="Bahnschrift SemiBold Condensed" pitchFamily="34" charset="0"/>
              </a:rPr>
              <a:t>El otro aspecto, y que se mueve </a:t>
            </a:r>
            <a:r>
              <a:rPr lang="es-DO" sz="4400" dirty="0">
                <a:solidFill>
                  <a:srgbClr val="00B050"/>
                </a:solidFill>
                <a:latin typeface="Bahnschrift SemiBold Condensed" pitchFamily="34" charset="0"/>
              </a:rPr>
              <a:t>en sentido contrario</a:t>
            </a:r>
            <a:r>
              <a:rPr lang="es-DO" sz="4400" dirty="0">
                <a:latin typeface="Bahnschrift SemiBold Condensed" pitchFamily="34" charset="0"/>
              </a:rPr>
              <a:t>, pero no menos peligroso, consiste en </a:t>
            </a:r>
            <a:r>
              <a:rPr lang="es-DO" sz="4400" dirty="0">
                <a:solidFill>
                  <a:srgbClr val="FFC000"/>
                </a:solidFill>
                <a:latin typeface="Bahnschrift SemiBold Condensed" pitchFamily="34" charset="0"/>
              </a:rPr>
              <a:t>un rechazo deliberado de la Ley de Dios</a:t>
            </a:r>
            <a:r>
              <a:rPr lang="es-DO" sz="4400" dirty="0">
                <a:latin typeface="Bahnschrift SemiBold Condensed" pitchFamily="34" charset="0"/>
              </a:rPr>
              <a:t> en muchos sectores del cristianismo </a:t>
            </a:r>
            <a:r>
              <a:rPr lang="es-DO" sz="4400" dirty="0">
                <a:solidFill>
                  <a:srgbClr val="FFC000"/>
                </a:solidFill>
                <a:latin typeface="Bahnschrift SemiBold Condensed" pitchFamily="34" charset="0"/>
              </a:rPr>
              <a:t>mientras se enfatiza la fe en Cristo.</a:t>
            </a:r>
            <a:r>
              <a:rPr lang="es-DO" sz="4400" dirty="0">
                <a:latin typeface="Bahnschrift SemiBold Condensed" pitchFamily="34" charset="0"/>
              </a:rPr>
              <a:t> Diferente a los judíos, </a:t>
            </a:r>
            <a:r>
              <a:rPr lang="es-DO" sz="4400" dirty="0">
                <a:solidFill>
                  <a:srgbClr val="FFFF00"/>
                </a:solidFill>
                <a:latin typeface="Bahnschrift SemiBold Condensed" pitchFamily="34" charset="0"/>
              </a:rPr>
              <a:t>cristianos hoy han sucumbido a un engaño</a:t>
            </a:r>
            <a:r>
              <a:rPr lang="es-DO" sz="4400" dirty="0">
                <a:latin typeface="Bahnschrift SemiBold Condensed" pitchFamily="34" charset="0"/>
              </a:rPr>
              <a:t> que sostiene que, puesto que somos salvados por fe, la obediencia a la Ley no es necesaria. </a:t>
            </a:r>
            <a:r>
              <a:rPr lang="es-DO" sz="4400" dirty="0">
                <a:solidFill>
                  <a:srgbClr val="00B050"/>
                </a:solidFill>
                <a:latin typeface="Bahnschrift SemiBold Condensed" pitchFamily="34" charset="0"/>
              </a:rPr>
              <a:t>Todo esfuerzo por encarrilar este enfoque es acusado de legalismo.</a:t>
            </a:r>
            <a:endParaRPr lang="es-ES" sz="4400" dirty="0">
              <a:solidFill>
                <a:srgbClr val="00B050"/>
              </a:solidFill>
              <a:latin typeface="Bahnschrift SemiBold Condensed" pitchFamily="34" charset="0"/>
            </a:endParaRPr>
          </a:p>
        </p:txBody>
      </p:sp>
    </p:spTree>
    <p:extLst>
      <p:ext uri="{BB962C8B-B14F-4D97-AF65-F5344CB8AC3E}">
        <p14:creationId xmlns:p14="http://schemas.microsoft.com/office/powerpoint/2010/main" val="480381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154744" y="112542"/>
            <a:ext cx="4853354" cy="400110"/>
          </a:xfrm>
          <a:prstGeom prst="rect">
            <a:avLst/>
          </a:prstGeom>
          <a:noFill/>
        </p:spPr>
        <p:txBody>
          <a:bodyPr wrap="square" rtlCol="0">
            <a:spAutoFit/>
          </a:bodyPr>
          <a:lstStyle/>
          <a:p>
            <a:pPr algn="ctr"/>
            <a:r>
              <a:rPr lang="es-ES" sz="2000" b="1" dirty="0">
                <a:latin typeface="Bahnschrift SemiCondensed" panose="020B0502040204020203" pitchFamily="34" charset="0"/>
              </a:rPr>
              <a:t>La Gran Controversia, los Cristianos y la Ley </a:t>
            </a:r>
          </a:p>
        </p:txBody>
      </p:sp>
      <p:sp>
        <p:nvSpPr>
          <p:cNvPr id="5" name="CuadroTexto 4">
            <a:extLst>
              <a:ext uri="{FF2B5EF4-FFF2-40B4-BE49-F238E27FC236}">
                <a16:creationId xmlns:a16="http://schemas.microsoft.com/office/drawing/2014/main" id="{C08B84B9-E2B0-1148-DC50-5801C944DA9C}"/>
              </a:ext>
            </a:extLst>
          </p:cNvPr>
          <p:cNvSpPr txBox="1"/>
          <p:nvPr/>
        </p:nvSpPr>
        <p:spPr>
          <a:xfrm>
            <a:off x="150891" y="930365"/>
            <a:ext cx="12041109" cy="5632311"/>
          </a:xfrm>
          <a:prstGeom prst="rect">
            <a:avLst/>
          </a:prstGeom>
          <a:noFill/>
        </p:spPr>
        <p:txBody>
          <a:bodyPr wrap="square" rtlCol="0">
            <a:spAutoFit/>
          </a:bodyPr>
          <a:lstStyle/>
          <a:p>
            <a:r>
              <a:rPr lang="es-DO" sz="3600" dirty="0">
                <a:latin typeface="Bahnschrift SemiBold Condensed" pitchFamily="34" charset="0"/>
              </a:rPr>
              <a:t>En esto consiste </a:t>
            </a:r>
            <a:r>
              <a:rPr lang="es-DO" sz="3600" dirty="0">
                <a:solidFill>
                  <a:srgbClr val="FFC000"/>
                </a:solidFill>
                <a:latin typeface="Bahnschrift SemiBold Condensed" pitchFamily="34" charset="0"/>
              </a:rPr>
              <a:t>el nuevo engaño que Satanás </a:t>
            </a:r>
            <a:r>
              <a:rPr lang="es-DO" sz="3600" dirty="0">
                <a:latin typeface="Bahnschrift SemiBold Condensed" pitchFamily="34" charset="0"/>
              </a:rPr>
              <a:t>ha puesto en marcha a raíz de su derrota en el Calvario. Recordemos: </a:t>
            </a:r>
            <a:endParaRPr lang="es-ES" sz="3600" dirty="0">
              <a:latin typeface="Bahnschrift SemiBold Condensed" pitchFamily="34" charset="0"/>
            </a:endParaRPr>
          </a:p>
          <a:p>
            <a:r>
              <a:rPr lang="es-DO" sz="3600" dirty="0">
                <a:latin typeface="Bahnschrift SemiBold Condensed" pitchFamily="34" charset="0"/>
              </a:rPr>
              <a:t>«</a:t>
            </a:r>
            <a:r>
              <a:rPr lang="es-DO" sz="3600" dirty="0">
                <a:solidFill>
                  <a:srgbClr val="FFC000"/>
                </a:solidFill>
                <a:latin typeface="Bahnschrift SemiBold Condensed" pitchFamily="34" charset="0"/>
              </a:rPr>
              <a:t>Otro engaño iba a ser presentado ahora. </a:t>
            </a:r>
            <a:r>
              <a:rPr lang="es-DO" sz="3600" dirty="0">
                <a:latin typeface="Bahnschrift SemiBold Condensed" pitchFamily="34" charset="0"/>
              </a:rPr>
              <a:t>Satanás declaró </a:t>
            </a:r>
            <a:r>
              <a:rPr lang="es-DO" sz="3600" dirty="0">
                <a:solidFill>
                  <a:srgbClr val="00B050"/>
                </a:solidFill>
                <a:latin typeface="Bahnschrift SemiBold Condensed" pitchFamily="34" charset="0"/>
              </a:rPr>
              <a:t>que la misericordia destruía la justicia, que la muerte de Cristo abrogaba la Ley del Padre.</a:t>
            </a:r>
            <a:r>
              <a:rPr lang="es-DO" sz="3600" dirty="0">
                <a:latin typeface="Bahnschrift SemiBold Condensed" pitchFamily="34" charset="0"/>
              </a:rPr>
              <a:t> Si hubiese sido posible que la Ley fuera cambiada o abrogada, </a:t>
            </a:r>
            <a:r>
              <a:rPr lang="es-DO" sz="3600" dirty="0">
                <a:solidFill>
                  <a:schemeClr val="accent2"/>
                </a:solidFill>
                <a:latin typeface="Bahnschrift SemiBold Condensed" pitchFamily="34" charset="0"/>
              </a:rPr>
              <a:t>Cristo no habría necesitado morir. </a:t>
            </a:r>
            <a:r>
              <a:rPr lang="es-DO" sz="3600" dirty="0">
                <a:latin typeface="Bahnschrift SemiBold Condensed" pitchFamily="34" charset="0"/>
              </a:rPr>
              <a:t>Pero </a:t>
            </a:r>
            <a:r>
              <a:rPr lang="es-DO" sz="3600" dirty="0">
                <a:solidFill>
                  <a:srgbClr val="FFFF00"/>
                </a:solidFill>
                <a:latin typeface="Bahnschrift SemiBold Condensed" pitchFamily="34" charset="0"/>
              </a:rPr>
              <a:t>abrogar la Ley sería inmortalizar la transgresión</a:t>
            </a:r>
            <a:r>
              <a:rPr lang="es-DO" sz="3600" dirty="0">
                <a:latin typeface="Bahnschrift SemiBold Condensed" pitchFamily="34" charset="0"/>
              </a:rPr>
              <a:t> y colocar al mundo </a:t>
            </a:r>
            <a:r>
              <a:rPr lang="es-DO" sz="3600" dirty="0">
                <a:solidFill>
                  <a:srgbClr val="FFFF00"/>
                </a:solidFill>
                <a:latin typeface="Bahnschrift SemiBold Condensed" pitchFamily="34" charset="0"/>
              </a:rPr>
              <a:t>bajo el dominio de Satanás </a:t>
            </a:r>
            <a:r>
              <a:rPr lang="es-DO" sz="3600" dirty="0">
                <a:latin typeface="Bahnschrift SemiBold Condensed" pitchFamily="34" charset="0"/>
              </a:rPr>
              <a:t>[…] Satanás representó como destructor de la Ley aquel mismo medio por el cual Cristo la estableció. Alrededor de esto girará el último conflicto de la gran lucha entre Cristo y Satanás. »</a:t>
            </a:r>
            <a:endParaRPr lang="es-ES" sz="3600" dirty="0">
              <a:latin typeface="Bahnschrift SemiBold Condensed" pitchFamily="34" charset="0"/>
            </a:endParaRPr>
          </a:p>
        </p:txBody>
      </p:sp>
    </p:spTree>
    <p:extLst>
      <p:ext uri="{BB962C8B-B14F-4D97-AF65-F5344CB8AC3E}">
        <p14:creationId xmlns:p14="http://schemas.microsoft.com/office/powerpoint/2010/main" val="480381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154744" y="112542"/>
            <a:ext cx="4853354" cy="400110"/>
          </a:xfrm>
          <a:prstGeom prst="rect">
            <a:avLst/>
          </a:prstGeom>
          <a:noFill/>
        </p:spPr>
        <p:txBody>
          <a:bodyPr wrap="square" rtlCol="0">
            <a:spAutoFit/>
          </a:bodyPr>
          <a:lstStyle/>
          <a:p>
            <a:pPr algn="ctr"/>
            <a:r>
              <a:rPr lang="es-ES" sz="2000" b="1" dirty="0">
                <a:latin typeface="Bahnschrift SemiCondensed" panose="020B0502040204020203" pitchFamily="34" charset="0"/>
              </a:rPr>
              <a:t>La Gran Controversia, los Cristianos y la Ley </a:t>
            </a:r>
          </a:p>
        </p:txBody>
      </p:sp>
      <p:sp>
        <p:nvSpPr>
          <p:cNvPr id="5" name="CuadroTexto 4">
            <a:extLst>
              <a:ext uri="{FF2B5EF4-FFF2-40B4-BE49-F238E27FC236}">
                <a16:creationId xmlns:a16="http://schemas.microsoft.com/office/drawing/2014/main" id="{C08B84B9-E2B0-1148-DC50-5801C944DA9C}"/>
              </a:ext>
            </a:extLst>
          </p:cNvPr>
          <p:cNvSpPr txBox="1"/>
          <p:nvPr/>
        </p:nvSpPr>
        <p:spPr>
          <a:xfrm>
            <a:off x="150891" y="930365"/>
            <a:ext cx="12041109" cy="5262979"/>
          </a:xfrm>
          <a:prstGeom prst="rect">
            <a:avLst/>
          </a:prstGeom>
          <a:noFill/>
        </p:spPr>
        <p:txBody>
          <a:bodyPr wrap="square" rtlCol="0">
            <a:spAutoFit/>
          </a:bodyPr>
          <a:lstStyle/>
          <a:p>
            <a:r>
              <a:rPr lang="es-ES" sz="4800" dirty="0">
                <a:latin typeface="Bahnschrift SemiBold Condensed" pitchFamily="34" charset="0"/>
              </a:rPr>
              <a:t>El aserto que Satanás presenta ahora es </a:t>
            </a:r>
            <a:r>
              <a:rPr lang="es-ES" sz="4800" dirty="0">
                <a:solidFill>
                  <a:srgbClr val="FF0000"/>
                </a:solidFill>
                <a:latin typeface="Bahnschrift SemiBold Condensed" pitchFamily="34" charset="0"/>
              </a:rPr>
              <a:t>que la Ley pronunciada por la misma voz de Dios es deficiente</a:t>
            </a:r>
            <a:r>
              <a:rPr lang="es-ES" sz="4800" dirty="0">
                <a:latin typeface="Bahnschrift SemiBold Condensed" pitchFamily="34" charset="0"/>
              </a:rPr>
              <a:t>, que alguna especificación de ella ha sido puesta a un lado. </a:t>
            </a:r>
            <a:r>
              <a:rPr lang="es-ES" sz="4800" dirty="0">
                <a:solidFill>
                  <a:srgbClr val="FFC000"/>
                </a:solidFill>
                <a:latin typeface="Bahnschrift SemiBold Condensed" pitchFamily="34" charset="0"/>
              </a:rPr>
              <a:t>Es el último gran engaño que arrojará sobre el mundo.</a:t>
            </a:r>
            <a:r>
              <a:rPr lang="es-ES" sz="4800" dirty="0">
                <a:latin typeface="Bahnschrift SemiBold Condensed" pitchFamily="34" charset="0"/>
              </a:rPr>
              <a:t> </a:t>
            </a:r>
            <a:r>
              <a:rPr lang="es-ES" sz="4800" dirty="0">
                <a:solidFill>
                  <a:srgbClr val="FFFF00"/>
                </a:solidFill>
                <a:latin typeface="Bahnschrift SemiBold Condensed" pitchFamily="34" charset="0"/>
              </a:rPr>
              <a:t>No necesita atacar</a:t>
            </a:r>
            <a:r>
              <a:rPr lang="es-ES" sz="4800" dirty="0">
                <a:latin typeface="Bahnschrift SemiBold Condensed" pitchFamily="34" charset="0"/>
              </a:rPr>
              <a:t> toda la Ley; si puede inducir a los hombres a despreciar </a:t>
            </a:r>
            <a:r>
              <a:rPr lang="es-ES" sz="4800" dirty="0">
                <a:solidFill>
                  <a:srgbClr val="FFFF00"/>
                </a:solidFill>
                <a:latin typeface="Bahnschrift SemiBold Condensed" pitchFamily="34" charset="0"/>
              </a:rPr>
              <a:t>un precepto</a:t>
            </a:r>
            <a:r>
              <a:rPr lang="es-ES" sz="4800" dirty="0">
                <a:latin typeface="Bahnschrift SemiBold Condensed" pitchFamily="34" charset="0"/>
              </a:rPr>
              <a:t>, logra su propósito [se cita </a:t>
            </a:r>
            <a:r>
              <a:rPr lang="es-ES" sz="4800" dirty="0" err="1">
                <a:latin typeface="Bahnschrift SemiBold Condensed" pitchFamily="34" charset="0"/>
              </a:rPr>
              <a:t>Sant</a:t>
            </a:r>
            <a:r>
              <a:rPr lang="es-ES" sz="4800" dirty="0">
                <a:latin typeface="Bahnschrift SemiBold Condensed" pitchFamily="34" charset="0"/>
              </a:rPr>
              <a:t>. 2:10]».</a:t>
            </a:r>
          </a:p>
        </p:txBody>
      </p:sp>
    </p:spTree>
    <p:extLst>
      <p:ext uri="{BB962C8B-B14F-4D97-AF65-F5344CB8AC3E}">
        <p14:creationId xmlns:p14="http://schemas.microsoft.com/office/powerpoint/2010/main" val="480381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154744" y="112542"/>
            <a:ext cx="4853354" cy="400110"/>
          </a:xfrm>
          <a:prstGeom prst="rect">
            <a:avLst/>
          </a:prstGeom>
          <a:noFill/>
        </p:spPr>
        <p:txBody>
          <a:bodyPr wrap="square" rtlCol="0">
            <a:spAutoFit/>
          </a:bodyPr>
          <a:lstStyle/>
          <a:p>
            <a:pPr algn="ctr"/>
            <a:r>
              <a:rPr lang="es-ES" sz="2000" b="1" dirty="0">
                <a:latin typeface="Bahnschrift SemiCondensed" panose="020B0502040204020203" pitchFamily="34" charset="0"/>
              </a:rPr>
              <a:t>La Gran Controversia, los Cristianos y la Ley </a:t>
            </a:r>
          </a:p>
        </p:txBody>
      </p:sp>
      <p:sp>
        <p:nvSpPr>
          <p:cNvPr id="5" name="CuadroTexto 4">
            <a:extLst>
              <a:ext uri="{FF2B5EF4-FFF2-40B4-BE49-F238E27FC236}">
                <a16:creationId xmlns:a16="http://schemas.microsoft.com/office/drawing/2014/main" id="{C08B84B9-E2B0-1148-DC50-5801C944DA9C}"/>
              </a:ext>
            </a:extLst>
          </p:cNvPr>
          <p:cNvSpPr txBox="1"/>
          <p:nvPr/>
        </p:nvSpPr>
        <p:spPr>
          <a:xfrm>
            <a:off x="150891" y="930365"/>
            <a:ext cx="12041109" cy="5632311"/>
          </a:xfrm>
          <a:prstGeom prst="rect">
            <a:avLst/>
          </a:prstGeom>
          <a:noFill/>
        </p:spPr>
        <p:txBody>
          <a:bodyPr wrap="square" rtlCol="0">
            <a:spAutoFit/>
          </a:bodyPr>
          <a:lstStyle/>
          <a:p>
            <a:r>
              <a:rPr lang="es-DO" sz="4000" dirty="0">
                <a:latin typeface="Bahnschrift SemiBold Condensed" pitchFamily="34" charset="0"/>
              </a:rPr>
              <a:t>Es en este contexto donde el Apocalipsis muestra </a:t>
            </a:r>
            <a:r>
              <a:rPr lang="es-DO" sz="4000" dirty="0">
                <a:solidFill>
                  <a:srgbClr val="FFFF00"/>
                </a:solidFill>
                <a:latin typeface="Bahnschrift SemiBold Condensed" pitchFamily="34" charset="0"/>
              </a:rPr>
              <a:t>al pueblo de Dios </a:t>
            </a:r>
            <a:r>
              <a:rPr lang="es-DO" sz="4000" dirty="0">
                <a:latin typeface="Bahnschrift SemiBold Condensed" pitchFamily="34" charset="0"/>
              </a:rPr>
              <a:t>ocupando una función clave en medio de </a:t>
            </a:r>
            <a:r>
              <a:rPr lang="es-DO" sz="4000" dirty="0">
                <a:solidFill>
                  <a:srgbClr val="FFC000"/>
                </a:solidFill>
                <a:latin typeface="Bahnschrift SemiBold Condensed" pitchFamily="34" charset="0"/>
              </a:rPr>
              <a:t>la crisis final. </a:t>
            </a:r>
            <a:r>
              <a:rPr lang="es-DO" sz="4000" dirty="0">
                <a:latin typeface="Bahnschrift SemiBold Condensed" pitchFamily="34" charset="0"/>
              </a:rPr>
              <a:t>Cuando la triple alianza del </a:t>
            </a:r>
            <a:r>
              <a:rPr lang="es-DO" sz="4000" dirty="0">
                <a:solidFill>
                  <a:srgbClr val="FFC000"/>
                </a:solidFill>
                <a:latin typeface="Bahnschrift SemiBold Condensed" pitchFamily="34" charset="0"/>
              </a:rPr>
              <a:t>dragón, la bestia y el falso profeta </a:t>
            </a:r>
            <a:r>
              <a:rPr lang="es-DO" sz="4000" dirty="0">
                <a:latin typeface="Bahnschrift SemiBold Condensed" pitchFamily="34" charset="0"/>
              </a:rPr>
              <a:t>(</a:t>
            </a:r>
            <a:r>
              <a:rPr lang="es-DO" sz="4000" dirty="0" err="1">
                <a:latin typeface="Bahnschrift SemiBold Condensed" pitchFamily="34" charset="0"/>
              </a:rPr>
              <a:t>Ap</a:t>
            </a:r>
            <a:r>
              <a:rPr lang="es-DO" sz="4000" dirty="0">
                <a:latin typeface="Bahnschrift SemiBold Condensed" pitchFamily="34" charset="0"/>
              </a:rPr>
              <a:t> 16:13-14) propugne el establecimiento de un sistema de valores </a:t>
            </a:r>
            <a:r>
              <a:rPr lang="es-DO" sz="4000" dirty="0">
                <a:solidFill>
                  <a:srgbClr val="00B050"/>
                </a:solidFill>
                <a:latin typeface="Bahnschrift SemiBold Condensed" pitchFamily="34" charset="0"/>
              </a:rPr>
              <a:t>«cristiano» </a:t>
            </a:r>
            <a:r>
              <a:rPr lang="es-DO" sz="4000" dirty="0">
                <a:latin typeface="Bahnschrift SemiBold Condensed" pitchFamily="34" charset="0"/>
              </a:rPr>
              <a:t>por medio de la fuerza del brazo del poder civil, </a:t>
            </a:r>
            <a:r>
              <a:rPr lang="es-DO" sz="4000" dirty="0">
                <a:solidFill>
                  <a:srgbClr val="FFFF00"/>
                </a:solidFill>
                <a:latin typeface="Bahnschrift SemiBold Condensed" pitchFamily="34" charset="0"/>
              </a:rPr>
              <a:t>el remanente fiel</a:t>
            </a:r>
            <a:r>
              <a:rPr lang="es-ES" sz="4000" dirty="0">
                <a:solidFill>
                  <a:srgbClr val="FFFF00"/>
                </a:solidFill>
                <a:latin typeface="Bahnschrift SemiBold Condensed" pitchFamily="34" charset="0"/>
              </a:rPr>
              <a:t> </a:t>
            </a:r>
            <a:r>
              <a:rPr lang="es-DO" sz="4000" dirty="0">
                <a:solidFill>
                  <a:srgbClr val="FFFF00"/>
                </a:solidFill>
                <a:latin typeface="Bahnschrift SemiBold Condensed" pitchFamily="34" charset="0"/>
              </a:rPr>
              <a:t>contrarrestará ese </a:t>
            </a:r>
            <a:r>
              <a:rPr lang="es-DO" sz="4000" dirty="0" err="1">
                <a:solidFill>
                  <a:srgbClr val="FFFF00"/>
                </a:solidFill>
                <a:latin typeface="Bahnschrift SemiBold Condensed" pitchFamily="34" charset="0"/>
              </a:rPr>
              <a:t>pseudo</a:t>
            </a:r>
            <a:r>
              <a:rPr lang="es-DO" sz="4000" dirty="0">
                <a:solidFill>
                  <a:srgbClr val="FFFF00"/>
                </a:solidFill>
                <a:latin typeface="Bahnschrift SemiBold Condensed" pitchFamily="34" charset="0"/>
              </a:rPr>
              <a:t>-evangelio</a:t>
            </a:r>
            <a:r>
              <a:rPr lang="es-DO" sz="4000" dirty="0">
                <a:latin typeface="Bahnschrift SemiBold Condensed" pitchFamily="34" charset="0"/>
              </a:rPr>
              <a:t> </a:t>
            </a:r>
            <a:r>
              <a:rPr lang="es-DO" sz="4000" dirty="0">
                <a:solidFill>
                  <a:srgbClr val="FFFF00"/>
                </a:solidFill>
                <a:latin typeface="Bahnschrift SemiBold Condensed" pitchFamily="34" charset="0"/>
              </a:rPr>
              <a:t>con la proclamación del Evangelio eterno y el juicio</a:t>
            </a:r>
            <a:r>
              <a:rPr lang="es-DO" sz="4000" dirty="0">
                <a:latin typeface="Bahnschrift SemiBold Condensed" pitchFamily="34" charset="0"/>
              </a:rPr>
              <a:t> (14:6-12). Su </a:t>
            </a:r>
            <a:r>
              <a:rPr lang="es-DO" sz="4000" dirty="0">
                <a:solidFill>
                  <a:srgbClr val="FFC000"/>
                </a:solidFill>
                <a:latin typeface="Bahnschrift SemiBold Condensed" pitchFamily="34" charset="0"/>
              </a:rPr>
              <a:t>firme lealtad a los mandamientos divinos</a:t>
            </a:r>
            <a:r>
              <a:rPr lang="es-DO" sz="4000" dirty="0">
                <a:latin typeface="Bahnschrift SemiBold Condensed" pitchFamily="34" charset="0"/>
              </a:rPr>
              <a:t> (14:12) provocará </a:t>
            </a:r>
            <a:r>
              <a:rPr lang="es-DO" sz="4000" dirty="0">
                <a:solidFill>
                  <a:srgbClr val="FF0000"/>
                </a:solidFill>
                <a:latin typeface="Bahnschrift SemiBold Condensed" pitchFamily="34" charset="0"/>
              </a:rPr>
              <a:t>la ira del dragón </a:t>
            </a:r>
            <a:r>
              <a:rPr lang="es-DO" sz="4000" dirty="0">
                <a:latin typeface="Bahnschrift SemiBold Condensed" pitchFamily="34" charset="0"/>
              </a:rPr>
              <a:t>sobre ellos (12:17). </a:t>
            </a:r>
            <a:endParaRPr lang="es-ES" sz="4000" dirty="0">
              <a:latin typeface="Bahnschrift SemiBold Condensed" pitchFamily="34" charset="0"/>
            </a:endParaRPr>
          </a:p>
        </p:txBody>
      </p:sp>
    </p:spTree>
    <p:extLst>
      <p:ext uri="{BB962C8B-B14F-4D97-AF65-F5344CB8AC3E}">
        <p14:creationId xmlns:p14="http://schemas.microsoft.com/office/powerpoint/2010/main" val="480381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154744" y="112542"/>
            <a:ext cx="4853354" cy="400110"/>
          </a:xfrm>
          <a:prstGeom prst="rect">
            <a:avLst/>
          </a:prstGeom>
          <a:noFill/>
        </p:spPr>
        <p:txBody>
          <a:bodyPr wrap="square" rtlCol="0">
            <a:spAutoFit/>
          </a:bodyPr>
          <a:lstStyle/>
          <a:p>
            <a:pPr algn="ctr"/>
            <a:r>
              <a:rPr lang="es-ES" sz="2000" b="1" dirty="0">
                <a:latin typeface="Bahnschrift SemiCondensed" panose="020B0502040204020203" pitchFamily="34" charset="0"/>
              </a:rPr>
              <a:t>La Gran Controversia, los Cristianos y la Ley </a:t>
            </a:r>
          </a:p>
        </p:txBody>
      </p:sp>
      <p:sp>
        <p:nvSpPr>
          <p:cNvPr id="5" name="CuadroTexto 4">
            <a:extLst>
              <a:ext uri="{FF2B5EF4-FFF2-40B4-BE49-F238E27FC236}">
                <a16:creationId xmlns:a16="http://schemas.microsoft.com/office/drawing/2014/main" id="{C08B84B9-E2B0-1148-DC50-5801C944DA9C}"/>
              </a:ext>
            </a:extLst>
          </p:cNvPr>
          <p:cNvSpPr txBox="1"/>
          <p:nvPr/>
        </p:nvSpPr>
        <p:spPr>
          <a:xfrm>
            <a:off x="150891" y="930365"/>
            <a:ext cx="12041109" cy="5632311"/>
          </a:xfrm>
          <a:prstGeom prst="rect">
            <a:avLst/>
          </a:prstGeom>
          <a:noFill/>
        </p:spPr>
        <p:txBody>
          <a:bodyPr wrap="square" rtlCol="0">
            <a:spAutoFit/>
          </a:bodyPr>
          <a:lstStyle/>
          <a:p>
            <a:r>
              <a:rPr lang="es-DO" sz="4000" dirty="0">
                <a:latin typeface="Bahnschrift SemiBold Condensed" pitchFamily="34" charset="0"/>
              </a:rPr>
              <a:t>En este escenario de crisis global, el remanente </a:t>
            </a:r>
            <a:r>
              <a:rPr lang="es-DO" sz="4000" dirty="0">
                <a:solidFill>
                  <a:srgbClr val="00B050"/>
                </a:solidFill>
                <a:latin typeface="Bahnschrift SemiBold Condensed" pitchFamily="34" charset="0"/>
              </a:rPr>
              <a:t>«vindica» </a:t>
            </a:r>
            <a:r>
              <a:rPr lang="es-DO" sz="4000" dirty="0">
                <a:latin typeface="Bahnschrift SemiBold Condensed" pitchFamily="34" charset="0"/>
              </a:rPr>
              <a:t>el carácter divino y la santidad de su Ley al identificarse con </a:t>
            </a:r>
            <a:r>
              <a:rPr lang="es-DO" sz="4000" dirty="0">
                <a:solidFill>
                  <a:srgbClr val="FFFF00"/>
                </a:solidFill>
                <a:latin typeface="Bahnschrift SemiBold Condensed" pitchFamily="34" charset="0"/>
              </a:rPr>
              <a:t>los principios del Reino de Cristo.</a:t>
            </a:r>
            <a:r>
              <a:rPr lang="es-DO" sz="4000" dirty="0">
                <a:latin typeface="Bahnschrift SemiBold Condensed" pitchFamily="34" charset="0"/>
              </a:rPr>
              <a:t> Por su lado, </a:t>
            </a:r>
            <a:r>
              <a:rPr lang="es-DO" sz="4000" dirty="0">
                <a:solidFill>
                  <a:srgbClr val="FFFF00"/>
                </a:solidFill>
                <a:latin typeface="Bahnschrift SemiBold Condensed" pitchFamily="34" charset="0"/>
              </a:rPr>
              <a:t>Dios reconoce </a:t>
            </a:r>
            <a:r>
              <a:rPr lang="es-DO" sz="4000" dirty="0">
                <a:latin typeface="Bahnschrift SemiBold Condensed" pitchFamily="34" charset="0"/>
              </a:rPr>
              <a:t>a los justos como suyos </a:t>
            </a:r>
            <a:r>
              <a:rPr lang="es-DO" sz="4000" dirty="0">
                <a:solidFill>
                  <a:srgbClr val="FFC000"/>
                </a:solidFill>
                <a:latin typeface="Bahnschrift SemiBold Condensed" pitchFamily="34" charset="0"/>
              </a:rPr>
              <a:t>sellándolos y liberándolos del decreto de muerte </a:t>
            </a:r>
            <a:r>
              <a:rPr lang="es-DO" sz="4000" dirty="0">
                <a:latin typeface="Bahnschrift SemiBold Condensed" pitchFamily="34" charset="0"/>
              </a:rPr>
              <a:t>(</a:t>
            </a:r>
            <a:r>
              <a:rPr lang="es-DO" sz="4000" dirty="0" err="1">
                <a:latin typeface="Bahnschrift SemiBold Condensed" pitchFamily="34" charset="0"/>
              </a:rPr>
              <a:t>Ap</a:t>
            </a:r>
            <a:r>
              <a:rPr lang="es-DO" sz="4000" dirty="0">
                <a:latin typeface="Bahnschrift SemiBold Condensed" pitchFamily="34" charset="0"/>
              </a:rPr>
              <a:t> 7:1-4); </a:t>
            </a:r>
            <a:r>
              <a:rPr lang="es-DO" sz="4000" dirty="0">
                <a:solidFill>
                  <a:srgbClr val="00B050"/>
                </a:solidFill>
                <a:latin typeface="Bahnschrift SemiBold Condensed" pitchFamily="34" charset="0"/>
              </a:rPr>
              <a:t>Dios los vindicará como sus escogidos</a:t>
            </a:r>
            <a:r>
              <a:rPr lang="es-DO" sz="4000" dirty="0">
                <a:latin typeface="Bahnschrift SemiBold Condensed" pitchFamily="34" charset="0"/>
              </a:rPr>
              <a:t> (19:7-21). Pero, la vindicación protagonizada por el pueblo de Dios </a:t>
            </a:r>
            <a:r>
              <a:rPr lang="es-DO" sz="4000" dirty="0">
                <a:solidFill>
                  <a:srgbClr val="FF0000"/>
                </a:solidFill>
                <a:latin typeface="Bahnschrift SemiBold Condensed" pitchFamily="34" charset="0"/>
              </a:rPr>
              <a:t>no es de la misma naturaleza que la que ocurrió en el Calvario, </a:t>
            </a:r>
            <a:r>
              <a:rPr lang="es-DO" sz="4000" dirty="0">
                <a:latin typeface="Bahnschrift SemiBold Condensed" pitchFamily="34" charset="0"/>
              </a:rPr>
              <a:t>esta última fue una justificación </a:t>
            </a:r>
            <a:r>
              <a:rPr lang="es-DO" sz="4000" dirty="0">
                <a:solidFill>
                  <a:srgbClr val="FFFF00"/>
                </a:solidFill>
                <a:latin typeface="Bahnschrift SemiBold Condensed" pitchFamily="34" charset="0"/>
              </a:rPr>
              <a:t>cósmica</a:t>
            </a:r>
            <a:r>
              <a:rPr lang="es-DO" sz="4000" dirty="0">
                <a:latin typeface="Bahnschrift SemiBold Condensed" pitchFamily="34" charset="0"/>
              </a:rPr>
              <a:t> de los principios del reino de Dios. </a:t>
            </a:r>
            <a:r>
              <a:rPr lang="es-DO" sz="4000" dirty="0">
                <a:solidFill>
                  <a:srgbClr val="FFFF00"/>
                </a:solidFill>
                <a:latin typeface="Bahnschrift SemiBold Condensed" pitchFamily="34" charset="0"/>
              </a:rPr>
              <a:t>Sobre esta vindicación definitiva se edifican todos los demás actos de </a:t>
            </a:r>
            <a:r>
              <a:rPr lang="es-DO" sz="4000" dirty="0">
                <a:solidFill>
                  <a:srgbClr val="00B050"/>
                </a:solidFill>
                <a:latin typeface="Bahnschrift SemiBold Condensed" pitchFamily="34" charset="0"/>
              </a:rPr>
              <a:t>«vindicación» </a:t>
            </a:r>
            <a:r>
              <a:rPr lang="es-DO" sz="4000" dirty="0">
                <a:latin typeface="Bahnschrift SemiBold Condensed" pitchFamily="34" charset="0"/>
              </a:rPr>
              <a:t>históricos. </a:t>
            </a:r>
            <a:endParaRPr lang="es-ES" sz="4000" dirty="0">
              <a:latin typeface="Bahnschrift SemiBold Condensed" pitchFamily="34" charset="0"/>
            </a:endParaRPr>
          </a:p>
        </p:txBody>
      </p:sp>
    </p:spTree>
    <p:extLst>
      <p:ext uri="{BB962C8B-B14F-4D97-AF65-F5344CB8AC3E}">
        <p14:creationId xmlns:p14="http://schemas.microsoft.com/office/powerpoint/2010/main" val="480381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154744" y="112542"/>
            <a:ext cx="4853354" cy="400110"/>
          </a:xfrm>
          <a:prstGeom prst="rect">
            <a:avLst/>
          </a:prstGeom>
          <a:noFill/>
        </p:spPr>
        <p:txBody>
          <a:bodyPr wrap="square" rtlCol="0">
            <a:spAutoFit/>
          </a:bodyPr>
          <a:lstStyle/>
          <a:p>
            <a:pPr algn="ctr"/>
            <a:r>
              <a:rPr lang="es-ES" sz="2000" b="1" dirty="0">
                <a:latin typeface="Bahnschrift SemiCondensed" panose="020B0502040204020203" pitchFamily="34" charset="0"/>
              </a:rPr>
              <a:t>La Gran Controversia, los Cristianos y la Ley </a:t>
            </a:r>
          </a:p>
        </p:txBody>
      </p:sp>
      <p:sp>
        <p:nvSpPr>
          <p:cNvPr id="5" name="CuadroTexto 4">
            <a:extLst>
              <a:ext uri="{FF2B5EF4-FFF2-40B4-BE49-F238E27FC236}">
                <a16:creationId xmlns:a16="http://schemas.microsoft.com/office/drawing/2014/main" id="{C08B84B9-E2B0-1148-DC50-5801C944DA9C}"/>
              </a:ext>
            </a:extLst>
          </p:cNvPr>
          <p:cNvSpPr txBox="1"/>
          <p:nvPr/>
        </p:nvSpPr>
        <p:spPr>
          <a:xfrm>
            <a:off x="150891" y="1225786"/>
            <a:ext cx="12041109" cy="4832092"/>
          </a:xfrm>
          <a:prstGeom prst="rect">
            <a:avLst/>
          </a:prstGeom>
          <a:noFill/>
        </p:spPr>
        <p:txBody>
          <a:bodyPr wrap="square" rtlCol="0">
            <a:spAutoFit/>
          </a:bodyPr>
          <a:lstStyle/>
          <a:p>
            <a:r>
              <a:rPr lang="es-DO" sz="4400" dirty="0">
                <a:solidFill>
                  <a:srgbClr val="00B050"/>
                </a:solidFill>
                <a:latin typeface="Bahnschrift SemiBold Condensed" pitchFamily="34" charset="0"/>
              </a:rPr>
              <a:t>En la cruz</a:t>
            </a:r>
            <a:r>
              <a:rPr lang="es-DO" sz="4400" dirty="0">
                <a:latin typeface="Bahnschrift SemiBold Condensed" pitchFamily="34" charset="0"/>
              </a:rPr>
              <a:t>, Cristo entregó una vida </a:t>
            </a:r>
            <a:r>
              <a:rPr lang="es-DO" sz="4400" dirty="0">
                <a:solidFill>
                  <a:srgbClr val="FFFF00"/>
                </a:solidFill>
                <a:latin typeface="Bahnschrift SemiBold Condensed" pitchFamily="34" charset="0"/>
              </a:rPr>
              <a:t>perfectamente obediente</a:t>
            </a:r>
            <a:r>
              <a:rPr lang="es-DO" sz="4400" dirty="0">
                <a:latin typeface="Bahnschrift SemiBold Condensed" pitchFamily="34" charset="0"/>
              </a:rPr>
              <a:t>, había cumplido todas </a:t>
            </a:r>
            <a:r>
              <a:rPr lang="es-DO" sz="4400" dirty="0">
                <a:solidFill>
                  <a:srgbClr val="FFFF00"/>
                </a:solidFill>
                <a:latin typeface="Bahnschrift SemiBold Condensed" pitchFamily="34" charset="0"/>
              </a:rPr>
              <a:t>las demandas de Ley en todos sus aspectos. </a:t>
            </a:r>
            <a:r>
              <a:rPr lang="es-DO" sz="4400" dirty="0">
                <a:latin typeface="Bahnschrift SemiBold Condensed" pitchFamily="34" charset="0"/>
              </a:rPr>
              <a:t>Cristo fue a la cruz como un </a:t>
            </a:r>
            <a:r>
              <a:rPr lang="es-DO" sz="4400" dirty="0">
                <a:solidFill>
                  <a:srgbClr val="00B050"/>
                </a:solidFill>
                <a:latin typeface="Bahnschrift SemiBold Condensed" pitchFamily="34" charset="0"/>
              </a:rPr>
              <a:t>«un cordero sin tacha y sin mancha»</a:t>
            </a:r>
            <a:r>
              <a:rPr lang="es-DO" sz="4400" dirty="0">
                <a:latin typeface="Bahnschrift SemiBold Condensed" pitchFamily="34" charset="0"/>
              </a:rPr>
              <a:t> (1 Pe 1:19, LBLA). El caso de los santos del tiempo del fin </a:t>
            </a:r>
            <a:r>
              <a:rPr lang="es-DO" sz="4400" dirty="0">
                <a:solidFill>
                  <a:srgbClr val="FFC000"/>
                </a:solidFill>
                <a:latin typeface="Bahnschrift SemiBold Condensed" pitchFamily="34" charset="0"/>
              </a:rPr>
              <a:t>es diferente</a:t>
            </a:r>
            <a:r>
              <a:rPr lang="es-DO" sz="4400" dirty="0">
                <a:latin typeface="Bahnschrift SemiBold Condensed" pitchFamily="34" charset="0"/>
              </a:rPr>
              <a:t>, la vindicación que ellos protagonizan </a:t>
            </a:r>
            <a:r>
              <a:rPr lang="es-DO" sz="4400" dirty="0">
                <a:solidFill>
                  <a:srgbClr val="FFC000"/>
                </a:solidFill>
                <a:latin typeface="Bahnschrift SemiBold Condensed" pitchFamily="34" charset="0"/>
              </a:rPr>
              <a:t>es de la misma naturaleza que la que han realizado otros cristianos fieles en el pasado. </a:t>
            </a:r>
            <a:endParaRPr lang="es-ES" sz="4400" dirty="0">
              <a:solidFill>
                <a:srgbClr val="FFC000"/>
              </a:solidFill>
              <a:latin typeface="Bahnschrift SemiBold Condensed" pitchFamily="34" charset="0"/>
            </a:endParaRPr>
          </a:p>
        </p:txBody>
      </p:sp>
    </p:spTree>
    <p:extLst>
      <p:ext uri="{BB962C8B-B14F-4D97-AF65-F5344CB8AC3E}">
        <p14:creationId xmlns:p14="http://schemas.microsoft.com/office/powerpoint/2010/main" val="480381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2D1922AA-2FBD-383B-47B4-E6599D77C773}"/>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AB3F1B7B-A486-9CEF-D435-E1F73C1A21CA}"/>
              </a:ext>
            </a:extLst>
          </p:cNvPr>
          <p:cNvSpPr txBox="1"/>
          <p:nvPr/>
        </p:nvSpPr>
        <p:spPr>
          <a:xfrm>
            <a:off x="608281" y="2063283"/>
            <a:ext cx="11067904" cy="3046988"/>
          </a:xfrm>
          <a:prstGeom prst="rect">
            <a:avLst/>
          </a:prstGeom>
          <a:noFill/>
        </p:spPr>
        <p:txBody>
          <a:bodyPr wrap="square" rtlCol="0">
            <a:spAutoFit/>
          </a:bodyPr>
          <a:lstStyle/>
          <a:p>
            <a:pPr algn="ctr"/>
            <a:r>
              <a:rPr lang="es-ES" sz="9600" b="1" dirty="0">
                <a:latin typeface="Avenir Next LT Pro" panose="020B0504020202020204" pitchFamily="34" charset="0"/>
              </a:rPr>
              <a:t>La Crisis Final y la Ley de Dios</a:t>
            </a:r>
          </a:p>
        </p:txBody>
      </p:sp>
      <p:sp>
        <p:nvSpPr>
          <p:cNvPr id="5" name="CuadroTexto 4">
            <a:extLst>
              <a:ext uri="{FF2B5EF4-FFF2-40B4-BE49-F238E27FC236}">
                <a16:creationId xmlns:a16="http://schemas.microsoft.com/office/drawing/2014/main" id="{7A034904-C73B-3DAB-1CA7-B80F9ED59BC3}"/>
              </a:ext>
            </a:extLst>
          </p:cNvPr>
          <p:cNvSpPr txBox="1"/>
          <p:nvPr/>
        </p:nvSpPr>
        <p:spPr>
          <a:xfrm>
            <a:off x="10182131" y="5682108"/>
            <a:ext cx="2009869" cy="523220"/>
          </a:xfrm>
          <a:prstGeom prst="rect">
            <a:avLst/>
          </a:prstGeom>
          <a:noFill/>
        </p:spPr>
        <p:txBody>
          <a:bodyPr wrap="square" rtlCol="0">
            <a:spAutoFit/>
          </a:bodyPr>
          <a:lstStyle/>
          <a:p>
            <a:pPr algn="ctr"/>
            <a:r>
              <a:rPr lang="es-DO" sz="2800" dirty="0">
                <a:solidFill>
                  <a:schemeClr val="accent4">
                    <a:lumMod val="75000"/>
                  </a:schemeClr>
                </a:solidFill>
                <a:latin typeface="Bahnschrift SemiBold Condensed" panose="020B0502040204020203" pitchFamily="34" charset="0"/>
              </a:rPr>
              <a:t>CAPÍTULO #13</a:t>
            </a:r>
          </a:p>
        </p:txBody>
      </p:sp>
    </p:spTree>
    <p:extLst>
      <p:ext uri="{BB962C8B-B14F-4D97-AF65-F5344CB8AC3E}">
        <p14:creationId xmlns:p14="http://schemas.microsoft.com/office/powerpoint/2010/main" val="2620053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42202" y="-28136"/>
            <a:ext cx="12192000" cy="6858000"/>
          </a:xfrm>
          <a:prstGeom prst="rect">
            <a:avLst/>
          </a:prstGeom>
        </p:spPr>
      </p:pic>
      <p:sp>
        <p:nvSpPr>
          <p:cNvPr id="5" name="CuadroTexto 4">
            <a:extLst>
              <a:ext uri="{FF2B5EF4-FFF2-40B4-BE49-F238E27FC236}">
                <a16:creationId xmlns:a16="http://schemas.microsoft.com/office/drawing/2014/main" id="{C08B84B9-E2B0-1148-DC50-5801C944DA9C}"/>
              </a:ext>
            </a:extLst>
          </p:cNvPr>
          <p:cNvSpPr txBox="1"/>
          <p:nvPr/>
        </p:nvSpPr>
        <p:spPr>
          <a:xfrm>
            <a:off x="-1" y="1296132"/>
            <a:ext cx="6583681" cy="4154984"/>
          </a:xfrm>
          <a:prstGeom prst="rect">
            <a:avLst/>
          </a:prstGeom>
          <a:noFill/>
        </p:spPr>
        <p:txBody>
          <a:bodyPr wrap="square" rtlCol="0">
            <a:spAutoFit/>
          </a:bodyPr>
          <a:lstStyle/>
          <a:p>
            <a:r>
              <a:rPr lang="es-DO" sz="8800" b="1" dirty="0"/>
              <a:t>El </a:t>
            </a:r>
            <a:r>
              <a:rPr lang="es-DO" sz="8800" b="1" dirty="0">
                <a:solidFill>
                  <a:srgbClr val="FFC000"/>
                </a:solidFill>
              </a:rPr>
              <a:t>Registro</a:t>
            </a:r>
            <a:r>
              <a:rPr lang="es-DO" sz="8800" b="1" dirty="0"/>
              <a:t> </a:t>
            </a:r>
            <a:r>
              <a:rPr lang="es-DO" sz="8800" b="1" dirty="0">
                <a:solidFill>
                  <a:srgbClr val="FF0000"/>
                </a:solidFill>
              </a:rPr>
              <a:t>Manchado</a:t>
            </a:r>
            <a:r>
              <a:rPr lang="es-DO" sz="8800" b="1" dirty="0"/>
              <a:t> </a:t>
            </a:r>
            <a:r>
              <a:rPr lang="es-DO" sz="8800" b="1" dirty="0">
                <a:solidFill>
                  <a:srgbClr val="FFFF00"/>
                </a:solidFill>
              </a:rPr>
              <a:t>de los Santos </a:t>
            </a:r>
            <a:endParaRPr lang="es-ES" sz="8800" dirty="0">
              <a:solidFill>
                <a:srgbClr val="FFFF00"/>
              </a:solidFill>
            </a:endParaRPr>
          </a:p>
        </p:txBody>
      </p:sp>
      <p:pic>
        <p:nvPicPr>
          <p:cNvPr id="30722" name="Picture 2" descr="Preguntas de los lectores, junio de 2021"/>
          <p:cNvPicPr>
            <a:picLocks noChangeAspect="1" noChangeArrowheads="1"/>
          </p:cNvPicPr>
          <p:nvPr/>
        </p:nvPicPr>
        <p:blipFill>
          <a:blip r:embed="rId3" cstate="print"/>
          <a:stretch>
            <a:fillRect/>
          </a:stretch>
        </p:blipFill>
        <p:spPr bwMode="auto">
          <a:xfrm>
            <a:off x="6911341" y="0"/>
            <a:ext cx="4750776" cy="633436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CuadroTexto 3">
            <a:extLst>
              <a:ext uri="{FF2B5EF4-FFF2-40B4-BE49-F238E27FC236}">
                <a16:creationId xmlns:a16="http://schemas.microsoft.com/office/drawing/2014/main" id="{64135796-1766-D8EE-051A-21064EBE411E}"/>
              </a:ext>
            </a:extLst>
          </p:cNvPr>
          <p:cNvSpPr txBox="1"/>
          <p:nvPr/>
        </p:nvSpPr>
        <p:spPr>
          <a:xfrm>
            <a:off x="-126608" y="70338"/>
            <a:ext cx="4853354" cy="400110"/>
          </a:xfrm>
          <a:prstGeom prst="rect">
            <a:avLst/>
          </a:prstGeom>
          <a:noFill/>
        </p:spPr>
        <p:txBody>
          <a:bodyPr wrap="square" rtlCol="0">
            <a:spAutoFit/>
          </a:bodyPr>
          <a:lstStyle/>
          <a:p>
            <a:pPr algn="ctr"/>
            <a:r>
              <a:rPr lang="es-ES" sz="2000" b="1" dirty="0">
                <a:latin typeface="Bahnschrift SemiCondensed" panose="020B0502040204020203" pitchFamily="34" charset="0"/>
              </a:rPr>
              <a:t>La Gran Controversia, los Cristianos y la Ley </a:t>
            </a:r>
          </a:p>
        </p:txBody>
      </p:sp>
    </p:spTree>
    <p:extLst>
      <p:ext uri="{BB962C8B-B14F-4D97-AF65-F5344CB8AC3E}">
        <p14:creationId xmlns:p14="http://schemas.microsoft.com/office/powerpoint/2010/main" val="229048296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168812" y="70338"/>
            <a:ext cx="4853354" cy="461665"/>
          </a:xfrm>
          <a:prstGeom prst="rect">
            <a:avLst/>
          </a:prstGeom>
          <a:noFill/>
        </p:spPr>
        <p:txBody>
          <a:bodyPr wrap="square" rtlCol="0">
            <a:spAutoFit/>
          </a:bodyPr>
          <a:lstStyle/>
          <a:p>
            <a:pPr algn="ctr"/>
            <a:r>
              <a:rPr lang="es-ES" sz="2400" b="1" dirty="0">
                <a:latin typeface="Bahnschrift SemiCondensed" panose="020B0502040204020203" pitchFamily="34" charset="0"/>
              </a:rPr>
              <a:t>El registro manchado de los santos </a:t>
            </a:r>
          </a:p>
        </p:txBody>
      </p:sp>
      <p:sp>
        <p:nvSpPr>
          <p:cNvPr id="5" name="CuadroTexto 4">
            <a:extLst>
              <a:ext uri="{FF2B5EF4-FFF2-40B4-BE49-F238E27FC236}">
                <a16:creationId xmlns:a16="http://schemas.microsoft.com/office/drawing/2014/main" id="{C08B84B9-E2B0-1148-DC50-5801C944DA9C}"/>
              </a:ext>
            </a:extLst>
          </p:cNvPr>
          <p:cNvSpPr txBox="1"/>
          <p:nvPr/>
        </p:nvSpPr>
        <p:spPr>
          <a:xfrm>
            <a:off x="150891" y="733246"/>
            <a:ext cx="12041109" cy="6124754"/>
          </a:xfrm>
          <a:prstGeom prst="rect">
            <a:avLst/>
          </a:prstGeom>
          <a:noFill/>
        </p:spPr>
        <p:txBody>
          <a:bodyPr wrap="square" rtlCol="0">
            <a:spAutoFit/>
          </a:bodyPr>
          <a:lstStyle/>
          <a:p>
            <a:r>
              <a:rPr lang="es-ES" sz="3600" b="1" dirty="0">
                <a:latin typeface="Bahnschrift SemiBold Condensed" pitchFamily="34" charset="0"/>
              </a:rPr>
              <a:t>Hay otro aspecto que se ignora o no se aborda con claridad. Es el siguiente: </a:t>
            </a:r>
            <a:r>
              <a:rPr lang="es-ES" sz="3600" b="1" dirty="0">
                <a:solidFill>
                  <a:srgbClr val="FFFF00"/>
                </a:solidFill>
                <a:latin typeface="Bahnschrift SemiBold Condensed" pitchFamily="34" charset="0"/>
              </a:rPr>
              <a:t>diferente a Cristo</a:t>
            </a:r>
            <a:r>
              <a:rPr lang="es-ES" sz="3600" b="1" dirty="0">
                <a:latin typeface="Bahnschrift SemiBold Condensed" pitchFamily="34" charset="0"/>
              </a:rPr>
              <a:t>, </a:t>
            </a:r>
            <a:r>
              <a:rPr lang="es-ES" sz="3600" b="1" dirty="0">
                <a:solidFill>
                  <a:srgbClr val="FFC000"/>
                </a:solidFill>
                <a:latin typeface="Bahnschrift SemiBold Condensed" pitchFamily="34" charset="0"/>
              </a:rPr>
              <a:t>los justos llegarán a la última crisis de sus vidas bajo poseyendo un registro de</a:t>
            </a:r>
            <a:r>
              <a:rPr lang="es-ES" sz="3600" b="1" dirty="0">
                <a:latin typeface="Bahnschrift SemiBold Condensed" pitchFamily="34" charset="0"/>
              </a:rPr>
              <a:t> </a:t>
            </a:r>
            <a:r>
              <a:rPr lang="es-ES" sz="3600" b="1" dirty="0">
                <a:solidFill>
                  <a:srgbClr val="FF0000"/>
                </a:solidFill>
                <a:latin typeface="Bahnschrift SemiBold Condensed" pitchFamily="34" charset="0"/>
              </a:rPr>
              <a:t>faltas cometidas</a:t>
            </a:r>
            <a:r>
              <a:rPr lang="es-ES" sz="3600" b="1" dirty="0">
                <a:latin typeface="Bahnschrift SemiBold Condensed" pitchFamily="34" charset="0"/>
              </a:rPr>
              <a:t>. Las acusaciones del maligno tienen mucho de </a:t>
            </a:r>
            <a:r>
              <a:rPr lang="es-ES" sz="3600" b="1" dirty="0">
                <a:solidFill>
                  <a:srgbClr val="00B050"/>
                </a:solidFill>
                <a:latin typeface="Bahnschrift SemiBold Condensed" pitchFamily="34" charset="0"/>
              </a:rPr>
              <a:t>verdad</a:t>
            </a:r>
            <a:r>
              <a:rPr lang="es-ES" sz="3600" b="1" dirty="0">
                <a:latin typeface="Bahnschrift SemiBold Condensed" pitchFamily="34" charset="0"/>
              </a:rPr>
              <a:t>: los justos han cedido a </a:t>
            </a:r>
            <a:r>
              <a:rPr lang="es-ES" sz="3600" b="1" dirty="0">
                <a:solidFill>
                  <a:srgbClr val="FFC000"/>
                </a:solidFill>
                <a:latin typeface="Bahnschrift SemiBold Condensed" pitchFamily="34" charset="0"/>
              </a:rPr>
              <a:t>sus insinuaciones y tentaciones de diversas maneras y en diferentes circunstancias. </a:t>
            </a:r>
          </a:p>
          <a:p>
            <a:r>
              <a:rPr lang="es-ES" sz="3600" b="1" dirty="0">
                <a:latin typeface="Bahnschrift SemiBold Condensed" pitchFamily="34" charset="0"/>
              </a:rPr>
              <a:t>Lo antes dicho queda ilustrado en el libro de Zacarías 3:1-6. En esta visión, el sumo sacerdote Josué aparece ante Dios </a:t>
            </a:r>
            <a:r>
              <a:rPr lang="es-ES" sz="3600" b="1" dirty="0">
                <a:solidFill>
                  <a:srgbClr val="00B050"/>
                </a:solidFill>
                <a:latin typeface="Bahnschrift SemiBold Condensed" pitchFamily="34" charset="0"/>
              </a:rPr>
              <a:t>«vestido con vestiduras sucias» </a:t>
            </a:r>
            <a:r>
              <a:rPr lang="es-ES" sz="3600" b="1" dirty="0">
                <a:latin typeface="Bahnschrift SemiBold Condensed" pitchFamily="34" charset="0"/>
              </a:rPr>
              <a:t>(vv. 3 y 4), </a:t>
            </a:r>
            <a:r>
              <a:rPr lang="es-ES" sz="3600" b="1" dirty="0">
                <a:solidFill>
                  <a:srgbClr val="FFC000"/>
                </a:solidFill>
                <a:latin typeface="Bahnschrift SemiBold Condensed" pitchFamily="34" charset="0"/>
              </a:rPr>
              <a:t>mientras Satanás lo acusa </a:t>
            </a:r>
            <a:r>
              <a:rPr lang="es-ES" sz="3600" b="1" dirty="0">
                <a:latin typeface="Bahnschrift SemiBold Condensed" pitchFamily="34" charset="0"/>
              </a:rPr>
              <a:t>(v. 1b). La siguiente cita, que de hecho alude a la visión de antes referida, ilustra en forma adecuada la realidad representada: </a:t>
            </a:r>
          </a:p>
          <a:p>
            <a:r>
              <a:rPr lang="es-ES" sz="3200" b="1" dirty="0">
                <a:solidFill>
                  <a:srgbClr val="FFC000"/>
                </a:solidFill>
                <a:latin typeface="Bahnschrift SemiBold Condensed" pitchFamily="34" charset="0"/>
              </a:rPr>
              <a:t> </a:t>
            </a:r>
          </a:p>
        </p:txBody>
      </p:sp>
    </p:spTree>
    <p:extLst>
      <p:ext uri="{BB962C8B-B14F-4D97-AF65-F5344CB8AC3E}">
        <p14:creationId xmlns:p14="http://schemas.microsoft.com/office/powerpoint/2010/main" val="480381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168812" y="70338"/>
            <a:ext cx="4853354" cy="461665"/>
          </a:xfrm>
          <a:prstGeom prst="rect">
            <a:avLst/>
          </a:prstGeom>
          <a:noFill/>
        </p:spPr>
        <p:txBody>
          <a:bodyPr wrap="square" rtlCol="0">
            <a:spAutoFit/>
          </a:bodyPr>
          <a:lstStyle/>
          <a:p>
            <a:pPr algn="ctr"/>
            <a:r>
              <a:rPr lang="es-ES" sz="2400" b="1" dirty="0">
                <a:latin typeface="Bahnschrift SemiCondensed" panose="020B0502040204020203" pitchFamily="34" charset="0"/>
              </a:rPr>
              <a:t>El registro manchado de los santos </a:t>
            </a:r>
          </a:p>
        </p:txBody>
      </p:sp>
      <p:sp>
        <p:nvSpPr>
          <p:cNvPr id="5" name="CuadroTexto 4">
            <a:extLst>
              <a:ext uri="{FF2B5EF4-FFF2-40B4-BE49-F238E27FC236}">
                <a16:creationId xmlns:a16="http://schemas.microsoft.com/office/drawing/2014/main" id="{C08B84B9-E2B0-1148-DC50-5801C944DA9C}"/>
              </a:ext>
            </a:extLst>
          </p:cNvPr>
          <p:cNvSpPr txBox="1"/>
          <p:nvPr/>
        </p:nvSpPr>
        <p:spPr>
          <a:xfrm>
            <a:off x="150891" y="671691"/>
            <a:ext cx="12041109" cy="6186309"/>
          </a:xfrm>
          <a:prstGeom prst="rect">
            <a:avLst/>
          </a:prstGeom>
          <a:noFill/>
        </p:spPr>
        <p:txBody>
          <a:bodyPr wrap="square" rtlCol="0">
            <a:spAutoFit/>
          </a:bodyPr>
          <a:lstStyle/>
          <a:p>
            <a:r>
              <a:rPr lang="es-DO" sz="3600" dirty="0">
                <a:latin typeface="Bahnschrift SemiBold Condensed" pitchFamily="34" charset="0"/>
              </a:rPr>
              <a:t>«</a:t>
            </a:r>
            <a:r>
              <a:rPr lang="es-DO" sz="3600" dirty="0">
                <a:solidFill>
                  <a:srgbClr val="FFFF00"/>
                </a:solidFill>
                <a:latin typeface="Bahnschrift SemiBold Condensed" pitchFamily="34" charset="0"/>
              </a:rPr>
              <a:t>Mientras Jesús intercede por los súbditos de su gracia</a:t>
            </a:r>
            <a:r>
              <a:rPr lang="es-DO" sz="3600" dirty="0">
                <a:latin typeface="Bahnschrift SemiBold Condensed" pitchFamily="34" charset="0"/>
              </a:rPr>
              <a:t>, Satanás los acusa ante Dios como </a:t>
            </a:r>
            <a:r>
              <a:rPr lang="es-DO" sz="3600" dirty="0">
                <a:solidFill>
                  <a:srgbClr val="FF0000"/>
                </a:solidFill>
                <a:latin typeface="Bahnschrift SemiBold Condensed" pitchFamily="34" charset="0"/>
              </a:rPr>
              <a:t>transgresores</a:t>
            </a:r>
            <a:r>
              <a:rPr lang="es-DO" sz="3600" dirty="0">
                <a:latin typeface="Bahnschrift SemiBold Condensed" pitchFamily="34" charset="0"/>
              </a:rPr>
              <a:t>. El gran</a:t>
            </a:r>
            <a:r>
              <a:rPr lang="es-ES" sz="3600" dirty="0">
                <a:latin typeface="Bahnschrift SemiBold Condensed" pitchFamily="34" charset="0"/>
              </a:rPr>
              <a:t> </a:t>
            </a:r>
            <a:r>
              <a:rPr lang="es-DO" sz="3600" dirty="0">
                <a:latin typeface="Bahnschrift SemiBold Condensed" pitchFamily="34" charset="0"/>
              </a:rPr>
              <a:t>seductor procuró </a:t>
            </a:r>
            <a:r>
              <a:rPr lang="es-DO" sz="3600" dirty="0">
                <a:solidFill>
                  <a:srgbClr val="FFC000"/>
                </a:solidFill>
                <a:latin typeface="Bahnschrift SemiBold Condensed" pitchFamily="34" charset="0"/>
              </a:rPr>
              <a:t>arrastrarlos al escepticismo, hacerles perder la confianza en Dios, separarse de su amor y transgredir su ley. </a:t>
            </a:r>
            <a:r>
              <a:rPr lang="es-DO" sz="3600" dirty="0">
                <a:latin typeface="Bahnschrift SemiBold Condensed" pitchFamily="34" charset="0"/>
              </a:rPr>
              <a:t>Ahora él señala la historia de sus vidas, </a:t>
            </a:r>
            <a:r>
              <a:rPr lang="es-DO" sz="3600" dirty="0">
                <a:solidFill>
                  <a:srgbClr val="FF0000"/>
                </a:solidFill>
                <a:latin typeface="Bahnschrift SemiBold Condensed" pitchFamily="34" charset="0"/>
              </a:rPr>
              <a:t>los defectos de carácter</a:t>
            </a:r>
            <a:r>
              <a:rPr lang="es-DO" sz="3600" dirty="0">
                <a:latin typeface="Bahnschrift SemiBold Condensed" pitchFamily="34" charset="0"/>
              </a:rPr>
              <a:t>, la falta de semejanza con Cristo, lo que deshonró a su Redentor, todos los </a:t>
            </a:r>
            <a:r>
              <a:rPr lang="es-DO" sz="3600" dirty="0">
                <a:solidFill>
                  <a:srgbClr val="FF0000"/>
                </a:solidFill>
                <a:latin typeface="Bahnschrift SemiBold Condensed" pitchFamily="34" charset="0"/>
              </a:rPr>
              <a:t>pecados</a:t>
            </a:r>
            <a:r>
              <a:rPr lang="es-DO" sz="3600" dirty="0">
                <a:latin typeface="Bahnschrift SemiBold Condensed" pitchFamily="34" charset="0"/>
              </a:rPr>
              <a:t> que les indujo a cometer, y a causa de éstos </a:t>
            </a:r>
            <a:r>
              <a:rPr lang="es-DO" sz="3600" dirty="0">
                <a:solidFill>
                  <a:srgbClr val="FFC000"/>
                </a:solidFill>
                <a:latin typeface="Bahnschrift SemiBold Condensed" pitchFamily="34" charset="0"/>
              </a:rPr>
              <a:t>los reclama como sus súbditos</a:t>
            </a:r>
            <a:r>
              <a:rPr lang="es-DO" sz="3600" dirty="0">
                <a:latin typeface="Bahnschrift SemiBold Condensed" pitchFamily="34" charset="0"/>
              </a:rPr>
              <a:t>. »</a:t>
            </a:r>
          </a:p>
          <a:p>
            <a:r>
              <a:rPr lang="es-DO" sz="3600" dirty="0">
                <a:latin typeface="Bahnschrift SemiBold Condensed" pitchFamily="34" charset="0"/>
              </a:rPr>
              <a:t>« Jesús </a:t>
            </a:r>
            <a:r>
              <a:rPr lang="es-DO" sz="3600" dirty="0">
                <a:solidFill>
                  <a:srgbClr val="FFFF00"/>
                </a:solidFill>
                <a:latin typeface="Bahnschrift SemiBold Condensed" pitchFamily="34" charset="0"/>
              </a:rPr>
              <a:t>no disculpa </a:t>
            </a:r>
            <a:r>
              <a:rPr lang="es-DO" sz="3600" dirty="0">
                <a:latin typeface="Bahnschrift SemiBold Condensed" pitchFamily="34" charset="0"/>
              </a:rPr>
              <a:t>sus pecados, pero muestra </a:t>
            </a:r>
            <a:r>
              <a:rPr lang="es-DO" sz="3600" dirty="0">
                <a:solidFill>
                  <a:srgbClr val="FFFF00"/>
                </a:solidFill>
                <a:latin typeface="Bahnschrift SemiBold Condensed" pitchFamily="34" charset="0"/>
              </a:rPr>
              <a:t>su arrepentimiento y su fe</a:t>
            </a:r>
            <a:r>
              <a:rPr lang="es-DO" sz="3600" dirty="0">
                <a:latin typeface="Bahnschrift SemiBold Condensed" pitchFamily="34" charset="0"/>
              </a:rPr>
              <a:t>, y, reclamando </a:t>
            </a:r>
            <a:r>
              <a:rPr lang="es-DO" sz="3600" dirty="0">
                <a:solidFill>
                  <a:srgbClr val="FFFF00"/>
                </a:solidFill>
                <a:latin typeface="Bahnschrift SemiBold Condensed" pitchFamily="34" charset="0"/>
              </a:rPr>
              <a:t>el perdón para ellos</a:t>
            </a:r>
            <a:r>
              <a:rPr lang="es-DO" sz="3600" dirty="0">
                <a:latin typeface="Bahnschrift SemiBold Condensed" pitchFamily="34" charset="0"/>
              </a:rPr>
              <a:t>, levanta sus manos heridas ante el Padre y los santos ángeles, diciendo: </a:t>
            </a:r>
            <a:r>
              <a:rPr lang="es-DO" sz="3600" dirty="0">
                <a:solidFill>
                  <a:srgbClr val="FFFF00"/>
                </a:solidFill>
                <a:latin typeface="Bahnschrift SemiBold Condensed" pitchFamily="34" charset="0"/>
              </a:rPr>
              <a:t>Los conozco por sus nombres. Los he grabado en las palmas de mis manos»</a:t>
            </a:r>
            <a:endParaRPr lang="es-ES" sz="3600" b="1" dirty="0">
              <a:solidFill>
                <a:srgbClr val="FFFF00"/>
              </a:solidFill>
              <a:latin typeface="Bahnschrift SemiBold Condensed" pitchFamily="34" charset="0"/>
            </a:endParaRPr>
          </a:p>
        </p:txBody>
      </p:sp>
    </p:spTree>
    <p:extLst>
      <p:ext uri="{BB962C8B-B14F-4D97-AF65-F5344CB8AC3E}">
        <p14:creationId xmlns:p14="http://schemas.microsoft.com/office/powerpoint/2010/main" val="480381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168812" y="70338"/>
            <a:ext cx="4853354" cy="461665"/>
          </a:xfrm>
          <a:prstGeom prst="rect">
            <a:avLst/>
          </a:prstGeom>
          <a:noFill/>
        </p:spPr>
        <p:txBody>
          <a:bodyPr wrap="square" rtlCol="0">
            <a:spAutoFit/>
          </a:bodyPr>
          <a:lstStyle/>
          <a:p>
            <a:pPr algn="ctr"/>
            <a:r>
              <a:rPr lang="es-ES" sz="2400" b="1" dirty="0">
                <a:latin typeface="Bahnschrift SemiCondensed" panose="020B0502040204020203" pitchFamily="34" charset="0"/>
              </a:rPr>
              <a:t>El registro manchado de los santos </a:t>
            </a:r>
          </a:p>
        </p:txBody>
      </p:sp>
      <p:sp>
        <p:nvSpPr>
          <p:cNvPr id="5" name="CuadroTexto 4">
            <a:extLst>
              <a:ext uri="{FF2B5EF4-FFF2-40B4-BE49-F238E27FC236}">
                <a16:creationId xmlns:a16="http://schemas.microsoft.com/office/drawing/2014/main" id="{C08B84B9-E2B0-1148-DC50-5801C944DA9C}"/>
              </a:ext>
            </a:extLst>
          </p:cNvPr>
          <p:cNvSpPr txBox="1"/>
          <p:nvPr/>
        </p:nvSpPr>
        <p:spPr>
          <a:xfrm>
            <a:off x="150891" y="671691"/>
            <a:ext cx="12041109" cy="6001643"/>
          </a:xfrm>
          <a:prstGeom prst="rect">
            <a:avLst/>
          </a:prstGeom>
          <a:noFill/>
        </p:spPr>
        <p:txBody>
          <a:bodyPr wrap="square" rtlCol="0">
            <a:spAutoFit/>
          </a:bodyPr>
          <a:lstStyle/>
          <a:p>
            <a:r>
              <a:rPr lang="es-DO" sz="3200" dirty="0">
                <a:latin typeface="Bahnschrift SemiBold Condensed" pitchFamily="34" charset="0"/>
              </a:rPr>
              <a:t>Aquí, estamos ante una paradoja: </a:t>
            </a:r>
            <a:r>
              <a:rPr lang="es-DO" sz="3200" dirty="0">
                <a:solidFill>
                  <a:srgbClr val="FFFF00"/>
                </a:solidFill>
                <a:latin typeface="Bahnschrift SemiBold Condensed" pitchFamily="34" charset="0"/>
              </a:rPr>
              <a:t>el pueblo que guarda los mandamientos de Dios </a:t>
            </a:r>
            <a:r>
              <a:rPr lang="es-DO" sz="3200" dirty="0">
                <a:latin typeface="Bahnschrift SemiBold Condensed" pitchFamily="34" charset="0"/>
              </a:rPr>
              <a:t>también aparece en el juicio como </a:t>
            </a:r>
            <a:r>
              <a:rPr lang="es-DO" sz="3200" dirty="0">
                <a:solidFill>
                  <a:srgbClr val="FF0000"/>
                </a:solidFill>
                <a:latin typeface="Bahnschrift SemiBold Condensed" pitchFamily="34" charset="0"/>
              </a:rPr>
              <a:t>transgresores</a:t>
            </a:r>
            <a:r>
              <a:rPr lang="es-DO" sz="3200" dirty="0">
                <a:latin typeface="Bahnschrift SemiBold Condensed" pitchFamily="34" charset="0"/>
              </a:rPr>
              <a:t> de esos mandamientos. ¿</a:t>
            </a:r>
            <a:r>
              <a:rPr lang="es-DO" sz="3200" dirty="0">
                <a:solidFill>
                  <a:srgbClr val="00B050"/>
                </a:solidFill>
                <a:latin typeface="Bahnschrift SemiBold Condensed" pitchFamily="34" charset="0"/>
              </a:rPr>
              <a:t>Cómo entender esta realidad?</a:t>
            </a:r>
            <a:r>
              <a:rPr lang="es-DO" sz="3200" dirty="0">
                <a:latin typeface="Bahnschrift SemiBold Condensed" pitchFamily="34" charset="0"/>
              </a:rPr>
              <a:t> Solo cuando recordamos que, aparte de Cristo (</a:t>
            </a:r>
            <a:r>
              <a:rPr lang="es-DO" sz="3200" dirty="0" err="1">
                <a:latin typeface="Bahnschrift SemiBold Condensed" pitchFamily="34" charset="0"/>
              </a:rPr>
              <a:t>Heb</a:t>
            </a:r>
            <a:r>
              <a:rPr lang="es-DO" sz="3200" dirty="0">
                <a:latin typeface="Bahnschrift SemiBold Condensed" pitchFamily="34" charset="0"/>
              </a:rPr>
              <a:t> 4:15), ningún ser humano tiene un registro de obediencia intachable a la Ley (cf. </a:t>
            </a:r>
            <a:r>
              <a:rPr lang="es-DO" sz="3200" dirty="0" err="1">
                <a:latin typeface="Bahnschrift SemiBold Condensed" pitchFamily="34" charset="0"/>
              </a:rPr>
              <a:t>Ecl</a:t>
            </a:r>
            <a:r>
              <a:rPr lang="es-DO" sz="3200" dirty="0">
                <a:latin typeface="Bahnschrift SemiBold Condensed" pitchFamily="34" charset="0"/>
              </a:rPr>
              <a:t> 7:20; Ro 3:23). En la singularidad de la vida de Cristo radica </a:t>
            </a:r>
            <a:r>
              <a:rPr lang="es-DO" sz="3200" dirty="0">
                <a:solidFill>
                  <a:srgbClr val="FFFF00"/>
                </a:solidFill>
                <a:latin typeface="Bahnschrift SemiBold Condensed" pitchFamily="34" charset="0"/>
              </a:rPr>
              <a:t>precisamente la seguridad de la salvación del pueblo escogido. </a:t>
            </a:r>
            <a:r>
              <a:rPr lang="es-DO" sz="3200" dirty="0">
                <a:latin typeface="Bahnschrift SemiBold Condensed" pitchFamily="34" charset="0"/>
              </a:rPr>
              <a:t>Aunque los fieles alcancen la perfección de carácter y no cometan pecados después del cierre de gracia, </a:t>
            </a:r>
            <a:r>
              <a:rPr lang="es-DO" sz="3200" dirty="0">
                <a:solidFill>
                  <a:srgbClr val="FF0000"/>
                </a:solidFill>
                <a:latin typeface="Bahnschrift SemiBold Condensed" pitchFamily="34" charset="0"/>
              </a:rPr>
              <a:t>sus faltas </a:t>
            </a:r>
            <a:r>
              <a:rPr lang="es-DO" sz="3200" dirty="0">
                <a:latin typeface="Bahnschrift SemiBold Condensed" pitchFamily="34" charset="0"/>
              </a:rPr>
              <a:t>pasadas </a:t>
            </a:r>
            <a:r>
              <a:rPr lang="es-DO" sz="3200" dirty="0">
                <a:solidFill>
                  <a:srgbClr val="FF0000"/>
                </a:solidFill>
                <a:latin typeface="Bahnschrift SemiBold Condensed" pitchFamily="34" charset="0"/>
              </a:rPr>
              <a:t>los descalifican </a:t>
            </a:r>
            <a:r>
              <a:rPr lang="es-DO" sz="3200" dirty="0">
                <a:latin typeface="Bahnschrift SemiBold Condensed" pitchFamily="34" charset="0"/>
              </a:rPr>
              <a:t>ante la justicia divina</a:t>
            </a:r>
            <a:r>
              <a:rPr lang="es-DO" sz="3200" dirty="0">
                <a:solidFill>
                  <a:srgbClr val="FFFF00"/>
                </a:solidFill>
                <a:latin typeface="Bahnschrift SemiBold Condensed" pitchFamily="34" charset="0"/>
              </a:rPr>
              <a:t>. La obediencia presente de los santos </a:t>
            </a:r>
            <a:r>
              <a:rPr lang="es-DO" sz="3200" dirty="0">
                <a:latin typeface="Bahnschrift SemiBold Condensed" pitchFamily="34" charset="0"/>
              </a:rPr>
              <a:t>no resuelve los errores del pasado. </a:t>
            </a:r>
            <a:r>
              <a:rPr lang="es-DO" sz="3200" dirty="0">
                <a:solidFill>
                  <a:srgbClr val="FFFF00"/>
                </a:solidFill>
                <a:latin typeface="Bahnschrift SemiBold Condensed" pitchFamily="34" charset="0"/>
              </a:rPr>
              <a:t>La Ley demanda una obediencia perfecta </a:t>
            </a:r>
            <a:r>
              <a:rPr lang="es-DO" sz="3200" dirty="0">
                <a:latin typeface="Bahnschrift SemiBold Condensed" pitchFamily="34" charset="0"/>
              </a:rPr>
              <a:t>y esto significa que no solo debe ser perfecta durante un tiempo de su experiencia, sino </a:t>
            </a:r>
            <a:r>
              <a:rPr lang="es-DO" sz="3200" dirty="0">
                <a:solidFill>
                  <a:srgbClr val="FFFF00"/>
                </a:solidFill>
                <a:latin typeface="Bahnschrift SemiBold Condensed" pitchFamily="34" charset="0"/>
              </a:rPr>
              <a:t>desde el nacimiento</a:t>
            </a:r>
            <a:r>
              <a:rPr lang="es-DO" sz="3200" dirty="0">
                <a:latin typeface="Bahnschrift SemiBold Condensed" pitchFamily="34" charset="0"/>
              </a:rPr>
              <a:t>, y hasta la muerte o hasta la Segunda Venida. Pero, </a:t>
            </a:r>
            <a:r>
              <a:rPr lang="es-DO" sz="3200" dirty="0">
                <a:solidFill>
                  <a:srgbClr val="FFFF00"/>
                </a:solidFill>
                <a:latin typeface="Bahnschrift SemiBold Condensed" pitchFamily="34" charset="0"/>
              </a:rPr>
              <a:t>el mérito de una vida impecable, de obediencia absoluta a la Ley, no lo posee ningún ser humano aparte de Cristo. </a:t>
            </a:r>
            <a:endParaRPr lang="es-ES" sz="3200" dirty="0">
              <a:solidFill>
                <a:srgbClr val="FFFF00"/>
              </a:solidFill>
              <a:latin typeface="Bahnschrift SemiBold Condensed" pitchFamily="34" charset="0"/>
            </a:endParaRPr>
          </a:p>
        </p:txBody>
      </p:sp>
    </p:spTree>
    <p:extLst>
      <p:ext uri="{BB962C8B-B14F-4D97-AF65-F5344CB8AC3E}">
        <p14:creationId xmlns:p14="http://schemas.microsoft.com/office/powerpoint/2010/main" val="480381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849" y="0"/>
            <a:ext cx="12192000" cy="6858000"/>
          </a:xfrm>
          <a:prstGeom prst="rect">
            <a:avLst/>
          </a:prstGeom>
        </p:spPr>
      </p:pic>
      <p:sp>
        <p:nvSpPr>
          <p:cNvPr id="2" name="Rectángulo 1"/>
          <p:cNvSpPr/>
          <p:nvPr/>
        </p:nvSpPr>
        <p:spPr>
          <a:xfrm>
            <a:off x="256583" y="-81256"/>
            <a:ext cx="11673136" cy="7820731"/>
          </a:xfrm>
          <a:prstGeom prst="rect">
            <a:avLst/>
          </a:prstGeom>
        </p:spPr>
        <p:txBody>
          <a:bodyPr wrap="square" lIns="91440" tIns="45720" rIns="91440" bIns="45720" anchor="t">
            <a:spAutoFit/>
          </a:bodyPr>
          <a:lstStyle/>
          <a:p>
            <a:pPr algn="just"/>
            <a:r>
              <a:rPr lang="es-DO" sz="2600" dirty="0">
                <a:solidFill>
                  <a:srgbClr val="FFC000"/>
                </a:solidFill>
                <a:latin typeface="Bahnschrift SemiBold SemiConden" panose="020B0502040204020203" pitchFamily="34" charset="0"/>
              </a:rPr>
              <a:t>Responde Verdadero o Falso a partir de </a:t>
            </a:r>
            <a:r>
              <a:rPr lang="en-US" sz="2600" dirty="0">
                <a:solidFill>
                  <a:srgbClr val="FFC000"/>
                </a:solidFill>
                <a:latin typeface="Bahnschrift SemiBold SemiConden" panose="020B0502040204020203" pitchFamily="34" charset="0"/>
              </a:rPr>
              <a:t>lo </a:t>
            </a:r>
            <a:r>
              <a:rPr lang="en-US" sz="2600" dirty="0" err="1">
                <a:solidFill>
                  <a:srgbClr val="FFC000"/>
                </a:solidFill>
                <a:latin typeface="Bahnschrift SemiBold SemiConden" panose="020B0502040204020203" pitchFamily="34" charset="0"/>
              </a:rPr>
              <a:t>aprendido</a:t>
            </a:r>
            <a:r>
              <a:rPr lang="en-US" sz="2600" dirty="0">
                <a:solidFill>
                  <a:srgbClr val="FFC000"/>
                </a:solidFill>
                <a:latin typeface="Bahnschrift SemiBold SemiConden" panose="020B0502040204020203" pitchFamily="34" charset="0"/>
              </a:rPr>
              <a:t> </a:t>
            </a:r>
            <a:r>
              <a:rPr lang="en-US" sz="2600" dirty="0" err="1">
                <a:solidFill>
                  <a:srgbClr val="FFC000"/>
                </a:solidFill>
                <a:latin typeface="Bahnschrift SemiBold SemiConden" panose="020B0502040204020203" pitchFamily="34" charset="0"/>
              </a:rPr>
              <a:t>anteriormente</a:t>
            </a:r>
            <a:r>
              <a:rPr lang="en-US" sz="2600" dirty="0">
                <a:solidFill>
                  <a:srgbClr val="FFC000"/>
                </a:solidFill>
                <a:latin typeface="Bahnschrift SemiBold SemiConden" panose="020B0502040204020203" pitchFamily="34" charset="0"/>
              </a:rPr>
              <a:t>:</a:t>
            </a:r>
          </a:p>
          <a:p>
            <a:pPr algn="just"/>
            <a:endParaRPr lang="es-MX" sz="2600" dirty="0">
              <a:latin typeface="Bahnschrift SemiBold SemiConden" panose="020B0502040204020203" pitchFamily="34" charset="0"/>
            </a:endParaRPr>
          </a:p>
          <a:p>
            <a:pPr marL="457200" indent="-457200" algn="just">
              <a:buAutoNum type="arabicPeriod"/>
            </a:pPr>
            <a:r>
              <a:rPr lang="es-DO" sz="2400" b="1" dirty="0">
                <a:latin typeface="Bahnschrift SemiBold SemiConden" panose="020B0502040204020203" pitchFamily="34" charset="0"/>
              </a:rPr>
              <a:t>La crisis anti-Ley de Dios constituye el centro mismo de la batalla final.</a:t>
            </a:r>
          </a:p>
          <a:p>
            <a:pPr algn="just"/>
            <a:r>
              <a:rPr lang="es-DO" sz="2400" dirty="0">
                <a:latin typeface="Bahnschrift SemiBold SemiConden" panose="020B0502040204020203" pitchFamily="34" charset="0"/>
              </a:rPr>
              <a:t> </a:t>
            </a:r>
            <a:r>
              <a:rPr lang="es-MX" sz="2300" dirty="0">
                <a:solidFill>
                  <a:srgbClr val="FF0000"/>
                </a:solidFill>
                <a:latin typeface="Bahnschrift SemiBold SemiConden" panose="020B0502040204020203" pitchFamily="34" charset="0"/>
              </a:rPr>
              <a:t>-FALSO</a:t>
            </a:r>
          </a:p>
          <a:p>
            <a:pPr algn="just"/>
            <a:endParaRPr lang="es-MX" sz="2300" dirty="0">
              <a:latin typeface="Bahnschrift SemiBold SemiConden" panose="020B0502040204020203" pitchFamily="34" charset="0"/>
            </a:endParaRPr>
          </a:p>
          <a:p>
            <a:pPr algn="just"/>
            <a:r>
              <a:rPr lang="es-MX" sz="2300" dirty="0">
                <a:latin typeface="Bahnschrift SemiBold SemiConden"/>
              </a:rPr>
              <a:t>2. </a:t>
            </a:r>
            <a:r>
              <a:rPr lang="es-MX" sz="2300" b="1" dirty="0">
                <a:latin typeface="Bahnschrift SemiBold SemiConden"/>
                <a:ea typeface="+mn-lt"/>
                <a:cs typeface="+mn-lt"/>
              </a:rPr>
              <a:t>Somos salvados por nuestra obediencia.</a:t>
            </a:r>
          </a:p>
          <a:p>
            <a:pPr algn="just"/>
            <a:r>
              <a:rPr lang="es-MX" sz="2300" dirty="0">
                <a:solidFill>
                  <a:srgbClr val="FF0000"/>
                </a:solidFill>
                <a:latin typeface="Bahnschrift SemiBold SemiConden" panose="020B0502040204020203" pitchFamily="34" charset="0"/>
              </a:rPr>
              <a:t>FALSO</a:t>
            </a:r>
          </a:p>
          <a:p>
            <a:pPr lvl="0" algn="just"/>
            <a:r>
              <a:rPr lang="es-MX" sz="2300" dirty="0">
                <a:latin typeface="Bahnschrift SemiBold SemiConden" panose="020B0502040204020203" pitchFamily="34" charset="0"/>
              </a:rPr>
              <a:t> </a:t>
            </a:r>
          </a:p>
          <a:p>
            <a:pPr algn="just"/>
            <a:r>
              <a:rPr lang="es-MX" sz="2300" dirty="0">
                <a:latin typeface="Bahnschrift SemiBold SemiConden"/>
              </a:rPr>
              <a:t>3. </a:t>
            </a:r>
            <a:r>
              <a:rPr lang="es-MX" sz="2300" b="1" dirty="0">
                <a:latin typeface="Bahnschrift SemiBold SemiConden"/>
              </a:rPr>
              <a:t>Abrogar la Ley sería inmortalizar la transgresión y colocar al mundo bajo el dominio de Satanás. </a:t>
            </a:r>
            <a:endParaRPr lang="es-MX" sz="2400" b="1" dirty="0">
              <a:latin typeface="Bahnschrift SemiBold SemiConden" panose="020B0502040204020203" pitchFamily="34" charset="0"/>
            </a:endParaRPr>
          </a:p>
          <a:p>
            <a:pPr algn="just"/>
            <a:r>
              <a:rPr lang="es-MX" sz="2300" dirty="0">
                <a:solidFill>
                  <a:srgbClr val="00B050"/>
                </a:solidFill>
                <a:latin typeface="Bahnschrift SemiBold SemiConden" panose="020B0502040204020203" pitchFamily="34" charset="0"/>
              </a:rPr>
              <a:t>VERDADERO</a:t>
            </a:r>
          </a:p>
          <a:p>
            <a:pPr lvl="0" algn="just"/>
            <a:endParaRPr lang="es-MX" sz="2300" dirty="0">
              <a:solidFill>
                <a:srgbClr val="00B050"/>
              </a:solidFill>
              <a:latin typeface="Bahnschrift SemiBold SemiConden" panose="020B0502040204020203" pitchFamily="34" charset="0"/>
            </a:endParaRPr>
          </a:p>
          <a:p>
            <a:pPr algn="just"/>
            <a:r>
              <a:rPr lang="es-MX" sz="2300" dirty="0">
                <a:latin typeface="Bahnschrift SemiBold SemiConden"/>
              </a:rPr>
              <a:t>4. </a:t>
            </a:r>
            <a:r>
              <a:rPr lang="es-MX" sz="2300" b="1" dirty="0">
                <a:latin typeface="Bahnschrift SemiBold SemiConden"/>
                <a:ea typeface="+mn-lt"/>
                <a:cs typeface="+mn-lt"/>
              </a:rPr>
              <a:t>La vindicación que la UG protagoniza es de la misma naturaleza que la que han realizado otros cristianos fieles en el pasado. </a:t>
            </a:r>
          </a:p>
          <a:p>
            <a:pPr lvl="0" algn="just"/>
            <a:r>
              <a:rPr lang="es-MX" sz="2300" dirty="0">
                <a:solidFill>
                  <a:srgbClr val="00B050"/>
                </a:solidFill>
                <a:latin typeface="Bahnschrift SemiBold SemiConden" panose="020B0502040204020203" pitchFamily="34" charset="0"/>
              </a:rPr>
              <a:t>-VERDADERO</a:t>
            </a:r>
            <a:endParaRPr lang="es-MX" sz="2300" dirty="0">
              <a:latin typeface="Bahnschrift SemiBold SemiConden" panose="020B0502040204020203" pitchFamily="34" charset="0"/>
            </a:endParaRPr>
          </a:p>
          <a:p>
            <a:pPr algn="just"/>
            <a:endParaRPr lang="es-MX" sz="2300" dirty="0">
              <a:solidFill>
                <a:srgbClr val="FFFFFF"/>
              </a:solidFill>
              <a:latin typeface="Bahnschrift SemiBold SemiConden" panose="020B0502040204020203" pitchFamily="34" charset="0"/>
            </a:endParaRPr>
          </a:p>
          <a:p>
            <a:pPr algn="just"/>
            <a:r>
              <a:rPr lang="es-MX" sz="2400" dirty="0">
                <a:latin typeface="Bahnschrift SemiBold SemiConden"/>
              </a:rPr>
              <a:t>5. </a:t>
            </a:r>
            <a:r>
              <a:rPr lang="es-MX" sz="2400" b="1" dirty="0">
                <a:latin typeface="Bahnschrift SemiBold SemiConden"/>
                <a:ea typeface="+mn-lt"/>
                <a:cs typeface="+mn-lt"/>
              </a:rPr>
              <a:t>En la singularidad de la vida de Cristo radica precisamente la seguridad de la salvación del pueblo escogido</a:t>
            </a:r>
            <a:r>
              <a:rPr lang="es-MX" sz="2400" dirty="0">
                <a:latin typeface="Bahnschrift SemiBold SemiConden"/>
                <a:ea typeface="+mn-lt"/>
                <a:cs typeface="+mn-lt"/>
              </a:rPr>
              <a:t>.</a:t>
            </a:r>
          </a:p>
          <a:p>
            <a:pPr algn="just"/>
            <a:r>
              <a:rPr lang="es-MX" sz="2800" dirty="0">
                <a:solidFill>
                  <a:srgbClr val="00B050"/>
                </a:solidFill>
                <a:latin typeface="Bahnschrift SemiBold SemiConden" panose="020B0502040204020203" pitchFamily="34" charset="0"/>
              </a:rPr>
              <a:t>-VERDADERO</a:t>
            </a:r>
            <a:endParaRPr lang="es-MX" sz="2800" dirty="0">
              <a:latin typeface="Bahnschrift SemiBold SemiConden" panose="020B0502040204020203" pitchFamily="34" charset="0"/>
            </a:endParaRPr>
          </a:p>
          <a:p>
            <a:pPr algn="just"/>
            <a:endParaRPr lang="es-MX" sz="2600" dirty="0">
              <a:solidFill>
                <a:srgbClr val="00B050"/>
              </a:solidFill>
              <a:latin typeface="Bahnschrift SemiBold SemiConden" panose="020B0502040204020203" pitchFamily="34" charset="0"/>
            </a:endParaRPr>
          </a:p>
          <a:p>
            <a:pPr algn="just">
              <a:lnSpc>
                <a:spcPct val="150000"/>
              </a:lnSpc>
            </a:pPr>
            <a:endParaRPr lang="es-DO" dirty="0">
              <a:solidFill>
                <a:srgbClr val="FFC000"/>
              </a:solidFill>
              <a:latin typeface="Bahnschrift SemiBold SemiConden" panose="020B0502040204020203" pitchFamily="34" charset="0"/>
            </a:endParaRPr>
          </a:p>
        </p:txBody>
      </p:sp>
    </p:spTree>
    <p:extLst>
      <p:ext uri="{BB962C8B-B14F-4D97-AF65-F5344CB8AC3E}">
        <p14:creationId xmlns:p14="http://schemas.microsoft.com/office/powerpoint/2010/main" val="249242323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98474" y="0"/>
            <a:ext cx="12192000" cy="6858000"/>
          </a:xfrm>
          <a:prstGeom prst="rect">
            <a:avLst/>
          </a:prstGeom>
        </p:spPr>
      </p:pic>
      <p:sp>
        <p:nvSpPr>
          <p:cNvPr id="5" name="CuadroTexto 4">
            <a:extLst>
              <a:ext uri="{FF2B5EF4-FFF2-40B4-BE49-F238E27FC236}">
                <a16:creationId xmlns:a16="http://schemas.microsoft.com/office/drawing/2014/main" id="{C08B84B9-E2B0-1148-DC50-5801C944DA9C}"/>
              </a:ext>
            </a:extLst>
          </p:cNvPr>
          <p:cNvSpPr txBox="1"/>
          <p:nvPr/>
        </p:nvSpPr>
        <p:spPr>
          <a:xfrm>
            <a:off x="0" y="1352403"/>
            <a:ext cx="7301133" cy="4524315"/>
          </a:xfrm>
          <a:prstGeom prst="rect">
            <a:avLst/>
          </a:prstGeom>
          <a:noFill/>
        </p:spPr>
        <p:txBody>
          <a:bodyPr wrap="square" rtlCol="0">
            <a:spAutoFit/>
          </a:bodyPr>
          <a:lstStyle/>
          <a:p>
            <a:r>
              <a:rPr lang="es-ES" sz="9600" b="1" dirty="0">
                <a:solidFill>
                  <a:srgbClr val="FFC000"/>
                </a:solidFill>
                <a:latin typeface="Bahnschrift SemiCondensed" panose="020B0502040204020203" pitchFamily="34" charset="0"/>
              </a:rPr>
              <a:t>Durante</a:t>
            </a:r>
            <a:r>
              <a:rPr lang="es-ES" sz="9600" b="1" dirty="0">
                <a:latin typeface="Bahnschrift SemiCondensed" panose="020B0502040204020203" pitchFamily="34" charset="0"/>
              </a:rPr>
              <a:t> </a:t>
            </a:r>
            <a:r>
              <a:rPr lang="es-ES" sz="9600" b="1" dirty="0">
                <a:solidFill>
                  <a:srgbClr val="FFC000"/>
                </a:solidFill>
                <a:latin typeface="Bahnschrift SemiCondensed" panose="020B0502040204020203" pitchFamily="34" charset="0"/>
              </a:rPr>
              <a:t>la</a:t>
            </a:r>
            <a:r>
              <a:rPr lang="es-ES" sz="9600" b="1" dirty="0">
                <a:latin typeface="Bahnschrift SemiCondensed" panose="020B0502040204020203" pitchFamily="34" charset="0"/>
              </a:rPr>
              <a:t> </a:t>
            </a:r>
            <a:r>
              <a:rPr lang="es-ES" sz="9600" b="1" dirty="0">
                <a:solidFill>
                  <a:srgbClr val="FFC000"/>
                </a:solidFill>
                <a:latin typeface="Bahnschrift SemiCondensed" panose="020B0502040204020203" pitchFamily="34" charset="0"/>
              </a:rPr>
              <a:t>Angustia de </a:t>
            </a:r>
            <a:r>
              <a:rPr lang="es-ES" sz="9600" b="1" dirty="0">
                <a:solidFill>
                  <a:schemeClr val="accent2">
                    <a:lumMod val="75000"/>
                  </a:schemeClr>
                </a:solidFill>
                <a:latin typeface="Bahnschrift SemiCondensed" panose="020B0502040204020203" pitchFamily="34" charset="0"/>
              </a:rPr>
              <a:t>Jacob </a:t>
            </a:r>
          </a:p>
        </p:txBody>
      </p:sp>
      <p:pic>
        <p:nvPicPr>
          <p:cNvPr id="38914" name="Picture 2" descr="Stream episode Pr. Hermes Tavera: Día 7, Bajo la sombra del Omnipotente by  IglesiaPiantini podcast | Listen online for free on SoundCloud"/>
          <p:cNvPicPr>
            <a:picLocks noChangeAspect="1" noChangeArrowheads="1"/>
          </p:cNvPicPr>
          <p:nvPr/>
        </p:nvPicPr>
        <p:blipFill>
          <a:blip r:embed="rId3" cstate="print"/>
          <a:stretch>
            <a:fillRect/>
          </a:stretch>
        </p:blipFill>
        <p:spPr bwMode="auto">
          <a:xfrm>
            <a:off x="5688033" y="1505245"/>
            <a:ext cx="6321083" cy="474081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CuadroTexto 3">
            <a:extLst>
              <a:ext uri="{FF2B5EF4-FFF2-40B4-BE49-F238E27FC236}">
                <a16:creationId xmlns:a16="http://schemas.microsoft.com/office/drawing/2014/main" id="{64135796-1766-D8EE-051A-21064EBE411E}"/>
              </a:ext>
            </a:extLst>
          </p:cNvPr>
          <p:cNvSpPr txBox="1"/>
          <p:nvPr/>
        </p:nvSpPr>
        <p:spPr>
          <a:xfrm>
            <a:off x="-168812" y="70338"/>
            <a:ext cx="4853354" cy="461665"/>
          </a:xfrm>
          <a:prstGeom prst="rect">
            <a:avLst/>
          </a:prstGeom>
          <a:noFill/>
        </p:spPr>
        <p:txBody>
          <a:bodyPr wrap="square" rtlCol="0">
            <a:spAutoFit/>
          </a:bodyPr>
          <a:lstStyle/>
          <a:p>
            <a:pPr algn="ctr"/>
            <a:r>
              <a:rPr lang="es-ES" sz="2400" b="1" dirty="0">
                <a:latin typeface="Bahnschrift SemiCondensed" panose="020B0502040204020203" pitchFamily="34" charset="0"/>
              </a:rPr>
              <a:t>El registro manchado de los santos </a:t>
            </a:r>
          </a:p>
        </p:txBody>
      </p:sp>
    </p:spTree>
    <p:extLst>
      <p:ext uri="{BB962C8B-B14F-4D97-AF65-F5344CB8AC3E}">
        <p14:creationId xmlns:p14="http://schemas.microsoft.com/office/powerpoint/2010/main" val="229048296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196948" y="70338"/>
            <a:ext cx="4853354" cy="523220"/>
          </a:xfrm>
          <a:prstGeom prst="rect">
            <a:avLst/>
          </a:prstGeom>
          <a:noFill/>
        </p:spPr>
        <p:txBody>
          <a:bodyPr wrap="square" rtlCol="0">
            <a:spAutoFit/>
          </a:bodyPr>
          <a:lstStyle/>
          <a:p>
            <a:pPr algn="ctr"/>
            <a:r>
              <a:rPr lang="es-ES" sz="2800" b="1" dirty="0">
                <a:latin typeface="Bahnschrift SemiCondensed" panose="020B0502040204020203" pitchFamily="34" charset="0"/>
              </a:rPr>
              <a:t>Durante la angustia de Jacob </a:t>
            </a:r>
          </a:p>
        </p:txBody>
      </p:sp>
      <p:sp>
        <p:nvSpPr>
          <p:cNvPr id="5" name="CuadroTexto 4">
            <a:extLst>
              <a:ext uri="{FF2B5EF4-FFF2-40B4-BE49-F238E27FC236}">
                <a16:creationId xmlns:a16="http://schemas.microsoft.com/office/drawing/2014/main" id="{C08B84B9-E2B0-1148-DC50-5801C944DA9C}"/>
              </a:ext>
            </a:extLst>
          </p:cNvPr>
          <p:cNvSpPr txBox="1"/>
          <p:nvPr/>
        </p:nvSpPr>
        <p:spPr>
          <a:xfrm>
            <a:off x="150891" y="800152"/>
            <a:ext cx="12041109" cy="6001643"/>
          </a:xfrm>
          <a:prstGeom prst="rect">
            <a:avLst/>
          </a:prstGeom>
          <a:noFill/>
        </p:spPr>
        <p:txBody>
          <a:bodyPr wrap="square" rtlCol="0">
            <a:spAutoFit/>
          </a:bodyPr>
          <a:lstStyle/>
          <a:p>
            <a:r>
              <a:rPr lang="es-ES" sz="4800" b="1" dirty="0">
                <a:latin typeface="Bahnschrift SemiBold Condensed" pitchFamily="34" charset="0"/>
              </a:rPr>
              <a:t>Después del cierre del tiempo de gracia inicia la angustia de Jacob (</a:t>
            </a:r>
            <a:r>
              <a:rPr lang="es-ES" sz="4800" b="1" dirty="0" err="1">
                <a:latin typeface="Bahnschrift SemiBold Condensed" pitchFamily="34" charset="0"/>
              </a:rPr>
              <a:t>Jr</a:t>
            </a:r>
            <a:r>
              <a:rPr lang="es-ES" sz="4800" b="1" dirty="0">
                <a:latin typeface="Bahnschrift SemiBold Condensed" pitchFamily="34" charset="0"/>
              </a:rPr>
              <a:t> 30:7). Durante ese período, </a:t>
            </a:r>
            <a:r>
              <a:rPr lang="es-ES" sz="4800" b="1" dirty="0">
                <a:solidFill>
                  <a:srgbClr val="FFC000"/>
                </a:solidFill>
                <a:latin typeface="Bahnschrift SemiBold Condensed" pitchFamily="34" charset="0"/>
              </a:rPr>
              <a:t>los justos estarán sumidos en una angustia terrible.</a:t>
            </a:r>
            <a:r>
              <a:rPr lang="es-ES" sz="4800" b="1" dirty="0">
                <a:latin typeface="Bahnschrift SemiBold Condensed" pitchFamily="34" charset="0"/>
              </a:rPr>
              <a:t> Serán atormentados por el recuerdo de los pecados cometidos</a:t>
            </a:r>
            <a:r>
              <a:rPr lang="es-ES" sz="4800" b="1" dirty="0">
                <a:solidFill>
                  <a:srgbClr val="FFFF00"/>
                </a:solidFill>
                <a:latin typeface="Bahnschrift SemiBold Condensed" pitchFamily="34" charset="0"/>
              </a:rPr>
              <a:t>. Dado que todos sus pecados fueron perdonados</a:t>
            </a:r>
            <a:r>
              <a:rPr lang="es-ES" sz="4800" b="1" dirty="0">
                <a:latin typeface="Bahnschrift SemiBold Condensed" pitchFamily="34" charset="0"/>
              </a:rPr>
              <a:t>, borrados de los registros celestiales, </a:t>
            </a:r>
            <a:r>
              <a:rPr lang="es-ES" sz="4800" b="1" dirty="0">
                <a:solidFill>
                  <a:srgbClr val="00B050"/>
                </a:solidFill>
                <a:latin typeface="Bahnschrift SemiBold Condensed" pitchFamily="34" charset="0"/>
              </a:rPr>
              <a:t>no pueden </a:t>
            </a:r>
            <a:r>
              <a:rPr lang="es-ES" sz="4800" b="1" dirty="0">
                <a:latin typeface="Bahnschrift SemiBold Condensed" pitchFamily="34" charset="0"/>
              </a:rPr>
              <a:t>recordarlos. Pero, el recuerdo mismo de haber errado los hunde en una </a:t>
            </a:r>
            <a:r>
              <a:rPr lang="es-ES" sz="4800" b="1" dirty="0">
                <a:solidFill>
                  <a:srgbClr val="FF0000"/>
                </a:solidFill>
                <a:latin typeface="Bahnschrift SemiBold Condensed" pitchFamily="34" charset="0"/>
              </a:rPr>
              <a:t>ansiedad terrible.</a:t>
            </a:r>
          </a:p>
        </p:txBody>
      </p:sp>
    </p:spTree>
    <p:extLst>
      <p:ext uri="{BB962C8B-B14F-4D97-AF65-F5344CB8AC3E}">
        <p14:creationId xmlns:p14="http://schemas.microsoft.com/office/powerpoint/2010/main" val="480381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196948" y="70338"/>
            <a:ext cx="4853354" cy="523220"/>
          </a:xfrm>
          <a:prstGeom prst="rect">
            <a:avLst/>
          </a:prstGeom>
          <a:noFill/>
        </p:spPr>
        <p:txBody>
          <a:bodyPr wrap="square" rtlCol="0">
            <a:spAutoFit/>
          </a:bodyPr>
          <a:lstStyle/>
          <a:p>
            <a:pPr algn="ctr"/>
            <a:r>
              <a:rPr lang="es-ES" sz="2800" b="1" dirty="0">
                <a:latin typeface="Bahnschrift SemiCondensed" panose="020B0502040204020203" pitchFamily="34" charset="0"/>
              </a:rPr>
              <a:t>Durante la angustia de Jacob </a:t>
            </a:r>
          </a:p>
        </p:txBody>
      </p:sp>
      <p:sp>
        <p:nvSpPr>
          <p:cNvPr id="5" name="CuadroTexto 4">
            <a:extLst>
              <a:ext uri="{FF2B5EF4-FFF2-40B4-BE49-F238E27FC236}">
                <a16:creationId xmlns:a16="http://schemas.microsoft.com/office/drawing/2014/main" id="{C08B84B9-E2B0-1148-DC50-5801C944DA9C}"/>
              </a:ext>
            </a:extLst>
          </p:cNvPr>
          <p:cNvSpPr txBox="1"/>
          <p:nvPr/>
        </p:nvSpPr>
        <p:spPr>
          <a:xfrm>
            <a:off x="150891" y="926764"/>
            <a:ext cx="12041109" cy="5632311"/>
          </a:xfrm>
          <a:prstGeom prst="rect">
            <a:avLst/>
          </a:prstGeom>
          <a:noFill/>
        </p:spPr>
        <p:txBody>
          <a:bodyPr wrap="square" rtlCol="0">
            <a:spAutoFit/>
          </a:bodyPr>
          <a:lstStyle/>
          <a:p>
            <a:r>
              <a:rPr lang="es-DO" sz="3600" dirty="0">
                <a:latin typeface="Bahnschrift SemiBold Condensed" pitchFamily="34" charset="0"/>
              </a:rPr>
              <a:t>Dios demanda y valora la obediencia de su pueblo como una ofrenda que, aunque manchada por </a:t>
            </a:r>
            <a:r>
              <a:rPr lang="es-DO" sz="3600" dirty="0">
                <a:solidFill>
                  <a:srgbClr val="FFC000"/>
                </a:solidFill>
                <a:latin typeface="Bahnschrift SemiBold Condensed" pitchFamily="34" charset="0"/>
              </a:rPr>
              <a:t>los errores ocasionales voluntarios o no</a:t>
            </a:r>
            <a:r>
              <a:rPr lang="es-DO" sz="3600" dirty="0">
                <a:latin typeface="Bahnschrift SemiBold Condensed" pitchFamily="34" charset="0"/>
              </a:rPr>
              <a:t>, </a:t>
            </a:r>
            <a:r>
              <a:rPr lang="es-DO" sz="3600" dirty="0">
                <a:solidFill>
                  <a:srgbClr val="FFFF00"/>
                </a:solidFill>
                <a:latin typeface="Bahnschrift SemiBold Condensed" pitchFamily="34" charset="0"/>
              </a:rPr>
              <a:t>vindica su carácter y su santa Ley en medio de la crisis final. </a:t>
            </a:r>
            <a:r>
              <a:rPr lang="es-DO" sz="3600" dirty="0">
                <a:latin typeface="Bahnschrift SemiBold Condensed" pitchFamily="34" charset="0"/>
              </a:rPr>
              <a:t>Diferente a Cristo, que </a:t>
            </a:r>
            <a:r>
              <a:rPr lang="es-DO" sz="3600" dirty="0">
                <a:solidFill>
                  <a:srgbClr val="FFFF00"/>
                </a:solidFill>
                <a:latin typeface="Bahnschrift SemiBold Condensed" pitchFamily="34" charset="0"/>
              </a:rPr>
              <a:t>venció a Satanás y al pecado</a:t>
            </a:r>
            <a:r>
              <a:rPr lang="es-DO" sz="3600" dirty="0">
                <a:latin typeface="Bahnschrift SemiBold Condensed" pitchFamily="34" charset="0"/>
              </a:rPr>
              <a:t> sobre la base de </a:t>
            </a:r>
            <a:r>
              <a:rPr lang="es-DO" sz="3600" dirty="0">
                <a:solidFill>
                  <a:srgbClr val="FFFF00"/>
                </a:solidFill>
                <a:latin typeface="Bahnschrift SemiBold Condensed" pitchFamily="34" charset="0"/>
              </a:rPr>
              <a:t>sus propios méritos </a:t>
            </a:r>
            <a:r>
              <a:rPr lang="es-DO" sz="3600" dirty="0">
                <a:solidFill>
                  <a:srgbClr val="FFC000"/>
                </a:solidFill>
                <a:latin typeface="Bahnschrift SemiBold Condensed" pitchFamily="34" charset="0"/>
              </a:rPr>
              <a:t>—su perfecta justicia—, </a:t>
            </a:r>
            <a:r>
              <a:rPr lang="es-DO" sz="3600" dirty="0">
                <a:latin typeface="Bahnschrift SemiBold Condensed" pitchFamily="34" charset="0"/>
              </a:rPr>
              <a:t>los santos se mantienen de pie </a:t>
            </a:r>
            <a:r>
              <a:rPr lang="es-DO" sz="3600" dirty="0">
                <a:solidFill>
                  <a:srgbClr val="FFFF00"/>
                </a:solidFill>
                <a:latin typeface="Bahnschrift SemiBold Condensed" pitchFamily="34" charset="0"/>
              </a:rPr>
              <a:t>sobre el fundamento de la victoria del Redentor</a:t>
            </a:r>
            <a:r>
              <a:rPr lang="es-DO" sz="3600" dirty="0">
                <a:latin typeface="Bahnschrift SemiBold Condensed" pitchFamily="34" charset="0"/>
              </a:rPr>
              <a:t> (</a:t>
            </a:r>
            <a:r>
              <a:rPr lang="es-DO" sz="3600" dirty="0" err="1">
                <a:latin typeface="Bahnschrift SemiBold Condensed" pitchFamily="34" charset="0"/>
              </a:rPr>
              <a:t>Ap</a:t>
            </a:r>
            <a:r>
              <a:rPr lang="es-DO" sz="3600" dirty="0">
                <a:latin typeface="Bahnschrift SemiBold Condensed" pitchFamily="34" charset="0"/>
              </a:rPr>
              <a:t> 5:5; 12:11). Por eso, mientras </a:t>
            </a:r>
            <a:r>
              <a:rPr lang="es-DO" sz="3600" dirty="0">
                <a:solidFill>
                  <a:srgbClr val="FFC000"/>
                </a:solidFill>
                <a:latin typeface="Bahnschrift SemiBold Condensed" pitchFamily="34" charset="0"/>
              </a:rPr>
              <a:t>los santos vindican al Señor por medio de su lealtad a sus mandamientos</a:t>
            </a:r>
            <a:r>
              <a:rPr lang="es-DO" sz="3600" dirty="0">
                <a:latin typeface="Bahnschrift SemiBold Condensed" pitchFamily="34" charset="0"/>
              </a:rPr>
              <a:t>, </a:t>
            </a:r>
            <a:r>
              <a:rPr lang="es-DO" sz="3600" dirty="0">
                <a:solidFill>
                  <a:srgbClr val="FFFF00"/>
                </a:solidFill>
                <a:latin typeface="Bahnschrift SemiBold Condensed" pitchFamily="34" charset="0"/>
              </a:rPr>
              <a:t>ellos están siendo vindicados por Dios de las acusaciones de Satanás.</a:t>
            </a:r>
            <a:r>
              <a:rPr lang="es-DO" sz="3600" dirty="0">
                <a:latin typeface="Bahnschrift SemiBold Condensed" pitchFamily="34" charset="0"/>
              </a:rPr>
              <a:t> Ellos salen victoriosos, </a:t>
            </a:r>
            <a:r>
              <a:rPr lang="es-DO" sz="3600" dirty="0">
                <a:solidFill>
                  <a:srgbClr val="FF0000"/>
                </a:solidFill>
                <a:latin typeface="Bahnschrift SemiBold Condensed" pitchFamily="34" charset="0"/>
              </a:rPr>
              <a:t>no porque sean intachables o impecables</a:t>
            </a:r>
            <a:r>
              <a:rPr lang="es-DO" sz="3600" dirty="0">
                <a:latin typeface="Bahnschrift SemiBold Condensed" pitchFamily="34" charset="0"/>
              </a:rPr>
              <a:t>, sino porque su Sumo Sacerdote celestial </a:t>
            </a:r>
            <a:r>
              <a:rPr lang="es-DO" sz="3600" dirty="0">
                <a:solidFill>
                  <a:srgbClr val="FFFF00"/>
                </a:solidFill>
                <a:latin typeface="Bahnschrift SemiBold Condensed" pitchFamily="34" charset="0"/>
              </a:rPr>
              <a:t>perdonó sus pecados y eliminó el registro de esos pecados. </a:t>
            </a:r>
            <a:endParaRPr lang="es-ES" sz="3600" dirty="0">
              <a:solidFill>
                <a:srgbClr val="FFFF00"/>
              </a:solidFill>
              <a:latin typeface="Bahnschrift SemiBold Condensed" pitchFamily="34" charset="0"/>
            </a:endParaRPr>
          </a:p>
        </p:txBody>
      </p:sp>
    </p:spTree>
    <p:extLst>
      <p:ext uri="{BB962C8B-B14F-4D97-AF65-F5344CB8AC3E}">
        <p14:creationId xmlns:p14="http://schemas.microsoft.com/office/powerpoint/2010/main" val="480381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98474" y="0"/>
            <a:ext cx="12192000" cy="6858000"/>
          </a:xfrm>
          <a:prstGeom prst="rect">
            <a:avLst/>
          </a:prstGeom>
        </p:spPr>
      </p:pic>
      <p:sp>
        <p:nvSpPr>
          <p:cNvPr id="5" name="CuadroTexto 4">
            <a:extLst>
              <a:ext uri="{FF2B5EF4-FFF2-40B4-BE49-F238E27FC236}">
                <a16:creationId xmlns:a16="http://schemas.microsoft.com/office/drawing/2014/main" id="{C08B84B9-E2B0-1148-DC50-5801C944DA9C}"/>
              </a:ext>
            </a:extLst>
          </p:cNvPr>
          <p:cNvSpPr txBox="1"/>
          <p:nvPr/>
        </p:nvSpPr>
        <p:spPr>
          <a:xfrm>
            <a:off x="0" y="856357"/>
            <a:ext cx="7301133" cy="6001643"/>
          </a:xfrm>
          <a:prstGeom prst="rect">
            <a:avLst/>
          </a:prstGeom>
          <a:noFill/>
        </p:spPr>
        <p:txBody>
          <a:bodyPr wrap="square" rtlCol="0">
            <a:spAutoFit/>
          </a:bodyPr>
          <a:lstStyle/>
          <a:p>
            <a:r>
              <a:rPr lang="es-DO" sz="9600" b="1" dirty="0">
                <a:solidFill>
                  <a:srgbClr val="00B050"/>
                </a:solidFill>
              </a:rPr>
              <a:t>Un</a:t>
            </a:r>
            <a:r>
              <a:rPr lang="es-DO" sz="9600" b="1" dirty="0"/>
              <a:t> </a:t>
            </a:r>
            <a:r>
              <a:rPr lang="es-DO" sz="9600" b="1" dirty="0">
                <a:solidFill>
                  <a:srgbClr val="00B050"/>
                </a:solidFill>
              </a:rPr>
              <a:t>Propósito amplio</a:t>
            </a:r>
            <a:r>
              <a:rPr lang="es-DO" sz="9600" b="1" dirty="0"/>
              <a:t> del </a:t>
            </a:r>
            <a:r>
              <a:rPr lang="es-DO" sz="9600" b="1" dirty="0">
                <a:solidFill>
                  <a:srgbClr val="FFC000"/>
                </a:solidFill>
              </a:rPr>
              <a:t>Plan de la Redención </a:t>
            </a:r>
            <a:endParaRPr lang="es-ES" sz="9600" dirty="0">
              <a:solidFill>
                <a:srgbClr val="FFC000"/>
              </a:solidFill>
            </a:endParaRPr>
          </a:p>
        </p:txBody>
      </p:sp>
      <p:pic>
        <p:nvPicPr>
          <p:cNvPr id="38914" name="Picture 2" descr="Stream episode Pr. Hermes Tavera: Día 7, Bajo la sombra del Omnipotente by  IglesiaPiantini podcast | Listen online for free on SoundCloud"/>
          <p:cNvPicPr>
            <a:picLocks noChangeAspect="1" noChangeArrowheads="1"/>
          </p:cNvPicPr>
          <p:nvPr/>
        </p:nvPicPr>
        <p:blipFill>
          <a:blip r:embed="rId3" cstate="print"/>
          <a:stretch>
            <a:fillRect/>
          </a:stretch>
        </p:blipFill>
        <p:spPr bwMode="auto">
          <a:xfrm>
            <a:off x="6154319" y="792571"/>
            <a:ext cx="5812598" cy="558009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CuadroTexto 3">
            <a:extLst>
              <a:ext uri="{FF2B5EF4-FFF2-40B4-BE49-F238E27FC236}">
                <a16:creationId xmlns:a16="http://schemas.microsoft.com/office/drawing/2014/main" id="{64135796-1766-D8EE-051A-21064EBE411E}"/>
              </a:ext>
            </a:extLst>
          </p:cNvPr>
          <p:cNvSpPr txBox="1"/>
          <p:nvPr/>
        </p:nvSpPr>
        <p:spPr>
          <a:xfrm>
            <a:off x="-168812" y="70338"/>
            <a:ext cx="4853354" cy="461665"/>
          </a:xfrm>
          <a:prstGeom prst="rect">
            <a:avLst/>
          </a:prstGeom>
          <a:noFill/>
        </p:spPr>
        <p:txBody>
          <a:bodyPr wrap="square" rtlCol="0">
            <a:spAutoFit/>
          </a:bodyPr>
          <a:lstStyle/>
          <a:p>
            <a:pPr algn="ctr"/>
            <a:r>
              <a:rPr lang="es-ES" sz="2400" b="1" dirty="0">
                <a:latin typeface="Bahnschrift SemiCondensed" panose="020B0502040204020203" pitchFamily="34" charset="0"/>
              </a:rPr>
              <a:t>El registro manchado de los santos </a:t>
            </a:r>
          </a:p>
        </p:txBody>
      </p:sp>
    </p:spTree>
    <p:extLst>
      <p:ext uri="{BB962C8B-B14F-4D97-AF65-F5344CB8AC3E}">
        <p14:creationId xmlns:p14="http://schemas.microsoft.com/office/powerpoint/2010/main" val="229048296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154744" y="112542"/>
            <a:ext cx="4853354" cy="400110"/>
          </a:xfrm>
          <a:prstGeom prst="rect">
            <a:avLst/>
          </a:prstGeom>
          <a:noFill/>
        </p:spPr>
        <p:txBody>
          <a:bodyPr wrap="square" rtlCol="0">
            <a:spAutoFit/>
          </a:bodyPr>
          <a:lstStyle/>
          <a:p>
            <a:pPr algn="ctr"/>
            <a:r>
              <a:rPr lang="es-ES" sz="2000" b="1" dirty="0">
                <a:latin typeface="Bahnschrift SemiCondensed" panose="020B0502040204020203" pitchFamily="34" charset="0"/>
              </a:rPr>
              <a:t>Un propósito amplio del Plan de la Redención </a:t>
            </a:r>
          </a:p>
        </p:txBody>
      </p:sp>
      <p:sp>
        <p:nvSpPr>
          <p:cNvPr id="5" name="CuadroTexto 4">
            <a:extLst>
              <a:ext uri="{FF2B5EF4-FFF2-40B4-BE49-F238E27FC236}">
                <a16:creationId xmlns:a16="http://schemas.microsoft.com/office/drawing/2014/main" id="{C08B84B9-E2B0-1148-DC50-5801C944DA9C}"/>
              </a:ext>
            </a:extLst>
          </p:cNvPr>
          <p:cNvSpPr txBox="1"/>
          <p:nvPr/>
        </p:nvSpPr>
        <p:spPr>
          <a:xfrm>
            <a:off x="150891" y="926764"/>
            <a:ext cx="12041109" cy="5078313"/>
          </a:xfrm>
          <a:prstGeom prst="rect">
            <a:avLst/>
          </a:prstGeom>
          <a:noFill/>
        </p:spPr>
        <p:txBody>
          <a:bodyPr wrap="square" rtlCol="0">
            <a:spAutoFit/>
          </a:bodyPr>
          <a:lstStyle/>
          <a:p>
            <a:r>
              <a:rPr lang="es-ES" sz="5400" dirty="0">
                <a:latin typeface="Bahnschrift SemiBold Condensed" pitchFamily="34" charset="0"/>
              </a:rPr>
              <a:t>En el capítulo anterior citamos la siguiente declaración: </a:t>
            </a:r>
            <a:r>
              <a:rPr lang="es-ES" sz="5400" dirty="0">
                <a:solidFill>
                  <a:srgbClr val="00B050"/>
                </a:solidFill>
                <a:latin typeface="Bahnschrift SemiBold Condensed" pitchFamily="34" charset="0"/>
              </a:rPr>
              <a:t>«El plan de redención tenía un propósito todavía más amplio y profundo que el de salvar al hombre», </a:t>
            </a:r>
            <a:r>
              <a:rPr lang="es-ES" sz="5400" dirty="0">
                <a:latin typeface="Bahnschrift SemiBold Condensed" pitchFamily="34" charset="0"/>
              </a:rPr>
              <a:t>procuraba </a:t>
            </a:r>
            <a:r>
              <a:rPr lang="es-ES" sz="5400" dirty="0">
                <a:solidFill>
                  <a:srgbClr val="00B050"/>
                </a:solidFill>
                <a:latin typeface="Bahnschrift SemiBold Condensed" pitchFamily="34" charset="0"/>
              </a:rPr>
              <a:t>«vindicar el carácter de Dios ante el universo».</a:t>
            </a:r>
            <a:r>
              <a:rPr lang="es-ES" sz="5400" dirty="0">
                <a:latin typeface="Bahnschrift SemiBold Condensed" pitchFamily="34" charset="0"/>
              </a:rPr>
              <a:t> Esta cita merece una consideración más amplia. </a:t>
            </a:r>
          </a:p>
        </p:txBody>
      </p:sp>
    </p:spTree>
    <p:extLst>
      <p:ext uri="{BB962C8B-B14F-4D97-AF65-F5344CB8AC3E}">
        <p14:creationId xmlns:p14="http://schemas.microsoft.com/office/powerpoint/2010/main" val="480381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392363" y="70340"/>
            <a:ext cx="3367889" cy="523220"/>
          </a:xfrm>
          <a:prstGeom prst="rect">
            <a:avLst/>
          </a:prstGeom>
          <a:noFill/>
        </p:spPr>
        <p:txBody>
          <a:bodyPr wrap="square" rtlCol="0">
            <a:spAutoFit/>
          </a:bodyPr>
          <a:lstStyle/>
          <a:p>
            <a:pPr algn="ctr"/>
            <a:r>
              <a:rPr lang="es-DO" sz="2800" b="1" dirty="0">
                <a:latin typeface="Bahnschrift SemiCondensed" panose="020B0502040204020203" pitchFamily="34" charset="0"/>
              </a:rPr>
              <a:t>INTRODUCCIÓN</a:t>
            </a:r>
          </a:p>
        </p:txBody>
      </p:sp>
      <p:sp>
        <p:nvSpPr>
          <p:cNvPr id="5" name="CuadroTexto 4">
            <a:extLst>
              <a:ext uri="{FF2B5EF4-FFF2-40B4-BE49-F238E27FC236}">
                <a16:creationId xmlns:a16="http://schemas.microsoft.com/office/drawing/2014/main" id="{C08B84B9-E2B0-1148-DC50-5801C944DA9C}"/>
              </a:ext>
            </a:extLst>
          </p:cNvPr>
          <p:cNvSpPr txBox="1"/>
          <p:nvPr/>
        </p:nvSpPr>
        <p:spPr>
          <a:xfrm>
            <a:off x="150891" y="958402"/>
            <a:ext cx="12041109" cy="5632311"/>
          </a:xfrm>
          <a:prstGeom prst="rect">
            <a:avLst/>
          </a:prstGeom>
          <a:noFill/>
        </p:spPr>
        <p:txBody>
          <a:bodyPr wrap="square" rtlCol="0">
            <a:spAutoFit/>
          </a:bodyPr>
          <a:lstStyle/>
          <a:p>
            <a:r>
              <a:rPr lang="es-DO" sz="4000" dirty="0">
                <a:latin typeface="Bahnschrift SemiBold Condensed" pitchFamily="34" charset="0"/>
              </a:rPr>
              <a:t>En este capítulo, abordaremos algunos aspectos adicionales sobre la </a:t>
            </a:r>
            <a:r>
              <a:rPr lang="es-DO" sz="4000" dirty="0">
                <a:solidFill>
                  <a:srgbClr val="FFC000"/>
                </a:solidFill>
                <a:latin typeface="Bahnschrift SemiBold Condensed" pitchFamily="34" charset="0"/>
              </a:rPr>
              <a:t>naturaleza de la crisis final y el último engaño de Satanás</a:t>
            </a:r>
            <a:r>
              <a:rPr lang="es-DO" sz="4000" dirty="0">
                <a:latin typeface="Bahnschrift SemiBold Condensed" pitchFamily="34" charset="0"/>
              </a:rPr>
              <a:t>. Si hay algo que el libro de Apocalipsis revela con claridad, es que </a:t>
            </a:r>
            <a:r>
              <a:rPr lang="es-DO" sz="4000" dirty="0">
                <a:solidFill>
                  <a:srgbClr val="00B050"/>
                </a:solidFill>
                <a:latin typeface="Bahnschrift SemiBold Condensed" pitchFamily="34" charset="0"/>
              </a:rPr>
              <a:t>la última batalla</a:t>
            </a:r>
            <a:r>
              <a:rPr lang="es-DO" sz="4000" dirty="0">
                <a:latin typeface="Bahnschrift SemiBold Condensed" pitchFamily="34" charset="0"/>
              </a:rPr>
              <a:t> entre la verdad y el error </a:t>
            </a:r>
            <a:r>
              <a:rPr lang="es-DO" sz="4000" dirty="0">
                <a:solidFill>
                  <a:srgbClr val="FFC000"/>
                </a:solidFill>
                <a:latin typeface="Bahnschrift SemiBold Condensed" pitchFamily="34" charset="0"/>
              </a:rPr>
              <a:t>será una crisis anti-ley y anti-sábado.</a:t>
            </a:r>
            <a:r>
              <a:rPr lang="es-DO" sz="4000" dirty="0">
                <a:latin typeface="Bahnschrift SemiBold Condensed" pitchFamily="34" charset="0"/>
              </a:rPr>
              <a:t> De esto ya adelantamos algunos detalles en el capítulo 12 de esta obra. Pero, </a:t>
            </a:r>
            <a:r>
              <a:rPr lang="es-DO" sz="4000" dirty="0">
                <a:solidFill>
                  <a:srgbClr val="00B050"/>
                </a:solidFill>
                <a:latin typeface="Bahnschrift SemiBold Condensed" pitchFamily="34" charset="0"/>
              </a:rPr>
              <a:t>debemos evitar </a:t>
            </a:r>
            <a:r>
              <a:rPr lang="es-DO" sz="4000" dirty="0">
                <a:latin typeface="Bahnschrift SemiBold Condensed" pitchFamily="34" charset="0"/>
              </a:rPr>
              <a:t>hacer un énfasis desmedido en este hecho, porque </a:t>
            </a:r>
            <a:r>
              <a:rPr lang="es-DO" sz="4000" dirty="0">
                <a:solidFill>
                  <a:srgbClr val="FFFF00"/>
                </a:solidFill>
                <a:latin typeface="Bahnschrift SemiBold Condensed" pitchFamily="34" charset="0"/>
              </a:rPr>
              <a:t>la crisis anti-Ley de Dios no constituye el centro mismo de la batalla final. </a:t>
            </a:r>
            <a:r>
              <a:rPr lang="es-DO" sz="4000" dirty="0">
                <a:latin typeface="Bahnschrift SemiBold Condensed" pitchFamily="34" charset="0"/>
              </a:rPr>
              <a:t>El hecho real que subyace a esta controversia es </a:t>
            </a:r>
            <a:r>
              <a:rPr lang="es-DO" sz="4000" dirty="0">
                <a:solidFill>
                  <a:srgbClr val="FFFF00"/>
                </a:solidFill>
                <a:latin typeface="Bahnschrift SemiBold Condensed" pitchFamily="34" charset="0"/>
              </a:rPr>
              <a:t>la adoración. </a:t>
            </a:r>
            <a:endParaRPr lang="es-ES" sz="4000" dirty="0">
              <a:solidFill>
                <a:srgbClr val="FFFF00"/>
              </a:solidFill>
              <a:latin typeface="Bahnschrift SemiBold Condensed" pitchFamily="34" charset="0"/>
            </a:endParaRPr>
          </a:p>
        </p:txBody>
      </p:sp>
    </p:spTree>
    <p:extLst>
      <p:ext uri="{BB962C8B-B14F-4D97-AF65-F5344CB8AC3E}">
        <p14:creationId xmlns:p14="http://schemas.microsoft.com/office/powerpoint/2010/main" val="480381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154744" y="112542"/>
            <a:ext cx="4853354" cy="400110"/>
          </a:xfrm>
          <a:prstGeom prst="rect">
            <a:avLst/>
          </a:prstGeom>
          <a:noFill/>
        </p:spPr>
        <p:txBody>
          <a:bodyPr wrap="square" rtlCol="0">
            <a:spAutoFit/>
          </a:bodyPr>
          <a:lstStyle/>
          <a:p>
            <a:pPr algn="ctr"/>
            <a:r>
              <a:rPr lang="es-ES" sz="2000" b="1" dirty="0">
                <a:latin typeface="Bahnschrift SemiCondensed" panose="020B0502040204020203" pitchFamily="34" charset="0"/>
              </a:rPr>
              <a:t>Un propósito amplio del Plan de la Redención </a:t>
            </a:r>
          </a:p>
        </p:txBody>
      </p:sp>
      <p:sp>
        <p:nvSpPr>
          <p:cNvPr id="5" name="CuadroTexto 4">
            <a:extLst>
              <a:ext uri="{FF2B5EF4-FFF2-40B4-BE49-F238E27FC236}">
                <a16:creationId xmlns:a16="http://schemas.microsoft.com/office/drawing/2014/main" id="{C08B84B9-E2B0-1148-DC50-5801C944DA9C}"/>
              </a:ext>
            </a:extLst>
          </p:cNvPr>
          <p:cNvSpPr txBox="1"/>
          <p:nvPr/>
        </p:nvSpPr>
        <p:spPr>
          <a:xfrm>
            <a:off x="150891" y="560996"/>
            <a:ext cx="12041109" cy="6247864"/>
          </a:xfrm>
          <a:prstGeom prst="rect">
            <a:avLst/>
          </a:prstGeom>
          <a:noFill/>
        </p:spPr>
        <p:txBody>
          <a:bodyPr wrap="square" rtlCol="0">
            <a:spAutoFit/>
          </a:bodyPr>
          <a:lstStyle/>
          <a:p>
            <a:r>
              <a:rPr lang="es-DO" sz="4000" dirty="0">
                <a:latin typeface="Bahnschrift SemiBold Condensed" pitchFamily="34" charset="0"/>
              </a:rPr>
              <a:t>Después de destacar el carácter simbólico del sistema de sacrificio establecido en el Edén después del </a:t>
            </a:r>
            <a:r>
              <a:rPr lang="es-DO" sz="4000" dirty="0">
                <a:solidFill>
                  <a:srgbClr val="FF0000"/>
                </a:solidFill>
                <a:latin typeface="Bahnschrift SemiBold Condensed" pitchFamily="34" charset="0"/>
              </a:rPr>
              <a:t>pecado</a:t>
            </a:r>
            <a:r>
              <a:rPr lang="es-DO" sz="4000" dirty="0">
                <a:latin typeface="Bahnschrift SemiBold Condensed" pitchFamily="34" charset="0"/>
              </a:rPr>
              <a:t>, la Sra. White declara: </a:t>
            </a:r>
            <a:endParaRPr lang="es-ES" sz="4000" dirty="0">
              <a:latin typeface="Bahnschrift SemiBold Condensed" pitchFamily="34" charset="0"/>
            </a:endParaRPr>
          </a:p>
          <a:p>
            <a:r>
              <a:rPr lang="es-DO" sz="4000" dirty="0">
                <a:latin typeface="Bahnschrift SemiBold Condensed" pitchFamily="34" charset="0"/>
              </a:rPr>
              <a:t>«Pero el plan de redención </a:t>
            </a:r>
            <a:r>
              <a:rPr lang="es-DO" sz="4000" dirty="0">
                <a:solidFill>
                  <a:srgbClr val="FFFF00"/>
                </a:solidFill>
                <a:latin typeface="Bahnschrift SemiBold Condensed" pitchFamily="34" charset="0"/>
              </a:rPr>
              <a:t>tenía un propósito todavía más amplio y profundo que el de salvar al hombre</a:t>
            </a:r>
            <a:r>
              <a:rPr lang="es-DO" sz="4000" dirty="0">
                <a:latin typeface="Bahnschrift SemiBold Condensed" pitchFamily="34" charset="0"/>
              </a:rPr>
              <a:t>. </a:t>
            </a:r>
            <a:r>
              <a:rPr lang="es-DO" sz="4000" dirty="0">
                <a:solidFill>
                  <a:srgbClr val="FFC000"/>
                </a:solidFill>
                <a:latin typeface="Bahnschrift SemiBold Condensed" pitchFamily="34" charset="0"/>
              </a:rPr>
              <a:t>Cristo no vino a la tierra sólo por este motivo</a:t>
            </a:r>
            <a:r>
              <a:rPr lang="es-DO" sz="4000" dirty="0">
                <a:latin typeface="Bahnschrift SemiBold Condensed" pitchFamily="34" charset="0"/>
              </a:rPr>
              <a:t>; </a:t>
            </a:r>
            <a:r>
              <a:rPr lang="es-DO" sz="4000" dirty="0">
                <a:solidFill>
                  <a:srgbClr val="00B050"/>
                </a:solidFill>
                <a:latin typeface="Bahnschrift SemiBold Condensed" pitchFamily="34" charset="0"/>
              </a:rPr>
              <a:t>no vino </a:t>
            </a:r>
            <a:r>
              <a:rPr lang="es-DO" sz="4000" dirty="0">
                <a:latin typeface="Bahnschrift SemiBold Condensed" pitchFamily="34" charset="0"/>
              </a:rPr>
              <a:t>meramente para que los habitantes de este pequeño mundo acatasen </a:t>
            </a:r>
            <a:r>
              <a:rPr lang="es-DO" sz="4000" dirty="0">
                <a:solidFill>
                  <a:srgbClr val="FFFF00"/>
                </a:solidFill>
                <a:latin typeface="Bahnschrift SemiBold Condensed" pitchFamily="34" charset="0"/>
              </a:rPr>
              <a:t>la Ley de Dios como debe ser acatada</a:t>
            </a:r>
            <a:r>
              <a:rPr lang="es-DO" sz="4000" dirty="0">
                <a:latin typeface="Bahnschrift SemiBold Condensed" pitchFamily="34" charset="0"/>
              </a:rPr>
              <a:t>; sino </a:t>
            </a:r>
            <a:r>
              <a:rPr lang="es-DO" sz="4000" dirty="0">
                <a:solidFill>
                  <a:srgbClr val="FFFF00"/>
                </a:solidFill>
                <a:latin typeface="Bahnschrift SemiBold Condensed" pitchFamily="34" charset="0"/>
              </a:rPr>
              <a:t>que vino para vindicar el carácter de Dios ante el universo. </a:t>
            </a:r>
            <a:r>
              <a:rPr lang="es-DO" sz="4000" dirty="0">
                <a:latin typeface="Bahnschrift SemiBold Condensed" pitchFamily="34" charset="0"/>
              </a:rPr>
              <a:t>A este resultado de su gran sacrificio, a su influencia sobre los seres de otros mundos, así como sobre el hombre, se refirió el Salvador cuando poco antes de su crucifixión dijo:</a:t>
            </a:r>
            <a:endParaRPr lang="es-ES" sz="4000" dirty="0">
              <a:latin typeface="Bahnschrift SemiBold Condensed" pitchFamily="34" charset="0"/>
            </a:endParaRPr>
          </a:p>
        </p:txBody>
      </p:sp>
    </p:spTree>
    <p:extLst>
      <p:ext uri="{BB962C8B-B14F-4D97-AF65-F5344CB8AC3E}">
        <p14:creationId xmlns:p14="http://schemas.microsoft.com/office/powerpoint/2010/main" val="4803810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154744" y="112542"/>
            <a:ext cx="4853354" cy="400110"/>
          </a:xfrm>
          <a:prstGeom prst="rect">
            <a:avLst/>
          </a:prstGeom>
          <a:noFill/>
        </p:spPr>
        <p:txBody>
          <a:bodyPr wrap="square" rtlCol="0">
            <a:spAutoFit/>
          </a:bodyPr>
          <a:lstStyle/>
          <a:p>
            <a:pPr algn="ctr"/>
            <a:r>
              <a:rPr lang="es-ES" sz="2000" b="1" dirty="0">
                <a:latin typeface="Bahnschrift SemiCondensed" panose="020B0502040204020203" pitchFamily="34" charset="0"/>
              </a:rPr>
              <a:t>Un propósito amplio del Plan de la Redención </a:t>
            </a:r>
          </a:p>
        </p:txBody>
      </p:sp>
      <p:sp>
        <p:nvSpPr>
          <p:cNvPr id="5" name="CuadroTexto 4">
            <a:extLst>
              <a:ext uri="{FF2B5EF4-FFF2-40B4-BE49-F238E27FC236}">
                <a16:creationId xmlns:a16="http://schemas.microsoft.com/office/drawing/2014/main" id="{C08B84B9-E2B0-1148-DC50-5801C944DA9C}"/>
              </a:ext>
            </a:extLst>
          </p:cNvPr>
          <p:cNvSpPr txBox="1"/>
          <p:nvPr/>
        </p:nvSpPr>
        <p:spPr>
          <a:xfrm>
            <a:off x="150891" y="912696"/>
            <a:ext cx="12041109" cy="5509200"/>
          </a:xfrm>
          <a:prstGeom prst="rect">
            <a:avLst/>
          </a:prstGeom>
          <a:noFill/>
        </p:spPr>
        <p:txBody>
          <a:bodyPr wrap="square" rtlCol="0">
            <a:spAutoFit/>
          </a:bodyPr>
          <a:lstStyle/>
          <a:p>
            <a:r>
              <a:rPr lang="es-DO" sz="4400" dirty="0">
                <a:latin typeface="Bahnschrift SemiBold Condensed" pitchFamily="34" charset="0"/>
              </a:rPr>
              <a:t>“Ahora es el juicio de este mundo: ahora el príncipe de este mundo </a:t>
            </a:r>
            <a:r>
              <a:rPr lang="es-DO" sz="4400" dirty="0">
                <a:solidFill>
                  <a:srgbClr val="FFC000"/>
                </a:solidFill>
                <a:latin typeface="Bahnschrift SemiBold Condensed" pitchFamily="34" charset="0"/>
              </a:rPr>
              <a:t>será echado fuera. </a:t>
            </a:r>
            <a:r>
              <a:rPr lang="es-DO" sz="4400" dirty="0">
                <a:latin typeface="Bahnschrift SemiBold Condensed" pitchFamily="34" charset="0"/>
              </a:rPr>
              <a:t>Y yo, si fuere levantado de la tierra, a todos traeré a mí mismo” (</a:t>
            </a:r>
            <a:r>
              <a:rPr lang="es-DO" sz="4400" dirty="0" err="1">
                <a:latin typeface="Bahnschrift SemiBold Condensed" pitchFamily="34" charset="0"/>
              </a:rPr>
              <a:t>Jn</a:t>
            </a:r>
            <a:r>
              <a:rPr lang="es-DO" sz="4400" dirty="0">
                <a:latin typeface="Bahnschrift SemiBold Condensed" pitchFamily="34" charset="0"/>
              </a:rPr>
              <a:t> 12:31, 32). </a:t>
            </a:r>
            <a:r>
              <a:rPr lang="es-ES" sz="4400" dirty="0">
                <a:latin typeface="Bahnschrift SemiBold Condensed" pitchFamily="34" charset="0"/>
              </a:rPr>
              <a:t>El acto de Cristo, de morir por la salvación del hombre, </a:t>
            </a:r>
            <a:r>
              <a:rPr lang="es-ES" sz="4400" dirty="0">
                <a:solidFill>
                  <a:srgbClr val="FFC000"/>
                </a:solidFill>
                <a:latin typeface="Bahnschrift SemiBold Condensed" pitchFamily="34" charset="0"/>
              </a:rPr>
              <a:t>no sólo haría accesible el cielo para los hombres</a:t>
            </a:r>
            <a:r>
              <a:rPr lang="es-ES" sz="4400" dirty="0">
                <a:latin typeface="Bahnschrift SemiBold Condensed" pitchFamily="34" charset="0"/>
              </a:rPr>
              <a:t>, sino que ante todo el universo </a:t>
            </a:r>
            <a:r>
              <a:rPr lang="es-ES" sz="4400" dirty="0">
                <a:solidFill>
                  <a:srgbClr val="FFFF00"/>
                </a:solidFill>
                <a:latin typeface="Bahnschrift SemiBold Condensed" pitchFamily="34" charset="0"/>
              </a:rPr>
              <a:t>justificaría a Dios y a su Hijo </a:t>
            </a:r>
            <a:r>
              <a:rPr lang="es-ES" sz="4400" dirty="0">
                <a:latin typeface="Bahnschrift SemiBold Condensed" pitchFamily="34" charset="0"/>
              </a:rPr>
              <a:t>en su trato con la rebelión de Satanás. Demostraría la </a:t>
            </a:r>
            <a:r>
              <a:rPr lang="es-ES" sz="4400" dirty="0">
                <a:solidFill>
                  <a:srgbClr val="FFFF00"/>
                </a:solidFill>
                <a:latin typeface="Bahnschrift SemiBold Condensed" pitchFamily="34" charset="0"/>
              </a:rPr>
              <a:t>perpetuidad de la Ley de Dios</a:t>
            </a:r>
            <a:r>
              <a:rPr lang="es-ES" sz="4400" dirty="0">
                <a:latin typeface="Bahnschrift SemiBold Condensed" pitchFamily="34" charset="0"/>
              </a:rPr>
              <a:t>, y revelaría la naturaleza y las consecuencias del pecado».</a:t>
            </a:r>
          </a:p>
        </p:txBody>
      </p:sp>
    </p:spTree>
    <p:extLst>
      <p:ext uri="{BB962C8B-B14F-4D97-AF65-F5344CB8AC3E}">
        <p14:creationId xmlns:p14="http://schemas.microsoft.com/office/powerpoint/2010/main" val="480381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154744" y="112542"/>
            <a:ext cx="4853354" cy="400110"/>
          </a:xfrm>
          <a:prstGeom prst="rect">
            <a:avLst/>
          </a:prstGeom>
          <a:noFill/>
        </p:spPr>
        <p:txBody>
          <a:bodyPr wrap="square" rtlCol="0">
            <a:spAutoFit/>
          </a:bodyPr>
          <a:lstStyle/>
          <a:p>
            <a:pPr algn="ctr"/>
            <a:r>
              <a:rPr lang="es-ES" sz="2000" b="1" dirty="0">
                <a:latin typeface="Bahnschrift SemiCondensed" panose="020B0502040204020203" pitchFamily="34" charset="0"/>
              </a:rPr>
              <a:t>Un propósito amplio del Plan de la Redención </a:t>
            </a:r>
          </a:p>
        </p:txBody>
      </p:sp>
      <p:sp>
        <p:nvSpPr>
          <p:cNvPr id="5" name="CuadroTexto 4">
            <a:extLst>
              <a:ext uri="{FF2B5EF4-FFF2-40B4-BE49-F238E27FC236}">
                <a16:creationId xmlns:a16="http://schemas.microsoft.com/office/drawing/2014/main" id="{C08B84B9-E2B0-1148-DC50-5801C944DA9C}"/>
              </a:ext>
            </a:extLst>
          </p:cNvPr>
          <p:cNvSpPr txBox="1"/>
          <p:nvPr/>
        </p:nvSpPr>
        <p:spPr>
          <a:xfrm>
            <a:off x="150891" y="743880"/>
            <a:ext cx="12041109" cy="5632311"/>
          </a:xfrm>
          <a:prstGeom prst="rect">
            <a:avLst/>
          </a:prstGeom>
          <a:noFill/>
        </p:spPr>
        <p:txBody>
          <a:bodyPr wrap="square" rtlCol="0">
            <a:spAutoFit/>
          </a:bodyPr>
          <a:lstStyle/>
          <a:p>
            <a:r>
              <a:rPr lang="es-DO" sz="3600" dirty="0">
                <a:latin typeface="Bahnschrift SemiBold Condensed" pitchFamily="34" charset="0"/>
              </a:rPr>
              <a:t>La primera parte de esta cita parece validar la perspectiva de </a:t>
            </a:r>
            <a:r>
              <a:rPr lang="es-DO" sz="3600" dirty="0">
                <a:solidFill>
                  <a:srgbClr val="00B050"/>
                </a:solidFill>
                <a:latin typeface="Bahnschrift SemiBold Condensed" pitchFamily="34" charset="0"/>
              </a:rPr>
              <a:t>Andreasen</a:t>
            </a:r>
            <a:r>
              <a:rPr lang="es-DO" sz="3600" dirty="0">
                <a:latin typeface="Bahnschrift SemiBold Condensed" pitchFamily="34" charset="0"/>
              </a:rPr>
              <a:t> de que lo más importante no es la salvación de la humanidad, sino </a:t>
            </a:r>
            <a:r>
              <a:rPr lang="es-DO" sz="3600" dirty="0">
                <a:solidFill>
                  <a:srgbClr val="00B050"/>
                </a:solidFill>
                <a:latin typeface="Bahnschrift SemiBold Condensed" pitchFamily="34" charset="0"/>
              </a:rPr>
              <a:t>«que el nombre de Dios quede limpio de las falsas acusaciones hechas por Satanás».</a:t>
            </a:r>
            <a:r>
              <a:rPr lang="es-DO" sz="3600" dirty="0">
                <a:latin typeface="Bahnschrift SemiBold Condensed" pitchFamily="34" charset="0"/>
              </a:rPr>
              <a:t> Para él, este punto</a:t>
            </a:r>
            <a:r>
              <a:rPr lang="es-DO" sz="3600" dirty="0">
                <a:solidFill>
                  <a:srgbClr val="00B050"/>
                </a:solidFill>
                <a:latin typeface="Bahnschrift SemiBold Condensed" pitchFamily="34" charset="0"/>
              </a:rPr>
              <a:t> «se decidirá en la vida del pueblo de Dios. Dios depende de nosotros». </a:t>
            </a:r>
            <a:r>
              <a:rPr lang="es-DO" sz="3600" dirty="0">
                <a:latin typeface="Bahnschrift SemiBold Condensed" pitchFamily="34" charset="0"/>
              </a:rPr>
              <a:t>Pero, en la declaración de la Sra. White, la controversia no se resuelve </a:t>
            </a:r>
            <a:r>
              <a:rPr lang="es-DO" sz="3600" dirty="0">
                <a:solidFill>
                  <a:srgbClr val="00B050"/>
                </a:solidFill>
                <a:latin typeface="Bahnschrift SemiBold Condensed" pitchFamily="34" charset="0"/>
              </a:rPr>
              <a:t>«en la vida de los santos» </a:t>
            </a:r>
            <a:r>
              <a:rPr lang="es-DO" sz="3600" dirty="0">
                <a:latin typeface="Bahnschrift SemiBold Condensed" pitchFamily="34" charset="0"/>
              </a:rPr>
              <a:t>de la última generación, sino en el </a:t>
            </a:r>
            <a:r>
              <a:rPr lang="es-DO" sz="3600" dirty="0">
                <a:solidFill>
                  <a:srgbClr val="00B050"/>
                </a:solidFill>
                <a:latin typeface="Bahnschrift SemiBold Condensed" pitchFamily="34" charset="0"/>
              </a:rPr>
              <a:t>«acto de Cristo, de morir por la salvación del hombre»</a:t>
            </a:r>
            <a:r>
              <a:rPr lang="es-DO" sz="3600" dirty="0">
                <a:latin typeface="Bahnschrift SemiBold Condensed" pitchFamily="34" charset="0"/>
              </a:rPr>
              <a:t>. La perspectiva de Andreasen es escatológica y antropocéntrica; la perspectiva de la Sra. White es histórica y cristocéntrica. </a:t>
            </a:r>
            <a:r>
              <a:rPr lang="es-DO" sz="3600" dirty="0">
                <a:solidFill>
                  <a:srgbClr val="FFC000"/>
                </a:solidFill>
                <a:latin typeface="Bahnschrift SemiBold Condensed" pitchFamily="34" charset="0"/>
              </a:rPr>
              <a:t>La TUG desnaturaliza el sacrificio de Cristo y lo despoja de su gloria. </a:t>
            </a:r>
            <a:endParaRPr lang="es-ES" sz="3600" dirty="0">
              <a:solidFill>
                <a:srgbClr val="FFC000"/>
              </a:solidFill>
              <a:latin typeface="Bahnschrift SemiBold Condensed" pitchFamily="34" charset="0"/>
            </a:endParaRPr>
          </a:p>
        </p:txBody>
      </p:sp>
    </p:spTree>
    <p:extLst>
      <p:ext uri="{BB962C8B-B14F-4D97-AF65-F5344CB8AC3E}">
        <p14:creationId xmlns:p14="http://schemas.microsoft.com/office/powerpoint/2010/main" val="4803810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154744" y="112542"/>
            <a:ext cx="4853354" cy="400110"/>
          </a:xfrm>
          <a:prstGeom prst="rect">
            <a:avLst/>
          </a:prstGeom>
          <a:noFill/>
        </p:spPr>
        <p:txBody>
          <a:bodyPr wrap="square" rtlCol="0">
            <a:spAutoFit/>
          </a:bodyPr>
          <a:lstStyle/>
          <a:p>
            <a:pPr algn="ctr"/>
            <a:r>
              <a:rPr lang="es-ES" sz="2000" b="1" dirty="0">
                <a:latin typeface="Bahnschrift SemiCondensed" panose="020B0502040204020203" pitchFamily="34" charset="0"/>
              </a:rPr>
              <a:t>Un propósito amplio del Plan de la Redención </a:t>
            </a:r>
          </a:p>
        </p:txBody>
      </p:sp>
      <p:sp>
        <p:nvSpPr>
          <p:cNvPr id="5" name="CuadroTexto 4">
            <a:extLst>
              <a:ext uri="{FF2B5EF4-FFF2-40B4-BE49-F238E27FC236}">
                <a16:creationId xmlns:a16="http://schemas.microsoft.com/office/drawing/2014/main" id="{C08B84B9-E2B0-1148-DC50-5801C944DA9C}"/>
              </a:ext>
            </a:extLst>
          </p:cNvPr>
          <p:cNvSpPr txBox="1"/>
          <p:nvPr/>
        </p:nvSpPr>
        <p:spPr>
          <a:xfrm>
            <a:off x="150891" y="743880"/>
            <a:ext cx="12041109" cy="5632311"/>
          </a:xfrm>
          <a:prstGeom prst="rect">
            <a:avLst/>
          </a:prstGeom>
          <a:noFill/>
        </p:spPr>
        <p:txBody>
          <a:bodyPr wrap="square" rtlCol="0">
            <a:spAutoFit/>
          </a:bodyPr>
          <a:lstStyle/>
          <a:p>
            <a:r>
              <a:rPr lang="es-ES" sz="3600" dirty="0">
                <a:latin typeface="Bahnschrift SemiBold Condensed" pitchFamily="34" charset="0"/>
              </a:rPr>
              <a:t>Otro asunto importante en la cita de White, es: </a:t>
            </a:r>
            <a:r>
              <a:rPr lang="es-ES" sz="3600" dirty="0">
                <a:solidFill>
                  <a:srgbClr val="FFFF00"/>
                </a:solidFill>
                <a:latin typeface="Bahnschrift SemiBold Condensed" pitchFamily="34" charset="0"/>
              </a:rPr>
              <a:t>El Plan de la Redención abarca mucho más que lo acontecido en el Calvario</a:t>
            </a:r>
            <a:r>
              <a:rPr lang="es-ES" sz="3600" dirty="0">
                <a:latin typeface="Bahnschrift SemiBold Condensed" pitchFamily="34" charset="0"/>
              </a:rPr>
              <a:t> y la necesidad de que </a:t>
            </a:r>
            <a:r>
              <a:rPr lang="es-ES" sz="3600" dirty="0">
                <a:solidFill>
                  <a:srgbClr val="FFFF00"/>
                </a:solidFill>
                <a:latin typeface="Bahnschrift SemiBold Condensed" pitchFamily="34" charset="0"/>
              </a:rPr>
              <a:t>la Ley de Dios sea acatada por los seres humanos.</a:t>
            </a:r>
            <a:r>
              <a:rPr lang="es-ES" sz="3600" dirty="0">
                <a:latin typeface="Bahnschrift SemiBold Condensed" pitchFamily="34" charset="0"/>
              </a:rPr>
              <a:t> Esta última declaración es sorprendente, dado que la TUG sostiene que el gran conflicto </a:t>
            </a:r>
            <a:r>
              <a:rPr lang="es-ES" sz="3600" dirty="0">
                <a:solidFill>
                  <a:srgbClr val="FFC000"/>
                </a:solidFill>
                <a:latin typeface="Bahnschrift SemiBold Condensed" pitchFamily="34" charset="0"/>
              </a:rPr>
              <a:t>se resuelve a nivel de una demostración de obediencia perfecta a la Ley </a:t>
            </a:r>
            <a:r>
              <a:rPr lang="es-ES" sz="3600" dirty="0">
                <a:latin typeface="Bahnschrift SemiBold Condensed" pitchFamily="34" charset="0"/>
              </a:rPr>
              <a:t>por parte del pueblo de Dios. Pero no, el sacrificio de Cristo </a:t>
            </a:r>
            <a:r>
              <a:rPr lang="es-ES" sz="3600" dirty="0">
                <a:solidFill>
                  <a:srgbClr val="00B050"/>
                </a:solidFill>
                <a:latin typeface="Bahnschrift SemiBold Condensed" pitchFamily="34" charset="0"/>
              </a:rPr>
              <a:t>«por la salvación del hombre»</a:t>
            </a:r>
            <a:r>
              <a:rPr lang="es-ES" sz="3600" dirty="0">
                <a:latin typeface="Bahnschrift SemiBold Condensed" pitchFamily="34" charset="0"/>
              </a:rPr>
              <a:t>, no sólo ha hecho </a:t>
            </a:r>
            <a:r>
              <a:rPr lang="es-ES" sz="3600" dirty="0">
                <a:solidFill>
                  <a:srgbClr val="00B050"/>
                </a:solidFill>
                <a:latin typeface="Bahnschrift SemiBold Condensed" pitchFamily="34" charset="0"/>
              </a:rPr>
              <a:t>«accesible el cielo para los hombres», </a:t>
            </a:r>
            <a:r>
              <a:rPr lang="es-ES" sz="3600" dirty="0">
                <a:latin typeface="Bahnschrift SemiBold Condensed" pitchFamily="34" charset="0"/>
              </a:rPr>
              <a:t>sino que ha justificado </a:t>
            </a:r>
            <a:r>
              <a:rPr lang="es-ES" sz="3600" dirty="0">
                <a:solidFill>
                  <a:srgbClr val="FFC000"/>
                </a:solidFill>
                <a:latin typeface="Bahnschrift SemiBold Condensed" pitchFamily="34" charset="0"/>
              </a:rPr>
              <a:t>—vindicado— </a:t>
            </a:r>
            <a:r>
              <a:rPr lang="es-ES" sz="3600" dirty="0">
                <a:latin typeface="Bahnschrift SemiBold Condensed" pitchFamily="34" charset="0"/>
              </a:rPr>
              <a:t>a Dios y a su Hijo</a:t>
            </a:r>
            <a:r>
              <a:rPr lang="es-ES" sz="3600" dirty="0">
                <a:solidFill>
                  <a:srgbClr val="00B050"/>
                </a:solidFill>
                <a:latin typeface="Bahnschrift SemiBold Condensed" pitchFamily="34" charset="0"/>
              </a:rPr>
              <a:t> «en su trato con la rebelión de Satanás»</a:t>
            </a:r>
            <a:r>
              <a:rPr lang="es-ES" sz="3600" dirty="0">
                <a:latin typeface="Bahnschrift SemiBold Condensed" pitchFamily="34" charset="0"/>
              </a:rPr>
              <a:t> ante todo el universo. Además, demuestra la perpetuidad de la Ley, y </a:t>
            </a:r>
            <a:r>
              <a:rPr lang="es-ES" sz="3600" dirty="0">
                <a:solidFill>
                  <a:srgbClr val="00B050"/>
                </a:solidFill>
                <a:latin typeface="Bahnschrift SemiBold Condensed" pitchFamily="34" charset="0"/>
              </a:rPr>
              <a:t>«la naturaleza y las consecuencias del pecado»</a:t>
            </a:r>
            <a:r>
              <a:rPr lang="es-ES" sz="3600" dirty="0">
                <a:latin typeface="Bahnschrift SemiBold Condensed" pitchFamily="34" charset="0"/>
              </a:rPr>
              <a:t>.</a:t>
            </a:r>
          </a:p>
        </p:txBody>
      </p:sp>
    </p:spTree>
    <p:extLst>
      <p:ext uri="{BB962C8B-B14F-4D97-AF65-F5344CB8AC3E}">
        <p14:creationId xmlns:p14="http://schemas.microsoft.com/office/powerpoint/2010/main" val="4803810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98474" y="0"/>
            <a:ext cx="12192000" cy="6858000"/>
          </a:xfrm>
          <a:prstGeom prst="rect">
            <a:avLst/>
          </a:prstGeom>
        </p:spPr>
      </p:pic>
      <p:sp>
        <p:nvSpPr>
          <p:cNvPr id="5" name="CuadroTexto 4">
            <a:extLst>
              <a:ext uri="{FF2B5EF4-FFF2-40B4-BE49-F238E27FC236}">
                <a16:creationId xmlns:a16="http://schemas.microsoft.com/office/drawing/2014/main" id="{C08B84B9-E2B0-1148-DC50-5801C944DA9C}"/>
              </a:ext>
            </a:extLst>
          </p:cNvPr>
          <p:cNvSpPr txBox="1"/>
          <p:nvPr/>
        </p:nvSpPr>
        <p:spPr>
          <a:xfrm>
            <a:off x="-1" y="1296132"/>
            <a:ext cx="7301133" cy="1446550"/>
          </a:xfrm>
          <a:prstGeom prst="rect">
            <a:avLst/>
          </a:prstGeom>
          <a:noFill/>
        </p:spPr>
        <p:txBody>
          <a:bodyPr wrap="square" rtlCol="0">
            <a:spAutoFit/>
          </a:bodyPr>
          <a:lstStyle/>
          <a:p>
            <a:r>
              <a:rPr lang="es-ES" sz="8800" b="1" dirty="0">
                <a:latin typeface="Bahnschrift SemiCondensed" panose="020B0502040204020203" pitchFamily="34" charset="0"/>
              </a:rPr>
              <a:t>CONCLUSIÓN</a:t>
            </a:r>
            <a:endParaRPr lang="es-ES" sz="8800" b="1" dirty="0">
              <a:solidFill>
                <a:srgbClr val="FFC000"/>
              </a:solidFill>
              <a:latin typeface="Bahnschrift SemiCondensed" panose="020B0502040204020203" pitchFamily="34" charset="0"/>
            </a:endParaRPr>
          </a:p>
        </p:txBody>
      </p:sp>
      <p:pic>
        <p:nvPicPr>
          <p:cNvPr id="47106" name="Picture 2" descr="El orden de Aarón y el orden de Melquisedec - Conocimientos Generales de la  Biblia"/>
          <p:cNvPicPr>
            <a:picLocks noChangeAspect="1" noChangeArrowheads="1"/>
          </p:cNvPicPr>
          <p:nvPr/>
        </p:nvPicPr>
        <p:blipFill>
          <a:blip r:embed="rId3" cstate="print"/>
          <a:srcRect/>
          <a:stretch>
            <a:fillRect/>
          </a:stretch>
        </p:blipFill>
        <p:spPr bwMode="auto">
          <a:xfrm>
            <a:off x="5283338" y="1547445"/>
            <a:ext cx="6427164" cy="428906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CuadroTexto 3">
            <a:extLst>
              <a:ext uri="{FF2B5EF4-FFF2-40B4-BE49-F238E27FC236}">
                <a16:creationId xmlns:a16="http://schemas.microsoft.com/office/drawing/2014/main" id="{64135796-1766-D8EE-051A-21064EBE411E}"/>
              </a:ext>
            </a:extLst>
          </p:cNvPr>
          <p:cNvSpPr txBox="1"/>
          <p:nvPr/>
        </p:nvSpPr>
        <p:spPr>
          <a:xfrm>
            <a:off x="-28136" y="98476"/>
            <a:ext cx="4853354" cy="400110"/>
          </a:xfrm>
          <a:prstGeom prst="rect">
            <a:avLst/>
          </a:prstGeom>
          <a:noFill/>
        </p:spPr>
        <p:txBody>
          <a:bodyPr wrap="square" rtlCol="0">
            <a:spAutoFit/>
          </a:bodyPr>
          <a:lstStyle/>
          <a:p>
            <a:pPr algn="ctr"/>
            <a:r>
              <a:rPr lang="es-ES" sz="2000" b="1" dirty="0">
                <a:latin typeface="Bahnschrift SemiCondensed" panose="020B0502040204020203" pitchFamily="34" charset="0"/>
              </a:rPr>
              <a:t>Un propósito amplio del Plan de la Redención </a:t>
            </a:r>
          </a:p>
        </p:txBody>
      </p:sp>
    </p:spTree>
    <p:extLst>
      <p:ext uri="{BB962C8B-B14F-4D97-AF65-F5344CB8AC3E}">
        <p14:creationId xmlns:p14="http://schemas.microsoft.com/office/powerpoint/2010/main" val="229048296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196948" y="56270"/>
            <a:ext cx="4853354" cy="523220"/>
          </a:xfrm>
          <a:prstGeom prst="rect">
            <a:avLst/>
          </a:prstGeom>
          <a:noFill/>
        </p:spPr>
        <p:txBody>
          <a:bodyPr wrap="square" rtlCol="0">
            <a:spAutoFit/>
          </a:bodyPr>
          <a:lstStyle/>
          <a:p>
            <a:pPr algn="ctr"/>
            <a:r>
              <a:rPr lang="es-ES" sz="2800" b="1" dirty="0">
                <a:latin typeface="Bahnschrift SemiCondensed" panose="020B0502040204020203" pitchFamily="34" charset="0"/>
              </a:rPr>
              <a:t>CONCLUSIÓN</a:t>
            </a:r>
          </a:p>
        </p:txBody>
      </p:sp>
      <p:sp>
        <p:nvSpPr>
          <p:cNvPr id="5" name="CuadroTexto 4">
            <a:extLst>
              <a:ext uri="{FF2B5EF4-FFF2-40B4-BE49-F238E27FC236}">
                <a16:creationId xmlns:a16="http://schemas.microsoft.com/office/drawing/2014/main" id="{C08B84B9-E2B0-1148-DC50-5801C944DA9C}"/>
              </a:ext>
            </a:extLst>
          </p:cNvPr>
          <p:cNvSpPr txBox="1"/>
          <p:nvPr/>
        </p:nvSpPr>
        <p:spPr>
          <a:xfrm>
            <a:off x="150891" y="1081512"/>
            <a:ext cx="12041109" cy="5078313"/>
          </a:xfrm>
          <a:prstGeom prst="rect">
            <a:avLst/>
          </a:prstGeom>
          <a:noFill/>
        </p:spPr>
        <p:txBody>
          <a:bodyPr wrap="square" rtlCol="0">
            <a:spAutoFit/>
          </a:bodyPr>
          <a:lstStyle/>
          <a:p>
            <a:r>
              <a:rPr lang="es-ES" sz="4800" b="1" dirty="0">
                <a:latin typeface="Bahnschrift SemiBold Condensed" pitchFamily="34" charset="0"/>
              </a:rPr>
              <a:t>El libro del Apocalipsis revela, en forma clara, que la última batalla entre la verdad y el error </a:t>
            </a:r>
            <a:r>
              <a:rPr lang="es-ES" sz="4800" b="1" dirty="0">
                <a:solidFill>
                  <a:srgbClr val="FFFF00"/>
                </a:solidFill>
                <a:latin typeface="Bahnschrift SemiBold Condensed" pitchFamily="34" charset="0"/>
              </a:rPr>
              <a:t>girará en torno a la adoración.</a:t>
            </a:r>
            <a:r>
              <a:rPr lang="es-ES" sz="4800" b="1" dirty="0">
                <a:latin typeface="Bahnschrift SemiBold Condensed" pitchFamily="34" charset="0"/>
              </a:rPr>
              <a:t> Esto ocurre en el contexto de una crisis anti-ley y anti-sábado (</a:t>
            </a:r>
            <a:r>
              <a:rPr lang="es-ES" sz="4800" b="1" dirty="0" err="1">
                <a:latin typeface="Bahnschrift SemiBold Condensed" pitchFamily="34" charset="0"/>
              </a:rPr>
              <a:t>Ap</a:t>
            </a:r>
            <a:r>
              <a:rPr lang="es-ES" sz="4800" b="1" dirty="0">
                <a:latin typeface="Bahnschrift SemiBold Condensed" pitchFamily="34" charset="0"/>
              </a:rPr>
              <a:t> 12:17; 14:6-12). Los capítulos 13 y 14 muestran un ataque deliberado a </a:t>
            </a:r>
            <a:r>
              <a:rPr lang="es-ES" sz="4800" b="1" dirty="0">
                <a:solidFill>
                  <a:srgbClr val="FFFF00"/>
                </a:solidFill>
                <a:latin typeface="Bahnschrift SemiBold Condensed" pitchFamily="34" charset="0"/>
              </a:rPr>
              <a:t>los primeros cuatro mandamientos de la Ley de Dios. </a:t>
            </a:r>
          </a:p>
          <a:p>
            <a:endParaRPr lang="es-ES" sz="3600" b="1" dirty="0">
              <a:latin typeface="Bahnschrift SemiBold Condensed" pitchFamily="34" charset="0"/>
            </a:endParaRPr>
          </a:p>
        </p:txBody>
      </p:sp>
    </p:spTree>
    <p:extLst>
      <p:ext uri="{BB962C8B-B14F-4D97-AF65-F5344CB8AC3E}">
        <p14:creationId xmlns:p14="http://schemas.microsoft.com/office/powerpoint/2010/main" val="4803810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196948" y="56270"/>
            <a:ext cx="4853354" cy="523220"/>
          </a:xfrm>
          <a:prstGeom prst="rect">
            <a:avLst/>
          </a:prstGeom>
          <a:noFill/>
        </p:spPr>
        <p:txBody>
          <a:bodyPr wrap="square" rtlCol="0">
            <a:spAutoFit/>
          </a:bodyPr>
          <a:lstStyle/>
          <a:p>
            <a:pPr algn="ctr"/>
            <a:r>
              <a:rPr lang="es-ES" sz="2800" b="1" dirty="0">
                <a:latin typeface="Bahnschrift SemiCondensed" panose="020B0502040204020203" pitchFamily="34" charset="0"/>
              </a:rPr>
              <a:t>CONCLUSIÓN</a:t>
            </a:r>
          </a:p>
        </p:txBody>
      </p:sp>
      <p:sp>
        <p:nvSpPr>
          <p:cNvPr id="5" name="CuadroTexto 4">
            <a:extLst>
              <a:ext uri="{FF2B5EF4-FFF2-40B4-BE49-F238E27FC236}">
                <a16:creationId xmlns:a16="http://schemas.microsoft.com/office/drawing/2014/main" id="{C08B84B9-E2B0-1148-DC50-5801C944DA9C}"/>
              </a:ext>
            </a:extLst>
          </p:cNvPr>
          <p:cNvSpPr txBox="1"/>
          <p:nvPr/>
        </p:nvSpPr>
        <p:spPr>
          <a:xfrm>
            <a:off x="150891" y="701676"/>
            <a:ext cx="12041109" cy="6740307"/>
          </a:xfrm>
          <a:prstGeom prst="rect">
            <a:avLst/>
          </a:prstGeom>
          <a:noFill/>
        </p:spPr>
        <p:txBody>
          <a:bodyPr wrap="square" rtlCol="0">
            <a:spAutoFit/>
          </a:bodyPr>
          <a:lstStyle/>
          <a:p>
            <a:r>
              <a:rPr lang="es-DO" sz="3600" dirty="0">
                <a:latin typeface="Bahnschrift SemiBold Condensed" pitchFamily="34" charset="0"/>
              </a:rPr>
              <a:t>En medio de esta crisis de los siglos, el pueblo de Dios ocupa un lugar importante. Su lealtad a los mandamientos justifica los principios del reino de Dios y honran a Dios ante el mundo impío (</a:t>
            </a:r>
            <a:r>
              <a:rPr lang="es-DO" sz="3600" dirty="0" err="1">
                <a:latin typeface="Bahnschrift SemiBold Condensed" pitchFamily="34" charset="0"/>
              </a:rPr>
              <a:t>Ap</a:t>
            </a:r>
            <a:r>
              <a:rPr lang="es-DO" sz="3600" dirty="0">
                <a:latin typeface="Bahnschrift SemiBold Condensed" pitchFamily="34" charset="0"/>
              </a:rPr>
              <a:t> 14:7). Con todo, </a:t>
            </a:r>
            <a:r>
              <a:rPr lang="es-DO" sz="3600" dirty="0">
                <a:solidFill>
                  <a:srgbClr val="FFC000"/>
                </a:solidFill>
                <a:latin typeface="Bahnschrift SemiBold Condensed" pitchFamily="34" charset="0"/>
              </a:rPr>
              <a:t>la vindicación de Dios requiere mucho más que una respuesta positiva hacia su Ley. </a:t>
            </a:r>
            <a:r>
              <a:rPr lang="es-DO" sz="3600" dirty="0">
                <a:latin typeface="Bahnschrift SemiBold Condensed" pitchFamily="34" charset="0"/>
              </a:rPr>
              <a:t>Por eso leímos que Jesús </a:t>
            </a:r>
            <a:r>
              <a:rPr lang="es-DO" sz="3600" dirty="0">
                <a:solidFill>
                  <a:srgbClr val="00B050"/>
                </a:solidFill>
                <a:latin typeface="Bahnschrift SemiBold Condensed" pitchFamily="34" charset="0"/>
              </a:rPr>
              <a:t>«no vino meramente para que los habitantes de este pequeño mundo pudiesen acatar la Ley de Dios como debe ser acatada»</a:t>
            </a:r>
            <a:r>
              <a:rPr lang="es-DO" sz="3600" dirty="0">
                <a:latin typeface="Bahnschrift SemiBold Condensed" pitchFamily="34" charset="0"/>
              </a:rPr>
              <a:t>, él vino también para </a:t>
            </a:r>
            <a:r>
              <a:rPr lang="es-DO" sz="3600" dirty="0">
                <a:solidFill>
                  <a:srgbClr val="00B050"/>
                </a:solidFill>
                <a:latin typeface="Bahnschrift SemiBold Condensed" pitchFamily="34" charset="0"/>
              </a:rPr>
              <a:t>«vindicar el carácter de Dios ante el universo». </a:t>
            </a:r>
            <a:endParaRPr lang="es-ES" sz="3600" dirty="0">
              <a:solidFill>
                <a:srgbClr val="00B050"/>
              </a:solidFill>
              <a:latin typeface="Bahnschrift SemiBold Condensed" pitchFamily="34" charset="0"/>
            </a:endParaRPr>
          </a:p>
          <a:p>
            <a:r>
              <a:rPr lang="es-DO" sz="3600" dirty="0">
                <a:latin typeface="Bahnschrift SemiBold Condensed" pitchFamily="34" charset="0"/>
              </a:rPr>
              <a:t>Los judíos </a:t>
            </a:r>
            <a:r>
              <a:rPr lang="es-DO" sz="3600" dirty="0">
                <a:solidFill>
                  <a:srgbClr val="FF0000"/>
                </a:solidFill>
                <a:latin typeface="Bahnschrift SemiBold Condensed" pitchFamily="34" charset="0"/>
              </a:rPr>
              <a:t>erraron</a:t>
            </a:r>
            <a:r>
              <a:rPr lang="es-DO" sz="3600" dirty="0">
                <a:latin typeface="Bahnschrift SemiBold Condensed" pitchFamily="34" charset="0"/>
              </a:rPr>
              <a:t> al creer que su obediencia a </a:t>
            </a:r>
            <a:r>
              <a:rPr lang="es-DO" sz="3600" dirty="0">
                <a:solidFill>
                  <a:srgbClr val="FFC000"/>
                </a:solidFill>
                <a:latin typeface="Bahnschrift SemiBold Condensed" pitchFamily="34" charset="0"/>
              </a:rPr>
              <a:t>la Ley le garantizaba la salvación.</a:t>
            </a:r>
            <a:r>
              <a:rPr lang="es-DO" sz="3600" dirty="0">
                <a:latin typeface="Bahnschrift SemiBold Condensed" pitchFamily="34" charset="0"/>
              </a:rPr>
              <a:t> Por su lado, el cristianismo ha caído en el error opuesto: en un rechazo de </a:t>
            </a:r>
            <a:r>
              <a:rPr lang="es-DO" sz="3600" dirty="0">
                <a:solidFill>
                  <a:srgbClr val="FFFF00"/>
                </a:solidFill>
                <a:latin typeface="Bahnschrift SemiBold Condensed" pitchFamily="34" charset="0"/>
              </a:rPr>
              <a:t>la Ley de Dios</a:t>
            </a:r>
            <a:r>
              <a:rPr lang="es-DO" sz="3600" dirty="0">
                <a:latin typeface="Bahnschrift SemiBold Condensed" pitchFamily="34" charset="0"/>
              </a:rPr>
              <a:t> que se materializa al rechazar una parte de ella —el cuarto mandamiento—. </a:t>
            </a:r>
            <a:endParaRPr lang="es-ES" sz="3600" dirty="0">
              <a:latin typeface="Bahnschrift SemiBold Condensed" pitchFamily="34" charset="0"/>
            </a:endParaRPr>
          </a:p>
          <a:p>
            <a:endParaRPr lang="es-ES" sz="3600" b="1" dirty="0">
              <a:latin typeface="Bahnschrift SemiBold Condensed" pitchFamily="34" charset="0"/>
            </a:endParaRPr>
          </a:p>
        </p:txBody>
      </p:sp>
    </p:spTree>
    <p:extLst>
      <p:ext uri="{BB962C8B-B14F-4D97-AF65-F5344CB8AC3E}">
        <p14:creationId xmlns:p14="http://schemas.microsoft.com/office/powerpoint/2010/main" val="4803810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196948" y="56270"/>
            <a:ext cx="4853354" cy="523220"/>
          </a:xfrm>
          <a:prstGeom prst="rect">
            <a:avLst/>
          </a:prstGeom>
          <a:noFill/>
        </p:spPr>
        <p:txBody>
          <a:bodyPr wrap="square" rtlCol="0">
            <a:spAutoFit/>
          </a:bodyPr>
          <a:lstStyle/>
          <a:p>
            <a:pPr algn="ctr"/>
            <a:r>
              <a:rPr lang="es-ES" sz="2800" b="1" dirty="0">
                <a:latin typeface="Bahnschrift SemiCondensed" panose="020B0502040204020203" pitchFamily="34" charset="0"/>
              </a:rPr>
              <a:t>CONCLUSIÓN</a:t>
            </a:r>
          </a:p>
        </p:txBody>
      </p:sp>
      <p:sp>
        <p:nvSpPr>
          <p:cNvPr id="5" name="CuadroTexto 4">
            <a:extLst>
              <a:ext uri="{FF2B5EF4-FFF2-40B4-BE49-F238E27FC236}">
                <a16:creationId xmlns:a16="http://schemas.microsoft.com/office/drawing/2014/main" id="{C08B84B9-E2B0-1148-DC50-5801C944DA9C}"/>
              </a:ext>
            </a:extLst>
          </p:cNvPr>
          <p:cNvSpPr txBox="1"/>
          <p:nvPr/>
        </p:nvSpPr>
        <p:spPr>
          <a:xfrm>
            <a:off x="150891" y="701676"/>
            <a:ext cx="12041109" cy="6463308"/>
          </a:xfrm>
          <a:prstGeom prst="rect">
            <a:avLst/>
          </a:prstGeom>
          <a:noFill/>
        </p:spPr>
        <p:txBody>
          <a:bodyPr wrap="square" rtlCol="0">
            <a:spAutoFit/>
          </a:bodyPr>
          <a:lstStyle/>
          <a:p>
            <a:r>
              <a:rPr lang="es-ES" sz="5400" dirty="0">
                <a:latin typeface="Bahnschrift SemiBold Condensed" pitchFamily="34" charset="0"/>
              </a:rPr>
              <a:t>Aunque el pueblo de Dios </a:t>
            </a:r>
            <a:r>
              <a:rPr lang="es-ES" sz="5400" dirty="0">
                <a:solidFill>
                  <a:srgbClr val="FFFF00"/>
                </a:solidFill>
                <a:latin typeface="Bahnschrift SemiBold Condensed" pitchFamily="34" charset="0"/>
              </a:rPr>
              <a:t>sale victorioso de la crisis final,</a:t>
            </a:r>
            <a:r>
              <a:rPr lang="es-ES" sz="5400" dirty="0">
                <a:latin typeface="Bahnschrift SemiBold Condensed" pitchFamily="34" charset="0"/>
              </a:rPr>
              <a:t> llegará a la misma bajo la sombra de las acusaciones de Satanás que procuran </a:t>
            </a:r>
            <a:r>
              <a:rPr lang="es-ES" sz="5400" dirty="0">
                <a:solidFill>
                  <a:srgbClr val="FF0000"/>
                </a:solidFill>
                <a:latin typeface="Bahnschrift SemiBold Condensed" pitchFamily="34" charset="0"/>
              </a:rPr>
              <a:t>descalificarlo</a:t>
            </a:r>
            <a:r>
              <a:rPr lang="es-ES" sz="5400" dirty="0">
                <a:latin typeface="Bahnschrift SemiBold Condensed" pitchFamily="34" charset="0"/>
              </a:rPr>
              <a:t> de la salvación. Cristo </a:t>
            </a:r>
            <a:r>
              <a:rPr lang="es-ES" sz="5400" dirty="0">
                <a:solidFill>
                  <a:srgbClr val="00B050"/>
                </a:solidFill>
                <a:latin typeface="Bahnschrift SemiBold Condensed" pitchFamily="34" charset="0"/>
              </a:rPr>
              <a:t>no justificará sus faltas,</a:t>
            </a:r>
            <a:r>
              <a:rPr lang="es-ES" sz="5400" dirty="0">
                <a:latin typeface="Bahnschrift SemiBold Condensed" pitchFamily="34" charset="0"/>
              </a:rPr>
              <a:t> mas bien las reconoce, pero señalará algo que Satanás no menciona: </a:t>
            </a:r>
            <a:r>
              <a:rPr lang="es-ES" sz="5400" dirty="0">
                <a:solidFill>
                  <a:srgbClr val="FFFF00"/>
                </a:solidFill>
                <a:latin typeface="Bahnschrift SemiBold Condensed" pitchFamily="34" charset="0"/>
              </a:rPr>
              <a:t>su arrepentimiento y fe en su sacrificio expiatorio. </a:t>
            </a:r>
          </a:p>
          <a:p>
            <a:endParaRPr lang="es-ES" sz="3600" b="1" dirty="0">
              <a:latin typeface="Bahnschrift SemiBold Condensed" pitchFamily="34" charset="0"/>
            </a:endParaRPr>
          </a:p>
        </p:txBody>
      </p:sp>
    </p:spTree>
    <p:extLst>
      <p:ext uri="{BB962C8B-B14F-4D97-AF65-F5344CB8AC3E}">
        <p14:creationId xmlns:p14="http://schemas.microsoft.com/office/powerpoint/2010/main" val="4803810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196948" y="56270"/>
            <a:ext cx="4853354" cy="523220"/>
          </a:xfrm>
          <a:prstGeom prst="rect">
            <a:avLst/>
          </a:prstGeom>
          <a:noFill/>
        </p:spPr>
        <p:txBody>
          <a:bodyPr wrap="square" rtlCol="0">
            <a:spAutoFit/>
          </a:bodyPr>
          <a:lstStyle/>
          <a:p>
            <a:pPr algn="ctr"/>
            <a:r>
              <a:rPr lang="es-ES" sz="2800" b="1" dirty="0">
                <a:latin typeface="Bahnschrift SemiCondensed" panose="020B0502040204020203" pitchFamily="34" charset="0"/>
              </a:rPr>
              <a:t>CONCLUSIÓN</a:t>
            </a:r>
          </a:p>
        </p:txBody>
      </p:sp>
      <p:sp>
        <p:nvSpPr>
          <p:cNvPr id="5" name="CuadroTexto 4">
            <a:extLst>
              <a:ext uri="{FF2B5EF4-FFF2-40B4-BE49-F238E27FC236}">
                <a16:creationId xmlns:a16="http://schemas.microsoft.com/office/drawing/2014/main" id="{C08B84B9-E2B0-1148-DC50-5801C944DA9C}"/>
              </a:ext>
            </a:extLst>
          </p:cNvPr>
          <p:cNvSpPr txBox="1"/>
          <p:nvPr/>
        </p:nvSpPr>
        <p:spPr>
          <a:xfrm>
            <a:off x="150891" y="701676"/>
            <a:ext cx="12041109" cy="6740307"/>
          </a:xfrm>
          <a:prstGeom prst="rect">
            <a:avLst/>
          </a:prstGeom>
          <a:noFill/>
        </p:spPr>
        <p:txBody>
          <a:bodyPr wrap="square" rtlCol="0">
            <a:spAutoFit/>
          </a:bodyPr>
          <a:lstStyle/>
          <a:p>
            <a:r>
              <a:rPr lang="es-DO" sz="4400" dirty="0">
                <a:latin typeface="Bahnschrift SemiBold Condensed" pitchFamily="34" charset="0"/>
              </a:rPr>
              <a:t>Diferente a la TUG que sostiene que la última generación </a:t>
            </a:r>
            <a:r>
              <a:rPr lang="es-DO" sz="4400" dirty="0">
                <a:solidFill>
                  <a:srgbClr val="00B050"/>
                </a:solidFill>
                <a:latin typeface="Bahnschrift SemiBold Condensed" pitchFamily="34" charset="0"/>
              </a:rPr>
              <a:t>—los 144.000—</a:t>
            </a:r>
            <a:r>
              <a:rPr lang="es-DO" sz="4400" dirty="0">
                <a:latin typeface="Bahnschrift SemiBold Condensed" pitchFamily="34" charset="0"/>
              </a:rPr>
              <a:t> vindicará a Dios de manera </a:t>
            </a:r>
            <a:r>
              <a:rPr lang="es-DO" sz="4400" dirty="0">
                <a:solidFill>
                  <a:srgbClr val="FFC000"/>
                </a:solidFill>
                <a:latin typeface="Bahnschrift SemiBold Condensed" pitchFamily="34" charset="0"/>
              </a:rPr>
              <a:t>definitiva y derrotará a Satanás por medio de su obediencia perfecta, </a:t>
            </a:r>
            <a:r>
              <a:rPr lang="es-DO" sz="4400" dirty="0">
                <a:latin typeface="Bahnschrift SemiBold Condensed" pitchFamily="34" charset="0"/>
              </a:rPr>
              <a:t>la Sra. White declara que </a:t>
            </a:r>
            <a:r>
              <a:rPr lang="es-DO" sz="4400" dirty="0">
                <a:solidFill>
                  <a:srgbClr val="00B050"/>
                </a:solidFill>
                <a:latin typeface="Bahnschrift SemiBold Condensed" pitchFamily="34" charset="0"/>
              </a:rPr>
              <a:t>no será </a:t>
            </a:r>
            <a:r>
              <a:rPr lang="es-DO" sz="4400" dirty="0">
                <a:latin typeface="Bahnschrift SemiBold Condensed" pitchFamily="34" charset="0"/>
              </a:rPr>
              <a:t>sino hasta cuando Satanás reconozca en el juicio final la necedad de su rebelión, cuando </a:t>
            </a:r>
            <a:r>
              <a:rPr lang="es-DO" sz="4400" dirty="0">
                <a:solidFill>
                  <a:srgbClr val="00B050"/>
                </a:solidFill>
                <a:latin typeface="Bahnschrift SemiBold Condensed" pitchFamily="34" charset="0"/>
              </a:rPr>
              <a:t>«La justicia de Dios quedará plenamente vindicada»</a:t>
            </a:r>
            <a:r>
              <a:rPr lang="es-DO" sz="4400" dirty="0">
                <a:latin typeface="Bahnschrift SemiBold Condensed" pitchFamily="34" charset="0"/>
              </a:rPr>
              <a:t>. Pero, esta victoria es gracias al </a:t>
            </a:r>
            <a:r>
              <a:rPr lang="es-DO" sz="4400" dirty="0">
                <a:solidFill>
                  <a:srgbClr val="00B050"/>
                </a:solidFill>
                <a:latin typeface="Bahnschrift SemiBold Condensed" pitchFamily="34" charset="0"/>
              </a:rPr>
              <a:t>«gran sacrificio hecho por el Padre y el Hijo en favor del hombre»</a:t>
            </a:r>
            <a:r>
              <a:rPr lang="es-DO" sz="4400" dirty="0">
                <a:latin typeface="Bahnschrift SemiBold Condensed" pitchFamily="34" charset="0"/>
              </a:rPr>
              <a:t>, y no la victoria sobre el pecado de la última generación.</a:t>
            </a:r>
            <a:endParaRPr lang="es-ES" sz="4400" dirty="0">
              <a:latin typeface="Bahnschrift SemiBold Condensed" pitchFamily="34" charset="0"/>
            </a:endParaRPr>
          </a:p>
          <a:p>
            <a:endParaRPr lang="es-ES" sz="3600" b="1" dirty="0">
              <a:latin typeface="Bahnschrift SemiBold Condensed" pitchFamily="34" charset="0"/>
            </a:endParaRPr>
          </a:p>
        </p:txBody>
      </p:sp>
    </p:spTree>
    <p:extLst>
      <p:ext uri="{BB962C8B-B14F-4D97-AF65-F5344CB8AC3E}">
        <p14:creationId xmlns:p14="http://schemas.microsoft.com/office/powerpoint/2010/main" val="4803810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6">
            <a:extLst>
              <a:ext uri="{FF2B5EF4-FFF2-40B4-BE49-F238E27FC236}">
                <a16:creationId xmlns:a16="http://schemas.microsoft.com/office/drawing/2014/main" id="{E04BD369-A28C-D8C0-6206-A7B4754C2A31}"/>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C7DA6392-58FA-2875-347E-661B3E5181A2}"/>
              </a:ext>
            </a:extLst>
          </p:cNvPr>
          <p:cNvSpPr txBox="1"/>
          <p:nvPr/>
        </p:nvSpPr>
        <p:spPr>
          <a:xfrm>
            <a:off x="6288258" y="797510"/>
            <a:ext cx="5571783" cy="5262979"/>
          </a:xfrm>
          <a:prstGeom prst="rect">
            <a:avLst/>
          </a:prstGeom>
          <a:noFill/>
        </p:spPr>
        <p:txBody>
          <a:bodyPr wrap="square" rtlCol="0">
            <a:spAutoFit/>
          </a:bodyPr>
          <a:lstStyle/>
          <a:p>
            <a:pPr algn="ctr"/>
            <a:r>
              <a:rPr lang="es-ES" sz="4800" b="1" dirty="0">
                <a:solidFill>
                  <a:srgbClr val="FFC000"/>
                </a:solidFill>
                <a:latin typeface="Century Gothic" panose="020B0502020202020204" pitchFamily="34" charset="0"/>
              </a:rPr>
              <a:t>Aceptas el sacrificio de Cristo en la cruz como la única forma de presentarte delante de Dios?</a:t>
            </a:r>
            <a:endParaRPr lang="es-DO" sz="4800" b="1" dirty="0">
              <a:solidFill>
                <a:srgbClr val="FFC000"/>
              </a:solidFill>
              <a:latin typeface="Century Gothic" panose="020B0502020202020204" pitchFamily="34" charset="0"/>
            </a:endParaRPr>
          </a:p>
        </p:txBody>
      </p:sp>
    </p:spTree>
    <p:extLst>
      <p:ext uri="{BB962C8B-B14F-4D97-AF65-F5344CB8AC3E}">
        <p14:creationId xmlns:p14="http://schemas.microsoft.com/office/powerpoint/2010/main" val="18715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392363" y="70340"/>
            <a:ext cx="3367889" cy="523220"/>
          </a:xfrm>
          <a:prstGeom prst="rect">
            <a:avLst/>
          </a:prstGeom>
          <a:noFill/>
        </p:spPr>
        <p:txBody>
          <a:bodyPr wrap="square" rtlCol="0">
            <a:spAutoFit/>
          </a:bodyPr>
          <a:lstStyle/>
          <a:p>
            <a:pPr algn="ctr"/>
            <a:r>
              <a:rPr lang="es-DO" sz="2800" b="1" dirty="0">
                <a:latin typeface="Bahnschrift SemiCondensed" panose="020B0502040204020203" pitchFamily="34" charset="0"/>
              </a:rPr>
              <a:t>INTRODUCCIÓN</a:t>
            </a:r>
          </a:p>
        </p:txBody>
      </p:sp>
      <p:sp>
        <p:nvSpPr>
          <p:cNvPr id="5" name="CuadroTexto 4">
            <a:extLst>
              <a:ext uri="{FF2B5EF4-FFF2-40B4-BE49-F238E27FC236}">
                <a16:creationId xmlns:a16="http://schemas.microsoft.com/office/drawing/2014/main" id="{C08B84B9-E2B0-1148-DC50-5801C944DA9C}"/>
              </a:ext>
            </a:extLst>
          </p:cNvPr>
          <p:cNvSpPr txBox="1"/>
          <p:nvPr/>
        </p:nvSpPr>
        <p:spPr>
          <a:xfrm>
            <a:off x="150891" y="958402"/>
            <a:ext cx="12041109" cy="6881692"/>
          </a:xfrm>
          <a:prstGeom prst="rect">
            <a:avLst/>
          </a:prstGeom>
          <a:noFill/>
        </p:spPr>
        <p:txBody>
          <a:bodyPr wrap="square" rtlCol="0">
            <a:spAutoFit/>
          </a:bodyPr>
          <a:lstStyle/>
          <a:p>
            <a:pPr>
              <a:lnSpc>
                <a:spcPct val="107000"/>
              </a:lnSpc>
              <a:spcAft>
                <a:spcPts val="800"/>
              </a:spcAft>
              <a:tabLst>
                <a:tab pos="1668145" algn="l"/>
              </a:tabLst>
            </a:pPr>
            <a:r>
              <a:rPr lang="es-DO" sz="3600" dirty="0">
                <a:latin typeface="Bahnschrift SemiBold Condensed" pitchFamily="34" charset="0"/>
                <a:ea typeface="Calibri"/>
                <a:cs typeface="Times New Roman"/>
              </a:rPr>
              <a:t>Como bien ha observado </a:t>
            </a:r>
            <a:r>
              <a:rPr lang="es-DO" sz="3600" dirty="0">
                <a:solidFill>
                  <a:srgbClr val="00B050"/>
                </a:solidFill>
                <a:latin typeface="Bahnschrift SemiBold Condensed" pitchFamily="34" charset="0"/>
                <a:ea typeface="Calibri"/>
                <a:cs typeface="Times New Roman"/>
              </a:rPr>
              <a:t>Jon Paulien</a:t>
            </a:r>
            <a:r>
              <a:rPr lang="es-DO" sz="3600" dirty="0">
                <a:latin typeface="Bahnschrift SemiBold Condensed" pitchFamily="34" charset="0"/>
                <a:ea typeface="Calibri"/>
                <a:cs typeface="Times New Roman"/>
              </a:rPr>
              <a:t>: </a:t>
            </a:r>
            <a:endParaRPr lang="es-ES" sz="3600" dirty="0">
              <a:latin typeface="Bahnschrift SemiBold Condensed" pitchFamily="34" charset="0"/>
              <a:ea typeface="Calibri"/>
              <a:cs typeface="Times New Roman"/>
            </a:endParaRPr>
          </a:p>
          <a:p>
            <a:r>
              <a:rPr lang="es-DO" sz="3600" dirty="0">
                <a:latin typeface="Bahnschrift SemiBold Condensed" pitchFamily="34" charset="0"/>
                <a:ea typeface="Calibri"/>
                <a:cs typeface="Times New Roman"/>
              </a:rPr>
              <a:t>«</a:t>
            </a:r>
            <a:r>
              <a:rPr lang="es-DO" sz="3600" dirty="0">
                <a:solidFill>
                  <a:srgbClr val="FFFF00"/>
                </a:solidFill>
                <a:latin typeface="Bahnschrift SemiBold Condensed" pitchFamily="34" charset="0"/>
                <a:ea typeface="Calibri"/>
                <a:cs typeface="Times New Roman"/>
              </a:rPr>
              <a:t>El tema central de Apocalipsis, capítulos 13 y 14, es la adoración</a:t>
            </a:r>
            <a:r>
              <a:rPr lang="es-DO" sz="3600" dirty="0">
                <a:latin typeface="Bahnschrift SemiBold Condensed" pitchFamily="34" charset="0"/>
                <a:ea typeface="Calibri"/>
                <a:cs typeface="Times New Roman"/>
              </a:rPr>
              <a:t>. Apocalipsis 13:14 alude al enfrentamiento sobre </a:t>
            </a:r>
            <a:r>
              <a:rPr lang="es-DO" sz="3600" dirty="0">
                <a:solidFill>
                  <a:srgbClr val="00B050"/>
                </a:solidFill>
                <a:latin typeface="Bahnschrift SemiBold Condensed" pitchFamily="34" charset="0"/>
                <a:ea typeface="Calibri"/>
                <a:cs typeface="Times New Roman"/>
              </a:rPr>
              <a:t>el culto en el Monte Carmelo</a:t>
            </a:r>
            <a:r>
              <a:rPr lang="es-DO" sz="3600" dirty="0">
                <a:latin typeface="Bahnschrift SemiBold Condensed" pitchFamily="34" charset="0"/>
                <a:ea typeface="Calibri"/>
                <a:cs typeface="Times New Roman"/>
              </a:rPr>
              <a:t>. Esta parte del libro hace referencia a </a:t>
            </a:r>
            <a:r>
              <a:rPr lang="es-DO" sz="3600" dirty="0">
                <a:solidFill>
                  <a:srgbClr val="FFC000"/>
                </a:solidFill>
                <a:latin typeface="Bahnschrift SemiBold Condensed" pitchFamily="34" charset="0"/>
                <a:ea typeface="Calibri"/>
                <a:cs typeface="Times New Roman"/>
              </a:rPr>
              <a:t>la adoración del dragón </a:t>
            </a:r>
            <a:r>
              <a:rPr lang="es-DO" sz="3600" dirty="0">
                <a:latin typeface="Bahnschrift SemiBold Condensed" pitchFamily="34" charset="0"/>
                <a:ea typeface="Calibri"/>
                <a:cs typeface="Times New Roman"/>
              </a:rPr>
              <a:t>(13:4), </a:t>
            </a:r>
            <a:r>
              <a:rPr lang="es-DO" sz="3600" dirty="0">
                <a:solidFill>
                  <a:srgbClr val="FFC000"/>
                </a:solidFill>
                <a:latin typeface="Bahnschrift SemiBold Condensed" pitchFamily="34" charset="0"/>
                <a:ea typeface="Calibri"/>
                <a:cs typeface="Times New Roman"/>
              </a:rPr>
              <a:t>la bestia del mar </a:t>
            </a:r>
            <a:r>
              <a:rPr lang="es-DO" sz="3600" dirty="0">
                <a:latin typeface="Bahnschrift SemiBold Condensed" pitchFamily="34" charset="0"/>
                <a:ea typeface="Calibri"/>
                <a:cs typeface="Times New Roman"/>
              </a:rPr>
              <a:t>(13:4, 8, 12; 14:9, 11) y </a:t>
            </a:r>
            <a:r>
              <a:rPr lang="es-DO" sz="3600" dirty="0">
                <a:solidFill>
                  <a:srgbClr val="FFC000"/>
                </a:solidFill>
                <a:latin typeface="Bahnschrift SemiBold Condensed" pitchFamily="34" charset="0"/>
                <a:ea typeface="Calibri"/>
                <a:cs typeface="Times New Roman"/>
              </a:rPr>
              <a:t>la imagen de la bestia </a:t>
            </a:r>
            <a:r>
              <a:rPr lang="es-DO" sz="3600" dirty="0">
                <a:latin typeface="Bahnschrift SemiBold Condensed" pitchFamily="34" charset="0"/>
                <a:ea typeface="Calibri"/>
                <a:cs typeface="Times New Roman"/>
              </a:rPr>
              <a:t>(13:15; 14:9, 11). En total, hay exactamente siete apariciones de la palabra </a:t>
            </a:r>
            <a:r>
              <a:rPr lang="es-DO" sz="3600" dirty="0">
                <a:solidFill>
                  <a:srgbClr val="00B050"/>
                </a:solidFill>
                <a:latin typeface="Bahnschrift SemiBold Condensed" pitchFamily="34" charset="0"/>
                <a:ea typeface="Calibri"/>
                <a:cs typeface="Times New Roman"/>
              </a:rPr>
              <a:t>“adoración” </a:t>
            </a:r>
            <a:r>
              <a:rPr lang="es-DO" sz="3600" dirty="0">
                <a:latin typeface="Bahnschrift SemiBold Condensed" pitchFamily="34" charset="0"/>
                <a:ea typeface="Calibri"/>
                <a:cs typeface="Times New Roman"/>
              </a:rPr>
              <a:t>en la parte central del Apocalipsis». </a:t>
            </a:r>
          </a:p>
          <a:p>
            <a:r>
              <a:rPr lang="es-DO" sz="3600" dirty="0">
                <a:latin typeface="Bahnschrift SemiBold Condensed" pitchFamily="34" charset="0"/>
              </a:rPr>
              <a:t>Que </a:t>
            </a:r>
            <a:r>
              <a:rPr lang="es-DO" sz="3600" dirty="0">
                <a:solidFill>
                  <a:srgbClr val="00B050"/>
                </a:solidFill>
                <a:latin typeface="Bahnschrift SemiBold Condensed" pitchFamily="34" charset="0"/>
              </a:rPr>
              <a:t>el último conflicto de la tierra </a:t>
            </a:r>
            <a:r>
              <a:rPr lang="es-DO" sz="3600" dirty="0">
                <a:latin typeface="Bahnschrift SemiBold Condensed" pitchFamily="34" charset="0"/>
              </a:rPr>
              <a:t>tiene como centro </a:t>
            </a:r>
            <a:r>
              <a:rPr lang="es-DO" sz="3600" dirty="0">
                <a:solidFill>
                  <a:srgbClr val="FFFF00"/>
                </a:solidFill>
                <a:latin typeface="Bahnschrift SemiBold Condensed" pitchFamily="34" charset="0"/>
              </a:rPr>
              <a:t>un ataque deliberado a la Ley de Dios</a:t>
            </a:r>
            <a:r>
              <a:rPr lang="es-DO" sz="3600" dirty="0">
                <a:latin typeface="Bahnschrift SemiBold Condensed" pitchFamily="34" charset="0"/>
              </a:rPr>
              <a:t> y, en especial, </a:t>
            </a:r>
            <a:r>
              <a:rPr lang="es-DO" sz="3600" dirty="0">
                <a:solidFill>
                  <a:srgbClr val="FFFF00"/>
                </a:solidFill>
                <a:latin typeface="Bahnschrift SemiBold Condensed" pitchFamily="34" charset="0"/>
              </a:rPr>
              <a:t>al cuarto mandamiento (el sábado), </a:t>
            </a:r>
            <a:r>
              <a:rPr lang="es-DO" sz="3600" dirty="0">
                <a:latin typeface="Bahnschrift SemiBold Condensed" pitchFamily="34" charset="0"/>
              </a:rPr>
              <a:t>se puede ver fácilmente en el libro del Apocalipsis. </a:t>
            </a:r>
            <a:endParaRPr lang="es-ES" sz="3600" dirty="0">
              <a:latin typeface="Bahnschrift SemiBold Condensed" pitchFamily="34" charset="0"/>
            </a:endParaRPr>
          </a:p>
          <a:p>
            <a:endParaRPr lang="es-DO" sz="3600" dirty="0">
              <a:ea typeface="Calibri"/>
              <a:cs typeface="Times New Roman"/>
            </a:endParaRPr>
          </a:p>
          <a:p>
            <a:endParaRPr lang="es-ES" sz="3600" dirty="0"/>
          </a:p>
        </p:txBody>
      </p:sp>
    </p:spTree>
    <p:extLst>
      <p:ext uri="{BB962C8B-B14F-4D97-AF65-F5344CB8AC3E}">
        <p14:creationId xmlns:p14="http://schemas.microsoft.com/office/powerpoint/2010/main" val="480381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392363" y="70340"/>
            <a:ext cx="3367889" cy="523220"/>
          </a:xfrm>
          <a:prstGeom prst="rect">
            <a:avLst/>
          </a:prstGeom>
          <a:noFill/>
        </p:spPr>
        <p:txBody>
          <a:bodyPr wrap="square" rtlCol="0">
            <a:spAutoFit/>
          </a:bodyPr>
          <a:lstStyle/>
          <a:p>
            <a:pPr algn="ctr"/>
            <a:r>
              <a:rPr lang="es-DO" sz="2800" b="1" dirty="0">
                <a:latin typeface="Bahnschrift SemiCondensed" panose="020B0502040204020203" pitchFamily="34" charset="0"/>
              </a:rPr>
              <a:t>INTRODUCCIÓN</a:t>
            </a:r>
          </a:p>
        </p:txBody>
      </p:sp>
      <p:sp>
        <p:nvSpPr>
          <p:cNvPr id="5" name="CuadroTexto 4">
            <a:extLst>
              <a:ext uri="{FF2B5EF4-FFF2-40B4-BE49-F238E27FC236}">
                <a16:creationId xmlns:a16="http://schemas.microsoft.com/office/drawing/2014/main" id="{C08B84B9-E2B0-1148-DC50-5801C944DA9C}"/>
              </a:ext>
            </a:extLst>
          </p:cNvPr>
          <p:cNvSpPr txBox="1"/>
          <p:nvPr/>
        </p:nvSpPr>
        <p:spPr>
          <a:xfrm>
            <a:off x="150891" y="733319"/>
            <a:ext cx="12041109" cy="6617196"/>
          </a:xfrm>
          <a:prstGeom prst="rect">
            <a:avLst/>
          </a:prstGeom>
          <a:noFill/>
        </p:spPr>
        <p:txBody>
          <a:bodyPr wrap="square" rtlCol="0">
            <a:spAutoFit/>
          </a:bodyPr>
          <a:lstStyle/>
          <a:p>
            <a:r>
              <a:rPr lang="es-DO" sz="3200" dirty="0">
                <a:solidFill>
                  <a:srgbClr val="00B050"/>
                </a:solidFill>
                <a:latin typeface="Bahnschrift SemiBold Condensed" pitchFamily="34" charset="0"/>
              </a:rPr>
              <a:t>Paulien</a:t>
            </a:r>
            <a:r>
              <a:rPr lang="es-DO" sz="3200" dirty="0">
                <a:latin typeface="Bahnschrift SemiBold Condensed" pitchFamily="34" charset="0"/>
              </a:rPr>
              <a:t> ha destacado los siguientes puntos:</a:t>
            </a:r>
            <a:endParaRPr lang="es-ES" sz="3200" dirty="0">
              <a:latin typeface="Bahnschrift SemiBold Condensed" pitchFamily="34" charset="0"/>
            </a:endParaRPr>
          </a:p>
          <a:p>
            <a:endParaRPr lang="es-ES" sz="3200" dirty="0">
              <a:latin typeface="Bahnschrift SemiBold Condensed" pitchFamily="34" charset="0"/>
            </a:endParaRPr>
          </a:p>
          <a:p>
            <a:r>
              <a:rPr lang="es-DO" sz="3200" dirty="0">
                <a:latin typeface="Bahnschrift SemiBold Condensed" pitchFamily="34" charset="0"/>
              </a:rPr>
              <a:t>1.     </a:t>
            </a:r>
            <a:r>
              <a:rPr lang="es-DO" sz="3200" dirty="0">
                <a:solidFill>
                  <a:srgbClr val="FFC000"/>
                </a:solidFill>
                <a:latin typeface="Bahnschrift SemiBold Condensed" pitchFamily="34" charset="0"/>
              </a:rPr>
              <a:t> El primer mandamiento</a:t>
            </a:r>
            <a:r>
              <a:rPr lang="es-DO" sz="3200" dirty="0">
                <a:latin typeface="Bahnschrift SemiBold Condensed" pitchFamily="34" charset="0"/>
              </a:rPr>
              <a:t> dice que </a:t>
            </a:r>
            <a:r>
              <a:rPr lang="es-DO" sz="3200" dirty="0">
                <a:solidFill>
                  <a:srgbClr val="FFFF00"/>
                </a:solidFill>
                <a:latin typeface="Bahnschrift SemiBold Condensed" pitchFamily="34" charset="0"/>
              </a:rPr>
              <a:t>no debemos tener otros dioses delante de Yahvé. </a:t>
            </a:r>
            <a:r>
              <a:rPr lang="es-DO" sz="3200" dirty="0">
                <a:latin typeface="Bahnschrift SemiBold Condensed" pitchFamily="34" charset="0"/>
              </a:rPr>
              <a:t>Por su parte, el dragón y la bestia pretenden ser adorados como dioses (</a:t>
            </a:r>
            <a:r>
              <a:rPr lang="es-DO" sz="3200" dirty="0" err="1">
                <a:latin typeface="Bahnschrift SemiBold Condensed" pitchFamily="34" charset="0"/>
              </a:rPr>
              <a:t>Ap</a:t>
            </a:r>
            <a:r>
              <a:rPr lang="es-DO" sz="3200" dirty="0">
                <a:latin typeface="Bahnschrift SemiBold Condensed" pitchFamily="34" charset="0"/>
              </a:rPr>
              <a:t> 13:4, 8). </a:t>
            </a:r>
            <a:endParaRPr lang="es-ES" sz="3200" dirty="0">
              <a:latin typeface="Bahnschrift SemiBold Condensed" pitchFamily="34" charset="0"/>
            </a:endParaRPr>
          </a:p>
          <a:p>
            <a:r>
              <a:rPr lang="es-DO" sz="3200" dirty="0">
                <a:latin typeface="Bahnschrift SemiBold Condensed" pitchFamily="34" charset="0"/>
              </a:rPr>
              <a:t>2.     </a:t>
            </a:r>
            <a:r>
              <a:rPr lang="es-DO" sz="3200" dirty="0">
                <a:solidFill>
                  <a:srgbClr val="FFC000"/>
                </a:solidFill>
                <a:latin typeface="Bahnschrift SemiBold Condensed" pitchFamily="34" charset="0"/>
              </a:rPr>
              <a:t> El segundo mandamiento </a:t>
            </a:r>
            <a:r>
              <a:rPr lang="es-DO" sz="3200" dirty="0">
                <a:solidFill>
                  <a:srgbClr val="FFFF00"/>
                </a:solidFill>
                <a:latin typeface="Bahnschrift SemiBold Condensed" pitchFamily="34" charset="0"/>
              </a:rPr>
              <a:t>prohíbe la adoración de imágenes. </a:t>
            </a:r>
            <a:r>
              <a:rPr lang="es-DO" sz="3200" dirty="0">
                <a:latin typeface="Bahnschrift SemiBold Condensed" pitchFamily="34" charset="0"/>
              </a:rPr>
              <a:t>Sin embargo, la bestia erige una imagen para ser adorada (</a:t>
            </a:r>
            <a:r>
              <a:rPr lang="es-DO" sz="3200" dirty="0" err="1">
                <a:latin typeface="Bahnschrift SemiBold Condensed" pitchFamily="34" charset="0"/>
              </a:rPr>
              <a:t>Ap</a:t>
            </a:r>
            <a:r>
              <a:rPr lang="es-DO" sz="3200" dirty="0">
                <a:latin typeface="Bahnschrift SemiBold Condensed" pitchFamily="34" charset="0"/>
              </a:rPr>
              <a:t> 13:15). </a:t>
            </a:r>
            <a:r>
              <a:rPr lang="es-DO" sz="3200" dirty="0">
                <a:solidFill>
                  <a:srgbClr val="00B050"/>
                </a:solidFill>
                <a:latin typeface="Bahnschrift SemiBold Condensed" pitchFamily="34" charset="0"/>
              </a:rPr>
              <a:t>La criatura asume una posición divina y procura adoración. </a:t>
            </a:r>
            <a:endParaRPr lang="es-ES" sz="3200" dirty="0">
              <a:solidFill>
                <a:srgbClr val="00B050"/>
              </a:solidFill>
              <a:latin typeface="Bahnschrift SemiBold Condensed" pitchFamily="34" charset="0"/>
            </a:endParaRPr>
          </a:p>
          <a:p>
            <a:r>
              <a:rPr lang="es-DO" sz="3200" dirty="0">
                <a:latin typeface="Bahnschrift SemiBold Condensed" pitchFamily="34" charset="0"/>
              </a:rPr>
              <a:t>3.      </a:t>
            </a:r>
            <a:r>
              <a:rPr lang="es-DO" sz="3200" dirty="0">
                <a:solidFill>
                  <a:srgbClr val="FFC000"/>
                </a:solidFill>
                <a:latin typeface="Bahnschrift SemiBold Condensed" pitchFamily="34" charset="0"/>
              </a:rPr>
              <a:t>El tercer mandamiento </a:t>
            </a:r>
            <a:r>
              <a:rPr lang="es-DO" sz="3200" dirty="0">
                <a:solidFill>
                  <a:srgbClr val="FFFF00"/>
                </a:solidFill>
                <a:latin typeface="Bahnschrift SemiBold Condensed" pitchFamily="34" charset="0"/>
              </a:rPr>
              <a:t>prohíbe tomar el nombre del Señor en vano. </a:t>
            </a:r>
            <a:r>
              <a:rPr lang="es-DO" sz="3200" dirty="0">
                <a:latin typeface="Bahnschrift SemiBold Condensed" pitchFamily="34" charset="0"/>
              </a:rPr>
              <a:t>No obstante, la bestia está </a:t>
            </a:r>
            <a:r>
              <a:rPr lang="es-DO" sz="3200" dirty="0">
                <a:solidFill>
                  <a:srgbClr val="FF0000"/>
                </a:solidFill>
                <a:latin typeface="Bahnschrift SemiBold Condensed" pitchFamily="34" charset="0"/>
              </a:rPr>
              <a:t>llena de blasfemias </a:t>
            </a:r>
            <a:r>
              <a:rPr lang="es-DO" sz="3200" dirty="0">
                <a:latin typeface="Bahnschrift SemiBold Condensed" pitchFamily="34" charset="0"/>
              </a:rPr>
              <a:t>(</a:t>
            </a:r>
            <a:r>
              <a:rPr lang="es-DO" sz="3200" dirty="0" err="1">
                <a:latin typeface="Bahnschrift SemiBold Condensed" pitchFamily="34" charset="0"/>
              </a:rPr>
              <a:t>Ap</a:t>
            </a:r>
            <a:r>
              <a:rPr lang="es-DO" sz="3200" dirty="0">
                <a:latin typeface="Bahnschrift SemiBold Condensed" pitchFamily="34" charset="0"/>
              </a:rPr>
              <a:t> 13:1, 5-6). </a:t>
            </a:r>
            <a:endParaRPr lang="es-ES" sz="3200" dirty="0">
              <a:latin typeface="Bahnschrift SemiBold Condensed" pitchFamily="34" charset="0"/>
            </a:endParaRPr>
          </a:p>
          <a:p>
            <a:r>
              <a:rPr lang="es-DO" sz="3200" dirty="0">
                <a:latin typeface="Bahnschrift SemiBold Condensed" pitchFamily="34" charset="0"/>
              </a:rPr>
              <a:t>4.      La marca de la bestia </a:t>
            </a:r>
            <a:r>
              <a:rPr lang="es-DO" sz="3200" dirty="0">
                <a:solidFill>
                  <a:srgbClr val="FFFF00"/>
                </a:solidFill>
                <a:latin typeface="Bahnschrift SemiBold Condensed" pitchFamily="34" charset="0"/>
              </a:rPr>
              <a:t>desafía al sábado</a:t>
            </a:r>
            <a:r>
              <a:rPr lang="es-DO" sz="3200" dirty="0">
                <a:latin typeface="Bahnschrift SemiBold Condensed" pitchFamily="34" charset="0"/>
              </a:rPr>
              <a:t>, que es puesto por parte de Dios en Apocalipsis 14:7 (cf. Ex 20:11).</a:t>
            </a:r>
            <a:endParaRPr lang="es-ES" sz="3200" dirty="0">
              <a:latin typeface="Bahnschrift SemiBold Condensed" pitchFamily="34" charset="0"/>
            </a:endParaRPr>
          </a:p>
          <a:p>
            <a:endParaRPr lang="es-DO" sz="3600" dirty="0">
              <a:ea typeface="Calibri"/>
              <a:cs typeface="Times New Roman"/>
            </a:endParaRPr>
          </a:p>
          <a:p>
            <a:endParaRPr lang="es-ES" sz="3600" dirty="0"/>
          </a:p>
        </p:txBody>
      </p:sp>
    </p:spTree>
    <p:extLst>
      <p:ext uri="{BB962C8B-B14F-4D97-AF65-F5344CB8AC3E}">
        <p14:creationId xmlns:p14="http://schemas.microsoft.com/office/powerpoint/2010/main" val="480381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98474"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530101" y="49359"/>
            <a:ext cx="3367889" cy="523220"/>
          </a:xfrm>
          <a:prstGeom prst="rect">
            <a:avLst/>
          </a:prstGeom>
          <a:noFill/>
        </p:spPr>
        <p:txBody>
          <a:bodyPr wrap="square" rtlCol="0">
            <a:spAutoFit/>
          </a:bodyPr>
          <a:lstStyle/>
          <a:p>
            <a:pPr algn="ctr"/>
            <a:r>
              <a:rPr lang="es-MX" sz="2800" b="1" dirty="0">
                <a:latin typeface="Bahnschrift SemiCondensed" panose="020B0502040204020203" pitchFamily="34" charset="0"/>
              </a:rPr>
              <a:t>INTRODUCCIÓN</a:t>
            </a:r>
            <a:endParaRPr lang="es-DO" sz="2800" b="1" dirty="0">
              <a:latin typeface="Bahnschrift SemiCondensed" panose="020B0502040204020203" pitchFamily="34" charset="0"/>
            </a:endParaRPr>
          </a:p>
        </p:txBody>
      </p:sp>
      <p:sp>
        <p:nvSpPr>
          <p:cNvPr id="5" name="CuadroTexto 4">
            <a:extLst>
              <a:ext uri="{FF2B5EF4-FFF2-40B4-BE49-F238E27FC236}">
                <a16:creationId xmlns:a16="http://schemas.microsoft.com/office/drawing/2014/main" id="{C08B84B9-E2B0-1148-DC50-5801C944DA9C}"/>
              </a:ext>
            </a:extLst>
          </p:cNvPr>
          <p:cNvSpPr txBox="1"/>
          <p:nvPr/>
        </p:nvSpPr>
        <p:spPr>
          <a:xfrm>
            <a:off x="253218" y="944442"/>
            <a:ext cx="7793501" cy="5262979"/>
          </a:xfrm>
          <a:prstGeom prst="rect">
            <a:avLst/>
          </a:prstGeom>
          <a:noFill/>
        </p:spPr>
        <p:txBody>
          <a:bodyPr wrap="square" rtlCol="0">
            <a:spAutoFit/>
          </a:bodyPr>
          <a:lstStyle/>
          <a:p>
            <a:pPr algn="just"/>
            <a:endParaRPr lang="es-ES" sz="4800" dirty="0">
              <a:latin typeface="Bahnschrift SemiCondensed" panose="020B0502040204020203" pitchFamily="34" charset="0"/>
            </a:endParaRPr>
          </a:p>
          <a:p>
            <a:r>
              <a:rPr lang="es-DO" sz="9600" b="1" dirty="0">
                <a:latin typeface="Bahnschrift SemiBold Condensed" pitchFamily="34" charset="0"/>
              </a:rPr>
              <a:t>El </a:t>
            </a:r>
            <a:r>
              <a:rPr lang="es-DO" sz="9600" b="1" dirty="0">
                <a:solidFill>
                  <a:srgbClr val="FFFF00"/>
                </a:solidFill>
                <a:latin typeface="Bahnschrift SemiBold Condensed" pitchFamily="34" charset="0"/>
              </a:rPr>
              <a:t>punto central </a:t>
            </a:r>
            <a:r>
              <a:rPr lang="es-DO" sz="9600" b="1" dirty="0">
                <a:latin typeface="Bahnschrift SemiBold Condensed" pitchFamily="34" charset="0"/>
              </a:rPr>
              <a:t>de</a:t>
            </a:r>
            <a:r>
              <a:rPr lang="es-DO" sz="9600" b="1" dirty="0">
                <a:solidFill>
                  <a:srgbClr val="FFC000"/>
                </a:solidFill>
                <a:latin typeface="Bahnschrift SemiBold Condensed" pitchFamily="34" charset="0"/>
              </a:rPr>
              <a:t> la última controversia </a:t>
            </a:r>
            <a:endParaRPr lang="es-ES" sz="9600" dirty="0">
              <a:solidFill>
                <a:srgbClr val="FFC000"/>
              </a:solidFill>
              <a:latin typeface="Bahnschrift SemiBold Condensed" pitchFamily="34" charset="0"/>
            </a:endParaRPr>
          </a:p>
        </p:txBody>
      </p:sp>
      <p:pic>
        <p:nvPicPr>
          <p:cNvPr id="1028" name="Picture 4" descr="Pecados del Alma | EPU"/>
          <p:cNvPicPr>
            <a:picLocks noChangeAspect="1" noChangeArrowheads="1"/>
          </p:cNvPicPr>
          <p:nvPr/>
        </p:nvPicPr>
        <p:blipFill>
          <a:blip r:embed="rId3" cstate="print"/>
          <a:stretch>
            <a:fillRect/>
          </a:stretch>
        </p:blipFill>
        <p:spPr bwMode="auto">
          <a:xfrm>
            <a:off x="7186738" y="237565"/>
            <a:ext cx="4109619" cy="6309136"/>
          </a:xfrm>
          <a:prstGeom prst="roundRect">
            <a:avLst>
              <a:gd name="adj" fmla="val 16667"/>
            </a:avLst>
          </a:prstGeom>
          <a:ln>
            <a:noFill/>
          </a:ln>
          <a:effectLst>
            <a:outerShdw blurRad="76200" dir="13500000" sy="23000" kx="1200000" algn="br" rotWithShape="0">
              <a:prstClr val="black">
                <a:alpha val="20000"/>
              </a:prst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29048296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14068" y="112544"/>
            <a:ext cx="4348449" cy="400110"/>
          </a:xfrm>
          <a:prstGeom prst="rect">
            <a:avLst/>
          </a:prstGeom>
          <a:noFill/>
        </p:spPr>
        <p:txBody>
          <a:bodyPr wrap="square" rtlCol="0">
            <a:spAutoFit/>
          </a:bodyPr>
          <a:lstStyle/>
          <a:p>
            <a:pPr algn="ctr"/>
            <a:r>
              <a:rPr lang="es-ES" sz="2000" b="1" dirty="0">
                <a:latin typeface="Bahnschrift SemiCondensed" panose="020B0502040204020203" pitchFamily="34" charset="0"/>
              </a:rPr>
              <a:t>El punto central de la última controversia </a:t>
            </a:r>
          </a:p>
        </p:txBody>
      </p:sp>
      <p:sp>
        <p:nvSpPr>
          <p:cNvPr id="5" name="CuadroTexto 4">
            <a:extLst>
              <a:ext uri="{FF2B5EF4-FFF2-40B4-BE49-F238E27FC236}">
                <a16:creationId xmlns:a16="http://schemas.microsoft.com/office/drawing/2014/main" id="{C08B84B9-E2B0-1148-DC50-5801C944DA9C}"/>
              </a:ext>
            </a:extLst>
          </p:cNvPr>
          <p:cNvSpPr txBox="1"/>
          <p:nvPr/>
        </p:nvSpPr>
        <p:spPr>
          <a:xfrm>
            <a:off x="150891" y="1113244"/>
            <a:ext cx="12041109" cy="5016758"/>
          </a:xfrm>
          <a:prstGeom prst="rect">
            <a:avLst/>
          </a:prstGeom>
          <a:noFill/>
        </p:spPr>
        <p:txBody>
          <a:bodyPr wrap="square" rtlCol="0">
            <a:spAutoFit/>
          </a:bodyPr>
          <a:lstStyle/>
          <a:p>
            <a:r>
              <a:rPr lang="es-ES" sz="4000" dirty="0">
                <a:solidFill>
                  <a:srgbClr val="00B050"/>
                </a:solidFill>
                <a:latin typeface="Bahnschrift SemiBold Condensed" pitchFamily="34" charset="0"/>
              </a:rPr>
              <a:t>Muchos</a:t>
            </a:r>
            <a:r>
              <a:rPr lang="es-ES" sz="4000" dirty="0">
                <a:latin typeface="Bahnschrift SemiBold Condensed" pitchFamily="34" charset="0"/>
              </a:rPr>
              <a:t> creen que </a:t>
            </a:r>
            <a:r>
              <a:rPr lang="es-ES" sz="4000" dirty="0">
                <a:solidFill>
                  <a:srgbClr val="FFFF00"/>
                </a:solidFill>
                <a:latin typeface="Bahnschrift SemiBold Condensed" pitchFamily="34" charset="0"/>
              </a:rPr>
              <a:t>la obediencia a los mandamientos de Dios </a:t>
            </a:r>
            <a:r>
              <a:rPr lang="es-ES" sz="4000" dirty="0">
                <a:latin typeface="Bahnschrift SemiBold Condensed" pitchFamily="34" charset="0"/>
              </a:rPr>
              <a:t>constituye el aspecto clave de </a:t>
            </a:r>
            <a:r>
              <a:rPr lang="es-ES" sz="4000" dirty="0">
                <a:solidFill>
                  <a:srgbClr val="FFC000"/>
                </a:solidFill>
                <a:latin typeface="Bahnschrift SemiBold Condensed" pitchFamily="34" charset="0"/>
              </a:rPr>
              <a:t>la gran controversia entre Cristo y Satanás</a:t>
            </a:r>
            <a:r>
              <a:rPr lang="es-ES" sz="4000" dirty="0">
                <a:latin typeface="Bahnschrift SemiBold Condensed" pitchFamily="34" charset="0"/>
              </a:rPr>
              <a:t>, y del </a:t>
            </a:r>
            <a:r>
              <a:rPr lang="es-ES" sz="4000" dirty="0">
                <a:solidFill>
                  <a:srgbClr val="FFFF00"/>
                </a:solidFill>
                <a:latin typeface="Bahnschrift SemiBold Condensed" pitchFamily="34" charset="0"/>
              </a:rPr>
              <a:t>Plan de la Salvación</a:t>
            </a:r>
            <a:r>
              <a:rPr lang="es-ES" sz="4000" dirty="0">
                <a:latin typeface="Bahnschrift SemiBold Condensed" pitchFamily="34" charset="0"/>
              </a:rPr>
              <a:t>, pero </a:t>
            </a:r>
            <a:r>
              <a:rPr lang="es-ES" sz="4000" dirty="0">
                <a:solidFill>
                  <a:srgbClr val="00B050"/>
                </a:solidFill>
                <a:latin typeface="Bahnschrift SemiBold Condensed" pitchFamily="34" charset="0"/>
              </a:rPr>
              <a:t>hay mucho más</a:t>
            </a:r>
            <a:r>
              <a:rPr lang="es-ES" sz="4000" dirty="0">
                <a:latin typeface="Bahnschrift SemiBold Condensed" pitchFamily="34" charset="0"/>
              </a:rPr>
              <a:t>. La Sra. White sostiene que Jesús </a:t>
            </a:r>
            <a:r>
              <a:rPr lang="es-ES" sz="4000" dirty="0">
                <a:solidFill>
                  <a:srgbClr val="00B050"/>
                </a:solidFill>
                <a:latin typeface="Bahnschrift SemiBold Condensed" pitchFamily="34" charset="0"/>
              </a:rPr>
              <a:t>«no vino meramente para que los habitantes de este pequeño mundo pudiesen acatar la Ley de Dios como debe ser acatada»</a:t>
            </a:r>
            <a:r>
              <a:rPr lang="es-ES" sz="4000" dirty="0">
                <a:latin typeface="Bahnschrift SemiBold Condensed" pitchFamily="34" charset="0"/>
              </a:rPr>
              <a:t>, él vino también para </a:t>
            </a:r>
            <a:r>
              <a:rPr lang="es-ES" sz="4000" dirty="0">
                <a:solidFill>
                  <a:srgbClr val="FFC000"/>
                </a:solidFill>
                <a:latin typeface="Bahnschrift SemiBold Condensed" pitchFamily="34" charset="0"/>
              </a:rPr>
              <a:t>«vindicar el carácter de Dios ante el universo»</a:t>
            </a:r>
            <a:r>
              <a:rPr lang="es-ES" sz="4000" dirty="0">
                <a:latin typeface="Bahnschrift SemiBold Condensed" pitchFamily="34" charset="0"/>
              </a:rPr>
              <a:t>. </a:t>
            </a:r>
            <a:r>
              <a:rPr lang="es-ES" sz="4000" dirty="0">
                <a:solidFill>
                  <a:srgbClr val="FFFF00"/>
                </a:solidFill>
                <a:latin typeface="Bahnschrift SemiBold Condensed" pitchFamily="34" charset="0"/>
              </a:rPr>
              <a:t>La obediencia a la Ley divina por parte de Cristo solo constituía una parte de su propósito redentor. </a:t>
            </a:r>
          </a:p>
        </p:txBody>
      </p:sp>
    </p:spTree>
    <p:extLst>
      <p:ext uri="{BB962C8B-B14F-4D97-AF65-F5344CB8AC3E}">
        <p14:creationId xmlns:p14="http://schemas.microsoft.com/office/powerpoint/2010/main" val="480381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14068" y="112544"/>
            <a:ext cx="4348449" cy="400110"/>
          </a:xfrm>
          <a:prstGeom prst="rect">
            <a:avLst/>
          </a:prstGeom>
          <a:noFill/>
        </p:spPr>
        <p:txBody>
          <a:bodyPr wrap="square" rtlCol="0">
            <a:spAutoFit/>
          </a:bodyPr>
          <a:lstStyle/>
          <a:p>
            <a:pPr algn="ctr"/>
            <a:r>
              <a:rPr lang="es-ES" sz="2000" b="1" dirty="0">
                <a:latin typeface="Bahnschrift SemiCondensed" panose="020B0502040204020203" pitchFamily="34" charset="0"/>
              </a:rPr>
              <a:t>El punto central de la última controversia </a:t>
            </a:r>
          </a:p>
        </p:txBody>
      </p:sp>
      <p:sp>
        <p:nvSpPr>
          <p:cNvPr id="5" name="CuadroTexto 4">
            <a:extLst>
              <a:ext uri="{FF2B5EF4-FFF2-40B4-BE49-F238E27FC236}">
                <a16:creationId xmlns:a16="http://schemas.microsoft.com/office/drawing/2014/main" id="{C08B84B9-E2B0-1148-DC50-5801C944DA9C}"/>
              </a:ext>
            </a:extLst>
          </p:cNvPr>
          <p:cNvSpPr txBox="1"/>
          <p:nvPr/>
        </p:nvSpPr>
        <p:spPr>
          <a:xfrm>
            <a:off x="150891" y="671691"/>
            <a:ext cx="12041109" cy="6186309"/>
          </a:xfrm>
          <a:prstGeom prst="rect">
            <a:avLst/>
          </a:prstGeom>
          <a:noFill/>
        </p:spPr>
        <p:txBody>
          <a:bodyPr wrap="square" rtlCol="0">
            <a:spAutoFit/>
          </a:bodyPr>
          <a:lstStyle/>
          <a:p>
            <a:r>
              <a:rPr lang="es-ES" sz="4400" dirty="0">
                <a:latin typeface="Bahnschrift SemiBold Condensed" pitchFamily="34" charset="0"/>
              </a:rPr>
              <a:t>Dada esta realidad poco comprendida, la vindicación cósmica del carácter de Dios </a:t>
            </a:r>
            <a:r>
              <a:rPr lang="es-ES" sz="4400" dirty="0">
                <a:solidFill>
                  <a:srgbClr val="FF0000"/>
                </a:solidFill>
                <a:latin typeface="Bahnschrift SemiBold Condensed" pitchFamily="34" charset="0"/>
              </a:rPr>
              <a:t>no puede ocurrir por medio de la última generación,</a:t>
            </a:r>
            <a:r>
              <a:rPr lang="es-ES" sz="4400" dirty="0">
                <a:latin typeface="Bahnschrift SemiBold Condensed" pitchFamily="34" charset="0"/>
              </a:rPr>
              <a:t> sino </a:t>
            </a:r>
            <a:r>
              <a:rPr lang="es-ES" sz="4400" dirty="0">
                <a:solidFill>
                  <a:srgbClr val="FFFF00"/>
                </a:solidFill>
                <a:latin typeface="Bahnschrift SemiBold Condensed" pitchFamily="34" charset="0"/>
              </a:rPr>
              <a:t>solo por medio de la vida y el sacrificio perfectos de Jesús. </a:t>
            </a:r>
            <a:r>
              <a:rPr lang="es-ES" sz="4400" dirty="0">
                <a:solidFill>
                  <a:srgbClr val="FFC000"/>
                </a:solidFill>
                <a:latin typeface="Bahnschrift SemiBold Condensed" pitchFamily="34" charset="0"/>
              </a:rPr>
              <a:t>La cruz es el fundamento sobre el cual se edifica de manera sólida y segura los demás aspectos del Plan de la Salvación. </a:t>
            </a:r>
            <a:r>
              <a:rPr lang="es-ES" sz="4400" dirty="0">
                <a:latin typeface="Bahnschrift SemiBold Condensed" pitchFamily="34" charset="0"/>
              </a:rPr>
              <a:t>La vindicación final del carácter divino solo será una realidad cuando se provea</a:t>
            </a:r>
            <a:r>
              <a:rPr lang="es-ES" sz="4400" dirty="0">
                <a:solidFill>
                  <a:srgbClr val="00B050"/>
                </a:solidFill>
                <a:latin typeface="Bahnschrift SemiBold Condensed" pitchFamily="34" charset="0"/>
              </a:rPr>
              <a:t> «una solución integral del problema del pecado»</a:t>
            </a:r>
            <a:r>
              <a:rPr lang="es-ES" sz="4400" dirty="0">
                <a:latin typeface="Bahnschrift SemiBold Condensed" pitchFamily="34" charset="0"/>
              </a:rPr>
              <a:t>, su erradicación final y </a:t>
            </a:r>
            <a:r>
              <a:rPr lang="es-ES" sz="4400" dirty="0">
                <a:solidFill>
                  <a:srgbClr val="00B050"/>
                </a:solidFill>
                <a:latin typeface="Bahnschrift SemiBold Condensed" pitchFamily="34" charset="0"/>
              </a:rPr>
              <a:t>«la salvación de los pecadores creyentes».</a:t>
            </a:r>
          </a:p>
        </p:txBody>
      </p:sp>
    </p:spTree>
    <p:extLst>
      <p:ext uri="{BB962C8B-B14F-4D97-AF65-F5344CB8AC3E}">
        <p14:creationId xmlns:p14="http://schemas.microsoft.com/office/powerpoint/2010/main" val="480381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98474" y="0"/>
            <a:ext cx="12192000" cy="6858000"/>
          </a:xfrm>
          <a:prstGeom prst="rect">
            <a:avLst/>
          </a:prstGeom>
        </p:spPr>
      </p:pic>
      <p:sp>
        <p:nvSpPr>
          <p:cNvPr id="5" name="CuadroTexto 4">
            <a:extLst>
              <a:ext uri="{FF2B5EF4-FFF2-40B4-BE49-F238E27FC236}">
                <a16:creationId xmlns:a16="http://schemas.microsoft.com/office/drawing/2014/main" id="{C08B84B9-E2B0-1148-DC50-5801C944DA9C}"/>
              </a:ext>
            </a:extLst>
          </p:cNvPr>
          <p:cNvSpPr txBox="1"/>
          <p:nvPr/>
        </p:nvSpPr>
        <p:spPr>
          <a:xfrm>
            <a:off x="295422" y="817832"/>
            <a:ext cx="4445390" cy="2554545"/>
          </a:xfrm>
          <a:prstGeom prst="rect">
            <a:avLst/>
          </a:prstGeom>
          <a:noFill/>
        </p:spPr>
        <p:txBody>
          <a:bodyPr wrap="square" rtlCol="0">
            <a:spAutoFit/>
          </a:bodyPr>
          <a:lstStyle/>
          <a:p>
            <a:pPr algn="just"/>
            <a:r>
              <a:rPr lang="es-ES" sz="8000" dirty="0">
                <a:solidFill>
                  <a:srgbClr val="FFC000"/>
                </a:solidFill>
                <a:latin typeface="Bahnschrift SemiCondensed" panose="020B0502040204020203" pitchFamily="34" charset="0"/>
              </a:rPr>
              <a:t>Jonathan K. Paulien</a:t>
            </a:r>
          </a:p>
        </p:txBody>
      </p:sp>
      <p:sp>
        <p:nvSpPr>
          <p:cNvPr id="22530" name="AutoShape 2" descr="James Leo Garrett Jr. (1925–2020), the Gentleman Theologi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1" name="10 Rectángulo"/>
          <p:cNvSpPr/>
          <p:nvPr/>
        </p:nvSpPr>
        <p:spPr>
          <a:xfrm>
            <a:off x="98474" y="3195140"/>
            <a:ext cx="6855655" cy="3539430"/>
          </a:xfrm>
          <a:prstGeom prst="rect">
            <a:avLst/>
          </a:prstGeom>
        </p:spPr>
        <p:txBody>
          <a:bodyPr wrap="square">
            <a:spAutoFit/>
          </a:bodyPr>
          <a:lstStyle/>
          <a:p>
            <a:r>
              <a:rPr lang="es-ES" sz="3200" dirty="0">
                <a:latin typeface="Bahnschrift SemiBold Condensed" pitchFamily="34" charset="0"/>
              </a:rPr>
              <a:t>(nacido en 1949) Fue profesor de Interpretación del Nuevo Testamento en el Seminario Teológico Adventista del Séptimo Día de la Universidad Andrews. Pasó más de dos décadas en Andrews. En 2007, se convirtió en decano de la Facultad de Religión de la Universidad de Loma Linda, cargo que ocupó hasta 2019.</a:t>
            </a:r>
          </a:p>
        </p:txBody>
      </p:sp>
      <p:pic>
        <p:nvPicPr>
          <p:cNvPr id="22541" name="Picture 13" descr="Obituary: James Leo Garrett"/>
          <p:cNvPicPr>
            <a:picLocks noChangeAspect="1" noChangeArrowheads="1"/>
          </p:cNvPicPr>
          <p:nvPr/>
        </p:nvPicPr>
        <p:blipFill>
          <a:blip r:embed="rId3" cstate="print"/>
          <a:stretch>
            <a:fillRect/>
          </a:stretch>
        </p:blipFill>
        <p:spPr bwMode="auto">
          <a:xfrm>
            <a:off x="7000637" y="1308449"/>
            <a:ext cx="4422329" cy="5218960"/>
          </a:xfrm>
          <a:prstGeom prst="round2DiagRect">
            <a:avLst/>
          </a:prstGeom>
          <a:noFill/>
          <a:ln w="76200">
            <a:solidFill>
              <a:srgbClr val="FF9900"/>
            </a:solidFill>
          </a:ln>
        </p:spPr>
      </p:pic>
      <p:sp>
        <p:nvSpPr>
          <p:cNvPr id="8" name="CuadroTexto 3">
            <a:extLst>
              <a:ext uri="{FF2B5EF4-FFF2-40B4-BE49-F238E27FC236}">
                <a16:creationId xmlns:a16="http://schemas.microsoft.com/office/drawing/2014/main" id="{64135796-1766-D8EE-051A-21064EBE411E}"/>
              </a:ext>
            </a:extLst>
          </p:cNvPr>
          <p:cNvSpPr txBox="1"/>
          <p:nvPr/>
        </p:nvSpPr>
        <p:spPr>
          <a:xfrm>
            <a:off x="14068" y="112544"/>
            <a:ext cx="4348449" cy="400110"/>
          </a:xfrm>
          <a:prstGeom prst="rect">
            <a:avLst/>
          </a:prstGeom>
          <a:noFill/>
        </p:spPr>
        <p:txBody>
          <a:bodyPr wrap="square" rtlCol="0">
            <a:spAutoFit/>
          </a:bodyPr>
          <a:lstStyle/>
          <a:p>
            <a:pPr algn="ctr"/>
            <a:r>
              <a:rPr lang="es-ES" sz="2000" b="1" dirty="0">
                <a:latin typeface="Bahnschrift SemiCondensed" panose="020B0502040204020203" pitchFamily="34" charset="0"/>
              </a:rPr>
              <a:t>El punto central de la última controversia </a:t>
            </a:r>
          </a:p>
        </p:txBody>
      </p:sp>
    </p:spTree>
    <p:extLst>
      <p:ext uri="{BB962C8B-B14F-4D97-AF65-F5344CB8AC3E}">
        <p14:creationId xmlns:p14="http://schemas.microsoft.com/office/powerpoint/2010/main" val="229048296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632</TotalTime>
  <Words>3399</Words>
  <Application>Microsoft Macintosh PowerPoint</Application>
  <PresentationFormat>Panorámica</PresentationFormat>
  <Paragraphs>109</Paragraphs>
  <Slides>39</Slides>
  <Notes>4</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39</vt:i4>
      </vt:variant>
    </vt:vector>
  </HeadingPairs>
  <TitlesOfParts>
    <vt:vector size="48" baseType="lpstr">
      <vt:lpstr>Arial</vt:lpstr>
      <vt:lpstr>Avenir Next LT Pro</vt:lpstr>
      <vt:lpstr>Bahnschrift SemiBold Condensed</vt:lpstr>
      <vt:lpstr>Bahnschrift SemiBold SemiConden</vt:lpstr>
      <vt:lpstr>Bahnschrift SemiCondensed</vt:lpstr>
      <vt:lpstr>Calibri</vt:lpstr>
      <vt:lpstr>Calibri Light</vt:lpstr>
      <vt:lpstr>Century Gothic</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Office365</dc:creator>
  <cp:lastModifiedBy>Loida De Jesús</cp:lastModifiedBy>
  <cp:revision>53</cp:revision>
  <dcterms:created xsi:type="dcterms:W3CDTF">2023-08-29T14:36:31Z</dcterms:created>
  <dcterms:modified xsi:type="dcterms:W3CDTF">2023-12-18T01:04:06Z</dcterms:modified>
</cp:coreProperties>
</file>