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1" r:id="rId6"/>
    <p:sldId id="264" r:id="rId7"/>
    <p:sldId id="265" r:id="rId8"/>
    <p:sldId id="266" r:id="rId9"/>
    <p:sldId id="267" r:id="rId10"/>
    <p:sldId id="269" r:id="rId11"/>
    <p:sldId id="263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520F"/>
    <a:srgbClr val="0E1B5A"/>
    <a:srgbClr val="DF6613"/>
    <a:srgbClr val="820000"/>
    <a:srgbClr val="680000"/>
    <a:srgbClr val="4C0000"/>
    <a:srgbClr val="960000"/>
    <a:srgbClr val="5C2A08"/>
    <a:srgbClr val="778B35"/>
    <a:srgbClr val="308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911e8fa5ae1fd38" providerId="LiveId" clId="{3244128C-55E6-4FD0-A5D5-9641656C3221}"/>
    <pc:docChg chg="delSld modSld">
      <pc:chgData name="" userId="6911e8fa5ae1fd38" providerId="LiveId" clId="{3244128C-55E6-4FD0-A5D5-9641656C3221}" dt="2021-02-13T02:56:36.968" v="57" actId="1076"/>
      <pc:docMkLst>
        <pc:docMk/>
      </pc:docMkLst>
      <pc:sldChg chg="addSp modSp">
        <pc:chgData name="" userId="6911e8fa5ae1fd38" providerId="LiveId" clId="{3244128C-55E6-4FD0-A5D5-9641656C3221}" dt="2021-02-13T02:56:36.968" v="57" actId="1076"/>
        <pc:sldMkLst>
          <pc:docMk/>
          <pc:sldMk cId="3193219418" sldId="256"/>
        </pc:sldMkLst>
        <pc:spChg chg="add mod">
          <ac:chgData name="" userId="6911e8fa5ae1fd38" providerId="LiveId" clId="{3244128C-55E6-4FD0-A5D5-9641656C3221}" dt="2021-02-13T02:56:36.968" v="57" actId="1076"/>
          <ac:spMkLst>
            <pc:docMk/>
            <pc:sldMk cId="3193219418" sldId="256"/>
            <ac:spMk id="2" creationId="{32FAF5F7-529B-4DB5-92D1-B9AE10264D92}"/>
          </ac:spMkLst>
        </pc:spChg>
        <pc:spChg chg="mod">
          <ac:chgData name="" userId="6911e8fa5ae1fd38" providerId="LiveId" clId="{3244128C-55E6-4FD0-A5D5-9641656C3221}" dt="2021-02-13T02:56:32.016" v="56" actId="1076"/>
          <ac:spMkLst>
            <pc:docMk/>
            <pc:sldMk cId="3193219418" sldId="256"/>
            <ac:spMk id="38" creationId="{3CED47F1-99F1-4CB9-8681-707A63C06FC4}"/>
          </ac:spMkLst>
        </pc:spChg>
        <pc:spChg chg="mod">
          <ac:chgData name="" userId="6911e8fa5ae1fd38" providerId="LiveId" clId="{3244128C-55E6-4FD0-A5D5-9641656C3221}" dt="2021-02-13T02:55:43.941" v="1" actId="1076"/>
          <ac:spMkLst>
            <pc:docMk/>
            <pc:sldMk cId="3193219418" sldId="256"/>
            <ac:spMk id="39" creationId="{0D611ABE-6531-4F98-8AD9-54EA496B33B2}"/>
          </ac:spMkLst>
        </pc:spChg>
      </pc:sldChg>
      <pc:sldChg chg="del">
        <pc:chgData name="" userId="6911e8fa5ae1fd38" providerId="LiveId" clId="{3244128C-55E6-4FD0-A5D5-9641656C3221}" dt="2021-02-13T02:55:30.136" v="0" actId="2696"/>
        <pc:sldMkLst>
          <pc:docMk/>
          <pc:sldMk cId="3445734145" sldId="262"/>
        </pc:sldMkLst>
      </pc:sldChg>
    </pc:docChg>
  </pc:docChgLst>
  <pc:docChgLst>
    <pc:chgData userId="6911e8fa5ae1fd38" providerId="LiveId" clId="{59A8BF14-377B-4734-9B59-DEC4B66073FC}"/>
    <pc:docChg chg="modSld">
      <pc:chgData name="" userId="6911e8fa5ae1fd38" providerId="LiveId" clId="{59A8BF14-377B-4734-9B59-DEC4B66073FC}" dt="2021-02-06T00:43:57.517" v="15" actId="1076"/>
      <pc:docMkLst>
        <pc:docMk/>
      </pc:docMkLst>
      <pc:sldChg chg="modSp">
        <pc:chgData name="" userId="6911e8fa5ae1fd38" providerId="LiveId" clId="{59A8BF14-377B-4734-9B59-DEC4B66073FC}" dt="2021-02-06T00:43:57.517" v="15" actId="1076"/>
        <pc:sldMkLst>
          <pc:docMk/>
          <pc:sldMk cId="3193219418" sldId="256"/>
        </pc:sldMkLst>
        <pc:spChg chg="mod">
          <ac:chgData name="" userId="6911e8fa5ae1fd38" providerId="LiveId" clId="{59A8BF14-377B-4734-9B59-DEC4B66073FC}" dt="2021-02-06T00:43:57.517" v="15" actId="1076"/>
          <ac:spMkLst>
            <pc:docMk/>
            <pc:sldMk cId="3193219418" sldId="256"/>
            <ac:spMk id="39" creationId="{0D611ABE-6531-4F98-8AD9-54EA496B33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6F800-A529-41B0-AC88-27909EAB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432A28-DF68-4DE4-A150-91F70B737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FA6B3-B24D-4E9B-9637-DF54643B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6F8693-7C70-456F-8A36-1361F0A0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74211-DB82-496F-875D-AFC2564D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0784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D429-B26B-4841-9BEC-EED3B182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E6B580-6AED-4C7F-8ED2-8094ECEA4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3C0794-7D1C-4B6E-8C73-B6941A31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7B9D3-9785-4E28-9CFE-6F3AA37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C402FD-A99F-4BC3-993F-9D7918E3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8791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7F12E0-8E9E-481A-AE24-E564874C5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CDBD6D-9E94-4B2E-978E-084626FB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7C7431-11F3-4261-91E5-AD814429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85FCD-EFF0-4364-A795-BA967C19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6FE20-4315-424C-8FDB-820F821E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7260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C53B2-5985-41BB-B500-50140393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F7A219-926C-4423-9F80-D54EFC33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455E76-68A9-4936-846E-DB7A22ED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BA92D-75D0-4D02-9E0D-89C2E0FE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F5930-D544-4D23-9EB9-910395B6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4825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4F561-4E62-4058-8509-DCCEB142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792659-FE33-4587-8158-F8990604F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5948E-2ABE-4CEF-9BD3-C27C0A1E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FF839A-9673-4255-AF85-B714B7AC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03F3F-EBE6-4593-8E03-DC8ED1C1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1138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BE133-3735-429A-A903-0D758599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4BBD8-F6E4-4BF1-89F4-E8A88BBC2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A85FEB-1B85-4212-A5E4-770B09B44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E800A5-3B26-49A8-B7B2-B7A0DA23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F39426-4E32-4D1D-91C8-5AB4C6C4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4D6F95-08E5-488B-92DB-349A35B1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6607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08E44-39D1-4EF1-A2D6-EDE3E757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355DF2-EDF1-4826-914F-5C05AD754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ED4BEA-6E6F-4B60-B388-43C37211A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CAD02-65E2-4FF5-A3DD-9E0AF73B7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93C06C-C526-46E0-BFFF-FB72A8A19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82D21B-5EA8-4F19-8C9C-572199B0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E13ADF-E79E-4DE8-AEC4-484FDBDC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3C00F-4314-44EE-AFDC-BBB0028D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4479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F6A18-CF02-4719-A623-08D5FDDB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F68CCA-5487-4E22-8D81-9D89AE59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ECB8CC-E099-4624-999F-DD36267F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7E178A-02A5-455E-973F-47677885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313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1A67FE-9790-433B-9902-91A37B75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C3485-F267-47E2-8178-D501AC72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694A6A-4FDC-43CF-9F5F-0C3FFD92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705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35D6A-3AED-480E-812F-365F172C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517E8-9F12-41DB-8E45-3969F1D6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C6044-6DDB-4430-9A41-385097B64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678A47-F441-4C59-B860-4EEF5BF2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86BFB1-D118-4835-AF06-4BC10DDB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7C238B-B2C3-4866-AA60-AEEDA20A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0016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1D5A1-0E01-4733-910A-82EF88C2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F3D186-4C16-44F3-94E0-0AEDEB6EF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79CC63-4030-4ADC-9260-DFB0BFE2B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8DE56-CE96-4EEC-AD9D-D01BFE71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FF1E4E-F90A-41AE-8694-5455786F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2F3312-0BEA-4CDE-969B-909D9858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787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EAD3CF-BC1F-4887-A3E7-C013BDA7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00C871-D2DB-47ED-A94A-D9395B3C6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81143-4C85-48E8-A2BF-7816D7953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57F1-E29C-4F50-9F8F-B84CA8CC5B7B}" type="datetimeFigureOut">
              <a:rPr lang="es-DO" smtClean="0"/>
              <a:t>12/2/2021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F5E8B-6E80-4C0A-85BD-2B861CC69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443FC-F600-467B-92C3-C77224AD2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5850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H="1" flipV="1">
            <a:off x="7982337" y="-2460"/>
            <a:ext cx="4209663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820000">
              <a:alpha val="93725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H="1" flipV="1">
            <a:off x="48294" y="10803"/>
            <a:ext cx="9988062" cy="6879102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1AA9371F-C182-469E-9863-8410B355F094}"/>
              </a:ext>
            </a:extLst>
          </p:cNvPr>
          <p:cNvSpPr/>
          <p:nvPr/>
        </p:nvSpPr>
        <p:spPr>
          <a:xfrm rot="18690078">
            <a:off x="2979915" y="1606493"/>
            <a:ext cx="7433238" cy="8751443"/>
          </a:xfrm>
          <a:custGeom>
            <a:avLst/>
            <a:gdLst>
              <a:gd name="connsiteX0" fmla="*/ 20999 w 7139728"/>
              <a:gd name="connsiteY0" fmla="*/ 0 h 8353509"/>
              <a:gd name="connsiteX1" fmla="*/ 7139728 w 7139728"/>
              <a:gd name="connsiteY1" fmla="*/ 8045891 h 8353509"/>
              <a:gd name="connsiteX2" fmla="*/ 6792044 w 7139728"/>
              <a:gd name="connsiteY2" fmla="*/ 8353509 h 8353509"/>
              <a:gd name="connsiteX3" fmla="*/ 0 w 7139728"/>
              <a:gd name="connsiteY3" fmla="*/ 676851 h 8353509"/>
              <a:gd name="connsiteX4" fmla="*/ 0 w 7139728"/>
              <a:gd name="connsiteY4" fmla="*/ 18579 h 8353509"/>
              <a:gd name="connsiteX5" fmla="*/ 20999 w 7139728"/>
              <a:gd name="connsiteY5" fmla="*/ 0 h 835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9728" h="8353509">
                <a:moveTo>
                  <a:pt x="20999" y="0"/>
                </a:moveTo>
                <a:lnTo>
                  <a:pt x="7139728" y="8045891"/>
                </a:lnTo>
                <a:lnTo>
                  <a:pt x="6792044" y="8353509"/>
                </a:lnTo>
                <a:lnTo>
                  <a:pt x="0" y="676851"/>
                </a:lnTo>
                <a:lnTo>
                  <a:pt x="0" y="18579"/>
                </a:lnTo>
                <a:lnTo>
                  <a:pt x="2099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>
              <a:solidFill>
                <a:srgbClr val="F55653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flipH="1">
            <a:off x="8510953" y="844061"/>
            <a:ext cx="3704491" cy="2862322"/>
          </a:xfrm>
          <a:prstGeom prst="rect">
            <a:avLst/>
          </a:prstGeom>
          <a:noFill/>
          <a:effectLst>
            <a:outerShdw dist="38100" dir="10800000" algn="r" rotWithShape="0">
              <a:schemeClr val="tx1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DO" sz="6000" dirty="0">
                <a:solidFill>
                  <a:schemeClr val="bg1"/>
                </a:solidFill>
              </a:rPr>
              <a:t>Motivación</a:t>
            </a:r>
          </a:p>
          <a:p>
            <a:pPr algn="ctr"/>
            <a:r>
              <a:rPr lang="es-DO" sz="6000" dirty="0">
                <a:solidFill>
                  <a:schemeClr val="bg1"/>
                </a:solidFill>
              </a:rPr>
              <a:t>Lección 0</a:t>
            </a:r>
          </a:p>
          <a:p>
            <a:pPr algn="ctr"/>
            <a:endParaRPr lang="es-DO" sz="6000" dirty="0">
              <a:solidFill>
                <a:schemeClr val="bg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F578E33-694C-420B-8318-3E50A959E45C}"/>
              </a:ext>
            </a:extLst>
          </p:cNvPr>
          <p:cNvSpPr txBox="1"/>
          <p:nvPr/>
        </p:nvSpPr>
        <p:spPr>
          <a:xfrm>
            <a:off x="9397217" y="2025747"/>
            <a:ext cx="229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DO" sz="4000" dirty="0">
              <a:solidFill>
                <a:schemeClr val="bg1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CED47F1-99F1-4CB9-8681-707A63C06FC4}"/>
              </a:ext>
            </a:extLst>
          </p:cNvPr>
          <p:cNvSpPr txBox="1"/>
          <p:nvPr/>
        </p:nvSpPr>
        <p:spPr>
          <a:xfrm flipH="1">
            <a:off x="-66260" y="598065"/>
            <a:ext cx="9326881" cy="5170646"/>
          </a:xfrm>
          <a:prstGeom prst="rect">
            <a:avLst/>
          </a:prstGeom>
          <a:noFill/>
          <a:ln>
            <a:noFill/>
          </a:ln>
          <a:effectLst>
            <a:outerShdw blurRad="50800" dist="63500" algn="ctr" rotWithShape="0">
              <a:srgbClr val="000000"/>
            </a:outerShdw>
            <a:reflection blurRad="6350" endPos="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DO" sz="6600" dirty="0">
                <a:solidFill>
                  <a:srgbClr val="820000"/>
                </a:solidFill>
                <a:latin typeface="Britannic Bold" panose="020B0903060703020204" pitchFamily="34" charset="0"/>
              </a:rPr>
              <a:t>Curso bíblico</a:t>
            </a:r>
          </a:p>
          <a:p>
            <a:pPr algn="ctr"/>
            <a:r>
              <a:rPr lang="es-DO" sz="6600" dirty="0">
                <a:solidFill>
                  <a:srgbClr val="820000"/>
                </a:solidFill>
                <a:latin typeface="Britannic Bold" panose="020B0903060703020204" pitchFamily="34" charset="0"/>
              </a:rPr>
              <a:t>Las fascinantes profecías del Apocalipsis</a:t>
            </a:r>
          </a:p>
          <a:p>
            <a:pPr algn="ctr"/>
            <a:endParaRPr lang="es-DO" sz="6600" dirty="0">
              <a:solidFill>
                <a:srgbClr val="82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50EB650B-F446-40E7-85DB-51B951BFDC32}"/>
              </a:ext>
            </a:extLst>
          </p:cNvPr>
          <p:cNvSpPr/>
          <p:nvPr/>
        </p:nvSpPr>
        <p:spPr>
          <a:xfrm rot="18690078">
            <a:off x="2980347" y="1556828"/>
            <a:ext cx="7432373" cy="8752210"/>
          </a:xfrm>
          <a:custGeom>
            <a:avLst/>
            <a:gdLst>
              <a:gd name="connsiteX0" fmla="*/ 20999 w 7139728"/>
              <a:gd name="connsiteY0" fmla="*/ 0 h 8353509"/>
              <a:gd name="connsiteX1" fmla="*/ 7139728 w 7139728"/>
              <a:gd name="connsiteY1" fmla="*/ 8045891 h 8353509"/>
              <a:gd name="connsiteX2" fmla="*/ 6792044 w 7139728"/>
              <a:gd name="connsiteY2" fmla="*/ 8353509 h 8353509"/>
              <a:gd name="connsiteX3" fmla="*/ 0 w 7139728"/>
              <a:gd name="connsiteY3" fmla="*/ 676851 h 8353509"/>
              <a:gd name="connsiteX4" fmla="*/ 0 w 7139728"/>
              <a:gd name="connsiteY4" fmla="*/ 18579 h 8353509"/>
              <a:gd name="connsiteX5" fmla="*/ 20999 w 7139728"/>
              <a:gd name="connsiteY5" fmla="*/ 0 h 835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9728" h="8353509">
                <a:moveTo>
                  <a:pt x="20999" y="0"/>
                </a:moveTo>
                <a:lnTo>
                  <a:pt x="7139728" y="8045891"/>
                </a:lnTo>
                <a:lnTo>
                  <a:pt x="6792044" y="8353509"/>
                </a:lnTo>
                <a:lnTo>
                  <a:pt x="0" y="676851"/>
                </a:lnTo>
                <a:lnTo>
                  <a:pt x="0" y="18579"/>
                </a:lnTo>
                <a:lnTo>
                  <a:pt x="2099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D611ABE-6531-4F98-8AD9-54EA496B33B2}"/>
              </a:ext>
            </a:extLst>
          </p:cNvPr>
          <p:cNvSpPr txBox="1"/>
          <p:nvPr/>
        </p:nvSpPr>
        <p:spPr>
          <a:xfrm flipH="1">
            <a:off x="372268" y="6355973"/>
            <a:ext cx="9340114" cy="646331"/>
          </a:xfrm>
          <a:prstGeom prst="rect">
            <a:avLst/>
          </a:prstGeom>
          <a:noFill/>
          <a:effectLst>
            <a:outerShdw dist="25400" dir="1800000" algn="tl" rotWithShape="0">
              <a:prstClr val="black"/>
            </a:outerShdw>
            <a:reflection stA="64000" endPos="9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</a:rPr>
              <a:t>Del libro por Héctor Delgado -- S. Yeury Ferreira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0196027" y="6432214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CristoWeb.com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73" y="3735660"/>
            <a:ext cx="1930329" cy="17292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FAF5F7-529B-4DB5-92D1-B9AE10264D92}"/>
              </a:ext>
            </a:extLst>
          </p:cNvPr>
          <p:cNvSpPr txBox="1"/>
          <p:nvPr/>
        </p:nvSpPr>
        <p:spPr>
          <a:xfrm>
            <a:off x="1789043" y="5809999"/>
            <a:ext cx="792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800" b="1" dirty="0"/>
              <a:t>IGLESIA ADVENTISTA DEL SÉPTIMO DÍA BELLA VISTA</a:t>
            </a:r>
          </a:p>
        </p:txBody>
      </p:sp>
    </p:spTree>
    <p:extLst>
      <p:ext uri="{BB962C8B-B14F-4D97-AF65-F5344CB8AC3E}">
        <p14:creationId xmlns:p14="http://schemas.microsoft.com/office/powerpoint/2010/main" val="319321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B552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125035" y="0"/>
            <a:ext cx="10066964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239154" y="2039117"/>
            <a:ext cx="193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dirty="0">
                <a:solidFill>
                  <a:schemeClr val="bg1"/>
                </a:solidFill>
                <a:latin typeface="Britannic Bold" panose="020B0903060703020204" pitchFamily="34" charset="0"/>
              </a:rPr>
              <a:t>Apocalipsis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527FE8-246E-4782-B763-2204A74FBBE1}"/>
              </a:ext>
            </a:extLst>
          </p:cNvPr>
          <p:cNvSpPr txBox="1"/>
          <p:nvPr/>
        </p:nvSpPr>
        <p:spPr>
          <a:xfrm>
            <a:off x="2883884" y="798350"/>
            <a:ext cx="9847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rgbClr val="B5520F"/>
                </a:solidFill>
                <a:latin typeface="Script MT Bold" panose="03040602040607080904" pitchFamily="66" charset="0"/>
              </a:rPr>
              <a:t>Quiz</a:t>
            </a:r>
          </a:p>
          <a:p>
            <a:r>
              <a:rPr lang="es-ES" sz="6600" dirty="0">
                <a:solidFill>
                  <a:srgbClr val="002060"/>
                </a:solidFill>
                <a:latin typeface="Script MT Bold" panose="03040602040607080904" pitchFamily="66" charset="0"/>
              </a:rPr>
              <a:t>¿Por qué se usan en Apocalipsis los símbolos proféticos?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01F23FE-4D26-4F70-A7E6-1966182A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8" y="3547783"/>
            <a:ext cx="1932599" cy="1731414"/>
          </a:xfrm>
          <a:prstGeom prst="rect">
            <a:avLst/>
          </a:prstGeom>
        </p:spPr>
      </p:pic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38C4D59E-046B-4357-A8C4-63C6526323F7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anja diagonal 10">
            <a:extLst>
              <a:ext uri="{FF2B5EF4-FFF2-40B4-BE49-F238E27FC236}">
                <a16:creationId xmlns:a16="http://schemas.microsoft.com/office/drawing/2014/main" id="{4A732B1D-4F90-4F92-9780-2D7E7D843FD5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2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935D1F8-2AC8-494F-8184-FDB22702C153}"/>
              </a:ext>
            </a:extLst>
          </p:cNvPr>
          <p:cNvSpPr/>
          <p:nvPr/>
        </p:nvSpPr>
        <p:spPr>
          <a:xfrm rot="2582559">
            <a:off x="7327676" y="-1335590"/>
            <a:ext cx="3453248" cy="5984948"/>
          </a:xfrm>
          <a:custGeom>
            <a:avLst/>
            <a:gdLst>
              <a:gd name="connsiteX0" fmla="*/ 0 w 3453248"/>
              <a:gd name="connsiteY0" fmla="*/ 3127443 h 5984948"/>
              <a:gd name="connsiteX1" fmla="*/ 3453248 w 3453248"/>
              <a:gd name="connsiteY1" fmla="*/ 0 h 5984948"/>
              <a:gd name="connsiteX2" fmla="*/ 3074754 w 3453248"/>
              <a:gd name="connsiteY2" fmla="*/ 5544034 h 5984948"/>
              <a:gd name="connsiteX3" fmla="*/ 2587908 w 3453248"/>
              <a:gd name="connsiteY3" fmla="*/ 5984948 h 5984948"/>
              <a:gd name="connsiteX4" fmla="*/ 0 w 3453248"/>
              <a:gd name="connsiteY4" fmla="*/ 3127443 h 5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48" h="5984948">
                <a:moveTo>
                  <a:pt x="0" y="3127443"/>
                </a:moveTo>
                <a:lnTo>
                  <a:pt x="3453248" y="0"/>
                </a:lnTo>
                <a:lnTo>
                  <a:pt x="3074754" y="5544034"/>
                </a:lnTo>
                <a:lnTo>
                  <a:pt x="2587908" y="5984948"/>
                </a:lnTo>
                <a:lnTo>
                  <a:pt x="0" y="3127443"/>
                </a:lnTo>
                <a:close/>
              </a:path>
            </a:pathLst>
          </a:custGeom>
          <a:solidFill>
            <a:srgbClr val="680000"/>
          </a:solidFill>
          <a:ln>
            <a:solidFill>
              <a:srgbClr val="960000"/>
            </a:solidFill>
          </a:ln>
          <a:scene3d>
            <a:camera prst="isometricLeftDown">
              <a:rot lat="18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97410738-E47F-46BB-AFC7-DE5E7F5E8D69}"/>
              </a:ext>
            </a:extLst>
          </p:cNvPr>
          <p:cNvSpPr/>
          <p:nvPr/>
        </p:nvSpPr>
        <p:spPr>
          <a:xfrm rot="2523257">
            <a:off x="677069" y="-3030035"/>
            <a:ext cx="8112938" cy="10692810"/>
          </a:xfrm>
          <a:custGeom>
            <a:avLst/>
            <a:gdLst>
              <a:gd name="connsiteX0" fmla="*/ 0 w 8112938"/>
              <a:gd name="connsiteY0" fmla="*/ 7298052 h 10692810"/>
              <a:gd name="connsiteX1" fmla="*/ 8089881 w 8112938"/>
              <a:gd name="connsiteY1" fmla="*/ 0 h 10692810"/>
              <a:gd name="connsiteX2" fmla="*/ 8112938 w 8112938"/>
              <a:gd name="connsiteY2" fmla="*/ 25558 h 10692810"/>
              <a:gd name="connsiteX3" fmla="*/ 7643601 w 8112938"/>
              <a:gd name="connsiteY3" fmla="*/ 6560086 h 10692810"/>
              <a:gd name="connsiteX4" fmla="*/ 3062483 w 8112938"/>
              <a:gd name="connsiteY4" fmla="*/ 10692810 h 10692810"/>
              <a:gd name="connsiteX5" fmla="*/ 0 w 8112938"/>
              <a:gd name="connsiteY5" fmla="*/ 7298052 h 106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938" h="10692810">
                <a:moveTo>
                  <a:pt x="0" y="7298052"/>
                </a:moveTo>
                <a:lnTo>
                  <a:pt x="8089881" y="0"/>
                </a:lnTo>
                <a:lnTo>
                  <a:pt x="8112938" y="25558"/>
                </a:lnTo>
                <a:lnTo>
                  <a:pt x="7643601" y="6560086"/>
                </a:lnTo>
                <a:lnTo>
                  <a:pt x="3062483" y="10692810"/>
                </a:lnTo>
                <a:lnTo>
                  <a:pt x="0" y="7298052"/>
                </a:lnTo>
                <a:close/>
              </a:path>
            </a:pathLst>
          </a:cu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792863" y="2733709"/>
            <a:ext cx="7971310" cy="1373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5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Ejemplos de símbolos proféticos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014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373697"/>
            <a:ext cx="3704491" cy="2554545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Caballo= Conquista / Fuerza y poder en la batalla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869460" y="844062"/>
            <a:ext cx="7919266" cy="5469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6: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 Miré, y vi un caballo blanco. El que lo montaba tenía un arco y le fue dada una corona, y salió venciendo y para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vencer.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19: 11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11 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Entonces vi el cielo abierto; y he aquí un caballo blanco, y el que lo montaba se llamaba Fiel y Verdadero,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y con justicia juzga y pelea.</a:t>
            </a:r>
          </a:p>
        </p:txBody>
      </p:sp>
    </p:spTree>
    <p:extLst>
      <p:ext uri="{BB962C8B-B14F-4D97-AF65-F5344CB8AC3E}">
        <p14:creationId xmlns:p14="http://schemas.microsoft.com/office/powerpoint/2010/main" val="403533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373697"/>
            <a:ext cx="3704491" cy="2554545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Caballo= Conquista / Fuerza y poder en la batalla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869460" y="844062"/>
            <a:ext cx="7919266" cy="5469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6: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 Miré, y vi un caballo blanco. El que lo montaba tenía un arco y le fue dada una corona, y salió venciendo y para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vencer.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19: 11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11 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Entonces vi el cielo abierto; y he aquí un caballo blanco, y el que lo montaba se llamaba Fiel y Verdadero,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y con justicia juzga y pelea.</a:t>
            </a:r>
          </a:p>
        </p:txBody>
      </p:sp>
    </p:spTree>
    <p:extLst>
      <p:ext uri="{BB962C8B-B14F-4D97-AF65-F5344CB8AC3E}">
        <p14:creationId xmlns:p14="http://schemas.microsoft.com/office/powerpoint/2010/main" val="188437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373697"/>
            <a:ext cx="3704491" cy="2554545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Rojo/Bermejo/Escarlata= Pecado o corrupción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883528" y="506435"/>
            <a:ext cx="7891131" cy="589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6: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 Y salió otro caballo, bermejo; y al que lo montaba le fue dado poder de quitar de la tierra la paz, y que se matasen unos a otros; y se le dio una gran espada.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12: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 También apareció otra señal en el cielo: he aquí un gran dragón escarlata, que tenía siete cabezas y diez </a:t>
            </a:r>
            <a:r>
              <a:rPr kumimoji="0" lang="es-E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cuernos,y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en sus cabezas siete diademas; </a:t>
            </a:r>
          </a:p>
        </p:txBody>
      </p:sp>
    </p:spTree>
    <p:extLst>
      <p:ext uri="{BB962C8B-B14F-4D97-AF65-F5344CB8AC3E}">
        <p14:creationId xmlns:p14="http://schemas.microsoft.com/office/powerpoint/2010/main" val="385448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681473"/>
            <a:ext cx="3704491" cy="1938992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Dragón = Satanás o sus agentes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883528" y="506435"/>
            <a:ext cx="7764521" cy="589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12: 7-9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7 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Entonces hubo una guerra en el cielo: Miguel y sus ángeles luchaban contra el dragón. Luchaban el dragón y sus ángeles, 8 pero no prevalecieron ni se halló ya lugar para ellos en el cielo.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9 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 fue lanzado fuera el gran dragón, la serpiente antigua, que se llama Diablo y Satanás, el cual engaña al mundo entero. Fue arrojado a la tierra y sus ángeles fueron arrojados con él.</a:t>
            </a:r>
          </a:p>
        </p:txBody>
      </p:sp>
    </p:spTree>
    <p:extLst>
      <p:ext uri="{BB962C8B-B14F-4D97-AF65-F5344CB8AC3E}">
        <p14:creationId xmlns:p14="http://schemas.microsoft.com/office/powerpoint/2010/main" val="259261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373697"/>
            <a:ext cx="3704491" cy="2554545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Oro = Carácter puro, especial / cosas preciosas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953868" y="464231"/>
            <a:ext cx="7764521" cy="589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3: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18 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Por tanto, yo te aconsejo que compres de mí oro refinado en el fuego para que seas rico, y vestiduras blancas para vestirte, para que no se descubra la vergüenza de tu desnudez. Y unge tus ojos con colirio para que veas.</a:t>
            </a:r>
          </a:p>
        </p:txBody>
      </p:sp>
    </p:spTree>
    <p:extLst>
      <p:ext uri="{BB962C8B-B14F-4D97-AF65-F5344CB8AC3E}">
        <p14:creationId xmlns:p14="http://schemas.microsoft.com/office/powerpoint/2010/main" val="194338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89250"/>
            <a:ext cx="3704491" cy="132343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Langostas = Ejércitos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953868" y="464231"/>
            <a:ext cx="7764521" cy="589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9: 3,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Del humo salieron langostas sobre la tierra, y se les dio poder, como el poder que tienen los escorpiones de la tierra.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 les mandó que no dañaran la hierba de la tierra, ni cosa verde alguna ni ningún árbol, sino solamente a los hombres que no tuvieran el sello de Dios en sus frentes.</a:t>
            </a:r>
          </a:p>
        </p:txBody>
      </p:sp>
    </p:spTree>
    <p:extLst>
      <p:ext uri="{BB962C8B-B14F-4D97-AF65-F5344CB8AC3E}">
        <p14:creationId xmlns:p14="http://schemas.microsoft.com/office/powerpoint/2010/main" val="148259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681474"/>
            <a:ext cx="3704491" cy="1938992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Lámparas = Espíritu de Dios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953868" y="464231"/>
            <a:ext cx="7764521" cy="589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4: 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Del trono salían relámpagos, truenos y voces. Delante del trono ardían siete lámparas de fuego, que son los siete espíritus de Dios.</a:t>
            </a:r>
          </a:p>
        </p:txBody>
      </p:sp>
    </p:spTree>
    <p:extLst>
      <p:ext uri="{BB962C8B-B14F-4D97-AF65-F5344CB8AC3E}">
        <p14:creationId xmlns:p14="http://schemas.microsoft.com/office/powerpoint/2010/main" val="215756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935D1F8-2AC8-494F-8184-FDB22702C153}"/>
              </a:ext>
            </a:extLst>
          </p:cNvPr>
          <p:cNvSpPr/>
          <p:nvPr/>
        </p:nvSpPr>
        <p:spPr>
          <a:xfrm rot="2582559">
            <a:off x="7327676" y="-1335590"/>
            <a:ext cx="3453248" cy="5984948"/>
          </a:xfrm>
          <a:custGeom>
            <a:avLst/>
            <a:gdLst>
              <a:gd name="connsiteX0" fmla="*/ 0 w 3453248"/>
              <a:gd name="connsiteY0" fmla="*/ 3127443 h 5984948"/>
              <a:gd name="connsiteX1" fmla="*/ 3453248 w 3453248"/>
              <a:gd name="connsiteY1" fmla="*/ 0 h 5984948"/>
              <a:gd name="connsiteX2" fmla="*/ 3074754 w 3453248"/>
              <a:gd name="connsiteY2" fmla="*/ 5544034 h 5984948"/>
              <a:gd name="connsiteX3" fmla="*/ 2587908 w 3453248"/>
              <a:gd name="connsiteY3" fmla="*/ 5984948 h 5984948"/>
              <a:gd name="connsiteX4" fmla="*/ 0 w 3453248"/>
              <a:gd name="connsiteY4" fmla="*/ 3127443 h 5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48" h="5984948">
                <a:moveTo>
                  <a:pt x="0" y="3127443"/>
                </a:moveTo>
                <a:lnTo>
                  <a:pt x="3453248" y="0"/>
                </a:lnTo>
                <a:lnTo>
                  <a:pt x="3074754" y="5544034"/>
                </a:lnTo>
                <a:lnTo>
                  <a:pt x="2587908" y="5984948"/>
                </a:lnTo>
                <a:lnTo>
                  <a:pt x="0" y="3127443"/>
                </a:lnTo>
                <a:close/>
              </a:path>
            </a:pathLst>
          </a:custGeom>
          <a:solidFill>
            <a:srgbClr val="680000"/>
          </a:solidFill>
          <a:ln>
            <a:solidFill>
              <a:srgbClr val="960000"/>
            </a:solidFill>
          </a:ln>
          <a:scene3d>
            <a:camera prst="isometricLeftDown">
              <a:rot lat="18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97410738-E47F-46BB-AFC7-DE5E7F5E8D69}"/>
              </a:ext>
            </a:extLst>
          </p:cNvPr>
          <p:cNvSpPr/>
          <p:nvPr/>
        </p:nvSpPr>
        <p:spPr>
          <a:xfrm rot="2523257">
            <a:off x="677069" y="-3030035"/>
            <a:ext cx="8112938" cy="10692810"/>
          </a:xfrm>
          <a:custGeom>
            <a:avLst/>
            <a:gdLst>
              <a:gd name="connsiteX0" fmla="*/ 0 w 8112938"/>
              <a:gd name="connsiteY0" fmla="*/ 7298052 h 10692810"/>
              <a:gd name="connsiteX1" fmla="*/ 8089881 w 8112938"/>
              <a:gd name="connsiteY1" fmla="*/ 0 h 10692810"/>
              <a:gd name="connsiteX2" fmla="*/ 8112938 w 8112938"/>
              <a:gd name="connsiteY2" fmla="*/ 25558 h 10692810"/>
              <a:gd name="connsiteX3" fmla="*/ 7643601 w 8112938"/>
              <a:gd name="connsiteY3" fmla="*/ 6560086 h 10692810"/>
              <a:gd name="connsiteX4" fmla="*/ 3062483 w 8112938"/>
              <a:gd name="connsiteY4" fmla="*/ 10692810 h 10692810"/>
              <a:gd name="connsiteX5" fmla="*/ 0 w 8112938"/>
              <a:gd name="connsiteY5" fmla="*/ 7298052 h 106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938" h="10692810">
                <a:moveTo>
                  <a:pt x="0" y="7298052"/>
                </a:moveTo>
                <a:lnTo>
                  <a:pt x="8089881" y="0"/>
                </a:lnTo>
                <a:lnTo>
                  <a:pt x="8112938" y="25558"/>
                </a:lnTo>
                <a:lnTo>
                  <a:pt x="7643601" y="6560086"/>
                </a:lnTo>
                <a:lnTo>
                  <a:pt x="3062483" y="10692810"/>
                </a:lnTo>
                <a:lnTo>
                  <a:pt x="0" y="7298052"/>
                </a:lnTo>
                <a:close/>
              </a:path>
            </a:pathLst>
          </a:cu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792863" y="2733709"/>
            <a:ext cx="7971310" cy="1373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5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Quiz sobre símbolos proféticos—Parte 1</a:t>
            </a:r>
            <a:endParaRPr kumimoji="0" lang="es-DO" sz="5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991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CED47F1-99F1-4CB9-8681-707A63C06FC4}"/>
              </a:ext>
            </a:extLst>
          </p:cNvPr>
          <p:cNvSpPr txBox="1"/>
          <p:nvPr/>
        </p:nvSpPr>
        <p:spPr>
          <a:xfrm flipH="1">
            <a:off x="3038786" y="358309"/>
            <a:ext cx="9151034" cy="5955476"/>
          </a:xfrm>
          <a:prstGeom prst="rect">
            <a:avLst/>
          </a:prstGeom>
          <a:noFill/>
          <a:ln>
            <a:noFill/>
          </a:ln>
          <a:effectLst>
            <a:reflection blurRad="6350" endPos="0" dist="101600" dir="5400000" sy="-100000" algn="bl" rotWithShape="0"/>
          </a:effectLst>
          <a:scene3d>
            <a:camera prst="orthographicFront"/>
            <a:lightRig rig="threePt" dir="t"/>
          </a:scene3d>
          <a:sp3d prstMaterial="metal">
            <a:bevelT w="184150" h="133350" prst="convex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Las personas están </a:t>
            </a:r>
            <a:r>
              <a:rPr lang="es-ES" sz="3600" b="1" dirty="0">
                <a:solidFill>
                  <a:srgbClr val="B5520F"/>
                </a:solidFill>
                <a:latin typeface="Bahnschrift Light SemiCondensed" panose="020B0502040204020203" pitchFamily="34" charset="0"/>
              </a:rPr>
              <a:t>fascinadas con el</a:t>
            </a:r>
          </a:p>
          <a:p>
            <a:pPr algn="ctr"/>
            <a:r>
              <a:rPr lang="es-ES" sz="3600" b="1" dirty="0">
                <a:solidFill>
                  <a:srgbClr val="B5520F"/>
                </a:solidFill>
                <a:latin typeface="Bahnschrift Light SemiCondensed" panose="020B0502040204020203" pitchFamily="34" charset="0"/>
              </a:rPr>
              <a:t>futuro.</a:t>
            </a:r>
          </a:p>
          <a:p>
            <a:pPr algn="ctr"/>
            <a:r>
              <a:rPr lang="es-ES" sz="36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Dios es el </a:t>
            </a:r>
            <a:r>
              <a:rPr lang="es-ES" sz="3600" b="1" dirty="0">
                <a:solidFill>
                  <a:srgbClr val="B5520F"/>
                </a:solidFill>
                <a:latin typeface="Bahnschrift Light SemiCondensed" panose="020B0502040204020203" pitchFamily="34" charset="0"/>
              </a:rPr>
              <a:t>único</a:t>
            </a:r>
            <a:r>
              <a:rPr lang="es-ES" sz="3600" b="1" dirty="0">
                <a:latin typeface="Bahnschrift Light SemiCondensed" panose="020B0502040204020203" pitchFamily="34" charset="0"/>
              </a:rPr>
              <a:t> </a:t>
            </a:r>
            <a:r>
              <a:rPr lang="es-ES" sz="36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que conoce y revela el</a:t>
            </a:r>
          </a:p>
          <a:p>
            <a:pPr algn="ctr"/>
            <a:r>
              <a:rPr lang="es-ES" sz="36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futuro.</a:t>
            </a:r>
          </a:p>
          <a:p>
            <a:pPr algn="ctr"/>
            <a:endParaRPr lang="es-ES" sz="900" b="1" dirty="0">
              <a:latin typeface="Bahnschrift Light SemiCondensed" panose="020B0502040204020203" pitchFamily="34" charset="0"/>
            </a:endParaRPr>
          </a:p>
          <a:p>
            <a:pPr algn="ctr"/>
            <a:r>
              <a:rPr lang="es-ES" sz="3600" b="1" dirty="0">
                <a:solidFill>
                  <a:srgbClr val="B5520F"/>
                </a:solidFill>
                <a:latin typeface="Bahnschrift Light SemiCondensed" panose="020B0502040204020203" pitchFamily="34" charset="0"/>
              </a:rPr>
              <a:t>Isaías 44:7</a:t>
            </a:r>
          </a:p>
          <a:p>
            <a:pPr algn="ctr"/>
            <a:endParaRPr lang="es-ES" sz="1200" b="1" dirty="0">
              <a:latin typeface="Bahnschrift Light SemiCondensed" panose="020B0502040204020203" pitchFamily="34" charset="0"/>
            </a:endParaRPr>
          </a:p>
          <a:p>
            <a:pPr algn="ctr"/>
            <a:r>
              <a:rPr lang="es-ES" sz="36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¿Y quién proclamará lo venidero, lo</a:t>
            </a:r>
          </a:p>
          <a:p>
            <a:pPr algn="ctr"/>
            <a:r>
              <a:rPr lang="es-ES" sz="36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declarará, y lo pondrá en orden delante de</a:t>
            </a:r>
          </a:p>
          <a:p>
            <a:pPr algn="ctr"/>
            <a:r>
              <a:rPr lang="es-ES" sz="36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mí, como hago yo desde que establecí el</a:t>
            </a:r>
          </a:p>
          <a:p>
            <a:pPr algn="ctr"/>
            <a:r>
              <a:rPr lang="es-ES" sz="36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pueblo antiguo? Anúncienles lo que viene, y</a:t>
            </a:r>
          </a:p>
          <a:p>
            <a:pPr algn="ctr"/>
            <a:r>
              <a:rPr lang="es-ES" sz="36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lo que está por venir.</a:t>
            </a:r>
            <a:endParaRPr lang="es-DO" sz="3600" b="1" dirty="0">
              <a:solidFill>
                <a:srgbClr val="00206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noFill/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flipH="1">
            <a:off x="-102040" y="358308"/>
            <a:ext cx="3704491" cy="2585323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5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¿Cómo conocer el futuro?</a:t>
            </a: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D191B8F3-F3FD-48E0-B5F5-86492DB5B60F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anja diagonal 10">
            <a:extLst>
              <a:ext uri="{FF2B5EF4-FFF2-40B4-BE49-F238E27FC236}">
                <a16:creationId xmlns:a16="http://schemas.microsoft.com/office/drawing/2014/main" id="{FEE4F09F-1B24-4FD2-BF15-B0FB42636803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56BB5B6-595A-4DAE-A938-99AE3E33182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1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89250"/>
            <a:ext cx="3704491" cy="132343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Días = 1 año literal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953868" y="464231"/>
            <a:ext cx="7764521" cy="589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11: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 daré a mis dos testigos que profeticen por mil doscientos sesenta días, vestidos de cilicio.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Ez. 4: 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9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Cumplidos éstos, te acostarás sobre tu lado derecho segunda vez, y llevarás la maldad de la casa de Judá cuarenta días; día por año, día por año te lo he dado.</a:t>
            </a:r>
          </a:p>
        </p:txBody>
      </p:sp>
    </p:spTree>
    <p:extLst>
      <p:ext uri="{BB962C8B-B14F-4D97-AF65-F5344CB8AC3E}">
        <p14:creationId xmlns:p14="http://schemas.microsoft.com/office/powerpoint/2010/main" val="253870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681474"/>
            <a:ext cx="3704491" cy="1938992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Mujer Pura = Iglesia Verdadera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4024208" y="464231"/>
            <a:ext cx="7764521" cy="589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12: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Apareció en el cielo una gran señal: una mujer vestida del sol, con la luna debajo de sus pies, y sobre su cabeza una corona de doce estrellas.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Jer. 6: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Destruiré a la bella y delicada hija de Sion.</a:t>
            </a:r>
          </a:p>
        </p:txBody>
      </p:sp>
    </p:spTree>
    <p:extLst>
      <p:ext uri="{BB962C8B-B14F-4D97-AF65-F5344CB8AC3E}">
        <p14:creationId xmlns:p14="http://schemas.microsoft.com/office/powerpoint/2010/main" val="349926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65921"/>
            <a:ext cx="3704491" cy="317009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Mujer impura/ prostituta = Iglesia apóstata / Religión falsa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4024208" y="464231"/>
            <a:ext cx="7764521" cy="589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17: 1, 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Vino entonces uno de los siete ángeles que tenían las siete copas, y habló conmigo diciéndome: Ven acá, y te mostraré la sentencia contra la gran ramera, la que está sentada sobre muchas aguas;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5 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 en su frente un nombre escrito, un misterio: BABILONIA LA GRANDE, LA MADRE DE LAS RAMERAS Y DE LAS ABOMINACIONES DE LA TIERRA.</a:t>
            </a:r>
          </a:p>
        </p:txBody>
      </p:sp>
    </p:spTree>
    <p:extLst>
      <p:ext uri="{BB962C8B-B14F-4D97-AF65-F5344CB8AC3E}">
        <p14:creationId xmlns:p14="http://schemas.microsoft.com/office/powerpoint/2010/main" val="260772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696429" y="-76083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65921"/>
            <a:ext cx="3704491" cy="317009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Babilonia= Apostasía religiosa/ Confusión / Rebelión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4024208" y="464231"/>
            <a:ext cx="7764521" cy="589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14: 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7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8 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Otro ángel le siguió, diciendo: Ha caído, ha caído Babilonia, la gran ciudad, porque ha hecho beber a todas las naciones del vino del furor de su fornicación.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17: 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5 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 en su frente un nombre escrito, un misterio: BABILONIA LA GRANDE, LA MADRE DE LAS RAMERAS Y DE LAS ABOMINACIONES DE LA TIERRA.</a:t>
            </a:r>
          </a:p>
        </p:txBody>
      </p:sp>
    </p:spTree>
    <p:extLst>
      <p:ext uri="{BB962C8B-B14F-4D97-AF65-F5344CB8AC3E}">
        <p14:creationId xmlns:p14="http://schemas.microsoft.com/office/powerpoint/2010/main" val="3471007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696429" y="-76083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681474"/>
            <a:ext cx="3704491" cy="1938992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Manos= Acciones / Obras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4024208" y="464231"/>
            <a:ext cx="7764521" cy="589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13: 16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16 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 hacía que a todos, pequeños y grandes, ricos y pobres, libres y esclavos, se les pusiese una marca en la mano derecha, o en la frente;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Ecl. 9: 10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Todo lo que te viniere a la mano para hacer, hazlo según tus fuerzas; porque en el </a:t>
            </a:r>
            <a:r>
              <a:rPr kumimoji="0" lang="es-E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Seol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adonde vas, no hay obra, ni trabajo, ni ciencia, ni sabiduría.</a:t>
            </a:r>
          </a:p>
        </p:txBody>
      </p:sp>
    </p:spTree>
    <p:extLst>
      <p:ext uri="{BB962C8B-B14F-4D97-AF65-F5344CB8AC3E}">
        <p14:creationId xmlns:p14="http://schemas.microsoft.com/office/powerpoint/2010/main" val="1227815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696429" y="-76083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1297027"/>
            <a:ext cx="3704491" cy="707886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Frente= Mente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4024208" y="464231"/>
            <a:ext cx="7764521" cy="589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Dt. 6: 6-8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6 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 estas palabras que yo te mando hoy, estarán sobre tu corazón;7 y las repetirás a tus hijos, y hablarás de ellas estando en tu casa, y andando por el camino, y al acostarte, y cuando te levantes.8 Y las atarás como una señal en tu mano, y estarán como frontales entre tus ojos;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00" b="0" i="0" u="none" strike="noStrike" kern="1200" cap="none" spc="0" normalizeH="0" baseline="0" noProof="0" dirty="0">
              <a:ln>
                <a:noFill/>
              </a:ln>
              <a:solidFill>
                <a:srgbClr val="B5520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Ap. 7: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3 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diciendo: No hagáis daño a la tierra, ni al mar, ni a los árboles, hasta que hayamos sellado en sus frentes a los siervos de nuestro Dios.</a:t>
            </a:r>
          </a:p>
        </p:txBody>
      </p:sp>
    </p:spTree>
    <p:extLst>
      <p:ext uri="{BB962C8B-B14F-4D97-AF65-F5344CB8AC3E}">
        <p14:creationId xmlns:p14="http://schemas.microsoft.com/office/powerpoint/2010/main" val="2473310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935D1F8-2AC8-494F-8184-FDB22702C153}"/>
              </a:ext>
            </a:extLst>
          </p:cNvPr>
          <p:cNvSpPr/>
          <p:nvPr/>
        </p:nvSpPr>
        <p:spPr>
          <a:xfrm rot="2582559">
            <a:off x="7327676" y="-1335590"/>
            <a:ext cx="3453248" cy="5984948"/>
          </a:xfrm>
          <a:custGeom>
            <a:avLst/>
            <a:gdLst>
              <a:gd name="connsiteX0" fmla="*/ 0 w 3453248"/>
              <a:gd name="connsiteY0" fmla="*/ 3127443 h 5984948"/>
              <a:gd name="connsiteX1" fmla="*/ 3453248 w 3453248"/>
              <a:gd name="connsiteY1" fmla="*/ 0 h 5984948"/>
              <a:gd name="connsiteX2" fmla="*/ 3074754 w 3453248"/>
              <a:gd name="connsiteY2" fmla="*/ 5544034 h 5984948"/>
              <a:gd name="connsiteX3" fmla="*/ 2587908 w 3453248"/>
              <a:gd name="connsiteY3" fmla="*/ 5984948 h 5984948"/>
              <a:gd name="connsiteX4" fmla="*/ 0 w 3453248"/>
              <a:gd name="connsiteY4" fmla="*/ 3127443 h 5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48" h="5984948">
                <a:moveTo>
                  <a:pt x="0" y="3127443"/>
                </a:moveTo>
                <a:lnTo>
                  <a:pt x="3453248" y="0"/>
                </a:lnTo>
                <a:lnTo>
                  <a:pt x="3074754" y="5544034"/>
                </a:lnTo>
                <a:lnTo>
                  <a:pt x="2587908" y="5984948"/>
                </a:lnTo>
                <a:lnTo>
                  <a:pt x="0" y="3127443"/>
                </a:lnTo>
                <a:close/>
              </a:path>
            </a:pathLst>
          </a:custGeom>
          <a:solidFill>
            <a:srgbClr val="680000"/>
          </a:solidFill>
          <a:ln>
            <a:solidFill>
              <a:srgbClr val="960000"/>
            </a:solidFill>
          </a:ln>
          <a:scene3d>
            <a:camera prst="isometricLeftDown">
              <a:rot lat="18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97410738-E47F-46BB-AFC7-DE5E7F5E8D69}"/>
              </a:ext>
            </a:extLst>
          </p:cNvPr>
          <p:cNvSpPr/>
          <p:nvPr/>
        </p:nvSpPr>
        <p:spPr>
          <a:xfrm rot="2523257">
            <a:off x="677069" y="-3030035"/>
            <a:ext cx="8112938" cy="10692810"/>
          </a:xfrm>
          <a:custGeom>
            <a:avLst/>
            <a:gdLst>
              <a:gd name="connsiteX0" fmla="*/ 0 w 8112938"/>
              <a:gd name="connsiteY0" fmla="*/ 7298052 h 10692810"/>
              <a:gd name="connsiteX1" fmla="*/ 8089881 w 8112938"/>
              <a:gd name="connsiteY1" fmla="*/ 0 h 10692810"/>
              <a:gd name="connsiteX2" fmla="*/ 8112938 w 8112938"/>
              <a:gd name="connsiteY2" fmla="*/ 25558 h 10692810"/>
              <a:gd name="connsiteX3" fmla="*/ 7643601 w 8112938"/>
              <a:gd name="connsiteY3" fmla="*/ 6560086 h 10692810"/>
              <a:gd name="connsiteX4" fmla="*/ 3062483 w 8112938"/>
              <a:gd name="connsiteY4" fmla="*/ 10692810 h 10692810"/>
              <a:gd name="connsiteX5" fmla="*/ 0 w 8112938"/>
              <a:gd name="connsiteY5" fmla="*/ 7298052 h 106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938" h="10692810">
                <a:moveTo>
                  <a:pt x="0" y="7298052"/>
                </a:moveTo>
                <a:lnTo>
                  <a:pt x="8089881" y="0"/>
                </a:lnTo>
                <a:lnTo>
                  <a:pt x="8112938" y="25558"/>
                </a:lnTo>
                <a:lnTo>
                  <a:pt x="7643601" y="6560086"/>
                </a:lnTo>
                <a:lnTo>
                  <a:pt x="3062483" y="10692810"/>
                </a:lnTo>
                <a:lnTo>
                  <a:pt x="0" y="7298052"/>
                </a:lnTo>
                <a:close/>
              </a:path>
            </a:pathLst>
          </a:cu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792863" y="2733709"/>
            <a:ext cx="7971310" cy="1373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5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Quiz sobre símbolos proféticos—Parte 2</a:t>
            </a:r>
            <a:endParaRPr kumimoji="0" lang="es-DO" sz="5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3695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696429" y="-5743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70341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89251"/>
            <a:ext cx="3704491" cy="132343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Contenido del estudio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4080478" y="1153548"/>
            <a:ext cx="8238127" cy="589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Apocalipsis: Una aventura profética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Apocalipsis: El Revelador revelado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 mensaje de las siete iglesias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visión del trono de Dios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 libro sellado y el Cordero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 mensaje de los siete sellos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Los 144,000 y la gran multitud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 mensaje de las siete trompetas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544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696429" y="-5743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70341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89251"/>
            <a:ext cx="3704491" cy="132343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Contenido del estudio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953868" y="998807"/>
            <a:ext cx="8238127" cy="589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identidad del pueblo de Dios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misión de los dos testigos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mujer y el dragón rojo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bestia que surge del mar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bestia que surge de la tierra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Los mensajes de los tres ángeles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Las siete plagas del Apocalipsis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batalla del Armagedón</a:t>
            </a:r>
          </a:p>
        </p:txBody>
      </p:sp>
    </p:spTree>
    <p:extLst>
      <p:ext uri="{BB962C8B-B14F-4D97-AF65-F5344CB8AC3E}">
        <p14:creationId xmlns:p14="http://schemas.microsoft.com/office/powerpoint/2010/main" val="761047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696429" y="-5743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70341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89251"/>
            <a:ext cx="3704491" cy="132343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Contenido del estudio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953868" y="998807"/>
            <a:ext cx="8238127" cy="589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mujer montada sobre la bestia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Las siete cabezas que son “</a:t>
            </a:r>
            <a:r>
              <a:rPr kumimoji="0" lang="es-E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montes”y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“reyes”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caída de la gran ciudad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llegada de los reyes del oriente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Los mil años del Apocalipsis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Nuevos cielos y nueva tierra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 mundo de los redimidos</a:t>
            </a:r>
          </a:p>
        </p:txBody>
      </p:sp>
    </p:spTree>
    <p:extLst>
      <p:ext uri="{BB962C8B-B14F-4D97-AF65-F5344CB8AC3E}">
        <p14:creationId xmlns:p14="http://schemas.microsoft.com/office/powerpoint/2010/main" val="263988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B552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125035" y="0"/>
            <a:ext cx="10066964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39FE7F-36B7-4AAC-81CE-2B3F24DF3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8" y="3547783"/>
            <a:ext cx="1932599" cy="173141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111421" y="899633"/>
            <a:ext cx="2043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>
                <a:solidFill>
                  <a:schemeClr val="bg1"/>
                </a:solidFill>
                <a:latin typeface="Britannic Bold" panose="020B0903060703020204" pitchFamily="34" charset="0"/>
              </a:rPr>
              <a:t>Curso bíblico</a:t>
            </a:r>
          </a:p>
          <a:p>
            <a:pPr algn="ctr"/>
            <a:r>
              <a:rPr lang="es-ES" sz="2400">
                <a:solidFill>
                  <a:schemeClr val="bg1"/>
                </a:solidFill>
                <a:latin typeface="Britannic Bold" panose="020B0903060703020204" pitchFamily="34" charset="0"/>
              </a:rPr>
              <a:t>Las fascinantes profecías del Apocalipsis</a:t>
            </a:r>
            <a:endParaRPr lang="es-ES" sz="2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A69E8A0-648B-4630-ACE6-AC45097EAD41}"/>
              </a:ext>
            </a:extLst>
          </p:cNvPr>
          <p:cNvSpPr txBox="1">
            <a:spLocks/>
          </p:cNvSpPr>
          <p:nvPr/>
        </p:nvSpPr>
        <p:spPr>
          <a:xfrm>
            <a:off x="2648207" y="1302234"/>
            <a:ext cx="8605348" cy="4624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DO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Sólo la Sagrada Escritura contiene </a:t>
            </a:r>
            <a:r>
              <a:rPr kumimoji="0" lang="es-DO" sz="48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verdad </a:t>
            </a:r>
            <a:r>
              <a:rPr kumimoji="0" lang="es-DO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acerca del futuro.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DO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 libro de </a:t>
            </a:r>
            <a:r>
              <a:rPr kumimoji="0" lang="es-DO" sz="48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Apocalipsis</a:t>
            </a:r>
            <a:r>
              <a:rPr kumimoji="0" lang="es-DO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revela: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historia del mundo.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DO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El desenlace final de la lucha entre el bien y el mal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9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B552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125035" y="0"/>
            <a:ext cx="10066964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39FE7F-36B7-4AAC-81CE-2B3F24DF3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8" y="3547783"/>
            <a:ext cx="1932599" cy="173141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890E411-F915-4883-819C-390A287EA179}"/>
              </a:ext>
            </a:extLst>
          </p:cNvPr>
          <p:cNvSpPr txBox="1"/>
          <p:nvPr/>
        </p:nvSpPr>
        <p:spPr>
          <a:xfrm flipH="1">
            <a:off x="3348112" y="661187"/>
            <a:ext cx="82858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B5520F"/>
                </a:solidFill>
                <a:latin typeface="Script MT Bold" panose="03040602040607080904" pitchFamily="66" charset="0"/>
              </a:rPr>
              <a:t>Quiz</a:t>
            </a:r>
          </a:p>
          <a:p>
            <a:endParaRPr lang="es-ES" sz="2400" dirty="0">
              <a:solidFill>
                <a:schemeClr val="tx2">
                  <a:lumMod val="50000"/>
                </a:schemeClr>
              </a:solidFill>
              <a:latin typeface="Script MT Bold" panose="03040602040607080904" pitchFamily="66" charset="0"/>
            </a:endParaRPr>
          </a:p>
          <a:p>
            <a:r>
              <a:rPr lang="es-ES" sz="6000" dirty="0">
                <a:solidFill>
                  <a:srgbClr val="002060"/>
                </a:solidFill>
                <a:latin typeface="Script MT Bold" panose="03040602040607080904" pitchFamily="66" charset="0"/>
              </a:rPr>
              <a:t>¿Pueden las personas que</a:t>
            </a:r>
          </a:p>
          <a:p>
            <a:r>
              <a:rPr lang="es-ES" sz="6000" dirty="0">
                <a:solidFill>
                  <a:srgbClr val="002060"/>
                </a:solidFill>
                <a:latin typeface="Script MT Bold" panose="03040602040607080904" pitchFamily="66" charset="0"/>
              </a:rPr>
              <a:t>dicen tener poderes</a:t>
            </a:r>
          </a:p>
          <a:p>
            <a:r>
              <a:rPr lang="es-ES" sz="6000" dirty="0">
                <a:solidFill>
                  <a:srgbClr val="002060"/>
                </a:solidFill>
                <a:latin typeface="Script MT Bold" panose="03040602040607080904" pitchFamily="66" charset="0"/>
              </a:rPr>
              <a:t>especiales predecir el</a:t>
            </a:r>
          </a:p>
          <a:p>
            <a:r>
              <a:rPr lang="es-ES" sz="6000" dirty="0">
                <a:solidFill>
                  <a:srgbClr val="002060"/>
                </a:solidFill>
                <a:latin typeface="Script MT Bold" panose="03040602040607080904" pitchFamily="66" charset="0"/>
              </a:rPr>
              <a:t>futuro con certeza?  </a:t>
            </a:r>
            <a:endParaRPr lang="en-US" sz="60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111421" y="899633"/>
            <a:ext cx="2043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>
                <a:solidFill>
                  <a:schemeClr val="bg1"/>
                </a:solidFill>
                <a:latin typeface="Britannic Bold" panose="020B0903060703020204" pitchFamily="34" charset="0"/>
              </a:rPr>
              <a:t>Curso bíblico</a:t>
            </a:r>
          </a:p>
          <a:p>
            <a:pPr algn="ctr"/>
            <a:r>
              <a:rPr lang="es-ES" sz="2400">
                <a:solidFill>
                  <a:schemeClr val="bg1"/>
                </a:solidFill>
                <a:latin typeface="Britannic Bold" panose="020B0903060703020204" pitchFamily="34" charset="0"/>
              </a:rPr>
              <a:t>Las fascinantes profecías del Apocalipsis</a:t>
            </a:r>
            <a:endParaRPr lang="es-ES" sz="2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B8F509A4-0ECB-45BB-A30D-CBA6EF8D3E7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anja diagonal 10">
            <a:extLst>
              <a:ext uri="{FF2B5EF4-FFF2-40B4-BE49-F238E27FC236}">
                <a16:creationId xmlns:a16="http://schemas.microsoft.com/office/drawing/2014/main" id="{E579DFA4-9ECC-4EB3-9D90-C05CF4117DDC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1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B5520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125035" y="0"/>
            <a:ext cx="10066964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239154" y="2039117"/>
            <a:ext cx="193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dirty="0">
                <a:solidFill>
                  <a:schemeClr val="bg1"/>
                </a:solidFill>
                <a:latin typeface="Britannic Bold" panose="020B0903060703020204" pitchFamily="34" charset="0"/>
              </a:rPr>
              <a:t>Apocalipsis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527FE8-246E-4782-B763-2204A74FBBE1}"/>
              </a:ext>
            </a:extLst>
          </p:cNvPr>
          <p:cNvSpPr txBox="1"/>
          <p:nvPr/>
        </p:nvSpPr>
        <p:spPr>
          <a:xfrm>
            <a:off x="2883884" y="798350"/>
            <a:ext cx="9847384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accent1">
                    <a:lumMod val="50000"/>
                  </a:schemeClr>
                </a:solidFill>
                <a:latin typeface="Script MT Bold" panose="03040602040607080904" pitchFamily="66" charset="0"/>
              </a:rPr>
              <a:t>. </a:t>
            </a:r>
            <a:r>
              <a:rPr lang="es-ES" sz="4800" dirty="0">
                <a:solidFill>
                  <a:srgbClr val="002060"/>
                </a:solidFill>
                <a:latin typeface="Script MT Bold" panose="03040602040607080904" pitchFamily="66" charset="0"/>
              </a:rPr>
              <a:t>Sólo la Sagrada Escritura </a:t>
            </a:r>
          </a:p>
          <a:p>
            <a:r>
              <a:rPr lang="es-ES" sz="4800" dirty="0">
                <a:solidFill>
                  <a:srgbClr val="002060"/>
                </a:solidFill>
                <a:latin typeface="Script MT Bold" panose="03040602040607080904" pitchFamily="66" charset="0"/>
              </a:rPr>
              <a:t>Contiene </a:t>
            </a:r>
            <a:r>
              <a:rPr lang="es-ES" sz="4800" dirty="0">
                <a:solidFill>
                  <a:srgbClr val="B5520F"/>
                </a:solidFill>
                <a:latin typeface="Script MT Bold" panose="03040602040607080904" pitchFamily="66" charset="0"/>
              </a:rPr>
              <a:t>la verdad </a:t>
            </a:r>
            <a:r>
              <a:rPr lang="es-ES" sz="4800" dirty="0">
                <a:solidFill>
                  <a:srgbClr val="002060"/>
                </a:solidFill>
                <a:latin typeface="Script MT Bold" panose="03040602040607080904" pitchFamily="66" charset="0"/>
              </a:rPr>
              <a:t>acerca del futuro.</a:t>
            </a:r>
          </a:p>
          <a:p>
            <a:endParaRPr lang="es-ES" sz="1000" dirty="0">
              <a:solidFill>
                <a:srgbClr val="002060"/>
              </a:solidFill>
              <a:latin typeface="Script MT Bold" panose="03040602040607080904" pitchFamily="66" charset="0"/>
            </a:endParaRPr>
          </a:p>
          <a:p>
            <a:r>
              <a:rPr lang="es-ES" sz="4800" dirty="0">
                <a:solidFill>
                  <a:srgbClr val="002060"/>
                </a:solidFill>
                <a:latin typeface="Script MT Bold" panose="03040602040607080904" pitchFamily="66" charset="0"/>
              </a:rPr>
              <a:t>. El libro de </a:t>
            </a:r>
            <a:r>
              <a:rPr lang="es-ES" sz="4800" dirty="0">
                <a:solidFill>
                  <a:srgbClr val="B5520F"/>
                </a:solidFill>
                <a:latin typeface="Script MT Bold" panose="03040602040607080904" pitchFamily="66" charset="0"/>
              </a:rPr>
              <a:t>Apocalipsis</a:t>
            </a:r>
            <a:r>
              <a:rPr lang="es-ES" sz="4800" dirty="0">
                <a:solidFill>
                  <a:schemeClr val="bg1"/>
                </a:solidFill>
                <a:latin typeface="Script MT Bold" panose="03040602040607080904" pitchFamily="66" charset="0"/>
              </a:rPr>
              <a:t> </a:t>
            </a:r>
            <a:r>
              <a:rPr lang="es-ES" sz="4800" dirty="0">
                <a:solidFill>
                  <a:srgbClr val="002060"/>
                </a:solidFill>
                <a:latin typeface="Script MT Bold" panose="03040602040607080904" pitchFamily="66" charset="0"/>
              </a:rPr>
              <a:t>revela:</a:t>
            </a:r>
          </a:p>
          <a:p>
            <a:endParaRPr lang="es-ES" sz="1050" dirty="0">
              <a:solidFill>
                <a:srgbClr val="002060"/>
              </a:solidFill>
              <a:latin typeface="Script MT Bold" panose="03040602040607080904" pitchFamily="66" charset="0"/>
            </a:endParaRPr>
          </a:p>
          <a:p>
            <a:r>
              <a:rPr lang="es-ES" sz="4800" dirty="0">
                <a:solidFill>
                  <a:srgbClr val="002060"/>
                </a:solidFill>
                <a:latin typeface="Script MT Bold" panose="03040602040607080904" pitchFamily="66" charset="0"/>
              </a:rPr>
              <a:t>La historia del mundo.</a:t>
            </a:r>
          </a:p>
          <a:p>
            <a:endParaRPr lang="es-ES" sz="2000" dirty="0">
              <a:solidFill>
                <a:srgbClr val="002060"/>
              </a:solidFill>
              <a:latin typeface="Script MT Bold" panose="03040602040607080904" pitchFamily="66" charset="0"/>
            </a:endParaRPr>
          </a:p>
          <a:p>
            <a:r>
              <a:rPr lang="es-ES" sz="4800" dirty="0">
                <a:solidFill>
                  <a:srgbClr val="002060"/>
                </a:solidFill>
                <a:latin typeface="Script MT Bold" panose="03040602040607080904" pitchFamily="66" charset="0"/>
              </a:rPr>
              <a:t>El desenlace final de la lucha</a:t>
            </a:r>
          </a:p>
          <a:p>
            <a:r>
              <a:rPr lang="es-ES" sz="4800" dirty="0">
                <a:solidFill>
                  <a:srgbClr val="002060"/>
                </a:solidFill>
                <a:latin typeface="Script MT Bold" panose="03040602040607080904" pitchFamily="66" charset="0"/>
              </a:rPr>
              <a:t>entre el bien y el mal</a:t>
            </a:r>
            <a:endParaRPr lang="en-US" sz="4800" dirty="0">
              <a:solidFill>
                <a:srgbClr val="002060"/>
              </a:solidFill>
              <a:latin typeface="Script MT Bold" panose="03040602040607080904" pitchFamily="66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01F23FE-4D26-4F70-A7E6-1966182A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8" y="3547783"/>
            <a:ext cx="1932599" cy="1731414"/>
          </a:xfrm>
          <a:prstGeom prst="rect">
            <a:avLst/>
          </a:prstGeom>
        </p:spPr>
      </p:pic>
      <p:sp>
        <p:nvSpPr>
          <p:cNvPr id="13" name="Triángulo rectángulo 12">
            <a:extLst>
              <a:ext uri="{FF2B5EF4-FFF2-40B4-BE49-F238E27FC236}">
                <a16:creationId xmlns:a16="http://schemas.microsoft.com/office/drawing/2014/main" id="{5B578D6B-0F19-4397-858D-69F717316644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anja diagonal 13">
            <a:extLst>
              <a:ext uri="{FF2B5EF4-FFF2-40B4-BE49-F238E27FC236}">
                <a16:creationId xmlns:a16="http://schemas.microsoft.com/office/drawing/2014/main" id="{46B85F86-2F68-4071-BF4D-6B4DDA9CCB13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noFill/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681473"/>
            <a:ext cx="3704491" cy="1938992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D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¿Por qué símbolos proféticos?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4015948" y="1176395"/>
            <a:ext cx="7755337" cy="4624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Lc. 8: 10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 él dijo: A vosotros os es dado conocer los misterios del reino de Dios; pero a los otros por parábolas, para que viendo no vean, y oyendo no entiendan.</a:t>
            </a:r>
            <a:endParaRPr kumimoji="0" lang="es-DO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51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noFill/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681473"/>
            <a:ext cx="3704491" cy="1938992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¿Por qué usar símbolos proféticos?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1208B73-5999-4FAA-83A2-FD0A0F118B65}"/>
              </a:ext>
            </a:extLst>
          </p:cNvPr>
          <p:cNvSpPr txBox="1">
            <a:spLocks/>
          </p:cNvSpPr>
          <p:nvPr/>
        </p:nvSpPr>
        <p:spPr>
          <a:xfrm>
            <a:off x="3921243" y="1152812"/>
            <a:ext cx="8154587" cy="4624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0E1B5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Muchas de las profecías apocalípticas fueron dadas en un tiempo de grandes crisis o mientras los profetas estaban en el exilio en tierras extranjeras.</a:t>
            </a:r>
            <a:endParaRPr kumimoji="0" lang="es-DO" sz="4800" b="0" i="0" u="none" strike="noStrike" kern="1200" cap="none" spc="0" normalizeH="0" baseline="0" noProof="0" dirty="0">
              <a:ln>
                <a:noFill/>
              </a:ln>
              <a:solidFill>
                <a:srgbClr val="0E1B5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3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noFill/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681473"/>
            <a:ext cx="3704491" cy="1938992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D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¿Por qué símbolos proféticos?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4015948" y="1652914"/>
            <a:ext cx="7945206" cy="362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Daniel 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0E1B5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estaba en Babilonia y 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B5520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Juan 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0E1B5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(autor de Apocalipsis) desterrado por el emperador romano en la Isla de Patmos.</a:t>
            </a:r>
          </a:p>
        </p:txBody>
      </p:sp>
    </p:spTree>
    <p:extLst>
      <p:ext uri="{BB962C8B-B14F-4D97-AF65-F5344CB8AC3E}">
        <p14:creationId xmlns:p14="http://schemas.microsoft.com/office/powerpoint/2010/main" val="203908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B5520F"/>
          </a:solidFill>
          <a:ln>
            <a:solidFill>
              <a:srgbClr val="DF6613"/>
            </a:solidFill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27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6" y="4035610"/>
            <a:ext cx="1930329" cy="1729253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E1B5A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681473"/>
            <a:ext cx="3704491" cy="1938992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D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¿Por qué símbolos proféticos?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964432" y="1652914"/>
            <a:ext cx="7945206" cy="362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E1B5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Disfrazar el mensaje por medio de símbolos permitía protegerlo de los enemigos del pueblo.</a:t>
            </a:r>
          </a:p>
        </p:txBody>
      </p:sp>
    </p:spTree>
    <p:extLst>
      <p:ext uri="{BB962C8B-B14F-4D97-AF65-F5344CB8AC3E}">
        <p14:creationId xmlns:p14="http://schemas.microsoft.com/office/powerpoint/2010/main" val="4213474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1628</Words>
  <Application>Microsoft Office PowerPoint</Application>
  <PresentationFormat>Panorámica</PresentationFormat>
  <Paragraphs>197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Bahnschrift Light SemiCondensed</vt:lpstr>
      <vt:lpstr>Bahnschrift SemiBold</vt:lpstr>
      <vt:lpstr>Britannic Bold</vt:lpstr>
      <vt:lpstr>Calibri</vt:lpstr>
      <vt:lpstr>Calibri Light</vt:lpstr>
      <vt:lpstr>Script MT Bold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jacquideshommeslive deshommes</dc:creator>
  <cp:lastModifiedBy>uaguero</cp:lastModifiedBy>
  <cp:revision>109</cp:revision>
  <dcterms:created xsi:type="dcterms:W3CDTF">2021-01-31T22:55:27Z</dcterms:created>
  <dcterms:modified xsi:type="dcterms:W3CDTF">2021-02-13T03:53:31Z</dcterms:modified>
</cp:coreProperties>
</file>