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321" r:id="rId6"/>
    <p:sldId id="411" r:id="rId7"/>
    <p:sldId id="412" r:id="rId8"/>
    <p:sldId id="414" r:id="rId9"/>
    <p:sldId id="415" r:id="rId10"/>
    <p:sldId id="416" r:id="rId11"/>
    <p:sldId id="417" r:id="rId12"/>
    <p:sldId id="418" r:id="rId13"/>
    <p:sldId id="419" r:id="rId14"/>
    <p:sldId id="420" r:id="rId15"/>
    <p:sldId id="421" r:id="rId16"/>
    <p:sldId id="422" r:id="rId17"/>
    <p:sldId id="423" r:id="rId18"/>
    <p:sldId id="424" r:id="rId19"/>
    <p:sldId id="426" r:id="rId20"/>
    <p:sldId id="427" r:id="rId21"/>
    <p:sldId id="428" r:id="rId22"/>
    <p:sldId id="429" r:id="rId23"/>
    <p:sldId id="410" r:id="rId24"/>
    <p:sldId id="284"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xmlns="" id="{3D322BFE-1E62-2E26-CB05-D5F920AECD5A}"/>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A23041B-482D-2FF5-7811-4B8CFA186F85}"/>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E255BFAD-AD88-6CDB-6164-3B79FF56F567}"/>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4234F3CA-2C4B-4260-981F-F827575B7AE5}"/>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2A38A9EA-CA4A-E775-FEA9-7E4A5E324D56}"/>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DFED535D-E24D-8707-D970-E6A3975A49A2}"/>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6" name="Marcador de pie de página 5">
            <a:extLst>
              <a:ext uri="{FF2B5EF4-FFF2-40B4-BE49-F238E27FC236}">
                <a16:creationId xmlns:a16="http://schemas.microsoft.com/office/drawing/2014/main" xmlns=""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7C00534B-0C4B-027C-9066-F75E4E16E2F6}"/>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8" name="Marcador de pie de página 7">
            <a:extLst>
              <a:ext uri="{FF2B5EF4-FFF2-40B4-BE49-F238E27FC236}">
                <a16:creationId xmlns:a16="http://schemas.microsoft.com/office/drawing/2014/main" xmlns=""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8522707B-E948-5CE2-C90C-FB86CC0B7097}"/>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4" name="Marcador de pie de página 3">
            <a:extLst>
              <a:ext uri="{FF2B5EF4-FFF2-40B4-BE49-F238E27FC236}">
                <a16:creationId xmlns:a16="http://schemas.microsoft.com/office/drawing/2014/main" xmlns=""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238DB6F-7900-EDD4-0D0D-4843F5B628FA}"/>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3" name="Marcador de pie de página 2">
            <a:extLst>
              <a:ext uri="{FF2B5EF4-FFF2-40B4-BE49-F238E27FC236}">
                <a16:creationId xmlns:a16="http://schemas.microsoft.com/office/drawing/2014/main" xmlns=""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56499695-0D33-4BC4-FCDF-C17AEA4D8873}"/>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6" name="Marcador de pie de página 5">
            <a:extLst>
              <a:ext uri="{FF2B5EF4-FFF2-40B4-BE49-F238E27FC236}">
                <a16:creationId xmlns:a16="http://schemas.microsoft.com/office/drawing/2014/main" xmlns=""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xmlns=""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2CC375DF-CAAF-901F-9329-010BBDAD6978}"/>
              </a:ext>
            </a:extLst>
          </p:cNvPr>
          <p:cNvSpPr>
            <a:spLocks noGrp="1"/>
          </p:cNvSpPr>
          <p:nvPr>
            <p:ph type="dt" sz="half" idx="10"/>
          </p:nvPr>
        </p:nvSpPr>
        <p:spPr/>
        <p:txBody>
          <a:bodyPr/>
          <a:lstStyle/>
          <a:p>
            <a:fld id="{A359B9C6-C011-4741-998D-4934121D99A2}" type="datetimeFigureOut">
              <a:rPr lang="es-419" smtClean="0"/>
              <a:pPr/>
              <a:t>8/9/2024</a:t>
            </a:fld>
            <a:endParaRPr lang="es-419"/>
          </a:p>
        </p:txBody>
      </p:sp>
      <p:sp>
        <p:nvSpPr>
          <p:cNvPr id="6" name="Marcador de pie de página 5">
            <a:extLst>
              <a:ext uri="{FF2B5EF4-FFF2-40B4-BE49-F238E27FC236}">
                <a16:creationId xmlns:a16="http://schemas.microsoft.com/office/drawing/2014/main" xmlns=""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8/9/2024</a:t>
            </a:fld>
            <a:endParaRPr lang="es-419"/>
          </a:p>
        </p:txBody>
      </p:sp>
      <p:sp>
        <p:nvSpPr>
          <p:cNvPr id="5" name="Marcador de pie de página 4">
            <a:extLst>
              <a:ext uri="{FF2B5EF4-FFF2-40B4-BE49-F238E27FC236}">
                <a16:creationId xmlns:a16="http://schemas.microsoft.com/office/drawing/2014/main" xmlns=""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9/8/2024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xmlns=""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smtClean="0">
                <a:latin typeface="Calibri" panose="020F0502020204030204" pitchFamily="34" charset="0"/>
                <a:cs typeface="Calibri" panose="020F0502020204030204" pitchFamily="34" charset="0"/>
              </a:rPr>
              <a:t>Las maravillosas victorias de Gedeón datan desde la ofrenda de holocausto completa ofrecida delante del Señor cuando él, por medio de esas ofrendas, demostró que entregaba todo al Señor para ser consumido sobre el altar como indicaba el Señor. </a:t>
            </a:r>
            <a:r>
              <a:rPr lang="es-ES" sz="4800" b="1" dirty="0" smtClean="0">
                <a:solidFill>
                  <a:srgbClr val="FFC000"/>
                </a:solidFill>
                <a:latin typeface="Calibri" panose="020F0502020204030204" pitchFamily="34" charset="0"/>
                <a:cs typeface="Calibri" panose="020F0502020204030204" pitchFamily="34" charset="0"/>
              </a:rPr>
              <a:t>Jueces 6:21- 28.</a:t>
            </a:r>
            <a:endParaRPr lang="es-ES" sz="4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Toda la ofrenda de holocausto era un tipo de la consagración completa que debe entrar en cada vida que Dios puede usar para su gloria. Pablo exhortaba el cumplimiento del </a:t>
            </a:r>
            <a:r>
              <a:rPr lang="es-ES" sz="4000" b="1" dirty="0" err="1" smtClean="0">
                <a:latin typeface="Calibri" panose="020F0502020204030204" pitchFamily="34" charset="0"/>
                <a:cs typeface="Calibri" panose="020F0502020204030204" pitchFamily="34" charset="0"/>
              </a:rPr>
              <a:t>antitipo</a:t>
            </a:r>
            <a:r>
              <a:rPr lang="es-ES" sz="4000" b="1" dirty="0" smtClean="0">
                <a:latin typeface="Calibri" panose="020F0502020204030204" pitchFamily="34" charset="0"/>
                <a:cs typeface="Calibri" panose="020F0502020204030204" pitchFamily="34" charset="0"/>
              </a:rPr>
              <a:t> en las siguientes palabras: “Así que, hermanos, os ruego  por  las  misericordias  de  Dios,  que  presentéis  vuestros  cuerpos  en sacrificio  vivo,  santo,  agradable  a  Dios,  que  es  vuestro  culto  racional”. </a:t>
            </a:r>
            <a:r>
              <a:rPr lang="es-ES" sz="4000" b="1" dirty="0" smtClean="0">
                <a:solidFill>
                  <a:srgbClr val="FFC000"/>
                </a:solidFill>
                <a:latin typeface="Calibri" panose="020F0502020204030204" pitchFamily="34" charset="0"/>
                <a:cs typeface="Calibri" panose="020F0502020204030204" pitchFamily="34" charset="0"/>
              </a:rPr>
              <a:t>Romanos  12:1.</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400" b="1" dirty="0" smtClean="0">
                <a:latin typeface="Calibri" panose="020F0502020204030204" pitchFamily="34" charset="0"/>
                <a:cs typeface="Calibri" panose="020F0502020204030204" pitchFamily="34" charset="0"/>
              </a:rPr>
              <a:t>La  ofrenda  del  animal  más  costoso  era  tan  solo  una abominación al Señor a menos que fuera acompañado por la entrega del corazón y vida de quien la ofrecía. </a:t>
            </a:r>
            <a:r>
              <a:rPr lang="es-ES" sz="5400" b="1" dirty="0" smtClean="0">
                <a:solidFill>
                  <a:srgbClr val="FFC000"/>
                </a:solidFill>
                <a:latin typeface="Calibri" panose="020F0502020204030204" pitchFamily="34" charset="0"/>
                <a:cs typeface="Calibri" panose="020F0502020204030204" pitchFamily="34" charset="0"/>
              </a:rPr>
              <a:t>Isaías 1:10; Amos 5:22.</a:t>
            </a:r>
            <a:endParaRPr lang="es-ES" sz="54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rgbClr val="FFC000"/>
                </a:solidFill>
                <a:latin typeface="Calibri" panose="020F0502020204030204" pitchFamily="34" charset="0"/>
                <a:cs typeface="Calibri" panose="020F0502020204030204" pitchFamily="34" charset="0"/>
              </a:rPr>
              <a:t>Isaías 1:11</a:t>
            </a:r>
          </a:p>
          <a:p>
            <a:r>
              <a:rPr lang="es-ES" sz="3600" b="1" dirty="0" smtClean="0">
                <a:latin typeface="Calibri" panose="020F0502020204030204" pitchFamily="34" charset="0"/>
                <a:cs typeface="Calibri" panose="020F0502020204030204" pitchFamily="34" charset="0"/>
              </a:rPr>
              <a:t>11 "¿Para qué me sirve, dice Jehová, la multitud de vuestros sacrificios? Hastiado estoy de holocaustos de carneros y de grasa de animales gordos; no quiero sangre de bueyes ni de ovejas ni de machos cabríos.</a:t>
            </a:r>
          </a:p>
          <a:p>
            <a:r>
              <a:rPr lang="es-ES" sz="3600" b="1" dirty="0" smtClean="0">
                <a:solidFill>
                  <a:srgbClr val="FFC000"/>
                </a:solidFill>
                <a:latin typeface="Calibri" panose="020F0502020204030204" pitchFamily="34" charset="0"/>
                <a:cs typeface="Calibri" panose="020F0502020204030204" pitchFamily="34" charset="0"/>
              </a:rPr>
              <a:t>Amos 5:22.</a:t>
            </a:r>
          </a:p>
          <a:p>
            <a:r>
              <a:rPr lang="es-ES" sz="3600" b="1" dirty="0" smtClean="0">
                <a:latin typeface="Calibri" panose="020F0502020204030204" pitchFamily="34" charset="0"/>
                <a:cs typeface="Calibri" panose="020F0502020204030204" pitchFamily="34" charset="0"/>
              </a:rPr>
              <a:t>22 Y si me ofrecéis vuestros holocaustos y vuestras ofrendas, no los recibiré, ni miraré las ofrendas de paz de vuestros animales engordados.</a:t>
            </a: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Este principio era hermosamente, ilustrado por el Salvador cuando consideró de poco valor las grandes ofrendas de los ricos quienes ofrendaban solo por el despliegue, y manifestando que en la valoración del cielo las dos blancas que la pobre viuda dio con un corazón lleno de amor, eran de mayor valor que toda la  riqueza  dada  solo  por  vana  ostentación.  </a:t>
            </a:r>
            <a:r>
              <a:rPr lang="es-ES" sz="4000" b="1" dirty="0" smtClean="0">
                <a:solidFill>
                  <a:srgbClr val="FFC000"/>
                </a:solidFill>
                <a:latin typeface="Calibri" panose="020F0502020204030204" pitchFamily="34" charset="0"/>
                <a:cs typeface="Calibri" panose="020F0502020204030204" pitchFamily="34" charset="0"/>
              </a:rPr>
              <a:t>Marcos  12:41-44.</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Señor considera los dones y ofrendas hechas por su pueblo para llevar adelante su obra sobre la tierra, como </a:t>
            </a:r>
            <a:r>
              <a:rPr lang="es-ES" sz="4000" b="1" dirty="0" smtClean="0">
                <a:solidFill>
                  <a:srgbClr val="FFC000"/>
                </a:solidFill>
                <a:latin typeface="Calibri" panose="020F0502020204030204" pitchFamily="34" charset="0"/>
                <a:cs typeface="Calibri" panose="020F0502020204030204" pitchFamily="34" charset="0"/>
              </a:rPr>
              <a:t>“olor fragante, sacrificio acepto, agradable a Dios”</a:t>
            </a:r>
            <a:r>
              <a:rPr lang="es-ES" sz="4000" b="1" dirty="0" smtClean="0">
                <a:latin typeface="Calibri" panose="020F0502020204030204" pitchFamily="34" charset="0"/>
                <a:cs typeface="Calibri" panose="020F0502020204030204" pitchFamily="34" charset="0"/>
              </a:rPr>
              <a:t>, y Él  se  compromete  a  suplir  todas  sus  necesidades.  </a:t>
            </a:r>
            <a:r>
              <a:rPr lang="es-ES" sz="4000" b="1" dirty="0" smtClean="0">
                <a:solidFill>
                  <a:srgbClr val="FFC000"/>
                </a:solidFill>
                <a:latin typeface="Calibri" panose="020F0502020204030204" pitchFamily="34" charset="0"/>
                <a:cs typeface="Calibri" panose="020F0502020204030204" pitchFamily="34" charset="0"/>
              </a:rPr>
              <a:t>Filipenses  4:16-19. “Ciertamente el obedecer es mejor que los sacrificios, y el prestar atención que la grosura de los carneros”. 1 Samuel 15:22.</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Toda la ofrenda de holocausto era ofrecida como expiación por el pecado. </a:t>
            </a:r>
          </a:p>
          <a:p>
            <a:r>
              <a:rPr lang="es-ES" sz="4000" b="1" dirty="0" smtClean="0">
                <a:solidFill>
                  <a:srgbClr val="FFC000"/>
                </a:solidFill>
                <a:latin typeface="Calibri" panose="020F0502020204030204" pitchFamily="34" charset="0"/>
                <a:cs typeface="Calibri" panose="020F0502020204030204" pitchFamily="34" charset="0"/>
              </a:rPr>
              <a:t>Levítico 9:7</a:t>
            </a:r>
          </a:p>
          <a:p>
            <a:r>
              <a:rPr lang="es-ES" sz="4000" b="1" dirty="0" smtClean="0">
                <a:latin typeface="Calibri" panose="020F0502020204030204" pitchFamily="34" charset="0"/>
                <a:cs typeface="Calibri" panose="020F0502020204030204" pitchFamily="34" charset="0"/>
              </a:rPr>
              <a:t>7- Después dijo Moisés a Aarón: "Acércate al altar, ofrece tu sacrificio de expiación y tu holocausto, y haz la reconciliación por ti y por el pueblo; presenta también la ofrenda del pueblo, y haz la reconciliación por ellos, como ha mandado Jehová".</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individuo que presentaba la ofrenda colocaba sus manos sobre la cabeza del animal, confesando sus pecados; </a:t>
            </a:r>
            <a:r>
              <a:rPr lang="es-ES" sz="4000" b="1" dirty="0" smtClean="0">
                <a:solidFill>
                  <a:srgbClr val="FFC000"/>
                </a:solidFill>
                <a:latin typeface="Calibri" panose="020F0502020204030204" pitchFamily="34" charset="0"/>
                <a:cs typeface="Calibri" panose="020F0502020204030204" pitchFamily="34" charset="0"/>
              </a:rPr>
              <a:t>Levítico 1:4; Números 8:12 </a:t>
            </a:r>
            <a:r>
              <a:rPr lang="es-ES" sz="4000" b="1" dirty="0" smtClean="0">
                <a:latin typeface="Calibri" panose="020F0502020204030204" pitchFamily="34" charset="0"/>
                <a:cs typeface="Calibri" panose="020F0502020204030204" pitchFamily="34" charset="0"/>
              </a:rPr>
              <a:t>y luego, si era del rebaño o del hato, con sus propias manos le quitaba la vida. Si la ofrenda de holocausto era un pájaro, el sacerdote mataba la ofrenda. La sangre era esparcida alrededor del altar de bronce, en tipo de la sangre purificadora de Cristo, y entonces la ofrenda era quemada sobre el altar. </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FFC000"/>
                </a:solidFill>
                <a:latin typeface="Calibri" panose="020F0502020204030204" pitchFamily="34" charset="0"/>
                <a:cs typeface="Calibri" panose="020F0502020204030204" pitchFamily="34" charset="0"/>
              </a:rPr>
              <a:t>Levítico 1:4</a:t>
            </a:r>
          </a:p>
          <a:p>
            <a:r>
              <a:rPr lang="es-ES" sz="4000" b="1" dirty="0" smtClean="0">
                <a:latin typeface="Calibri" panose="020F0502020204030204" pitchFamily="34" charset="0"/>
                <a:cs typeface="Calibri" panose="020F0502020204030204" pitchFamily="34" charset="0"/>
              </a:rPr>
              <a:t>4- Pondrá su mano sobre la cabeza del holocausto, y le será aceptado como expiación.</a:t>
            </a:r>
          </a:p>
          <a:p>
            <a:endParaRPr lang="es-ES" sz="4000" b="1" dirty="0" smtClean="0">
              <a:latin typeface="Calibri" panose="020F0502020204030204" pitchFamily="34" charset="0"/>
              <a:cs typeface="Calibri" panose="020F0502020204030204" pitchFamily="34" charset="0"/>
            </a:endParaRPr>
          </a:p>
          <a:p>
            <a:r>
              <a:rPr lang="es-ES" sz="4000" b="1" dirty="0" smtClean="0">
                <a:solidFill>
                  <a:srgbClr val="FFC000"/>
                </a:solidFill>
                <a:latin typeface="Calibri" panose="020F0502020204030204" pitchFamily="34" charset="0"/>
                <a:cs typeface="Calibri" panose="020F0502020204030204" pitchFamily="34" charset="0"/>
              </a:rPr>
              <a:t>Números 8:12</a:t>
            </a:r>
          </a:p>
          <a:p>
            <a:r>
              <a:rPr lang="es-ES" sz="4000" b="1" dirty="0" smtClean="0">
                <a:latin typeface="Calibri" panose="020F0502020204030204" pitchFamily="34" charset="0"/>
                <a:cs typeface="Calibri" panose="020F0502020204030204" pitchFamily="34" charset="0"/>
              </a:rPr>
              <a:t>12- Después los levitas pondrán sus manos sobre las cabezas de los novillos: uno lo ofrecerás como expiación y el otro como holocausto a Jehová, para hacer expiación por los levitas.</a:t>
            </a:r>
          </a:p>
          <a:p>
            <a:endParaRPr lang="es-ES" sz="4000" b="1" dirty="0" smtClean="0">
              <a:latin typeface="Calibri" panose="020F0502020204030204" pitchFamily="34" charset="0"/>
              <a:cs typeface="Calibri" panose="020F0502020204030204" pitchFamily="34" charset="0"/>
            </a:endParaRP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352681"/>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Calibri" panose="020F0502020204030204" pitchFamily="34" charset="0"/>
                <a:cs typeface="Calibri" panose="020F0502020204030204" pitchFamily="34" charset="0"/>
              </a:rPr>
              <a:t>Cada mañana y tarde un cordero era ofrecido en el santuario como una ofrenda completa de holocausto. </a:t>
            </a:r>
            <a:r>
              <a:rPr lang="es-ES" b="1" dirty="0" smtClean="0">
                <a:solidFill>
                  <a:srgbClr val="FFC000"/>
                </a:solidFill>
                <a:latin typeface="Calibri" panose="020F0502020204030204" pitchFamily="34" charset="0"/>
                <a:cs typeface="Calibri" panose="020F0502020204030204" pitchFamily="34" charset="0"/>
              </a:rPr>
              <a:t>Éxodo 29:38-42. </a:t>
            </a:r>
            <a:r>
              <a:rPr lang="es-ES" b="1" dirty="0" smtClean="0">
                <a:latin typeface="Calibri" panose="020F0502020204030204" pitchFamily="34" charset="0"/>
                <a:cs typeface="Calibri" panose="020F0502020204030204" pitchFamily="34" charset="0"/>
              </a:rPr>
              <a:t>Cada Sábado cuatro corderos eran ofrecidos, dos por la mañana y dos por la tarde. Números 28:9-10. Estos sacrificios  tipificaban  una  re-consagración  de  toda  la  congregación  cada mañana y tarde al servicio de Dios.</a:t>
            </a: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a:t>
            </a:r>
            <a:r>
              <a:rPr lang="es-ES" sz="7200" b="1" dirty="0" smtClean="0">
                <a:solidFill>
                  <a:schemeClr val="accent2">
                    <a:lumMod val="40000"/>
                    <a:lumOff val="60000"/>
                  </a:schemeClr>
                </a:solidFill>
              </a:rPr>
              <a:t>V: Ofrendas Varias</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XVIII: La Ofrenda Quemada.</a:t>
            </a:r>
            <a:endParaRPr lang="en-US" sz="7200" b="1" dirty="0"/>
          </a:p>
        </p:txBody>
      </p:sp>
      <p:pic>
        <p:nvPicPr>
          <p:cNvPr id="5" name="4 Imagen" descr="image288.png"/>
          <p:cNvPicPr>
            <a:picLocks noChangeAspect="1"/>
          </p:cNvPicPr>
          <p:nvPr/>
        </p:nvPicPr>
        <p:blipFill>
          <a:blip r:embed="rId3" cstate="print"/>
          <a:stretch>
            <a:fillRect/>
          </a:stretch>
        </p:blipFill>
        <p:spPr>
          <a:xfrm>
            <a:off x="7767424" y="3526972"/>
            <a:ext cx="3174274" cy="3174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541538"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Ya que la sombra ha encontrado la sustancia, sería una burda burla ofrecer ofrendas de holocausto de mañana y tarde en la actualidad; pero el tipo no ha perdido nada de su significado, y contiene lecciones para nosotros; porque “el amarle con todo el corazón, con todo el entendimiento, con toda el alma, y con todas las fuerzas, y amar al prójimo como a uno mismo, es más que todos los holocaustos y sacrificios”. </a:t>
            </a:r>
            <a:r>
              <a:rPr lang="es-ES" sz="4000" b="1" dirty="0" smtClean="0">
                <a:solidFill>
                  <a:srgbClr val="FFC000"/>
                </a:solidFill>
                <a:latin typeface="Calibri" panose="020F0502020204030204" pitchFamily="34" charset="0"/>
                <a:cs typeface="Calibri" panose="020F0502020204030204" pitchFamily="34" charset="0"/>
              </a:rPr>
              <a:t>Marcos 12:33.</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541538"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Calibri" panose="020F0502020204030204" pitchFamily="34" charset="0"/>
                <a:cs typeface="Calibri" panose="020F0502020204030204" pitchFamily="34" charset="0"/>
              </a:rPr>
              <a:t>El corazón lleno con amor por Dios y nuestro prójimo es una ofrenda siempre aceptable a Dios. Con el fin de conservar el corazón en esta condición, debe estar lleno con la viva Palabra de Dios</a:t>
            </a:r>
            <a:r>
              <a:rPr lang="es-ES" sz="3600" b="1" dirty="0" smtClean="0">
                <a:solidFill>
                  <a:srgbClr val="FFC000"/>
                </a:solidFill>
                <a:latin typeface="Calibri" panose="020F0502020204030204" pitchFamily="34" charset="0"/>
                <a:cs typeface="Calibri" panose="020F0502020204030204" pitchFamily="34" charset="0"/>
              </a:rPr>
              <a:t>. Salmos 119:11. </a:t>
            </a:r>
            <a:r>
              <a:rPr lang="es-ES" sz="3600" b="1" dirty="0" smtClean="0">
                <a:latin typeface="Calibri" panose="020F0502020204030204" pitchFamily="34" charset="0"/>
                <a:cs typeface="Calibri" panose="020F0502020204030204" pitchFamily="34" charset="0"/>
              </a:rPr>
              <a:t>El Señor considera un </a:t>
            </a:r>
            <a:r>
              <a:rPr lang="es-ES" sz="3600" b="1" dirty="0" smtClean="0">
                <a:solidFill>
                  <a:srgbClr val="FFC000"/>
                </a:solidFill>
                <a:latin typeface="Calibri" panose="020F0502020204030204" pitchFamily="34" charset="0"/>
                <a:cs typeface="Calibri" panose="020F0502020204030204" pitchFamily="34" charset="0"/>
              </a:rPr>
              <a:t>“conocimiento de Dios más que holocaustos”.  Oseas 6:6. </a:t>
            </a:r>
            <a:r>
              <a:rPr lang="es-ES" sz="3600" b="1" dirty="0" smtClean="0">
                <a:latin typeface="Calibri" panose="020F0502020204030204" pitchFamily="34" charset="0"/>
                <a:cs typeface="Calibri" panose="020F0502020204030204" pitchFamily="34" charset="0"/>
              </a:rPr>
              <a:t>El individuo que sacrificará intereses egoístas y placeres lo suficientemente para tomar tiempo de mañana y tarde para estudiar la Palabra de Dios, experimentará ese amor en el corazón que siempre ha sido y siempre será mucho más aceptable a Dios que </a:t>
            </a:r>
            <a:r>
              <a:rPr lang="es-ES" sz="3600" b="1" dirty="0" smtClean="0">
                <a:solidFill>
                  <a:srgbClr val="FFC000"/>
                </a:solidFill>
                <a:latin typeface="Calibri" panose="020F0502020204030204" pitchFamily="34" charset="0"/>
                <a:cs typeface="Calibri" panose="020F0502020204030204" pitchFamily="34" charset="0"/>
              </a:rPr>
              <a:t>“ofrendas de holocausto completo y sacrificios”.</a:t>
            </a:r>
            <a:endParaRPr lang="es-ES" sz="36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n-US" sz="4200" b="0" i="0" kern="1200" smtClean="0">
                <a:solidFill>
                  <a:srgbClr val="EBEBEB"/>
                </a:solidFill>
                <a:latin typeface="+mj-lt"/>
                <a:ea typeface="+mj-ea"/>
                <a:cs typeface="+mj-cs"/>
              </a:rPr>
              <a:t>La </a:t>
            </a:r>
            <a:r>
              <a:rPr lang="en-US" sz="4200" b="0" i="0" kern="1200" dirty="0" err="1" smtClean="0">
                <a:solidFill>
                  <a:srgbClr val="EBEBEB"/>
                </a:solidFill>
                <a:latin typeface="+mj-lt"/>
                <a:ea typeface="+mj-ea"/>
                <a:cs typeface="+mj-cs"/>
              </a:rPr>
              <a:t>Ofrenda</a:t>
            </a:r>
            <a:r>
              <a:rPr lang="en-US" sz="4200" dirty="0" smtClean="0">
                <a:solidFill>
                  <a:srgbClr val="EBEBEB"/>
                </a:solidFill>
              </a:rPr>
              <a:t> </a:t>
            </a:r>
            <a:r>
              <a:rPr lang="en-US" sz="4200" dirty="0" err="1" smtClean="0">
                <a:solidFill>
                  <a:srgbClr val="EBEBEB"/>
                </a:solidFill>
              </a:rPr>
              <a:t>Quemada</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xmlns="" id="{EA1C8458-DBAA-4D00-98AC-E9890360D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p:cNvPicPr>
            <a:picLocks noChangeAspect="1" noChangeArrowheads="1"/>
          </p:cNvPicPr>
          <p:nvPr/>
        </p:nvPicPr>
        <p:blipFill>
          <a:blip r:embed="rId6" cstate="print"/>
          <a:srcRect l="13654" t="28393" r="11951" b="21607"/>
          <a:stretch>
            <a:fillRect/>
          </a:stretch>
        </p:blipFill>
        <p:spPr bwMode="auto">
          <a:xfrm>
            <a:off x="0" y="1937528"/>
            <a:ext cx="12192000" cy="4920472"/>
          </a:xfrm>
          <a:prstGeom prst="rect">
            <a:avLst/>
          </a:prstGeom>
          <a:noFill/>
          <a:ln w="9525">
            <a:noFill/>
            <a:miter lim="800000"/>
            <a:headEnd/>
            <a:tailEnd/>
          </a:ln>
        </p:spPr>
      </p:pic>
    </p:spTree>
    <p:extLst>
      <p:ext uri="{BB962C8B-B14F-4D97-AF65-F5344CB8AC3E}">
        <p14:creationId xmlns:p14="http://schemas.microsoft.com/office/powerpoint/2010/main" xmlns="" val="229846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xmlns=""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xmlns="" id="{B7F75417-8BC0-431B-9DD0-3952FEF3CE45}"/>
              </a:ext>
            </a:extLst>
          </p:cNvPr>
          <p:cNvSpPr txBox="1"/>
          <p:nvPr/>
        </p:nvSpPr>
        <p:spPr>
          <a:xfrm>
            <a:off x="258289" y="1483351"/>
            <a:ext cx="5157427" cy="1384995"/>
          </a:xfrm>
          <a:prstGeom prst="rect">
            <a:avLst/>
          </a:prstGeom>
          <a:noFill/>
        </p:spPr>
        <p:txBody>
          <a:bodyPr wrap="square" rtlCol="0">
            <a:spAutoFit/>
          </a:bodyPr>
          <a:lstStyle/>
          <a:p>
            <a:pPr lvl="0" algn="just" defTabSz="457200">
              <a:defRPr/>
            </a:pPr>
            <a:r>
              <a:rPr lang="es-ES" sz="2800" dirty="0" smtClean="0"/>
              <a:t>El sacrificio que simbolizaba una entrega completa a Dios.</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xmlns="" id="{2B80B65F-4774-4B34-B211-5F7CCD9DB0D1}"/>
              </a:ext>
            </a:extLst>
          </p:cNvPr>
          <p:cNvSpPr txBox="1"/>
          <p:nvPr/>
        </p:nvSpPr>
        <p:spPr>
          <a:xfrm>
            <a:off x="357360" y="532076"/>
            <a:ext cx="4915382" cy="954107"/>
          </a:xfrm>
          <a:prstGeom prst="rect">
            <a:avLst/>
          </a:prstGeom>
          <a:noFill/>
        </p:spPr>
        <p:txBody>
          <a:bodyPr wrap="square" rtlCol="0">
            <a:spAutoFit/>
          </a:bodyPr>
          <a:lstStyle/>
          <a:p>
            <a:pPr lvl="0" defTabSz="457200">
              <a:defRPr/>
            </a:pPr>
            <a:r>
              <a:rPr lang="es-ES" sz="2800" dirty="0" smtClean="0"/>
              <a:t>Toda la ofrenda de holocausto tuvo su origen</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xmlns="" id="{3C95100F-E8B5-4CF3-9E17-D707427B80EE}"/>
              </a:ext>
            </a:extLst>
          </p:cNvPr>
          <p:cNvSpPr txBox="1"/>
          <p:nvPr/>
        </p:nvSpPr>
        <p:spPr>
          <a:xfrm>
            <a:off x="317412" y="4115681"/>
            <a:ext cx="4803412" cy="954107"/>
          </a:xfrm>
          <a:prstGeom prst="rect">
            <a:avLst/>
          </a:prstGeom>
          <a:noFill/>
        </p:spPr>
        <p:txBody>
          <a:bodyPr wrap="square" rtlCol="0">
            <a:spAutoFit/>
          </a:bodyPr>
          <a:lstStyle/>
          <a:p>
            <a:pPr lvl="0" algn="just" defTabSz="457200">
              <a:defRPr/>
            </a:pPr>
            <a:r>
              <a:rPr kumimoji="0" lang="es-ES" sz="2800" b="0" i="0" u="none" strike="noStrike" kern="1200" cap="none" spc="0" normalizeH="0" baseline="0" noProof="0" dirty="0" smtClean="0">
                <a:ln>
                  <a:noFill/>
                </a:ln>
                <a:solidFill>
                  <a:prstClr val="white"/>
                </a:solidFill>
                <a:effectLst/>
                <a:uLnTx/>
                <a:uFillTx/>
                <a:latin typeface="Calibri" panose="020F0502020204030204"/>
              </a:rPr>
              <a:t>Mataba</a:t>
            </a:r>
            <a:r>
              <a:rPr kumimoji="0" lang="es-ES" sz="2800" b="0" i="0" u="none" strike="noStrike" kern="1200" cap="none" spc="0" normalizeH="0" noProof="0" dirty="0" smtClean="0">
                <a:ln>
                  <a:noFill/>
                </a:ln>
                <a:solidFill>
                  <a:prstClr val="white"/>
                </a:solidFill>
                <a:effectLst/>
                <a:uLnTx/>
                <a:uFillTx/>
                <a:latin typeface="Calibri" panose="020F0502020204030204"/>
              </a:rPr>
              <a:t> al animal para la ofrenda</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xmlns="" id="{484CE96C-CBE3-40DD-869A-7E653E50D465}"/>
              </a:ext>
            </a:extLst>
          </p:cNvPr>
          <p:cNvSpPr txBox="1"/>
          <p:nvPr/>
        </p:nvSpPr>
        <p:spPr>
          <a:xfrm>
            <a:off x="400282" y="5294425"/>
            <a:ext cx="4803412" cy="1384995"/>
          </a:xfrm>
          <a:prstGeom prst="rect">
            <a:avLst/>
          </a:prstGeom>
          <a:noFill/>
        </p:spPr>
        <p:txBody>
          <a:bodyPr wrap="square" rtlCol="0">
            <a:spAutoFit/>
          </a:bodyPr>
          <a:lstStyle/>
          <a:p>
            <a:pPr lvl="0" defTabSz="457200">
              <a:defRPr/>
            </a:pPr>
            <a:r>
              <a:rPr lang="es-ES" sz="2800" dirty="0" smtClean="0"/>
              <a:t>El tipo de sacrificio que era una re-consagración diaria en el santuario.</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xmlns="" id="{BADEAE86-D7E0-4E67-860F-EC436B06AF60}"/>
              </a:ext>
            </a:extLst>
          </p:cNvPr>
          <p:cNvSpPr txBox="1"/>
          <p:nvPr/>
        </p:nvSpPr>
        <p:spPr>
          <a:xfrm>
            <a:off x="317412" y="2961408"/>
            <a:ext cx="4933015" cy="954107"/>
          </a:xfrm>
          <a:prstGeom prst="rect">
            <a:avLst/>
          </a:prstGeom>
          <a:noFill/>
        </p:spPr>
        <p:txBody>
          <a:bodyPr wrap="square" rtlCol="0">
            <a:spAutoFit/>
          </a:bodyPr>
          <a:lstStyle/>
          <a:p>
            <a:pPr lvl="0" defTabSz="457200">
              <a:defRPr/>
            </a:pPr>
            <a:r>
              <a:rPr lang="es-ES" sz="2800" dirty="0" smtClean="0"/>
              <a:t>Lugar donde los israelitas ofrecían sus sacrificios</a:t>
            </a:r>
            <a:endParaRPr lang="es-ES" sz="2800" dirty="0">
              <a:solidFill>
                <a:prstClr val="white"/>
              </a:solidFill>
              <a:latin typeface="Calibri" panose="020F0502020204030204"/>
            </a:endParaRPr>
          </a:p>
        </p:txBody>
      </p:sp>
      <p:sp>
        <p:nvSpPr>
          <p:cNvPr id="9" name="CuadroTexto 8">
            <a:extLst>
              <a:ext uri="{FF2B5EF4-FFF2-40B4-BE49-F238E27FC236}">
                <a16:creationId xmlns:a16="http://schemas.microsoft.com/office/drawing/2014/main" xmlns=""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Huerto del Edén </a:t>
            </a:r>
            <a:endParaRPr lang="es-ES" sz="320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xmlns="" id="{707CBC07-791E-485A-931D-932FDFAF0D6C}"/>
              </a:ext>
            </a:extLst>
          </p:cNvPr>
          <p:cNvSpPr txBox="1"/>
          <p:nvPr/>
        </p:nvSpPr>
        <p:spPr>
          <a:xfrm>
            <a:off x="5661943" y="362799"/>
            <a:ext cx="5332006" cy="1200329"/>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600" dirty="0" smtClean="0"/>
              <a:t>Toda la ofrenda de holocausto</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xmlns="" id="{4D4C28EC-9574-47D6-8D4C-A2D48F991BF0}"/>
              </a:ext>
            </a:extLst>
          </p:cNvPr>
          <p:cNvSpPr txBox="1"/>
          <p:nvPr/>
        </p:nvSpPr>
        <p:spPr>
          <a:xfrm>
            <a:off x="5661943" y="2839190"/>
            <a:ext cx="6427788"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C. </a:t>
            </a:r>
            <a:r>
              <a:rPr lang="es-ES" sz="3200" dirty="0" smtClean="0"/>
              <a:t>El individuo que presentaba la ofrenda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570408FA-21B6-4E50-A2CA-A06FB9771535}"/>
              </a:ext>
            </a:extLst>
          </p:cNvPr>
          <p:cNvSpPr txBox="1"/>
          <p:nvPr/>
        </p:nvSpPr>
        <p:spPr>
          <a:xfrm>
            <a:off x="5677506" y="5704918"/>
            <a:ext cx="6181510" cy="1015663"/>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smtClean="0"/>
              <a:t>Un cordero ofrecido cada mañana y tarde</a:t>
            </a:r>
            <a:endParaRPr lang="es-ES" sz="2400" dirty="0">
              <a:solidFill>
                <a:prstClr val="white"/>
              </a:solidFill>
              <a:latin typeface="Calibri" panose="020F0502020204030204"/>
            </a:endParaRPr>
          </a:p>
        </p:txBody>
      </p:sp>
      <p:sp>
        <p:nvSpPr>
          <p:cNvPr id="14" name="CuadroTexto 13">
            <a:extLst>
              <a:ext uri="{FF2B5EF4-FFF2-40B4-BE49-F238E27FC236}">
                <a16:creationId xmlns:a16="http://schemas.microsoft.com/office/drawing/2014/main" xmlns="" id="{D52AD20F-C77A-4B88-B6A1-2718AE27E03B}"/>
              </a:ext>
            </a:extLst>
          </p:cNvPr>
          <p:cNvSpPr txBox="1"/>
          <p:nvPr/>
        </p:nvSpPr>
        <p:spPr>
          <a:xfrm>
            <a:off x="5671995" y="4925766"/>
            <a:ext cx="7260234"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3200" dirty="0" smtClean="0">
                <a:solidFill>
                  <a:prstClr val="white"/>
                </a:solidFill>
              </a:rPr>
              <a:t>Toda ofrenda del santuario</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xmlns="" id="{DB4BBA2C-AD84-4635-BFED-A54A24D56E2B}"/>
              </a:ext>
            </a:extLst>
          </p:cNvPr>
          <p:cNvSpPr txBox="1"/>
          <p:nvPr/>
        </p:nvSpPr>
        <p:spPr>
          <a:xfrm>
            <a:off x="5708694" y="1674299"/>
            <a:ext cx="6483306" cy="584775"/>
          </a:xfrm>
          <a:prstGeom prst="rect">
            <a:avLst/>
          </a:prstGeom>
          <a:noFill/>
        </p:spPr>
        <p:txBody>
          <a:bodyPr wrap="square" rtlCol="0">
            <a:spAutoFit/>
          </a:bodyPr>
          <a:lstStyle/>
          <a:p>
            <a:pPr lvl="0" defTabSz="457200">
              <a:defRPr/>
            </a:pPr>
            <a:r>
              <a:rPr lang="es-DO" sz="3200" noProof="0" dirty="0" smtClean="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El altar de Bronce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9"/>
                                        </p:tgtEl>
                                        <p:attrNameLst>
                                          <p:attrName>style.color</p:attrName>
                                        </p:attrNameLst>
                                      </p:cBhvr>
                                      <p:by>
                                        <p:hsl h="7200000" s="0" l="0"/>
                                      </p:by>
                                    </p:animClr>
                                    <p:animClr clrSpc="hsl" dir="cw">
                                      <p:cBhvr>
                                        <p:cTn id="11" dur="500" fill="hold"/>
                                        <p:tgtEl>
                                          <p:spTgt spid="9"/>
                                        </p:tgtEl>
                                        <p:attrNameLst>
                                          <p:attrName>fillcolor</p:attrName>
                                        </p:attrNameLst>
                                      </p:cBhvr>
                                      <p:by>
                                        <p:hsl h="7200000" s="0" l="0"/>
                                      </p:by>
                                    </p:animClr>
                                    <p:animClr clrSpc="hsl" dir="cw">
                                      <p:cBhvr>
                                        <p:cTn id="12" dur="500" fill="hold"/>
                                        <p:tgtEl>
                                          <p:spTgt spid="9"/>
                                        </p:tgtEl>
                                        <p:attrNameLst>
                                          <p:attrName>stroke.color</p:attrName>
                                        </p:attrNameLst>
                                      </p:cBhvr>
                                      <p:by>
                                        <p:hsl h="7200000" s="0" l="0"/>
                                      </p:by>
                                    </p:animClr>
                                    <p:set>
                                      <p:cBhvr>
                                        <p:cTn id="13" dur="500" fill="hold"/>
                                        <p:tgtEl>
                                          <p:spTgt spid="9"/>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6"/>
                                        </p:tgtEl>
                                        <p:attrNameLst>
                                          <p:attrName>style.color</p:attrName>
                                        </p:attrNameLst>
                                      </p:cBhvr>
                                      <p:by>
                                        <p:hsl h="7200000" s="0" l="0"/>
                                      </p:by>
                                    </p:animClr>
                                    <p:animClr clrSpc="hsl" dir="cw">
                                      <p:cBhvr>
                                        <p:cTn id="33" dur="500" fill="hold"/>
                                        <p:tgtEl>
                                          <p:spTgt spid="16"/>
                                        </p:tgtEl>
                                        <p:attrNameLst>
                                          <p:attrName>fillcolor</p:attrName>
                                        </p:attrNameLst>
                                      </p:cBhvr>
                                      <p:by>
                                        <p:hsl h="7200000" s="0" l="0"/>
                                      </p:by>
                                    </p:animClr>
                                    <p:animClr clrSpc="hsl" dir="cw">
                                      <p:cBhvr>
                                        <p:cTn id="34" dur="500" fill="hold"/>
                                        <p:tgtEl>
                                          <p:spTgt spid="16"/>
                                        </p:tgtEl>
                                        <p:attrNameLst>
                                          <p:attrName>stroke.color</p:attrName>
                                        </p:attrNameLst>
                                      </p:cBhvr>
                                      <p:by>
                                        <p:hsl h="7200000" s="0" l="0"/>
                                      </p:by>
                                    </p:animClr>
                                    <p:set>
                                      <p:cBhvr>
                                        <p:cTn id="35" dur="500" fill="hold"/>
                                        <p:tgtEl>
                                          <p:spTgt spid="1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nodeType="clickEffect">
                                  <p:stCondLst>
                                    <p:cond delay="0"/>
                                  </p:stCondLst>
                                  <p:childTnLst>
                                    <p:animClr clrSpc="hsl" dir="cw">
                                      <p:cBhvr override="childStyle">
                                        <p:cTn id="54" dur="500" fill="hold"/>
                                        <p:tgtEl>
                                          <p:spTgt spid="13"/>
                                        </p:tgtEl>
                                        <p:attrNameLst>
                                          <p:attrName>style.color</p:attrName>
                                        </p:attrNameLst>
                                      </p:cBhvr>
                                      <p:by>
                                        <p:hsl h="7200000" s="0" l="0"/>
                                      </p:by>
                                    </p:animClr>
                                    <p:animClr clrSpc="hsl" dir="cw">
                                      <p:cBhvr>
                                        <p:cTn id="55" dur="500" fill="hold"/>
                                        <p:tgtEl>
                                          <p:spTgt spid="13"/>
                                        </p:tgtEl>
                                        <p:attrNameLst>
                                          <p:attrName>fillcolor</p:attrName>
                                        </p:attrNameLst>
                                      </p:cBhvr>
                                      <p:by>
                                        <p:hsl h="7200000" s="0" l="0"/>
                                      </p:by>
                                    </p:animClr>
                                    <p:animClr clrSpc="hsl" dir="cw">
                                      <p:cBhvr>
                                        <p:cTn id="56" dur="500" fill="hold"/>
                                        <p:tgtEl>
                                          <p:spTgt spid="13"/>
                                        </p:tgtEl>
                                        <p:attrNameLst>
                                          <p:attrName>stroke.color</p:attrName>
                                        </p:attrNameLst>
                                      </p:cBhvr>
                                      <p:by>
                                        <p:hsl h="7200000" s="0" l="0"/>
                                      </p:by>
                                    </p:animClr>
                                    <p:set>
                                      <p:cBhvr>
                                        <p:cTn id="5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xmlns=""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xmlns="" id="{E575D3F2-26D6-77A2-D051-73489A17DA74}"/>
              </a:ext>
            </a:extLst>
          </p:cNvPr>
          <p:cNvSpPr txBox="1"/>
          <p:nvPr/>
        </p:nvSpPr>
        <p:spPr>
          <a:xfrm>
            <a:off x="5833241" y="561028"/>
            <a:ext cx="6045898" cy="4524315"/>
          </a:xfrm>
          <a:prstGeom prst="rect">
            <a:avLst/>
          </a:prstGeom>
          <a:noFill/>
        </p:spPr>
        <p:txBody>
          <a:bodyPr wrap="square" rtlCol="0">
            <a:spAutoFit/>
          </a:bodyPr>
          <a:lstStyle/>
          <a:p>
            <a:pPr defTabSz="457200"/>
            <a:r>
              <a:rPr lang="es-DO" sz="4800" b="1" smtClean="0">
                <a:solidFill>
                  <a:srgbClr val="FFFF00"/>
                </a:solidFill>
                <a:latin typeface="Century Gothic" panose="020B0502020202020204"/>
              </a:rPr>
              <a:t>¿Quieres </a:t>
            </a:r>
            <a:r>
              <a:rPr lang="es-DO" sz="4800" b="1" dirty="0" smtClean="0">
                <a:solidFill>
                  <a:srgbClr val="FFFF00"/>
                </a:solidFill>
                <a:latin typeface="Century Gothic" panose="020B0502020202020204"/>
              </a:rPr>
              <a:t>ofrecer tu vida a Dios como sacrificio vivo y servirle con todos los dones que Él te dio?</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xmlns="" val="230353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Quemada</a:t>
            </a:r>
            <a:endParaRPr lang="en-US" b="1" dirty="0">
              <a:solidFill>
                <a:srgbClr val="FFC000"/>
              </a:solidFill>
            </a:endParaRPr>
          </a:p>
        </p:txBody>
      </p:sp>
      <p:sp>
        <p:nvSpPr>
          <p:cNvPr id="5" name="Título 1"/>
          <p:cNvSpPr txBox="1">
            <a:spLocks/>
          </p:cNvSpPr>
          <p:nvPr/>
        </p:nvSpPr>
        <p:spPr>
          <a:xfrm>
            <a:off x="437035" y="0"/>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Toda la ofrenda de holocausto tuvo su origen en la puerta del Huerto del Edén, </a:t>
            </a:r>
            <a:r>
              <a:rPr lang="es-ES" b="1" dirty="0" smtClean="0">
                <a:solidFill>
                  <a:srgbClr val="FFC000"/>
                </a:solidFill>
                <a:latin typeface="Century Gothic" panose="020B0502020202020204"/>
              </a:rPr>
              <a:t>Génesis 4:4; 8:20</a:t>
            </a:r>
            <a:r>
              <a:rPr lang="es-ES" b="1" dirty="0" smtClean="0">
                <a:solidFill>
                  <a:prstClr val="white"/>
                </a:solidFill>
                <a:latin typeface="Century Gothic" panose="020B0502020202020204"/>
              </a:rPr>
              <a:t> y se extendió hasta la cruz; y nunca perderá su significado mientras la humanidad esté sujeta a la tentación y el pecado. </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sacrificio completo era colocado sobre el altar y quemado, </a:t>
            </a:r>
            <a:r>
              <a:rPr lang="es-ES" sz="4000" b="1" dirty="0" smtClean="0">
                <a:solidFill>
                  <a:srgbClr val="FFC000"/>
                </a:solidFill>
                <a:latin typeface="Calibri" panose="020F0502020204030204" pitchFamily="34" charset="0"/>
                <a:cs typeface="Calibri" panose="020F0502020204030204" pitchFamily="34" charset="0"/>
              </a:rPr>
              <a:t>Levítico 1:2-9 </a:t>
            </a:r>
            <a:r>
              <a:rPr lang="es-ES" sz="4000" b="1" dirty="0" smtClean="0">
                <a:latin typeface="Calibri" panose="020F0502020204030204" pitchFamily="34" charset="0"/>
                <a:cs typeface="Calibri" panose="020F0502020204030204" pitchFamily="34" charset="0"/>
              </a:rPr>
              <a:t>tipificando no solamente una entrega del pecado, sino una consagración de toda la vida al servicio de Dios.</a:t>
            </a:r>
          </a:p>
          <a:p>
            <a:r>
              <a:rPr lang="es-ES" sz="4000" b="1" dirty="0" smtClean="0">
                <a:latin typeface="Calibri" panose="020F0502020204030204" pitchFamily="34" charset="0"/>
                <a:cs typeface="Calibri" panose="020F0502020204030204" pitchFamily="34" charset="0"/>
              </a:rPr>
              <a:t>Doquiera el  pueblo  de Dios acampaba durante la  edad patriarcal,  rústicos altares de piedra eran levantados, sobre los cuales ofrecer todo su ofrenda de holocausto.  </a:t>
            </a:r>
            <a:r>
              <a:rPr lang="es-ES" sz="4000" b="1" dirty="0" smtClean="0">
                <a:solidFill>
                  <a:srgbClr val="FFC000"/>
                </a:solidFill>
                <a:latin typeface="Calibri" panose="020F0502020204030204" pitchFamily="34" charset="0"/>
                <a:cs typeface="Calibri" panose="020F0502020204030204" pitchFamily="34" charset="0"/>
              </a:rPr>
              <a:t>Génesis 12:7-8; 13:4, 18; 35:3.</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sacrificio completo era colocado sobre el altar y quemado, </a:t>
            </a:r>
            <a:r>
              <a:rPr lang="es-ES" sz="4000" b="1" dirty="0" smtClean="0">
                <a:solidFill>
                  <a:srgbClr val="FFC000"/>
                </a:solidFill>
                <a:latin typeface="Calibri" panose="020F0502020204030204" pitchFamily="34" charset="0"/>
                <a:cs typeface="Calibri" panose="020F0502020204030204" pitchFamily="34" charset="0"/>
              </a:rPr>
              <a:t>Levítico 1:2-9 </a:t>
            </a:r>
            <a:r>
              <a:rPr lang="es-ES" sz="4000" b="1" dirty="0" smtClean="0">
                <a:latin typeface="Calibri" panose="020F0502020204030204" pitchFamily="34" charset="0"/>
                <a:cs typeface="Calibri" panose="020F0502020204030204" pitchFamily="34" charset="0"/>
              </a:rPr>
              <a:t>tipificando no solamente una entrega del pecado, sino una consagración de toda la vida al servicio de Dios.</a:t>
            </a:r>
          </a:p>
          <a:p>
            <a:r>
              <a:rPr lang="es-ES" sz="4000" b="1" dirty="0" smtClean="0">
                <a:latin typeface="Calibri" panose="020F0502020204030204" pitchFamily="34" charset="0"/>
                <a:cs typeface="Calibri" panose="020F0502020204030204" pitchFamily="34" charset="0"/>
              </a:rPr>
              <a:t>Doquiera el  pueblo  de Dios acampaba durante la  edad patriarcal,  rústicos altares de piedra eran levantados, sobre los cuales ofrecer todo su ofrenda de holocausto.  </a:t>
            </a:r>
            <a:r>
              <a:rPr lang="es-ES" sz="4000" b="1" dirty="0" smtClean="0">
                <a:solidFill>
                  <a:srgbClr val="FFC000"/>
                </a:solidFill>
                <a:latin typeface="Calibri" panose="020F0502020204030204" pitchFamily="34" charset="0"/>
                <a:cs typeface="Calibri" panose="020F0502020204030204" pitchFamily="34" charset="0"/>
              </a:rPr>
              <a:t>Génesis 12:7-8; 13:4, 18; 35:3.</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smtClean="0">
                <a:latin typeface="Calibri" panose="020F0502020204030204" pitchFamily="34" charset="0"/>
                <a:cs typeface="Calibri" panose="020F0502020204030204" pitchFamily="34" charset="0"/>
              </a:rPr>
              <a:t>Después del largo período de esclavitud egipcia, Israel estaba tan propenso a la idolatría que el Señor hizo construir el altar de bronce en el atrio del tabernáculo, y en vez de las ofrendas de  holocausto  fueran  ofrecidas  por  el  padre  de  familia,  eran  llevadas  al santuario y ofrecidas por sacerdotes de nombramiento divino.</a:t>
            </a:r>
            <a:endParaRPr lang="es-ES" sz="4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FFC000"/>
                </a:solidFill>
                <a:latin typeface="Calibri" panose="020F0502020204030204" pitchFamily="34" charset="0"/>
                <a:cs typeface="Calibri" panose="020F0502020204030204" pitchFamily="34" charset="0"/>
              </a:rPr>
              <a:t>Deuteronomio 12:5-6.</a:t>
            </a:r>
          </a:p>
          <a:p>
            <a:r>
              <a:rPr lang="es-ES" sz="4000" b="1" dirty="0" smtClean="0">
                <a:latin typeface="Calibri" panose="020F0502020204030204" pitchFamily="34" charset="0"/>
                <a:cs typeface="Calibri" panose="020F0502020204030204" pitchFamily="34" charset="0"/>
              </a:rPr>
              <a:t>5- Sino que el lugar que Jehová, vuestro Dios, escoja entre todas vuestras tribus, para poner allí su nombre y habitar en él, ese buscaréis, y allá iréis.</a:t>
            </a:r>
            <a:br>
              <a:rPr lang="es-ES" sz="4000" b="1" dirty="0" smtClean="0">
                <a:latin typeface="Calibri" panose="020F0502020204030204" pitchFamily="34" charset="0"/>
                <a:cs typeface="Calibri" panose="020F0502020204030204" pitchFamily="34" charset="0"/>
              </a:rPr>
            </a:br>
            <a:r>
              <a:rPr lang="es-ES" sz="4000" b="1" dirty="0" smtClean="0">
                <a:latin typeface="Calibri" panose="020F0502020204030204" pitchFamily="34" charset="0"/>
                <a:cs typeface="Calibri" panose="020F0502020204030204" pitchFamily="34" charset="0"/>
              </a:rPr>
              <a:t>6- Allí llevaréis vuestros holocaustos, vuestros sacrificios, vuestros diezmos y la ofrenda reservada de vuestras manos, vuestros votos, vuestras ofrendas voluntarias y las primicias de vuestras vacas y de vuestras ovejas;</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smtClean="0">
                <a:latin typeface="Calibri" panose="020F0502020204030204" pitchFamily="34" charset="0"/>
                <a:cs typeface="Calibri" panose="020F0502020204030204" pitchFamily="34" charset="0"/>
              </a:rPr>
              <a:t>Habían ocasiones especiales cuando las ofrendas de holocausto eran ofrecidas en otros lugares fuera del santuario como el sacrificio ofrecido por David  sobre  la  trilladora  de  Ornan</a:t>
            </a:r>
            <a:r>
              <a:rPr lang="es-ES" sz="4800" b="1" dirty="0" smtClean="0">
                <a:solidFill>
                  <a:srgbClr val="FFC000"/>
                </a:solidFill>
                <a:latin typeface="Calibri" panose="020F0502020204030204" pitchFamily="34" charset="0"/>
                <a:cs typeface="Calibri" panose="020F0502020204030204" pitchFamily="34" charset="0"/>
              </a:rPr>
              <a:t>,  2  Samuel  24:18-25.  </a:t>
            </a:r>
            <a:r>
              <a:rPr lang="es-ES" sz="4800" b="1" dirty="0" smtClean="0">
                <a:latin typeface="Calibri" panose="020F0502020204030204" pitchFamily="34" charset="0"/>
                <a:cs typeface="Calibri" panose="020F0502020204030204" pitchFamily="34" charset="0"/>
              </a:rPr>
              <a:t>Y  el  memorable sacrificio ofrecido por Elías en el Monte Carmelo. </a:t>
            </a:r>
            <a:r>
              <a:rPr lang="es-ES" sz="4800" b="1" dirty="0" smtClean="0">
                <a:solidFill>
                  <a:srgbClr val="FFC000"/>
                </a:solidFill>
                <a:latin typeface="Calibri" panose="020F0502020204030204" pitchFamily="34" charset="0"/>
                <a:cs typeface="Calibri" panose="020F0502020204030204" pitchFamily="34" charset="0"/>
              </a:rPr>
              <a:t>1 Reyes 18:31-38.</a:t>
            </a:r>
            <a:endParaRPr lang="es-ES" sz="4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Quemada</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latin typeface="Calibri" panose="020F0502020204030204" pitchFamily="34" charset="0"/>
                <a:cs typeface="Calibri" panose="020F0502020204030204" pitchFamily="34" charset="0"/>
              </a:rPr>
              <a:t>Los  recuentos  de las ofrendas de  holocausto  en la Biblia  constituyen  una historia de maravillosas victorias cuando los individuos se acercaban a Dios al separarse de sus pecados y entregando sus vidas y todo cuanto poseían al servicio del  Señor.  La  gran prueba de fe  de  Abrahán era  una ofrenda  de holocausto sobre el monte </a:t>
            </a:r>
            <a:r>
              <a:rPr lang="es-ES" b="1" dirty="0" err="1" smtClean="0">
                <a:latin typeface="Calibri" panose="020F0502020204030204" pitchFamily="34" charset="0"/>
                <a:cs typeface="Calibri" panose="020F0502020204030204" pitchFamily="34" charset="0"/>
              </a:rPr>
              <a:t>Moriah</a:t>
            </a:r>
            <a:r>
              <a:rPr lang="es-ES" b="1" dirty="0" smtClean="0">
                <a:latin typeface="Calibri" panose="020F0502020204030204" pitchFamily="34" charset="0"/>
                <a:cs typeface="Calibri" panose="020F0502020204030204" pitchFamily="34" charset="0"/>
              </a:rPr>
              <a:t>. </a:t>
            </a:r>
            <a:r>
              <a:rPr lang="es-ES" b="1" dirty="0" smtClean="0">
                <a:solidFill>
                  <a:srgbClr val="FFC000"/>
                </a:solidFill>
                <a:latin typeface="Calibri" panose="020F0502020204030204" pitchFamily="34" charset="0"/>
                <a:cs typeface="Calibri" panose="020F0502020204030204" pitchFamily="34" charset="0"/>
              </a:rPr>
              <a:t>Génesis 22:2-13.</a:t>
            </a:r>
            <a:endParaRPr lang="es-ES"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751</TotalTime>
  <Words>1389</Words>
  <Application>Microsoft Office PowerPoint</Application>
  <PresentationFormat>Personalizado</PresentationFormat>
  <Paragraphs>66</Paragraphs>
  <Slides>24</Slides>
  <Notes>0</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Tema de Office</vt:lpstr>
      <vt:lpstr>1_Ion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La Ofrenda Quemada</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Usuario de Windows</cp:lastModifiedBy>
  <cp:revision>60</cp:revision>
  <dcterms:created xsi:type="dcterms:W3CDTF">2024-04-21T02:46:20Z</dcterms:created>
  <dcterms:modified xsi:type="dcterms:W3CDTF">2024-09-08T23:12:29Z</dcterms:modified>
</cp:coreProperties>
</file>