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5" r:id="rId3"/>
    <p:sldId id="437" r:id="rId4"/>
    <p:sldId id="436" r:id="rId5"/>
    <p:sldId id="439" r:id="rId6"/>
    <p:sldId id="438" r:id="rId7"/>
    <p:sldId id="441" r:id="rId8"/>
    <p:sldId id="442" r:id="rId9"/>
    <p:sldId id="443" r:id="rId10"/>
    <p:sldId id="444" r:id="rId11"/>
    <p:sldId id="445" r:id="rId12"/>
    <p:sldId id="446" r:id="rId13"/>
    <p:sldId id="447" r:id="rId14"/>
    <p:sldId id="448" r:id="rId15"/>
    <p:sldId id="450" r:id="rId16"/>
    <p:sldId id="449" r:id="rId17"/>
    <p:sldId id="451" r:id="rId18"/>
    <p:sldId id="422" r:id="rId19"/>
    <p:sldId id="259" r:id="rId20"/>
  </p:sldIdLst>
  <p:sldSz cx="12192000" cy="6858000"/>
  <p:notesSz cx="6858000" cy="9144000"/>
  <p:photoAlbum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AB59792-18B9-8FD6-EF14-1DF5EB072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71146E9-687F-E8BC-6044-58A4407D5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D322BFE-1E62-2E26-CB05-D5F920AEC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pPr/>
              <a:t>29/6/2025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F99BA35-6703-2A13-E803-F0CDC7BD3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2A3E83C-C1A6-36D5-6761-51C804A30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2358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71F814-F414-EF23-5B43-C8AA8592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FE82AA9-AEB2-3E8D-1392-65E85BEDB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A23041B-482D-2FF5-7811-4B8CFA186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pPr/>
              <a:t>29/6/2025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3D0597A-2E17-963A-02B2-1BA0B876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949C2F0-1F96-594E-C3E0-8546437D1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56136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11F1AE6B-13CD-A23B-CDAF-6CC8502CB4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080E18C-98FF-0118-CC11-73F2BA7A6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255BFAD-AD88-6CDB-6164-3B79FF56F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pPr/>
              <a:t>29/6/2025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61E9704-7418-B5B9-3B9C-D9A8860E7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3945250-4C70-3C47-0990-F40D06739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3466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08892D-D702-00C2-BC9A-5A82849E4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C705981-4A37-F1CF-F063-FB8568D3A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34F3CA-2C4B-4260-981F-F827575B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pPr/>
              <a:t>29/6/2025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A9522E4-5946-5EFB-C88C-B84371A1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8EC67FD-70A7-3A1C-8DAE-B828DA0E1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240966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ED285BB-5999-9BD0-AFA5-73153F04B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9D0AFAA-5E0E-A017-3974-B8E8E6EDC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A38A9EA-CA4A-E775-FEA9-7E4A5E324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pPr/>
              <a:t>29/6/2025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EB2A586-1AEA-8DCB-3301-9A5DB295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23CEFC5-DA17-A23D-A0C8-85FB16913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8260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5352FF8-9009-5451-CFA8-BA1C96C50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A309D88-CE9E-4A86-45DC-3A5E9F3969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3317619-52DD-696F-4F65-FAC8BB1C6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FED535D-E24D-8707-D970-E6A3975A4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pPr/>
              <a:t>29/6/2025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F0DDF4C-DFCF-0F9B-23F5-5F64B8BF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D31C51F-BCB4-EA1E-5F89-FF0F675AB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1335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8CBB8F6-248A-077B-09B1-D9AD509BB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74E2E9F-F97C-4097-42A8-8E76BC91B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71C6618C-5BEE-F355-CBAB-5DFDB5619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3F10C05A-A6FB-2DAD-7322-AA24458D2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12F2D67D-B28D-2C35-A46A-8DE80B9B7A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7C00534B-0C4B-027C-9066-F75E4E16E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pPr/>
              <a:t>29/6/2025</a:t>
            </a:fld>
            <a:endParaRPr lang="es-419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483CF184-9F58-FED4-1A36-59FDC22AA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C0DB0397-2D87-C7F8-AB22-3BCF47A0E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7928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33EEBC-8D8E-A58D-60AF-25CBB6795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522707B-E948-5CE2-C90C-FB86CC0B7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pPr/>
              <a:t>29/6/2025</a:t>
            </a:fld>
            <a:endParaRPr lang="es-419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A5B5B3BF-F931-EB9C-2E01-E798C9E79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AC330045-2A19-7260-DE21-3E95F9E9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5971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2238DB6F-7900-EDD4-0D0D-4843F5B62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pPr/>
              <a:t>29/6/2025</a:t>
            </a:fld>
            <a:endParaRPr lang="es-419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6B352ACC-B5BC-D52B-FC65-A7E36C2AE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1E03866C-4B76-7238-C705-560DB26B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0144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503B8AF-80B3-0AD8-8500-6F37802E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CF2B118-190C-E2CD-3FB0-A45720412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7E54338-2056-73C7-205C-C1E67601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6499695-0D33-4BC4-FCDF-C17AEA4D8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pPr/>
              <a:t>29/6/2025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F3B861C-27FB-A4FB-B48D-E51601CD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5103F12-2DED-514D-D0B4-5071CE024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80779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2F6AA19-AAFC-F739-BF8A-EBEC3117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0AE06951-CB06-E713-83DB-C07FBE8F48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11D3463C-B71E-1534-D736-178A9D90A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CC375DF-CAAF-901F-9329-010BBDAD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pPr/>
              <a:t>29/6/2025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6AFB9DE-98BE-D0F3-01D8-B808A557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ACA37C0-1FD0-6102-7944-BD38403F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6080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29D3DD9F-D327-9301-5A5F-F6BB3D57A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29E8055-7761-B772-D82B-FBDF9DE4B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FEF495-6D99-B1CC-332C-62C8D27142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59B9C6-C011-4741-998D-4934121D99A2}" type="datetimeFigureOut">
              <a:rPr lang="es-419" smtClean="0"/>
              <a:pPr/>
              <a:t>29/6/2025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CB7F1C3-0314-FD34-F252-1DB5D66647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1C10CE5-34A0-98FF-3C6B-0AFC8A6FC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91F84-6F03-4C0B-9611-A582E7A48C1D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54664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1">
            <a:extLst>
              <a:ext uri="{FF2B5EF4-FFF2-40B4-BE49-F238E27FC236}">
                <a16:creationId xmlns:a16="http://schemas.microsoft.com/office/drawing/2014/main" xmlns="" id="{8680A5DA-4E3B-597C-DD2C-2B874E5D2D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31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1277007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La obra de reforma en los días de Josías también fue llevada a la tierra 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Manasés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. 2 Crónicas 34:1-6. Ellos no perdieron su interés en el templo 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en Jerusalén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, sino que dieron de sus medios para restaurarlo después de 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 sacrilegio 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durante los reinados de Manasés y Amón.  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s-ES" sz="28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s-E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Crónicas 34:9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ES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1800"/>
              </a:spcBef>
            </a:pP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 supone 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que el </a:t>
            </a:r>
            <a:r>
              <a:rPr lang="es-E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Salmo 80 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fue escrito por algún erudito inspirado de la casa 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José 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durante uno de estos períodos de reforma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spcBef>
                <a:spcPts val="1800"/>
              </a:spcBef>
            </a:pPr>
            <a:r>
              <a:rPr lang="es-E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registra poco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acerca de la tribu de Manasés después del establecimiento en Canaán, pero </a:t>
            </a:r>
            <a:r>
              <a:rPr lang="es-E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 gratificante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, que a pesar de lo escaso y disperso 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que puedan 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ser los pasajes que existen referentes a esa tribu, </a:t>
            </a:r>
            <a:r>
              <a:rPr lang="es-E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todos indican </a:t>
            </a:r>
            <a:r>
              <a:rPr lang="es-ES" sz="28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deseo </a:t>
            </a:r>
            <a:r>
              <a:rPr lang="es-E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parte de muchos para servir al Señor.</a:t>
            </a:r>
            <a:endParaRPr lang="es-E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41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1277007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La bendición del Ángel reposó sobre Manasés, y mientras Efraín y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Manasés eran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los nombres de las dos porciones dadas a José en la posesión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terrenal, los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nombres dados a las dos divisiones de los ciento cuarenta y cuatro mil en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 reino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de Dios será </a:t>
            </a:r>
            <a:r>
              <a:rPr lang="es-ES" sz="4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Manasés </a:t>
            </a:r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José. Apocalipsis 7:6,8.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 nombre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de Manasés es así inmortalizado, mientras que el de Efraín se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hunde en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el olvido.</a:t>
            </a:r>
            <a:endParaRPr lang="es-E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76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1637615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Gedeón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, el más grande de los jueces, era de la tribu de Manasés. Él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parece haber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sido el único gran guerrero en la mitad occidental de la tribu; la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parte oriental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era más guerrera.</a:t>
            </a:r>
            <a:endParaRPr lang="es-E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6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1277007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Cuando David salió con los filisteos para combatir contra Saúl, guerreros </a:t>
            </a:r>
            <a:r>
              <a:rPr lang="es-E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Manasés 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se unieron con David; pero cuando los capitanes de los filisteos no </a:t>
            </a:r>
            <a:r>
              <a:rPr lang="es-E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 permitieron 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 David ir con ellos a la batalla, setenta poderosos guerreros</a:t>
            </a:r>
            <a:r>
              <a:rPr lang="es-E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capitanes de los miles de Manasés”,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se unieron con David en </a:t>
            </a:r>
            <a:r>
              <a:rPr lang="es-E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Ciclag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Éstos ayudaron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David contra la banda de merodeadores”. 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Que habían </a:t>
            </a:r>
            <a:r>
              <a:rPr lang="es-E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llevado cautiva 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 la familia de David;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“pues todos ellos eran hombres valientes”. 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Crónicas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12:19-22.</a:t>
            </a:r>
            <a:endParaRPr lang="es-ES" sz="3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38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1277007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Después de la muerte de Saúl, </a:t>
            </a:r>
            <a:r>
              <a:rPr lang="es-ES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dieciocho mil </a:t>
            </a:r>
            <a:r>
              <a:rPr lang="es-ES" sz="3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media tribu de Manasés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cuales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fueron tomados por lista para venir a poner a David por rey” en 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Hebrón.                 1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Crónicas 12:31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spcBef>
                <a:spcPts val="1800"/>
              </a:spcBef>
            </a:pPr>
            <a:r>
              <a:rPr lang="es-ES" sz="3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cinco hijas de </a:t>
            </a:r>
            <a:r>
              <a:rPr lang="es-ES" sz="36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Zelofehad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, de la tribu de Manasés, son las primeras </a:t>
            </a:r>
            <a:r>
              <a:rPr lang="es-E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mujeres mencionadas 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en la Biblia como teniendo una herencia en su propio nombre </a:t>
            </a:r>
            <a:r>
              <a:rPr lang="es-E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 derecho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s-ES" sz="3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Números 27:1-8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E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1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1277007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Si Rubén nunca hubiera perdido su primogenitura por el pecado, o si Dan </a:t>
            </a:r>
            <a:r>
              <a:rPr lang="es-E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 hubiera 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formado un carácter tan parecido al de Satanás que su nombre </a:t>
            </a:r>
            <a:r>
              <a:rPr lang="es-E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fue omitido 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de la lista de las doce tribus, el nombre </a:t>
            </a:r>
            <a:r>
              <a:rPr lang="es-E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Manasés quizás </a:t>
            </a:r>
            <a:r>
              <a:rPr lang="es-E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nunca hubiera 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sido dado a una de las divisiones de los ciento cuarenta y cuatro mil.</a:t>
            </a:r>
          </a:p>
          <a:p>
            <a:pPr algn="just">
              <a:spcBef>
                <a:spcPts val="1800"/>
              </a:spcBef>
            </a:pP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En todas estas experiencias hay lecciones para cada hijo de Dios.</a:t>
            </a:r>
            <a:endParaRPr lang="es-E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3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1277007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Cuando Dios dice: </a:t>
            </a:r>
            <a:r>
              <a:rPr lang="es-ES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“He aquí, yo vengo pronto; retén lo que tienes, para </a:t>
            </a:r>
            <a:r>
              <a:rPr lang="es-ES" sz="28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ninguno </a:t>
            </a:r>
            <a:r>
              <a:rPr lang="es-ES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tome tu </a:t>
            </a:r>
            <a:r>
              <a:rPr lang="es-ES" sz="28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corona” Apocalipsis 3:11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es 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conveniente que hagamos 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caso a 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la advertencia. </a:t>
            </a:r>
            <a:r>
              <a:rPr lang="es-ES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no lo hacemos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, tal vez encontremos, cuando 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sea demasiado 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tarde, que le hemos permitido al mundo robarnos 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nuestro amor por 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el Maestro, y que nuestro juicio ha llegado a oscurecerse tanto por 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 pecado 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y la incredulidad que, al igual que Rubén, </a:t>
            </a:r>
            <a:r>
              <a:rPr lang="es-ES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 quedamos cortos </a:t>
            </a:r>
            <a:r>
              <a:rPr lang="es-ES" sz="28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realizar </a:t>
            </a:r>
            <a:r>
              <a:rPr lang="es-ES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obra que el Señor quiso que hiciéramos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. Alguien como, José, ha 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sido separado 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aquellos de la misma fe, </a:t>
            </a:r>
            <a:r>
              <a:rPr lang="es-ES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las oportunidades que </a:t>
            </a:r>
            <a:r>
              <a:rPr lang="es-ES" sz="28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hemos disfrutado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sencilla fe y confianza en Dios, hará las obras que hemos fallado en realizar, y recibirá la recompensa que nosotros pudimos </a:t>
            </a:r>
            <a:r>
              <a:rPr lang="es-ES" sz="28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haber obtenido</a:t>
            </a:r>
            <a:r>
              <a:rPr lang="es-ES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ES" sz="28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76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1063418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es-ES" sz="3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sendero del tiempo está sembrado con las ruinas de carácter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 </a:t>
            </a:r>
            <a:r>
              <a:rPr lang="es-ES" sz="36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una </a:t>
            </a:r>
            <a:r>
              <a:rPr lang="es-ES" sz="3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vez fueron miembros leales y fieles del Israel de Dios, Romanos 2:28-29 </a:t>
            </a:r>
            <a:r>
              <a:rPr lang="es-ES" sz="36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quienes </a:t>
            </a:r>
            <a:r>
              <a:rPr lang="es-ES" sz="3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“fueron escritos para la vida en Jerusalén”; 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Isaías 4:3,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pero quienes 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permitieron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Satanás llenarles sus corazones con envidia, celos, y 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críticas, hasta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que como Dan, han perdido su interés en cosas celestiales, y ya no 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 contados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entre el Israel de Dios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spcBef>
                <a:spcPts val="1800"/>
              </a:spcBef>
            </a:pP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“Retén lo que tienes, para que ninguno tome tu corona”.</a:t>
            </a:r>
          </a:p>
          <a:p>
            <a:pPr algn="just">
              <a:spcBef>
                <a:spcPts val="1800"/>
              </a:spcBef>
            </a:pPr>
            <a:endParaRPr lang="es-E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6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12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RESUMEN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37035" y="-117560"/>
            <a:ext cx="10932135" cy="7602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endParaRPr lang="es-ES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1800"/>
              </a:spcBef>
            </a:pPr>
            <a:endParaRPr lang="es-E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 defTabSz="457200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defRPr/>
            </a:pPr>
            <a:r>
              <a:rPr lang="es-ES" sz="2400" b="1" dirty="0">
                <a:latin typeface="Century Gothic" panose="020B0502020202020204"/>
              </a:rPr>
              <a:t>El único hijo de Manasés mencionado es </a:t>
            </a:r>
            <a:r>
              <a:rPr lang="es-ES" sz="2400" b="1" dirty="0" err="1">
                <a:solidFill>
                  <a:srgbClr val="FFFF00"/>
                </a:solidFill>
                <a:latin typeface="Century Gothic" panose="020B0502020202020204"/>
              </a:rPr>
              <a:t>Maquir</a:t>
            </a:r>
            <a:r>
              <a:rPr lang="es-ES" sz="2400" b="1" dirty="0">
                <a:latin typeface="Century Gothic" panose="020B0502020202020204"/>
              </a:rPr>
              <a:t>, cuya madre era una</a:t>
            </a:r>
          </a:p>
          <a:p>
            <a:pPr lvl="0" algn="just" defTabSz="457200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defRPr/>
            </a:pPr>
            <a:r>
              <a:rPr lang="es-ES" sz="2400" b="1" dirty="0">
                <a:latin typeface="Century Gothic" panose="020B0502020202020204"/>
              </a:rPr>
              <a:t>concubina; de él surgió la tribu de Manasés. </a:t>
            </a:r>
            <a:r>
              <a:rPr lang="es-ES" sz="2400" b="1" dirty="0">
                <a:solidFill>
                  <a:srgbClr val="FFFF00"/>
                </a:solidFill>
                <a:latin typeface="Century Gothic" panose="020B0502020202020204"/>
              </a:rPr>
              <a:t>1 Crónicas 7:14</a:t>
            </a:r>
            <a:r>
              <a:rPr lang="es-ES" sz="2400" b="1" dirty="0">
                <a:latin typeface="Century Gothic" panose="020B0502020202020204"/>
              </a:rPr>
              <a:t>.</a:t>
            </a:r>
          </a:p>
          <a:p>
            <a:pPr lvl="0" algn="just" defTabSz="457200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defRPr/>
            </a:pPr>
            <a:r>
              <a:rPr lang="es-ES" sz="2400" b="1" dirty="0">
                <a:latin typeface="Century Gothic" panose="020B0502020202020204"/>
              </a:rPr>
              <a:t>Cuando Israel entró a Canaán la tribu de Manasés tenía </a:t>
            </a:r>
            <a:r>
              <a:rPr lang="es-ES" sz="2400" b="1" dirty="0">
                <a:solidFill>
                  <a:srgbClr val="FFFF00"/>
                </a:solidFill>
                <a:latin typeface="Century Gothic" panose="020B0502020202020204"/>
              </a:rPr>
              <a:t>52.700.</a:t>
            </a:r>
            <a:r>
              <a:rPr lang="es-ES" sz="2400" b="1" dirty="0">
                <a:latin typeface="Century Gothic" panose="020B0502020202020204"/>
              </a:rPr>
              <a:t> </a:t>
            </a:r>
            <a:r>
              <a:rPr lang="es-ES" sz="2400" b="1" dirty="0" smtClean="0">
                <a:solidFill>
                  <a:srgbClr val="FFFF00"/>
                </a:solidFill>
                <a:latin typeface="Century Gothic" panose="020B0502020202020204"/>
              </a:rPr>
              <a:t>Números 26:34</a:t>
            </a:r>
            <a:r>
              <a:rPr lang="es-ES" sz="2400" b="1" dirty="0">
                <a:solidFill>
                  <a:srgbClr val="FFFF00"/>
                </a:solidFill>
                <a:latin typeface="Century Gothic" panose="020B0502020202020204"/>
              </a:rPr>
              <a:t>.</a:t>
            </a:r>
          </a:p>
          <a:p>
            <a:pPr lvl="0" algn="just" defTabSz="457200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defRPr/>
            </a:pPr>
            <a:r>
              <a:rPr lang="es-ES" sz="2400" b="1" dirty="0">
                <a:solidFill>
                  <a:srgbClr val="FFC000"/>
                </a:solidFill>
                <a:latin typeface="Century Gothic" panose="020B0502020202020204"/>
              </a:rPr>
              <a:t>Gedeón</a:t>
            </a:r>
            <a:r>
              <a:rPr lang="es-ES" sz="2400" b="1" dirty="0">
                <a:latin typeface="Century Gothic" panose="020B0502020202020204"/>
              </a:rPr>
              <a:t>, el más grande de los jueces, era de la tribu de Manasés.</a:t>
            </a:r>
          </a:p>
          <a:p>
            <a:pPr lvl="0" algn="just" defTabSz="457200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defRPr/>
            </a:pPr>
            <a:r>
              <a:rPr lang="es-ES" sz="2400" b="1" dirty="0">
                <a:solidFill>
                  <a:srgbClr val="FFC000"/>
                </a:solidFill>
                <a:latin typeface="Century Gothic" panose="020B0502020202020204"/>
              </a:rPr>
              <a:t>Las primeras mujeres mencionadas como teniendo propiedad en sus </a:t>
            </a:r>
            <a:r>
              <a:rPr lang="es-ES" sz="2400" b="1" dirty="0" smtClean="0">
                <a:solidFill>
                  <a:srgbClr val="FFC000"/>
                </a:solidFill>
                <a:latin typeface="Century Gothic" panose="020B0502020202020204"/>
              </a:rPr>
              <a:t>propios nombres</a:t>
            </a:r>
            <a:r>
              <a:rPr lang="es-ES" sz="2400" b="1" dirty="0">
                <a:solidFill>
                  <a:srgbClr val="FFC000"/>
                </a:solidFill>
                <a:latin typeface="Century Gothic" panose="020B0502020202020204"/>
              </a:rPr>
              <a:t>, eran de la tribu de Manasés. Números </a:t>
            </a:r>
            <a:r>
              <a:rPr lang="es-ES" sz="2400" b="1" dirty="0" smtClean="0">
                <a:solidFill>
                  <a:srgbClr val="FFC000"/>
                </a:solidFill>
                <a:latin typeface="Century Gothic" panose="020B0502020202020204"/>
              </a:rPr>
              <a:t>27:1-8.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33008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xmlns="" id="{0047927D-8278-105D-702C-2B24C0BC063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575D3F2-26D6-77A2-D051-73489A17DA74}"/>
              </a:ext>
            </a:extLst>
          </p:cNvPr>
          <p:cNvSpPr txBox="1"/>
          <p:nvPr/>
        </p:nvSpPr>
        <p:spPr>
          <a:xfrm>
            <a:off x="5833241" y="561028"/>
            <a:ext cx="60458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DO" sz="4800" b="1" dirty="0" smtClean="0">
                <a:solidFill>
                  <a:srgbClr val="FFFF00"/>
                </a:solidFill>
                <a:latin typeface="Century Gothic" panose="020B0502020202020204"/>
              </a:rPr>
              <a:t>¿Quieres </a:t>
            </a:r>
            <a:r>
              <a:rPr lang="es-DO" sz="4800" b="1" dirty="0" err="1" smtClean="0">
                <a:solidFill>
                  <a:srgbClr val="FFFF00"/>
                </a:solidFill>
                <a:latin typeface="Century Gothic" panose="020B0502020202020204"/>
              </a:rPr>
              <a:t>permaner</a:t>
            </a:r>
            <a:r>
              <a:rPr lang="es-DO" sz="4800" b="1" dirty="0" smtClean="0">
                <a:solidFill>
                  <a:srgbClr val="FFFF00"/>
                </a:solidFill>
                <a:latin typeface="Century Gothic" panose="020B0502020202020204"/>
              </a:rPr>
              <a:t> firme para que nadie tome tu corona? </a:t>
            </a:r>
            <a:endParaRPr lang="en-US" sz="4800" b="1" dirty="0">
              <a:solidFill>
                <a:srgbClr val="FFFF00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30353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1" t="5199" r="2942" b="3672"/>
          <a:stretch/>
        </p:blipFill>
        <p:spPr>
          <a:xfrm>
            <a:off x="5396249" y="3794103"/>
            <a:ext cx="1635616" cy="282359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342336" y="290503"/>
            <a:ext cx="11382703" cy="56774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7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SECCIÓN IX: LAS TRIBUS DE ISRAEL</a:t>
            </a:r>
            <a:r>
              <a:rPr lang="es-DO" sz="7200" b="1" dirty="0"/>
              <a:t/>
            </a:r>
            <a:br>
              <a:rPr lang="es-DO" sz="7200" b="1" dirty="0"/>
            </a:br>
            <a:r>
              <a:rPr lang="es-DO" sz="4000" b="1" dirty="0"/>
              <a:t/>
            </a:r>
            <a:br>
              <a:rPr lang="es-DO" sz="4000" b="1" dirty="0"/>
            </a:br>
            <a:r>
              <a:rPr lang="es-ES" sz="6600" b="1" dirty="0" smtClean="0">
                <a:solidFill>
                  <a:srgbClr val="EBEBEB"/>
                </a:solidFill>
                <a:latin typeface="Century Gothic" panose="020B0502020202020204"/>
              </a:rPr>
              <a:t>CAPÍTULO XLVIII: MANASÉS.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88014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37035" y="0"/>
            <a:ext cx="10932135" cy="65053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endParaRPr lang="es-ES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1800"/>
              </a:spcBef>
            </a:pPr>
            <a:endParaRPr lang="es-ES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 defTabSz="457200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defRPr/>
            </a:pPr>
            <a:r>
              <a:rPr lang="es-ES" b="1" dirty="0">
                <a:solidFill>
                  <a:prstClr val="white"/>
                </a:solidFill>
                <a:latin typeface="Century Gothic" panose="020B0502020202020204"/>
              </a:rPr>
              <a:t>Las bendiciones de un patriarca moribundo significaban mucho en </a:t>
            </a:r>
            <a:r>
              <a:rPr lang="es-ES" b="1" dirty="0" smtClean="0">
                <a:solidFill>
                  <a:prstClr val="white"/>
                </a:solidFill>
                <a:latin typeface="Century Gothic" panose="020B0502020202020204"/>
              </a:rPr>
              <a:t>tiempos antiguos</a:t>
            </a:r>
            <a:r>
              <a:rPr lang="es-ES" b="1" dirty="0">
                <a:solidFill>
                  <a:prstClr val="white"/>
                </a:solidFill>
                <a:latin typeface="Century Gothic" panose="020B0502020202020204"/>
              </a:rPr>
              <a:t>; y José escuchando que su padre estaba enfermo, tomó a sus </a:t>
            </a:r>
            <a:r>
              <a:rPr lang="es-ES" b="1" dirty="0" smtClean="0">
                <a:solidFill>
                  <a:prstClr val="white"/>
                </a:solidFill>
                <a:latin typeface="Century Gothic" panose="020B0502020202020204"/>
              </a:rPr>
              <a:t>dos hijos</a:t>
            </a:r>
            <a:r>
              <a:rPr lang="es-ES" b="1" dirty="0">
                <a:solidFill>
                  <a:prstClr val="white"/>
                </a:solidFill>
                <a:latin typeface="Century Gothic" panose="020B0502020202020204"/>
              </a:rPr>
              <a:t>, </a:t>
            </a:r>
            <a:r>
              <a:rPr lang="es-ES" b="1" dirty="0">
                <a:solidFill>
                  <a:srgbClr val="FFFF00"/>
                </a:solidFill>
                <a:latin typeface="Century Gothic" panose="020B0502020202020204"/>
              </a:rPr>
              <a:t>Manasés y Efraín</a:t>
            </a:r>
            <a:r>
              <a:rPr lang="es-ES" b="1" dirty="0">
                <a:solidFill>
                  <a:prstClr val="white"/>
                </a:solidFill>
                <a:latin typeface="Century Gothic" panose="020B0502020202020204"/>
              </a:rPr>
              <a:t>, y lo visitó.</a:t>
            </a:r>
            <a:endParaRPr kumimoji="0" lang="es-ES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2677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415166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endParaRPr lang="es-ES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Después de repetirle a José la promesa de la tierra prometida de Canaán </a:t>
            </a:r>
            <a:r>
              <a:rPr lang="es-E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que le </a:t>
            </a:r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había sido dada a Abrahán y renovada a Isaac y Jacob, el anciano </a:t>
            </a:r>
            <a:r>
              <a:rPr lang="es-E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patriarca dijo</a:t>
            </a:r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ES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“tus dos hijos Efraín y Manasés,… míos son; como Rubén y Simeón, serán míos”. Cuando Jacob vio los muchachos, él dijo: “Acércalos ahora a mí, y </a:t>
            </a:r>
            <a:r>
              <a:rPr lang="es-ES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bendeciré</a:t>
            </a:r>
            <a:r>
              <a:rPr lang="es-ES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”. Génesis 48:1-9.</a:t>
            </a:r>
          </a:p>
        </p:txBody>
      </p:sp>
    </p:spTree>
    <p:extLst>
      <p:ext uri="{BB962C8B-B14F-4D97-AF65-F5344CB8AC3E}">
        <p14:creationId xmlns:p14="http://schemas.microsoft.com/office/powerpoint/2010/main" val="92626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869324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endParaRPr lang="es-E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José colocó al primogénito a la derecha de Jacob y al menor a su 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izquierda; pero 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el anciano patriarca colocó su mano derecha sobre 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la cabeza 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del menor, 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y su 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mano izquierda sobre la cabeza del mayor mientras los bendecía. 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Cuando José 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lo vio, él trató de colocarle la mano derecha de Jacob sobre la cabeza 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de Manasés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, el mayor, diciendo: 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“No así, padre mío, porque éste es 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primogénito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pon tu mano derecha sobre su cabeza. Mas su padre no quiso, 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dijo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Lo sé, hijo mío, lo sé; también él vendrá a ser un pueblo, y será 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también engrandecido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pero su 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hermano menor será más grande que él”. 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Génesis 48:15-20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759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636239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endParaRPr lang="es-E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Al igual que su tío abuelo Esaú, Manasés, aunque era el primogénito, recibió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 segundo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lugar en la bendición; pero las circunstancias eran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completamente diferentes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. Manasés no hizo nada para renunciar a sus privilegios en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bendición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de la familia. Si bien no tenía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las propensiones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guerreras de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Efraín, que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le permitió desarrollar el reino de Israel, sin embargo el nombre de</a:t>
            </a:r>
          </a:p>
          <a:p>
            <a:pPr algn="just"/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Manasés sobrevivirá al de Efraín.</a:t>
            </a:r>
            <a:endParaRPr lang="es-ES" sz="4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10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636239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endParaRPr lang="es-E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sz="4800" b="1" dirty="0">
                <a:latin typeface="Calibri" panose="020F0502020204030204" pitchFamily="34" charset="0"/>
                <a:cs typeface="Calibri" panose="020F0502020204030204" pitchFamily="34" charset="0"/>
              </a:rPr>
              <a:t>Había una porción de la bendición del patriarca que parecía estar </a:t>
            </a:r>
            <a:r>
              <a:rPr lang="es-E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compartida de </a:t>
            </a:r>
            <a:r>
              <a:rPr lang="es-ES" sz="4800" b="1" dirty="0">
                <a:latin typeface="Calibri" panose="020F0502020204030204" pitchFamily="34" charset="0"/>
                <a:cs typeface="Calibri" panose="020F0502020204030204" pitchFamily="34" charset="0"/>
              </a:rPr>
              <a:t>manera más grande por Manasés que por su hermano más prospero. </a:t>
            </a:r>
            <a:r>
              <a:rPr lang="es-ES" sz="4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s-ES" sz="4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Ángel </a:t>
            </a:r>
            <a:r>
              <a:rPr lang="es-ES" sz="4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me liberta de todo mal, bendiga a estos jóvenes”. Génesis 48:16.</a:t>
            </a:r>
          </a:p>
        </p:txBody>
      </p:sp>
    </p:spTree>
    <p:extLst>
      <p:ext uri="{BB962C8B-B14F-4D97-AF65-F5344CB8AC3E}">
        <p14:creationId xmlns:p14="http://schemas.microsoft.com/office/powerpoint/2010/main" val="255983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636239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endParaRPr lang="es-E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La bendición del Señor era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valorada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por Manasés y sus descendientes.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Aunque ellos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vivían a una distancia considerable del centro de la nación, y del templo,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 aunque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habían formado parte del reino del norte, sin embargo </a:t>
            </a:r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tomaron </a:t>
            </a:r>
            <a:r>
              <a:rPr lang="es-ES" sz="4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interés </a:t>
            </a:r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todas las reformas instituidas por los buenos reyes de Judá.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Cuando el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rey Asa derribó los ídolos y renovó el culto del Señor, ellos se allegaron a </a:t>
            </a:r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él </a:t>
            </a:r>
            <a:r>
              <a:rPr lang="es-ES" sz="4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“en </a:t>
            </a:r>
            <a:r>
              <a:rPr lang="es-ES" sz="4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abundancia”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desde Manasés, </a:t>
            </a:r>
            <a:r>
              <a:rPr lang="es-ES" sz="4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“viendo que Jehová su Dios estaba con él”. </a:t>
            </a:r>
            <a:r>
              <a:rPr lang="es-ES" sz="4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Crónicas </a:t>
            </a:r>
            <a:r>
              <a:rPr lang="es-ES" sz="4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15:8-9</a:t>
            </a:r>
          </a:p>
        </p:txBody>
      </p:sp>
    </p:spTree>
    <p:extLst>
      <p:ext uri="{BB962C8B-B14F-4D97-AF65-F5344CB8AC3E}">
        <p14:creationId xmlns:p14="http://schemas.microsoft.com/office/powerpoint/2010/main" val="14249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xmlns="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96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731723" cy="1126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MANASÉS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95146" y="713566"/>
            <a:ext cx="10932135" cy="5988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endParaRPr lang="es-E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Cuando Ezequías celebró su gran fiesta de la Pascua, </a:t>
            </a:r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representantes </a:t>
            </a:r>
            <a:r>
              <a:rPr lang="es-ES" sz="4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Manasés </a:t>
            </a:r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humillaron sus corazones y llegaron y participaron de la Pascua. </a:t>
            </a:r>
            <a:endParaRPr lang="es-ES" sz="4000" b="1" dirty="0" smtClean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sz="4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Crónicas 30:1</a:t>
            </a:r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10, 11, 18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ES" sz="4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ES" sz="4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Ellos también participaron 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en la obra de </a:t>
            </a:r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derribar </a:t>
            </a:r>
            <a:r>
              <a:rPr lang="es-ES" sz="4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imágenes </a:t>
            </a:r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su propio territorio. 2 Crónicas 31:1.</a:t>
            </a:r>
            <a:endParaRPr lang="es-E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64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" id="{CBAD0E0A-F576-4E8B-A01B-D97BC1BBDAE3}" vid="{BD0A4B01-F1E2-47E0-9001-0D659CBADEE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la cruz y su sombra</Template>
  <TotalTime>1574</TotalTime>
  <Words>1347</Words>
  <Application>Microsoft Office PowerPoint</Application>
  <PresentationFormat>Panorámica</PresentationFormat>
  <Paragraphs>57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Ulises Aguero</dc:creator>
  <cp:lastModifiedBy>Nelly Bastardo</cp:lastModifiedBy>
  <cp:revision>102</cp:revision>
  <dcterms:created xsi:type="dcterms:W3CDTF">2024-04-21T02:46:20Z</dcterms:created>
  <dcterms:modified xsi:type="dcterms:W3CDTF">2025-06-30T00:00:02Z</dcterms:modified>
</cp:coreProperties>
</file>