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2"/>
  </p:notesMasterIdLst>
  <p:sldIdLst>
    <p:sldId id="258" r:id="rId3"/>
    <p:sldId id="264" r:id="rId4"/>
    <p:sldId id="2202" r:id="rId5"/>
    <p:sldId id="1546" r:id="rId6"/>
    <p:sldId id="2212" r:id="rId7"/>
    <p:sldId id="2214" r:id="rId8"/>
    <p:sldId id="2213" r:id="rId9"/>
    <p:sldId id="2203" r:id="rId10"/>
    <p:sldId id="2204" r:id="rId11"/>
    <p:sldId id="1836" r:id="rId12"/>
    <p:sldId id="2215" r:id="rId13"/>
    <p:sldId id="2216" r:id="rId14"/>
    <p:sldId id="2217" r:id="rId15"/>
    <p:sldId id="2218" r:id="rId16"/>
    <p:sldId id="2219" r:id="rId17"/>
    <p:sldId id="2220" r:id="rId18"/>
    <p:sldId id="2221" r:id="rId19"/>
    <p:sldId id="2222" r:id="rId20"/>
    <p:sldId id="2223" r:id="rId21"/>
    <p:sldId id="2207" r:id="rId22"/>
    <p:sldId id="2225" r:id="rId23"/>
    <p:sldId id="2226" r:id="rId24"/>
    <p:sldId id="2227" r:id="rId25"/>
    <p:sldId id="2228" r:id="rId26"/>
    <p:sldId id="1831" r:id="rId27"/>
    <p:sldId id="2224" r:id="rId28"/>
    <p:sldId id="2209" r:id="rId29"/>
    <p:sldId id="2210" r:id="rId30"/>
    <p:sldId id="2230" r:id="rId31"/>
    <p:sldId id="2231" r:id="rId32"/>
    <p:sldId id="2229" r:id="rId33"/>
    <p:sldId id="2233" r:id="rId34"/>
    <p:sldId id="2234" r:id="rId35"/>
    <p:sldId id="2235" r:id="rId36"/>
    <p:sldId id="2236" r:id="rId37"/>
    <p:sldId id="2237" r:id="rId38"/>
    <p:sldId id="2238" r:id="rId39"/>
    <p:sldId id="2239" r:id="rId40"/>
    <p:sldId id="2240" r:id="rId41"/>
    <p:sldId id="2232" r:id="rId42"/>
    <p:sldId id="2108" r:id="rId43"/>
    <p:sldId id="2242" r:id="rId44"/>
    <p:sldId id="2243" r:id="rId45"/>
    <p:sldId id="2244" r:id="rId46"/>
    <p:sldId id="2245" r:id="rId47"/>
    <p:sldId id="2246" r:id="rId48"/>
    <p:sldId id="2247" r:id="rId49"/>
    <p:sldId id="2248" r:id="rId50"/>
    <p:sldId id="2241" r:id="rId51"/>
    <p:sldId id="2109" r:id="rId52"/>
    <p:sldId id="2250" r:id="rId53"/>
    <p:sldId id="2251" r:id="rId54"/>
    <p:sldId id="2252" r:id="rId55"/>
    <p:sldId id="2253" r:id="rId56"/>
    <p:sldId id="2106" r:id="rId57"/>
    <p:sldId id="2003" r:id="rId58"/>
    <p:sldId id="2110" r:id="rId59"/>
    <p:sldId id="2255" r:id="rId60"/>
    <p:sldId id="2256" r:id="rId61"/>
    <p:sldId id="2257" r:id="rId62"/>
    <p:sldId id="2258" r:id="rId63"/>
    <p:sldId id="2261" r:id="rId64"/>
    <p:sldId id="2262" r:id="rId65"/>
    <p:sldId id="2263" r:id="rId66"/>
    <p:sldId id="2264" r:id="rId67"/>
    <p:sldId id="2111" r:id="rId68"/>
    <p:sldId id="2259" r:id="rId69"/>
    <p:sldId id="2260" r:id="rId70"/>
    <p:sldId id="2265" r:id="rId71"/>
    <p:sldId id="2299" r:id="rId72"/>
    <p:sldId id="2249" r:id="rId73"/>
    <p:sldId id="2112" r:id="rId74"/>
    <p:sldId id="2267" r:id="rId75"/>
    <p:sldId id="2268" r:id="rId76"/>
    <p:sldId id="2269" r:id="rId77"/>
    <p:sldId id="2270" r:id="rId78"/>
    <p:sldId id="2271" r:id="rId79"/>
    <p:sldId id="2272" r:id="rId80"/>
    <p:sldId id="2273" r:id="rId81"/>
    <p:sldId id="2274" r:id="rId82"/>
    <p:sldId id="2275" r:id="rId83"/>
    <p:sldId id="2005" r:id="rId84"/>
    <p:sldId id="2276" r:id="rId85"/>
    <p:sldId id="2277" r:id="rId86"/>
    <p:sldId id="2278" r:id="rId87"/>
    <p:sldId id="2279" r:id="rId88"/>
    <p:sldId id="2280" r:id="rId89"/>
    <p:sldId id="2281" r:id="rId90"/>
    <p:sldId id="2282" r:id="rId91"/>
    <p:sldId id="2283" r:id="rId92"/>
    <p:sldId id="2114" r:id="rId93"/>
    <p:sldId id="2284" r:id="rId94"/>
    <p:sldId id="2285" r:id="rId95"/>
    <p:sldId id="2286" r:id="rId96"/>
    <p:sldId id="2266" r:id="rId97"/>
    <p:sldId id="2288" r:id="rId98"/>
    <p:sldId id="2118" r:id="rId99"/>
    <p:sldId id="2289" r:id="rId100"/>
    <p:sldId id="2290" r:id="rId101"/>
    <p:sldId id="2291" r:id="rId102"/>
    <p:sldId id="2292" r:id="rId103"/>
    <p:sldId id="2293" r:id="rId104"/>
    <p:sldId id="2294" r:id="rId105"/>
    <p:sldId id="2295" r:id="rId106"/>
    <p:sldId id="2296" r:id="rId107"/>
    <p:sldId id="2297" r:id="rId108"/>
    <p:sldId id="2298" r:id="rId109"/>
    <p:sldId id="2125" r:id="rId110"/>
    <p:sldId id="296" r:id="rId111"/>
  </p:sldIdLst>
  <p:sldSz cx="12192000" cy="6858000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3874"/>
    <a:srgbClr val="CB6A86"/>
    <a:srgbClr val="672F62"/>
    <a:srgbClr val="AC0C45"/>
    <a:srgbClr val="649C56"/>
    <a:srgbClr val="451F41"/>
    <a:srgbClr val="A0A9A7"/>
    <a:srgbClr val="578B66"/>
    <a:srgbClr val="D18A7F"/>
    <a:srgbClr val="377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presProps" Target="presProps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theme" Target="theme/theme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3CC6F-2A0E-4F3E-ACD5-ACDEABDA14CF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1EECC-04B9-4816-A831-54CDC00334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81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16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51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25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29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20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9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75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83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33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19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21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884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901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576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660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710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21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22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67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27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58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37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93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44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96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497244-2D8D-4D4B-B073-FE37524A4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BB0F7B-691A-4B6F-9C1D-AA60DE6ED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7F0710-72A3-41D3-8BDC-80774BB0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14/3/2023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2AF1-7B8C-4847-B435-EF512A468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763952-F5EE-494F-8A3A-C40D46F47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5101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A176A8-30A5-4545-BC07-2208A5B3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44D28C-CEA0-4A2B-A7F8-6E5FD06B7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0DB765-8814-46A0-A724-9EBDC97A9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14/3/2023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8FA858-B0CA-4AC7-85AC-E8DB05592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23A4DF-88F4-41DB-A7FE-B5882391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3053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17A0CD-1900-4A22-8E47-7E703ED65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17F410-EEC1-4707-AF09-E32633A1F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6F55DB-1364-4CCA-A635-383112BD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14/3/2023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3B5CAE-6AA4-45C9-9F95-2A23AC1B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4EB583-E464-4D75-9A41-DD4439C94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0759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FF98F-F66E-47EE-A34A-B27117D81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40B748-14C3-47A7-8683-8851E015D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04779F-FC67-4738-B1CE-02A933100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14/3/2023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B10257-D2E1-47E4-B289-8BB517FF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A17BAB-653A-4A0C-AFF5-67E55074D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47836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72FD7A-235B-472E-A358-1CE3D2CF2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589D56-E551-4FCD-9B31-C5F64C412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7B7FA0-B7BB-4CD6-BD78-7355EA97C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14/3/2023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115C04-6AD6-43DC-B1BE-8DD50B50B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6E4662-B320-4382-875A-DB47AF1F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53689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7F81FF-D99E-43B1-A770-BCD81CBC4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9F158C-EBE3-4FE1-A323-1AF651976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FFE31C-9951-42E5-ABF0-79A768BC5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14/3/2023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165C3-9EA9-403F-BA12-A4C88A7C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07300A-FB8F-4E0B-BEB6-3FB9BFA9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79996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52440-BF41-428F-95E1-07C761A2F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53BF9B-97F9-4CCF-9062-11AFAEA75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147188-9B0D-4100-9E01-1AF00D4FC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BE4576-D88D-4723-95A6-131424494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14/3/2023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9887AA-30E2-4228-9E89-F2996EA0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27EDB1-4DEC-4D05-9EF9-2EBB63E5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05478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A431B-AC69-4AAA-973E-A57F5736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1E817F-A4CB-4991-854C-65DB724AC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D47D32-14E2-4848-8E76-BDB655C23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488F400-6B3C-4A82-B524-99823E079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A563AE0-FFF2-4A79-8CBD-6F824B5C62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259560-B0AE-49D1-A17F-FF371698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14/3/2023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4034A84-5F3A-4870-9531-4DC082DDC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9F0E196-51ED-4D55-8847-BEE38580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86065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9745E6-3B0A-44AE-B1CD-DF54DD64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8A50B9-161C-4F13-BC01-6E334355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14/3/2023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4CF8D5-8CB0-461F-9779-70A74D527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62561D-CC02-47B3-8709-762D14681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88882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0251AF-86B6-409F-8E71-FEBB8A634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14/3/2023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A3EAE96-A8DD-4142-B7FA-94D112E79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81E59F-C60A-4B7E-8AD5-D5F1D421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71839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E5428-733C-42BC-9D02-25A6662A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99E3AA-AC6F-41B0-8D33-4D8FE23FE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52B7DF-4769-42E8-867B-E58066764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4F9CBC-5F3B-42C1-95F6-BA24A55BF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14/3/2023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77C2D4-1780-444E-8439-A87B1208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525ABB-6149-4F88-8B8B-3075A9501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1861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DD7794-5F3D-4458-AC35-25F1B97A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E75CE9-6375-4204-94F1-80315AD87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6928AE-036D-4016-9C71-5EBC578D2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14/3/2023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0FCFFB-EFFB-4B44-BE34-8CE4F29F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B46EB3-317F-41D8-9DD9-ED3728C4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73020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2917F4-7571-4135-BD8C-D5441787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B12D14A-A1C1-4C0F-9F75-A4344CB843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5274EA-D22B-4C7A-964A-EF6EE75BC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9F3E66-8210-4CFB-A5C8-B9BC912E0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14/3/2023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381686-A28F-454B-888E-5B7725D8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53F561-C394-454F-9798-FCCF1121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09831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88CED6-F359-4D0A-A50D-3858F643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76E7869-F2BE-43DD-B18B-44D9E0B0D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8E15F5-CA39-4F78-BEBA-254B13449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14/3/2023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692B50-ADAB-4CCE-B99B-A60657BE1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0A626A-F1FD-48E4-9E10-CDB7B7743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4711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3E061F-F2AF-4166-AE41-B65C9BCCF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65E2C5-DCB2-4598-99C5-3E63925B2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01BAE7-45FB-4E6A-B61C-822885E59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14/3/2023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83F476-62DC-4BD8-8DCB-780F8E72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916952-F220-4A9E-B6A7-2ACBEC98A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419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A4F94-851D-4796-80CB-0067EDBC3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5EFC10-6E00-4444-968A-6F4115B2C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5AD233-8392-4766-A282-A4464BDBC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14/3/2023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CA8568-1237-4F77-8E46-56AAE467C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0E88E0-DCDB-4CA8-881C-5F5AD677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5051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22C3F-6A36-40EC-977E-4A338341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9EEFB-E900-456C-8D96-7E6E2E7BEE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AA4F45-3F8B-44D1-B592-8D8DF16A6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58CD9-1EC8-463C-B3B3-4CF1595F2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14/3/2023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D78BF9-A5F3-4BD1-83B1-30725433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3A38F8-DEB1-4745-9082-6AA2CB4A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9936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415BF-7003-4CB2-866A-833B3571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DEE417-298C-4BA6-BBA3-A43C38184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5F3B28-5F46-47FD-9C33-700E81CF1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5A5EA34-672B-44D1-B5E0-CD2DA80B39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232AC8-A92C-4FED-8E89-4991C5291A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E6EF34-F8C0-4EC7-B750-16464F15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14/3/2023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090EE15-2099-4FCD-8AA8-E305FAED5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BDAA85B-6B8A-4F5A-BC80-771529A88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7127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B1EB6-8CAE-49F7-B747-129378C19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2A87C22-CD7B-4954-AF32-6A7FCDEA5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14/3/2023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B478BF-1493-4646-84D8-467FFF173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404930-75BB-407A-9092-7804A21A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001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0D7793-A42A-4CFE-B2C0-DBAE45D72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14/3/2023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55E5907-4460-42B4-BF1A-2E4AF8ED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937FACD-1532-4868-9035-12A309EB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6666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6916B-3CF0-4E50-83D4-E1223E284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7A3FAD-4A04-42ED-96D0-B4A3F4D1E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6AEF79-BB98-4959-A5D9-91FA6DE93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0AE007-3B20-4391-BD69-45080314B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14/3/2023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456EAE-2EA6-4D48-997B-0F3D94508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F93908-8F38-4E46-90DA-A21A85D6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1392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08BDD8-3393-45E1-9AAD-D24E0BDBE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0F43380-D9F7-4659-AC12-E4BD3C6BC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BC95E0-AF33-4F2E-8899-809EB50C6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DC2CE9-FE48-4712-A6B8-C51FC950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14/3/2023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AB433D-6B0A-4E83-9198-B11039385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943853-9AC3-47BA-866A-801D54260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3539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0269E44-79F7-4CA3-BA8D-FFE9D1771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85FC1D-C3CC-4226-B003-E6DCF746F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7F631F-9C47-46D4-B960-091DF814F0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983E4-3EBA-4806-86AA-70CD5420321A}" type="datetimeFigureOut">
              <a:rPr lang="es-DO" smtClean="0"/>
              <a:t>14/3/2023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EAFE70-72B7-47CC-BB40-3A837AD23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30C557-72E8-4220-88F6-5815ACE60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8177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7A09A02-95BE-4D0D-AD1E-FDC4EC772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9AB327-E2DD-40DA-955A-3D419D182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7F31F4-7237-4B82-89FF-E94F83EE2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8A31E-41B7-46B2-B779-DD92D1E68E44}" type="datetimeFigureOut">
              <a:rPr lang="es-DO" smtClean="0"/>
              <a:t>14/3/2023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35BB4E-3466-4A00-BC43-785438761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798699-5BA3-4A0E-95CE-C2F8A80A6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5820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4C6F6D4-23A6-433A-B31F-5FD78665AAB4}"/>
              </a:ext>
            </a:extLst>
          </p:cNvPr>
          <p:cNvSpPr/>
          <p:nvPr/>
        </p:nvSpPr>
        <p:spPr>
          <a:xfrm>
            <a:off x="207657" y="713302"/>
            <a:ext cx="6639951" cy="43123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9951C0-09E0-4405-AA70-AFC4BB783825}"/>
              </a:ext>
            </a:extLst>
          </p:cNvPr>
          <p:cNvSpPr txBox="1"/>
          <p:nvPr/>
        </p:nvSpPr>
        <p:spPr>
          <a:xfrm>
            <a:off x="460375" y="981219"/>
            <a:ext cx="6171457" cy="2123658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rgbClr val="000000">
                <a:alpha val="77000"/>
              </a:srgbClr>
            </a:outerShdw>
            <a:softEdge rad="0"/>
          </a:effectLst>
          <a:scene3d>
            <a:camera prst="orthographicFront"/>
            <a:lightRig rig="threePt" dir="t"/>
          </a:scene3d>
          <a:sp3d>
            <a:bevelT w="152400" h="50800" prst="softRound"/>
            <a:bevelB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DO" sz="6600" dirty="0" smtClean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Los mensajes de los tres ángeles</a:t>
            </a:r>
            <a:endParaRPr lang="es-DO" sz="6600" dirty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Triángulo rectángulo 7">
            <a:extLst>
              <a:ext uri="{FF2B5EF4-FFF2-40B4-BE49-F238E27FC236}">
                <a16:creationId xmlns:a16="http://schemas.microsoft.com/office/drawing/2014/main" id="{B8265892-07DB-4E47-A587-399873FA4AE7}"/>
              </a:ext>
            </a:extLst>
          </p:cNvPr>
          <p:cNvSpPr/>
          <p:nvPr/>
        </p:nvSpPr>
        <p:spPr>
          <a:xfrm rot="16200000">
            <a:off x="10297050" y="4954803"/>
            <a:ext cx="1763486" cy="204651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B816E79-6441-4118-A9E4-B9A8FF2C4B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220" y="5453263"/>
            <a:ext cx="1575582" cy="157558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C82071F-404D-498F-AD0A-AE232CC13A40}"/>
              </a:ext>
            </a:extLst>
          </p:cNvPr>
          <p:cNvSpPr txBox="1"/>
          <p:nvPr/>
        </p:nvSpPr>
        <p:spPr>
          <a:xfrm>
            <a:off x="307975" y="5640066"/>
            <a:ext cx="6419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800" i="1" dirty="0" smtClean="0">
                <a:solidFill>
                  <a:srgbClr val="002060"/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Basado en el estudio del pastor  Esteban Bohr, “Los mensajes de los tres ángeles”</a:t>
            </a:r>
            <a:endParaRPr lang="es-DO" sz="2800" i="1" dirty="0">
              <a:solidFill>
                <a:srgbClr val="002060"/>
              </a:solidFill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7B7E0BE-3AFF-4D20-A1A6-725F8603CD82}"/>
              </a:ext>
            </a:extLst>
          </p:cNvPr>
          <p:cNvSpPr/>
          <p:nvPr/>
        </p:nvSpPr>
        <p:spPr>
          <a:xfrm>
            <a:off x="207657" y="269072"/>
            <a:ext cx="1174598" cy="63706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4400" dirty="0" smtClean="0"/>
              <a:t>28</a:t>
            </a:r>
            <a:endParaRPr lang="es-DO" sz="4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3E52157-2401-4934-958A-0DA8F6793B69}"/>
              </a:ext>
            </a:extLst>
          </p:cNvPr>
          <p:cNvSpPr txBox="1"/>
          <p:nvPr/>
        </p:nvSpPr>
        <p:spPr>
          <a:xfrm>
            <a:off x="7779657" y="5824733"/>
            <a:ext cx="2686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>
                <a:latin typeface="Baskerville Old Face" panose="02020602080505020303" pitchFamily="18" charset="0"/>
              </a:rPr>
              <a:t>c</a:t>
            </a:r>
            <a:r>
              <a:rPr lang="es-DO" sz="3200" b="1" dirty="0" smtClean="0">
                <a:latin typeface="Baskerville Old Face" panose="02020602080505020303" pitchFamily="18" charset="0"/>
              </a:rPr>
              <a:t>ristoweb.com</a:t>
            </a:r>
            <a:endParaRPr lang="es-DO" sz="3200" b="1" dirty="0">
              <a:latin typeface="Baskerville Old Face" panose="02020602080505020303" pitchFamily="18" charset="0"/>
            </a:endParaRPr>
          </a:p>
        </p:txBody>
      </p:sp>
      <p:sp>
        <p:nvSpPr>
          <p:cNvPr id="2" name="AutoShape 2" descr="Mensaje De Los Tres ángeles descarga gratuita de png - Santa Claus HOLLY  CHICAS de Ángel de Navidad Clip art - angel imagen png - imagen  transparente descarga gratui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404" y="374386"/>
            <a:ext cx="5312759" cy="48405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/>
          <p:cNvSpPr txBox="1"/>
          <p:nvPr/>
        </p:nvSpPr>
        <p:spPr>
          <a:xfrm>
            <a:off x="307975" y="3347679"/>
            <a:ext cx="6323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LOS MANDAMIENTOS DE DIOS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49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95785" y="902523"/>
            <a:ext cx="115733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“</a:t>
            </a:r>
            <a:r>
              <a:rPr lang="es-ES" sz="6000" b="1" dirty="0">
                <a:solidFill>
                  <a:schemeClr val="bg1"/>
                </a:solidFill>
              </a:rPr>
              <a:t>A causa de la multitud de tus contrataciones fuiste lleno de iniquidad, y </a:t>
            </a:r>
            <a:r>
              <a:rPr lang="es-ES" sz="6000" b="1" dirty="0">
                <a:solidFill>
                  <a:srgbClr val="FFFF00"/>
                </a:solidFill>
              </a:rPr>
              <a:t>pecaste</a:t>
            </a:r>
            <a:r>
              <a:rPr lang="es-ES" sz="6000" b="1" dirty="0">
                <a:solidFill>
                  <a:schemeClr val="bg1"/>
                </a:solidFill>
              </a:rPr>
              <a:t>; por lo que yo te eché del monte de Dios, y te arrojé de entre las piedras del fuego, oh querubín protector.”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Ezequiel 28:16: </a:t>
            </a:r>
            <a:r>
              <a:rPr lang="es-ES" dirty="0">
                <a:solidFill>
                  <a:schemeClr val="tx1"/>
                </a:solidFill>
              </a:rPr>
              <a:t>Satanás pecó en el cielo:</a:t>
            </a:r>
          </a:p>
        </p:txBody>
      </p:sp>
    </p:spTree>
    <p:extLst>
      <p:ext uri="{BB962C8B-B14F-4D97-AF65-F5344CB8AC3E}">
        <p14:creationId xmlns:p14="http://schemas.microsoft.com/office/powerpoint/2010/main" val="251579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756049" y="522424"/>
            <a:ext cx="10372300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000" b="1" dirty="0" smtClean="0">
                <a:solidFill>
                  <a:srgbClr val="002060"/>
                </a:solidFill>
              </a:rPr>
              <a:t>Dios </a:t>
            </a:r>
            <a:r>
              <a:rPr lang="es-ES" sz="6000" b="1" dirty="0">
                <a:solidFill>
                  <a:srgbClr val="C00000"/>
                </a:solidFill>
              </a:rPr>
              <a:t>escribe su ley en el corazón y en la mente </a:t>
            </a:r>
            <a:r>
              <a:rPr lang="es-ES" sz="6000" b="1" dirty="0">
                <a:solidFill>
                  <a:srgbClr val="002060"/>
                </a:solidFill>
              </a:rPr>
              <a:t>(es decir, su carácter) y como resultado los fieles </a:t>
            </a:r>
            <a:r>
              <a:rPr lang="es-ES" sz="6000" b="1" dirty="0">
                <a:solidFill>
                  <a:srgbClr val="C00000"/>
                </a:solidFill>
              </a:rPr>
              <a:t>aman la justicia </a:t>
            </a:r>
            <a:r>
              <a:rPr lang="es-ES" sz="6000" b="1" dirty="0">
                <a:solidFill>
                  <a:srgbClr val="002060"/>
                </a:solidFill>
              </a:rPr>
              <a:t>y </a:t>
            </a:r>
            <a:r>
              <a:rPr lang="es-ES" sz="6000" b="1" dirty="0">
                <a:solidFill>
                  <a:srgbClr val="C00000"/>
                </a:solidFill>
              </a:rPr>
              <a:t>aborrecen la iniquidad </a:t>
            </a:r>
            <a:r>
              <a:rPr lang="es-ES" sz="6000" b="1" dirty="0">
                <a:solidFill>
                  <a:srgbClr val="002060"/>
                </a:solidFill>
              </a:rPr>
              <a:t>(vea el Salmo 40:6-8).</a:t>
            </a:r>
            <a:endParaRPr lang="es-ES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42712" y="901050"/>
            <a:ext cx="1089091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Sacrificio y ofrenda no te agrada;</a:t>
            </a:r>
          </a:p>
          <a:p>
            <a:r>
              <a:rPr lang="es-ES" sz="4400" b="1" dirty="0" smtClean="0">
                <a:solidFill>
                  <a:schemeClr val="bg1"/>
                </a:solidFill>
              </a:rPr>
              <a:t>Has </a:t>
            </a:r>
            <a:r>
              <a:rPr lang="es-ES" sz="4400" b="1" dirty="0">
                <a:solidFill>
                  <a:schemeClr val="bg1"/>
                </a:solidFill>
              </a:rPr>
              <a:t>abierto mis oídos;</a:t>
            </a:r>
          </a:p>
          <a:p>
            <a:r>
              <a:rPr lang="es-ES" sz="4400" b="1" dirty="0" smtClean="0">
                <a:solidFill>
                  <a:schemeClr val="bg1"/>
                </a:solidFill>
              </a:rPr>
              <a:t>Holocausto </a:t>
            </a:r>
            <a:r>
              <a:rPr lang="es-ES" sz="4400" b="1" dirty="0">
                <a:solidFill>
                  <a:schemeClr val="bg1"/>
                </a:solidFill>
              </a:rPr>
              <a:t>y expiación no has demandado.</a:t>
            </a:r>
          </a:p>
          <a:p>
            <a:r>
              <a:rPr lang="es-ES" sz="4400" b="1" dirty="0" smtClean="0">
                <a:solidFill>
                  <a:schemeClr val="bg1"/>
                </a:solidFill>
              </a:rPr>
              <a:t>Entonces </a:t>
            </a:r>
            <a:r>
              <a:rPr lang="es-ES" sz="4400" b="1" dirty="0">
                <a:solidFill>
                  <a:schemeClr val="bg1"/>
                </a:solidFill>
              </a:rPr>
              <a:t>dije: He aquí, vengo;</a:t>
            </a:r>
          </a:p>
          <a:p>
            <a:r>
              <a:rPr lang="es-ES" sz="4400" b="1" dirty="0" smtClean="0">
                <a:solidFill>
                  <a:schemeClr val="bg1"/>
                </a:solidFill>
              </a:rPr>
              <a:t>En </a:t>
            </a:r>
            <a:r>
              <a:rPr lang="es-ES" sz="4400" b="1" dirty="0">
                <a:solidFill>
                  <a:schemeClr val="bg1"/>
                </a:solidFill>
              </a:rPr>
              <a:t>el rollo del libro está escrito de mí;</a:t>
            </a:r>
          </a:p>
          <a:p>
            <a:r>
              <a:rPr lang="es-ES" sz="4400" b="1" dirty="0" smtClean="0">
                <a:solidFill>
                  <a:schemeClr val="bg1"/>
                </a:solidFill>
              </a:rPr>
              <a:t>El </a:t>
            </a:r>
            <a:r>
              <a:rPr lang="es-ES" sz="4400" b="1" dirty="0">
                <a:solidFill>
                  <a:schemeClr val="bg1"/>
                </a:solidFill>
              </a:rPr>
              <a:t>hacer tu voluntad, Dios mío, </a:t>
            </a:r>
            <a:r>
              <a:rPr lang="es-ES" sz="4400" b="1" dirty="0">
                <a:solidFill>
                  <a:srgbClr val="FFFF00"/>
                </a:solidFill>
              </a:rPr>
              <a:t>me ha agradado,</a:t>
            </a:r>
          </a:p>
          <a:p>
            <a:r>
              <a:rPr lang="es-ES" sz="4400" b="1" dirty="0" smtClean="0">
                <a:solidFill>
                  <a:schemeClr val="bg1"/>
                </a:solidFill>
              </a:rPr>
              <a:t>Y </a:t>
            </a:r>
            <a:r>
              <a:rPr lang="es-ES" sz="4400" b="1" dirty="0">
                <a:solidFill>
                  <a:srgbClr val="FFFF00"/>
                </a:solidFill>
              </a:rPr>
              <a:t>tu ley está en medio de mi corazón</a:t>
            </a:r>
            <a:r>
              <a:rPr lang="es-ES" sz="4400" b="1" dirty="0">
                <a:solidFill>
                  <a:schemeClr val="bg1"/>
                </a:solidFill>
              </a:rPr>
              <a:t>.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err="1" smtClean="0"/>
              <a:t>Salmos</a:t>
            </a:r>
            <a:r>
              <a:rPr lang="en-US" dirty="0" smtClean="0"/>
              <a:t> 40: 6-8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29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42712" y="901050"/>
            <a:ext cx="108909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Y Esaú respondió: </a:t>
            </a:r>
            <a:r>
              <a:rPr lang="es-ES" sz="5400" b="1" dirty="0">
                <a:solidFill>
                  <a:srgbClr val="FFFF00"/>
                </a:solidFill>
              </a:rPr>
              <a:t>Bien llamaron su nombre Jacob</a:t>
            </a:r>
            <a:r>
              <a:rPr lang="es-ES" sz="5400" b="1" dirty="0">
                <a:solidFill>
                  <a:schemeClr val="bg1"/>
                </a:solidFill>
              </a:rPr>
              <a:t>, pues ya me ha </a:t>
            </a:r>
            <a:r>
              <a:rPr lang="es-ES" sz="5400" b="1" dirty="0">
                <a:solidFill>
                  <a:srgbClr val="FFFF00"/>
                </a:solidFill>
              </a:rPr>
              <a:t>suplantado</a:t>
            </a:r>
            <a:r>
              <a:rPr lang="es-ES" sz="5400" b="1" dirty="0">
                <a:solidFill>
                  <a:schemeClr val="bg1"/>
                </a:solidFill>
              </a:rPr>
              <a:t> dos veces: se apoderó de mi primogenitura, y he aquí ahora ha tomado mi bendición. Y dijo: ¿No has guardado bendición para mí?”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err="1"/>
              <a:t>Génesis</a:t>
            </a:r>
            <a:r>
              <a:rPr lang="en-US" dirty="0"/>
              <a:t> 27:36:</a:t>
            </a:r>
          </a:p>
        </p:txBody>
      </p:sp>
    </p:spTree>
    <p:extLst>
      <p:ext uri="{BB962C8B-B14F-4D97-AF65-F5344CB8AC3E}">
        <p14:creationId xmlns:p14="http://schemas.microsoft.com/office/powerpoint/2010/main" val="61285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42712" y="901050"/>
            <a:ext cx="108909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No haga caso ahora mi señor de ese hombre perverso, de Nabal; porque </a:t>
            </a:r>
            <a:r>
              <a:rPr lang="es-ES" sz="5400" b="1" dirty="0">
                <a:solidFill>
                  <a:srgbClr val="FFFF00"/>
                </a:solidFill>
              </a:rPr>
              <a:t>conforme a su nombre, así es</a:t>
            </a:r>
            <a:r>
              <a:rPr lang="es-ES" sz="5400" b="1" dirty="0">
                <a:solidFill>
                  <a:schemeClr val="bg1"/>
                </a:solidFill>
              </a:rPr>
              <a:t>. Él se llama Nabal, y la insensatez está con él; mas yo tu sierva no vi a los jóvenes que tú enviaste.”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1 Samuel 25:25:</a:t>
            </a:r>
          </a:p>
        </p:txBody>
      </p:sp>
    </p:spTree>
    <p:extLst>
      <p:ext uri="{BB962C8B-B14F-4D97-AF65-F5344CB8AC3E}">
        <p14:creationId xmlns:p14="http://schemas.microsoft.com/office/powerpoint/2010/main" val="112581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42712" y="1146709"/>
            <a:ext cx="108909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El entonces dijo: Te ruego que me muestres tu gloria. 19 Y le respondió: Yo haré pasar todo mi </a:t>
            </a:r>
            <a:r>
              <a:rPr lang="es-ES" sz="4800" b="1" dirty="0">
                <a:solidFill>
                  <a:srgbClr val="FFFF00"/>
                </a:solidFill>
              </a:rPr>
              <a:t>bien</a:t>
            </a:r>
            <a:r>
              <a:rPr lang="es-ES" sz="4800" b="1" dirty="0">
                <a:solidFill>
                  <a:schemeClr val="bg1"/>
                </a:solidFill>
              </a:rPr>
              <a:t> delante de tu rostro, y proclamaré el </a:t>
            </a:r>
            <a:r>
              <a:rPr lang="es-ES" sz="4800" b="1" dirty="0">
                <a:solidFill>
                  <a:srgbClr val="FFFF00"/>
                </a:solidFill>
              </a:rPr>
              <a:t>nombre</a:t>
            </a:r>
            <a:r>
              <a:rPr lang="es-ES" sz="4800" b="1" dirty="0">
                <a:solidFill>
                  <a:schemeClr val="bg1"/>
                </a:solidFill>
              </a:rPr>
              <a:t> de Jehová delante de ti; y tendré </a:t>
            </a:r>
            <a:r>
              <a:rPr lang="es-ES" sz="4800" b="1" dirty="0">
                <a:solidFill>
                  <a:srgbClr val="FFFF00"/>
                </a:solidFill>
              </a:rPr>
              <a:t>misericordia</a:t>
            </a:r>
            <a:r>
              <a:rPr lang="es-ES" sz="4800" b="1" dirty="0">
                <a:solidFill>
                  <a:schemeClr val="bg1"/>
                </a:solidFill>
              </a:rPr>
              <a:t> del que tendré </a:t>
            </a:r>
            <a:r>
              <a:rPr lang="es-ES" sz="4800" b="1" dirty="0">
                <a:solidFill>
                  <a:srgbClr val="FFFF00"/>
                </a:solidFill>
              </a:rPr>
              <a:t>misericordia</a:t>
            </a:r>
            <a:r>
              <a:rPr lang="es-ES" sz="4800" b="1" dirty="0">
                <a:solidFill>
                  <a:schemeClr val="bg1"/>
                </a:solidFill>
              </a:rPr>
              <a:t>, y seré </a:t>
            </a:r>
            <a:r>
              <a:rPr lang="es-ES" sz="4800" b="1" dirty="0">
                <a:solidFill>
                  <a:srgbClr val="FFFF00"/>
                </a:solidFill>
              </a:rPr>
              <a:t>clemente</a:t>
            </a:r>
            <a:r>
              <a:rPr lang="es-ES" sz="4800" b="1" dirty="0">
                <a:solidFill>
                  <a:schemeClr val="bg1"/>
                </a:solidFill>
              </a:rPr>
              <a:t> para con el que seré clemente.”</a:t>
            </a:r>
            <a:endParaRPr lang="es-ES" sz="48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err="1"/>
              <a:t>Éxodo</a:t>
            </a:r>
            <a:r>
              <a:rPr lang="en-US" dirty="0"/>
              <a:t> 33:18-19:</a:t>
            </a:r>
          </a:p>
        </p:txBody>
      </p:sp>
    </p:spTree>
    <p:extLst>
      <p:ext uri="{BB962C8B-B14F-4D97-AF65-F5344CB8AC3E}">
        <p14:creationId xmlns:p14="http://schemas.microsoft.com/office/powerpoint/2010/main" val="233593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42712" y="1146709"/>
            <a:ext cx="108909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Os daré </a:t>
            </a:r>
            <a:r>
              <a:rPr lang="es-ES" sz="4800" b="1" dirty="0">
                <a:solidFill>
                  <a:srgbClr val="FFFF00"/>
                </a:solidFill>
              </a:rPr>
              <a:t>corazón nuevo</a:t>
            </a:r>
            <a:r>
              <a:rPr lang="es-ES" sz="4800" b="1" dirty="0">
                <a:solidFill>
                  <a:schemeClr val="bg1"/>
                </a:solidFill>
              </a:rPr>
              <a:t>, y pondré espíritu nuevo </a:t>
            </a:r>
            <a:r>
              <a:rPr lang="es-ES" sz="4800" b="1" dirty="0">
                <a:solidFill>
                  <a:srgbClr val="FFFF00"/>
                </a:solidFill>
              </a:rPr>
              <a:t>dentro de vosotros</a:t>
            </a:r>
            <a:r>
              <a:rPr lang="es-ES" sz="4800" b="1" dirty="0">
                <a:solidFill>
                  <a:schemeClr val="bg1"/>
                </a:solidFill>
              </a:rPr>
              <a:t>; y quitaré de vuestra carne el corazón de piedra, y os daré un </a:t>
            </a:r>
            <a:r>
              <a:rPr lang="es-ES" sz="4800" b="1" dirty="0">
                <a:solidFill>
                  <a:srgbClr val="FFFF00"/>
                </a:solidFill>
              </a:rPr>
              <a:t>corazón de carne</a:t>
            </a:r>
            <a:r>
              <a:rPr lang="es-ES" sz="4800" b="1" dirty="0">
                <a:solidFill>
                  <a:schemeClr val="bg1"/>
                </a:solidFill>
              </a:rPr>
              <a:t>. 27 Y </a:t>
            </a:r>
            <a:r>
              <a:rPr lang="es-ES" sz="4800" b="1" dirty="0">
                <a:solidFill>
                  <a:srgbClr val="FFFF00"/>
                </a:solidFill>
              </a:rPr>
              <a:t>pondré dentro</a:t>
            </a:r>
            <a:r>
              <a:rPr lang="es-ES" sz="4800" b="1" dirty="0">
                <a:solidFill>
                  <a:schemeClr val="bg1"/>
                </a:solidFill>
              </a:rPr>
              <a:t> de vosotros mi Espíritu, y </a:t>
            </a:r>
            <a:r>
              <a:rPr lang="es-ES" sz="4800" b="1" dirty="0">
                <a:solidFill>
                  <a:srgbClr val="FFFF00"/>
                </a:solidFill>
              </a:rPr>
              <a:t>haré que andéis</a:t>
            </a:r>
            <a:r>
              <a:rPr lang="es-ES" sz="4800" b="1" dirty="0">
                <a:solidFill>
                  <a:schemeClr val="bg1"/>
                </a:solidFill>
              </a:rPr>
              <a:t> en mis estatutos, y </a:t>
            </a:r>
            <a:r>
              <a:rPr lang="es-ES" sz="4800" b="1" dirty="0">
                <a:solidFill>
                  <a:srgbClr val="FFFF00"/>
                </a:solidFill>
              </a:rPr>
              <a:t>guardéis</a:t>
            </a:r>
            <a:r>
              <a:rPr lang="es-ES" sz="4800" b="1" dirty="0">
                <a:solidFill>
                  <a:schemeClr val="bg1"/>
                </a:solidFill>
              </a:rPr>
              <a:t> mis preceptos, y los pongáis por obra.”</a:t>
            </a:r>
            <a:endParaRPr lang="es-ES" sz="48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Ezequiel 36:26-27: </a:t>
            </a:r>
          </a:p>
        </p:txBody>
      </p:sp>
    </p:spTree>
    <p:extLst>
      <p:ext uri="{BB962C8B-B14F-4D97-AF65-F5344CB8AC3E}">
        <p14:creationId xmlns:p14="http://schemas.microsoft.com/office/powerpoint/2010/main" val="231145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42712" y="742838"/>
            <a:ext cx="1089091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He aquí que vienen días, dice Jehová, en los cuales haré nuevo pacto con la casa de Israel y con la casa de Judá. 32 No como el pacto que hice con sus padres el día que tomé su mano para sacarlos de la tierra de Egipto; porque </a:t>
            </a:r>
            <a:r>
              <a:rPr lang="es-ES" sz="4800" b="1" dirty="0">
                <a:solidFill>
                  <a:srgbClr val="FFFF00"/>
                </a:solidFill>
              </a:rPr>
              <a:t>ellos invalidaron mi pacto</a:t>
            </a:r>
            <a:r>
              <a:rPr lang="es-ES" sz="4800" b="1" dirty="0">
                <a:solidFill>
                  <a:schemeClr val="bg1"/>
                </a:solidFill>
              </a:rPr>
              <a:t>, aunque fui yo </a:t>
            </a:r>
            <a:r>
              <a:rPr lang="es-ES" sz="4800" b="1" dirty="0">
                <a:solidFill>
                  <a:srgbClr val="FFFF00"/>
                </a:solidFill>
              </a:rPr>
              <a:t>un marido para ellos</a:t>
            </a:r>
            <a:r>
              <a:rPr lang="es-ES" sz="4800" b="1" dirty="0">
                <a:solidFill>
                  <a:schemeClr val="bg1"/>
                </a:solidFill>
              </a:rPr>
              <a:t>, dice Jehová. </a:t>
            </a:r>
            <a:endParaRPr lang="es-ES" sz="48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err="1"/>
              <a:t>Jeremías</a:t>
            </a:r>
            <a:r>
              <a:rPr lang="en-US" dirty="0"/>
              <a:t> 31:31-33:</a:t>
            </a:r>
          </a:p>
        </p:txBody>
      </p:sp>
    </p:spTree>
    <p:extLst>
      <p:ext uri="{BB962C8B-B14F-4D97-AF65-F5344CB8AC3E}">
        <p14:creationId xmlns:p14="http://schemas.microsoft.com/office/powerpoint/2010/main" val="352702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42712" y="742838"/>
            <a:ext cx="108909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33 </a:t>
            </a:r>
            <a:r>
              <a:rPr lang="es-ES" sz="5400" b="1" dirty="0">
                <a:solidFill>
                  <a:schemeClr val="bg1"/>
                </a:solidFill>
              </a:rPr>
              <a:t>Pero este es el pacto que haré con la casa de Israel después de aquellos días, dice Jehová: Daré </a:t>
            </a:r>
            <a:r>
              <a:rPr lang="es-ES" sz="5400" b="1" dirty="0">
                <a:solidFill>
                  <a:srgbClr val="FFFF00"/>
                </a:solidFill>
              </a:rPr>
              <a:t>mi ley en su mente</a:t>
            </a:r>
            <a:r>
              <a:rPr lang="es-ES" sz="5400" b="1" dirty="0">
                <a:solidFill>
                  <a:schemeClr val="bg1"/>
                </a:solidFill>
              </a:rPr>
              <a:t>, y la escribiré </a:t>
            </a:r>
            <a:r>
              <a:rPr lang="es-ES" sz="5400" b="1" dirty="0">
                <a:solidFill>
                  <a:srgbClr val="FFFF00"/>
                </a:solidFill>
              </a:rPr>
              <a:t>en su corazón</a:t>
            </a:r>
            <a:r>
              <a:rPr lang="es-ES" sz="5400" b="1" dirty="0">
                <a:solidFill>
                  <a:schemeClr val="bg1"/>
                </a:solidFill>
              </a:rPr>
              <a:t>; y yo seré a ellos por Dios, y ellos me serán por pueblo.”</a:t>
            </a:r>
            <a:endParaRPr lang="es-E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7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85124" y="245425"/>
            <a:ext cx="11191165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>
                <a:solidFill>
                  <a:srgbClr val="002060"/>
                </a:solidFill>
              </a:rPr>
              <a:t>Vale poco poner los </a:t>
            </a:r>
            <a:r>
              <a:rPr lang="es-ES" sz="5400" b="1" dirty="0">
                <a:solidFill>
                  <a:srgbClr val="FF0000"/>
                </a:solidFill>
              </a:rPr>
              <a:t>diez mandamientos</a:t>
            </a:r>
            <a:r>
              <a:rPr lang="es-ES" sz="5400" b="1" dirty="0">
                <a:solidFill>
                  <a:srgbClr val="002060"/>
                </a:solidFill>
              </a:rPr>
              <a:t> en las paredes de las oficinas gubernamentales si no están </a:t>
            </a:r>
            <a:r>
              <a:rPr lang="es-ES" sz="5400" b="1" dirty="0">
                <a:solidFill>
                  <a:srgbClr val="FF0000"/>
                </a:solidFill>
              </a:rPr>
              <a:t>escritas en el corazón</a:t>
            </a:r>
            <a:r>
              <a:rPr lang="es-ES" sz="5400" b="1" dirty="0">
                <a:solidFill>
                  <a:srgbClr val="002060"/>
                </a:solidFill>
              </a:rPr>
              <a:t>. La justicia debe fluir de adentro y no ser impuesta de afuera. La obediencia por la fuerza crea mártires o hipócritas.</a:t>
            </a:r>
            <a:endParaRPr lang="es-E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4A5B7C5-2780-4378-9D3F-38AA7CE21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0"/>
            <a:ext cx="4693919" cy="685476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24AC44D-1EA4-45A9-830F-60F7EDB2EEE3}"/>
              </a:ext>
            </a:extLst>
          </p:cNvPr>
          <p:cNvSpPr/>
          <p:nvPr/>
        </p:nvSpPr>
        <p:spPr>
          <a:xfrm>
            <a:off x="0" y="3239"/>
            <a:ext cx="5800299" cy="68547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D388BAA-4D52-4A51-8EFF-ADFF3D9FBF8B}"/>
              </a:ext>
            </a:extLst>
          </p:cNvPr>
          <p:cNvSpPr txBox="1"/>
          <p:nvPr/>
        </p:nvSpPr>
        <p:spPr>
          <a:xfrm>
            <a:off x="47768" y="650146"/>
            <a:ext cx="570476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¿Quieres </a:t>
            </a:r>
            <a:r>
              <a:rPr lang="es-ES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guardar los mandamientos desde tu corazón con la guía del Espíritu Santo y por la gracia de Dios?</a:t>
            </a:r>
            <a:endParaRPr lang="es-US" sz="5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298" y="0"/>
            <a:ext cx="6391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3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95785" y="1543968"/>
            <a:ext cx="1157330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“</a:t>
            </a:r>
            <a:r>
              <a:rPr lang="es-ES" sz="6000" b="1" dirty="0">
                <a:solidFill>
                  <a:schemeClr val="bg1"/>
                </a:solidFill>
              </a:rPr>
              <a:t>El que </a:t>
            </a:r>
            <a:r>
              <a:rPr lang="es-ES" sz="6000" b="1" dirty="0">
                <a:solidFill>
                  <a:srgbClr val="FFFF00"/>
                </a:solidFill>
              </a:rPr>
              <a:t>practica el pecado </a:t>
            </a:r>
            <a:r>
              <a:rPr lang="es-ES" sz="6000" b="1" dirty="0">
                <a:solidFill>
                  <a:schemeClr val="bg1"/>
                </a:solidFill>
              </a:rPr>
              <a:t>es del diablo; porque el diablo </a:t>
            </a:r>
            <a:r>
              <a:rPr lang="es-ES" sz="6000" b="1" dirty="0">
                <a:solidFill>
                  <a:srgbClr val="FFFF00"/>
                </a:solidFill>
              </a:rPr>
              <a:t>peca desde el principio</a:t>
            </a:r>
            <a:r>
              <a:rPr lang="es-ES" sz="6000" b="1" dirty="0">
                <a:solidFill>
                  <a:schemeClr val="bg1"/>
                </a:solidFill>
              </a:rPr>
              <a:t>. Para esto apareció el Hijo de Dios, para deshacer las obras del diablo.”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1 Juan 3:8: </a:t>
            </a:r>
            <a:r>
              <a:rPr lang="es-ES" dirty="0">
                <a:solidFill>
                  <a:schemeClr val="tx1"/>
                </a:solidFill>
              </a:rPr>
              <a:t>Satanás ha pecado desde el principio:</a:t>
            </a:r>
          </a:p>
        </p:txBody>
      </p:sp>
    </p:spTree>
    <p:extLst>
      <p:ext uri="{BB962C8B-B14F-4D97-AF65-F5344CB8AC3E}">
        <p14:creationId xmlns:p14="http://schemas.microsoft.com/office/powerpoint/2010/main" val="185741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32871" y="301267"/>
            <a:ext cx="11076908" cy="517064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600" b="1" dirty="0">
                <a:solidFill>
                  <a:srgbClr val="C00000"/>
                </a:solidFill>
              </a:rPr>
              <a:t>Nota</a:t>
            </a:r>
            <a:r>
              <a:rPr lang="es-ES" sz="6600" b="1" dirty="0">
                <a:solidFill>
                  <a:srgbClr val="002060"/>
                </a:solidFill>
              </a:rPr>
              <a:t>: El pecado se define como ‘</a:t>
            </a:r>
            <a:r>
              <a:rPr lang="es-ES" sz="6600" b="1" dirty="0">
                <a:solidFill>
                  <a:srgbClr val="C00000"/>
                </a:solidFill>
              </a:rPr>
              <a:t>transgresión de la ley</a:t>
            </a:r>
            <a:r>
              <a:rPr lang="es-ES" sz="6600" b="1" dirty="0">
                <a:solidFill>
                  <a:srgbClr val="002060"/>
                </a:solidFill>
              </a:rPr>
              <a:t>’ así que tiene que haber existido la ley antes de la creación de este mundo.</a:t>
            </a:r>
          </a:p>
        </p:txBody>
      </p:sp>
    </p:spTree>
    <p:extLst>
      <p:ext uri="{BB962C8B-B14F-4D97-AF65-F5344CB8AC3E}">
        <p14:creationId xmlns:p14="http://schemas.microsoft.com/office/powerpoint/2010/main" val="249710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95785" y="1543968"/>
            <a:ext cx="115733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 smtClean="0">
                <a:solidFill>
                  <a:schemeClr val="bg1"/>
                </a:solidFill>
              </a:rPr>
              <a:t>“</a:t>
            </a:r>
            <a:r>
              <a:rPr lang="es-ES" sz="7200" b="1" dirty="0">
                <a:solidFill>
                  <a:schemeClr val="bg1"/>
                </a:solidFill>
              </a:rPr>
              <a:t>Todo aquel que comete </a:t>
            </a:r>
            <a:r>
              <a:rPr lang="es-ES" sz="7200" b="1" dirty="0">
                <a:solidFill>
                  <a:srgbClr val="FFFF00"/>
                </a:solidFill>
              </a:rPr>
              <a:t>pecado</a:t>
            </a:r>
            <a:r>
              <a:rPr lang="es-ES" sz="7200" b="1" dirty="0">
                <a:solidFill>
                  <a:schemeClr val="bg1"/>
                </a:solidFill>
              </a:rPr>
              <a:t>, </a:t>
            </a:r>
            <a:r>
              <a:rPr lang="es-ES" sz="7200" b="1" dirty="0">
                <a:solidFill>
                  <a:srgbClr val="FFFF00"/>
                </a:solidFill>
              </a:rPr>
              <a:t>infringe</a:t>
            </a:r>
            <a:r>
              <a:rPr lang="es-ES" sz="7200" b="1" dirty="0">
                <a:solidFill>
                  <a:schemeClr val="bg1"/>
                </a:solidFill>
              </a:rPr>
              <a:t> también la ley; pues </a:t>
            </a:r>
            <a:r>
              <a:rPr lang="es-ES" sz="7200" b="1" dirty="0">
                <a:solidFill>
                  <a:srgbClr val="FFFF00"/>
                </a:solidFill>
              </a:rPr>
              <a:t>el pecado es infracción de la ley</a:t>
            </a:r>
            <a:r>
              <a:rPr lang="es-ES" sz="72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 smtClean="0"/>
              <a:t>1 </a:t>
            </a:r>
            <a:r>
              <a:rPr lang="es-ES" dirty="0"/>
              <a:t>Juan 3:4:</a:t>
            </a:r>
          </a:p>
        </p:txBody>
      </p:sp>
    </p:spTree>
    <p:extLst>
      <p:ext uri="{BB962C8B-B14F-4D97-AF65-F5344CB8AC3E}">
        <p14:creationId xmlns:p14="http://schemas.microsoft.com/office/powerpoint/2010/main" val="232140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95785" y="1760860"/>
            <a:ext cx="115733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A causa de la multitud de tus </a:t>
            </a:r>
            <a:r>
              <a:rPr lang="es-ES" sz="4800" b="1" dirty="0">
                <a:solidFill>
                  <a:srgbClr val="FFFF00"/>
                </a:solidFill>
              </a:rPr>
              <a:t>contrataciones</a:t>
            </a:r>
            <a:r>
              <a:rPr lang="es-ES" sz="4800" b="1" dirty="0">
                <a:solidFill>
                  <a:schemeClr val="bg1"/>
                </a:solidFill>
              </a:rPr>
              <a:t> [</a:t>
            </a:r>
            <a:r>
              <a:rPr lang="es-ES" sz="4800" b="1" dirty="0">
                <a:solidFill>
                  <a:srgbClr val="FFFF00"/>
                </a:solidFill>
              </a:rPr>
              <a:t>una palabra comercial, un contrato de ventas</a:t>
            </a:r>
            <a:r>
              <a:rPr lang="es-ES" sz="4800" b="1" dirty="0">
                <a:solidFill>
                  <a:schemeClr val="bg1"/>
                </a:solidFill>
              </a:rPr>
              <a:t>] fuiste lleno de iniquidad, y pecaste; por lo que yo te eché del monte de Dios, y te arrojé de entre las piedras del fuego, oh querubín protector.”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Ezequiel 28:16: </a:t>
            </a:r>
            <a:r>
              <a:rPr lang="es-ES" dirty="0">
                <a:solidFill>
                  <a:schemeClr val="tx1"/>
                </a:solidFill>
              </a:rPr>
              <a:t>Satanás procuró ‘vender’ sus mentiras </a:t>
            </a:r>
            <a:r>
              <a:rPr lang="es-ES" dirty="0" smtClean="0">
                <a:solidFill>
                  <a:schemeClr val="tx1"/>
                </a:solidFill>
              </a:rPr>
              <a:t>a los </a:t>
            </a:r>
            <a:r>
              <a:rPr lang="es-ES" dirty="0">
                <a:solidFill>
                  <a:schemeClr val="tx1"/>
                </a:solidFill>
              </a:rPr>
              <a:t>ángeles en el </a:t>
            </a:r>
            <a:r>
              <a:rPr lang="es-ES" dirty="0" smtClean="0">
                <a:solidFill>
                  <a:schemeClr val="tx1"/>
                </a:solidFill>
              </a:rPr>
              <a:t>cielo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8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95785" y="2402305"/>
            <a:ext cx="115733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“</a:t>
            </a:r>
            <a:r>
              <a:rPr lang="es-ES" sz="6000" b="1" dirty="0">
                <a:solidFill>
                  <a:srgbClr val="FFFF00"/>
                </a:solidFill>
              </a:rPr>
              <a:t>Calumniadores</a:t>
            </a:r>
            <a:r>
              <a:rPr lang="es-ES" sz="6000" b="1" dirty="0">
                <a:solidFill>
                  <a:schemeClr val="bg1"/>
                </a:solidFill>
              </a:rPr>
              <a:t> hubo en ti para derramar sangre; y sobre los montes comieron en ti; hicieron en medio de ti perversidades.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Ezequiel 22:9: </a:t>
            </a:r>
            <a:r>
              <a:rPr lang="es-ES" dirty="0">
                <a:solidFill>
                  <a:schemeClr val="tx1"/>
                </a:solidFill>
              </a:rPr>
              <a:t>La palabra ‘</a:t>
            </a:r>
            <a:r>
              <a:rPr lang="es-ES" u="sng" dirty="0">
                <a:solidFill>
                  <a:schemeClr val="tx1"/>
                </a:solidFill>
              </a:rPr>
              <a:t>calumniadores</a:t>
            </a:r>
            <a:r>
              <a:rPr lang="es-ES" dirty="0">
                <a:solidFill>
                  <a:schemeClr val="tx1"/>
                </a:solidFill>
              </a:rPr>
              <a:t>’ tiene la </a:t>
            </a:r>
            <a:r>
              <a:rPr lang="es-ES" u="sng" dirty="0">
                <a:solidFill>
                  <a:schemeClr val="tx1"/>
                </a:solidFill>
              </a:rPr>
              <a:t>misma raíz </a:t>
            </a:r>
            <a:r>
              <a:rPr lang="es-ES" dirty="0">
                <a:solidFill>
                  <a:schemeClr val="tx1"/>
                </a:solidFill>
              </a:rPr>
              <a:t>que la palabra ‘</a:t>
            </a:r>
            <a:r>
              <a:rPr lang="es-ES" u="sng" dirty="0">
                <a:solidFill>
                  <a:schemeClr val="tx1"/>
                </a:solidFill>
              </a:rPr>
              <a:t>contratación</a:t>
            </a:r>
            <a:r>
              <a:rPr lang="es-ES" dirty="0">
                <a:solidFill>
                  <a:schemeClr val="tx1"/>
                </a:solidFill>
              </a:rPr>
              <a:t>’:</a:t>
            </a:r>
          </a:p>
        </p:txBody>
      </p:sp>
    </p:spTree>
    <p:extLst>
      <p:ext uri="{BB962C8B-B14F-4D97-AF65-F5344CB8AC3E}">
        <p14:creationId xmlns:p14="http://schemas.microsoft.com/office/powerpoint/2010/main" val="201179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95785" y="1951929"/>
            <a:ext cx="115733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 smtClean="0">
                <a:solidFill>
                  <a:schemeClr val="bg1"/>
                </a:solidFill>
              </a:rPr>
              <a:t>“</a:t>
            </a:r>
            <a:r>
              <a:rPr lang="es-ES" sz="7200" b="1" dirty="0">
                <a:solidFill>
                  <a:schemeClr val="bg1"/>
                </a:solidFill>
              </a:rPr>
              <a:t>No andarás </a:t>
            </a:r>
            <a:r>
              <a:rPr lang="es-ES" sz="7200" b="1" dirty="0">
                <a:solidFill>
                  <a:srgbClr val="FFFF00"/>
                </a:solidFill>
              </a:rPr>
              <a:t>chismeando</a:t>
            </a:r>
            <a:r>
              <a:rPr lang="es-ES" sz="7200" b="1" dirty="0">
                <a:solidFill>
                  <a:schemeClr val="bg1"/>
                </a:solidFill>
              </a:rPr>
              <a:t> entre tu pueblo. No atentarás contra la vida de tu prójimo. Yo Jehová.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Levítico 19:16: </a:t>
            </a:r>
            <a:r>
              <a:rPr lang="es-ES" dirty="0">
                <a:solidFill>
                  <a:schemeClr val="tx1"/>
                </a:solidFill>
              </a:rPr>
              <a:t>La palabra ‘</a:t>
            </a:r>
            <a:r>
              <a:rPr lang="es-ES" u="sng" dirty="0">
                <a:solidFill>
                  <a:schemeClr val="tx1"/>
                </a:solidFill>
              </a:rPr>
              <a:t>chismeando</a:t>
            </a:r>
            <a:r>
              <a:rPr lang="es-ES" dirty="0">
                <a:solidFill>
                  <a:schemeClr val="tx1"/>
                </a:solidFill>
              </a:rPr>
              <a:t>’ tiene la </a:t>
            </a:r>
            <a:r>
              <a:rPr lang="es-ES" u="sng" dirty="0">
                <a:solidFill>
                  <a:schemeClr val="tx1"/>
                </a:solidFill>
              </a:rPr>
              <a:t>misma raíz </a:t>
            </a:r>
            <a:r>
              <a:rPr lang="es-ES" dirty="0">
                <a:solidFill>
                  <a:schemeClr val="tx1"/>
                </a:solidFill>
              </a:rPr>
              <a:t>que ‘</a:t>
            </a:r>
            <a:r>
              <a:rPr lang="es-ES" u="sng" dirty="0">
                <a:solidFill>
                  <a:schemeClr val="tx1"/>
                </a:solidFill>
              </a:rPr>
              <a:t>contratación</a:t>
            </a:r>
            <a:r>
              <a:rPr lang="es-ES" dirty="0">
                <a:solidFill>
                  <a:schemeClr val="tx1"/>
                </a:solidFill>
              </a:rPr>
              <a:t>’:</a:t>
            </a:r>
          </a:p>
        </p:txBody>
      </p:sp>
    </p:spTree>
    <p:extLst>
      <p:ext uri="{BB962C8B-B14F-4D97-AF65-F5344CB8AC3E}">
        <p14:creationId xmlns:p14="http://schemas.microsoft.com/office/powerpoint/2010/main" val="331464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04968" y="1417600"/>
            <a:ext cx="1146411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Vosotros sois de vuestro padre el diablo, y los deseos de vuestro padre queréis hacer. Él ha sido homicida desde el principio, y no ha permanecido </a:t>
            </a:r>
            <a:r>
              <a:rPr lang="es-ES" sz="4800" b="1" dirty="0">
                <a:solidFill>
                  <a:srgbClr val="FFFF00"/>
                </a:solidFill>
              </a:rPr>
              <a:t>en la verdad</a:t>
            </a:r>
            <a:r>
              <a:rPr lang="es-ES" sz="4800" b="1" dirty="0">
                <a:solidFill>
                  <a:schemeClr val="bg1"/>
                </a:solidFill>
              </a:rPr>
              <a:t>, porque </a:t>
            </a:r>
            <a:r>
              <a:rPr lang="es-ES" sz="4800" b="1" dirty="0">
                <a:solidFill>
                  <a:srgbClr val="FFFF00"/>
                </a:solidFill>
              </a:rPr>
              <a:t>no hay verdad en él</a:t>
            </a:r>
            <a:r>
              <a:rPr lang="es-ES" sz="4800" b="1" dirty="0">
                <a:solidFill>
                  <a:schemeClr val="bg1"/>
                </a:solidFill>
              </a:rPr>
              <a:t>. Cuando </a:t>
            </a:r>
            <a:r>
              <a:rPr lang="es-ES" sz="4800" b="1" dirty="0">
                <a:solidFill>
                  <a:srgbClr val="FFFF00"/>
                </a:solidFill>
              </a:rPr>
              <a:t>habla mentira</a:t>
            </a:r>
            <a:r>
              <a:rPr lang="es-ES" sz="4800" b="1" dirty="0">
                <a:solidFill>
                  <a:schemeClr val="bg1"/>
                </a:solidFill>
              </a:rPr>
              <a:t>, de suyo habla; porque es </a:t>
            </a:r>
            <a:r>
              <a:rPr lang="es-ES" sz="4800" b="1" dirty="0">
                <a:solidFill>
                  <a:srgbClr val="FFFF00"/>
                </a:solidFill>
              </a:rPr>
              <a:t>mentiroso</a:t>
            </a:r>
            <a:r>
              <a:rPr lang="es-ES" sz="4800" b="1" dirty="0">
                <a:solidFill>
                  <a:schemeClr val="bg1"/>
                </a:solidFill>
              </a:rPr>
              <a:t>, y </a:t>
            </a:r>
            <a:r>
              <a:rPr lang="es-ES" sz="4800" b="1" dirty="0">
                <a:solidFill>
                  <a:srgbClr val="FFFF00"/>
                </a:solidFill>
              </a:rPr>
              <a:t>padre de mentira</a:t>
            </a:r>
            <a:r>
              <a:rPr lang="es-ES" sz="48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Juan 8:44: </a:t>
            </a:r>
            <a:r>
              <a:rPr lang="es-ES" dirty="0">
                <a:solidFill>
                  <a:schemeClr val="tx1"/>
                </a:solidFill>
              </a:rPr>
              <a:t>Satanás </a:t>
            </a:r>
            <a:r>
              <a:rPr lang="es-ES" u="sng" dirty="0">
                <a:solidFill>
                  <a:schemeClr val="tx1"/>
                </a:solidFill>
              </a:rPr>
              <a:t>vendió sus mentiras </a:t>
            </a:r>
            <a:r>
              <a:rPr lang="es-ES" dirty="0">
                <a:solidFill>
                  <a:schemeClr val="tx1"/>
                </a:solidFill>
              </a:rPr>
              <a:t>desde el principio:</a:t>
            </a:r>
          </a:p>
        </p:txBody>
      </p:sp>
    </p:spTree>
    <p:extLst>
      <p:ext uri="{BB962C8B-B14F-4D97-AF65-F5344CB8AC3E}">
        <p14:creationId xmlns:p14="http://schemas.microsoft.com/office/powerpoint/2010/main" val="146155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04968" y="2086340"/>
            <a:ext cx="114641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También apareció otra señal en el cielo: he aquí un </a:t>
            </a:r>
            <a:r>
              <a:rPr lang="es-ES" sz="4800" b="1" dirty="0">
                <a:solidFill>
                  <a:srgbClr val="FFFF00"/>
                </a:solidFill>
              </a:rPr>
              <a:t>gran dragón </a:t>
            </a:r>
            <a:r>
              <a:rPr lang="es-ES" sz="4800" b="1" dirty="0">
                <a:solidFill>
                  <a:schemeClr val="bg1"/>
                </a:solidFill>
              </a:rPr>
              <a:t>escarlata, que tenía siete cabezas y diez cuernos, y en sus cabezas siete diademas; 4 y </a:t>
            </a:r>
            <a:r>
              <a:rPr lang="es-ES" sz="4800" b="1" dirty="0">
                <a:solidFill>
                  <a:srgbClr val="FFFF00"/>
                </a:solidFill>
              </a:rPr>
              <a:t>su cola arrastraba </a:t>
            </a:r>
            <a:r>
              <a:rPr lang="es-ES" sz="4800" b="1" dirty="0">
                <a:solidFill>
                  <a:schemeClr val="bg1"/>
                </a:solidFill>
              </a:rPr>
              <a:t>la tercera parte de las </a:t>
            </a:r>
            <a:r>
              <a:rPr lang="es-ES" sz="4800" b="1" dirty="0">
                <a:solidFill>
                  <a:srgbClr val="FFFF00"/>
                </a:solidFill>
              </a:rPr>
              <a:t>estrellas del cielo</a:t>
            </a:r>
            <a:r>
              <a:rPr lang="es-ES" sz="4800" b="1" dirty="0">
                <a:solidFill>
                  <a:schemeClr val="bg1"/>
                </a:solidFill>
              </a:rPr>
              <a:t>, y las arrojó sobre la tierra.”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Apocalipsis 12:3, 4: </a:t>
            </a:r>
            <a:r>
              <a:rPr lang="es-ES" dirty="0">
                <a:solidFill>
                  <a:schemeClr val="tx1"/>
                </a:solidFill>
              </a:rPr>
              <a:t>Su </a:t>
            </a:r>
            <a:r>
              <a:rPr lang="es-ES" u="sng" dirty="0">
                <a:solidFill>
                  <a:schemeClr val="tx1"/>
                </a:solidFill>
              </a:rPr>
              <a:t>cola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u="sng" dirty="0">
                <a:solidFill>
                  <a:schemeClr val="tx1"/>
                </a:solidFill>
              </a:rPr>
              <a:t>arrastró</a:t>
            </a:r>
            <a:r>
              <a:rPr lang="es-ES" dirty="0">
                <a:solidFill>
                  <a:schemeClr val="tx1"/>
                </a:solidFill>
              </a:rPr>
              <a:t> a una tercera parte de los ángeles. ¿</a:t>
            </a:r>
            <a:r>
              <a:rPr lang="es-ES" u="sng" dirty="0">
                <a:solidFill>
                  <a:schemeClr val="tx1"/>
                </a:solidFill>
              </a:rPr>
              <a:t>Qué significa la cola</a:t>
            </a:r>
            <a:r>
              <a:rPr lang="es-ES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089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56109" y="1296836"/>
            <a:ext cx="114641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“</a:t>
            </a:r>
            <a:r>
              <a:rPr lang="es-ES" sz="6000" b="1" dirty="0">
                <a:solidFill>
                  <a:schemeClr val="bg1"/>
                </a:solidFill>
              </a:rPr>
              <a:t>El anciano y venerable de rostro es la cabeza; </a:t>
            </a:r>
            <a:r>
              <a:rPr lang="es-ES" sz="6000" b="1" dirty="0">
                <a:solidFill>
                  <a:srgbClr val="FFFF00"/>
                </a:solidFill>
              </a:rPr>
              <a:t>el profeta que </a:t>
            </a:r>
            <a:r>
              <a:rPr lang="es-ES" sz="6000" b="1" u="sng" dirty="0">
                <a:solidFill>
                  <a:srgbClr val="FFFF00"/>
                </a:solidFill>
              </a:rPr>
              <a:t>enseña mentira</a:t>
            </a:r>
            <a:r>
              <a:rPr lang="es-ES" sz="6000" b="1" dirty="0">
                <a:solidFill>
                  <a:srgbClr val="FFFF00"/>
                </a:solidFill>
              </a:rPr>
              <a:t>, es </a:t>
            </a:r>
            <a:r>
              <a:rPr lang="es-ES" sz="6000" b="1" u="sng" dirty="0">
                <a:solidFill>
                  <a:srgbClr val="FFFF00"/>
                </a:solidFill>
              </a:rPr>
              <a:t>la cola</a:t>
            </a:r>
            <a:r>
              <a:rPr lang="es-ES" sz="6000" b="1" dirty="0">
                <a:solidFill>
                  <a:schemeClr val="bg1"/>
                </a:solidFill>
              </a:rPr>
              <a:t>. 16 Porque los gobernadores de este pueblo son engañadores, y sus gobernados se pierden.”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Isaías 9:15, 16: </a:t>
            </a:r>
            <a:r>
              <a:rPr lang="es-ES" dirty="0">
                <a:solidFill>
                  <a:schemeClr val="tx1"/>
                </a:solidFill>
              </a:rPr>
              <a:t>El que </a:t>
            </a:r>
            <a:r>
              <a:rPr lang="es-ES" u="sng" dirty="0">
                <a:solidFill>
                  <a:schemeClr val="tx1"/>
                </a:solidFill>
              </a:rPr>
              <a:t>enseña mentira </a:t>
            </a:r>
            <a:r>
              <a:rPr lang="es-ES" dirty="0">
                <a:solidFill>
                  <a:schemeClr val="tx1"/>
                </a:solidFill>
              </a:rPr>
              <a:t>es la cola:</a:t>
            </a:r>
          </a:p>
        </p:txBody>
      </p:sp>
    </p:spTree>
    <p:extLst>
      <p:ext uri="{BB962C8B-B14F-4D97-AF65-F5344CB8AC3E}">
        <p14:creationId xmlns:p14="http://schemas.microsoft.com/office/powerpoint/2010/main" val="384361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La expresión en Apocalipsis</a:t>
            </a:r>
          </a:p>
        </p:txBody>
      </p:sp>
    </p:spTree>
    <p:extLst>
      <p:ext uri="{BB962C8B-B14F-4D97-AF65-F5344CB8AC3E}">
        <p14:creationId xmlns:p14="http://schemas.microsoft.com/office/powerpoint/2010/main" val="2086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Las mentiras de Lucifer</a:t>
            </a:r>
          </a:p>
        </p:txBody>
      </p:sp>
    </p:spTree>
    <p:extLst>
      <p:ext uri="{BB962C8B-B14F-4D97-AF65-F5344CB8AC3E}">
        <p14:creationId xmlns:p14="http://schemas.microsoft.com/office/powerpoint/2010/main" val="222368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04968" y="742838"/>
            <a:ext cx="1146411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“Abandonando el lugar que ocupaba en la presencia inmediata del Padre, </a:t>
            </a:r>
            <a:r>
              <a:rPr lang="es-ES" sz="4400" b="1" dirty="0">
                <a:solidFill>
                  <a:srgbClr val="FFFF00"/>
                </a:solidFill>
              </a:rPr>
              <a:t>Lucifer</a:t>
            </a:r>
            <a:r>
              <a:rPr lang="es-ES" sz="4400" b="1" dirty="0">
                <a:solidFill>
                  <a:schemeClr val="bg1"/>
                </a:solidFill>
              </a:rPr>
              <a:t> salió a </a:t>
            </a:r>
            <a:r>
              <a:rPr lang="es-ES" sz="4400" b="1" dirty="0">
                <a:solidFill>
                  <a:srgbClr val="FFFF00"/>
                </a:solidFill>
              </a:rPr>
              <a:t>difundir el espíritu de descontento </a:t>
            </a:r>
            <a:r>
              <a:rPr lang="es-ES" sz="4400" b="1" dirty="0">
                <a:solidFill>
                  <a:schemeClr val="bg1"/>
                </a:solidFill>
              </a:rPr>
              <a:t>entre los ángeles. Obrando con misterioso sigilo y </a:t>
            </a:r>
            <a:r>
              <a:rPr lang="es-ES" sz="4400" b="1" dirty="0">
                <a:solidFill>
                  <a:srgbClr val="FFFF00"/>
                </a:solidFill>
              </a:rPr>
              <a:t>encubriendo</a:t>
            </a:r>
            <a:r>
              <a:rPr lang="es-ES" sz="4400" b="1" dirty="0">
                <a:solidFill>
                  <a:schemeClr val="bg1"/>
                </a:solidFill>
              </a:rPr>
              <a:t> durante algún tiempo su verdadero objetivo bajo una </a:t>
            </a:r>
            <a:r>
              <a:rPr lang="es-ES" sz="4400" b="1" dirty="0">
                <a:solidFill>
                  <a:srgbClr val="FFFF00"/>
                </a:solidFill>
              </a:rPr>
              <a:t>apariencia</a:t>
            </a:r>
            <a:r>
              <a:rPr lang="es-ES" sz="4400" b="1" dirty="0">
                <a:solidFill>
                  <a:schemeClr val="bg1"/>
                </a:solidFill>
              </a:rPr>
              <a:t> de reverencia hacia Dios, se esforzó en </a:t>
            </a:r>
            <a:r>
              <a:rPr lang="es-ES" sz="4400" b="1" dirty="0">
                <a:solidFill>
                  <a:srgbClr val="FFFF00"/>
                </a:solidFill>
              </a:rPr>
              <a:t>despertar dudas </a:t>
            </a:r>
            <a:r>
              <a:rPr lang="es-ES" sz="4400" b="1" dirty="0">
                <a:solidFill>
                  <a:schemeClr val="bg1"/>
                </a:solidFill>
              </a:rPr>
              <a:t>respecto a las </a:t>
            </a:r>
            <a:r>
              <a:rPr lang="es-ES" sz="4400" b="1" dirty="0">
                <a:solidFill>
                  <a:srgbClr val="FFFF00"/>
                </a:solidFill>
              </a:rPr>
              <a:t>leyes</a:t>
            </a:r>
            <a:r>
              <a:rPr lang="es-ES" sz="4400" b="1" dirty="0">
                <a:solidFill>
                  <a:schemeClr val="bg1"/>
                </a:solidFill>
              </a:rPr>
              <a:t> que gobernaban a los seres celestiales.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 smtClean="0"/>
              <a:t>Conflicto de los Siglos, CS</a:t>
            </a:r>
            <a:r>
              <a:rPr lang="es-ES" dirty="0"/>
              <a:t>, p. 549</a:t>
            </a:r>
          </a:p>
        </p:txBody>
      </p:sp>
    </p:spTree>
    <p:extLst>
      <p:ext uri="{BB962C8B-B14F-4D97-AF65-F5344CB8AC3E}">
        <p14:creationId xmlns:p14="http://schemas.microsoft.com/office/powerpoint/2010/main" val="327893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04968" y="742838"/>
            <a:ext cx="112321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Insinuó </a:t>
            </a:r>
            <a:r>
              <a:rPr lang="es-ES" sz="5400" b="1" dirty="0">
                <a:solidFill>
                  <a:schemeClr val="bg1"/>
                </a:solidFill>
              </a:rPr>
              <a:t>que, aunque las </a:t>
            </a:r>
            <a:r>
              <a:rPr lang="es-ES" sz="5400" b="1" dirty="0">
                <a:solidFill>
                  <a:srgbClr val="FFFF00"/>
                </a:solidFill>
              </a:rPr>
              <a:t>leyes</a:t>
            </a:r>
            <a:r>
              <a:rPr lang="es-ES" sz="5400" b="1" dirty="0">
                <a:solidFill>
                  <a:schemeClr val="bg1"/>
                </a:solidFill>
              </a:rPr>
              <a:t> podrían ser necesarias para los habitantes de otros mundos, </a:t>
            </a:r>
            <a:r>
              <a:rPr lang="es-ES" sz="5400" b="1" dirty="0">
                <a:solidFill>
                  <a:srgbClr val="FFFF00"/>
                </a:solidFill>
              </a:rPr>
              <a:t>los ángeles </a:t>
            </a:r>
            <a:r>
              <a:rPr lang="es-ES" sz="5400" b="1" dirty="0">
                <a:solidFill>
                  <a:schemeClr val="bg1"/>
                </a:solidFill>
              </a:rPr>
              <a:t>siendo más exaltados </a:t>
            </a:r>
            <a:r>
              <a:rPr lang="es-ES" sz="5400" b="1" dirty="0">
                <a:solidFill>
                  <a:srgbClr val="FFFF00"/>
                </a:solidFill>
              </a:rPr>
              <a:t>no necesitaban </a:t>
            </a:r>
            <a:r>
              <a:rPr lang="es-ES" sz="5400" b="1" dirty="0">
                <a:solidFill>
                  <a:schemeClr val="bg1"/>
                </a:solidFill>
              </a:rPr>
              <a:t>semejantes restricciones pues </a:t>
            </a:r>
            <a:r>
              <a:rPr lang="es-ES" sz="5400" b="1" dirty="0">
                <a:solidFill>
                  <a:srgbClr val="FFFF00"/>
                </a:solidFill>
              </a:rPr>
              <a:t>su propia sabiduría </a:t>
            </a:r>
            <a:r>
              <a:rPr lang="es-ES" sz="5400" b="1" dirty="0">
                <a:solidFill>
                  <a:schemeClr val="bg1"/>
                </a:solidFill>
              </a:rPr>
              <a:t>bastaba para guiarlos</a:t>
            </a:r>
            <a:r>
              <a:rPr lang="es-ES" sz="5400" b="1" dirty="0" smtClean="0">
                <a:solidFill>
                  <a:schemeClr val="bg1"/>
                </a:solidFill>
              </a:rPr>
              <a:t>.”</a:t>
            </a:r>
            <a:endParaRPr lang="es-E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1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04968" y="742838"/>
            <a:ext cx="1131399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“Reiteró su aserto de que los ángeles no necesitaban ningún control, sino que debía </a:t>
            </a:r>
            <a:r>
              <a:rPr lang="es-ES" sz="4400" b="1" dirty="0" smtClean="0">
                <a:solidFill>
                  <a:schemeClr val="bg1"/>
                </a:solidFill>
              </a:rPr>
              <a:t>dejárseles </a:t>
            </a:r>
            <a:r>
              <a:rPr lang="es-ES" sz="4400" b="1" dirty="0">
                <a:solidFill>
                  <a:schemeClr val="bg1"/>
                </a:solidFill>
              </a:rPr>
              <a:t>seguir </a:t>
            </a:r>
            <a:r>
              <a:rPr lang="es-ES" sz="4400" b="1" dirty="0">
                <a:solidFill>
                  <a:srgbClr val="FFFF00"/>
                </a:solidFill>
              </a:rPr>
              <a:t>su propia voluntad</a:t>
            </a:r>
            <a:r>
              <a:rPr lang="es-ES" sz="4400" b="1" dirty="0">
                <a:solidFill>
                  <a:schemeClr val="bg1"/>
                </a:solidFill>
              </a:rPr>
              <a:t>, que siempre los conduciría al bien. Denunció los </a:t>
            </a:r>
            <a:r>
              <a:rPr lang="es-ES" sz="4400" b="1" dirty="0">
                <a:solidFill>
                  <a:srgbClr val="FFFF00"/>
                </a:solidFill>
              </a:rPr>
              <a:t>estatutos divinos </a:t>
            </a:r>
            <a:r>
              <a:rPr lang="es-ES" sz="4400" b="1" dirty="0">
                <a:solidFill>
                  <a:schemeClr val="bg1"/>
                </a:solidFill>
              </a:rPr>
              <a:t>como </a:t>
            </a:r>
            <a:r>
              <a:rPr lang="es-ES" sz="4400" b="1" dirty="0">
                <a:solidFill>
                  <a:srgbClr val="FFFF00"/>
                </a:solidFill>
              </a:rPr>
              <a:t>restricción</a:t>
            </a:r>
            <a:r>
              <a:rPr lang="es-ES" sz="4400" b="1" dirty="0">
                <a:solidFill>
                  <a:schemeClr val="bg1"/>
                </a:solidFill>
              </a:rPr>
              <a:t> de su libertad y declaró que su objetivo era </a:t>
            </a:r>
            <a:r>
              <a:rPr lang="es-ES" sz="4400" b="1" dirty="0">
                <a:solidFill>
                  <a:srgbClr val="FFFF00"/>
                </a:solidFill>
              </a:rPr>
              <a:t>abolir la ley</a:t>
            </a:r>
            <a:r>
              <a:rPr lang="es-ES" sz="4400" b="1" dirty="0">
                <a:solidFill>
                  <a:schemeClr val="bg1"/>
                </a:solidFill>
              </a:rPr>
              <a:t> para que, libres de esta </a:t>
            </a:r>
            <a:r>
              <a:rPr lang="es-ES" sz="4400" b="1" dirty="0">
                <a:solidFill>
                  <a:srgbClr val="FFFF00"/>
                </a:solidFill>
              </a:rPr>
              <a:t>restricción</a:t>
            </a:r>
            <a:r>
              <a:rPr lang="es-ES" sz="4400" b="1" dirty="0">
                <a:solidFill>
                  <a:schemeClr val="bg1"/>
                </a:solidFill>
              </a:rPr>
              <a:t>, las huestes del cielo pudiesen alcanzar un grado de existencia más elevado y glorioso</a:t>
            </a:r>
            <a:r>
              <a:rPr lang="es-ES" sz="4400" b="1" dirty="0" smtClean="0">
                <a:solidFill>
                  <a:schemeClr val="bg1"/>
                </a:solidFill>
              </a:rPr>
              <a:t>.”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CS, pp. 553, 554</a:t>
            </a:r>
          </a:p>
        </p:txBody>
      </p:sp>
    </p:spTree>
    <p:extLst>
      <p:ext uri="{BB962C8B-B14F-4D97-AF65-F5344CB8AC3E}">
        <p14:creationId xmlns:p14="http://schemas.microsoft.com/office/powerpoint/2010/main" val="138367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59559" y="2776355"/>
            <a:ext cx="113139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Y </a:t>
            </a:r>
            <a:r>
              <a:rPr lang="es-ES" sz="4800" b="1" dirty="0">
                <a:solidFill>
                  <a:srgbClr val="FFFF00"/>
                </a:solidFill>
              </a:rPr>
              <a:t>fue lanzado fuera </a:t>
            </a:r>
            <a:r>
              <a:rPr lang="es-ES" sz="4800" b="1" dirty="0">
                <a:solidFill>
                  <a:schemeClr val="bg1"/>
                </a:solidFill>
              </a:rPr>
              <a:t>el gran dragón, la serpiente antigua, que se llama diablo y Satanás, el cual engaña al mundo entero; fue arrojado a la tierra, y </a:t>
            </a:r>
            <a:r>
              <a:rPr lang="es-ES" sz="4800" b="1" dirty="0">
                <a:solidFill>
                  <a:srgbClr val="FFFF00"/>
                </a:solidFill>
              </a:rPr>
              <a:t>sus ángeles fueron arrojados con él.</a:t>
            </a:r>
            <a:r>
              <a:rPr lang="es-ES" sz="4800" b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Apocalipsis 12:9: </a:t>
            </a:r>
            <a:r>
              <a:rPr lang="es-ES" dirty="0">
                <a:solidFill>
                  <a:schemeClr val="tx1"/>
                </a:solidFill>
              </a:rPr>
              <a:t>Persuadió a una tercera parte de los ángeles que se rebelaran contra Dios y como resultado, Satanás y sus ángeles fueron </a:t>
            </a:r>
            <a:r>
              <a:rPr lang="es-ES" u="sng" dirty="0">
                <a:solidFill>
                  <a:schemeClr val="tx1"/>
                </a:solidFill>
              </a:rPr>
              <a:t>arrojados del cielo</a:t>
            </a:r>
            <a:r>
              <a:rPr lang="es-ES" dirty="0">
                <a:solidFill>
                  <a:schemeClr val="tx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8743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645394" y="1234263"/>
            <a:ext cx="4796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Definición de contrataciones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645393" y="318250"/>
            <a:ext cx="4796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Definición de pecado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645393" y="4243469"/>
            <a:ext cx="4210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Afirmación de Satanás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659657" y="5413019"/>
            <a:ext cx="4033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 smtClean="0">
                <a:solidFill>
                  <a:srgbClr val="4472C4">
                    <a:lumMod val="50000"/>
                  </a:srgbClr>
                </a:solidFill>
              </a:rPr>
              <a:t>Objetivo </a:t>
            </a: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de Satanás</a:t>
            </a:r>
            <a:endParaRPr kumimoji="0" lang="es-ES" sz="3200" b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670571" y="2719326"/>
            <a:ext cx="4496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La cola de Satanás representa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554930" y="3757370"/>
            <a:ext cx="5307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Contratos de </a:t>
            </a:r>
            <a:r>
              <a:rPr lang="es-ES" sz="3200" dirty="0" smtClean="0">
                <a:solidFill>
                  <a:prstClr val="black"/>
                </a:solidFill>
              </a:rPr>
              <a:t>ventas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516338" y="1602286"/>
            <a:ext cx="5409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Transgresión de la ley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516338" y="266638"/>
            <a:ext cx="55346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Los ángeles no requieren </a:t>
            </a:r>
            <a:r>
              <a:rPr lang="es-ES" sz="3200" dirty="0" smtClean="0">
                <a:solidFill>
                  <a:prstClr val="black"/>
                </a:solidFill>
              </a:rPr>
              <a:t>control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516338" y="2673160"/>
            <a:ext cx="3544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Abolir la ley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554930" y="5730424"/>
            <a:ext cx="5115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G. </a:t>
            </a:r>
            <a:r>
              <a:rPr lang="es-ES" sz="3200" dirty="0">
                <a:solidFill>
                  <a:prstClr val="black"/>
                </a:solidFill>
              </a:rPr>
              <a:t>al profeta que enseña mentira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554930" y="4828244"/>
            <a:ext cx="5053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s-D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 smtClean="0">
                <a:solidFill>
                  <a:prstClr val="black"/>
                </a:solidFill>
                <a:latin typeface="Calibri" panose="020F0502020204030204"/>
              </a:rPr>
              <a:t>Cumplir la ley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/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Asocie</a:t>
            </a:r>
            <a:endParaRPr kumimoji="0" lang="es-ES" sz="40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" y="5705957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403924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El origen del mal en la tierra</a:t>
            </a:r>
          </a:p>
        </p:txBody>
      </p:sp>
    </p:spTree>
    <p:extLst>
      <p:ext uri="{BB962C8B-B14F-4D97-AF65-F5344CB8AC3E}">
        <p14:creationId xmlns:p14="http://schemas.microsoft.com/office/powerpoint/2010/main" val="313625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748986" y="762932"/>
            <a:ext cx="10495478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Satanás llevó a Eva a desobedecer el mandamiento de Dios a donde se encontraban </a:t>
            </a:r>
            <a:r>
              <a:rPr lang="es-ES" sz="4800" b="1" dirty="0">
                <a:solidFill>
                  <a:srgbClr val="C00000"/>
                </a:solidFill>
              </a:rPr>
              <a:t>en principio </a:t>
            </a:r>
            <a:r>
              <a:rPr lang="es-ES" sz="4800" b="1" dirty="0">
                <a:solidFill>
                  <a:srgbClr val="002060"/>
                </a:solidFill>
              </a:rPr>
              <a:t>todos los diez mandamientos. Satanás le estaba diciendo a Eva que ella podía decidir qué es bueno y qué es malo </a:t>
            </a:r>
            <a:r>
              <a:rPr lang="es-ES" sz="4800" b="1" dirty="0">
                <a:solidFill>
                  <a:srgbClr val="C00000"/>
                </a:solidFill>
              </a:rPr>
              <a:t>por sí </a:t>
            </a:r>
            <a:r>
              <a:rPr lang="es-ES" sz="4800" b="1" dirty="0" smtClean="0">
                <a:solidFill>
                  <a:srgbClr val="C00000"/>
                </a:solidFill>
              </a:rPr>
              <a:t>misma</a:t>
            </a:r>
            <a:r>
              <a:rPr lang="es-ES" sz="4800" b="1" dirty="0" smtClean="0">
                <a:solidFill>
                  <a:srgbClr val="002060"/>
                </a:solidFill>
              </a:rPr>
              <a:t>—lo </a:t>
            </a:r>
            <a:r>
              <a:rPr lang="es-ES" sz="4800" b="1" dirty="0">
                <a:solidFill>
                  <a:srgbClr val="002060"/>
                </a:solidFill>
              </a:rPr>
              <a:t>mismo que Satanás decía </a:t>
            </a:r>
            <a:r>
              <a:rPr lang="es-ES" sz="4800" b="1" dirty="0">
                <a:solidFill>
                  <a:srgbClr val="C00000"/>
                </a:solidFill>
              </a:rPr>
              <a:t>en el cielo</a:t>
            </a:r>
            <a:r>
              <a:rPr lang="es-ES" sz="4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719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95785" y="2308242"/>
            <a:ext cx="115733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“</a:t>
            </a:r>
            <a:r>
              <a:rPr lang="es-ES" sz="4400" b="1" dirty="0">
                <a:solidFill>
                  <a:schemeClr val="bg1"/>
                </a:solidFill>
              </a:rPr>
              <a:t>Pero la serpiente era astuta, más que todos los animales del campo que Jehová Dios había hecho; la cual </a:t>
            </a:r>
            <a:r>
              <a:rPr lang="es-ES" sz="4400" b="1" dirty="0">
                <a:solidFill>
                  <a:srgbClr val="FFFF00"/>
                </a:solidFill>
              </a:rPr>
              <a:t>dijo</a:t>
            </a:r>
            <a:r>
              <a:rPr lang="es-ES" sz="4400" b="1" dirty="0">
                <a:solidFill>
                  <a:schemeClr val="bg1"/>
                </a:solidFill>
              </a:rPr>
              <a:t> a la mujer: </a:t>
            </a:r>
            <a:r>
              <a:rPr lang="es-ES" sz="4400" b="1" dirty="0">
                <a:solidFill>
                  <a:srgbClr val="FFFF00"/>
                </a:solidFill>
              </a:rPr>
              <a:t>Conque Dios os ha dicho</a:t>
            </a:r>
            <a:r>
              <a:rPr lang="es-ES" sz="4400" b="1" dirty="0">
                <a:solidFill>
                  <a:schemeClr val="bg1"/>
                </a:solidFill>
              </a:rPr>
              <a:t>: ¿No comáis de todo árbol del huerto? 2 Y la mujer respondió a la serpiente: Del fruto de los árboles del huerto podemos comer;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Génesis 3:1-5: </a:t>
            </a:r>
            <a:r>
              <a:rPr lang="es-ES" dirty="0">
                <a:solidFill>
                  <a:schemeClr val="tx1"/>
                </a:solidFill>
              </a:rPr>
              <a:t>El conflicto es entre la palabra de Dios y la palabra de la serpiente. El fin de Satanás es llevar a Eva a </a:t>
            </a:r>
            <a:r>
              <a:rPr lang="es-ES" u="sng" dirty="0">
                <a:solidFill>
                  <a:schemeClr val="tx1"/>
                </a:solidFill>
              </a:rPr>
              <a:t>desobedecer el mandamiento</a:t>
            </a:r>
            <a:r>
              <a:rPr lang="es-ES" dirty="0">
                <a:solidFill>
                  <a:schemeClr val="tx1"/>
                </a:solidFill>
              </a:rPr>
              <a:t> de Dios:</a:t>
            </a:r>
          </a:p>
        </p:txBody>
      </p:sp>
    </p:spTree>
    <p:extLst>
      <p:ext uri="{BB962C8B-B14F-4D97-AF65-F5344CB8AC3E}">
        <p14:creationId xmlns:p14="http://schemas.microsoft.com/office/powerpoint/2010/main" val="95521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77671" y="220135"/>
            <a:ext cx="1125940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3 </a:t>
            </a:r>
            <a:r>
              <a:rPr lang="es-ES" sz="4800" b="1" dirty="0">
                <a:solidFill>
                  <a:schemeClr val="bg1"/>
                </a:solidFill>
              </a:rPr>
              <a:t>pero del fruto del árbol que está en medio del huerto </a:t>
            </a:r>
            <a:r>
              <a:rPr lang="es-ES" sz="4800" b="1" dirty="0">
                <a:solidFill>
                  <a:srgbClr val="FFFF00"/>
                </a:solidFill>
              </a:rPr>
              <a:t>dijo Dios</a:t>
            </a:r>
            <a:r>
              <a:rPr lang="es-ES" sz="4800" b="1" dirty="0">
                <a:solidFill>
                  <a:schemeClr val="bg1"/>
                </a:solidFill>
              </a:rPr>
              <a:t>: No comeréis de él, ni le tocaréis, para que no muráis. 4 Entonces la </a:t>
            </a:r>
            <a:r>
              <a:rPr lang="es-ES" sz="4800" b="1" dirty="0">
                <a:solidFill>
                  <a:srgbClr val="FFFF00"/>
                </a:solidFill>
              </a:rPr>
              <a:t>serpiente dijo </a:t>
            </a:r>
            <a:r>
              <a:rPr lang="es-ES" sz="4800" b="1" dirty="0">
                <a:solidFill>
                  <a:schemeClr val="bg1"/>
                </a:solidFill>
              </a:rPr>
              <a:t>a la mujer: No moriréis; 5 sino que sabe Dios que el día que comáis de él, serán abiertos vuestros ojos, y seréis como Dios, sabiendo el bien y el mal.”</a:t>
            </a:r>
          </a:p>
        </p:txBody>
      </p:sp>
    </p:spTree>
    <p:extLst>
      <p:ext uri="{BB962C8B-B14F-4D97-AF65-F5344CB8AC3E}">
        <p14:creationId xmlns:p14="http://schemas.microsoft.com/office/powerpoint/2010/main" val="97239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32871" y="301267"/>
            <a:ext cx="10495478" cy="517064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600" b="1" dirty="0">
                <a:solidFill>
                  <a:srgbClr val="002060"/>
                </a:solidFill>
              </a:rPr>
              <a:t>La expresión ‘</a:t>
            </a:r>
            <a:r>
              <a:rPr lang="es-ES" sz="6600" b="1" dirty="0">
                <a:solidFill>
                  <a:srgbClr val="FF0000"/>
                </a:solidFill>
              </a:rPr>
              <a:t>guardar los mandamientos</a:t>
            </a:r>
            <a:r>
              <a:rPr lang="es-ES" sz="6600" b="1" dirty="0">
                <a:solidFill>
                  <a:srgbClr val="002060"/>
                </a:solidFill>
              </a:rPr>
              <a:t>’ se halla en </a:t>
            </a:r>
            <a:r>
              <a:rPr lang="es-ES" sz="6600" b="1" dirty="0">
                <a:solidFill>
                  <a:srgbClr val="FF0000"/>
                </a:solidFill>
              </a:rPr>
              <a:t>tres</a:t>
            </a:r>
            <a:r>
              <a:rPr lang="es-ES" sz="6600" b="1" dirty="0">
                <a:solidFill>
                  <a:srgbClr val="002060"/>
                </a:solidFill>
              </a:rPr>
              <a:t> textos del libro de Apocalipsis: </a:t>
            </a:r>
            <a:r>
              <a:rPr lang="es-ES" sz="6600" b="1" dirty="0">
                <a:solidFill>
                  <a:srgbClr val="FF0000"/>
                </a:solidFill>
              </a:rPr>
              <a:t>12:17; 14:12; 22:14</a:t>
            </a:r>
            <a:r>
              <a:rPr lang="es-ES" sz="66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4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748986" y="326203"/>
            <a:ext cx="10495478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7200" b="1" dirty="0">
                <a:solidFill>
                  <a:srgbClr val="002060"/>
                </a:solidFill>
              </a:rPr>
              <a:t>¿</a:t>
            </a:r>
            <a:r>
              <a:rPr lang="es-ES" sz="7200" b="1" dirty="0" smtClean="0">
                <a:solidFill>
                  <a:srgbClr val="002060"/>
                </a:solidFill>
              </a:rPr>
              <a:t>Qué </a:t>
            </a:r>
            <a:r>
              <a:rPr lang="es-ES" sz="7200" b="1" dirty="0">
                <a:solidFill>
                  <a:srgbClr val="002060"/>
                </a:solidFill>
              </a:rPr>
              <a:t>define </a:t>
            </a:r>
            <a:r>
              <a:rPr lang="es-ES" sz="7200" b="1" dirty="0">
                <a:solidFill>
                  <a:srgbClr val="C00000"/>
                </a:solidFill>
              </a:rPr>
              <a:t>el bien y el mal</a:t>
            </a:r>
            <a:r>
              <a:rPr lang="es-ES" sz="7200" b="1" dirty="0">
                <a:solidFill>
                  <a:srgbClr val="002060"/>
                </a:solidFill>
              </a:rPr>
              <a:t>? </a:t>
            </a:r>
            <a:r>
              <a:rPr lang="es-ES" sz="7200" b="1" dirty="0">
                <a:solidFill>
                  <a:srgbClr val="C00000"/>
                </a:solidFill>
              </a:rPr>
              <a:t>La ley de Dios </a:t>
            </a:r>
            <a:r>
              <a:rPr lang="es-ES" sz="7200" b="1" dirty="0">
                <a:solidFill>
                  <a:srgbClr val="002060"/>
                </a:solidFill>
              </a:rPr>
              <a:t>objetiva es la que define la distinción entre el bien y el mal.</a:t>
            </a:r>
          </a:p>
        </p:txBody>
      </p:sp>
    </p:spTree>
    <p:extLst>
      <p:ext uri="{BB962C8B-B14F-4D97-AF65-F5344CB8AC3E}">
        <p14:creationId xmlns:p14="http://schemas.microsoft.com/office/powerpoint/2010/main" val="117758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La expresión ‘guardan los mandamientos’</a:t>
            </a:r>
          </a:p>
        </p:txBody>
      </p:sp>
    </p:spTree>
    <p:extLst>
      <p:ext uri="{BB962C8B-B14F-4D97-AF65-F5344CB8AC3E}">
        <p14:creationId xmlns:p14="http://schemas.microsoft.com/office/powerpoint/2010/main" val="22268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832514" y="326203"/>
            <a:ext cx="10411950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7200" b="1" dirty="0">
                <a:solidFill>
                  <a:srgbClr val="002060"/>
                </a:solidFill>
              </a:rPr>
              <a:t>¿Podemos estar seguros que la expresión ‘</a:t>
            </a:r>
            <a:r>
              <a:rPr lang="es-ES" sz="7200" b="1" dirty="0">
                <a:solidFill>
                  <a:srgbClr val="C00000"/>
                </a:solidFill>
              </a:rPr>
              <a:t>los mandamientos de Dios</a:t>
            </a:r>
            <a:r>
              <a:rPr lang="es-ES" sz="7200" b="1" dirty="0">
                <a:solidFill>
                  <a:srgbClr val="002060"/>
                </a:solidFill>
              </a:rPr>
              <a:t>’ se refiere a </a:t>
            </a:r>
            <a:r>
              <a:rPr lang="es-ES" sz="7200" b="1" dirty="0">
                <a:solidFill>
                  <a:srgbClr val="C00000"/>
                </a:solidFill>
              </a:rPr>
              <a:t>los diez mandamientos</a:t>
            </a:r>
            <a:r>
              <a:rPr lang="es-ES" sz="7200" b="1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4032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95785" y="1850833"/>
            <a:ext cx="115733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Él le dijo: ¿Por qué me llamas bueno? Ninguno hay bueno sino uno: Dios. Mas si quieres entrar en la vida, </a:t>
            </a:r>
            <a:r>
              <a:rPr lang="es-ES" sz="4800" b="1" dirty="0">
                <a:solidFill>
                  <a:srgbClr val="FFFF00"/>
                </a:solidFill>
              </a:rPr>
              <a:t>guarda los mandamientos</a:t>
            </a:r>
            <a:r>
              <a:rPr lang="es-ES" sz="4800" b="1" dirty="0">
                <a:solidFill>
                  <a:schemeClr val="bg1"/>
                </a:solidFill>
              </a:rPr>
              <a:t>. 18 Le dijo: ¿</a:t>
            </a:r>
            <a:r>
              <a:rPr lang="es-ES" sz="4800" b="1" dirty="0">
                <a:solidFill>
                  <a:srgbClr val="FFFF00"/>
                </a:solidFill>
              </a:rPr>
              <a:t>Cuáles</a:t>
            </a:r>
            <a:r>
              <a:rPr lang="es-ES" sz="4800" b="1" dirty="0">
                <a:solidFill>
                  <a:schemeClr val="bg1"/>
                </a:solidFill>
              </a:rPr>
              <a:t>? Y Jesús dijo: No matarás. No adulterarás. No hurtarás. No dirás falso testimonio.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Mateo 19:17-22: </a:t>
            </a:r>
            <a:r>
              <a:rPr lang="es-ES" dirty="0">
                <a:solidFill>
                  <a:schemeClr val="tx1"/>
                </a:solidFill>
              </a:rPr>
              <a:t>Jesús le dijo al </a:t>
            </a:r>
            <a:r>
              <a:rPr lang="es-ES" u="sng" dirty="0">
                <a:solidFill>
                  <a:schemeClr val="tx1"/>
                </a:solidFill>
              </a:rPr>
              <a:t>joven rico </a:t>
            </a:r>
            <a:r>
              <a:rPr lang="es-ES" dirty="0">
                <a:solidFill>
                  <a:schemeClr val="tx1"/>
                </a:solidFill>
              </a:rPr>
              <a:t>que ‘guardara los mandamientos’ y luego citó </a:t>
            </a:r>
            <a:r>
              <a:rPr lang="es-ES" u="sng" dirty="0">
                <a:solidFill>
                  <a:schemeClr val="tx1"/>
                </a:solidFill>
              </a:rPr>
              <a:t>cinco de los diez</a:t>
            </a:r>
            <a:r>
              <a:rPr lang="es-ES" dirty="0">
                <a:solidFill>
                  <a:schemeClr val="tx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158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68740" y="349579"/>
            <a:ext cx="1105468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19 Honra a tu padre y a tu madre; y, Amarás a tu prójimo como a ti mismo. 20 El joven le dijo: Todo esto </a:t>
            </a:r>
            <a:r>
              <a:rPr lang="es-ES" sz="4400" b="1" dirty="0" smtClean="0">
                <a:solidFill>
                  <a:srgbClr val="FFFF00"/>
                </a:solidFill>
              </a:rPr>
              <a:t>lo he guardado </a:t>
            </a:r>
            <a:r>
              <a:rPr lang="es-ES" sz="4400" b="1" dirty="0" smtClean="0">
                <a:solidFill>
                  <a:schemeClr val="bg1"/>
                </a:solidFill>
              </a:rPr>
              <a:t>desde mi juventud. ¿Qué más me falta? 21 Jesús le dijo: Si quieres ser perfecto, anda, </a:t>
            </a:r>
            <a:r>
              <a:rPr lang="es-ES" sz="4400" b="1" dirty="0" smtClean="0">
                <a:solidFill>
                  <a:srgbClr val="FFFF00"/>
                </a:solidFill>
              </a:rPr>
              <a:t>vende lo que tienes</a:t>
            </a:r>
            <a:r>
              <a:rPr lang="es-ES" sz="4400" b="1" dirty="0" smtClean="0">
                <a:solidFill>
                  <a:schemeClr val="bg1"/>
                </a:solidFill>
              </a:rPr>
              <a:t>, y dalo a los pobres, y tendrás tesoro en el cielo; y ven y sígueme. 22 Oyendo el joven esta palabra, se fue triste, porque tenía muchas posesiones.”</a:t>
            </a:r>
            <a:endParaRPr lang="es-E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731422" y="1550583"/>
            <a:ext cx="1071349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solidFill>
                  <a:schemeClr val="bg1"/>
                </a:solidFill>
              </a:rPr>
              <a:t>“</a:t>
            </a:r>
            <a:r>
              <a:rPr lang="es-ES" sz="6600" b="1" dirty="0">
                <a:solidFill>
                  <a:schemeClr val="bg1"/>
                </a:solidFill>
              </a:rPr>
              <a:t>Y vueltas, prepararon especias aromáticas y ungüentos; y descansaron el día de reposo, </a:t>
            </a:r>
            <a:r>
              <a:rPr lang="es-ES" sz="6600" b="1" dirty="0">
                <a:solidFill>
                  <a:srgbClr val="FFFF00"/>
                </a:solidFill>
              </a:rPr>
              <a:t>conforme al mandamiento</a:t>
            </a:r>
            <a:r>
              <a:rPr lang="es-ES" sz="66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Lucas 23:56: </a:t>
            </a:r>
            <a:r>
              <a:rPr lang="es-ES" dirty="0">
                <a:solidFill>
                  <a:schemeClr val="tx1"/>
                </a:solidFill>
              </a:rPr>
              <a:t>Las mujeres reposaron el Sábado </a:t>
            </a:r>
            <a:r>
              <a:rPr lang="es-ES" u="sng" dirty="0">
                <a:solidFill>
                  <a:schemeClr val="tx1"/>
                </a:solidFill>
              </a:rPr>
              <a:t>conforme al mandamiento</a:t>
            </a:r>
            <a:r>
              <a:rPr lang="es-ES" dirty="0">
                <a:solidFill>
                  <a:schemeClr val="tx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7340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731422" y="1550583"/>
            <a:ext cx="1071349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Les decía también: Bien invalidáis </a:t>
            </a:r>
            <a:r>
              <a:rPr lang="es-ES" sz="5400" b="1" dirty="0">
                <a:solidFill>
                  <a:srgbClr val="FFFF00"/>
                </a:solidFill>
              </a:rPr>
              <a:t>el mandamiento de Dios </a:t>
            </a:r>
            <a:r>
              <a:rPr lang="es-ES" sz="5400" b="1" dirty="0">
                <a:solidFill>
                  <a:schemeClr val="bg1"/>
                </a:solidFill>
              </a:rPr>
              <a:t>para </a:t>
            </a:r>
            <a:r>
              <a:rPr lang="es-ES" sz="5400" b="1" dirty="0">
                <a:solidFill>
                  <a:srgbClr val="FFFF00"/>
                </a:solidFill>
              </a:rPr>
              <a:t>guardar</a:t>
            </a:r>
            <a:r>
              <a:rPr lang="es-ES" sz="5400" b="1" dirty="0">
                <a:solidFill>
                  <a:schemeClr val="bg1"/>
                </a:solidFill>
              </a:rPr>
              <a:t> vuestra tradición. 10 Porque Moisés dijo: Honra a tu padre y a tu madre; y: El que maldiga al padre o a la madre, muera irremisiblemente.”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Marcos 7:9, 10: </a:t>
            </a:r>
            <a:r>
              <a:rPr lang="es-ES" dirty="0">
                <a:solidFill>
                  <a:schemeClr val="tx1"/>
                </a:solidFill>
              </a:rPr>
              <a:t>La expresión ‘el mandamiento de Dios’ se refiere al </a:t>
            </a:r>
            <a:r>
              <a:rPr lang="es-ES" u="sng" dirty="0">
                <a:solidFill>
                  <a:schemeClr val="tx1"/>
                </a:solidFill>
              </a:rPr>
              <a:t>quinto mandamiento</a:t>
            </a:r>
            <a:r>
              <a:rPr lang="es-ES" dirty="0">
                <a:solidFill>
                  <a:schemeClr val="tx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7272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83655" y="1850833"/>
            <a:ext cx="108090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“¿</a:t>
            </a:r>
            <a:r>
              <a:rPr lang="es-ES" sz="4400" b="1" dirty="0">
                <a:solidFill>
                  <a:schemeClr val="bg1"/>
                </a:solidFill>
              </a:rPr>
              <a:t>Qué diremos, pues? ¿La ley es pecado? En ninguna manera. Pero yo no conocí el pecado sino por la ley; porque tampoco conociera la codicia, si la ley no dijera: No codiciarás. 8 Mas el pecado, tomando ocasión por el </a:t>
            </a:r>
            <a:r>
              <a:rPr lang="es-ES" sz="4400" b="1" dirty="0">
                <a:solidFill>
                  <a:srgbClr val="FFFF00"/>
                </a:solidFill>
              </a:rPr>
              <a:t>mandamiento</a:t>
            </a:r>
            <a:r>
              <a:rPr lang="es-ES" sz="4400" b="1" dirty="0">
                <a:solidFill>
                  <a:schemeClr val="bg1"/>
                </a:solidFill>
              </a:rPr>
              <a:t>, produjo en mí toda </a:t>
            </a:r>
            <a:r>
              <a:rPr lang="es-ES" sz="4400" b="1" dirty="0">
                <a:solidFill>
                  <a:srgbClr val="FFFF00"/>
                </a:solidFill>
              </a:rPr>
              <a:t>codicia</a:t>
            </a:r>
            <a:r>
              <a:rPr lang="es-ES" sz="4400" b="1" dirty="0">
                <a:solidFill>
                  <a:schemeClr val="bg1"/>
                </a:solidFill>
              </a:rPr>
              <a:t>; porque sin la ley el pecado está muerto.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Romanos 7:7-12: </a:t>
            </a:r>
            <a:r>
              <a:rPr lang="es-ES" dirty="0" smtClean="0">
                <a:solidFill>
                  <a:schemeClr val="tx1"/>
                </a:solidFill>
              </a:rPr>
              <a:t>Aquí, la </a:t>
            </a:r>
            <a:r>
              <a:rPr lang="es-ES" dirty="0">
                <a:solidFill>
                  <a:schemeClr val="tx1"/>
                </a:solidFill>
              </a:rPr>
              <a:t>palabra ‘mandamiento’ se refiere al </a:t>
            </a:r>
            <a:r>
              <a:rPr lang="es-ES" u="sng" dirty="0">
                <a:solidFill>
                  <a:schemeClr val="tx1"/>
                </a:solidFill>
              </a:rPr>
              <a:t>décimo mandamiento</a:t>
            </a:r>
            <a:r>
              <a:rPr lang="es-ES" dirty="0">
                <a:solidFill>
                  <a:schemeClr val="tx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581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704127" y="0"/>
            <a:ext cx="110193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9 </a:t>
            </a:r>
            <a:r>
              <a:rPr lang="es-ES" sz="4800" b="1" dirty="0">
                <a:solidFill>
                  <a:schemeClr val="bg1"/>
                </a:solidFill>
              </a:rPr>
              <a:t>Y yo sin la ley vivía en un tiempo; pero venido el </a:t>
            </a:r>
            <a:r>
              <a:rPr lang="es-ES" sz="4800" b="1" dirty="0">
                <a:solidFill>
                  <a:srgbClr val="FFFF00"/>
                </a:solidFill>
              </a:rPr>
              <a:t>mandamiento</a:t>
            </a:r>
            <a:r>
              <a:rPr lang="es-ES" sz="4800" b="1" dirty="0">
                <a:solidFill>
                  <a:schemeClr val="bg1"/>
                </a:solidFill>
              </a:rPr>
              <a:t>, el pecado revivió y yo morí. 10 Y hallé que el mismo </a:t>
            </a:r>
            <a:r>
              <a:rPr lang="es-ES" sz="4800" b="1" dirty="0">
                <a:solidFill>
                  <a:srgbClr val="FFFF00"/>
                </a:solidFill>
              </a:rPr>
              <a:t>mandamiento</a:t>
            </a:r>
            <a:r>
              <a:rPr lang="es-ES" sz="4800" b="1" dirty="0">
                <a:solidFill>
                  <a:schemeClr val="bg1"/>
                </a:solidFill>
              </a:rPr>
              <a:t> que era para vida, a mí me resultó para muerte; 11 porque el pecado, tomando ocasión por el </a:t>
            </a:r>
            <a:r>
              <a:rPr lang="es-ES" sz="4800" b="1" dirty="0">
                <a:solidFill>
                  <a:srgbClr val="FFFF00"/>
                </a:solidFill>
              </a:rPr>
              <a:t>mandamiento</a:t>
            </a:r>
            <a:r>
              <a:rPr lang="es-ES" sz="4800" b="1" dirty="0">
                <a:solidFill>
                  <a:schemeClr val="bg1"/>
                </a:solidFill>
              </a:rPr>
              <a:t>, me engañó, y por él me mató. 12 De manera que la ley a la verdad es santa, y el </a:t>
            </a:r>
            <a:r>
              <a:rPr lang="es-ES" sz="4800" b="1" dirty="0">
                <a:solidFill>
                  <a:srgbClr val="FFFF00"/>
                </a:solidFill>
              </a:rPr>
              <a:t>mandamiento</a:t>
            </a:r>
            <a:r>
              <a:rPr lang="es-ES" sz="4800" b="1" dirty="0">
                <a:solidFill>
                  <a:schemeClr val="bg1"/>
                </a:solidFill>
              </a:rPr>
              <a:t> santo, justo y bueno.”</a:t>
            </a:r>
          </a:p>
        </p:txBody>
      </p:sp>
    </p:spTree>
    <p:extLst>
      <p:ext uri="{BB962C8B-B14F-4D97-AF65-F5344CB8AC3E}">
        <p14:creationId xmlns:p14="http://schemas.microsoft.com/office/powerpoint/2010/main" val="143289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41445" y="1659764"/>
            <a:ext cx="108090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 smtClean="0">
                <a:solidFill>
                  <a:schemeClr val="bg1"/>
                </a:solidFill>
              </a:rPr>
              <a:t>“</a:t>
            </a:r>
            <a:r>
              <a:rPr lang="es-ES" sz="7200" b="1" dirty="0">
                <a:solidFill>
                  <a:schemeClr val="bg1"/>
                </a:solidFill>
              </a:rPr>
              <a:t>La circuncisión nada es, y la </a:t>
            </a:r>
            <a:r>
              <a:rPr lang="es-ES" sz="7200" b="1" dirty="0" err="1">
                <a:solidFill>
                  <a:schemeClr val="bg1"/>
                </a:solidFill>
              </a:rPr>
              <a:t>incircuncisión</a:t>
            </a:r>
            <a:r>
              <a:rPr lang="es-ES" sz="7200" b="1" dirty="0">
                <a:solidFill>
                  <a:schemeClr val="bg1"/>
                </a:solidFill>
              </a:rPr>
              <a:t> nada es, sino el </a:t>
            </a:r>
            <a:r>
              <a:rPr lang="es-ES" sz="7200" b="1" dirty="0">
                <a:solidFill>
                  <a:srgbClr val="FFFF00"/>
                </a:solidFill>
              </a:rPr>
              <a:t>guardar los mandamientos de Dios</a:t>
            </a:r>
            <a:r>
              <a:rPr lang="es-ES" sz="72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1 Corintios 7:19: </a:t>
            </a:r>
            <a:r>
              <a:rPr lang="es-ES" dirty="0">
                <a:solidFill>
                  <a:schemeClr val="tx1"/>
                </a:solidFill>
              </a:rPr>
              <a:t>Pablo </a:t>
            </a:r>
            <a:r>
              <a:rPr lang="es-ES" dirty="0" smtClean="0">
                <a:solidFill>
                  <a:schemeClr val="tx1"/>
                </a:solidFill>
              </a:rPr>
              <a:t>enseñó </a:t>
            </a:r>
            <a:r>
              <a:rPr lang="es-ES" dirty="0">
                <a:solidFill>
                  <a:schemeClr val="tx1"/>
                </a:solidFill>
              </a:rPr>
              <a:t>que debemos guardar ‘</a:t>
            </a:r>
            <a:r>
              <a:rPr lang="es-ES" u="sng" dirty="0">
                <a:solidFill>
                  <a:schemeClr val="tx1"/>
                </a:solidFill>
              </a:rPr>
              <a:t>los mandamientos de Dios</a:t>
            </a:r>
            <a:r>
              <a:rPr lang="es-ES" dirty="0">
                <a:solidFill>
                  <a:schemeClr val="tx1"/>
                </a:solidFill>
              </a:rPr>
              <a:t>’:</a:t>
            </a:r>
          </a:p>
        </p:txBody>
      </p:sp>
    </p:spTree>
    <p:extLst>
      <p:ext uri="{BB962C8B-B14F-4D97-AF65-F5344CB8AC3E}">
        <p14:creationId xmlns:p14="http://schemas.microsoft.com/office/powerpoint/2010/main" val="99982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2607" y="988498"/>
            <a:ext cx="114111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FFFF00"/>
                </a:solidFill>
              </a:rPr>
              <a:t>“[</a:t>
            </a:r>
            <a:r>
              <a:rPr lang="es-ES" sz="6000" b="1" dirty="0">
                <a:solidFill>
                  <a:srgbClr val="FFFF00"/>
                </a:solidFill>
              </a:rPr>
              <a:t>en contraste con los que adoran la bestia, su imagen y reciben su marca] </a:t>
            </a:r>
            <a:r>
              <a:rPr lang="es-ES" sz="6000" b="1" dirty="0">
                <a:solidFill>
                  <a:schemeClr val="bg1"/>
                </a:solidFill>
              </a:rPr>
              <a:t>“Aquí está la paciencia de los santos, los que guardan </a:t>
            </a:r>
            <a:r>
              <a:rPr lang="es-ES" sz="6000" b="1" dirty="0">
                <a:solidFill>
                  <a:srgbClr val="FFFF00"/>
                </a:solidFill>
              </a:rPr>
              <a:t>los mandamientos de Dios </a:t>
            </a:r>
            <a:r>
              <a:rPr lang="es-ES" sz="6000" b="1" dirty="0">
                <a:solidFill>
                  <a:schemeClr val="bg1"/>
                </a:solidFill>
              </a:rPr>
              <a:t>y la fe de Jesús.”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err="1"/>
              <a:t>Apocalipsis</a:t>
            </a:r>
            <a:r>
              <a:rPr lang="en-US" dirty="0"/>
              <a:t> 14:12:</a:t>
            </a:r>
          </a:p>
        </p:txBody>
      </p:sp>
    </p:spTree>
    <p:extLst>
      <p:ext uri="{BB962C8B-B14F-4D97-AF65-F5344CB8AC3E}">
        <p14:creationId xmlns:p14="http://schemas.microsoft.com/office/powerpoint/2010/main" val="250681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378565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Las palabras ‘ley’ y ‘mandamientos’ son intercambiables</a:t>
            </a:r>
          </a:p>
        </p:txBody>
      </p:sp>
    </p:spTree>
    <p:extLst>
      <p:ext uri="{BB962C8B-B14F-4D97-AF65-F5344CB8AC3E}">
        <p14:creationId xmlns:p14="http://schemas.microsoft.com/office/powerpoint/2010/main" val="12406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748986" y="1289340"/>
            <a:ext cx="10495478" cy="378565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8000" b="1" dirty="0">
                <a:solidFill>
                  <a:srgbClr val="002060"/>
                </a:solidFill>
              </a:rPr>
              <a:t>¿Se usan las palabras ‘</a:t>
            </a:r>
            <a:r>
              <a:rPr lang="es-ES" sz="8000" b="1" dirty="0">
                <a:solidFill>
                  <a:srgbClr val="FF0000"/>
                </a:solidFill>
              </a:rPr>
              <a:t>ley</a:t>
            </a:r>
            <a:r>
              <a:rPr lang="es-ES" sz="8000" b="1" dirty="0">
                <a:solidFill>
                  <a:srgbClr val="002060"/>
                </a:solidFill>
              </a:rPr>
              <a:t>’ y ‘</a:t>
            </a:r>
            <a:r>
              <a:rPr lang="es-ES" sz="8000" b="1" dirty="0" smtClean="0">
                <a:solidFill>
                  <a:srgbClr val="FF0000"/>
                </a:solidFill>
              </a:rPr>
              <a:t>mandamientos</a:t>
            </a:r>
            <a:r>
              <a:rPr lang="es-ES" sz="8000" b="1" dirty="0" smtClean="0">
                <a:solidFill>
                  <a:srgbClr val="002060"/>
                </a:solidFill>
              </a:rPr>
              <a:t>’ </a:t>
            </a:r>
            <a:r>
              <a:rPr lang="es-ES" sz="8000" b="1" dirty="0">
                <a:solidFill>
                  <a:srgbClr val="002060"/>
                </a:solidFill>
              </a:rPr>
              <a:t>intercambiablemente?</a:t>
            </a:r>
          </a:p>
        </p:txBody>
      </p:sp>
    </p:spTree>
    <p:extLst>
      <p:ext uri="{BB962C8B-B14F-4D97-AF65-F5344CB8AC3E}">
        <p14:creationId xmlns:p14="http://schemas.microsoft.com/office/powerpoint/2010/main" val="344695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83655" y="895490"/>
            <a:ext cx="108090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 smtClean="0">
                <a:solidFill>
                  <a:schemeClr val="bg1"/>
                </a:solidFill>
              </a:rPr>
              <a:t>“</a:t>
            </a:r>
            <a:r>
              <a:rPr lang="es-ES" sz="7200" b="1" dirty="0">
                <a:solidFill>
                  <a:schemeClr val="bg1"/>
                </a:solidFill>
              </a:rPr>
              <a:t>Y Jehová dijo a Moisés: ¿Hasta cuándo no querréis guardar mis </a:t>
            </a:r>
            <a:r>
              <a:rPr lang="es-ES" sz="7200" b="1" dirty="0">
                <a:solidFill>
                  <a:srgbClr val="FFFF00"/>
                </a:solidFill>
              </a:rPr>
              <a:t>mandamientos [</a:t>
            </a:r>
            <a:r>
              <a:rPr lang="es-ES" sz="7200" b="1" i="1" dirty="0" err="1" smtClean="0">
                <a:solidFill>
                  <a:srgbClr val="FFFF00"/>
                </a:solidFill>
              </a:rPr>
              <a:t>mitsvah</a:t>
            </a:r>
            <a:r>
              <a:rPr lang="es-ES" sz="7200" b="1" dirty="0" smtClean="0">
                <a:solidFill>
                  <a:srgbClr val="FFFF00"/>
                </a:solidFill>
              </a:rPr>
              <a:t>]</a:t>
            </a:r>
            <a:r>
              <a:rPr lang="es-ES" sz="7200" b="1" dirty="0" smtClean="0">
                <a:solidFill>
                  <a:schemeClr val="bg1"/>
                </a:solidFill>
              </a:rPr>
              <a:t> </a:t>
            </a:r>
            <a:r>
              <a:rPr lang="es-ES" sz="7200" b="1" dirty="0">
                <a:solidFill>
                  <a:schemeClr val="bg1"/>
                </a:solidFill>
              </a:rPr>
              <a:t>y </a:t>
            </a:r>
            <a:r>
              <a:rPr lang="es-ES" sz="7200" b="1" dirty="0">
                <a:solidFill>
                  <a:srgbClr val="FFFF00"/>
                </a:solidFill>
              </a:rPr>
              <a:t>mis </a:t>
            </a:r>
            <a:r>
              <a:rPr lang="es-ES" sz="7200" b="1" dirty="0" smtClean="0">
                <a:solidFill>
                  <a:srgbClr val="FFFF00"/>
                </a:solidFill>
              </a:rPr>
              <a:t>leyes [</a:t>
            </a:r>
            <a:r>
              <a:rPr lang="es-ES" sz="7200" b="1" i="1" dirty="0" err="1" smtClean="0">
                <a:solidFill>
                  <a:srgbClr val="FFFF00"/>
                </a:solidFill>
              </a:rPr>
              <a:t>torah</a:t>
            </a:r>
            <a:r>
              <a:rPr lang="es-ES" sz="7200" b="1" dirty="0" smtClean="0">
                <a:solidFill>
                  <a:srgbClr val="FFFF00"/>
                </a:solidFill>
              </a:rPr>
              <a:t>]</a:t>
            </a:r>
            <a:r>
              <a:rPr lang="es-ES" sz="7200" b="1" dirty="0" smtClean="0">
                <a:solidFill>
                  <a:schemeClr val="bg1"/>
                </a:solidFill>
              </a:rPr>
              <a:t>?”</a:t>
            </a:r>
            <a:endParaRPr lang="es-ES" sz="72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Éxodo 16:28:</a:t>
            </a:r>
          </a:p>
        </p:txBody>
      </p:sp>
    </p:spTree>
    <p:extLst>
      <p:ext uri="{BB962C8B-B14F-4D97-AF65-F5344CB8AC3E}">
        <p14:creationId xmlns:p14="http://schemas.microsoft.com/office/powerpoint/2010/main" val="347379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29064" y="1446961"/>
            <a:ext cx="111353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Entonces Jehová dijo a Moisés: Sube a mí al monte, y espera allá, y te daré </a:t>
            </a:r>
            <a:r>
              <a:rPr lang="es-ES" sz="5400" b="1" dirty="0">
                <a:solidFill>
                  <a:srgbClr val="FFFF00"/>
                </a:solidFill>
              </a:rPr>
              <a:t>tablas de piedra</a:t>
            </a:r>
            <a:r>
              <a:rPr lang="es-ES" sz="5400" b="1" dirty="0">
                <a:solidFill>
                  <a:schemeClr val="bg1"/>
                </a:solidFill>
              </a:rPr>
              <a:t>, y la </a:t>
            </a:r>
            <a:r>
              <a:rPr lang="es-ES" sz="5400" b="1" dirty="0" smtClean="0">
                <a:solidFill>
                  <a:srgbClr val="FFFF00"/>
                </a:solidFill>
              </a:rPr>
              <a:t>ley [</a:t>
            </a:r>
            <a:r>
              <a:rPr lang="es-ES" sz="5400" b="1" i="1" dirty="0" err="1" smtClean="0">
                <a:solidFill>
                  <a:srgbClr val="FFFF00"/>
                </a:solidFill>
              </a:rPr>
              <a:t>torah</a:t>
            </a:r>
            <a:r>
              <a:rPr lang="es-ES" sz="5400" b="1" dirty="0" smtClean="0">
                <a:solidFill>
                  <a:srgbClr val="FFFF00"/>
                </a:solidFill>
              </a:rPr>
              <a:t>]</a:t>
            </a:r>
            <a:r>
              <a:rPr lang="es-ES" sz="5400" b="1" dirty="0" smtClean="0">
                <a:solidFill>
                  <a:schemeClr val="bg1"/>
                </a:solidFill>
              </a:rPr>
              <a:t>, </a:t>
            </a:r>
            <a:r>
              <a:rPr lang="es-ES" sz="5400" b="1" dirty="0">
                <a:solidFill>
                  <a:schemeClr val="bg1"/>
                </a:solidFill>
              </a:rPr>
              <a:t>y </a:t>
            </a:r>
            <a:r>
              <a:rPr lang="es-ES" sz="5400" b="1" dirty="0">
                <a:solidFill>
                  <a:srgbClr val="FFFF00"/>
                </a:solidFill>
              </a:rPr>
              <a:t>mandamientos</a:t>
            </a:r>
            <a:r>
              <a:rPr lang="es-ES" sz="5400" b="1" dirty="0">
                <a:solidFill>
                  <a:schemeClr val="bg1"/>
                </a:solidFill>
              </a:rPr>
              <a:t> </a:t>
            </a:r>
            <a:r>
              <a:rPr lang="es-ES" sz="5400" b="1" dirty="0" smtClean="0">
                <a:solidFill>
                  <a:schemeClr val="bg1"/>
                </a:solidFill>
              </a:rPr>
              <a:t>[</a:t>
            </a:r>
            <a:r>
              <a:rPr lang="es-ES" sz="5400" b="1" i="1" dirty="0" err="1" smtClean="0">
                <a:solidFill>
                  <a:srgbClr val="FFFF00"/>
                </a:solidFill>
              </a:rPr>
              <a:t>mitsvah</a:t>
            </a:r>
            <a:r>
              <a:rPr lang="es-ES" sz="5400" b="1" dirty="0" smtClean="0">
                <a:solidFill>
                  <a:schemeClr val="bg1"/>
                </a:solidFill>
              </a:rPr>
              <a:t>] </a:t>
            </a:r>
            <a:r>
              <a:rPr lang="es-ES" sz="5400" b="1" u="sng" dirty="0">
                <a:solidFill>
                  <a:schemeClr val="bg1"/>
                </a:solidFill>
              </a:rPr>
              <a:t>que he escrito</a:t>
            </a:r>
            <a:r>
              <a:rPr lang="es-ES" sz="5400" b="1" dirty="0">
                <a:solidFill>
                  <a:schemeClr val="bg1"/>
                </a:solidFill>
              </a:rPr>
              <a:t> </a:t>
            </a:r>
            <a:r>
              <a:rPr lang="es-ES" sz="5400" b="1" dirty="0" smtClean="0">
                <a:solidFill>
                  <a:schemeClr val="bg1"/>
                </a:solidFill>
              </a:rPr>
              <a:t> </a:t>
            </a:r>
            <a:r>
              <a:rPr lang="es-ES" sz="5400" b="1" dirty="0" smtClean="0">
                <a:solidFill>
                  <a:schemeClr val="bg1"/>
                </a:solidFill>
              </a:rPr>
              <a:t>[en las </a:t>
            </a:r>
            <a:r>
              <a:rPr lang="es-ES" sz="5400" b="1" dirty="0" smtClean="0">
                <a:solidFill>
                  <a:schemeClr val="bg1"/>
                </a:solidFill>
              </a:rPr>
              <a:t>tablas] para </a:t>
            </a:r>
            <a:r>
              <a:rPr lang="es-ES" sz="5400" b="1" dirty="0">
                <a:solidFill>
                  <a:schemeClr val="bg1"/>
                </a:solidFill>
              </a:rPr>
              <a:t>enseñarles.”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Éxodo 24:12: </a:t>
            </a:r>
            <a:r>
              <a:rPr lang="es-ES" dirty="0">
                <a:solidFill>
                  <a:schemeClr val="tx1"/>
                </a:solidFill>
              </a:rPr>
              <a:t>Las palabras “mandamientos’ y ‘ley’ se usan intercambiablemente:</a:t>
            </a:r>
          </a:p>
        </p:txBody>
      </p:sp>
    </p:spTree>
    <p:extLst>
      <p:ext uri="{BB962C8B-B14F-4D97-AF65-F5344CB8AC3E}">
        <p14:creationId xmlns:p14="http://schemas.microsoft.com/office/powerpoint/2010/main" val="251375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20516" y="1639995"/>
            <a:ext cx="1113530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u="sng" dirty="0" smtClean="0">
                <a:solidFill>
                  <a:schemeClr val="bg1"/>
                </a:solidFill>
              </a:rPr>
              <a:t>RVR1960</a:t>
            </a:r>
            <a:r>
              <a:rPr lang="es-ES" sz="4400" b="1" dirty="0" smtClean="0">
                <a:solidFill>
                  <a:schemeClr val="bg1"/>
                </a:solidFill>
              </a:rPr>
              <a:t> Y </a:t>
            </a:r>
            <a:r>
              <a:rPr lang="es-ES" sz="4400" b="1" dirty="0">
                <a:solidFill>
                  <a:schemeClr val="bg1"/>
                </a:solidFill>
              </a:rPr>
              <a:t>él os anunció su pacto, el cual os mandó poner por obra; los diez </a:t>
            </a:r>
            <a:r>
              <a:rPr lang="es-ES" sz="4400" b="1" dirty="0">
                <a:solidFill>
                  <a:srgbClr val="FFFF00"/>
                </a:solidFill>
              </a:rPr>
              <a:t>mandamientos [</a:t>
            </a:r>
            <a:r>
              <a:rPr lang="es-ES" sz="4400" b="1" dirty="0" err="1" smtClean="0">
                <a:solidFill>
                  <a:srgbClr val="FFFF00"/>
                </a:solidFill>
              </a:rPr>
              <a:t>dabar</a:t>
            </a:r>
            <a:r>
              <a:rPr lang="es-ES" sz="4400" b="1" dirty="0" smtClean="0">
                <a:solidFill>
                  <a:srgbClr val="FFFF00"/>
                </a:solidFill>
              </a:rPr>
              <a:t>]</a:t>
            </a:r>
            <a:r>
              <a:rPr lang="es-ES" sz="4400" b="1" dirty="0" smtClean="0">
                <a:solidFill>
                  <a:schemeClr val="bg1"/>
                </a:solidFill>
              </a:rPr>
              <a:t>, </a:t>
            </a:r>
            <a:r>
              <a:rPr lang="es-ES" sz="4400" b="1" dirty="0">
                <a:solidFill>
                  <a:schemeClr val="bg1"/>
                </a:solidFill>
              </a:rPr>
              <a:t>y los escribió en dos </a:t>
            </a:r>
            <a:r>
              <a:rPr lang="es-ES" sz="4400" b="1" dirty="0">
                <a:solidFill>
                  <a:srgbClr val="FFFF00"/>
                </a:solidFill>
              </a:rPr>
              <a:t>tablas de piedra</a:t>
            </a:r>
            <a:r>
              <a:rPr lang="es-ES" sz="4400" b="1" dirty="0" smtClean="0">
                <a:solidFill>
                  <a:schemeClr val="bg1"/>
                </a:solidFill>
              </a:rPr>
              <a:t>.</a:t>
            </a:r>
          </a:p>
          <a:p>
            <a:endParaRPr lang="es-ES" sz="4400" b="1" dirty="0">
              <a:solidFill>
                <a:schemeClr val="bg1"/>
              </a:solidFill>
            </a:endParaRPr>
          </a:p>
          <a:p>
            <a:r>
              <a:rPr lang="es-ES" sz="4400" b="1" u="sng" dirty="0" smtClean="0">
                <a:solidFill>
                  <a:schemeClr val="bg1"/>
                </a:solidFill>
              </a:rPr>
              <a:t>RVA</a:t>
            </a:r>
            <a:r>
              <a:rPr lang="es-ES" sz="4400" b="1" dirty="0" smtClean="0">
                <a:solidFill>
                  <a:schemeClr val="bg1"/>
                </a:solidFill>
              </a:rPr>
              <a:t> Y </a:t>
            </a:r>
            <a:r>
              <a:rPr lang="es-ES" sz="4400" b="1" dirty="0">
                <a:solidFill>
                  <a:schemeClr val="bg1"/>
                </a:solidFill>
              </a:rPr>
              <a:t>él os anunció su pacto, el cual os mandó poner por obra, las diez </a:t>
            </a:r>
            <a:r>
              <a:rPr lang="es-ES" sz="4400" b="1" dirty="0" smtClean="0">
                <a:solidFill>
                  <a:srgbClr val="FFFF00"/>
                </a:solidFill>
              </a:rPr>
              <a:t>palabras</a:t>
            </a:r>
            <a:r>
              <a:rPr lang="es-ES" sz="4400" b="1" dirty="0">
                <a:solidFill>
                  <a:srgbClr val="FFFF00"/>
                </a:solidFill>
              </a:rPr>
              <a:t> [</a:t>
            </a:r>
            <a:r>
              <a:rPr lang="es-ES" sz="4400" b="1" dirty="0" err="1">
                <a:solidFill>
                  <a:srgbClr val="FFFF00"/>
                </a:solidFill>
              </a:rPr>
              <a:t>dabar</a:t>
            </a:r>
            <a:r>
              <a:rPr lang="es-ES" sz="4400" b="1" dirty="0" smtClean="0">
                <a:solidFill>
                  <a:srgbClr val="FFFF00"/>
                </a:solidFill>
              </a:rPr>
              <a:t>]</a:t>
            </a:r>
            <a:r>
              <a:rPr lang="es-ES" sz="4400" b="1" dirty="0" smtClean="0">
                <a:solidFill>
                  <a:schemeClr val="bg1"/>
                </a:solidFill>
              </a:rPr>
              <a:t>; </a:t>
            </a:r>
            <a:r>
              <a:rPr lang="es-ES" sz="4400" b="1" dirty="0">
                <a:solidFill>
                  <a:schemeClr val="bg1"/>
                </a:solidFill>
              </a:rPr>
              <a:t>y </a:t>
            </a:r>
            <a:r>
              <a:rPr lang="es-ES" sz="4400" b="1" dirty="0" err="1">
                <a:solidFill>
                  <a:schemeClr val="bg1"/>
                </a:solidFill>
              </a:rPr>
              <a:t>escribiólas</a:t>
            </a:r>
            <a:r>
              <a:rPr lang="es-ES" sz="4400" b="1" dirty="0">
                <a:solidFill>
                  <a:schemeClr val="bg1"/>
                </a:solidFill>
              </a:rPr>
              <a:t> en dos </a:t>
            </a:r>
            <a:r>
              <a:rPr lang="es-ES" sz="4400" b="1" dirty="0">
                <a:solidFill>
                  <a:srgbClr val="FFFF00"/>
                </a:solidFill>
              </a:rPr>
              <a:t>tablas de piedra</a:t>
            </a:r>
            <a:r>
              <a:rPr lang="es-ES" sz="4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sz="3200" dirty="0"/>
              <a:t>Deuteronomio 4:13: </a:t>
            </a:r>
            <a:r>
              <a:rPr lang="es-ES" sz="3200" dirty="0">
                <a:solidFill>
                  <a:schemeClr val="tx1"/>
                </a:solidFill>
              </a:rPr>
              <a:t>Según este versículo, Dios </a:t>
            </a:r>
            <a:r>
              <a:rPr lang="es-ES" sz="3200" u="sng" dirty="0">
                <a:solidFill>
                  <a:schemeClr val="tx1"/>
                </a:solidFill>
              </a:rPr>
              <a:t>escribió los diez </a:t>
            </a:r>
            <a:r>
              <a:rPr lang="es-ES" sz="3200" u="sng" dirty="0" smtClean="0">
                <a:solidFill>
                  <a:schemeClr val="tx1"/>
                </a:solidFill>
              </a:rPr>
              <a:t>mandamientos [las diez palabras]</a:t>
            </a:r>
            <a:r>
              <a:rPr lang="es-ES" sz="3200" dirty="0" smtClean="0">
                <a:solidFill>
                  <a:schemeClr val="tx1"/>
                </a:solidFill>
              </a:rPr>
              <a:t>, 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1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30081" y="1173725"/>
            <a:ext cx="111353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u="sng" dirty="0" smtClean="0">
                <a:solidFill>
                  <a:schemeClr val="bg1"/>
                </a:solidFill>
              </a:rPr>
              <a:t>RVR1960</a:t>
            </a:r>
            <a:r>
              <a:rPr lang="es-ES" sz="4000" b="1" dirty="0" smtClean="0">
                <a:solidFill>
                  <a:schemeClr val="bg1"/>
                </a:solidFill>
              </a:rPr>
              <a:t> “Dijo</a:t>
            </a:r>
            <a:r>
              <a:rPr lang="es-ES" sz="4000" b="1" dirty="0">
                <a:solidFill>
                  <a:schemeClr val="bg1"/>
                </a:solidFill>
              </a:rPr>
              <a:t>: Jehová vino de Sinaí, Y de </a:t>
            </a:r>
            <a:r>
              <a:rPr lang="es-ES" sz="4000" b="1" dirty="0" err="1">
                <a:solidFill>
                  <a:schemeClr val="bg1"/>
                </a:solidFill>
              </a:rPr>
              <a:t>Seir</a:t>
            </a:r>
            <a:r>
              <a:rPr lang="es-ES" sz="4000" b="1" dirty="0">
                <a:solidFill>
                  <a:schemeClr val="bg1"/>
                </a:solidFill>
              </a:rPr>
              <a:t> les esclareció; resplandeció desde el monte de </a:t>
            </a:r>
            <a:r>
              <a:rPr lang="es-ES" sz="4000" b="1" dirty="0" err="1">
                <a:solidFill>
                  <a:schemeClr val="bg1"/>
                </a:solidFill>
              </a:rPr>
              <a:t>Parán</a:t>
            </a:r>
            <a:r>
              <a:rPr lang="es-ES" sz="4000" b="1" dirty="0">
                <a:solidFill>
                  <a:schemeClr val="bg1"/>
                </a:solidFill>
              </a:rPr>
              <a:t>, y vino de entre diez millares de santos, con la </a:t>
            </a:r>
            <a:r>
              <a:rPr lang="es-ES" sz="4000" b="1" dirty="0">
                <a:solidFill>
                  <a:srgbClr val="FFFF00"/>
                </a:solidFill>
              </a:rPr>
              <a:t>ley de fuego [</a:t>
            </a:r>
            <a:r>
              <a:rPr lang="es-ES" sz="4000" b="1" i="1" dirty="0" err="1">
                <a:solidFill>
                  <a:srgbClr val="FFFF00"/>
                </a:solidFill>
              </a:rPr>
              <a:t>esh</a:t>
            </a:r>
            <a:r>
              <a:rPr lang="es-ES" sz="4000" b="1" i="1" dirty="0">
                <a:solidFill>
                  <a:srgbClr val="FFFF00"/>
                </a:solidFill>
              </a:rPr>
              <a:t> </a:t>
            </a:r>
            <a:r>
              <a:rPr lang="es-ES" sz="4000" b="1" i="1" dirty="0" err="1" smtClean="0">
                <a:solidFill>
                  <a:srgbClr val="FFFF00"/>
                </a:solidFill>
              </a:rPr>
              <a:t>dath</a:t>
            </a:r>
            <a:r>
              <a:rPr lang="es-ES" sz="4000" b="1" dirty="0" smtClean="0">
                <a:solidFill>
                  <a:srgbClr val="FFFF00"/>
                </a:solidFill>
              </a:rPr>
              <a:t>] </a:t>
            </a:r>
            <a:r>
              <a:rPr lang="es-ES" sz="4000" b="1" dirty="0">
                <a:solidFill>
                  <a:schemeClr val="bg1"/>
                </a:solidFill>
              </a:rPr>
              <a:t>a su mano derecha</a:t>
            </a:r>
            <a:r>
              <a:rPr lang="es-ES" sz="4000" b="1" dirty="0" smtClean="0">
                <a:solidFill>
                  <a:schemeClr val="bg1"/>
                </a:solidFill>
              </a:rPr>
              <a:t>.”</a:t>
            </a:r>
          </a:p>
          <a:p>
            <a:endParaRPr lang="es-ES" sz="4000" b="1" dirty="0" smtClean="0">
              <a:solidFill>
                <a:schemeClr val="bg1"/>
              </a:solidFill>
            </a:endParaRPr>
          </a:p>
          <a:p>
            <a:r>
              <a:rPr lang="es-ES" sz="4000" b="1" u="sng" dirty="0" smtClean="0">
                <a:solidFill>
                  <a:schemeClr val="bg1"/>
                </a:solidFill>
              </a:rPr>
              <a:t>NVI </a:t>
            </a:r>
            <a:r>
              <a:rPr lang="es-ES" sz="4000" b="1" dirty="0" smtClean="0">
                <a:solidFill>
                  <a:schemeClr val="bg1"/>
                </a:solidFill>
              </a:rPr>
              <a:t>Vino </a:t>
            </a:r>
            <a:r>
              <a:rPr lang="es-ES" sz="4000" b="1" dirty="0">
                <a:solidFill>
                  <a:schemeClr val="bg1"/>
                </a:solidFill>
              </a:rPr>
              <a:t>el Señor desde el Sinaí: vino sobre su pueblo, como aurora, desde </a:t>
            </a:r>
            <a:r>
              <a:rPr lang="es-ES" sz="4000" b="1" dirty="0" err="1">
                <a:solidFill>
                  <a:schemeClr val="bg1"/>
                </a:solidFill>
              </a:rPr>
              <a:t>Seír</a:t>
            </a:r>
            <a:r>
              <a:rPr lang="es-ES" sz="4000" b="1" dirty="0">
                <a:solidFill>
                  <a:schemeClr val="bg1"/>
                </a:solidFill>
              </a:rPr>
              <a:t>; resplandeció desde el monte </a:t>
            </a:r>
            <a:r>
              <a:rPr lang="es-ES" sz="4000" b="1" dirty="0" err="1">
                <a:solidFill>
                  <a:schemeClr val="bg1"/>
                </a:solidFill>
              </a:rPr>
              <a:t>Parán</a:t>
            </a:r>
            <a:r>
              <a:rPr lang="es-ES" sz="4000" b="1" dirty="0">
                <a:solidFill>
                  <a:schemeClr val="bg1"/>
                </a:solidFill>
              </a:rPr>
              <a:t>, y llegó desde </a:t>
            </a:r>
            <a:r>
              <a:rPr lang="es-ES" sz="4000" b="1" dirty="0" err="1">
                <a:solidFill>
                  <a:schemeClr val="bg1"/>
                </a:solidFill>
              </a:rPr>
              <a:t>Meribá</a:t>
            </a:r>
            <a:r>
              <a:rPr lang="es-ES" sz="4000" b="1" dirty="0">
                <a:solidFill>
                  <a:schemeClr val="bg1"/>
                </a:solidFill>
              </a:rPr>
              <a:t> </a:t>
            </a:r>
            <a:r>
              <a:rPr lang="es-ES" sz="4000" b="1" dirty="0" err="1">
                <a:solidFill>
                  <a:schemeClr val="bg1"/>
                </a:solidFill>
              </a:rPr>
              <a:t>Cades</a:t>
            </a:r>
            <a:r>
              <a:rPr lang="es-ES" sz="4000" b="1" dirty="0">
                <a:solidFill>
                  <a:schemeClr val="bg1"/>
                </a:solidFill>
              </a:rPr>
              <a:t> con </a:t>
            </a:r>
            <a:r>
              <a:rPr lang="es-ES" sz="4000" b="1" dirty="0">
                <a:solidFill>
                  <a:srgbClr val="FFFF00"/>
                </a:solidFill>
              </a:rPr>
              <a:t>rayos de luz [</a:t>
            </a:r>
            <a:r>
              <a:rPr lang="es-ES" sz="4000" b="1" i="1" dirty="0" err="1">
                <a:solidFill>
                  <a:srgbClr val="FFFF00"/>
                </a:solidFill>
              </a:rPr>
              <a:t>esh</a:t>
            </a:r>
            <a:r>
              <a:rPr lang="es-ES" sz="4000" b="1" i="1" dirty="0">
                <a:solidFill>
                  <a:srgbClr val="FFFF00"/>
                </a:solidFill>
              </a:rPr>
              <a:t> </a:t>
            </a:r>
            <a:r>
              <a:rPr lang="es-ES" sz="4000" b="1" i="1" dirty="0" err="1">
                <a:solidFill>
                  <a:srgbClr val="FFFF00"/>
                </a:solidFill>
              </a:rPr>
              <a:t>dath</a:t>
            </a:r>
            <a:r>
              <a:rPr lang="es-ES" sz="4000" b="1" dirty="0">
                <a:solidFill>
                  <a:srgbClr val="FFFF00"/>
                </a:solidFill>
              </a:rPr>
              <a:t>] </a:t>
            </a:r>
            <a:r>
              <a:rPr lang="es-ES" sz="4000" b="1" dirty="0" smtClean="0">
                <a:solidFill>
                  <a:schemeClr val="bg1"/>
                </a:solidFill>
              </a:rPr>
              <a:t>en </a:t>
            </a:r>
            <a:r>
              <a:rPr lang="es-ES" sz="4000" b="1" dirty="0">
                <a:solidFill>
                  <a:schemeClr val="bg1"/>
                </a:solidFill>
              </a:rPr>
              <a:t>su diestra.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sz="3200" dirty="0" smtClean="0">
                <a:solidFill>
                  <a:schemeClr val="tx1"/>
                </a:solidFill>
              </a:rPr>
              <a:t>En </a:t>
            </a:r>
            <a:r>
              <a:rPr lang="es-ES" sz="3200" dirty="0"/>
              <a:t>Deuteronomio 33:2 </a:t>
            </a:r>
            <a:r>
              <a:rPr lang="es-ES" sz="3200" dirty="0">
                <a:solidFill>
                  <a:schemeClr val="tx1"/>
                </a:solidFill>
              </a:rPr>
              <a:t>nos dice que Dios le dio al pueblo ‘la </a:t>
            </a:r>
            <a:r>
              <a:rPr lang="es-ES" sz="3200" u="sng" dirty="0">
                <a:solidFill>
                  <a:schemeClr val="tx1"/>
                </a:solidFill>
              </a:rPr>
              <a:t>ley de fuego</a:t>
            </a:r>
            <a:r>
              <a:rPr lang="es-ES" sz="3200" dirty="0" smtClean="0">
                <a:solidFill>
                  <a:schemeClr val="tx1"/>
                </a:solidFill>
              </a:rPr>
              <a:t>’ [fuego de una ley]: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8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20516" y="1378442"/>
            <a:ext cx="1113530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“¿</a:t>
            </a:r>
            <a:r>
              <a:rPr lang="es-ES" sz="4400" b="1" dirty="0">
                <a:solidFill>
                  <a:schemeClr val="bg1"/>
                </a:solidFill>
              </a:rPr>
              <a:t>Qué diremos, pues? ¿La </a:t>
            </a:r>
            <a:r>
              <a:rPr lang="es-ES" sz="4400" b="1" dirty="0">
                <a:solidFill>
                  <a:srgbClr val="FFFF00"/>
                </a:solidFill>
              </a:rPr>
              <a:t>ley</a:t>
            </a:r>
            <a:r>
              <a:rPr lang="es-ES" sz="4400" b="1" dirty="0">
                <a:solidFill>
                  <a:schemeClr val="bg1"/>
                </a:solidFill>
              </a:rPr>
              <a:t> </a:t>
            </a:r>
            <a:r>
              <a:rPr lang="es-ES" sz="4400" b="1" dirty="0" smtClean="0">
                <a:solidFill>
                  <a:schemeClr val="bg1"/>
                </a:solidFill>
              </a:rPr>
              <a:t>[</a:t>
            </a:r>
            <a:r>
              <a:rPr lang="es-ES" sz="4400" b="1" i="1" dirty="0" smtClean="0">
                <a:solidFill>
                  <a:srgbClr val="FFFF00"/>
                </a:solidFill>
              </a:rPr>
              <a:t>nomos</a:t>
            </a:r>
            <a:r>
              <a:rPr lang="es-ES" sz="4400" b="1" dirty="0" smtClean="0">
                <a:solidFill>
                  <a:schemeClr val="bg1"/>
                </a:solidFill>
              </a:rPr>
              <a:t>] es </a:t>
            </a:r>
            <a:r>
              <a:rPr lang="es-ES" sz="4400" b="1" dirty="0">
                <a:solidFill>
                  <a:schemeClr val="bg1"/>
                </a:solidFill>
              </a:rPr>
              <a:t>pecado? En ninguna manera. Pero yo no conocí el pecado sino por la </a:t>
            </a:r>
            <a:r>
              <a:rPr lang="es-ES" sz="4400" b="1" dirty="0">
                <a:solidFill>
                  <a:srgbClr val="FFFF00"/>
                </a:solidFill>
              </a:rPr>
              <a:t>ley</a:t>
            </a:r>
            <a:r>
              <a:rPr lang="es-ES" sz="4400" b="1" dirty="0">
                <a:solidFill>
                  <a:schemeClr val="bg1"/>
                </a:solidFill>
              </a:rPr>
              <a:t>; porque tampoco conociera la codicia, si la </a:t>
            </a:r>
            <a:r>
              <a:rPr lang="es-ES" sz="4400" b="1" dirty="0">
                <a:solidFill>
                  <a:srgbClr val="FFFF00"/>
                </a:solidFill>
              </a:rPr>
              <a:t>ley</a:t>
            </a:r>
            <a:r>
              <a:rPr lang="es-ES" sz="4400" b="1" dirty="0">
                <a:solidFill>
                  <a:schemeClr val="bg1"/>
                </a:solidFill>
              </a:rPr>
              <a:t> no dijera: No codiciarás. 8 Mas el pecado, tomando ocasión por el </a:t>
            </a:r>
            <a:r>
              <a:rPr lang="es-ES" sz="4400" b="1" dirty="0">
                <a:solidFill>
                  <a:srgbClr val="FFFF00"/>
                </a:solidFill>
              </a:rPr>
              <a:t>mandamiento [</a:t>
            </a:r>
            <a:r>
              <a:rPr lang="es-ES" sz="4400" b="1" i="1" dirty="0" smtClean="0">
                <a:solidFill>
                  <a:srgbClr val="FFFF00"/>
                </a:solidFill>
              </a:rPr>
              <a:t>entolé</a:t>
            </a:r>
            <a:r>
              <a:rPr lang="es-ES" sz="4400" b="1" dirty="0" smtClean="0">
                <a:solidFill>
                  <a:srgbClr val="FFFF00"/>
                </a:solidFill>
              </a:rPr>
              <a:t>]</a:t>
            </a:r>
            <a:r>
              <a:rPr lang="es-ES" sz="4400" b="1" dirty="0" smtClean="0">
                <a:solidFill>
                  <a:schemeClr val="bg1"/>
                </a:solidFill>
              </a:rPr>
              <a:t>, </a:t>
            </a:r>
            <a:r>
              <a:rPr lang="es-ES" sz="4400" b="1" dirty="0">
                <a:solidFill>
                  <a:schemeClr val="bg1"/>
                </a:solidFill>
              </a:rPr>
              <a:t>produjo en mí toda </a:t>
            </a:r>
            <a:r>
              <a:rPr lang="es-ES" sz="4400" b="1" dirty="0">
                <a:solidFill>
                  <a:srgbClr val="FFFF00"/>
                </a:solidFill>
              </a:rPr>
              <a:t>codicia</a:t>
            </a:r>
            <a:r>
              <a:rPr lang="es-ES" sz="4400" b="1" dirty="0">
                <a:solidFill>
                  <a:schemeClr val="bg1"/>
                </a:solidFill>
              </a:rPr>
              <a:t>; porque sin la </a:t>
            </a:r>
            <a:r>
              <a:rPr lang="es-ES" sz="4400" b="1" dirty="0">
                <a:solidFill>
                  <a:srgbClr val="FFFF00"/>
                </a:solidFill>
              </a:rPr>
              <a:t>ley</a:t>
            </a:r>
            <a:r>
              <a:rPr lang="es-ES" sz="4400" b="1" dirty="0">
                <a:solidFill>
                  <a:schemeClr val="bg1"/>
                </a:solidFill>
              </a:rPr>
              <a:t> el pecado está muerto.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sz="3200" dirty="0"/>
              <a:t>Romanos 7:7-12</a:t>
            </a:r>
            <a:r>
              <a:rPr lang="es-ES" sz="3200" dirty="0">
                <a:solidFill>
                  <a:schemeClr val="tx1"/>
                </a:solidFill>
              </a:rPr>
              <a:t>: Pablo escribió que el mandamiento ‘no codiciarás’ es parte de la ley:</a:t>
            </a:r>
          </a:p>
        </p:txBody>
      </p:sp>
    </p:spTree>
    <p:extLst>
      <p:ext uri="{BB962C8B-B14F-4D97-AF65-F5344CB8AC3E}">
        <p14:creationId xmlns:p14="http://schemas.microsoft.com/office/powerpoint/2010/main" val="5834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723332" y="504985"/>
            <a:ext cx="1082394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9 </a:t>
            </a:r>
            <a:r>
              <a:rPr lang="es-ES" sz="4400" b="1" dirty="0">
                <a:solidFill>
                  <a:schemeClr val="bg1"/>
                </a:solidFill>
              </a:rPr>
              <a:t>Y yo sin la </a:t>
            </a:r>
            <a:r>
              <a:rPr lang="es-ES" sz="4400" b="1" dirty="0">
                <a:solidFill>
                  <a:srgbClr val="FFFF00"/>
                </a:solidFill>
              </a:rPr>
              <a:t>ley</a:t>
            </a:r>
            <a:r>
              <a:rPr lang="es-ES" sz="4400" b="1" dirty="0">
                <a:solidFill>
                  <a:schemeClr val="bg1"/>
                </a:solidFill>
              </a:rPr>
              <a:t> vivía en un tiempo; pero venido el </a:t>
            </a:r>
            <a:r>
              <a:rPr lang="es-ES" sz="4400" b="1" dirty="0">
                <a:solidFill>
                  <a:srgbClr val="FFFF00"/>
                </a:solidFill>
              </a:rPr>
              <a:t>mandamiento</a:t>
            </a:r>
            <a:r>
              <a:rPr lang="es-ES" sz="4400" b="1" dirty="0">
                <a:solidFill>
                  <a:schemeClr val="bg1"/>
                </a:solidFill>
              </a:rPr>
              <a:t>, el pecado revivió y yo morí. 10 Y hallé que el mismo mandamiento que era para vida, a mí me resultó para muerte; 11 porque el pecado, tomando ocasión por el </a:t>
            </a:r>
            <a:r>
              <a:rPr lang="es-ES" sz="4400" b="1" dirty="0">
                <a:solidFill>
                  <a:srgbClr val="FFFF00"/>
                </a:solidFill>
              </a:rPr>
              <a:t>mandamiento</a:t>
            </a:r>
            <a:r>
              <a:rPr lang="es-ES" sz="4400" b="1" dirty="0">
                <a:solidFill>
                  <a:schemeClr val="bg1"/>
                </a:solidFill>
              </a:rPr>
              <a:t>, me engañó, y por él me mató. 12 De manera que la </a:t>
            </a:r>
            <a:r>
              <a:rPr lang="es-ES" sz="4400" b="1" dirty="0">
                <a:solidFill>
                  <a:srgbClr val="FFFF00"/>
                </a:solidFill>
              </a:rPr>
              <a:t>ley</a:t>
            </a:r>
            <a:r>
              <a:rPr lang="es-ES" sz="4400" b="1" dirty="0">
                <a:solidFill>
                  <a:schemeClr val="bg1"/>
                </a:solidFill>
              </a:rPr>
              <a:t> a la verdad es santa, y el </a:t>
            </a:r>
            <a:r>
              <a:rPr lang="es-ES" sz="4400" b="1" dirty="0">
                <a:solidFill>
                  <a:srgbClr val="FFFF00"/>
                </a:solidFill>
              </a:rPr>
              <a:t>mandamiento</a:t>
            </a:r>
            <a:r>
              <a:rPr lang="es-ES" sz="4400" b="1" dirty="0">
                <a:solidFill>
                  <a:schemeClr val="bg1"/>
                </a:solidFill>
              </a:rPr>
              <a:t> santo, justo y bueno.”</a:t>
            </a:r>
          </a:p>
        </p:txBody>
      </p:sp>
    </p:spTree>
    <p:extLst>
      <p:ext uri="{BB962C8B-B14F-4D97-AF65-F5344CB8AC3E}">
        <p14:creationId xmlns:p14="http://schemas.microsoft.com/office/powerpoint/2010/main" val="190153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237083" y="1610454"/>
            <a:ext cx="1176183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“</a:t>
            </a:r>
            <a:r>
              <a:rPr lang="es-ES" sz="4000" b="1" dirty="0">
                <a:solidFill>
                  <a:schemeClr val="bg1"/>
                </a:solidFill>
              </a:rPr>
              <a:t>No debáis a nadie nada, sino el amaros unos a otros; porque el que ama al prójimo, ha cumplido la </a:t>
            </a:r>
            <a:r>
              <a:rPr lang="es-ES" sz="4000" b="1" dirty="0" smtClean="0">
                <a:solidFill>
                  <a:srgbClr val="FFFF00"/>
                </a:solidFill>
              </a:rPr>
              <a:t>ley [</a:t>
            </a:r>
            <a:r>
              <a:rPr lang="es-ES" sz="4000" b="1" i="1" dirty="0" smtClean="0">
                <a:solidFill>
                  <a:srgbClr val="FFFF00"/>
                </a:solidFill>
              </a:rPr>
              <a:t>nomon</a:t>
            </a:r>
            <a:r>
              <a:rPr lang="es-ES" sz="4000" b="1" dirty="0" smtClean="0">
                <a:solidFill>
                  <a:srgbClr val="FFFF00"/>
                </a:solidFill>
              </a:rPr>
              <a:t>]</a:t>
            </a:r>
            <a:r>
              <a:rPr lang="es-ES" sz="4000" b="1" dirty="0" smtClean="0">
                <a:solidFill>
                  <a:schemeClr val="bg1"/>
                </a:solidFill>
              </a:rPr>
              <a:t>. </a:t>
            </a:r>
            <a:r>
              <a:rPr lang="es-ES" sz="4000" b="1" dirty="0">
                <a:solidFill>
                  <a:schemeClr val="bg1"/>
                </a:solidFill>
              </a:rPr>
              <a:t>9 </a:t>
            </a:r>
            <a:r>
              <a:rPr lang="es-ES" sz="4000" b="1" dirty="0">
                <a:solidFill>
                  <a:srgbClr val="FFFF00"/>
                </a:solidFill>
              </a:rPr>
              <a:t>Porque</a:t>
            </a:r>
            <a:r>
              <a:rPr lang="es-ES" sz="4000" b="1" dirty="0">
                <a:solidFill>
                  <a:schemeClr val="bg1"/>
                </a:solidFill>
              </a:rPr>
              <a:t>: </a:t>
            </a:r>
            <a:r>
              <a:rPr lang="es-ES" sz="4000" b="1" u="sng" dirty="0">
                <a:solidFill>
                  <a:schemeClr val="bg1"/>
                </a:solidFill>
              </a:rPr>
              <a:t>No adulterarás, no matarás, no hurtarás, no dirás falso testimonio, no codiciarás</a:t>
            </a:r>
            <a:r>
              <a:rPr lang="es-ES" sz="4000" b="1" dirty="0">
                <a:solidFill>
                  <a:schemeClr val="bg1"/>
                </a:solidFill>
              </a:rPr>
              <a:t>, y cualquier </a:t>
            </a:r>
            <a:r>
              <a:rPr lang="es-ES" sz="4000" b="1" dirty="0">
                <a:solidFill>
                  <a:srgbClr val="FFFF00"/>
                </a:solidFill>
              </a:rPr>
              <a:t>otro</a:t>
            </a:r>
            <a:r>
              <a:rPr lang="es-ES" sz="4000" b="1" dirty="0">
                <a:solidFill>
                  <a:schemeClr val="bg1"/>
                </a:solidFill>
              </a:rPr>
              <a:t> </a:t>
            </a:r>
            <a:r>
              <a:rPr lang="es-ES" sz="4000" b="1" dirty="0" smtClean="0">
                <a:solidFill>
                  <a:srgbClr val="FFFF00"/>
                </a:solidFill>
              </a:rPr>
              <a:t>mandamiento [</a:t>
            </a:r>
            <a:r>
              <a:rPr lang="es-ES" sz="4000" b="1" i="1" dirty="0" smtClean="0">
                <a:solidFill>
                  <a:srgbClr val="FFFF00"/>
                </a:solidFill>
              </a:rPr>
              <a:t>entolé</a:t>
            </a:r>
            <a:r>
              <a:rPr lang="es-ES" sz="4000" b="1" dirty="0" smtClean="0">
                <a:solidFill>
                  <a:srgbClr val="FFFF00"/>
                </a:solidFill>
              </a:rPr>
              <a:t>]</a:t>
            </a:r>
            <a:r>
              <a:rPr lang="es-ES" sz="4000" b="1" dirty="0" smtClean="0">
                <a:solidFill>
                  <a:schemeClr val="bg1"/>
                </a:solidFill>
              </a:rPr>
              <a:t>, </a:t>
            </a:r>
            <a:r>
              <a:rPr lang="es-ES" sz="4000" b="1" dirty="0">
                <a:solidFill>
                  <a:schemeClr val="bg1"/>
                </a:solidFill>
              </a:rPr>
              <a:t>en esta sentencia se resume: Amarás a tu prójimo como a ti mismo. 10 El amor no hace mal al prójimo; así que el cumplimiento de la ley es el amor.”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sz="3200" dirty="0"/>
              <a:t>Romanos 13:8-10: </a:t>
            </a:r>
            <a:r>
              <a:rPr lang="es-ES" sz="3200" dirty="0">
                <a:solidFill>
                  <a:schemeClr val="tx1"/>
                </a:solidFill>
              </a:rPr>
              <a:t>Pablo usó la palabra ‘ley’ y luego citó cinco </a:t>
            </a:r>
            <a:r>
              <a:rPr lang="es-ES" sz="3200" dirty="0" smtClean="0">
                <a:solidFill>
                  <a:schemeClr val="tx1"/>
                </a:solidFill>
              </a:rPr>
              <a:t>mandamientos de </a:t>
            </a:r>
            <a:r>
              <a:rPr lang="es-ES" sz="3200" dirty="0">
                <a:solidFill>
                  <a:schemeClr val="tx1"/>
                </a:solidFill>
              </a:rPr>
              <a:t>los últimos seis:</a:t>
            </a:r>
          </a:p>
        </p:txBody>
      </p:sp>
    </p:spTree>
    <p:extLst>
      <p:ext uri="{BB962C8B-B14F-4D97-AF65-F5344CB8AC3E}">
        <p14:creationId xmlns:p14="http://schemas.microsoft.com/office/powerpoint/2010/main" val="101099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Jesús y los mandamientos</a:t>
            </a:r>
          </a:p>
        </p:txBody>
      </p:sp>
    </p:spTree>
    <p:extLst>
      <p:ext uri="{BB962C8B-B14F-4D97-AF65-F5344CB8AC3E}">
        <p14:creationId xmlns:p14="http://schemas.microsoft.com/office/powerpoint/2010/main" val="333020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2607" y="988498"/>
            <a:ext cx="114111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“</a:t>
            </a:r>
            <a:r>
              <a:rPr lang="es-ES" sz="6000" b="1" dirty="0">
                <a:solidFill>
                  <a:schemeClr val="bg1"/>
                </a:solidFill>
              </a:rPr>
              <a:t>Bienaventurados los que </a:t>
            </a:r>
            <a:r>
              <a:rPr lang="es-ES" sz="6000" b="1" dirty="0">
                <a:solidFill>
                  <a:srgbClr val="FFFF00"/>
                </a:solidFill>
              </a:rPr>
              <a:t>lavan sus ropas</a:t>
            </a:r>
            <a:r>
              <a:rPr lang="es-ES" sz="6000" b="1" dirty="0">
                <a:solidFill>
                  <a:schemeClr val="bg1"/>
                </a:solidFill>
              </a:rPr>
              <a:t> [</a:t>
            </a:r>
            <a:r>
              <a:rPr lang="es-ES" sz="6000" b="1" dirty="0">
                <a:solidFill>
                  <a:srgbClr val="FFFF00"/>
                </a:solidFill>
              </a:rPr>
              <a:t>Reina-Valera de 1909: ‘guardan sus mandamientos’</a:t>
            </a:r>
            <a:r>
              <a:rPr lang="es-ES" sz="6000" b="1" dirty="0">
                <a:solidFill>
                  <a:schemeClr val="bg1"/>
                </a:solidFill>
              </a:rPr>
              <a:t>], para tener derecho al árbol de la vida, y para entrar por las puertas en la ciudad.”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err="1"/>
              <a:t>Apocalipsis</a:t>
            </a:r>
            <a:r>
              <a:rPr lang="en-US" dirty="0"/>
              <a:t> 22:14:</a:t>
            </a:r>
          </a:p>
        </p:txBody>
      </p:sp>
    </p:spTree>
    <p:extLst>
      <p:ext uri="{BB962C8B-B14F-4D97-AF65-F5344CB8AC3E}">
        <p14:creationId xmlns:p14="http://schemas.microsoft.com/office/powerpoint/2010/main" val="11952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748986" y="742489"/>
            <a:ext cx="10495478" cy="517064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600" b="1" dirty="0">
                <a:solidFill>
                  <a:srgbClr val="002060"/>
                </a:solidFill>
              </a:rPr>
              <a:t>¿Cómo consideró Jesús los </a:t>
            </a:r>
            <a:r>
              <a:rPr lang="es-ES" sz="6600" b="1" dirty="0">
                <a:solidFill>
                  <a:srgbClr val="FF0000"/>
                </a:solidFill>
              </a:rPr>
              <a:t>diez mandamientos</a:t>
            </a:r>
            <a:r>
              <a:rPr lang="es-ES" sz="6600" b="1" dirty="0">
                <a:solidFill>
                  <a:srgbClr val="002060"/>
                </a:solidFill>
              </a:rPr>
              <a:t>? Note en el siguiente texto a donde Jesús empleó las palabras ‘</a:t>
            </a:r>
            <a:r>
              <a:rPr lang="es-ES" sz="6600" b="1" dirty="0">
                <a:solidFill>
                  <a:srgbClr val="FF0000"/>
                </a:solidFill>
              </a:rPr>
              <a:t>guardar</a:t>
            </a:r>
            <a:r>
              <a:rPr lang="es-ES" sz="6600" b="1" dirty="0">
                <a:solidFill>
                  <a:srgbClr val="002060"/>
                </a:solidFill>
              </a:rPr>
              <a:t>’ y ‘</a:t>
            </a:r>
            <a:r>
              <a:rPr lang="es-ES" sz="6600" b="1" dirty="0">
                <a:solidFill>
                  <a:srgbClr val="FF0000"/>
                </a:solidFill>
              </a:rPr>
              <a:t>mandamientos</a:t>
            </a:r>
            <a:r>
              <a:rPr lang="es-ES" sz="6600" b="1" dirty="0">
                <a:solidFill>
                  <a:srgbClr val="002060"/>
                </a:solidFill>
              </a:rPr>
              <a:t>’.</a:t>
            </a:r>
            <a:endParaRPr lang="es-ES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8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27797" y="1610454"/>
            <a:ext cx="1091820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“</a:t>
            </a:r>
            <a:r>
              <a:rPr lang="es-ES" sz="6000" b="1" dirty="0">
                <a:solidFill>
                  <a:srgbClr val="FFFF00"/>
                </a:solidFill>
              </a:rPr>
              <a:t>Si me amáis, guardad mis mandamientos</a:t>
            </a:r>
            <a:r>
              <a:rPr lang="es-ES" sz="6000" b="1" dirty="0">
                <a:solidFill>
                  <a:schemeClr val="bg1"/>
                </a:solidFill>
              </a:rPr>
              <a:t>. 16 Y yo rogaré al Padre, y os dará otro Consolador, para que esté con vosotros para siempre.”</a:t>
            </a:r>
            <a:endParaRPr lang="es-ES" sz="60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sz="3200" dirty="0"/>
              <a:t>Juan 14:15, 16: </a:t>
            </a:r>
            <a:r>
              <a:rPr lang="es-ES" sz="3200" dirty="0">
                <a:solidFill>
                  <a:schemeClr val="tx1"/>
                </a:solidFill>
              </a:rPr>
              <a:t>Jesús dijo que si le amamos guardaremos sus mandamientos</a:t>
            </a:r>
            <a:r>
              <a:rPr lang="es-ES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1141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29064" y="1949020"/>
            <a:ext cx="109182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Si </a:t>
            </a:r>
            <a:r>
              <a:rPr lang="es-ES" sz="5400" b="1" dirty="0">
                <a:solidFill>
                  <a:srgbClr val="FFFF00"/>
                </a:solidFill>
              </a:rPr>
              <a:t>guardareis mis mandamientos</a:t>
            </a:r>
            <a:r>
              <a:rPr lang="es-ES" sz="5400" b="1" dirty="0">
                <a:solidFill>
                  <a:schemeClr val="bg1"/>
                </a:solidFill>
              </a:rPr>
              <a:t>, permaneceréis en mi amor; así como yo </a:t>
            </a:r>
            <a:r>
              <a:rPr lang="es-ES" sz="5400" b="1" dirty="0" smtClean="0">
                <a:solidFill>
                  <a:srgbClr val="FFFF00"/>
                </a:solidFill>
              </a:rPr>
              <a:t>he guardado los </a:t>
            </a:r>
            <a:r>
              <a:rPr lang="es-ES" sz="5400" b="1" dirty="0">
                <a:solidFill>
                  <a:srgbClr val="FFFF00"/>
                </a:solidFill>
              </a:rPr>
              <a:t>mandamientos </a:t>
            </a:r>
            <a:r>
              <a:rPr lang="es-ES" sz="5400" b="1" dirty="0">
                <a:solidFill>
                  <a:schemeClr val="bg1"/>
                </a:solidFill>
              </a:rPr>
              <a:t>de mi Padre, </a:t>
            </a:r>
            <a:r>
              <a:rPr lang="es-ES" sz="5400" b="1" dirty="0" smtClean="0">
                <a:solidFill>
                  <a:schemeClr val="bg1"/>
                </a:solidFill>
              </a:rPr>
              <a:t>y </a:t>
            </a:r>
            <a:r>
              <a:rPr lang="es-ES" sz="5400" b="1" dirty="0">
                <a:solidFill>
                  <a:schemeClr val="bg1"/>
                </a:solidFill>
              </a:rPr>
              <a:t>permanezco en su amor.”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sz="3200" dirty="0"/>
              <a:t>Juan 15:10: </a:t>
            </a:r>
            <a:r>
              <a:rPr lang="es-ES" sz="3200" dirty="0">
                <a:solidFill>
                  <a:schemeClr val="tx1"/>
                </a:solidFill>
              </a:rPr>
              <a:t>Nuevamente Jesús usa las palabras ‘guardar’ y ‘mandamientos’:</a:t>
            </a:r>
          </a:p>
        </p:txBody>
      </p:sp>
    </p:spTree>
    <p:extLst>
      <p:ext uri="{BB962C8B-B14F-4D97-AF65-F5344CB8AC3E}">
        <p14:creationId xmlns:p14="http://schemas.microsoft.com/office/powerpoint/2010/main" val="194992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29064" y="1173725"/>
            <a:ext cx="1091820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“</a:t>
            </a:r>
            <a:r>
              <a:rPr lang="es-ES" sz="4400" b="1" dirty="0">
                <a:solidFill>
                  <a:schemeClr val="bg1"/>
                </a:solidFill>
              </a:rPr>
              <a:t>Y en esto sabemos que nosotros le </a:t>
            </a:r>
            <a:r>
              <a:rPr lang="es-ES" sz="4400" b="1" u="sng" dirty="0">
                <a:solidFill>
                  <a:schemeClr val="bg1"/>
                </a:solidFill>
              </a:rPr>
              <a:t>conocemos</a:t>
            </a:r>
            <a:r>
              <a:rPr lang="es-ES" sz="4400" b="1" dirty="0">
                <a:solidFill>
                  <a:schemeClr val="bg1"/>
                </a:solidFill>
              </a:rPr>
              <a:t>, si </a:t>
            </a:r>
            <a:r>
              <a:rPr lang="es-ES" sz="4400" b="1" dirty="0">
                <a:solidFill>
                  <a:srgbClr val="FFFF00"/>
                </a:solidFill>
              </a:rPr>
              <a:t>guardamos sus mandamientos</a:t>
            </a:r>
            <a:r>
              <a:rPr lang="es-ES" sz="4400" b="1" dirty="0">
                <a:solidFill>
                  <a:schemeClr val="bg1"/>
                </a:solidFill>
              </a:rPr>
              <a:t>. 4 El que dice: Yo le </a:t>
            </a:r>
            <a:r>
              <a:rPr lang="es-ES" sz="4400" b="1" u="sng" dirty="0">
                <a:solidFill>
                  <a:schemeClr val="bg1"/>
                </a:solidFill>
              </a:rPr>
              <a:t>conozco</a:t>
            </a:r>
            <a:r>
              <a:rPr lang="es-ES" sz="4400" b="1" dirty="0">
                <a:solidFill>
                  <a:schemeClr val="bg1"/>
                </a:solidFill>
              </a:rPr>
              <a:t>, y no </a:t>
            </a:r>
            <a:r>
              <a:rPr lang="es-ES" sz="4400" b="1" dirty="0">
                <a:solidFill>
                  <a:srgbClr val="FFFF00"/>
                </a:solidFill>
              </a:rPr>
              <a:t>guarda sus mandamientos</a:t>
            </a:r>
            <a:r>
              <a:rPr lang="es-ES" sz="4400" b="1" dirty="0">
                <a:solidFill>
                  <a:schemeClr val="bg1"/>
                </a:solidFill>
              </a:rPr>
              <a:t>, el tal es mentiroso, y la verdad no está en él; 5 pero el que </a:t>
            </a:r>
            <a:r>
              <a:rPr lang="es-ES" sz="4400" b="1" dirty="0">
                <a:solidFill>
                  <a:srgbClr val="FFFF00"/>
                </a:solidFill>
              </a:rPr>
              <a:t>guarda su palabra</a:t>
            </a:r>
            <a:r>
              <a:rPr lang="es-ES" sz="4400" b="1" dirty="0">
                <a:solidFill>
                  <a:schemeClr val="bg1"/>
                </a:solidFill>
              </a:rPr>
              <a:t>, en éste verdaderamente el amor de Dios se ha perfeccionado; por esto sabemos que </a:t>
            </a:r>
            <a:r>
              <a:rPr lang="es-ES" sz="4400" b="1" u="sng" dirty="0">
                <a:solidFill>
                  <a:schemeClr val="bg1"/>
                </a:solidFill>
              </a:rPr>
              <a:t>estamos en él</a:t>
            </a:r>
            <a:r>
              <a:rPr lang="es-ES" sz="4400" b="1" dirty="0">
                <a:solidFill>
                  <a:schemeClr val="bg1"/>
                </a:solidFill>
              </a:rPr>
              <a:t>.”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sz="3200" dirty="0"/>
              <a:t>1 Juan 2:3-5: </a:t>
            </a:r>
            <a:r>
              <a:rPr lang="es-ES" sz="3200" dirty="0">
                <a:solidFill>
                  <a:schemeClr val="tx1"/>
                </a:solidFill>
              </a:rPr>
              <a:t>Si conocemos a Jesús </a:t>
            </a:r>
            <a:r>
              <a:rPr lang="es-ES" sz="3200" dirty="0" smtClean="0">
                <a:solidFill>
                  <a:schemeClr val="tx1"/>
                </a:solidFill>
              </a:rPr>
              <a:t>es porque hemos guardado </a:t>
            </a:r>
            <a:r>
              <a:rPr lang="es-ES" sz="3200" dirty="0">
                <a:solidFill>
                  <a:schemeClr val="tx1"/>
                </a:solidFill>
              </a:rPr>
              <a:t>sus mandamientos:</a:t>
            </a:r>
          </a:p>
        </p:txBody>
      </p:sp>
    </p:spTree>
    <p:extLst>
      <p:ext uri="{BB962C8B-B14F-4D97-AF65-F5344CB8AC3E}">
        <p14:creationId xmlns:p14="http://schemas.microsoft.com/office/powerpoint/2010/main" val="38980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29064" y="1364794"/>
            <a:ext cx="1091820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solidFill>
                  <a:schemeClr val="bg1"/>
                </a:solidFill>
              </a:rPr>
              <a:t>“</a:t>
            </a:r>
            <a:r>
              <a:rPr lang="es-ES" sz="6600" b="1" dirty="0">
                <a:solidFill>
                  <a:schemeClr val="bg1"/>
                </a:solidFill>
              </a:rPr>
              <a:t>Pues este es el amor a Dios, que </a:t>
            </a:r>
            <a:r>
              <a:rPr lang="es-ES" sz="6600" b="1" dirty="0">
                <a:solidFill>
                  <a:srgbClr val="FFFF00"/>
                </a:solidFill>
              </a:rPr>
              <a:t>guardemos sus mandamientos</a:t>
            </a:r>
            <a:r>
              <a:rPr lang="es-ES" sz="6600" b="1" dirty="0">
                <a:solidFill>
                  <a:schemeClr val="bg1"/>
                </a:solidFill>
              </a:rPr>
              <a:t>; y sus mandamientos </a:t>
            </a:r>
            <a:r>
              <a:rPr lang="es-ES" sz="6600" b="1" u="sng" dirty="0">
                <a:solidFill>
                  <a:schemeClr val="bg1"/>
                </a:solidFill>
              </a:rPr>
              <a:t>no son gravosos</a:t>
            </a:r>
            <a:r>
              <a:rPr lang="es-ES" sz="6600" b="1" dirty="0">
                <a:solidFill>
                  <a:schemeClr val="bg1"/>
                </a:solidFill>
              </a:rPr>
              <a:t>.”</a:t>
            </a:r>
            <a:endParaRPr lang="es-ES" sz="66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sz="3200" dirty="0"/>
              <a:t>1 Juan 5:3: </a:t>
            </a:r>
            <a:r>
              <a:rPr lang="es-ES" sz="3200" dirty="0">
                <a:solidFill>
                  <a:schemeClr val="tx1"/>
                </a:solidFill>
              </a:rPr>
              <a:t>Guardar los mandamientos </a:t>
            </a:r>
            <a:r>
              <a:rPr lang="es-ES" sz="3200" u="sng" dirty="0">
                <a:solidFill>
                  <a:schemeClr val="tx1"/>
                </a:solidFill>
              </a:rPr>
              <a:t>no es gravoso</a:t>
            </a:r>
            <a:r>
              <a:rPr lang="es-ES" sz="3200" dirty="0"/>
              <a:t>: 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4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645392" y="1552566"/>
            <a:ext cx="4224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Los mandamientos de Dios son...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645393" y="224887"/>
            <a:ext cx="4047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Define la distinción entre el bien y el mal</a:t>
            </a:r>
            <a:endParaRPr lang="es-ES" sz="320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645392" y="4426605"/>
            <a:ext cx="4210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Si amamos a Cristo...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659657" y="5413019"/>
            <a:ext cx="4033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Si conocemos a Jesús es porque...</a:t>
            </a:r>
            <a:endParaRPr kumimoji="0" lang="es-ES" sz="3200" b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659657" y="2905595"/>
            <a:ext cx="4646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La palabras "mandamientos" y "ley"...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491447" y="3841830"/>
            <a:ext cx="5307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los diez mandamientos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554930" y="1661384"/>
            <a:ext cx="5409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La ley de Dios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516338" y="266638"/>
            <a:ext cx="55346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guardaremos sus mandamientos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521282" y="2523669"/>
            <a:ext cx="5248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hemos guardado sus mandamientos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587669" y="5566400"/>
            <a:ext cx="5115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G. </a:t>
            </a:r>
            <a:r>
              <a:rPr lang="es-ES" sz="3200" dirty="0">
                <a:solidFill>
                  <a:prstClr val="black"/>
                </a:solidFill>
              </a:rPr>
              <a:t>se usan intercambiablemente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554930" y="4828244"/>
            <a:ext cx="5053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s-D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 smtClean="0">
                <a:solidFill>
                  <a:prstClr val="black"/>
                </a:solidFill>
                <a:latin typeface="Calibri" panose="020F0502020204030204"/>
              </a:rPr>
              <a:t>Los rituales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/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Asocie</a:t>
            </a:r>
            <a:endParaRPr kumimoji="0" lang="es-ES" sz="40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" y="5705957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88695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El anticristo y los mandamientos</a:t>
            </a:r>
            <a:endParaRPr lang="es-ES" sz="80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66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82137" y="192541"/>
            <a:ext cx="11218459" cy="624786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000" b="1" dirty="0">
                <a:solidFill>
                  <a:srgbClr val="002060"/>
                </a:solidFill>
              </a:rPr>
              <a:t>Obviamente el anticristo odia los mandamientos pues el </a:t>
            </a:r>
            <a:r>
              <a:rPr lang="es-ES" sz="4000" b="1" dirty="0">
                <a:solidFill>
                  <a:srgbClr val="C00000"/>
                </a:solidFill>
              </a:rPr>
              <a:t>cuerno pequeño </a:t>
            </a:r>
            <a:r>
              <a:rPr lang="es-ES" sz="4000" b="1" dirty="0">
                <a:solidFill>
                  <a:srgbClr val="002060"/>
                </a:solidFill>
              </a:rPr>
              <a:t>pensó que podía </a:t>
            </a:r>
            <a:r>
              <a:rPr lang="es-ES" sz="4000" b="1" dirty="0">
                <a:solidFill>
                  <a:srgbClr val="C00000"/>
                </a:solidFill>
              </a:rPr>
              <a:t>cambiar la ley de Dios</a:t>
            </a:r>
            <a:r>
              <a:rPr lang="es-ES" sz="4000" b="1" dirty="0">
                <a:solidFill>
                  <a:srgbClr val="002060"/>
                </a:solidFill>
              </a:rPr>
              <a:t> y este sistema se le llama ‘el hombre de pecado’ y el </a:t>
            </a:r>
            <a:r>
              <a:rPr lang="es-ES" sz="4000" b="1" dirty="0" smtClean="0">
                <a:solidFill>
                  <a:srgbClr val="002060"/>
                </a:solidFill>
              </a:rPr>
              <a:t>“misterio </a:t>
            </a:r>
            <a:r>
              <a:rPr lang="es-ES" sz="4000" b="1" dirty="0">
                <a:solidFill>
                  <a:srgbClr val="002060"/>
                </a:solidFill>
              </a:rPr>
              <a:t>que transgrede la ley’. En los catecismos de la iglesia católica </a:t>
            </a:r>
            <a:r>
              <a:rPr lang="es-ES" sz="4000" b="1" dirty="0" smtClean="0">
                <a:solidFill>
                  <a:srgbClr val="002060"/>
                </a:solidFill>
              </a:rPr>
              <a:t>el </a:t>
            </a:r>
            <a:r>
              <a:rPr lang="es-ES" sz="4000" b="1" dirty="0">
                <a:solidFill>
                  <a:srgbClr val="002060"/>
                </a:solidFill>
              </a:rPr>
              <a:t>segundo mandamiento </a:t>
            </a:r>
            <a:r>
              <a:rPr lang="es-ES" sz="4000" b="1" dirty="0" smtClean="0">
                <a:solidFill>
                  <a:srgbClr val="002060"/>
                </a:solidFill>
              </a:rPr>
              <a:t>se une al primero y </a:t>
            </a:r>
            <a:r>
              <a:rPr lang="es-ES" sz="4000" b="1" dirty="0">
                <a:solidFill>
                  <a:srgbClr val="002060"/>
                </a:solidFill>
              </a:rPr>
              <a:t>el décimo se divide en dos. El cuerno pequeño pensó que podía cambiar la ley de Dios, pero al final de los 1260 años Dios levantó un </a:t>
            </a:r>
            <a:r>
              <a:rPr lang="es-ES" sz="4000" b="1" dirty="0">
                <a:solidFill>
                  <a:srgbClr val="C00000"/>
                </a:solidFill>
              </a:rPr>
              <a:t>remanente que guarda los mandamientos de Dios </a:t>
            </a:r>
            <a:r>
              <a:rPr lang="es-ES" sz="4000" b="1" dirty="0">
                <a:solidFill>
                  <a:srgbClr val="002060"/>
                </a:solidFill>
              </a:rPr>
              <a:t>(Apocalipsis 12:14-17).</a:t>
            </a:r>
            <a:endParaRPr lang="es-E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1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207252" y="1050614"/>
            <a:ext cx="117618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u="sng" dirty="0" smtClean="0">
                <a:solidFill>
                  <a:schemeClr val="bg1"/>
                </a:solidFill>
              </a:rPr>
              <a:t>2129</a:t>
            </a:r>
            <a:r>
              <a:rPr lang="es-ES" sz="4000" b="1" dirty="0" smtClean="0">
                <a:solidFill>
                  <a:schemeClr val="bg1"/>
                </a:solidFill>
              </a:rPr>
              <a:t> </a:t>
            </a:r>
            <a:r>
              <a:rPr lang="es-ES" sz="4000" b="1" dirty="0">
                <a:solidFill>
                  <a:schemeClr val="bg1"/>
                </a:solidFill>
              </a:rPr>
              <a:t>El mandamiento divino implicaba la </a:t>
            </a:r>
            <a:r>
              <a:rPr lang="es-ES" sz="4000" b="1" dirty="0">
                <a:solidFill>
                  <a:srgbClr val="FFFF00"/>
                </a:solidFill>
              </a:rPr>
              <a:t>prohibición</a:t>
            </a:r>
            <a:r>
              <a:rPr lang="es-ES" sz="4000" b="1" dirty="0">
                <a:solidFill>
                  <a:schemeClr val="bg1"/>
                </a:solidFill>
              </a:rPr>
              <a:t> de toda representación de Dios por mano del </a:t>
            </a:r>
            <a:r>
              <a:rPr lang="es-ES" sz="4000" b="1" dirty="0" smtClean="0">
                <a:solidFill>
                  <a:schemeClr val="bg1"/>
                </a:solidFill>
              </a:rPr>
              <a:t>hombre...</a:t>
            </a:r>
            <a:endParaRPr lang="es-ES" sz="4000" b="1" dirty="0">
              <a:solidFill>
                <a:schemeClr val="bg1"/>
              </a:solidFill>
            </a:endParaRPr>
          </a:p>
          <a:p>
            <a:r>
              <a:rPr lang="es-ES" sz="4000" b="1" u="sng" dirty="0">
                <a:solidFill>
                  <a:schemeClr val="bg1"/>
                </a:solidFill>
              </a:rPr>
              <a:t>2130</a:t>
            </a:r>
            <a:r>
              <a:rPr lang="es-ES" sz="4000" b="1" dirty="0">
                <a:solidFill>
                  <a:schemeClr val="bg1"/>
                </a:solidFill>
              </a:rPr>
              <a:t> Sin embargo, ya en el Antiguo Testamento Dios </a:t>
            </a:r>
            <a:r>
              <a:rPr lang="es-ES" sz="4000" b="1" dirty="0">
                <a:solidFill>
                  <a:srgbClr val="FFFF00"/>
                </a:solidFill>
              </a:rPr>
              <a:t>ordenó o permitió la institución de imágenes </a:t>
            </a:r>
            <a:r>
              <a:rPr lang="es-ES" sz="4000" b="1" dirty="0">
                <a:solidFill>
                  <a:schemeClr val="bg1"/>
                </a:solidFill>
              </a:rPr>
              <a:t>que conducirían </a:t>
            </a:r>
            <a:r>
              <a:rPr lang="es-ES" sz="4000" b="1" dirty="0">
                <a:solidFill>
                  <a:srgbClr val="FFFF00"/>
                </a:solidFill>
              </a:rPr>
              <a:t>simbólicamente</a:t>
            </a:r>
            <a:r>
              <a:rPr lang="es-ES" sz="4000" b="1" dirty="0">
                <a:solidFill>
                  <a:schemeClr val="bg1"/>
                </a:solidFill>
              </a:rPr>
              <a:t> a la </a:t>
            </a:r>
            <a:r>
              <a:rPr lang="es-ES" sz="4000" b="1" dirty="0">
                <a:solidFill>
                  <a:srgbClr val="FFFF00"/>
                </a:solidFill>
              </a:rPr>
              <a:t>salvación</a:t>
            </a:r>
            <a:r>
              <a:rPr lang="es-ES" sz="4000" b="1" dirty="0">
                <a:solidFill>
                  <a:schemeClr val="bg1"/>
                </a:solidFill>
              </a:rPr>
              <a:t> por el </a:t>
            </a:r>
            <a:r>
              <a:rPr lang="es-ES" sz="4000" b="1" u="sng" dirty="0">
                <a:solidFill>
                  <a:srgbClr val="FFFF00"/>
                </a:solidFill>
              </a:rPr>
              <a:t>Verbo encarnado</a:t>
            </a:r>
            <a:r>
              <a:rPr lang="es-ES" sz="4000" b="1" dirty="0">
                <a:solidFill>
                  <a:schemeClr val="bg1"/>
                </a:solidFill>
              </a:rPr>
              <a:t>: la serpiente de bronce (</a:t>
            </a:r>
            <a:r>
              <a:rPr lang="es-ES" sz="4000" b="1" dirty="0" err="1">
                <a:solidFill>
                  <a:schemeClr val="bg1"/>
                </a:solidFill>
              </a:rPr>
              <a:t>cf</a:t>
            </a:r>
            <a:r>
              <a:rPr lang="es-ES" sz="4000" b="1" dirty="0">
                <a:solidFill>
                  <a:schemeClr val="bg1"/>
                </a:solidFill>
              </a:rPr>
              <a:t> </a:t>
            </a:r>
            <a:r>
              <a:rPr lang="es-ES" sz="4000" b="1" dirty="0" err="1">
                <a:solidFill>
                  <a:schemeClr val="bg1"/>
                </a:solidFill>
              </a:rPr>
              <a:t>Nm</a:t>
            </a:r>
            <a:r>
              <a:rPr lang="es-ES" sz="4000" b="1" dirty="0">
                <a:solidFill>
                  <a:schemeClr val="bg1"/>
                </a:solidFill>
              </a:rPr>
              <a:t> 21, 4-9; Sb 16, 5-14; </a:t>
            </a:r>
            <a:r>
              <a:rPr lang="es-ES" sz="4000" b="1" dirty="0" err="1">
                <a:solidFill>
                  <a:schemeClr val="bg1"/>
                </a:solidFill>
              </a:rPr>
              <a:t>Jn</a:t>
            </a:r>
            <a:r>
              <a:rPr lang="es-ES" sz="4000" b="1" dirty="0">
                <a:solidFill>
                  <a:schemeClr val="bg1"/>
                </a:solidFill>
              </a:rPr>
              <a:t> 3, 14-15), el arca de la Alianza y los querubines (</a:t>
            </a:r>
            <a:r>
              <a:rPr lang="es-ES" sz="4000" b="1" dirty="0" err="1">
                <a:solidFill>
                  <a:schemeClr val="bg1"/>
                </a:solidFill>
              </a:rPr>
              <a:t>cf</a:t>
            </a:r>
            <a:r>
              <a:rPr lang="es-ES" sz="4000" b="1" dirty="0">
                <a:solidFill>
                  <a:schemeClr val="bg1"/>
                </a:solidFill>
              </a:rPr>
              <a:t> Ex 25, 10-12; 1 R 6, 23-28; 7, 23-26</a:t>
            </a:r>
            <a:r>
              <a:rPr lang="es-ES" sz="4000" b="1" dirty="0" smtClean="0">
                <a:solidFill>
                  <a:schemeClr val="bg1"/>
                </a:solidFill>
              </a:rPr>
              <a:t>).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sz="3200" dirty="0" smtClean="0"/>
              <a:t>Catecismo.  IV</a:t>
            </a:r>
            <a:r>
              <a:rPr lang="es-ES" sz="3200" dirty="0"/>
              <a:t>. “No te harás escultura alguna...”</a:t>
            </a:r>
          </a:p>
          <a:p>
            <a:r>
              <a:rPr lang="es-ES" sz="2400" dirty="0" smtClean="0">
                <a:solidFill>
                  <a:schemeClr val="tx1"/>
                </a:solidFill>
              </a:rPr>
              <a:t>https://www.vatican.va/archive/catechism_sp/p3s2c1a1_sp.html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41195" y="109199"/>
            <a:ext cx="1124702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u="sng" dirty="0" smtClean="0">
                <a:solidFill>
                  <a:schemeClr val="bg1"/>
                </a:solidFill>
              </a:rPr>
              <a:t>2131</a:t>
            </a:r>
            <a:r>
              <a:rPr lang="es-ES" sz="4400" b="1" dirty="0" smtClean="0">
                <a:solidFill>
                  <a:schemeClr val="bg1"/>
                </a:solidFill>
              </a:rPr>
              <a:t> </a:t>
            </a:r>
            <a:r>
              <a:rPr lang="es-ES" sz="4400" b="1" dirty="0">
                <a:solidFill>
                  <a:schemeClr val="bg1"/>
                </a:solidFill>
              </a:rPr>
              <a:t>Fundándose en el misterio del </a:t>
            </a:r>
            <a:r>
              <a:rPr lang="es-ES" sz="4400" b="1" u="sng" dirty="0" smtClean="0">
                <a:solidFill>
                  <a:srgbClr val="FFFF00"/>
                </a:solidFill>
              </a:rPr>
              <a:t>Verbo   encarnado </a:t>
            </a:r>
            <a:r>
              <a:rPr lang="es-ES" sz="4400" b="1" dirty="0">
                <a:solidFill>
                  <a:srgbClr val="FFFF00"/>
                </a:solidFill>
              </a:rPr>
              <a:t>[Cristo encarnado es </a:t>
            </a:r>
            <a:r>
              <a:rPr lang="es-ES" sz="4400" b="1" u="sng" dirty="0">
                <a:solidFill>
                  <a:srgbClr val="FFFF00"/>
                </a:solidFill>
              </a:rPr>
              <a:t>imagen</a:t>
            </a:r>
            <a:r>
              <a:rPr lang="es-ES" sz="4400" b="1" dirty="0">
                <a:solidFill>
                  <a:srgbClr val="FFFF00"/>
                </a:solidFill>
              </a:rPr>
              <a:t> </a:t>
            </a:r>
            <a:r>
              <a:rPr lang="es-ES" sz="4400" b="1" u="sng" dirty="0" smtClean="0">
                <a:solidFill>
                  <a:srgbClr val="FFFF00"/>
                </a:solidFill>
              </a:rPr>
              <a:t>visible</a:t>
            </a:r>
            <a:r>
              <a:rPr lang="es-ES" sz="4400" b="1" dirty="0" smtClean="0">
                <a:solidFill>
                  <a:srgbClr val="FFFF00"/>
                </a:solidFill>
              </a:rPr>
              <a:t> de </a:t>
            </a:r>
            <a:r>
              <a:rPr lang="es-ES" sz="4400" b="1" dirty="0">
                <a:solidFill>
                  <a:srgbClr val="FFFF00"/>
                </a:solidFill>
              </a:rPr>
              <a:t>Dios]</a:t>
            </a:r>
            <a:r>
              <a:rPr lang="es-ES" sz="4400" b="1" dirty="0" smtClean="0">
                <a:solidFill>
                  <a:schemeClr val="bg1"/>
                </a:solidFill>
              </a:rPr>
              <a:t>, </a:t>
            </a:r>
            <a:r>
              <a:rPr lang="es-ES" sz="4400" b="1" dirty="0">
                <a:solidFill>
                  <a:schemeClr val="bg1"/>
                </a:solidFill>
              </a:rPr>
              <a:t>el séptimo Concilio Ecuménico (celebrado en Nicea el año 787), justificó contra los </a:t>
            </a:r>
            <a:r>
              <a:rPr lang="es-ES" sz="4400" b="1" dirty="0">
                <a:solidFill>
                  <a:srgbClr val="FFFF00"/>
                </a:solidFill>
              </a:rPr>
              <a:t>iconoclastas [en contra de la adoración a imágenes] </a:t>
            </a:r>
            <a:r>
              <a:rPr lang="es-ES" sz="4400" b="1" dirty="0">
                <a:solidFill>
                  <a:schemeClr val="bg1"/>
                </a:solidFill>
              </a:rPr>
              <a:t>el </a:t>
            </a:r>
            <a:r>
              <a:rPr lang="es-ES" sz="4400" b="1" u="sng" dirty="0">
                <a:solidFill>
                  <a:srgbClr val="FFFF00"/>
                </a:solidFill>
              </a:rPr>
              <a:t>culto de las sagradas imágenes</a:t>
            </a:r>
            <a:r>
              <a:rPr lang="es-ES" sz="4400" b="1" dirty="0">
                <a:solidFill>
                  <a:schemeClr val="bg1"/>
                </a:solidFill>
              </a:rPr>
              <a:t>: </a:t>
            </a:r>
            <a:r>
              <a:rPr lang="es-ES" sz="4400" b="1" u="sng" dirty="0">
                <a:solidFill>
                  <a:schemeClr val="bg1"/>
                </a:solidFill>
              </a:rPr>
              <a:t>las de Cristo, pero también las de la Madre de Dios, de los ángeles y de todos los santos.</a:t>
            </a:r>
            <a:r>
              <a:rPr lang="es-ES" sz="4400" b="1" dirty="0">
                <a:solidFill>
                  <a:schemeClr val="bg1"/>
                </a:solidFill>
              </a:rPr>
              <a:t> </a:t>
            </a:r>
            <a:r>
              <a:rPr lang="es-ES" sz="4400" b="1" dirty="0">
                <a:solidFill>
                  <a:srgbClr val="FFFF00"/>
                </a:solidFill>
              </a:rPr>
              <a:t>El Hijo de Dios, al encarnarse, inauguró una nueva “economía” de las </a:t>
            </a:r>
            <a:r>
              <a:rPr lang="es-ES" sz="4400" b="1" dirty="0" smtClean="0">
                <a:solidFill>
                  <a:srgbClr val="FFFF00"/>
                </a:solidFill>
              </a:rPr>
              <a:t>imágenes.</a:t>
            </a:r>
            <a:endParaRPr lang="es-E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7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32871" y="301267"/>
            <a:ext cx="11283356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>
                <a:solidFill>
                  <a:srgbClr val="002060"/>
                </a:solidFill>
              </a:rPr>
              <a:t>Nota: El texto no dice: ‘</a:t>
            </a:r>
            <a:r>
              <a:rPr lang="es-ES" sz="5400" b="1" dirty="0">
                <a:solidFill>
                  <a:srgbClr val="C00000"/>
                </a:solidFill>
              </a:rPr>
              <a:t>creen</a:t>
            </a:r>
            <a:r>
              <a:rPr lang="es-ES" sz="5400" b="1" dirty="0">
                <a:solidFill>
                  <a:srgbClr val="002060"/>
                </a:solidFill>
              </a:rPr>
              <a:t> en sus mandamientos’, o ‘</a:t>
            </a:r>
            <a:r>
              <a:rPr lang="es-ES" sz="5400" b="1" dirty="0">
                <a:solidFill>
                  <a:srgbClr val="C00000"/>
                </a:solidFill>
              </a:rPr>
              <a:t>tienen</a:t>
            </a:r>
            <a:r>
              <a:rPr lang="es-ES" sz="5400" b="1" dirty="0">
                <a:solidFill>
                  <a:srgbClr val="002060"/>
                </a:solidFill>
              </a:rPr>
              <a:t> los mandamientos’ o ‘</a:t>
            </a:r>
            <a:r>
              <a:rPr lang="es-ES" sz="5400" b="1" dirty="0" smtClean="0">
                <a:solidFill>
                  <a:srgbClr val="C00000"/>
                </a:solidFill>
              </a:rPr>
              <a:t>enseñan</a:t>
            </a:r>
            <a:r>
              <a:rPr lang="es-ES" sz="5400" b="1" dirty="0" smtClean="0">
                <a:solidFill>
                  <a:srgbClr val="002060"/>
                </a:solidFill>
              </a:rPr>
              <a:t> </a:t>
            </a:r>
            <a:r>
              <a:rPr lang="es-ES" sz="5400" b="1" dirty="0">
                <a:solidFill>
                  <a:srgbClr val="002060"/>
                </a:solidFill>
              </a:rPr>
              <a:t>sus mandamientos’ o ‘</a:t>
            </a:r>
            <a:r>
              <a:rPr lang="es-ES" sz="5400" b="1" dirty="0">
                <a:solidFill>
                  <a:srgbClr val="C00000"/>
                </a:solidFill>
              </a:rPr>
              <a:t>predican</a:t>
            </a:r>
            <a:r>
              <a:rPr lang="es-ES" sz="5400" b="1" dirty="0">
                <a:solidFill>
                  <a:srgbClr val="002060"/>
                </a:solidFill>
              </a:rPr>
              <a:t> sus mandamientos’. ¡</a:t>
            </a:r>
            <a:r>
              <a:rPr lang="es-ES" sz="5400" b="1" u="sng" dirty="0">
                <a:solidFill>
                  <a:srgbClr val="002060"/>
                </a:solidFill>
              </a:rPr>
              <a:t>De modo que si alguien dice que no es posible guardar está inculpando a Dios de mentiroso</a:t>
            </a:r>
            <a:r>
              <a:rPr lang="es-ES" sz="5400" b="1" dirty="0">
                <a:solidFill>
                  <a:srgbClr val="00206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1347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70007" y="109199"/>
            <a:ext cx="1091820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u="sng" dirty="0" smtClean="0">
                <a:solidFill>
                  <a:schemeClr val="bg1"/>
                </a:solidFill>
              </a:rPr>
              <a:t>2132</a:t>
            </a:r>
            <a:r>
              <a:rPr lang="es-ES" sz="4400" b="1" dirty="0" smtClean="0">
                <a:solidFill>
                  <a:schemeClr val="bg1"/>
                </a:solidFill>
              </a:rPr>
              <a:t> </a:t>
            </a:r>
            <a:r>
              <a:rPr lang="es-ES" sz="4400" b="1" dirty="0">
                <a:solidFill>
                  <a:schemeClr val="bg1"/>
                </a:solidFill>
              </a:rPr>
              <a:t>El </a:t>
            </a:r>
            <a:r>
              <a:rPr lang="es-ES" sz="4400" b="1" dirty="0">
                <a:solidFill>
                  <a:srgbClr val="FFFF00"/>
                </a:solidFill>
              </a:rPr>
              <a:t>culto</a:t>
            </a:r>
            <a:r>
              <a:rPr lang="es-ES" sz="4400" b="1" dirty="0">
                <a:solidFill>
                  <a:schemeClr val="bg1"/>
                </a:solidFill>
              </a:rPr>
              <a:t> cristiano de las </a:t>
            </a:r>
            <a:r>
              <a:rPr lang="es-ES" sz="4400" b="1" dirty="0">
                <a:solidFill>
                  <a:srgbClr val="FFFF00"/>
                </a:solidFill>
              </a:rPr>
              <a:t>imágenes</a:t>
            </a:r>
            <a:r>
              <a:rPr lang="es-ES" sz="4400" b="1" dirty="0">
                <a:solidFill>
                  <a:schemeClr val="bg1"/>
                </a:solidFill>
              </a:rPr>
              <a:t> </a:t>
            </a:r>
            <a:r>
              <a:rPr lang="es-ES" sz="4400" b="1" dirty="0">
                <a:solidFill>
                  <a:srgbClr val="FFFF00"/>
                </a:solidFill>
              </a:rPr>
              <a:t>no es contrario al primer mandamiento que proscribe los ídolos</a:t>
            </a:r>
            <a:r>
              <a:rPr lang="es-ES" sz="4400" b="1" dirty="0">
                <a:solidFill>
                  <a:schemeClr val="bg1"/>
                </a:solidFill>
              </a:rPr>
              <a:t>. En efecto, “el honor dado a una imagen se remonta al modelo original” (San Basilio Magno, </a:t>
            </a:r>
            <a:r>
              <a:rPr lang="es-ES" sz="4400" b="1" dirty="0" err="1">
                <a:solidFill>
                  <a:schemeClr val="bg1"/>
                </a:solidFill>
              </a:rPr>
              <a:t>Liber</a:t>
            </a:r>
            <a:r>
              <a:rPr lang="es-ES" sz="4400" b="1" dirty="0">
                <a:solidFill>
                  <a:schemeClr val="bg1"/>
                </a:solidFill>
              </a:rPr>
              <a:t> de </a:t>
            </a:r>
            <a:r>
              <a:rPr lang="es-ES" sz="4400" b="1" dirty="0" err="1">
                <a:solidFill>
                  <a:schemeClr val="bg1"/>
                </a:solidFill>
              </a:rPr>
              <a:t>Spiritu</a:t>
            </a:r>
            <a:r>
              <a:rPr lang="es-ES" sz="4400" b="1" dirty="0">
                <a:solidFill>
                  <a:schemeClr val="bg1"/>
                </a:solidFill>
              </a:rPr>
              <a:t> </a:t>
            </a:r>
            <a:r>
              <a:rPr lang="es-ES" sz="4400" b="1" dirty="0" err="1">
                <a:solidFill>
                  <a:schemeClr val="bg1"/>
                </a:solidFill>
              </a:rPr>
              <a:t>Sancto</a:t>
            </a:r>
            <a:r>
              <a:rPr lang="es-ES" sz="4400" b="1" dirty="0">
                <a:solidFill>
                  <a:schemeClr val="bg1"/>
                </a:solidFill>
              </a:rPr>
              <a:t>, 18, 45), “el que venera una imagen, venera al que en ella está representado” (Concilio de Nicea II: DS 601; </a:t>
            </a:r>
            <a:r>
              <a:rPr lang="es-ES" sz="4400" b="1" dirty="0" err="1">
                <a:solidFill>
                  <a:schemeClr val="bg1"/>
                </a:solidFill>
              </a:rPr>
              <a:t>cf</a:t>
            </a:r>
            <a:r>
              <a:rPr lang="es-ES" sz="4400" b="1" dirty="0">
                <a:solidFill>
                  <a:schemeClr val="bg1"/>
                </a:solidFill>
              </a:rPr>
              <a:t> Concilio de Trento: DS 1821-1825; Concilio Vaticano II: SC 125; LG 67). </a:t>
            </a:r>
          </a:p>
        </p:txBody>
      </p:sp>
    </p:spTree>
    <p:extLst>
      <p:ext uri="{BB962C8B-B14F-4D97-AF65-F5344CB8AC3E}">
        <p14:creationId xmlns:p14="http://schemas.microsoft.com/office/powerpoint/2010/main" val="34198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70007" y="109199"/>
            <a:ext cx="1112165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El </a:t>
            </a:r>
            <a:r>
              <a:rPr lang="es-ES" sz="4000" b="1" dirty="0">
                <a:solidFill>
                  <a:schemeClr val="bg1"/>
                </a:solidFill>
              </a:rPr>
              <a:t>honor tributado a las </a:t>
            </a:r>
            <a:r>
              <a:rPr lang="es-ES" sz="4000" b="1" u="sng" dirty="0">
                <a:solidFill>
                  <a:srgbClr val="FFFF00"/>
                </a:solidFill>
              </a:rPr>
              <a:t>imágenes sagradas </a:t>
            </a:r>
            <a:r>
              <a:rPr lang="es-ES" sz="4000" b="1" dirty="0">
                <a:solidFill>
                  <a:schemeClr val="bg1"/>
                </a:solidFill>
              </a:rPr>
              <a:t>es una “</a:t>
            </a:r>
            <a:r>
              <a:rPr lang="es-ES" sz="4000" b="1" dirty="0">
                <a:solidFill>
                  <a:srgbClr val="FFFF00"/>
                </a:solidFill>
              </a:rPr>
              <a:t>veneración respetuosa</a:t>
            </a:r>
            <a:r>
              <a:rPr lang="es-ES" sz="4000" b="1" dirty="0">
                <a:solidFill>
                  <a:schemeClr val="bg1"/>
                </a:solidFill>
              </a:rPr>
              <a:t>”, no una </a:t>
            </a:r>
            <a:r>
              <a:rPr lang="es-ES" sz="4000" b="1" dirty="0">
                <a:solidFill>
                  <a:srgbClr val="FFFF00"/>
                </a:solidFill>
              </a:rPr>
              <a:t>adoración</a:t>
            </a:r>
            <a:r>
              <a:rPr lang="es-ES" sz="4000" b="1" dirty="0">
                <a:solidFill>
                  <a:schemeClr val="bg1"/>
                </a:solidFill>
              </a:rPr>
              <a:t>, que sólo corresponde a Dios:</a:t>
            </a:r>
          </a:p>
          <a:p>
            <a:r>
              <a:rPr lang="es-ES" sz="4000" b="1" dirty="0">
                <a:solidFill>
                  <a:schemeClr val="bg1"/>
                </a:solidFill>
              </a:rPr>
              <a:t>«El culto de la religión no se dirige a las imágenes en sí mismas como realidades, sino que las mira bajo su aspecto propio de imágenes que nos conducen a Dios encarnado. Ahora bien, </a:t>
            </a:r>
            <a:r>
              <a:rPr lang="es-ES" sz="4000" b="1" u="sng" dirty="0">
                <a:solidFill>
                  <a:schemeClr val="bg1"/>
                </a:solidFill>
              </a:rPr>
              <a:t>el movimiento </a:t>
            </a:r>
            <a:r>
              <a:rPr lang="es-ES" sz="4000" b="1" u="sng" dirty="0">
                <a:solidFill>
                  <a:srgbClr val="FFFF00"/>
                </a:solidFill>
              </a:rPr>
              <a:t>que se dirige a la imagen en cuanto tal</a:t>
            </a:r>
            <a:r>
              <a:rPr lang="es-ES" sz="4000" b="1" dirty="0">
                <a:solidFill>
                  <a:schemeClr val="bg1"/>
                </a:solidFill>
              </a:rPr>
              <a:t>, no se detiene en ella, sino que tiende a la realidad de la que ella es imagen» (Santo Tomás de Aquino, </a:t>
            </a:r>
            <a:r>
              <a:rPr lang="es-ES" sz="4000" b="1" dirty="0" err="1">
                <a:solidFill>
                  <a:schemeClr val="bg1"/>
                </a:solidFill>
              </a:rPr>
              <a:t>Summa</a:t>
            </a:r>
            <a:r>
              <a:rPr lang="es-ES" sz="4000" b="1" dirty="0">
                <a:solidFill>
                  <a:schemeClr val="bg1"/>
                </a:solidFill>
              </a:rPr>
              <a:t> </a:t>
            </a:r>
            <a:r>
              <a:rPr lang="es-ES" sz="4000" b="1" dirty="0" err="1">
                <a:solidFill>
                  <a:schemeClr val="bg1"/>
                </a:solidFill>
              </a:rPr>
              <a:t>theologiae</a:t>
            </a:r>
            <a:r>
              <a:rPr lang="es-ES" sz="4000" b="1" dirty="0">
                <a:solidFill>
                  <a:schemeClr val="bg1"/>
                </a:solidFill>
              </a:rPr>
              <a:t>, 2-2, q. 81, a. 3, ad 3).</a:t>
            </a:r>
          </a:p>
        </p:txBody>
      </p:sp>
    </p:spTree>
    <p:extLst>
      <p:ext uri="{BB962C8B-B14F-4D97-AF65-F5344CB8AC3E}">
        <p14:creationId xmlns:p14="http://schemas.microsoft.com/office/powerpoint/2010/main" val="205787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29064" y="681282"/>
            <a:ext cx="1091820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“</a:t>
            </a:r>
            <a:r>
              <a:rPr lang="es-ES" sz="4400" b="1" dirty="0">
                <a:solidFill>
                  <a:schemeClr val="bg1"/>
                </a:solidFill>
              </a:rPr>
              <a:t>Nadie os engañe en ninguna manera; porque no vendrá [</a:t>
            </a:r>
            <a:r>
              <a:rPr lang="es-ES" sz="4400" b="1" dirty="0">
                <a:solidFill>
                  <a:srgbClr val="FFFF00"/>
                </a:solidFill>
              </a:rPr>
              <a:t>Jesús</a:t>
            </a:r>
            <a:r>
              <a:rPr lang="es-ES" sz="4400" b="1" dirty="0">
                <a:solidFill>
                  <a:schemeClr val="bg1"/>
                </a:solidFill>
              </a:rPr>
              <a:t>] sin que antes venga la apostasía, y se manifieste el hombre de </a:t>
            </a:r>
            <a:r>
              <a:rPr lang="es-ES" sz="4400" b="1" dirty="0">
                <a:solidFill>
                  <a:srgbClr val="FFFF00"/>
                </a:solidFill>
              </a:rPr>
              <a:t>pecado [el pecado es transgresión de la ley], </a:t>
            </a:r>
            <a:r>
              <a:rPr lang="es-ES" sz="4400" b="1" dirty="0">
                <a:solidFill>
                  <a:schemeClr val="bg1"/>
                </a:solidFill>
              </a:rPr>
              <a:t>el hijo de perdición, 4 el cual se opone y se levanta contra todo lo que se llama Dios o es objeto de culto; tanto que se sienta en el templo de Dios como Dios, haciéndose pasar por Dios. 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sz="3200" dirty="0"/>
              <a:t>2 Tesalonicenses 2:3-8:</a:t>
            </a:r>
          </a:p>
        </p:txBody>
      </p:sp>
    </p:spTree>
    <p:extLst>
      <p:ext uri="{BB962C8B-B14F-4D97-AF65-F5344CB8AC3E}">
        <p14:creationId xmlns:p14="http://schemas.microsoft.com/office/powerpoint/2010/main" val="29917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42712" y="203611"/>
            <a:ext cx="1091820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5 </a:t>
            </a:r>
            <a:r>
              <a:rPr lang="es-ES" sz="4400" b="1" dirty="0">
                <a:solidFill>
                  <a:schemeClr val="bg1"/>
                </a:solidFill>
              </a:rPr>
              <a:t>¿No os acordáis que cuando yo estaba todavía con vosotros, os decía esto? 6 Y ahora vosotros sabéis lo que lo detiene, a fin de que a su debido tiempo se manifieste. 7 Porque ya está en acción el misterio de la </a:t>
            </a:r>
            <a:r>
              <a:rPr lang="es-ES" sz="4400" b="1" dirty="0">
                <a:solidFill>
                  <a:srgbClr val="FFFF00"/>
                </a:solidFill>
              </a:rPr>
              <a:t>iniquidad [la palabra ‘iniquidad’ se traduce mejor ‘transgresión de la ley’] </a:t>
            </a:r>
            <a:r>
              <a:rPr lang="es-ES" sz="4400" b="1" dirty="0">
                <a:solidFill>
                  <a:schemeClr val="bg1"/>
                </a:solidFill>
              </a:rPr>
              <a:t>sólo que hay quien al presente lo detiene, hasta que él a su vez sea quitado de en medio. </a:t>
            </a:r>
            <a:endParaRPr lang="es-E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60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751894" y="749521"/>
            <a:ext cx="109182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8 </a:t>
            </a:r>
            <a:r>
              <a:rPr lang="es-ES" sz="5400" b="1" dirty="0">
                <a:solidFill>
                  <a:schemeClr val="bg1"/>
                </a:solidFill>
              </a:rPr>
              <a:t>Y entonces se manifestará aquel </a:t>
            </a:r>
            <a:r>
              <a:rPr lang="es-ES" sz="5400" b="1" dirty="0">
                <a:solidFill>
                  <a:srgbClr val="FFFF00"/>
                </a:solidFill>
              </a:rPr>
              <a:t>inicuo [mejor ‘el transgresor de la ley’], </a:t>
            </a:r>
            <a:r>
              <a:rPr lang="es-ES" sz="5400" b="1" dirty="0">
                <a:solidFill>
                  <a:schemeClr val="bg1"/>
                </a:solidFill>
              </a:rPr>
              <a:t>a quien el Señor matará con el espíritu de su boca, y destruirá con el resplandor de su venida.”</a:t>
            </a:r>
            <a:endParaRPr lang="es-E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16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29064" y="2482786"/>
            <a:ext cx="109182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Y hablará palabras contra el Altísimo, y a los santos del Altísimo quebrantará, y </a:t>
            </a:r>
            <a:r>
              <a:rPr lang="es-ES" sz="4800" b="1" dirty="0">
                <a:solidFill>
                  <a:srgbClr val="FFFF00"/>
                </a:solidFill>
              </a:rPr>
              <a:t>pensará en cambiar los tiempos y la ley</a:t>
            </a:r>
            <a:r>
              <a:rPr lang="es-ES" sz="4800" b="1" dirty="0">
                <a:solidFill>
                  <a:schemeClr val="bg1"/>
                </a:solidFill>
              </a:rPr>
              <a:t>; y serán entregados en su mano hasta tiempo, y tiempos, y medio tiempo.”</a:t>
            </a:r>
            <a:endParaRPr lang="es-ES" sz="48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20621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sz="3200" dirty="0"/>
              <a:t>Daniel 7:25: </a:t>
            </a:r>
            <a:r>
              <a:rPr lang="es-ES" sz="3200" dirty="0">
                <a:solidFill>
                  <a:schemeClr val="tx1"/>
                </a:solidFill>
              </a:rPr>
              <a:t>Todos los eruditos concuerdan que el hombre de pecado, el cuerno pequeño de Daniel 7 y la bestia de Apocalipsis 13 representan el mismo poder:</a:t>
            </a:r>
          </a:p>
        </p:txBody>
      </p:sp>
    </p:spTree>
    <p:extLst>
      <p:ext uri="{BB962C8B-B14F-4D97-AF65-F5344CB8AC3E}">
        <p14:creationId xmlns:p14="http://schemas.microsoft.com/office/powerpoint/2010/main" val="284555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03739" y="533735"/>
            <a:ext cx="11095630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C00000"/>
                </a:solidFill>
              </a:rPr>
              <a:t>Apocalipsis 12:13, 14, 17</a:t>
            </a:r>
            <a:r>
              <a:rPr lang="es-ES" sz="4800" b="1" dirty="0">
                <a:solidFill>
                  <a:srgbClr val="002060"/>
                </a:solidFill>
              </a:rPr>
              <a:t>: Aquí vemos que el </a:t>
            </a:r>
            <a:r>
              <a:rPr lang="es-ES" sz="4800" b="1" dirty="0">
                <a:solidFill>
                  <a:srgbClr val="C00000"/>
                </a:solidFill>
              </a:rPr>
              <a:t>dragón</a:t>
            </a:r>
            <a:r>
              <a:rPr lang="es-ES" sz="4800" b="1" dirty="0">
                <a:solidFill>
                  <a:srgbClr val="002060"/>
                </a:solidFill>
              </a:rPr>
              <a:t> de Apocalipsis 12 equivale al </a:t>
            </a:r>
            <a:r>
              <a:rPr lang="es-ES" sz="4800" b="1" dirty="0">
                <a:solidFill>
                  <a:srgbClr val="C00000"/>
                </a:solidFill>
              </a:rPr>
              <a:t>cuerno pequeño</a:t>
            </a:r>
            <a:r>
              <a:rPr lang="es-ES" sz="4800" b="1" dirty="0">
                <a:solidFill>
                  <a:srgbClr val="002060"/>
                </a:solidFill>
              </a:rPr>
              <a:t>, la </a:t>
            </a:r>
            <a:r>
              <a:rPr lang="es-ES" sz="4800" b="1" dirty="0">
                <a:solidFill>
                  <a:srgbClr val="C00000"/>
                </a:solidFill>
              </a:rPr>
              <a:t>mujer</a:t>
            </a:r>
            <a:r>
              <a:rPr lang="es-ES" sz="4800" b="1" dirty="0">
                <a:solidFill>
                  <a:srgbClr val="002060"/>
                </a:solidFill>
              </a:rPr>
              <a:t> equivale a los </a:t>
            </a:r>
            <a:r>
              <a:rPr lang="es-ES" sz="4800" b="1" dirty="0">
                <a:solidFill>
                  <a:srgbClr val="C00000"/>
                </a:solidFill>
              </a:rPr>
              <a:t>santos del Altísimo </a:t>
            </a:r>
            <a:r>
              <a:rPr lang="es-ES" sz="4800" b="1" dirty="0">
                <a:solidFill>
                  <a:srgbClr val="002060"/>
                </a:solidFill>
              </a:rPr>
              <a:t>y el periodo de tiempo es el mismo que en Daniel 7. ¿Qué es lo que </a:t>
            </a:r>
            <a:r>
              <a:rPr lang="es-ES" sz="4800" b="1" u="sng" dirty="0">
                <a:solidFill>
                  <a:srgbClr val="002060"/>
                </a:solidFill>
              </a:rPr>
              <a:t>odian</a:t>
            </a:r>
            <a:r>
              <a:rPr lang="es-ES" sz="4800" b="1" dirty="0">
                <a:solidFill>
                  <a:srgbClr val="002060"/>
                </a:solidFill>
              </a:rPr>
              <a:t> el cuerno pequeño y el dragón? La respuesta es </a:t>
            </a:r>
            <a:r>
              <a:rPr lang="es-ES" sz="4800" b="1" u="sng" dirty="0">
                <a:solidFill>
                  <a:srgbClr val="002060"/>
                </a:solidFill>
              </a:rPr>
              <a:t>la ley o los mandamientos de Dios</a:t>
            </a:r>
            <a:r>
              <a:rPr lang="es-ES" sz="4800" b="1" dirty="0">
                <a:solidFill>
                  <a:srgbClr val="002060"/>
                </a:solidFill>
              </a:rPr>
              <a:t>: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20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29064" y="681282"/>
            <a:ext cx="1091820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Y se le dieron a la </a:t>
            </a:r>
            <a:r>
              <a:rPr lang="es-ES" sz="4800" b="1" dirty="0">
                <a:solidFill>
                  <a:srgbClr val="FFFF00"/>
                </a:solidFill>
              </a:rPr>
              <a:t>mujer</a:t>
            </a:r>
            <a:r>
              <a:rPr lang="es-ES" sz="4800" b="1" dirty="0">
                <a:solidFill>
                  <a:schemeClr val="bg1"/>
                </a:solidFill>
              </a:rPr>
              <a:t> las dos alas de la gran águila, para que volase de delante de la serpiente al desierto, a su lugar, donde es sustentada por un tiempo, y tiempos, y la mitad de un tiempo. 15 Y la </a:t>
            </a:r>
            <a:r>
              <a:rPr lang="es-ES" sz="4800" b="1" dirty="0">
                <a:solidFill>
                  <a:srgbClr val="FFFF00"/>
                </a:solidFill>
              </a:rPr>
              <a:t>serpiente</a:t>
            </a:r>
            <a:r>
              <a:rPr lang="es-ES" sz="4800" b="1" dirty="0">
                <a:solidFill>
                  <a:schemeClr val="bg1"/>
                </a:solidFill>
              </a:rPr>
              <a:t> arrojó de su boca, tras la mujer, agua como un río, para que fuese arrastrada por el río. </a:t>
            </a:r>
            <a:endParaRPr lang="es-ES" sz="48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sz="3200" dirty="0" smtClean="0"/>
              <a:t>Ap. 12: 14-17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7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56360" y="285497"/>
            <a:ext cx="1091820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16 </a:t>
            </a:r>
            <a:r>
              <a:rPr lang="es-ES" sz="4800" b="1" dirty="0">
                <a:solidFill>
                  <a:schemeClr val="bg1"/>
                </a:solidFill>
              </a:rPr>
              <a:t>Pero la tierra </a:t>
            </a:r>
            <a:r>
              <a:rPr lang="es-ES" sz="4800" b="1" dirty="0">
                <a:solidFill>
                  <a:srgbClr val="FFFF00"/>
                </a:solidFill>
              </a:rPr>
              <a:t>ayudó</a:t>
            </a:r>
            <a:r>
              <a:rPr lang="es-ES" sz="4800" b="1" dirty="0">
                <a:solidFill>
                  <a:schemeClr val="bg1"/>
                </a:solidFill>
              </a:rPr>
              <a:t> a la mujer, pues la tierra abrió su boca y tragó el río que el dragón había echado de su boca. 17 Entonces el dragón se llenó de </a:t>
            </a:r>
            <a:r>
              <a:rPr lang="es-ES" sz="4800" b="1" dirty="0">
                <a:solidFill>
                  <a:srgbClr val="FFFF00"/>
                </a:solidFill>
              </a:rPr>
              <a:t>ira</a:t>
            </a:r>
            <a:r>
              <a:rPr lang="es-ES" sz="4800" b="1" dirty="0">
                <a:solidFill>
                  <a:schemeClr val="bg1"/>
                </a:solidFill>
              </a:rPr>
              <a:t> contra la mujer; y se fue a hacer </a:t>
            </a:r>
            <a:r>
              <a:rPr lang="es-ES" sz="4800" b="1" dirty="0">
                <a:solidFill>
                  <a:srgbClr val="FFFF00"/>
                </a:solidFill>
              </a:rPr>
              <a:t>guerra</a:t>
            </a:r>
            <a:r>
              <a:rPr lang="es-ES" sz="4800" b="1" dirty="0">
                <a:solidFill>
                  <a:schemeClr val="bg1"/>
                </a:solidFill>
              </a:rPr>
              <a:t> contra </a:t>
            </a:r>
            <a:r>
              <a:rPr lang="es-ES" sz="4800" b="1" dirty="0">
                <a:solidFill>
                  <a:srgbClr val="FFFF00"/>
                </a:solidFill>
              </a:rPr>
              <a:t>el resto de la descendencia de ella</a:t>
            </a:r>
            <a:r>
              <a:rPr lang="es-ES" sz="4800" b="1" dirty="0">
                <a:solidFill>
                  <a:schemeClr val="bg1"/>
                </a:solidFill>
              </a:rPr>
              <a:t>, los que </a:t>
            </a:r>
            <a:r>
              <a:rPr lang="es-ES" sz="4800" b="1" u="sng" dirty="0">
                <a:solidFill>
                  <a:srgbClr val="FFFF00"/>
                </a:solidFill>
              </a:rPr>
              <a:t>guardan los mandamientos de Dios </a:t>
            </a:r>
            <a:r>
              <a:rPr lang="es-ES" sz="4800" b="1" dirty="0">
                <a:solidFill>
                  <a:schemeClr val="bg1"/>
                </a:solidFill>
              </a:rPr>
              <a:t>y tienen el testimonio de Jesucristo.</a:t>
            </a:r>
            <a:endParaRPr lang="es-E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59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29064" y="2158610"/>
            <a:ext cx="109182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“</a:t>
            </a:r>
            <a:r>
              <a:rPr lang="es-ES" sz="4400" b="1" dirty="0">
                <a:solidFill>
                  <a:schemeClr val="bg1"/>
                </a:solidFill>
              </a:rPr>
              <a:t>y el humo de su tormento sube por los siglos de los siglos. Y no tienen reposo de día ni de noche los que adoran a la bestia y a su imagen, ni nadie que reciba la </a:t>
            </a:r>
            <a:r>
              <a:rPr lang="es-ES" sz="4400" b="1" dirty="0">
                <a:solidFill>
                  <a:srgbClr val="FFFF00"/>
                </a:solidFill>
              </a:rPr>
              <a:t>marca</a:t>
            </a:r>
            <a:r>
              <a:rPr lang="es-ES" sz="4400" b="1" dirty="0">
                <a:solidFill>
                  <a:schemeClr val="bg1"/>
                </a:solidFill>
              </a:rPr>
              <a:t> </a:t>
            </a:r>
            <a:r>
              <a:rPr lang="es-ES" sz="4400" b="1" dirty="0">
                <a:solidFill>
                  <a:srgbClr val="FFFF00"/>
                </a:solidFill>
              </a:rPr>
              <a:t>de su nombre</a:t>
            </a:r>
            <a:r>
              <a:rPr lang="es-ES" sz="4400" b="1" dirty="0">
                <a:solidFill>
                  <a:schemeClr val="bg1"/>
                </a:solidFill>
              </a:rPr>
              <a:t>. 12 Aquí está la paciencia de los santos, los que </a:t>
            </a:r>
            <a:r>
              <a:rPr lang="es-ES" sz="4400" b="1" dirty="0">
                <a:solidFill>
                  <a:srgbClr val="FFFF00"/>
                </a:solidFill>
              </a:rPr>
              <a:t>guardan los mandamientos de Dios</a:t>
            </a:r>
            <a:r>
              <a:rPr lang="es-ES" sz="4400" b="1" dirty="0">
                <a:solidFill>
                  <a:schemeClr val="bg1"/>
                </a:solidFill>
              </a:rPr>
              <a:t> y la fe de Jesús.”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20621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sz="3200" dirty="0"/>
              <a:t>Apocalipsis 14:11-12: </a:t>
            </a:r>
            <a:r>
              <a:rPr lang="es-ES" sz="3200" dirty="0">
                <a:solidFill>
                  <a:schemeClr val="tx1"/>
                </a:solidFill>
              </a:rPr>
              <a:t>El grupo que ‘guarda los mandamientos de Dios’ en Apocalipsis 14:12 está en antítesis con los que reciben a marca de la bestia en el versículo anterior:</a:t>
            </a:r>
          </a:p>
        </p:txBody>
      </p:sp>
    </p:spTree>
    <p:extLst>
      <p:ext uri="{BB962C8B-B14F-4D97-AF65-F5344CB8AC3E}">
        <p14:creationId xmlns:p14="http://schemas.microsoft.com/office/powerpoint/2010/main" val="141027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2607" y="1124975"/>
            <a:ext cx="1141112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Entonces el </a:t>
            </a:r>
            <a:r>
              <a:rPr lang="es-ES" sz="5400" b="1" dirty="0">
                <a:solidFill>
                  <a:srgbClr val="FFFF00"/>
                </a:solidFill>
              </a:rPr>
              <a:t>dragón</a:t>
            </a:r>
            <a:r>
              <a:rPr lang="es-ES" sz="5400" b="1" dirty="0">
                <a:solidFill>
                  <a:schemeClr val="bg1"/>
                </a:solidFill>
              </a:rPr>
              <a:t> se llenó de ira contra la </a:t>
            </a:r>
            <a:r>
              <a:rPr lang="es-ES" sz="5400" b="1" dirty="0">
                <a:solidFill>
                  <a:srgbClr val="FFFF00"/>
                </a:solidFill>
              </a:rPr>
              <a:t>mujer</a:t>
            </a:r>
            <a:r>
              <a:rPr lang="es-ES" sz="5400" b="1" dirty="0">
                <a:solidFill>
                  <a:schemeClr val="bg1"/>
                </a:solidFill>
              </a:rPr>
              <a:t>; y se fue a hacer guerra contra el </a:t>
            </a:r>
            <a:r>
              <a:rPr lang="es-ES" sz="5400" b="1" dirty="0">
                <a:solidFill>
                  <a:srgbClr val="FFFF00"/>
                </a:solidFill>
              </a:rPr>
              <a:t>resto</a:t>
            </a:r>
            <a:r>
              <a:rPr lang="es-ES" sz="5400" b="1" dirty="0">
                <a:solidFill>
                  <a:schemeClr val="bg1"/>
                </a:solidFill>
              </a:rPr>
              <a:t> [</a:t>
            </a:r>
            <a:r>
              <a:rPr lang="es-ES" sz="5400" b="1" dirty="0">
                <a:solidFill>
                  <a:srgbClr val="FFFF00"/>
                </a:solidFill>
              </a:rPr>
              <a:t>remanente</a:t>
            </a:r>
            <a:r>
              <a:rPr lang="es-ES" sz="5400" b="1" dirty="0">
                <a:solidFill>
                  <a:schemeClr val="bg1"/>
                </a:solidFill>
              </a:rPr>
              <a:t>] de la descendencia de ella, los que </a:t>
            </a:r>
            <a:r>
              <a:rPr lang="es-ES" sz="5400" b="1" dirty="0">
                <a:solidFill>
                  <a:srgbClr val="FFFF00"/>
                </a:solidFill>
              </a:rPr>
              <a:t>guardan los mandamientos de Dios </a:t>
            </a:r>
            <a:r>
              <a:rPr lang="es-ES" sz="5400" b="1" dirty="0">
                <a:solidFill>
                  <a:schemeClr val="bg1"/>
                </a:solidFill>
              </a:rPr>
              <a:t>y tienen el testimonio de Jesucristo.”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err="1"/>
              <a:t>Apocalipsis</a:t>
            </a:r>
            <a:r>
              <a:rPr lang="en-US" dirty="0"/>
              <a:t> 12:17:</a:t>
            </a:r>
          </a:p>
        </p:txBody>
      </p:sp>
    </p:spTree>
    <p:extLst>
      <p:ext uri="{BB962C8B-B14F-4D97-AF65-F5344CB8AC3E}">
        <p14:creationId xmlns:p14="http://schemas.microsoft.com/office/powerpoint/2010/main" val="114458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645392" y="1552566"/>
            <a:ext cx="4224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Inicuo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645393" y="224887"/>
            <a:ext cx="4047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Verbo encarnado</a:t>
            </a:r>
            <a:endParaRPr lang="es-ES" sz="320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645392" y="4426605"/>
            <a:ext cx="4210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La mujer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659657" y="5413019"/>
            <a:ext cx="4033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Los que guardan los mandamientos</a:t>
            </a:r>
            <a:endParaRPr kumimoji="0" lang="es-ES" sz="3200" b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659657" y="2905595"/>
            <a:ext cx="464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Dragón de Ap. 12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491447" y="3841830"/>
            <a:ext cx="5307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Transgresor de la </a:t>
            </a:r>
            <a:r>
              <a:rPr lang="es-ES" sz="3200" dirty="0" smtClean="0">
                <a:solidFill>
                  <a:prstClr val="black"/>
                </a:solidFill>
              </a:rPr>
              <a:t>ley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554930" y="1092356"/>
            <a:ext cx="5409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Cristo es imagen visible del Padre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516338" y="266638"/>
            <a:ext cx="5534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Los santos del altísimo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554930" y="2362973"/>
            <a:ext cx="5248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No tienen la marca de la bestia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554930" y="5758379"/>
            <a:ext cx="5115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G. </a:t>
            </a:r>
            <a:r>
              <a:rPr lang="es-ES" sz="3200" dirty="0">
                <a:solidFill>
                  <a:prstClr val="black"/>
                </a:solidFill>
              </a:rPr>
              <a:t>El cuerno pequeño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554930" y="4828244"/>
            <a:ext cx="5053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s-D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 smtClean="0">
                <a:solidFill>
                  <a:prstClr val="black"/>
                </a:solidFill>
                <a:latin typeface="Calibri" panose="020F0502020204030204"/>
              </a:rPr>
              <a:t>Los rituales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/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Asocie</a:t>
            </a:r>
            <a:endParaRPr kumimoji="0" lang="es-ES" sz="40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" y="5705957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58345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Guardadores versus transgresores</a:t>
            </a:r>
            <a:endParaRPr lang="es-ES" sz="80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72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702965" y="762932"/>
            <a:ext cx="10713493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u="sng" dirty="0">
                <a:solidFill>
                  <a:srgbClr val="002060"/>
                </a:solidFill>
              </a:rPr>
              <a:t>Dentro</a:t>
            </a:r>
            <a:r>
              <a:rPr lang="es-ES" sz="4800" b="1" dirty="0">
                <a:solidFill>
                  <a:srgbClr val="002060"/>
                </a:solidFill>
              </a:rPr>
              <a:t> de la santa ciudad estarán los que </a:t>
            </a:r>
            <a:r>
              <a:rPr lang="es-ES" sz="4800" b="1" dirty="0">
                <a:solidFill>
                  <a:srgbClr val="C00000"/>
                </a:solidFill>
              </a:rPr>
              <a:t>obedecen los mandamientos de Dios </a:t>
            </a:r>
            <a:r>
              <a:rPr lang="es-ES" sz="4800" b="1" dirty="0">
                <a:solidFill>
                  <a:srgbClr val="002060"/>
                </a:solidFill>
              </a:rPr>
              <a:t>y </a:t>
            </a:r>
            <a:r>
              <a:rPr lang="es-ES" sz="4800" b="1" u="sng" dirty="0">
                <a:solidFill>
                  <a:srgbClr val="002060"/>
                </a:solidFill>
              </a:rPr>
              <a:t>fuera</a:t>
            </a:r>
            <a:r>
              <a:rPr lang="es-ES" sz="4800" b="1" dirty="0">
                <a:solidFill>
                  <a:srgbClr val="002060"/>
                </a:solidFill>
              </a:rPr>
              <a:t> </a:t>
            </a:r>
            <a:r>
              <a:rPr lang="es-ES" sz="4800" b="1" dirty="0">
                <a:solidFill>
                  <a:srgbClr val="C00000"/>
                </a:solidFill>
              </a:rPr>
              <a:t>estarán los que los transgreden</a:t>
            </a:r>
            <a:r>
              <a:rPr lang="es-ES" sz="4800" b="1" dirty="0">
                <a:solidFill>
                  <a:srgbClr val="002060"/>
                </a:solidFill>
              </a:rPr>
              <a:t>. Existe una discrepancia entre la versión Reina-Valera de </a:t>
            </a:r>
            <a:r>
              <a:rPr lang="es-ES" sz="4800" b="1" dirty="0">
                <a:solidFill>
                  <a:srgbClr val="C00000"/>
                </a:solidFill>
              </a:rPr>
              <a:t>1960</a:t>
            </a:r>
            <a:r>
              <a:rPr lang="es-ES" sz="4800" b="1" dirty="0">
                <a:solidFill>
                  <a:srgbClr val="002060"/>
                </a:solidFill>
              </a:rPr>
              <a:t> y la versión Reina-Valera de </a:t>
            </a:r>
            <a:r>
              <a:rPr lang="es-ES" sz="4800" b="1" dirty="0">
                <a:solidFill>
                  <a:srgbClr val="C00000"/>
                </a:solidFill>
              </a:rPr>
              <a:t>1909</a:t>
            </a:r>
            <a:r>
              <a:rPr lang="es-ES" sz="4800" b="1" dirty="0">
                <a:solidFill>
                  <a:srgbClr val="002060"/>
                </a:solidFill>
              </a:rPr>
              <a:t> que se basa en el </a:t>
            </a:r>
            <a:r>
              <a:rPr lang="es-ES" sz="4800" b="1" dirty="0" err="1">
                <a:solidFill>
                  <a:srgbClr val="002060"/>
                </a:solidFill>
              </a:rPr>
              <a:t>Textus</a:t>
            </a:r>
            <a:r>
              <a:rPr lang="es-ES" sz="4800" b="1" dirty="0">
                <a:solidFill>
                  <a:srgbClr val="002060"/>
                </a:solidFill>
              </a:rPr>
              <a:t> </a:t>
            </a:r>
            <a:r>
              <a:rPr lang="es-ES" sz="4800" b="1" dirty="0" err="1">
                <a:solidFill>
                  <a:srgbClr val="002060"/>
                </a:solidFill>
              </a:rPr>
              <a:t>Receptus</a:t>
            </a:r>
            <a:r>
              <a:rPr lang="es-ES" sz="4800" b="1" dirty="0">
                <a:solidFill>
                  <a:srgbClr val="002060"/>
                </a:solidFill>
              </a:rPr>
              <a:t>: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29064" y="1462573"/>
            <a:ext cx="109182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Bienaventurados los que </a:t>
            </a:r>
            <a:r>
              <a:rPr lang="es-ES" sz="4800" b="1" dirty="0">
                <a:solidFill>
                  <a:srgbClr val="FFFF00"/>
                </a:solidFill>
              </a:rPr>
              <a:t>lavan sus ropas</a:t>
            </a:r>
            <a:r>
              <a:rPr lang="es-ES" sz="4800" b="1" dirty="0">
                <a:solidFill>
                  <a:schemeClr val="bg1"/>
                </a:solidFill>
              </a:rPr>
              <a:t>, para tener derecho al árbol de la vida, y para entrar por las puertas en la ciudad. 15 </a:t>
            </a:r>
            <a:r>
              <a:rPr lang="es-ES" sz="4800" b="1" dirty="0">
                <a:solidFill>
                  <a:srgbClr val="FFFF00"/>
                </a:solidFill>
              </a:rPr>
              <a:t>Mas</a:t>
            </a:r>
            <a:r>
              <a:rPr lang="es-ES" sz="4800" b="1" dirty="0">
                <a:solidFill>
                  <a:schemeClr val="bg1"/>
                </a:solidFill>
              </a:rPr>
              <a:t> los perros </a:t>
            </a:r>
            <a:r>
              <a:rPr lang="es-ES" sz="4800" b="1" dirty="0">
                <a:solidFill>
                  <a:srgbClr val="FFFF00"/>
                </a:solidFill>
              </a:rPr>
              <a:t>estarán fuera</a:t>
            </a:r>
            <a:r>
              <a:rPr lang="es-ES" sz="4800" b="1" dirty="0">
                <a:solidFill>
                  <a:schemeClr val="bg1"/>
                </a:solidFill>
              </a:rPr>
              <a:t>, y los hechiceros, los fornicarios, los homicidas, los idólatras, y todo aquel que ama y hace mentira.”</a:t>
            </a:r>
            <a:endParaRPr lang="es-ES" sz="48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sz="3200" dirty="0"/>
              <a:t>Apocalipsis 22:14, 15 </a:t>
            </a:r>
            <a:r>
              <a:rPr lang="es-ES" sz="3200" dirty="0" smtClean="0"/>
              <a:t>RVR1960 (basado </a:t>
            </a:r>
            <a:r>
              <a:rPr lang="es-ES" sz="3200" dirty="0"/>
              <a:t>en los manuscritos de </a:t>
            </a:r>
            <a:r>
              <a:rPr lang="es-ES" sz="3200" dirty="0" err="1"/>
              <a:t>Vaticanus</a:t>
            </a:r>
            <a:r>
              <a:rPr lang="es-ES" sz="3200" dirty="0"/>
              <a:t> y </a:t>
            </a:r>
            <a:r>
              <a:rPr lang="es-ES" sz="3200" dirty="0" err="1"/>
              <a:t>Sinaiticus</a:t>
            </a:r>
            <a:r>
              <a:rPr lang="es-ES" sz="3200" dirty="0"/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225604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29064" y="1094084"/>
            <a:ext cx="109182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Bienaventurados los que </a:t>
            </a:r>
            <a:r>
              <a:rPr lang="es-ES" sz="4800" b="1" dirty="0">
                <a:solidFill>
                  <a:srgbClr val="FFFF00"/>
                </a:solidFill>
              </a:rPr>
              <a:t>guardan sus mandamientos</a:t>
            </a:r>
            <a:r>
              <a:rPr lang="es-ES" sz="4800" b="1" dirty="0">
                <a:solidFill>
                  <a:schemeClr val="bg1"/>
                </a:solidFill>
              </a:rPr>
              <a:t>, para que su potencia sea en el árbol de la vida, y que </a:t>
            </a:r>
            <a:r>
              <a:rPr lang="es-ES" sz="4800" b="1" dirty="0">
                <a:solidFill>
                  <a:srgbClr val="FFFF00"/>
                </a:solidFill>
              </a:rPr>
              <a:t>entren</a:t>
            </a:r>
            <a:r>
              <a:rPr lang="es-ES" sz="4800" b="1" dirty="0">
                <a:solidFill>
                  <a:schemeClr val="bg1"/>
                </a:solidFill>
              </a:rPr>
              <a:t> por las puertas en la ciudad. </a:t>
            </a:r>
            <a:r>
              <a:rPr lang="es-ES" sz="4800" b="1" dirty="0">
                <a:solidFill>
                  <a:srgbClr val="FFFF00"/>
                </a:solidFill>
              </a:rPr>
              <a:t>Más</a:t>
            </a:r>
            <a:r>
              <a:rPr lang="es-ES" sz="4800" b="1" dirty="0">
                <a:solidFill>
                  <a:schemeClr val="bg1"/>
                </a:solidFill>
              </a:rPr>
              <a:t> los perros </a:t>
            </a:r>
            <a:r>
              <a:rPr lang="es-ES" sz="4800" b="1" dirty="0">
                <a:solidFill>
                  <a:srgbClr val="FFFF00"/>
                </a:solidFill>
              </a:rPr>
              <a:t>estarán</a:t>
            </a:r>
            <a:r>
              <a:rPr lang="es-ES" sz="4800" b="1" dirty="0">
                <a:solidFill>
                  <a:schemeClr val="bg1"/>
                </a:solidFill>
              </a:rPr>
              <a:t> </a:t>
            </a:r>
            <a:r>
              <a:rPr lang="es-ES" sz="4800" b="1" dirty="0">
                <a:solidFill>
                  <a:srgbClr val="FFFF00"/>
                </a:solidFill>
              </a:rPr>
              <a:t>fuera</a:t>
            </a:r>
            <a:r>
              <a:rPr lang="es-ES" sz="4800" b="1" dirty="0">
                <a:solidFill>
                  <a:schemeClr val="bg1"/>
                </a:solidFill>
              </a:rPr>
              <a:t>, y los hechiceros, y los disolutos, y los homicidas, y los idólatras, y cualquiera que ama y hace mentira.”</a:t>
            </a:r>
            <a:endParaRPr lang="es-ES" sz="48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sz="3200" dirty="0"/>
              <a:t>Apocalipsis 22:14-15 </a:t>
            </a:r>
            <a:r>
              <a:rPr lang="es-ES" sz="3200" dirty="0" smtClean="0"/>
              <a:t>RVA (</a:t>
            </a:r>
            <a:r>
              <a:rPr lang="es-ES" sz="3200" dirty="0" err="1" smtClean="0"/>
              <a:t>Textus</a:t>
            </a:r>
            <a:r>
              <a:rPr lang="es-ES" sz="3200" dirty="0" smtClean="0"/>
              <a:t> </a:t>
            </a:r>
            <a:r>
              <a:rPr lang="es-ES" sz="3200" dirty="0" err="1"/>
              <a:t>Receptus</a:t>
            </a:r>
            <a:r>
              <a:rPr lang="es-E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2203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03238" y="533279"/>
            <a:ext cx="11273051" cy="55092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400" b="1" dirty="0">
                <a:solidFill>
                  <a:srgbClr val="002060"/>
                </a:solidFill>
              </a:rPr>
              <a:t>El problema es que las expresiones ‘guardan los mandamientos’ y ‘lavan sus vestiduras’ son </a:t>
            </a:r>
            <a:r>
              <a:rPr lang="es-ES" sz="4400" b="1" u="sng" dirty="0">
                <a:solidFill>
                  <a:srgbClr val="002060"/>
                </a:solidFill>
              </a:rPr>
              <a:t>muy similares en griego</a:t>
            </a:r>
            <a:r>
              <a:rPr lang="es-ES" sz="4400" b="1" dirty="0">
                <a:solidFill>
                  <a:srgbClr val="002060"/>
                </a:solidFill>
              </a:rPr>
              <a:t>:</a:t>
            </a:r>
          </a:p>
          <a:p>
            <a:pPr>
              <a:buClr>
                <a:srgbClr val="FF0000"/>
              </a:buClr>
            </a:pPr>
            <a:r>
              <a:rPr lang="es-ES" sz="4400" b="1" dirty="0" smtClean="0">
                <a:solidFill>
                  <a:srgbClr val="FF0000"/>
                </a:solidFill>
              </a:rPr>
              <a:t>tas </a:t>
            </a:r>
            <a:r>
              <a:rPr lang="es-ES" sz="4400" b="1" dirty="0" err="1">
                <a:solidFill>
                  <a:srgbClr val="FF0000"/>
                </a:solidFill>
              </a:rPr>
              <a:t>entolás</a:t>
            </a:r>
            <a:r>
              <a:rPr lang="es-ES" sz="4400" b="1" dirty="0">
                <a:solidFill>
                  <a:srgbClr val="FF0000"/>
                </a:solidFill>
              </a:rPr>
              <a:t> </a:t>
            </a:r>
            <a:r>
              <a:rPr lang="es-ES" sz="4400" b="1" dirty="0" err="1">
                <a:solidFill>
                  <a:srgbClr val="FF0000"/>
                </a:solidFill>
              </a:rPr>
              <a:t>autón</a:t>
            </a:r>
            <a:r>
              <a:rPr lang="es-ES" sz="4400" b="1" dirty="0">
                <a:solidFill>
                  <a:srgbClr val="FF0000"/>
                </a:solidFill>
              </a:rPr>
              <a:t> </a:t>
            </a:r>
            <a:r>
              <a:rPr lang="es-ES" sz="4400" b="1" dirty="0">
                <a:solidFill>
                  <a:srgbClr val="002060"/>
                </a:solidFill>
              </a:rPr>
              <a:t>(guardan sus </a:t>
            </a:r>
            <a:r>
              <a:rPr lang="es-ES" sz="4400" b="1" dirty="0" smtClean="0">
                <a:solidFill>
                  <a:srgbClr val="002060"/>
                </a:solidFill>
              </a:rPr>
              <a:t>mandamientos</a:t>
            </a:r>
            <a:r>
              <a:rPr lang="es-ES" sz="4400" b="1" dirty="0">
                <a:solidFill>
                  <a:srgbClr val="002060"/>
                </a:solidFill>
              </a:rPr>
              <a:t>)</a:t>
            </a:r>
          </a:p>
          <a:p>
            <a:pPr>
              <a:buClr>
                <a:srgbClr val="FF0000"/>
              </a:buClr>
            </a:pPr>
            <a:r>
              <a:rPr lang="es-ES" sz="4400" b="1" dirty="0" smtClean="0">
                <a:solidFill>
                  <a:srgbClr val="FF0000"/>
                </a:solidFill>
              </a:rPr>
              <a:t>tas </a:t>
            </a:r>
            <a:r>
              <a:rPr lang="es-ES" sz="4400" b="1" dirty="0" err="1">
                <a:solidFill>
                  <a:srgbClr val="FF0000"/>
                </a:solidFill>
              </a:rPr>
              <a:t>stolás</a:t>
            </a:r>
            <a:r>
              <a:rPr lang="es-ES" sz="4400" b="1" dirty="0">
                <a:solidFill>
                  <a:srgbClr val="FF0000"/>
                </a:solidFill>
              </a:rPr>
              <a:t> </a:t>
            </a:r>
            <a:r>
              <a:rPr lang="es-ES" sz="4400" b="1" dirty="0" err="1">
                <a:solidFill>
                  <a:srgbClr val="FF0000"/>
                </a:solidFill>
              </a:rPr>
              <a:t>autón</a:t>
            </a:r>
            <a:r>
              <a:rPr lang="es-ES" sz="4400" b="1" dirty="0">
                <a:solidFill>
                  <a:srgbClr val="FF0000"/>
                </a:solidFill>
              </a:rPr>
              <a:t> </a:t>
            </a:r>
            <a:r>
              <a:rPr lang="es-ES" sz="4400" b="1" dirty="0">
                <a:solidFill>
                  <a:srgbClr val="002060"/>
                </a:solidFill>
              </a:rPr>
              <a:t>(lavan sus vestiduras)</a:t>
            </a:r>
          </a:p>
          <a:p>
            <a:pPr>
              <a:buClr>
                <a:srgbClr val="FF0000"/>
              </a:buClr>
            </a:pPr>
            <a:r>
              <a:rPr lang="es-ES" sz="4400" b="1" dirty="0">
                <a:solidFill>
                  <a:srgbClr val="002060"/>
                </a:solidFill>
              </a:rPr>
              <a:t>Elena White advirtió que es probable que algún </a:t>
            </a:r>
            <a:r>
              <a:rPr lang="es-ES" sz="4400" b="1" u="sng" dirty="0">
                <a:solidFill>
                  <a:srgbClr val="002060"/>
                </a:solidFill>
              </a:rPr>
              <a:t>copista</a:t>
            </a:r>
            <a:r>
              <a:rPr lang="es-ES" sz="4400" b="1" dirty="0">
                <a:solidFill>
                  <a:srgbClr val="002060"/>
                </a:solidFill>
              </a:rPr>
              <a:t> o traductor haya cometido un </a:t>
            </a:r>
            <a:r>
              <a:rPr lang="es-ES" sz="4400" b="1" u="sng" dirty="0">
                <a:solidFill>
                  <a:srgbClr val="002060"/>
                </a:solidFill>
              </a:rPr>
              <a:t>error de transmisión</a:t>
            </a:r>
            <a:r>
              <a:rPr lang="es-ES" sz="4400" b="1" dirty="0">
                <a:solidFill>
                  <a:srgbClr val="002060"/>
                </a:solidFill>
              </a:rPr>
              <a:t>:</a:t>
            </a:r>
            <a:endParaRPr lang="es-E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5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00502" y="681282"/>
            <a:ext cx="1124575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“Algunos nos miran con seriedad y dicen: ‘No creen que debe haber habido algún error de </a:t>
            </a:r>
            <a:r>
              <a:rPr lang="es-ES" sz="4400" b="1" dirty="0">
                <a:solidFill>
                  <a:srgbClr val="FFFF00"/>
                </a:solidFill>
              </a:rPr>
              <a:t>copista</a:t>
            </a:r>
            <a:r>
              <a:rPr lang="es-ES" sz="4400" b="1" dirty="0">
                <a:solidFill>
                  <a:schemeClr val="bg1"/>
                </a:solidFill>
              </a:rPr>
              <a:t> o de </a:t>
            </a:r>
            <a:r>
              <a:rPr lang="es-ES" sz="4400" b="1" dirty="0">
                <a:solidFill>
                  <a:srgbClr val="FFFF00"/>
                </a:solidFill>
              </a:rPr>
              <a:t>traductor</a:t>
            </a:r>
            <a:r>
              <a:rPr lang="es-ES" sz="4400" b="1" dirty="0">
                <a:solidFill>
                  <a:schemeClr val="bg1"/>
                </a:solidFill>
              </a:rPr>
              <a:t>?’ Todo esto es probable, y aquellos que son tan estrechos para vacilar por esto y tropezar en esta </a:t>
            </a:r>
            <a:r>
              <a:rPr lang="es-ES" sz="4400" b="1" dirty="0">
                <a:solidFill>
                  <a:srgbClr val="FFFF00"/>
                </a:solidFill>
              </a:rPr>
              <a:t>posibilidad</a:t>
            </a:r>
            <a:r>
              <a:rPr lang="es-ES" sz="4400" b="1" dirty="0">
                <a:solidFill>
                  <a:schemeClr val="bg1"/>
                </a:solidFill>
              </a:rPr>
              <a:t> o </a:t>
            </a:r>
            <a:r>
              <a:rPr lang="es-ES" sz="4400" b="1" dirty="0">
                <a:solidFill>
                  <a:srgbClr val="FFFF00"/>
                </a:solidFill>
              </a:rPr>
              <a:t>probabilidad</a:t>
            </a:r>
            <a:r>
              <a:rPr lang="es-ES" sz="4400" b="1" dirty="0">
                <a:solidFill>
                  <a:schemeClr val="bg1"/>
                </a:solidFill>
              </a:rPr>
              <a:t>, estarían también listos para tropezar en los misterios de la palabra inspirada, porque su débil mente no puede discernir los propósitos de Dios</a:t>
            </a:r>
            <a:r>
              <a:rPr lang="es-ES" sz="4400" b="1" dirty="0" smtClean="0">
                <a:solidFill>
                  <a:schemeClr val="bg1"/>
                </a:solidFill>
              </a:rPr>
              <a:t>.”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sz="3200" dirty="0"/>
              <a:t>Mensajes Selectos, tomo 1, p. 18</a:t>
            </a:r>
          </a:p>
        </p:txBody>
      </p:sp>
    </p:spTree>
    <p:extLst>
      <p:ext uri="{BB962C8B-B14F-4D97-AF65-F5344CB8AC3E}">
        <p14:creationId xmlns:p14="http://schemas.microsoft.com/office/powerpoint/2010/main" val="229458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03238" y="150479"/>
            <a:ext cx="11273051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400" b="1" dirty="0">
                <a:solidFill>
                  <a:srgbClr val="002060"/>
                </a:solidFill>
              </a:rPr>
              <a:t>La certeza de nuestras doctrinas no depende de </a:t>
            </a:r>
            <a:r>
              <a:rPr lang="es-ES" sz="4400" b="1" u="sng" dirty="0">
                <a:solidFill>
                  <a:srgbClr val="002060"/>
                </a:solidFill>
              </a:rPr>
              <a:t>un solo texto</a:t>
            </a:r>
            <a:r>
              <a:rPr lang="es-ES" sz="4400" b="1" dirty="0">
                <a:solidFill>
                  <a:srgbClr val="002060"/>
                </a:solidFill>
              </a:rPr>
              <a:t>. Cuando los manuscritos discrepan hacemos </a:t>
            </a:r>
            <a:r>
              <a:rPr lang="es-ES" sz="4400" b="1" u="sng" dirty="0">
                <a:solidFill>
                  <a:srgbClr val="002060"/>
                </a:solidFill>
              </a:rPr>
              <a:t>dos cosas</a:t>
            </a:r>
            <a:r>
              <a:rPr lang="es-ES" sz="4400" b="1" dirty="0">
                <a:solidFill>
                  <a:srgbClr val="002060"/>
                </a:solidFill>
              </a:rPr>
              <a:t>: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ES" sz="4400" b="1" dirty="0" smtClean="0">
                <a:solidFill>
                  <a:srgbClr val="002060"/>
                </a:solidFill>
              </a:rPr>
              <a:t>Buscamos </a:t>
            </a:r>
            <a:r>
              <a:rPr lang="es-ES" sz="4400" b="1" dirty="0">
                <a:solidFill>
                  <a:srgbClr val="002060"/>
                </a:solidFill>
              </a:rPr>
              <a:t>otros textos afines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ES" sz="4400" b="1" dirty="0" smtClean="0">
                <a:solidFill>
                  <a:srgbClr val="002060"/>
                </a:solidFill>
              </a:rPr>
              <a:t>Consideramos </a:t>
            </a:r>
            <a:r>
              <a:rPr lang="es-ES" sz="4400" b="1" dirty="0">
                <a:solidFill>
                  <a:srgbClr val="002060"/>
                </a:solidFill>
              </a:rPr>
              <a:t>el contexto más amplio para aclarar</a:t>
            </a:r>
          </a:p>
          <a:p>
            <a:pPr>
              <a:buClr>
                <a:srgbClr val="FF0000"/>
              </a:buClr>
            </a:pPr>
            <a:r>
              <a:rPr lang="es-ES" sz="4400" b="1" dirty="0">
                <a:solidFill>
                  <a:srgbClr val="002060"/>
                </a:solidFill>
              </a:rPr>
              <a:t>El libro de Apocalipsis emplea </a:t>
            </a:r>
            <a:r>
              <a:rPr lang="es-ES" sz="4400" b="1" u="sng" dirty="0">
                <a:solidFill>
                  <a:srgbClr val="002060"/>
                </a:solidFill>
              </a:rPr>
              <a:t>ambas expresiones</a:t>
            </a:r>
            <a:r>
              <a:rPr lang="es-ES" sz="4400" b="1" dirty="0">
                <a:solidFill>
                  <a:srgbClr val="002060"/>
                </a:solidFill>
              </a:rPr>
              <a:t> en otras partes del libro a donde los manuscritos no discrepan:</a:t>
            </a:r>
            <a:endParaRPr lang="es-E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97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723333" y="1390966"/>
            <a:ext cx="112457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Yo le dije: Señor, tú lo sabes. Y él me dijo: Estos son los que han salido de la gran tribulación, y han </a:t>
            </a:r>
            <a:r>
              <a:rPr lang="es-ES" sz="5400" b="1" dirty="0">
                <a:solidFill>
                  <a:srgbClr val="FFFF00"/>
                </a:solidFill>
              </a:rPr>
              <a:t>lavado sus ropas</a:t>
            </a:r>
            <a:r>
              <a:rPr lang="es-ES" sz="5400" b="1" dirty="0">
                <a:solidFill>
                  <a:schemeClr val="bg1"/>
                </a:solidFill>
              </a:rPr>
              <a:t>, y las han emblanquecido en la sangre del Cordero.”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sz="3200" dirty="0"/>
              <a:t>Apocalipsis 7:14: (‘lavado sus ropas’)</a:t>
            </a:r>
          </a:p>
        </p:txBody>
      </p:sp>
    </p:spTree>
    <p:extLst>
      <p:ext uri="{BB962C8B-B14F-4D97-AF65-F5344CB8AC3E}">
        <p14:creationId xmlns:p14="http://schemas.microsoft.com/office/powerpoint/2010/main" val="293321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723333" y="1118010"/>
            <a:ext cx="112457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Entonces el dragón se llenó de ira contra la mujer; y se fue a hacer guerra contra el resto de la descendencia de ella, los que </a:t>
            </a:r>
            <a:r>
              <a:rPr lang="es-ES" sz="5400" b="1" dirty="0">
                <a:solidFill>
                  <a:srgbClr val="FFFF00"/>
                </a:solidFill>
              </a:rPr>
              <a:t>guardan los mandamientos de Dios </a:t>
            </a:r>
            <a:r>
              <a:rPr lang="es-ES" sz="5400" b="1" dirty="0">
                <a:solidFill>
                  <a:schemeClr val="bg1"/>
                </a:solidFill>
              </a:rPr>
              <a:t>y tienen el testimonio de Jesucristo.”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sz="3200" dirty="0"/>
              <a:t>Apocalipsis 12:17: (‘guardan los mandamientos’)</a:t>
            </a:r>
          </a:p>
        </p:txBody>
      </p:sp>
    </p:spTree>
    <p:extLst>
      <p:ext uri="{BB962C8B-B14F-4D97-AF65-F5344CB8AC3E}">
        <p14:creationId xmlns:p14="http://schemas.microsoft.com/office/powerpoint/2010/main" val="118642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El origen del odio contra los mandamientos</a:t>
            </a:r>
          </a:p>
        </p:txBody>
      </p:sp>
    </p:spTree>
    <p:extLst>
      <p:ext uri="{BB962C8B-B14F-4D97-AF65-F5344CB8AC3E}">
        <p14:creationId xmlns:p14="http://schemas.microsoft.com/office/powerpoint/2010/main" val="19363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723333" y="1827693"/>
            <a:ext cx="107271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Aquí está la paciencia de los santos, los que </a:t>
            </a:r>
            <a:r>
              <a:rPr lang="es-ES" sz="5400" b="1" dirty="0">
                <a:solidFill>
                  <a:srgbClr val="FFFF00"/>
                </a:solidFill>
              </a:rPr>
              <a:t>guardan los mandamientos </a:t>
            </a:r>
            <a:r>
              <a:rPr lang="es-ES" sz="5400" b="1" dirty="0">
                <a:solidFill>
                  <a:schemeClr val="bg1"/>
                </a:solidFill>
              </a:rPr>
              <a:t>de Dios y la fe de Jesús.”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sz="3200" dirty="0"/>
              <a:t>Apocalipsis 14:12 (</a:t>
            </a:r>
            <a:r>
              <a:rPr lang="es-ES" sz="3200" dirty="0">
                <a:solidFill>
                  <a:schemeClr val="tx1"/>
                </a:solidFill>
              </a:rPr>
              <a:t>en contraste con los que adoran la bestia, su imagen y reciben su marca</a:t>
            </a:r>
            <a:r>
              <a:rPr lang="es-ES" sz="3200" dirty="0"/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40215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723330" y="1119470"/>
            <a:ext cx="10521134" cy="313932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600" b="1" dirty="0">
                <a:solidFill>
                  <a:srgbClr val="002060"/>
                </a:solidFill>
              </a:rPr>
              <a:t>Hay otros textos de Juan a donde aparece la expresión ‘</a:t>
            </a:r>
            <a:r>
              <a:rPr lang="es-ES" sz="6600" b="1" dirty="0">
                <a:solidFill>
                  <a:srgbClr val="C00000"/>
                </a:solidFill>
              </a:rPr>
              <a:t>guardar los mandamientos</a:t>
            </a:r>
            <a:r>
              <a:rPr lang="es-ES" sz="6600" b="1" dirty="0">
                <a:solidFill>
                  <a:srgbClr val="002060"/>
                </a:solidFill>
              </a:rPr>
              <a:t>’</a:t>
            </a:r>
            <a:endParaRPr lang="es-ES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0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22075" y="671691"/>
            <a:ext cx="1123783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“</a:t>
            </a:r>
            <a:r>
              <a:rPr lang="es-ES" sz="4400" b="1" dirty="0">
                <a:solidFill>
                  <a:schemeClr val="bg1"/>
                </a:solidFill>
              </a:rPr>
              <a:t>Y en esto sabemos que nosotros le conocemos, si </a:t>
            </a:r>
            <a:r>
              <a:rPr lang="es-ES" sz="4400" b="1" dirty="0">
                <a:solidFill>
                  <a:srgbClr val="FFFF00"/>
                </a:solidFill>
              </a:rPr>
              <a:t>guardamos sus mandamientos</a:t>
            </a:r>
            <a:r>
              <a:rPr lang="es-ES" sz="4400" b="1" dirty="0">
                <a:solidFill>
                  <a:schemeClr val="bg1"/>
                </a:solidFill>
              </a:rPr>
              <a:t>. 4 El que dice: Yo le conozco, y no </a:t>
            </a:r>
            <a:r>
              <a:rPr lang="es-ES" sz="4400" b="1" dirty="0">
                <a:solidFill>
                  <a:srgbClr val="FFFF00"/>
                </a:solidFill>
              </a:rPr>
              <a:t>guarda sus mandamientos</a:t>
            </a:r>
            <a:r>
              <a:rPr lang="es-ES" sz="4400" b="1" dirty="0">
                <a:solidFill>
                  <a:schemeClr val="bg1"/>
                </a:solidFill>
              </a:rPr>
              <a:t>, el tal es mentiroso, y la verdad no está en él; 5 pero el que </a:t>
            </a:r>
            <a:r>
              <a:rPr lang="es-ES" sz="4400" b="1" dirty="0">
                <a:solidFill>
                  <a:srgbClr val="FFFF00"/>
                </a:solidFill>
              </a:rPr>
              <a:t>guarda su palabra</a:t>
            </a:r>
            <a:r>
              <a:rPr lang="es-ES" sz="4400" b="1" dirty="0">
                <a:solidFill>
                  <a:schemeClr val="bg1"/>
                </a:solidFill>
              </a:rPr>
              <a:t>, en éste verdaderamente el amor de Dios se ha perfeccionado; por esto sabemos que estamos en él. 6 El que dice que permanece en él, debe </a:t>
            </a:r>
            <a:r>
              <a:rPr lang="es-ES" sz="4400" b="1" dirty="0">
                <a:solidFill>
                  <a:srgbClr val="FFFF00"/>
                </a:solidFill>
              </a:rPr>
              <a:t>andar</a:t>
            </a:r>
            <a:r>
              <a:rPr lang="es-ES" sz="4400" b="1" dirty="0">
                <a:solidFill>
                  <a:schemeClr val="bg1"/>
                </a:solidFill>
              </a:rPr>
              <a:t> como él </a:t>
            </a:r>
            <a:r>
              <a:rPr lang="es-ES" sz="4400" b="1" dirty="0">
                <a:solidFill>
                  <a:srgbClr val="FFFF00"/>
                </a:solidFill>
              </a:rPr>
              <a:t>anduvo</a:t>
            </a:r>
            <a:r>
              <a:rPr lang="es-ES" sz="4400" b="1" dirty="0">
                <a:solidFill>
                  <a:schemeClr val="bg1"/>
                </a:solidFill>
              </a:rPr>
              <a:t>.”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1 Juan 2:3-6:</a:t>
            </a:r>
          </a:p>
        </p:txBody>
      </p:sp>
    </p:spTree>
    <p:extLst>
      <p:ext uri="{BB962C8B-B14F-4D97-AF65-F5344CB8AC3E}">
        <p14:creationId xmlns:p14="http://schemas.microsoft.com/office/powerpoint/2010/main" val="24459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22075" y="1094772"/>
            <a:ext cx="1123783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“</a:t>
            </a:r>
            <a:r>
              <a:rPr lang="es-ES" sz="4400" b="1" dirty="0">
                <a:solidFill>
                  <a:schemeClr val="bg1"/>
                </a:solidFill>
              </a:rPr>
              <a:t>y cualquiera cosa que pidiéremos la recibiremos de él, porque </a:t>
            </a:r>
            <a:r>
              <a:rPr lang="es-ES" sz="4400" b="1" dirty="0">
                <a:solidFill>
                  <a:srgbClr val="FFFF00"/>
                </a:solidFill>
              </a:rPr>
              <a:t>guardamos sus mandamientos</a:t>
            </a:r>
            <a:r>
              <a:rPr lang="es-ES" sz="4400" b="1" dirty="0">
                <a:solidFill>
                  <a:schemeClr val="bg1"/>
                </a:solidFill>
              </a:rPr>
              <a:t>, y </a:t>
            </a:r>
            <a:r>
              <a:rPr lang="es-ES" sz="4400" b="1" dirty="0">
                <a:solidFill>
                  <a:srgbClr val="FFFF00"/>
                </a:solidFill>
              </a:rPr>
              <a:t>hacemos [similar a Apocalipsis 22:14]</a:t>
            </a:r>
            <a:r>
              <a:rPr lang="es-ES" sz="4400" b="1" dirty="0">
                <a:solidFill>
                  <a:schemeClr val="bg1"/>
                </a:solidFill>
              </a:rPr>
              <a:t> las cosas que son agradables delante de él. 24 Y el que </a:t>
            </a:r>
            <a:r>
              <a:rPr lang="es-ES" sz="4400" b="1" dirty="0">
                <a:solidFill>
                  <a:srgbClr val="FFFF00"/>
                </a:solidFill>
              </a:rPr>
              <a:t>guarda sus mandamientos</a:t>
            </a:r>
            <a:r>
              <a:rPr lang="es-ES" sz="4400" b="1" dirty="0">
                <a:solidFill>
                  <a:schemeClr val="bg1"/>
                </a:solidFill>
              </a:rPr>
              <a:t>, permanece en Dios, y Dios en él. Y en esto sabemos que él permanece en nosotros, por el Espíritu que nos ha dado.”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1 Juan 3:22, 24:</a:t>
            </a:r>
          </a:p>
        </p:txBody>
      </p:sp>
    </p:spTree>
    <p:extLst>
      <p:ext uri="{BB962C8B-B14F-4D97-AF65-F5344CB8AC3E}">
        <p14:creationId xmlns:p14="http://schemas.microsoft.com/office/powerpoint/2010/main" val="21414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67484" y="948690"/>
            <a:ext cx="1071921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En esto conocemos que amamos a los hijos de Dios, cuando amamos a Dios, y </a:t>
            </a:r>
            <a:r>
              <a:rPr lang="es-ES" sz="5400" b="1" dirty="0">
                <a:solidFill>
                  <a:srgbClr val="FFFF00"/>
                </a:solidFill>
              </a:rPr>
              <a:t>guardamos sus mandamientos</a:t>
            </a:r>
            <a:r>
              <a:rPr lang="es-ES" sz="5400" b="1" dirty="0">
                <a:solidFill>
                  <a:schemeClr val="bg1"/>
                </a:solidFill>
              </a:rPr>
              <a:t>. 3 Pues este es el amor a Dios, que </a:t>
            </a:r>
            <a:r>
              <a:rPr lang="es-ES" sz="5400" b="1" dirty="0">
                <a:solidFill>
                  <a:srgbClr val="FFFF00"/>
                </a:solidFill>
              </a:rPr>
              <a:t>guardemos sus mandamientos</a:t>
            </a:r>
            <a:r>
              <a:rPr lang="es-ES" sz="5400" b="1" dirty="0">
                <a:solidFill>
                  <a:schemeClr val="bg1"/>
                </a:solidFill>
              </a:rPr>
              <a:t>; y sus mandamientos no son gravosos.”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1 Juan 5:2, 3:</a:t>
            </a:r>
          </a:p>
        </p:txBody>
      </p:sp>
    </p:spTree>
    <p:extLst>
      <p:ext uri="{BB962C8B-B14F-4D97-AF65-F5344CB8AC3E}">
        <p14:creationId xmlns:p14="http://schemas.microsoft.com/office/powerpoint/2010/main" val="349902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799145" y="416864"/>
            <a:ext cx="10521134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El contexto mayor también nos ayuda a determinar cuál es la mejor traducción de </a:t>
            </a:r>
            <a:r>
              <a:rPr lang="es-ES" sz="4800" b="1" dirty="0">
                <a:solidFill>
                  <a:srgbClr val="C00000"/>
                </a:solidFill>
              </a:rPr>
              <a:t>Apocalipsis </a:t>
            </a:r>
            <a:r>
              <a:rPr lang="es-ES" sz="4800" b="1" dirty="0" smtClean="0">
                <a:solidFill>
                  <a:srgbClr val="C00000"/>
                </a:solidFill>
              </a:rPr>
              <a:t>22:14 [“lavan sus ropas” o “guardan sus mandamientos”]. </a:t>
            </a:r>
            <a:r>
              <a:rPr lang="es-ES" sz="4800" b="1" dirty="0">
                <a:solidFill>
                  <a:srgbClr val="002060"/>
                </a:solidFill>
              </a:rPr>
              <a:t>El contexto más amplio de Apocalipsis 22:14 es </a:t>
            </a:r>
            <a:r>
              <a:rPr lang="es-ES" sz="4800" b="1" dirty="0">
                <a:solidFill>
                  <a:srgbClr val="C00000"/>
                </a:solidFill>
              </a:rPr>
              <a:t>Génesis 1-3</a:t>
            </a:r>
            <a:r>
              <a:rPr lang="es-ES" sz="4800" b="1" dirty="0">
                <a:solidFill>
                  <a:srgbClr val="002060"/>
                </a:solidFill>
              </a:rPr>
              <a:t>. En efecto, Apocalipsis 21-22 es un retorno al panorama de Génesis 1-3.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0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799145" y="150479"/>
            <a:ext cx="10521134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u="sng" dirty="0">
                <a:solidFill>
                  <a:srgbClr val="002060"/>
                </a:solidFill>
              </a:rPr>
              <a:t>Génesis</a:t>
            </a:r>
            <a:r>
              <a:rPr lang="es-ES" sz="4800" b="1" u="sng" dirty="0" smtClean="0">
                <a:solidFill>
                  <a:srgbClr val="002060"/>
                </a:solidFill>
              </a:rPr>
              <a:t>: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El </a:t>
            </a:r>
            <a:r>
              <a:rPr lang="es-ES" sz="4800" b="1" dirty="0">
                <a:solidFill>
                  <a:srgbClr val="002060"/>
                </a:solidFill>
              </a:rPr>
              <a:t>hombre debía </a:t>
            </a:r>
            <a:r>
              <a:rPr lang="es-ES" sz="4800" b="1" dirty="0">
                <a:solidFill>
                  <a:srgbClr val="C00000"/>
                </a:solidFill>
              </a:rPr>
              <a:t>continuar comiendo </a:t>
            </a:r>
            <a:r>
              <a:rPr lang="es-ES" sz="4800" b="1" dirty="0">
                <a:solidFill>
                  <a:srgbClr val="002060"/>
                </a:solidFill>
              </a:rPr>
              <a:t>del árbol de la vida para continuar viviendo. </a:t>
            </a:r>
            <a:endParaRPr lang="es-ES" sz="4800" b="1" dirty="0" smtClean="0">
              <a:solidFill>
                <a:srgbClr val="002060"/>
              </a:solidFill>
            </a:endParaRP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El </a:t>
            </a:r>
            <a:r>
              <a:rPr lang="es-ES" sz="4800" b="1" dirty="0">
                <a:solidFill>
                  <a:srgbClr val="002060"/>
                </a:solidFill>
              </a:rPr>
              <a:t>hombre </a:t>
            </a:r>
            <a:r>
              <a:rPr lang="es-ES" sz="4800" b="1" dirty="0">
                <a:solidFill>
                  <a:srgbClr val="C00000"/>
                </a:solidFill>
              </a:rPr>
              <a:t>quebrantó el mandato </a:t>
            </a:r>
            <a:r>
              <a:rPr lang="es-ES" sz="4800" b="1" dirty="0">
                <a:solidFill>
                  <a:srgbClr val="002060"/>
                </a:solidFill>
              </a:rPr>
              <a:t>de Dios </a:t>
            </a:r>
            <a:r>
              <a:rPr lang="es-ES" sz="4800" b="1" dirty="0" smtClean="0">
                <a:solidFill>
                  <a:srgbClr val="002060"/>
                </a:solidFill>
              </a:rPr>
              <a:t>donde </a:t>
            </a:r>
            <a:r>
              <a:rPr lang="es-ES" sz="4800" b="1" dirty="0">
                <a:solidFill>
                  <a:srgbClr val="002060"/>
                </a:solidFill>
              </a:rPr>
              <a:t>se hallaban encerrados todos los principios de los diez mandamientos (2:15-17). </a:t>
            </a:r>
            <a:endParaRPr lang="es-ES" sz="48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9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799145" y="324531"/>
            <a:ext cx="10521134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El </a:t>
            </a:r>
            <a:r>
              <a:rPr lang="es-ES" sz="4800" b="1" dirty="0">
                <a:solidFill>
                  <a:srgbClr val="002060"/>
                </a:solidFill>
              </a:rPr>
              <a:t>hombre fue </a:t>
            </a:r>
            <a:r>
              <a:rPr lang="es-ES" sz="4800" b="1" dirty="0">
                <a:solidFill>
                  <a:srgbClr val="C00000"/>
                </a:solidFill>
              </a:rPr>
              <a:t>echado fuera </a:t>
            </a:r>
            <a:r>
              <a:rPr lang="es-ES" sz="4800" b="1" dirty="0">
                <a:solidFill>
                  <a:srgbClr val="002060"/>
                </a:solidFill>
              </a:rPr>
              <a:t>de la puerta del huerto del Edén (3:23, 24). </a:t>
            </a:r>
            <a:endParaRPr lang="es-ES" sz="4800" b="1" dirty="0" smtClean="0">
              <a:solidFill>
                <a:srgbClr val="002060"/>
              </a:solidFill>
            </a:endParaRP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Se </a:t>
            </a:r>
            <a:r>
              <a:rPr lang="es-ES" sz="4800" b="1" dirty="0">
                <a:solidFill>
                  <a:srgbClr val="C00000"/>
                </a:solidFill>
              </a:rPr>
              <a:t>colocaron ángeles </a:t>
            </a:r>
            <a:r>
              <a:rPr lang="es-ES" sz="4800" b="1" dirty="0">
                <a:solidFill>
                  <a:srgbClr val="002060"/>
                </a:solidFill>
              </a:rPr>
              <a:t>para guardar la puerta del huerto (3:23, 24). </a:t>
            </a:r>
            <a:endParaRPr lang="es-ES" sz="4800" b="1" dirty="0" smtClean="0">
              <a:solidFill>
                <a:srgbClr val="002060"/>
              </a:solidFill>
            </a:endParaRP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El </a:t>
            </a:r>
            <a:r>
              <a:rPr lang="es-ES" sz="4800" b="1" dirty="0">
                <a:solidFill>
                  <a:srgbClr val="002060"/>
                </a:solidFill>
              </a:rPr>
              <a:t>hombre </a:t>
            </a:r>
            <a:r>
              <a:rPr lang="es-ES" sz="4800" b="1" dirty="0">
                <a:solidFill>
                  <a:srgbClr val="C00000"/>
                </a:solidFill>
              </a:rPr>
              <a:t>no tenía acceso </a:t>
            </a:r>
            <a:r>
              <a:rPr lang="es-ES" sz="4800" b="1" dirty="0">
                <a:solidFill>
                  <a:srgbClr val="002060"/>
                </a:solidFill>
              </a:rPr>
              <a:t>al árbol de la vida (3:23, 24). </a:t>
            </a:r>
            <a:endParaRPr lang="es-ES" sz="4800" b="1" dirty="0" smtClean="0">
              <a:solidFill>
                <a:srgbClr val="002060"/>
              </a:solidFill>
            </a:endParaRP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La </a:t>
            </a:r>
            <a:r>
              <a:rPr lang="es-ES" sz="4800" b="1" dirty="0">
                <a:solidFill>
                  <a:srgbClr val="C00000"/>
                </a:solidFill>
              </a:rPr>
              <a:t>maldición</a:t>
            </a:r>
            <a:r>
              <a:rPr lang="es-ES" sz="4800" b="1" dirty="0">
                <a:solidFill>
                  <a:srgbClr val="002060"/>
                </a:solidFill>
              </a:rPr>
              <a:t> (3:14, 17; 4:11). </a:t>
            </a:r>
            <a:endParaRPr lang="es-ES" sz="4800" b="1" dirty="0" smtClean="0">
              <a:solidFill>
                <a:srgbClr val="002060"/>
              </a:solidFill>
            </a:endParaRP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La </a:t>
            </a:r>
            <a:r>
              <a:rPr lang="es-ES" sz="4800" b="1" dirty="0">
                <a:solidFill>
                  <a:srgbClr val="C00000"/>
                </a:solidFill>
              </a:rPr>
              <a:t>muerte</a:t>
            </a:r>
            <a:r>
              <a:rPr lang="es-ES" sz="4800" b="1" dirty="0">
                <a:solidFill>
                  <a:srgbClr val="002060"/>
                </a:solidFill>
              </a:rPr>
              <a:t> (3:19).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6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723330" y="311735"/>
            <a:ext cx="10521134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u="sng" dirty="0">
                <a:solidFill>
                  <a:srgbClr val="002060"/>
                </a:solidFill>
              </a:rPr>
              <a:t>Retorno a Génesis en Apocalipsis: </a:t>
            </a:r>
            <a:endParaRPr lang="es-ES" sz="4800" b="1" u="sng" dirty="0" smtClean="0">
              <a:solidFill>
                <a:srgbClr val="002060"/>
              </a:solidFill>
            </a:endParaRP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Los </a:t>
            </a:r>
            <a:r>
              <a:rPr lang="es-ES" sz="4800" b="1" dirty="0">
                <a:solidFill>
                  <a:srgbClr val="002060"/>
                </a:solidFill>
              </a:rPr>
              <a:t>fieles </a:t>
            </a:r>
            <a:r>
              <a:rPr lang="es-ES" sz="4800" b="1" dirty="0">
                <a:solidFill>
                  <a:srgbClr val="C00000"/>
                </a:solidFill>
              </a:rPr>
              <a:t>guardan los mandamientos</a:t>
            </a:r>
            <a:r>
              <a:rPr lang="es-ES" sz="4800" b="1" dirty="0">
                <a:solidFill>
                  <a:srgbClr val="002060"/>
                </a:solidFill>
              </a:rPr>
              <a:t> (Apocalipsis 22:14). </a:t>
            </a:r>
            <a:endParaRPr lang="es-ES" sz="4800" b="1" dirty="0" smtClean="0">
              <a:solidFill>
                <a:srgbClr val="002060"/>
              </a:solidFill>
            </a:endParaRP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Se </a:t>
            </a:r>
            <a:r>
              <a:rPr lang="es-ES" sz="4800" b="1" dirty="0">
                <a:solidFill>
                  <a:srgbClr val="002060"/>
                </a:solidFill>
              </a:rPr>
              <a:t>les permite </a:t>
            </a:r>
            <a:r>
              <a:rPr lang="es-ES" sz="4800" b="1" dirty="0">
                <a:solidFill>
                  <a:srgbClr val="C00000"/>
                </a:solidFill>
              </a:rPr>
              <a:t>entrar</a:t>
            </a:r>
            <a:r>
              <a:rPr lang="es-ES" sz="4800" b="1" dirty="0">
                <a:solidFill>
                  <a:srgbClr val="002060"/>
                </a:solidFill>
              </a:rPr>
              <a:t> por las puertas a la ciudad (Apocalipsis 22:14). </a:t>
            </a:r>
            <a:endParaRPr lang="es-ES" sz="4800" b="1" dirty="0" smtClean="0">
              <a:solidFill>
                <a:srgbClr val="002060"/>
              </a:solidFill>
            </a:endParaRP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Los </a:t>
            </a:r>
            <a:r>
              <a:rPr lang="es-ES" sz="4800" b="1" dirty="0">
                <a:solidFill>
                  <a:srgbClr val="C00000"/>
                </a:solidFill>
              </a:rPr>
              <a:t>ángeles</a:t>
            </a:r>
            <a:r>
              <a:rPr lang="es-ES" sz="4800" b="1" dirty="0">
                <a:solidFill>
                  <a:srgbClr val="002060"/>
                </a:solidFill>
              </a:rPr>
              <a:t> los dejan entrar (Apocalipsis 21:12). </a:t>
            </a:r>
            <a:endParaRPr lang="es-ES" sz="48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8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799145" y="865733"/>
            <a:ext cx="10521134" cy="470898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6000" b="1" dirty="0" smtClean="0">
                <a:solidFill>
                  <a:srgbClr val="002060"/>
                </a:solidFill>
              </a:rPr>
              <a:t>Pueden </a:t>
            </a:r>
            <a:r>
              <a:rPr lang="es-ES" sz="6000" b="1" dirty="0">
                <a:solidFill>
                  <a:srgbClr val="002060"/>
                </a:solidFill>
              </a:rPr>
              <a:t>comer del </a:t>
            </a:r>
            <a:r>
              <a:rPr lang="es-ES" sz="6000" b="1" dirty="0">
                <a:solidFill>
                  <a:srgbClr val="C00000"/>
                </a:solidFill>
              </a:rPr>
              <a:t>árbol de la vida</a:t>
            </a:r>
            <a:r>
              <a:rPr lang="es-ES" sz="6000" b="1" dirty="0">
                <a:solidFill>
                  <a:srgbClr val="002060"/>
                </a:solidFill>
              </a:rPr>
              <a:t> (Apocalipsis 22:14). </a:t>
            </a:r>
            <a:endParaRPr lang="es-ES" sz="6000" b="1" dirty="0" smtClean="0">
              <a:solidFill>
                <a:srgbClr val="002060"/>
              </a:solidFill>
            </a:endParaRP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6000" b="1" dirty="0" smtClean="0">
                <a:solidFill>
                  <a:srgbClr val="002060"/>
                </a:solidFill>
              </a:rPr>
              <a:t>No </a:t>
            </a:r>
            <a:r>
              <a:rPr lang="es-ES" sz="6000" b="1" dirty="0">
                <a:solidFill>
                  <a:srgbClr val="002060"/>
                </a:solidFill>
              </a:rPr>
              <a:t>hay más </a:t>
            </a:r>
            <a:r>
              <a:rPr lang="es-ES" sz="6000" b="1" dirty="0">
                <a:solidFill>
                  <a:srgbClr val="C00000"/>
                </a:solidFill>
              </a:rPr>
              <a:t>maldición</a:t>
            </a:r>
            <a:r>
              <a:rPr lang="es-ES" sz="6000" b="1" dirty="0">
                <a:solidFill>
                  <a:srgbClr val="002060"/>
                </a:solidFill>
              </a:rPr>
              <a:t> (Apocalipsis 22:3). </a:t>
            </a:r>
            <a:endParaRPr lang="es-ES" sz="6000" b="1" dirty="0" smtClean="0">
              <a:solidFill>
                <a:srgbClr val="002060"/>
              </a:solidFill>
            </a:endParaRP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6000" b="1" dirty="0" smtClean="0">
                <a:solidFill>
                  <a:srgbClr val="002060"/>
                </a:solidFill>
              </a:rPr>
              <a:t>No </a:t>
            </a:r>
            <a:r>
              <a:rPr lang="es-ES" sz="6000" b="1" dirty="0">
                <a:solidFill>
                  <a:srgbClr val="002060"/>
                </a:solidFill>
              </a:rPr>
              <a:t>habrá más </a:t>
            </a:r>
            <a:r>
              <a:rPr lang="es-ES" sz="6000" b="1" dirty="0">
                <a:solidFill>
                  <a:srgbClr val="C00000"/>
                </a:solidFill>
              </a:rPr>
              <a:t>muerte</a:t>
            </a:r>
            <a:r>
              <a:rPr lang="es-ES" sz="6000" b="1" dirty="0">
                <a:solidFill>
                  <a:srgbClr val="002060"/>
                </a:solidFill>
              </a:rPr>
              <a:t> (21:4).</a:t>
            </a:r>
            <a:endParaRPr lang="es-ES" sz="6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35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32871" y="301267"/>
            <a:ext cx="11076908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000" b="1" dirty="0">
                <a:solidFill>
                  <a:srgbClr val="002060"/>
                </a:solidFill>
              </a:rPr>
              <a:t>A fin de comprender el </a:t>
            </a:r>
            <a:r>
              <a:rPr lang="es-ES" sz="6000" b="1" dirty="0">
                <a:solidFill>
                  <a:srgbClr val="C00000"/>
                </a:solidFill>
              </a:rPr>
              <a:t>odio</a:t>
            </a:r>
            <a:r>
              <a:rPr lang="es-ES" sz="6000" b="1" dirty="0">
                <a:solidFill>
                  <a:srgbClr val="002060"/>
                </a:solidFill>
              </a:rPr>
              <a:t> que tiene </a:t>
            </a:r>
            <a:r>
              <a:rPr lang="es-ES" sz="6000" b="1" dirty="0">
                <a:solidFill>
                  <a:srgbClr val="C00000"/>
                </a:solidFill>
              </a:rPr>
              <a:t>Satanás</a:t>
            </a:r>
            <a:r>
              <a:rPr lang="es-ES" sz="6000" b="1" dirty="0">
                <a:solidFill>
                  <a:srgbClr val="002060"/>
                </a:solidFill>
              </a:rPr>
              <a:t> contra los </a:t>
            </a:r>
            <a:r>
              <a:rPr lang="es-ES" sz="6000" b="1" dirty="0">
                <a:solidFill>
                  <a:srgbClr val="C00000"/>
                </a:solidFill>
              </a:rPr>
              <a:t>mandamientos</a:t>
            </a:r>
            <a:r>
              <a:rPr lang="es-ES" sz="6000" b="1" dirty="0">
                <a:solidFill>
                  <a:srgbClr val="002060"/>
                </a:solidFill>
              </a:rPr>
              <a:t> de Dios y los que los </a:t>
            </a:r>
            <a:r>
              <a:rPr lang="es-ES" sz="6000" b="1" dirty="0">
                <a:solidFill>
                  <a:srgbClr val="C00000"/>
                </a:solidFill>
              </a:rPr>
              <a:t>guardan</a:t>
            </a:r>
            <a:r>
              <a:rPr lang="es-ES" sz="6000" b="1" dirty="0">
                <a:solidFill>
                  <a:srgbClr val="002060"/>
                </a:solidFill>
              </a:rPr>
              <a:t>, necesitamos estudiar el </a:t>
            </a:r>
            <a:r>
              <a:rPr lang="es-ES" sz="6000" b="1" dirty="0">
                <a:solidFill>
                  <a:srgbClr val="C00000"/>
                </a:solidFill>
              </a:rPr>
              <a:t>origen del mal </a:t>
            </a:r>
            <a:r>
              <a:rPr lang="es-ES" sz="6000" b="1" dirty="0">
                <a:solidFill>
                  <a:srgbClr val="002060"/>
                </a:solidFill>
              </a:rPr>
              <a:t>en el cielo antes que fuese creado este mundo.</a:t>
            </a:r>
          </a:p>
        </p:txBody>
      </p:sp>
    </p:spTree>
    <p:extLst>
      <p:ext uri="{BB962C8B-B14F-4D97-AF65-F5344CB8AC3E}">
        <p14:creationId xmlns:p14="http://schemas.microsoft.com/office/powerpoint/2010/main" val="10431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799145" y="1553681"/>
            <a:ext cx="10521134" cy="313932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600" b="1" dirty="0">
                <a:solidFill>
                  <a:srgbClr val="002060"/>
                </a:solidFill>
              </a:rPr>
              <a:t>Los que estarán </a:t>
            </a:r>
            <a:r>
              <a:rPr lang="es-ES" sz="6600" b="1" dirty="0">
                <a:solidFill>
                  <a:srgbClr val="C00000"/>
                </a:solidFill>
              </a:rPr>
              <a:t>fuera</a:t>
            </a:r>
            <a:r>
              <a:rPr lang="es-ES" sz="6600" b="1" dirty="0">
                <a:solidFill>
                  <a:srgbClr val="002060"/>
                </a:solidFill>
              </a:rPr>
              <a:t> de la ciudad son </a:t>
            </a:r>
            <a:r>
              <a:rPr lang="es-ES" sz="6600" b="1" dirty="0">
                <a:solidFill>
                  <a:srgbClr val="C00000"/>
                </a:solidFill>
              </a:rPr>
              <a:t>violadores de los mandamientos</a:t>
            </a:r>
            <a:r>
              <a:rPr lang="es-ES" sz="6600" b="1" dirty="0">
                <a:solidFill>
                  <a:srgbClr val="002060"/>
                </a:solidFill>
              </a:rPr>
              <a:t>:</a:t>
            </a:r>
            <a:endParaRPr lang="es-ES" sz="6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9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69254" y="1138624"/>
            <a:ext cx="112378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“</a:t>
            </a:r>
            <a:r>
              <a:rPr lang="es-ES" sz="6000" b="1" dirty="0">
                <a:solidFill>
                  <a:schemeClr val="bg1"/>
                </a:solidFill>
              </a:rPr>
              <a:t>Más los perros estarán fuera, y los </a:t>
            </a:r>
            <a:r>
              <a:rPr lang="es-ES" sz="6000" b="1" dirty="0" smtClean="0">
                <a:solidFill>
                  <a:schemeClr val="bg1"/>
                </a:solidFill>
              </a:rPr>
              <a:t>[mandamiento </a:t>
            </a:r>
            <a:r>
              <a:rPr lang="es-ES" sz="6000" b="1" dirty="0" smtClean="0">
                <a:solidFill>
                  <a:srgbClr val="FFFF00"/>
                </a:solidFill>
              </a:rPr>
              <a:t>#1</a:t>
            </a:r>
            <a:r>
              <a:rPr lang="es-ES" sz="6000" b="1" dirty="0">
                <a:solidFill>
                  <a:schemeClr val="bg1"/>
                </a:solidFill>
              </a:rPr>
              <a:t>] </a:t>
            </a:r>
            <a:r>
              <a:rPr lang="es-ES" sz="6000" b="1" dirty="0">
                <a:solidFill>
                  <a:srgbClr val="FFFF00"/>
                </a:solidFill>
              </a:rPr>
              <a:t>hechiceros</a:t>
            </a:r>
            <a:r>
              <a:rPr lang="es-ES" sz="6000" b="1" dirty="0">
                <a:solidFill>
                  <a:schemeClr val="bg1"/>
                </a:solidFill>
              </a:rPr>
              <a:t>, los </a:t>
            </a:r>
            <a:r>
              <a:rPr lang="es-ES" sz="6000" b="1" dirty="0">
                <a:solidFill>
                  <a:srgbClr val="FFFF00"/>
                </a:solidFill>
              </a:rPr>
              <a:t>[#7</a:t>
            </a:r>
            <a:r>
              <a:rPr lang="es-ES" sz="6000" b="1" dirty="0">
                <a:solidFill>
                  <a:schemeClr val="bg1"/>
                </a:solidFill>
              </a:rPr>
              <a:t>] </a:t>
            </a:r>
            <a:r>
              <a:rPr lang="es-ES" sz="6000" b="1" dirty="0">
                <a:solidFill>
                  <a:srgbClr val="FFFF00"/>
                </a:solidFill>
              </a:rPr>
              <a:t>fornicarios</a:t>
            </a:r>
            <a:r>
              <a:rPr lang="es-ES" sz="6000" b="1" dirty="0">
                <a:solidFill>
                  <a:schemeClr val="bg1"/>
                </a:solidFill>
              </a:rPr>
              <a:t>, los </a:t>
            </a:r>
            <a:r>
              <a:rPr lang="es-ES" sz="6000" b="1" dirty="0">
                <a:solidFill>
                  <a:srgbClr val="FFFF00"/>
                </a:solidFill>
              </a:rPr>
              <a:t>[#6</a:t>
            </a:r>
            <a:r>
              <a:rPr lang="es-ES" sz="6000" b="1" dirty="0">
                <a:solidFill>
                  <a:schemeClr val="bg1"/>
                </a:solidFill>
              </a:rPr>
              <a:t>] </a:t>
            </a:r>
            <a:r>
              <a:rPr lang="es-ES" sz="6000" b="1" dirty="0">
                <a:solidFill>
                  <a:srgbClr val="FFFF00"/>
                </a:solidFill>
              </a:rPr>
              <a:t>homicidas</a:t>
            </a:r>
            <a:r>
              <a:rPr lang="es-ES" sz="6000" b="1" dirty="0">
                <a:solidFill>
                  <a:schemeClr val="bg1"/>
                </a:solidFill>
              </a:rPr>
              <a:t>, los </a:t>
            </a:r>
            <a:r>
              <a:rPr lang="es-ES" sz="6000" b="1" dirty="0">
                <a:solidFill>
                  <a:srgbClr val="FFFF00"/>
                </a:solidFill>
              </a:rPr>
              <a:t>[#2</a:t>
            </a:r>
            <a:r>
              <a:rPr lang="es-ES" sz="6000" b="1" dirty="0">
                <a:solidFill>
                  <a:schemeClr val="bg1"/>
                </a:solidFill>
              </a:rPr>
              <a:t>] </a:t>
            </a:r>
            <a:r>
              <a:rPr lang="es-ES" sz="6000" b="1" dirty="0">
                <a:solidFill>
                  <a:srgbClr val="FFFF00"/>
                </a:solidFill>
              </a:rPr>
              <a:t>idólatras</a:t>
            </a:r>
            <a:r>
              <a:rPr lang="es-ES" sz="6000" b="1" dirty="0">
                <a:solidFill>
                  <a:schemeClr val="bg1"/>
                </a:solidFill>
              </a:rPr>
              <a:t>, y todo aquel que ama y hace </a:t>
            </a:r>
            <a:r>
              <a:rPr lang="es-ES" sz="6000" b="1" dirty="0">
                <a:solidFill>
                  <a:srgbClr val="FFFF00"/>
                </a:solidFill>
              </a:rPr>
              <a:t>[#9</a:t>
            </a:r>
            <a:r>
              <a:rPr lang="es-ES" sz="6000" b="1" dirty="0">
                <a:solidFill>
                  <a:schemeClr val="bg1"/>
                </a:solidFill>
              </a:rPr>
              <a:t>] </a:t>
            </a:r>
            <a:r>
              <a:rPr lang="es-ES" sz="6000" b="1" dirty="0">
                <a:solidFill>
                  <a:srgbClr val="FFFF00"/>
                </a:solidFill>
              </a:rPr>
              <a:t>mentira</a:t>
            </a:r>
            <a:r>
              <a:rPr lang="es-ES" sz="6000" b="1" dirty="0">
                <a:solidFill>
                  <a:schemeClr val="bg1"/>
                </a:solidFill>
              </a:rPr>
              <a:t>.”</a:t>
            </a:r>
            <a:endParaRPr lang="es-ES" sz="60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Apocalipsis 22:15:</a:t>
            </a:r>
          </a:p>
        </p:txBody>
      </p:sp>
    </p:spTree>
    <p:extLst>
      <p:ext uri="{BB962C8B-B14F-4D97-AF65-F5344CB8AC3E}">
        <p14:creationId xmlns:p14="http://schemas.microsoft.com/office/powerpoint/2010/main" val="275891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64788" y="742838"/>
            <a:ext cx="1123783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El que venciere heredará todas las cosas, y yo seré su Dios, y él será mi hijo. 8 Pero los </a:t>
            </a:r>
            <a:r>
              <a:rPr lang="es-ES" sz="4800" b="1" dirty="0">
                <a:solidFill>
                  <a:srgbClr val="FFFF00"/>
                </a:solidFill>
              </a:rPr>
              <a:t>cobardes e incrédulos </a:t>
            </a:r>
            <a:r>
              <a:rPr lang="es-ES" sz="4800" b="1" dirty="0">
                <a:solidFill>
                  <a:schemeClr val="bg1"/>
                </a:solidFill>
              </a:rPr>
              <a:t>[</a:t>
            </a:r>
            <a:r>
              <a:rPr lang="es-ES" sz="4800" b="1" dirty="0" smtClean="0">
                <a:solidFill>
                  <a:srgbClr val="FFFF00"/>
                </a:solidFill>
              </a:rPr>
              <a:t>Ro. </a:t>
            </a:r>
            <a:r>
              <a:rPr lang="es-ES" sz="4800" b="1" dirty="0">
                <a:solidFill>
                  <a:srgbClr val="FFFF00"/>
                </a:solidFill>
              </a:rPr>
              <a:t>14:23</a:t>
            </a:r>
            <a:r>
              <a:rPr lang="es-ES" sz="4800" b="1" dirty="0">
                <a:solidFill>
                  <a:schemeClr val="bg1"/>
                </a:solidFill>
              </a:rPr>
              <a:t>], los abominables y [#</a:t>
            </a:r>
            <a:r>
              <a:rPr lang="es-ES" sz="4800" b="1" dirty="0">
                <a:solidFill>
                  <a:srgbClr val="FFFF00"/>
                </a:solidFill>
              </a:rPr>
              <a:t>6</a:t>
            </a:r>
            <a:r>
              <a:rPr lang="es-ES" sz="4800" b="1" dirty="0">
                <a:solidFill>
                  <a:schemeClr val="bg1"/>
                </a:solidFill>
              </a:rPr>
              <a:t>] </a:t>
            </a:r>
            <a:r>
              <a:rPr lang="es-ES" sz="4800" b="1" dirty="0">
                <a:solidFill>
                  <a:srgbClr val="FFFF00"/>
                </a:solidFill>
              </a:rPr>
              <a:t>homicidas</a:t>
            </a:r>
            <a:r>
              <a:rPr lang="es-ES" sz="4800" b="1" dirty="0">
                <a:solidFill>
                  <a:schemeClr val="bg1"/>
                </a:solidFill>
              </a:rPr>
              <a:t>, los [#</a:t>
            </a:r>
            <a:r>
              <a:rPr lang="es-ES" sz="4800" b="1" dirty="0">
                <a:solidFill>
                  <a:srgbClr val="FFFF00"/>
                </a:solidFill>
              </a:rPr>
              <a:t>7</a:t>
            </a:r>
            <a:r>
              <a:rPr lang="es-ES" sz="4800" b="1" dirty="0">
                <a:solidFill>
                  <a:schemeClr val="bg1"/>
                </a:solidFill>
              </a:rPr>
              <a:t>] </a:t>
            </a:r>
            <a:r>
              <a:rPr lang="es-ES" sz="4800" b="1" dirty="0">
                <a:solidFill>
                  <a:srgbClr val="FFFF00"/>
                </a:solidFill>
              </a:rPr>
              <a:t>fornicarios</a:t>
            </a:r>
            <a:r>
              <a:rPr lang="es-ES" sz="4800" b="1" dirty="0">
                <a:solidFill>
                  <a:schemeClr val="bg1"/>
                </a:solidFill>
              </a:rPr>
              <a:t> y [#</a:t>
            </a:r>
            <a:r>
              <a:rPr lang="es-ES" sz="4800" b="1" dirty="0">
                <a:solidFill>
                  <a:srgbClr val="FFFF00"/>
                </a:solidFill>
              </a:rPr>
              <a:t>1</a:t>
            </a:r>
            <a:r>
              <a:rPr lang="es-ES" sz="4800" b="1" dirty="0">
                <a:solidFill>
                  <a:schemeClr val="bg1"/>
                </a:solidFill>
              </a:rPr>
              <a:t>] </a:t>
            </a:r>
            <a:r>
              <a:rPr lang="es-ES" sz="4800" b="1" dirty="0">
                <a:solidFill>
                  <a:srgbClr val="FFFF00"/>
                </a:solidFill>
              </a:rPr>
              <a:t>hechiceros</a:t>
            </a:r>
            <a:r>
              <a:rPr lang="es-ES" sz="4800" b="1" dirty="0">
                <a:solidFill>
                  <a:schemeClr val="bg1"/>
                </a:solidFill>
              </a:rPr>
              <a:t>, los [#</a:t>
            </a:r>
            <a:r>
              <a:rPr lang="es-ES" sz="4800" b="1" dirty="0">
                <a:solidFill>
                  <a:srgbClr val="FFFF00"/>
                </a:solidFill>
              </a:rPr>
              <a:t>2</a:t>
            </a:r>
            <a:r>
              <a:rPr lang="es-ES" sz="4800" b="1" dirty="0">
                <a:solidFill>
                  <a:schemeClr val="bg1"/>
                </a:solidFill>
              </a:rPr>
              <a:t>] </a:t>
            </a:r>
            <a:r>
              <a:rPr lang="es-ES" sz="4800" b="1" dirty="0">
                <a:solidFill>
                  <a:srgbClr val="FFFF00"/>
                </a:solidFill>
              </a:rPr>
              <a:t>idólatras</a:t>
            </a:r>
            <a:r>
              <a:rPr lang="es-ES" sz="4800" b="1" dirty="0">
                <a:solidFill>
                  <a:schemeClr val="bg1"/>
                </a:solidFill>
              </a:rPr>
              <a:t> y todos los [#</a:t>
            </a:r>
            <a:r>
              <a:rPr lang="es-ES" sz="4800" b="1" dirty="0">
                <a:solidFill>
                  <a:srgbClr val="FFFF00"/>
                </a:solidFill>
              </a:rPr>
              <a:t>9</a:t>
            </a:r>
            <a:r>
              <a:rPr lang="es-ES" sz="4800" b="1" dirty="0">
                <a:solidFill>
                  <a:schemeClr val="bg1"/>
                </a:solidFill>
              </a:rPr>
              <a:t>] </a:t>
            </a:r>
            <a:r>
              <a:rPr lang="es-ES" sz="4800" b="1" dirty="0">
                <a:solidFill>
                  <a:srgbClr val="FFFF00"/>
                </a:solidFill>
              </a:rPr>
              <a:t>mentirosos</a:t>
            </a:r>
            <a:r>
              <a:rPr lang="es-ES" sz="4800" b="1" dirty="0">
                <a:solidFill>
                  <a:schemeClr val="bg1"/>
                </a:solidFill>
              </a:rPr>
              <a:t> tendrán su parte en el lago que arde con fuego y azufre, que es la muerte segunda.”</a:t>
            </a:r>
            <a:endParaRPr lang="es-ES" sz="48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Apocalipsis 21:7-8:</a:t>
            </a:r>
          </a:p>
        </p:txBody>
      </p:sp>
    </p:spTree>
    <p:extLst>
      <p:ext uri="{BB962C8B-B14F-4D97-AF65-F5344CB8AC3E}">
        <p14:creationId xmlns:p14="http://schemas.microsoft.com/office/powerpoint/2010/main" val="21551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42712" y="1029441"/>
            <a:ext cx="108909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“</a:t>
            </a:r>
            <a:r>
              <a:rPr lang="es-ES" sz="6000" b="1" dirty="0">
                <a:solidFill>
                  <a:schemeClr val="bg1"/>
                </a:solidFill>
              </a:rPr>
              <a:t>No </a:t>
            </a:r>
            <a:r>
              <a:rPr lang="es-ES" sz="6000" b="1" dirty="0">
                <a:solidFill>
                  <a:srgbClr val="FFFF00"/>
                </a:solidFill>
              </a:rPr>
              <a:t>entrará</a:t>
            </a:r>
            <a:r>
              <a:rPr lang="es-ES" sz="6000" b="1" dirty="0">
                <a:solidFill>
                  <a:schemeClr val="bg1"/>
                </a:solidFill>
              </a:rPr>
              <a:t> en ella ninguna cosa </a:t>
            </a:r>
            <a:r>
              <a:rPr lang="es-ES" sz="6000" b="1" dirty="0">
                <a:solidFill>
                  <a:srgbClr val="FFFF00"/>
                </a:solidFill>
              </a:rPr>
              <a:t>inmunda</a:t>
            </a:r>
            <a:r>
              <a:rPr lang="es-ES" sz="6000" b="1" dirty="0">
                <a:solidFill>
                  <a:schemeClr val="bg1"/>
                </a:solidFill>
              </a:rPr>
              <a:t>, o que hace </a:t>
            </a:r>
            <a:r>
              <a:rPr lang="es-ES" sz="6000" b="1" dirty="0">
                <a:solidFill>
                  <a:srgbClr val="FFFF00"/>
                </a:solidFill>
              </a:rPr>
              <a:t>abominación y mentira</a:t>
            </a:r>
            <a:r>
              <a:rPr lang="es-ES" sz="6000" b="1" dirty="0">
                <a:solidFill>
                  <a:schemeClr val="bg1"/>
                </a:solidFill>
              </a:rPr>
              <a:t>, sino solamente los que están inscritos en el libro de la vida del Cordero.”</a:t>
            </a:r>
            <a:endParaRPr lang="es-ES" sz="60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Apocalipsis 21:27:</a:t>
            </a:r>
          </a:p>
        </p:txBody>
      </p:sp>
    </p:spTree>
    <p:extLst>
      <p:ext uri="{BB962C8B-B14F-4D97-AF65-F5344CB8AC3E}">
        <p14:creationId xmlns:p14="http://schemas.microsoft.com/office/powerpoint/2010/main" val="155198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42712" y="742838"/>
            <a:ext cx="1089091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En aquel día cantarán este </a:t>
            </a:r>
            <a:r>
              <a:rPr lang="es-ES" sz="4800" b="1" dirty="0">
                <a:solidFill>
                  <a:srgbClr val="FFFF00"/>
                </a:solidFill>
              </a:rPr>
              <a:t>cántico</a:t>
            </a:r>
            <a:r>
              <a:rPr lang="es-ES" sz="4800" b="1" dirty="0">
                <a:solidFill>
                  <a:schemeClr val="bg1"/>
                </a:solidFill>
              </a:rPr>
              <a:t> en tierra de Judá: Fuerte ciudad tenemos; salvación puso Dios por muros y antemuro. 2 </a:t>
            </a:r>
            <a:r>
              <a:rPr lang="es-ES" sz="4800" b="1" dirty="0">
                <a:solidFill>
                  <a:srgbClr val="FFFF00"/>
                </a:solidFill>
              </a:rPr>
              <a:t>Abrid las puertas, y entrará la gente justa, guardadora de verdades</a:t>
            </a:r>
            <a:r>
              <a:rPr lang="es-ES" sz="4800" b="1" dirty="0">
                <a:solidFill>
                  <a:schemeClr val="bg1"/>
                </a:solidFill>
              </a:rPr>
              <a:t>. 3 Tú guardarás en completa paz a aquel cuyo pensamiento en ti persevera; porque en ti ha confiado.”</a:t>
            </a:r>
            <a:endParaRPr lang="es-ES" sz="48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Isaías 26:1-3:</a:t>
            </a:r>
          </a:p>
        </p:txBody>
      </p:sp>
    </p:spTree>
    <p:extLst>
      <p:ext uri="{BB962C8B-B14F-4D97-AF65-F5344CB8AC3E}">
        <p14:creationId xmlns:p14="http://schemas.microsoft.com/office/powerpoint/2010/main" val="120576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Cómo guardar los mandamientos</a:t>
            </a:r>
            <a:endParaRPr lang="es-ES" sz="80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3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42712" y="974850"/>
            <a:ext cx="108909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“</a:t>
            </a:r>
            <a:r>
              <a:rPr lang="es-ES" sz="6000" b="1" dirty="0">
                <a:solidFill>
                  <a:schemeClr val="bg1"/>
                </a:solidFill>
              </a:rPr>
              <a:t>Después miré, y he aquí el Cordero estaba en pie sobre el monte de Sion, y con él ciento cuarenta y cuatro mil, que tenían el </a:t>
            </a:r>
            <a:r>
              <a:rPr lang="es-ES" sz="6000" b="1" dirty="0">
                <a:solidFill>
                  <a:srgbClr val="FFFF00"/>
                </a:solidFill>
              </a:rPr>
              <a:t>nombre</a:t>
            </a:r>
            <a:r>
              <a:rPr lang="es-ES" sz="6000" b="1" dirty="0">
                <a:solidFill>
                  <a:schemeClr val="bg1"/>
                </a:solidFill>
              </a:rPr>
              <a:t> de él y el de su Padre escrito </a:t>
            </a:r>
            <a:r>
              <a:rPr lang="es-ES" sz="6000" b="1" dirty="0">
                <a:solidFill>
                  <a:srgbClr val="FFFF00"/>
                </a:solidFill>
              </a:rPr>
              <a:t>en la frente</a:t>
            </a:r>
            <a:r>
              <a:rPr lang="es-ES" sz="6000" b="1" dirty="0">
                <a:solidFill>
                  <a:schemeClr val="bg1"/>
                </a:solidFill>
              </a:rPr>
              <a:t>.”</a:t>
            </a:r>
            <a:endParaRPr lang="es-ES" sz="60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Apocalipsis 14:1:</a:t>
            </a:r>
          </a:p>
        </p:txBody>
      </p:sp>
    </p:spTree>
    <p:extLst>
      <p:ext uri="{BB962C8B-B14F-4D97-AF65-F5344CB8AC3E}">
        <p14:creationId xmlns:p14="http://schemas.microsoft.com/office/powerpoint/2010/main" val="157487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736979" y="742489"/>
            <a:ext cx="10372300" cy="470898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000" b="1" dirty="0">
                <a:solidFill>
                  <a:srgbClr val="C00000"/>
                </a:solidFill>
              </a:rPr>
              <a:t>Nota</a:t>
            </a:r>
            <a:r>
              <a:rPr lang="es-ES" sz="6000" b="1" dirty="0">
                <a:solidFill>
                  <a:srgbClr val="002060"/>
                </a:solidFill>
              </a:rPr>
              <a:t>: El remanente fiel tiene el nombre de Dios en sus frentes. El nombre representa el carácter y el carácter de Dios se revela en su ley.</a:t>
            </a:r>
            <a:endParaRPr lang="es-ES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42712" y="1665325"/>
            <a:ext cx="1089091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“En el modo de pensar bíblico el </a:t>
            </a:r>
            <a:r>
              <a:rPr lang="es-ES" sz="4400" b="1" dirty="0">
                <a:solidFill>
                  <a:srgbClr val="FFFF00"/>
                </a:solidFill>
              </a:rPr>
              <a:t>nombre</a:t>
            </a:r>
            <a:r>
              <a:rPr lang="es-ES" sz="4400" b="1" dirty="0">
                <a:solidFill>
                  <a:schemeClr val="bg1"/>
                </a:solidFill>
              </a:rPr>
              <a:t> no es un mero rotulo de identificación sino una </a:t>
            </a:r>
            <a:r>
              <a:rPr lang="es-ES" sz="4400" b="1" dirty="0">
                <a:solidFill>
                  <a:srgbClr val="FFFF00"/>
                </a:solidFill>
              </a:rPr>
              <a:t>expresión de la naturaleza esencial </a:t>
            </a:r>
            <a:r>
              <a:rPr lang="es-ES" sz="4400" b="1" dirty="0">
                <a:solidFill>
                  <a:schemeClr val="bg1"/>
                </a:solidFill>
              </a:rPr>
              <a:t>del que lo lleva. El </a:t>
            </a:r>
            <a:r>
              <a:rPr lang="es-ES" sz="4400" b="1" dirty="0">
                <a:solidFill>
                  <a:srgbClr val="FFFF00"/>
                </a:solidFill>
              </a:rPr>
              <a:t>nombre</a:t>
            </a:r>
            <a:r>
              <a:rPr lang="es-ES" sz="4400" b="1" dirty="0">
                <a:solidFill>
                  <a:schemeClr val="bg1"/>
                </a:solidFill>
              </a:rPr>
              <a:t> de una persona </a:t>
            </a:r>
            <a:r>
              <a:rPr lang="es-ES" sz="4400" b="1" dirty="0">
                <a:solidFill>
                  <a:srgbClr val="FFFF00"/>
                </a:solidFill>
              </a:rPr>
              <a:t>revela</a:t>
            </a:r>
            <a:r>
              <a:rPr lang="es-ES" sz="4400" b="1" dirty="0">
                <a:solidFill>
                  <a:schemeClr val="bg1"/>
                </a:solidFill>
              </a:rPr>
              <a:t> su </a:t>
            </a:r>
            <a:r>
              <a:rPr lang="es-ES" sz="4400" b="1" dirty="0">
                <a:solidFill>
                  <a:srgbClr val="FFFF00"/>
                </a:solidFill>
              </a:rPr>
              <a:t>carácter</a:t>
            </a:r>
            <a:r>
              <a:rPr lang="es-ES" sz="4400" b="1" dirty="0">
                <a:solidFill>
                  <a:schemeClr val="bg1"/>
                </a:solidFill>
              </a:rPr>
              <a:t>. Adán fue capaz de darle </a:t>
            </a:r>
            <a:r>
              <a:rPr lang="es-ES" sz="4400" b="1" dirty="0">
                <a:solidFill>
                  <a:srgbClr val="FFFF00"/>
                </a:solidFill>
              </a:rPr>
              <a:t>nombres</a:t>
            </a:r>
            <a:r>
              <a:rPr lang="es-ES" sz="4400" b="1" dirty="0">
                <a:solidFill>
                  <a:schemeClr val="bg1"/>
                </a:solidFill>
              </a:rPr>
              <a:t> a las bestias y aves porque, como lo dijera Milton, </a:t>
            </a:r>
            <a:r>
              <a:rPr lang="es-ES" sz="4400" b="1" dirty="0">
                <a:solidFill>
                  <a:srgbClr val="FFFF00"/>
                </a:solidFill>
              </a:rPr>
              <a:t>comprendía su naturaleza</a:t>
            </a:r>
            <a:r>
              <a:rPr lang="es-ES" sz="4400" b="1" dirty="0" smtClean="0">
                <a:solidFill>
                  <a:schemeClr val="bg1"/>
                </a:solidFill>
              </a:rPr>
              <a:t>.”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Interpreter’s Dictionary of the Bible, </a:t>
            </a:r>
            <a:r>
              <a:rPr lang="en-US" dirty="0" err="1"/>
              <a:t>tomo</a:t>
            </a:r>
            <a:r>
              <a:rPr lang="en-US" dirty="0"/>
              <a:t> 3, p. 500-501</a:t>
            </a:r>
          </a:p>
        </p:txBody>
      </p:sp>
    </p:spTree>
    <p:extLst>
      <p:ext uri="{BB962C8B-B14F-4D97-AF65-F5344CB8AC3E}">
        <p14:creationId xmlns:p14="http://schemas.microsoft.com/office/powerpoint/2010/main" val="123292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872164" y="538817"/>
            <a:ext cx="10372300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>
                <a:solidFill>
                  <a:srgbClr val="002060"/>
                </a:solidFill>
              </a:rPr>
              <a:t>El </a:t>
            </a:r>
            <a:r>
              <a:rPr lang="es-ES" sz="5400" b="1" dirty="0">
                <a:solidFill>
                  <a:srgbClr val="C00000"/>
                </a:solidFill>
              </a:rPr>
              <a:t>remanente</a:t>
            </a:r>
            <a:r>
              <a:rPr lang="es-ES" sz="5400" b="1" dirty="0">
                <a:solidFill>
                  <a:srgbClr val="002060"/>
                </a:solidFill>
              </a:rPr>
              <a:t> sigue al cordero por donde quiera que va, </a:t>
            </a:r>
            <a:r>
              <a:rPr lang="es-ES" sz="5400" b="1" dirty="0">
                <a:solidFill>
                  <a:srgbClr val="C00000"/>
                </a:solidFill>
              </a:rPr>
              <a:t>no hay mentira </a:t>
            </a:r>
            <a:r>
              <a:rPr lang="es-ES" sz="5400" b="1" dirty="0">
                <a:solidFill>
                  <a:srgbClr val="002060"/>
                </a:solidFill>
              </a:rPr>
              <a:t>en sus labios y son </a:t>
            </a:r>
            <a:r>
              <a:rPr lang="es-ES" sz="5400" b="1" dirty="0">
                <a:solidFill>
                  <a:srgbClr val="C00000"/>
                </a:solidFill>
              </a:rPr>
              <a:t>sin mancha </a:t>
            </a:r>
            <a:r>
              <a:rPr lang="es-ES" sz="5400" b="1" dirty="0">
                <a:solidFill>
                  <a:srgbClr val="002060"/>
                </a:solidFill>
              </a:rPr>
              <a:t>delante del trono de Dios. Los fieles de Dios no guardan los mandamientos como un asunto meramente legal. </a:t>
            </a:r>
            <a:endParaRPr lang="es-E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4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cion 01-Mensaje de los 3 angeles" id="{E36B23E9-E561-41C0-A577-9B93B8962885}" vid="{5F957260-1CFC-4283-8A3F-25F00EE8906C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mensaje tres angeles</Template>
  <TotalTime>19282</TotalTime>
  <Words>5774</Words>
  <Application>Microsoft Office PowerPoint</Application>
  <PresentationFormat>Panorámica</PresentationFormat>
  <Paragraphs>258</Paragraphs>
  <Slides>109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109</vt:i4>
      </vt:variant>
    </vt:vector>
  </HeadingPairs>
  <TitlesOfParts>
    <vt:vector size="120" baseType="lpstr">
      <vt:lpstr>Arial</vt:lpstr>
      <vt:lpstr>Arial Black</vt:lpstr>
      <vt:lpstr>Baskerville Old Face</vt:lpstr>
      <vt:lpstr>Bauhaus 93</vt:lpstr>
      <vt:lpstr>Berlin Sans FB Demi</vt:lpstr>
      <vt:lpstr>Calibri</vt:lpstr>
      <vt:lpstr>Calibri Light</vt:lpstr>
      <vt:lpstr>Cascadia Code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Ulises Aguero Arroyo</dc:creator>
  <cp:lastModifiedBy>Ulises Aguero Arroyo</cp:lastModifiedBy>
  <cp:revision>1015</cp:revision>
  <dcterms:created xsi:type="dcterms:W3CDTF">2022-04-02T22:48:54Z</dcterms:created>
  <dcterms:modified xsi:type="dcterms:W3CDTF">2023-03-15T05:16:53Z</dcterms:modified>
</cp:coreProperties>
</file>