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77"/>
  </p:notesMasterIdLst>
  <p:sldIdLst>
    <p:sldId id="257" r:id="rId2"/>
    <p:sldId id="259" r:id="rId3"/>
    <p:sldId id="556" r:id="rId4"/>
    <p:sldId id="490" r:id="rId5"/>
    <p:sldId id="332" r:id="rId6"/>
    <p:sldId id="258" r:id="rId7"/>
    <p:sldId id="417" r:id="rId8"/>
    <p:sldId id="557" r:id="rId9"/>
    <p:sldId id="307" r:id="rId10"/>
    <p:sldId id="403" r:id="rId11"/>
    <p:sldId id="529" r:id="rId12"/>
    <p:sldId id="494" r:id="rId13"/>
    <p:sldId id="559" r:id="rId14"/>
    <p:sldId id="560" r:id="rId15"/>
    <p:sldId id="308" r:id="rId16"/>
    <p:sldId id="558" r:id="rId17"/>
    <p:sldId id="310" r:id="rId18"/>
    <p:sldId id="530" r:id="rId19"/>
    <p:sldId id="561" r:id="rId20"/>
    <p:sldId id="563" r:id="rId21"/>
    <p:sldId id="562" r:id="rId22"/>
    <p:sldId id="564" r:id="rId23"/>
    <p:sldId id="565" r:id="rId24"/>
    <p:sldId id="581" r:id="rId25"/>
    <p:sldId id="339" r:id="rId26"/>
    <p:sldId id="570" r:id="rId27"/>
    <p:sldId id="571" r:id="rId28"/>
    <p:sldId id="528" r:id="rId29"/>
    <p:sldId id="316" r:id="rId30"/>
    <p:sldId id="566" r:id="rId31"/>
    <p:sldId id="531" r:id="rId32"/>
    <p:sldId id="320" r:id="rId33"/>
    <p:sldId id="533" r:id="rId34"/>
    <p:sldId id="377" r:id="rId35"/>
    <p:sldId id="321" r:id="rId36"/>
    <p:sldId id="532" r:id="rId37"/>
    <p:sldId id="568" r:id="rId38"/>
    <p:sldId id="569" r:id="rId39"/>
    <p:sldId id="555" r:id="rId40"/>
    <p:sldId id="498" r:id="rId41"/>
    <p:sldId id="572" r:id="rId42"/>
    <p:sldId id="541" r:id="rId43"/>
    <p:sldId id="544" r:id="rId44"/>
    <p:sldId id="452" r:id="rId45"/>
    <p:sldId id="534" r:id="rId46"/>
    <p:sldId id="573" r:id="rId47"/>
    <p:sldId id="574" r:id="rId48"/>
    <p:sldId id="575" r:id="rId49"/>
    <p:sldId id="519" r:id="rId50"/>
    <p:sldId id="551" r:id="rId51"/>
    <p:sldId id="576" r:id="rId52"/>
    <p:sldId id="577" r:id="rId53"/>
    <p:sldId id="578" r:id="rId54"/>
    <p:sldId id="579" r:id="rId55"/>
    <p:sldId id="580" r:id="rId56"/>
    <p:sldId id="540" r:id="rId57"/>
    <p:sldId id="582" r:id="rId58"/>
    <p:sldId id="539" r:id="rId59"/>
    <p:sldId id="535" r:id="rId60"/>
    <p:sldId id="536" r:id="rId61"/>
    <p:sldId id="583" r:id="rId62"/>
    <p:sldId id="594" r:id="rId63"/>
    <p:sldId id="584" r:id="rId64"/>
    <p:sldId id="585" r:id="rId65"/>
    <p:sldId id="586" r:id="rId66"/>
    <p:sldId id="588" r:id="rId67"/>
    <p:sldId id="587" r:id="rId68"/>
    <p:sldId id="549" r:id="rId69"/>
    <p:sldId id="589" r:id="rId70"/>
    <p:sldId id="590" r:id="rId71"/>
    <p:sldId id="592" r:id="rId72"/>
    <p:sldId id="591" r:id="rId73"/>
    <p:sldId id="593" r:id="rId74"/>
    <p:sldId id="359" r:id="rId75"/>
    <p:sldId id="554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A34"/>
    <a:srgbClr val="551315"/>
    <a:srgbClr val="442002"/>
    <a:srgbClr val="341902"/>
    <a:srgbClr val="D6D7F4"/>
    <a:srgbClr val="865610"/>
    <a:srgbClr val="A46A14"/>
    <a:srgbClr val="0E333A"/>
    <a:srgbClr val="C68018"/>
    <a:srgbClr val="AF8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2883" autoAdjust="0"/>
  </p:normalViewPr>
  <p:slideViewPr>
    <p:cSldViewPr snapToGrid="0">
      <p:cViewPr varScale="1">
        <p:scale>
          <a:sx n="64" d="100"/>
          <a:sy n="64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5AD41-3BBB-446B-932C-2AFACC380EB8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DB15F-F610-4C95-91DA-9BCF669C55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9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DB15F-F610-4C95-91DA-9BCF669C55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8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745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619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83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0389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592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614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315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97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865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911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4219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C5302-A280-4FB7-90A2-901602793296}" type="datetimeFigureOut">
              <a:rPr lang="es-DO" smtClean="0"/>
              <a:t>16/10/2021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8653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2" y="0"/>
            <a:ext cx="3063631" cy="6869097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3631" h="6869097">
                <a:moveTo>
                  <a:pt x="34053" y="0"/>
                </a:moveTo>
                <a:lnTo>
                  <a:pt x="2884435" y="10049"/>
                </a:lnTo>
                <a:lnTo>
                  <a:pt x="3063631" y="652027"/>
                </a:lnTo>
                <a:lnTo>
                  <a:pt x="2390949" y="2680119"/>
                </a:lnTo>
                <a:lnTo>
                  <a:pt x="1941007" y="4079629"/>
                </a:lnTo>
                <a:lnTo>
                  <a:pt x="1447520" y="5556111"/>
                </a:lnTo>
                <a:lnTo>
                  <a:pt x="0" y="6869097"/>
                </a:lnTo>
                <a:lnTo>
                  <a:pt x="34053" y="0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86E4ED-BF47-4B75-8420-0D78C739ADAC}"/>
              </a:ext>
            </a:extLst>
          </p:cNvPr>
          <p:cNvSpPr txBox="1"/>
          <p:nvPr/>
        </p:nvSpPr>
        <p:spPr>
          <a:xfrm>
            <a:off x="4544407" y="708357"/>
            <a:ext cx="5623091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2827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AÚN EN SUS MANOS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-70427" y="431802"/>
            <a:ext cx="2942609" cy="34778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 w="113665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Develando los misterios de </a:t>
            </a:r>
            <a:r>
              <a:rPr lang="es-US" sz="4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</a:p>
          <a:p>
            <a:pPr algn="ctr"/>
            <a:endParaRPr lang="es-DO" sz="4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59182" y="-1791555"/>
            <a:ext cx="8643068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1090174">
            <a:off x="2016654" y="-175701"/>
            <a:ext cx="1114273" cy="5986300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418" h="6007254">
                <a:moveTo>
                  <a:pt x="0" y="253148"/>
                </a:moveTo>
                <a:lnTo>
                  <a:pt x="920407" y="0"/>
                </a:lnTo>
                <a:lnTo>
                  <a:pt x="1379228" y="529058"/>
                </a:lnTo>
                <a:lnTo>
                  <a:pt x="1410418" y="5692182"/>
                </a:lnTo>
                <a:lnTo>
                  <a:pt x="444283" y="6007254"/>
                </a:lnTo>
                <a:cubicBezTo>
                  <a:pt x="441636" y="4149533"/>
                  <a:pt x="454612" y="2645782"/>
                  <a:pt x="451965" y="788061"/>
                </a:cubicBezTo>
                <a:lnTo>
                  <a:pt x="0" y="253148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>
            <a:off x="0" y="4461721"/>
            <a:ext cx="12206514" cy="2396278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8ABA72-B97D-4295-8389-4C5DB2BCC3A8}"/>
              </a:ext>
            </a:extLst>
          </p:cNvPr>
          <p:cNvSpPr/>
          <p:nvPr/>
        </p:nvSpPr>
        <p:spPr>
          <a:xfrm>
            <a:off x="10121658" y="6263213"/>
            <a:ext cx="1623573" cy="322206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Cristoweb.com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FA9AF1C-B6D8-4FC6-8DCA-867DB63E09C9}"/>
              </a:ext>
            </a:extLst>
          </p:cNvPr>
          <p:cNvSpPr/>
          <p:nvPr/>
        </p:nvSpPr>
        <p:spPr>
          <a:xfrm>
            <a:off x="1454707" y="4934062"/>
            <a:ext cx="997787" cy="10021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880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B4E481-CFB4-477A-96EE-0E75C36FC804}"/>
              </a:ext>
            </a:extLst>
          </p:cNvPr>
          <p:cNvSpPr txBox="1"/>
          <p:nvPr/>
        </p:nvSpPr>
        <p:spPr>
          <a:xfrm>
            <a:off x="1400877" y="4774509"/>
            <a:ext cx="17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7200" b="1" dirty="0" smtClean="0">
                <a:solidFill>
                  <a:srgbClr val="002060"/>
                </a:solidFill>
              </a:rPr>
              <a:t>11</a:t>
            </a:r>
            <a:endParaRPr lang="es-DO" sz="7200" b="1" dirty="0">
              <a:solidFill>
                <a:srgbClr val="00206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37" y="5118204"/>
            <a:ext cx="1175450" cy="105651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758598" y="6202940"/>
            <a:ext cx="792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chemeClr val="accent2"/>
                </a:solidFill>
              </a:rPr>
              <a:t>Aventurándonos en la profecía Bíblica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185" y="3224836"/>
            <a:ext cx="7506929" cy="12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79" y="56883"/>
            <a:ext cx="8817423" cy="68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360280"/>
            <a:ext cx="9122105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La visión fue dada </a:t>
            </a:r>
            <a:r>
              <a:rPr lang="es-ES" sz="4400" b="1" dirty="0" smtClean="0">
                <a:solidFill>
                  <a:srgbClr val="FFFF00"/>
                </a:solidFill>
              </a:rPr>
              <a:t>en el </a:t>
            </a:r>
            <a:r>
              <a:rPr lang="es-ES" sz="4400" b="1" dirty="0">
                <a:solidFill>
                  <a:srgbClr val="FFFF00"/>
                </a:solidFill>
              </a:rPr>
              <a:t>tercer año de Ciro </a:t>
            </a:r>
            <a:r>
              <a:rPr lang="es-ES" sz="4400" b="1" dirty="0" smtClean="0">
                <a:solidFill>
                  <a:schemeClr val="bg1"/>
                </a:solidFill>
              </a:rPr>
              <a:t>(</a:t>
            </a:r>
            <a:r>
              <a:rPr lang="es-ES" sz="4400" b="1" dirty="0" err="1" smtClean="0">
                <a:solidFill>
                  <a:schemeClr val="bg1"/>
                </a:solidFill>
              </a:rPr>
              <a:t>Dn</a:t>
            </a:r>
            <a:r>
              <a:rPr lang="es-ES" sz="4400" b="1" dirty="0" smtClean="0">
                <a:solidFill>
                  <a:schemeClr val="bg1"/>
                </a:solidFill>
              </a:rPr>
              <a:t>. 10</a:t>
            </a:r>
            <a:r>
              <a:rPr lang="es-ES" sz="4400" b="1" dirty="0">
                <a:solidFill>
                  <a:schemeClr val="bg1"/>
                </a:solidFill>
              </a:rPr>
              <a:t>: 1). El ángel le </a:t>
            </a:r>
            <a:r>
              <a:rPr lang="es-ES" sz="4400" b="1" dirty="0" smtClean="0">
                <a:solidFill>
                  <a:schemeClr val="bg1"/>
                </a:solidFill>
              </a:rPr>
              <a:t>cuenta a </a:t>
            </a:r>
            <a:r>
              <a:rPr lang="es-ES" sz="4400" b="1" dirty="0">
                <a:solidFill>
                  <a:schemeClr val="bg1"/>
                </a:solidFill>
              </a:rPr>
              <a:t>Daniel (en </a:t>
            </a:r>
            <a:r>
              <a:rPr lang="es-ES" sz="4400" b="1" dirty="0" err="1">
                <a:solidFill>
                  <a:schemeClr val="bg1"/>
                </a:solidFill>
              </a:rPr>
              <a:t>Dn</a:t>
            </a:r>
            <a:r>
              <a:rPr lang="es-ES" sz="4400" b="1" dirty="0">
                <a:solidFill>
                  <a:schemeClr val="bg1"/>
                </a:solidFill>
              </a:rPr>
              <a:t>. 11: 1) </a:t>
            </a:r>
            <a:r>
              <a:rPr lang="es-ES" sz="4400" b="1" dirty="0" smtClean="0">
                <a:solidFill>
                  <a:schemeClr val="bg1"/>
                </a:solidFill>
              </a:rPr>
              <a:t>un acontecimiento </a:t>
            </a:r>
            <a:r>
              <a:rPr lang="es-ES" sz="4400" b="1" dirty="0">
                <a:solidFill>
                  <a:schemeClr val="bg1"/>
                </a:solidFill>
              </a:rPr>
              <a:t>ocurrido en el primer año de Darío. En ese año, Darío de </a:t>
            </a:r>
            <a:r>
              <a:rPr lang="es-ES" sz="4400" b="1" dirty="0" smtClean="0">
                <a:solidFill>
                  <a:schemeClr val="bg1"/>
                </a:solidFill>
              </a:rPr>
              <a:t>Media había </a:t>
            </a:r>
            <a:r>
              <a:rPr lang="es-ES" sz="4400" b="1" dirty="0">
                <a:solidFill>
                  <a:schemeClr val="bg1"/>
                </a:solidFill>
              </a:rPr>
              <a:t>sido honrado por el cielo con una visita del ángel Gabriel "para </a:t>
            </a:r>
            <a:r>
              <a:rPr lang="es-ES" sz="4400" b="1" dirty="0" smtClean="0">
                <a:solidFill>
                  <a:schemeClr val="bg1"/>
                </a:solidFill>
              </a:rPr>
              <a:t>animarlo y </a:t>
            </a:r>
            <a:r>
              <a:rPr lang="es-ES" sz="4400" b="1" dirty="0">
                <a:solidFill>
                  <a:schemeClr val="bg1"/>
                </a:solidFill>
              </a:rPr>
              <a:t>fortalecerle" (</a:t>
            </a:r>
            <a:r>
              <a:rPr lang="es-ES" sz="4400" b="1" dirty="0" smtClean="0">
                <a:solidFill>
                  <a:schemeClr val="bg1"/>
                </a:solidFill>
              </a:rPr>
              <a:t>Profetas y Reyes </a:t>
            </a:r>
            <a:r>
              <a:rPr lang="es-ES" sz="4400" b="1" dirty="0">
                <a:solidFill>
                  <a:schemeClr val="bg1"/>
                </a:solidFill>
              </a:rPr>
              <a:t>408</a:t>
            </a:r>
            <a:r>
              <a:rPr lang="es-ES" sz="4400" b="1" dirty="0" smtClean="0">
                <a:solidFill>
                  <a:schemeClr val="bg1"/>
                </a:solidFill>
              </a:rPr>
              <a:t>) </a:t>
            </a:r>
            <a:r>
              <a:rPr lang="es-ES" sz="3600" b="1" i="1" dirty="0" smtClean="0">
                <a:solidFill>
                  <a:srgbClr val="FFFF00"/>
                </a:solidFill>
              </a:rPr>
              <a:t>Comentario bíblico adventista</a:t>
            </a:r>
            <a:r>
              <a:rPr lang="es-ES" sz="4400" b="1" dirty="0" smtClean="0">
                <a:solidFill>
                  <a:schemeClr val="bg1"/>
                </a:solidFill>
              </a:rPr>
              <a:t>.</a:t>
            </a:r>
            <a:endParaRPr lang="es-ES" sz="4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864433" y="341394"/>
            <a:ext cx="10872866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Levantará a todos contra el reino de Grecia.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año 480 a. C., el vasto Imperio Persa estaba en pie de guerra contra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griegos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ciudades-estados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griegos, que tan a menudo estaban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guerra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sí, se unieron para salvar su libertad. Al principio los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griegos fueron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vencidos: cayeron derrotados en las Termópilas, y Atenas fue tomada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parcialmente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quemada por los persas. 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909403" y="190854"/>
            <a:ext cx="10692984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Entonces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cambió la marca. La marina</a:t>
            </a:r>
          </a:p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griega, comandada por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Temístocles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encontró bloqueada por una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escuadra persa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superior en la bahía de Salamina, en la costa de Ática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cerca de Atenas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Poco después de haber comenzado la batalla se vio que las naves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persas estaban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una formación demasiado estrecha como para maniobrar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eficientemente. 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909403" y="190854"/>
            <a:ext cx="10692984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Bajo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constantes ataques griegos, muchas fueron hundidas y sólo escapó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fracción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marina. Con esa victoria griega las fuerzas marítimas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persas quedaron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eliminadas de la lucha contra Grecia. Al año siguiente, 479 a. C.,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griegos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derrotaron decisivamente a las tropas de Persia en Platea y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expulsaron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siempre de Grecia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Comentario bíblico adventista.</a:t>
            </a:r>
            <a:endParaRPr lang="es-DO" sz="36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392436" y="141680"/>
            <a:ext cx="1137484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¿Cuántos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reyes famosos reinarían en Persia?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11:2b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1139252" y="1501576"/>
            <a:ext cx="9338873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“He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aquí que aún habrá tres reyes en Persia, y el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cuarto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hará de grandes riquezas más que todos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ellos…”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-15499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135428"/>
            <a:ext cx="9122105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Puesto que la visión fue dada a Daniel en el tercer año de Ciro </a:t>
            </a:r>
            <a:r>
              <a:rPr lang="es-ES" sz="4400" b="1" dirty="0" smtClean="0">
                <a:solidFill>
                  <a:schemeClr val="bg1"/>
                </a:solidFill>
              </a:rPr>
              <a:t>(</a:t>
            </a:r>
            <a:r>
              <a:rPr lang="es-ES" sz="4400" b="1" dirty="0" err="1" smtClean="0">
                <a:solidFill>
                  <a:schemeClr val="bg1"/>
                </a:solidFill>
              </a:rPr>
              <a:t>Dn</a:t>
            </a:r>
            <a:r>
              <a:rPr lang="es-ES" sz="4400" b="1" dirty="0" smtClean="0">
                <a:solidFill>
                  <a:schemeClr val="bg1"/>
                </a:solidFill>
              </a:rPr>
              <a:t>. </a:t>
            </a:r>
            <a:r>
              <a:rPr lang="es-ES" sz="4400" b="1" dirty="0">
                <a:solidFill>
                  <a:schemeClr val="bg1"/>
                </a:solidFill>
              </a:rPr>
              <a:t>10: 1</a:t>
            </a:r>
            <a:r>
              <a:rPr lang="es-ES" sz="4400" b="1" dirty="0" smtClean="0">
                <a:solidFill>
                  <a:schemeClr val="bg1"/>
                </a:solidFill>
              </a:rPr>
              <a:t>), indudablemente </a:t>
            </a:r>
            <a:r>
              <a:rPr lang="es-ES" sz="4400" b="1" dirty="0">
                <a:solidFill>
                  <a:schemeClr val="bg1"/>
                </a:solidFill>
              </a:rPr>
              <a:t>se hace referencia a los </a:t>
            </a:r>
            <a:r>
              <a:rPr lang="es-ES" sz="4400" b="1" dirty="0" smtClean="0">
                <a:solidFill>
                  <a:schemeClr val="bg1"/>
                </a:solidFill>
              </a:rPr>
              <a:t>cuatro </a:t>
            </a:r>
            <a:r>
              <a:rPr lang="es-ES" sz="4400" b="1" dirty="0">
                <a:solidFill>
                  <a:schemeClr val="bg1"/>
                </a:solidFill>
              </a:rPr>
              <a:t>reyes que siguieron a Ciro en </a:t>
            </a:r>
            <a:r>
              <a:rPr lang="es-ES" sz="4400" b="1" dirty="0" smtClean="0">
                <a:solidFill>
                  <a:schemeClr val="bg1"/>
                </a:solidFill>
              </a:rPr>
              <a:t>el trono </a:t>
            </a:r>
            <a:r>
              <a:rPr lang="es-ES" sz="4400" b="1" dirty="0">
                <a:solidFill>
                  <a:schemeClr val="bg1"/>
                </a:solidFill>
              </a:rPr>
              <a:t>de </a:t>
            </a:r>
            <a:r>
              <a:rPr lang="es-ES" sz="4400" b="1" dirty="0" smtClean="0">
                <a:solidFill>
                  <a:schemeClr val="bg1"/>
                </a:solidFill>
              </a:rPr>
              <a:t>Persia. Ellos </a:t>
            </a:r>
            <a:r>
              <a:rPr lang="es-ES" sz="4400" b="1" dirty="0">
                <a:solidFill>
                  <a:schemeClr val="bg1"/>
                </a:solidFill>
              </a:rPr>
              <a:t>fueron:</a:t>
            </a:r>
          </a:p>
          <a:p>
            <a:r>
              <a:rPr lang="es-ES" sz="4000" b="1" dirty="0" err="1" smtClean="0">
                <a:solidFill>
                  <a:srgbClr val="FFFF00"/>
                </a:solidFill>
              </a:rPr>
              <a:t>Cambises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(530 a 522 a. C.)</a:t>
            </a:r>
          </a:p>
          <a:p>
            <a:r>
              <a:rPr lang="es-ES" sz="4000" b="1" dirty="0" smtClean="0">
                <a:solidFill>
                  <a:srgbClr val="FFFF00"/>
                </a:solidFill>
              </a:rPr>
              <a:t>Un usurpador del trono </a:t>
            </a:r>
            <a:r>
              <a:rPr lang="es-ES" sz="4000" b="1" dirty="0" smtClean="0">
                <a:solidFill>
                  <a:schemeClr val="bg1"/>
                </a:solidFill>
              </a:rPr>
              <a:t>(522 </a:t>
            </a:r>
            <a:r>
              <a:rPr lang="es-ES" sz="4000" b="1" dirty="0">
                <a:solidFill>
                  <a:schemeClr val="bg1"/>
                </a:solidFill>
              </a:rPr>
              <a:t>a. C.)</a:t>
            </a:r>
          </a:p>
          <a:p>
            <a:r>
              <a:rPr lang="es-ES" sz="4000" b="1" dirty="0" smtClean="0">
                <a:solidFill>
                  <a:srgbClr val="FFFF00"/>
                </a:solidFill>
              </a:rPr>
              <a:t>Darío </a:t>
            </a:r>
            <a:r>
              <a:rPr lang="es-ES" sz="4000" b="1" dirty="0">
                <a:solidFill>
                  <a:srgbClr val="FFFF00"/>
                </a:solidFill>
              </a:rPr>
              <a:t>I </a:t>
            </a:r>
            <a:r>
              <a:rPr lang="es-ES" sz="4000" b="1" dirty="0">
                <a:solidFill>
                  <a:schemeClr val="bg1"/>
                </a:solidFill>
              </a:rPr>
              <a:t>(522 a 486 a. C.)</a:t>
            </a:r>
          </a:p>
          <a:p>
            <a:r>
              <a:rPr lang="es-ES" sz="4000" b="1" dirty="0" err="1" smtClean="0">
                <a:solidFill>
                  <a:srgbClr val="FFFF00"/>
                </a:solidFill>
              </a:rPr>
              <a:t>Asuero</a:t>
            </a:r>
            <a:r>
              <a:rPr lang="es-ES" sz="4000" b="1" dirty="0" smtClean="0">
                <a:solidFill>
                  <a:srgbClr val="FFFF00"/>
                </a:solidFill>
              </a:rPr>
              <a:t> [o </a:t>
            </a:r>
            <a:r>
              <a:rPr lang="es-ES" sz="4000" b="1" dirty="0" err="1" smtClean="0">
                <a:solidFill>
                  <a:srgbClr val="FFFF00"/>
                </a:solidFill>
              </a:rPr>
              <a:t>Jerjes</a:t>
            </a:r>
            <a:r>
              <a:rPr lang="es-ES" sz="4000" b="1" dirty="0" smtClean="0">
                <a:solidFill>
                  <a:srgbClr val="FFFF00"/>
                </a:solidFill>
              </a:rPr>
              <a:t>]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(484 a. C.)</a:t>
            </a:r>
            <a:endParaRPr lang="es-ES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describe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11:3-4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rey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griego y su reino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derrotaría al Imperio Medo Persa?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1022954" y="1182102"/>
            <a:ext cx="10643017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levantará luego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rey valiente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 cual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dominará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poder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hará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voluntad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Pero cuando se haya levantado, su reino será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quebrantado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repartido hacia los cuatro vientos del cielo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s-ES" sz="4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 sus descendientes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 según el dominio con que él dominó; porque su reino será arrancado, y será para otros fuera de ellos.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49903"/>
            <a:ext cx="9162036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</a:rPr>
              <a:t>Un rey valiente</a:t>
            </a:r>
            <a:r>
              <a:rPr lang="es-ES" sz="4000" b="1" dirty="0" smtClean="0">
                <a:solidFill>
                  <a:srgbClr val="FFFF00"/>
                </a:solidFill>
              </a:rPr>
              <a:t>. </a:t>
            </a:r>
            <a:r>
              <a:rPr lang="es-ES" sz="4000" b="1" dirty="0" smtClean="0">
                <a:solidFill>
                  <a:schemeClr val="bg1"/>
                </a:solidFill>
              </a:rPr>
              <a:t>Esto </a:t>
            </a:r>
            <a:r>
              <a:rPr lang="es-ES" sz="4000" b="1" dirty="0">
                <a:solidFill>
                  <a:schemeClr val="bg1"/>
                </a:solidFill>
              </a:rPr>
              <a:t>se refiere claramente </a:t>
            </a:r>
            <a:r>
              <a:rPr lang="es-ES" sz="4000" b="1" dirty="0" smtClean="0">
                <a:solidFill>
                  <a:schemeClr val="bg1"/>
                </a:solidFill>
              </a:rPr>
              <a:t>a </a:t>
            </a:r>
            <a:r>
              <a:rPr lang="es-ES" sz="4000" b="1" dirty="0" smtClean="0">
                <a:solidFill>
                  <a:srgbClr val="FFFF00"/>
                </a:solidFill>
              </a:rPr>
              <a:t>Alejandro </a:t>
            </a:r>
            <a:r>
              <a:rPr lang="es-ES" sz="4000" b="1" dirty="0">
                <a:solidFill>
                  <a:srgbClr val="FFFF00"/>
                </a:solidFill>
              </a:rPr>
              <a:t>Magno </a:t>
            </a:r>
            <a:r>
              <a:rPr lang="es-ES" sz="4000" b="1" dirty="0">
                <a:solidFill>
                  <a:schemeClr val="bg1"/>
                </a:solidFill>
              </a:rPr>
              <a:t>(336-323 a. C.).</a:t>
            </a:r>
          </a:p>
          <a:p>
            <a:r>
              <a:rPr lang="es-ES" sz="4000" b="1" dirty="0">
                <a:solidFill>
                  <a:srgbClr val="FFFF00"/>
                </a:solidFill>
              </a:rPr>
              <a:t>Gran </a:t>
            </a:r>
            <a:r>
              <a:rPr lang="es-ES" sz="4000" b="1" dirty="0" smtClean="0">
                <a:solidFill>
                  <a:srgbClr val="FFFF00"/>
                </a:solidFill>
              </a:rPr>
              <a:t>poder</a:t>
            </a:r>
            <a:r>
              <a:rPr lang="es-ES" sz="4000" b="1" dirty="0" smtClean="0">
                <a:solidFill>
                  <a:schemeClr val="bg1"/>
                </a:solidFill>
              </a:rPr>
              <a:t>. El </a:t>
            </a:r>
            <a:r>
              <a:rPr lang="es-ES" sz="4000" b="1" dirty="0">
                <a:solidFill>
                  <a:schemeClr val="bg1"/>
                </a:solidFill>
              </a:rPr>
              <a:t>dominio de Alejandro se extendió desde Macedonia y Grecia hasta el </a:t>
            </a:r>
            <a:r>
              <a:rPr lang="es-ES" sz="4000" b="1" dirty="0" smtClean="0">
                <a:solidFill>
                  <a:schemeClr val="bg1"/>
                </a:solidFill>
              </a:rPr>
              <a:t>noroeste de </a:t>
            </a:r>
            <a:r>
              <a:rPr lang="es-ES" sz="4000" b="1" dirty="0">
                <a:solidFill>
                  <a:schemeClr val="bg1"/>
                </a:solidFill>
              </a:rPr>
              <a:t>la India, desde Egipto hasta el río llamado hoy </a:t>
            </a:r>
            <a:r>
              <a:rPr lang="es-ES" sz="4000" b="1" dirty="0" smtClean="0">
                <a:solidFill>
                  <a:schemeClr val="bg1"/>
                </a:solidFill>
              </a:rPr>
              <a:t>Sir-Daria, </a:t>
            </a:r>
            <a:r>
              <a:rPr lang="es-ES" sz="4000" b="1" dirty="0">
                <a:solidFill>
                  <a:schemeClr val="bg1"/>
                </a:solidFill>
              </a:rPr>
              <a:t>al este del Mar de </a:t>
            </a:r>
            <a:r>
              <a:rPr lang="es-ES" sz="4000" b="1" dirty="0" err="1">
                <a:solidFill>
                  <a:schemeClr val="bg1"/>
                </a:solidFill>
              </a:rPr>
              <a:t>Aral</a:t>
            </a:r>
            <a:r>
              <a:rPr lang="es-ES" sz="4000" b="1" dirty="0">
                <a:solidFill>
                  <a:schemeClr val="bg1"/>
                </a:solidFill>
              </a:rPr>
              <a:t>. Era el mayor </a:t>
            </a:r>
            <a:r>
              <a:rPr lang="es-ES" sz="4000" b="1" dirty="0" smtClean="0">
                <a:solidFill>
                  <a:schemeClr val="bg1"/>
                </a:solidFill>
              </a:rPr>
              <a:t>imperio </a:t>
            </a:r>
            <a:r>
              <a:rPr lang="es-ES" sz="4000" b="1" dirty="0">
                <a:solidFill>
                  <a:schemeClr val="bg1"/>
                </a:solidFill>
              </a:rPr>
              <a:t>que el mundo </a:t>
            </a:r>
            <a:r>
              <a:rPr lang="es-ES" sz="4000" b="1" dirty="0" smtClean="0">
                <a:solidFill>
                  <a:schemeClr val="bg1"/>
                </a:solidFill>
              </a:rPr>
              <a:t>hubiese visto </a:t>
            </a:r>
            <a:r>
              <a:rPr lang="es-ES" sz="4000" b="1" dirty="0">
                <a:solidFill>
                  <a:schemeClr val="bg1"/>
                </a:solidFill>
              </a:rPr>
              <a:t>hasta ese </a:t>
            </a:r>
            <a:r>
              <a:rPr lang="es-ES" sz="4000" b="1" dirty="0" smtClean="0">
                <a:solidFill>
                  <a:schemeClr val="bg1"/>
                </a:solidFill>
              </a:rPr>
              <a:t>tiempo.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688241"/>
            <a:ext cx="9162036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Cuando se haya levantado.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Apenas había alcanzado Alejandro el pináculo de su poder, cuando fue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quebrantado. En 323 a. C. este rey que gobernaba desde el Adriático hasta </a:t>
            </a:r>
            <a:r>
              <a:rPr lang="es-ES" sz="4400" b="1" dirty="0" smtClean="0">
                <a:solidFill>
                  <a:schemeClr val="bg1"/>
                </a:solidFill>
              </a:rPr>
              <a:t>el Indo </a:t>
            </a:r>
            <a:r>
              <a:rPr lang="es-ES" sz="4400" b="1" dirty="0">
                <a:solidFill>
                  <a:schemeClr val="bg1"/>
                </a:solidFill>
              </a:rPr>
              <a:t>cayó repentinamente enfermo, y falleció 11 días </a:t>
            </a:r>
            <a:r>
              <a:rPr lang="es-ES" sz="4400" b="1" dirty="0" smtClean="0">
                <a:solidFill>
                  <a:schemeClr val="bg1"/>
                </a:solidFill>
              </a:rPr>
              <a:t>después, a los 33 años.</a:t>
            </a:r>
          </a:p>
        </p:txBody>
      </p:sp>
    </p:spTree>
    <p:extLst>
      <p:ext uri="{BB962C8B-B14F-4D97-AF65-F5344CB8AC3E}">
        <p14:creationId xmlns:p14="http://schemas.microsoft.com/office/powerpoint/2010/main" val="2638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169232" y="1219363"/>
            <a:ext cx="10747948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noticias vespertinas nos recuerdan constantemente que vivimos en un mundo que está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fuera de control.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violencia étnica explota a diario, arrastrando a millones a la guerra. Los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conflictos tribales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arrasan con la paz en otras regiones. Las antiquísimas hostilidades en el Medio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Oriente todavía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están latentes en la superficie. </a:t>
            </a:r>
            <a:endParaRPr lang="es-ES" sz="4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486504"/>
            <a:ext cx="9087085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</a:rPr>
              <a:t>Será quebrantado. </a:t>
            </a:r>
            <a:r>
              <a:rPr lang="es-ES" sz="3600" b="1" dirty="0" smtClean="0">
                <a:solidFill>
                  <a:schemeClr val="bg1"/>
                </a:solidFill>
              </a:rPr>
              <a:t>Alejandro </a:t>
            </a:r>
            <a:r>
              <a:rPr lang="es-ES" sz="3600" b="1" dirty="0">
                <a:solidFill>
                  <a:schemeClr val="bg1"/>
                </a:solidFill>
              </a:rPr>
              <a:t>no dejó ningún sucesor de su familia inmediata del cual se </a:t>
            </a:r>
            <a:r>
              <a:rPr lang="es-ES" sz="3600" b="1" dirty="0" smtClean="0">
                <a:solidFill>
                  <a:schemeClr val="bg1"/>
                </a:solidFill>
              </a:rPr>
              <a:t>pudiese esperar </a:t>
            </a:r>
            <a:r>
              <a:rPr lang="es-ES" sz="3600" b="1" dirty="0">
                <a:solidFill>
                  <a:schemeClr val="bg1"/>
                </a:solidFill>
              </a:rPr>
              <a:t>que mantuviera unidos los territorios que él había ganado</a:t>
            </a:r>
            <a:r>
              <a:rPr lang="es-ES" sz="36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3600" b="1" dirty="0">
                <a:solidFill>
                  <a:srgbClr val="FFFF00"/>
                </a:solidFill>
              </a:rPr>
              <a:t>No a sus </a:t>
            </a:r>
            <a:r>
              <a:rPr lang="es-ES" sz="3600" b="1" dirty="0" smtClean="0">
                <a:solidFill>
                  <a:srgbClr val="FFFF00"/>
                </a:solidFill>
              </a:rPr>
              <a:t>descendientes. </a:t>
            </a:r>
            <a:r>
              <a:rPr lang="es-ES" sz="3600" b="1" dirty="0" smtClean="0">
                <a:solidFill>
                  <a:schemeClr val="bg1"/>
                </a:solidFill>
              </a:rPr>
              <a:t>El </a:t>
            </a:r>
            <a:r>
              <a:rPr lang="es-ES" sz="3600" b="1" dirty="0">
                <a:solidFill>
                  <a:schemeClr val="bg1"/>
                </a:solidFill>
              </a:rPr>
              <a:t>hijo póstumo de Alejandro fue llamado rey, pero fue muerto cuando aún </a:t>
            </a:r>
            <a:r>
              <a:rPr lang="es-ES" sz="3600" b="1" dirty="0" smtClean="0">
                <a:solidFill>
                  <a:schemeClr val="bg1"/>
                </a:solidFill>
              </a:rPr>
              <a:t>era niño</a:t>
            </a:r>
            <a:r>
              <a:rPr lang="es-ES" sz="3600" b="1" dirty="0">
                <a:solidFill>
                  <a:schemeClr val="bg1"/>
                </a:solidFill>
              </a:rPr>
              <a:t>, en la lucha entre los generales que se disputaban el gobierno </a:t>
            </a:r>
            <a:r>
              <a:rPr lang="es-ES" sz="3600" b="1" dirty="0" smtClean="0">
                <a:solidFill>
                  <a:schemeClr val="bg1"/>
                </a:solidFill>
              </a:rPr>
              <a:t>del imperio</a:t>
            </a:r>
            <a:r>
              <a:rPr lang="es-ES" sz="3600" b="1" dirty="0">
                <a:solidFill>
                  <a:schemeClr val="bg1"/>
                </a:solidFill>
              </a:rPr>
              <a:t>. No hubo pues un descendiente de Alejandro que gobernase.</a:t>
            </a:r>
            <a:endParaRPr lang="es-DO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359766"/>
            <a:ext cx="9311938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Repartido hacia los cuatro vientos.</a:t>
            </a:r>
            <a:endParaRPr lang="es-ES" sz="4000" b="1" dirty="0">
              <a:solidFill>
                <a:srgbClr val="FFFF00"/>
              </a:solidFill>
            </a:endParaRPr>
          </a:p>
          <a:p>
            <a:r>
              <a:rPr lang="es-ES" sz="4000" b="1" dirty="0">
                <a:solidFill>
                  <a:schemeClr val="bg1"/>
                </a:solidFill>
              </a:rPr>
              <a:t>Luego de la muerte de Alejandro, sus cuatro generales dividieron el imperio. </a:t>
            </a:r>
            <a:r>
              <a:rPr lang="es-ES" sz="4000" b="1" dirty="0" err="1">
                <a:solidFill>
                  <a:schemeClr val="bg1"/>
                </a:solidFill>
              </a:rPr>
              <a:t>Casandro</a:t>
            </a:r>
            <a:r>
              <a:rPr lang="es-ES" sz="4000" b="1" dirty="0">
                <a:solidFill>
                  <a:schemeClr val="bg1"/>
                </a:solidFill>
              </a:rPr>
              <a:t>, </a:t>
            </a:r>
            <a:r>
              <a:rPr lang="es-ES" sz="4000" b="1" dirty="0" err="1">
                <a:solidFill>
                  <a:schemeClr val="bg1"/>
                </a:solidFill>
              </a:rPr>
              <a:t>Lisímaco</a:t>
            </a:r>
            <a:r>
              <a:rPr lang="es-ES" sz="4000" b="1" dirty="0">
                <a:solidFill>
                  <a:schemeClr val="bg1"/>
                </a:solidFill>
              </a:rPr>
              <a:t>, </a:t>
            </a:r>
            <a:r>
              <a:rPr lang="es-ES" sz="4000" b="1" dirty="0" err="1">
                <a:solidFill>
                  <a:schemeClr val="bg1"/>
                </a:solidFill>
              </a:rPr>
              <a:t>Seleuco</a:t>
            </a:r>
            <a:r>
              <a:rPr lang="es-ES" sz="4000" b="1" dirty="0">
                <a:solidFill>
                  <a:schemeClr val="bg1"/>
                </a:solidFill>
              </a:rPr>
              <a:t> y Ptolomeo ocuparon su lugar en el gobierno. Los </a:t>
            </a:r>
            <a:r>
              <a:rPr lang="es-ES" sz="4000" b="1" dirty="0">
                <a:solidFill>
                  <a:srgbClr val="FFFF00"/>
                </a:solidFill>
              </a:rPr>
              <a:t>cuatro vientos </a:t>
            </a:r>
            <a:r>
              <a:rPr lang="es-ES" sz="4000" b="1" dirty="0" smtClean="0">
                <a:solidFill>
                  <a:schemeClr val="bg1"/>
                </a:solidFill>
              </a:rPr>
              <a:t>representan </a:t>
            </a:r>
            <a:r>
              <a:rPr lang="es-ES" sz="4000" b="1" dirty="0">
                <a:solidFill>
                  <a:schemeClr val="bg1"/>
                </a:solidFill>
              </a:rPr>
              <a:t>los cuatro puntos cardinales. La misma división está </a:t>
            </a:r>
            <a:r>
              <a:rPr lang="es-ES" sz="4000" b="1" dirty="0" smtClean="0">
                <a:solidFill>
                  <a:schemeClr val="bg1"/>
                </a:solidFill>
              </a:rPr>
              <a:t>simbolizada por </a:t>
            </a:r>
            <a:r>
              <a:rPr lang="es-ES" sz="4000" b="1" dirty="0">
                <a:solidFill>
                  <a:schemeClr val="bg1"/>
                </a:solidFill>
              </a:rPr>
              <a:t>las cuatro cabezas del leopardo </a:t>
            </a:r>
            <a:r>
              <a:rPr lang="es-ES" sz="4000" b="1" dirty="0" smtClean="0">
                <a:solidFill>
                  <a:schemeClr val="bg1"/>
                </a:solidFill>
              </a:rPr>
              <a:t>(</a:t>
            </a:r>
            <a:r>
              <a:rPr lang="es-ES" sz="4000" b="1" dirty="0" err="1" smtClean="0">
                <a:solidFill>
                  <a:schemeClr val="bg1"/>
                </a:solidFill>
              </a:rPr>
              <a:t>Dn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4000" b="1" dirty="0">
                <a:solidFill>
                  <a:schemeClr val="bg1"/>
                </a:solidFill>
              </a:rPr>
              <a:t>7: 6) y mediante los </a:t>
            </a:r>
            <a:r>
              <a:rPr lang="es-ES" sz="4000" b="1" dirty="0" smtClean="0">
                <a:solidFill>
                  <a:schemeClr val="bg1"/>
                </a:solidFill>
              </a:rPr>
              <a:t>cuatro cuernos </a:t>
            </a:r>
            <a:r>
              <a:rPr lang="es-ES" sz="4000" b="1" dirty="0">
                <a:solidFill>
                  <a:schemeClr val="bg1"/>
                </a:solidFill>
              </a:rPr>
              <a:t>del macho cabrío </a:t>
            </a:r>
            <a:r>
              <a:rPr lang="es-ES" sz="4000" b="1" dirty="0" smtClean="0">
                <a:solidFill>
                  <a:schemeClr val="bg1"/>
                </a:solidFill>
              </a:rPr>
              <a:t>(</a:t>
            </a:r>
            <a:r>
              <a:rPr lang="es-ES" sz="4000" b="1" dirty="0" err="1" smtClean="0">
                <a:solidFill>
                  <a:schemeClr val="bg1"/>
                </a:solidFill>
              </a:rPr>
              <a:t>Dn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4000" b="1" dirty="0">
                <a:solidFill>
                  <a:schemeClr val="bg1"/>
                </a:solidFill>
              </a:rPr>
              <a:t>8: 8, 22).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213" y="1"/>
            <a:ext cx="95417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341394"/>
            <a:ext cx="9311938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FF00"/>
                </a:solidFill>
              </a:rPr>
              <a:t>Dinastía </a:t>
            </a:r>
            <a:r>
              <a:rPr lang="es-ES" sz="4800" b="1" dirty="0">
                <a:solidFill>
                  <a:srgbClr val="FFFF00"/>
                </a:solidFill>
              </a:rPr>
              <a:t>Ptolemaica</a:t>
            </a:r>
            <a:r>
              <a:rPr lang="es-ES" sz="4800" b="1" dirty="0">
                <a:solidFill>
                  <a:schemeClr val="bg1"/>
                </a:solidFill>
              </a:rPr>
              <a:t>: </a:t>
            </a:r>
            <a:r>
              <a:rPr lang="es-ES" sz="4800" b="1" u="sng" dirty="0">
                <a:solidFill>
                  <a:schemeClr val="bg1"/>
                </a:solidFill>
              </a:rPr>
              <a:t>Ptolomeo</a:t>
            </a:r>
            <a:r>
              <a:rPr lang="es-ES" sz="4800" b="1" dirty="0">
                <a:solidFill>
                  <a:schemeClr val="bg1"/>
                </a:solidFill>
              </a:rPr>
              <a:t> estuvo desde un primer momento en </a:t>
            </a:r>
            <a:r>
              <a:rPr lang="es-ES" sz="4800" b="1" u="sng" dirty="0">
                <a:solidFill>
                  <a:schemeClr val="bg1"/>
                </a:solidFill>
              </a:rPr>
              <a:t>Egipto</a:t>
            </a:r>
            <a:r>
              <a:rPr lang="es-ES" sz="4800" b="1" dirty="0">
                <a:solidFill>
                  <a:schemeClr val="bg1"/>
                </a:solidFill>
              </a:rPr>
              <a:t>, donde se mantuvo aislado y  se estableció desde un primer momento.</a:t>
            </a:r>
          </a:p>
          <a:p>
            <a:r>
              <a:rPr lang="es-ES" sz="4800" b="1" dirty="0" smtClean="0">
                <a:solidFill>
                  <a:srgbClr val="FFFF00"/>
                </a:solidFill>
              </a:rPr>
              <a:t>Dinastía </a:t>
            </a:r>
            <a:r>
              <a:rPr lang="es-ES" sz="4800" b="1" dirty="0" err="1">
                <a:solidFill>
                  <a:srgbClr val="FFFF00"/>
                </a:solidFill>
              </a:rPr>
              <a:t>Antigónida</a:t>
            </a:r>
            <a:r>
              <a:rPr lang="es-ES" sz="4800" b="1" dirty="0">
                <a:solidFill>
                  <a:schemeClr val="bg1"/>
                </a:solidFill>
              </a:rPr>
              <a:t>: </a:t>
            </a:r>
            <a:r>
              <a:rPr lang="es-ES" sz="4800" b="1" u="sng" dirty="0" err="1" smtClean="0">
                <a:solidFill>
                  <a:schemeClr val="bg1"/>
                </a:solidFill>
              </a:rPr>
              <a:t>Casandro</a:t>
            </a:r>
            <a:r>
              <a:rPr lang="es-ES" sz="4800" b="1" dirty="0" smtClean="0">
                <a:solidFill>
                  <a:schemeClr val="bg1"/>
                </a:solidFill>
              </a:rPr>
              <a:t> se ubicó </a:t>
            </a:r>
            <a:r>
              <a:rPr lang="es-ES" sz="4800" b="1" dirty="0">
                <a:solidFill>
                  <a:schemeClr val="bg1"/>
                </a:solidFill>
              </a:rPr>
              <a:t>en </a:t>
            </a:r>
            <a:r>
              <a:rPr lang="es-ES" sz="4800" b="1" dirty="0" smtClean="0">
                <a:solidFill>
                  <a:schemeClr val="bg1"/>
                </a:solidFill>
              </a:rPr>
              <a:t>Macedonia y ocupó </a:t>
            </a:r>
            <a:r>
              <a:rPr lang="es-ES" sz="4800" b="1" dirty="0">
                <a:solidFill>
                  <a:schemeClr val="bg1"/>
                </a:solidFill>
              </a:rPr>
              <a:t>también Grecia</a:t>
            </a:r>
            <a:r>
              <a:rPr lang="es-ES" sz="4800" b="1" dirty="0" smtClean="0">
                <a:solidFill>
                  <a:schemeClr val="bg1"/>
                </a:solidFill>
              </a:rPr>
              <a:t>.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341394"/>
            <a:ext cx="9311938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Dinastía </a:t>
            </a:r>
            <a:r>
              <a:rPr lang="es-ES" sz="4000" b="1" dirty="0" err="1">
                <a:solidFill>
                  <a:srgbClr val="FFFF00"/>
                </a:solidFill>
              </a:rPr>
              <a:t>Seleúcida</a:t>
            </a:r>
            <a:r>
              <a:rPr lang="es-ES" sz="4000" b="1" dirty="0">
                <a:solidFill>
                  <a:schemeClr val="bg1"/>
                </a:solidFill>
              </a:rPr>
              <a:t>: Con su base en </a:t>
            </a:r>
            <a:r>
              <a:rPr lang="es-ES" sz="4000" b="1" u="sng" dirty="0">
                <a:solidFill>
                  <a:schemeClr val="bg1"/>
                </a:solidFill>
              </a:rPr>
              <a:t>Babilonia y Siria</a:t>
            </a:r>
            <a:r>
              <a:rPr lang="es-ES" sz="4000" b="1" dirty="0">
                <a:solidFill>
                  <a:schemeClr val="bg1"/>
                </a:solidFill>
              </a:rPr>
              <a:t>, </a:t>
            </a:r>
            <a:r>
              <a:rPr lang="es-ES" sz="4000" b="1" u="sng" dirty="0" err="1">
                <a:solidFill>
                  <a:schemeClr val="bg1"/>
                </a:solidFill>
              </a:rPr>
              <a:t>Seleuco</a:t>
            </a:r>
            <a:r>
              <a:rPr lang="es-ES" sz="4000" b="1" dirty="0">
                <a:solidFill>
                  <a:schemeClr val="bg1"/>
                </a:solidFill>
              </a:rPr>
              <a:t> dominó después un territorio más amplio, ya que se adueñó de </a:t>
            </a:r>
            <a:r>
              <a:rPr lang="es-ES" sz="4000" b="1" dirty="0" smtClean="0">
                <a:solidFill>
                  <a:schemeClr val="bg1"/>
                </a:solidFill>
              </a:rPr>
              <a:t>Asia</a:t>
            </a:r>
            <a:r>
              <a:rPr lang="es-ES" sz="4000" b="1" dirty="0">
                <a:solidFill>
                  <a:schemeClr val="bg1"/>
                </a:solidFill>
              </a:rPr>
              <a:t>. </a:t>
            </a:r>
            <a:r>
              <a:rPr lang="es-ES" sz="4000" b="1" dirty="0" smtClean="0">
                <a:solidFill>
                  <a:schemeClr val="bg1"/>
                </a:solidFill>
              </a:rPr>
              <a:t>El emperador romano Pompeyo </a:t>
            </a:r>
            <a:r>
              <a:rPr lang="es-ES" sz="4000" b="1" u="sng" dirty="0" smtClean="0">
                <a:solidFill>
                  <a:schemeClr val="bg1"/>
                </a:solidFill>
              </a:rPr>
              <a:t>convirtió </a:t>
            </a:r>
            <a:r>
              <a:rPr lang="es-ES" sz="4000" b="1" u="sng" dirty="0">
                <a:solidFill>
                  <a:schemeClr val="bg1"/>
                </a:solidFill>
              </a:rPr>
              <a:t>Siria en una provincia romana</a:t>
            </a:r>
            <a:r>
              <a:rPr lang="es-ES" sz="4000" b="1" dirty="0">
                <a:solidFill>
                  <a:schemeClr val="bg1"/>
                </a:solidFill>
              </a:rPr>
              <a:t> en el año 64 a. C., tras derrotar al rey Antíoco </a:t>
            </a:r>
            <a:r>
              <a:rPr lang="es-ES" sz="4000" b="1" dirty="0" smtClean="0">
                <a:solidFill>
                  <a:schemeClr val="bg1"/>
                </a:solidFill>
              </a:rPr>
              <a:t>XIII, </a:t>
            </a:r>
            <a:r>
              <a:rPr lang="es-ES" sz="4000" b="1" dirty="0">
                <a:solidFill>
                  <a:schemeClr val="bg1"/>
                </a:solidFill>
              </a:rPr>
              <a:t>y así el Imperio </a:t>
            </a:r>
            <a:r>
              <a:rPr lang="es-ES" sz="4000" b="1" dirty="0" err="1" smtClean="0">
                <a:solidFill>
                  <a:schemeClr val="bg1"/>
                </a:solidFill>
              </a:rPr>
              <a:t>seleúcida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dejó de existir. </a:t>
            </a:r>
          </a:p>
          <a:p>
            <a:r>
              <a:rPr lang="es-ES" sz="4000" b="1" dirty="0" err="1" smtClean="0">
                <a:solidFill>
                  <a:srgbClr val="FFFF00"/>
                </a:solidFill>
              </a:rPr>
              <a:t>Lisímaco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obtuvo Tracia y Asia Menor pero no logró una sucesión.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70564" y="1548924"/>
            <a:ext cx="35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El rey valiente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234210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El último de los 4 reyes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70564" y="4008037"/>
            <a:ext cx="401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Con base en Siria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70564" y="5441108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Con base en </a:t>
            </a:r>
            <a:r>
              <a:rPr lang="es-ES" sz="3200" dirty="0" smtClean="0">
                <a:solidFill>
                  <a:srgbClr val="DF6613"/>
                </a:solidFill>
              </a:rPr>
              <a:t>Egipto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945407" y="2551037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Repartido hacia los cuatro vientos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399" y="4593958"/>
            <a:ext cx="51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Alejandro Magno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399" y="323971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 err="1"/>
              <a:t>Jerjes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399" y="1345913"/>
            <a:ext cx="413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 err="1"/>
              <a:t>Seleuco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399" y="2506814"/>
            <a:ext cx="287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Ptolomeo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9400" y="5510953"/>
            <a:ext cx="5110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F. </a:t>
            </a:r>
            <a:r>
              <a:rPr lang="es-ES" sz="3200" dirty="0"/>
              <a:t>Grecia repartida entre 4 generales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399" y="3494840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D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err="1" smtClean="0"/>
              <a:t>Lisímaco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1067925" y="147781"/>
            <a:ext cx="10643017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 del rey del norte y del rey del sur</a:t>
            </a:r>
          </a:p>
          <a:p>
            <a:r>
              <a:rPr lang="es-ES" sz="40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11: 5-6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hará fuerte el </a:t>
            </a:r>
            <a:r>
              <a:rPr lang="es-E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del sur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mas uno de sus príncipes será más fuerte que él, y se hará poderoso; su dominio será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grande. Al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cabo de años harán alianza, y la hija del rey del sur vendrá al </a:t>
            </a:r>
            <a:r>
              <a:rPr lang="es-E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del norte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hacer la paz. Pero ella no podrá retener la fuerza de su brazo, ni permanecerá él, ni su brazo; porque será entregada ella y los que la habían traído, asimismo su hijo, y los que estaban de parte de ella en aquel tiempo.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341394"/>
            <a:ext cx="9311938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Desde </a:t>
            </a:r>
            <a:r>
              <a:rPr lang="es-ES" sz="3600" b="1" dirty="0" err="1" smtClean="0">
                <a:solidFill>
                  <a:schemeClr val="bg1"/>
                </a:solidFill>
              </a:rPr>
              <a:t>Dn</a:t>
            </a:r>
            <a:r>
              <a:rPr lang="es-ES" sz="3600" b="1" dirty="0" smtClean="0">
                <a:solidFill>
                  <a:schemeClr val="bg1"/>
                </a:solidFill>
              </a:rPr>
              <a:t>. 11: 5-6 en </a:t>
            </a:r>
            <a:r>
              <a:rPr lang="es-ES" sz="3600" b="1" dirty="0">
                <a:solidFill>
                  <a:schemeClr val="bg1"/>
                </a:solidFill>
              </a:rPr>
              <a:t>adelante y a través de gran parte del capítulo, la profecía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se enfoca en dos reinos que surgieron del imperio de Alejandro, los que más se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relacionaron con los judíos, el pueblo de Dios. Esos reinos fueron </a:t>
            </a:r>
            <a:r>
              <a:rPr lang="es-ES" sz="3600" b="1" dirty="0" smtClean="0">
                <a:solidFill>
                  <a:srgbClr val="FFFF00"/>
                </a:solidFill>
              </a:rPr>
              <a:t>Siria</a:t>
            </a:r>
            <a:r>
              <a:rPr lang="es-ES" sz="3600" b="1" dirty="0" smtClean="0">
                <a:solidFill>
                  <a:schemeClr val="bg1"/>
                </a:solidFill>
              </a:rPr>
              <a:t>, gobernada </a:t>
            </a:r>
            <a:r>
              <a:rPr lang="es-ES" sz="3600" b="1" dirty="0">
                <a:solidFill>
                  <a:schemeClr val="bg1"/>
                </a:solidFill>
              </a:rPr>
              <a:t>por los </a:t>
            </a:r>
            <a:r>
              <a:rPr lang="es-ES" sz="3600" b="1" dirty="0" err="1">
                <a:solidFill>
                  <a:srgbClr val="FFFF00"/>
                </a:solidFill>
              </a:rPr>
              <a:t>seléucidas</a:t>
            </a:r>
            <a:r>
              <a:rPr lang="es-ES" sz="3600" b="1" dirty="0">
                <a:solidFill>
                  <a:schemeClr val="bg1"/>
                </a:solidFill>
              </a:rPr>
              <a:t> y </a:t>
            </a:r>
            <a:r>
              <a:rPr lang="es-ES" sz="3600" b="1" dirty="0">
                <a:solidFill>
                  <a:srgbClr val="FFFF00"/>
                </a:solidFill>
              </a:rPr>
              <a:t>Egipto</a:t>
            </a:r>
            <a:r>
              <a:rPr lang="es-ES" sz="3600" b="1" dirty="0">
                <a:solidFill>
                  <a:schemeClr val="bg1"/>
                </a:solidFill>
              </a:rPr>
              <a:t>, gobernado por los </a:t>
            </a:r>
            <a:r>
              <a:rPr lang="es-ES" sz="3600" b="1" dirty="0" err="1">
                <a:solidFill>
                  <a:srgbClr val="FFFF00"/>
                </a:solidFill>
              </a:rPr>
              <a:t>ptolomeos</a:t>
            </a:r>
            <a:r>
              <a:rPr lang="es-ES" sz="3600" b="1" dirty="0">
                <a:solidFill>
                  <a:schemeClr val="bg1"/>
                </a:solidFill>
              </a:rPr>
              <a:t>. Desde </a:t>
            </a:r>
            <a:r>
              <a:rPr lang="es-ES" sz="3600" b="1" dirty="0" smtClean="0">
                <a:solidFill>
                  <a:schemeClr val="bg1"/>
                </a:solidFill>
              </a:rPr>
              <a:t>el punto </a:t>
            </a:r>
            <a:r>
              <a:rPr lang="es-ES" sz="3600" b="1" dirty="0">
                <a:solidFill>
                  <a:schemeClr val="bg1"/>
                </a:solidFill>
              </a:rPr>
              <a:t>de vista geográfico, el primero quedaba al norte de </a:t>
            </a:r>
            <a:r>
              <a:rPr lang="es-ES" sz="3600" b="1" dirty="0" smtClean="0">
                <a:solidFill>
                  <a:srgbClr val="FFFF00"/>
                </a:solidFill>
              </a:rPr>
              <a:t>Palestina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>
                <a:solidFill>
                  <a:schemeClr val="bg1"/>
                </a:solidFill>
              </a:rPr>
              <a:t>y </a:t>
            </a:r>
            <a:r>
              <a:rPr lang="es-ES" sz="3600" b="1" dirty="0" smtClean="0">
                <a:solidFill>
                  <a:schemeClr val="bg1"/>
                </a:solidFill>
              </a:rPr>
              <a:t>el segundo </a:t>
            </a:r>
            <a:r>
              <a:rPr lang="es-ES" sz="3600" b="1" dirty="0">
                <a:solidFill>
                  <a:schemeClr val="bg1"/>
                </a:solidFill>
              </a:rPr>
              <a:t>al sur de la misma</a:t>
            </a:r>
            <a:r>
              <a:rPr lang="es-ES" sz="36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3200" b="1" i="1" dirty="0" smtClean="0">
                <a:solidFill>
                  <a:schemeClr val="bg1"/>
                </a:solidFill>
              </a:rPr>
              <a:t>Comentario bíblico adventista</a:t>
            </a:r>
            <a:endParaRPr lang="es-DO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7"/>
            <a:ext cx="12191999" cy="686660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972395" y="4407108"/>
            <a:ext cx="176883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DO" sz="2800" dirty="0" smtClean="0"/>
              <a:t>(Palestina)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16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8" y="139216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11:20. ¿Quién es el recaudador de impuestos que se describe en este pasaje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?(Lucas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2:1.)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20811" y="1893542"/>
            <a:ext cx="11471186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rgbClr val="FFFF00"/>
                </a:solidFill>
              </a:rPr>
              <a:t>Dn</a:t>
            </a:r>
            <a:r>
              <a:rPr lang="es-ES" sz="4800" b="1" dirty="0" smtClean="0">
                <a:solidFill>
                  <a:srgbClr val="FFFF00"/>
                </a:solidFill>
              </a:rPr>
              <a:t>. 11: 20 </a:t>
            </a:r>
            <a:r>
              <a:rPr lang="es-ES" sz="4800" b="1" dirty="0" smtClean="0">
                <a:solidFill>
                  <a:schemeClr val="bg1"/>
                </a:solidFill>
              </a:rPr>
              <a:t>Y </a:t>
            </a:r>
            <a:r>
              <a:rPr lang="es-ES" sz="4800" b="1" dirty="0">
                <a:solidFill>
                  <a:schemeClr val="bg1"/>
                </a:solidFill>
              </a:rPr>
              <a:t>se levantará en su lugar uno que hará pasar un </a:t>
            </a:r>
            <a:r>
              <a:rPr lang="es-ES" sz="4800" b="1" dirty="0">
                <a:solidFill>
                  <a:srgbClr val="FFFF00"/>
                </a:solidFill>
              </a:rPr>
              <a:t>cobrador de tributos </a:t>
            </a:r>
            <a:r>
              <a:rPr lang="es-ES" sz="4800" b="1" dirty="0">
                <a:solidFill>
                  <a:schemeClr val="bg1"/>
                </a:solidFill>
              </a:rPr>
              <a:t>por la gloria del reino; pero en pocos días será quebrantado, aunque no en ira, ni en batalla.</a:t>
            </a:r>
          </a:p>
        </p:txBody>
      </p:sp>
    </p:spTree>
    <p:extLst>
      <p:ext uri="{BB962C8B-B14F-4D97-AF65-F5344CB8AC3E}">
        <p14:creationId xmlns:p14="http://schemas.microsoft.com/office/powerpoint/2010/main" val="17412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169232" y="1219363"/>
            <a:ext cx="10747948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punto de vista humano, podemos resumir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futuro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una sola palabra: incertidumbre. Es como si voláramos en un Boeing 757 sin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saber quién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el piloto y adónde nos lleva. Para decenas de miles, el futuro es muy sombrío.</a:t>
            </a:r>
            <a:endParaRPr lang="es-ES" sz="4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1019975" y="919182"/>
            <a:ext cx="10612393" cy="470898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 err="1" smtClean="0">
                <a:solidFill>
                  <a:srgbClr val="FFFF00"/>
                </a:solidFill>
              </a:rPr>
              <a:t>Lc</a:t>
            </a:r>
            <a:r>
              <a:rPr lang="es-ES" sz="6000" b="1" dirty="0" smtClean="0">
                <a:solidFill>
                  <a:srgbClr val="FFFF00"/>
                </a:solidFill>
              </a:rPr>
              <a:t>. 2: 1 </a:t>
            </a:r>
            <a:r>
              <a:rPr lang="es-ES" sz="6000" b="1" dirty="0">
                <a:solidFill>
                  <a:schemeClr val="bg1"/>
                </a:solidFill>
              </a:rPr>
              <a:t>Aconteció en aquellos días, que se promulgó un edicto de parte de </a:t>
            </a:r>
            <a:r>
              <a:rPr lang="es-ES" sz="6000" b="1" dirty="0">
                <a:solidFill>
                  <a:srgbClr val="FFFF00"/>
                </a:solidFill>
              </a:rPr>
              <a:t>Augusto César</a:t>
            </a:r>
            <a:r>
              <a:rPr lang="es-ES" sz="6000" b="1" dirty="0">
                <a:solidFill>
                  <a:schemeClr val="bg1"/>
                </a:solidFill>
              </a:rPr>
              <a:t>, que todo el mundo fuese empadronado.</a:t>
            </a:r>
          </a:p>
        </p:txBody>
      </p:sp>
    </p:spTree>
    <p:extLst>
      <p:ext uri="{BB962C8B-B14F-4D97-AF65-F5344CB8AC3E}">
        <p14:creationId xmlns:p14="http://schemas.microsoft.com/office/powerpoint/2010/main" val="20665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341394"/>
            <a:ext cx="9122105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</a:rPr>
              <a:t>Augusto César </a:t>
            </a:r>
            <a:r>
              <a:rPr lang="es-ES" sz="3600" b="1" dirty="0">
                <a:solidFill>
                  <a:schemeClr val="bg1"/>
                </a:solidFill>
              </a:rPr>
              <a:t>era conocido como el gran </a:t>
            </a:r>
            <a:r>
              <a:rPr lang="es-ES" sz="3600" b="1" dirty="0">
                <a:solidFill>
                  <a:srgbClr val="FFFF00"/>
                </a:solidFill>
              </a:rPr>
              <a:t>recaudador de impuestos </a:t>
            </a:r>
            <a:r>
              <a:rPr lang="es-ES" sz="3600" b="1" dirty="0">
                <a:solidFill>
                  <a:schemeClr val="bg1"/>
                </a:solidFill>
              </a:rPr>
              <a:t>de la antigua Roma. </a:t>
            </a:r>
            <a:r>
              <a:rPr lang="es-ES" sz="3600" b="1" dirty="0" smtClean="0">
                <a:solidFill>
                  <a:schemeClr val="bg1"/>
                </a:solidFill>
              </a:rPr>
              <a:t>Fue durante </a:t>
            </a:r>
            <a:r>
              <a:rPr lang="es-ES" sz="3600" b="1" dirty="0">
                <a:solidFill>
                  <a:schemeClr val="bg1"/>
                </a:solidFill>
              </a:rPr>
              <a:t>los días de Augusto que se promulgó el decreto para que todo el mundo </a:t>
            </a:r>
            <a:r>
              <a:rPr lang="es-ES" sz="3600" b="1" dirty="0" smtClean="0">
                <a:solidFill>
                  <a:schemeClr val="bg1"/>
                </a:solidFill>
              </a:rPr>
              <a:t>pagara impuestos</a:t>
            </a:r>
            <a:r>
              <a:rPr lang="es-ES" sz="3600" b="1" dirty="0">
                <a:solidFill>
                  <a:schemeClr val="bg1"/>
                </a:solidFill>
              </a:rPr>
              <a:t>. Todo el mundo debía regresar a su ciudad natal para ser empadronado con </a:t>
            </a:r>
            <a:r>
              <a:rPr lang="es-ES" sz="3600" b="1" dirty="0" smtClean="0">
                <a:solidFill>
                  <a:schemeClr val="bg1"/>
                </a:solidFill>
              </a:rPr>
              <a:t>ese propósito</a:t>
            </a:r>
            <a:r>
              <a:rPr lang="es-ES" sz="3600" b="1" dirty="0">
                <a:solidFill>
                  <a:schemeClr val="bg1"/>
                </a:solidFill>
              </a:rPr>
              <a:t>. José y María hicieron el arduo viaje de unos 160 kilómetros de </a:t>
            </a:r>
            <a:r>
              <a:rPr lang="es-ES" sz="3600" b="1" dirty="0" err="1">
                <a:solidFill>
                  <a:schemeClr val="bg1"/>
                </a:solidFill>
              </a:rPr>
              <a:t>Nazareth</a:t>
            </a:r>
            <a:r>
              <a:rPr lang="es-ES" sz="3600" b="1" dirty="0">
                <a:solidFill>
                  <a:schemeClr val="bg1"/>
                </a:solidFill>
              </a:rPr>
              <a:t> a </a:t>
            </a:r>
            <a:r>
              <a:rPr lang="es-ES" sz="3600" b="1" dirty="0" smtClean="0">
                <a:solidFill>
                  <a:schemeClr val="bg1"/>
                </a:solidFill>
              </a:rPr>
              <a:t>Belén, donde </a:t>
            </a:r>
            <a:r>
              <a:rPr lang="es-ES" sz="3600" b="1" dirty="0">
                <a:solidFill>
                  <a:schemeClr val="bg1"/>
                </a:solidFill>
              </a:rPr>
              <a:t>nació el Mesías niño.</a:t>
            </a:r>
            <a:endParaRPr lang="es-ES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224938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Después de gobernar por un corto período, Augusto César murió. ¿Cómo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Daniel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carácter del gobernante que sucedería a Augusto? Daniel 11:21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661601" y="2260755"/>
            <a:ext cx="11198581" cy="3046988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le sucederá en su lugar un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hombre despreciable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 cual no darán la honra del reino; pero vendrá sin aviso y tomará el reino con halagos.</a:t>
            </a:r>
          </a:p>
        </p:txBody>
      </p:sp>
    </p:spTree>
    <p:extLst>
      <p:ext uri="{BB962C8B-B14F-4D97-AF65-F5344CB8AC3E}">
        <p14:creationId xmlns:p14="http://schemas.microsoft.com/office/powerpoint/2010/main" val="30014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860076" y="341394"/>
            <a:ext cx="8472488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</a:rPr>
              <a:t>Tiberio César </a:t>
            </a:r>
            <a:r>
              <a:rPr lang="es-ES" sz="4800" b="1" dirty="0">
                <a:solidFill>
                  <a:schemeClr val="bg1"/>
                </a:solidFill>
              </a:rPr>
              <a:t>sucedió a Augusto César en el trono. Fue uno de los gobernantes más </a:t>
            </a:r>
            <a:r>
              <a:rPr lang="es-ES" sz="4800" b="1" dirty="0">
                <a:solidFill>
                  <a:srgbClr val="FFFF00"/>
                </a:solidFill>
              </a:rPr>
              <a:t>viles</a:t>
            </a:r>
            <a:r>
              <a:rPr lang="es-ES" sz="4800" b="1" dirty="0">
                <a:solidFill>
                  <a:schemeClr val="bg1"/>
                </a:solidFill>
              </a:rPr>
              <a:t> </a:t>
            </a:r>
            <a:r>
              <a:rPr lang="es-ES" sz="4800" b="1" dirty="0" smtClean="0">
                <a:solidFill>
                  <a:schemeClr val="bg1"/>
                </a:solidFill>
              </a:rPr>
              <a:t>que hayan </a:t>
            </a:r>
            <a:r>
              <a:rPr lang="es-ES" sz="4800" b="1" dirty="0">
                <a:solidFill>
                  <a:schemeClr val="bg1"/>
                </a:solidFill>
              </a:rPr>
              <a:t>accedido al trono romano. Corrupción, sobornos, extorsión y asesinatos, formaron parte de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su estrategia política.</a:t>
            </a:r>
            <a:endParaRPr lang="es-DO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091388" y="1953231"/>
            <a:ext cx="63717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Venida del Mesías</a:t>
            </a:r>
            <a:endParaRPr lang="es-ES" sz="6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30922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10" y="225794"/>
            <a:ext cx="1136051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¿Qué título recibe Jesús en Daniel 11:22?</a:t>
            </a:r>
            <a:endParaRPr lang="es-ES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10" y="1778231"/>
            <a:ext cx="11360510" cy="341632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fuerzas enemigas serán barridas delante de él como con inundación de aguas; serán del todo destruidos, junto con el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príncipe del pacto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885059" y="393540"/>
            <a:ext cx="8472488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</a:rPr>
              <a:t>El príncipe del </a:t>
            </a:r>
            <a:r>
              <a:rPr lang="es-ES" sz="4000" b="1" dirty="0" smtClean="0">
                <a:solidFill>
                  <a:srgbClr val="FFFF00"/>
                </a:solidFill>
              </a:rPr>
              <a:t>pacto. </a:t>
            </a:r>
            <a:r>
              <a:rPr lang="es-ES" sz="4000" b="1" dirty="0" smtClean="0">
                <a:solidFill>
                  <a:schemeClr val="bg1"/>
                </a:solidFill>
              </a:rPr>
              <a:t>Idéntico </a:t>
            </a:r>
            <a:r>
              <a:rPr lang="es-ES" sz="4000" b="1" dirty="0">
                <a:solidFill>
                  <a:schemeClr val="bg1"/>
                </a:solidFill>
              </a:rPr>
              <a:t>al </a:t>
            </a:r>
            <a:r>
              <a:rPr lang="es-ES" sz="4000" b="1" dirty="0" smtClean="0">
                <a:solidFill>
                  <a:schemeClr val="bg1"/>
                </a:solidFill>
              </a:rPr>
              <a:t>Mesías Príncipe </a:t>
            </a:r>
            <a:r>
              <a:rPr lang="es-ES" sz="4000" b="1" dirty="0">
                <a:solidFill>
                  <a:schemeClr val="bg1"/>
                </a:solidFill>
              </a:rPr>
              <a:t>que confirma el pacto en </a:t>
            </a:r>
            <a:r>
              <a:rPr lang="es-ES" sz="4000" b="1" dirty="0" err="1" smtClean="0">
                <a:solidFill>
                  <a:schemeClr val="bg1"/>
                </a:solidFill>
              </a:rPr>
              <a:t>Dn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4000" b="1" dirty="0">
                <a:solidFill>
                  <a:schemeClr val="bg1"/>
                </a:solidFill>
              </a:rPr>
              <a:t>9: 25-27 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4000" b="1" dirty="0">
                <a:solidFill>
                  <a:schemeClr val="bg1"/>
                </a:solidFill>
              </a:rPr>
              <a:t>Por la profecía </a:t>
            </a:r>
            <a:r>
              <a:rPr lang="es-ES" sz="4000" b="1" dirty="0" smtClean="0">
                <a:solidFill>
                  <a:schemeClr val="bg1"/>
                </a:solidFill>
              </a:rPr>
              <a:t>de </a:t>
            </a:r>
            <a:r>
              <a:rPr lang="es-ES" sz="4000" b="1" dirty="0" err="1" smtClean="0">
                <a:solidFill>
                  <a:schemeClr val="bg1"/>
                </a:solidFill>
              </a:rPr>
              <a:t>Dn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4000" b="1" dirty="0">
                <a:solidFill>
                  <a:schemeClr val="bg1"/>
                </a:solidFill>
              </a:rPr>
              <a:t>9 queda claro que éste era el </a:t>
            </a:r>
            <a:r>
              <a:rPr lang="es-ES" sz="4000" b="1" dirty="0" smtClean="0">
                <a:solidFill>
                  <a:schemeClr val="bg1"/>
                </a:solidFill>
              </a:rPr>
              <a:t>Mesías, Jesucristo</a:t>
            </a:r>
            <a:r>
              <a:rPr lang="es-ES" sz="4000" b="1" dirty="0">
                <a:solidFill>
                  <a:schemeClr val="bg1"/>
                </a:solidFill>
              </a:rPr>
              <a:t>. Fue durante el reinado de Tiberio (14 a. C.- 37 d. C.) y por </a:t>
            </a:r>
            <a:r>
              <a:rPr lang="es-ES" sz="4000" b="1" dirty="0" smtClean="0">
                <a:solidFill>
                  <a:schemeClr val="bg1"/>
                </a:solidFill>
              </a:rPr>
              <a:t>orden de </a:t>
            </a:r>
            <a:r>
              <a:rPr lang="es-ES" sz="4000" b="1" dirty="0">
                <a:solidFill>
                  <a:schemeClr val="bg1"/>
                </a:solidFill>
              </a:rPr>
              <a:t>su procurador en Judea, Poncio Pilato, que Jesús fue crucificado en el </a:t>
            </a:r>
            <a:r>
              <a:rPr lang="es-ES" sz="4000" b="1" dirty="0" smtClean="0">
                <a:solidFill>
                  <a:schemeClr val="bg1"/>
                </a:solidFill>
              </a:rPr>
              <a:t>año 31 </a:t>
            </a:r>
            <a:r>
              <a:rPr lang="es-ES" sz="4000" b="1" dirty="0">
                <a:solidFill>
                  <a:schemeClr val="bg1"/>
                </a:solidFill>
              </a:rPr>
              <a:t>d. C</a:t>
            </a:r>
            <a:r>
              <a:rPr lang="es-ES" sz="4000" b="1" dirty="0" smtClean="0">
                <a:solidFill>
                  <a:schemeClr val="bg1"/>
                </a:solidFill>
              </a:rPr>
              <a:t>..  </a:t>
            </a:r>
            <a:r>
              <a:rPr lang="es-E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CBA</a:t>
            </a:r>
            <a:endParaRPr lang="es-DO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584616" y="190854"/>
            <a:ext cx="11017771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Jesucristo entregó su vida para ratificar el pacto eterno derramando su propia sangre. Su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sangre dice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elocuencia que nuestros pecados son perdonados. Por medio de la sangre de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Cristo, pasamos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muerte a vida. Murió la muerte que nos correspondía para que podamos vivir la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vida que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corresponde a él. Siendo un hombre inocente sufrió por nosotros que somos culpables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909403" y="190854"/>
            <a:ext cx="10692984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justo, mientras que nosotros somos injustos. Fue santo, pero nosotros somos pecadores.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Recibimos su purificación por la fe. Por él llegamos a ser hijos e hijas de Dios. El sufrió todo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que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deberíamos haber sufrido nosotros. Por medio de la sangre del pacto eterno somos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redimidos de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maldición de la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muerte</a:t>
            </a:r>
          </a:p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véase Hebreos 13:20; Efesios 2:8; Romanos 3:23; 6:23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s-DO" sz="40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66192" y="1311428"/>
            <a:ext cx="35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Reino del sur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234210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Reino del norte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66192" y="4151323"/>
            <a:ext cx="4011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Sucesor de Augusto César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93784" y="5736254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Príncipe del pacto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66192" y="2682424"/>
            <a:ext cx="37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Cobrador de tributos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399" y="4573598"/>
            <a:ext cx="51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Egipto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399" y="3570082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Siria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399" y="2219771"/>
            <a:ext cx="413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Tiberio César, el </a:t>
            </a:r>
            <a:r>
              <a:rPr lang="es-ES" sz="3200" dirty="0" smtClean="0"/>
              <a:t>villano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399" y="234210"/>
            <a:ext cx="530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Mesías Príncipe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9400" y="5723854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F. </a:t>
            </a:r>
            <a:r>
              <a:rPr lang="es-ES" sz="3200" dirty="0"/>
              <a:t>Augusto César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399" y="1247032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B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Israel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716624" y="721437"/>
            <a:ext cx="11160107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Nuestro capítulo de hoy (Daniel 11) repite las grandes verdades de Daniel 2, 7, 8 y 9. Luego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más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allá de estos primeros capítulos, dándonos la seguridad de que Dios no ha abandonado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planeta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rebelión. El está aún en el control. El mundo aún está en sus manos. El futuro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certero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Nuestro destino es seguro.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¡Nuestro Piloto nos está llevando hacia el hogar!</a:t>
            </a:r>
            <a:endParaRPr lang="es-ES" sz="4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8" y="46718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¿A qué período de tiempo específico señalan todas las profecías de Daniel?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11:27; 12:8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1607885"/>
            <a:ext cx="11198581" cy="507831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5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11: 27 NVI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Sentados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misma mesa, estos dos reyes pensarán solo en hacerse daño, y se mentirán el uno al otro; pero esto de nada servirá, porque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momento del fin todavía no habrá llegado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4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895392"/>
            <a:ext cx="11198581" cy="507831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5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12: 8-9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 oí, mas no entendí. Y dije: Señor mío, ¿cuál será el fin de estas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cosas? El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respondió: Anda, Daniel, pues estas palabras están cerradas y selladas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el tiempo del fin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1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85124" y="109814"/>
            <a:ext cx="8877223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Las profecías de Daniel describen gráficamente el surgimiento y la caída de los </a:t>
            </a:r>
            <a:r>
              <a:rPr lang="es-ES" sz="4000" b="1" dirty="0" smtClean="0">
                <a:solidFill>
                  <a:schemeClr val="bg1"/>
                </a:solidFill>
              </a:rPr>
              <a:t>imperios: </a:t>
            </a:r>
            <a:r>
              <a:rPr lang="es-ES" sz="4000" b="1" i="1" dirty="0" smtClean="0">
                <a:solidFill>
                  <a:schemeClr val="bg1"/>
                </a:solidFill>
              </a:rPr>
              <a:t>Babilonia</a:t>
            </a:r>
            <a:r>
              <a:rPr lang="es-ES" sz="4000" b="1" i="1" dirty="0">
                <a:solidFill>
                  <a:schemeClr val="bg1"/>
                </a:solidFill>
              </a:rPr>
              <a:t>, Medo Persia, Grecia y Roma </a:t>
            </a:r>
            <a:r>
              <a:rPr lang="es-ES" sz="4000" b="1" dirty="0">
                <a:solidFill>
                  <a:schemeClr val="bg1"/>
                </a:solidFill>
              </a:rPr>
              <a:t>surgieron uno tras otro. Después de la muerte </a:t>
            </a:r>
            <a:r>
              <a:rPr lang="es-ES" sz="4000" b="1" dirty="0" smtClean="0">
                <a:solidFill>
                  <a:schemeClr val="bg1"/>
                </a:solidFill>
              </a:rPr>
              <a:t>del Imperio </a:t>
            </a:r>
            <a:r>
              <a:rPr lang="es-ES" sz="4000" b="1" dirty="0">
                <a:solidFill>
                  <a:schemeClr val="bg1"/>
                </a:solidFill>
              </a:rPr>
              <a:t>Romano pagano, se desarrolló en Roma una unión entre la iglesia y el estado. A lo </a:t>
            </a:r>
            <a:r>
              <a:rPr lang="es-ES" sz="4000" b="1" dirty="0" smtClean="0">
                <a:solidFill>
                  <a:schemeClr val="bg1"/>
                </a:solidFill>
              </a:rPr>
              <a:t>largo de </a:t>
            </a:r>
            <a:r>
              <a:rPr lang="es-ES" sz="4000" b="1" dirty="0">
                <a:solidFill>
                  <a:schemeClr val="bg1"/>
                </a:solidFill>
              </a:rPr>
              <a:t>la Edad Media (de 538 a 1798 d. C</a:t>
            </a:r>
            <a:r>
              <a:rPr lang="es-ES" sz="4000" b="1" dirty="0" smtClean="0">
                <a:solidFill>
                  <a:schemeClr val="bg1"/>
                </a:solidFill>
              </a:rPr>
              <a:t>.), </a:t>
            </a:r>
            <a:r>
              <a:rPr lang="es-ES" sz="4000" b="1" dirty="0">
                <a:solidFill>
                  <a:schemeClr val="bg1"/>
                </a:solidFill>
              </a:rPr>
              <a:t>la iglesia medieval persiguió a todos los que </a:t>
            </a:r>
            <a:r>
              <a:rPr lang="es-ES" sz="4000" b="1" dirty="0" smtClean="0">
                <a:solidFill>
                  <a:schemeClr val="bg1"/>
                </a:solidFill>
              </a:rPr>
              <a:t>no aceptaban </a:t>
            </a:r>
            <a:r>
              <a:rPr lang="es-ES" sz="4000" b="1" dirty="0">
                <a:solidFill>
                  <a:schemeClr val="bg1"/>
                </a:solidFill>
              </a:rPr>
              <a:t>sus enseñanzas.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091388" y="1953231"/>
            <a:ext cx="63717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Cristo del santuario</a:t>
            </a:r>
            <a:endParaRPr lang="es-ES" sz="6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le haría la iglesia medieval al santuario de Dios? Daniel 11:31. 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1363814"/>
            <a:ext cx="11198581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se levantarán de su parte tropas que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profanarán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santuario y la fortaleza, y quitarán el continuo sacrificio, y pondrán la abominación desoladora. Con lisonjas seducirá a los violadores del pacto; mas el pueblo que conoce a su Dios se esforzará y actuará.</a:t>
            </a:r>
          </a:p>
        </p:txBody>
      </p:sp>
    </p:spTree>
    <p:extLst>
      <p:ext uri="{BB962C8B-B14F-4D97-AF65-F5344CB8AC3E}">
        <p14:creationId xmlns:p14="http://schemas.microsoft.com/office/powerpoint/2010/main" val="19042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954374" y="5680"/>
            <a:ext cx="10588053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santuario terrenal que construyó Moisés era un modelo a escala del gran santuario original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está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cielo. Los sacrificios de animales prefiguraban al sacrificio con derramamiento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sangre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Cristo. El ministerio de los sacerdotes representaba a Jesús, nuestro Representante,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Mediador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los cielos. El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santuario celestial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debería ser el centro de nuestra atención. </a:t>
            </a:r>
            <a:r>
              <a:rPr lang="es-ES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Ahí </a:t>
            </a:r>
            <a:r>
              <a:rPr lang="es-ES" sz="40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Jesús, nuestro </a:t>
            </a:r>
            <a:r>
              <a:rPr lang="es-ES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Sumo Sacerdote, aplica personalmente los </a:t>
            </a:r>
            <a:r>
              <a:rPr lang="es-ES" sz="40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beneficios </a:t>
            </a:r>
            <a:r>
              <a:rPr lang="es-ES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cruz en nuestro favor.</a:t>
            </a:r>
            <a:endParaRPr lang="es-DO" sz="4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801973" y="1579647"/>
            <a:ext cx="10588053" cy="280076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“Porque no entró Cristo en el santuario hecho de mano, figura del verdadero, sino en el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cielo mismo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presentarse ahora por nosotros ante Dios” (Hebreos 9:24).</a:t>
            </a:r>
            <a:endParaRPr lang="es-DO" sz="4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801973" y="618393"/>
            <a:ext cx="10588053" cy="5016758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los días de la iglesia medieval, templos espléndidos, pomposos, enormes, con sacerdotes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emblemas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terrenales ocuparon el lugar del verdadero sacrificio de Cristo en la cruz y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verdadero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sacerdocio en el cielo. </a:t>
            </a:r>
            <a:r>
              <a:rPr lang="es-ES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santuario en el cielo se contamina cuando la atención </a:t>
            </a:r>
            <a:r>
              <a:rPr lang="es-ES" sz="40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distrae </a:t>
            </a:r>
            <a:r>
              <a:rPr lang="es-ES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él y se enfoca en una imitación terrenal.</a:t>
            </a:r>
            <a:endParaRPr lang="es-DO" sz="4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091388" y="1953231"/>
            <a:ext cx="63717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Persecución del pueblo de Dios</a:t>
            </a:r>
            <a:endParaRPr lang="es-ES" sz="6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pruebas tuvo que vivir el verdadero pueblo de Dios durante la Edad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Media? Daniel 11:33-34 NVI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899409" y="1484966"/>
            <a:ext cx="10103371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sabios instruirán a muchos, aunque durante algún tiempo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morirán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filo de espada, o serán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quemados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 se les tomará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cautivos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se les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despojará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todo.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caigan, recibirán muy poca ayuda, aunque mucha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gente hipócrita se les unirá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295591" y="1253776"/>
            <a:ext cx="6206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propósito de la profecía</a:t>
            </a:r>
            <a:endParaRPr lang="en-US" sz="7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033" y="3562100"/>
            <a:ext cx="3996752" cy="30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¿La voluntad de quién hará este poder político-religioso, y a quién exaltará?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11:36 NVI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869429" y="1608076"/>
            <a:ext cx="10103371" cy="483209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rey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hará lo que mejor le parezca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Se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exaltará a sí mismo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creerá superior a todos los dioses, y dirá cosas del Dios de dioses que nadie antes se atrevió a decir. Su éxito durará mientras la ira de Dios no llegue a su colmo, aunque lo que ha de suceder sucederá.</a:t>
            </a:r>
          </a:p>
        </p:txBody>
      </p:sp>
    </p:spTree>
    <p:extLst>
      <p:ext uri="{BB962C8B-B14F-4D97-AF65-F5344CB8AC3E}">
        <p14:creationId xmlns:p14="http://schemas.microsoft.com/office/powerpoint/2010/main" val="12853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091388" y="1953231"/>
            <a:ext cx="63717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Cristianos comprometidos</a:t>
            </a:r>
            <a:endParaRPr lang="es-ES" sz="6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¿La voluntad de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quién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buscó Jesús constantemente ? Mateo 26:39; Juan 8:29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869429" y="1608076"/>
            <a:ext cx="10418164" cy="42473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Mt. 26: 39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Yendo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poco adelante, se postró sobre su rostro, orando y diciendo: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Padre mío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 es posible, pase de mí esta copa; pero no sea como yo quiero, sino como tú.</a:t>
            </a:r>
          </a:p>
        </p:txBody>
      </p:sp>
    </p:spTree>
    <p:extLst>
      <p:ext uri="{BB962C8B-B14F-4D97-AF65-F5344CB8AC3E}">
        <p14:creationId xmlns:p14="http://schemas.microsoft.com/office/powerpoint/2010/main" val="8154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869429" y="1608076"/>
            <a:ext cx="10418164" cy="341632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</a:t>
            </a:r>
            <a:r>
              <a:rPr lang="es-ES" sz="5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8: 29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 el que me envió, conmigo está; no me ha dejado solo el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Padre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porque yo hago siempre lo que le agrada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85124" y="379637"/>
            <a:ext cx="8877223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El cristiano auténtico somete su voluntad diariamente a la voluntad de Dios. Jesús reina </a:t>
            </a:r>
            <a:r>
              <a:rPr lang="es-ES" sz="4800" b="1" dirty="0" smtClean="0">
                <a:solidFill>
                  <a:schemeClr val="bg1"/>
                </a:solidFill>
              </a:rPr>
              <a:t>supremo en </a:t>
            </a:r>
            <a:r>
              <a:rPr lang="es-ES" sz="4800" b="1" dirty="0">
                <a:solidFill>
                  <a:schemeClr val="bg1"/>
                </a:solidFill>
              </a:rPr>
              <a:t>el trono de su corazón. El mayor </a:t>
            </a:r>
            <a:r>
              <a:rPr lang="es-ES" sz="4800" b="1" dirty="0">
                <a:solidFill>
                  <a:srgbClr val="FFFF00"/>
                </a:solidFill>
              </a:rPr>
              <a:t>anhelo</a:t>
            </a:r>
            <a:r>
              <a:rPr lang="es-ES" sz="4800" b="1" dirty="0">
                <a:solidFill>
                  <a:schemeClr val="bg1"/>
                </a:solidFill>
              </a:rPr>
              <a:t> de todo cristiano verdadero es </a:t>
            </a:r>
            <a:r>
              <a:rPr lang="es-ES" sz="4800" b="1" dirty="0">
                <a:solidFill>
                  <a:srgbClr val="FFFF00"/>
                </a:solidFill>
              </a:rPr>
              <a:t>descubrir la </a:t>
            </a:r>
            <a:r>
              <a:rPr lang="es-ES" sz="4800" b="1" dirty="0" smtClean="0">
                <a:solidFill>
                  <a:srgbClr val="FFFF00"/>
                </a:solidFill>
              </a:rPr>
              <a:t>voluntad de </a:t>
            </a:r>
            <a:r>
              <a:rPr lang="es-ES" sz="4800" b="1" dirty="0">
                <a:solidFill>
                  <a:srgbClr val="FFFF00"/>
                </a:solidFill>
              </a:rPr>
              <a:t>Dios y hacerla</a:t>
            </a:r>
            <a:r>
              <a:rPr lang="es-ES" sz="4800" b="1" dirty="0">
                <a:solidFill>
                  <a:schemeClr val="bg1"/>
                </a:solidFill>
              </a:rPr>
              <a:t>.</a:t>
            </a:r>
            <a:endParaRPr lang="es-DO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¿Qué dos reyes entrarán en batalla al final del tiempo? Daniel 11:40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869429" y="1608076"/>
            <a:ext cx="10418164" cy="452431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 al cabo del tiempo el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del sur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contenderá con él; y el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del norte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levantará contra él como una tempestad, con carros y gente de a caballo, y muchas naves; y entrará por las tierras, e inundará, y pasará.</a:t>
            </a:r>
          </a:p>
        </p:txBody>
      </p:sp>
    </p:spTree>
    <p:extLst>
      <p:ext uri="{BB962C8B-B14F-4D97-AF65-F5344CB8AC3E}">
        <p14:creationId xmlns:p14="http://schemas.microsoft.com/office/powerpoint/2010/main" val="42790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954373" y="400716"/>
            <a:ext cx="10018427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términos “Rey del Norte” y “Rey del Sur” son símbolos que pertenecen al libro de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Daniel. Podríamos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preguntar: ¿Al norte o sur de qué?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Antiguo Testamento, Jerusalén era la </a:t>
            </a:r>
            <a:r>
              <a:rPr lang="es-E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morada de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El templo manifestaba su gloriosa presencia. Los términos “norte” y “sur” se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daban siempre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referencia a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capital de Dios, Jerusalén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DO" sz="44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7"/>
            <a:ext cx="12191999" cy="68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909403" y="190854"/>
            <a:ext cx="10438151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del Su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representa a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Egipto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Los egipcios retaron al Dios verdadero con palabras de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abierto desafío: “¿Quién es el Señor?” (Éxodo 5:2). En cierto sentido, el término “Rey del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Sur” representa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todos los poderes rebeldes, provocadores, ateos, a través de las épocas. Todo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poder político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terrenal que haya perseguido a los cristianos, propulsando el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ateísmo y el 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humanismo secular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es representado con el simbolismo del Rey del Sur.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909403" y="190854"/>
            <a:ext cx="9793574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del Norte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 los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poderes religiosos falsos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norte de Jerusalén; primero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Babilonia y Siria y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luego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 cuando se convirtió a Siria en una provincia romana.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Esos dos poderes político-religiosos falsificaron la verdad de Dios y remplazaron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Ley con mandamientos humanos. La palabra del rey, o del dirigente religioso, se convirtió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suprema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El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del Norte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 la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religión falsa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221227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Según Jesús, ¿cuál es uno de los propósitos básicos de la profecía bíblica? Juan 14: 29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492121"/>
            <a:ext cx="11198581" cy="5016758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ahora os lo he dicho </a:t>
            </a:r>
            <a:r>
              <a:rPr lang="es-ES" sz="8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 </a:t>
            </a:r>
            <a:r>
              <a:rPr lang="es-E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suceda, para que cuando suceda, </a:t>
            </a:r>
            <a:r>
              <a:rPr lang="es-ES" sz="8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______.</a:t>
            </a:r>
            <a:endParaRPr lang="es-DO" sz="8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6709" y="2677061"/>
            <a:ext cx="2615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9510" y="5185440"/>
            <a:ext cx="2758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creáis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49508" y="1018503"/>
            <a:ext cx="10692984" cy="483209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conflicto entre el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del Norte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del Sur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religión falsa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ateísmo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luchan por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supremacía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mundial. El ateísmo se desmorona justo antes de la venida de Jesús. Los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gobiernos totalitarios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entran en colapso. Los países que estuvieron cerrados para el evangelio, se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abren rápidamente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sz="4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1049311" y="473275"/>
            <a:ext cx="10328223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muerte del comunismo y la apertura sin precedentes para el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evangelio, comienza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cumplirse la profecía de </a:t>
            </a:r>
            <a:r>
              <a:rPr lang="es-ES" sz="4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El siguiente acontecimiento en la profecía es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resurgimiento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falsa religión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un gran reavivamiento religioso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 basa en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Palabra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Dios sino en mandatos humanos.</a:t>
            </a:r>
            <a:endParaRPr lang="es-ES" sz="4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66192" y="1591232"/>
            <a:ext cx="4011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Pueblo de Dios Durante la Edad Media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44445" y="606858"/>
            <a:ext cx="317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Iglesia medieval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66192" y="4573599"/>
            <a:ext cx="401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El Rey del Sur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93784" y="5736254"/>
            <a:ext cx="3127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El Rey del Norte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66192" y="3467647"/>
            <a:ext cx="37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Nuestra aspiración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399" y="4573598"/>
            <a:ext cx="5110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Quemados, muertos a espada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399" y="3311513"/>
            <a:ext cx="4573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Contaminó el santuario celestial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399" y="2049428"/>
            <a:ext cx="413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Ateísmo y humanismo secular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399" y="234210"/>
            <a:ext cx="530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Religión Falsa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9400" y="5723854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F. </a:t>
            </a:r>
            <a:r>
              <a:rPr lang="es-ES" sz="3200" dirty="0"/>
              <a:t>Hacer la voluntad de Dios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399" y="1247032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B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Cambiar el tiempo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091388" y="1953231"/>
            <a:ext cx="6371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glorioso final</a:t>
            </a:r>
            <a:endParaRPr lang="es-ES" sz="6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 Cuando la falsa religión se asocie con el estado en un poderoso reavivamiento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religioso falso,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sufrimientos provocarán? Daniel 11:44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64498" y="2217614"/>
            <a:ext cx="10418164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 noticias del oriente y del norte lo atemorizarán, y saldrá con gran ira para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destruir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matar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muchos.</a:t>
            </a:r>
          </a:p>
        </p:txBody>
      </p:sp>
    </p:spTree>
    <p:extLst>
      <p:ext uri="{BB962C8B-B14F-4D97-AF65-F5344CB8AC3E}">
        <p14:creationId xmlns:p14="http://schemas.microsoft.com/office/powerpoint/2010/main" val="29279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85124" y="379637"/>
            <a:ext cx="8877223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El término “nuevas”, o </a:t>
            </a:r>
            <a:r>
              <a:rPr lang="es-ES" sz="4800" b="1" dirty="0">
                <a:solidFill>
                  <a:srgbClr val="FFFF00"/>
                </a:solidFill>
              </a:rPr>
              <a:t>noticias</a:t>
            </a:r>
            <a:r>
              <a:rPr lang="es-ES" sz="4800" b="1" dirty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rgbClr val="FFFF00"/>
                </a:solidFill>
              </a:rPr>
              <a:t>que vienen del Oriente</a:t>
            </a:r>
            <a:r>
              <a:rPr lang="es-ES" sz="4800" b="1" dirty="0">
                <a:solidFill>
                  <a:schemeClr val="bg1"/>
                </a:solidFill>
              </a:rPr>
              <a:t>, se refiere a una </a:t>
            </a:r>
            <a:r>
              <a:rPr lang="es-ES" sz="4800" b="1" dirty="0" smtClean="0">
                <a:solidFill>
                  <a:srgbClr val="FFFF00"/>
                </a:solidFill>
              </a:rPr>
              <a:t>liberación del pueblo de Dios</a:t>
            </a:r>
            <a:r>
              <a:rPr lang="es-ES" sz="4800" b="1" dirty="0" smtClean="0">
                <a:solidFill>
                  <a:schemeClr val="bg1"/>
                </a:solidFill>
              </a:rPr>
              <a:t>. </a:t>
            </a:r>
            <a:r>
              <a:rPr lang="es-ES" sz="4800" b="1" dirty="0">
                <a:solidFill>
                  <a:schemeClr val="bg1"/>
                </a:solidFill>
              </a:rPr>
              <a:t>Cuando </a:t>
            </a:r>
            <a:r>
              <a:rPr lang="es-ES" sz="4800" b="1" dirty="0" smtClean="0">
                <a:solidFill>
                  <a:schemeClr val="bg1"/>
                </a:solidFill>
              </a:rPr>
              <a:t>el pueblo </a:t>
            </a:r>
            <a:r>
              <a:rPr lang="es-ES" sz="4800" b="1" dirty="0">
                <a:solidFill>
                  <a:schemeClr val="bg1"/>
                </a:solidFill>
              </a:rPr>
              <a:t>de Israel estaba cautivo en Babilonia, Ciro, el rey del Oriente, lo liberó. En </a:t>
            </a:r>
            <a:r>
              <a:rPr lang="es-ES" sz="4800" b="1" dirty="0" smtClean="0">
                <a:solidFill>
                  <a:schemeClr val="bg1"/>
                </a:solidFill>
              </a:rPr>
              <a:t>Ap. 19</a:t>
            </a:r>
            <a:r>
              <a:rPr lang="es-ES" sz="4800" b="1" dirty="0">
                <a:solidFill>
                  <a:schemeClr val="bg1"/>
                </a:solidFill>
              </a:rPr>
              <a:t>, Jesús el Rey de Reyes desciende para librar a sus hijos.</a:t>
            </a:r>
            <a:endParaRPr lang="es-DO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 ¿Cómo describe el Rey Jesús la dirección y la gloria de su retorno para liberar a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 hijos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11: 45 Mt.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24:27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886917" y="1527298"/>
            <a:ext cx="10418164" cy="470898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6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11: 45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plantará las tiendas de su palacio entre los mares y el monte glorioso y santo; mas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llegará a su fin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no tendrá quien le ayude.</a:t>
            </a:r>
          </a:p>
        </p:txBody>
      </p:sp>
    </p:spTree>
    <p:extLst>
      <p:ext uri="{BB962C8B-B14F-4D97-AF65-F5344CB8AC3E}">
        <p14:creationId xmlns:p14="http://schemas.microsoft.com/office/powerpoint/2010/main" val="23372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886918" y="1080058"/>
            <a:ext cx="10418164" cy="470898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Mt. 24: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 como el relámpago que sale del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oriente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se muestra hasta el occidente, así será también la venida del Hijo del Hombre.</a:t>
            </a:r>
          </a:p>
        </p:txBody>
      </p:sp>
    </p:spTree>
    <p:extLst>
      <p:ext uri="{BB962C8B-B14F-4D97-AF65-F5344CB8AC3E}">
        <p14:creationId xmlns:p14="http://schemas.microsoft.com/office/powerpoint/2010/main" val="11781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59502" y="341394"/>
            <a:ext cx="10797914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general los adventistas del séptimo día han sostenido que el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</a:t>
            </a:r>
            <a:r>
              <a:rPr lang="es-ES" sz="4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11:45 está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aún en el futuro. Las prudentes palabras pronunciadas por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pionero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adventista Jaime White en 1877 con referencia al cuidado que se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 tener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interpretar la profecía aún no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cumplida [relacionada con el Oriente]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todavía constituyen un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buen consejo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actualidad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77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669561" y="310617"/>
            <a:ext cx="10483121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interpretar profecías no cumplidas, donde la historia no está escrita,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estudiante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debiera presentar su exposición sin demasiado dogmatismo para que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encuentre extraviado en el terreno de la fantasía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"Hay quienes piensan más sobre la verdad futura que sobre la verdad presente.</a:t>
            </a:r>
          </a:p>
          <a:p>
            <a:r>
              <a:rPr lang="es-E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 poca luz en el sendero en que caminan, pero creen que ven gran luz delante</a:t>
            </a:r>
          </a:p>
          <a:p>
            <a:r>
              <a:rPr lang="es-E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40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ellos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  </a:t>
            </a:r>
            <a:r>
              <a:rPr lang="es-ES" sz="36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Comentario bíblico adventista.</a:t>
            </a:r>
            <a:endParaRPr lang="es-ES" sz="36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679949"/>
            <a:ext cx="8837292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Cuando vemos el cumplimiento de la profecía bíblica, nuestra confianza en Dios aumenta, </a:t>
            </a:r>
            <a:r>
              <a:rPr lang="es-ES" sz="4400" b="1" dirty="0" smtClean="0">
                <a:solidFill>
                  <a:schemeClr val="bg1"/>
                </a:solidFill>
              </a:rPr>
              <a:t>y nuestra </a:t>
            </a:r>
            <a:r>
              <a:rPr lang="es-ES" sz="4400" b="1" dirty="0">
                <a:solidFill>
                  <a:schemeClr val="bg1"/>
                </a:solidFill>
              </a:rPr>
              <a:t>creencia en que la Biblia es la Palabra de Dios se fortalece. Las profecías cumplidas </a:t>
            </a:r>
            <a:r>
              <a:rPr lang="es-ES" sz="4400" b="1" dirty="0" smtClean="0">
                <a:solidFill>
                  <a:schemeClr val="bg1"/>
                </a:solidFill>
              </a:rPr>
              <a:t>son una </a:t>
            </a:r>
            <a:r>
              <a:rPr lang="es-ES" sz="4400" b="1" dirty="0">
                <a:solidFill>
                  <a:schemeClr val="bg1"/>
                </a:solidFill>
              </a:rPr>
              <a:t>forma en que </a:t>
            </a:r>
            <a:r>
              <a:rPr lang="es-ES" sz="4400" b="1" dirty="0">
                <a:solidFill>
                  <a:srgbClr val="FFFF00"/>
                </a:solidFill>
              </a:rPr>
              <a:t>Dios</a:t>
            </a:r>
            <a:r>
              <a:rPr lang="es-ES" sz="4400" b="1" dirty="0">
                <a:solidFill>
                  <a:schemeClr val="bg1"/>
                </a:solidFill>
              </a:rPr>
              <a:t> nos recuerda que él aún </a:t>
            </a:r>
            <a:r>
              <a:rPr lang="es-ES" sz="4400" b="1" dirty="0">
                <a:solidFill>
                  <a:srgbClr val="FFFF00"/>
                </a:solidFill>
              </a:rPr>
              <a:t>está en el control </a:t>
            </a:r>
            <a:r>
              <a:rPr lang="es-ES" sz="4400" b="1" dirty="0">
                <a:solidFill>
                  <a:schemeClr val="bg1"/>
                </a:solidFill>
              </a:rPr>
              <a:t>de la historia.</a:t>
            </a:r>
            <a:endParaRPr lang="es-ES" sz="4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551315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1464041" y="433727"/>
            <a:ext cx="9868524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los momentos finales, el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del Norte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que simboliza el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intento final de Satanás para </a:t>
            </a:r>
            <a:r>
              <a:rPr lang="es-E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unificar la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iglesia y el estado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trata de plantar su estandarte o señal entre los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mares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(entre las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masas </a:t>
            </a:r>
            <a:r>
              <a:rPr lang="es-E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humanas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Ap. 17:15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y el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glorioso y santo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(el lugar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donde Dios mora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 iglesia). </a:t>
            </a:r>
            <a:endParaRPr lang="es-ES" sz="44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551315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584616" y="341394"/>
            <a:ext cx="11022767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igual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Nabucodonosor falsificó la imagen de Daniel 2, obligando a todo el reino a adorar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dios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falso, el dirigente de un poder político-religioso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falso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establecerá en los últimos días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señal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alfa en oposición a la Ley de Dios. </a:t>
            </a:r>
            <a:r>
              <a:rPr lang="es-ES" sz="4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Colocará a la tradición humana y a los </a:t>
            </a:r>
            <a:r>
              <a:rPr lang="es-ES" sz="4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mandamientos de </a:t>
            </a:r>
            <a:r>
              <a:rPr lang="es-ES" sz="4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hombres por encima de los mandamientos divinos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Pero su suerte está echada. Su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destino final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está decidido. </a:t>
            </a:r>
            <a:endParaRPr lang="es-ES" sz="40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551315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684551" y="925213"/>
            <a:ext cx="10453141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reino político-religioso colapsará de la misma manera que colapsaron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dirigentes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políticos que lo precedieron. “Llegará a su fin, y no tendrá quien le ayude” (</a:t>
            </a:r>
            <a:r>
              <a:rPr lang="es-ES" sz="4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11:45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s-ES" sz="44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44511" y="355587"/>
            <a:ext cx="10453141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aún tiene el control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Es nuestro verdadero Redentor. Es nuestro verdadero Salvador.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nuestro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verdadero Legislador, y nuestro verdadero Rey. Su amor permanece para siempre.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Aún sostiene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mundo en sus manos. No hay poder en la tierra o en el infierno que pueda quitarle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este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mundo de las manos. Sólo él es digno de nuestro supremo homenaje, nuestras alabanzas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 elevadas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nuestro culto de adoración.</a:t>
            </a:r>
            <a:endParaRPr lang="es-ES" sz="36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RESPUESTA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1642820" y="2970571"/>
            <a:ext cx="9099030" cy="28623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551315"/>
                </a:solidFill>
              </a:rPr>
              <a:t>Jesús: Creo que tú estás aún en el control. Hoy confío en ti con todo mi ser.</a:t>
            </a:r>
            <a:endParaRPr lang="es-DO" sz="60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DECISIÓN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1642821" y="3069236"/>
            <a:ext cx="8805324" cy="280076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551315"/>
                </a:solidFill>
              </a:rPr>
              <a:t>Jesús: Quiero entregarte mi voluntad. Para mí tus mandamientos son más importantes que las</a:t>
            </a:r>
          </a:p>
          <a:p>
            <a:pPr algn="ctr"/>
            <a:r>
              <a:rPr lang="es-ES" sz="4400" dirty="0">
                <a:solidFill>
                  <a:srgbClr val="551315"/>
                </a:solidFill>
              </a:rPr>
              <a:t>tradiciones de los hombres.</a:t>
            </a:r>
            <a:endParaRPr lang="es-DO" sz="44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295591" y="294406"/>
            <a:ext cx="64373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Surgimiento y caída </a:t>
            </a:r>
            <a:r>
              <a:rPr lang="es-ES" sz="7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imperios</a:t>
            </a:r>
            <a:endParaRPr lang="en-US" sz="7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895" y="3768253"/>
            <a:ext cx="3741918" cy="2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naciones se mencionan en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11:1-2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34517" y="734654"/>
            <a:ext cx="10931453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yo mismo, en el </a:t>
            </a:r>
            <a:r>
              <a:rPr lang="es-ES" sz="48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año primero de Darío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medo, estuve para animarlo y fortalecerlo. Y ahora yo te mostraré la verdad. He aquí que aún habrá tres reyes en </a:t>
            </a:r>
            <a:r>
              <a:rPr lang="es-ES" sz="4800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Persia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el cuarto se hará de grandes riquezas más que todos ellos; y al hacerse fuerte con sus riquezas, </a:t>
            </a:r>
            <a:r>
              <a:rPr lang="es-ES" sz="48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levantará a todos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 el reino de </a:t>
            </a:r>
            <a:r>
              <a:rPr lang="es-ES" sz="4800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Grecia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6389</TotalTime>
  <Words>3913</Words>
  <Application>Microsoft Office PowerPoint</Application>
  <PresentationFormat>Panorámica</PresentationFormat>
  <Paragraphs>175</Paragraphs>
  <Slides>75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83" baseType="lpstr">
      <vt:lpstr>Aharoni</vt:lpstr>
      <vt:lpstr>Arial</vt:lpstr>
      <vt:lpstr>Bahnschrift SemiBold</vt:lpstr>
      <vt:lpstr>Bodoni MT Black</vt:lpstr>
      <vt:lpstr>Calibri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Jacquilove.music</dc:creator>
  <cp:lastModifiedBy>Ulises Aguero Arroyo</cp:lastModifiedBy>
  <cp:revision>533</cp:revision>
  <dcterms:created xsi:type="dcterms:W3CDTF">2021-06-19T11:36:48Z</dcterms:created>
  <dcterms:modified xsi:type="dcterms:W3CDTF">2021-10-16T19:43:42Z</dcterms:modified>
</cp:coreProperties>
</file>