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312" r:id="rId4"/>
    <p:sldId id="387" r:id="rId5"/>
    <p:sldId id="371" r:id="rId6"/>
    <p:sldId id="324" r:id="rId7"/>
    <p:sldId id="404" r:id="rId8"/>
    <p:sldId id="413" r:id="rId9"/>
    <p:sldId id="381" r:id="rId10"/>
    <p:sldId id="369" r:id="rId11"/>
    <p:sldId id="259" r:id="rId12"/>
    <p:sldId id="383" r:id="rId13"/>
    <p:sldId id="384" r:id="rId14"/>
    <p:sldId id="386" r:id="rId15"/>
    <p:sldId id="382" r:id="rId16"/>
    <p:sldId id="329" r:id="rId17"/>
    <p:sldId id="410" r:id="rId18"/>
    <p:sldId id="402" r:id="rId19"/>
    <p:sldId id="401" r:id="rId20"/>
    <p:sldId id="374" r:id="rId21"/>
    <p:sldId id="408" r:id="rId22"/>
    <p:sldId id="376" r:id="rId23"/>
    <p:sldId id="372" r:id="rId24"/>
    <p:sldId id="265" r:id="rId25"/>
    <p:sldId id="412" r:id="rId26"/>
    <p:sldId id="377" r:id="rId27"/>
    <p:sldId id="378" r:id="rId28"/>
    <p:sldId id="392" r:id="rId29"/>
    <p:sldId id="393" r:id="rId30"/>
    <p:sldId id="334" r:id="rId31"/>
    <p:sldId id="409" r:id="rId32"/>
    <p:sldId id="380" r:id="rId33"/>
    <p:sldId id="395" r:id="rId34"/>
    <p:sldId id="396" r:id="rId35"/>
    <p:sldId id="397" r:id="rId36"/>
    <p:sldId id="394" r:id="rId37"/>
    <p:sldId id="399" r:id="rId38"/>
    <p:sldId id="400" r:id="rId39"/>
    <p:sldId id="366" r:id="rId40"/>
    <p:sldId id="411" r:id="rId41"/>
    <p:sldId id="403" r:id="rId42"/>
    <p:sldId id="405" r:id="rId43"/>
    <p:sldId id="406" r:id="rId44"/>
    <p:sldId id="407" r:id="rId45"/>
    <p:sldId id="267" r:id="rId46"/>
    <p:sldId id="262" r:id="rId4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7B"/>
    <a:srgbClr val="EB8825"/>
    <a:srgbClr val="000E2A"/>
    <a:srgbClr val="000F2E"/>
    <a:srgbClr val="001746"/>
    <a:srgbClr val="19278B"/>
    <a:srgbClr val="121C64"/>
    <a:srgbClr val="4B23AF"/>
    <a:srgbClr val="6BC95B"/>
    <a:srgbClr val="719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660"/>
  </p:normalViewPr>
  <p:slideViewPr>
    <p:cSldViewPr snapToGrid="0">
      <p:cViewPr varScale="1">
        <p:scale>
          <a:sx n="69" d="100"/>
          <a:sy n="69"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5D268-0FD2-4631-811C-0CB80D220B89}" type="datetimeFigureOut">
              <a:rPr lang="es-DO" smtClean="0"/>
              <a:t>21/1/2024</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FF45E-8DEE-49FB-98A0-EA8A0FF874F0}" type="slidenum">
              <a:rPr lang="es-DO" smtClean="0"/>
              <a:t>‹#›</a:t>
            </a:fld>
            <a:endParaRPr lang="es-DO"/>
          </a:p>
        </p:txBody>
      </p:sp>
    </p:spTree>
    <p:extLst>
      <p:ext uri="{BB962C8B-B14F-4D97-AF65-F5344CB8AC3E}">
        <p14:creationId xmlns:p14="http://schemas.microsoft.com/office/powerpoint/2010/main" val="148477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6A0FF45E-8DEE-49FB-98A0-EA8A0FF874F0}" type="slidenum">
              <a:rPr lang="es-DO" smtClean="0"/>
              <a:t>2</a:t>
            </a:fld>
            <a:endParaRPr lang="es-DO"/>
          </a:p>
        </p:txBody>
      </p:sp>
    </p:spTree>
    <p:extLst>
      <p:ext uri="{BB962C8B-B14F-4D97-AF65-F5344CB8AC3E}">
        <p14:creationId xmlns:p14="http://schemas.microsoft.com/office/powerpoint/2010/main" val="235661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B64DB-F995-9300-1D42-E44F8B7DA2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EEF1722-41BA-C6C0-D2DD-32719BF12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07C8CCFC-F5D7-EA98-EBBF-1A3169371249}"/>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473D65ED-85C5-D7AB-05DB-64214D4E115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4937796-E63F-952B-393C-00C38791BCDC}"/>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88528416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A37E6-073A-4303-C3E9-33E270DB1F6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65E51EC-FC26-140C-73C8-7ABF82B447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76015D-CD22-3685-AD5F-4A01195192FB}"/>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5620C387-46E3-9A04-557A-52AF2E9B213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545E32F-B42B-FD7E-C077-44A380374AE3}"/>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24320251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E9B06E-BBE5-3906-D7C2-25EF1D3CFB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F54D7C3-FE26-0A04-4247-73F7264E94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C92FBFF-F707-B345-FF45-D391FB2A033B}"/>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B6CDF893-0E23-EFEE-CC79-8B25169D75D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DC301A6-9CF0-5528-3F60-2EA2F186DC54}"/>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3460395300"/>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86B2B-A3B1-91A5-0D6A-8194BD26361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647D168-9187-0A87-EB31-B0671F0CA6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DA9B267-F0EA-9809-A0F6-E43BAD8D1B0F}"/>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EF318AA8-F73F-EDE1-E104-6358048A105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930630D-6FF0-B1B1-AF54-1B398292B9F3}"/>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1638337093"/>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313E8-4065-9B64-FC65-9B2766160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2543AEA-F7A2-B5A3-913C-6506AF4F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43D05E-2804-F184-6880-7D4382F02634}"/>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44A34E78-98AD-F713-44B7-4E724863403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2797A14-24D6-8969-5A4C-3FAACB212068}"/>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362307447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34D2C-1CE9-9998-B218-82372303F57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C18CA7F-68C6-3C67-7105-B0118E5E53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146C46A-75F1-7889-26A8-9F9014F3E9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3FE7623E-AF15-2B14-6170-D1EC3CE85B1D}"/>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6" name="Marcador de pie de página 5">
            <a:extLst>
              <a:ext uri="{FF2B5EF4-FFF2-40B4-BE49-F238E27FC236}">
                <a16:creationId xmlns:a16="http://schemas.microsoft.com/office/drawing/2014/main" id="{CC94DC58-A694-AF43-64DF-52DB60092F4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C572F7B-DEAF-746A-3418-001AD8FED371}"/>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1635097943"/>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46BF7-3EFD-F20B-FB68-E6CAA0A327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F7A9C4F-6EC9-8A70-82DD-9FAADF32D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54494-D396-2E38-6771-1C21808600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F87B9B3-8408-ACFA-B21F-36025F17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72166C-5308-9926-17E0-221126B48D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2FC4A154-F87E-CF26-8C49-BD10628D0372}"/>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8" name="Marcador de pie de página 7">
            <a:extLst>
              <a:ext uri="{FF2B5EF4-FFF2-40B4-BE49-F238E27FC236}">
                <a16:creationId xmlns:a16="http://schemas.microsoft.com/office/drawing/2014/main" id="{F0A57817-8648-1EE9-2A01-E5F566F71F49}"/>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600487F-9B50-74A0-CFE3-F80084857AAD}"/>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173366346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0604-F777-3767-3A7C-44F07873AA7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1CE7D40-1661-ABF1-2151-74494A0BAE13}"/>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4" name="Marcador de pie de página 3">
            <a:extLst>
              <a:ext uri="{FF2B5EF4-FFF2-40B4-BE49-F238E27FC236}">
                <a16:creationId xmlns:a16="http://schemas.microsoft.com/office/drawing/2014/main" id="{58CB9C3A-E19D-2503-F6C3-603EA49B3B0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8483133B-A1F1-5570-665F-28BD5BB87EF6}"/>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188373983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5BB581-871A-87D3-1493-A708539BBF7E}"/>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3" name="Marcador de pie de página 2">
            <a:extLst>
              <a:ext uri="{FF2B5EF4-FFF2-40B4-BE49-F238E27FC236}">
                <a16:creationId xmlns:a16="http://schemas.microsoft.com/office/drawing/2014/main" id="{35E79D47-9580-F1C4-4530-E273C585F35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6A5CF8A4-0D3F-6934-FBFF-CAE3F06BB0A1}"/>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836078099"/>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2BD99-7CCD-75C9-4F6B-5AA99DC2B4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B3BA3D2-9587-4DE3-3D36-87A83F4E9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660FCDDD-9898-81C8-3C22-65D345822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B5BB2A-A80C-6C7C-BE45-1DAF45D0850B}"/>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6" name="Marcador de pie de página 5">
            <a:extLst>
              <a:ext uri="{FF2B5EF4-FFF2-40B4-BE49-F238E27FC236}">
                <a16:creationId xmlns:a16="http://schemas.microsoft.com/office/drawing/2014/main" id="{04801182-D741-2678-764D-6CB2461DB8B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B5B5226A-BE17-C2B5-B951-1063EB4CDB52}"/>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344009489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F835D-2435-D4FB-C1E0-8DFBE0EAFB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828690B-2CFD-D723-6BE7-0E3969D76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0166F23B-2BDD-0C81-1167-39DED81A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F96FDD-87DE-63FF-FE8B-6B6A4D2A66A3}"/>
              </a:ext>
            </a:extLst>
          </p:cNvPr>
          <p:cNvSpPr>
            <a:spLocks noGrp="1"/>
          </p:cNvSpPr>
          <p:nvPr>
            <p:ph type="dt" sz="half" idx="10"/>
          </p:nvPr>
        </p:nvSpPr>
        <p:spPr/>
        <p:txBody>
          <a:bodyPr/>
          <a:lstStyle/>
          <a:p>
            <a:fld id="{374C648D-F527-4B47-B518-4DE233CA1F8D}" type="datetimeFigureOut">
              <a:rPr lang="es-DO" smtClean="0"/>
              <a:t>21/1/2024</a:t>
            </a:fld>
            <a:endParaRPr lang="es-DO"/>
          </a:p>
        </p:txBody>
      </p:sp>
      <p:sp>
        <p:nvSpPr>
          <p:cNvPr id="6" name="Marcador de pie de página 5">
            <a:extLst>
              <a:ext uri="{FF2B5EF4-FFF2-40B4-BE49-F238E27FC236}">
                <a16:creationId xmlns:a16="http://schemas.microsoft.com/office/drawing/2014/main" id="{EAF2B202-42FD-5629-5A25-72407BC0827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5040475-5C8A-6DF9-ACE2-7A7C76F30AAF}"/>
              </a:ext>
            </a:extLst>
          </p:cNvPr>
          <p:cNvSpPr>
            <a:spLocks noGrp="1"/>
          </p:cNvSpPr>
          <p:nvPr>
            <p:ph type="sldNum" sz="quarter" idx="12"/>
          </p:nvPr>
        </p:nvSpPr>
        <p:spPr/>
        <p:txBody>
          <a:bodyPr/>
          <a:lstStyle/>
          <a:p>
            <a:fld id="{DCF17388-65FA-47A1-B58A-5588233490C4}" type="slidenum">
              <a:rPr lang="es-DO" smtClean="0"/>
              <a:t>‹#›</a:t>
            </a:fld>
            <a:endParaRPr lang="es-DO"/>
          </a:p>
        </p:txBody>
      </p:sp>
    </p:spTree>
    <p:extLst>
      <p:ext uri="{BB962C8B-B14F-4D97-AF65-F5344CB8AC3E}">
        <p14:creationId xmlns:p14="http://schemas.microsoft.com/office/powerpoint/2010/main" val="2370608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14DDB5-5187-0B1C-1615-D1A9C1B77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0188BDF-7AB3-1FA9-CF32-E08372576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C80D688-9ECA-6A30-F321-A4359F967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648D-F527-4B47-B518-4DE233CA1F8D}" type="datetimeFigureOut">
              <a:rPr lang="es-DO" smtClean="0"/>
              <a:t>21/1/2024</a:t>
            </a:fld>
            <a:endParaRPr lang="es-DO"/>
          </a:p>
        </p:txBody>
      </p:sp>
      <p:sp>
        <p:nvSpPr>
          <p:cNvPr id="5" name="Marcador de pie de página 4">
            <a:extLst>
              <a:ext uri="{FF2B5EF4-FFF2-40B4-BE49-F238E27FC236}">
                <a16:creationId xmlns:a16="http://schemas.microsoft.com/office/drawing/2014/main" id="{8743AE14-3C03-E2D7-9A06-DD2A4AC29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ACBA696E-AA85-F078-A6B5-8F13B3AB7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7388-65FA-47A1-B58A-5588233490C4}" type="slidenum">
              <a:rPr lang="es-DO" smtClean="0"/>
              <a:t>‹#›</a:t>
            </a:fld>
            <a:endParaRPr lang="es-DO"/>
          </a:p>
        </p:txBody>
      </p:sp>
    </p:spTree>
    <p:extLst>
      <p:ext uri="{BB962C8B-B14F-4D97-AF65-F5344CB8AC3E}">
        <p14:creationId xmlns:p14="http://schemas.microsoft.com/office/powerpoint/2010/main" val="41806293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364CF5E2-93B6-5513-1C93-6B4959FF40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279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4" name="Rectángulo 3"/>
          <p:cNvSpPr/>
          <p:nvPr/>
        </p:nvSpPr>
        <p:spPr>
          <a:xfrm>
            <a:off x="7906043" y="5458265"/>
            <a:ext cx="3390314" cy="523220"/>
          </a:xfrm>
          <a:prstGeom prst="rect">
            <a:avLst/>
          </a:prstGeom>
        </p:spPr>
        <p:txBody>
          <a:bodyPr wrap="square">
            <a:spAutoFit/>
          </a:bodyPr>
          <a:lstStyle/>
          <a:p>
            <a:pPr algn="ctr"/>
            <a:r>
              <a:rPr lang="es-ES" sz="2800" b="1" dirty="0">
                <a:effectLst>
                  <a:outerShdw blurRad="38100" dist="38100" dir="2700000" algn="tl">
                    <a:srgbClr val="000000">
                      <a:alpha val="43137"/>
                    </a:srgbClr>
                  </a:outerShdw>
                </a:effectLst>
              </a:rPr>
              <a:t>   </a:t>
            </a:r>
            <a:endParaRPr lang="es-DO" sz="2800" b="1" dirty="0">
              <a:solidFill>
                <a:srgbClr val="00B050"/>
              </a:solidFill>
              <a:effectLst>
                <a:outerShdw blurRad="38100" dist="38100" dir="2700000" algn="tl">
                  <a:srgbClr val="000000">
                    <a:alpha val="43137"/>
                  </a:srgbClr>
                </a:outerShdw>
              </a:effectLst>
            </a:endParaRPr>
          </a:p>
        </p:txBody>
      </p:sp>
      <p:sp>
        <p:nvSpPr>
          <p:cNvPr id="9" name="Rectángulo 8"/>
          <p:cNvSpPr/>
          <p:nvPr/>
        </p:nvSpPr>
        <p:spPr>
          <a:xfrm>
            <a:off x="844062" y="1083212"/>
            <a:ext cx="6067864" cy="5262979"/>
          </a:xfrm>
          <a:prstGeom prst="rect">
            <a:avLst/>
          </a:prstGeom>
        </p:spPr>
        <p:txBody>
          <a:bodyPr wrap="square">
            <a:spAutoFit/>
          </a:bodyPr>
          <a:lstStyle/>
          <a:p>
            <a:pPr algn="just">
              <a:lnSpc>
                <a:spcPct val="150000"/>
              </a:lnSpc>
            </a:pPr>
            <a:r>
              <a:rPr lang="es-MX" sz="2800" b="1" dirty="0"/>
              <a:t>Al analizar esta escena, </a:t>
            </a:r>
            <a:r>
              <a:rPr lang="es-DO" sz="2800" b="1" dirty="0" err="1"/>
              <a:t>Ranko</a:t>
            </a:r>
            <a:r>
              <a:rPr lang="es-DO" sz="2800" b="1" dirty="0"/>
              <a:t> </a:t>
            </a:r>
            <a:r>
              <a:rPr lang="es-DO" sz="2800" b="1" dirty="0" err="1"/>
              <a:t>Stefanovi</a:t>
            </a:r>
            <a:r>
              <a:rPr lang="en-US" sz="2800" b="1" dirty="0"/>
              <a:t>ć</a:t>
            </a:r>
            <a:r>
              <a:rPr lang="es-DO" sz="2800" b="1" dirty="0"/>
              <a:t> sostiene que representa </a:t>
            </a:r>
            <a:r>
              <a:rPr lang="es-DO" sz="2800" b="1" dirty="0">
                <a:solidFill>
                  <a:srgbClr val="FFC000"/>
                </a:solidFill>
              </a:rPr>
              <a:t>«la experiencia del pueblo de Dios durante la terminación del gran Día de Expiación» </a:t>
            </a:r>
            <a:r>
              <a:rPr lang="es-DO" sz="2800" b="1" dirty="0"/>
              <a:t>y, además, describe su condición </a:t>
            </a:r>
            <a:r>
              <a:rPr lang="es-DO" sz="2800" b="1" dirty="0">
                <a:solidFill>
                  <a:srgbClr val="FFC000"/>
                </a:solidFill>
              </a:rPr>
              <a:t>«a medida que atraviesa la prueba de la crisis final </a:t>
            </a:r>
            <a:r>
              <a:rPr lang="es-DO" sz="2800" b="1" dirty="0">
                <a:solidFill>
                  <a:srgbClr val="00B050"/>
                </a:solidFill>
              </a:rPr>
              <a:t>después del cierre del tiempo de gracia».</a:t>
            </a:r>
            <a:r>
              <a:rPr lang="es-MX" sz="2800" b="1" dirty="0">
                <a:solidFill>
                  <a:srgbClr val="00B050"/>
                </a:solidFill>
              </a:rPr>
              <a:t> </a:t>
            </a:r>
            <a:endParaRPr lang="es-DO" sz="2800" b="1" dirty="0">
              <a:solidFill>
                <a:srgbClr val="00B050"/>
              </a:solidFill>
            </a:endParaRPr>
          </a:p>
        </p:txBody>
      </p:sp>
      <p:pic>
        <p:nvPicPr>
          <p:cNvPr id="2" name="Picture 1">
            <a:extLst>
              <a:ext uri="{FF2B5EF4-FFF2-40B4-BE49-F238E27FC236}">
                <a16:creationId xmlns:a16="http://schemas.microsoft.com/office/drawing/2014/main" id="{4CA02528-12DD-1EDC-303A-DFEE535AE923}"/>
              </a:ext>
            </a:extLst>
          </p:cNvPr>
          <p:cNvPicPr>
            <a:picLocks noChangeAspect="1"/>
          </p:cNvPicPr>
          <p:nvPr/>
        </p:nvPicPr>
        <p:blipFill>
          <a:blip r:embed="rId3"/>
          <a:stretch>
            <a:fillRect/>
          </a:stretch>
        </p:blipFill>
        <p:spPr>
          <a:xfrm>
            <a:off x="7509164" y="1069280"/>
            <a:ext cx="3838775" cy="4211355"/>
          </a:xfrm>
          <a:prstGeom prst="rect">
            <a:avLst/>
          </a:prstGeom>
        </p:spPr>
      </p:pic>
      <p:sp>
        <p:nvSpPr>
          <p:cNvPr id="6" name="TextBox 5">
            <a:extLst>
              <a:ext uri="{FF2B5EF4-FFF2-40B4-BE49-F238E27FC236}">
                <a16:creationId xmlns:a16="http://schemas.microsoft.com/office/drawing/2014/main" id="{A323B5A9-414A-5AE7-63B4-5CC4403C5618}"/>
              </a:ext>
            </a:extLst>
          </p:cNvPr>
          <p:cNvSpPr txBox="1"/>
          <p:nvPr/>
        </p:nvSpPr>
        <p:spPr>
          <a:xfrm rot="10800000" flipV="1">
            <a:off x="8081250" y="5570432"/>
            <a:ext cx="2877695" cy="523220"/>
          </a:xfrm>
          <a:prstGeom prst="rect">
            <a:avLst/>
          </a:prstGeom>
          <a:noFill/>
        </p:spPr>
        <p:txBody>
          <a:bodyPr wrap="square">
            <a:spAutoFit/>
          </a:bodyPr>
          <a:lstStyle/>
          <a:p>
            <a:pPr algn="ctr"/>
            <a:r>
              <a:rPr lang="en-US" sz="2800" b="1" dirty="0" err="1"/>
              <a:t>Ranko</a:t>
            </a:r>
            <a:r>
              <a:rPr lang="en-US" sz="2800" b="1" dirty="0"/>
              <a:t> Stefanović</a:t>
            </a:r>
          </a:p>
        </p:txBody>
      </p:sp>
    </p:spTree>
    <p:extLst>
      <p:ext uri="{BB962C8B-B14F-4D97-AF65-F5344CB8AC3E}">
        <p14:creationId xmlns:p14="http://schemas.microsoft.com/office/powerpoint/2010/main" val="33682690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427"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064525" y="846161"/>
            <a:ext cx="10072048" cy="5262979"/>
          </a:xfrm>
          <a:prstGeom prst="rect">
            <a:avLst/>
          </a:prstGeom>
          <a:noFill/>
        </p:spPr>
        <p:txBody>
          <a:bodyPr wrap="square" rtlCol="0">
            <a:spAutoFit/>
          </a:bodyPr>
          <a:lstStyle/>
          <a:p>
            <a:pPr algn="just">
              <a:lnSpc>
                <a:spcPct val="150000"/>
              </a:lnSpc>
            </a:pPr>
            <a:r>
              <a:rPr lang="es-MX" sz="2800" b="1" dirty="0"/>
              <a:t>No obstante, esta no es una conclusión acertada, </a:t>
            </a:r>
            <a:r>
              <a:rPr lang="es-DO" sz="2800" b="1" dirty="0"/>
              <a:t>pues pasa por alto el hecho de que, aunque White describe «la grave prueba y angustia» de los santos durante la crisis final, </a:t>
            </a:r>
            <a:r>
              <a:rPr lang="es-DO" sz="2800" b="1" dirty="0">
                <a:solidFill>
                  <a:srgbClr val="00B050"/>
                </a:solidFill>
              </a:rPr>
              <a:t>está narrando la angustia que desatan los ataques de Satanás en la etapa </a:t>
            </a:r>
            <a:r>
              <a:rPr lang="es-DO" sz="2800" b="1" dirty="0" err="1">
                <a:solidFill>
                  <a:srgbClr val="00B050"/>
                </a:solidFill>
              </a:rPr>
              <a:t>pregraciana</a:t>
            </a:r>
            <a:r>
              <a:rPr lang="es-DO" sz="2800" b="1" dirty="0">
                <a:solidFill>
                  <a:srgbClr val="00B050"/>
                </a:solidFill>
              </a:rPr>
              <a:t>. </a:t>
            </a:r>
          </a:p>
          <a:p>
            <a:pPr algn="just">
              <a:lnSpc>
                <a:spcPct val="150000"/>
              </a:lnSpc>
            </a:pPr>
            <a:r>
              <a:rPr lang="es-DO" sz="2800" b="1" dirty="0">
                <a:solidFill>
                  <a:srgbClr val="FFC000"/>
                </a:solidFill>
              </a:rPr>
              <a:t>«La imagen de la bestia será formada antes que termine el tiempo de gracia, porque constituirá la gran prueba para el pueblo de Dios, por medio de la cual se decidirá su destino eterno».</a:t>
            </a:r>
          </a:p>
        </p:txBody>
      </p:sp>
    </p:spTree>
    <p:extLst>
      <p:ext uri="{BB962C8B-B14F-4D97-AF65-F5344CB8AC3E}">
        <p14:creationId xmlns:p14="http://schemas.microsoft.com/office/powerpoint/2010/main" val="4803810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258101" cy="461665"/>
          </a:xfrm>
          <a:prstGeom prst="rect">
            <a:avLst/>
          </a:prstGeom>
          <a:noFill/>
        </p:spPr>
        <p:txBody>
          <a:bodyPr wrap="square" rtlCol="0">
            <a:spAutoFit/>
          </a:bodyPr>
          <a:lstStyle/>
          <a:p>
            <a:pPr algn="ctr"/>
            <a:r>
              <a:rPr lang="es-MX" sz="2400" b="1" dirty="0">
                <a:latin typeface="Bahnschrift SemiCondensed" panose="020B0502040204020203" pitchFamily="34" charset="0"/>
              </a:rPr>
              <a:t>Joyas de los testimonios 2:177</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03385" y="846161"/>
            <a:ext cx="10433188" cy="5262979"/>
          </a:xfrm>
          <a:prstGeom prst="rect">
            <a:avLst/>
          </a:prstGeom>
          <a:noFill/>
        </p:spPr>
        <p:txBody>
          <a:bodyPr wrap="square" rtlCol="0">
            <a:spAutoFit/>
          </a:bodyPr>
          <a:lstStyle/>
          <a:p>
            <a:pPr algn="just">
              <a:lnSpc>
                <a:spcPct val="150000"/>
              </a:lnSpc>
            </a:pPr>
            <a:r>
              <a:rPr lang="es-MX" sz="2800" b="1" dirty="0"/>
              <a:t>La siguiente declaración lo confirma:</a:t>
            </a:r>
          </a:p>
          <a:p>
            <a:pPr algn="just">
              <a:lnSpc>
                <a:spcPct val="150000"/>
              </a:lnSpc>
            </a:pPr>
            <a:r>
              <a:rPr lang="es-DO" sz="2800" b="1" dirty="0">
                <a:solidFill>
                  <a:srgbClr val="F5CC7B"/>
                </a:solidFill>
              </a:rPr>
              <a:t>«Los hijos de Dios han sido muy deficientes en muchos respectos. Satanás tiene un conocimiento exacto de los pecados que él los indujo a cometer, y los presenta de la manera más exagerada, […] </a:t>
            </a:r>
          </a:p>
          <a:p>
            <a:pPr algn="just">
              <a:lnSpc>
                <a:spcPct val="150000"/>
              </a:lnSpc>
            </a:pPr>
            <a:r>
              <a:rPr lang="es-DO" sz="2800" b="1" dirty="0">
                <a:solidFill>
                  <a:srgbClr val="F5CC7B"/>
                </a:solidFill>
              </a:rPr>
              <a:t>«Pero aunque los seguidores de Cristo han pecado, </a:t>
            </a:r>
            <a:r>
              <a:rPr lang="es-DO" sz="2800" b="1" dirty="0">
                <a:solidFill>
                  <a:srgbClr val="00B050"/>
                </a:solidFill>
              </a:rPr>
              <a:t>no se han entregado al dominio del mal. </a:t>
            </a:r>
            <a:r>
              <a:rPr lang="es-DO" sz="2800" b="1" dirty="0">
                <a:solidFill>
                  <a:srgbClr val="F5CC7B"/>
                </a:solidFill>
              </a:rPr>
              <a:t>Han puesto a un lado sus pecados, han buscado al Señor con humildad y contrición y </a:t>
            </a:r>
            <a:r>
              <a:rPr lang="es-DO" sz="2800" b="1" dirty="0">
                <a:solidFill>
                  <a:srgbClr val="00B050"/>
                </a:solidFill>
              </a:rPr>
              <a:t>el Abogado divino intercede en su favor».</a:t>
            </a:r>
            <a:r>
              <a:rPr lang="es-MX" sz="2800" b="1" dirty="0">
                <a:solidFill>
                  <a:srgbClr val="00B050"/>
                </a:solidFill>
              </a:rPr>
              <a:t> </a:t>
            </a:r>
            <a:endParaRPr lang="es-DO" sz="2800" b="1" dirty="0">
              <a:solidFill>
                <a:srgbClr val="00B050"/>
              </a:solidFill>
            </a:endParaRPr>
          </a:p>
        </p:txBody>
      </p:sp>
    </p:spTree>
    <p:extLst>
      <p:ext uri="{BB962C8B-B14F-4D97-AF65-F5344CB8AC3E}">
        <p14:creationId xmlns:p14="http://schemas.microsoft.com/office/powerpoint/2010/main" val="6205414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824248" y="476519"/>
            <a:ext cx="10534917" cy="6641832"/>
          </a:xfrm>
          <a:prstGeom prst="rect">
            <a:avLst/>
          </a:prstGeom>
          <a:noFill/>
        </p:spPr>
        <p:txBody>
          <a:bodyPr wrap="square" rtlCol="0">
            <a:spAutoFit/>
          </a:bodyPr>
          <a:lstStyle/>
          <a:p>
            <a:pPr algn="just">
              <a:lnSpc>
                <a:spcPct val="150000"/>
              </a:lnSpc>
            </a:pPr>
            <a:r>
              <a:rPr lang="es-MX" sz="2800" b="1" dirty="0"/>
              <a:t>Es evidente que Jesús </a:t>
            </a:r>
            <a:r>
              <a:rPr lang="es-DO" sz="2800" b="1" dirty="0"/>
              <a:t>todavía está intercediendo a favor de los justos. Esa es la razón por la pueden ser perdonados y vindicados de las acusaciones de Satanás al finalizar el juicio. </a:t>
            </a:r>
            <a:r>
              <a:rPr lang="es-DO" sz="2800" b="1" dirty="0" err="1"/>
              <a:t>Stefanovi</a:t>
            </a:r>
            <a:r>
              <a:rPr lang="en-US" sz="2800" b="1" dirty="0"/>
              <a:t>ć</a:t>
            </a:r>
            <a:r>
              <a:rPr lang="es-DO" sz="2800" b="1" dirty="0"/>
              <a:t> también declara que </a:t>
            </a:r>
            <a:r>
              <a:rPr lang="es-DO" sz="2800" b="1" dirty="0">
                <a:solidFill>
                  <a:srgbClr val="00B050"/>
                </a:solidFill>
              </a:rPr>
              <a:t>«después del tiempo del cierre de gracia», </a:t>
            </a:r>
            <a:r>
              <a:rPr lang="es-DO" sz="2800" b="1" dirty="0"/>
              <a:t>los justos serán </a:t>
            </a:r>
            <a:r>
              <a:rPr lang="es-DO" sz="2800" b="1" dirty="0">
                <a:solidFill>
                  <a:srgbClr val="00B050"/>
                </a:solidFill>
              </a:rPr>
              <a:t>«perdonados y aceptados» </a:t>
            </a:r>
            <a:r>
              <a:rPr lang="es-DO" sz="2800" b="1" dirty="0"/>
              <a:t>por el Señor. Sin embargo, esto ocurre </a:t>
            </a:r>
            <a:r>
              <a:rPr lang="es-DO" sz="2800" b="1" dirty="0">
                <a:solidFill>
                  <a:srgbClr val="FFC000"/>
                </a:solidFill>
              </a:rPr>
              <a:t>antes del cierre de gracia, </a:t>
            </a:r>
            <a:r>
              <a:rPr lang="es-DO" sz="2800" b="1" dirty="0"/>
              <a:t>cuando «el Ángel del Señor» </a:t>
            </a:r>
            <a:r>
              <a:rPr lang="es-DO" sz="2800" b="1" dirty="0">
                <a:solidFill>
                  <a:schemeClr val="accent2"/>
                </a:solidFill>
              </a:rPr>
              <a:t>(Cristo) </a:t>
            </a:r>
            <a:r>
              <a:rPr lang="es-DO" sz="2800" b="1" dirty="0"/>
              <a:t>quita las ropas sucias a Josué </a:t>
            </a:r>
            <a:r>
              <a:rPr lang="es-DO" sz="2800" b="1" dirty="0">
                <a:solidFill>
                  <a:schemeClr val="accent2"/>
                </a:solidFill>
              </a:rPr>
              <a:t>—el pueblo de Dios—,</a:t>
            </a:r>
            <a:r>
              <a:rPr lang="es-DO" sz="2800" b="1" dirty="0"/>
              <a:t> y lo cubre con las ropas de gala </a:t>
            </a:r>
            <a:r>
              <a:rPr lang="es-DO" sz="2800" b="1" dirty="0">
                <a:solidFill>
                  <a:schemeClr val="accent2"/>
                </a:solidFill>
              </a:rPr>
              <a:t>—la justicia de Cristo—</a:t>
            </a:r>
            <a:r>
              <a:rPr lang="es-DO" sz="2800" b="1" dirty="0"/>
              <a:t> y una mitra limpia </a:t>
            </a:r>
            <a:r>
              <a:rPr lang="es-DO" sz="2800" b="1" dirty="0">
                <a:solidFill>
                  <a:schemeClr val="accent2"/>
                </a:solidFill>
              </a:rPr>
              <a:t>(la honra concedida, </a:t>
            </a:r>
            <a:r>
              <a:rPr lang="es-DO" sz="2800" b="1" dirty="0"/>
              <a:t>cf. </a:t>
            </a:r>
            <a:r>
              <a:rPr lang="es-DO" sz="2800" b="1" dirty="0" err="1"/>
              <a:t>Zac</a:t>
            </a:r>
            <a:r>
              <a:rPr lang="es-DO" sz="2800" b="1" dirty="0"/>
              <a:t> 3:4-5). </a:t>
            </a:r>
            <a:endParaRPr lang="es-DO" sz="2800" b="1" dirty="0">
              <a:solidFill>
                <a:srgbClr val="00B050"/>
              </a:solidFill>
            </a:endParaRPr>
          </a:p>
          <a:p>
            <a:pPr algn="just">
              <a:lnSpc>
                <a:spcPct val="150000"/>
              </a:lnSpc>
            </a:pPr>
            <a:r>
              <a:rPr lang="es-MX" sz="2800" b="1" dirty="0"/>
              <a:t> </a:t>
            </a:r>
          </a:p>
        </p:txBody>
      </p:sp>
    </p:spTree>
    <p:extLst>
      <p:ext uri="{BB962C8B-B14F-4D97-AF65-F5344CB8AC3E}">
        <p14:creationId xmlns:p14="http://schemas.microsoft.com/office/powerpoint/2010/main" val="3001784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85729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427"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064525" y="846161"/>
            <a:ext cx="10072048" cy="4424224"/>
          </a:xfrm>
          <a:prstGeom prst="rect">
            <a:avLst/>
          </a:prstGeom>
          <a:noFill/>
        </p:spPr>
        <p:txBody>
          <a:bodyPr wrap="square" rtlCol="0">
            <a:spAutoFit/>
          </a:bodyPr>
          <a:lstStyle/>
          <a:p>
            <a:pPr algn="just">
              <a:lnSpc>
                <a:spcPct val="150000"/>
              </a:lnSpc>
            </a:pPr>
            <a:r>
              <a:rPr lang="es-DO" sz="3200" b="1" dirty="0"/>
              <a:t>El último acto de la intercesión de Cristo consiste en la vindicación de su pueblo fiel. Como bien reconoce el mismo </a:t>
            </a:r>
            <a:r>
              <a:rPr lang="es-DO" sz="3200" b="1" dirty="0" err="1"/>
              <a:t>Stefanovi</a:t>
            </a:r>
            <a:r>
              <a:rPr lang="en-US" sz="3200" b="1" dirty="0"/>
              <a:t>ć</a:t>
            </a:r>
            <a:r>
              <a:rPr lang="es-DO" sz="3200" b="1" dirty="0"/>
              <a:t>, </a:t>
            </a:r>
            <a:r>
              <a:rPr lang="es-DO" sz="3200" b="1" dirty="0">
                <a:solidFill>
                  <a:srgbClr val="00B050"/>
                </a:solidFill>
              </a:rPr>
              <a:t>«El cierre del tiempo de gracia marca la conclusión del juicio investigador, y también se decide el destino final de todos».</a:t>
            </a:r>
          </a:p>
          <a:p>
            <a:pPr algn="just">
              <a:lnSpc>
                <a:spcPct val="150000"/>
              </a:lnSpc>
            </a:pPr>
            <a:endParaRPr lang="es-DO" sz="3200" b="1" dirty="0">
              <a:solidFill>
                <a:schemeClr val="accent2"/>
              </a:solidFill>
              <a:latin typeface="Bahnschrift SemiBold" panose="020B0502040204020203" pitchFamily="34" charset="0"/>
            </a:endParaRPr>
          </a:p>
        </p:txBody>
      </p:sp>
    </p:spTree>
    <p:extLst>
      <p:ext uri="{BB962C8B-B14F-4D97-AF65-F5344CB8AC3E}">
        <p14:creationId xmlns:p14="http://schemas.microsoft.com/office/powerpoint/2010/main" val="28382926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607430" y="1326525"/>
            <a:ext cx="8575207" cy="3693319"/>
          </a:xfrm>
          <a:prstGeom prst="rect">
            <a:avLst/>
          </a:prstGeom>
          <a:noFill/>
        </p:spPr>
        <p:txBody>
          <a:bodyPr wrap="square" rtlCol="0">
            <a:spAutoFit/>
          </a:bodyPr>
          <a:lstStyle/>
          <a:p>
            <a:r>
              <a:rPr lang="es-ES" sz="7800" b="1" dirty="0">
                <a:effectLst>
                  <a:outerShdw blurRad="38100" dist="38100" dir="2700000" algn="tl">
                    <a:srgbClr val="000000">
                      <a:alpha val="43137"/>
                    </a:srgbClr>
                  </a:outerShdw>
                </a:effectLst>
                <a:latin typeface="Bahnschrift SemiCondensed" panose="020B0502040204020203" pitchFamily="34" charset="0"/>
              </a:rPr>
              <a:t>El  </a:t>
            </a:r>
          </a:p>
          <a:p>
            <a:r>
              <a:rPr lang="es-ES"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tiempo de angustia</a:t>
            </a:r>
          </a:p>
          <a:p>
            <a:r>
              <a:rPr lang="es-ES" sz="7800" b="1" dirty="0">
                <a:solidFill>
                  <a:schemeClr val="accent2"/>
                </a:solidFill>
                <a:effectLst>
                  <a:outerShdw blurRad="38100" dist="38100" dir="2700000" algn="tl">
                    <a:srgbClr val="000000">
                      <a:alpha val="43137"/>
                    </a:srgbClr>
                  </a:outerShdw>
                </a:effectLst>
                <a:latin typeface="Bahnschrift SemiCondensed" panose="020B0502040204020203" pitchFamily="34" charset="0"/>
              </a:rPr>
              <a:t>de Jacob</a:t>
            </a:r>
            <a:endParaRPr lang="es-DO" sz="7800" b="1" dirty="0">
              <a:solidFill>
                <a:schemeClr val="accent2"/>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27683056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258101" cy="523220"/>
          </a:xfrm>
          <a:prstGeom prst="rect">
            <a:avLst/>
          </a:prstGeom>
          <a:noFill/>
        </p:spPr>
        <p:txBody>
          <a:bodyPr wrap="square" rtlCol="0">
            <a:spAutoFit/>
          </a:bodyPr>
          <a:lstStyle/>
          <a:p>
            <a:pPr algn="ctr"/>
            <a:r>
              <a:rPr lang="es-MX" sz="2800" b="1" dirty="0">
                <a:latin typeface="Bahnschrift SemiCondensed" panose="020B0502040204020203" pitchFamily="34" charset="0"/>
              </a:rPr>
              <a:t>Génesis 32:1-6</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807493" y="669701"/>
            <a:ext cx="10551674" cy="6363280"/>
          </a:xfrm>
          <a:prstGeom prst="rect">
            <a:avLst/>
          </a:prstGeom>
          <a:noFill/>
        </p:spPr>
        <p:txBody>
          <a:bodyPr wrap="square" rtlCol="0">
            <a:spAutoFit/>
          </a:bodyPr>
          <a:lstStyle/>
          <a:p>
            <a:pPr algn="just"/>
            <a:r>
              <a:rPr lang="es-MX" sz="2500" b="1" dirty="0">
                <a:solidFill>
                  <a:srgbClr val="00B050"/>
                </a:solidFill>
              </a:rPr>
              <a:t>Jacob se prepara para el encuentro con Esaú </a:t>
            </a:r>
          </a:p>
          <a:p>
            <a:pPr algn="just">
              <a:lnSpc>
                <a:spcPct val="150000"/>
              </a:lnSpc>
            </a:pPr>
            <a:r>
              <a:rPr lang="es-MX" sz="2500" b="1" dirty="0">
                <a:solidFill>
                  <a:srgbClr val="F5CC7B"/>
                </a:solidFill>
              </a:rPr>
              <a:t>Jacob siguió su camino, y le salieron al encuentro ángeles de Dios. </a:t>
            </a:r>
            <a:r>
              <a:rPr lang="es-MX" sz="2500" b="1" baseline="30000" dirty="0">
                <a:solidFill>
                  <a:srgbClr val="F5CC7B"/>
                </a:solidFill>
              </a:rPr>
              <a:t>2 </a:t>
            </a:r>
            <a:r>
              <a:rPr lang="es-MX" sz="2500" b="1" dirty="0">
                <a:solidFill>
                  <a:srgbClr val="F5CC7B"/>
                </a:solidFill>
              </a:rPr>
              <a:t>Y dijo Jacob cuando los vio: Campamento de Dios es este; y llamó el nombre de aquel lugar Mahanaim.</a:t>
            </a:r>
            <a:r>
              <a:rPr lang="es-MX" sz="2500" b="1" baseline="30000" dirty="0">
                <a:solidFill>
                  <a:srgbClr val="F5CC7B"/>
                </a:solidFill>
              </a:rPr>
              <a:t>3 </a:t>
            </a:r>
            <a:r>
              <a:rPr lang="es-MX" sz="2500" b="1" dirty="0">
                <a:solidFill>
                  <a:srgbClr val="F5CC7B"/>
                </a:solidFill>
              </a:rPr>
              <a:t>Y envió Jacob mensajeros delante de sí a Esaú su hermano, a la tierra de </a:t>
            </a:r>
            <a:r>
              <a:rPr lang="es-MX" sz="2500" b="1" dirty="0" err="1">
                <a:solidFill>
                  <a:srgbClr val="F5CC7B"/>
                </a:solidFill>
              </a:rPr>
              <a:t>Seir</a:t>
            </a:r>
            <a:r>
              <a:rPr lang="es-MX" sz="2500" b="1" dirty="0">
                <a:solidFill>
                  <a:srgbClr val="F5CC7B"/>
                </a:solidFill>
              </a:rPr>
              <a:t>, campo de </a:t>
            </a:r>
            <a:r>
              <a:rPr lang="es-MX" sz="2500" b="1" dirty="0" err="1">
                <a:solidFill>
                  <a:srgbClr val="F5CC7B"/>
                </a:solidFill>
              </a:rPr>
              <a:t>Edom</a:t>
            </a:r>
            <a:r>
              <a:rPr lang="es-MX" sz="2500" b="1" dirty="0">
                <a:solidFill>
                  <a:srgbClr val="F5CC7B"/>
                </a:solidFill>
              </a:rPr>
              <a:t>. </a:t>
            </a:r>
            <a:r>
              <a:rPr lang="es-MX" sz="2500" b="1" baseline="30000" dirty="0">
                <a:solidFill>
                  <a:srgbClr val="F5CC7B"/>
                </a:solidFill>
              </a:rPr>
              <a:t>4 </a:t>
            </a:r>
            <a:r>
              <a:rPr lang="es-MX" sz="2500" b="1" dirty="0">
                <a:solidFill>
                  <a:srgbClr val="F5CC7B"/>
                </a:solidFill>
              </a:rPr>
              <a:t>Y les mandó diciendo: Así diréis a mi señor Esaú: Así dice tu siervo Jacob: Con </a:t>
            </a:r>
            <a:r>
              <a:rPr lang="es-MX" sz="2500" b="1" dirty="0" err="1">
                <a:solidFill>
                  <a:srgbClr val="F5CC7B"/>
                </a:solidFill>
              </a:rPr>
              <a:t>Labán</a:t>
            </a:r>
            <a:r>
              <a:rPr lang="es-MX" sz="2500" b="1" dirty="0">
                <a:solidFill>
                  <a:srgbClr val="F5CC7B"/>
                </a:solidFill>
              </a:rPr>
              <a:t> he morado, y me he detenido hasta ahora; </a:t>
            </a:r>
            <a:r>
              <a:rPr lang="es-MX" sz="2500" b="1" baseline="30000" dirty="0">
                <a:solidFill>
                  <a:srgbClr val="F5CC7B"/>
                </a:solidFill>
              </a:rPr>
              <a:t>5 </a:t>
            </a:r>
            <a:r>
              <a:rPr lang="es-MX" sz="2500" b="1" dirty="0">
                <a:solidFill>
                  <a:srgbClr val="F5CC7B"/>
                </a:solidFill>
              </a:rPr>
              <a:t>y tengo vacas, asnos, ovejas, y siervos y siervas; y envío a decirlo a mi señor, para hallar gracia en tus ojos.</a:t>
            </a:r>
          </a:p>
          <a:p>
            <a:pPr algn="just">
              <a:lnSpc>
                <a:spcPct val="150000"/>
              </a:lnSpc>
            </a:pPr>
            <a:r>
              <a:rPr lang="es-MX" sz="2500" b="1" baseline="30000" dirty="0">
                <a:solidFill>
                  <a:srgbClr val="F5CC7B"/>
                </a:solidFill>
              </a:rPr>
              <a:t>6 </a:t>
            </a:r>
            <a:r>
              <a:rPr lang="es-MX" sz="2500" b="1" dirty="0">
                <a:solidFill>
                  <a:srgbClr val="F5CC7B"/>
                </a:solidFill>
              </a:rPr>
              <a:t>Y los mensajeros volvieron a Jacob, diciendo: Vinimos a tu hermano Esaú, y </a:t>
            </a:r>
            <a:r>
              <a:rPr lang="es-MX" sz="2500" b="1" dirty="0">
                <a:solidFill>
                  <a:srgbClr val="FFC000"/>
                </a:solidFill>
              </a:rPr>
              <a:t>él también viene a recibirte,</a:t>
            </a:r>
            <a:r>
              <a:rPr lang="es-MX" sz="2500" b="1" dirty="0">
                <a:solidFill>
                  <a:srgbClr val="F5CC7B"/>
                </a:solidFill>
              </a:rPr>
              <a:t> y cuatrocientos hombres con él.</a:t>
            </a:r>
          </a:p>
          <a:p>
            <a:pPr algn="just">
              <a:lnSpc>
                <a:spcPct val="150000"/>
              </a:lnSpc>
            </a:pPr>
            <a:endParaRPr lang="es-DO" sz="3000" b="1" dirty="0">
              <a:latin typeface="Bahnschrift SemiBold" panose="020B0502040204020203" pitchFamily="34" charset="0"/>
            </a:endParaRPr>
          </a:p>
        </p:txBody>
      </p:sp>
    </p:spTree>
    <p:extLst>
      <p:ext uri="{BB962C8B-B14F-4D97-AF65-F5344CB8AC3E}">
        <p14:creationId xmlns:p14="http://schemas.microsoft.com/office/powerpoint/2010/main" val="308505240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258101" cy="523220"/>
          </a:xfrm>
          <a:prstGeom prst="rect">
            <a:avLst/>
          </a:prstGeom>
          <a:noFill/>
        </p:spPr>
        <p:txBody>
          <a:bodyPr wrap="square" rtlCol="0">
            <a:spAutoFit/>
          </a:bodyPr>
          <a:lstStyle/>
          <a:p>
            <a:pPr algn="ctr"/>
            <a:r>
              <a:rPr lang="es-MX" sz="2800" b="1" dirty="0">
                <a:latin typeface="Bahnschrift SemiCondensed" panose="020B0502040204020203" pitchFamily="34" charset="0"/>
              </a:rPr>
              <a:t>Génesis 32:7, 9-12</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807493" y="850006"/>
            <a:ext cx="10538794" cy="5755999"/>
          </a:xfrm>
          <a:prstGeom prst="rect">
            <a:avLst/>
          </a:prstGeom>
          <a:noFill/>
        </p:spPr>
        <p:txBody>
          <a:bodyPr wrap="square" rtlCol="0">
            <a:spAutoFit/>
          </a:bodyPr>
          <a:lstStyle/>
          <a:p>
            <a:pPr algn="just">
              <a:lnSpc>
                <a:spcPct val="150000"/>
              </a:lnSpc>
            </a:pPr>
            <a:r>
              <a:rPr lang="es-MX" sz="2400" b="1" baseline="30000" dirty="0">
                <a:solidFill>
                  <a:srgbClr val="F5CC7B"/>
                </a:solidFill>
              </a:rPr>
              <a:t>7 </a:t>
            </a:r>
            <a:r>
              <a:rPr lang="es-MX" sz="2400" b="1" dirty="0">
                <a:solidFill>
                  <a:srgbClr val="F5CC7B"/>
                </a:solidFill>
              </a:rPr>
              <a:t>Entonces </a:t>
            </a:r>
            <a:r>
              <a:rPr lang="es-MX" sz="2400" b="1" dirty="0">
                <a:solidFill>
                  <a:srgbClr val="FFC000"/>
                </a:solidFill>
              </a:rPr>
              <a:t>Jacob tuvo gran temor, y se angustió; </a:t>
            </a:r>
            <a:r>
              <a:rPr lang="es-MX" sz="2400" b="1" dirty="0">
                <a:solidFill>
                  <a:srgbClr val="F5CC7B"/>
                </a:solidFill>
              </a:rPr>
              <a:t>y distribuyó el pueblo que tenía consigo, y las ovejas y las vacas y los camellos, en dos campamentos. </a:t>
            </a:r>
            <a:r>
              <a:rPr lang="es-MX" sz="2400" b="1" baseline="30000" dirty="0">
                <a:solidFill>
                  <a:srgbClr val="F5CC7B"/>
                </a:solidFill>
              </a:rPr>
              <a:t>9 </a:t>
            </a:r>
            <a:r>
              <a:rPr lang="es-MX" sz="2400" b="1" dirty="0">
                <a:solidFill>
                  <a:srgbClr val="F5CC7B"/>
                </a:solidFill>
              </a:rPr>
              <a:t>Y dijo Jacob: Dios de mi padre Abraham, y Dios de mi padre Isaac, </a:t>
            </a:r>
            <a:r>
              <a:rPr lang="es-MX" sz="2400" b="1" dirty="0">
                <a:solidFill>
                  <a:srgbClr val="FFC000"/>
                </a:solidFill>
              </a:rPr>
              <a:t>Jehová, que me dijiste: Vuélvete a tu tierra y a tu parentela, y yo te haré bien; </a:t>
            </a:r>
            <a:r>
              <a:rPr lang="es-MX" sz="2400" b="1" baseline="30000" dirty="0">
                <a:solidFill>
                  <a:srgbClr val="F5CC7B"/>
                </a:solidFill>
              </a:rPr>
              <a:t>10 </a:t>
            </a:r>
            <a:r>
              <a:rPr lang="es-MX" sz="2400" b="1" dirty="0">
                <a:solidFill>
                  <a:srgbClr val="F5CC7B"/>
                </a:solidFill>
              </a:rPr>
              <a:t>menor soy que todas las misericordias y que toda la verdad que has usado para con tu siervo; pues con mi cayado pasé este Jordán, y ahora estoy sobre dos campamentos. </a:t>
            </a:r>
            <a:r>
              <a:rPr lang="es-MX" sz="2400" b="1" baseline="30000" dirty="0">
                <a:solidFill>
                  <a:srgbClr val="F5CC7B"/>
                </a:solidFill>
              </a:rPr>
              <a:t>11</a:t>
            </a:r>
            <a:r>
              <a:rPr lang="es-MX" sz="2400" b="1" baseline="30000" dirty="0">
                <a:solidFill>
                  <a:srgbClr val="FFC000"/>
                </a:solidFill>
              </a:rPr>
              <a:t> </a:t>
            </a:r>
            <a:r>
              <a:rPr lang="es-MX" sz="2400" b="1" dirty="0">
                <a:solidFill>
                  <a:srgbClr val="FFC000"/>
                </a:solidFill>
              </a:rPr>
              <a:t>Líbrame ahora de la mano de mi hermano, de la mano de Esaú, porque le temo; </a:t>
            </a:r>
            <a:r>
              <a:rPr lang="es-MX" sz="2400" b="1" dirty="0">
                <a:solidFill>
                  <a:srgbClr val="F5CC7B"/>
                </a:solidFill>
              </a:rPr>
              <a:t>no venga acaso y me hiera la madre con los hijos. </a:t>
            </a:r>
            <a:r>
              <a:rPr lang="es-MX" sz="2400" b="1" baseline="30000" dirty="0">
                <a:solidFill>
                  <a:srgbClr val="F5CC7B"/>
                </a:solidFill>
              </a:rPr>
              <a:t>12</a:t>
            </a:r>
            <a:r>
              <a:rPr lang="es-MX" sz="2400" b="1" baseline="30000" dirty="0"/>
              <a:t> </a:t>
            </a:r>
            <a:r>
              <a:rPr lang="es-MX" sz="2400" b="1" dirty="0">
                <a:solidFill>
                  <a:srgbClr val="FFC000"/>
                </a:solidFill>
              </a:rPr>
              <a:t>Y tú has dicho: Yo te haré bien, y tu descendencia será como la arena del mar,</a:t>
            </a:r>
            <a:r>
              <a:rPr lang="es-MX" sz="2400" b="1" dirty="0"/>
              <a:t> </a:t>
            </a:r>
            <a:r>
              <a:rPr lang="es-MX" sz="2400" b="1" dirty="0">
                <a:solidFill>
                  <a:srgbClr val="F5CC7B"/>
                </a:solidFill>
              </a:rPr>
              <a:t>que no se puede contar por la multitud.</a:t>
            </a:r>
            <a:endParaRPr lang="es-DO" sz="2400" b="1" dirty="0">
              <a:solidFill>
                <a:srgbClr val="F5CC7B"/>
              </a:solidFill>
              <a:latin typeface="Bahnschrift SemiBold" panose="020B0502040204020203" pitchFamily="34" charset="0"/>
            </a:endParaRPr>
          </a:p>
        </p:txBody>
      </p:sp>
    </p:spTree>
    <p:extLst>
      <p:ext uri="{BB962C8B-B14F-4D97-AF65-F5344CB8AC3E}">
        <p14:creationId xmlns:p14="http://schemas.microsoft.com/office/powerpoint/2010/main" val="190735530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258101" cy="523220"/>
          </a:xfrm>
          <a:prstGeom prst="rect">
            <a:avLst/>
          </a:prstGeom>
          <a:noFill/>
        </p:spPr>
        <p:txBody>
          <a:bodyPr wrap="square" rtlCol="0">
            <a:spAutoFit/>
          </a:bodyPr>
          <a:lstStyle/>
          <a:p>
            <a:pPr algn="ctr"/>
            <a:r>
              <a:rPr lang="es-MX" sz="2800" b="1" dirty="0">
                <a:latin typeface="Bahnschrift SemiCondensed" panose="020B0502040204020203" pitchFamily="34" charset="0"/>
              </a:rPr>
              <a:t>Génesis 32:24, 26-28</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807492" y="618187"/>
            <a:ext cx="10603190" cy="5191806"/>
          </a:xfrm>
          <a:prstGeom prst="rect">
            <a:avLst/>
          </a:prstGeom>
          <a:noFill/>
        </p:spPr>
        <p:txBody>
          <a:bodyPr wrap="square" rtlCol="0">
            <a:spAutoFit/>
          </a:bodyPr>
          <a:lstStyle/>
          <a:p>
            <a:pPr algn="just">
              <a:lnSpc>
                <a:spcPct val="150000"/>
              </a:lnSpc>
            </a:pPr>
            <a:r>
              <a:rPr lang="es-MX" sz="2800" b="1" dirty="0">
                <a:solidFill>
                  <a:srgbClr val="00B050"/>
                </a:solidFill>
              </a:rPr>
              <a:t>Jacob lucha con el ángel en </a:t>
            </a:r>
            <a:r>
              <a:rPr lang="es-MX" sz="2800" b="1" dirty="0" err="1">
                <a:solidFill>
                  <a:srgbClr val="00B050"/>
                </a:solidFill>
              </a:rPr>
              <a:t>Peniel</a:t>
            </a:r>
            <a:endParaRPr lang="es-MX" sz="2800" b="1" baseline="30000" dirty="0">
              <a:solidFill>
                <a:srgbClr val="00B050"/>
              </a:solidFill>
            </a:endParaRPr>
          </a:p>
          <a:p>
            <a:pPr algn="just">
              <a:lnSpc>
                <a:spcPct val="150000"/>
              </a:lnSpc>
            </a:pPr>
            <a:r>
              <a:rPr lang="es-MX" sz="2800" b="1" baseline="30000" dirty="0">
                <a:solidFill>
                  <a:srgbClr val="F5CC7B"/>
                </a:solidFill>
              </a:rPr>
              <a:t>24 </a:t>
            </a:r>
            <a:r>
              <a:rPr lang="es-MX" sz="2800" b="1" dirty="0">
                <a:solidFill>
                  <a:srgbClr val="F5CC7B"/>
                </a:solidFill>
              </a:rPr>
              <a:t>Así se quedó Jacob solo; y luchó con él un varón hasta que rayaba el alba.  </a:t>
            </a:r>
          </a:p>
          <a:p>
            <a:pPr algn="just">
              <a:lnSpc>
                <a:spcPct val="150000"/>
              </a:lnSpc>
            </a:pPr>
            <a:r>
              <a:rPr lang="es-MX" sz="2800" b="1" baseline="30000" dirty="0">
                <a:solidFill>
                  <a:srgbClr val="F5CC7B"/>
                </a:solidFill>
              </a:rPr>
              <a:t>26 </a:t>
            </a:r>
            <a:r>
              <a:rPr lang="es-MX" sz="2800" b="1" dirty="0">
                <a:solidFill>
                  <a:srgbClr val="F5CC7B"/>
                </a:solidFill>
              </a:rPr>
              <a:t>Y dijo: Déjame, porque raya el alba. Y Jacob le respondió: No te dejaré, si no me bendices. </a:t>
            </a:r>
            <a:r>
              <a:rPr lang="es-MX" sz="2800" b="1" baseline="30000" dirty="0">
                <a:solidFill>
                  <a:srgbClr val="F5CC7B"/>
                </a:solidFill>
              </a:rPr>
              <a:t>27 </a:t>
            </a:r>
            <a:r>
              <a:rPr lang="es-MX" sz="2800" b="1" dirty="0">
                <a:solidFill>
                  <a:srgbClr val="F5CC7B"/>
                </a:solidFill>
              </a:rPr>
              <a:t>Y el varón le dijo: ¿Cuál es tu nombre? Y él respondió: Jacob. </a:t>
            </a:r>
            <a:r>
              <a:rPr lang="es-MX" sz="2800" b="1" baseline="30000" dirty="0">
                <a:solidFill>
                  <a:srgbClr val="F5CC7B"/>
                </a:solidFill>
              </a:rPr>
              <a:t>28 </a:t>
            </a:r>
            <a:r>
              <a:rPr lang="es-MX" sz="2800" b="1" dirty="0">
                <a:solidFill>
                  <a:srgbClr val="F5CC7B"/>
                </a:solidFill>
              </a:rPr>
              <a:t>Y el varón le dijo: No se dirá más tu nombre Jacob, sino Israel; porque has luchado con Dios y con los hombres, y has vencido.</a:t>
            </a:r>
            <a:endParaRPr lang="es-DO" sz="2800" b="1" dirty="0">
              <a:latin typeface="Bahnschrift SemiBold" panose="020B0502040204020203" pitchFamily="34" charset="0"/>
            </a:endParaRPr>
          </a:p>
        </p:txBody>
      </p:sp>
    </p:spTree>
    <p:extLst>
      <p:ext uri="{BB962C8B-B14F-4D97-AF65-F5344CB8AC3E}">
        <p14:creationId xmlns:p14="http://schemas.microsoft.com/office/powerpoint/2010/main" val="10329856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D1922AA-2FBD-383B-47B4-E6599D77C77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B3F1B7B-A486-9CEF-D435-E1F73C1A21CA}"/>
              </a:ext>
            </a:extLst>
          </p:cNvPr>
          <p:cNvSpPr txBox="1"/>
          <p:nvPr/>
        </p:nvSpPr>
        <p:spPr>
          <a:xfrm>
            <a:off x="791163" y="1288474"/>
            <a:ext cx="9655164" cy="5262979"/>
          </a:xfrm>
          <a:prstGeom prst="rect">
            <a:avLst/>
          </a:prstGeom>
          <a:noFill/>
        </p:spPr>
        <p:txBody>
          <a:bodyPr wrap="square" rtlCol="0">
            <a:spAutoFit/>
          </a:bodyPr>
          <a:lstStyle/>
          <a:p>
            <a:r>
              <a:rPr lang="es-MX" sz="6000" b="1" dirty="0">
                <a:solidFill>
                  <a:schemeClr val="accent2"/>
                </a:solidFill>
                <a:latin typeface="Avenir Next LT Pro" panose="020B0504020202020204" pitchFamily="34" charset="0"/>
              </a:rPr>
              <a:t>El pueblo de Dios después del </a:t>
            </a:r>
            <a:r>
              <a:rPr lang="es-MX" sz="6000" b="1" dirty="0">
                <a:solidFill>
                  <a:srgbClr val="00B050"/>
                </a:solidFill>
                <a:latin typeface="Avenir Next LT Pro" panose="020B0504020202020204" pitchFamily="34" charset="0"/>
              </a:rPr>
              <a:t>cierre de gracia </a:t>
            </a:r>
          </a:p>
          <a:p>
            <a:pPr algn="ctr"/>
            <a:r>
              <a:rPr lang="es-MX" sz="6000" b="1" dirty="0">
                <a:effectLst>
                  <a:outerShdw blurRad="38100" dist="38100" dir="2700000" algn="tl">
                    <a:srgbClr val="000000">
                      <a:alpha val="43137"/>
                    </a:srgbClr>
                  </a:outerShdw>
                </a:effectLst>
                <a:latin typeface="Avenir Next LT Pro" panose="020B0504020202020204" pitchFamily="34" charset="0"/>
              </a:rPr>
              <a:t>-Primera parte-</a:t>
            </a:r>
            <a:endParaRPr lang="es-MX" sz="6000" b="1" dirty="0">
              <a:solidFill>
                <a:srgbClr val="00B050"/>
              </a:solidFill>
              <a:latin typeface="Avenir Next LT Pro" panose="020B0504020202020204" pitchFamily="34" charset="0"/>
            </a:endParaRPr>
          </a:p>
          <a:p>
            <a:pPr algn="ctr"/>
            <a:endParaRPr lang="es-MX" sz="4800" b="1" dirty="0">
              <a:effectLst>
                <a:outerShdw blurRad="38100" dist="38100" dir="2700000" algn="tl">
                  <a:srgbClr val="000000">
                    <a:alpha val="43137"/>
                  </a:srgbClr>
                </a:outerShdw>
              </a:effectLst>
              <a:latin typeface="Avenir Next LT Pro" panose="020B0504020202020204" pitchFamily="34" charset="0"/>
            </a:endParaRPr>
          </a:p>
          <a:p>
            <a:pPr algn="ctr"/>
            <a:r>
              <a:rPr lang="es-MX" sz="4800" b="1" dirty="0">
                <a:effectLst>
                  <a:outerShdw blurRad="38100" dist="38100" dir="2700000" algn="tl">
                    <a:srgbClr val="000000">
                      <a:alpha val="43137"/>
                    </a:srgbClr>
                  </a:outerShdw>
                </a:effectLst>
                <a:latin typeface="Avenir Next LT Pro" panose="020B0504020202020204" pitchFamily="34" charset="0"/>
              </a:rPr>
              <a:t>-</a:t>
            </a:r>
            <a:endParaRPr lang="es-DO" sz="4800" b="1" dirty="0">
              <a:effectLst>
                <a:outerShdw blurRad="38100" dist="38100" dir="2700000" algn="tl">
                  <a:srgbClr val="000000">
                    <a:alpha val="43137"/>
                  </a:srgbClr>
                </a:outerShdw>
              </a:effectLst>
              <a:latin typeface="Avenir Next LT Pro" panose="020B0504020202020204" pitchFamily="34" charset="0"/>
            </a:endParaRPr>
          </a:p>
        </p:txBody>
      </p:sp>
      <p:sp>
        <p:nvSpPr>
          <p:cNvPr id="5" name="CuadroTexto 4">
            <a:extLst>
              <a:ext uri="{FF2B5EF4-FFF2-40B4-BE49-F238E27FC236}">
                <a16:creationId xmlns:a16="http://schemas.microsoft.com/office/drawing/2014/main" id="{7A034904-C73B-3DAB-1CA7-B80F9ED59BC3}"/>
              </a:ext>
            </a:extLst>
          </p:cNvPr>
          <p:cNvSpPr txBox="1"/>
          <p:nvPr/>
        </p:nvSpPr>
        <p:spPr>
          <a:xfrm>
            <a:off x="8925059" y="5682108"/>
            <a:ext cx="2369713" cy="523220"/>
          </a:xfrm>
          <a:prstGeom prst="rect">
            <a:avLst/>
          </a:prstGeom>
          <a:noFill/>
        </p:spPr>
        <p:txBody>
          <a:bodyPr wrap="square" rtlCol="0">
            <a:spAutoFit/>
          </a:bodyPr>
          <a:lstStyle/>
          <a:p>
            <a:pPr algn="ctr"/>
            <a:r>
              <a:rPr lang="es-DO" sz="2800" dirty="0">
                <a:solidFill>
                  <a:schemeClr val="accent4">
                    <a:lumMod val="75000"/>
                  </a:schemeClr>
                </a:solidFill>
                <a:latin typeface="Bahnschrift SemiBold Condensed" panose="020B0502040204020203" pitchFamily="34" charset="0"/>
              </a:rPr>
              <a:t>CAPÍTULO #15</a:t>
            </a:r>
          </a:p>
        </p:txBody>
      </p:sp>
      <p:sp>
        <p:nvSpPr>
          <p:cNvPr id="6" name="Rectángulo 5"/>
          <p:cNvSpPr/>
          <p:nvPr/>
        </p:nvSpPr>
        <p:spPr>
          <a:xfrm>
            <a:off x="509515" y="5682108"/>
            <a:ext cx="6112958" cy="646331"/>
          </a:xfrm>
          <a:prstGeom prst="rect">
            <a:avLst/>
          </a:prstGeom>
        </p:spPr>
        <p:txBody>
          <a:bodyPr wrap="square">
            <a:spAutoFit/>
          </a:bodyPr>
          <a:lstStyle/>
          <a:p>
            <a:pPr algn="r"/>
            <a:r>
              <a:rPr lang="es-DO" i="1" dirty="0">
                <a:ea typeface="Cascadia Code" panose="020B0609020000020004" pitchFamily="49" charset="0"/>
                <a:cs typeface="Cascadia Code" panose="020B0609020000020004" pitchFamily="49" charset="0"/>
              </a:rPr>
              <a:t>Basado en el libro “La última generación: ¿cuál es el papel que desempeñarán los santos en el tiempo del fin?”</a:t>
            </a:r>
          </a:p>
        </p:txBody>
      </p:sp>
    </p:spTree>
    <p:extLst>
      <p:ext uri="{BB962C8B-B14F-4D97-AF65-F5344CB8AC3E}">
        <p14:creationId xmlns:p14="http://schemas.microsoft.com/office/powerpoint/2010/main" val="262005365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427"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258101" cy="523220"/>
          </a:xfrm>
          <a:prstGeom prst="rect">
            <a:avLst/>
          </a:prstGeom>
          <a:noFill/>
        </p:spPr>
        <p:txBody>
          <a:bodyPr wrap="square" rtlCol="0">
            <a:spAutoFit/>
          </a:bodyPr>
          <a:lstStyle/>
          <a:p>
            <a:pPr algn="ctr"/>
            <a:r>
              <a:rPr lang="es-MX" sz="2800" b="1" dirty="0">
                <a:latin typeface="Bahnschrift SemiCondensed" panose="020B0502040204020203" pitchFamily="34" charset="0"/>
              </a:rPr>
              <a:t>De Jacob leemos: </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1064524" y="846161"/>
            <a:ext cx="9908275" cy="4845942"/>
          </a:xfrm>
          <a:prstGeom prst="rect">
            <a:avLst/>
          </a:prstGeom>
          <a:noFill/>
        </p:spPr>
        <p:txBody>
          <a:bodyPr wrap="square" rtlCol="0">
            <a:spAutoFit/>
          </a:bodyPr>
          <a:lstStyle/>
          <a:p>
            <a:pPr algn="just">
              <a:lnSpc>
                <a:spcPct val="150000"/>
              </a:lnSpc>
            </a:pPr>
            <a:r>
              <a:rPr lang="es-DO" sz="3000" b="1" dirty="0"/>
              <a:t>«Mediante la </a:t>
            </a:r>
            <a:r>
              <a:rPr lang="es-DO" sz="3000" b="1" dirty="0">
                <a:solidFill>
                  <a:srgbClr val="00B050"/>
                </a:solidFill>
              </a:rPr>
              <a:t>humillación</a:t>
            </a:r>
            <a:r>
              <a:rPr lang="es-DO" sz="3000" b="1" dirty="0"/>
              <a:t>, el </a:t>
            </a:r>
            <a:r>
              <a:rPr lang="es-DO" sz="3000" b="1" dirty="0">
                <a:solidFill>
                  <a:srgbClr val="00B050"/>
                </a:solidFill>
              </a:rPr>
              <a:t>arrepentimiento</a:t>
            </a:r>
            <a:r>
              <a:rPr lang="es-DO" sz="3000" b="1" dirty="0"/>
              <a:t> y la </a:t>
            </a:r>
            <a:r>
              <a:rPr lang="es-DO" sz="3000" b="1" dirty="0">
                <a:solidFill>
                  <a:srgbClr val="00B050"/>
                </a:solidFill>
              </a:rPr>
              <a:t>sumisión, </a:t>
            </a:r>
            <a:r>
              <a:rPr lang="es-DO" sz="3000" b="1" dirty="0"/>
              <a:t>aquel mortal pecador y sujeto al error, prevaleció sobre la Majestad del cielo. Se </a:t>
            </a:r>
            <a:r>
              <a:rPr lang="es-DO" sz="3000" b="1" dirty="0">
                <a:solidFill>
                  <a:srgbClr val="00B050"/>
                </a:solidFill>
              </a:rPr>
              <a:t>aferró</a:t>
            </a:r>
            <a:r>
              <a:rPr lang="es-DO" sz="3000" b="1" dirty="0"/>
              <a:t> tembloroso a las promesas de Dios, y el Amor infinito no pudo rechazar la súplica del pecador»</a:t>
            </a:r>
          </a:p>
          <a:p>
            <a:pPr algn="just">
              <a:lnSpc>
                <a:spcPct val="150000"/>
              </a:lnSpc>
            </a:pPr>
            <a:r>
              <a:rPr lang="es-MX" sz="3000" b="1" dirty="0">
                <a:solidFill>
                  <a:schemeClr val="accent2"/>
                </a:solidFill>
                <a:latin typeface="Bahnschrift SemiBold" panose="020B0502040204020203" pitchFamily="34" charset="0"/>
              </a:rPr>
              <a:t>Nada diferente ocurrirá respecto a los santos de la última generación. </a:t>
            </a:r>
          </a:p>
        </p:txBody>
      </p:sp>
    </p:spTree>
    <p:extLst>
      <p:ext uri="{BB962C8B-B14F-4D97-AF65-F5344CB8AC3E}">
        <p14:creationId xmlns:p14="http://schemas.microsoft.com/office/powerpoint/2010/main" val="376499072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C08B84B9-E2B0-1148-DC50-5801C944DA9C}"/>
              </a:ext>
            </a:extLst>
          </p:cNvPr>
          <p:cNvSpPr txBox="1"/>
          <p:nvPr/>
        </p:nvSpPr>
        <p:spPr>
          <a:xfrm>
            <a:off x="723331" y="811369"/>
            <a:ext cx="7905514" cy="5170646"/>
          </a:xfrm>
          <a:prstGeom prst="rect">
            <a:avLst/>
          </a:prstGeom>
          <a:noFill/>
        </p:spPr>
        <p:txBody>
          <a:bodyPr wrap="square" rtlCol="0">
            <a:spAutoFit/>
          </a:bodyPr>
          <a:lstStyle/>
          <a:p>
            <a:pPr algn="ctr"/>
            <a:r>
              <a:rPr lang="es-ES" sz="60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Muy importante</a:t>
            </a:r>
            <a:endParaRPr lang="es-ES" sz="5400" b="1" dirty="0">
              <a:effectLst>
                <a:outerShdw blurRad="38100" dist="38100" dir="2700000" algn="tl">
                  <a:srgbClr val="000000">
                    <a:alpha val="43137"/>
                  </a:srgbClr>
                </a:outerShdw>
              </a:effectLst>
              <a:latin typeface="Bahnschrift SemiCondensed" panose="020B0502040204020203" pitchFamily="34" charset="0"/>
            </a:endParaRPr>
          </a:p>
          <a:p>
            <a:pPr algn="just"/>
            <a:r>
              <a:rPr lang="es-ES" sz="5400" b="1" dirty="0">
                <a:effectLst>
                  <a:outerShdw blurRad="38100" dist="38100" dir="2700000" algn="tl">
                    <a:srgbClr val="000000">
                      <a:alpha val="43137"/>
                    </a:srgbClr>
                  </a:outerShdw>
                </a:effectLst>
                <a:latin typeface="Bahnschrift SemiCondensed" panose="020B0502040204020203" pitchFamily="34" charset="0"/>
              </a:rPr>
              <a:t>Tanto el triunfo de Jacob como el de la última generación </a:t>
            </a:r>
            <a:r>
              <a:rPr lang="es-ES" sz="5400" b="1" dirty="0">
                <a:solidFill>
                  <a:schemeClr val="accent2"/>
                </a:solidFill>
                <a:effectLst>
                  <a:outerShdw blurRad="38100" dist="38100" dir="2700000" algn="tl">
                    <a:srgbClr val="000000">
                      <a:alpha val="43137"/>
                    </a:srgbClr>
                  </a:outerShdw>
                </a:effectLst>
                <a:latin typeface="Bahnschrift SemiCondensed" panose="020B0502040204020203" pitchFamily="34" charset="0"/>
              </a:rPr>
              <a:t>no se establecen sobre la base de su carácter. </a:t>
            </a:r>
            <a:endParaRPr lang="es-DO" sz="5400" b="1" dirty="0">
              <a:solidFill>
                <a:schemeClr val="accent2"/>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41838374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4B23AF"/>
            </a:solidFill>
          </a:ln>
        </p:spPr>
      </p:pic>
      <p:sp>
        <p:nvSpPr>
          <p:cNvPr id="4" name="CuadroTexto 3">
            <a:extLst>
              <a:ext uri="{FF2B5EF4-FFF2-40B4-BE49-F238E27FC236}">
                <a16:creationId xmlns:a16="http://schemas.microsoft.com/office/drawing/2014/main" id="{64135796-1766-D8EE-051A-21064EBE411E}"/>
              </a:ext>
            </a:extLst>
          </p:cNvPr>
          <p:cNvSpPr txBox="1"/>
          <p:nvPr/>
        </p:nvSpPr>
        <p:spPr>
          <a:xfrm>
            <a:off x="98474" y="119544"/>
            <a:ext cx="4623651" cy="461665"/>
          </a:xfrm>
          <a:prstGeom prst="rect">
            <a:avLst/>
          </a:prstGeom>
          <a:noFill/>
        </p:spPr>
        <p:txBody>
          <a:bodyPr wrap="square" rtlCol="0">
            <a:spAutoFit/>
          </a:bodyPr>
          <a:lstStyle/>
          <a:p>
            <a:pPr algn="ct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23331" y="1078173"/>
            <a:ext cx="9157648" cy="3785652"/>
          </a:xfrm>
          <a:prstGeom prst="rect">
            <a:avLst/>
          </a:prstGeom>
          <a:noFill/>
        </p:spPr>
        <p:txBody>
          <a:bodyPr wrap="square" rtlCol="0">
            <a:spAutoFit/>
          </a:bodyPr>
          <a:lstStyle/>
          <a:p>
            <a:pPr algn="just"/>
            <a:r>
              <a:rPr lang="es-ES" sz="6000" b="1" dirty="0">
                <a:solidFill>
                  <a:srgbClr val="C00000"/>
                </a:solidFill>
                <a:effectLst>
                  <a:outerShdw blurRad="38100" dist="38100" dir="2700000" algn="tl">
                    <a:srgbClr val="000000">
                      <a:alpha val="43137"/>
                    </a:srgbClr>
                  </a:outerShdw>
                </a:effectLst>
                <a:latin typeface="Bahnschrift SemiCondensed" panose="020B0502040204020203" pitchFamily="34" charset="0"/>
              </a:rPr>
              <a:t>Pregunta: </a:t>
            </a:r>
            <a:endParaRPr lang="es-ES" sz="6000" b="1" dirty="0">
              <a:effectLst>
                <a:outerShdw blurRad="38100" dist="38100" dir="2700000" algn="tl">
                  <a:srgbClr val="000000">
                    <a:alpha val="43137"/>
                  </a:srgbClr>
                </a:outerShdw>
              </a:effectLst>
              <a:latin typeface="Bahnschrift SemiCondensed" panose="020B0502040204020203" pitchFamily="34" charset="0"/>
            </a:endParaRPr>
          </a:p>
          <a:p>
            <a:pPr algn="just"/>
            <a:r>
              <a:rPr lang="es-ES" sz="6000" b="1" dirty="0">
                <a:effectLst>
                  <a:outerShdw blurRad="38100" dist="38100" dir="2700000" algn="tl">
                    <a:srgbClr val="000000">
                      <a:alpha val="43137"/>
                    </a:srgbClr>
                  </a:outerShdw>
                </a:effectLst>
                <a:latin typeface="Bahnschrift SemiCondensed" panose="020B0502040204020203" pitchFamily="34" charset="0"/>
              </a:rPr>
              <a:t>¿Qué pasará con los</a:t>
            </a:r>
            <a:r>
              <a:rPr lang="es-ES" sz="60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 santos de Dios </a:t>
            </a:r>
            <a:r>
              <a:rPr lang="es-ES" sz="6000" b="1" dirty="0">
                <a:effectLst>
                  <a:outerShdw blurRad="38100" dist="38100" dir="2700000" algn="tl">
                    <a:srgbClr val="000000">
                      <a:alpha val="43137"/>
                    </a:srgbClr>
                  </a:outerShdw>
                </a:effectLst>
                <a:latin typeface="Bahnschrift SemiCondensed" panose="020B0502040204020203" pitchFamily="34" charset="0"/>
              </a:rPr>
              <a:t>al concluir el </a:t>
            </a:r>
            <a:r>
              <a:rPr lang="es-ES" sz="6000" b="1" dirty="0">
                <a:solidFill>
                  <a:schemeClr val="accent2"/>
                </a:solidFill>
                <a:effectLst>
                  <a:outerShdw blurRad="38100" dist="38100" dir="2700000" algn="tl">
                    <a:srgbClr val="000000">
                      <a:alpha val="43137"/>
                    </a:srgbClr>
                  </a:outerShdw>
                </a:effectLst>
                <a:latin typeface="Bahnschrift SemiCondensed" panose="020B0502040204020203" pitchFamily="34" charset="0"/>
              </a:rPr>
              <a:t>tiempo de angustia?</a:t>
            </a:r>
            <a:endParaRPr lang="es-DO" sz="6000" b="1" dirty="0">
              <a:solidFill>
                <a:schemeClr val="accent2"/>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32858156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289109" y="643944"/>
            <a:ext cx="7773843" cy="6111527"/>
          </a:xfrm>
          <a:prstGeom prst="rect">
            <a:avLst/>
          </a:prstGeom>
          <a:noFill/>
        </p:spPr>
        <p:txBody>
          <a:bodyPr wrap="square" rtlCol="0">
            <a:spAutoFit/>
          </a:bodyPr>
          <a:lstStyle/>
          <a:p>
            <a:pPr algn="just">
              <a:lnSpc>
                <a:spcPct val="150000"/>
              </a:lnSpc>
            </a:pPr>
            <a:r>
              <a:rPr lang="es-MX" sz="2800" dirty="0">
                <a:latin typeface="Bahnschrift SemiBold" panose="020B0502040204020203" pitchFamily="34" charset="0"/>
              </a:rPr>
              <a:t>Al igual que el patriarca, </a:t>
            </a:r>
            <a:r>
              <a:rPr lang="es-MX" sz="2800" dirty="0">
                <a:solidFill>
                  <a:srgbClr val="00B050"/>
                </a:solidFill>
                <a:latin typeface="Bahnschrift SemiBold" panose="020B0502040204020203" pitchFamily="34" charset="0"/>
              </a:rPr>
              <a:t>los santos lucharán con Dios y prevalecerán:</a:t>
            </a:r>
          </a:p>
          <a:p>
            <a:pPr algn="just">
              <a:lnSpc>
                <a:spcPct val="150000"/>
              </a:lnSpc>
            </a:pPr>
            <a:r>
              <a:rPr lang="es-MX" sz="2800" b="1" dirty="0">
                <a:solidFill>
                  <a:srgbClr val="F5CC7B"/>
                </a:solidFill>
              </a:rPr>
              <a:t>Entonces uno de los ancianos habló, diciéndome: Estos que están vestidos de ropas blancas, ¿quiénes son, y de dónde han venido? Yo le dije: Señor, tú lo sabes. Y él me dijo: </a:t>
            </a:r>
            <a:r>
              <a:rPr lang="es-MX" sz="2800" b="1" dirty="0">
                <a:solidFill>
                  <a:srgbClr val="FFC000"/>
                </a:solidFill>
              </a:rPr>
              <a:t>Estos son los que han salido de la gran tribulación, </a:t>
            </a:r>
            <a:r>
              <a:rPr lang="es-MX" sz="2800" b="1" dirty="0">
                <a:solidFill>
                  <a:srgbClr val="F5CC7B"/>
                </a:solidFill>
              </a:rPr>
              <a:t>y han lavado sus ropas, y las han emblanquecido en la sangre del Cordero </a:t>
            </a:r>
            <a:r>
              <a:rPr lang="es-MX" sz="2800" b="1" dirty="0"/>
              <a:t>(</a:t>
            </a:r>
            <a:r>
              <a:rPr lang="es-MX" sz="2800" b="1" dirty="0" err="1"/>
              <a:t>Apc</a:t>
            </a:r>
            <a:r>
              <a:rPr lang="es-MX" sz="2800" b="1" dirty="0"/>
              <a:t>. 7:13-14).</a:t>
            </a:r>
            <a:endParaRPr lang="es-DO" sz="2800" b="1" dirty="0">
              <a:latin typeface="Bahnschrift SemiBold" panose="020B0502040204020203" pitchFamily="34" charset="0"/>
            </a:endParaRPr>
          </a:p>
        </p:txBody>
      </p:sp>
      <p:pic>
        <p:nvPicPr>
          <p:cNvPr id="6" name="Imagen 5"/>
          <p:cNvPicPr>
            <a:picLocks noChangeAspect="1"/>
          </p:cNvPicPr>
          <p:nvPr/>
        </p:nvPicPr>
        <p:blipFill>
          <a:blip r:embed="rId3"/>
          <a:stretch>
            <a:fillRect/>
          </a:stretch>
        </p:blipFill>
        <p:spPr>
          <a:xfrm>
            <a:off x="408558" y="875763"/>
            <a:ext cx="2514946" cy="2399699"/>
          </a:xfrm>
          <a:prstGeom prst="rect">
            <a:avLst/>
          </a:prstGeom>
        </p:spPr>
      </p:pic>
    </p:spTree>
    <p:extLst>
      <p:ext uri="{BB962C8B-B14F-4D97-AF65-F5344CB8AC3E}">
        <p14:creationId xmlns:p14="http://schemas.microsoft.com/office/powerpoint/2010/main" val="216950785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3367889" cy="523220"/>
          </a:xfrm>
          <a:prstGeom prst="rect">
            <a:avLst/>
          </a:prstGeom>
          <a:noFill/>
        </p:spPr>
        <p:txBody>
          <a:bodyPr wrap="square" rtlCol="0">
            <a:spAutoFit/>
          </a:bodyPr>
          <a:lstStyle/>
          <a:p>
            <a:pPr algn="ctr"/>
            <a:r>
              <a:rPr lang="es-MX" sz="2800" dirty="0">
                <a:latin typeface="Bahnschrift SemiCondensed" panose="020B0502040204020203" pitchFamily="34" charset="0"/>
              </a:rPr>
              <a:t> </a:t>
            </a:r>
            <a:endParaRPr lang="es-DO" sz="2800"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399594" cy="6001643"/>
          </a:xfrm>
          <a:prstGeom prst="rect">
            <a:avLst/>
          </a:prstGeom>
          <a:noFill/>
        </p:spPr>
        <p:txBody>
          <a:bodyPr wrap="square" rtlCol="0">
            <a:spAutoFit/>
          </a:bodyPr>
          <a:lstStyle/>
          <a:p>
            <a:pPr algn="just">
              <a:lnSpc>
                <a:spcPct val="150000"/>
              </a:lnSpc>
            </a:pPr>
            <a:r>
              <a:rPr lang="es-MX" sz="3200" dirty="0">
                <a:latin typeface="Bahnschrift SemiBold" panose="020B0502040204020203" pitchFamily="34" charset="0"/>
              </a:rPr>
              <a:t>Existen dos pasajes clave de los escritos de Elena White que describen la condición del pueblo de Dios durante el tiempo de prueba que les aguarda al final de los tiempos: </a:t>
            </a:r>
            <a:r>
              <a:rPr lang="es-DO" sz="3200" b="1" dirty="0">
                <a:solidFill>
                  <a:srgbClr val="FF0000"/>
                </a:solidFill>
                <a:latin typeface="Bahnschrift SemiBold" panose="020B0502040204020203" pitchFamily="34" charset="0"/>
              </a:rPr>
              <a:t>Joyas de los testimonios, </a:t>
            </a:r>
            <a:r>
              <a:rPr lang="es-DO" sz="3200" b="1" dirty="0">
                <a:latin typeface="Bahnschrift SemiBold" panose="020B0502040204020203" pitchFamily="34" charset="0"/>
              </a:rPr>
              <a:t>t. 2 (cap. 26: </a:t>
            </a:r>
            <a:r>
              <a:rPr lang="es-DO" sz="3200" b="1" dirty="0">
                <a:solidFill>
                  <a:srgbClr val="00B050"/>
                </a:solidFill>
                <a:latin typeface="Bahnschrift SemiBold" panose="020B0502040204020203" pitchFamily="34" charset="0"/>
              </a:rPr>
              <a:t>Josué y el ángel), </a:t>
            </a:r>
            <a:r>
              <a:rPr lang="es-DO" sz="3200" b="1" dirty="0">
                <a:latin typeface="Bahnschrift SemiBold" panose="020B0502040204020203" pitchFamily="34" charset="0"/>
              </a:rPr>
              <a:t>y </a:t>
            </a:r>
            <a:r>
              <a:rPr lang="es-DO" sz="3200" b="1" dirty="0">
                <a:solidFill>
                  <a:srgbClr val="FF0000"/>
                </a:solidFill>
                <a:latin typeface="Bahnschrift SemiBold" panose="020B0502040204020203" pitchFamily="34" charset="0"/>
              </a:rPr>
              <a:t>El conflicto de los siglos</a:t>
            </a:r>
            <a:r>
              <a:rPr lang="es-DO" sz="3200" b="1" dirty="0">
                <a:latin typeface="Bahnschrift SemiBold" panose="020B0502040204020203" pitchFamily="34" charset="0"/>
              </a:rPr>
              <a:t> (cap. 40: </a:t>
            </a:r>
            <a:r>
              <a:rPr lang="es-DO" sz="3200" b="1" dirty="0">
                <a:solidFill>
                  <a:srgbClr val="00B050"/>
                </a:solidFill>
                <a:latin typeface="Bahnschrift SemiBold" panose="020B0502040204020203" pitchFamily="34" charset="0"/>
              </a:rPr>
              <a:t>El tiempo de angustia). </a:t>
            </a:r>
            <a:r>
              <a:rPr lang="es-DO" sz="3200" b="1" dirty="0">
                <a:latin typeface="Bahnschrift SemiBold" panose="020B0502040204020203" pitchFamily="34" charset="0"/>
              </a:rPr>
              <a:t>No obstante, existe una diferencia clave entre estas dos obras.</a:t>
            </a:r>
          </a:p>
          <a:p>
            <a:pPr algn="just">
              <a:lnSpc>
                <a:spcPct val="150000"/>
              </a:lnSpc>
            </a:pPr>
            <a:endParaRPr lang="es-DO" sz="3200" dirty="0">
              <a:latin typeface="Bahnschrift SemiCondensed" panose="020B0502040204020203" pitchFamily="34" charset="0"/>
            </a:endParaRPr>
          </a:p>
        </p:txBody>
      </p:sp>
    </p:spTree>
    <p:extLst>
      <p:ext uri="{BB962C8B-B14F-4D97-AF65-F5344CB8AC3E}">
        <p14:creationId xmlns:p14="http://schemas.microsoft.com/office/powerpoint/2010/main" val="117369341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3030" y="128789"/>
            <a:ext cx="12026085" cy="6619742"/>
          </a:xfrm>
          <a:prstGeom prst="rect">
            <a:avLst/>
          </a:prstGeom>
        </p:spPr>
      </p:pic>
    </p:spTree>
    <p:extLst>
      <p:ext uri="{BB962C8B-B14F-4D97-AF65-F5344CB8AC3E}">
        <p14:creationId xmlns:p14="http://schemas.microsoft.com/office/powerpoint/2010/main" val="2240641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4477997" cy="523220"/>
          </a:xfrm>
          <a:prstGeom prst="rect">
            <a:avLst/>
          </a:prstGeom>
          <a:noFill/>
        </p:spPr>
        <p:txBody>
          <a:bodyPr wrap="square" rtlCol="0">
            <a:spAutoFit/>
          </a:bodyPr>
          <a:lstStyle/>
          <a:p>
            <a:r>
              <a:rPr lang="es-MX" sz="2800" dirty="0">
                <a:latin typeface="Bahnschrift SemiCondensed" panose="020B0502040204020203" pitchFamily="34" charset="0"/>
              </a:rPr>
              <a:t> Joyas de los testimonios</a:t>
            </a:r>
            <a:endParaRPr lang="es-DO" sz="2800"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399594" cy="4524315"/>
          </a:xfrm>
          <a:prstGeom prst="rect">
            <a:avLst/>
          </a:prstGeom>
          <a:noFill/>
        </p:spPr>
        <p:txBody>
          <a:bodyPr wrap="square" rtlCol="0">
            <a:spAutoFit/>
          </a:bodyPr>
          <a:lstStyle/>
          <a:p>
            <a:pPr algn="just">
              <a:lnSpc>
                <a:spcPct val="150000"/>
              </a:lnSpc>
            </a:pPr>
            <a:r>
              <a:rPr lang="es-DO" sz="3200" b="1" i="1" dirty="0"/>
              <a:t>Joyas de los testimonios </a:t>
            </a:r>
            <a:r>
              <a:rPr lang="es-DO" sz="3200" b="1" dirty="0"/>
              <a:t>se concentra </a:t>
            </a:r>
            <a:r>
              <a:rPr lang="es-DO" sz="3200" b="1" dirty="0">
                <a:solidFill>
                  <a:schemeClr val="accent2"/>
                </a:solidFill>
              </a:rPr>
              <a:t>en la etapa final de la crisis previa al cierre de gracia,</a:t>
            </a:r>
            <a:r>
              <a:rPr lang="es-DO" sz="3200" b="1" dirty="0"/>
              <a:t> mientras </a:t>
            </a:r>
            <a:r>
              <a:rPr lang="es-DO" sz="3200" b="1" dirty="0">
                <a:solidFill>
                  <a:schemeClr val="accent2"/>
                </a:solidFill>
              </a:rPr>
              <a:t>Jesús todavía intercede en el Santuario celestial. </a:t>
            </a:r>
            <a:r>
              <a:rPr lang="es-DO" sz="3200" b="1" dirty="0"/>
              <a:t>«La visión de Zacarías con referencia a </a:t>
            </a:r>
            <a:r>
              <a:rPr lang="es-DO" sz="3200" b="1" dirty="0">
                <a:solidFill>
                  <a:srgbClr val="00B050"/>
                </a:solidFill>
              </a:rPr>
              <a:t>Josué y el ángel </a:t>
            </a:r>
            <a:r>
              <a:rPr lang="es-DO" sz="3200" b="1" dirty="0"/>
              <a:t>se aplica con fuerza peculiar a la experiencia del pueblo de Dios durante</a:t>
            </a:r>
            <a:r>
              <a:rPr lang="es-DO" sz="3200" b="1" dirty="0">
                <a:solidFill>
                  <a:schemeClr val="accent2"/>
                </a:solidFill>
              </a:rPr>
              <a:t> </a:t>
            </a:r>
            <a:r>
              <a:rPr lang="es-DO" sz="3200" b="1" dirty="0"/>
              <a:t>la terminación del gran Día de Expiación»</a:t>
            </a:r>
            <a:r>
              <a:rPr lang="es-MX" sz="3200" b="1" dirty="0">
                <a:latin typeface="Bahnschrift SemiBold" panose="020B0502040204020203" pitchFamily="34" charset="0"/>
              </a:rPr>
              <a:t> </a:t>
            </a:r>
            <a:endParaRPr lang="es-DO" sz="3200" b="1" dirty="0">
              <a:latin typeface="Bahnschrift SemiCondensed" panose="020B0502040204020203" pitchFamily="34" charset="0"/>
            </a:endParaRPr>
          </a:p>
        </p:txBody>
      </p:sp>
    </p:spTree>
    <p:extLst>
      <p:ext uri="{BB962C8B-B14F-4D97-AF65-F5344CB8AC3E}">
        <p14:creationId xmlns:p14="http://schemas.microsoft.com/office/powerpoint/2010/main" val="349518200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4477997" cy="523220"/>
          </a:xfrm>
          <a:prstGeom prst="rect">
            <a:avLst/>
          </a:prstGeom>
          <a:noFill/>
        </p:spPr>
        <p:txBody>
          <a:bodyPr wrap="square" rtlCol="0">
            <a:spAutoFit/>
          </a:bodyPr>
          <a:lstStyle/>
          <a:p>
            <a:r>
              <a:rPr lang="es-MX" sz="2800" dirty="0">
                <a:latin typeface="Bahnschrift SemiCondensed" panose="020B0502040204020203" pitchFamily="34" charset="0"/>
              </a:rPr>
              <a:t> El conflicto de los siglos</a:t>
            </a:r>
            <a:endParaRPr lang="es-DO" sz="2800"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9513066" cy="5262979"/>
          </a:xfrm>
          <a:prstGeom prst="rect">
            <a:avLst/>
          </a:prstGeom>
          <a:noFill/>
        </p:spPr>
        <p:txBody>
          <a:bodyPr wrap="square" rtlCol="0">
            <a:spAutoFit/>
          </a:bodyPr>
          <a:lstStyle/>
          <a:p>
            <a:pPr algn="just">
              <a:lnSpc>
                <a:spcPct val="150000"/>
              </a:lnSpc>
            </a:pPr>
            <a:r>
              <a:rPr lang="es-DO" sz="3200" i="1" dirty="0">
                <a:latin typeface="Bahnschrift SemiBold" panose="020B0502040204020203" pitchFamily="34" charset="0"/>
              </a:rPr>
              <a:t>El conflicto de los siglos </a:t>
            </a:r>
            <a:r>
              <a:rPr lang="es-DO" sz="3200" dirty="0">
                <a:latin typeface="Bahnschrift SemiBold" panose="020B0502040204020203" pitchFamily="34" charset="0"/>
              </a:rPr>
              <a:t>describe la angustia que experimentará el pueblo de Dios «Cuando </a:t>
            </a:r>
            <a:r>
              <a:rPr lang="es-DO" sz="3200" dirty="0">
                <a:solidFill>
                  <a:schemeClr val="accent2"/>
                </a:solidFill>
                <a:latin typeface="Bahnschrift SemiBold" panose="020B0502040204020203" pitchFamily="34" charset="0"/>
              </a:rPr>
              <a:t>termine el mensaje del tercer ángel [y] la misericordia divina [ya] no interceda más </a:t>
            </a:r>
            <a:r>
              <a:rPr lang="es-DO" sz="3200" dirty="0">
                <a:latin typeface="Bahnschrift SemiBold" panose="020B0502040204020203" pitchFamily="34" charset="0"/>
              </a:rPr>
              <a:t>por los habitantes de la tierra». Este es </a:t>
            </a:r>
            <a:r>
              <a:rPr lang="es-DO" sz="3200" dirty="0">
                <a:solidFill>
                  <a:srgbClr val="00B050"/>
                </a:solidFill>
                <a:latin typeface="Bahnschrift SemiBold" panose="020B0502040204020203" pitchFamily="34" charset="0"/>
              </a:rPr>
              <a:t>«el tiempo de angustia de Jacob» </a:t>
            </a:r>
            <a:r>
              <a:rPr lang="es-DO" sz="3200" dirty="0">
                <a:latin typeface="Bahnschrift SemiBold" panose="020B0502040204020203" pitchFamily="34" charset="0"/>
              </a:rPr>
              <a:t>(Jr. 30:5-7).</a:t>
            </a:r>
          </a:p>
          <a:p>
            <a:pPr algn="just">
              <a:lnSpc>
                <a:spcPct val="150000"/>
              </a:lnSpc>
            </a:pPr>
            <a:endParaRPr lang="es-DO" sz="32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10985955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9912311" cy="4616648"/>
          </a:xfrm>
          <a:prstGeom prst="rect">
            <a:avLst/>
          </a:prstGeom>
          <a:noFill/>
        </p:spPr>
        <p:txBody>
          <a:bodyPr wrap="square" rtlCol="0">
            <a:spAutoFit/>
          </a:bodyPr>
          <a:lstStyle/>
          <a:p>
            <a:pPr algn="just">
              <a:lnSpc>
                <a:spcPct val="150000"/>
              </a:lnSpc>
            </a:pPr>
            <a:r>
              <a:rPr lang="es-MX" sz="2800" b="1" dirty="0"/>
              <a:t>En las citas anteriores, la Sra. White </a:t>
            </a:r>
            <a:r>
              <a:rPr lang="es-DO" sz="2800" b="1" dirty="0"/>
              <a:t>está describiendo dos experiencias de intensa prueba complementarias que aguardan al pueblo de Dios. Durante la primera, </a:t>
            </a:r>
            <a:r>
              <a:rPr lang="es-DO" sz="2800" b="1" dirty="0">
                <a:solidFill>
                  <a:schemeClr val="accent2"/>
                </a:solidFill>
              </a:rPr>
              <a:t>Dios estaría vindicando a los fieles de las acusaciones de Satanás </a:t>
            </a:r>
            <a:r>
              <a:rPr lang="es-DO" sz="2800" b="1" dirty="0"/>
              <a:t>al finalizar el juicio. Durante la segunda, </a:t>
            </a:r>
            <a:r>
              <a:rPr lang="es-DO" sz="2800" b="1" dirty="0">
                <a:solidFill>
                  <a:schemeClr val="accent2"/>
                </a:solidFill>
              </a:rPr>
              <a:t>estaría ayudándolos a resistir la  «ley del pecado» </a:t>
            </a:r>
            <a:r>
              <a:rPr lang="es-DO" sz="2800" b="1" dirty="0"/>
              <a:t>que mora en su naturaleza humana hasta el momento de la glorificación. </a:t>
            </a:r>
            <a:endParaRPr lang="es-DO" sz="28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383810047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041100" cy="5578387"/>
          </a:xfrm>
          <a:prstGeom prst="rect">
            <a:avLst/>
          </a:prstGeom>
          <a:noFill/>
        </p:spPr>
        <p:txBody>
          <a:bodyPr wrap="square" rtlCol="0">
            <a:spAutoFit/>
          </a:bodyPr>
          <a:lstStyle/>
          <a:p>
            <a:pPr algn="just">
              <a:lnSpc>
                <a:spcPct val="150000"/>
              </a:lnSpc>
            </a:pPr>
            <a:r>
              <a:rPr lang="es-MX" sz="3000" b="1" dirty="0"/>
              <a:t>Esta interpretación hace sentido con la declaración: </a:t>
            </a:r>
            <a:r>
              <a:rPr lang="es-DO" sz="3000" b="1" dirty="0"/>
              <a:t>los santos deben </a:t>
            </a:r>
            <a:r>
              <a:rPr lang="es-DO" sz="3000" b="1" dirty="0">
                <a:solidFill>
                  <a:srgbClr val="F5CC7B"/>
                </a:solidFill>
              </a:rPr>
              <a:t>«vencer la incredulidad […] desarrollar fe, esperanza y paciencia»; </a:t>
            </a:r>
            <a:r>
              <a:rPr lang="es-DO" sz="3000" b="1" dirty="0"/>
              <a:t>o dicho de otro modo: </a:t>
            </a:r>
            <a:r>
              <a:rPr lang="es-DO" sz="3000" b="1" dirty="0">
                <a:solidFill>
                  <a:srgbClr val="F5CC7B"/>
                </a:solidFill>
              </a:rPr>
              <a:t>«debe consumirse su mundanalidad, para que la imagen de Cristo se refleje perfectamente». </a:t>
            </a:r>
            <a:r>
              <a:rPr lang="es-DO" sz="3000" b="1" dirty="0"/>
              <a:t>El objetivo en ambas declaraciones es el mismo: manifestar plenamente la imagen de Cristo en los fieles.</a:t>
            </a:r>
          </a:p>
          <a:p>
            <a:pPr algn="just">
              <a:lnSpc>
                <a:spcPct val="150000"/>
              </a:lnSpc>
            </a:pPr>
            <a:endParaRPr lang="es-DO" sz="32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1219487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3367889" cy="523220"/>
          </a:xfrm>
          <a:prstGeom prst="rect">
            <a:avLst/>
          </a:prstGeom>
          <a:noFill/>
        </p:spPr>
        <p:txBody>
          <a:bodyPr wrap="square" rtlCol="0">
            <a:spAutoFit/>
          </a:bodyPr>
          <a:lstStyle/>
          <a:p>
            <a:pPr algn="ctr"/>
            <a:r>
              <a:rPr lang="es-MX" sz="2800" b="1" dirty="0"/>
              <a:t>INTRODUCCIÓN</a:t>
            </a:r>
            <a:endParaRPr lang="es-DO" sz="2800" b="1" dirty="0"/>
          </a:p>
        </p:txBody>
      </p:sp>
      <p:sp>
        <p:nvSpPr>
          <p:cNvPr id="5" name="CuadroTexto 4">
            <a:extLst>
              <a:ext uri="{FF2B5EF4-FFF2-40B4-BE49-F238E27FC236}">
                <a16:creationId xmlns:a16="http://schemas.microsoft.com/office/drawing/2014/main" id="{C08B84B9-E2B0-1148-DC50-5801C944DA9C}"/>
              </a:ext>
            </a:extLst>
          </p:cNvPr>
          <p:cNvSpPr txBox="1"/>
          <p:nvPr/>
        </p:nvSpPr>
        <p:spPr>
          <a:xfrm>
            <a:off x="689317" y="986645"/>
            <a:ext cx="10522634" cy="5555367"/>
          </a:xfrm>
          <a:prstGeom prst="rect">
            <a:avLst/>
          </a:prstGeom>
          <a:noFill/>
        </p:spPr>
        <p:txBody>
          <a:bodyPr wrap="square" rtlCol="0">
            <a:spAutoFit/>
          </a:bodyPr>
          <a:lstStyle/>
          <a:p>
            <a:pPr algn="just">
              <a:lnSpc>
                <a:spcPct val="150000"/>
              </a:lnSpc>
            </a:pPr>
            <a:r>
              <a:rPr lang="es-DO" sz="3500" b="1" dirty="0"/>
              <a:t>El tema de este capítulo y el siguiente, constituye un punto de inflexión en nuestro entendimiento del </a:t>
            </a:r>
            <a:r>
              <a:rPr lang="es-DO" sz="3500" b="1" dirty="0">
                <a:solidFill>
                  <a:srgbClr val="EB8825"/>
                </a:solidFill>
              </a:rPr>
              <a:t>carácter de la última generación después del cierre de la gracia, </a:t>
            </a:r>
            <a:r>
              <a:rPr lang="es-DO" sz="3500" b="1" dirty="0"/>
              <a:t>así como del </a:t>
            </a:r>
            <a:r>
              <a:rPr lang="es-DO" sz="3500" b="1" dirty="0">
                <a:solidFill>
                  <a:srgbClr val="00B050"/>
                </a:solidFill>
              </a:rPr>
              <a:t>papel que desempeñará durante el tiempo de angustia de Jacob. </a:t>
            </a:r>
            <a:r>
              <a:rPr lang="es-DO" sz="3500" b="1" dirty="0"/>
              <a:t>En este punto es donde la TUG comete sus mayores desaciertos. </a:t>
            </a:r>
          </a:p>
          <a:p>
            <a:pPr algn="just"/>
            <a:endParaRPr lang="es-ES" sz="4000" dirty="0">
              <a:latin typeface="Bahnschrift SemiCondensed" panose="020B0502040204020203" pitchFamily="34" charset="0"/>
            </a:endParaRPr>
          </a:p>
        </p:txBody>
      </p:sp>
    </p:spTree>
    <p:extLst>
      <p:ext uri="{BB962C8B-B14F-4D97-AF65-F5344CB8AC3E}">
        <p14:creationId xmlns:p14="http://schemas.microsoft.com/office/powerpoint/2010/main" val="229048296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0125" y="49359"/>
            <a:ext cx="4449171" cy="523220"/>
          </a:xfrm>
          <a:prstGeom prst="rect">
            <a:avLst/>
          </a:prstGeom>
          <a:noFill/>
        </p:spPr>
        <p:txBody>
          <a:bodyPr wrap="square" rtlCol="0">
            <a:spAutoFit/>
          </a:bodyPr>
          <a:lstStyle/>
          <a:p>
            <a:pPr algn="ctr"/>
            <a:r>
              <a:rPr lang="es-MX" sz="2800" b="1" dirty="0"/>
              <a:t>MUY IMPORTANTE</a:t>
            </a:r>
            <a:endParaRPr lang="es-DO" sz="2800" b="1" dirty="0"/>
          </a:p>
        </p:txBody>
      </p:sp>
      <p:sp>
        <p:nvSpPr>
          <p:cNvPr id="5" name="CuadroTexto 4">
            <a:extLst>
              <a:ext uri="{FF2B5EF4-FFF2-40B4-BE49-F238E27FC236}">
                <a16:creationId xmlns:a16="http://schemas.microsoft.com/office/drawing/2014/main" id="{C08B84B9-E2B0-1148-DC50-5801C944DA9C}"/>
              </a:ext>
            </a:extLst>
          </p:cNvPr>
          <p:cNvSpPr txBox="1"/>
          <p:nvPr/>
        </p:nvSpPr>
        <p:spPr>
          <a:xfrm>
            <a:off x="764274" y="764275"/>
            <a:ext cx="10563367" cy="6140142"/>
          </a:xfrm>
          <a:prstGeom prst="rect">
            <a:avLst/>
          </a:prstGeom>
          <a:noFill/>
        </p:spPr>
        <p:txBody>
          <a:bodyPr wrap="square" rtlCol="0">
            <a:spAutoFit/>
          </a:bodyPr>
          <a:lstStyle/>
          <a:p>
            <a:pPr algn="just">
              <a:lnSpc>
                <a:spcPct val="150000"/>
              </a:lnSpc>
            </a:pPr>
            <a:r>
              <a:rPr lang="es-DO" sz="2900" b="1" dirty="0"/>
              <a:t>Una cosa es cierta: </a:t>
            </a:r>
            <a:r>
              <a:rPr lang="es-DO" sz="2900" b="1" dirty="0">
                <a:solidFill>
                  <a:srgbClr val="00B050"/>
                </a:solidFill>
              </a:rPr>
              <a:t>no hay lugar para la idea de que el pueblo de Dios estará ocupado en una demostración de obediencia durante el tiempo de la angustia de Jacob con el propósito de derrotar a Satanás y vindicar a Dios. </a:t>
            </a:r>
            <a:r>
              <a:rPr lang="es-DO" sz="2900" b="1" dirty="0"/>
              <a:t>Más bien,  su carácter será sometido a un proceso de purificación que les permitirá, al terminar la prueba, reflejar el carácter de Cristo plenamente. Dios lo somete a esa prueba para propiciar en ellos una obra de santificación y crecimiento moral que elimina la «mundanalidad». </a:t>
            </a:r>
            <a:endParaRPr lang="es-DO" sz="2900" b="1" dirty="0">
              <a:solidFill>
                <a:schemeClr val="accent2"/>
              </a:solidFill>
              <a:latin typeface="Bahnschrift SemiCondensed" panose="020B0502040204020203" pitchFamily="34" charset="0"/>
            </a:endParaRPr>
          </a:p>
          <a:p>
            <a:pPr algn="just">
              <a:lnSpc>
                <a:spcPct val="150000"/>
              </a:lnSpc>
            </a:pPr>
            <a:endParaRPr lang="es-DO" sz="3000" b="1"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15302414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607430" y="1624083"/>
            <a:ext cx="8563865" cy="2492990"/>
          </a:xfrm>
          <a:prstGeom prst="rect">
            <a:avLst/>
          </a:prstGeom>
          <a:noFill/>
        </p:spPr>
        <p:txBody>
          <a:bodyPr wrap="square" rtlCol="0">
            <a:spAutoFit/>
          </a:bodyPr>
          <a:lstStyle/>
          <a:p>
            <a:r>
              <a:rPr lang="es-ES" sz="7800" b="1" dirty="0">
                <a:effectLst>
                  <a:outerShdw blurRad="38100" dist="38100" dir="2700000" algn="tl">
                    <a:srgbClr val="000000">
                      <a:alpha val="43137"/>
                    </a:srgbClr>
                  </a:outerShdw>
                </a:effectLst>
                <a:latin typeface="Bahnschrift SemiCondensed" panose="020B0502040204020203" pitchFamily="34" charset="0"/>
              </a:rPr>
              <a:t>Después </a:t>
            </a:r>
            <a:r>
              <a:rPr lang="es-ES"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del tiempo de gracia</a:t>
            </a:r>
            <a:endParaRPr lang="es-DO"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481377985"/>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399594" cy="5262979"/>
          </a:xfrm>
          <a:prstGeom prst="rect">
            <a:avLst/>
          </a:prstGeom>
          <a:noFill/>
        </p:spPr>
        <p:txBody>
          <a:bodyPr wrap="square" rtlCol="0">
            <a:spAutoFit/>
          </a:bodyPr>
          <a:lstStyle/>
          <a:p>
            <a:pPr algn="just">
              <a:lnSpc>
                <a:spcPct val="150000"/>
              </a:lnSpc>
            </a:pPr>
            <a:r>
              <a:rPr lang="es-DO" sz="3200" b="1" dirty="0"/>
              <a:t>Después que termine la intercesión en el Santuario, </a:t>
            </a:r>
            <a:r>
              <a:rPr lang="es-DO" sz="3200" b="1" dirty="0">
                <a:solidFill>
                  <a:srgbClr val="F5CC7B"/>
                </a:solidFill>
              </a:rPr>
              <a:t>«No habrá entonces sangre expiatoria que lave las manchas del pecado […] Cuando llegue ese tiempo de angustia, cada caso se habrá decidido, ya no habrá tiempo de gracia ni misericordia para el impenitente. El sello del Dios vivo estará sobre su pueblo».</a:t>
            </a:r>
          </a:p>
          <a:p>
            <a:pPr algn="just">
              <a:lnSpc>
                <a:spcPct val="150000"/>
              </a:lnSpc>
            </a:pPr>
            <a:r>
              <a:rPr lang="es-DO" sz="3200" i="1" dirty="0">
                <a:latin typeface="Bahnschrift SemiBold" panose="020B0502040204020203" pitchFamily="34" charset="0"/>
              </a:rPr>
              <a:t> </a:t>
            </a:r>
            <a:endParaRPr lang="es-DO" sz="32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290801888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399594" cy="4524315"/>
          </a:xfrm>
          <a:prstGeom prst="rect">
            <a:avLst/>
          </a:prstGeom>
          <a:noFill/>
        </p:spPr>
        <p:txBody>
          <a:bodyPr wrap="square" rtlCol="0">
            <a:spAutoFit/>
          </a:bodyPr>
          <a:lstStyle/>
          <a:p>
            <a:pPr algn="just">
              <a:lnSpc>
                <a:spcPct val="150000"/>
              </a:lnSpc>
            </a:pPr>
            <a:r>
              <a:rPr lang="es-MX" sz="3200" b="1" dirty="0">
                <a:solidFill>
                  <a:srgbClr val="C00000"/>
                </a:solidFill>
              </a:rPr>
              <a:t>Pregunta: </a:t>
            </a:r>
          </a:p>
          <a:p>
            <a:pPr algn="just">
              <a:lnSpc>
                <a:spcPct val="150000"/>
              </a:lnSpc>
            </a:pPr>
            <a:r>
              <a:rPr lang="es-MX" sz="3200" b="1" dirty="0"/>
              <a:t>¿A qué se refiere la expresión: </a:t>
            </a:r>
            <a:r>
              <a:rPr lang="es-DO" sz="3200" b="1" dirty="0">
                <a:solidFill>
                  <a:schemeClr val="accent2"/>
                </a:solidFill>
              </a:rPr>
              <a:t>«debe consumirse su mundanalidad»?</a:t>
            </a:r>
          </a:p>
          <a:p>
            <a:pPr algn="just">
              <a:lnSpc>
                <a:spcPct val="150000"/>
              </a:lnSpc>
            </a:pPr>
            <a:r>
              <a:rPr lang="es-DO" sz="3200" b="1" dirty="0">
                <a:solidFill>
                  <a:srgbClr val="00B050"/>
                </a:solidFill>
              </a:rPr>
              <a:t>Respuesta:</a:t>
            </a:r>
          </a:p>
          <a:p>
            <a:pPr algn="just">
              <a:lnSpc>
                <a:spcPct val="150000"/>
              </a:lnSpc>
            </a:pPr>
            <a:r>
              <a:rPr lang="es-DO" sz="3200" b="1" dirty="0"/>
              <a:t>Esto es más un asunto de </a:t>
            </a:r>
            <a:r>
              <a:rPr lang="es-DO" sz="3200" b="1" dirty="0">
                <a:solidFill>
                  <a:schemeClr val="accent2"/>
                </a:solidFill>
              </a:rPr>
              <a:t>aptitudes</a:t>
            </a:r>
            <a:r>
              <a:rPr lang="es-DO" sz="3200" b="1" dirty="0"/>
              <a:t> —disposiciones del carácter— que de actitudes o conductas equivocadas. </a:t>
            </a:r>
            <a:endParaRPr lang="es-DO" sz="32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372655202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10399594" cy="6555641"/>
          </a:xfrm>
          <a:prstGeom prst="rect">
            <a:avLst/>
          </a:prstGeom>
          <a:noFill/>
        </p:spPr>
        <p:txBody>
          <a:bodyPr wrap="square" rtlCol="0">
            <a:spAutoFit/>
          </a:bodyPr>
          <a:lstStyle/>
          <a:p>
            <a:pPr algn="just">
              <a:lnSpc>
                <a:spcPct val="150000"/>
              </a:lnSpc>
            </a:pPr>
            <a:r>
              <a:rPr lang="es-MX" sz="2800" b="1" dirty="0">
                <a:solidFill>
                  <a:srgbClr val="C00000"/>
                </a:solidFill>
              </a:rPr>
              <a:t>Pregunta: </a:t>
            </a:r>
          </a:p>
          <a:p>
            <a:pPr algn="just">
              <a:lnSpc>
                <a:spcPct val="150000"/>
              </a:lnSpc>
            </a:pPr>
            <a:r>
              <a:rPr lang="es-MX" sz="2800" b="1" dirty="0"/>
              <a:t>¿Claudicará el pueblo de Dios </a:t>
            </a:r>
            <a:r>
              <a:rPr lang="es-DO" sz="2800" b="1" dirty="0"/>
              <a:t>el pueblo de Dios en algunos de estos puntos después del cierre de gracia? ¿Será posible que ellos estén siendo tentados en algunos de ellos? </a:t>
            </a:r>
            <a:endParaRPr lang="es-DO" sz="2800" b="1" dirty="0">
              <a:solidFill>
                <a:srgbClr val="00B050"/>
              </a:solidFill>
            </a:endParaRPr>
          </a:p>
          <a:p>
            <a:pPr algn="just">
              <a:lnSpc>
                <a:spcPct val="150000"/>
              </a:lnSpc>
            </a:pPr>
            <a:r>
              <a:rPr lang="es-DO" sz="2800" b="1" dirty="0">
                <a:solidFill>
                  <a:srgbClr val="00B050"/>
                </a:solidFill>
              </a:rPr>
              <a:t>Respuesta:</a:t>
            </a:r>
          </a:p>
          <a:p>
            <a:pPr algn="just">
              <a:lnSpc>
                <a:spcPct val="150000"/>
              </a:lnSpc>
            </a:pPr>
            <a:r>
              <a:rPr lang="es-DO" sz="2800" b="1" dirty="0"/>
              <a:t>A la primera pregunta respondemos un rotundo ¡No! y a la segunda, con un resonante ¡Sí! La misma White es la que mejor describe esta situación especial en la siguiente cita: </a:t>
            </a:r>
          </a:p>
          <a:p>
            <a:pPr algn="just">
              <a:lnSpc>
                <a:spcPct val="150000"/>
              </a:lnSpc>
            </a:pPr>
            <a:endParaRPr lang="es-DO" sz="2800" b="1" dirty="0"/>
          </a:p>
          <a:p>
            <a:pPr algn="just">
              <a:lnSpc>
                <a:spcPct val="150000"/>
              </a:lnSpc>
            </a:pPr>
            <a:endParaRPr lang="es-DO" sz="2800" b="1" dirty="0">
              <a:solidFill>
                <a:schemeClr val="accent2"/>
              </a:solidFill>
              <a:latin typeface="Bahnschrift SemiCondensed" panose="020B0502040204020203" pitchFamily="34" charset="0"/>
            </a:endParaRPr>
          </a:p>
        </p:txBody>
      </p:sp>
    </p:spTree>
    <p:extLst>
      <p:ext uri="{BB962C8B-B14F-4D97-AF65-F5344CB8AC3E}">
        <p14:creationId xmlns:p14="http://schemas.microsoft.com/office/powerpoint/2010/main" val="142406915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365760" y="604911"/>
            <a:ext cx="11366695" cy="5909310"/>
          </a:xfrm>
          <a:prstGeom prst="rect">
            <a:avLst/>
          </a:prstGeom>
          <a:noFill/>
        </p:spPr>
        <p:txBody>
          <a:bodyPr wrap="square" rtlCol="0">
            <a:spAutoFit/>
          </a:bodyPr>
          <a:lstStyle/>
          <a:p>
            <a:pPr algn="just">
              <a:lnSpc>
                <a:spcPct val="150000"/>
              </a:lnSpc>
            </a:pPr>
            <a:r>
              <a:rPr lang="es-DO" sz="2800" b="1" dirty="0">
                <a:solidFill>
                  <a:srgbClr val="F5CC7B"/>
                </a:solidFill>
              </a:rPr>
              <a:t>«Mientras Satanás acusa al pueblo de Dios haciendo hincapié en sus pecados, el Señor le permite probarlos hasta el extremo. La </a:t>
            </a:r>
            <a:r>
              <a:rPr lang="es-DO" sz="2800" b="1" dirty="0">
                <a:solidFill>
                  <a:srgbClr val="00B050"/>
                </a:solidFill>
              </a:rPr>
              <a:t>confianza</a:t>
            </a:r>
            <a:r>
              <a:rPr lang="es-DO" sz="2800" b="1" dirty="0">
                <a:solidFill>
                  <a:srgbClr val="F5CC7B"/>
                </a:solidFill>
              </a:rPr>
              <a:t> de ellos en Dios, su </a:t>
            </a:r>
            <a:r>
              <a:rPr lang="es-DO" sz="2800" b="1" dirty="0">
                <a:solidFill>
                  <a:srgbClr val="00B050"/>
                </a:solidFill>
              </a:rPr>
              <a:t>fe</a:t>
            </a:r>
            <a:r>
              <a:rPr lang="es-DO" sz="2800" b="1" dirty="0">
                <a:solidFill>
                  <a:srgbClr val="F5CC7B"/>
                </a:solidFill>
              </a:rPr>
              <a:t> y su </a:t>
            </a:r>
            <a:r>
              <a:rPr lang="es-DO" sz="2800" b="1" dirty="0">
                <a:solidFill>
                  <a:srgbClr val="00B050"/>
                </a:solidFill>
              </a:rPr>
              <a:t>firmeza </a:t>
            </a:r>
            <a:r>
              <a:rPr lang="es-DO" sz="2800" b="1" dirty="0">
                <a:solidFill>
                  <a:srgbClr val="F5CC7B"/>
                </a:solidFill>
              </a:rPr>
              <a:t>serán rigurosamente probadas. El recuerdo de su pasado hará decaer sus esperanzas; pues es poco el bien que pueden ver en toda su vida. Reconocen plenamente su debilidad e indignidad. Satanás trata de aterrorizarlos con la idea de que su caso es desesperado, de que las manchas de su impureza no serán jamás lavadas. Espera así aniquilar su fe, hacerles ceder a sus tentaciones y alejarlos de Dios».</a:t>
            </a:r>
          </a:p>
          <a:p>
            <a:pPr algn="just">
              <a:lnSpc>
                <a:spcPct val="150000"/>
              </a:lnSpc>
            </a:pPr>
            <a:endParaRPr lang="es-DO" sz="2800" b="1" dirty="0">
              <a:solidFill>
                <a:srgbClr val="F5CC7B"/>
              </a:solidFill>
              <a:latin typeface="Bahnschrift SemiBold" panose="020B0502040204020203" pitchFamily="34" charset="0"/>
            </a:endParaRPr>
          </a:p>
        </p:txBody>
      </p:sp>
    </p:spTree>
    <p:extLst>
      <p:ext uri="{BB962C8B-B14F-4D97-AF65-F5344CB8AC3E}">
        <p14:creationId xmlns:p14="http://schemas.microsoft.com/office/powerpoint/2010/main" val="106732251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1009934"/>
            <a:ext cx="8688818" cy="5181675"/>
          </a:xfrm>
          <a:prstGeom prst="rect">
            <a:avLst/>
          </a:prstGeom>
          <a:noFill/>
        </p:spPr>
        <p:txBody>
          <a:bodyPr wrap="square" rtlCol="0">
            <a:spAutoFit/>
          </a:bodyPr>
          <a:lstStyle/>
          <a:p>
            <a:pPr algn="just">
              <a:lnSpc>
                <a:spcPct val="150000"/>
              </a:lnSpc>
            </a:pPr>
            <a:r>
              <a:rPr lang="es-DO" sz="3200" b="1" dirty="0"/>
              <a:t>Esta batalla espiritual se librará después del cierre de la gracia y, sin duda alguna, el pueblo de Dios saldrá victorioso de las tentaciones del maligno. El sellamiento garantiza que el pueblo de Dios no sufrirá los juicios de las plagas y que su lealtad a los mandamientos divinos es irreversible </a:t>
            </a:r>
            <a:r>
              <a:rPr lang="es-DO" sz="3200" b="1" dirty="0">
                <a:solidFill>
                  <a:srgbClr val="F5CC7B"/>
                </a:solidFill>
              </a:rPr>
              <a:t>(</a:t>
            </a:r>
            <a:r>
              <a:rPr lang="es-DO" sz="3200" b="1" dirty="0" err="1">
                <a:solidFill>
                  <a:srgbClr val="F5CC7B"/>
                </a:solidFill>
              </a:rPr>
              <a:t>Ap</a:t>
            </a:r>
            <a:r>
              <a:rPr lang="es-DO" sz="3200" b="1" dirty="0">
                <a:solidFill>
                  <a:srgbClr val="F5CC7B"/>
                </a:solidFill>
              </a:rPr>
              <a:t> 22:11).</a:t>
            </a:r>
            <a:endParaRPr lang="es-DO" sz="3200" b="1" dirty="0">
              <a:solidFill>
                <a:srgbClr val="F5CC7B"/>
              </a:solidFill>
              <a:latin typeface="Bahnschrift SemiCondensed" panose="020B0502040204020203" pitchFamily="34" charset="0"/>
            </a:endParaRPr>
          </a:p>
        </p:txBody>
      </p:sp>
    </p:spTree>
    <p:extLst>
      <p:ext uri="{BB962C8B-B14F-4D97-AF65-F5344CB8AC3E}">
        <p14:creationId xmlns:p14="http://schemas.microsoft.com/office/powerpoint/2010/main" val="268645794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4" y="590844"/>
            <a:ext cx="10827503" cy="5909310"/>
          </a:xfrm>
          <a:prstGeom prst="rect">
            <a:avLst/>
          </a:prstGeom>
          <a:noFill/>
        </p:spPr>
        <p:txBody>
          <a:bodyPr wrap="square" rtlCol="0">
            <a:spAutoFit/>
          </a:bodyPr>
          <a:lstStyle/>
          <a:p>
            <a:pPr algn="just">
              <a:lnSpc>
                <a:spcPct val="150000"/>
              </a:lnSpc>
            </a:pPr>
            <a:r>
              <a:rPr lang="es-DO" sz="2800" b="1" dirty="0"/>
              <a:t>Por su lado, Satanás ve «que los ángeles protegen a los que guardan los mandamientos e </a:t>
            </a:r>
            <a:r>
              <a:rPr lang="es-DO" sz="2800" b="1" dirty="0">
                <a:solidFill>
                  <a:srgbClr val="00B050"/>
                </a:solidFill>
              </a:rPr>
              <a:t>infiere </a:t>
            </a:r>
            <a:r>
              <a:rPr lang="es-DO" sz="2800" b="1" dirty="0"/>
              <a:t>que sus pecados les han sido perdonados; pero </a:t>
            </a:r>
            <a:r>
              <a:rPr lang="es-DO" sz="2800" b="1" dirty="0">
                <a:solidFill>
                  <a:srgbClr val="00B050"/>
                </a:solidFill>
              </a:rPr>
              <a:t>no sabe </a:t>
            </a:r>
            <a:r>
              <a:rPr lang="es-DO" sz="2800" b="1" dirty="0"/>
              <a:t>que la suerte de cada uno de ellos ha sido resuelta en el Santuario celestial».</a:t>
            </a:r>
            <a:r>
              <a:rPr lang="es-DO" sz="2800" b="1" baseline="30000" dirty="0"/>
              <a:t> </a:t>
            </a:r>
            <a:r>
              <a:rPr lang="es-DO" sz="2800" b="1" dirty="0"/>
              <a:t>Entonces, juega su última carta: como </a:t>
            </a:r>
            <a:r>
              <a:rPr lang="es-DO" sz="2800" b="1" dirty="0">
                <a:solidFill>
                  <a:srgbClr val="EB8825"/>
                </a:solidFill>
              </a:rPr>
              <a:t>«tiene conocimiento exacto de los pecados que les ha hecho cometer», </a:t>
            </a:r>
            <a:r>
              <a:rPr lang="es-DO" sz="2800" b="1" dirty="0"/>
              <a:t>se empeña en señalarlos </a:t>
            </a:r>
            <a:r>
              <a:rPr lang="es-DO" sz="2800" b="1" dirty="0">
                <a:solidFill>
                  <a:srgbClr val="EB8825"/>
                </a:solidFill>
              </a:rPr>
              <a:t>«ante Dios con la mayor exageración», </a:t>
            </a:r>
            <a:r>
              <a:rPr lang="es-DO" sz="2800" b="1" dirty="0"/>
              <a:t>y asegura </a:t>
            </a:r>
            <a:r>
              <a:rPr lang="es-DO" sz="2800" b="1" dirty="0">
                <a:solidFill>
                  <a:srgbClr val="EB8825"/>
                </a:solidFill>
              </a:rPr>
              <a:t>«que esa gente es tan merecedora como él mismo de ser excluida del favor de Dios. Declara que en justicia el Señor no puede perdonar los pecados de ellos y destruirle al mismo tiempo a él y a sus ángeles».</a:t>
            </a:r>
            <a:endParaRPr lang="es-DO" sz="2800" b="1" dirty="0">
              <a:solidFill>
                <a:srgbClr val="EB8825"/>
              </a:solidFill>
              <a:latin typeface="Bahnschrift SemiCondensed" panose="020B0502040204020203" pitchFamily="34" charset="0"/>
            </a:endParaRPr>
          </a:p>
        </p:txBody>
      </p:sp>
    </p:spTree>
    <p:extLst>
      <p:ext uri="{BB962C8B-B14F-4D97-AF65-F5344CB8AC3E}">
        <p14:creationId xmlns:p14="http://schemas.microsoft.com/office/powerpoint/2010/main" val="272435659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4" y="590844"/>
            <a:ext cx="10827503" cy="6052554"/>
          </a:xfrm>
          <a:prstGeom prst="rect">
            <a:avLst/>
          </a:prstGeom>
          <a:noFill/>
        </p:spPr>
        <p:txBody>
          <a:bodyPr wrap="square" rtlCol="0">
            <a:spAutoFit/>
          </a:bodyPr>
          <a:lstStyle/>
          <a:p>
            <a:pPr algn="just">
              <a:lnSpc>
                <a:spcPct val="150000"/>
              </a:lnSpc>
            </a:pPr>
            <a:r>
              <a:rPr lang="es-MX" sz="2600" b="1" dirty="0">
                <a:solidFill>
                  <a:srgbClr val="C00000"/>
                </a:solidFill>
              </a:rPr>
              <a:t>Pregunta: </a:t>
            </a:r>
            <a:endParaRPr lang="es-DO" sz="2600" b="1" dirty="0">
              <a:solidFill>
                <a:srgbClr val="C00000"/>
              </a:solidFill>
            </a:endParaRPr>
          </a:p>
          <a:p>
            <a:pPr algn="just">
              <a:lnSpc>
                <a:spcPct val="150000"/>
              </a:lnSpc>
            </a:pPr>
            <a:r>
              <a:rPr lang="es-DO" sz="2600" b="1" dirty="0"/>
              <a:t>¿Cómo podrá el pueblo de Dios vencer las tentaciones de Satanás y prevalecer, como Jacob, ante Dios (Os 12:4)? </a:t>
            </a:r>
          </a:p>
          <a:p>
            <a:pPr algn="just">
              <a:lnSpc>
                <a:spcPct val="150000"/>
              </a:lnSpc>
            </a:pPr>
            <a:r>
              <a:rPr lang="es-MX" sz="2600" b="1" dirty="0">
                <a:solidFill>
                  <a:srgbClr val="00B050"/>
                </a:solidFill>
              </a:rPr>
              <a:t>Respuesta:</a:t>
            </a:r>
            <a:endParaRPr lang="es-DO" sz="2600" b="1" dirty="0">
              <a:solidFill>
                <a:srgbClr val="00B050"/>
              </a:solidFill>
            </a:endParaRPr>
          </a:p>
          <a:p>
            <a:pPr algn="just">
              <a:lnSpc>
                <a:spcPct val="150000"/>
              </a:lnSpc>
            </a:pPr>
            <a:r>
              <a:rPr lang="es-DO" sz="2600" b="1" dirty="0">
                <a:solidFill>
                  <a:srgbClr val="F5CC7B"/>
                </a:solidFill>
              </a:rPr>
              <a:t>«Afligen sus almas ante Dios, recordándole cada uno de sus actos de arrepentimiento de sus numerosos pecados […] Aunque sufren la ansiedad, el terror y la angustia más desesperantes, no dejan de orar. Echan mano del poder de Dios como Jacob se aferró al ángel; y de sus almas se exhala el grito: “No te soltaré hasta que me hayas bendecido”».</a:t>
            </a:r>
          </a:p>
          <a:p>
            <a:pPr algn="just">
              <a:lnSpc>
                <a:spcPct val="150000"/>
              </a:lnSpc>
            </a:pPr>
            <a:endParaRPr lang="es-DO" sz="2800" b="1" dirty="0">
              <a:solidFill>
                <a:srgbClr val="EB8825"/>
              </a:solidFill>
              <a:latin typeface="Bahnschrift SemiCondensed" panose="020B0502040204020203" pitchFamily="34" charset="0"/>
            </a:endParaRPr>
          </a:p>
        </p:txBody>
      </p:sp>
    </p:spTree>
    <p:extLst>
      <p:ext uri="{BB962C8B-B14F-4D97-AF65-F5344CB8AC3E}">
        <p14:creationId xmlns:p14="http://schemas.microsoft.com/office/powerpoint/2010/main" val="426291234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p:cNvSpPr/>
          <p:nvPr/>
        </p:nvSpPr>
        <p:spPr>
          <a:xfrm>
            <a:off x="259307" y="191069"/>
            <a:ext cx="11682484" cy="6894195"/>
          </a:xfrm>
          <a:prstGeom prst="rect">
            <a:avLst/>
          </a:prstGeom>
        </p:spPr>
        <p:txBody>
          <a:bodyPr wrap="square">
            <a:spAutoFit/>
          </a:bodyPr>
          <a:lstStyle/>
          <a:p>
            <a:pPr algn="just"/>
            <a:r>
              <a:rPr lang="es-DO" sz="2600" dirty="0">
                <a:solidFill>
                  <a:srgbClr val="FFC000"/>
                </a:solidFill>
                <a:latin typeface="Bahnschrift SemiBold SemiConden" panose="020B0502040204020203" pitchFamily="34" charset="0"/>
              </a:rPr>
              <a:t>Responde verdadero o falso según consideres. Justifica tu respuesta. </a:t>
            </a:r>
            <a:endParaRPr lang="es-MX" sz="2600" dirty="0">
              <a:latin typeface="Bahnschrift SemiBold SemiConden" panose="020B0502040204020203" pitchFamily="34" charset="0"/>
            </a:endParaRPr>
          </a:p>
          <a:p>
            <a:pPr marL="514350" indent="-514350" algn="just">
              <a:buFontTx/>
              <a:buAutoNum type="arabicPeriod"/>
            </a:pPr>
            <a:r>
              <a:rPr lang="es-DO" sz="2300" dirty="0">
                <a:latin typeface="Bahnschrift SemiBold SemiConden" panose="020B0502040204020203" pitchFamily="34" charset="0"/>
              </a:rPr>
              <a:t>Una vez sellados, los santos estarán listos para el encuentro con el Señor Jesús. </a:t>
            </a:r>
            <a:endParaRPr lang="es-MX" sz="2300" dirty="0">
              <a:latin typeface="Bahnschrift SemiBold SemiConden" panose="020B0502040204020203" pitchFamily="34" charset="0"/>
            </a:endParaRPr>
          </a:p>
          <a:p>
            <a:pPr algn="just"/>
            <a:r>
              <a:rPr lang="es-MX" sz="2300" dirty="0">
                <a:solidFill>
                  <a:srgbClr val="C00000"/>
                </a:solidFill>
                <a:latin typeface="Bahnschrift SemiBold SemiConden" panose="020B0502040204020203" pitchFamily="34" charset="0"/>
              </a:rPr>
              <a:t>-Falso</a:t>
            </a:r>
          </a:p>
          <a:p>
            <a:pPr algn="just"/>
            <a:endParaRPr lang="es-MX" sz="2300" dirty="0">
              <a:latin typeface="Bahnschrift SemiBold SemiConden" panose="020B0502040204020203" pitchFamily="34" charset="0"/>
            </a:endParaRPr>
          </a:p>
          <a:p>
            <a:pPr algn="just"/>
            <a:r>
              <a:rPr lang="es-MX" sz="2300" dirty="0">
                <a:latin typeface="Bahnschrift SemiBold SemiConden" panose="020B0502040204020203" pitchFamily="34" charset="0"/>
              </a:rPr>
              <a:t>2.  </a:t>
            </a:r>
            <a:r>
              <a:rPr lang="es-MX" sz="2400" dirty="0">
                <a:latin typeface="Bahnschrift SemiBold SemiConden" panose="020B0502040204020203" pitchFamily="34" charset="0"/>
              </a:rPr>
              <a:t>El denominado ¨tiempo de angustia¨ es posterior al cierre de la gracia.  </a:t>
            </a:r>
            <a:endParaRPr lang="es-DO" sz="2400" dirty="0">
              <a:latin typeface="Bahnschrift SemiBold SemiConden" panose="020B0502040204020203" pitchFamily="34" charset="0"/>
            </a:endParaRPr>
          </a:p>
          <a:p>
            <a:pPr algn="just"/>
            <a:r>
              <a:rPr lang="es-MX" sz="2300" dirty="0">
                <a:solidFill>
                  <a:srgbClr val="00B050"/>
                </a:solidFill>
                <a:latin typeface="Bahnschrift SemiBold SemiConden" panose="020B0502040204020203" pitchFamily="34" charset="0"/>
              </a:rPr>
              <a:t>-Verdadero  </a:t>
            </a:r>
          </a:p>
          <a:p>
            <a:pPr lvl="0" algn="just"/>
            <a:r>
              <a:rPr lang="es-MX" sz="2300" dirty="0">
                <a:latin typeface="Bahnschrift SemiBold SemiConden" panose="020B0502040204020203" pitchFamily="34" charset="0"/>
              </a:rPr>
              <a:t> </a:t>
            </a:r>
          </a:p>
          <a:p>
            <a:pPr lvl="0" algn="just"/>
            <a:r>
              <a:rPr lang="es-MX" sz="2300" dirty="0">
                <a:latin typeface="Bahnschrift SemiBold SemiConden" panose="020B0502040204020203" pitchFamily="34" charset="0"/>
              </a:rPr>
              <a:t>3. </a:t>
            </a:r>
            <a:r>
              <a:rPr lang="es-MX" sz="2400" dirty="0">
                <a:latin typeface="Bahnschrift SemiBold SemiConden" panose="020B0502040204020203" pitchFamily="34" charset="0"/>
              </a:rPr>
              <a:t>Tanto el triunfo de Jacob como el de la última generación se fundamenta en la perfección de su carácter.</a:t>
            </a:r>
            <a:endParaRPr lang="es-DO" sz="2300" dirty="0">
              <a:latin typeface="Bahnschrift SemiBold SemiConden" panose="020B0502040204020203" pitchFamily="34" charset="0"/>
            </a:endParaRPr>
          </a:p>
          <a:p>
            <a:pPr algn="just"/>
            <a:r>
              <a:rPr lang="es-MX" sz="2300" dirty="0">
                <a:solidFill>
                  <a:srgbClr val="FF0000"/>
                </a:solidFill>
                <a:latin typeface="Bahnschrift SemiBold SemiConden" panose="020B0502040204020203" pitchFamily="34" charset="0"/>
              </a:rPr>
              <a:t>-Falso</a:t>
            </a:r>
          </a:p>
          <a:p>
            <a:pPr lvl="0" algn="just"/>
            <a:endParaRPr lang="es-MX" sz="2300" dirty="0">
              <a:solidFill>
                <a:srgbClr val="00B050"/>
              </a:solidFill>
              <a:latin typeface="Bahnschrift SemiBold SemiConden" panose="020B0502040204020203" pitchFamily="34" charset="0"/>
            </a:endParaRPr>
          </a:p>
          <a:p>
            <a:pPr algn="just"/>
            <a:r>
              <a:rPr lang="es-MX" sz="2300" dirty="0">
                <a:latin typeface="Bahnschrift SemiBold SemiConden" panose="020B0502040204020203" pitchFamily="34" charset="0"/>
              </a:rPr>
              <a:t>4. </a:t>
            </a:r>
            <a:r>
              <a:rPr lang="es-MX" sz="2400" dirty="0">
                <a:latin typeface="Bahnschrift SemiBold SemiConden" panose="020B0502040204020203" pitchFamily="34" charset="0"/>
              </a:rPr>
              <a:t>Humillación, arrepentimiento y sumisión fueron aspectos clave en la victoria de Jacob.</a:t>
            </a:r>
            <a:endParaRPr lang="es-DO" sz="2400" dirty="0">
              <a:latin typeface="Bahnschrift SemiBold SemiConden" panose="020B0502040204020203" pitchFamily="34" charset="0"/>
            </a:endParaRPr>
          </a:p>
          <a:p>
            <a:pPr lvl="0" algn="just"/>
            <a:r>
              <a:rPr lang="es-MX" sz="2300" dirty="0">
                <a:solidFill>
                  <a:srgbClr val="00B050"/>
                </a:solidFill>
                <a:latin typeface="Bahnschrift SemiBold SemiConden" panose="020B0502040204020203" pitchFamily="34" charset="0"/>
              </a:rPr>
              <a:t>-Verdadero</a:t>
            </a:r>
            <a:endParaRPr lang="es-DO" sz="2300" dirty="0">
              <a:solidFill>
                <a:srgbClr val="00B050"/>
              </a:solidFill>
              <a:latin typeface="Bahnschrift SemiBold SemiConden" panose="020B0502040204020203" pitchFamily="34" charset="0"/>
            </a:endParaRPr>
          </a:p>
          <a:p>
            <a:pPr lvl="0" algn="just"/>
            <a:endParaRPr lang="es-MX" sz="2300" dirty="0">
              <a:latin typeface="Bahnschrift SemiBold SemiConden" panose="020B0502040204020203" pitchFamily="34" charset="0"/>
            </a:endParaRPr>
          </a:p>
          <a:p>
            <a:pPr lvl="0" algn="just"/>
            <a:r>
              <a:rPr lang="es-MX" sz="2300" dirty="0">
                <a:latin typeface="Bahnschrift SemiBold SemiConden" panose="020B0502040204020203" pitchFamily="34" charset="0"/>
              </a:rPr>
              <a:t>5. </a:t>
            </a:r>
            <a:r>
              <a:rPr lang="es-DO" sz="2400" dirty="0">
                <a:latin typeface="Bahnschrift SemiBold SemiConden" panose="020B0502040204020203" pitchFamily="34" charset="0"/>
              </a:rPr>
              <a:t>En la visión de Josué y el Ángel se evidencia el ministerio intercesor de Cristo.</a:t>
            </a:r>
            <a:endParaRPr lang="es-MX" sz="2300" dirty="0">
              <a:latin typeface="Bahnschrift SemiBold SemiConden" panose="020B0502040204020203" pitchFamily="34" charset="0"/>
            </a:endParaRPr>
          </a:p>
          <a:p>
            <a:pPr lvl="0" algn="just"/>
            <a:r>
              <a:rPr lang="es-MX" sz="2300" dirty="0">
                <a:solidFill>
                  <a:srgbClr val="00B050"/>
                </a:solidFill>
                <a:latin typeface="Bahnschrift SemiBold SemiConden" panose="020B0502040204020203" pitchFamily="34" charset="0"/>
              </a:rPr>
              <a:t>-Verdadero</a:t>
            </a:r>
          </a:p>
          <a:p>
            <a:pPr algn="just">
              <a:lnSpc>
                <a:spcPct val="150000"/>
              </a:lnSpc>
            </a:pPr>
            <a:endParaRPr lang="es-MX" sz="2600" dirty="0">
              <a:solidFill>
                <a:srgbClr val="00B050"/>
              </a:solidFill>
              <a:latin typeface="Bahnschrift SemiBold SemiConden" panose="020B0502040204020203" pitchFamily="34" charset="0"/>
            </a:endParaRPr>
          </a:p>
          <a:p>
            <a:pPr algn="just">
              <a:lnSpc>
                <a:spcPct val="150000"/>
              </a:lnSpc>
            </a:pPr>
            <a:endParaRPr lang="es-DO"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17754399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427"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064525" y="846161"/>
            <a:ext cx="10072048" cy="5262979"/>
          </a:xfrm>
          <a:prstGeom prst="rect">
            <a:avLst/>
          </a:prstGeom>
          <a:noFill/>
        </p:spPr>
        <p:txBody>
          <a:bodyPr wrap="square" rtlCol="0">
            <a:spAutoFit/>
          </a:bodyPr>
          <a:lstStyle/>
          <a:p>
            <a:pPr algn="just">
              <a:lnSpc>
                <a:spcPct val="150000"/>
              </a:lnSpc>
            </a:pPr>
            <a:r>
              <a:rPr lang="es-DO" sz="3200" dirty="0">
                <a:latin typeface="Bahnschrift SemiBold" panose="020B0502040204020203" pitchFamily="34" charset="0"/>
              </a:rPr>
              <a:t>En aquel tiempo </a:t>
            </a:r>
            <a:r>
              <a:rPr lang="es-DO" sz="3200" b="1" dirty="0">
                <a:solidFill>
                  <a:srgbClr val="00B050"/>
                </a:solidFill>
              </a:rPr>
              <a:t>[después del cierre de gracia],</a:t>
            </a:r>
            <a:r>
              <a:rPr lang="es-DO" sz="3200" dirty="0">
                <a:solidFill>
                  <a:srgbClr val="00B050"/>
                </a:solidFill>
                <a:latin typeface="Bahnschrift SemiBold" panose="020B0502040204020203" pitchFamily="34" charset="0"/>
              </a:rPr>
              <a:t> </a:t>
            </a:r>
            <a:r>
              <a:rPr lang="es-DO" sz="3200" dirty="0">
                <a:latin typeface="Bahnschrift SemiBold" panose="020B0502040204020203" pitchFamily="34" charset="0"/>
              </a:rPr>
              <a:t>los fieles ya habrán sido sellados, estarán siendo protegidos de los juicios de las siete plagas y de los impíos que intentan destruirlos. Y aunque sus caracteres hayan alcanzado la madurez requerida para recibir el sello de Dios</a:t>
            </a:r>
            <a:r>
              <a:rPr lang="es-DO" sz="3200" i="1" dirty="0">
                <a:latin typeface="Bahnschrift SemiBold" panose="020B0502040204020203" pitchFamily="34" charset="0"/>
              </a:rPr>
              <a:t>, </a:t>
            </a:r>
            <a:r>
              <a:rPr lang="es-DO" sz="3200" b="1" dirty="0">
                <a:solidFill>
                  <a:schemeClr val="accent2"/>
                </a:solidFill>
                <a:latin typeface="Bahnschrift SemiBold" panose="020B0502040204020203" pitchFamily="34" charset="0"/>
              </a:rPr>
              <a:t>aún no están listos para el encuentro con el Señor Jesús.</a:t>
            </a:r>
          </a:p>
        </p:txBody>
      </p:sp>
      <p:sp>
        <p:nvSpPr>
          <p:cNvPr id="4" name="TextBox 3">
            <a:extLst>
              <a:ext uri="{FF2B5EF4-FFF2-40B4-BE49-F238E27FC236}">
                <a16:creationId xmlns:a16="http://schemas.microsoft.com/office/drawing/2014/main" id="{9FCA5E66-54A3-3EE1-856C-43B3066303BC}"/>
              </a:ext>
            </a:extLst>
          </p:cNvPr>
          <p:cNvSpPr txBox="1"/>
          <p:nvPr/>
        </p:nvSpPr>
        <p:spPr>
          <a:xfrm flipH="1">
            <a:off x="928251" y="97301"/>
            <a:ext cx="3200403" cy="523220"/>
          </a:xfrm>
          <a:prstGeom prst="rect">
            <a:avLst/>
          </a:prstGeom>
          <a:noFill/>
        </p:spPr>
        <p:txBody>
          <a:bodyPr wrap="square">
            <a:spAutoFit/>
          </a:bodyPr>
          <a:lstStyle/>
          <a:p>
            <a:r>
              <a:rPr lang="en-US" sz="2800" b="1" dirty="0"/>
              <a:t>INTRODUCCIÓN</a:t>
            </a:r>
          </a:p>
        </p:txBody>
      </p:sp>
    </p:spTree>
    <p:extLst>
      <p:ext uri="{BB962C8B-B14F-4D97-AF65-F5344CB8AC3E}">
        <p14:creationId xmlns:p14="http://schemas.microsoft.com/office/powerpoint/2010/main" val="388145491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p:cNvSpPr/>
          <p:nvPr/>
        </p:nvSpPr>
        <p:spPr>
          <a:xfrm>
            <a:off x="259307" y="191069"/>
            <a:ext cx="11682484" cy="7648248"/>
          </a:xfrm>
          <a:prstGeom prst="rect">
            <a:avLst/>
          </a:prstGeom>
        </p:spPr>
        <p:txBody>
          <a:bodyPr wrap="square">
            <a:spAutoFit/>
          </a:bodyPr>
          <a:lstStyle/>
          <a:p>
            <a:pPr algn="just"/>
            <a:r>
              <a:rPr lang="es-DO" sz="2600" dirty="0">
                <a:latin typeface="Bahnschrift SemiBold SemiConden" panose="020B0502040204020203" pitchFamily="34" charset="0"/>
              </a:rPr>
              <a:t>6. </a:t>
            </a:r>
            <a:r>
              <a:rPr lang="es-DO" sz="2300" dirty="0">
                <a:latin typeface="Bahnschrift SemiBold SemiConden" panose="020B0502040204020203" pitchFamily="34" charset="0"/>
              </a:rPr>
              <a:t>El ministerio intercesor de Cristo se extiende más allá del cierre de la gracia. </a:t>
            </a:r>
            <a:endParaRPr lang="es-MX" sz="2300" dirty="0">
              <a:latin typeface="Bahnschrift SemiBold SemiConden" panose="020B0502040204020203" pitchFamily="34" charset="0"/>
            </a:endParaRPr>
          </a:p>
          <a:p>
            <a:pPr algn="just"/>
            <a:r>
              <a:rPr lang="es-MX" sz="2300" dirty="0">
                <a:solidFill>
                  <a:srgbClr val="C00000"/>
                </a:solidFill>
                <a:latin typeface="Bahnschrift SemiBold SemiConden" panose="020B0502040204020203" pitchFamily="34" charset="0"/>
              </a:rPr>
              <a:t>-Falso</a:t>
            </a:r>
          </a:p>
          <a:p>
            <a:pPr algn="just"/>
            <a:endParaRPr lang="es-MX" sz="2300" dirty="0">
              <a:latin typeface="Bahnschrift SemiBold SemiConden" panose="020B0502040204020203" pitchFamily="34" charset="0"/>
            </a:endParaRPr>
          </a:p>
          <a:p>
            <a:pPr marL="457200" indent="-457200" algn="just">
              <a:buAutoNum type="arabicPeriod" startAt="7"/>
            </a:pPr>
            <a:r>
              <a:rPr lang="es-MX" sz="2400" dirty="0">
                <a:latin typeface="Bahnschrift SemiBold SemiConden" panose="020B0502040204020203" pitchFamily="34" charset="0"/>
              </a:rPr>
              <a:t>Es solo al finalizar el tiempo de angustia cuando cada caso se habrá definido para perdición eterna o salvación eterna. </a:t>
            </a:r>
          </a:p>
          <a:p>
            <a:pPr algn="just"/>
            <a:r>
              <a:rPr lang="es-MX" sz="2300" dirty="0">
                <a:solidFill>
                  <a:srgbClr val="C00000"/>
                </a:solidFill>
                <a:latin typeface="Bahnschrift SemiBold SemiConden" panose="020B0502040204020203" pitchFamily="34" charset="0"/>
              </a:rPr>
              <a:t>-Falso  </a:t>
            </a:r>
          </a:p>
          <a:p>
            <a:pPr lvl="0" algn="just"/>
            <a:r>
              <a:rPr lang="es-MX" sz="2300" dirty="0">
                <a:latin typeface="Bahnschrift SemiBold SemiConden" panose="020B0502040204020203" pitchFamily="34" charset="0"/>
              </a:rPr>
              <a:t> </a:t>
            </a:r>
          </a:p>
          <a:p>
            <a:pPr lvl="0" algn="just"/>
            <a:r>
              <a:rPr lang="es-MX" sz="2300" dirty="0">
                <a:latin typeface="Bahnschrift SemiBold SemiConden" panose="020B0502040204020203" pitchFamily="34" charset="0"/>
              </a:rPr>
              <a:t>8. </a:t>
            </a:r>
            <a:r>
              <a:rPr lang="es-MX" sz="2400" dirty="0">
                <a:latin typeface="Bahnschrift SemiBold SemiConden" panose="020B0502040204020203" pitchFamily="34" charset="0"/>
              </a:rPr>
              <a:t>Es correcto afirmar que, durante el tiempo de angustia, los santos harán una demostración de obediencia impecable que vindicará a Cristo.</a:t>
            </a:r>
            <a:endParaRPr lang="es-DO" sz="2300" dirty="0">
              <a:latin typeface="Bahnschrift SemiBold SemiConden" panose="020B0502040204020203" pitchFamily="34" charset="0"/>
            </a:endParaRPr>
          </a:p>
          <a:p>
            <a:pPr algn="just"/>
            <a:r>
              <a:rPr lang="es-MX" sz="2300" dirty="0">
                <a:solidFill>
                  <a:srgbClr val="FF0000"/>
                </a:solidFill>
                <a:latin typeface="Bahnschrift SemiBold SemiConden" panose="020B0502040204020203" pitchFamily="34" charset="0"/>
              </a:rPr>
              <a:t>-Falso</a:t>
            </a:r>
          </a:p>
          <a:p>
            <a:pPr lvl="0" algn="just"/>
            <a:endParaRPr lang="es-MX" sz="2300" dirty="0">
              <a:solidFill>
                <a:srgbClr val="00B050"/>
              </a:solidFill>
              <a:latin typeface="Bahnschrift SemiBold SemiConden" panose="020B0502040204020203" pitchFamily="34" charset="0"/>
            </a:endParaRPr>
          </a:p>
          <a:p>
            <a:pPr algn="just"/>
            <a:r>
              <a:rPr lang="es-MX" sz="2300" dirty="0">
                <a:latin typeface="Bahnschrift SemiBold SemiConden" panose="020B0502040204020203" pitchFamily="34" charset="0"/>
              </a:rPr>
              <a:t>9. </a:t>
            </a:r>
            <a:r>
              <a:rPr lang="es-MX" sz="2400" dirty="0">
                <a:latin typeface="Bahnschrift SemiBold SemiConden" panose="020B0502040204020203" pitchFamily="34" charset="0"/>
              </a:rPr>
              <a:t>El tiempo de angustia comporta un proceso de purificación y eliminación de la mundanalidad en cada uno de los fieles.</a:t>
            </a:r>
            <a:endParaRPr lang="es-DO" sz="2400" dirty="0">
              <a:latin typeface="Bahnschrift SemiBold SemiConden" panose="020B0502040204020203" pitchFamily="34" charset="0"/>
            </a:endParaRPr>
          </a:p>
          <a:p>
            <a:pPr lvl="0" algn="just"/>
            <a:r>
              <a:rPr lang="es-MX" sz="2300" dirty="0">
                <a:solidFill>
                  <a:srgbClr val="00B050"/>
                </a:solidFill>
                <a:latin typeface="Bahnschrift SemiBold SemiConden" panose="020B0502040204020203" pitchFamily="34" charset="0"/>
              </a:rPr>
              <a:t>-Verdadero</a:t>
            </a:r>
          </a:p>
          <a:p>
            <a:pPr lvl="0" algn="just"/>
            <a:endParaRPr lang="es-MX" sz="2300" dirty="0">
              <a:latin typeface="Bahnschrift SemiBold SemiConden" panose="020B0502040204020203" pitchFamily="34" charset="0"/>
            </a:endParaRPr>
          </a:p>
          <a:p>
            <a:pPr lvl="0" algn="just"/>
            <a:r>
              <a:rPr lang="es-MX" sz="2300" dirty="0">
                <a:latin typeface="Bahnschrift SemiBold SemiConden" panose="020B0502040204020203" pitchFamily="34" charset="0"/>
              </a:rPr>
              <a:t>10. </a:t>
            </a:r>
            <a:r>
              <a:rPr lang="es-DO" sz="2400" dirty="0">
                <a:latin typeface="Bahnschrift SemiBold SemiConden" panose="020B0502040204020203" pitchFamily="34" charset="0"/>
              </a:rPr>
              <a:t>Es la doble obra de Cristo a favor de su pueblo en el Calvario y en el Santuario celestial lo que garantiza la victoria en el gran conflicto.</a:t>
            </a:r>
            <a:endParaRPr lang="es-MX" sz="2300" dirty="0">
              <a:latin typeface="Bahnschrift SemiBold SemiConden" panose="020B0502040204020203" pitchFamily="34" charset="0"/>
            </a:endParaRPr>
          </a:p>
          <a:p>
            <a:pPr lvl="0" algn="just"/>
            <a:r>
              <a:rPr lang="es-MX" sz="2300" dirty="0">
                <a:solidFill>
                  <a:srgbClr val="00B050"/>
                </a:solidFill>
                <a:latin typeface="Bahnschrift SemiBold SemiConden" panose="020B0502040204020203" pitchFamily="34" charset="0"/>
              </a:rPr>
              <a:t>-Verdadero</a:t>
            </a:r>
          </a:p>
          <a:p>
            <a:pPr algn="just">
              <a:lnSpc>
                <a:spcPct val="150000"/>
              </a:lnSpc>
            </a:pPr>
            <a:endParaRPr lang="es-MX" sz="2600" dirty="0">
              <a:solidFill>
                <a:srgbClr val="00B050"/>
              </a:solidFill>
              <a:latin typeface="Bahnschrift SemiBold SemiConden" panose="020B0502040204020203" pitchFamily="34" charset="0"/>
            </a:endParaRPr>
          </a:p>
          <a:p>
            <a:pPr algn="just">
              <a:lnSpc>
                <a:spcPct val="150000"/>
              </a:lnSpc>
            </a:pPr>
            <a:endParaRPr lang="es-DO"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4936033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36220" y="2421228"/>
            <a:ext cx="10120670" cy="1292662"/>
          </a:xfrm>
          <a:prstGeom prst="rect">
            <a:avLst/>
          </a:prstGeom>
          <a:noFill/>
        </p:spPr>
        <p:txBody>
          <a:bodyPr wrap="square" rtlCol="0">
            <a:spAutoFit/>
          </a:bodyPr>
          <a:lstStyle/>
          <a:p>
            <a:pPr algn="ctr"/>
            <a:r>
              <a:rPr lang="es-MX"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CONCLUSIONES</a:t>
            </a:r>
            <a:endParaRPr lang="es-DO"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3950802783"/>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772732"/>
            <a:ext cx="10157010" cy="5909310"/>
          </a:xfrm>
          <a:prstGeom prst="rect">
            <a:avLst/>
          </a:prstGeom>
          <a:noFill/>
        </p:spPr>
        <p:txBody>
          <a:bodyPr wrap="square" rtlCol="0">
            <a:spAutoFit/>
          </a:bodyPr>
          <a:lstStyle/>
          <a:p>
            <a:pPr algn="just">
              <a:lnSpc>
                <a:spcPct val="150000"/>
              </a:lnSpc>
            </a:pPr>
            <a:r>
              <a:rPr lang="es-DO" sz="2800" b="1" dirty="0"/>
              <a:t>La última generación pasa por un período de prueba, no para hacer una demostración de obediencia impecable, sino </a:t>
            </a:r>
            <a:r>
              <a:rPr lang="es-DO" sz="2800" b="1" dirty="0">
                <a:solidFill>
                  <a:srgbClr val="00B050"/>
                </a:solidFill>
              </a:rPr>
              <a:t>porque Dios los está sometiendo a una obra de purificación más profunda, </a:t>
            </a:r>
            <a:r>
              <a:rPr lang="es-DO" sz="2800" b="1" dirty="0">
                <a:solidFill>
                  <a:srgbClr val="F5CC7B"/>
                </a:solidFill>
              </a:rPr>
              <a:t>«debe consumirse su mundanalidad para que la imagen de Cristo se refleje perfectamente»</a:t>
            </a:r>
            <a:r>
              <a:rPr lang="es-DO" sz="2800" b="1" dirty="0"/>
              <a:t> en ellos. </a:t>
            </a:r>
            <a:r>
              <a:rPr lang="es-DO" sz="2800" b="1" dirty="0">
                <a:solidFill>
                  <a:srgbClr val="F5CC7B"/>
                </a:solidFill>
              </a:rPr>
              <a:t>«Su índole terrenal debe ser eliminada, para que la imagen de Cristo pueda reflejarse perfectamente; deben </a:t>
            </a:r>
            <a:r>
              <a:rPr lang="es-DO" sz="2800" b="1" dirty="0">
                <a:solidFill>
                  <a:srgbClr val="00B050"/>
                </a:solidFill>
              </a:rPr>
              <a:t>vencer la incredulidad</a:t>
            </a:r>
            <a:r>
              <a:rPr lang="es-DO" sz="2800" b="1" dirty="0">
                <a:solidFill>
                  <a:srgbClr val="F5CC7B"/>
                </a:solidFill>
              </a:rPr>
              <a:t>; han de desarrollar</a:t>
            </a:r>
            <a:r>
              <a:rPr lang="es-DO" sz="2800" b="1" dirty="0">
                <a:solidFill>
                  <a:srgbClr val="EB8825"/>
                </a:solidFill>
              </a:rPr>
              <a:t> fe</a:t>
            </a:r>
            <a:r>
              <a:rPr lang="es-DO" sz="2800" b="1" dirty="0">
                <a:solidFill>
                  <a:srgbClr val="F5CC7B"/>
                </a:solidFill>
              </a:rPr>
              <a:t>, </a:t>
            </a:r>
            <a:r>
              <a:rPr lang="es-DO" sz="2800" b="1" dirty="0">
                <a:solidFill>
                  <a:srgbClr val="EB8825"/>
                </a:solidFill>
              </a:rPr>
              <a:t>esperanza</a:t>
            </a:r>
            <a:r>
              <a:rPr lang="es-DO" sz="2800" b="1" dirty="0">
                <a:solidFill>
                  <a:srgbClr val="F5CC7B"/>
                </a:solidFill>
              </a:rPr>
              <a:t> y </a:t>
            </a:r>
            <a:r>
              <a:rPr lang="es-DO" sz="2800" b="1" dirty="0">
                <a:solidFill>
                  <a:srgbClr val="EB8825"/>
                </a:solidFill>
              </a:rPr>
              <a:t>paciencia». </a:t>
            </a:r>
          </a:p>
          <a:p>
            <a:pPr algn="just">
              <a:lnSpc>
                <a:spcPct val="150000"/>
              </a:lnSpc>
            </a:pPr>
            <a:endParaRPr lang="es-DO" sz="2800" b="1" dirty="0">
              <a:solidFill>
                <a:srgbClr val="EB8825"/>
              </a:solidFill>
              <a:latin typeface="Bahnschrift SemiCondensed" panose="020B0502040204020203" pitchFamily="34" charset="0"/>
            </a:endParaRPr>
          </a:p>
        </p:txBody>
      </p:sp>
      <p:sp>
        <p:nvSpPr>
          <p:cNvPr id="4" name="TextBox 3">
            <a:extLst>
              <a:ext uri="{FF2B5EF4-FFF2-40B4-BE49-F238E27FC236}">
                <a16:creationId xmlns:a16="http://schemas.microsoft.com/office/drawing/2014/main" id="{CE4C8EDE-9677-41CA-0F27-636D69FAD4B5}"/>
              </a:ext>
            </a:extLst>
          </p:cNvPr>
          <p:cNvSpPr txBox="1"/>
          <p:nvPr/>
        </p:nvSpPr>
        <p:spPr>
          <a:xfrm>
            <a:off x="277090" y="0"/>
            <a:ext cx="3685310" cy="523220"/>
          </a:xfrm>
          <a:prstGeom prst="rect">
            <a:avLst/>
          </a:prstGeom>
          <a:noFill/>
        </p:spPr>
        <p:txBody>
          <a:bodyPr wrap="square">
            <a:spAutoFit/>
          </a:bodyPr>
          <a:lstStyle/>
          <a:p>
            <a:pPr algn="ctr"/>
            <a:r>
              <a:rPr lang="es-MX" sz="2800" b="1" dirty="0"/>
              <a:t>CONCLUSIONES</a:t>
            </a:r>
            <a:endParaRPr lang="es-DO" sz="2800" b="1" dirty="0"/>
          </a:p>
        </p:txBody>
      </p:sp>
    </p:spTree>
    <p:extLst>
      <p:ext uri="{BB962C8B-B14F-4D97-AF65-F5344CB8AC3E}">
        <p14:creationId xmlns:p14="http://schemas.microsoft.com/office/powerpoint/2010/main" val="1538341963"/>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4" y="1094704"/>
            <a:ext cx="10402490" cy="5498557"/>
          </a:xfrm>
          <a:prstGeom prst="rect">
            <a:avLst/>
          </a:prstGeom>
          <a:noFill/>
        </p:spPr>
        <p:txBody>
          <a:bodyPr wrap="square" rtlCol="0">
            <a:spAutoFit/>
          </a:bodyPr>
          <a:lstStyle/>
          <a:p>
            <a:pPr algn="just">
              <a:lnSpc>
                <a:spcPct val="150000"/>
              </a:lnSpc>
            </a:pPr>
            <a:r>
              <a:rPr lang="es-DO" sz="3000" b="1" dirty="0"/>
              <a:t>Tanto la crisis del patriarca Jacob como la visión de Josué y el Ángel ilustran la experiencia por la que pasarán los santos durante los días finales de la historia del mundo. Aunque ellos desarrollarán un carácter aprobado y recibirán el sello divino, </a:t>
            </a:r>
            <a:r>
              <a:rPr lang="es-DO" sz="3000" b="1" dirty="0">
                <a:solidFill>
                  <a:srgbClr val="00B050"/>
                </a:solidFill>
              </a:rPr>
              <a:t>el conflicto final no se resuelve sobre la base de su perfección moral,</a:t>
            </a:r>
            <a:r>
              <a:rPr lang="es-DO" sz="3000" b="1" dirty="0"/>
              <a:t> sino sobre la base de </a:t>
            </a:r>
            <a:r>
              <a:rPr lang="es-DO" sz="3000" b="1" dirty="0">
                <a:solidFill>
                  <a:schemeClr val="accent2"/>
                </a:solidFill>
              </a:rPr>
              <a:t>la doble obra de Cristo a su favor en el Calvario y en el Santuario celestial. </a:t>
            </a:r>
          </a:p>
          <a:p>
            <a:pPr algn="just">
              <a:lnSpc>
                <a:spcPct val="150000"/>
              </a:lnSpc>
            </a:pPr>
            <a:endParaRPr lang="es-DO" sz="2800" b="1" dirty="0">
              <a:solidFill>
                <a:srgbClr val="EB8825"/>
              </a:solidFill>
              <a:latin typeface="Bahnschrift SemiCondensed" panose="020B0502040204020203" pitchFamily="34" charset="0"/>
            </a:endParaRPr>
          </a:p>
        </p:txBody>
      </p:sp>
      <p:sp>
        <p:nvSpPr>
          <p:cNvPr id="4" name="TextBox 3">
            <a:extLst>
              <a:ext uri="{FF2B5EF4-FFF2-40B4-BE49-F238E27FC236}">
                <a16:creationId xmlns:a16="http://schemas.microsoft.com/office/drawing/2014/main" id="{7ACE8B9F-211B-ECA4-9145-73D28178BC6A}"/>
              </a:ext>
            </a:extLst>
          </p:cNvPr>
          <p:cNvSpPr txBox="1"/>
          <p:nvPr/>
        </p:nvSpPr>
        <p:spPr>
          <a:xfrm>
            <a:off x="764274" y="110836"/>
            <a:ext cx="3405944" cy="523220"/>
          </a:xfrm>
          <a:prstGeom prst="rect">
            <a:avLst/>
          </a:prstGeom>
          <a:noFill/>
        </p:spPr>
        <p:txBody>
          <a:bodyPr wrap="square">
            <a:spAutoFit/>
          </a:bodyPr>
          <a:lstStyle/>
          <a:p>
            <a:r>
              <a:rPr lang="en-US" sz="2800" b="1" dirty="0"/>
              <a:t>CONCLUSIONES</a:t>
            </a:r>
          </a:p>
        </p:txBody>
      </p:sp>
    </p:spTree>
    <p:extLst>
      <p:ext uri="{BB962C8B-B14F-4D97-AF65-F5344CB8AC3E}">
        <p14:creationId xmlns:p14="http://schemas.microsoft.com/office/powerpoint/2010/main" val="2017941379"/>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64275" y="901520"/>
            <a:ext cx="9873674" cy="5498557"/>
          </a:xfrm>
          <a:prstGeom prst="rect">
            <a:avLst/>
          </a:prstGeom>
          <a:noFill/>
        </p:spPr>
        <p:txBody>
          <a:bodyPr wrap="square" rtlCol="0">
            <a:spAutoFit/>
          </a:bodyPr>
          <a:lstStyle/>
          <a:p>
            <a:pPr algn="just">
              <a:lnSpc>
                <a:spcPct val="150000"/>
              </a:lnSpc>
            </a:pPr>
            <a:r>
              <a:rPr lang="es-DO" sz="3000" b="1" dirty="0"/>
              <a:t>Después del cierre de la gracia, el pueblo fiel pasará por una terrible angustia: temen que los pecados que cometieron no hayan sido perdonados. Satanás aprovecha el conocimiento que tiene de sus pecados para intentar destruir su fe. Pero </a:t>
            </a:r>
            <a:r>
              <a:rPr lang="es-DO" sz="3000" b="1" dirty="0">
                <a:solidFill>
                  <a:srgbClr val="00B050"/>
                </a:solidFill>
              </a:rPr>
              <a:t>«mediante el arrepentimiento y la fe»,</a:t>
            </a:r>
            <a:r>
              <a:rPr lang="es-DO" sz="3000" b="1" dirty="0"/>
              <a:t> los fieles confían su causa al Guardián de sus almas. </a:t>
            </a:r>
            <a:r>
              <a:rPr lang="es-DO" sz="3000" b="1" dirty="0">
                <a:solidFill>
                  <a:schemeClr val="accent2"/>
                </a:solidFill>
              </a:rPr>
              <a:t>¡Cristo «vence a su acusador con los poderosos argumentos del Calvario»! </a:t>
            </a:r>
          </a:p>
          <a:p>
            <a:pPr algn="just">
              <a:lnSpc>
                <a:spcPct val="150000"/>
              </a:lnSpc>
            </a:pPr>
            <a:endParaRPr lang="es-DO" sz="2800" b="1" dirty="0">
              <a:solidFill>
                <a:srgbClr val="EB8825"/>
              </a:solidFill>
              <a:latin typeface="Bahnschrift SemiCondensed" panose="020B0502040204020203" pitchFamily="34" charset="0"/>
            </a:endParaRPr>
          </a:p>
        </p:txBody>
      </p:sp>
      <p:sp>
        <p:nvSpPr>
          <p:cNvPr id="4" name="TextBox 3">
            <a:extLst>
              <a:ext uri="{FF2B5EF4-FFF2-40B4-BE49-F238E27FC236}">
                <a16:creationId xmlns:a16="http://schemas.microsoft.com/office/drawing/2014/main" id="{25771E16-EFE8-9CF2-0484-44D6F3AF6A1F}"/>
              </a:ext>
            </a:extLst>
          </p:cNvPr>
          <p:cNvSpPr txBox="1"/>
          <p:nvPr/>
        </p:nvSpPr>
        <p:spPr>
          <a:xfrm>
            <a:off x="764275" y="0"/>
            <a:ext cx="2657797" cy="523220"/>
          </a:xfrm>
          <a:prstGeom prst="rect">
            <a:avLst/>
          </a:prstGeom>
          <a:noFill/>
        </p:spPr>
        <p:txBody>
          <a:bodyPr wrap="square">
            <a:spAutoFit/>
          </a:bodyPr>
          <a:lstStyle/>
          <a:p>
            <a:r>
              <a:rPr lang="en-US" sz="2800" b="1" dirty="0"/>
              <a:t>CONCLUSIONES</a:t>
            </a:r>
          </a:p>
        </p:txBody>
      </p:sp>
    </p:spTree>
    <p:extLst>
      <p:ext uri="{BB962C8B-B14F-4D97-AF65-F5344CB8AC3E}">
        <p14:creationId xmlns:p14="http://schemas.microsoft.com/office/powerpoint/2010/main" val="3998815380"/>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997612" y="1323833"/>
            <a:ext cx="8129027" cy="4154984"/>
          </a:xfrm>
          <a:prstGeom prst="rect">
            <a:avLst/>
          </a:prstGeom>
          <a:noFill/>
        </p:spPr>
        <p:txBody>
          <a:bodyPr wrap="square" rtlCol="0">
            <a:spAutoFit/>
          </a:bodyPr>
          <a:lstStyle/>
          <a:p>
            <a:pPr algn="just"/>
            <a:r>
              <a:rPr lang="es-MX" sz="4400" b="1" dirty="0">
                <a:solidFill>
                  <a:srgbClr val="C00000"/>
                </a:solidFill>
              </a:rPr>
              <a:t>Pregunta: </a:t>
            </a:r>
            <a:endParaRPr lang="es-DO" sz="4400" b="1" dirty="0">
              <a:solidFill>
                <a:srgbClr val="C00000"/>
              </a:solidFill>
            </a:endParaRPr>
          </a:p>
          <a:p>
            <a:pPr algn="just"/>
            <a:r>
              <a:rPr lang="es-DO" sz="4400" b="1" dirty="0"/>
              <a:t>¿Cómo te hace sentir saber que, a pesar del tiempo de angustia que se aproxima, la victoria del pueblo de Dios ya fue garantizada por Cristo Jesús? </a:t>
            </a:r>
          </a:p>
        </p:txBody>
      </p:sp>
    </p:spTree>
    <p:extLst>
      <p:ext uri="{BB962C8B-B14F-4D97-AF65-F5344CB8AC3E}">
        <p14:creationId xmlns:p14="http://schemas.microsoft.com/office/powerpoint/2010/main" val="302018081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04BD369-A28C-D8C0-6206-A7B4754C2A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7DA6392-58FA-2875-347E-661B3E5181A2}"/>
              </a:ext>
            </a:extLst>
          </p:cNvPr>
          <p:cNvSpPr txBox="1"/>
          <p:nvPr/>
        </p:nvSpPr>
        <p:spPr>
          <a:xfrm>
            <a:off x="6527550" y="1184857"/>
            <a:ext cx="4999041" cy="4524315"/>
          </a:xfrm>
          <a:prstGeom prst="rect">
            <a:avLst/>
          </a:prstGeom>
          <a:noFill/>
        </p:spPr>
        <p:txBody>
          <a:bodyPr wrap="square" rtlCol="0">
            <a:spAutoFit/>
          </a:bodyPr>
          <a:lstStyle/>
          <a:p>
            <a:pPr algn="just"/>
            <a:r>
              <a:rPr lang="es-DO" sz="4800" dirty="0">
                <a:solidFill>
                  <a:srgbClr val="FFC000"/>
                </a:solidFill>
                <a:latin typeface="Bahnschrift SemiBold SemiConden" panose="020B0502040204020203" pitchFamily="34" charset="0"/>
              </a:rPr>
              <a:t>Deseas pertenecer al grupo de fieles cuya victoria está descrita en la Biblia?</a:t>
            </a:r>
          </a:p>
          <a:p>
            <a:pPr algn="ctr"/>
            <a:endParaRPr lang="es-DO" sz="4800" b="1" dirty="0">
              <a:latin typeface="Century Gothic" panose="020B0502020202020204" pitchFamily="34" charset="0"/>
            </a:endParaRPr>
          </a:p>
        </p:txBody>
      </p:sp>
    </p:spTree>
    <p:extLst>
      <p:ext uri="{BB962C8B-B14F-4D97-AF65-F5344CB8AC3E}">
        <p14:creationId xmlns:p14="http://schemas.microsoft.com/office/powerpoint/2010/main" val="18715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399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064525" y="846161"/>
            <a:ext cx="9403308" cy="5078313"/>
          </a:xfrm>
          <a:prstGeom prst="rect">
            <a:avLst/>
          </a:prstGeom>
          <a:noFill/>
        </p:spPr>
        <p:txBody>
          <a:bodyPr wrap="square" rtlCol="0">
            <a:spAutoFit/>
          </a:bodyPr>
          <a:lstStyle/>
          <a:p>
            <a:pPr algn="just">
              <a:lnSpc>
                <a:spcPct val="150000"/>
              </a:lnSpc>
            </a:pPr>
            <a:r>
              <a:rPr lang="es-DO" sz="3600" dirty="0">
                <a:latin typeface="Bahnschrift SemiBold" panose="020B0502040204020203" pitchFamily="34" charset="0"/>
              </a:rPr>
              <a:t>Dios los someterá a un breve período de aflicción conocido como </a:t>
            </a:r>
            <a:r>
              <a:rPr lang="es-DO" sz="3600" b="1" dirty="0">
                <a:solidFill>
                  <a:srgbClr val="00B050"/>
                </a:solidFill>
                <a:latin typeface="Bahnschrift SemiBold" panose="020B0502040204020203" pitchFamily="34" charset="0"/>
              </a:rPr>
              <a:t>«tiempo de angustia de Jacob»,  </a:t>
            </a:r>
            <a:r>
              <a:rPr lang="es-DO" sz="3600" dirty="0">
                <a:latin typeface="Bahnschrift SemiBold" panose="020B0502040204020203" pitchFamily="34" charset="0"/>
              </a:rPr>
              <a:t>que tiene como antecedente la lucha de Jacob con el ángel del Señor, aquella noche angustiosa en la que se encontraría con Esaú </a:t>
            </a:r>
            <a:r>
              <a:rPr lang="es-DO" sz="3600" dirty="0">
                <a:solidFill>
                  <a:srgbClr val="F5CC7B"/>
                </a:solidFill>
                <a:latin typeface="Bahnschrift SemiBold" panose="020B0502040204020203" pitchFamily="34" charset="0"/>
              </a:rPr>
              <a:t>(</a:t>
            </a:r>
            <a:r>
              <a:rPr lang="es-DO" sz="3600" dirty="0" err="1">
                <a:solidFill>
                  <a:srgbClr val="F5CC7B"/>
                </a:solidFill>
                <a:latin typeface="Bahnschrift SemiBold" panose="020B0502040204020203" pitchFamily="34" charset="0"/>
              </a:rPr>
              <a:t>Gn</a:t>
            </a:r>
            <a:r>
              <a:rPr lang="es-DO" sz="3600" dirty="0">
                <a:solidFill>
                  <a:srgbClr val="F5CC7B"/>
                </a:solidFill>
                <a:latin typeface="Bahnschrift SemiBold" panose="020B0502040204020203" pitchFamily="34" charset="0"/>
              </a:rPr>
              <a:t>. 32:24-30)</a:t>
            </a:r>
            <a:r>
              <a:rPr lang="es-DO" sz="3600" b="1" dirty="0">
                <a:solidFill>
                  <a:srgbClr val="F5CC7B"/>
                </a:solidFill>
                <a:latin typeface="Bahnschrift SemiBold" panose="020B0502040204020203" pitchFamily="34" charset="0"/>
              </a:rPr>
              <a:t>. </a:t>
            </a:r>
          </a:p>
        </p:txBody>
      </p:sp>
      <p:sp>
        <p:nvSpPr>
          <p:cNvPr id="4" name="TextBox 3">
            <a:extLst>
              <a:ext uri="{FF2B5EF4-FFF2-40B4-BE49-F238E27FC236}">
                <a16:creationId xmlns:a16="http://schemas.microsoft.com/office/drawing/2014/main" id="{206E972E-4C2B-1160-236F-4E62CF614406}"/>
              </a:ext>
            </a:extLst>
          </p:cNvPr>
          <p:cNvSpPr txBox="1"/>
          <p:nvPr/>
        </p:nvSpPr>
        <p:spPr>
          <a:xfrm>
            <a:off x="665017" y="110836"/>
            <a:ext cx="3366656" cy="523220"/>
          </a:xfrm>
          <a:prstGeom prst="rect">
            <a:avLst/>
          </a:prstGeom>
          <a:noFill/>
        </p:spPr>
        <p:txBody>
          <a:bodyPr wrap="square">
            <a:spAutoFit/>
          </a:bodyPr>
          <a:lstStyle/>
          <a:p>
            <a:pPr algn="ctr"/>
            <a:r>
              <a:rPr lang="en-US" sz="2800" b="1" dirty="0"/>
              <a:t>INTRODUCCIÓN</a:t>
            </a:r>
          </a:p>
        </p:txBody>
      </p:sp>
    </p:spTree>
    <p:extLst>
      <p:ext uri="{BB962C8B-B14F-4D97-AF65-F5344CB8AC3E}">
        <p14:creationId xmlns:p14="http://schemas.microsoft.com/office/powerpoint/2010/main" val="179053337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C08B84B9-E2B0-1148-DC50-5801C944DA9C}"/>
              </a:ext>
            </a:extLst>
          </p:cNvPr>
          <p:cNvSpPr txBox="1"/>
          <p:nvPr/>
        </p:nvSpPr>
        <p:spPr>
          <a:xfrm>
            <a:off x="607430" y="1236372"/>
            <a:ext cx="8910057" cy="4216539"/>
          </a:xfrm>
          <a:prstGeom prst="rect">
            <a:avLst/>
          </a:prstGeom>
          <a:noFill/>
        </p:spPr>
        <p:txBody>
          <a:bodyPr wrap="square" rtlCol="0">
            <a:spAutoFit/>
          </a:bodyPr>
          <a:lstStyle/>
          <a:p>
            <a:r>
              <a:rPr lang="es-ES" sz="6700" b="1" dirty="0">
                <a:effectLst>
                  <a:outerShdw blurRad="38100" dist="38100" dir="2700000" algn="tl">
                    <a:srgbClr val="000000">
                      <a:alpha val="43137"/>
                    </a:srgbClr>
                  </a:outerShdw>
                </a:effectLst>
                <a:latin typeface="Bahnschrift SemiCondensed" panose="020B0502040204020203" pitchFamily="34" charset="0"/>
              </a:rPr>
              <a:t>El </a:t>
            </a:r>
            <a:r>
              <a:rPr lang="es-ES" sz="67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pueblo de Dios </a:t>
            </a:r>
          </a:p>
          <a:p>
            <a:r>
              <a:rPr lang="es-ES" sz="6700" b="1" dirty="0">
                <a:effectLst>
                  <a:outerShdw blurRad="38100" dist="38100" dir="2700000" algn="tl">
                    <a:srgbClr val="000000">
                      <a:alpha val="43137"/>
                    </a:srgbClr>
                  </a:outerShdw>
                </a:effectLst>
                <a:latin typeface="Bahnschrift SemiCondensed" panose="020B0502040204020203" pitchFamily="34" charset="0"/>
              </a:rPr>
              <a:t>durante el </a:t>
            </a:r>
            <a:r>
              <a:rPr lang="es-ES" sz="6700" b="1" dirty="0">
                <a:solidFill>
                  <a:schemeClr val="accent2"/>
                </a:solidFill>
                <a:effectLst>
                  <a:outerShdw blurRad="38100" dist="38100" dir="2700000" algn="tl">
                    <a:srgbClr val="000000">
                      <a:alpha val="43137"/>
                    </a:srgbClr>
                  </a:outerShdw>
                </a:effectLst>
                <a:latin typeface="Bahnschrift SemiCondensed" panose="020B0502040204020203" pitchFamily="34" charset="0"/>
              </a:rPr>
              <a:t>tiempo de angustia de Jacob </a:t>
            </a:r>
            <a:endParaRPr lang="es-ES" sz="67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a:p>
            <a:r>
              <a:rPr lang="es-ES" sz="6700" b="1" dirty="0">
                <a:effectLst>
                  <a:outerShdw blurRad="38100" dist="38100" dir="2700000" algn="tl">
                    <a:srgbClr val="000000">
                      <a:alpha val="43137"/>
                    </a:srgbClr>
                  </a:outerShdw>
                </a:effectLst>
                <a:latin typeface="Bahnschrift SemiCondensed" panose="020B0502040204020203" pitchFamily="34" charset="0"/>
              </a:rPr>
              <a:t>según la TUG </a:t>
            </a:r>
            <a:endParaRPr lang="es-DO" sz="6700" b="1" dirty="0">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12524084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807493" y="965915"/>
            <a:ext cx="9482727" cy="5632311"/>
          </a:xfrm>
          <a:prstGeom prst="rect">
            <a:avLst/>
          </a:prstGeom>
          <a:noFill/>
        </p:spPr>
        <p:txBody>
          <a:bodyPr wrap="square" rtlCol="0">
            <a:spAutoFit/>
          </a:bodyPr>
          <a:lstStyle/>
          <a:p>
            <a:pPr algn="just">
              <a:lnSpc>
                <a:spcPct val="150000"/>
              </a:lnSpc>
            </a:pPr>
            <a:r>
              <a:rPr lang="es-DO" sz="3000" b="1" dirty="0"/>
              <a:t>Respecto del papel del pueblo de Dios durante el tiempo de angustia de Jacob, la TUG plantea que, </a:t>
            </a:r>
            <a:r>
              <a:rPr lang="es-DO" sz="3000" b="1" dirty="0">
                <a:solidFill>
                  <a:srgbClr val="00B050"/>
                </a:solidFill>
              </a:rPr>
              <a:t>después del sellamiento,</a:t>
            </a:r>
            <a:r>
              <a:rPr lang="es-DO" sz="3000" b="1" dirty="0"/>
              <a:t> </a:t>
            </a:r>
            <a:r>
              <a:rPr lang="es-DO" sz="3000" b="1" dirty="0">
                <a:solidFill>
                  <a:schemeClr val="accent2"/>
                </a:solidFill>
              </a:rPr>
              <a:t>los santos harán una demostración de obediencia </a:t>
            </a:r>
            <a:r>
              <a:rPr lang="es-DO" sz="3000" b="1" dirty="0"/>
              <a:t>que acalla las acusaciones de Satanás de que es imposible obedecer la Ley de Dios. </a:t>
            </a:r>
            <a:r>
              <a:rPr lang="es-DO" sz="3000" b="1" dirty="0">
                <a:solidFill>
                  <a:schemeClr val="accent2"/>
                </a:solidFill>
              </a:rPr>
              <a:t>Esa demostración de obediencia impecable, </a:t>
            </a:r>
            <a:r>
              <a:rPr lang="es-DO" sz="3000" b="1" dirty="0"/>
              <a:t>supuestamente, </a:t>
            </a:r>
            <a:r>
              <a:rPr lang="es-DO" sz="3000" b="1" dirty="0">
                <a:solidFill>
                  <a:schemeClr val="accent2"/>
                </a:solidFill>
              </a:rPr>
              <a:t>derrota a Satanás y vindica a Dios. </a:t>
            </a:r>
          </a:p>
          <a:p>
            <a:pPr algn="just">
              <a:lnSpc>
                <a:spcPct val="150000"/>
              </a:lnSpc>
            </a:pPr>
            <a:endParaRPr lang="es-DO" sz="3000" b="1" dirty="0">
              <a:solidFill>
                <a:srgbClr val="F5CC7B"/>
              </a:solidFill>
              <a:latin typeface="Bahnschrift SemiBold" panose="020B0502040204020203" pitchFamily="34" charset="0"/>
            </a:endParaRPr>
          </a:p>
        </p:txBody>
      </p:sp>
    </p:spTree>
    <p:extLst>
      <p:ext uri="{BB962C8B-B14F-4D97-AF65-F5344CB8AC3E}">
        <p14:creationId xmlns:p14="http://schemas.microsoft.com/office/powerpoint/2010/main" val="163288466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C08B84B9-E2B0-1148-DC50-5801C944DA9C}"/>
              </a:ext>
            </a:extLst>
          </p:cNvPr>
          <p:cNvSpPr txBox="1"/>
          <p:nvPr/>
        </p:nvSpPr>
        <p:spPr>
          <a:xfrm>
            <a:off x="555915" y="1996225"/>
            <a:ext cx="6952468" cy="2308324"/>
          </a:xfrm>
          <a:prstGeom prst="rect">
            <a:avLst/>
          </a:prstGeom>
          <a:noFill/>
        </p:spPr>
        <p:txBody>
          <a:bodyPr wrap="square" rtlCol="0">
            <a:spAutoFit/>
          </a:bodyPr>
          <a:lstStyle/>
          <a:p>
            <a:r>
              <a:rPr lang="es-ES" sz="7200" b="1" dirty="0">
                <a:effectLst>
                  <a:outerShdw blurRad="38100" dist="38100" dir="2700000" algn="tl">
                    <a:srgbClr val="000000">
                      <a:alpha val="43137"/>
                    </a:srgbClr>
                  </a:outerShdw>
                </a:effectLst>
                <a:latin typeface="Bahnschrift SemiCondensed" panose="020B0502040204020203" pitchFamily="34" charset="0"/>
              </a:rPr>
              <a:t>La visión de </a:t>
            </a:r>
          </a:p>
          <a:p>
            <a:r>
              <a:rPr lang="es-ES" sz="72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Josué y el Ángel</a:t>
            </a:r>
            <a:endParaRPr lang="es-DO" sz="72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pic>
        <p:nvPicPr>
          <p:cNvPr id="2" name="Imagen 1"/>
          <p:cNvPicPr>
            <a:picLocks noChangeAspect="1"/>
          </p:cNvPicPr>
          <p:nvPr/>
        </p:nvPicPr>
        <p:blipFill>
          <a:blip r:embed="rId3"/>
          <a:stretch>
            <a:fillRect/>
          </a:stretch>
        </p:blipFill>
        <p:spPr>
          <a:xfrm>
            <a:off x="7031865" y="597860"/>
            <a:ext cx="5035640" cy="5662279"/>
          </a:xfrm>
          <a:prstGeom prst="rect">
            <a:avLst/>
          </a:prstGeom>
        </p:spPr>
      </p:pic>
    </p:spTree>
    <p:extLst>
      <p:ext uri="{BB962C8B-B14F-4D97-AF65-F5344CB8AC3E}">
        <p14:creationId xmlns:p14="http://schemas.microsoft.com/office/powerpoint/2010/main" val="222386408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0" y="0"/>
            <a:ext cx="4353059" cy="523220"/>
          </a:xfrm>
          <a:prstGeom prst="rect">
            <a:avLst/>
          </a:prstGeom>
          <a:noFill/>
        </p:spPr>
        <p:txBody>
          <a:bodyPr wrap="square" rtlCol="0">
            <a:spAutoFit/>
          </a:bodyPr>
          <a:lstStyle/>
          <a:p>
            <a:pPr algn="ctr"/>
            <a:r>
              <a:rPr lang="es-MX" sz="2800" b="1" dirty="0">
                <a:latin typeface="Bahnschrift SemiCondensed" panose="020B0502040204020203" pitchFamily="34" charset="0"/>
              </a:rPr>
              <a:t>Zacarías 3: 1-5</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807493" y="965915"/>
            <a:ext cx="10500158" cy="5078313"/>
          </a:xfrm>
          <a:prstGeom prst="rect">
            <a:avLst/>
          </a:prstGeom>
          <a:noFill/>
        </p:spPr>
        <p:txBody>
          <a:bodyPr wrap="square" rtlCol="0">
            <a:spAutoFit/>
          </a:bodyPr>
          <a:lstStyle/>
          <a:p>
            <a:pPr algn="just">
              <a:lnSpc>
                <a:spcPct val="150000"/>
              </a:lnSpc>
            </a:pPr>
            <a:r>
              <a:rPr lang="es-MX" sz="2400" b="1" dirty="0">
                <a:solidFill>
                  <a:srgbClr val="F5CC7B"/>
                </a:solidFill>
              </a:rPr>
              <a:t>Me mostró al sumo sacerdote </a:t>
            </a:r>
            <a:r>
              <a:rPr lang="es-MX" sz="2400" b="1" dirty="0">
                <a:solidFill>
                  <a:srgbClr val="FFC000"/>
                </a:solidFill>
              </a:rPr>
              <a:t>Josué</a:t>
            </a:r>
            <a:r>
              <a:rPr lang="es-MX" sz="2400" b="1" dirty="0">
                <a:solidFill>
                  <a:srgbClr val="F5CC7B"/>
                </a:solidFill>
              </a:rPr>
              <a:t>, el cual estaba delante del </a:t>
            </a:r>
            <a:r>
              <a:rPr lang="es-MX" sz="2400" b="1" dirty="0">
                <a:solidFill>
                  <a:srgbClr val="FFC000"/>
                </a:solidFill>
              </a:rPr>
              <a:t>ángel de Jehová, </a:t>
            </a:r>
            <a:r>
              <a:rPr lang="es-MX" sz="2400" b="1" dirty="0">
                <a:solidFill>
                  <a:srgbClr val="F5CC7B"/>
                </a:solidFill>
              </a:rPr>
              <a:t>y Satanás estaba a su mano derecha para acusarle. </a:t>
            </a:r>
            <a:r>
              <a:rPr lang="es-MX" sz="2400" b="1" baseline="30000" dirty="0">
                <a:solidFill>
                  <a:srgbClr val="F5CC7B"/>
                </a:solidFill>
              </a:rPr>
              <a:t>2 </a:t>
            </a:r>
            <a:r>
              <a:rPr lang="es-MX" sz="2400" b="1" dirty="0">
                <a:solidFill>
                  <a:srgbClr val="F5CC7B"/>
                </a:solidFill>
              </a:rPr>
              <a:t>Y dijo Jehová a Satanás: Jehová te reprenda, oh Satanás; Jehová que ha escogido a Jerusalén te reprenda. ¿No es este un tizón arrebatado del incendio? </a:t>
            </a:r>
            <a:r>
              <a:rPr lang="es-MX" sz="2400" b="1" baseline="30000" dirty="0">
                <a:solidFill>
                  <a:srgbClr val="F5CC7B"/>
                </a:solidFill>
              </a:rPr>
              <a:t>3 </a:t>
            </a:r>
            <a:r>
              <a:rPr lang="es-MX" sz="2400" b="1" dirty="0">
                <a:solidFill>
                  <a:srgbClr val="F5CC7B"/>
                </a:solidFill>
              </a:rPr>
              <a:t>Y Josué estaba vestido de vestiduras viles, y estaba delante del ángel. </a:t>
            </a:r>
            <a:r>
              <a:rPr lang="es-MX" sz="2400" b="1" baseline="30000" dirty="0">
                <a:solidFill>
                  <a:srgbClr val="F5CC7B"/>
                </a:solidFill>
              </a:rPr>
              <a:t>4 </a:t>
            </a:r>
            <a:r>
              <a:rPr lang="es-MX" sz="2400" b="1" dirty="0">
                <a:solidFill>
                  <a:srgbClr val="F5CC7B"/>
                </a:solidFill>
              </a:rPr>
              <a:t>Y habló el ángel, y mandó a los que estaban delante de él, diciendo: Quitadle esas vestiduras viles. Y a él le dijo: </a:t>
            </a:r>
            <a:r>
              <a:rPr lang="es-MX" sz="2400" b="1" dirty="0">
                <a:solidFill>
                  <a:srgbClr val="00B050"/>
                </a:solidFill>
              </a:rPr>
              <a:t>Mira que he quitado de ti tu pecado, y te he hecho vestir de </a:t>
            </a:r>
            <a:r>
              <a:rPr lang="es-MX" sz="2400" b="1" dirty="0">
                <a:solidFill>
                  <a:srgbClr val="FFC000"/>
                </a:solidFill>
              </a:rPr>
              <a:t>ropas de gala.</a:t>
            </a:r>
            <a:r>
              <a:rPr lang="es-MX" sz="2400" b="1" dirty="0">
                <a:solidFill>
                  <a:srgbClr val="F5CC7B"/>
                </a:solidFill>
              </a:rPr>
              <a:t> </a:t>
            </a:r>
            <a:r>
              <a:rPr lang="es-MX" sz="2400" b="1" baseline="30000" dirty="0">
                <a:solidFill>
                  <a:srgbClr val="F5CC7B"/>
                </a:solidFill>
              </a:rPr>
              <a:t>5 </a:t>
            </a:r>
            <a:r>
              <a:rPr lang="es-MX" sz="2400" b="1" dirty="0">
                <a:solidFill>
                  <a:srgbClr val="F5CC7B"/>
                </a:solidFill>
              </a:rPr>
              <a:t>Después dijo: Pongan </a:t>
            </a:r>
            <a:r>
              <a:rPr lang="es-MX" sz="2400" b="1" dirty="0">
                <a:solidFill>
                  <a:srgbClr val="FFC000"/>
                </a:solidFill>
              </a:rPr>
              <a:t>mitra limpia </a:t>
            </a:r>
            <a:r>
              <a:rPr lang="es-MX" sz="2400" b="1" dirty="0">
                <a:solidFill>
                  <a:srgbClr val="F5CC7B"/>
                </a:solidFill>
              </a:rPr>
              <a:t>sobre su cabeza. </a:t>
            </a:r>
            <a:r>
              <a:rPr lang="es-MX" sz="2400" b="1" dirty="0">
                <a:solidFill>
                  <a:srgbClr val="00B050"/>
                </a:solidFill>
              </a:rPr>
              <a:t>Y pusieron una mitra limpia sobre su cabeza, y le vistieron las ropas. </a:t>
            </a:r>
            <a:r>
              <a:rPr lang="es-MX" sz="2400" b="1" dirty="0">
                <a:solidFill>
                  <a:srgbClr val="F5CC7B"/>
                </a:solidFill>
              </a:rPr>
              <a:t>Y el ángel de Jehová estaba en pie. </a:t>
            </a:r>
            <a:endParaRPr lang="es-DO" sz="2400" b="1" dirty="0">
              <a:solidFill>
                <a:srgbClr val="F5CC7B"/>
              </a:solidFill>
              <a:latin typeface="Bahnschrift SemiBold" panose="020B0502040204020203" pitchFamily="34" charset="0"/>
            </a:endParaRPr>
          </a:p>
        </p:txBody>
      </p:sp>
    </p:spTree>
    <p:extLst>
      <p:ext uri="{BB962C8B-B14F-4D97-AF65-F5344CB8AC3E}">
        <p14:creationId xmlns:p14="http://schemas.microsoft.com/office/powerpoint/2010/main" val="738209150"/>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10312</TotalTime>
  <Words>3035</Words>
  <Application>Microsoft Office PowerPoint</Application>
  <PresentationFormat>Widescreen</PresentationFormat>
  <Paragraphs>122</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Avenir Next LT Pro</vt:lpstr>
      <vt:lpstr>Bahnschrift SemiBold</vt:lpstr>
      <vt:lpstr>Bahnschrift SemiBold Condensed</vt:lpstr>
      <vt:lpstr>Bahnschrift SemiBold SemiConden</vt:lpstr>
      <vt:lpstr>Bahnschrift SemiCondensed</vt:lpstr>
      <vt:lpstr>Calibri</vt:lpstr>
      <vt:lpstr>Calibri Light</vt:lpstr>
      <vt:lpstr>Cascadia Code</vt:lpstr>
      <vt:lpstr>Century Gothic</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Office365</dc:creator>
  <cp:lastModifiedBy>Mirla Jackeline De Jesús Bidó</cp:lastModifiedBy>
  <cp:revision>185</cp:revision>
  <dcterms:created xsi:type="dcterms:W3CDTF">2023-08-29T14:36:31Z</dcterms:created>
  <dcterms:modified xsi:type="dcterms:W3CDTF">2024-01-21T11:44:47Z</dcterms:modified>
</cp:coreProperties>
</file>