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58" r:id="rId3"/>
    <p:sldId id="2204" r:id="rId4"/>
    <p:sldId id="264" r:id="rId5"/>
    <p:sldId id="2519" r:id="rId6"/>
    <p:sldId id="2809" r:id="rId7"/>
    <p:sldId id="2810" r:id="rId8"/>
    <p:sldId id="2741" r:id="rId9"/>
    <p:sldId id="2742" r:id="rId10"/>
    <p:sldId id="2812" r:id="rId11"/>
    <p:sldId id="2817" r:id="rId12"/>
    <p:sldId id="2818" r:id="rId13"/>
    <p:sldId id="2819" r:id="rId14"/>
    <p:sldId id="2820" r:id="rId15"/>
    <p:sldId id="2743" r:id="rId16"/>
    <p:sldId id="2821" r:id="rId17"/>
    <p:sldId id="2822" r:id="rId18"/>
    <p:sldId id="2744" r:id="rId19"/>
    <p:sldId id="2750" r:id="rId20"/>
    <p:sldId id="2811" r:id="rId21"/>
    <p:sldId id="2745" r:id="rId22"/>
    <p:sldId id="2747" r:id="rId23"/>
    <p:sldId id="2748" r:id="rId24"/>
    <p:sldId id="2823" r:id="rId25"/>
    <p:sldId id="2824" r:id="rId26"/>
    <p:sldId id="2825" r:id="rId27"/>
    <p:sldId id="2826" r:id="rId28"/>
    <p:sldId id="2267" r:id="rId29"/>
    <p:sldId id="2746" r:id="rId30"/>
    <p:sldId id="2814" r:id="rId31"/>
    <p:sldId id="2827" r:id="rId32"/>
    <p:sldId id="2828" r:id="rId33"/>
    <p:sldId id="2830" r:id="rId34"/>
    <p:sldId id="2815" r:id="rId35"/>
    <p:sldId id="2816" r:id="rId36"/>
    <p:sldId id="2834" r:id="rId37"/>
    <p:sldId id="2829" r:id="rId38"/>
    <p:sldId id="2831" r:id="rId39"/>
    <p:sldId id="2752" r:id="rId40"/>
    <p:sldId id="2832" r:id="rId41"/>
    <p:sldId id="2833" r:id="rId42"/>
    <p:sldId id="2753" r:id="rId43"/>
    <p:sldId id="2751" r:id="rId44"/>
    <p:sldId id="296" r:id="rId45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3874"/>
    <a:srgbClr val="AC0C45"/>
    <a:srgbClr val="CB6A86"/>
    <a:srgbClr val="672F62"/>
    <a:srgbClr val="649C56"/>
    <a:srgbClr val="451F41"/>
    <a:srgbClr val="A0A9A7"/>
    <a:srgbClr val="578B66"/>
    <a:srgbClr val="D18A7F"/>
    <a:srgbClr val="377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774" y="60"/>
      </p:cViewPr>
      <p:guideLst/>
    </p:cSldViewPr>
  </p:slideViewPr>
  <p:outlineViewPr>
    <p:cViewPr>
      <p:scale>
        <a:sx n="33" d="100"/>
        <a:sy n="33" d="100"/>
      </p:scale>
      <p:origin x="0" y="-147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CC6F-2A0E-4F3E-ACD5-ACDEABDA14C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1EECC-04B9-4816-A831-54CDC00334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7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03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90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4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84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56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1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3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76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61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1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07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05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90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73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70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55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29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17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68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8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078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519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54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670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591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156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65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6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7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7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72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01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9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97244-2D8D-4D4B-B073-FE37524A4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BB0F7B-691A-4B6F-9C1D-AA60DE6ED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F0710-72A3-41D3-8BDC-80774BB0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2AF1-7B8C-4847-B435-EF512A46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63952-F5EE-494F-8A3A-C40D46F4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510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76A8-30A5-4545-BC07-2208A5B3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44D28C-CEA0-4A2B-A7F8-6E5FD06B7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0DB765-8814-46A0-A724-9EBDC97A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FA858-B0CA-4AC7-85AC-E8DB0559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3A4DF-88F4-41DB-A7FE-B5882391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05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17A0CD-1900-4A22-8E47-7E703ED65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17F410-EEC1-4707-AF09-E32633A1F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F55DB-1364-4CCA-A635-383112BD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B5CAE-6AA4-45C9-9F95-2A23AC1B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EB583-E464-4D75-9A41-DD4439C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0759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FF98F-F66E-47EE-A34A-B27117D8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0B748-14C3-47A7-8683-8851E015D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4779F-FC67-4738-B1CE-02A93310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10257-D2E1-47E4-B289-8BB517FF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17BAB-653A-4A0C-AFF5-67E5507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478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FD7A-235B-472E-A358-1CE3D2CF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89D56-E551-4FCD-9B31-C5F64C41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B7FA0-B7BB-4CD6-BD78-7355EA97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115C04-6AD6-43DC-B1BE-8DD50B5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E4662-B320-4382-875A-DB47AF1F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5368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F81FF-D99E-43B1-A770-BCD81CBC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F158C-EBE3-4FE1-A323-1AF65197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FE31C-9951-42E5-ABF0-79A768BC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65C3-9EA9-403F-BA12-A4C88A7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7300A-FB8F-4E0B-BEB6-3FB9BFA9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999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52440-BF41-428F-95E1-07C761A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3BF9B-97F9-4CCF-9062-11AFAEA75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47188-9B0D-4100-9E01-1AF00D4FC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BE4576-D88D-4723-95A6-13142449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9887AA-30E2-4228-9E89-F2996EA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27EDB1-4DEC-4D05-9EF9-2EBB63E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547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A431B-AC69-4AAA-973E-A57F5736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E817F-A4CB-4991-854C-65DB724A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D47D32-14E2-4848-8E76-BDB655C2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88F400-6B3C-4A82-B524-99823E079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563AE0-FFF2-4A79-8CBD-6F824B5C6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259560-B0AE-49D1-A17F-FF371698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034A84-5F3A-4870-9531-4DC082DD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F0E196-51ED-4D55-8847-BEE38580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8606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745E6-3B0A-44AE-B1CD-DF54DD64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8A50B9-161C-4F13-BC01-6E334355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4CF8D5-8CB0-461F-9779-70A74D52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2561D-CC02-47B3-8709-762D1468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888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251AF-86B6-409F-8E71-FEBB8A63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3EAE96-A8DD-4142-B7FA-94D112E7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1E59F-C60A-4B7E-8AD5-D5F1D421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7183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E5428-733C-42BC-9D02-25A6662A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9E3AA-AC6F-41B0-8D33-4D8FE23F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52B7DF-4769-42E8-867B-E5806676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4F9CBC-5F3B-42C1-95F6-BA24A55B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7C2D4-1780-444E-8439-A87B1208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525ABB-6149-4F88-8B8B-3075A950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861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D7794-5F3D-4458-AC35-25F1B97A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75CE9-6375-4204-94F1-80315AD87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928AE-036D-4016-9C71-5EBC578D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FCFFB-EFFB-4B44-BE34-8CE4F29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46EB3-317F-41D8-9DD9-ED3728C4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7302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917F4-7571-4135-BD8C-D5441787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12D14A-A1C1-4C0F-9F75-A4344CB84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274EA-D22B-4C7A-964A-EF6EE75BC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F3E66-8210-4CFB-A5C8-B9BC912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81686-A28F-454B-888E-5B7725D8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53F561-C394-454F-9798-FCCF1121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983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8CED6-F359-4D0A-A50D-3858F643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6E7869-F2BE-43DD-B18B-44D9E0B0D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E15F5-CA39-4F78-BEBA-254B1344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92B50-ADAB-4CCE-B99B-A60657BE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A626A-F1FD-48E4-9E10-CDB7B774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471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3E061F-F2AF-4166-AE41-B65C9BCCF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65E2C5-DCB2-4598-99C5-3E63925B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1BAE7-45FB-4E6A-B61C-822885E5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3F476-62DC-4BD8-8DCB-780F8E7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16952-F220-4A9E-B6A7-2ACBEC98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41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A4F94-851D-4796-80CB-0067EDBC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EFC10-6E00-4444-968A-6F4115B2C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AD233-8392-4766-A282-A4464BDB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A8568-1237-4F77-8E46-56AAE467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E88E0-DCDB-4CA8-881C-5F5AD677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051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2C3F-6A36-40EC-977E-4A33834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9EEFB-E900-456C-8D96-7E6E2E7BE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AA4F45-3F8B-44D1-B592-8D8DF16A6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58CD9-1EC8-463C-B3B3-4CF1595F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D78BF9-A5F3-4BD1-83B1-30725433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3A38F8-DEB1-4745-9082-6AA2CB4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993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15BF-7003-4CB2-866A-833B357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EE417-298C-4BA6-BBA3-A43C3818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F3B28-5F46-47FD-9C33-700E81CF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A5EA34-672B-44D1-B5E0-CD2DA80B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232AC8-A92C-4FED-8E89-4991C5291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E6EF34-F8C0-4EC7-B750-16464F15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90EE15-2099-4FCD-8AA8-E305FAED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DAA85B-6B8A-4F5A-BC80-771529A8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712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B1EB6-8CAE-49F7-B747-129378C1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A87C22-CD7B-4954-AF32-6A7FCDEA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B478BF-1493-4646-84D8-467FFF17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404930-75BB-407A-9092-7804A21A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00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7793-A42A-4CFE-B2C0-DBAE45D7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5E5907-4460-42B4-BF1A-2E4AF8ED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37FACD-1532-4868-9035-12A309EB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66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6916B-3CF0-4E50-83D4-E1223E28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A3FAD-4A04-42ED-96D0-B4A3F4D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6AEF79-BB98-4959-A5D9-91FA6DE9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AE007-3B20-4391-BD69-45080314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56EAE-2EA6-4D48-997B-0F3D9450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F93908-8F38-4E46-90DA-A21A85D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39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8BDD8-3393-45E1-9AAD-D24E0BDB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F43380-D9F7-4659-AC12-E4BD3C6B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BC95E0-AF33-4F2E-8899-809EB50C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DC2CE9-FE48-4712-A6B8-C51FC950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B433D-6B0A-4E83-9198-B1103938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43853-9AC3-47BA-866A-801D5426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353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269E44-79F7-4CA3-BA8D-FFE9D177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5FC1D-C3CC-4226-B003-E6DCF746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7F631F-9C47-46D4-B960-091DF814F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83E4-3EBA-4806-86AA-70CD5420321A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AFE70-72B7-47CC-BB40-3A837AD23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0C557-72E8-4220-88F6-5815ACE60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17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A09A02-95BE-4D0D-AD1E-FDC4EC77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9AB327-E2DD-40DA-955A-3D419D18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F31F4-7237-4B82-89FF-E94F83EE2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A31E-41B7-46B2-B779-DD92D1E68E44}" type="datetimeFigureOut">
              <a:rPr lang="es-DO" smtClean="0"/>
              <a:t>24/7/2023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5BB4E-3466-4A00-BC43-78543876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98699-5BA3-4A0E-95CE-C2F8A80A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82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C6F6D4-23A6-433A-B31F-5FD78665AAB4}"/>
              </a:ext>
            </a:extLst>
          </p:cNvPr>
          <p:cNvSpPr/>
          <p:nvPr/>
        </p:nvSpPr>
        <p:spPr>
          <a:xfrm>
            <a:off x="207657" y="713302"/>
            <a:ext cx="6639951" cy="43123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9951C0-09E0-4405-AA70-AFC4BB783825}"/>
              </a:ext>
            </a:extLst>
          </p:cNvPr>
          <p:cNvSpPr txBox="1"/>
          <p:nvPr/>
        </p:nvSpPr>
        <p:spPr>
          <a:xfrm>
            <a:off x="460375" y="981219"/>
            <a:ext cx="6171457" cy="2123658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rgbClr val="000000">
                <a:alpha val="77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DO" sz="6600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Los mensajes de los tres ángeles</a:t>
            </a:r>
            <a:endParaRPr lang="es-DO" sz="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B8265892-07DB-4E47-A587-399873FA4AE7}"/>
              </a:ext>
            </a:extLst>
          </p:cNvPr>
          <p:cNvSpPr/>
          <p:nvPr/>
        </p:nvSpPr>
        <p:spPr>
          <a:xfrm rot="16200000">
            <a:off x="10297050" y="4954803"/>
            <a:ext cx="1763486" cy="204651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816E79-6441-4118-A9E4-B9A8FF2C4B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20" y="5453263"/>
            <a:ext cx="1575582" cy="15755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82071F-404D-498F-AD0A-AE232CC13A40}"/>
              </a:ext>
            </a:extLst>
          </p:cNvPr>
          <p:cNvSpPr txBox="1"/>
          <p:nvPr/>
        </p:nvSpPr>
        <p:spPr>
          <a:xfrm>
            <a:off x="307975" y="5640066"/>
            <a:ext cx="641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1" dirty="0" smtClean="0">
                <a:solidFill>
                  <a:srgbClr val="002060"/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Basado en el estudio del pastor  Esteban Bohr, “Los mensajes de los tres ángeles”</a:t>
            </a:r>
            <a:endParaRPr lang="es-DO" sz="2800" i="1" dirty="0">
              <a:solidFill>
                <a:srgbClr val="002060"/>
              </a:solidFill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7B7E0BE-3AFF-4D20-A1A6-725F8603CD82}"/>
              </a:ext>
            </a:extLst>
          </p:cNvPr>
          <p:cNvSpPr/>
          <p:nvPr/>
        </p:nvSpPr>
        <p:spPr>
          <a:xfrm>
            <a:off x="207657" y="269072"/>
            <a:ext cx="1174598" cy="63706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400" dirty="0" smtClean="0"/>
              <a:t>35</a:t>
            </a:r>
            <a:endParaRPr lang="es-DO" sz="4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E52157-2401-4934-958A-0DA8F6793B69}"/>
              </a:ext>
            </a:extLst>
          </p:cNvPr>
          <p:cNvSpPr txBox="1"/>
          <p:nvPr/>
        </p:nvSpPr>
        <p:spPr>
          <a:xfrm>
            <a:off x="7779657" y="5824733"/>
            <a:ext cx="268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latin typeface="Baskerville Old Face" panose="02020602080505020303" pitchFamily="18" charset="0"/>
              </a:rPr>
              <a:t>c</a:t>
            </a:r>
            <a:r>
              <a:rPr lang="es-DO" sz="3200" b="1" dirty="0" smtClean="0">
                <a:latin typeface="Baskerville Old Face" panose="02020602080505020303" pitchFamily="18" charset="0"/>
              </a:rPr>
              <a:t>ristoweb.com</a:t>
            </a:r>
            <a:endParaRPr lang="es-DO" sz="32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AutoShape 2" descr="Mensaje De Los Tres ángeles descarga gratuita de png - Santa Claus HOLLY  CHICAS de Ángel de Navidad Clip art - angel imagen png - imagen  transparente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04" y="374386"/>
            <a:ext cx="5312759" cy="4840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307975" y="3104877"/>
            <a:ext cx="6323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LA TRILOGÍA DE SATANÁS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4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4995" y="856357"/>
            <a:ext cx="114488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“Y la bestia que vi era semejante a un leopardo, y sus pies como de oso, y su boca como boca de león. Y el dragón le dio su poder y su trono, y grande autoridad. 3 Vi una de sus cabezas </a:t>
            </a:r>
            <a:r>
              <a:rPr lang="es-ES" sz="4800" b="1" dirty="0">
                <a:solidFill>
                  <a:srgbClr val="FFFF00"/>
                </a:solidFill>
              </a:rPr>
              <a:t>como herida de muerte</a:t>
            </a:r>
            <a:r>
              <a:rPr lang="es-ES" sz="4800" b="1" dirty="0">
                <a:solidFill>
                  <a:schemeClr val="bg1"/>
                </a:solidFill>
              </a:rPr>
              <a:t>, pero su herida mortal </a:t>
            </a:r>
            <a:r>
              <a:rPr lang="es-ES" sz="4800" b="1" dirty="0">
                <a:solidFill>
                  <a:srgbClr val="FFFF00"/>
                </a:solidFill>
              </a:rPr>
              <a:t>fue sanada</a:t>
            </a:r>
            <a:r>
              <a:rPr lang="es-ES" sz="4800" b="1" dirty="0">
                <a:solidFill>
                  <a:schemeClr val="bg1"/>
                </a:solidFill>
              </a:rPr>
              <a:t>; y se maravilló toda la tierra en pos de la </a:t>
            </a:r>
            <a:r>
              <a:rPr lang="es-ES" sz="4800" b="1" dirty="0" smtClean="0">
                <a:solidFill>
                  <a:schemeClr val="bg1"/>
                </a:solidFill>
              </a:rPr>
              <a:t>bestia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Ap. 13: 2-10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77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11253" y="0"/>
            <a:ext cx="114488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4 </a:t>
            </a:r>
            <a:r>
              <a:rPr lang="es-ES" sz="5400" b="1" dirty="0">
                <a:solidFill>
                  <a:schemeClr val="bg1"/>
                </a:solidFill>
              </a:rPr>
              <a:t>y </a:t>
            </a:r>
            <a:r>
              <a:rPr lang="es-ES" sz="5400" b="1" dirty="0">
                <a:solidFill>
                  <a:srgbClr val="FFFF00"/>
                </a:solidFill>
              </a:rPr>
              <a:t>adoraron</a:t>
            </a:r>
            <a:r>
              <a:rPr lang="es-ES" sz="5400" b="1" dirty="0">
                <a:solidFill>
                  <a:schemeClr val="bg1"/>
                </a:solidFill>
              </a:rPr>
              <a:t> al dragón que había dado autoridad a la bestia, y </a:t>
            </a:r>
            <a:r>
              <a:rPr lang="es-ES" sz="5400" b="1" dirty="0">
                <a:solidFill>
                  <a:srgbClr val="FFFF00"/>
                </a:solidFill>
              </a:rPr>
              <a:t>adoraron</a:t>
            </a:r>
            <a:r>
              <a:rPr lang="es-ES" sz="5400" b="1" dirty="0">
                <a:solidFill>
                  <a:schemeClr val="bg1"/>
                </a:solidFill>
              </a:rPr>
              <a:t> a la bestia, diciendo: ¿Quién como la bestia, y quién podrá luchar contra ella</a:t>
            </a:r>
            <a:r>
              <a:rPr lang="es-ES" sz="5400" b="1" dirty="0" smtClean="0">
                <a:solidFill>
                  <a:schemeClr val="bg1"/>
                </a:solidFill>
              </a:rPr>
              <a:t>? 5 </a:t>
            </a:r>
            <a:r>
              <a:rPr lang="es-ES" sz="5400" b="1" dirty="0">
                <a:solidFill>
                  <a:schemeClr val="bg1"/>
                </a:solidFill>
              </a:rPr>
              <a:t>También se le dio boca que hablaba grandes cosas y blasfemias; y se le dio autoridad para </a:t>
            </a:r>
            <a:r>
              <a:rPr lang="es-ES" sz="5400" b="1" dirty="0">
                <a:solidFill>
                  <a:srgbClr val="FFFF00"/>
                </a:solidFill>
              </a:rPr>
              <a:t>actuar cuarenta y dos meses</a:t>
            </a:r>
            <a:r>
              <a:rPr lang="es-ES" sz="5400" b="1" dirty="0">
                <a:solidFill>
                  <a:schemeClr val="bg1"/>
                </a:solidFill>
              </a:rPr>
              <a:t>. 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6505" y="265471"/>
            <a:ext cx="1144885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6 </a:t>
            </a:r>
            <a:r>
              <a:rPr lang="es-ES" sz="5400" b="1" dirty="0">
                <a:solidFill>
                  <a:schemeClr val="bg1"/>
                </a:solidFill>
              </a:rPr>
              <a:t>Y abrió su boca en blasfemias contra Dios, para blasfemar de su nombre, de su tabernáculo, y de los que moran en el cielo. 7 Y se le permitió hacer guerra contra los santos, y vencerlos. También se le dio autoridad sobre toda tribu, pueblo, lengua y nación. 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11253" y="206477"/>
            <a:ext cx="114488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8 </a:t>
            </a:r>
            <a:r>
              <a:rPr lang="es-ES" sz="4800" b="1" dirty="0">
                <a:solidFill>
                  <a:schemeClr val="bg1"/>
                </a:solidFill>
              </a:rPr>
              <a:t>Y la adoraron todos los moradores de la tierra cuyos nombres no estaban escritos en el libro de la vida del Cordero que fue inmolado desde el principio del mundo. 9 Si alguno tiene oído, oiga. 10 Si alguno lleva en cautividad, va en cautividad; si alguno </a:t>
            </a:r>
            <a:r>
              <a:rPr lang="es-ES" sz="4800" b="1" dirty="0">
                <a:solidFill>
                  <a:srgbClr val="FFFF00"/>
                </a:solidFill>
              </a:rPr>
              <a:t>mata a </a:t>
            </a:r>
            <a:r>
              <a:rPr lang="es-ES" sz="4800" b="1" dirty="0" smtClean="0">
                <a:solidFill>
                  <a:srgbClr val="FFFF00"/>
                </a:solidFill>
              </a:rPr>
              <a:t>espada [la bestia]</a:t>
            </a:r>
            <a:r>
              <a:rPr lang="es-ES" sz="4800" b="1" dirty="0" smtClean="0">
                <a:solidFill>
                  <a:schemeClr val="bg1"/>
                </a:solidFill>
              </a:rPr>
              <a:t>, </a:t>
            </a:r>
            <a:r>
              <a:rPr lang="es-ES" sz="4800" b="1" dirty="0">
                <a:solidFill>
                  <a:schemeClr val="bg1"/>
                </a:solidFill>
              </a:rPr>
              <a:t>a espada </a:t>
            </a:r>
            <a:r>
              <a:rPr lang="es-ES" sz="4800" b="1" dirty="0">
                <a:solidFill>
                  <a:srgbClr val="FFFF00"/>
                </a:solidFill>
              </a:rPr>
              <a:t>debe ser muerto</a:t>
            </a:r>
            <a:r>
              <a:rPr lang="es-ES" sz="4800" b="1" dirty="0">
                <a:solidFill>
                  <a:schemeClr val="bg1"/>
                </a:solidFill>
              </a:rPr>
              <a:t>. Aquí está la paciencia y la fe de los santos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1716" y="557956"/>
            <a:ext cx="10908787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000" b="1" u="sng" dirty="0">
                <a:solidFill>
                  <a:srgbClr val="C00000"/>
                </a:solidFill>
              </a:rPr>
              <a:t>Apocalipsis 12:13-17</a:t>
            </a:r>
            <a:r>
              <a:rPr lang="es-ES" sz="4000" b="1" dirty="0">
                <a:solidFill>
                  <a:srgbClr val="002060"/>
                </a:solidFill>
              </a:rPr>
              <a:t>: El dragón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000" b="1" dirty="0" smtClean="0">
                <a:solidFill>
                  <a:srgbClr val="002060"/>
                </a:solidFill>
              </a:rPr>
              <a:t>Persigue </a:t>
            </a:r>
            <a:r>
              <a:rPr lang="es-ES" sz="4000" b="1" dirty="0">
                <a:solidFill>
                  <a:srgbClr val="002060"/>
                </a:solidFill>
              </a:rPr>
              <a:t>a la mujer por 1260 días (</a:t>
            </a:r>
            <a:r>
              <a:rPr lang="es-ES" sz="4000" b="1" dirty="0" smtClean="0">
                <a:solidFill>
                  <a:srgbClr val="002060"/>
                </a:solidFill>
              </a:rPr>
              <a:t>Ap. </a:t>
            </a:r>
            <a:r>
              <a:rPr lang="es-ES" sz="4000" b="1" dirty="0">
                <a:solidFill>
                  <a:srgbClr val="002060"/>
                </a:solidFill>
              </a:rPr>
              <a:t>12:13-15).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000" b="1" dirty="0" smtClean="0">
                <a:solidFill>
                  <a:srgbClr val="002060"/>
                </a:solidFill>
              </a:rPr>
              <a:t>La </a:t>
            </a:r>
            <a:r>
              <a:rPr lang="es-ES" sz="4000" b="1" dirty="0">
                <a:solidFill>
                  <a:srgbClr val="002060"/>
                </a:solidFill>
              </a:rPr>
              <a:t>tierra ayuda a la mujer </a:t>
            </a:r>
            <a:r>
              <a:rPr lang="es-ES" sz="4000" b="1" i="1" dirty="0">
                <a:solidFill>
                  <a:srgbClr val="002060"/>
                </a:solidFill>
              </a:rPr>
              <a:t>(¡en este momento no se ha levantado de la tierra la bestia con dos cuernos como de cordero!</a:t>
            </a:r>
            <a:r>
              <a:rPr lang="es-ES" sz="4000" b="1" dirty="0">
                <a:solidFill>
                  <a:srgbClr val="002060"/>
                </a:solidFill>
              </a:rPr>
              <a:t>) tragándose las aguas perseguidoras (</a:t>
            </a:r>
            <a:r>
              <a:rPr lang="es-ES" sz="4000" b="1" dirty="0" smtClean="0">
                <a:solidFill>
                  <a:srgbClr val="002060"/>
                </a:solidFill>
              </a:rPr>
              <a:t>Ap. </a:t>
            </a:r>
            <a:r>
              <a:rPr lang="es-ES" sz="4000" b="1" dirty="0">
                <a:solidFill>
                  <a:srgbClr val="002060"/>
                </a:solidFill>
              </a:rPr>
              <a:t>12:16).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000" b="1" dirty="0" smtClean="0">
                <a:solidFill>
                  <a:srgbClr val="002060"/>
                </a:solidFill>
              </a:rPr>
              <a:t>El </a:t>
            </a:r>
            <a:r>
              <a:rPr lang="es-ES" sz="4000" b="1" dirty="0">
                <a:solidFill>
                  <a:srgbClr val="002060"/>
                </a:solidFill>
              </a:rPr>
              <a:t>dragón se aíra y lanza una persecución final contra el remanente de la simiente (</a:t>
            </a:r>
            <a:r>
              <a:rPr lang="es-ES" sz="4000" b="1" dirty="0" smtClean="0">
                <a:solidFill>
                  <a:srgbClr val="002060"/>
                </a:solidFill>
              </a:rPr>
              <a:t>Ap. 12:17).</a:t>
            </a:r>
            <a:endParaRPr lang="es-E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4995" y="856357"/>
            <a:ext cx="114488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“Y cuando vio el dragón que había sido arrojado a la tierra, </a:t>
            </a:r>
            <a:r>
              <a:rPr lang="es-ES" sz="4800" b="1" dirty="0">
                <a:solidFill>
                  <a:srgbClr val="FFFF00"/>
                </a:solidFill>
              </a:rPr>
              <a:t>persiguió a la mujer </a:t>
            </a:r>
            <a:r>
              <a:rPr lang="es-ES" sz="4800" b="1" dirty="0">
                <a:solidFill>
                  <a:schemeClr val="bg1"/>
                </a:solidFill>
              </a:rPr>
              <a:t>que había dado a luz al hijo varón. 14 Y se le dieron a la mujer las dos alas de la gran águila, para que volase de delante de la serpiente al desierto, a su lugar, donde es sustentada por un tiempo, y tiempos, y la mitad de un tiempo. 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Ap. 12: 13-17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40750" y="265471"/>
            <a:ext cx="1144885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15 </a:t>
            </a:r>
            <a:r>
              <a:rPr lang="es-ES" sz="4400" b="1" dirty="0">
                <a:solidFill>
                  <a:schemeClr val="bg1"/>
                </a:solidFill>
              </a:rPr>
              <a:t>Y la serpiente arrojó de su boca, tras la mujer, agua como un río, para que fuese arrastrada por el río. 16 Pero </a:t>
            </a:r>
            <a:r>
              <a:rPr lang="es-ES" sz="4400" b="1" dirty="0">
                <a:solidFill>
                  <a:srgbClr val="FFFF00"/>
                </a:solidFill>
              </a:rPr>
              <a:t>la tierra ayudó a la mujer</a:t>
            </a:r>
            <a:r>
              <a:rPr lang="es-ES" sz="4400" b="1" dirty="0">
                <a:solidFill>
                  <a:schemeClr val="bg1"/>
                </a:solidFill>
              </a:rPr>
              <a:t>, pues la tierra abrió su boca y tragó el río que el dragón había echado de su boca. 17 Entonces </a:t>
            </a:r>
            <a:r>
              <a:rPr lang="es-ES" sz="4400" b="1" dirty="0">
                <a:solidFill>
                  <a:srgbClr val="FFFF00"/>
                </a:solidFill>
              </a:rPr>
              <a:t>el dragón se llenó de ira contra la mujer</a:t>
            </a:r>
            <a:r>
              <a:rPr lang="es-ES" sz="4400" b="1" dirty="0">
                <a:solidFill>
                  <a:schemeClr val="bg1"/>
                </a:solidFill>
              </a:rPr>
              <a:t>; y se fue a hacer </a:t>
            </a:r>
            <a:r>
              <a:rPr lang="es-ES" sz="4400" b="1" dirty="0">
                <a:solidFill>
                  <a:srgbClr val="FFFF00"/>
                </a:solidFill>
              </a:rPr>
              <a:t>guerra</a:t>
            </a:r>
            <a:r>
              <a:rPr lang="es-ES" sz="4400" b="1" dirty="0">
                <a:solidFill>
                  <a:schemeClr val="bg1"/>
                </a:solidFill>
              </a:rPr>
              <a:t> contra el resto de la descendencia de ella, los que guardan los mandamientos de Dios y tienen el testimonio de Jesucristo</a:t>
            </a:r>
            <a:r>
              <a:rPr lang="es-ES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05318" y="913928"/>
            <a:ext cx="10908787" cy="313932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>
                <a:solidFill>
                  <a:srgbClr val="002060"/>
                </a:solidFill>
              </a:rPr>
              <a:t>Elena White identifica lo que representa el </a:t>
            </a:r>
            <a:r>
              <a:rPr lang="es-ES" sz="6600" b="1" dirty="0">
                <a:solidFill>
                  <a:srgbClr val="C00000"/>
                </a:solidFill>
              </a:rPr>
              <a:t>dragón</a:t>
            </a:r>
            <a:r>
              <a:rPr lang="es-ES" sz="6600" b="1" dirty="0">
                <a:solidFill>
                  <a:srgbClr val="002060"/>
                </a:solidFill>
              </a:rPr>
              <a:t> en la persecución final:</a:t>
            </a:r>
          </a:p>
        </p:txBody>
      </p:sp>
    </p:spTree>
    <p:extLst>
      <p:ext uri="{BB962C8B-B14F-4D97-AF65-F5344CB8AC3E}">
        <p14:creationId xmlns:p14="http://schemas.microsoft.com/office/powerpoint/2010/main" val="33082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4995" y="856357"/>
            <a:ext cx="1144885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Los </a:t>
            </a:r>
            <a:r>
              <a:rPr lang="es-ES" sz="5400" b="1" dirty="0">
                <a:solidFill>
                  <a:srgbClr val="FFFF00"/>
                </a:solidFill>
              </a:rPr>
              <a:t>reyes, príncipes y gobernantes </a:t>
            </a:r>
            <a:r>
              <a:rPr lang="es-ES" sz="5400" b="1" dirty="0">
                <a:solidFill>
                  <a:schemeClr val="bg1"/>
                </a:solidFill>
              </a:rPr>
              <a:t>han colocado sobre sí mismos el rótulo del anticristo, y son </a:t>
            </a:r>
            <a:r>
              <a:rPr lang="es-ES" sz="5400" b="1" dirty="0">
                <a:solidFill>
                  <a:srgbClr val="FFFF00"/>
                </a:solidFill>
              </a:rPr>
              <a:t>representados por el dragón</a:t>
            </a:r>
            <a:r>
              <a:rPr lang="es-ES" sz="5400" b="1" dirty="0">
                <a:solidFill>
                  <a:schemeClr val="bg1"/>
                </a:solidFill>
              </a:rPr>
              <a:t> que va a hacer guerra contra los santos: aquellos que guardan los mandamientos de Dios y tienen la fe de Jesús.”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Testimonios para los Ministros, p. 39:</a:t>
            </a:r>
          </a:p>
        </p:txBody>
      </p:sp>
    </p:spTree>
    <p:extLst>
      <p:ext uri="{BB962C8B-B14F-4D97-AF65-F5344CB8AC3E}">
        <p14:creationId xmlns:p14="http://schemas.microsoft.com/office/powerpoint/2010/main" val="39754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bestia de la tierra</a:t>
            </a:r>
          </a:p>
        </p:txBody>
      </p:sp>
    </p:spTree>
    <p:extLst>
      <p:ext uri="{BB962C8B-B14F-4D97-AF65-F5344CB8AC3E}">
        <p14:creationId xmlns:p14="http://schemas.microsoft.com/office/powerpoint/2010/main" val="35311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4955" y="192541"/>
            <a:ext cx="10495478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7200" b="1" dirty="0">
                <a:solidFill>
                  <a:srgbClr val="002060"/>
                </a:solidFill>
              </a:rPr>
              <a:t>En el libro de Apocalipsis hay una </a:t>
            </a:r>
            <a:r>
              <a:rPr lang="es-ES" sz="7200" b="1" dirty="0">
                <a:solidFill>
                  <a:srgbClr val="C00000"/>
                </a:solidFill>
              </a:rPr>
              <a:t>trilogía </a:t>
            </a:r>
            <a:r>
              <a:rPr lang="es-ES" sz="7200" b="1" dirty="0">
                <a:solidFill>
                  <a:srgbClr val="002060"/>
                </a:solidFill>
              </a:rPr>
              <a:t>de enemigos del pueblo de </a:t>
            </a:r>
            <a:r>
              <a:rPr lang="es-ES" sz="7200" b="1" dirty="0" smtClean="0">
                <a:solidFill>
                  <a:srgbClr val="002060"/>
                </a:solidFill>
              </a:rPr>
              <a:t>Dios: </a:t>
            </a:r>
            <a:r>
              <a:rPr lang="es-ES" sz="7200" b="1" dirty="0">
                <a:solidFill>
                  <a:srgbClr val="002060"/>
                </a:solidFill>
              </a:rPr>
              <a:t>el </a:t>
            </a:r>
            <a:r>
              <a:rPr lang="es-ES" sz="7200" b="1" dirty="0">
                <a:solidFill>
                  <a:srgbClr val="C00000"/>
                </a:solidFill>
              </a:rPr>
              <a:t>dragón</a:t>
            </a:r>
            <a:r>
              <a:rPr lang="es-ES" sz="7200" b="1" dirty="0">
                <a:solidFill>
                  <a:srgbClr val="002060"/>
                </a:solidFill>
              </a:rPr>
              <a:t>, la </a:t>
            </a:r>
            <a:r>
              <a:rPr lang="es-ES" sz="7200" b="1" dirty="0">
                <a:solidFill>
                  <a:srgbClr val="C00000"/>
                </a:solidFill>
              </a:rPr>
              <a:t>bestia</a:t>
            </a:r>
            <a:r>
              <a:rPr lang="es-ES" sz="7200" b="1" dirty="0">
                <a:solidFill>
                  <a:srgbClr val="002060"/>
                </a:solidFill>
              </a:rPr>
              <a:t> y el </a:t>
            </a:r>
            <a:r>
              <a:rPr lang="es-ES" sz="7200" b="1" dirty="0">
                <a:solidFill>
                  <a:srgbClr val="C00000"/>
                </a:solidFill>
              </a:rPr>
              <a:t>falso profeta</a:t>
            </a:r>
          </a:p>
        </p:txBody>
      </p:sp>
    </p:spTree>
    <p:extLst>
      <p:ext uri="{BB962C8B-B14F-4D97-AF65-F5344CB8AC3E}">
        <p14:creationId xmlns:p14="http://schemas.microsoft.com/office/powerpoint/2010/main" val="10431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09439" y="416864"/>
            <a:ext cx="11300545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u="sng" dirty="0">
                <a:solidFill>
                  <a:srgbClr val="C00000"/>
                </a:solidFill>
              </a:rPr>
              <a:t>Apocalipsis 13:11-18: </a:t>
            </a:r>
            <a:r>
              <a:rPr lang="es-ES" sz="5400" b="1" dirty="0">
                <a:solidFill>
                  <a:srgbClr val="002060"/>
                </a:solidFill>
              </a:rPr>
              <a:t>Cuando la bestia del mar recibe su </a:t>
            </a:r>
            <a:r>
              <a:rPr lang="es-ES" sz="5400" b="1" u="sng" dirty="0">
                <a:solidFill>
                  <a:srgbClr val="002060"/>
                </a:solidFill>
              </a:rPr>
              <a:t>herida mortal</a:t>
            </a:r>
            <a:r>
              <a:rPr lang="es-ES" sz="5400" b="1" dirty="0">
                <a:solidFill>
                  <a:srgbClr val="002060"/>
                </a:solidFill>
              </a:rPr>
              <a:t>, se levanta </a:t>
            </a:r>
            <a:r>
              <a:rPr lang="es-ES" sz="5400" b="1" u="sng" dirty="0">
                <a:solidFill>
                  <a:srgbClr val="002060"/>
                </a:solidFill>
              </a:rPr>
              <a:t>otra bestia de la tierra </a:t>
            </a:r>
            <a:r>
              <a:rPr lang="es-ES" sz="5400" b="1" dirty="0">
                <a:solidFill>
                  <a:srgbClr val="002060"/>
                </a:solidFill>
              </a:rPr>
              <a:t>(en el lugar que ayudó a la mujer en </a:t>
            </a:r>
            <a:r>
              <a:rPr lang="es-ES" sz="5400" b="1" dirty="0" smtClean="0">
                <a:solidFill>
                  <a:srgbClr val="002060"/>
                </a:solidFill>
              </a:rPr>
              <a:t>Ap. </a:t>
            </a:r>
            <a:r>
              <a:rPr lang="es-ES" sz="5400" b="1" dirty="0">
                <a:solidFill>
                  <a:srgbClr val="002060"/>
                </a:solidFill>
              </a:rPr>
              <a:t>12:16) y le </a:t>
            </a:r>
            <a:r>
              <a:rPr lang="es-ES" sz="5400" b="1" u="sng" dirty="0">
                <a:solidFill>
                  <a:srgbClr val="002060"/>
                </a:solidFill>
              </a:rPr>
              <a:t>ayuda a la bestia del mar </a:t>
            </a:r>
            <a:r>
              <a:rPr lang="es-ES" sz="5400" b="1" dirty="0">
                <a:solidFill>
                  <a:srgbClr val="002060"/>
                </a:solidFill>
              </a:rPr>
              <a:t>a </a:t>
            </a:r>
            <a:r>
              <a:rPr lang="es-ES" sz="5400" b="1" u="sng" dirty="0">
                <a:solidFill>
                  <a:srgbClr val="002060"/>
                </a:solidFill>
              </a:rPr>
              <a:t>recuperar la espada </a:t>
            </a:r>
            <a:r>
              <a:rPr lang="es-ES" sz="5400" b="1" dirty="0">
                <a:solidFill>
                  <a:srgbClr val="002060"/>
                </a:solidFill>
              </a:rPr>
              <a:t>que perdió cuando recibió la herida </a:t>
            </a:r>
            <a:r>
              <a:rPr lang="es-ES" sz="5400" b="1" dirty="0" smtClean="0">
                <a:solidFill>
                  <a:srgbClr val="002060"/>
                </a:solidFill>
              </a:rPr>
              <a:t>mortal: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60439" y="24268"/>
            <a:ext cx="10446300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>
                <a:solidFill>
                  <a:srgbClr val="002060"/>
                </a:solidFill>
              </a:rPr>
              <a:t>Ejerce toda la autoridad de la primera </a:t>
            </a:r>
            <a:r>
              <a:rPr lang="es-ES" sz="4800" b="1" dirty="0" smtClean="0">
                <a:solidFill>
                  <a:srgbClr val="002060"/>
                </a:solidFill>
              </a:rPr>
              <a:t>bestia.</a:t>
            </a:r>
            <a:endParaRPr lang="es-ES" sz="4800" b="1" dirty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Manda </a:t>
            </a:r>
            <a:r>
              <a:rPr lang="es-ES" sz="4800" b="1" dirty="0">
                <a:solidFill>
                  <a:srgbClr val="002060"/>
                </a:solidFill>
              </a:rPr>
              <a:t>a todos a adorar a la primera </a:t>
            </a:r>
            <a:r>
              <a:rPr lang="es-ES" sz="4800" b="1" dirty="0" smtClean="0">
                <a:solidFill>
                  <a:srgbClr val="002060"/>
                </a:solidFill>
              </a:rPr>
              <a:t>bestia.</a:t>
            </a:r>
            <a:endParaRPr lang="es-ES" sz="4800" b="1" dirty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Todo </a:t>
            </a:r>
            <a:r>
              <a:rPr lang="es-ES" sz="4800" b="1" dirty="0">
                <a:solidFill>
                  <a:srgbClr val="002060"/>
                </a:solidFill>
              </a:rPr>
              <a:t>lo hace en presencia de la primera </a:t>
            </a:r>
            <a:r>
              <a:rPr lang="es-ES" sz="4800" b="1" dirty="0" smtClean="0">
                <a:solidFill>
                  <a:srgbClr val="002060"/>
                </a:solidFill>
              </a:rPr>
              <a:t>bestia.</a:t>
            </a:r>
            <a:endParaRPr lang="es-ES" sz="4800" b="1" dirty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Hace </a:t>
            </a:r>
            <a:r>
              <a:rPr lang="es-ES" sz="4800" b="1" dirty="0">
                <a:solidFill>
                  <a:srgbClr val="002060"/>
                </a:solidFill>
              </a:rPr>
              <a:t>una imagen de la primera bestia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Impone </a:t>
            </a:r>
            <a:r>
              <a:rPr lang="es-ES" sz="4800" b="1" dirty="0">
                <a:solidFill>
                  <a:srgbClr val="002060"/>
                </a:solidFill>
              </a:rPr>
              <a:t>por la fuerza la marca de la primera </a:t>
            </a:r>
            <a:r>
              <a:rPr lang="es-ES" sz="4800" b="1" dirty="0" smtClean="0">
                <a:solidFill>
                  <a:srgbClr val="002060"/>
                </a:solidFill>
              </a:rPr>
              <a:t>bestia.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42451" y="324531"/>
            <a:ext cx="11017045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>
                <a:solidFill>
                  <a:srgbClr val="002060"/>
                </a:solidFill>
              </a:rPr>
              <a:t>Esto equivale al momento en que el dragón se aíra contra la mujer y se va a hacer Guerra contra el remanente de su simiente (Apocalipsis 12:17).</a:t>
            </a:r>
          </a:p>
        </p:txBody>
      </p:sp>
    </p:spTree>
    <p:extLst>
      <p:ext uri="{BB962C8B-B14F-4D97-AF65-F5344CB8AC3E}">
        <p14:creationId xmlns:p14="http://schemas.microsoft.com/office/powerpoint/2010/main" val="24082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4995" y="856357"/>
            <a:ext cx="114488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“Después vi </a:t>
            </a:r>
            <a:r>
              <a:rPr lang="es-ES" sz="4800" b="1" dirty="0">
                <a:solidFill>
                  <a:srgbClr val="FFFF00"/>
                </a:solidFill>
              </a:rPr>
              <a:t>otra bestia </a:t>
            </a:r>
            <a:r>
              <a:rPr lang="es-ES" sz="4800" b="1" dirty="0">
                <a:solidFill>
                  <a:schemeClr val="bg1"/>
                </a:solidFill>
              </a:rPr>
              <a:t>que subía </a:t>
            </a:r>
            <a:r>
              <a:rPr lang="es-ES" sz="4800" b="1" dirty="0">
                <a:solidFill>
                  <a:srgbClr val="FFFF00"/>
                </a:solidFill>
              </a:rPr>
              <a:t>de la tierra</a:t>
            </a:r>
            <a:r>
              <a:rPr lang="es-ES" sz="4800" b="1" dirty="0">
                <a:solidFill>
                  <a:schemeClr val="bg1"/>
                </a:solidFill>
              </a:rPr>
              <a:t>; y tenía dos cuernos semejantes a los de un cordero, pero hablaba como dragón. 12 Y ejerce toda la autoridad de la primera bestia </a:t>
            </a:r>
            <a:r>
              <a:rPr lang="es-ES" sz="4800" b="1" dirty="0">
                <a:solidFill>
                  <a:srgbClr val="FFFF00"/>
                </a:solidFill>
              </a:rPr>
              <a:t>en presencia de ella</a:t>
            </a:r>
            <a:r>
              <a:rPr lang="es-ES" sz="4800" b="1" dirty="0">
                <a:solidFill>
                  <a:schemeClr val="bg1"/>
                </a:solidFill>
              </a:rPr>
              <a:t>, y </a:t>
            </a:r>
            <a:r>
              <a:rPr lang="es-ES" sz="4800" b="1" dirty="0">
                <a:solidFill>
                  <a:srgbClr val="FFFF00"/>
                </a:solidFill>
              </a:rPr>
              <a:t>hace</a:t>
            </a:r>
            <a:r>
              <a:rPr lang="es-ES" sz="4800" b="1" dirty="0">
                <a:solidFill>
                  <a:schemeClr val="bg1"/>
                </a:solidFill>
              </a:rPr>
              <a:t> que la tierra y los moradores de ella </a:t>
            </a:r>
            <a:r>
              <a:rPr lang="es-ES" sz="4800" b="1" dirty="0">
                <a:solidFill>
                  <a:srgbClr val="FFFF00"/>
                </a:solidFill>
              </a:rPr>
              <a:t>adoren a la primera bestia</a:t>
            </a:r>
            <a:r>
              <a:rPr lang="es-ES" sz="4800" b="1" dirty="0">
                <a:solidFill>
                  <a:schemeClr val="bg1"/>
                </a:solidFill>
              </a:rPr>
              <a:t>, cuya herida mortal fue sanada. 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Ap. 13: 11-18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11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55498" y="0"/>
            <a:ext cx="114488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13 </a:t>
            </a:r>
            <a:r>
              <a:rPr lang="es-ES" sz="4800" b="1" dirty="0">
                <a:solidFill>
                  <a:schemeClr val="bg1"/>
                </a:solidFill>
              </a:rPr>
              <a:t>También hace grandes señales, de tal manera que aun hace descender fuego del cielo a la tierra delante de los hombres. 14 Y engaña a los moradores de la tierra con las señales que se le ha permitido hacer en presencia de la bestia, mandando a los moradores de la tierra que le hagan </a:t>
            </a:r>
            <a:r>
              <a:rPr lang="es-ES" sz="4800" b="1" dirty="0">
                <a:solidFill>
                  <a:srgbClr val="FFFF00"/>
                </a:solidFill>
              </a:rPr>
              <a:t>imagen a la bestia </a:t>
            </a:r>
            <a:r>
              <a:rPr lang="es-ES" sz="4800" b="1" dirty="0">
                <a:solidFill>
                  <a:schemeClr val="bg1"/>
                </a:solidFill>
              </a:rPr>
              <a:t>que tiene la </a:t>
            </a:r>
            <a:r>
              <a:rPr lang="es-ES" sz="4800" b="1" dirty="0">
                <a:solidFill>
                  <a:srgbClr val="FFFF00"/>
                </a:solidFill>
              </a:rPr>
              <a:t>herida de espada, y vivió. </a:t>
            </a:r>
            <a:endParaRPr lang="es-E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4996" y="117693"/>
            <a:ext cx="114488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15 </a:t>
            </a:r>
            <a:r>
              <a:rPr lang="es-ES" sz="5400" b="1" dirty="0">
                <a:solidFill>
                  <a:schemeClr val="bg1"/>
                </a:solidFill>
              </a:rPr>
              <a:t>Y se le permitió infundir aliento a la imagen de la bestia, para que la imagen hablase e hiciese matar a todo el que no la adorase. 16 Y hacía que a todos, pequeños y grandes, ricos y pobres, libres y esclavos, </a:t>
            </a:r>
            <a:r>
              <a:rPr lang="es-ES" sz="5400" b="1" dirty="0">
                <a:solidFill>
                  <a:srgbClr val="FFFF00"/>
                </a:solidFill>
              </a:rPr>
              <a:t>se les pusiese una marca en la mano derecha, o en la frente</a:t>
            </a:r>
            <a:r>
              <a:rPr lang="es-ES" sz="5400" b="1" dirty="0">
                <a:solidFill>
                  <a:schemeClr val="bg1"/>
                </a:solidFill>
              </a:rPr>
              <a:t>; 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3989" y="117693"/>
            <a:ext cx="114488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17 </a:t>
            </a:r>
            <a:r>
              <a:rPr lang="es-ES" sz="5400" b="1" dirty="0">
                <a:solidFill>
                  <a:schemeClr val="bg1"/>
                </a:solidFill>
              </a:rPr>
              <a:t>y que </a:t>
            </a:r>
            <a:r>
              <a:rPr lang="es-ES" sz="5400" b="1" dirty="0">
                <a:solidFill>
                  <a:srgbClr val="FFFF00"/>
                </a:solidFill>
              </a:rPr>
              <a:t>ninguno</a:t>
            </a:r>
            <a:r>
              <a:rPr lang="es-ES" sz="5400" b="1" dirty="0">
                <a:solidFill>
                  <a:schemeClr val="bg1"/>
                </a:solidFill>
              </a:rPr>
              <a:t> pudiese </a:t>
            </a:r>
            <a:r>
              <a:rPr lang="es-ES" sz="5400" b="1" dirty="0">
                <a:solidFill>
                  <a:srgbClr val="FFFF00"/>
                </a:solidFill>
              </a:rPr>
              <a:t>comprar ni vender</a:t>
            </a:r>
            <a:r>
              <a:rPr lang="es-ES" sz="5400" b="1" dirty="0">
                <a:solidFill>
                  <a:schemeClr val="bg1"/>
                </a:solidFill>
              </a:rPr>
              <a:t>, sino el que tuviese </a:t>
            </a:r>
            <a:r>
              <a:rPr lang="es-ES" sz="5400" b="1" dirty="0">
                <a:solidFill>
                  <a:srgbClr val="FFFF00"/>
                </a:solidFill>
              </a:rPr>
              <a:t>la marca o el nombre de la bestia, o el número de su nombre</a:t>
            </a:r>
            <a:r>
              <a:rPr lang="es-ES" sz="5400" b="1" dirty="0">
                <a:solidFill>
                  <a:schemeClr val="bg1"/>
                </a:solidFill>
              </a:rPr>
              <a:t>. 18 Aquí hay sabiduría. El que tiene entendimiento, cuente el número de la bestia, pues es número de hombre. Y su número es seiscientos sesenta y seis</a:t>
            </a:r>
            <a:r>
              <a:rPr lang="es-ES" sz="5400" b="1" dirty="0" smtClean="0">
                <a:solidFill>
                  <a:schemeClr val="bg1"/>
                </a:solidFill>
              </a:rPr>
              <a:t>.”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5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45393" y="1501026"/>
            <a:ext cx="4903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Le dio su poder a la bestia del mar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3" y="318250"/>
            <a:ext cx="4180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El dragón en la época de Pablo</a:t>
            </a:r>
            <a:endParaRPr lang="es-ES" sz="3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45393" y="4156430"/>
            <a:ext cx="4577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El dragón en la persecución final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45393" y="5437469"/>
            <a:ext cx="4033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Impone la marca de la bestia del mar</a:t>
            </a:r>
            <a:endParaRPr lang="es-ES" sz="3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45393" y="2764612"/>
            <a:ext cx="4714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La bestia del mar recibe la herida mortal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946710" y="3640512"/>
            <a:ext cx="510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El dragón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946708" y="1588721"/>
            <a:ext cx="501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Satanás y Roma Pagana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946710" y="266638"/>
            <a:ext cx="5104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Reyes, príncipes y gobernantes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915987" y="2518484"/>
            <a:ext cx="4817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C. </a:t>
            </a:r>
            <a:r>
              <a:rPr lang="es-ES" sz="3200" dirty="0"/>
              <a:t>La bestia de la tierra</a:t>
            </a:r>
            <a:endParaRPr lang="es-ES" sz="3200" dirty="0">
              <a:latin typeface="Calibri" panose="020F0502020204030204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946709" y="5929912"/>
            <a:ext cx="475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lang="es-ES" sz="3200" dirty="0">
                <a:solidFill>
                  <a:prstClr val="black"/>
                </a:solidFill>
              </a:rPr>
              <a:t>Al final de los 42 meses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946708" y="4715018"/>
            <a:ext cx="501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lang="es-ES" sz="3200" dirty="0">
                <a:solidFill>
                  <a:prstClr val="black"/>
                </a:solidFill>
              </a:rPr>
              <a:t>Al inicio de los 42 meses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0289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Tres poderes escatológicos</a:t>
            </a:r>
            <a:endParaRPr lang="es-ES" sz="8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74209" y="301267"/>
            <a:ext cx="11017045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Se repite en forma global las historias de </a:t>
            </a:r>
            <a:r>
              <a:rPr lang="es-ES" sz="4400" b="1" u="sng" dirty="0">
                <a:solidFill>
                  <a:srgbClr val="002060"/>
                </a:solidFill>
              </a:rPr>
              <a:t>Elías</a:t>
            </a:r>
            <a:r>
              <a:rPr lang="es-ES" sz="4400" b="1" dirty="0">
                <a:solidFill>
                  <a:srgbClr val="002060"/>
                </a:solidFill>
              </a:rPr>
              <a:t> y </a:t>
            </a:r>
            <a:r>
              <a:rPr lang="es-ES" sz="4400" b="1" u="sng" dirty="0">
                <a:solidFill>
                  <a:srgbClr val="002060"/>
                </a:solidFill>
              </a:rPr>
              <a:t>Juan el Bau</a:t>
            </a:r>
            <a:r>
              <a:rPr lang="es-ES" sz="4400" b="1" dirty="0">
                <a:solidFill>
                  <a:srgbClr val="002060"/>
                </a:solidFill>
              </a:rPr>
              <a:t>tista:</a:t>
            </a:r>
          </a:p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C00000"/>
                </a:solidFill>
              </a:rPr>
              <a:t>Apocalipsis 16:13, 14, 19</a:t>
            </a:r>
            <a:r>
              <a:rPr lang="es-ES" sz="4400" b="1" dirty="0">
                <a:solidFill>
                  <a:srgbClr val="002060"/>
                </a:solidFill>
              </a:rPr>
              <a:t>: Los espíritus de demonios reúnen a los tres poderes para la gran batalla final contra Dios en la persona de </a:t>
            </a:r>
            <a:r>
              <a:rPr lang="es-ES" sz="4400" b="1" dirty="0" smtClean="0">
                <a:solidFill>
                  <a:srgbClr val="002060"/>
                </a:solidFill>
              </a:rPr>
              <a:t>su </a:t>
            </a:r>
            <a:r>
              <a:rPr lang="es-ES" sz="4400" b="1" dirty="0">
                <a:solidFill>
                  <a:srgbClr val="002060"/>
                </a:solidFill>
              </a:rPr>
              <a:t>pueblo: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El dragón [el espiritismo/paganismo]</a:t>
            </a:r>
            <a:endParaRPr lang="es-ES" sz="4400" b="1" dirty="0">
              <a:solidFill>
                <a:srgbClr val="002060"/>
              </a:solidFill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La </a:t>
            </a:r>
            <a:r>
              <a:rPr lang="es-ES" sz="4400" b="1" dirty="0">
                <a:solidFill>
                  <a:srgbClr val="002060"/>
                </a:solidFill>
              </a:rPr>
              <a:t>bestia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El </a:t>
            </a:r>
            <a:r>
              <a:rPr lang="es-ES" sz="4400" b="1" dirty="0">
                <a:solidFill>
                  <a:srgbClr val="002060"/>
                </a:solidFill>
              </a:rPr>
              <a:t>falso </a:t>
            </a:r>
            <a:r>
              <a:rPr lang="es-ES" sz="4400" b="1" dirty="0" smtClean="0">
                <a:solidFill>
                  <a:srgbClr val="002060"/>
                </a:solidFill>
              </a:rPr>
              <a:t>profeta [la bestia de la tierra]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 dragón</a:t>
            </a:r>
          </a:p>
        </p:txBody>
      </p:sp>
    </p:spTree>
    <p:extLst>
      <p:ext uri="{BB962C8B-B14F-4D97-AF65-F5344CB8AC3E}">
        <p14:creationId xmlns:p14="http://schemas.microsoft.com/office/powerpoint/2010/main" val="2086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4995" y="856357"/>
            <a:ext cx="114488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“13 Y vi salir de la boca del </a:t>
            </a:r>
            <a:r>
              <a:rPr lang="es-ES" sz="4800" b="1" dirty="0">
                <a:solidFill>
                  <a:srgbClr val="FFFF00"/>
                </a:solidFill>
              </a:rPr>
              <a:t>dragón</a:t>
            </a:r>
            <a:r>
              <a:rPr lang="es-ES" sz="4800" b="1" dirty="0">
                <a:solidFill>
                  <a:schemeClr val="bg1"/>
                </a:solidFill>
              </a:rPr>
              <a:t>, y de la boca de la </a:t>
            </a:r>
            <a:r>
              <a:rPr lang="es-ES" sz="4800" b="1" dirty="0" smtClean="0">
                <a:solidFill>
                  <a:srgbClr val="FFFF00"/>
                </a:solidFill>
              </a:rPr>
              <a:t>bestia [del mar]</a:t>
            </a:r>
            <a:r>
              <a:rPr lang="es-ES" sz="4800" b="1" dirty="0" smtClean="0">
                <a:solidFill>
                  <a:schemeClr val="bg1"/>
                </a:solidFill>
              </a:rPr>
              <a:t>, </a:t>
            </a:r>
            <a:r>
              <a:rPr lang="es-ES" sz="4800" b="1" dirty="0">
                <a:solidFill>
                  <a:schemeClr val="bg1"/>
                </a:solidFill>
              </a:rPr>
              <a:t>y de la boca del </a:t>
            </a:r>
            <a:r>
              <a:rPr lang="es-ES" sz="4800" b="1" dirty="0">
                <a:solidFill>
                  <a:srgbClr val="FFFF00"/>
                </a:solidFill>
              </a:rPr>
              <a:t>falso </a:t>
            </a:r>
            <a:r>
              <a:rPr lang="es-ES" sz="4800" b="1" dirty="0" smtClean="0">
                <a:solidFill>
                  <a:srgbClr val="FFFF00"/>
                </a:solidFill>
              </a:rPr>
              <a:t>profeta [la bestia de la tierra]</a:t>
            </a:r>
            <a:r>
              <a:rPr lang="es-ES" sz="4800" b="1" dirty="0" smtClean="0">
                <a:solidFill>
                  <a:schemeClr val="bg1"/>
                </a:solidFill>
              </a:rPr>
              <a:t>, </a:t>
            </a:r>
            <a:r>
              <a:rPr lang="es-ES" sz="4800" b="1" u="sng" dirty="0">
                <a:solidFill>
                  <a:srgbClr val="FFFF00"/>
                </a:solidFill>
              </a:rPr>
              <a:t>tres</a:t>
            </a:r>
            <a:r>
              <a:rPr lang="es-ES" sz="4800" b="1" dirty="0">
                <a:solidFill>
                  <a:srgbClr val="FFFF00"/>
                </a:solidFill>
              </a:rPr>
              <a:t> espíritus inmundos </a:t>
            </a:r>
            <a:r>
              <a:rPr lang="es-ES" sz="4800" b="1" dirty="0">
                <a:solidFill>
                  <a:schemeClr val="bg1"/>
                </a:solidFill>
              </a:rPr>
              <a:t>a manera de ranas; 14 pues son espíritus de demonios, que hacen señales, y van a los reyes de la tierra en todo el mundo, para reunirlos a la batalla de aquel gran día del Dios Todopoderoso</a:t>
            </a:r>
            <a:r>
              <a:rPr lang="es-ES" sz="4800" b="1" dirty="0" smtClean="0">
                <a:solidFill>
                  <a:schemeClr val="bg1"/>
                </a:solidFill>
              </a:rPr>
              <a:t>... 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Ap. 16: 13-14, 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01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40750" y="487648"/>
            <a:ext cx="114488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19 </a:t>
            </a:r>
            <a:r>
              <a:rPr lang="es-ES" sz="6000" b="1" dirty="0">
                <a:solidFill>
                  <a:schemeClr val="bg1"/>
                </a:solidFill>
              </a:rPr>
              <a:t>Y la gran ciudad fue dividida en tres partes, y las ciudades de las naciones cayeron; y la gran </a:t>
            </a:r>
            <a:r>
              <a:rPr lang="es-ES" sz="6000" b="1" dirty="0">
                <a:solidFill>
                  <a:srgbClr val="FFFF00"/>
                </a:solidFill>
              </a:rPr>
              <a:t>Babilonia</a:t>
            </a:r>
            <a:r>
              <a:rPr lang="es-ES" sz="6000" b="1" dirty="0">
                <a:solidFill>
                  <a:schemeClr val="bg1"/>
                </a:solidFill>
              </a:rPr>
              <a:t> vino en memoria delante de Dios, para darle el cáliz del vino del ardor de su ira</a:t>
            </a:r>
            <a:r>
              <a:rPr lang="es-ES" sz="6000" b="1" dirty="0" smtClean="0">
                <a:solidFill>
                  <a:schemeClr val="bg1"/>
                </a:solidFill>
              </a:rPr>
              <a:t>.” </a:t>
            </a:r>
            <a:endParaRPr lang="es-E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25041" y="452056"/>
            <a:ext cx="11591186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 smtClean="0">
                <a:solidFill>
                  <a:srgbClr val="002060"/>
                </a:solidFill>
              </a:rPr>
              <a:t>“Se identifica al </a:t>
            </a:r>
            <a:r>
              <a:rPr lang="es-ES" sz="4400" b="1" dirty="0">
                <a:solidFill>
                  <a:srgbClr val="002060"/>
                </a:solidFill>
              </a:rPr>
              <a:t>"dragón", </a:t>
            </a:r>
            <a:r>
              <a:rPr lang="es-ES" sz="4400" b="1" dirty="0" smtClean="0">
                <a:solidFill>
                  <a:srgbClr val="002060"/>
                </a:solidFill>
              </a:rPr>
              <a:t>la "bestia</a:t>
            </a:r>
            <a:r>
              <a:rPr lang="es-ES" sz="4400" b="1" dirty="0">
                <a:solidFill>
                  <a:srgbClr val="002060"/>
                </a:solidFill>
              </a:rPr>
              <a:t>" y el "falso profeta", con el espiritismo moderno </a:t>
            </a:r>
            <a:r>
              <a:rPr lang="es-ES" sz="4400" b="1" dirty="0" smtClean="0">
                <a:solidFill>
                  <a:srgbClr val="002060"/>
                </a:solidFill>
              </a:rPr>
              <a:t>o paganismo, el </a:t>
            </a:r>
            <a:r>
              <a:rPr lang="es-ES" sz="4400" b="1" dirty="0">
                <a:solidFill>
                  <a:srgbClr val="002060"/>
                </a:solidFill>
              </a:rPr>
              <a:t>papado, y el protestantismo </a:t>
            </a:r>
            <a:r>
              <a:rPr lang="es-ES" sz="4400" b="1" dirty="0" smtClean="0">
                <a:solidFill>
                  <a:srgbClr val="002060"/>
                </a:solidFill>
              </a:rPr>
              <a:t>apóstata, respectivamente</a:t>
            </a:r>
            <a:r>
              <a:rPr lang="es-ES" sz="4400" b="1" dirty="0">
                <a:solidFill>
                  <a:srgbClr val="002060"/>
                </a:solidFill>
              </a:rPr>
              <a:t>. Los "</a:t>
            </a:r>
            <a:r>
              <a:rPr lang="es-ES" sz="4400" b="1" dirty="0">
                <a:solidFill>
                  <a:srgbClr val="FF0000"/>
                </a:solidFill>
              </a:rPr>
              <a:t>tres espíritus inmundos</a:t>
            </a:r>
            <a:r>
              <a:rPr lang="es-ES" sz="4400" b="1" dirty="0">
                <a:solidFill>
                  <a:srgbClr val="002060"/>
                </a:solidFill>
              </a:rPr>
              <a:t>" evidentemente simbolizan </a:t>
            </a:r>
            <a:r>
              <a:rPr lang="es-ES" sz="4400" b="1" dirty="0" smtClean="0">
                <a:solidFill>
                  <a:srgbClr val="002060"/>
                </a:solidFill>
              </a:rPr>
              <a:t>o representan </a:t>
            </a:r>
            <a:r>
              <a:rPr lang="es-ES" sz="4400" b="1" dirty="0">
                <a:solidFill>
                  <a:srgbClr val="002060"/>
                </a:solidFill>
              </a:rPr>
              <a:t>a este trío maléfico de poderes religiosos, que juntos </a:t>
            </a:r>
            <a:r>
              <a:rPr lang="es-ES" sz="4400" b="1" dirty="0" smtClean="0">
                <a:solidFill>
                  <a:srgbClr val="002060"/>
                </a:solidFill>
              </a:rPr>
              <a:t>constituyen la </a:t>
            </a:r>
            <a:r>
              <a:rPr lang="es-ES" sz="4400" b="1" dirty="0">
                <a:solidFill>
                  <a:srgbClr val="002060"/>
                </a:solidFill>
              </a:rPr>
              <a:t>"gran Babilonia" de los últimos </a:t>
            </a:r>
            <a:r>
              <a:rPr lang="es-ES" sz="4400" b="1" dirty="0" smtClean="0">
                <a:solidFill>
                  <a:srgbClr val="002060"/>
                </a:solidFill>
              </a:rPr>
              <a:t>días.”  </a:t>
            </a:r>
            <a:r>
              <a:rPr lang="es-ES" sz="4400" b="1" i="1" dirty="0" smtClean="0">
                <a:solidFill>
                  <a:srgbClr val="7030A0"/>
                </a:solidFill>
              </a:rPr>
              <a:t>Comentario bíblico adventista Ap. 16: </a:t>
            </a:r>
            <a:endParaRPr lang="es-ES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32267" y="531370"/>
            <a:ext cx="11542018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C00000"/>
                </a:solidFill>
              </a:rPr>
              <a:t>Apocalipsis 17</a:t>
            </a:r>
            <a:r>
              <a:rPr lang="es-ES" sz="4800" b="1" dirty="0">
                <a:solidFill>
                  <a:srgbClr val="002060"/>
                </a:solidFill>
              </a:rPr>
              <a:t>:</a:t>
            </a:r>
          </a:p>
          <a:p>
            <a:pPr marL="857250" indent="-8572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002060"/>
                </a:solidFill>
              </a:rPr>
              <a:t>madre de las </a:t>
            </a:r>
            <a:r>
              <a:rPr lang="es-ES" sz="4800" b="1" dirty="0" smtClean="0">
                <a:solidFill>
                  <a:srgbClr val="002060"/>
                </a:solidFill>
              </a:rPr>
              <a:t>rameras [Babilonia: una organización apóstata]</a:t>
            </a:r>
            <a:endParaRPr lang="es-ES" sz="4800" b="1" dirty="0">
              <a:solidFill>
                <a:srgbClr val="002060"/>
              </a:solidFill>
            </a:endParaRPr>
          </a:p>
          <a:p>
            <a:pPr marL="857250" indent="-8572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Las </a:t>
            </a:r>
            <a:r>
              <a:rPr lang="es-ES" sz="4800" b="1" dirty="0">
                <a:solidFill>
                  <a:srgbClr val="002060"/>
                </a:solidFill>
              </a:rPr>
              <a:t>hijas de la </a:t>
            </a:r>
            <a:r>
              <a:rPr lang="es-ES" sz="4800" b="1" dirty="0" smtClean="0">
                <a:solidFill>
                  <a:srgbClr val="002060"/>
                </a:solidFill>
              </a:rPr>
              <a:t>ramera [otras organizaciones apóstatas que conforman el protestantismo apóstata]</a:t>
            </a:r>
            <a:endParaRPr lang="es-ES" sz="4800" b="1" dirty="0">
              <a:solidFill>
                <a:srgbClr val="002060"/>
              </a:solidFill>
            </a:endParaRPr>
          </a:p>
          <a:p>
            <a:pPr marL="857250" indent="-8572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Los </a:t>
            </a:r>
            <a:r>
              <a:rPr lang="es-ES" sz="4800" b="1" dirty="0">
                <a:solidFill>
                  <a:srgbClr val="002060"/>
                </a:solidFill>
              </a:rPr>
              <a:t>reyes de la </a:t>
            </a:r>
            <a:r>
              <a:rPr lang="es-ES" sz="4800" b="1" dirty="0" smtClean="0">
                <a:solidFill>
                  <a:srgbClr val="002060"/>
                </a:solidFill>
              </a:rPr>
              <a:t>tierra [el poder político]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74209" y="24268"/>
            <a:ext cx="11542018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“La </a:t>
            </a:r>
            <a:r>
              <a:rPr lang="es-ES" sz="4800" b="1" dirty="0">
                <a:solidFill>
                  <a:srgbClr val="C00000"/>
                </a:solidFill>
              </a:rPr>
              <a:t>diferencia</a:t>
            </a:r>
            <a:r>
              <a:rPr lang="es-ES" sz="4800" b="1" dirty="0">
                <a:solidFill>
                  <a:srgbClr val="002060"/>
                </a:solidFill>
              </a:rPr>
              <a:t> principal entre la </a:t>
            </a:r>
            <a:r>
              <a:rPr lang="es-ES" sz="4800" b="1" dirty="0">
                <a:solidFill>
                  <a:srgbClr val="C00000"/>
                </a:solidFill>
              </a:rPr>
              <a:t>bestia</a:t>
            </a:r>
            <a:r>
              <a:rPr lang="es-ES" sz="4800" b="1" dirty="0">
                <a:solidFill>
                  <a:srgbClr val="002060"/>
                </a:solidFill>
              </a:rPr>
              <a:t> </a:t>
            </a:r>
            <a:r>
              <a:rPr lang="es-ES" sz="4800" b="1" dirty="0" smtClean="0">
                <a:solidFill>
                  <a:srgbClr val="002060"/>
                </a:solidFill>
              </a:rPr>
              <a:t>de </a:t>
            </a:r>
            <a:r>
              <a:rPr lang="es-ES" sz="4800" b="1" dirty="0" smtClean="0">
                <a:solidFill>
                  <a:srgbClr val="C00000"/>
                </a:solidFill>
              </a:rPr>
              <a:t>Ap. </a:t>
            </a:r>
            <a:r>
              <a:rPr lang="es-ES" sz="4800" b="1" dirty="0">
                <a:solidFill>
                  <a:srgbClr val="C00000"/>
                </a:solidFill>
              </a:rPr>
              <a:t>13 y la </a:t>
            </a:r>
            <a:r>
              <a:rPr lang="es-ES" sz="4800" b="1" dirty="0" smtClean="0">
                <a:solidFill>
                  <a:srgbClr val="C00000"/>
                </a:solidFill>
              </a:rPr>
              <a:t>de Ap. 17 </a:t>
            </a:r>
            <a:r>
              <a:rPr lang="es-ES" sz="4800" b="1" dirty="0" smtClean="0">
                <a:solidFill>
                  <a:srgbClr val="002060"/>
                </a:solidFill>
              </a:rPr>
              <a:t>es </a:t>
            </a:r>
            <a:r>
              <a:rPr lang="es-ES" sz="4800" b="1" dirty="0">
                <a:solidFill>
                  <a:srgbClr val="002060"/>
                </a:solidFill>
              </a:rPr>
              <a:t>que en la </a:t>
            </a:r>
            <a:r>
              <a:rPr lang="es-ES" sz="4800" b="1" dirty="0" smtClean="0">
                <a:solidFill>
                  <a:srgbClr val="002060"/>
                </a:solidFill>
              </a:rPr>
              <a:t>de Ap. 13, </a:t>
            </a:r>
            <a:r>
              <a:rPr lang="es-ES" sz="4800" b="1" dirty="0">
                <a:solidFill>
                  <a:srgbClr val="002060"/>
                </a:solidFill>
              </a:rPr>
              <a:t>que se identifica con el </a:t>
            </a:r>
            <a:r>
              <a:rPr lang="es-ES" sz="4800" b="1" u="sng" dirty="0">
                <a:solidFill>
                  <a:srgbClr val="002060"/>
                </a:solidFill>
              </a:rPr>
              <a:t>papado</a:t>
            </a:r>
            <a:r>
              <a:rPr lang="es-ES" sz="4800" b="1" dirty="0">
                <a:solidFill>
                  <a:srgbClr val="002060"/>
                </a:solidFill>
              </a:rPr>
              <a:t>, no se hace </a:t>
            </a:r>
            <a:r>
              <a:rPr lang="es-ES" sz="4800" b="1" dirty="0" smtClean="0">
                <a:solidFill>
                  <a:srgbClr val="002060"/>
                </a:solidFill>
              </a:rPr>
              <a:t>distinción entre </a:t>
            </a:r>
            <a:r>
              <a:rPr lang="es-ES" sz="4800" b="1" dirty="0">
                <a:solidFill>
                  <a:srgbClr val="002060"/>
                </a:solidFill>
              </a:rPr>
              <a:t>los aspectos religioso y político del poder papal, mientras que en </a:t>
            </a:r>
            <a:r>
              <a:rPr lang="es-ES" sz="4800" b="1" dirty="0" smtClean="0">
                <a:solidFill>
                  <a:srgbClr val="002060"/>
                </a:solidFill>
              </a:rPr>
              <a:t>Ap. 17 </a:t>
            </a:r>
            <a:r>
              <a:rPr lang="es-ES" sz="4800" b="1" dirty="0">
                <a:solidFill>
                  <a:srgbClr val="002060"/>
                </a:solidFill>
              </a:rPr>
              <a:t>los dos son distintos: la </a:t>
            </a:r>
            <a:r>
              <a:rPr lang="es-ES" sz="4800" b="1" dirty="0">
                <a:solidFill>
                  <a:srgbClr val="C00000"/>
                </a:solidFill>
              </a:rPr>
              <a:t>bestia</a:t>
            </a:r>
            <a:r>
              <a:rPr lang="es-ES" sz="4800" b="1" dirty="0">
                <a:solidFill>
                  <a:srgbClr val="002060"/>
                </a:solidFill>
              </a:rPr>
              <a:t> y la </a:t>
            </a:r>
            <a:r>
              <a:rPr lang="es-ES" sz="4800" b="1" dirty="0">
                <a:solidFill>
                  <a:srgbClr val="C00000"/>
                </a:solidFill>
              </a:rPr>
              <a:t>mujer</a:t>
            </a:r>
            <a:r>
              <a:rPr lang="es-ES" sz="4800" b="1" dirty="0">
                <a:solidFill>
                  <a:srgbClr val="002060"/>
                </a:solidFill>
              </a:rPr>
              <a:t> representan al </a:t>
            </a:r>
            <a:r>
              <a:rPr lang="es-ES" sz="4800" b="1" dirty="0" smtClean="0">
                <a:solidFill>
                  <a:srgbClr val="002060"/>
                </a:solidFill>
              </a:rPr>
              <a:t>poder político </a:t>
            </a:r>
            <a:r>
              <a:rPr lang="es-ES" sz="4800" b="1" dirty="0">
                <a:solidFill>
                  <a:srgbClr val="002060"/>
                </a:solidFill>
              </a:rPr>
              <a:t>y </a:t>
            </a:r>
            <a:r>
              <a:rPr lang="es-ES" sz="4800" b="1" dirty="0" smtClean="0">
                <a:solidFill>
                  <a:srgbClr val="002060"/>
                </a:solidFill>
              </a:rPr>
              <a:t>el poder religioso </a:t>
            </a:r>
            <a:r>
              <a:rPr lang="es-ES" sz="4800" b="1" dirty="0">
                <a:solidFill>
                  <a:srgbClr val="002060"/>
                </a:solidFill>
              </a:rPr>
              <a:t>respectivamente</a:t>
            </a:r>
            <a:r>
              <a:rPr lang="es-ES" sz="4800" b="1" dirty="0" smtClean="0">
                <a:solidFill>
                  <a:srgbClr val="002060"/>
                </a:solidFill>
              </a:rPr>
              <a:t>.” </a:t>
            </a:r>
            <a:r>
              <a:rPr lang="es-ES" sz="3600" b="1" i="1" dirty="0" smtClean="0">
                <a:solidFill>
                  <a:srgbClr val="7030A0"/>
                </a:solidFill>
              </a:rPr>
              <a:t>Comentario Bíblico Adventista, Ap. 17: 3.</a:t>
            </a:r>
            <a:endParaRPr lang="es-ES" sz="4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59656" y="1794281"/>
            <a:ext cx="4903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El falso profeta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3" y="318250"/>
            <a:ext cx="41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El dragón</a:t>
            </a:r>
            <a:endParaRPr lang="es-ES" sz="3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45393" y="4156430"/>
            <a:ext cx="4577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La madre de las rameras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59656" y="5299793"/>
            <a:ext cx="4033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Las hijas de las rameras</a:t>
            </a:r>
            <a:endParaRPr lang="es-ES" sz="3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45393" y="2764612"/>
            <a:ext cx="471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Tres espíritus inmundos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917477" y="3957298"/>
            <a:ext cx="510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La bestia de la tierra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946709" y="1387310"/>
            <a:ext cx="501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Espiritismo o paganismo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946710" y="266638"/>
            <a:ext cx="5104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Babilonia: una organización </a:t>
            </a:r>
            <a:r>
              <a:rPr lang="es-ES" sz="3200" dirty="0" smtClean="0">
                <a:solidFill>
                  <a:prstClr val="black"/>
                </a:solidFill>
              </a:rPr>
              <a:t>apóstata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900626" y="2208783"/>
            <a:ext cx="5048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C. </a:t>
            </a:r>
            <a:r>
              <a:rPr lang="es-ES" sz="3200" dirty="0"/>
              <a:t>Organizaciones que conforman el protestantismo apóstata</a:t>
            </a:r>
            <a:endParaRPr lang="es-ES" sz="3200" dirty="0">
              <a:latin typeface="Calibri" panose="020F0502020204030204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977429" y="5643365"/>
            <a:ext cx="4756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lang="es-ES" sz="3200" dirty="0">
                <a:solidFill>
                  <a:prstClr val="black"/>
                </a:solidFill>
              </a:rPr>
              <a:t>Dragón, bestia, falso profeta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915987" y="4879735"/>
            <a:ext cx="501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lang="es-ES" sz="3200" dirty="0">
                <a:solidFill>
                  <a:prstClr val="black"/>
                </a:solidFill>
              </a:rPr>
              <a:t>Dragón, bestia, </a:t>
            </a:r>
            <a:r>
              <a:rPr lang="es-ES" sz="3200" dirty="0" smtClean="0">
                <a:solidFill>
                  <a:prstClr val="black"/>
                </a:solidFill>
              </a:rPr>
              <a:t>papado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643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74209" y="301267"/>
            <a:ext cx="11017045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C00000"/>
                </a:solidFill>
              </a:rPr>
              <a:t>Apocalipsis 19:19, 20</a:t>
            </a:r>
            <a:r>
              <a:rPr lang="es-ES" sz="4800" b="1" dirty="0">
                <a:solidFill>
                  <a:srgbClr val="002060"/>
                </a:solidFill>
              </a:rPr>
              <a:t>: Aparecen de </a:t>
            </a:r>
            <a:r>
              <a:rPr lang="es-ES" sz="4800" b="1" dirty="0" smtClean="0">
                <a:solidFill>
                  <a:srgbClr val="002060"/>
                </a:solidFill>
              </a:rPr>
              <a:t>nuevo </a:t>
            </a:r>
            <a:r>
              <a:rPr lang="es-ES" sz="4800" b="1" dirty="0">
                <a:solidFill>
                  <a:srgbClr val="002060"/>
                </a:solidFill>
              </a:rPr>
              <a:t>los tres enemigos del pueblo de Dios y Jesús los vencerá en la batalla de Armagedón: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Los reyes [el poder político]</a:t>
            </a:r>
            <a:endParaRPr lang="es-ES" sz="4800" b="1" dirty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La bestia [del mar]</a:t>
            </a:r>
            <a:endParaRPr lang="es-ES" sz="4800" b="1" dirty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002060"/>
                </a:solidFill>
              </a:rPr>
              <a:t>falso </a:t>
            </a:r>
            <a:r>
              <a:rPr lang="es-ES" sz="4800" b="1" dirty="0" smtClean="0">
                <a:solidFill>
                  <a:srgbClr val="002060"/>
                </a:solidFill>
              </a:rPr>
              <a:t>profeta [la bestia de la tierra, el protestantismo apóstata]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60439" y="671691"/>
            <a:ext cx="112710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“Y vi a la </a:t>
            </a:r>
            <a:r>
              <a:rPr lang="es-ES" sz="4400" b="1" dirty="0">
                <a:solidFill>
                  <a:srgbClr val="FFFF00"/>
                </a:solidFill>
              </a:rPr>
              <a:t>bestia</a:t>
            </a:r>
            <a:r>
              <a:rPr lang="es-ES" sz="4400" b="1" dirty="0">
                <a:solidFill>
                  <a:schemeClr val="bg1"/>
                </a:solidFill>
              </a:rPr>
              <a:t>, a los </a:t>
            </a:r>
            <a:r>
              <a:rPr lang="es-ES" sz="4400" b="1" dirty="0">
                <a:solidFill>
                  <a:srgbClr val="FFFF00"/>
                </a:solidFill>
              </a:rPr>
              <a:t>reyes de la tierra </a:t>
            </a:r>
            <a:r>
              <a:rPr lang="es-ES" sz="4400" b="1" dirty="0">
                <a:solidFill>
                  <a:schemeClr val="bg1"/>
                </a:solidFill>
              </a:rPr>
              <a:t>y a sus ejércitos, reunidos para guerrear contra el que montaba el caballo, y contra su ejército. 20 Y la </a:t>
            </a:r>
            <a:r>
              <a:rPr lang="es-ES" sz="4400" b="1" dirty="0">
                <a:solidFill>
                  <a:srgbClr val="FFFF00"/>
                </a:solidFill>
              </a:rPr>
              <a:t>bestia</a:t>
            </a:r>
            <a:r>
              <a:rPr lang="es-ES" sz="4400" b="1" dirty="0">
                <a:solidFill>
                  <a:schemeClr val="bg1"/>
                </a:solidFill>
              </a:rPr>
              <a:t> fue apresada, y con ella </a:t>
            </a:r>
            <a:r>
              <a:rPr lang="es-ES" sz="4400" b="1" dirty="0">
                <a:solidFill>
                  <a:srgbClr val="FFFF00"/>
                </a:solidFill>
              </a:rPr>
              <a:t>el falso profeta </a:t>
            </a:r>
            <a:r>
              <a:rPr lang="es-ES" sz="4400" b="1" dirty="0">
                <a:solidFill>
                  <a:schemeClr val="bg1"/>
                </a:solidFill>
              </a:rPr>
              <a:t>que había hecho delante de ella las </a:t>
            </a:r>
            <a:r>
              <a:rPr lang="es-ES" sz="4400" b="1" dirty="0">
                <a:solidFill>
                  <a:srgbClr val="FFFF00"/>
                </a:solidFill>
              </a:rPr>
              <a:t>señales</a:t>
            </a:r>
            <a:r>
              <a:rPr lang="es-ES" sz="4400" b="1" dirty="0">
                <a:solidFill>
                  <a:schemeClr val="bg1"/>
                </a:solidFill>
              </a:rPr>
              <a:t> con las cuales había </a:t>
            </a:r>
            <a:r>
              <a:rPr lang="es-ES" sz="4400" b="1" dirty="0">
                <a:solidFill>
                  <a:srgbClr val="FFFF00"/>
                </a:solidFill>
              </a:rPr>
              <a:t>engañado</a:t>
            </a:r>
            <a:r>
              <a:rPr lang="es-ES" sz="4400" b="1" dirty="0">
                <a:solidFill>
                  <a:schemeClr val="bg1"/>
                </a:solidFill>
              </a:rPr>
              <a:t> a los que recibieron la </a:t>
            </a:r>
            <a:r>
              <a:rPr lang="es-ES" sz="4400" b="1" dirty="0">
                <a:solidFill>
                  <a:srgbClr val="FFFF00"/>
                </a:solidFill>
              </a:rPr>
              <a:t>marca</a:t>
            </a:r>
            <a:r>
              <a:rPr lang="es-ES" sz="4400" b="1" dirty="0">
                <a:solidFill>
                  <a:schemeClr val="bg1"/>
                </a:solidFill>
              </a:rPr>
              <a:t> de la bestia, y habían </a:t>
            </a:r>
            <a:r>
              <a:rPr lang="es-ES" sz="4400" b="1" dirty="0">
                <a:solidFill>
                  <a:srgbClr val="FFFF00"/>
                </a:solidFill>
              </a:rPr>
              <a:t>adorado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rgbClr val="FFFF00"/>
                </a:solidFill>
              </a:rPr>
              <a:t>su imagen</a:t>
            </a:r>
            <a:r>
              <a:rPr lang="es-ES" sz="4400" b="1" dirty="0">
                <a:solidFill>
                  <a:schemeClr val="bg1"/>
                </a:solidFill>
              </a:rPr>
              <a:t>. Estos dos fueron lanzados vivos dentro de un lago de fuego que arde con azufre</a:t>
            </a:r>
            <a:r>
              <a:rPr lang="es-ES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Ap. 19: 19-20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9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25041" y="82724"/>
            <a:ext cx="11591186" cy="65556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u="sng" dirty="0">
                <a:solidFill>
                  <a:srgbClr val="C00000"/>
                </a:solidFill>
              </a:rPr>
              <a:t>El común denominador</a:t>
            </a:r>
            <a:r>
              <a:rPr lang="es-ES" sz="6000" b="1" dirty="0">
                <a:solidFill>
                  <a:srgbClr val="002060"/>
                </a:solidFill>
              </a:rPr>
              <a:t>: Babilonia persigue al remanente porque </a:t>
            </a:r>
            <a:r>
              <a:rPr lang="es-ES" sz="6000" b="1" u="sng" dirty="0">
                <a:solidFill>
                  <a:srgbClr val="002060"/>
                </a:solidFill>
              </a:rPr>
              <a:t>adoran</a:t>
            </a:r>
            <a:r>
              <a:rPr lang="es-ES" sz="6000" b="1" dirty="0">
                <a:solidFill>
                  <a:srgbClr val="002060"/>
                </a:solidFill>
              </a:rPr>
              <a:t> al Dios verdadero y </a:t>
            </a:r>
            <a:r>
              <a:rPr lang="es-ES" sz="6000" b="1" u="sng" dirty="0">
                <a:solidFill>
                  <a:srgbClr val="002060"/>
                </a:solidFill>
              </a:rPr>
              <a:t>guardan</a:t>
            </a:r>
            <a:r>
              <a:rPr lang="es-ES" sz="6000" b="1" dirty="0">
                <a:solidFill>
                  <a:srgbClr val="002060"/>
                </a:solidFill>
              </a:rPr>
              <a:t> los mandamientos de Dios (compare </a:t>
            </a:r>
            <a:r>
              <a:rPr lang="es-ES" sz="6000" b="1" dirty="0" smtClean="0">
                <a:solidFill>
                  <a:srgbClr val="002060"/>
                </a:solidFill>
              </a:rPr>
              <a:t>con Daniel </a:t>
            </a:r>
            <a:r>
              <a:rPr lang="es-ES" sz="6000" b="1" dirty="0">
                <a:solidFill>
                  <a:srgbClr val="002060"/>
                </a:solidFill>
              </a:rPr>
              <a:t>3 y Daniel 6 </a:t>
            </a:r>
            <a:r>
              <a:rPr lang="es-ES" sz="6000" b="1" dirty="0" smtClean="0">
                <a:solidFill>
                  <a:srgbClr val="002060"/>
                </a:solidFill>
              </a:rPr>
              <a:t>donde </a:t>
            </a:r>
            <a:r>
              <a:rPr lang="es-ES" sz="6000" b="1" dirty="0">
                <a:solidFill>
                  <a:srgbClr val="002060"/>
                </a:solidFill>
              </a:rPr>
              <a:t>la controversia tiene que ver con la </a:t>
            </a:r>
            <a:r>
              <a:rPr lang="es-ES" sz="6000" b="1" u="sng" dirty="0">
                <a:solidFill>
                  <a:srgbClr val="002060"/>
                </a:solidFill>
              </a:rPr>
              <a:t>adoración</a:t>
            </a:r>
            <a:r>
              <a:rPr lang="es-ES" sz="6000" b="1" dirty="0">
                <a:solidFill>
                  <a:srgbClr val="002060"/>
                </a:solidFill>
              </a:rPr>
              <a:t> y la ley de </a:t>
            </a:r>
            <a:r>
              <a:rPr lang="es-ES" sz="6000" b="1" dirty="0" smtClean="0">
                <a:solidFill>
                  <a:srgbClr val="002060"/>
                </a:solidFill>
              </a:rPr>
              <a:t>Dios).</a:t>
            </a:r>
            <a:endParaRPr lang="es-E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64119" y="248761"/>
            <a:ext cx="11591186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i="1" dirty="0">
                <a:solidFill>
                  <a:srgbClr val="7030A0"/>
                </a:solidFill>
              </a:rPr>
              <a:t>Comentario bíblico adventista, Ap. 17: </a:t>
            </a:r>
            <a:r>
              <a:rPr lang="es-ES" sz="4800" b="1" i="1" dirty="0" smtClean="0">
                <a:solidFill>
                  <a:srgbClr val="7030A0"/>
                </a:solidFill>
              </a:rPr>
              <a:t>5:</a:t>
            </a:r>
            <a:endParaRPr lang="es-ES" sz="4800" b="1" i="1" dirty="0">
              <a:solidFill>
                <a:srgbClr val="7030A0"/>
              </a:solidFill>
            </a:endParaRPr>
          </a:p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"</a:t>
            </a:r>
            <a:r>
              <a:rPr lang="es-ES" sz="4800" b="1" dirty="0">
                <a:solidFill>
                  <a:srgbClr val="002060"/>
                </a:solidFill>
              </a:rPr>
              <a:t>La Babilonia simbólica puede considerarse en cierto sentido como una representación de los </a:t>
            </a:r>
            <a:r>
              <a:rPr lang="es-ES" sz="4800" b="1" dirty="0">
                <a:solidFill>
                  <a:srgbClr val="C00000"/>
                </a:solidFill>
              </a:rPr>
              <a:t>sistemas religiosos apóstatas </a:t>
            </a:r>
            <a:r>
              <a:rPr lang="es-ES" sz="4800" b="1" dirty="0">
                <a:solidFill>
                  <a:srgbClr val="002060"/>
                </a:solidFill>
              </a:rPr>
              <a:t>a través de la historia; pero "Babilonia la grande" simboliza en un sentido especial a las religiones apóstatas que se unirán </a:t>
            </a:r>
            <a:r>
              <a:rPr lang="es-ES" sz="4800" b="1" dirty="0">
                <a:solidFill>
                  <a:srgbClr val="C00000"/>
                </a:solidFill>
              </a:rPr>
              <a:t>en el tiempo del fin</a:t>
            </a:r>
            <a:r>
              <a:rPr lang="es-ES" sz="4800" b="1" dirty="0">
                <a:solidFill>
                  <a:srgbClr val="002060"/>
                </a:solidFill>
              </a:rPr>
              <a:t>. 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1311664"/>
            <a:ext cx="114488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chemeClr val="bg1"/>
                </a:solidFill>
              </a:rPr>
              <a:t>“</a:t>
            </a:r>
            <a:r>
              <a:rPr lang="es-ES" sz="7200" b="1" dirty="0">
                <a:solidFill>
                  <a:schemeClr val="bg1"/>
                </a:solidFill>
              </a:rPr>
              <a:t>Y el dragón se paró frente a la mujer que estaba para dar a luz, a fin de </a:t>
            </a:r>
            <a:r>
              <a:rPr lang="es-ES" sz="7200" b="1" dirty="0">
                <a:solidFill>
                  <a:srgbClr val="FFFF00"/>
                </a:solidFill>
              </a:rPr>
              <a:t>devorar a su hijo </a:t>
            </a:r>
            <a:r>
              <a:rPr lang="es-ES" sz="7200" b="1" dirty="0">
                <a:solidFill>
                  <a:schemeClr val="bg1"/>
                </a:solidFill>
              </a:rPr>
              <a:t>tan pronto como naciese.”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8" y="111335"/>
            <a:ext cx="1144885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12:4: </a:t>
            </a:r>
            <a:r>
              <a:rPr lang="es-ES" dirty="0">
                <a:solidFill>
                  <a:schemeClr val="tx1"/>
                </a:solidFill>
              </a:rPr>
              <a:t>El dragón procuró matar a Jesús cuando nació:</a:t>
            </a:r>
          </a:p>
        </p:txBody>
      </p:sp>
    </p:spTree>
    <p:extLst>
      <p:ext uri="{BB962C8B-B14F-4D97-AF65-F5344CB8AC3E}">
        <p14:creationId xmlns:p14="http://schemas.microsoft.com/office/powerpoint/2010/main" val="16172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64119" y="248761"/>
            <a:ext cx="11591186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 smtClean="0">
                <a:solidFill>
                  <a:srgbClr val="002060"/>
                </a:solidFill>
              </a:rPr>
              <a:t>En </a:t>
            </a:r>
            <a:r>
              <a:rPr lang="es-ES" sz="4400" b="1" dirty="0">
                <a:solidFill>
                  <a:srgbClr val="002060"/>
                </a:solidFill>
              </a:rPr>
              <a:t>Ap. 17: 18 se llama a la Babilonia simbólica "la gran ciudad"; pero ahora es llamada "</a:t>
            </a:r>
            <a:r>
              <a:rPr lang="es-ES" sz="4400" b="1" dirty="0">
                <a:solidFill>
                  <a:srgbClr val="C00000"/>
                </a:solidFill>
              </a:rPr>
              <a:t>la grande</a:t>
            </a:r>
            <a:r>
              <a:rPr lang="es-ES" sz="4400" b="1" dirty="0">
                <a:solidFill>
                  <a:srgbClr val="002060"/>
                </a:solidFill>
              </a:rPr>
              <a:t>" porque este capítulo trata más particularmente con el gran </a:t>
            </a:r>
            <a:r>
              <a:rPr lang="es-ES" sz="4400" b="1" dirty="0">
                <a:solidFill>
                  <a:srgbClr val="C00000"/>
                </a:solidFill>
              </a:rPr>
              <a:t>esfuerzo final </a:t>
            </a:r>
            <a:r>
              <a:rPr lang="es-ES" sz="4400" b="1" dirty="0">
                <a:solidFill>
                  <a:srgbClr val="002060"/>
                </a:solidFill>
              </a:rPr>
              <a:t>de </a:t>
            </a:r>
            <a:r>
              <a:rPr lang="es-ES" sz="4400" b="1" dirty="0">
                <a:solidFill>
                  <a:srgbClr val="C00000"/>
                </a:solidFill>
              </a:rPr>
              <a:t>Satanás</a:t>
            </a:r>
            <a:r>
              <a:rPr lang="es-ES" sz="4400" b="1" dirty="0">
                <a:solidFill>
                  <a:srgbClr val="002060"/>
                </a:solidFill>
              </a:rPr>
              <a:t> para lograr la lealtad de la raza humana por medio de la religión. "Babilonia </a:t>
            </a:r>
            <a:r>
              <a:rPr lang="es-ES" sz="4400" b="1" dirty="0" smtClean="0">
                <a:solidFill>
                  <a:srgbClr val="002060"/>
                </a:solidFill>
              </a:rPr>
              <a:t>la grande</a:t>
            </a:r>
            <a:r>
              <a:rPr lang="es-ES" sz="4400" b="1" dirty="0">
                <a:solidFill>
                  <a:srgbClr val="002060"/>
                </a:solidFill>
              </a:rPr>
              <a:t>" es el nombre con el que la Inspiración se refiere a la gran </a:t>
            </a:r>
            <a:r>
              <a:rPr lang="es-ES" sz="4400" b="1" dirty="0">
                <a:solidFill>
                  <a:srgbClr val="C00000"/>
                </a:solidFill>
              </a:rPr>
              <a:t>triple unión religiosa del papado, el protestantismo apóstata y el espiritismo</a:t>
            </a:r>
            <a:r>
              <a:rPr lang="es-ES" sz="4400" b="1" dirty="0" smtClean="0">
                <a:solidFill>
                  <a:srgbClr val="002060"/>
                </a:solidFill>
              </a:rPr>
              <a:t>."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30942" y="324531"/>
            <a:ext cx="10958052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C00000"/>
                </a:solidFill>
              </a:rPr>
              <a:t>Apocalipsis 18:4</a:t>
            </a:r>
            <a:r>
              <a:rPr lang="es-ES" sz="6000" b="1" dirty="0">
                <a:solidFill>
                  <a:srgbClr val="002060"/>
                </a:solidFill>
              </a:rPr>
              <a:t>: Babilonia estará llena de demonios y por esto el ángel poderoso llama a la gente a </a:t>
            </a:r>
            <a:r>
              <a:rPr lang="es-ES" sz="6000" b="1" u="sng" dirty="0">
                <a:solidFill>
                  <a:srgbClr val="002060"/>
                </a:solidFill>
              </a:rPr>
              <a:t>salir</a:t>
            </a:r>
            <a:r>
              <a:rPr lang="es-ES" sz="6000" b="1" dirty="0">
                <a:solidFill>
                  <a:srgbClr val="002060"/>
                </a:solidFill>
              </a:rPr>
              <a:t> de ella antes que Dios derrame su ira en las </a:t>
            </a:r>
            <a:r>
              <a:rPr lang="es-ES" sz="6000" b="1" u="sng" dirty="0">
                <a:solidFill>
                  <a:srgbClr val="002060"/>
                </a:solidFill>
              </a:rPr>
              <a:t>siete plagas </a:t>
            </a:r>
            <a:r>
              <a:rPr lang="es-ES" sz="6000" b="1" dirty="0">
                <a:solidFill>
                  <a:srgbClr val="002060"/>
                </a:solidFill>
              </a:rPr>
              <a:t>postreras.</a:t>
            </a:r>
            <a:endParaRPr lang="es-E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1090439"/>
            <a:ext cx="1144885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</a:rPr>
              <a:t>“Y oí otra voz del cielo, que decía: </a:t>
            </a:r>
            <a:r>
              <a:rPr lang="es-ES" sz="6600" b="1" dirty="0">
                <a:solidFill>
                  <a:srgbClr val="FFFF00"/>
                </a:solidFill>
              </a:rPr>
              <a:t>Salid</a:t>
            </a:r>
            <a:r>
              <a:rPr lang="es-ES" sz="6600" b="1" dirty="0">
                <a:solidFill>
                  <a:schemeClr val="bg1"/>
                </a:solidFill>
              </a:rPr>
              <a:t> de ella, pueblo mío, para que no seáis partícipes de sus pecados, ni recibáis parte de sus plagas;”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Ap.: 18: 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34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4A5B7C5-2780-4378-9D3F-38AA7CE21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4693919" cy="685476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24AC44D-1EA4-45A9-830F-60F7EDB2EEE3}"/>
              </a:ext>
            </a:extLst>
          </p:cNvPr>
          <p:cNvSpPr/>
          <p:nvPr/>
        </p:nvSpPr>
        <p:spPr>
          <a:xfrm>
            <a:off x="0" y="3239"/>
            <a:ext cx="5800299" cy="68547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388BAA-4D52-4A51-8EFF-ADFF3D9FBF8B}"/>
              </a:ext>
            </a:extLst>
          </p:cNvPr>
          <p:cNvSpPr txBox="1"/>
          <p:nvPr/>
        </p:nvSpPr>
        <p:spPr>
          <a:xfrm>
            <a:off x="252483" y="472725"/>
            <a:ext cx="52953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¿Quieres </a:t>
            </a:r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mantenerte fiel a Cristo para resistir los embates de la trilogía de Satanás?</a:t>
            </a:r>
            <a:endParaRPr lang="es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298" y="0"/>
            <a:ext cx="63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1756" y="1865661"/>
            <a:ext cx="114488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Herodes entonces, cuando se vio burlado por los magos, se enojó mucho, y </a:t>
            </a:r>
            <a:r>
              <a:rPr lang="es-ES" sz="4800" b="1" dirty="0">
                <a:solidFill>
                  <a:srgbClr val="FFFF00"/>
                </a:solidFill>
              </a:rPr>
              <a:t>mandó matar a todos los niños </a:t>
            </a:r>
            <a:r>
              <a:rPr lang="es-ES" sz="4800" b="1" dirty="0">
                <a:solidFill>
                  <a:schemeClr val="bg1"/>
                </a:solidFill>
              </a:rPr>
              <a:t>menores de dos años que había en Belén y en todos sus alrededores, conforme al tiempo que había inquirido de los magos.”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448007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Mateo 2:16: </a:t>
            </a:r>
            <a:r>
              <a:rPr lang="es-ES" dirty="0">
                <a:solidFill>
                  <a:schemeClr val="tx1"/>
                </a:solidFill>
              </a:rPr>
              <a:t>Satanás obró por medio del poder civil de Roma para cumplir sus propósitos:</a:t>
            </a:r>
          </a:p>
        </p:txBody>
      </p:sp>
    </p:spTree>
    <p:extLst>
      <p:ext uri="{BB962C8B-B14F-4D97-AF65-F5344CB8AC3E}">
        <p14:creationId xmlns:p14="http://schemas.microsoft.com/office/powerpoint/2010/main" val="30866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1756" y="1039752"/>
            <a:ext cx="114488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chemeClr val="bg1"/>
                </a:solidFill>
              </a:rPr>
              <a:t>“Así que si bien el dragón representa primero a </a:t>
            </a:r>
            <a:r>
              <a:rPr lang="es-ES" sz="7200" b="1" dirty="0">
                <a:solidFill>
                  <a:srgbClr val="FFFF00"/>
                </a:solidFill>
              </a:rPr>
              <a:t>Satanás</a:t>
            </a:r>
            <a:r>
              <a:rPr lang="es-ES" sz="7200" b="1" dirty="0">
                <a:solidFill>
                  <a:schemeClr val="bg1"/>
                </a:solidFill>
              </a:rPr>
              <a:t>, en sentido derivado es un símbolo de la </a:t>
            </a:r>
            <a:r>
              <a:rPr lang="es-ES" sz="7200" b="1" dirty="0">
                <a:solidFill>
                  <a:srgbClr val="FFFF00"/>
                </a:solidFill>
              </a:rPr>
              <a:t>Roma pagana</a:t>
            </a:r>
            <a:r>
              <a:rPr lang="es-ES" sz="7200" b="1" dirty="0" smtClean="0">
                <a:solidFill>
                  <a:schemeClr val="bg1"/>
                </a:solidFill>
              </a:rPr>
              <a:t>.”</a:t>
            </a:r>
            <a:endParaRPr lang="es-ES" sz="72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44800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Conflicto de los Siglos, CS</a:t>
            </a:r>
            <a:r>
              <a:rPr lang="es-ES" dirty="0"/>
              <a:t>, p. 491</a:t>
            </a:r>
          </a:p>
        </p:txBody>
      </p:sp>
    </p:spTree>
    <p:extLst>
      <p:ext uri="{BB962C8B-B14F-4D97-AF65-F5344CB8AC3E}">
        <p14:creationId xmlns:p14="http://schemas.microsoft.com/office/powerpoint/2010/main" val="10516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bestia del mar</a:t>
            </a:r>
          </a:p>
        </p:txBody>
      </p:sp>
    </p:spTree>
    <p:extLst>
      <p:ext uri="{BB962C8B-B14F-4D97-AF65-F5344CB8AC3E}">
        <p14:creationId xmlns:p14="http://schemas.microsoft.com/office/powerpoint/2010/main" val="12010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68710" y="192541"/>
            <a:ext cx="11282515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7200" b="1" u="sng" dirty="0">
                <a:solidFill>
                  <a:srgbClr val="C00000"/>
                </a:solidFill>
              </a:rPr>
              <a:t>Apocalipsis 13:2-10</a:t>
            </a:r>
            <a:r>
              <a:rPr lang="es-ES" sz="7200" b="1" dirty="0">
                <a:solidFill>
                  <a:srgbClr val="002060"/>
                </a:solidFill>
              </a:rPr>
              <a:t>: El </a:t>
            </a:r>
            <a:r>
              <a:rPr lang="es-ES" sz="7200" b="1" u="sng" dirty="0">
                <a:solidFill>
                  <a:srgbClr val="002060"/>
                </a:solidFill>
              </a:rPr>
              <a:t>dragón</a:t>
            </a:r>
            <a:r>
              <a:rPr lang="es-ES" sz="7200" b="1" dirty="0">
                <a:solidFill>
                  <a:srgbClr val="002060"/>
                </a:solidFill>
              </a:rPr>
              <a:t> que intentó matar al niño </a:t>
            </a:r>
            <a:r>
              <a:rPr lang="es-ES" sz="7200" b="1" dirty="0">
                <a:solidFill>
                  <a:srgbClr val="C00000"/>
                </a:solidFill>
              </a:rPr>
              <a:t>le dio su poder, su trono y su autoridad </a:t>
            </a:r>
            <a:r>
              <a:rPr lang="es-ES" sz="7200" b="1" u="sng" dirty="0">
                <a:solidFill>
                  <a:srgbClr val="002060"/>
                </a:solidFill>
              </a:rPr>
              <a:t>a la bestia </a:t>
            </a:r>
            <a:r>
              <a:rPr lang="es-ES" sz="7200" b="1" dirty="0">
                <a:solidFill>
                  <a:srgbClr val="002060"/>
                </a:solidFill>
              </a:rPr>
              <a:t>que se levantó del </a:t>
            </a:r>
            <a:r>
              <a:rPr lang="es-ES" sz="7200" b="1" u="sng" dirty="0">
                <a:solidFill>
                  <a:srgbClr val="002060"/>
                </a:solidFill>
              </a:rPr>
              <a:t>mar</a:t>
            </a:r>
            <a:r>
              <a:rPr lang="es-ES" sz="7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55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16854" y="639822"/>
            <a:ext cx="11452359" cy="483209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u="sng" dirty="0" smtClean="0">
                <a:solidFill>
                  <a:srgbClr val="C00000"/>
                </a:solidFill>
              </a:rPr>
              <a:t>Apocalipsis 13:2-10</a:t>
            </a:r>
            <a:r>
              <a:rPr lang="es-ES" sz="4400" b="1" dirty="0" smtClean="0">
                <a:solidFill>
                  <a:srgbClr val="002060"/>
                </a:solidFill>
              </a:rPr>
              <a:t>: La </a:t>
            </a:r>
            <a:r>
              <a:rPr lang="es-ES" sz="4400" b="1" dirty="0">
                <a:solidFill>
                  <a:srgbClr val="002060"/>
                </a:solidFill>
              </a:rPr>
              <a:t>bestia que </a:t>
            </a:r>
            <a:r>
              <a:rPr lang="es-ES" sz="4400" b="1" dirty="0" smtClean="0">
                <a:solidFill>
                  <a:srgbClr val="002060"/>
                </a:solidFill>
              </a:rPr>
              <a:t>se levantó </a:t>
            </a:r>
            <a:r>
              <a:rPr lang="es-ES" sz="4400" b="1" dirty="0">
                <a:solidFill>
                  <a:srgbClr val="002060"/>
                </a:solidFill>
              </a:rPr>
              <a:t>del mar: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Persigue </a:t>
            </a:r>
            <a:r>
              <a:rPr lang="es-ES" sz="4400" b="1" dirty="0">
                <a:solidFill>
                  <a:srgbClr val="002060"/>
                </a:solidFill>
              </a:rPr>
              <a:t>a los santos por 42 meses (</a:t>
            </a:r>
            <a:r>
              <a:rPr lang="es-ES" sz="4400" b="1" dirty="0" smtClean="0">
                <a:solidFill>
                  <a:srgbClr val="002060"/>
                </a:solidFill>
              </a:rPr>
              <a:t>Ap. </a:t>
            </a:r>
            <a:r>
              <a:rPr lang="es-ES" sz="4400" b="1" dirty="0">
                <a:solidFill>
                  <a:srgbClr val="002060"/>
                </a:solidFill>
              </a:rPr>
              <a:t>13:5)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Al </a:t>
            </a:r>
            <a:r>
              <a:rPr lang="es-ES" sz="4400" b="1" dirty="0">
                <a:solidFill>
                  <a:srgbClr val="002060"/>
                </a:solidFill>
              </a:rPr>
              <a:t>final de los 42 meses la bestia recibe una herida mortal (</a:t>
            </a:r>
            <a:r>
              <a:rPr lang="es-ES" sz="4400" b="1" dirty="0" smtClean="0">
                <a:solidFill>
                  <a:srgbClr val="002060"/>
                </a:solidFill>
              </a:rPr>
              <a:t>Ap. </a:t>
            </a:r>
            <a:r>
              <a:rPr lang="es-ES" sz="4400" b="1" dirty="0">
                <a:solidFill>
                  <a:srgbClr val="002060"/>
                </a:solidFill>
              </a:rPr>
              <a:t>13:10)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Después </a:t>
            </a:r>
            <a:r>
              <a:rPr lang="es-ES" sz="4400" b="1" dirty="0" smtClean="0">
                <a:solidFill>
                  <a:srgbClr val="002060"/>
                </a:solidFill>
              </a:rPr>
              <a:t>la </a:t>
            </a:r>
            <a:r>
              <a:rPr lang="es-ES" sz="4400" b="1" dirty="0">
                <a:solidFill>
                  <a:srgbClr val="002060"/>
                </a:solidFill>
              </a:rPr>
              <a:t>herida mortal se sana y todo el mundo sigue a la bestia (</a:t>
            </a:r>
            <a:r>
              <a:rPr lang="es-ES" sz="4400" b="1" dirty="0" smtClean="0">
                <a:solidFill>
                  <a:srgbClr val="002060"/>
                </a:solidFill>
              </a:rPr>
              <a:t>Ap. </a:t>
            </a:r>
            <a:r>
              <a:rPr lang="es-ES" sz="4400" b="1" dirty="0">
                <a:solidFill>
                  <a:srgbClr val="002060"/>
                </a:solidFill>
              </a:rPr>
              <a:t>13:3).</a:t>
            </a:r>
          </a:p>
        </p:txBody>
      </p:sp>
    </p:spTree>
    <p:extLst>
      <p:ext uri="{BB962C8B-B14F-4D97-AF65-F5344CB8AC3E}">
        <p14:creationId xmlns:p14="http://schemas.microsoft.com/office/powerpoint/2010/main" val="38671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cion 01-Mensaje de los 3 angeles" id="{E36B23E9-E561-41C0-A577-9B93B8962885}" vid="{5F957260-1CFC-4283-8A3F-25F00EE8906C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mensaje tres angeles</Template>
  <TotalTime>23786</TotalTime>
  <Words>2255</Words>
  <Application>Microsoft Office PowerPoint</Application>
  <PresentationFormat>Panorámica</PresentationFormat>
  <Paragraphs>135</Paragraphs>
  <Slides>43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54" baseType="lpstr">
      <vt:lpstr>Arial</vt:lpstr>
      <vt:lpstr>Arial Black</vt:lpstr>
      <vt:lpstr>Baskerville Old Face</vt:lpstr>
      <vt:lpstr>Bauhaus 93</vt:lpstr>
      <vt:lpstr>Berlin Sans FB Demi</vt:lpstr>
      <vt:lpstr>Calibri</vt:lpstr>
      <vt:lpstr>Calibri Light</vt:lpstr>
      <vt:lpstr>Cascadia Code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 Arroyo</dc:creator>
  <cp:lastModifiedBy>Ulises Aguero Arroyo</cp:lastModifiedBy>
  <cp:revision>1241</cp:revision>
  <dcterms:created xsi:type="dcterms:W3CDTF">2022-04-02T22:48:54Z</dcterms:created>
  <dcterms:modified xsi:type="dcterms:W3CDTF">2023-07-24T22:54:43Z</dcterms:modified>
</cp:coreProperties>
</file>