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6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p:cViewPr varScale="1">
        <p:scale>
          <a:sx n="119" d="100"/>
          <a:sy n="119" d="100"/>
        </p:scale>
        <p:origin x="3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229925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335153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093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524684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623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3297165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169138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385457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427993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0C1CB1C-FD3B-254B-B77D-DFF1C556B3F6}" type="datetimeFigureOut">
              <a:rPr lang="es-CR" smtClean="0"/>
              <a:t>4/8/24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375633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D0C1CB1C-FD3B-254B-B77D-DFF1C556B3F6}" type="datetimeFigureOut">
              <a:rPr lang="es-CR" smtClean="0"/>
              <a:t>4/8/24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287374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D0C1CB1C-FD3B-254B-B77D-DFF1C556B3F6}" type="datetimeFigureOut">
              <a:rPr lang="es-CR" smtClean="0"/>
              <a:t>4/8/24</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19896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D0C1CB1C-FD3B-254B-B77D-DFF1C556B3F6}" type="datetimeFigureOut">
              <a:rPr lang="es-CR" smtClean="0"/>
              <a:t>4/8/24</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351697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1CB1C-FD3B-254B-B77D-DFF1C556B3F6}" type="datetimeFigureOut">
              <a:rPr lang="es-CR" smtClean="0"/>
              <a:t>4/8/24</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72036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0C1CB1C-FD3B-254B-B77D-DFF1C556B3F6}" type="datetimeFigureOut">
              <a:rPr lang="es-CR" smtClean="0"/>
              <a:t>4/8/24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191150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0C1CB1C-FD3B-254B-B77D-DFF1C556B3F6}" type="datetimeFigureOut">
              <a:rPr lang="es-CR" smtClean="0"/>
              <a:t>4/8/24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E2F6191-34E4-B048-965B-AEE6F022216A}" type="slidenum">
              <a:rPr lang="es-CR" smtClean="0"/>
              <a:t>‹Nº›</a:t>
            </a:fld>
            <a:endParaRPr lang="es-CR"/>
          </a:p>
        </p:txBody>
      </p:sp>
    </p:spTree>
    <p:extLst>
      <p:ext uri="{BB962C8B-B14F-4D97-AF65-F5344CB8AC3E}">
        <p14:creationId xmlns:p14="http://schemas.microsoft.com/office/powerpoint/2010/main" val="335844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C1CB1C-FD3B-254B-B77D-DFF1C556B3F6}" type="datetimeFigureOut">
              <a:rPr lang="es-CR" smtClean="0"/>
              <a:t>4/8/24</a:t>
            </a:fld>
            <a:endParaRPr lang="es-C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2F6191-34E4-B048-965B-AEE6F022216A}" type="slidenum">
              <a:rPr lang="es-CR" smtClean="0"/>
              <a:t>‹Nº›</a:t>
            </a:fld>
            <a:endParaRPr lang="es-CR"/>
          </a:p>
        </p:txBody>
      </p:sp>
    </p:spTree>
    <p:extLst>
      <p:ext uri="{BB962C8B-B14F-4D97-AF65-F5344CB8AC3E}">
        <p14:creationId xmlns:p14="http://schemas.microsoft.com/office/powerpoint/2010/main" val="7411942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548681-FC83-6E3A-E72E-6EAFBA87E65F}"/>
              </a:ext>
            </a:extLst>
          </p:cNvPr>
          <p:cNvSpPr txBox="1"/>
          <p:nvPr/>
        </p:nvSpPr>
        <p:spPr>
          <a:xfrm>
            <a:off x="2049137" y="2489812"/>
            <a:ext cx="7289175" cy="646331"/>
          </a:xfrm>
          <a:prstGeom prst="rect">
            <a:avLst/>
          </a:prstGeom>
          <a:noFill/>
        </p:spPr>
        <p:txBody>
          <a:bodyPr wrap="none" rtlCol="0">
            <a:spAutoFit/>
          </a:bodyPr>
          <a:lstStyle/>
          <a:p>
            <a:r>
              <a:rPr lang="es-CR" sz="3600" dirty="0"/>
              <a:t>La fiesta de los panes sin levadura</a:t>
            </a:r>
          </a:p>
        </p:txBody>
      </p:sp>
    </p:spTree>
    <p:extLst>
      <p:ext uri="{BB962C8B-B14F-4D97-AF65-F5344CB8AC3E}">
        <p14:creationId xmlns:p14="http://schemas.microsoft.com/office/powerpoint/2010/main" val="139039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83F819-6206-365E-6FE4-AD36369F565E}"/>
              </a:ext>
            </a:extLst>
          </p:cNvPr>
          <p:cNvPicPr>
            <a:picLocks noChangeAspect="1"/>
          </p:cNvPicPr>
          <p:nvPr/>
        </p:nvPicPr>
        <p:blipFill>
          <a:blip r:embed="rId2"/>
          <a:stretch>
            <a:fillRect/>
          </a:stretch>
        </p:blipFill>
        <p:spPr>
          <a:xfrm>
            <a:off x="2603535" y="643467"/>
            <a:ext cx="6741249" cy="5571065"/>
          </a:xfrm>
          <a:prstGeom prst="rect">
            <a:avLst/>
          </a:prstGeom>
          <a:ln>
            <a:noFill/>
          </a:ln>
        </p:spPr>
      </p:pic>
    </p:spTree>
    <p:extLst>
      <p:ext uri="{BB962C8B-B14F-4D97-AF65-F5344CB8AC3E}">
        <p14:creationId xmlns:p14="http://schemas.microsoft.com/office/powerpoint/2010/main" val="305818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5BA8ECD-69AC-3C88-6629-6BB3E14B46C1}"/>
              </a:ext>
            </a:extLst>
          </p:cNvPr>
          <p:cNvSpPr txBox="1"/>
          <p:nvPr/>
        </p:nvSpPr>
        <p:spPr>
          <a:xfrm>
            <a:off x="176270" y="371475"/>
            <a:ext cx="7116895" cy="5775937"/>
          </a:xfrm>
          <a:prstGeom prst="rect">
            <a:avLst/>
          </a:prstGeom>
        </p:spPr>
        <p:txBody>
          <a:bodyPr vert="horz" lIns="91440" tIns="45720" rIns="91440" bIns="45720" rtlCol="0" anchor="ctr">
            <a:normAutofit/>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La Fiesta de </a:t>
            </a:r>
            <a:r>
              <a:rPr lang="en-US" sz="2000" dirty="0" err="1">
                <a:latin typeface="Arial" panose="020B0604020202020204" pitchFamily="34" charset="0"/>
                <a:cs typeface="Arial" panose="020B0604020202020204" pitchFamily="34" charset="0"/>
              </a:rPr>
              <a:t>los</a:t>
            </a:r>
            <a:r>
              <a:rPr lang="en-US" sz="2000" dirty="0">
                <a:latin typeface="Arial" panose="020B0604020202020204" pitchFamily="34" charset="0"/>
                <a:cs typeface="Arial" panose="020B0604020202020204" pitchFamily="34" charset="0"/>
              </a:rPr>
              <a:t> Panes sin </a:t>
            </a:r>
            <a:r>
              <a:rPr lang="en-US" sz="2000" dirty="0" err="1">
                <a:latin typeface="Arial" panose="020B0604020202020204" pitchFamily="34" charset="0"/>
                <a:cs typeface="Arial" panose="020B0604020202020204" pitchFamily="34" charset="0"/>
              </a:rPr>
              <a:t>levadura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comenzaba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decimoquinto</a:t>
            </a:r>
            <a:r>
              <a:rPr lang="en-US" sz="2000" dirty="0">
                <a:latin typeface="Arial" panose="020B0604020202020204" pitchFamily="34" charset="0"/>
                <a:cs typeface="Arial" panose="020B0604020202020204" pitchFamily="34" charset="0"/>
              </a:rPr>
              <a:t> día del </a:t>
            </a:r>
            <a:r>
              <a:rPr lang="en-US" sz="2000" dirty="0" err="1">
                <a:latin typeface="Arial" panose="020B0604020202020204" pitchFamily="34" charset="0"/>
                <a:cs typeface="Arial" panose="020B0604020202020204" pitchFamily="34" charset="0"/>
              </a:rPr>
              <a:t>mes</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aviv</a:t>
            </a:r>
            <a:r>
              <a:rPr lang="en-US" sz="2000" dirty="0">
                <a:latin typeface="Arial" panose="020B0604020202020204" pitchFamily="34" charset="0"/>
                <a:cs typeface="Arial" panose="020B0604020202020204" pitchFamily="34" charset="0"/>
              </a:rPr>
              <a:t> y se </a:t>
            </a:r>
            <a:r>
              <a:rPr lang="en-US" sz="2000" dirty="0" err="1">
                <a:latin typeface="Arial" panose="020B0604020202020204" pitchFamily="34" charset="0"/>
                <a:cs typeface="Arial" panose="020B0604020202020204" pitchFamily="34" charset="0"/>
              </a:rPr>
              <a:t>prolongaba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durante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siete</a:t>
            </a:r>
            <a:r>
              <a:rPr lang="en-US" sz="2000" dirty="0">
                <a:latin typeface="Arial" panose="020B0604020202020204" pitchFamily="34" charset="0"/>
                <a:cs typeface="Arial" panose="020B0604020202020204" pitchFamily="34" charset="0"/>
              </a:rPr>
              <a:t> días (</a:t>
            </a:r>
            <a:r>
              <a:rPr lang="en-US" sz="2000" dirty="0" err="1">
                <a:latin typeface="Arial" panose="020B0604020202020204" pitchFamily="34" charset="0"/>
                <a:cs typeface="Arial" panose="020B0604020202020204" pitchFamily="34" charset="0"/>
              </a:rPr>
              <a:t>Núm</a:t>
            </a:r>
            <a:r>
              <a:rPr lang="en-US" sz="2000" dirty="0">
                <a:latin typeface="Arial" panose="020B0604020202020204" pitchFamily="34" charset="0"/>
                <a:cs typeface="Arial" panose="020B0604020202020204" pitchFamily="34" charset="0"/>
              </a:rPr>
              <a:t>. 28: 17). </a:t>
            </a:r>
            <a:r>
              <a:rPr lang="en-US" sz="2000" dirty="0" err="1">
                <a:latin typeface="Arial" panose="020B0604020202020204" pitchFamily="34" charset="0"/>
                <a:cs typeface="Arial" panose="020B0604020202020204" pitchFamily="34" charset="0"/>
              </a:rPr>
              <a:t>Aunque</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veces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término</a:t>
            </a:r>
            <a:r>
              <a:rPr lang="en-US" sz="2000" dirty="0">
                <a:latin typeface="Arial" panose="020B0604020202020204" pitchFamily="34" charset="0"/>
                <a:cs typeface="Arial" panose="020B0604020202020204" pitchFamily="34" charset="0"/>
              </a:rPr>
              <a:t> Fiesta de </a:t>
            </a:r>
            <a:r>
              <a:rPr lang="en-US" sz="2000" dirty="0" err="1">
                <a:latin typeface="Arial" panose="020B0604020202020204" pitchFamily="34" charset="0"/>
                <a:cs typeface="Arial" panose="020B0604020202020204" pitchFamily="34" charset="0"/>
              </a:rPr>
              <a:t>los</a:t>
            </a:r>
            <a:r>
              <a:rPr lang="en-US" sz="2000" dirty="0">
                <a:latin typeface="Arial" panose="020B0604020202020204" pitchFamily="34" charset="0"/>
                <a:cs typeface="Arial" panose="020B0604020202020204" pitchFamily="34" charset="0"/>
              </a:rPr>
              <a:t> Panes sin </a:t>
            </a:r>
            <a:r>
              <a:rPr lang="en-US" sz="2000" dirty="0" err="1">
                <a:latin typeface="Arial" panose="020B0604020202020204" pitchFamily="34" charset="0"/>
                <a:cs typeface="Arial" panose="020B0604020202020204" pitchFamily="34" charset="0"/>
              </a:rPr>
              <a:t>levadura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incluía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también</a:t>
            </a:r>
            <a:r>
              <a:rPr lang="en-US" sz="2000" dirty="0">
                <a:latin typeface="Arial" panose="020B0604020202020204" pitchFamily="34" charset="0"/>
                <a:cs typeface="Arial" panose="020B0604020202020204" pitchFamily="34" charset="0"/>
              </a:rPr>
              <a:t> la Pascua a causa de que se </a:t>
            </a:r>
            <a:r>
              <a:rPr lang="en-US" sz="2000" dirty="0" err="1">
                <a:latin typeface="Arial" panose="020B0604020202020204" pitchFamily="34" charset="0"/>
                <a:cs typeface="Arial" panose="020B0604020202020204" pitchFamily="34" charset="0"/>
              </a:rPr>
              <a:t>comía</a:t>
            </a:r>
            <a:r>
              <a:rPr lang="en-US" sz="2000" dirty="0">
                <a:latin typeface="Arial" panose="020B0604020202020204" pitchFamily="34" charset="0"/>
                <a:cs typeface="Arial" panose="020B0604020202020204" pitchFamily="34" charset="0"/>
              </a:rPr>
              <a:t> pan </a:t>
            </a:r>
            <a:r>
              <a:rPr lang="en-US" sz="2000" dirty="0" err="1">
                <a:latin typeface="Arial" panose="020B0604020202020204" pitchFamily="34" charset="0"/>
                <a:cs typeface="Arial" panose="020B0604020202020204" pitchFamily="34" charset="0"/>
              </a:rPr>
              <a:t>ácimo</a:t>
            </a:r>
            <a:r>
              <a:rPr lang="en-US" sz="2000" dirty="0">
                <a:latin typeface="Arial" panose="020B0604020202020204" pitchFamily="34" charset="0"/>
                <a:cs typeface="Arial" panose="020B0604020202020204" pitchFamily="34" charset="0"/>
              </a:rPr>
              <a:t> con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cordero</a:t>
            </a:r>
            <a:r>
              <a:rPr lang="en-US" sz="2000" dirty="0">
                <a:latin typeface="Arial" panose="020B0604020202020204" pitchFamily="34" charset="0"/>
                <a:cs typeface="Arial" panose="020B0604020202020204" pitchFamily="34" charset="0"/>
              </a:rPr>
              <a:t> pascual,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realidad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aquella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seguía</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esta</a:t>
            </a:r>
            <a:r>
              <a:rPr lang="en-US" sz="2000" dirty="0">
                <a:latin typeface="Arial" panose="020B0604020202020204" pitchFamily="34" charset="0"/>
                <a:cs typeface="Arial" panose="020B0604020202020204" pitchFamily="34" charset="0"/>
              </a:rPr>
              <a:t>. </a:t>
            </a:r>
          </a:p>
          <a:p>
            <a:pPr indent="-228600" defTabSz="914400">
              <a:lnSpc>
                <a:spcPct val="110000"/>
              </a:lnSpc>
              <a:spcAft>
                <a:spcPts val="600"/>
              </a:spcAft>
              <a:buClr>
                <a:schemeClr val="accent1"/>
              </a:buClr>
              <a:buSzPct val="1100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Durante </a:t>
            </a:r>
            <a:r>
              <a:rPr lang="en-US" sz="2000" dirty="0" err="1">
                <a:latin typeface="Arial" panose="020B0604020202020204" pitchFamily="34" charset="0"/>
                <a:cs typeface="Arial" panose="020B0604020202020204" pitchFamily="34" charset="0"/>
              </a:rPr>
              <a:t>los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siete</a:t>
            </a:r>
            <a:r>
              <a:rPr lang="en-US" sz="2000" dirty="0">
                <a:latin typeface="Arial" panose="020B0604020202020204" pitchFamily="34" charset="0"/>
                <a:cs typeface="Arial" panose="020B0604020202020204" pitchFamily="34" charset="0"/>
              </a:rPr>
              <a:t> días se </a:t>
            </a:r>
            <a:r>
              <a:rPr lang="en-US" sz="2000" dirty="0" err="1">
                <a:latin typeface="Arial" panose="020B0604020202020204" pitchFamily="34" charset="0"/>
                <a:cs typeface="Arial" panose="020B0604020202020204" pitchFamily="34" charset="0"/>
              </a:rPr>
              <a:t>ofrecían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muchos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sacrificios</a:t>
            </a:r>
            <a:r>
              <a:rPr lang="en-US" sz="2000" dirty="0">
                <a:latin typeface="Arial" panose="020B0604020202020204" pitchFamily="34" charset="0"/>
                <a:cs typeface="Arial" panose="020B0604020202020204" pitchFamily="34" charset="0"/>
              </a:rPr>
              <a:t>, entre </a:t>
            </a:r>
            <a:r>
              <a:rPr lang="en-US" sz="2000" dirty="0" err="1">
                <a:latin typeface="Arial" panose="020B0604020202020204" pitchFamily="34" charset="0"/>
                <a:cs typeface="Arial" panose="020B0604020202020204" pitchFamily="34" charset="0"/>
              </a:rPr>
              <a:t>ellos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siete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corderos</a:t>
            </a:r>
            <a:r>
              <a:rPr lang="en-US" sz="2000" dirty="0">
                <a:latin typeface="Arial" panose="020B0604020202020204" pitchFamily="34" charset="0"/>
                <a:cs typeface="Arial" panose="020B0604020202020204" pitchFamily="34" charset="0"/>
              </a:rPr>
              <a:t>. El primero y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último</a:t>
            </a:r>
            <a:r>
              <a:rPr lang="en-US" sz="2000" dirty="0">
                <a:latin typeface="Arial" panose="020B0604020202020204" pitchFamily="34" charset="0"/>
                <a:cs typeface="Arial" panose="020B0604020202020204" pitchFamily="34" charset="0"/>
              </a:rPr>
              <a:t> día de la fiesta se </a:t>
            </a:r>
            <a:r>
              <a:rPr lang="en-US" sz="2000" dirty="0" err="1">
                <a:latin typeface="Arial" panose="020B0604020202020204" pitchFamily="34" charset="0"/>
                <a:cs typeface="Arial" panose="020B0604020202020204" pitchFamily="34" charset="0"/>
              </a:rPr>
              <a:t>guardaban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sábados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ceremoniales</a:t>
            </a:r>
            <a:r>
              <a:rPr lang="en-US" sz="2000" dirty="0">
                <a:latin typeface="Arial" panose="020B0604020202020204" pitchFamily="34" charset="0"/>
                <a:cs typeface="Arial" panose="020B0604020202020204" pitchFamily="34" charset="0"/>
              </a:rPr>
              <a:t>. Con </a:t>
            </a:r>
            <a:r>
              <a:rPr lang="en-US" sz="2000" dirty="0" err="1">
                <a:latin typeface="Arial" panose="020B0604020202020204" pitchFamily="34" charset="0"/>
                <a:cs typeface="Arial" panose="020B0604020202020204" pitchFamily="34" charset="0"/>
              </a:rPr>
              <a:t>todo</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consideraba</a:t>
            </a:r>
            <a:r>
              <a:rPr lang="en-US" sz="2000" dirty="0">
                <a:latin typeface="Arial" panose="020B0604020202020204" pitchFamily="34" charset="0"/>
                <a:cs typeface="Arial" panose="020B0604020202020204" pitchFamily="34" charset="0"/>
              </a:rPr>
              <a:t> que, de </a:t>
            </a:r>
            <a:r>
              <a:rPr lang="en-US" sz="2000" dirty="0" err="1">
                <a:latin typeface="Arial" panose="020B0604020202020204" pitchFamily="34" charset="0"/>
                <a:cs typeface="Arial" panose="020B0604020202020204" pitchFamily="34" charset="0"/>
              </a:rPr>
              <a:t>esos</a:t>
            </a:r>
            <a:r>
              <a:rPr lang="en-US" sz="2000" dirty="0">
                <a:latin typeface="Arial" panose="020B0604020202020204" pitchFamily="34" charset="0"/>
                <a:cs typeface="Arial" panose="020B0604020202020204" pitchFamily="34" charset="0"/>
              </a:rPr>
              <a:t> dos </a:t>
            </a:r>
            <a:r>
              <a:rPr lang="en-US" sz="2000" dirty="0" err="1">
                <a:latin typeface="Arial" panose="020B0604020202020204" pitchFamily="34" charset="0"/>
                <a:cs typeface="Arial" panose="020B0604020202020204" pitchFamily="34" charset="0"/>
              </a:rPr>
              <a:t>sábados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primero era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importante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pues</a:t>
            </a:r>
            <a:r>
              <a:rPr lang="en-US" sz="2000" dirty="0">
                <a:latin typeface="Arial" panose="020B0604020202020204" pitchFamily="34" charset="0"/>
                <a:cs typeface="Arial" panose="020B0604020202020204" pitchFamily="34" charset="0"/>
              </a:rPr>
              <a:t> se lo </a:t>
            </a:r>
            <a:r>
              <a:rPr lang="en-US" sz="2000" dirty="0" err="1">
                <a:latin typeface="Arial" panose="020B0604020202020204" pitchFamily="34" charset="0"/>
                <a:cs typeface="Arial" panose="020B0604020202020204" pitchFamily="34" charset="0"/>
              </a:rPr>
              <a:t>designaba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sábado</a:t>
            </a:r>
            <a:r>
              <a:rPr lang="en-US" sz="2000" dirty="0">
                <a:latin typeface="Arial" panose="020B0604020202020204" pitchFamily="34" charset="0"/>
                <a:cs typeface="Arial" panose="020B0604020202020204" pitchFamily="34" charset="0"/>
              </a:rPr>
              <a:t> (Lev. 23: 11, 15).</a:t>
            </a:r>
          </a:p>
        </p:txBody>
      </p:sp>
      <p:pic>
        <p:nvPicPr>
          <p:cNvPr id="6" name="Picture 5" descr="Una exhibición de pila de pan">
            <a:extLst>
              <a:ext uri="{FF2B5EF4-FFF2-40B4-BE49-F238E27FC236}">
                <a16:creationId xmlns:a16="http://schemas.microsoft.com/office/drawing/2014/main" id="{219206FD-B7CE-26D2-881C-1CC8ECECD5C1}"/>
              </a:ext>
            </a:extLst>
          </p:cNvPr>
          <p:cNvPicPr>
            <a:picLocks noChangeAspect="1"/>
          </p:cNvPicPr>
          <p:nvPr/>
        </p:nvPicPr>
        <p:blipFill>
          <a:blip r:embed="rId2"/>
          <a:srcRect l="32703" r="22117" b="-2"/>
          <a:stretch/>
        </p:blipFill>
        <p:spPr>
          <a:xfrm>
            <a:off x="7549862" y="227"/>
            <a:ext cx="4641833" cy="6858000"/>
          </a:xfrm>
          <a:prstGeom prst="rect">
            <a:avLst/>
          </a:prstGeom>
        </p:spPr>
      </p:pic>
    </p:spTree>
    <p:extLst>
      <p:ext uri="{BB962C8B-B14F-4D97-AF65-F5344CB8AC3E}">
        <p14:creationId xmlns:p14="http://schemas.microsoft.com/office/powerpoint/2010/main" val="124703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9B2711F-EFB9-FCE3-C6D9-C7B0AF910A60}"/>
              </a:ext>
            </a:extLst>
          </p:cNvPr>
          <p:cNvSpPr txBox="1"/>
          <p:nvPr/>
        </p:nvSpPr>
        <p:spPr>
          <a:xfrm>
            <a:off x="496626" y="804689"/>
            <a:ext cx="9149610" cy="5248622"/>
          </a:xfrm>
          <a:prstGeom prst="rect">
            <a:avLst/>
          </a:prstGeom>
        </p:spPr>
        <p:txBody>
          <a:bodyPr vert="horz" lIns="91440" tIns="45720" rIns="91440" bIns="45720" rtlCol="0" anchor="ctr">
            <a:normAutofit lnSpcReduction="10000"/>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t>«Todo </a:t>
            </a:r>
            <a:r>
              <a:rPr lang="en-US" sz="2000" dirty="0" err="1"/>
              <a:t>el</a:t>
            </a:r>
            <a:r>
              <a:rPr lang="en-US" sz="2000" dirty="0"/>
              <a:t> </a:t>
            </a:r>
            <a:r>
              <a:rPr lang="en-US" sz="2000" dirty="0" err="1"/>
              <a:t>sistema</a:t>
            </a:r>
            <a:r>
              <a:rPr lang="en-US" sz="2000" dirty="0"/>
              <a:t> del </a:t>
            </a:r>
            <a:r>
              <a:rPr lang="en-US" sz="2000" dirty="0" err="1"/>
              <a:t>judaísmo</a:t>
            </a:r>
            <a:r>
              <a:rPr lang="en-US" sz="2000" dirty="0"/>
              <a:t> era </a:t>
            </a:r>
            <a:r>
              <a:rPr lang="en-US" sz="2000" dirty="0" err="1"/>
              <a:t>una</a:t>
            </a:r>
            <a:r>
              <a:rPr lang="en-US" sz="2000" dirty="0"/>
              <a:t> </a:t>
            </a:r>
            <a:r>
              <a:rPr lang="en-US" sz="2000" dirty="0" err="1"/>
              <a:t>profecía</a:t>
            </a:r>
            <a:r>
              <a:rPr lang="en-US" sz="2000" dirty="0"/>
              <a:t> compacta del </a:t>
            </a:r>
            <a:r>
              <a:rPr lang="en-US" sz="2000" dirty="0" err="1"/>
              <a:t>evangelio</a:t>
            </a:r>
            <a:r>
              <a:rPr lang="en-US" sz="2000" dirty="0"/>
              <a:t>»* </a:t>
            </a:r>
            <a:r>
              <a:rPr lang="en-US" sz="2000" dirty="0" err="1"/>
              <a:t>todos</a:t>
            </a:r>
            <a:r>
              <a:rPr lang="en-US" sz="2000" dirty="0"/>
              <a:t> </a:t>
            </a:r>
            <a:r>
              <a:rPr lang="en-US" sz="2000" dirty="0" err="1"/>
              <a:t>los</a:t>
            </a:r>
            <a:r>
              <a:rPr lang="en-US" sz="2000" dirty="0"/>
              <a:t> </a:t>
            </a:r>
            <a:r>
              <a:rPr lang="en-US" sz="2000" dirty="0" err="1"/>
              <a:t>servicios</a:t>
            </a:r>
            <a:r>
              <a:rPr lang="en-US" sz="2000" dirty="0"/>
              <a:t> </a:t>
            </a:r>
            <a:r>
              <a:rPr lang="en-US" sz="2000" dirty="0" err="1"/>
              <a:t>ordenados</a:t>
            </a:r>
            <a:r>
              <a:rPr lang="en-US" sz="2000" dirty="0"/>
              <a:t> </a:t>
            </a:r>
            <a:r>
              <a:rPr lang="en-US" sz="2000" dirty="0" err="1"/>
              <a:t>por</a:t>
            </a:r>
            <a:r>
              <a:rPr lang="en-US" sz="2000" dirty="0"/>
              <a:t> Dios </a:t>
            </a:r>
            <a:r>
              <a:rPr lang="en-US" sz="2000" dirty="0" err="1"/>
              <a:t>en</a:t>
            </a:r>
            <a:r>
              <a:rPr lang="en-US" sz="2000" dirty="0"/>
              <a:t> </a:t>
            </a:r>
            <a:r>
              <a:rPr lang="en-US" sz="2000" dirty="0" err="1"/>
              <a:t>el</a:t>
            </a:r>
            <a:r>
              <a:rPr lang="en-US" sz="2000" dirty="0"/>
              <a:t> </a:t>
            </a:r>
            <a:r>
              <a:rPr lang="en-US" sz="2000" dirty="0" err="1"/>
              <a:t>sistema</a:t>
            </a:r>
            <a:r>
              <a:rPr lang="en-US" sz="2000" dirty="0"/>
              <a:t> </a:t>
            </a:r>
            <a:r>
              <a:rPr lang="en-US" sz="2000" dirty="0" err="1"/>
              <a:t>judío</a:t>
            </a:r>
            <a:r>
              <a:rPr lang="en-US" sz="2000" dirty="0"/>
              <a:t> </a:t>
            </a:r>
            <a:r>
              <a:rPr lang="en-US" sz="2000" dirty="0" err="1"/>
              <a:t>eran</a:t>
            </a:r>
            <a:r>
              <a:rPr lang="en-US" sz="2000" dirty="0"/>
              <a:t> </a:t>
            </a:r>
            <a:r>
              <a:rPr lang="en-US" sz="2000" dirty="0" err="1"/>
              <a:t>una</a:t>
            </a:r>
            <a:r>
              <a:rPr lang="en-US" sz="2000" dirty="0"/>
              <a:t> sombra bien del </a:t>
            </a:r>
            <a:r>
              <a:rPr lang="en-US" sz="2000" dirty="0" err="1"/>
              <a:t>servicio</a:t>
            </a:r>
            <a:r>
              <a:rPr lang="en-US" sz="2000" dirty="0"/>
              <a:t> de </a:t>
            </a:r>
            <a:r>
              <a:rPr lang="en-US" sz="2000" dirty="0" err="1"/>
              <a:t>nuestro</a:t>
            </a:r>
            <a:r>
              <a:rPr lang="en-US" sz="2000" dirty="0"/>
              <a:t> Sumo </a:t>
            </a:r>
            <a:r>
              <a:rPr lang="en-US" sz="2000" dirty="0" err="1"/>
              <a:t>Sacerdote</a:t>
            </a:r>
            <a:r>
              <a:rPr lang="en-US" sz="2000" dirty="0"/>
              <a:t> </a:t>
            </a:r>
            <a:r>
              <a:rPr lang="en-US" sz="2000" dirty="0" err="1"/>
              <a:t>en</a:t>
            </a:r>
            <a:r>
              <a:rPr lang="en-US" sz="2000" dirty="0"/>
              <a:t> </a:t>
            </a:r>
            <a:r>
              <a:rPr lang="en-US" sz="2000" dirty="0" err="1"/>
              <a:t>el</a:t>
            </a:r>
            <a:r>
              <a:rPr lang="en-US" sz="2000" dirty="0"/>
              <a:t> </a:t>
            </a:r>
            <a:r>
              <a:rPr lang="en-US" sz="2000" dirty="0" err="1"/>
              <a:t>santuario</a:t>
            </a:r>
            <a:r>
              <a:rPr lang="en-US" sz="2000" dirty="0"/>
              <a:t> celestial, bien del </a:t>
            </a:r>
            <a:r>
              <a:rPr lang="en-US" sz="2000" dirty="0" err="1"/>
              <a:t>servicio</a:t>
            </a:r>
            <a:r>
              <a:rPr lang="en-US" sz="2000" dirty="0"/>
              <a:t> </a:t>
            </a:r>
            <a:r>
              <a:rPr lang="en-US" sz="2000" dirty="0" err="1"/>
              <a:t>encomendado</a:t>
            </a:r>
            <a:r>
              <a:rPr lang="en-US" sz="2000" dirty="0"/>
              <a:t> a la </a:t>
            </a:r>
            <a:r>
              <a:rPr lang="en-US" sz="2000" dirty="0" err="1"/>
              <a:t>congregación</a:t>
            </a:r>
            <a:r>
              <a:rPr lang="en-US" sz="2000" dirty="0"/>
              <a:t> </a:t>
            </a:r>
            <a:r>
              <a:rPr lang="en-US" sz="2000" dirty="0" err="1"/>
              <a:t>terrena</a:t>
            </a:r>
            <a:r>
              <a:rPr lang="en-US" sz="2000" dirty="0"/>
              <a:t> para la </a:t>
            </a:r>
            <a:r>
              <a:rPr lang="en-US" sz="2000" dirty="0" err="1"/>
              <a:t>cual</a:t>
            </a:r>
            <a:r>
              <a:rPr lang="en-US" sz="2000" dirty="0"/>
              <a:t> </a:t>
            </a:r>
            <a:r>
              <a:rPr lang="en-US" sz="2000" dirty="0" err="1"/>
              <a:t>oficia</a:t>
            </a:r>
            <a:r>
              <a:rPr lang="en-US" sz="2000" dirty="0"/>
              <a:t>. Por tanto, </a:t>
            </a:r>
            <a:r>
              <a:rPr lang="en-US" sz="2000" dirty="0" err="1"/>
              <a:t>el</a:t>
            </a:r>
            <a:r>
              <a:rPr lang="en-US" sz="2000" dirty="0"/>
              <a:t> </a:t>
            </a:r>
            <a:r>
              <a:rPr lang="en-US" sz="2000" dirty="0" err="1"/>
              <a:t>hecho</a:t>
            </a:r>
            <a:r>
              <a:rPr lang="en-US" sz="2000" dirty="0"/>
              <a:t> de que, </a:t>
            </a:r>
            <a:r>
              <a:rPr lang="en-US" sz="2000" dirty="0" err="1"/>
              <a:t>durante</a:t>
            </a:r>
            <a:r>
              <a:rPr lang="en-US" sz="2000" dirty="0"/>
              <a:t> siglos, </a:t>
            </a:r>
            <a:r>
              <a:rPr lang="en-US" sz="2000" dirty="0" err="1"/>
              <a:t>el</a:t>
            </a:r>
            <a:r>
              <a:rPr lang="en-US" sz="2000" dirty="0"/>
              <a:t> día que </a:t>
            </a:r>
            <a:r>
              <a:rPr lang="en-US" sz="2000" dirty="0" err="1"/>
              <a:t>seguía</a:t>
            </a:r>
            <a:r>
              <a:rPr lang="en-US" sz="2000" dirty="0"/>
              <a:t> a la Pascua </a:t>
            </a:r>
            <a:r>
              <a:rPr lang="en-US" sz="2000" dirty="0" err="1"/>
              <a:t>fuera</a:t>
            </a:r>
            <a:r>
              <a:rPr lang="en-US" sz="2000" dirty="0"/>
              <a:t> </a:t>
            </a:r>
            <a:r>
              <a:rPr lang="en-US" sz="2000" dirty="0" err="1"/>
              <a:t>guardado</a:t>
            </a:r>
            <a:r>
              <a:rPr lang="en-US" sz="2000" dirty="0"/>
              <a:t> </a:t>
            </a:r>
            <a:r>
              <a:rPr lang="en-US" sz="2000" dirty="0" err="1"/>
              <a:t>como</a:t>
            </a:r>
            <a:r>
              <a:rPr lang="en-US" sz="2000" dirty="0"/>
              <a:t> un </a:t>
            </a:r>
            <a:r>
              <a:rPr lang="en-US" sz="2000" dirty="0" err="1"/>
              <a:t>sábado</a:t>
            </a:r>
            <a:r>
              <a:rPr lang="en-US" sz="2000" dirty="0"/>
              <a:t> </a:t>
            </a:r>
            <a:r>
              <a:rPr lang="en-US" sz="2000" dirty="0" err="1"/>
              <a:t>tenía</a:t>
            </a:r>
            <a:r>
              <a:rPr lang="en-US" sz="2000" dirty="0"/>
              <a:t> un especial </a:t>
            </a:r>
            <a:r>
              <a:rPr lang="en-US" sz="2000" dirty="0" err="1"/>
              <a:t>significado</a:t>
            </a:r>
            <a:r>
              <a:rPr lang="en-US" sz="2000" dirty="0"/>
              <a:t>.</a:t>
            </a:r>
          </a:p>
          <a:p>
            <a:pPr indent="-228600" defTabSz="914400">
              <a:lnSpc>
                <a:spcPct val="110000"/>
              </a:lnSpc>
              <a:spcAft>
                <a:spcPts val="600"/>
              </a:spcAft>
              <a:buClr>
                <a:schemeClr val="accent1"/>
              </a:buClr>
              <a:buSzPct val="110000"/>
              <a:buFont typeface="Wingdings" panose="05000000000000000000" pitchFamily="2" charset="2"/>
              <a:buChar char="§"/>
            </a:pPr>
            <a:endParaRPr lang="en-US" sz="2000" dirty="0"/>
          </a:p>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t>En </a:t>
            </a:r>
            <a:r>
              <a:rPr lang="en-US" sz="2000" dirty="0" err="1"/>
              <a:t>el</a:t>
            </a:r>
            <a:r>
              <a:rPr lang="en-US" sz="2000" dirty="0"/>
              <a:t> </a:t>
            </a:r>
            <a:r>
              <a:rPr lang="en-US" sz="2000" dirty="0" err="1"/>
              <a:t>capítulo</a:t>
            </a:r>
            <a:r>
              <a:rPr lang="en-US" sz="2000" dirty="0"/>
              <a:t> anterior </a:t>
            </a:r>
            <a:r>
              <a:rPr lang="en-US" sz="2000" dirty="0" err="1"/>
              <a:t>hemos</a:t>
            </a:r>
            <a:r>
              <a:rPr lang="en-US" sz="2000" dirty="0"/>
              <a:t> </a:t>
            </a:r>
            <a:r>
              <a:rPr lang="en-US" sz="2000" dirty="0" err="1"/>
              <a:t>demostrado</a:t>
            </a:r>
            <a:r>
              <a:rPr lang="en-US" sz="2000" dirty="0"/>
              <a:t> que no </a:t>
            </a:r>
            <a:r>
              <a:rPr lang="en-US" sz="2000" dirty="0" err="1"/>
              <a:t>fue</a:t>
            </a:r>
            <a:r>
              <a:rPr lang="en-US" sz="2000" dirty="0"/>
              <a:t> </a:t>
            </a:r>
            <a:r>
              <a:rPr lang="en-US" sz="2000" dirty="0" err="1"/>
              <a:t>casualidad</a:t>
            </a:r>
            <a:r>
              <a:rPr lang="en-US" sz="2000" dirty="0"/>
              <a:t> que </a:t>
            </a:r>
            <a:r>
              <a:rPr lang="en-US" sz="2000" dirty="0" err="1"/>
              <a:t>el</a:t>
            </a:r>
            <a:r>
              <a:rPr lang="en-US" sz="2000" dirty="0"/>
              <a:t> </a:t>
            </a:r>
            <a:r>
              <a:rPr lang="en-US" sz="2000" dirty="0" err="1"/>
              <a:t>año</a:t>
            </a:r>
            <a:r>
              <a:rPr lang="en-US" sz="2000" dirty="0"/>
              <a:t> </a:t>
            </a:r>
            <a:r>
              <a:rPr lang="en-US" sz="2000" dirty="0" err="1"/>
              <a:t>en</a:t>
            </a:r>
            <a:r>
              <a:rPr lang="en-US" sz="2000" dirty="0"/>
              <a:t> que </a:t>
            </a:r>
            <a:r>
              <a:rPr lang="en-US" sz="2000" dirty="0" err="1"/>
              <a:t>el</a:t>
            </a:r>
            <a:r>
              <a:rPr lang="en-US" sz="2000" dirty="0"/>
              <a:t> Salvador </a:t>
            </a:r>
            <a:r>
              <a:rPr lang="en-US" sz="2000" dirty="0" err="1"/>
              <a:t>fue</a:t>
            </a:r>
            <a:r>
              <a:rPr lang="en-US" sz="2000" dirty="0"/>
              <a:t> </a:t>
            </a:r>
            <a:r>
              <a:rPr lang="en-US" sz="2000" dirty="0" err="1"/>
              <a:t>crucificado</a:t>
            </a:r>
            <a:r>
              <a:rPr lang="en-US" sz="2000" dirty="0"/>
              <a:t> la Pascua </a:t>
            </a:r>
            <a:r>
              <a:rPr lang="en-US" sz="2000" dirty="0" err="1"/>
              <a:t>fuera</a:t>
            </a:r>
            <a:r>
              <a:rPr lang="en-US" sz="2000" dirty="0"/>
              <a:t> </a:t>
            </a:r>
            <a:r>
              <a:rPr lang="en-US" sz="2000" dirty="0" err="1"/>
              <a:t>en</a:t>
            </a:r>
            <a:r>
              <a:rPr lang="en-US" sz="2000" dirty="0"/>
              <a:t> </a:t>
            </a:r>
            <a:r>
              <a:rPr lang="en-US" sz="2000" dirty="0" err="1"/>
              <a:t>viernes</a:t>
            </a:r>
            <a:r>
              <a:rPr lang="en-US" sz="2000" dirty="0"/>
              <a:t>, </a:t>
            </a:r>
            <a:r>
              <a:rPr lang="en-US" sz="2000" dirty="0" err="1"/>
              <a:t>el</a:t>
            </a:r>
            <a:r>
              <a:rPr lang="en-US" sz="2000" dirty="0"/>
              <a:t> sexto día de la </a:t>
            </a:r>
            <a:r>
              <a:rPr lang="en-US" sz="2000" dirty="0" err="1"/>
              <a:t>semana</a:t>
            </a:r>
            <a:r>
              <a:rPr lang="en-US" sz="2000" dirty="0"/>
              <a:t>. </a:t>
            </a:r>
            <a:r>
              <a:rPr lang="en-US" sz="2000" dirty="0" err="1"/>
              <a:t>Tampoco</a:t>
            </a:r>
            <a:r>
              <a:rPr lang="en-US" sz="2000" dirty="0"/>
              <a:t> </a:t>
            </a:r>
            <a:r>
              <a:rPr lang="en-US" sz="2000" dirty="0" err="1"/>
              <a:t>fue</a:t>
            </a:r>
            <a:r>
              <a:rPr lang="en-US" sz="2000" dirty="0"/>
              <a:t> </a:t>
            </a:r>
            <a:r>
              <a:rPr lang="en-US" sz="2000" dirty="0" err="1"/>
              <a:t>casualidad</a:t>
            </a:r>
            <a:r>
              <a:rPr lang="en-US" sz="2000" dirty="0"/>
              <a:t> que </a:t>
            </a:r>
            <a:r>
              <a:rPr lang="en-US" sz="2000" dirty="0" err="1"/>
              <a:t>el</a:t>
            </a:r>
            <a:r>
              <a:rPr lang="en-US" sz="2000" dirty="0"/>
              <a:t> </a:t>
            </a:r>
            <a:r>
              <a:rPr lang="en-US" sz="2000" dirty="0" err="1"/>
              <a:t>sábado</a:t>
            </a:r>
            <a:r>
              <a:rPr lang="en-US" sz="2000" dirty="0"/>
              <a:t> ceremonial, </a:t>
            </a:r>
            <a:r>
              <a:rPr lang="en-US" sz="2000" dirty="0" err="1"/>
              <a:t>el</a:t>
            </a:r>
            <a:r>
              <a:rPr lang="en-US" sz="2000" dirty="0"/>
              <a:t> </a:t>
            </a:r>
            <a:r>
              <a:rPr lang="en-US" sz="2000" dirty="0" err="1"/>
              <a:t>decimoquinto</a:t>
            </a:r>
            <a:r>
              <a:rPr lang="en-US" sz="2000" dirty="0"/>
              <a:t> día de </a:t>
            </a:r>
            <a:r>
              <a:rPr lang="en-US" sz="2000" dirty="0" err="1"/>
              <a:t>aviv</a:t>
            </a:r>
            <a:r>
              <a:rPr lang="en-US" sz="2000" dirty="0"/>
              <a:t>, </a:t>
            </a:r>
            <a:r>
              <a:rPr lang="en-US" sz="2000" dirty="0" err="1"/>
              <a:t>coincidiera</a:t>
            </a:r>
            <a:r>
              <a:rPr lang="en-US" sz="2000" dirty="0"/>
              <a:t> con </a:t>
            </a:r>
            <a:r>
              <a:rPr lang="en-US" sz="2000" dirty="0" err="1"/>
              <a:t>el</a:t>
            </a:r>
            <a:r>
              <a:rPr lang="en-US" sz="2000" dirty="0"/>
              <a:t> </a:t>
            </a:r>
            <a:r>
              <a:rPr lang="en-US" sz="2000" dirty="0" err="1"/>
              <a:t>séptimo</a:t>
            </a:r>
            <a:r>
              <a:rPr lang="en-US" sz="2000" dirty="0"/>
              <a:t> día de la </a:t>
            </a:r>
            <a:r>
              <a:rPr lang="en-US" sz="2000" dirty="0" err="1"/>
              <a:t>semana</a:t>
            </a:r>
            <a:r>
              <a:rPr lang="en-US" sz="2000" dirty="0"/>
              <a:t>, un </a:t>
            </a:r>
            <a:r>
              <a:rPr lang="en-US" sz="2000" dirty="0" err="1"/>
              <a:t>sábado</a:t>
            </a:r>
            <a:r>
              <a:rPr lang="en-US" sz="2000" dirty="0"/>
              <a:t> del </a:t>
            </a:r>
            <a:r>
              <a:rPr lang="en-US" sz="2000" dirty="0" err="1"/>
              <a:t>Señor</a:t>
            </a:r>
            <a:r>
              <a:rPr lang="en-US" sz="2000" dirty="0"/>
              <a:t>. El </a:t>
            </a:r>
            <a:r>
              <a:rPr lang="en-US" sz="2000" dirty="0" err="1"/>
              <a:t>típo</a:t>
            </a:r>
            <a:r>
              <a:rPr lang="en-US" sz="2000" dirty="0"/>
              <a:t> se </a:t>
            </a:r>
            <a:r>
              <a:rPr lang="en-US" sz="2000" dirty="0" err="1"/>
              <a:t>cumplía</a:t>
            </a:r>
            <a:r>
              <a:rPr lang="en-US" sz="2000" dirty="0"/>
              <a:t> </a:t>
            </a:r>
            <a:r>
              <a:rPr lang="en-US" sz="2000" dirty="0" err="1"/>
              <a:t>en</a:t>
            </a:r>
            <a:r>
              <a:rPr lang="en-US" sz="2000" dirty="0"/>
              <a:t> </a:t>
            </a:r>
            <a:r>
              <a:rPr lang="en-US" sz="2000" dirty="0" err="1"/>
              <a:t>el</a:t>
            </a:r>
            <a:r>
              <a:rPr lang="en-US" sz="2000" dirty="0"/>
              <a:t> </a:t>
            </a:r>
            <a:r>
              <a:rPr lang="en-US" sz="2000" dirty="0" err="1"/>
              <a:t>antitipo</a:t>
            </a:r>
            <a:r>
              <a:rPr lang="en-US" sz="2000" dirty="0"/>
              <a:t>. Juan, </a:t>
            </a:r>
            <a:r>
              <a:rPr lang="en-US" sz="2000" dirty="0" err="1"/>
              <a:t>el</a:t>
            </a:r>
            <a:r>
              <a:rPr lang="en-US" sz="2000" dirty="0"/>
              <a:t> </a:t>
            </a:r>
            <a:r>
              <a:rPr lang="en-US" sz="2000" dirty="0" err="1"/>
              <a:t>discípulo</a:t>
            </a:r>
            <a:r>
              <a:rPr lang="en-US" sz="2000" dirty="0"/>
              <a:t> </a:t>
            </a:r>
            <a:r>
              <a:rPr lang="en-US" sz="2000" dirty="0" err="1"/>
              <a:t>amado</a:t>
            </a:r>
            <a:r>
              <a:rPr lang="en-US" sz="2000" dirty="0"/>
              <a:t>, </a:t>
            </a:r>
            <a:r>
              <a:rPr lang="en-US" sz="2000" dirty="0" err="1"/>
              <a:t>dijo</a:t>
            </a:r>
            <a:r>
              <a:rPr lang="en-US" sz="2000" dirty="0"/>
              <a:t>: «</a:t>
            </a:r>
            <a:r>
              <a:rPr lang="en-US" sz="2000" dirty="0" err="1"/>
              <a:t>Aquel</a:t>
            </a:r>
            <a:r>
              <a:rPr lang="en-US" sz="2000" dirty="0"/>
              <a:t> </a:t>
            </a:r>
            <a:r>
              <a:rPr lang="en-US" sz="2000" dirty="0" err="1"/>
              <a:t>sábado</a:t>
            </a:r>
            <a:r>
              <a:rPr lang="en-US" sz="2000" dirty="0"/>
              <a:t> era de gran </a:t>
            </a:r>
            <a:r>
              <a:rPr lang="en-US" sz="2000" dirty="0" err="1"/>
              <a:t>solemnidad</a:t>
            </a:r>
            <a:r>
              <a:rPr lang="en-US" sz="2000" dirty="0"/>
              <a:t>» Juan 19: 31), </a:t>
            </a:r>
            <a:r>
              <a:rPr lang="en-US" sz="2000" dirty="0" err="1"/>
              <a:t>término</a:t>
            </a:r>
            <a:r>
              <a:rPr lang="en-US" sz="2000" dirty="0"/>
              <a:t> que se </a:t>
            </a:r>
            <a:r>
              <a:rPr lang="en-US" sz="2000" dirty="0" err="1"/>
              <a:t>empleaba</a:t>
            </a:r>
            <a:r>
              <a:rPr lang="en-US" sz="2000" dirty="0"/>
              <a:t> </a:t>
            </a:r>
            <a:r>
              <a:rPr lang="en-US" sz="2000" dirty="0" err="1"/>
              <a:t>cuando</a:t>
            </a:r>
            <a:r>
              <a:rPr lang="en-US" sz="2000" dirty="0"/>
              <a:t> un </a:t>
            </a:r>
            <a:r>
              <a:rPr lang="en-US" sz="2000" dirty="0" err="1"/>
              <a:t>sábado</a:t>
            </a:r>
            <a:r>
              <a:rPr lang="en-US" sz="2000" dirty="0"/>
              <a:t> ceremonial </a:t>
            </a:r>
            <a:r>
              <a:rPr lang="en-US" sz="2000" dirty="0" err="1"/>
              <a:t>anual</a:t>
            </a:r>
            <a:r>
              <a:rPr lang="en-US" sz="2000" dirty="0"/>
              <a:t> </a:t>
            </a:r>
            <a:r>
              <a:rPr lang="en-US" sz="2000" dirty="0" err="1"/>
              <a:t>coincidía</a:t>
            </a:r>
            <a:r>
              <a:rPr lang="en-US" sz="2000" dirty="0"/>
              <a:t> con un </a:t>
            </a:r>
            <a:r>
              <a:rPr lang="en-US" sz="2000" dirty="0" err="1"/>
              <a:t>sábado</a:t>
            </a:r>
            <a:r>
              <a:rPr lang="en-US" sz="2000" dirty="0"/>
              <a:t> del </a:t>
            </a:r>
            <a:r>
              <a:rPr lang="en-US" sz="2000" dirty="0" err="1"/>
              <a:t>Señor</a:t>
            </a:r>
            <a:r>
              <a:rPr lang="en-US" sz="2000" dirty="0"/>
              <a:t> </a:t>
            </a:r>
            <a:r>
              <a:rPr lang="en-US" sz="2000" dirty="0" err="1"/>
              <a:t>semanal</a:t>
            </a:r>
            <a:r>
              <a:rPr lang="en-US" sz="2000" dirty="0"/>
              <a:t>.</a:t>
            </a:r>
          </a:p>
          <a:p>
            <a:pPr indent="-228600" defTabSz="914400">
              <a:lnSpc>
                <a:spcPct val="110000"/>
              </a:lnSpc>
              <a:spcAft>
                <a:spcPts val="600"/>
              </a:spcAft>
              <a:buClr>
                <a:schemeClr val="accent1"/>
              </a:buClr>
              <a:buSzPct val="110000"/>
              <a:buFont typeface="Wingdings" panose="05000000000000000000" pitchFamily="2" charset="2"/>
              <a:buChar char="§"/>
            </a:pPr>
            <a:endParaRPr lang="en-US" sz="2000" dirty="0"/>
          </a:p>
        </p:txBody>
      </p:sp>
    </p:spTree>
    <p:extLst>
      <p:ext uri="{BB962C8B-B14F-4D97-AF65-F5344CB8AC3E}">
        <p14:creationId xmlns:p14="http://schemas.microsoft.com/office/powerpoint/2010/main" val="347290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13DC7A-6A14-C24E-1464-D4D4CCF08810}"/>
              </a:ext>
            </a:extLst>
          </p:cNvPr>
          <p:cNvSpPr txBox="1"/>
          <p:nvPr/>
        </p:nvSpPr>
        <p:spPr>
          <a:xfrm>
            <a:off x="56546" y="196100"/>
            <a:ext cx="7461727" cy="6295913"/>
          </a:xfrm>
          <a:prstGeom prst="rect">
            <a:avLst/>
          </a:prstGeom>
        </p:spPr>
        <p:txBody>
          <a:bodyPr vert="horz" lIns="91440" tIns="45720" rIns="91440" bIns="45720" rtlCol="0" anchor="ctr">
            <a:normAutofit fontScale="92500" lnSpcReduction="10000"/>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dirty="0">
                <a:latin typeface="Arial" panose="020B0604020202020204" pitchFamily="34" charset="0"/>
                <a:cs typeface="Arial" panose="020B0604020202020204" pitchFamily="34" charset="0"/>
              </a:rPr>
              <a:t>Cuatro mil </a:t>
            </a:r>
            <a:r>
              <a:rPr lang="en-US" dirty="0" err="1">
                <a:latin typeface="Arial" panose="020B0604020202020204" pitchFamily="34" charset="0"/>
                <a:cs typeface="Arial" panose="020B0604020202020204" pitchFamily="34" charset="0"/>
              </a:rPr>
              <a:t>años</a:t>
            </a:r>
            <a:r>
              <a:rPr lang="en-US" dirty="0">
                <a:latin typeface="Arial" panose="020B0604020202020204" pitchFamily="34" charset="0"/>
                <a:cs typeface="Arial" panose="020B0604020202020204" pitchFamily="34" charset="0"/>
              </a:rPr>
              <a:t> antes, </a:t>
            </a:r>
            <a:r>
              <a:rPr lang="en-US" dirty="0" err="1">
                <a:latin typeface="Arial" panose="020B0604020202020204" pitchFamily="34" charset="0"/>
                <a:cs typeface="Arial" panose="020B0604020202020204" pitchFamily="34" charset="0"/>
              </a:rPr>
              <a:t>tras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primeros</a:t>
            </a:r>
            <a:r>
              <a:rPr lang="en-US" dirty="0">
                <a:latin typeface="Arial" panose="020B0604020202020204" pitchFamily="34" charset="0"/>
                <a:cs typeface="Arial" panose="020B0604020202020204" pitchFamily="34" charset="0"/>
              </a:rPr>
              <a:t> seis días de la </a:t>
            </a:r>
            <a:r>
              <a:rPr lang="en-US" dirty="0" err="1">
                <a:latin typeface="Arial" panose="020B0604020202020204" pitchFamily="34" charset="0"/>
                <a:cs typeface="Arial" panose="020B0604020202020204" pitchFamily="34" charset="0"/>
              </a:rPr>
              <a:t>historia</a:t>
            </a:r>
            <a:r>
              <a:rPr lang="en-US" dirty="0">
                <a:latin typeface="Arial" panose="020B0604020202020204" pitchFamily="34" charset="0"/>
                <a:cs typeface="Arial" panose="020B0604020202020204" pitchFamily="34" charset="0"/>
              </a:rPr>
              <a:t>, Dios y Cristo </a:t>
            </a:r>
            <a:r>
              <a:rPr lang="en-US" dirty="0" err="1">
                <a:latin typeface="Arial" panose="020B0604020202020204" pitchFamily="34" charset="0"/>
                <a:cs typeface="Arial" panose="020B0604020202020204" pitchFamily="34" charset="0"/>
              </a:rPr>
              <a:t>terminaron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creación</a:t>
            </a:r>
            <a:r>
              <a:rPr lang="en-US" dirty="0">
                <a:latin typeface="Arial" panose="020B0604020202020204" pitchFamily="34" charset="0"/>
                <a:cs typeface="Arial" panose="020B0604020202020204" pitchFamily="34" charset="0"/>
              </a:rPr>
              <a:t>. Dios </a:t>
            </a:r>
            <a:r>
              <a:rPr lang="en-US" dirty="0" err="1">
                <a:latin typeface="Arial" panose="020B0604020202020204" pitchFamily="34" charset="0"/>
                <a:cs typeface="Arial" panose="020B0604020202020204" pitchFamily="34" charset="0"/>
              </a:rPr>
              <a:t>declaró</a:t>
            </a:r>
            <a:r>
              <a:rPr lang="en-US" dirty="0">
                <a:latin typeface="Arial" panose="020B0604020202020204" pitchFamily="34" charset="0"/>
                <a:cs typeface="Arial" panose="020B0604020202020204" pitchFamily="34" charset="0"/>
              </a:rPr>
              <a:t> que la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terminada</a:t>
            </a:r>
            <a:r>
              <a:rPr lang="en-US" dirty="0">
                <a:latin typeface="Arial" panose="020B0604020202020204" pitchFamily="34" charset="0"/>
                <a:cs typeface="Arial" panose="020B0604020202020204" pitchFamily="34" charset="0"/>
              </a:rPr>
              <a:t> era </a:t>
            </a:r>
            <a:r>
              <a:rPr lang="en-US" dirty="0" err="1">
                <a:latin typeface="Arial" panose="020B0604020202020204" pitchFamily="34" charset="0"/>
                <a:cs typeface="Arial" panose="020B0604020202020204" pitchFamily="34" charset="0"/>
              </a:rPr>
              <a:t>muy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buena</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reposó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séptimo</a:t>
            </a:r>
            <a:r>
              <a:rPr lang="en-US" dirty="0">
                <a:latin typeface="Arial" panose="020B0604020202020204" pitchFamily="34" charset="0"/>
                <a:cs typeface="Arial" panose="020B0604020202020204" pitchFamily="34" charset="0"/>
              </a:rPr>
              <a:t> día de </a:t>
            </a:r>
            <a:r>
              <a:rPr lang="en-US" dirty="0" err="1">
                <a:latin typeface="Arial" panose="020B0604020202020204" pitchFamily="34" charset="0"/>
                <a:cs typeface="Arial" panose="020B0604020202020204" pitchFamily="34" charset="0"/>
              </a:rPr>
              <a:t>todo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cuanto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había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Entonces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bendijo</a:t>
            </a:r>
            <a:r>
              <a:rPr lang="en-US" dirty="0">
                <a:latin typeface="Arial" panose="020B0604020202020204" pitchFamily="34" charset="0"/>
                <a:cs typeface="Arial" panose="020B0604020202020204" pitchFamily="34" charset="0"/>
              </a:rPr>
              <a:t> Dios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séptimo</a:t>
            </a:r>
            <a:r>
              <a:rPr lang="en-US" dirty="0">
                <a:latin typeface="Arial" panose="020B0604020202020204" pitchFamily="34" charset="0"/>
                <a:cs typeface="Arial" panose="020B0604020202020204" pitchFamily="34" charset="0"/>
              </a:rPr>
              <a:t> día y lo </a:t>
            </a:r>
            <a:r>
              <a:rPr lang="en-US" dirty="0" err="1">
                <a:latin typeface="Arial" panose="020B0604020202020204" pitchFamily="34" charset="0"/>
                <a:cs typeface="Arial" panose="020B0604020202020204" pitchFamily="34" charset="0"/>
              </a:rPr>
              <a:t>santificó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él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reposó</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toda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había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creación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Gén</a:t>
            </a:r>
            <a:r>
              <a:rPr lang="en-US" dirty="0">
                <a:latin typeface="Arial" panose="020B0604020202020204" pitchFamily="34" charset="0"/>
                <a:cs typeface="Arial" panose="020B0604020202020204" pitchFamily="34" charset="0"/>
              </a:rPr>
              <a:t>. 2: 2, 3). </a:t>
            </a:r>
            <a:r>
              <a:rPr lang="en-US" dirty="0" err="1">
                <a:latin typeface="Arial" panose="020B0604020202020204" pitchFamily="34" charset="0"/>
                <a:cs typeface="Arial" panose="020B0604020202020204" pitchFamily="34" charset="0"/>
              </a:rPr>
              <a:t>Cerca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veinticinco</a:t>
            </a:r>
            <a:r>
              <a:rPr lang="en-US" dirty="0">
                <a:latin typeface="Arial" panose="020B0604020202020204" pitchFamily="34" charset="0"/>
                <a:cs typeface="Arial" panose="020B0604020202020204" pitchFamily="34" charset="0"/>
              </a:rPr>
              <a:t> siglos </a:t>
            </a:r>
            <a:r>
              <a:rPr lang="en-US" dirty="0" err="1">
                <a:latin typeface="Arial" panose="020B0604020202020204" pitchFamily="34" charset="0"/>
                <a:cs typeface="Arial" panose="020B0604020202020204" pitchFamily="34" charset="0"/>
              </a:rPr>
              <a:t>más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medio de la </a:t>
            </a:r>
            <a:r>
              <a:rPr lang="en-US" dirty="0" err="1">
                <a:latin typeface="Arial" panose="020B0604020202020204" pitchFamily="34" charset="0"/>
                <a:cs typeface="Arial" panose="020B0604020202020204" pitchFamily="34" charset="0"/>
              </a:rPr>
              <a:t>sobrecogedora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grandiosidad</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Sinaí</a:t>
            </a:r>
            <a:r>
              <a:rPr lang="en-US" dirty="0">
                <a:latin typeface="Arial" panose="020B0604020202020204" pitchFamily="34" charset="0"/>
                <a:cs typeface="Arial" panose="020B0604020202020204" pitchFamily="34" charset="0"/>
              </a:rPr>
              <a:t>, Dios </a:t>
            </a:r>
            <a:r>
              <a:rPr lang="en-US" dirty="0" err="1">
                <a:latin typeface="Arial" panose="020B0604020202020204" pitchFamily="34" charset="0"/>
                <a:cs typeface="Arial" panose="020B0604020202020204" pitchFamily="34" charset="0"/>
              </a:rPr>
              <a:t>ordenó</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pueblo: «</a:t>
            </a:r>
            <a:r>
              <a:rPr lang="en-US" dirty="0" err="1">
                <a:latin typeface="Arial" panose="020B0604020202020204" pitchFamily="34" charset="0"/>
                <a:cs typeface="Arial" panose="020B0604020202020204" pitchFamily="34" charset="0"/>
              </a:rPr>
              <a:t>Acuérdate</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sábado</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santificarlo</a:t>
            </a:r>
            <a:r>
              <a:rPr lang="en-US" dirty="0">
                <a:latin typeface="Arial" panose="020B0604020202020204" pitchFamily="34" charset="0"/>
                <a:cs typeface="Arial" panose="020B0604020202020204" pitchFamily="34" charset="0"/>
              </a:rPr>
              <a:t>» (Gén.20: 8). En </a:t>
            </a:r>
            <a:r>
              <a:rPr lang="en-US" dirty="0" err="1">
                <a:latin typeface="Arial" panose="020B0604020202020204" pitchFamily="34" charset="0"/>
                <a:cs typeface="Arial" panose="020B0604020202020204" pitchFamily="34" charset="0"/>
              </a:rPr>
              <a:t>aquel</a:t>
            </a:r>
            <a:r>
              <a:rPr lang="en-US" dirty="0">
                <a:latin typeface="Arial" panose="020B0604020202020204" pitchFamily="34" charset="0"/>
                <a:cs typeface="Arial" panose="020B0604020202020204" pitchFamily="34" charset="0"/>
              </a:rPr>
              <a:t> día,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séptimo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había</a:t>
            </a:r>
            <a:r>
              <a:rPr lang="en-US" dirty="0">
                <a:latin typeface="Arial" panose="020B0604020202020204" pitchFamily="34" charset="0"/>
                <a:cs typeface="Arial" panose="020B0604020202020204" pitchFamily="34" charset="0"/>
              </a:rPr>
              <a:t> reposado de la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creación</a:t>
            </a:r>
            <a:r>
              <a:rPr lang="en-US" dirty="0">
                <a:latin typeface="Arial" panose="020B0604020202020204" pitchFamily="34" charset="0"/>
                <a:cs typeface="Arial" panose="020B0604020202020204" pitchFamily="34" charset="0"/>
              </a:rPr>
              <a:t>.</a:t>
            </a:r>
          </a:p>
          <a:p>
            <a:pPr defTabSz="914400">
              <a:lnSpc>
                <a:spcPct val="110000"/>
              </a:lnSpc>
              <a:spcAft>
                <a:spcPts val="600"/>
              </a:spcAft>
              <a:buClr>
                <a:schemeClr val="accent1"/>
              </a:buClr>
              <a:buSzPct val="110000"/>
            </a:pPr>
            <a:endParaRPr lang="en-US" dirty="0">
              <a:latin typeface="Arial" panose="020B0604020202020204" pitchFamily="34" charset="0"/>
              <a:cs typeface="Arial" panose="020B0604020202020204" pitchFamily="34" charset="0"/>
            </a:endParaRPr>
          </a:p>
          <a:p>
            <a:pPr indent="-228600" defTabSz="914400">
              <a:lnSpc>
                <a:spcPct val="110000"/>
              </a:lnSpc>
              <a:spcAft>
                <a:spcPts val="600"/>
              </a:spcAft>
              <a:buClr>
                <a:schemeClr val="accent1"/>
              </a:buClr>
              <a:buSzPct val="110000"/>
              <a:buFont typeface="Wingdings" panose="05000000000000000000" pitchFamily="2" charset="2"/>
              <a:buChar char="§"/>
            </a:pPr>
            <a:r>
              <a:rPr lang="en-US" dirty="0">
                <a:latin typeface="Arial" panose="020B0604020202020204" pitchFamily="34" charset="0"/>
                <a:cs typeface="Arial" panose="020B0604020202020204" pitchFamily="34" charset="0"/>
              </a:rPr>
              <a:t>Traer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mundo</a:t>
            </a:r>
            <a:r>
              <a:rPr lang="en-US" dirty="0">
                <a:latin typeface="Arial" panose="020B0604020202020204" pitchFamily="34" charset="0"/>
                <a:cs typeface="Arial" panose="020B0604020202020204" pitchFamily="34" charset="0"/>
              </a:rPr>
              <a:t> a la </a:t>
            </a:r>
            <a:r>
              <a:rPr lang="en-US" dirty="0" err="1">
                <a:latin typeface="Arial" panose="020B0604020202020204" pitchFamily="34" charset="0"/>
                <a:cs typeface="Arial" panose="020B0604020202020204" pitchFamily="34" charset="0"/>
              </a:rPr>
              <a:t>existencia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cubrirlo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verdor</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belleza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llenarlo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vida</a:t>
            </a:r>
            <a:r>
              <a:rPr lang="en-US" dirty="0">
                <a:latin typeface="Arial" panose="020B0604020202020204" pitchFamily="34" charset="0"/>
                <a:cs typeface="Arial" panose="020B0604020202020204" pitchFamily="34" charset="0"/>
              </a:rPr>
              <a:t> animal y </a:t>
            </a:r>
            <a:r>
              <a:rPr lang="en-US" dirty="0" err="1">
                <a:latin typeface="Arial" panose="020B0604020202020204" pitchFamily="34" charset="0"/>
                <a:cs typeface="Arial" panose="020B0604020202020204" pitchFamily="34" charset="0"/>
              </a:rPr>
              <a:t>poblarlo</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seres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humanos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hechos</a:t>
            </a:r>
            <a:r>
              <a:rPr lang="en-US" dirty="0">
                <a:latin typeface="Arial" panose="020B0604020202020204" pitchFamily="34" charset="0"/>
                <a:cs typeface="Arial" panose="020B0604020202020204" pitchFamily="34" charset="0"/>
              </a:rPr>
              <a:t> a imagen y </a:t>
            </a:r>
            <a:r>
              <a:rPr lang="en-US" dirty="0" err="1">
                <a:latin typeface="Arial" panose="020B0604020202020204" pitchFamily="34" charset="0"/>
                <a:cs typeface="Arial" panose="020B0604020202020204" pitchFamily="34" charset="0"/>
              </a:rPr>
              <a:t>semejanza</a:t>
            </a:r>
            <a:r>
              <a:rPr lang="en-US" dirty="0">
                <a:latin typeface="Arial" panose="020B0604020202020204" pitchFamily="34" charset="0"/>
                <a:cs typeface="Arial" panose="020B0604020202020204" pitchFamily="34" charset="0"/>
              </a:rPr>
              <a:t> de Dios, </a:t>
            </a:r>
            <a:r>
              <a:rPr lang="en-US" dirty="0" err="1">
                <a:latin typeface="Arial" panose="020B0604020202020204" pitchFamily="34" charset="0"/>
                <a:cs typeface="Arial" panose="020B0604020202020204" pitchFamily="34" charset="0"/>
              </a:rPr>
              <a:t>todo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mediante</a:t>
            </a:r>
            <a:r>
              <a:rPr lang="en-US" dirty="0">
                <a:latin typeface="Arial" panose="020B0604020202020204" pitchFamily="34" charset="0"/>
                <a:cs typeface="Arial" panose="020B0604020202020204" pitchFamily="34" charset="0"/>
              </a:rPr>
              <a:t> la palabra, </a:t>
            </a:r>
            <a:r>
              <a:rPr lang="en-US" dirty="0" err="1">
                <a:latin typeface="Arial" panose="020B0604020202020204" pitchFamily="34" charset="0"/>
                <a:cs typeface="Arial" panose="020B0604020202020204" pitchFamily="34" charset="0"/>
              </a:rPr>
              <a:t>fue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poderosa</a:t>
            </a:r>
            <a:r>
              <a:rPr lang="en-US" dirty="0">
                <a:latin typeface="Arial" panose="020B0604020202020204" pitchFamily="34" charset="0"/>
                <a:cs typeface="Arial" panose="020B0604020202020204" pitchFamily="34" charset="0"/>
              </a:rPr>
              <a:t>. Sin embargo, </a:t>
            </a:r>
            <a:r>
              <a:rPr lang="en-US" dirty="0" err="1">
                <a:latin typeface="Arial" panose="020B0604020202020204" pitchFamily="34" charset="0"/>
                <a:cs typeface="Arial" panose="020B0604020202020204" pitchFamily="34" charset="0"/>
              </a:rPr>
              <a:t>tomar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una</a:t>
            </a:r>
            <a:r>
              <a:rPr lang="en-US" dirty="0">
                <a:latin typeface="Arial" panose="020B0604020202020204" pitchFamily="34" charset="0"/>
                <a:cs typeface="Arial" panose="020B0604020202020204" pitchFamily="34" charset="0"/>
              </a:rPr>
              <a:t> tierra </a:t>
            </a:r>
            <a:r>
              <a:rPr lang="en-US" dirty="0" err="1">
                <a:latin typeface="Arial" panose="020B0604020202020204" pitchFamily="34" charset="0"/>
                <a:cs typeface="Arial" panose="020B0604020202020204" pitchFamily="34" charset="0"/>
              </a:rPr>
              <a:t>deteriorada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pecado</a:t>
            </a:r>
            <a:r>
              <a:rPr lang="en-US" dirty="0">
                <a:latin typeface="Arial" panose="020B0604020202020204" pitchFamily="34" charset="0"/>
                <a:cs typeface="Arial" panose="020B0604020202020204" pitchFamily="34" charset="0"/>
              </a:rPr>
              <a:t> junto con sus </a:t>
            </a:r>
            <a:r>
              <a:rPr lang="en-US" dirty="0" err="1">
                <a:latin typeface="Arial" panose="020B0604020202020204" pitchFamily="34" charset="0"/>
                <a:cs typeface="Arial" panose="020B0604020202020204" pitchFamily="34" charset="0"/>
              </a:rPr>
              <a:t>habitantes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sumidos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iniquidad</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recrearlos</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otorgarles</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estado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perfección</a:t>
            </a:r>
            <a:r>
              <a:rPr lang="en-US" dirty="0">
                <a:latin typeface="Arial" panose="020B0604020202020204" pitchFamily="34" charset="0"/>
                <a:cs typeface="Arial" panose="020B0604020202020204" pitchFamily="34" charset="0"/>
              </a:rPr>
              <a:t> superior al que </a:t>
            </a:r>
            <a:r>
              <a:rPr lang="en-US" dirty="0" err="1">
                <a:latin typeface="Arial" panose="020B0604020202020204" pitchFamily="34" charset="0"/>
                <a:cs typeface="Arial" panose="020B0604020202020204" pitchFamily="34" charset="0"/>
              </a:rPr>
              <a:t>tenían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salieron</a:t>
            </a:r>
            <a:r>
              <a:rPr lang="en-US" dirty="0">
                <a:latin typeface="Arial" panose="020B0604020202020204" pitchFamily="34" charset="0"/>
                <a:cs typeface="Arial" panose="020B0604020202020204" pitchFamily="34" charset="0"/>
              </a:rPr>
              <a:t> de las manos del </a:t>
            </a:r>
            <a:r>
              <a:rPr lang="en-US" dirty="0" err="1">
                <a:latin typeface="Arial" panose="020B0604020202020204" pitchFamily="34" charset="0"/>
                <a:cs typeface="Arial" panose="020B0604020202020204" pitchFamily="34" charset="0"/>
              </a:rPr>
              <a:t>Creador</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aún</a:t>
            </a:r>
            <a:r>
              <a:rPr lang="en-US" dirty="0">
                <a:latin typeface="Arial" panose="020B0604020202020204" pitchFamily="34" charset="0"/>
                <a:cs typeface="Arial" panose="020B0604020202020204" pitchFamily="34" charset="0"/>
              </a:rPr>
              <a:t> mayor. Esa es la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aceptó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Hijo</a:t>
            </a:r>
            <a:r>
              <a:rPr lang="en-US" dirty="0">
                <a:latin typeface="Arial" panose="020B0604020202020204" pitchFamily="34" charset="0"/>
                <a:cs typeface="Arial" panose="020B0604020202020204" pitchFamily="34" charset="0"/>
              </a:rPr>
              <a:t> de Dios. Por </a:t>
            </a:r>
            <a:r>
              <a:rPr lang="en-US" dirty="0" err="1">
                <a:latin typeface="Arial" panose="020B0604020202020204" pitchFamily="34" charset="0"/>
                <a:cs typeface="Arial" panose="020B0604020202020204" pitchFamily="34" charset="0"/>
              </a:rPr>
              <a:t>eso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Calvario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clamó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Consumado</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hablaba</a:t>
            </a:r>
            <a:r>
              <a:rPr lang="en-US" dirty="0">
                <a:latin typeface="Arial" panose="020B0604020202020204" pitchFamily="34" charset="0"/>
                <a:cs typeface="Arial" panose="020B0604020202020204" pitchFamily="34" charset="0"/>
              </a:rPr>
              <a:t> al Padre y </a:t>
            </a:r>
            <a:r>
              <a:rPr lang="en-US" dirty="0" err="1">
                <a:latin typeface="Arial" panose="020B0604020202020204" pitchFamily="34" charset="0"/>
                <a:cs typeface="Arial" panose="020B0604020202020204" pitchFamily="34" charset="0"/>
              </a:rPr>
              <a:t>anunciaba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hecho</a:t>
            </a:r>
            <a:r>
              <a:rPr lang="en-US" dirty="0">
                <a:latin typeface="Arial" panose="020B0604020202020204" pitchFamily="34" charset="0"/>
                <a:cs typeface="Arial" panose="020B0604020202020204" pitchFamily="34" charset="0"/>
              </a:rPr>
              <a:t> de que </a:t>
            </a:r>
            <a:r>
              <a:rPr lang="en-US" dirty="0" err="1">
                <a:latin typeface="Arial" panose="020B0604020202020204" pitchFamily="34" charset="0"/>
                <a:cs typeface="Arial" panose="020B0604020202020204" pitchFamily="34" charset="0"/>
              </a:rPr>
              <a:t>había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cumplido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requisitos</a:t>
            </a:r>
            <a:r>
              <a:rPr lang="en-US" dirty="0">
                <a:latin typeface="Arial" panose="020B0604020202020204" pitchFamily="34" charset="0"/>
                <a:cs typeface="Arial" panose="020B0604020202020204" pitchFamily="34" charset="0"/>
              </a:rPr>
              <a:t> de la ley, </a:t>
            </a:r>
            <a:r>
              <a:rPr lang="en-US" dirty="0" err="1">
                <a:latin typeface="Arial" panose="020B0604020202020204" pitchFamily="34" charset="0"/>
                <a:cs typeface="Arial" panose="020B0604020202020204" pitchFamily="34" charset="0"/>
              </a:rPr>
              <a:t>había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vivido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vida</a:t>
            </a:r>
            <a:r>
              <a:rPr lang="en-US" dirty="0">
                <a:latin typeface="Arial" panose="020B0604020202020204" pitchFamily="34" charset="0"/>
                <a:cs typeface="Arial" panose="020B0604020202020204" pitchFamily="34" charset="0"/>
              </a:rPr>
              <a:t> libre de </a:t>
            </a:r>
            <a:r>
              <a:rPr lang="en-US" dirty="0" err="1">
                <a:latin typeface="Arial" panose="020B0604020202020204" pitchFamily="34" charset="0"/>
                <a:cs typeface="Arial" panose="020B0604020202020204" pitchFamily="34" charset="0"/>
              </a:rPr>
              <a:t>pecado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había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sangre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rescate</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mundo</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ahora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camino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expedito</a:t>
            </a:r>
            <a:r>
              <a:rPr lang="en-US" dirty="0">
                <a:latin typeface="Arial" panose="020B0604020202020204" pitchFamily="34" charset="0"/>
                <a:cs typeface="Arial" panose="020B0604020202020204" pitchFamily="34" charset="0"/>
              </a:rPr>
              <a:t> para que </a:t>
            </a:r>
            <a:r>
              <a:rPr lang="en-US" dirty="0" err="1">
                <a:latin typeface="Arial" panose="020B0604020202020204" pitchFamily="34" charset="0"/>
                <a:cs typeface="Arial" panose="020B0604020202020204" pitchFamily="34" charset="0"/>
              </a:rPr>
              <a:t>cualquier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hijo</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hija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Adán</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aceptase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perdón</a:t>
            </a:r>
            <a:r>
              <a:rPr lang="en-US" dirty="0">
                <a:latin typeface="Arial" panose="020B0604020202020204" pitchFamily="34" charset="0"/>
                <a:cs typeface="Arial" panose="020B0604020202020204" pitchFamily="34" charset="0"/>
              </a:rPr>
              <a:t> que se le </a:t>
            </a:r>
            <a:r>
              <a:rPr lang="en-US" dirty="0" err="1">
                <a:latin typeface="Arial" panose="020B0604020202020204" pitchFamily="34" charset="0"/>
                <a:cs typeface="Arial" panose="020B0604020202020204" pitchFamily="34" charset="0"/>
              </a:rPr>
              <a:t>ofrecía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pudiera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salvarse</a:t>
            </a:r>
            <a:r>
              <a:rPr lang="en-US" dirty="0">
                <a:latin typeface="Arial" panose="020B0604020202020204" pitchFamily="34" charset="0"/>
                <a:cs typeface="Arial" panose="020B0604020202020204" pitchFamily="34" charset="0"/>
              </a:rPr>
              <a:t>.</a:t>
            </a:r>
          </a:p>
        </p:txBody>
      </p:sp>
      <p:pic>
        <p:nvPicPr>
          <p:cNvPr id="5" name="Picture 4" descr="El planeta Tierra desde el espacio exterior">
            <a:extLst>
              <a:ext uri="{FF2B5EF4-FFF2-40B4-BE49-F238E27FC236}">
                <a16:creationId xmlns:a16="http://schemas.microsoft.com/office/drawing/2014/main" id="{8A551B3E-5F24-D813-898D-AF3A37856BCC}"/>
              </a:ext>
            </a:extLst>
          </p:cNvPr>
          <p:cNvPicPr>
            <a:picLocks noChangeAspect="1"/>
          </p:cNvPicPr>
          <p:nvPr/>
        </p:nvPicPr>
        <p:blipFill>
          <a:blip r:embed="rId2"/>
          <a:srcRect l="55835" r="1" b="1"/>
          <a:stretch/>
        </p:blipFill>
        <p:spPr>
          <a:xfrm>
            <a:off x="7549862" y="227"/>
            <a:ext cx="4641833" cy="6858000"/>
          </a:xfrm>
          <a:prstGeom prst="rect">
            <a:avLst/>
          </a:prstGeom>
        </p:spPr>
      </p:pic>
      <p:sp>
        <p:nvSpPr>
          <p:cNvPr id="4" name="CuadroTexto 3">
            <a:extLst>
              <a:ext uri="{FF2B5EF4-FFF2-40B4-BE49-F238E27FC236}">
                <a16:creationId xmlns:a16="http://schemas.microsoft.com/office/drawing/2014/main" id="{0A031174-9A5C-877A-44D2-438677B6A5BC}"/>
              </a:ext>
            </a:extLst>
          </p:cNvPr>
          <p:cNvSpPr txBox="1"/>
          <p:nvPr/>
        </p:nvSpPr>
        <p:spPr>
          <a:xfrm>
            <a:off x="4153359" y="1619480"/>
            <a:ext cx="184731" cy="369332"/>
          </a:xfrm>
          <a:prstGeom prst="rect">
            <a:avLst/>
          </a:prstGeom>
          <a:noFill/>
        </p:spPr>
        <p:txBody>
          <a:bodyPr wrap="none" rtlCol="0">
            <a:spAutoFit/>
          </a:bodyPr>
          <a:lstStyle/>
          <a:p>
            <a:endParaRPr lang="es-CR" dirty="0"/>
          </a:p>
        </p:txBody>
      </p:sp>
    </p:spTree>
    <p:extLst>
      <p:ext uri="{BB962C8B-B14F-4D97-AF65-F5344CB8AC3E}">
        <p14:creationId xmlns:p14="http://schemas.microsoft.com/office/powerpoint/2010/main" val="119134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BB15A6-18BB-3EE7-E8D9-93C0B35C9E4F}"/>
              </a:ext>
            </a:extLst>
          </p:cNvPr>
          <p:cNvSpPr txBox="1"/>
          <p:nvPr/>
        </p:nvSpPr>
        <p:spPr>
          <a:xfrm>
            <a:off x="432427" y="1101255"/>
            <a:ext cx="6654726" cy="4655490"/>
          </a:xfrm>
          <a:prstGeom prst="rect">
            <a:avLst/>
          </a:prstGeom>
        </p:spPr>
        <p:txBody>
          <a:bodyPr vert="horz" lIns="91440" tIns="45720" rIns="91440" bIns="45720" rtlCol="0" anchor="ctr">
            <a:normAutofit/>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dirty="0" err="1">
                <a:latin typeface="Arial" panose="020B0604020202020204" pitchFamily="34" charset="0"/>
                <a:cs typeface="Arial" panose="020B0604020202020204" pitchFamily="34" charset="0"/>
              </a:rPr>
              <a:t>Mientras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sol </a:t>
            </a:r>
            <a:r>
              <a:rPr lang="en-US" dirty="0" err="1">
                <a:latin typeface="Arial" panose="020B0604020202020204" pitchFamily="34" charset="0"/>
                <a:cs typeface="Arial" panose="020B0604020202020204" pitchFamily="34" charset="0"/>
              </a:rPr>
              <a:t>poniente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proclamaba</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mundo</a:t>
            </a:r>
            <a:r>
              <a:rPr lang="en-US" dirty="0">
                <a:latin typeface="Arial" panose="020B0604020202020204" pitchFamily="34" charset="0"/>
                <a:cs typeface="Arial" panose="020B0604020202020204" pitchFamily="34" charset="0"/>
              </a:rPr>
              <a:t> que se </a:t>
            </a:r>
            <a:r>
              <a:rPr lang="en-US" dirty="0" err="1">
                <a:latin typeface="Arial" panose="020B0604020202020204" pitchFamily="34" charset="0"/>
                <a:cs typeface="Arial" panose="020B0604020202020204" pitchFamily="34" charset="0"/>
              </a:rPr>
              <a:t>acercaba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santo </a:t>
            </a:r>
            <a:r>
              <a:rPr lang="en-US" dirty="0" err="1">
                <a:latin typeface="Arial" panose="020B0604020202020204" pitchFamily="34" charset="0"/>
                <a:cs typeface="Arial" panose="020B0604020202020204" pitchFamily="34" charset="0"/>
              </a:rPr>
              <a:t>sábado</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Señor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desde</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cruz</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Calvario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hijo</a:t>
            </a:r>
            <a:r>
              <a:rPr lang="en-US" dirty="0">
                <a:latin typeface="Arial" panose="020B0604020202020204" pitchFamily="34" charset="0"/>
                <a:cs typeface="Arial" panose="020B0604020202020204" pitchFamily="34" charset="0"/>
              </a:rPr>
              <a:t> de Dios </a:t>
            </a:r>
            <a:r>
              <a:rPr lang="en-US" dirty="0" err="1">
                <a:latin typeface="Arial" panose="020B0604020202020204" pitchFamily="34" charset="0"/>
                <a:cs typeface="Arial" panose="020B0604020202020204" pitchFamily="34" charset="0"/>
              </a:rPr>
              <a:t>proclamaba</a:t>
            </a:r>
            <a:r>
              <a:rPr lang="en-US" dirty="0">
                <a:latin typeface="Arial" panose="020B0604020202020204" pitchFamily="34" charset="0"/>
                <a:cs typeface="Arial" panose="020B0604020202020204" pitchFamily="34" charset="0"/>
              </a:rPr>
              <a:t> que la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redención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cumplida</a:t>
            </a:r>
            <a:r>
              <a:rPr lang="en-US" dirty="0">
                <a:latin typeface="Arial" panose="020B0604020202020204" pitchFamily="34" charset="0"/>
                <a:cs typeface="Arial" panose="020B0604020202020204" pitchFamily="34" charset="0"/>
              </a:rPr>
              <a:t>. Esa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afectaría</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toda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creación</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aunque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hombres </a:t>
            </a:r>
            <a:r>
              <a:rPr lang="en-US" dirty="0" err="1">
                <a:latin typeface="Arial" panose="020B0604020202020204" pitchFamily="34" charset="0"/>
                <a:cs typeface="Arial" panose="020B0604020202020204" pitchFamily="34" charset="0"/>
              </a:rPr>
              <a:t>malvados</a:t>
            </a:r>
            <a:r>
              <a:rPr lang="en-US" dirty="0">
                <a:latin typeface="Arial" panose="020B0604020202020204" pitchFamily="34" charset="0"/>
                <a:cs typeface="Arial" panose="020B0604020202020204" pitchFamily="34" charset="0"/>
              </a:rPr>
              <a:t> no </a:t>
            </a:r>
            <a:r>
              <a:rPr lang="en-US" dirty="0" err="1">
                <a:latin typeface="Arial" panose="020B0604020202020204" pitchFamily="34" charset="0"/>
                <a:cs typeface="Arial" panose="020B0604020202020204" pitchFamily="34" charset="0"/>
              </a:rPr>
              <a:t>entendiesen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significado</a:t>
            </a:r>
            <a:r>
              <a:rPr lang="en-US" dirty="0">
                <a:latin typeface="Arial" panose="020B0604020202020204" pitchFamily="34" charset="0"/>
                <a:cs typeface="Arial" panose="020B0604020202020204" pitchFamily="34" charset="0"/>
              </a:rPr>
              <a:t> de las palabras: «¡</a:t>
            </a:r>
            <a:r>
              <a:rPr lang="en-US" dirty="0" err="1">
                <a:latin typeface="Arial" panose="020B0604020202020204" pitchFamily="34" charset="0"/>
                <a:cs typeface="Arial" panose="020B0604020202020204" pitchFamily="34" charset="0"/>
              </a:rPr>
              <a:t>Consumado</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toda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naturaleza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respondió</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ellas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decirlo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algún</a:t>
            </a:r>
            <a:r>
              <a:rPr lang="en-US" dirty="0">
                <a:latin typeface="Arial" panose="020B0604020202020204" pitchFamily="34" charset="0"/>
                <a:cs typeface="Arial" panose="020B0604020202020204" pitchFamily="34" charset="0"/>
              </a:rPr>
              <a:t> modo, </a:t>
            </a:r>
            <a:r>
              <a:rPr lang="en-US" dirty="0" err="1">
                <a:latin typeface="Arial" panose="020B0604020202020204" pitchFamily="34" charset="0"/>
                <a:cs typeface="Arial" panose="020B0604020202020204" pitchFamily="34" charset="0"/>
              </a:rPr>
              <a:t>saltó</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júbilo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Incluso</a:t>
            </a:r>
            <a:r>
              <a:rPr lang="en-US" dirty="0">
                <a:latin typeface="Arial" panose="020B0604020202020204" pitchFamily="34" charset="0"/>
                <a:cs typeface="Arial" panose="020B0604020202020204" pitchFamily="34" charset="0"/>
              </a:rPr>
              <a:t> las </a:t>
            </a:r>
            <a:r>
              <a:rPr lang="en-US" dirty="0" err="1">
                <a:latin typeface="Arial" panose="020B0604020202020204" pitchFamily="34" charset="0"/>
                <a:cs typeface="Arial" panose="020B0604020202020204" pitchFamily="34" charset="0"/>
              </a:rPr>
              <a:t>sólidas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rocas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rasgaron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arriba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abajo</a:t>
            </a:r>
            <a:r>
              <a:rPr lang="en-US" dirty="0">
                <a:latin typeface="Arial" panose="020B0604020202020204" pitchFamily="34" charset="0"/>
                <a:cs typeface="Arial" panose="020B0604020202020204" pitchFamily="34" charset="0"/>
              </a:rPr>
              <a:t>. Dios </a:t>
            </a:r>
            <a:r>
              <a:rPr lang="en-US" dirty="0" err="1">
                <a:latin typeface="Arial" panose="020B0604020202020204" pitchFamily="34" charset="0"/>
                <a:cs typeface="Arial" panose="020B0604020202020204" pitchFamily="34" charset="0"/>
              </a:rPr>
              <a:t>dispuso</a:t>
            </a:r>
            <a:r>
              <a:rPr lang="en-US" dirty="0">
                <a:latin typeface="Arial" panose="020B0604020202020204" pitchFamily="34" charset="0"/>
                <a:cs typeface="Arial" panose="020B0604020202020204" pitchFamily="34" charset="0"/>
              </a:rPr>
              <a:t> que la </a:t>
            </a:r>
            <a:r>
              <a:rPr lang="en-US" dirty="0" err="1">
                <a:latin typeface="Arial" panose="020B0604020202020204" pitchFamily="34" charset="0"/>
                <a:cs typeface="Arial" panose="020B0604020202020204" pitchFamily="34" charset="0"/>
              </a:rPr>
              <a:t>humanidad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reconociese</a:t>
            </a:r>
            <a:r>
              <a:rPr lang="en-US" dirty="0">
                <a:latin typeface="Arial" panose="020B0604020202020204" pitchFamily="34" charset="0"/>
                <a:cs typeface="Arial" panose="020B0604020202020204" pitchFamily="34" charset="0"/>
              </a:rPr>
              <a:t> ese </a:t>
            </a:r>
            <a:r>
              <a:rPr lang="en-US" dirty="0" err="1">
                <a:latin typeface="Arial" panose="020B0604020202020204" pitchFamily="34" charset="0"/>
                <a:cs typeface="Arial" panose="020B0604020202020204" pitchFamily="34" charset="0"/>
              </a:rPr>
              <a:t>magno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acontecimiento</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aunque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vivieron</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contemplaron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escena</a:t>
            </a:r>
            <a:r>
              <a:rPr lang="en-US" dirty="0">
                <a:latin typeface="Arial" panose="020B0604020202020204" pitchFamily="34" charset="0"/>
                <a:cs typeface="Arial" panose="020B0604020202020204" pitchFamily="34" charset="0"/>
              </a:rPr>
              <a:t> no </a:t>
            </a:r>
            <a:r>
              <a:rPr lang="en-US" dirty="0" err="1">
                <a:latin typeface="Arial" panose="020B0604020202020204" pitchFamily="34" charset="0"/>
                <a:cs typeface="Arial" panose="020B0604020202020204" pitchFamily="34" charset="0"/>
              </a:rPr>
              <a:t>fueran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conscientes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significado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hubo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algunos</a:t>
            </a:r>
            <a:r>
              <a:rPr lang="en-US" dirty="0">
                <a:latin typeface="Arial" panose="020B0604020202020204" pitchFamily="34" charset="0"/>
                <a:cs typeface="Arial" panose="020B0604020202020204" pitchFamily="34" charset="0"/>
              </a:rPr>
              <a:t> santos que, </a:t>
            </a:r>
            <a:r>
              <a:rPr lang="en-US" dirty="0" err="1">
                <a:latin typeface="Arial" panose="020B0604020202020204" pitchFamily="34" charset="0"/>
                <a:cs typeface="Arial" panose="020B0604020202020204" pitchFamily="34" charset="0"/>
              </a:rPr>
              <a:t>estando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dormidos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después</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resurrección</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Señor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despertaron</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tumba</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proclamar</a:t>
            </a:r>
            <a:r>
              <a:rPr lang="en-US" dirty="0">
                <a:latin typeface="Arial" panose="020B0604020202020204" pitchFamily="34" charset="0"/>
                <a:cs typeface="Arial" panose="020B0604020202020204" pitchFamily="34" charset="0"/>
              </a:rPr>
              <a:t> las </a:t>
            </a:r>
            <a:r>
              <a:rPr lang="en-US" dirty="0" err="1">
                <a:latin typeface="Arial" panose="020B0604020202020204" pitchFamily="34" charset="0"/>
                <a:cs typeface="Arial" panose="020B0604020202020204" pitchFamily="34" charset="0"/>
              </a:rPr>
              <a:t>alegres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nuevas</a:t>
            </a:r>
            <a:r>
              <a:rPr lang="en-US" dirty="0">
                <a:latin typeface="Arial" panose="020B0604020202020204" pitchFamily="34" charset="0"/>
                <a:cs typeface="Arial" panose="020B0604020202020204" pitchFamily="34" charset="0"/>
              </a:rPr>
              <a:t> (Mat. 27: 50-53).</a:t>
            </a:r>
          </a:p>
        </p:txBody>
      </p:sp>
      <p:pic>
        <p:nvPicPr>
          <p:cNvPr id="7" name="Picture 6" descr="Piedras blancas equilibradas en una pila">
            <a:extLst>
              <a:ext uri="{FF2B5EF4-FFF2-40B4-BE49-F238E27FC236}">
                <a16:creationId xmlns:a16="http://schemas.microsoft.com/office/drawing/2014/main" id="{7E81006F-73D2-3FCE-8C18-5EA95B6996C2}"/>
              </a:ext>
            </a:extLst>
          </p:cNvPr>
          <p:cNvPicPr>
            <a:picLocks noChangeAspect="1"/>
          </p:cNvPicPr>
          <p:nvPr/>
        </p:nvPicPr>
        <p:blipFill>
          <a:blip r:embed="rId2"/>
          <a:srcRect l="54689" r="131" b="-2"/>
          <a:stretch/>
        </p:blipFill>
        <p:spPr>
          <a:xfrm>
            <a:off x="7549862" y="227"/>
            <a:ext cx="4641833" cy="6858000"/>
          </a:xfrm>
          <a:prstGeom prst="rect">
            <a:avLst/>
          </a:prstGeom>
        </p:spPr>
      </p:pic>
    </p:spTree>
    <p:extLst>
      <p:ext uri="{BB962C8B-B14F-4D97-AF65-F5344CB8AC3E}">
        <p14:creationId xmlns:p14="http://schemas.microsoft.com/office/powerpoint/2010/main" val="243016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C39E90-3630-B06A-80DE-71B4D528121B}"/>
              </a:ext>
            </a:extLst>
          </p:cNvPr>
          <p:cNvSpPr txBox="1"/>
          <p:nvPr/>
        </p:nvSpPr>
        <p:spPr>
          <a:xfrm>
            <a:off x="781510" y="1043431"/>
            <a:ext cx="8712043" cy="4771137"/>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2000" dirty="0"/>
              <a:t>La </a:t>
            </a:r>
            <a:r>
              <a:rPr lang="en-US" sz="2000" dirty="0" err="1"/>
              <a:t>obra</a:t>
            </a:r>
            <a:r>
              <a:rPr lang="en-US" sz="2000" dirty="0"/>
              <a:t> de </a:t>
            </a:r>
            <a:r>
              <a:rPr lang="en-US" sz="2000" dirty="0" err="1"/>
              <a:t>redención</a:t>
            </a:r>
            <a:r>
              <a:rPr lang="en-US" sz="2000" dirty="0"/>
              <a:t> se </a:t>
            </a:r>
            <a:r>
              <a:rPr lang="en-US" sz="2000" dirty="0" err="1"/>
              <a:t>completó</a:t>
            </a:r>
            <a:r>
              <a:rPr lang="en-US" sz="2000" dirty="0"/>
              <a:t> </a:t>
            </a:r>
            <a:r>
              <a:rPr lang="en-US" sz="2000" dirty="0" err="1"/>
              <a:t>en</a:t>
            </a:r>
            <a:r>
              <a:rPr lang="en-US" sz="2000" dirty="0"/>
              <a:t> </a:t>
            </a:r>
            <a:r>
              <a:rPr lang="en-US" sz="2000" dirty="0" err="1"/>
              <a:t>el</a:t>
            </a:r>
            <a:r>
              <a:rPr lang="en-US" sz="2000" dirty="0"/>
              <a:t> sexto día y, </a:t>
            </a:r>
            <a:r>
              <a:rPr lang="en-US" sz="2000" dirty="0" err="1"/>
              <a:t>así</a:t>
            </a:r>
            <a:r>
              <a:rPr lang="en-US" sz="2000" dirty="0"/>
              <a:t> </a:t>
            </a:r>
            <a:r>
              <a:rPr lang="en-US" sz="2000" dirty="0" err="1"/>
              <a:t>como</a:t>
            </a:r>
            <a:r>
              <a:rPr lang="en-US" sz="2000" dirty="0"/>
              <a:t> Dios </a:t>
            </a:r>
            <a:r>
              <a:rPr lang="en-US" sz="2000" dirty="0" err="1"/>
              <a:t>reposó</a:t>
            </a:r>
            <a:r>
              <a:rPr lang="en-US" sz="2000" dirty="0"/>
              <a:t> </a:t>
            </a:r>
            <a:r>
              <a:rPr lang="en-US" sz="2000" dirty="0" err="1"/>
              <a:t>después</a:t>
            </a:r>
            <a:r>
              <a:rPr lang="en-US" sz="2000" dirty="0"/>
              <a:t> de la </a:t>
            </a:r>
            <a:r>
              <a:rPr lang="en-US" sz="2000" dirty="0" err="1"/>
              <a:t>obra</a:t>
            </a:r>
            <a:r>
              <a:rPr lang="en-US" sz="2000" dirty="0"/>
              <a:t> de la </a:t>
            </a:r>
            <a:r>
              <a:rPr lang="en-US" sz="2000" dirty="0" err="1"/>
              <a:t>creación</a:t>
            </a:r>
            <a:r>
              <a:rPr lang="en-US" sz="2000" dirty="0"/>
              <a:t>, Jesús </a:t>
            </a:r>
            <a:r>
              <a:rPr lang="en-US" sz="2000" dirty="0" err="1"/>
              <a:t>permaneció</a:t>
            </a:r>
            <a:r>
              <a:rPr lang="en-US" sz="2000" dirty="0"/>
              <a:t> </a:t>
            </a:r>
            <a:r>
              <a:rPr lang="en-US" sz="2000" dirty="0" err="1"/>
              <a:t>en</a:t>
            </a:r>
            <a:r>
              <a:rPr lang="en-US" sz="2000" dirty="0"/>
              <a:t> la </a:t>
            </a:r>
            <a:r>
              <a:rPr lang="en-US" sz="2000" dirty="0" err="1"/>
              <a:t>tumba</a:t>
            </a:r>
            <a:r>
              <a:rPr lang="en-US" sz="2000" dirty="0"/>
              <a:t> de José </a:t>
            </a:r>
            <a:r>
              <a:rPr lang="en-US" sz="2000" dirty="0" err="1"/>
              <a:t>durante</a:t>
            </a:r>
            <a:r>
              <a:rPr lang="en-US" sz="2000" dirty="0"/>
              <a:t> las </a:t>
            </a:r>
            <a:r>
              <a:rPr lang="en-US" sz="2000" dirty="0" err="1"/>
              <a:t>sagradas</a:t>
            </a:r>
            <a:r>
              <a:rPr lang="en-US" sz="2000" dirty="0"/>
              <a:t> horas del santo </a:t>
            </a:r>
            <a:r>
              <a:rPr lang="en-US" sz="2000" dirty="0" err="1"/>
              <a:t>sábado</a:t>
            </a:r>
            <a:r>
              <a:rPr lang="en-US" sz="2000" dirty="0"/>
              <a:t>.</a:t>
            </a:r>
          </a:p>
          <a:p>
            <a:pPr defTabSz="914400">
              <a:lnSpc>
                <a:spcPct val="120000"/>
              </a:lnSpc>
              <a:spcAft>
                <a:spcPts val="600"/>
              </a:spcAft>
              <a:buClr>
                <a:schemeClr val="accent1"/>
              </a:buClr>
              <a:buSzPct val="110000"/>
            </a:pPr>
            <a:endParaRPr lang="en-US" sz="2000" dirty="0"/>
          </a:p>
          <a:p>
            <a:pPr indent="-228600" defTabSz="914400">
              <a:lnSpc>
                <a:spcPct val="120000"/>
              </a:lnSpc>
              <a:spcAft>
                <a:spcPts val="600"/>
              </a:spcAft>
              <a:buClr>
                <a:schemeClr val="accent1"/>
              </a:buClr>
              <a:buSzPct val="110000"/>
              <a:buFont typeface="Wingdings" panose="05000000000000000000" pitchFamily="2" charset="2"/>
              <a:buChar char="§"/>
            </a:pPr>
            <a:r>
              <a:rPr lang="en-US" sz="2000" dirty="0" err="1"/>
              <a:t>También</a:t>
            </a:r>
            <a:r>
              <a:rPr lang="en-US" sz="2000" dirty="0"/>
              <a:t> sus </a:t>
            </a:r>
            <a:r>
              <a:rPr lang="en-US" sz="2000" dirty="0" err="1"/>
              <a:t>seguidores</a:t>
            </a:r>
            <a:r>
              <a:rPr lang="en-US" sz="2000" dirty="0"/>
              <a:t> </a:t>
            </a:r>
            <a:r>
              <a:rPr lang="en-US" sz="2000" dirty="0" err="1"/>
              <a:t>reposaron</a:t>
            </a:r>
            <a:r>
              <a:rPr lang="en-US" sz="2000" dirty="0"/>
              <a:t>; </a:t>
            </a:r>
            <a:r>
              <a:rPr lang="en-US" sz="2000" dirty="0" err="1"/>
              <a:t>él</a:t>
            </a:r>
            <a:r>
              <a:rPr lang="en-US" sz="2000" dirty="0"/>
              <a:t> </a:t>
            </a:r>
            <a:r>
              <a:rPr lang="en-US" sz="2000" dirty="0" err="1"/>
              <a:t>siempre</a:t>
            </a:r>
            <a:r>
              <a:rPr lang="en-US" sz="2000" dirty="0"/>
              <a:t> les </a:t>
            </a:r>
            <a:r>
              <a:rPr lang="en-US" sz="2000" dirty="0" err="1"/>
              <a:t>había</a:t>
            </a:r>
            <a:r>
              <a:rPr lang="en-US" sz="2000" dirty="0"/>
              <a:t> </a:t>
            </a:r>
            <a:r>
              <a:rPr lang="en-US" sz="2000" dirty="0" err="1"/>
              <a:t>enseñado</a:t>
            </a:r>
            <a:r>
              <a:rPr lang="en-US" sz="2000" dirty="0"/>
              <a:t> que </a:t>
            </a:r>
            <a:r>
              <a:rPr lang="en-US" sz="2000" dirty="0" err="1"/>
              <a:t>obedeciesen</a:t>
            </a:r>
            <a:r>
              <a:rPr lang="en-US" sz="2000" dirty="0"/>
              <a:t> la </a:t>
            </a:r>
            <a:r>
              <a:rPr lang="en-US" sz="2000" dirty="0" err="1"/>
              <a:t>santa</a:t>
            </a:r>
            <a:r>
              <a:rPr lang="en-US" sz="2000" dirty="0"/>
              <a:t> ley de </a:t>
            </a:r>
            <a:r>
              <a:rPr lang="en-US" sz="2000" dirty="0" err="1"/>
              <a:t>su</a:t>
            </a:r>
            <a:r>
              <a:rPr lang="en-US" sz="2000" dirty="0"/>
              <a:t> Padre. Les </a:t>
            </a:r>
            <a:r>
              <a:rPr lang="en-US" sz="2000" dirty="0" err="1"/>
              <a:t>había</a:t>
            </a:r>
            <a:r>
              <a:rPr lang="en-US" sz="2000" dirty="0"/>
              <a:t> </a:t>
            </a:r>
            <a:r>
              <a:rPr lang="en-US" sz="2000" dirty="0" err="1"/>
              <a:t>prohibido</a:t>
            </a:r>
            <a:r>
              <a:rPr lang="en-US" sz="2000" dirty="0"/>
              <a:t> </a:t>
            </a:r>
            <a:r>
              <a:rPr lang="en-US" sz="2000" dirty="0" err="1"/>
              <a:t>pensar</a:t>
            </a:r>
            <a:r>
              <a:rPr lang="en-US" sz="2000" dirty="0"/>
              <a:t> que </a:t>
            </a:r>
            <a:r>
              <a:rPr lang="en-US" sz="2000" dirty="0" err="1"/>
              <a:t>jamás</a:t>
            </a:r>
            <a:r>
              <a:rPr lang="en-US" sz="2000" dirty="0"/>
              <a:t> se </a:t>
            </a:r>
            <a:r>
              <a:rPr lang="en-US" sz="2000" dirty="0" err="1"/>
              <a:t>pudiera</a:t>
            </a:r>
            <a:r>
              <a:rPr lang="en-US" sz="2000" dirty="0"/>
              <a:t> </a:t>
            </a:r>
            <a:r>
              <a:rPr lang="en-US" sz="2000" dirty="0" err="1"/>
              <a:t>cambiar</a:t>
            </a:r>
            <a:r>
              <a:rPr lang="en-US" sz="2000" dirty="0"/>
              <a:t> </a:t>
            </a:r>
            <a:r>
              <a:rPr lang="en-US" sz="2000" dirty="0" err="1"/>
              <a:t>una</a:t>
            </a:r>
            <a:r>
              <a:rPr lang="en-US" sz="2000" dirty="0"/>
              <a:t> jota o </a:t>
            </a:r>
            <a:r>
              <a:rPr lang="en-US" sz="2000" dirty="0" err="1"/>
              <a:t>una</a:t>
            </a:r>
            <a:r>
              <a:rPr lang="en-US" sz="2000" dirty="0"/>
              <a:t> tilde de la ley de Dios (Mat. 5: 17, 18). Durante cuatro mil </a:t>
            </a:r>
            <a:r>
              <a:rPr lang="en-US" sz="2000" dirty="0" err="1"/>
              <a:t>años</a:t>
            </a:r>
            <a:r>
              <a:rPr lang="en-US" sz="2000" dirty="0"/>
              <a:t>, se </a:t>
            </a:r>
            <a:r>
              <a:rPr lang="en-US" sz="2000" dirty="0" err="1"/>
              <a:t>había</a:t>
            </a:r>
            <a:r>
              <a:rPr lang="en-US" sz="2000" dirty="0"/>
              <a:t> </a:t>
            </a:r>
            <a:r>
              <a:rPr lang="en-US" sz="2000" dirty="0" err="1"/>
              <a:t>observado</a:t>
            </a:r>
            <a:r>
              <a:rPr lang="en-US" sz="2000" dirty="0"/>
              <a:t> </a:t>
            </a:r>
            <a:r>
              <a:rPr lang="en-US" sz="2000" dirty="0" err="1"/>
              <a:t>el</a:t>
            </a:r>
            <a:r>
              <a:rPr lang="en-US" sz="2000" dirty="0"/>
              <a:t> </a:t>
            </a:r>
            <a:r>
              <a:rPr lang="en-US" sz="2000" dirty="0" err="1"/>
              <a:t>sábado</a:t>
            </a:r>
            <a:r>
              <a:rPr lang="en-US" sz="2000" dirty="0"/>
              <a:t> </a:t>
            </a:r>
            <a:r>
              <a:rPr lang="en-US" sz="2000" dirty="0" err="1"/>
              <a:t>como</a:t>
            </a:r>
            <a:r>
              <a:rPr lang="en-US" sz="2000" dirty="0"/>
              <a:t> un memorial de la </a:t>
            </a:r>
            <a:r>
              <a:rPr lang="en-US" sz="2000" dirty="0" err="1"/>
              <a:t>creación</a:t>
            </a:r>
            <a:r>
              <a:rPr lang="en-US" sz="2000" dirty="0"/>
              <a:t>. </a:t>
            </a:r>
            <a:r>
              <a:rPr lang="en-US" sz="2000" dirty="0" err="1"/>
              <a:t>Tras</a:t>
            </a:r>
            <a:r>
              <a:rPr lang="en-US" sz="2000" dirty="0"/>
              <a:t> la </a:t>
            </a:r>
            <a:r>
              <a:rPr lang="en-US" sz="2000" dirty="0" err="1"/>
              <a:t>muerte</a:t>
            </a:r>
            <a:r>
              <a:rPr lang="en-US" sz="2000" dirty="0"/>
              <a:t> del Salvador </a:t>
            </a:r>
            <a:r>
              <a:rPr lang="en-US" sz="2000" dirty="0" err="1"/>
              <a:t>en</a:t>
            </a:r>
            <a:r>
              <a:rPr lang="en-US" sz="2000" dirty="0"/>
              <a:t> la </a:t>
            </a:r>
            <a:r>
              <a:rPr lang="en-US" sz="2000" dirty="0" err="1"/>
              <a:t>cruz</a:t>
            </a:r>
            <a:r>
              <a:rPr lang="en-US" sz="2000" dirty="0"/>
              <a:t>, </a:t>
            </a:r>
            <a:r>
              <a:rPr lang="en-US" sz="2000" dirty="0" err="1"/>
              <a:t>fue</a:t>
            </a:r>
            <a:r>
              <a:rPr lang="en-US" sz="2000" dirty="0"/>
              <a:t> </a:t>
            </a:r>
            <a:r>
              <a:rPr lang="en-US" sz="2000" dirty="0" err="1"/>
              <a:t>bendito</a:t>
            </a:r>
            <a:r>
              <a:rPr lang="en-US" sz="2000" dirty="0"/>
              <a:t> </a:t>
            </a:r>
            <a:r>
              <a:rPr lang="en-US" sz="2000" dirty="0" err="1"/>
              <a:t>doblemente</a:t>
            </a:r>
            <a:r>
              <a:rPr lang="en-US" sz="2000" dirty="0"/>
              <a:t>; </a:t>
            </a:r>
            <a:r>
              <a:rPr lang="en-US" sz="2000" dirty="0" err="1"/>
              <a:t>fue</a:t>
            </a:r>
            <a:r>
              <a:rPr lang="en-US" sz="2000" dirty="0"/>
              <a:t> un memorial de </a:t>
            </a:r>
            <a:r>
              <a:rPr lang="en-US" sz="2000" dirty="0" err="1"/>
              <a:t>redención</a:t>
            </a:r>
            <a:r>
              <a:rPr lang="en-US" sz="2000" dirty="0"/>
              <a:t> a la </a:t>
            </a:r>
            <a:r>
              <a:rPr lang="en-US" sz="2000" dirty="0" err="1"/>
              <a:t>vez</a:t>
            </a:r>
            <a:r>
              <a:rPr lang="en-US" sz="2000" dirty="0"/>
              <a:t> que de </a:t>
            </a:r>
            <a:r>
              <a:rPr lang="en-US" sz="2000" dirty="0" err="1"/>
              <a:t>creación</a:t>
            </a:r>
            <a:r>
              <a:rPr lang="en-US" sz="2000" dirty="0"/>
              <a:t>.</a:t>
            </a:r>
          </a:p>
        </p:txBody>
      </p:sp>
    </p:spTree>
    <p:extLst>
      <p:ext uri="{BB962C8B-B14F-4D97-AF65-F5344CB8AC3E}">
        <p14:creationId xmlns:p14="http://schemas.microsoft.com/office/powerpoint/2010/main" val="349510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30D19B-F578-1571-B4B6-BBD1E3C425A5}"/>
              </a:ext>
            </a:extLst>
          </p:cNvPr>
          <p:cNvSpPr txBox="1"/>
          <p:nvPr/>
        </p:nvSpPr>
        <p:spPr>
          <a:xfrm>
            <a:off x="761968" y="931539"/>
            <a:ext cx="8827325" cy="4994921"/>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2400" dirty="0"/>
              <a:t>Como un gran </a:t>
            </a:r>
            <a:r>
              <a:rPr lang="en-US" sz="2400" dirty="0" err="1"/>
              <a:t>puente</a:t>
            </a:r>
            <a:r>
              <a:rPr lang="en-US" sz="2400" dirty="0"/>
              <a:t>, </a:t>
            </a:r>
            <a:r>
              <a:rPr lang="en-US" sz="2400" dirty="0" err="1"/>
              <a:t>el</a:t>
            </a:r>
            <a:r>
              <a:rPr lang="en-US" sz="2400" dirty="0"/>
              <a:t> </a:t>
            </a:r>
            <a:r>
              <a:rPr lang="en-US" sz="2400" dirty="0" err="1"/>
              <a:t>sábado</a:t>
            </a:r>
            <a:r>
              <a:rPr lang="en-US" sz="2400" dirty="0"/>
              <a:t> </a:t>
            </a:r>
            <a:r>
              <a:rPr lang="en-US" sz="2400" dirty="0" err="1"/>
              <a:t>alcanza</a:t>
            </a:r>
            <a:r>
              <a:rPr lang="en-US" sz="2400" dirty="0"/>
              <a:t> </a:t>
            </a:r>
            <a:r>
              <a:rPr lang="en-US" sz="2400" dirty="0" err="1"/>
              <a:t>todo</a:t>
            </a:r>
            <a:r>
              <a:rPr lang="en-US" sz="2400" dirty="0"/>
              <a:t> </a:t>
            </a:r>
            <a:r>
              <a:rPr lang="en-US" sz="2400" dirty="0" err="1"/>
              <a:t>el</a:t>
            </a:r>
            <a:r>
              <a:rPr lang="en-US" sz="2400" dirty="0"/>
              <a:t> </a:t>
            </a:r>
            <a:r>
              <a:rPr lang="en-US" sz="2400" dirty="0" err="1"/>
              <a:t>tiempo</a:t>
            </a:r>
            <a:r>
              <a:rPr lang="en-US" sz="2400" dirty="0"/>
              <a:t>. El primero de </a:t>
            </a:r>
            <a:r>
              <a:rPr lang="en-US" sz="2400" dirty="0" err="1"/>
              <a:t>los</a:t>
            </a:r>
            <a:r>
              <a:rPr lang="en-US" sz="2400" dirty="0"/>
              <a:t> </a:t>
            </a:r>
            <a:r>
              <a:rPr lang="en-US" sz="2400" dirty="0" err="1"/>
              <a:t>pilares</a:t>
            </a:r>
            <a:r>
              <a:rPr lang="en-US" sz="2400" dirty="0"/>
              <a:t> que </a:t>
            </a:r>
            <a:r>
              <a:rPr lang="en-US" sz="2400" dirty="0" err="1"/>
              <a:t>sustentan</a:t>
            </a:r>
            <a:r>
              <a:rPr lang="en-US" sz="2400" dirty="0"/>
              <a:t> </a:t>
            </a:r>
            <a:r>
              <a:rPr lang="en-US" sz="2400" dirty="0" err="1"/>
              <a:t>esa</a:t>
            </a:r>
            <a:r>
              <a:rPr lang="en-US" sz="2400" dirty="0"/>
              <a:t> gran </a:t>
            </a:r>
            <a:r>
              <a:rPr lang="en-US" sz="2400" dirty="0" err="1"/>
              <a:t>institución</a:t>
            </a:r>
            <a:r>
              <a:rPr lang="en-US" sz="2400" dirty="0"/>
              <a:t> se </a:t>
            </a:r>
            <a:r>
              <a:rPr lang="en-US" sz="2400" dirty="0" err="1"/>
              <a:t>levantó</a:t>
            </a:r>
            <a:r>
              <a:rPr lang="en-US" sz="2400" dirty="0"/>
              <a:t> </a:t>
            </a:r>
            <a:r>
              <a:rPr lang="en-US" sz="2400" dirty="0" err="1"/>
              <a:t>cuando</a:t>
            </a:r>
            <a:r>
              <a:rPr lang="en-US" sz="2400" dirty="0"/>
              <a:t>, </a:t>
            </a:r>
            <a:r>
              <a:rPr lang="en-US" sz="2400" dirty="0" err="1"/>
              <a:t>según</a:t>
            </a:r>
            <a:r>
              <a:rPr lang="en-US" sz="2400" dirty="0"/>
              <a:t> se relata </a:t>
            </a:r>
            <a:r>
              <a:rPr lang="en-US" sz="2400" dirty="0" err="1"/>
              <a:t>en</a:t>
            </a:r>
            <a:r>
              <a:rPr lang="en-US" sz="2400" dirty="0"/>
              <a:t> </a:t>
            </a:r>
            <a:r>
              <a:rPr lang="en-US" sz="2400" dirty="0" err="1"/>
              <a:t>Génesis</a:t>
            </a:r>
            <a:r>
              <a:rPr lang="en-US" sz="2400" dirty="0"/>
              <a:t> 2: 2, 3, Dios y </a:t>
            </a:r>
            <a:r>
              <a:rPr lang="en-US" sz="2400" dirty="0" err="1"/>
              <a:t>el</a:t>
            </a:r>
            <a:r>
              <a:rPr lang="en-US" sz="2400" dirty="0"/>
              <a:t> hombre sin </a:t>
            </a:r>
            <a:r>
              <a:rPr lang="en-US" sz="2400" dirty="0" err="1"/>
              <a:t>pecado</a:t>
            </a:r>
            <a:r>
              <a:rPr lang="en-US" sz="2400" dirty="0"/>
              <a:t> </a:t>
            </a:r>
            <a:r>
              <a:rPr lang="en-US" sz="2400" dirty="0" err="1"/>
              <a:t>reposaron</a:t>
            </a:r>
            <a:r>
              <a:rPr lang="en-US" sz="2400" dirty="0"/>
              <a:t> </a:t>
            </a:r>
            <a:r>
              <a:rPr lang="en-US" sz="2400" dirty="0" err="1"/>
              <a:t>durante</a:t>
            </a:r>
            <a:r>
              <a:rPr lang="en-US" sz="2400" dirty="0"/>
              <a:t> las </a:t>
            </a:r>
            <a:r>
              <a:rPr lang="en-US" sz="2400" dirty="0" err="1"/>
              <a:t>sagradas</a:t>
            </a:r>
            <a:r>
              <a:rPr lang="en-US" sz="2400" dirty="0"/>
              <a:t> horas del </a:t>
            </a:r>
            <a:r>
              <a:rPr lang="en-US" sz="2400" dirty="0" err="1"/>
              <a:t>sábado</a:t>
            </a:r>
            <a:r>
              <a:rPr lang="en-US" sz="2400" dirty="0"/>
              <a:t>.</a:t>
            </a:r>
          </a:p>
          <a:p>
            <a:pPr indent="-228600" defTabSz="914400">
              <a:lnSpc>
                <a:spcPct val="120000"/>
              </a:lnSpc>
              <a:spcAft>
                <a:spcPts val="600"/>
              </a:spcAft>
              <a:buClr>
                <a:schemeClr val="accent1"/>
              </a:buClr>
              <a:buSzPct val="110000"/>
              <a:buFont typeface="Wingdings" panose="05000000000000000000" pitchFamily="2" charset="2"/>
              <a:buChar char="§"/>
            </a:pPr>
            <a:r>
              <a:rPr lang="en-US" sz="2400" dirty="0"/>
              <a:t>El </a:t>
            </a:r>
            <a:r>
              <a:rPr lang="en-US" sz="2400" dirty="0" err="1"/>
              <a:t>segundo</a:t>
            </a:r>
            <a:r>
              <a:rPr lang="en-US" sz="2400" dirty="0"/>
              <a:t> pilar del </a:t>
            </a:r>
            <a:r>
              <a:rPr lang="en-US" sz="2400" dirty="0" err="1"/>
              <a:t>puente</a:t>
            </a:r>
            <a:r>
              <a:rPr lang="en-US" sz="2400" dirty="0"/>
              <a:t> se </a:t>
            </a:r>
            <a:r>
              <a:rPr lang="en-US" sz="2400" dirty="0" err="1"/>
              <a:t>edificó</a:t>
            </a:r>
            <a:r>
              <a:rPr lang="en-US" sz="2400" dirty="0"/>
              <a:t> entre </a:t>
            </a:r>
            <a:r>
              <a:rPr lang="en-US" sz="2400" dirty="0" err="1"/>
              <a:t>los</a:t>
            </a:r>
            <a:r>
              <a:rPr lang="en-US" sz="2400" dirty="0"/>
              <a:t> </a:t>
            </a:r>
            <a:r>
              <a:rPr lang="en-US" sz="2400" dirty="0" err="1"/>
              <a:t>truenos</a:t>
            </a:r>
            <a:r>
              <a:rPr lang="en-US" sz="2400" dirty="0"/>
              <a:t> del </a:t>
            </a:r>
            <a:r>
              <a:rPr lang="en-US" sz="2400" dirty="0" err="1"/>
              <a:t>Sinaí</a:t>
            </a:r>
            <a:r>
              <a:rPr lang="en-US" sz="2400" dirty="0"/>
              <a:t>, </a:t>
            </a:r>
            <a:r>
              <a:rPr lang="en-US" sz="2400" dirty="0" err="1"/>
              <a:t>cuando</a:t>
            </a:r>
            <a:r>
              <a:rPr lang="en-US" sz="2400" dirty="0"/>
              <a:t> Dios, al </a:t>
            </a:r>
            <a:r>
              <a:rPr lang="en-US" sz="2400" dirty="0" err="1"/>
              <a:t>proclamar</a:t>
            </a:r>
            <a:r>
              <a:rPr lang="en-US" sz="2400" dirty="0"/>
              <a:t> </a:t>
            </a:r>
            <a:r>
              <a:rPr lang="en-US" sz="2400" dirty="0" err="1"/>
              <a:t>el</a:t>
            </a:r>
            <a:r>
              <a:rPr lang="en-US" sz="2400" dirty="0"/>
              <a:t> </a:t>
            </a:r>
            <a:r>
              <a:rPr lang="en-US" sz="2400" dirty="0" err="1"/>
              <a:t>cuarto</a:t>
            </a:r>
            <a:r>
              <a:rPr lang="en-US" sz="2400" dirty="0"/>
              <a:t> </a:t>
            </a:r>
            <a:r>
              <a:rPr lang="en-US" sz="2400" dirty="0" err="1"/>
              <a:t>mandamiento</a:t>
            </a:r>
            <a:r>
              <a:rPr lang="en-US" sz="2400" dirty="0"/>
              <a:t> </a:t>
            </a:r>
            <a:r>
              <a:rPr lang="en-US" sz="2400" dirty="0" err="1"/>
              <a:t>según</a:t>
            </a:r>
            <a:r>
              <a:rPr lang="en-US" sz="2400" dirty="0"/>
              <a:t> se </a:t>
            </a:r>
            <a:r>
              <a:rPr lang="en-US" sz="2400" dirty="0" err="1"/>
              <a:t>encuentra</a:t>
            </a:r>
            <a:r>
              <a:rPr lang="en-US" sz="2400" dirty="0"/>
              <a:t> </a:t>
            </a:r>
            <a:r>
              <a:rPr lang="en-US" sz="2400" dirty="0" err="1"/>
              <a:t>en</a:t>
            </a:r>
            <a:r>
              <a:rPr lang="en-US" sz="2400" dirty="0"/>
              <a:t> </a:t>
            </a:r>
            <a:r>
              <a:rPr lang="en-US" sz="2400" dirty="0" err="1"/>
              <a:t>Éxodo</a:t>
            </a:r>
            <a:r>
              <a:rPr lang="en-US" sz="2400" dirty="0"/>
              <a:t> 20: 8-11, puso </a:t>
            </a:r>
            <a:r>
              <a:rPr lang="en-US" sz="2400" dirty="0" err="1"/>
              <a:t>el</a:t>
            </a:r>
            <a:r>
              <a:rPr lang="en-US" sz="2400" dirty="0"/>
              <a:t> </a:t>
            </a:r>
            <a:r>
              <a:rPr lang="en-US" sz="2400" dirty="0" err="1"/>
              <a:t>hecho</a:t>
            </a:r>
            <a:r>
              <a:rPr lang="en-US" sz="2400" dirty="0"/>
              <a:t> de que </a:t>
            </a:r>
            <a:r>
              <a:rPr lang="en-US" sz="2400" dirty="0" err="1"/>
              <a:t>él</a:t>
            </a:r>
            <a:r>
              <a:rPr lang="en-US" sz="2400" dirty="0"/>
              <a:t> </a:t>
            </a:r>
            <a:r>
              <a:rPr lang="en-US" sz="2400" dirty="0" err="1"/>
              <a:t>había</a:t>
            </a:r>
            <a:r>
              <a:rPr lang="en-US" sz="2400" dirty="0"/>
              <a:t> reposado </a:t>
            </a:r>
            <a:r>
              <a:rPr lang="en-US" sz="2400" dirty="0" err="1"/>
              <a:t>el</a:t>
            </a:r>
            <a:r>
              <a:rPr lang="en-US" sz="2400" dirty="0"/>
              <a:t> </a:t>
            </a:r>
            <a:r>
              <a:rPr lang="en-US" sz="2400" dirty="0" err="1"/>
              <a:t>séptimo</a:t>
            </a:r>
            <a:r>
              <a:rPr lang="en-US" sz="2400" dirty="0"/>
              <a:t> día de la </a:t>
            </a:r>
            <a:r>
              <a:rPr lang="en-US" sz="2400" dirty="0" err="1"/>
              <a:t>obra</a:t>
            </a:r>
            <a:r>
              <a:rPr lang="en-US" sz="2400" dirty="0"/>
              <a:t> de </a:t>
            </a:r>
            <a:r>
              <a:rPr lang="en-US" sz="2400" dirty="0" err="1"/>
              <a:t>creación</a:t>
            </a:r>
            <a:r>
              <a:rPr lang="en-US" sz="2400" dirty="0"/>
              <a:t> </a:t>
            </a:r>
            <a:r>
              <a:rPr lang="en-US" sz="2400" dirty="0" err="1"/>
              <a:t>como</a:t>
            </a:r>
            <a:r>
              <a:rPr lang="en-US" sz="2400" dirty="0"/>
              <a:t> la </a:t>
            </a:r>
            <a:r>
              <a:rPr lang="en-US" sz="2400" dirty="0" err="1"/>
              <a:t>razón</a:t>
            </a:r>
            <a:r>
              <a:rPr lang="en-US" sz="2400" dirty="0"/>
              <a:t> </a:t>
            </a:r>
            <a:r>
              <a:rPr lang="en-US" sz="2400" dirty="0" err="1"/>
              <a:t>por</a:t>
            </a:r>
            <a:r>
              <a:rPr lang="en-US" sz="2400" dirty="0"/>
              <a:t> la </a:t>
            </a:r>
            <a:r>
              <a:rPr lang="en-US" sz="2400" dirty="0" err="1"/>
              <a:t>cual</a:t>
            </a:r>
            <a:r>
              <a:rPr lang="en-US" sz="2400" dirty="0"/>
              <a:t> </a:t>
            </a:r>
            <a:r>
              <a:rPr lang="en-US" sz="2400" dirty="0" err="1"/>
              <a:t>el</a:t>
            </a:r>
            <a:r>
              <a:rPr lang="en-US" sz="2400" dirty="0"/>
              <a:t> hombre </a:t>
            </a:r>
            <a:r>
              <a:rPr lang="en-US" sz="2400" dirty="0" err="1"/>
              <a:t>debía</a:t>
            </a:r>
            <a:r>
              <a:rPr lang="en-US" sz="2400" dirty="0"/>
              <a:t> </a:t>
            </a:r>
            <a:r>
              <a:rPr lang="en-US" sz="2400" dirty="0" err="1"/>
              <a:t>guardarlo</a:t>
            </a:r>
            <a:r>
              <a:rPr lang="en-US" sz="2400" dirty="0"/>
              <a:t> </a:t>
            </a:r>
            <a:r>
              <a:rPr lang="en-US" sz="2400" dirty="0" err="1"/>
              <a:t>como</a:t>
            </a:r>
            <a:r>
              <a:rPr lang="en-US" sz="2400" dirty="0"/>
              <a:t> santo. </a:t>
            </a:r>
          </a:p>
        </p:txBody>
      </p:sp>
    </p:spTree>
    <p:extLst>
      <p:ext uri="{BB962C8B-B14F-4D97-AF65-F5344CB8AC3E}">
        <p14:creationId xmlns:p14="http://schemas.microsoft.com/office/powerpoint/2010/main" val="317379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985D63-98FE-F3EC-9E0D-06409924C9C1}"/>
              </a:ext>
            </a:extLst>
          </p:cNvPr>
          <p:cNvSpPr txBox="1"/>
          <p:nvPr/>
        </p:nvSpPr>
        <p:spPr>
          <a:xfrm>
            <a:off x="438795" y="676927"/>
            <a:ext cx="8881474" cy="5262979"/>
          </a:xfrm>
          <a:prstGeom prst="rect">
            <a:avLst/>
          </a:prstGeom>
          <a:noFill/>
        </p:spPr>
        <p:txBody>
          <a:bodyPr wrap="square">
            <a:spAutoFit/>
          </a:bodyPr>
          <a:lstStyle/>
          <a:p>
            <a:r>
              <a:rPr lang="es-CR" sz="2800" dirty="0">
                <a:effectLst/>
                <a:latin typeface="Helvetica" pitchFamily="2" charset="0"/>
              </a:rPr>
              <a:t>El tercer pilar del puente del sábado fue levantado con la sangre del Calvario. Mientras, en la tumba, el Hijo del Dios Todopoderoso descansaba de la obra de redención, en Lucas 23: 54-56, se recoge que los seguidores de Jesús «descansaron el sábado, conforme al mandamiento». </a:t>
            </a:r>
          </a:p>
          <a:p>
            <a:endParaRPr lang="es-CR" sz="2800" dirty="0">
              <a:effectLst/>
              <a:latin typeface="Helvetica" pitchFamily="2" charset="0"/>
            </a:endParaRPr>
          </a:p>
          <a:p>
            <a:r>
              <a:rPr lang="es-CR" sz="2800" dirty="0">
                <a:effectLst/>
                <a:latin typeface="Helvetica" pitchFamily="2" charset="0"/>
              </a:rPr>
              <a:t>El cuarto pilar de este maravilloso puente se erigirá en la tierra nueva. En Isaías 63: 22, 23 se nos dice que, después de que Dios haya eliminado de la tierra el último rastro de la maldición del pecado, toda carne acudirá a adorar al Señor de sábado en sábado.</a:t>
            </a:r>
          </a:p>
        </p:txBody>
      </p:sp>
    </p:spTree>
    <p:extLst>
      <p:ext uri="{BB962C8B-B14F-4D97-AF65-F5344CB8AC3E}">
        <p14:creationId xmlns:p14="http://schemas.microsoft.com/office/powerpoint/2010/main" val="45787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EACB29-1111-1454-1887-50E1F4B2C8E5}"/>
              </a:ext>
            </a:extLst>
          </p:cNvPr>
          <p:cNvSpPr txBox="1"/>
          <p:nvPr/>
        </p:nvSpPr>
        <p:spPr>
          <a:xfrm>
            <a:off x="487139" y="782121"/>
            <a:ext cx="8977256" cy="5293757"/>
          </a:xfrm>
          <a:prstGeom prst="rect">
            <a:avLst/>
          </a:prstGeom>
          <a:noFill/>
        </p:spPr>
        <p:txBody>
          <a:bodyPr wrap="square">
            <a:spAutoFit/>
          </a:bodyPr>
          <a:lstStyle/>
          <a:p>
            <a:r>
              <a:rPr lang="es-CR" sz="2000" dirty="0">
                <a:effectLst/>
                <a:latin typeface="Helvetica" pitchFamily="2" charset="0"/>
              </a:rPr>
              <a:t>En tanto que el cielo nuevo y la nueva tierra permanezcan, los redimidos del Señor desearán conmemorar el sábado como un memorial de la obra consumada por Cristo en la redención de este mundo caído y como memorial de la creación.</a:t>
            </a:r>
          </a:p>
          <a:p>
            <a:endParaRPr lang="es-CR" sz="2000" dirty="0">
              <a:effectLst/>
              <a:latin typeface="Helvetica" pitchFamily="2" charset="0"/>
            </a:endParaRPr>
          </a:p>
          <a:p>
            <a:r>
              <a:rPr lang="es-CR" sz="2000" dirty="0">
                <a:effectLst/>
                <a:latin typeface="Helvetica" pitchFamily="2" charset="0"/>
              </a:rPr>
              <a:t>En el segundo día de la Fiesta de los Panes sin levadura tenía lugar la ofrenda de las primicias. Era aquel un importante servicio, por lo que lo trataremos por separado. Durante los siete días que seguían a la Pascua, el pueblo comía pan ácimo. </a:t>
            </a:r>
          </a:p>
          <a:p>
            <a:endParaRPr lang="es-CR" sz="2000" dirty="0">
              <a:latin typeface="Helvetica" pitchFamily="2" charset="0"/>
            </a:endParaRPr>
          </a:p>
          <a:p>
            <a:r>
              <a:rPr lang="es-CR" sz="2000" dirty="0">
                <a:effectLst/>
                <a:latin typeface="Helvetica" pitchFamily="2" charset="0"/>
              </a:rPr>
              <a:t>El siete, un número que designaba la plenitud, era un tipo perfecto de la vida que debe vivir quien reclama para sí a Cristo como su Pascua y tiene la bendita seguridad de que la sangre del Salvador cubre sus pecados. La levadura es el tipo de la «maldad y la malicia»; el pan ácimo, sin levadura, era representación «de sinceridad y de verdad». La fiesta de los Panes sin levadura simbolizaba todo esto.</a:t>
            </a:r>
          </a:p>
          <a:p>
            <a:endParaRPr lang="es-CR" sz="2000" dirty="0">
              <a:effectLst/>
              <a:latin typeface="Helvetica" pitchFamily="2" charset="0"/>
            </a:endParaRPr>
          </a:p>
        </p:txBody>
      </p:sp>
    </p:spTree>
    <p:extLst>
      <p:ext uri="{BB962C8B-B14F-4D97-AF65-F5344CB8AC3E}">
        <p14:creationId xmlns:p14="http://schemas.microsoft.com/office/powerpoint/2010/main" val="311262480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129</TotalTime>
  <Words>1283</Words>
  <Application>Microsoft Macintosh PowerPoint</Application>
  <PresentationFormat>Panorámica</PresentationFormat>
  <Paragraphs>24</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Helvetica</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ARTURO SAAVEDRA PEREIRA</dc:creator>
  <cp:lastModifiedBy>SAAVEDRA PEREIRA</cp:lastModifiedBy>
  <cp:revision>2</cp:revision>
  <dcterms:created xsi:type="dcterms:W3CDTF">2024-08-04T22:04:54Z</dcterms:created>
  <dcterms:modified xsi:type="dcterms:W3CDTF">2024-08-05T00:45:57Z</dcterms:modified>
</cp:coreProperties>
</file>