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7"/>
  </p:notesMasterIdLst>
  <p:sldIdLst>
    <p:sldId id="258" r:id="rId3"/>
    <p:sldId id="264" r:id="rId4"/>
    <p:sldId id="260" r:id="rId5"/>
    <p:sldId id="1236" r:id="rId6"/>
    <p:sldId id="1237" r:id="rId7"/>
    <p:sldId id="1192" r:id="rId8"/>
    <p:sldId id="1148" r:id="rId9"/>
    <p:sldId id="835" r:id="rId10"/>
    <p:sldId id="1149" r:id="rId11"/>
    <p:sldId id="1150" r:id="rId12"/>
    <p:sldId id="1151" r:id="rId13"/>
    <p:sldId id="743" r:id="rId14"/>
    <p:sldId id="483" r:id="rId15"/>
    <p:sldId id="1154" r:id="rId16"/>
    <p:sldId id="1155" r:id="rId17"/>
    <p:sldId id="1156" r:id="rId18"/>
    <p:sldId id="1196" r:id="rId19"/>
    <p:sldId id="1157" r:id="rId20"/>
    <p:sldId id="1160" r:id="rId21"/>
    <p:sldId id="1158" r:id="rId22"/>
    <p:sldId id="1238" r:id="rId23"/>
    <p:sldId id="380" r:id="rId24"/>
    <p:sldId id="972" r:id="rId25"/>
    <p:sldId id="1239" r:id="rId26"/>
    <p:sldId id="1240" r:id="rId27"/>
    <p:sldId id="1162" r:id="rId28"/>
    <p:sldId id="1241" r:id="rId29"/>
    <p:sldId id="1242" r:id="rId30"/>
    <p:sldId id="1113" r:id="rId31"/>
    <p:sldId id="1166" r:id="rId32"/>
    <p:sldId id="1114" r:id="rId33"/>
    <p:sldId id="1235" r:id="rId34"/>
    <p:sldId id="1243" r:id="rId35"/>
    <p:sldId id="1214" r:id="rId36"/>
    <p:sldId id="1215" r:id="rId37"/>
    <p:sldId id="1244" r:id="rId38"/>
    <p:sldId id="1216" r:id="rId39"/>
    <p:sldId id="1245" r:id="rId40"/>
    <p:sldId id="1246" r:id="rId41"/>
    <p:sldId id="1247" r:id="rId42"/>
    <p:sldId id="1248" r:id="rId43"/>
    <p:sldId id="1249" r:id="rId44"/>
    <p:sldId id="1120" r:id="rId45"/>
    <p:sldId id="1219" r:id="rId46"/>
    <p:sldId id="1250" r:id="rId47"/>
    <p:sldId id="1251" r:id="rId48"/>
    <p:sldId id="979" r:id="rId49"/>
    <p:sldId id="1252" r:id="rId50"/>
    <p:sldId id="1253" r:id="rId51"/>
    <p:sldId id="1254" r:id="rId52"/>
    <p:sldId id="1255" r:id="rId53"/>
    <p:sldId id="1256" r:id="rId54"/>
    <p:sldId id="1257" r:id="rId55"/>
    <p:sldId id="1258" r:id="rId56"/>
    <p:sldId id="1259" r:id="rId57"/>
    <p:sldId id="1260" r:id="rId58"/>
    <p:sldId id="1261" r:id="rId59"/>
    <p:sldId id="1262" r:id="rId60"/>
    <p:sldId id="1263" r:id="rId61"/>
    <p:sldId id="1264" r:id="rId62"/>
    <p:sldId id="1265" r:id="rId63"/>
    <p:sldId id="1266" r:id="rId64"/>
    <p:sldId id="1267" r:id="rId65"/>
    <p:sldId id="1269" r:id="rId66"/>
    <p:sldId id="1268" r:id="rId67"/>
    <p:sldId id="1270" r:id="rId68"/>
    <p:sldId id="1271" r:id="rId69"/>
    <p:sldId id="1272" r:id="rId70"/>
    <p:sldId id="1273" r:id="rId71"/>
    <p:sldId id="1274" r:id="rId72"/>
    <p:sldId id="1275" r:id="rId73"/>
    <p:sldId id="1276" r:id="rId74"/>
    <p:sldId id="1277" r:id="rId75"/>
    <p:sldId id="1278" r:id="rId76"/>
    <p:sldId id="1279" r:id="rId77"/>
    <p:sldId id="1280" r:id="rId78"/>
    <p:sldId id="1287" r:id="rId79"/>
    <p:sldId id="1281" r:id="rId80"/>
    <p:sldId id="1282" r:id="rId81"/>
    <p:sldId id="1283" r:id="rId82"/>
    <p:sldId id="1284" r:id="rId83"/>
    <p:sldId id="1285" r:id="rId84"/>
    <p:sldId id="1286" r:id="rId85"/>
    <p:sldId id="296" r:id="rId86"/>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60"/>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10/25/2022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326217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25/10/2022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25/10/2022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25/10/2022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25/10/2022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16</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5" y="3347679"/>
            <a:ext cx="5808561" cy="1323439"/>
          </a:xfrm>
          <a:prstGeom prst="rect">
            <a:avLst/>
          </a:prstGeom>
          <a:noFill/>
        </p:spPr>
        <p:txBody>
          <a:bodyPr wrap="square" rtlCol="0">
            <a:spAutoFit/>
          </a:bodyPr>
          <a:lstStyle/>
          <a:p>
            <a:pPr algn="ctr"/>
            <a:r>
              <a:rPr lang="es-DO" sz="4000" dirty="0"/>
              <a:t>MÁS HABLABA COMO DRAGÓN</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183836"/>
            <a:ext cx="1113503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Y en </a:t>
            </a:r>
            <a:r>
              <a:rPr lang="es-ES" sz="6000" b="1" dirty="0">
                <a:solidFill>
                  <a:srgbClr val="FF0000"/>
                </a:solidFill>
              </a:rPr>
              <a:t>1791</a:t>
            </a:r>
            <a:r>
              <a:rPr lang="es-ES" sz="6000" b="1" dirty="0">
                <a:solidFill>
                  <a:srgbClr val="002060"/>
                </a:solidFill>
              </a:rPr>
              <a:t> se ratificó la </a:t>
            </a:r>
            <a:r>
              <a:rPr lang="es-ES" sz="6000" b="1" dirty="0">
                <a:solidFill>
                  <a:srgbClr val="FF0000"/>
                </a:solidFill>
              </a:rPr>
              <a:t>Declaración de Derechos </a:t>
            </a:r>
            <a:r>
              <a:rPr lang="es-ES" sz="6000" b="1" dirty="0">
                <a:solidFill>
                  <a:srgbClr val="002060"/>
                </a:solidFill>
              </a:rPr>
              <a:t>(‘Bill of </a:t>
            </a:r>
            <a:r>
              <a:rPr lang="es-ES" sz="6000" b="1" dirty="0" err="1">
                <a:solidFill>
                  <a:srgbClr val="002060"/>
                </a:solidFill>
              </a:rPr>
              <a:t>Rights</a:t>
            </a:r>
            <a:r>
              <a:rPr lang="es-ES" sz="6000" b="1" dirty="0">
                <a:solidFill>
                  <a:srgbClr val="002060"/>
                </a:solidFill>
              </a:rPr>
              <a:t>’) que son las </a:t>
            </a:r>
            <a:r>
              <a:rPr lang="es-ES" sz="6000" b="1" dirty="0">
                <a:solidFill>
                  <a:srgbClr val="FF0000"/>
                </a:solidFill>
              </a:rPr>
              <a:t>primeras diez enmiendas</a:t>
            </a:r>
            <a:r>
              <a:rPr lang="es-ES" sz="6000" b="1" dirty="0">
                <a:solidFill>
                  <a:srgbClr val="002060"/>
                </a:solidFill>
              </a:rPr>
              <a:t> a la constitución en las cuales se le garantiza a cada ciudadano plena </a:t>
            </a:r>
            <a:r>
              <a:rPr lang="es-ES" sz="6000" b="1" dirty="0">
                <a:solidFill>
                  <a:srgbClr val="FF0000"/>
                </a:solidFill>
              </a:rPr>
              <a:t>libertad civil y religiosa</a:t>
            </a:r>
            <a:r>
              <a:rPr lang="es-ES" sz="6000" b="1" dirty="0">
                <a:solidFill>
                  <a:srgbClr val="002060"/>
                </a:solidFill>
              </a:rPr>
              <a:t>.</a:t>
            </a:r>
            <a:endParaRPr lang="es-ES" sz="6000" b="1" dirty="0" smtClean="0">
              <a:solidFill>
                <a:srgbClr val="002060"/>
              </a:solidFill>
            </a:endParaRPr>
          </a:p>
        </p:txBody>
      </p:sp>
    </p:spTree>
    <p:extLst>
      <p:ext uri="{BB962C8B-B14F-4D97-AF65-F5344CB8AC3E}">
        <p14:creationId xmlns:p14="http://schemas.microsoft.com/office/powerpoint/2010/main" val="278675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197" y="519291"/>
            <a:ext cx="1113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Todos estos documentos se ratificaron </a:t>
            </a:r>
            <a:r>
              <a:rPr lang="es-ES" sz="4400" b="1" dirty="0">
                <a:solidFill>
                  <a:srgbClr val="FF0000"/>
                </a:solidFill>
              </a:rPr>
              <a:t>inmediatamente antes </a:t>
            </a:r>
            <a:r>
              <a:rPr lang="es-ES" sz="4400" b="1" dirty="0">
                <a:solidFill>
                  <a:srgbClr val="002060"/>
                </a:solidFill>
              </a:rPr>
              <a:t>que el papado recibiera su herida mortal en </a:t>
            </a:r>
            <a:r>
              <a:rPr lang="es-ES" sz="4400" b="1" dirty="0">
                <a:solidFill>
                  <a:srgbClr val="FF0000"/>
                </a:solidFill>
              </a:rPr>
              <a:t>1798</a:t>
            </a:r>
            <a:r>
              <a:rPr lang="es-ES" sz="4400" b="1" dirty="0">
                <a:solidFill>
                  <a:srgbClr val="002060"/>
                </a:solidFill>
              </a:rPr>
              <a:t>. Tal como lo predijo la profecía, la nación que sigue en la gran cadena profética se levantó para facilitar la proclamación de los mensajes de los tres ángeles al mundo </a:t>
            </a:r>
            <a:r>
              <a:rPr lang="es-ES" sz="4400" b="1" dirty="0" smtClean="0">
                <a:solidFill>
                  <a:srgbClr val="002060"/>
                </a:solidFill>
              </a:rPr>
              <a:t>para, en el futuro, </a:t>
            </a:r>
            <a:r>
              <a:rPr lang="es-ES" sz="4400" b="1" dirty="0">
                <a:solidFill>
                  <a:srgbClr val="002060"/>
                </a:solidFill>
              </a:rPr>
              <a:t>repudiar los principios de su Constitución y perseguir a los que los proclaman.</a:t>
            </a:r>
            <a:endParaRPr lang="es-ES" sz="4400" b="1" dirty="0" smtClean="0">
              <a:solidFill>
                <a:srgbClr val="002060"/>
              </a:solidFill>
            </a:endParaRPr>
          </a:p>
        </p:txBody>
      </p:sp>
    </p:spTree>
    <p:extLst>
      <p:ext uri="{BB962C8B-B14F-4D97-AF65-F5344CB8AC3E}">
        <p14:creationId xmlns:p14="http://schemas.microsoft.com/office/powerpoint/2010/main" val="1973245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1165" y="1365933"/>
            <a:ext cx="4676425" cy="1569660"/>
          </a:xfrm>
          <a:prstGeom prst="rect">
            <a:avLst/>
          </a:prstGeom>
          <a:noFill/>
        </p:spPr>
        <p:txBody>
          <a:bodyPr wrap="square" rtlCol="0">
            <a:spAutoFit/>
          </a:bodyPr>
          <a:lstStyle/>
          <a:p>
            <a:pPr lvl="0">
              <a:defRPr/>
            </a:pPr>
            <a:r>
              <a:rPr lang="es-ES" sz="3200" dirty="0">
                <a:solidFill>
                  <a:schemeClr val="accent1">
                    <a:lumMod val="50000"/>
                  </a:schemeClr>
                </a:solidFill>
              </a:rPr>
              <a:t>En la época colonial se le quitaban los derechos civiles a los 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580272" y="69013"/>
            <a:ext cx="5237324" cy="1077218"/>
          </a:xfrm>
          <a:prstGeom prst="rect">
            <a:avLst/>
          </a:prstGeom>
          <a:noFill/>
        </p:spPr>
        <p:txBody>
          <a:bodyPr wrap="square" rtlCol="0">
            <a:spAutoFit/>
          </a:bodyPr>
          <a:lstStyle/>
          <a:p>
            <a:pPr lvl="0">
              <a:defRPr/>
            </a:pPr>
            <a:r>
              <a:rPr lang="es-ES" sz="3200" dirty="0">
                <a:solidFill>
                  <a:schemeClr val="accent1">
                    <a:lumMod val="50000"/>
                  </a:schemeClr>
                </a:solidFill>
              </a:rPr>
              <a:t>La iglesia judía apelaba al gobierno romano para...</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2" y="4573599"/>
            <a:ext cx="4894949" cy="584775"/>
          </a:xfrm>
          <a:prstGeom prst="rect">
            <a:avLst/>
          </a:prstGeom>
          <a:noFill/>
        </p:spPr>
        <p:txBody>
          <a:bodyPr wrap="square" rtlCol="0">
            <a:spAutoFit/>
          </a:bodyPr>
          <a:lstStyle/>
          <a:p>
            <a:pPr lvl="0">
              <a:defRPr/>
            </a:pPr>
            <a:r>
              <a:rPr lang="es-ES" sz="3200" dirty="0">
                <a:solidFill>
                  <a:schemeClr val="accent1">
                    <a:lumMod val="50000"/>
                  </a:schemeClr>
                </a:solidFill>
              </a:rPr>
              <a:t>Libertad civil y religiosa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1165" y="5523486"/>
            <a:ext cx="4357497" cy="584775"/>
          </a:xfrm>
          <a:prstGeom prst="rect">
            <a:avLst/>
          </a:prstGeom>
          <a:noFill/>
        </p:spPr>
        <p:txBody>
          <a:bodyPr wrap="square" rtlCol="0">
            <a:spAutoFit/>
          </a:bodyPr>
          <a:lstStyle/>
          <a:p>
            <a:pPr>
              <a:defRPr/>
            </a:pPr>
            <a:r>
              <a:rPr lang="es-ES" sz="3200" dirty="0">
                <a:solidFill>
                  <a:schemeClr val="accent1">
                    <a:lumMod val="50000"/>
                  </a:schemeClr>
                </a:solidFill>
              </a:rPr>
              <a:t>Derechos inalienables</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3242925"/>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Dos cuernos como de cordero</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817596" y="3624484"/>
            <a:ext cx="5053534" cy="1077218"/>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 pertenecían a la iglesia oficial</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743044" y="1482809"/>
            <a:ext cx="4835654"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castigar a los apóstoles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743044" y="155969"/>
            <a:ext cx="461294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Declaración de Derechos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789784" y="2329161"/>
            <a:ext cx="4850468"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Derecho a la vida y a la libertad</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817596" y="5734021"/>
            <a:ext cx="4997910"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Libertad civil y religiosa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804598" y="4861162"/>
            <a:ext cx="4835654" cy="553998"/>
          </a:xfrm>
          <a:prstGeom prst="rect">
            <a:avLst/>
          </a:prstGeom>
          <a:noFill/>
        </p:spPr>
        <p:txBody>
          <a:bodyPr wrap="square" rtlCol="0">
            <a:spAutoFit/>
          </a:bodyPr>
          <a:lstStyle/>
          <a:p>
            <a:pPr lvl="0">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Derecho a matar y robar</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558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2800767"/>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Dos reinos en una sola nación</a:t>
            </a: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460835"/>
            <a:ext cx="1113503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Aun un </a:t>
            </a:r>
            <a:r>
              <a:rPr lang="es-ES" sz="4800" b="1" dirty="0">
                <a:solidFill>
                  <a:srgbClr val="FF0000"/>
                </a:solidFill>
              </a:rPr>
              <a:t>examen somero </a:t>
            </a:r>
            <a:r>
              <a:rPr lang="es-ES" sz="4800" b="1" dirty="0">
                <a:solidFill>
                  <a:srgbClr val="002060"/>
                </a:solidFill>
              </a:rPr>
              <a:t>de los escritos de los padres constitucionales revela que creían en la existencia legítima de </a:t>
            </a:r>
            <a:r>
              <a:rPr lang="es-ES" sz="4800" b="1" dirty="0">
                <a:solidFill>
                  <a:srgbClr val="FF0000"/>
                </a:solidFill>
              </a:rPr>
              <a:t>dos reinos</a:t>
            </a:r>
            <a:r>
              <a:rPr lang="es-ES" sz="4800" b="1" dirty="0">
                <a:solidFill>
                  <a:srgbClr val="002060"/>
                </a:solidFill>
              </a:rPr>
              <a:t> que debían mantenerse </a:t>
            </a:r>
            <a:r>
              <a:rPr lang="es-ES" sz="4800" b="1" dirty="0">
                <a:solidFill>
                  <a:srgbClr val="FF0000"/>
                </a:solidFill>
              </a:rPr>
              <a:t>separados</a:t>
            </a:r>
            <a:r>
              <a:rPr lang="es-ES" sz="4800" b="1" dirty="0">
                <a:solidFill>
                  <a:srgbClr val="002060"/>
                </a:solidFill>
              </a:rPr>
              <a:t>. Según ellos, la iglesia debía usar la </a:t>
            </a:r>
            <a:r>
              <a:rPr lang="es-ES" sz="4800" b="1" dirty="0">
                <a:solidFill>
                  <a:srgbClr val="FF0000"/>
                </a:solidFill>
              </a:rPr>
              <a:t>espada del Espíritu </a:t>
            </a:r>
            <a:r>
              <a:rPr lang="es-ES" sz="4800" b="1" dirty="0">
                <a:solidFill>
                  <a:srgbClr val="002060"/>
                </a:solidFill>
              </a:rPr>
              <a:t>para convertir el corazón y el estado debía usar la </a:t>
            </a:r>
            <a:r>
              <a:rPr lang="es-ES" sz="4800" b="1" dirty="0">
                <a:solidFill>
                  <a:srgbClr val="FF0000"/>
                </a:solidFill>
              </a:rPr>
              <a:t>espada material </a:t>
            </a:r>
            <a:r>
              <a:rPr lang="es-ES" sz="4800" b="1" dirty="0">
                <a:solidFill>
                  <a:srgbClr val="002060"/>
                </a:solidFill>
              </a:rPr>
              <a:t>para preservar el orden civil.</a:t>
            </a:r>
            <a:endParaRPr lang="es-ES" sz="4800" b="1" dirty="0" smtClean="0">
              <a:solidFill>
                <a:srgbClr val="002060"/>
              </a:solidFill>
            </a:endParaRPr>
          </a:p>
        </p:txBody>
      </p:sp>
    </p:spTree>
    <p:extLst>
      <p:ext uri="{BB962C8B-B14F-4D97-AF65-F5344CB8AC3E}">
        <p14:creationId xmlns:p14="http://schemas.microsoft.com/office/powerpoint/2010/main" val="257219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117693"/>
            <a:ext cx="1171302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La nueva nación se estableció sobre el fundamento amplio de </a:t>
            </a:r>
            <a:r>
              <a:rPr lang="es-ES" sz="4800" b="1" dirty="0">
                <a:solidFill>
                  <a:srgbClr val="FF0000"/>
                </a:solidFill>
              </a:rPr>
              <a:t>dos grandes principios</a:t>
            </a:r>
            <a:r>
              <a:rPr lang="es-ES" sz="4800" b="1" dirty="0">
                <a:solidFill>
                  <a:srgbClr val="002060"/>
                </a:solidFill>
              </a:rPr>
              <a:t> que en cambio se basaban en la idea de los </a:t>
            </a:r>
            <a:r>
              <a:rPr lang="es-ES" sz="4800" b="1" dirty="0">
                <a:solidFill>
                  <a:srgbClr val="FF0000"/>
                </a:solidFill>
              </a:rPr>
              <a:t>dos reinos</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FF0000"/>
                </a:solidFill>
              </a:rPr>
              <a:t>Republicanismo</a:t>
            </a:r>
            <a:r>
              <a:rPr lang="es-ES" sz="4800" b="1" dirty="0" smtClean="0">
                <a:solidFill>
                  <a:srgbClr val="002060"/>
                </a:solidFill>
              </a:rPr>
              <a:t> </a:t>
            </a:r>
            <a:r>
              <a:rPr lang="es-ES" sz="4800" b="1" dirty="0">
                <a:solidFill>
                  <a:srgbClr val="002060"/>
                </a:solidFill>
              </a:rPr>
              <a:t>(un gobierno representativo con la espada civil)</a:t>
            </a:r>
          </a:p>
          <a:p>
            <a:pPr marL="685800" indent="-685800">
              <a:buClr>
                <a:srgbClr val="FF0000"/>
              </a:buClr>
              <a:buFont typeface="Wingdings" panose="05000000000000000000" pitchFamily="2" charset="2"/>
              <a:buChar char="Ø"/>
            </a:pPr>
            <a:r>
              <a:rPr lang="es-ES" sz="4800" b="1" dirty="0" smtClean="0">
                <a:solidFill>
                  <a:srgbClr val="FF0000"/>
                </a:solidFill>
              </a:rPr>
              <a:t>Protestantismo</a:t>
            </a:r>
            <a:r>
              <a:rPr lang="es-ES" sz="4800" b="1" dirty="0" smtClean="0">
                <a:solidFill>
                  <a:srgbClr val="002060"/>
                </a:solidFill>
              </a:rPr>
              <a:t> </a:t>
            </a:r>
            <a:r>
              <a:rPr lang="es-ES" sz="4800" b="1" dirty="0">
                <a:solidFill>
                  <a:srgbClr val="002060"/>
                </a:solidFill>
              </a:rPr>
              <a:t>(un gobierno </a:t>
            </a:r>
            <a:r>
              <a:rPr lang="es-ES" sz="4800" b="1" dirty="0" smtClean="0">
                <a:solidFill>
                  <a:srgbClr val="002060"/>
                </a:solidFill>
              </a:rPr>
              <a:t>representativo </a:t>
            </a:r>
            <a:r>
              <a:rPr lang="es-ES" sz="4800" b="1" dirty="0">
                <a:solidFill>
                  <a:srgbClr val="002060"/>
                </a:solidFill>
              </a:rPr>
              <a:t>religioso con la espada religiosa)</a:t>
            </a:r>
            <a:endParaRPr lang="es-ES" sz="4800" b="1" dirty="0" smtClean="0">
              <a:solidFill>
                <a:srgbClr val="002060"/>
              </a:solidFill>
            </a:endParaRPr>
          </a:p>
        </p:txBody>
      </p:sp>
    </p:spTree>
    <p:extLst>
      <p:ext uri="{BB962C8B-B14F-4D97-AF65-F5344CB8AC3E}">
        <p14:creationId xmlns:p14="http://schemas.microsoft.com/office/powerpoint/2010/main" val="2564379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460835"/>
            <a:ext cx="1121638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Durante </a:t>
            </a:r>
            <a:r>
              <a:rPr lang="es-ES" sz="4400" b="1" dirty="0">
                <a:solidFill>
                  <a:srgbClr val="FF0000"/>
                </a:solidFill>
              </a:rPr>
              <a:t>el período de dominio papal </a:t>
            </a:r>
            <a:r>
              <a:rPr lang="es-ES" sz="4400" b="1" dirty="0">
                <a:solidFill>
                  <a:srgbClr val="002060"/>
                </a:solidFill>
              </a:rPr>
              <a:t>todos los asuntos </a:t>
            </a:r>
            <a:r>
              <a:rPr lang="es-ES" sz="4400" b="1" u="sng" dirty="0">
                <a:solidFill>
                  <a:srgbClr val="002060"/>
                </a:solidFill>
              </a:rPr>
              <a:t>civiles</a:t>
            </a:r>
            <a:r>
              <a:rPr lang="es-ES" sz="4400" b="1" dirty="0">
                <a:solidFill>
                  <a:srgbClr val="002060"/>
                </a:solidFill>
              </a:rPr>
              <a:t> eran </a:t>
            </a:r>
            <a:r>
              <a:rPr lang="es-ES" sz="4400" b="1" dirty="0">
                <a:solidFill>
                  <a:srgbClr val="FF0000"/>
                </a:solidFill>
              </a:rPr>
              <a:t>decididos e impuestos por el rey </a:t>
            </a:r>
            <a:r>
              <a:rPr lang="es-ES" sz="4400" b="1" dirty="0">
                <a:solidFill>
                  <a:srgbClr val="002060"/>
                </a:solidFill>
              </a:rPr>
              <a:t>y todos los asuntos </a:t>
            </a:r>
            <a:r>
              <a:rPr lang="es-ES" sz="4400" b="1" u="sng" dirty="0">
                <a:solidFill>
                  <a:srgbClr val="002060"/>
                </a:solidFill>
              </a:rPr>
              <a:t>religiosos</a:t>
            </a:r>
            <a:r>
              <a:rPr lang="es-ES" sz="4400" b="1" dirty="0">
                <a:solidFill>
                  <a:srgbClr val="002060"/>
                </a:solidFill>
              </a:rPr>
              <a:t> eran </a:t>
            </a:r>
            <a:r>
              <a:rPr lang="es-ES" sz="4400" b="1" dirty="0">
                <a:solidFill>
                  <a:srgbClr val="FF0000"/>
                </a:solidFill>
              </a:rPr>
              <a:t>decididos e impuestos por el papa</a:t>
            </a:r>
            <a:r>
              <a:rPr lang="es-ES" sz="4400" b="1" dirty="0">
                <a:solidFill>
                  <a:srgbClr val="002060"/>
                </a:solidFill>
              </a:rPr>
              <a:t>. El poder fluía de </a:t>
            </a:r>
            <a:r>
              <a:rPr lang="es-ES" sz="4400" b="1" dirty="0">
                <a:solidFill>
                  <a:srgbClr val="FF0000"/>
                </a:solidFill>
              </a:rPr>
              <a:t>arriba hacia abajo</a:t>
            </a:r>
            <a:r>
              <a:rPr lang="es-ES" sz="4400" b="1" dirty="0">
                <a:solidFill>
                  <a:srgbClr val="002060"/>
                </a:solidFill>
              </a:rPr>
              <a:t>. Cuando el rey o el papa mandaban en </a:t>
            </a:r>
            <a:r>
              <a:rPr lang="es-ES" sz="4400" b="1" dirty="0">
                <a:solidFill>
                  <a:srgbClr val="FF0000"/>
                </a:solidFill>
              </a:rPr>
              <a:t>asuntos civiles y religiosos </a:t>
            </a:r>
            <a:r>
              <a:rPr lang="es-ES" sz="4400" b="1" dirty="0">
                <a:solidFill>
                  <a:srgbClr val="002060"/>
                </a:solidFill>
              </a:rPr>
              <a:t>se esperaba que la gente obedeciera </a:t>
            </a:r>
            <a:r>
              <a:rPr lang="es-ES" sz="4400" b="1" dirty="0">
                <a:solidFill>
                  <a:srgbClr val="FF0000"/>
                </a:solidFill>
              </a:rPr>
              <a:t>sin cuestionar</a:t>
            </a:r>
            <a:r>
              <a:rPr lang="es-ES" sz="4400" b="1" dirty="0">
                <a:solidFill>
                  <a:srgbClr val="002060"/>
                </a:solidFill>
              </a:rPr>
              <a:t>. El pueblo no tenía voz ni voto en asuntos civiles y religiosos.</a:t>
            </a:r>
          </a:p>
        </p:txBody>
      </p:sp>
    </p:spTree>
    <p:extLst>
      <p:ext uri="{BB962C8B-B14F-4D97-AF65-F5344CB8AC3E}">
        <p14:creationId xmlns:p14="http://schemas.microsoft.com/office/powerpoint/2010/main" val="2006878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1086" y="368502"/>
            <a:ext cx="109033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Pero los padres constitucionales establecieron un sistema de gobierno revolucionario que </a:t>
            </a:r>
            <a:r>
              <a:rPr lang="es-ES" sz="5400" b="1" dirty="0">
                <a:solidFill>
                  <a:srgbClr val="FF0000"/>
                </a:solidFill>
              </a:rPr>
              <a:t>fluía de abajo para arriba</a:t>
            </a:r>
            <a:r>
              <a:rPr lang="es-ES" sz="5400" b="1" dirty="0">
                <a:solidFill>
                  <a:srgbClr val="002060"/>
                </a:solidFill>
              </a:rPr>
              <a:t>—un gobierno </a:t>
            </a:r>
            <a:r>
              <a:rPr lang="es-ES" sz="5400" b="1" dirty="0">
                <a:solidFill>
                  <a:srgbClr val="FF0000"/>
                </a:solidFill>
              </a:rPr>
              <a:t>del</a:t>
            </a:r>
            <a:r>
              <a:rPr lang="es-ES" sz="5400" b="1" dirty="0">
                <a:solidFill>
                  <a:srgbClr val="002060"/>
                </a:solidFill>
              </a:rPr>
              <a:t> pueblo, </a:t>
            </a:r>
            <a:r>
              <a:rPr lang="es-ES" sz="5400" b="1" dirty="0">
                <a:solidFill>
                  <a:srgbClr val="FF0000"/>
                </a:solidFill>
              </a:rPr>
              <a:t>para</a:t>
            </a:r>
            <a:r>
              <a:rPr lang="es-ES" sz="5400" b="1" dirty="0">
                <a:solidFill>
                  <a:srgbClr val="002060"/>
                </a:solidFill>
              </a:rPr>
              <a:t> el pueblo y </a:t>
            </a:r>
            <a:r>
              <a:rPr lang="es-ES" sz="5400" b="1" dirty="0">
                <a:solidFill>
                  <a:srgbClr val="FF0000"/>
                </a:solidFill>
              </a:rPr>
              <a:t>por</a:t>
            </a:r>
            <a:r>
              <a:rPr lang="es-ES" sz="5400" b="1" dirty="0">
                <a:solidFill>
                  <a:srgbClr val="002060"/>
                </a:solidFill>
              </a:rPr>
              <a:t> el pueblo a donde había plena </a:t>
            </a:r>
            <a:r>
              <a:rPr lang="es-ES" sz="5400" b="1" dirty="0">
                <a:solidFill>
                  <a:srgbClr val="FF0000"/>
                </a:solidFill>
              </a:rPr>
              <a:t>libertad civil y religiosa</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135886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349" y="368502"/>
            <a:ext cx="1113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De la idea de la separación de los </a:t>
            </a:r>
            <a:r>
              <a:rPr lang="es-ES" sz="4400" b="1" dirty="0">
                <a:solidFill>
                  <a:srgbClr val="FF0000"/>
                </a:solidFill>
              </a:rPr>
              <a:t>dos reinos</a:t>
            </a:r>
            <a:r>
              <a:rPr lang="es-ES" sz="4400" b="1" dirty="0">
                <a:solidFill>
                  <a:srgbClr val="002060"/>
                </a:solidFill>
              </a:rPr>
              <a:t>, cada uno con su espada, </a:t>
            </a:r>
            <a:r>
              <a:rPr lang="es-ES" sz="4400" b="1" dirty="0">
                <a:solidFill>
                  <a:srgbClr val="FF0000"/>
                </a:solidFill>
              </a:rPr>
              <a:t>se desprendía la idea de dos principios</a:t>
            </a:r>
            <a:r>
              <a:rPr lang="es-ES" sz="4400" b="1" dirty="0">
                <a:solidFill>
                  <a:srgbClr val="002060"/>
                </a:solidFill>
              </a:rPr>
              <a:t>, libertad civil y religiosa. No puede haber libertad civil o religiosa al menos que se reconozca la </a:t>
            </a:r>
            <a:r>
              <a:rPr lang="es-ES" sz="4400" b="1" dirty="0">
                <a:solidFill>
                  <a:srgbClr val="FF0000"/>
                </a:solidFill>
              </a:rPr>
              <a:t>separación de la iglesia del estado</a:t>
            </a:r>
            <a:r>
              <a:rPr lang="es-ES" sz="4400" b="1" dirty="0">
                <a:solidFill>
                  <a:srgbClr val="002060"/>
                </a:solidFill>
              </a:rPr>
              <a:t>. Este fue uno de los </a:t>
            </a:r>
            <a:r>
              <a:rPr lang="es-ES" sz="4400" b="1" dirty="0" smtClean="0">
                <a:solidFill>
                  <a:srgbClr val="FF0000"/>
                </a:solidFill>
              </a:rPr>
              <a:t>experimentos</a:t>
            </a:r>
            <a:r>
              <a:rPr lang="es-ES" sz="4400" b="1" dirty="0" smtClean="0">
                <a:solidFill>
                  <a:srgbClr val="002060"/>
                </a:solidFill>
              </a:rPr>
              <a:t> más </a:t>
            </a:r>
            <a:r>
              <a:rPr lang="es-ES" sz="4400" b="1" dirty="0">
                <a:solidFill>
                  <a:srgbClr val="002060"/>
                </a:solidFill>
              </a:rPr>
              <a:t>revolucionarios de la historia. Afirma Elena White quien nació tan solo 29 años después de la herida mortal:</a:t>
            </a:r>
            <a:endParaRPr lang="es-ES" sz="4400" b="1" dirty="0" smtClean="0">
              <a:solidFill>
                <a:srgbClr val="002060"/>
              </a:solidFill>
            </a:endParaRPr>
          </a:p>
        </p:txBody>
      </p:sp>
    </p:spTree>
    <p:extLst>
      <p:ext uri="{BB962C8B-B14F-4D97-AF65-F5344CB8AC3E}">
        <p14:creationId xmlns:p14="http://schemas.microsoft.com/office/powerpoint/2010/main" val="2138198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259031"/>
            <a:ext cx="11297264" cy="5078313"/>
          </a:xfrm>
          <a:prstGeom prst="rect">
            <a:avLst/>
          </a:prstGeom>
          <a:noFill/>
        </p:spPr>
        <p:txBody>
          <a:bodyPr wrap="square" rtlCol="0">
            <a:spAutoFit/>
          </a:bodyPr>
          <a:lstStyle/>
          <a:p>
            <a:r>
              <a:rPr lang="es-ES" sz="5400" b="1" dirty="0">
                <a:solidFill>
                  <a:schemeClr val="bg1"/>
                </a:solidFill>
              </a:rPr>
              <a:t>“Los </a:t>
            </a:r>
            <a:r>
              <a:rPr lang="es-ES" sz="5400" b="1" dirty="0">
                <a:solidFill>
                  <a:srgbClr val="FFFF00"/>
                </a:solidFill>
              </a:rPr>
              <a:t>fundadores</a:t>
            </a:r>
            <a:r>
              <a:rPr lang="es-ES" sz="5400" b="1" dirty="0">
                <a:solidFill>
                  <a:schemeClr val="bg1"/>
                </a:solidFill>
              </a:rPr>
              <a:t> de la nación procuraron con acierto que la iglesia no </a:t>
            </a:r>
            <a:r>
              <a:rPr lang="es-ES" sz="5400" b="1" dirty="0">
                <a:solidFill>
                  <a:srgbClr val="FFFF00"/>
                </a:solidFill>
              </a:rPr>
              <a:t>pudiera hacer uso del poder civil</a:t>
            </a:r>
            <a:r>
              <a:rPr lang="es-ES" sz="5400" b="1" dirty="0">
                <a:solidFill>
                  <a:schemeClr val="bg1"/>
                </a:solidFill>
              </a:rPr>
              <a:t>, con los consabidos e </a:t>
            </a:r>
            <a:r>
              <a:rPr lang="es-ES" sz="5400" b="1" dirty="0">
                <a:solidFill>
                  <a:srgbClr val="FFFF00"/>
                </a:solidFill>
              </a:rPr>
              <a:t>inevitables resultados</a:t>
            </a:r>
            <a:r>
              <a:rPr lang="es-ES" sz="5400" b="1" dirty="0">
                <a:solidFill>
                  <a:schemeClr val="bg1"/>
                </a:solidFill>
              </a:rPr>
              <a:t>: la intolerancia y la persecución</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495</a:t>
            </a:r>
          </a:p>
        </p:txBody>
      </p:sp>
    </p:spTree>
    <p:extLst>
      <p:ext uri="{BB962C8B-B14F-4D97-AF65-F5344CB8AC3E}">
        <p14:creationId xmlns:p14="http://schemas.microsoft.com/office/powerpoint/2010/main" val="3368315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Los padres constitucionales y la Biblia</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217714"/>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Así fue que los fundadores de la patria </a:t>
            </a:r>
            <a:r>
              <a:rPr lang="es-ES" sz="4400" b="1" dirty="0">
                <a:solidFill>
                  <a:srgbClr val="FF0000"/>
                </a:solidFill>
              </a:rPr>
              <a:t>rechazaron el concepto </a:t>
            </a:r>
            <a:r>
              <a:rPr lang="es-ES" sz="4400" b="1" dirty="0">
                <a:solidFill>
                  <a:srgbClr val="002060"/>
                </a:solidFill>
              </a:rPr>
              <a:t>de </a:t>
            </a:r>
            <a:r>
              <a:rPr lang="es-ES" sz="4400" b="1" dirty="0" smtClean="0">
                <a:solidFill>
                  <a:srgbClr val="002060"/>
                </a:solidFill>
              </a:rPr>
              <a:t>la </a:t>
            </a:r>
            <a:r>
              <a:rPr lang="es-ES" sz="4400" b="1" dirty="0">
                <a:solidFill>
                  <a:srgbClr val="002060"/>
                </a:solidFill>
              </a:rPr>
              <a:t>iglesia católica </a:t>
            </a:r>
            <a:r>
              <a:rPr lang="es-ES" sz="4400" b="1" dirty="0" smtClean="0">
                <a:solidFill>
                  <a:srgbClr val="002060"/>
                </a:solidFill>
              </a:rPr>
              <a:t>de que </a:t>
            </a:r>
            <a:r>
              <a:rPr lang="es-ES" sz="4400" b="1" dirty="0">
                <a:solidFill>
                  <a:srgbClr val="002060"/>
                </a:solidFill>
              </a:rPr>
              <a:t>la iglesia puede </a:t>
            </a:r>
            <a:r>
              <a:rPr lang="es-ES" sz="4400" b="1" dirty="0">
                <a:solidFill>
                  <a:srgbClr val="FF0000"/>
                </a:solidFill>
              </a:rPr>
              <a:t>emplear la espada del poder civil </a:t>
            </a:r>
            <a:r>
              <a:rPr lang="es-ES" sz="4400" b="1" dirty="0">
                <a:solidFill>
                  <a:srgbClr val="002060"/>
                </a:solidFill>
              </a:rPr>
              <a:t>para imponer sus creencias y prácticas. Los padres constitucionales </a:t>
            </a:r>
            <a:r>
              <a:rPr lang="es-ES" sz="4400" b="1" dirty="0">
                <a:solidFill>
                  <a:srgbClr val="FF0000"/>
                </a:solidFill>
              </a:rPr>
              <a:t>volvieron al concepto </a:t>
            </a:r>
            <a:r>
              <a:rPr lang="es-ES" sz="4400" b="1" dirty="0">
                <a:solidFill>
                  <a:srgbClr val="002060"/>
                </a:solidFill>
              </a:rPr>
              <a:t>de iglesia/estado que tenían Cristo y los </a:t>
            </a:r>
            <a:r>
              <a:rPr lang="es-ES" sz="4400" b="1" dirty="0">
                <a:solidFill>
                  <a:srgbClr val="FF0000"/>
                </a:solidFill>
              </a:rPr>
              <a:t>apóstoles—la iglesia separada del estado </a:t>
            </a:r>
            <a:r>
              <a:rPr lang="es-ES" sz="4400" b="1" dirty="0">
                <a:solidFill>
                  <a:srgbClr val="002060"/>
                </a:solidFill>
              </a:rPr>
              <a:t>que garantizaba plena libertad para adorar a Dios de acuerdo a los dictámenes de la conciencia.</a:t>
            </a:r>
            <a:endParaRPr lang="es-ES" sz="4400" b="1" dirty="0" smtClean="0">
              <a:solidFill>
                <a:srgbClr val="002060"/>
              </a:solidFill>
            </a:endParaRPr>
          </a:p>
        </p:txBody>
      </p:sp>
    </p:spTree>
    <p:extLst>
      <p:ext uri="{BB962C8B-B14F-4D97-AF65-F5344CB8AC3E}">
        <p14:creationId xmlns:p14="http://schemas.microsoft.com/office/powerpoint/2010/main" val="272150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04684" y="217714"/>
            <a:ext cx="10117393"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002060"/>
                </a:solidFill>
              </a:rPr>
              <a:t>Examinemos algunas de las declaraciones de los </a:t>
            </a:r>
            <a:r>
              <a:rPr lang="es-ES" sz="8000" b="1" dirty="0">
                <a:solidFill>
                  <a:srgbClr val="FF0000"/>
                </a:solidFill>
              </a:rPr>
              <a:t>fundadores de la patria</a:t>
            </a:r>
            <a:r>
              <a:rPr lang="es-ES" sz="8000" b="1" dirty="0">
                <a:solidFill>
                  <a:srgbClr val="002060"/>
                </a:solidFill>
              </a:rPr>
              <a:t>:</a:t>
            </a:r>
            <a:endParaRPr lang="es-ES" sz="8000" b="1" dirty="0" smtClean="0">
              <a:solidFill>
                <a:srgbClr val="002060"/>
              </a:solidFill>
            </a:endParaRPr>
          </a:p>
        </p:txBody>
      </p:sp>
    </p:spTree>
    <p:extLst>
      <p:ext uri="{BB962C8B-B14F-4D97-AF65-F5344CB8AC3E}">
        <p14:creationId xmlns:p14="http://schemas.microsoft.com/office/powerpoint/2010/main" val="2709704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George Washington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1190" y="645535"/>
            <a:ext cx="11017047"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Se puede decir que George Washington fue el fundador de los Estados Unidos como nación. Su importancia no se puede subestimar:</a:t>
            </a:r>
          </a:p>
          <a:p>
            <a:pPr marL="571500" indent="-571500">
              <a:buClr>
                <a:srgbClr val="FF0000"/>
              </a:buClr>
              <a:buFont typeface="Arial" panose="020B0604020202020204" pitchFamily="34" charset="0"/>
              <a:buChar char="•"/>
            </a:pPr>
            <a:r>
              <a:rPr lang="es-ES" sz="4400" b="1" dirty="0" smtClean="0">
                <a:solidFill>
                  <a:srgbClr val="002060"/>
                </a:solidFill>
              </a:rPr>
              <a:t>Fue </a:t>
            </a:r>
            <a:r>
              <a:rPr lang="es-ES" sz="4400" b="1" dirty="0">
                <a:solidFill>
                  <a:srgbClr val="002060"/>
                </a:solidFill>
              </a:rPr>
              <a:t>el </a:t>
            </a:r>
            <a:r>
              <a:rPr lang="es-ES" sz="4400" b="1" dirty="0">
                <a:solidFill>
                  <a:srgbClr val="FF0000"/>
                </a:solidFill>
              </a:rPr>
              <a:t>Libertador</a:t>
            </a:r>
            <a:r>
              <a:rPr lang="es-ES" sz="4400" b="1" dirty="0">
                <a:solidFill>
                  <a:srgbClr val="002060"/>
                </a:solidFill>
              </a:rPr>
              <a:t> de la patria</a:t>
            </a:r>
          </a:p>
          <a:p>
            <a:pPr marL="571500" indent="-571500">
              <a:buClr>
                <a:srgbClr val="FF0000"/>
              </a:buClr>
              <a:buFont typeface="Arial" panose="020B0604020202020204" pitchFamily="34" charset="0"/>
              <a:buChar char="•"/>
            </a:pPr>
            <a:r>
              <a:rPr lang="es-ES" sz="4400" b="1" dirty="0" smtClean="0">
                <a:solidFill>
                  <a:srgbClr val="002060"/>
                </a:solidFill>
              </a:rPr>
              <a:t>El </a:t>
            </a:r>
            <a:r>
              <a:rPr lang="es-ES" sz="4400" b="1" dirty="0">
                <a:solidFill>
                  <a:srgbClr val="FF0000"/>
                </a:solidFill>
              </a:rPr>
              <a:t>primer presidente </a:t>
            </a:r>
            <a:r>
              <a:rPr lang="es-ES" sz="4400" b="1" dirty="0">
                <a:solidFill>
                  <a:srgbClr val="002060"/>
                </a:solidFill>
              </a:rPr>
              <a:t>de los Estados Unidos</a:t>
            </a:r>
          </a:p>
          <a:p>
            <a:pPr marL="571500" indent="-571500">
              <a:buClr>
                <a:srgbClr val="FF0000"/>
              </a:buClr>
              <a:buFont typeface="Arial" panose="020B0604020202020204" pitchFamily="34" charset="0"/>
              <a:buChar char="•"/>
            </a:pPr>
            <a:r>
              <a:rPr lang="es-ES" sz="4400" b="1" dirty="0" smtClean="0">
                <a:solidFill>
                  <a:srgbClr val="002060"/>
                </a:solidFill>
              </a:rPr>
              <a:t>Presidió </a:t>
            </a:r>
            <a:r>
              <a:rPr lang="es-ES" sz="4400" b="1" dirty="0">
                <a:solidFill>
                  <a:srgbClr val="002060"/>
                </a:solidFill>
              </a:rPr>
              <a:t>sobre la </a:t>
            </a:r>
            <a:r>
              <a:rPr lang="es-ES" sz="4400" b="1" dirty="0">
                <a:solidFill>
                  <a:srgbClr val="FF0000"/>
                </a:solidFill>
              </a:rPr>
              <a:t>convención constitucional </a:t>
            </a:r>
            <a:r>
              <a:rPr lang="es-ES" sz="4400" b="1" dirty="0">
                <a:solidFill>
                  <a:srgbClr val="002060"/>
                </a:solidFill>
              </a:rPr>
              <a:t>que </a:t>
            </a:r>
            <a:r>
              <a:rPr lang="es-ES" sz="4400" b="1" dirty="0">
                <a:solidFill>
                  <a:srgbClr val="FF0000"/>
                </a:solidFill>
              </a:rPr>
              <a:t>redactó y ratificó </a:t>
            </a:r>
            <a:r>
              <a:rPr lang="es-ES" sz="4400" b="1" dirty="0">
                <a:solidFill>
                  <a:srgbClr val="002060"/>
                </a:solidFill>
              </a:rPr>
              <a:t>la constitución de los Estados Unidos.</a:t>
            </a:r>
          </a:p>
        </p:txBody>
      </p:sp>
    </p:spTree>
    <p:extLst>
      <p:ext uri="{BB962C8B-B14F-4D97-AF65-F5344CB8AC3E}">
        <p14:creationId xmlns:p14="http://schemas.microsoft.com/office/powerpoint/2010/main" val="4158091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1190" y="645535"/>
            <a:ext cx="11017047"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El 8 de agosto de 1789 la Delegación </a:t>
            </a:r>
            <a:r>
              <a:rPr lang="es-ES" sz="4400" b="1" dirty="0">
                <a:solidFill>
                  <a:srgbClr val="FF0000"/>
                </a:solidFill>
              </a:rPr>
              <a:t>Bautista</a:t>
            </a:r>
            <a:r>
              <a:rPr lang="es-ES" sz="4400" b="1" dirty="0">
                <a:solidFill>
                  <a:srgbClr val="002060"/>
                </a:solidFill>
              </a:rPr>
              <a:t> del estado de </a:t>
            </a:r>
            <a:r>
              <a:rPr lang="es-ES" sz="4400" b="1" dirty="0">
                <a:solidFill>
                  <a:srgbClr val="FF0000"/>
                </a:solidFill>
              </a:rPr>
              <a:t>Virginia</a:t>
            </a:r>
            <a:r>
              <a:rPr lang="es-ES" sz="4400" b="1" dirty="0">
                <a:solidFill>
                  <a:srgbClr val="002060"/>
                </a:solidFill>
              </a:rPr>
              <a:t> le escribió una carta a Washington </a:t>
            </a:r>
            <a:r>
              <a:rPr lang="es-ES" sz="4400" b="1" dirty="0">
                <a:solidFill>
                  <a:srgbClr val="FF0000"/>
                </a:solidFill>
              </a:rPr>
              <a:t>felicitándolo</a:t>
            </a:r>
            <a:r>
              <a:rPr lang="es-ES" sz="4400" b="1" dirty="0">
                <a:solidFill>
                  <a:srgbClr val="002060"/>
                </a:solidFill>
              </a:rPr>
              <a:t> por su elección como el </a:t>
            </a:r>
            <a:r>
              <a:rPr lang="es-ES" sz="4400" b="1" dirty="0">
                <a:solidFill>
                  <a:srgbClr val="FF0000"/>
                </a:solidFill>
              </a:rPr>
              <a:t>primer presidente </a:t>
            </a:r>
            <a:r>
              <a:rPr lang="es-ES" sz="4400" b="1" dirty="0">
                <a:solidFill>
                  <a:srgbClr val="002060"/>
                </a:solidFill>
              </a:rPr>
              <a:t>de los Estados Unidos y </a:t>
            </a:r>
            <a:r>
              <a:rPr lang="es-ES" sz="4400" b="1" dirty="0">
                <a:solidFill>
                  <a:srgbClr val="FF0000"/>
                </a:solidFill>
              </a:rPr>
              <a:t>preguntándole</a:t>
            </a:r>
            <a:r>
              <a:rPr lang="es-ES" sz="4400" b="1" dirty="0">
                <a:solidFill>
                  <a:srgbClr val="002060"/>
                </a:solidFill>
              </a:rPr>
              <a:t> si la recién aprobada Constitución en </a:t>
            </a:r>
            <a:r>
              <a:rPr lang="es-ES" sz="4400" b="1" dirty="0">
                <a:solidFill>
                  <a:srgbClr val="FF0000"/>
                </a:solidFill>
              </a:rPr>
              <a:t>1787</a:t>
            </a:r>
            <a:r>
              <a:rPr lang="es-ES" sz="4400" b="1" dirty="0">
                <a:solidFill>
                  <a:srgbClr val="002060"/>
                </a:solidFill>
              </a:rPr>
              <a:t> daba suficientes </a:t>
            </a:r>
            <a:r>
              <a:rPr lang="es-ES" sz="4400" b="1" dirty="0">
                <a:solidFill>
                  <a:srgbClr val="FF0000"/>
                </a:solidFill>
              </a:rPr>
              <a:t>garantías</a:t>
            </a:r>
            <a:r>
              <a:rPr lang="es-ES" sz="4400" b="1" dirty="0">
                <a:solidFill>
                  <a:srgbClr val="002060"/>
                </a:solidFill>
              </a:rPr>
              <a:t> de </a:t>
            </a:r>
            <a:r>
              <a:rPr lang="es-ES" sz="4400" b="1" dirty="0">
                <a:solidFill>
                  <a:srgbClr val="FF0000"/>
                </a:solidFill>
              </a:rPr>
              <a:t>libertad religiosa </a:t>
            </a:r>
            <a:r>
              <a:rPr lang="es-ES" sz="4400" b="1" dirty="0">
                <a:solidFill>
                  <a:srgbClr val="002060"/>
                </a:solidFill>
              </a:rPr>
              <a:t>sin tener un Declaración de Derechos (‘Bill of </a:t>
            </a:r>
            <a:r>
              <a:rPr lang="es-ES" sz="4400" b="1" dirty="0" err="1">
                <a:solidFill>
                  <a:srgbClr val="002060"/>
                </a:solidFill>
              </a:rPr>
              <a:t>Rights</a:t>
            </a:r>
            <a:r>
              <a:rPr lang="es-ES" sz="4400" b="1" dirty="0">
                <a:solidFill>
                  <a:srgbClr val="002060"/>
                </a:solidFill>
              </a:rPr>
              <a:t>’)</a:t>
            </a:r>
          </a:p>
        </p:txBody>
      </p:sp>
    </p:spTree>
    <p:extLst>
      <p:ext uri="{BB962C8B-B14F-4D97-AF65-F5344CB8AC3E}">
        <p14:creationId xmlns:p14="http://schemas.microsoft.com/office/powerpoint/2010/main" val="1121151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2322" y="460835"/>
            <a:ext cx="1101704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FF0000"/>
                </a:solidFill>
              </a:rPr>
              <a:t>Washington respondió </a:t>
            </a:r>
            <a:r>
              <a:rPr lang="es-ES" sz="4800" b="1" dirty="0">
                <a:solidFill>
                  <a:srgbClr val="002060"/>
                </a:solidFill>
              </a:rPr>
              <a:t>a la carta asegurándole a las </a:t>
            </a:r>
            <a:r>
              <a:rPr lang="es-ES" sz="4800" b="1" dirty="0">
                <a:solidFill>
                  <a:srgbClr val="FF0000"/>
                </a:solidFill>
              </a:rPr>
              <a:t>iglesias bautistas </a:t>
            </a:r>
            <a:r>
              <a:rPr lang="es-ES" sz="4800" b="1" dirty="0">
                <a:solidFill>
                  <a:srgbClr val="002060"/>
                </a:solidFill>
              </a:rPr>
              <a:t>del estado de Virginia que la nueva Constitución, a pesar de no tener un </a:t>
            </a:r>
            <a:r>
              <a:rPr lang="es-ES" sz="4800" b="1" dirty="0">
                <a:solidFill>
                  <a:srgbClr val="FF0000"/>
                </a:solidFill>
              </a:rPr>
              <a:t>Declaración de Derechos</a:t>
            </a:r>
            <a:r>
              <a:rPr lang="es-ES" sz="4800" b="1" dirty="0">
                <a:solidFill>
                  <a:srgbClr val="002060"/>
                </a:solidFill>
              </a:rPr>
              <a:t>, tenía suficientes </a:t>
            </a:r>
            <a:r>
              <a:rPr lang="es-ES" sz="4800" b="1" dirty="0">
                <a:solidFill>
                  <a:srgbClr val="FF0000"/>
                </a:solidFill>
              </a:rPr>
              <a:t>garantías</a:t>
            </a:r>
            <a:r>
              <a:rPr lang="es-ES" sz="4800" b="1" dirty="0">
                <a:solidFill>
                  <a:srgbClr val="002060"/>
                </a:solidFill>
              </a:rPr>
              <a:t> de libertad civil y religiosa. Washington les respondió de la siguiente manera:</a:t>
            </a:r>
          </a:p>
        </p:txBody>
      </p:sp>
    </p:spTree>
    <p:extLst>
      <p:ext uri="{BB962C8B-B14F-4D97-AF65-F5344CB8AC3E}">
        <p14:creationId xmlns:p14="http://schemas.microsoft.com/office/powerpoint/2010/main" val="3891445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429572"/>
            <a:ext cx="11297264" cy="5262979"/>
          </a:xfrm>
          <a:prstGeom prst="rect">
            <a:avLst/>
          </a:prstGeom>
          <a:noFill/>
        </p:spPr>
        <p:txBody>
          <a:bodyPr wrap="square" rtlCol="0">
            <a:spAutoFit/>
          </a:bodyPr>
          <a:lstStyle/>
          <a:p>
            <a:r>
              <a:rPr lang="es-ES" sz="4800" b="1" dirty="0">
                <a:solidFill>
                  <a:schemeClr val="bg1"/>
                </a:solidFill>
              </a:rPr>
              <a:t>“Nunca hubiera colocado mi firma sobre la Constitución que fue redactada por la convención sobre la cual tuve el honor de presidir, si hubiera albergado la menor duda de que ésta iba a poner en peligro los derechos religiosos de cualquier sociedad eclesiástica.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George Washington, carta a la Delegación Bautista, agosto 8, 1789</a:t>
            </a:r>
          </a:p>
        </p:txBody>
      </p:sp>
    </p:spTree>
    <p:extLst>
      <p:ext uri="{BB962C8B-B14F-4D97-AF65-F5344CB8AC3E}">
        <p14:creationId xmlns:p14="http://schemas.microsoft.com/office/powerpoint/2010/main" val="3537947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9087" y="117693"/>
            <a:ext cx="11297264" cy="6740307"/>
          </a:xfrm>
          <a:prstGeom prst="rect">
            <a:avLst/>
          </a:prstGeom>
          <a:noFill/>
        </p:spPr>
        <p:txBody>
          <a:bodyPr wrap="square" rtlCol="0">
            <a:spAutoFit/>
          </a:bodyPr>
          <a:lstStyle/>
          <a:p>
            <a:r>
              <a:rPr lang="es-ES" sz="4800" b="1" dirty="0" smtClean="0">
                <a:solidFill>
                  <a:schemeClr val="bg1"/>
                </a:solidFill>
              </a:rPr>
              <a:t>Y </a:t>
            </a:r>
            <a:r>
              <a:rPr lang="es-ES" sz="4800" b="1" dirty="0">
                <a:solidFill>
                  <a:schemeClr val="bg1"/>
                </a:solidFill>
              </a:rPr>
              <a:t>si hoy pudiese concebir de algún momento en el futuro en que el gobierno general se administrase de tal manera que la libertad de conciencia estuviese en peligro, les aseguro que </a:t>
            </a:r>
            <a:r>
              <a:rPr lang="es-ES" sz="4800" b="1" dirty="0">
                <a:solidFill>
                  <a:srgbClr val="FFFF00"/>
                </a:solidFill>
              </a:rPr>
              <a:t>nadie sería más celoso que yo en establecer barreras en contra de los horrores de la tiranía espiritual y toda índole de persecución religiosa. </a:t>
            </a:r>
          </a:p>
        </p:txBody>
      </p:sp>
    </p:spTree>
    <p:extLst>
      <p:ext uri="{BB962C8B-B14F-4D97-AF65-F5344CB8AC3E}">
        <p14:creationId xmlns:p14="http://schemas.microsoft.com/office/powerpoint/2010/main" val="814651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2610" y="824889"/>
            <a:ext cx="11297264" cy="5262979"/>
          </a:xfrm>
          <a:prstGeom prst="rect">
            <a:avLst/>
          </a:prstGeom>
          <a:noFill/>
        </p:spPr>
        <p:txBody>
          <a:bodyPr wrap="square" rtlCol="0">
            <a:spAutoFit/>
          </a:bodyPr>
          <a:lstStyle/>
          <a:p>
            <a:r>
              <a:rPr lang="es-ES" sz="4800" b="1" dirty="0" smtClean="0">
                <a:solidFill>
                  <a:schemeClr val="bg1"/>
                </a:solidFill>
              </a:rPr>
              <a:t>Pues </a:t>
            </a:r>
            <a:r>
              <a:rPr lang="es-ES" sz="4800" b="1" dirty="0">
                <a:solidFill>
                  <a:schemeClr val="bg1"/>
                </a:solidFill>
              </a:rPr>
              <a:t>ustedes se acordarán que a menudo he expresado mi sentir que cualquier persona que se porta como </a:t>
            </a:r>
            <a:r>
              <a:rPr lang="es-ES" sz="4800" b="1" dirty="0">
                <a:solidFill>
                  <a:srgbClr val="FFFF00"/>
                </a:solidFill>
              </a:rPr>
              <a:t>buen ciudadano </a:t>
            </a:r>
            <a:r>
              <a:rPr lang="es-ES" sz="4800" b="1" dirty="0">
                <a:solidFill>
                  <a:schemeClr val="bg1"/>
                </a:solidFill>
              </a:rPr>
              <a:t>y que es responsable </a:t>
            </a:r>
            <a:r>
              <a:rPr lang="es-ES" sz="4800" b="1" dirty="0" smtClean="0">
                <a:solidFill>
                  <a:srgbClr val="FFFF00"/>
                </a:solidFill>
              </a:rPr>
              <a:t>solo ante </a:t>
            </a:r>
            <a:r>
              <a:rPr lang="es-ES" sz="4800" b="1" dirty="0">
                <a:solidFill>
                  <a:srgbClr val="FFFF00"/>
                </a:solidFill>
              </a:rPr>
              <a:t>Dios </a:t>
            </a:r>
            <a:r>
              <a:rPr lang="es-ES" sz="4800" b="1" dirty="0">
                <a:solidFill>
                  <a:schemeClr val="bg1"/>
                </a:solidFill>
              </a:rPr>
              <a:t>por sus </a:t>
            </a:r>
            <a:r>
              <a:rPr lang="es-ES" sz="4800" b="1" dirty="0">
                <a:solidFill>
                  <a:srgbClr val="FFFF00"/>
                </a:solidFill>
              </a:rPr>
              <a:t>opiniones religiosas </a:t>
            </a:r>
            <a:r>
              <a:rPr lang="es-ES" sz="4800" b="1" dirty="0">
                <a:solidFill>
                  <a:schemeClr val="bg1"/>
                </a:solidFill>
              </a:rPr>
              <a:t>debe ser protegido al adorar a Dios </a:t>
            </a:r>
            <a:r>
              <a:rPr lang="es-ES" sz="4800" b="1" dirty="0">
                <a:solidFill>
                  <a:srgbClr val="FFFF00"/>
                </a:solidFill>
              </a:rPr>
              <a:t>de acuerdo a los dictados de su propia conciencia</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1218058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Benjamín Franklin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629521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233" y="439767"/>
            <a:ext cx="1094295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Aun cuando los </a:t>
            </a:r>
            <a:r>
              <a:rPr lang="es-ES" sz="5400" b="1" dirty="0">
                <a:solidFill>
                  <a:srgbClr val="FF0000"/>
                </a:solidFill>
              </a:rPr>
              <a:t>fundadores </a:t>
            </a:r>
            <a:r>
              <a:rPr lang="es-ES" sz="5400" b="1" dirty="0" smtClean="0">
                <a:solidFill>
                  <a:srgbClr val="FF0000"/>
                </a:solidFill>
              </a:rPr>
              <a:t>constitucionales</a:t>
            </a:r>
            <a:r>
              <a:rPr lang="es-ES" sz="5400" b="1" dirty="0" smtClean="0">
                <a:solidFill>
                  <a:srgbClr val="002060"/>
                </a:solidFill>
              </a:rPr>
              <a:t> </a:t>
            </a:r>
            <a:r>
              <a:rPr lang="es-ES" sz="5400" b="1" dirty="0">
                <a:solidFill>
                  <a:srgbClr val="002060"/>
                </a:solidFill>
              </a:rPr>
              <a:t>de los Estados Unidos </a:t>
            </a:r>
            <a:r>
              <a:rPr lang="es-ES" sz="5400" b="1" dirty="0">
                <a:solidFill>
                  <a:srgbClr val="FF0000"/>
                </a:solidFill>
              </a:rPr>
              <a:t>no asistían regularmente </a:t>
            </a:r>
            <a:r>
              <a:rPr lang="es-ES" sz="5400" b="1" dirty="0">
                <a:solidFill>
                  <a:srgbClr val="002060"/>
                </a:solidFill>
              </a:rPr>
              <a:t>a la iglesia, ni eran particularmente religiosos, sí admiraban la ética de Cristo y conocían muy bien la Biblia y la historia</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226159"/>
            <a:ext cx="11348586"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Benjamín Franklin fue un hombre de grandes talentos y de mucha influencia. Fue autor, publicador, político, administrador de correos, científico, inventor, activista cívico, estadista, y diplomático. En cierta ocasión Franklin escribió:</a:t>
            </a:r>
          </a:p>
        </p:txBody>
      </p:sp>
    </p:spTree>
    <p:extLst>
      <p:ext uri="{BB962C8B-B14F-4D97-AF65-F5344CB8AC3E}">
        <p14:creationId xmlns:p14="http://schemas.microsoft.com/office/powerpoint/2010/main" val="3704046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8" y="0"/>
            <a:ext cx="11567603" cy="6740307"/>
          </a:xfrm>
          <a:prstGeom prst="rect">
            <a:avLst/>
          </a:prstGeom>
          <a:noFill/>
        </p:spPr>
        <p:txBody>
          <a:bodyPr wrap="square" rtlCol="0">
            <a:spAutoFit/>
          </a:bodyPr>
          <a:lstStyle/>
          <a:p>
            <a:r>
              <a:rPr lang="es-ES" sz="5400" b="1" dirty="0">
                <a:solidFill>
                  <a:schemeClr val="bg1"/>
                </a:solidFill>
              </a:rPr>
              <a:t>“Cuando una religión es buena, creo que </a:t>
            </a:r>
            <a:r>
              <a:rPr lang="es-ES" sz="5400" b="1" dirty="0">
                <a:solidFill>
                  <a:srgbClr val="FFFF00"/>
                </a:solidFill>
              </a:rPr>
              <a:t>se apoyará a sí misma</a:t>
            </a:r>
            <a:r>
              <a:rPr lang="es-ES" sz="5400" b="1" dirty="0">
                <a:solidFill>
                  <a:schemeClr val="bg1"/>
                </a:solidFill>
              </a:rPr>
              <a:t>; y cuando no se apoya a sí misma y Dios no se encarga de apoyarla sino que los </a:t>
            </a:r>
            <a:r>
              <a:rPr lang="es-ES" sz="5400" b="1" dirty="0" smtClean="0">
                <a:solidFill>
                  <a:schemeClr val="bg1"/>
                </a:solidFill>
              </a:rPr>
              <a:t>que la </a:t>
            </a:r>
            <a:r>
              <a:rPr lang="es-ES" sz="5400" b="1" dirty="0">
                <a:solidFill>
                  <a:schemeClr val="bg1"/>
                </a:solidFill>
              </a:rPr>
              <a:t>profesan se ven obligados a buscar la </a:t>
            </a:r>
            <a:r>
              <a:rPr lang="es-ES" sz="5400" b="1" dirty="0">
                <a:solidFill>
                  <a:srgbClr val="FFFF00"/>
                </a:solidFill>
              </a:rPr>
              <a:t>ayuda de los poderes civiles </a:t>
            </a:r>
            <a:r>
              <a:rPr lang="es-ES" sz="5400" b="1" dirty="0">
                <a:solidFill>
                  <a:schemeClr val="bg1"/>
                </a:solidFill>
              </a:rPr>
              <a:t>para apoyarla, es señal, creo yo, que es una </a:t>
            </a:r>
            <a:r>
              <a:rPr lang="es-ES" sz="5400" b="1" dirty="0">
                <a:solidFill>
                  <a:srgbClr val="FFFF00"/>
                </a:solidFill>
              </a:rPr>
              <a:t>religión mala</a:t>
            </a:r>
            <a:r>
              <a:rPr lang="es-ES" sz="5400" b="1" dirty="0">
                <a:solidFill>
                  <a:schemeClr val="bg1"/>
                </a:solidFill>
              </a:rPr>
              <a:t>.”</a:t>
            </a:r>
          </a:p>
        </p:txBody>
      </p:sp>
    </p:spTree>
    <p:extLst>
      <p:ext uri="{BB962C8B-B14F-4D97-AF65-F5344CB8AC3E}">
        <p14:creationId xmlns:p14="http://schemas.microsoft.com/office/powerpoint/2010/main" val="1139725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28975"/>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Protestantismo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460700"/>
            <a:ext cx="2829496" cy="584775"/>
          </a:xfrm>
          <a:prstGeom prst="rect">
            <a:avLst/>
          </a:prstGeom>
          <a:noFill/>
        </p:spPr>
        <p:txBody>
          <a:bodyPr wrap="square" rtlCol="0">
            <a:spAutoFit/>
          </a:bodyPr>
          <a:lstStyle/>
          <a:p>
            <a:pPr lvl="0">
              <a:defRPr/>
            </a:pPr>
            <a:r>
              <a:rPr lang="es-ES" sz="3200" dirty="0" smtClean="0">
                <a:solidFill>
                  <a:schemeClr val="accent1">
                    <a:lumMod val="50000"/>
                  </a:schemeClr>
                </a:solidFill>
              </a:rPr>
              <a:t>Republicanismo</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3" y="4191374"/>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George Washington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4778" y="5512317"/>
            <a:ext cx="4357497" cy="584775"/>
          </a:xfrm>
          <a:prstGeom prst="rect">
            <a:avLst/>
          </a:prstGeom>
          <a:noFill/>
        </p:spPr>
        <p:txBody>
          <a:bodyPr wrap="square" rtlCol="0">
            <a:spAutoFit/>
          </a:bodyPr>
          <a:lstStyle/>
          <a:p>
            <a:pPr>
              <a:defRPr/>
            </a:pPr>
            <a:r>
              <a:rPr lang="es-ES" sz="3200" dirty="0">
                <a:solidFill>
                  <a:schemeClr val="accent1">
                    <a:lumMod val="50000"/>
                  </a:schemeClr>
                </a:solidFill>
              </a:rPr>
              <a:t>Benjamín Franklin</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2870431"/>
            <a:ext cx="4431073" cy="584775"/>
          </a:xfrm>
          <a:prstGeom prst="rect">
            <a:avLst/>
          </a:prstGeom>
          <a:noFill/>
        </p:spPr>
        <p:txBody>
          <a:bodyPr wrap="square" rtlCol="0">
            <a:spAutoFit/>
          </a:bodyPr>
          <a:lstStyle/>
          <a:p>
            <a:pPr lvl="0">
              <a:defRPr/>
            </a:pPr>
            <a:r>
              <a:rPr lang="es-ES" sz="3200" dirty="0">
                <a:solidFill>
                  <a:schemeClr val="accent1">
                    <a:lumMod val="50000"/>
                  </a:schemeClr>
                </a:solidFill>
              </a:rPr>
              <a:t>Fundadores de EE.UU.</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194322" y="3575562"/>
            <a:ext cx="5525727"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Espada </a:t>
            </a:r>
            <a:r>
              <a:rPr lang="es-ES" sz="3200" dirty="0">
                <a:solidFill>
                  <a:prstClr val="black"/>
                </a:solidFill>
              </a:rPr>
              <a:t>religiosa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81978" y="1723166"/>
            <a:ext cx="5296719"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Espada civil</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7" y="155969"/>
            <a:ext cx="5761799" cy="1569660"/>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Personas son responsables solo ante Dios por sus opiniones religiosas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8" y="2317206"/>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Una mala religión busca ayuda del poder civil</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253316" y="5558483"/>
            <a:ext cx="5325381" cy="1077218"/>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iglesia no debe usar la espada del poder civil</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243388" y="4311825"/>
            <a:ext cx="5260708" cy="1077218"/>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Una buena religión busca ayuda del poder civil</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Thomas Jefferson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228749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He </a:t>
            </a:r>
            <a:r>
              <a:rPr lang="es-ES" sz="6000" b="1" dirty="0" smtClean="0">
                <a:solidFill>
                  <a:srgbClr val="002060"/>
                </a:solidFill>
              </a:rPr>
              <a:t>tenido [Bohr] </a:t>
            </a:r>
            <a:r>
              <a:rPr lang="es-ES" sz="6000" b="1" dirty="0">
                <a:solidFill>
                  <a:srgbClr val="002060"/>
                </a:solidFill>
              </a:rPr>
              <a:t>el privilegio de visitar el </a:t>
            </a:r>
            <a:r>
              <a:rPr lang="es-ES" sz="6000" b="1" dirty="0">
                <a:solidFill>
                  <a:srgbClr val="FF0000"/>
                </a:solidFill>
              </a:rPr>
              <a:t>monumento de Jefferson </a:t>
            </a:r>
            <a:r>
              <a:rPr lang="es-ES" sz="6000" b="1" dirty="0">
                <a:solidFill>
                  <a:srgbClr val="002060"/>
                </a:solidFill>
              </a:rPr>
              <a:t>en Washington en varias ocasiones. </a:t>
            </a:r>
            <a:r>
              <a:rPr lang="es-ES" sz="6000" b="1" dirty="0">
                <a:solidFill>
                  <a:srgbClr val="FF0000"/>
                </a:solidFill>
              </a:rPr>
              <a:t>Grabados en el hermoso mármol blanco </a:t>
            </a:r>
            <a:r>
              <a:rPr lang="es-ES" sz="6000" b="1" dirty="0">
                <a:solidFill>
                  <a:srgbClr val="002060"/>
                </a:solidFill>
              </a:rPr>
              <a:t>se hallan las siguientes palabras:</a:t>
            </a:r>
          </a:p>
        </p:txBody>
      </p:sp>
    </p:spTree>
    <p:extLst>
      <p:ext uri="{BB962C8B-B14F-4D97-AF65-F5344CB8AC3E}">
        <p14:creationId xmlns:p14="http://schemas.microsoft.com/office/powerpoint/2010/main" val="758696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9094" y="424446"/>
            <a:ext cx="11389659" cy="6247864"/>
          </a:xfrm>
          <a:prstGeom prst="rect">
            <a:avLst/>
          </a:prstGeom>
          <a:noFill/>
        </p:spPr>
        <p:txBody>
          <a:bodyPr wrap="square" rtlCol="0">
            <a:spAutoFit/>
          </a:bodyPr>
          <a:lstStyle/>
          <a:p>
            <a:r>
              <a:rPr lang="es-ES" sz="4000" b="1" dirty="0">
                <a:solidFill>
                  <a:schemeClr val="bg1"/>
                </a:solidFill>
              </a:rPr>
              <a:t>“El omnipotente Dios creó </a:t>
            </a:r>
            <a:r>
              <a:rPr lang="es-ES" sz="4000" b="1" dirty="0">
                <a:solidFill>
                  <a:srgbClr val="FFFF00"/>
                </a:solidFill>
              </a:rPr>
              <a:t>a la mente humana libre</a:t>
            </a:r>
            <a:r>
              <a:rPr lang="es-ES" sz="4000" b="1" dirty="0">
                <a:solidFill>
                  <a:schemeClr val="bg1"/>
                </a:solidFill>
              </a:rPr>
              <a:t>. Todo intento de influenciarla por medio de </a:t>
            </a:r>
            <a:r>
              <a:rPr lang="es-ES" sz="4000" b="1" dirty="0">
                <a:solidFill>
                  <a:srgbClr val="FFFF00"/>
                </a:solidFill>
              </a:rPr>
              <a:t>castigos o cargas temporales</a:t>
            </a:r>
            <a:r>
              <a:rPr lang="es-ES" sz="4000" b="1" dirty="0">
                <a:solidFill>
                  <a:schemeClr val="bg1"/>
                </a:solidFill>
              </a:rPr>
              <a:t> es desviarse del plan del santo autor de nuestra religión. Ninguna persona se verá obligada a </a:t>
            </a:r>
            <a:r>
              <a:rPr lang="es-ES" sz="4000" b="1" dirty="0">
                <a:solidFill>
                  <a:srgbClr val="FFFF00"/>
                </a:solidFill>
              </a:rPr>
              <a:t>frecuentar o a apoyar ningún ministerio o culto religioso</a:t>
            </a:r>
            <a:r>
              <a:rPr lang="es-ES" sz="4000" b="1" dirty="0">
                <a:solidFill>
                  <a:schemeClr val="bg1"/>
                </a:solidFill>
              </a:rPr>
              <a:t> ni sufrirá por causa de sus opiniones o creencias en </a:t>
            </a:r>
            <a:r>
              <a:rPr lang="es-ES" sz="4000" b="1" dirty="0">
                <a:solidFill>
                  <a:srgbClr val="FFFF00"/>
                </a:solidFill>
              </a:rPr>
              <a:t>materia de religión</a:t>
            </a:r>
            <a:r>
              <a:rPr lang="es-ES" sz="4000" b="1" dirty="0">
                <a:solidFill>
                  <a:schemeClr val="bg1"/>
                </a:solidFill>
              </a:rPr>
              <a:t>, sino que todos tendrán la libertad de profesar y defender por la argumentación sus propias opiniones en materia de religión.”</a:t>
            </a:r>
          </a:p>
        </p:txBody>
      </p:sp>
    </p:spTree>
    <p:extLst>
      <p:ext uri="{BB962C8B-B14F-4D97-AF65-F5344CB8AC3E}">
        <p14:creationId xmlns:p14="http://schemas.microsoft.com/office/powerpoint/2010/main" val="2089884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5016758"/>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8000" b="1" dirty="0">
                <a:solidFill>
                  <a:srgbClr val="002060"/>
                </a:solidFill>
              </a:rPr>
              <a:t>Concerniente a los </a:t>
            </a:r>
            <a:r>
              <a:rPr lang="es-ES" sz="8000" b="1" dirty="0">
                <a:solidFill>
                  <a:srgbClr val="FF0000"/>
                </a:solidFill>
              </a:rPr>
              <a:t>poderes legítimos del poder civil </a:t>
            </a:r>
            <a:r>
              <a:rPr lang="es-ES" sz="8000" b="1" dirty="0">
                <a:solidFill>
                  <a:srgbClr val="002060"/>
                </a:solidFill>
              </a:rPr>
              <a:t>Jefferson escribió:</a:t>
            </a:r>
          </a:p>
        </p:txBody>
      </p:sp>
    </p:spTree>
    <p:extLst>
      <p:ext uri="{BB962C8B-B14F-4D97-AF65-F5344CB8AC3E}">
        <p14:creationId xmlns:p14="http://schemas.microsoft.com/office/powerpoint/2010/main" val="352634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191362"/>
            <a:ext cx="11389659" cy="5262979"/>
          </a:xfrm>
          <a:prstGeom prst="rect">
            <a:avLst/>
          </a:prstGeom>
          <a:noFill/>
        </p:spPr>
        <p:txBody>
          <a:bodyPr wrap="square" rtlCol="0">
            <a:spAutoFit/>
          </a:bodyPr>
          <a:lstStyle/>
          <a:p>
            <a:r>
              <a:rPr lang="es-ES" sz="4800" b="1" dirty="0">
                <a:solidFill>
                  <a:schemeClr val="bg1"/>
                </a:solidFill>
              </a:rPr>
              <a:t>“Los poderes legítimos del gobierno se limitan tan solo a las </a:t>
            </a:r>
            <a:r>
              <a:rPr lang="es-ES" sz="4800" b="1" dirty="0">
                <a:solidFill>
                  <a:srgbClr val="FFFF00"/>
                </a:solidFill>
              </a:rPr>
              <a:t>acciones que le causan daño [robar, matar, adulterar, calumniar, etc.] a los demás</a:t>
            </a:r>
            <a:r>
              <a:rPr lang="es-ES" sz="4800" b="1" dirty="0">
                <a:solidFill>
                  <a:schemeClr val="bg1"/>
                </a:solidFill>
              </a:rPr>
              <a:t>. A mí no me hace ningún daño si mi vecino cree que hay veinte dioses o ningún dios. Esto ni me roba la billetera ni me quiebra la pierna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Thomas Jefferson, Writings, p. 285</a:t>
            </a:r>
          </a:p>
        </p:txBody>
      </p:sp>
    </p:spTree>
    <p:extLst>
      <p:ext uri="{BB962C8B-B14F-4D97-AF65-F5344CB8AC3E}">
        <p14:creationId xmlns:p14="http://schemas.microsoft.com/office/powerpoint/2010/main" val="2290223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En otra ocasión Jefferson escribió:</a:t>
            </a:r>
          </a:p>
          <a:p>
            <a:pPr>
              <a:buClr>
                <a:srgbClr val="FF0000"/>
              </a:buClr>
            </a:pPr>
            <a:r>
              <a:rPr lang="es-ES" sz="6600" b="1" dirty="0">
                <a:solidFill>
                  <a:srgbClr val="002060"/>
                </a:solidFill>
              </a:rPr>
              <a:t>“</a:t>
            </a:r>
            <a:r>
              <a:rPr lang="es-ES" sz="6600" b="1" dirty="0">
                <a:solidFill>
                  <a:srgbClr val="FF0000"/>
                </a:solidFill>
              </a:rPr>
              <a:t>Solo el error </a:t>
            </a:r>
            <a:r>
              <a:rPr lang="es-ES" sz="6600" b="1" dirty="0">
                <a:solidFill>
                  <a:srgbClr val="002060"/>
                </a:solidFill>
              </a:rPr>
              <a:t>necesita el apoyo del estado. La verdad puede </a:t>
            </a:r>
            <a:r>
              <a:rPr lang="es-ES" sz="6600" b="1" dirty="0">
                <a:solidFill>
                  <a:srgbClr val="FF0000"/>
                </a:solidFill>
              </a:rPr>
              <a:t>sostenerse por sí misma</a:t>
            </a:r>
            <a:r>
              <a:rPr lang="es-ES" sz="6600" b="1" dirty="0">
                <a:solidFill>
                  <a:srgbClr val="002060"/>
                </a:solidFill>
              </a:rPr>
              <a:t>.” </a:t>
            </a:r>
            <a:r>
              <a:rPr lang="es-ES" sz="6600" b="1" i="1" dirty="0">
                <a:solidFill>
                  <a:srgbClr val="AC0C45"/>
                </a:solidFill>
              </a:rPr>
              <a:t>Notes </a:t>
            </a:r>
            <a:r>
              <a:rPr lang="es-ES" sz="6600" b="1" i="1" dirty="0" err="1">
                <a:solidFill>
                  <a:srgbClr val="AC0C45"/>
                </a:solidFill>
              </a:rPr>
              <a:t>on</a:t>
            </a:r>
            <a:r>
              <a:rPr lang="es-ES" sz="6600" b="1" i="1" dirty="0">
                <a:solidFill>
                  <a:srgbClr val="AC0C45"/>
                </a:solidFill>
              </a:rPr>
              <a:t> Virginia, 1782</a:t>
            </a:r>
          </a:p>
        </p:txBody>
      </p:sp>
    </p:spTree>
    <p:extLst>
      <p:ext uri="{BB962C8B-B14F-4D97-AF65-F5344CB8AC3E}">
        <p14:creationId xmlns:p14="http://schemas.microsoft.com/office/powerpoint/2010/main" val="577512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460835"/>
            <a:ext cx="11348586"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Jefferson entendió muy bien lo que sucede cuando los </a:t>
            </a:r>
            <a:r>
              <a:rPr lang="es-ES" sz="6600" b="1" dirty="0">
                <a:solidFill>
                  <a:srgbClr val="FF0000"/>
                </a:solidFill>
              </a:rPr>
              <a:t>sacerdotes se inmiscuyen </a:t>
            </a:r>
            <a:r>
              <a:rPr lang="es-ES" sz="6600" b="1" dirty="0">
                <a:solidFill>
                  <a:srgbClr val="002060"/>
                </a:solidFill>
              </a:rPr>
              <a:t>con el gobierno:</a:t>
            </a:r>
            <a:endParaRPr lang="es-ES" sz="6600" b="1" i="1" dirty="0">
              <a:solidFill>
                <a:srgbClr val="AC0C45"/>
              </a:solidFill>
            </a:endParaRPr>
          </a:p>
        </p:txBody>
      </p:sp>
    </p:spTree>
    <p:extLst>
      <p:ext uri="{BB962C8B-B14F-4D97-AF65-F5344CB8AC3E}">
        <p14:creationId xmlns:p14="http://schemas.microsoft.com/office/powerpoint/2010/main" val="15507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1287" y="150479"/>
            <a:ext cx="11384939" cy="643253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FF0000"/>
                </a:solidFill>
              </a:rPr>
              <a:t>#</a:t>
            </a:r>
            <a:r>
              <a:rPr lang="es-ES" sz="4800" b="1" dirty="0">
                <a:solidFill>
                  <a:srgbClr val="FF0000"/>
                </a:solidFill>
              </a:rPr>
              <a:t>1 </a:t>
            </a:r>
            <a:r>
              <a:rPr lang="es-ES" sz="4800" b="1" dirty="0">
                <a:solidFill>
                  <a:srgbClr val="002060"/>
                </a:solidFill>
              </a:rPr>
              <a:t>Conocían muy bien la historia del </a:t>
            </a:r>
            <a:r>
              <a:rPr lang="es-ES" sz="4800" b="1" dirty="0">
                <a:solidFill>
                  <a:srgbClr val="FF0000"/>
                </a:solidFill>
              </a:rPr>
              <a:t>juicio, la condena y la crucifixión de Jesús</a:t>
            </a:r>
            <a:r>
              <a:rPr lang="es-ES" sz="4800" b="1" dirty="0">
                <a:solidFill>
                  <a:srgbClr val="002060"/>
                </a:solidFill>
              </a:rPr>
              <a:t> y cómo la </a:t>
            </a:r>
            <a:r>
              <a:rPr lang="es-ES" sz="4800" b="1" dirty="0">
                <a:solidFill>
                  <a:srgbClr val="FF0000"/>
                </a:solidFill>
              </a:rPr>
              <a:t>iglesia de aquella época </a:t>
            </a:r>
            <a:r>
              <a:rPr lang="es-ES" sz="4800" b="1" dirty="0">
                <a:solidFill>
                  <a:srgbClr val="002060"/>
                </a:solidFill>
              </a:rPr>
              <a:t>se alió </a:t>
            </a:r>
            <a:r>
              <a:rPr lang="es-ES" sz="4800" b="1" dirty="0">
                <a:solidFill>
                  <a:srgbClr val="FF0000"/>
                </a:solidFill>
              </a:rPr>
              <a:t>con el estado romano</a:t>
            </a:r>
            <a:r>
              <a:rPr lang="es-ES" sz="4800" b="1" dirty="0">
                <a:solidFill>
                  <a:srgbClr val="002060"/>
                </a:solidFill>
              </a:rPr>
              <a:t> para darle muerte.</a:t>
            </a:r>
          </a:p>
          <a:p>
            <a:pPr>
              <a:buClr>
                <a:srgbClr val="FF0000"/>
              </a:buClr>
            </a:pPr>
            <a:endParaRPr lang="es-ES" sz="2800" b="1" dirty="0" smtClean="0">
              <a:solidFill>
                <a:srgbClr val="FF0000"/>
              </a:solidFill>
            </a:endParaRPr>
          </a:p>
          <a:p>
            <a:pPr>
              <a:buClr>
                <a:srgbClr val="FF0000"/>
              </a:buClr>
            </a:pPr>
            <a:r>
              <a:rPr lang="es-ES" sz="4800" b="1" dirty="0" smtClean="0">
                <a:solidFill>
                  <a:srgbClr val="FF0000"/>
                </a:solidFill>
              </a:rPr>
              <a:t>#</a:t>
            </a:r>
            <a:r>
              <a:rPr lang="es-ES" sz="4800" b="1" dirty="0">
                <a:solidFill>
                  <a:srgbClr val="FF0000"/>
                </a:solidFill>
              </a:rPr>
              <a:t>2</a:t>
            </a:r>
            <a:r>
              <a:rPr lang="es-ES" sz="4800" b="1" dirty="0">
                <a:solidFill>
                  <a:srgbClr val="002060"/>
                </a:solidFill>
              </a:rPr>
              <a:t> También sabían muy bien que la </a:t>
            </a:r>
            <a:r>
              <a:rPr lang="es-ES" sz="4800" b="1" dirty="0">
                <a:solidFill>
                  <a:srgbClr val="FF0000"/>
                </a:solidFill>
              </a:rPr>
              <a:t>iglesia judía</a:t>
            </a:r>
            <a:r>
              <a:rPr lang="es-ES" sz="4800" b="1" dirty="0">
                <a:solidFill>
                  <a:srgbClr val="002060"/>
                </a:solidFill>
              </a:rPr>
              <a:t> constantemente apelaba al gobierno romano para que castigara a </a:t>
            </a:r>
            <a:r>
              <a:rPr lang="es-ES" sz="4800" b="1" dirty="0">
                <a:solidFill>
                  <a:srgbClr val="FF0000"/>
                </a:solidFill>
              </a:rPr>
              <a:t>los apóstoles </a:t>
            </a:r>
            <a:r>
              <a:rPr lang="es-ES" sz="4800" b="1" dirty="0">
                <a:solidFill>
                  <a:srgbClr val="002060"/>
                </a:solidFill>
              </a:rPr>
              <a:t>que predicaban el evangelio</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1136293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191362"/>
            <a:ext cx="11389659" cy="3785652"/>
          </a:xfrm>
          <a:prstGeom prst="rect">
            <a:avLst/>
          </a:prstGeom>
          <a:noFill/>
        </p:spPr>
        <p:txBody>
          <a:bodyPr wrap="square" rtlCol="0">
            <a:spAutoFit/>
          </a:bodyPr>
          <a:lstStyle/>
          <a:p>
            <a:r>
              <a:rPr lang="es-ES" sz="6000" b="1" dirty="0">
                <a:solidFill>
                  <a:schemeClr val="bg1"/>
                </a:solidFill>
              </a:rPr>
              <a:t>“Creo que la historia no nos da </a:t>
            </a:r>
            <a:r>
              <a:rPr lang="es-ES" sz="6000" b="1" dirty="0">
                <a:solidFill>
                  <a:srgbClr val="FFFF00"/>
                </a:solidFill>
              </a:rPr>
              <a:t>ni un solo ejemplo </a:t>
            </a:r>
            <a:r>
              <a:rPr lang="es-ES" sz="6000" b="1" dirty="0">
                <a:solidFill>
                  <a:schemeClr val="bg1"/>
                </a:solidFill>
              </a:rPr>
              <a:t>en que un pueblo dominado por un sacerdocio disfrute de un </a:t>
            </a:r>
            <a:r>
              <a:rPr lang="es-ES" sz="6000" b="1" dirty="0">
                <a:solidFill>
                  <a:srgbClr val="FFFF00"/>
                </a:solidFill>
              </a:rPr>
              <a:t>gobierno civil libre</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Carta a von Humboldt, 1813</a:t>
            </a:r>
          </a:p>
        </p:txBody>
      </p:sp>
    </p:spTree>
    <p:extLst>
      <p:ext uri="{BB962C8B-B14F-4D97-AF65-F5344CB8AC3E}">
        <p14:creationId xmlns:p14="http://schemas.microsoft.com/office/powerpoint/2010/main" val="4092350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191362"/>
            <a:ext cx="11389659" cy="4708981"/>
          </a:xfrm>
          <a:prstGeom prst="rect">
            <a:avLst/>
          </a:prstGeom>
          <a:noFill/>
        </p:spPr>
        <p:txBody>
          <a:bodyPr wrap="square" rtlCol="0">
            <a:spAutoFit/>
          </a:bodyPr>
          <a:lstStyle/>
          <a:p>
            <a:r>
              <a:rPr lang="es-ES" sz="6000" b="1" dirty="0">
                <a:solidFill>
                  <a:schemeClr val="bg1"/>
                </a:solidFill>
              </a:rPr>
              <a:t>“En todos los países y en todas las eras, el sacerdote ha sido </a:t>
            </a:r>
            <a:r>
              <a:rPr lang="es-ES" sz="6000" b="1" dirty="0">
                <a:solidFill>
                  <a:srgbClr val="FFFF00"/>
                </a:solidFill>
              </a:rPr>
              <a:t>hostil a la libertad</a:t>
            </a:r>
            <a:r>
              <a:rPr lang="es-ES" sz="6000" b="1" dirty="0">
                <a:solidFill>
                  <a:schemeClr val="bg1"/>
                </a:solidFill>
              </a:rPr>
              <a:t>. Siempre se alía con el déspota, apoyando sus abusos a cambio de su protección</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it-IT" sz="3600" b="1" dirty="0">
                <a:solidFill>
                  <a:srgbClr val="FF0000"/>
                </a:solidFill>
                <a:latin typeface="Arial Black" panose="020B0A04020102020204" pitchFamily="34" charset="0"/>
              </a:rPr>
              <a:t>Carta a H. Spafford, 1814</a:t>
            </a:r>
          </a:p>
        </p:txBody>
      </p:sp>
    </p:spTree>
    <p:extLst>
      <p:ext uri="{BB962C8B-B14F-4D97-AF65-F5344CB8AC3E}">
        <p14:creationId xmlns:p14="http://schemas.microsoft.com/office/powerpoint/2010/main" val="429479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970137"/>
            <a:ext cx="11389659" cy="5632311"/>
          </a:xfrm>
          <a:prstGeom prst="rect">
            <a:avLst/>
          </a:prstGeom>
          <a:noFill/>
        </p:spPr>
        <p:txBody>
          <a:bodyPr wrap="square" rtlCol="0">
            <a:spAutoFit/>
          </a:bodyPr>
          <a:lstStyle/>
          <a:p>
            <a:r>
              <a:rPr lang="es-ES" sz="6000" b="1" dirty="0">
                <a:solidFill>
                  <a:schemeClr val="bg1"/>
                </a:solidFill>
              </a:rPr>
              <a:t>“</a:t>
            </a:r>
            <a:r>
              <a:rPr lang="es-ES" sz="6000" b="1" dirty="0">
                <a:solidFill>
                  <a:srgbClr val="FFFF00"/>
                </a:solidFill>
              </a:rPr>
              <a:t>El clero</a:t>
            </a:r>
            <a:r>
              <a:rPr lang="es-ES" sz="6000" b="1" dirty="0">
                <a:solidFill>
                  <a:schemeClr val="bg1"/>
                </a:solidFill>
              </a:rPr>
              <a:t>, al establecerse por ley y al incorporarse en la maquinaria del gobierno, se ha convertido en un enemigo formidable de los derechos civiles y religiosos del hombre</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pt-BR" sz="3600" b="1" dirty="0">
                <a:solidFill>
                  <a:srgbClr val="FF0000"/>
                </a:solidFill>
                <a:latin typeface="Arial Black" panose="020B0A04020102020204" pitchFamily="34" charset="0"/>
              </a:rPr>
              <a:t>Carta a J. </a:t>
            </a:r>
            <a:r>
              <a:rPr lang="pt-BR" sz="3600" b="1" dirty="0" err="1">
                <a:solidFill>
                  <a:srgbClr val="FF0000"/>
                </a:solidFill>
                <a:latin typeface="Arial Black" panose="020B0A04020102020204" pitchFamily="34" charset="0"/>
              </a:rPr>
              <a:t>Moor</a:t>
            </a:r>
            <a:r>
              <a:rPr lang="pt-BR" sz="3600" b="1" dirty="0">
                <a:solidFill>
                  <a:srgbClr val="FF0000"/>
                </a:solidFill>
                <a:latin typeface="Arial Black" panose="020B0A04020102020204" pitchFamily="34" charset="0"/>
              </a:rPr>
              <a:t>, 1800</a:t>
            </a:r>
          </a:p>
        </p:txBody>
      </p:sp>
    </p:spTree>
    <p:extLst>
      <p:ext uri="{BB962C8B-B14F-4D97-AF65-F5344CB8AC3E}">
        <p14:creationId xmlns:p14="http://schemas.microsoft.com/office/powerpoint/2010/main" val="686051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Asociación Bautista de Danbury</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352495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149959"/>
            <a:ext cx="1086188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 </a:t>
            </a:r>
            <a:r>
              <a:rPr lang="es-ES" sz="5400" b="1" dirty="0">
                <a:solidFill>
                  <a:srgbClr val="FF0000"/>
                </a:solidFill>
              </a:rPr>
              <a:t>Asociación Bautista de Danbury</a:t>
            </a:r>
            <a:r>
              <a:rPr lang="es-ES" sz="5400" b="1" dirty="0">
                <a:solidFill>
                  <a:srgbClr val="002060"/>
                </a:solidFill>
              </a:rPr>
              <a:t>, </a:t>
            </a:r>
            <a:r>
              <a:rPr lang="es-ES" sz="5400" b="1" u="sng" dirty="0">
                <a:solidFill>
                  <a:srgbClr val="002060"/>
                </a:solidFill>
              </a:rPr>
              <a:t>Connecticut</a:t>
            </a:r>
            <a:r>
              <a:rPr lang="es-ES" sz="5400" b="1" dirty="0">
                <a:solidFill>
                  <a:srgbClr val="002060"/>
                </a:solidFill>
              </a:rPr>
              <a:t> le escribió el 7 de octubre de </a:t>
            </a:r>
            <a:r>
              <a:rPr lang="es-ES" sz="5400" b="1" dirty="0">
                <a:solidFill>
                  <a:srgbClr val="FF0000"/>
                </a:solidFill>
              </a:rPr>
              <a:t>1801</a:t>
            </a:r>
            <a:r>
              <a:rPr lang="es-ES" sz="5400" b="1" dirty="0">
                <a:solidFill>
                  <a:srgbClr val="002060"/>
                </a:solidFill>
              </a:rPr>
              <a:t> una carta al presidente Thomas Jefferson a donde </a:t>
            </a:r>
            <a:r>
              <a:rPr lang="es-ES" sz="5400" b="1" dirty="0">
                <a:solidFill>
                  <a:srgbClr val="FF0000"/>
                </a:solidFill>
              </a:rPr>
              <a:t>se quejaban </a:t>
            </a:r>
            <a:r>
              <a:rPr lang="es-ES" sz="5400" b="1" dirty="0">
                <a:solidFill>
                  <a:srgbClr val="002060"/>
                </a:solidFill>
              </a:rPr>
              <a:t>porque la </a:t>
            </a:r>
            <a:r>
              <a:rPr lang="es-ES" sz="5400" b="1" dirty="0">
                <a:solidFill>
                  <a:srgbClr val="FF0000"/>
                </a:solidFill>
              </a:rPr>
              <a:t>legislatura estatal</a:t>
            </a:r>
            <a:r>
              <a:rPr lang="es-ES" sz="5400" b="1" dirty="0">
                <a:solidFill>
                  <a:srgbClr val="002060"/>
                </a:solidFill>
              </a:rPr>
              <a:t> estaba violando sus derechos de </a:t>
            </a:r>
            <a:r>
              <a:rPr lang="es-ES" sz="5400" b="1" dirty="0">
                <a:solidFill>
                  <a:srgbClr val="FF0000"/>
                </a:solidFill>
              </a:rPr>
              <a:t>libertad religiosa</a:t>
            </a:r>
            <a:r>
              <a:rPr lang="es-ES" sz="5400" b="1" dirty="0">
                <a:solidFill>
                  <a:srgbClr val="002060"/>
                </a:solidFill>
              </a:rPr>
              <a:t>. En parte la carta rezaba:</a:t>
            </a:r>
            <a:endParaRPr lang="es-ES" sz="5400" b="1" dirty="0">
              <a:solidFill>
                <a:srgbClr val="002060"/>
              </a:solidFill>
            </a:endParaRPr>
          </a:p>
        </p:txBody>
      </p:sp>
    </p:spTree>
    <p:extLst>
      <p:ext uri="{BB962C8B-B14F-4D97-AF65-F5344CB8AC3E}">
        <p14:creationId xmlns:p14="http://schemas.microsoft.com/office/powerpoint/2010/main" val="551922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149959"/>
            <a:ext cx="1086188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“Los privilegios religiosos que disfrutamos (como una </a:t>
            </a:r>
            <a:r>
              <a:rPr lang="es-ES" sz="6600" b="1" dirty="0">
                <a:solidFill>
                  <a:srgbClr val="FF0000"/>
                </a:solidFill>
              </a:rPr>
              <a:t>minoría</a:t>
            </a:r>
            <a:r>
              <a:rPr lang="es-ES" sz="6600" b="1" dirty="0">
                <a:solidFill>
                  <a:srgbClr val="002060"/>
                </a:solidFill>
              </a:rPr>
              <a:t> en el estado) se nos confieren como </a:t>
            </a:r>
            <a:r>
              <a:rPr lang="es-ES" sz="6600" b="1" dirty="0">
                <a:solidFill>
                  <a:srgbClr val="FF0000"/>
                </a:solidFill>
              </a:rPr>
              <a:t>favores concedidos</a:t>
            </a:r>
            <a:r>
              <a:rPr lang="es-ES" sz="6600" b="1" dirty="0">
                <a:solidFill>
                  <a:srgbClr val="002060"/>
                </a:solidFill>
              </a:rPr>
              <a:t> y no como </a:t>
            </a:r>
            <a:r>
              <a:rPr lang="es-ES" sz="6600" b="1" dirty="0">
                <a:solidFill>
                  <a:srgbClr val="FF0000"/>
                </a:solidFill>
              </a:rPr>
              <a:t>derechos inalienables</a:t>
            </a:r>
            <a:r>
              <a:rPr lang="es-ES" sz="6600" b="1" dirty="0">
                <a:solidFill>
                  <a:srgbClr val="002060"/>
                </a:solidFill>
              </a:rPr>
              <a:t>. . .”</a:t>
            </a:r>
            <a:endParaRPr lang="es-ES" sz="6600" b="1" dirty="0">
              <a:solidFill>
                <a:srgbClr val="002060"/>
              </a:solidFill>
            </a:endParaRPr>
          </a:p>
        </p:txBody>
      </p:sp>
    </p:spTree>
    <p:extLst>
      <p:ext uri="{BB962C8B-B14F-4D97-AF65-F5344CB8AC3E}">
        <p14:creationId xmlns:p14="http://schemas.microsoft.com/office/powerpoint/2010/main" val="2120972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416864"/>
            <a:ext cx="1086188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Jefferson respondió a la carta en enero de </a:t>
            </a:r>
            <a:r>
              <a:rPr lang="es-ES" sz="5400" b="1" dirty="0">
                <a:solidFill>
                  <a:srgbClr val="FF0000"/>
                </a:solidFill>
              </a:rPr>
              <a:t>1802</a:t>
            </a:r>
            <a:r>
              <a:rPr lang="es-ES" sz="5400" b="1" dirty="0">
                <a:solidFill>
                  <a:srgbClr val="002060"/>
                </a:solidFill>
              </a:rPr>
              <a:t>. En su carta Jefferson explicó el concepto que tenía de la primera enmienda a la constitución usando la metáfora de </a:t>
            </a:r>
            <a:r>
              <a:rPr lang="es-ES" sz="5400" b="1" dirty="0">
                <a:solidFill>
                  <a:srgbClr val="FF0000"/>
                </a:solidFill>
              </a:rPr>
              <a:t>un muro</a:t>
            </a:r>
            <a:r>
              <a:rPr lang="es-ES" sz="5400" b="1" dirty="0">
                <a:solidFill>
                  <a:srgbClr val="002060"/>
                </a:solidFill>
              </a:rPr>
              <a:t>, idea que probablemente adquirió de </a:t>
            </a:r>
            <a:r>
              <a:rPr lang="es-ES" sz="5400" b="1" dirty="0">
                <a:solidFill>
                  <a:srgbClr val="FF0000"/>
                </a:solidFill>
              </a:rPr>
              <a:t>Roger Williams</a:t>
            </a:r>
            <a:r>
              <a:rPr lang="es-ES" sz="5400" b="1" dirty="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950263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3280" y="479232"/>
            <a:ext cx="11093701" cy="6001643"/>
          </a:xfrm>
          <a:prstGeom prst="rect">
            <a:avLst/>
          </a:prstGeom>
          <a:noFill/>
        </p:spPr>
        <p:txBody>
          <a:bodyPr wrap="square" rtlCol="0">
            <a:spAutoFit/>
          </a:bodyPr>
          <a:lstStyle/>
          <a:p>
            <a:r>
              <a:rPr lang="es-ES" sz="4800" b="1" dirty="0">
                <a:solidFill>
                  <a:schemeClr val="bg1"/>
                </a:solidFill>
              </a:rPr>
              <a:t>“Creyendo como ustedes [</a:t>
            </a:r>
            <a:r>
              <a:rPr lang="es-ES" sz="4800" b="1" dirty="0">
                <a:solidFill>
                  <a:srgbClr val="FFFF00"/>
                </a:solidFill>
              </a:rPr>
              <a:t>la Asociación Bautista de Danbury</a:t>
            </a:r>
            <a:r>
              <a:rPr lang="es-ES" sz="4800" b="1" dirty="0">
                <a:solidFill>
                  <a:schemeClr val="bg1"/>
                </a:solidFill>
              </a:rPr>
              <a:t>] que la religión es algo que debe permanecer solo entre el hombre y su Dios y que el hombre le debe rendir cuentas </a:t>
            </a:r>
            <a:r>
              <a:rPr lang="es-ES" sz="4800" b="1" dirty="0">
                <a:solidFill>
                  <a:srgbClr val="FFFF00"/>
                </a:solidFill>
              </a:rPr>
              <a:t>tan solo a Dios </a:t>
            </a:r>
            <a:r>
              <a:rPr lang="es-ES" sz="4800" b="1" dirty="0">
                <a:solidFill>
                  <a:schemeClr val="bg1"/>
                </a:solidFill>
              </a:rPr>
              <a:t>por su </a:t>
            </a:r>
            <a:r>
              <a:rPr lang="es-ES" sz="4800" b="1" dirty="0">
                <a:solidFill>
                  <a:srgbClr val="FFFF00"/>
                </a:solidFill>
              </a:rPr>
              <a:t>fe</a:t>
            </a:r>
            <a:r>
              <a:rPr lang="es-ES" sz="4800" b="1" dirty="0">
                <a:solidFill>
                  <a:schemeClr val="bg1"/>
                </a:solidFill>
              </a:rPr>
              <a:t> y </a:t>
            </a:r>
            <a:r>
              <a:rPr lang="es-ES" sz="4800" b="1" dirty="0">
                <a:solidFill>
                  <a:srgbClr val="FFFF00"/>
                </a:solidFill>
              </a:rPr>
              <a:t>culto</a:t>
            </a:r>
            <a:r>
              <a:rPr lang="es-ES" sz="4800" b="1" dirty="0">
                <a:solidFill>
                  <a:schemeClr val="bg1"/>
                </a:solidFill>
              </a:rPr>
              <a:t>, y que los poderes legítimos del gobierno alcanzan tan solo a nuestras </a:t>
            </a:r>
            <a:r>
              <a:rPr lang="es-ES" sz="4800" b="1" dirty="0">
                <a:solidFill>
                  <a:srgbClr val="FFFF00"/>
                </a:solidFill>
              </a:rPr>
              <a:t>acciones</a:t>
            </a:r>
            <a:r>
              <a:rPr lang="es-ES" sz="4800" b="1" dirty="0">
                <a:solidFill>
                  <a:schemeClr val="bg1"/>
                </a:solidFill>
              </a:rPr>
              <a:t> y no a nuestras </a:t>
            </a:r>
            <a:r>
              <a:rPr lang="es-ES" sz="4800" b="1" dirty="0">
                <a:solidFill>
                  <a:srgbClr val="FFFF00"/>
                </a:solidFill>
              </a:rPr>
              <a:t>opiniones</a:t>
            </a:r>
            <a:r>
              <a:rPr lang="es-ES" sz="4800" b="1" dirty="0">
                <a:solidFill>
                  <a:schemeClr val="bg1"/>
                </a:solidFill>
              </a:rPr>
              <a:t>, </a:t>
            </a:r>
            <a:endParaRPr lang="es-ES" sz="4800" b="1" dirty="0">
              <a:solidFill>
                <a:schemeClr val="bg1"/>
              </a:solidFill>
            </a:endParaRPr>
          </a:p>
        </p:txBody>
      </p:sp>
    </p:spTree>
    <p:extLst>
      <p:ext uri="{BB962C8B-B14F-4D97-AF65-F5344CB8AC3E}">
        <p14:creationId xmlns:p14="http://schemas.microsoft.com/office/powerpoint/2010/main" val="2535148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3280" y="169516"/>
            <a:ext cx="11049455" cy="6001643"/>
          </a:xfrm>
          <a:prstGeom prst="rect">
            <a:avLst/>
          </a:prstGeom>
          <a:noFill/>
        </p:spPr>
        <p:txBody>
          <a:bodyPr wrap="square" rtlCol="0">
            <a:spAutoFit/>
          </a:bodyPr>
          <a:lstStyle/>
          <a:p>
            <a:r>
              <a:rPr lang="es-ES" sz="4800" b="1" dirty="0" smtClean="0">
                <a:solidFill>
                  <a:schemeClr val="bg1"/>
                </a:solidFill>
              </a:rPr>
              <a:t>yo </a:t>
            </a:r>
            <a:r>
              <a:rPr lang="es-ES" sz="4800" b="1" dirty="0">
                <a:solidFill>
                  <a:schemeClr val="bg1"/>
                </a:solidFill>
              </a:rPr>
              <a:t>contemplo con soberana reverencia el acta de todo el pueblo Americano que declara que la legislatura no debe “redactar ninguna ley que tenga que ver con el establecimiento de religión ni que prohíba el libre ejercicio de ella,” </a:t>
            </a:r>
            <a:r>
              <a:rPr lang="es-ES" sz="4800" b="1" dirty="0">
                <a:solidFill>
                  <a:srgbClr val="FFFF00"/>
                </a:solidFill>
              </a:rPr>
              <a:t>edificando así un muro de separación entre la Iglesia y el Estado</a:t>
            </a:r>
            <a:r>
              <a:rPr lang="es-ES" sz="4800" b="1" dirty="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4221212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Declaraciones de James Madison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4831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1287" y="150479"/>
            <a:ext cx="11384939" cy="643253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FF0000"/>
                </a:solidFill>
              </a:rPr>
              <a:t>#</a:t>
            </a:r>
            <a:r>
              <a:rPr lang="es-ES" sz="4800" b="1" dirty="0">
                <a:solidFill>
                  <a:srgbClr val="FF0000"/>
                </a:solidFill>
              </a:rPr>
              <a:t>3</a:t>
            </a:r>
            <a:r>
              <a:rPr lang="es-ES" sz="4800" b="1" dirty="0">
                <a:solidFill>
                  <a:srgbClr val="002060"/>
                </a:solidFill>
              </a:rPr>
              <a:t> Estaban conscientes de la historia de la </a:t>
            </a:r>
            <a:r>
              <a:rPr lang="es-ES" sz="4800" b="1" dirty="0">
                <a:solidFill>
                  <a:srgbClr val="FF0000"/>
                </a:solidFill>
              </a:rPr>
              <a:t>época colonial </a:t>
            </a:r>
            <a:r>
              <a:rPr lang="es-ES" sz="4800" b="1" dirty="0">
                <a:solidFill>
                  <a:srgbClr val="002060"/>
                </a:solidFill>
              </a:rPr>
              <a:t>cuando se le quitaban los derechos civiles a los que no pertenecían a la iglesia oficial de las colonias</a:t>
            </a:r>
            <a:r>
              <a:rPr lang="es-ES" sz="4800" b="1" dirty="0" smtClean="0">
                <a:solidFill>
                  <a:srgbClr val="002060"/>
                </a:solidFill>
              </a:rPr>
              <a:t>.</a:t>
            </a:r>
          </a:p>
          <a:p>
            <a:pPr>
              <a:buClr>
                <a:srgbClr val="FF0000"/>
              </a:buClr>
            </a:pPr>
            <a:endParaRPr lang="es-ES" sz="2800" b="1" dirty="0">
              <a:solidFill>
                <a:srgbClr val="002060"/>
              </a:solidFill>
            </a:endParaRPr>
          </a:p>
          <a:p>
            <a:pPr>
              <a:buClr>
                <a:srgbClr val="FF0000"/>
              </a:buClr>
            </a:pPr>
            <a:r>
              <a:rPr lang="es-ES" sz="4800" b="1" dirty="0">
                <a:solidFill>
                  <a:srgbClr val="FF0000"/>
                </a:solidFill>
              </a:rPr>
              <a:t>#4</a:t>
            </a:r>
            <a:r>
              <a:rPr lang="es-ES" sz="4800" b="1" dirty="0">
                <a:solidFill>
                  <a:srgbClr val="002060"/>
                </a:solidFill>
              </a:rPr>
              <a:t> Conocían muy bien la </a:t>
            </a:r>
            <a:r>
              <a:rPr lang="es-ES" sz="4800" b="1" dirty="0">
                <a:solidFill>
                  <a:srgbClr val="FF0000"/>
                </a:solidFill>
              </a:rPr>
              <a:t>historia de la inquisición</a:t>
            </a:r>
            <a:r>
              <a:rPr lang="es-ES" sz="4800" b="1" dirty="0">
                <a:solidFill>
                  <a:srgbClr val="002060"/>
                </a:solidFill>
              </a:rPr>
              <a:t> </a:t>
            </a:r>
            <a:r>
              <a:rPr lang="es-ES" sz="4800" b="1" dirty="0" smtClean="0">
                <a:solidFill>
                  <a:srgbClr val="002060"/>
                </a:solidFill>
              </a:rPr>
              <a:t>donde </a:t>
            </a:r>
            <a:r>
              <a:rPr lang="es-ES" sz="4800" b="1" dirty="0">
                <a:solidFill>
                  <a:srgbClr val="002060"/>
                </a:solidFill>
              </a:rPr>
              <a:t>se perseguían, torturaban y mataban a los que discrepaban con las prácticas y doctrinas de la iglesia romana.</a:t>
            </a:r>
          </a:p>
        </p:txBody>
      </p:sp>
    </p:spTree>
    <p:extLst>
      <p:ext uri="{BB962C8B-B14F-4D97-AF65-F5344CB8AC3E}">
        <p14:creationId xmlns:p14="http://schemas.microsoft.com/office/powerpoint/2010/main" val="3075400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416864"/>
            <a:ext cx="1086188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FF0000"/>
                </a:solidFill>
              </a:rPr>
              <a:t>James Madison</a:t>
            </a:r>
            <a:r>
              <a:rPr lang="es-ES" sz="6000" b="1" dirty="0">
                <a:solidFill>
                  <a:srgbClr val="002060"/>
                </a:solidFill>
              </a:rPr>
              <a:t>, reconocido como el ‘</a:t>
            </a:r>
            <a:r>
              <a:rPr lang="es-ES" sz="6000" b="1" dirty="0">
                <a:solidFill>
                  <a:srgbClr val="FF0000"/>
                </a:solidFill>
              </a:rPr>
              <a:t>Padre de la Constitución</a:t>
            </a:r>
            <a:r>
              <a:rPr lang="es-ES" sz="6000" b="1" dirty="0">
                <a:solidFill>
                  <a:srgbClr val="002060"/>
                </a:solidFill>
              </a:rPr>
              <a:t>,’ expresó su punto de vista en cuanto a la relación que debe existir entre la </a:t>
            </a:r>
            <a:r>
              <a:rPr lang="es-ES" sz="6000" b="1" dirty="0">
                <a:solidFill>
                  <a:srgbClr val="FF0000"/>
                </a:solidFill>
              </a:rPr>
              <a:t>religión</a:t>
            </a:r>
            <a:r>
              <a:rPr lang="es-ES" sz="6000" b="1" dirty="0">
                <a:solidFill>
                  <a:srgbClr val="002060"/>
                </a:solidFill>
              </a:rPr>
              <a:t> y el </a:t>
            </a:r>
            <a:r>
              <a:rPr lang="es-ES" sz="6000" b="1" dirty="0">
                <a:solidFill>
                  <a:srgbClr val="FF0000"/>
                </a:solidFill>
              </a:rPr>
              <a:t>poder civil</a:t>
            </a:r>
            <a:r>
              <a:rPr lang="es-ES" sz="6000" b="1" dirty="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26727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3280" y="479232"/>
            <a:ext cx="11093701" cy="6001643"/>
          </a:xfrm>
          <a:prstGeom prst="rect">
            <a:avLst/>
          </a:prstGeom>
          <a:noFill/>
        </p:spPr>
        <p:txBody>
          <a:bodyPr wrap="square" rtlCol="0">
            <a:spAutoFit/>
          </a:bodyPr>
          <a:lstStyle/>
          <a:p>
            <a:r>
              <a:rPr lang="es-ES" sz="4800" b="1" dirty="0">
                <a:solidFill>
                  <a:schemeClr val="bg1"/>
                </a:solidFill>
              </a:rPr>
              <a:t>“No veo </a:t>
            </a:r>
            <a:r>
              <a:rPr lang="es-ES" sz="4800" b="1" dirty="0">
                <a:solidFill>
                  <a:srgbClr val="FFFF00"/>
                </a:solidFill>
              </a:rPr>
              <a:t>ni una sombra de bien </a:t>
            </a:r>
            <a:r>
              <a:rPr lang="es-ES" sz="4800" b="1" dirty="0">
                <a:solidFill>
                  <a:schemeClr val="bg1"/>
                </a:solidFill>
              </a:rPr>
              <a:t>en que el gobierno general se entrometa con la religión. Aún la </a:t>
            </a:r>
            <a:r>
              <a:rPr lang="es-ES" sz="4800" b="1" dirty="0">
                <a:solidFill>
                  <a:srgbClr val="FFFF00"/>
                </a:solidFill>
              </a:rPr>
              <a:t>más mínima interferencia [del gobierno general en la religión] </a:t>
            </a:r>
            <a:r>
              <a:rPr lang="es-ES" sz="4800" b="1" dirty="0">
                <a:solidFill>
                  <a:schemeClr val="bg1"/>
                </a:solidFill>
              </a:rPr>
              <a:t>sería una usurpación descarada. Puedo apelar a mi conducta uniforme en este asunto que siempre he apoyado cálidamente la </a:t>
            </a:r>
            <a:r>
              <a:rPr lang="es-ES" sz="4800" b="1" dirty="0">
                <a:solidFill>
                  <a:srgbClr val="FFFF00"/>
                </a:solidFill>
              </a:rPr>
              <a:t>libertad religiosa</a:t>
            </a:r>
            <a:r>
              <a:rPr lang="es-ES" sz="4800" b="1" dirty="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978959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697083"/>
            <a:ext cx="1086188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Madison afirmó en </a:t>
            </a:r>
            <a:r>
              <a:rPr lang="es-ES" sz="4800" b="1" dirty="0">
                <a:solidFill>
                  <a:srgbClr val="FF0000"/>
                </a:solidFill>
              </a:rPr>
              <a:t>1822</a:t>
            </a:r>
            <a:r>
              <a:rPr lang="es-ES" sz="4800" b="1" dirty="0">
                <a:solidFill>
                  <a:srgbClr val="002060"/>
                </a:solidFill>
              </a:rPr>
              <a:t> (</a:t>
            </a:r>
            <a:r>
              <a:rPr lang="es-ES" sz="4800" b="1" dirty="0">
                <a:solidFill>
                  <a:srgbClr val="FF0000"/>
                </a:solidFill>
              </a:rPr>
              <a:t>46 años después </a:t>
            </a:r>
            <a:r>
              <a:rPr lang="es-ES" sz="4800" b="1" dirty="0">
                <a:solidFill>
                  <a:srgbClr val="002060"/>
                </a:solidFill>
              </a:rPr>
              <a:t>de la Declaración de la Independencia) que los </a:t>
            </a:r>
            <a:r>
              <a:rPr lang="es-ES" sz="4800" b="1" dirty="0">
                <a:solidFill>
                  <a:srgbClr val="FF0000"/>
                </a:solidFill>
              </a:rPr>
              <a:t>Estados Unidos </a:t>
            </a:r>
            <a:r>
              <a:rPr lang="es-ES" sz="4800" b="1" dirty="0">
                <a:solidFill>
                  <a:srgbClr val="002060"/>
                </a:solidFill>
              </a:rPr>
              <a:t>le estaba </a:t>
            </a:r>
            <a:r>
              <a:rPr lang="es-ES" sz="4800" b="1" dirty="0">
                <a:solidFill>
                  <a:srgbClr val="FF0000"/>
                </a:solidFill>
              </a:rPr>
              <a:t>enseñando</a:t>
            </a:r>
            <a:r>
              <a:rPr lang="es-ES" sz="4800" b="1" dirty="0">
                <a:solidFill>
                  <a:srgbClr val="002060"/>
                </a:solidFill>
              </a:rPr>
              <a:t> al mundo que los </a:t>
            </a:r>
            <a:r>
              <a:rPr lang="es-ES" sz="4800" b="1" dirty="0">
                <a:solidFill>
                  <a:srgbClr val="FF0000"/>
                </a:solidFill>
              </a:rPr>
              <a:t>gobiernos civiles </a:t>
            </a:r>
            <a:r>
              <a:rPr lang="es-ES" sz="4800" b="1" dirty="0">
                <a:solidFill>
                  <a:srgbClr val="002060"/>
                </a:solidFill>
              </a:rPr>
              <a:t>funcionan mejor sin reyes y nobles y la </a:t>
            </a:r>
            <a:r>
              <a:rPr lang="es-ES" sz="4800" b="1" dirty="0">
                <a:solidFill>
                  <a:srgbClr val="FF0000"/>
                </a:solidFill>
              </a:rPr>
              <a:t>religión</a:t>
            </a:r>
            <a:r>
              <a:rPr lang="es-ES" sz="4800" b="1" dirty="0">
                <a:solidFill>
                  <a:srgbClr val="002060"/>
                </a:solidFill>
              </a:rPr>
              <a:t> florece con mayor pureza </a:t>
            </a:r>
            <a:r>
              <a:rPr lang="es-ES" sz="4800" b="1" dirty="0">
                <a:solidFill>
                  <a:srgbClr val="FF0000"/>
                </a:solidFill>
              </a:rPr>
              <a:t>sin la ayuda del gobierno</a:t>
            </a:r>
            <a:r>
              <a:rPr lang="es-ES" sz="4800" b="1" dirty="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007989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486330"/>
            <a:ext cx="11389659" cy="4832092"/>
          </a:xfrm>
          <a:prstGeom prst="rect">
            <a:avLst/>
          </a:prstGeom>
          <a:noFill/>
        </p:spPr>
        <p:txBody>
          <a:bodyPr wrap="square" rtlCol="0">
            <a:spAutoFit/>
          </a:bodyPr>
          <a:lstStyle/>
          <a:p>
            <a:r>
              <a:rPr lang="es-ES" sz="4400" b="1" dirty="0">
                <a:solidFill>
                  <a:schemeClr val="bg1"/>
                </a:solidFill>
              </a:rPr>
              <a:t>“Le estamos [</a:t>
            </a:r>
            <a:r>
              <a:rPr lang="es-ES" sz="4400" b="1" dirty="0">
                <a:solidFill>
                  <a:srgbClr val="FFFF00"/>
                </a:solidFill>
              </a:rPr>
              <a:t>los Estados Unidos</a:t>
            </a:r>
            <a:r>
              <a:rPr lang="es-ES" sz="4400" b="1" dirty="0">
                <a:solidFill>
                  <a:schemeClr val="bg1"/>
                </a:solidFill>
              </a:rPr>
              <a:t>] </a:t>
            </a:r>
            <a:r>
              <a:rPr lang="es-ES" sz="4400" b="1" dirty="0">
                <a:solidFill>
                  <a:srgbClr val="FFFF00"/>
                </a:solidFill>
              </a:rPr>
              <a:t>enseñando al mundo</a:t>
            </a:r>
            <a:r>
              <a:rPr lang="es-ES" sz="4400" b="1" dirty="0">
                <a:solidFill>
                  <a:schemeClr val="bg1"/>
                </a:solidFill>
              </a:rPr>
              <a:t> la gran verdad que los gobiernos pueden </a:t>
            </a:r>
            <a:r>
              <a:rPr lang="es-ES" sz="4400" b="1" dirty="0">
                <a:solidFill>
                  <a:srgbClr val="FFFF00"/>
                </a:solidFill>
              </a:rPr>
              <a:t>existir mejor </a:t>
            </a:r>
            <a:r>
              <a:rPr lang="es-ES" sz="4400" b="1" dirty="0">
                <a:solidFill>
                  <a:schemeClr val="bg1"/>
                </a:solidFill>
              </a:rPr>
              <a:t>sin reyes y nobles [</a:t>
            </a:r>
            <a:r>
              <a:rPr lang="es-ES" sz="4400" b="1" dirty="0">
                <a:solidFill>
                  <a:srgbClr val="FFFF00"/>
                </a:solidFill>
              </a:rPr>
              <a:t>republicanismo</a:t>
            </a:r>
            <a:r>
              <a:rPr lang="es-ES" sz="4400" b="1" dirty="0">
                <a:solidFill>
                  <a:schemeClr val="bg1"/>
                </a:solidFill>
              </a:rPr>
              <a:t>] que con ellos. El mérito se </a:t>
            </a:r>
            <a:r>
              <a:rPr lang="es-ES" sz="4400" b="1" dirty="0" smtClean="0">
                <a:solidFill>
                  <a:schemeClr val="bg1"/>
                </a:solidFill>
              </a:rPr>
              <a:t>duplica por </a:t>
            </a:r>
            <a:r>
              <a:rPr lang="es-ES" sz="4400" b="1" dirty="0">
                <a:solidFill>
                  <a:schemeClr val="bg1"/>
                </a:solidFill>
              </a:rPr>
              <a:t>la otra lección que nos enseña y es que la religión </a:t>
            </a:r>
            <a:r>
              <a:rPr lang="es-ES" sz="4400" b="1" dirty="0">
                <a:solidFill>
                  <a:srgbClr val="FFFF00"/>
                </a:solidFill>
              </a:rPr>
              <a:t>florece con mayor pureza </a:t>
            </a:r>
            <a:r>
              <a:rPr lang="es-ES" sz="4400" b="1" dirty="0">
                <a:solidFill>
                  <a:schemeClr val="bg1"/>
                </a:solidFill>
              </a:rPr>
              <a:t>sin la ayuda del gobierno que con su ayuda [</a:t>
            </a:r>
            <a:r>
              <a:rPr lang="es-ES" sz="4400" b="1" dirty="0">
                <a:solidFill>
                  <a:srgbClr val="FFFF00"/>
                </a:solidFill>
              </a:rPr>
              <a:t>protestantismo</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James Madison, Carta a Edward Livingston, Julio 10, 1822</a:t>
            </a:r>
          </a:p>
        </p:txBody>
      </p:sp>
    </p:spTree>
    <p:extLst>
      <p:ext uri="{BB962C8B-B14F-4D97-AF65-F5344CB8AC3E}">
        <p14:creationId xmlns:p14="http://schemas.microsoft.com/office/powerpoint/2010/main" val="811614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217714"/>
            <a:ext cx="1086188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A veces les </a:t>
            </a:r>
            <a:r>
              <a:rPr lang="es-ES" sz="4000" b="1" dirty="0" smtClean="0">
                <a:solidFill>
                  <a:srgbClr val="002060"/>
                </a:solidFill>
              </a:rPr>
              <a:t>pregunto [Bohr] </a:t>
            </a:r>
            <a:r>
              <a:rPr lang="es-ES" sz="4000" b="1" dirty="0">
                <a:solidFill>
                  <a:srgbClr val="002060"/>
                </a:solidFill>
              </a:rPr>
              <a:t>a la gente: ¿A </a:t>
            </a:r>
            <a:r>
              <a:rPr lang="es-ES" sz="4000" b="1" dirty="0">
                <a:solidFill>
                  <a:srgbClr val="FF0000"/>
                </a:solidFill>
              </a:rPr>
              <a:t>cuántos reinos</a:t>
            </a:r>
            <a:r>
              <a:rPr lang="es-ES" sz="4000" b="1" dirty="0">
                <a:solidFill>
                  <a:srgbClr val="002060"/>
                </a:solidFill>
              </a:rPr>
              <a:t> pertenece un cristiano que es </a:t>
            </a:r>
            <a:r>
              <a:rPr lang="es-ES" sz="4000" b="1" dirty="0">
                <a:solidFill>
                  <a:srgbClr val="FF0000"/>
                </a:solidFill>
              </a:rPr>
              <a:t>ciudadano</a:t>
            </a:r>
            <a:r>
              <a:rPr lang="es-ES" sz="4000" b="1" dirty="0">
                <a:solidFill>
                  <a:srgbClr val="002060"/>
                </a:solidFill>
              </a:rPr>
              <a:t> de los Estados Unidos? En realidad, pertenecen a </a:t>
            </a:r>
            <a:r>
              <a:rPr lang="es-ES" sz="4000" b="1" dirty="0">
                <a:solidFill>
                  <a:srgbClr val="FF0000"/>
                </a:solidFill>
              </a:rPr>
              <a:t>dos reinos en una misma nación</a:t>
            </a:r>
            <a:r>
              <a:rPr lang="es-ES" sz="4000" b="1" dirty="0">
                <a:solidFill>
                  <a:srgbClr val="002060"/>
                </a:solidFill>
              </a:rPr>
              <a:t>. Somos ciudadanos de los Estados Unidos </a:t>
            </a:r>
            <a:r>
              <a:rPr lang="es-ES" sz="4000" b="1" dirty="0">
                <a:solidFill>
                  <a:srgbClr val="FF0000"/>
                </a:solidFill>
              </a:rPr>
              <a:t>por nacimiento </a:t>
            </a:r>
            <a:r>
              <a:rPr lang="es-ES" sz="4000" b="1" dirty="0">
                <a:solidFill>
                  <a:srgbClr val="002060"/>
                </a:solidFill>
              </a:rPr>
              <a:t>y ciudadanos de la nueva Jerusalén por el </a:t>
            </a:r>
            <a:r>
              <a:rPr lang="es-ES" sz="4000" b="1" dirty="0">
                <a:solidFill>
                  <a:srgbClr val="FF0000"/>
                </a:solidFill>
              </a:rPr>
              <a:t>nuevo nacimiento</a:t>
            </a:r>
            <a:r>
              <a:rPr lang="es-ES" sz="4000" b="1" dirty="0">
                <a:solidFill>
                  <a:srgbClr val="002060"/>
                </a:solidFill>
              </a:rPr>
              <a:t>. Tenemos un pasaporte </a:t>
            </a:r>
            <a:r>
              <a:rPr lang="es-ES" sz="4000" b="1" dirty="0">
                <a:solidFill>
                  <a:srgbClr val="FF0000"/>
                </a:solidFill>
              </a:rPr>
              <a:t>terrenal</a:t>
            </a:r>
            <a:r>
              <a:rPr lang="es-ES" sz="4000" b="1" dirty="0">
                <a:solidFill>
                  <a:srgbClr val="002060"/>
                </a:solidFill>
              </a:rPr>
              <a:t> que identifica nuestra ciudadanía terrenal y un </a:t>
            </a:r>
            <a:r>
              <a:rPr lang="es-ES" sz="4000" b="1" dirty="0">
                <a:solidFill>
                  <a:srgbClr val="FF0000"/>
                </a:solidFill>
              </a:rPr>
              <a:t>pasaporte celestial </a:t>
            </a:r>
            <a:r>
              <a:rPr lang="es-ES" sz="4000" b="1" dirty="0">
                <a:solidFill>
                  <a:srgbClr val="002060"/>
                </a:solidFill>
              </a:rPr>
              <a:t>que identifica nuestra ciudadanía celestial, la sangre del Cordero.</a:t>
            </a:r>
            <a:endParaRPr lang="es-ES" sz="4000" b="1" dirty="0">
              <a:solidFill>
                <a:srgbClr val="002060"/>
              </a:solidFill>
            </a:endParaRPr>
          </a:p>
        </p:txBody>
      </p:sp>
    </p:spTree>
    <p:extLst>
      <p:ext uri="{BB962C8B-B14F-4D97-AF65-F5344CB8AC3E}">
        <p14:creationId xmlns:p14="http://schemas.microsoft.com/office/powerpoint/2010/main" val="22001627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primera enmienda</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963659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217714"/>
            <a:ext cx="1086188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Algunos cristianos activistas afirman que la expresión, “</a:t>
            </a:r>
            <a:r>
              <a:rPr lang="es-ES" sz="5400" b="1" u="sng" dirty="0">
                <a:solidFill>
                  <a:srgbClr val="002060"/>
                </a:solidFill>
              </a:rPr>
              <a:t>separación de la iglesia del estado</a:t>
            </a:r>
            <a:r>
              <a:rPr lang="es-ES" sz="5400" b="1" dirty="0">
                <a:solidFill>
                  <a:srgbClr val="002060"/>
                </a:solidFill>
              </a:rPr>
              <a:t>” </a:t>
            </a:r>
            <a:r>
              <a:rPr lang="es-ES" sz="5400" b="1" dirty="0">
                <a:solidFill>
                  <a:srgbClr val="FF0000"/>
                </a:solidFill>
              </a:rPr>
              <a:t>no se halla en la Constitución de los Estados Unidos</a:t>
            </a:r>
            <a:r>
              <a:rPr lang="es-ES" sz="5400" b="1" dirty="0">
                <a:solidFill>
                  <a:srgbClr val="002060"/>
                </a:solidFill>
              </a:rPr>
              <a:t>. Aunque esto es </a:t>
            </a:r>
            <a:r>
              <a:rPr lang="es-ES" sz="5400" b="1" dirty="0">
                <a:solidFill>
                  <a:srgbClr val="FF0000"/>
                </a:solidFill>
              </a:rPr>
              <a:t>técnicamente cierto</a:t>
            </a:r>
            <a:r>
              <a:rPr lang="es-ES" sz="5400" b="1" dirty="0">
                <a:solidFill>
                  <a:srgbClr val="002060"/>
                </a:solidFill>
              </a:rPr>
              <a:t>, el </a:t>
            </a:r>
            <a:r>
              <a:rPr lang="es-ES" sz="5400" b="1" dirty="0">
                <a:solidFill>
                  <a:srgbClr val="FF0000"/>
                </a:solidFill>
              </a:rPr>
              <a:t>concepto sí se encuentra </a:t>
            </a:r>
            <a:r>
              <a:rPr lang="es-ES" sz="5400" b="1" dirty="0">
                <a:solidFill>
                  <a:srgbClr val="002060"/>
                </a:solidFill>
              </a:rPr>
              <a:t>clara y explícitamente allí:</a:t>
            </a:r>
            <a:endParaRPr lang="es-ES" sz="5400" b="1" dirty="0">
              <a:solidFill>
                <a:srgbClr val="002060"/>
              </a:solidFill>
            </a:endParaRPr>
          </a:p>
        </p:txBody>
      </p:sp>
    </p:spTree>
    <p:extLst>
      <p:ext uri="{BB962C8B-B14F-4D97-AF65-F5344CB8AC3E}">
        <p14:creationId xmlns:p14="http://schemas.microsoft.com/office/powerpoint/2010/main" val="2858917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3842" y="117693"/>
            <a:ext cx="11389659" cy="6740307"/>
          </a:xfrm>
          <a:prstGeom prst="rect">
            <a:avLst/>
          </a:prstGeom>
          <a:noFill/>
        </p:spPr>
        <p:txBody>
          <a:bodyPr wrap="square" rtlCol="0">
            <a:spAutoFit/>
          </a:bodyPr>
          <a:lstStyle/>
          <a:p>
            <a:r>
              <a:rPr lang="es-ES" sz="4800" b="1" dirty="0">
                <a:solidFill>
                  <a:schemeClr val="bg1"/>
                </a:solidFill>
              </a:rPr>
              <a:t>“El congreso </a:t>
            </a:r>
            <a:r>
              <a:rPr lang="es-ES" sz="4800" b="1" dirty="0">
                <a:solidFill>
                  <a:srgbClr val="FFFF00"/>
                </a:solidFill>
              </a:rPr>
              <a:t>no hará ninguna ley </a:t>
            </a:r>
            <a:r>
              <a:rPr lang="es-ES" sz="4800" b="1" dirty="0">
                <a:solidFill>
                  <a:schemeClr val="bg1"/>
                </a:solidFill>
              </a:rPr>
              <a:t>con respecto al [</a:t>
            </a:r>
            <a:r>
              <a:rPr lang="es-ES" sz="4800" b="1" dirty="0">
                <a:solidFill>
                  <a:srgbClr val="FFFF00"/>
                </a:solidFill>
              </a:rPr>
              <a:t>clausula #1</a:t>
            </a:r>
            <a:r>
              <a:rPr lang="es-ES" sz="4800" b="1" dirty="0">
                <a:solidFill>
                  <a:schemeClr val="bg1"/>
                </a:solidFill>
              </a:rPr>
              <a:t>] </a:t>
            </a:r>
            <a:r>
              <a:rPr lang="es-ES" sz="4800" b="1" dirty="0">
                <a:solidFill>
                  <a:srgbClr val="FFFF00"/>
                </a:solidFill>
              </a:rPr>
              <a:t>establecimiento de religión [sin articulo definido o indefinido</a:t>
            </a:r>
            <a:r>
              <a:rPr lang="es-ES" sz="4800" b="1" dirty="0">
                <a:solidFill>
                  <a:schemeClr val="bg1"/>
                </a:solidFill>
              </a:rPr>
              <a:t>] ni que prohíba la [</a:t>
            </a:r>
            <a:r>
              <a:rPr lang="es-ES" sz="4800" b="1" dirty="0">
                <a:solidFill>
                  <a:srgbClr val="FFFF00"/>
                </a:solidFill>
              </a:rPr>
              <a:t>clausula #2</a:t>
            </a:r>
            <a:r>
              <a:rPr lang="es-ES" sz="4800" b="1" dirty="0">
                <a:solidFill>
                  <a:schemeClr val="bg1"/>
                </a:solidFill>
              </a:rPr>
              <a:t>] </a:t>
            </a:r>
            <a:r>
              <a:rPr lang="es-ES" sz="4800" b="1" dirty="0">
                <a:solidFill>
                  <a:srgbClr val="FFFF00"/>
                </a:solidFill>
              </a:rPr>
              <a:t>libre práctica </a:t>
            </a:r>
            <a:r>
              <a:rPr lang="es-ES" sz="4800" b="1" dirty="0">
                <a:solidFill>
                  <a:schemeClr val="bg1"/>
                </a:solidFill>
              </a:rPr>
              <a:t>de la misma, ni que [</a:t>
            </a:r>
            <a:r>
              <a:rPr lang="es-ES" sz="4800" b="1" dirty="0">
                <a:solidFill>
                  <a:srgbClr val="FFFF00"/>
                </a:solidFill>
              </a:rPr>
              <a:t>clausula #3</a:t>
            </a:r>
            <a:r>
              <a:rPr lang="es-ES" sz="4800" b="1" dirty="0">
                <a:solidFill>
                  <a:schemeClr val="bg1"/>
                </a:solidFill>
              </a:rPr>
              <a:t>] coarte la </a:t>
            </a:r>
            <a:r>
              <a:rPr lang="es-ES" sz="4800" b="1" dirty="0">
                <a:solidFill>
                  <a:srgbClr val="FFFF00"/>
                </a:solidFill>
              </a:rPr>
              <a:t>libertad de expresión </a:t>
            </a:r>
            <a:r>
              <a:rPr lang="es-ES" sz="4800" b="1" dirty="0">
                <a:solidFill>
                  <a:schemeClr val="bg1"/>
                </a:solidFill>
              </a:rPr>
              <a:t>ni la de </a:t>
            </a:r>
            <a:r>
              <a:rPr lang="es-ES" sz="4800" b="1" dirty="0">
                <a:solidFill>
                  <a:srgbClr val="FFFF00"/>
                </a:solidFill>
              </a:rPr>
              <a:t>libertad de prensa</a:t>
            </a:r>
            <a:r>
              <a:rPr lang="es-ES" sz="4800" b="1" dirty="0">
                <a:solidFill>
                  <a:schemeClr val="bg1"/>
                </a:solidFill>
              </a:rPr>
              <a:t>; o el derecho que tiene el pueblo de </a:t>
            </a:r>
            <a:r>
              <a:rPr lang="es-ES" sz="4800" b="1" dirty="0">
                <a:solidFill>
                  <a:srgbClr val="FFFF00"/>
                </a:solidFill>
              </a:rPr>
              <a:t>reunirse pacíficamente </a:t>
            </a:r>
            <a:r>
              <a:rPr lang="es-ES" sz="4800" b="1" dirty="0">
                <a:solidFill>
                  <a:schemeClr val="bg1"/>
                </a:solidFill>
              </a:rPr>
              <a:t>y de pedirle al gobierno que se les </a:t>
            </a:r>
            <a:r>
              <a:rPr lang="es-ES" sz="4800" b="1" dirty="0">
                <a:solidFill>
                  <a:srgbClr val="FFFF00"/>
                </a:solidFill>
              </a:rPr>
              <a:t>haga justicia</a:t>
            </a:r>
            <a:r>
              <a:rPr lang="es-ES" sz="4800" b="1" dirty="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4520398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117693"/>
            <a:ext cx="1086188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Se notará que la </a:t>
            </a:r>
            <a:r>
              <a:rPr lang="es-ES" sz="4800" b="1" dirty="0">
                <a:solidFill>
                  <a:srgbClr val="FF0000"/>
                </a:solidFill>
              </a:rPr>
              <a:t>intención de la primera enmienda </a:t>
            </a:r>
            <a:r>
              <a:rPr lang="es-ES" sz="4800" b="1" dirty="0">
                <a:solidFill>
                  <a:srgbClr val="002060"/>
                </a:solidFill>
              </a:rPr>
              <a:t>no es prohibirle al congreso que favorezca a </a:t>
            </a:r>
            <a:r>
              <a:rPr lang="es-ES" sz="4800" b="1" dirty="0">
                <a:solidFill>
                  <a:srgbClr val="FF0000"/>
                </a:solidFill>
              </a:rPr>
              <a:t>una iglesia </a:t>
            </a:r>
            <a:r>
              <a:rPr lang="es-ES" sz="4800" b="1" dirty="0">
                <a:solidFill>
                  <a:srgbClr val="002060"/>
                </a:solidFill>
              </a:rPr>
              <a:t>o </a:t>
            </a:r>
            <a:r>
              <a:rPr lang="es-ES" sz="4800" b="1" dirty="0">
                <a:solidFill>
                  <a:srgbClr val="FF0000"/>
                </a:solidFill>
              </a:rPr>
              <a:t>una religión </a:t>
            </a:r>
            <a:r>
              <a:rPr lang="es-ES" sz="4800" b="1" dirty="0">
                <a:solidFill>
                  <a:srgbClr val="002060"/>
                </a:solidFill>
              </a:rPr>
              <a:t>por encima de las otras. La primera enmienda le prohíbe al congreso que establezca leyes que tengan que ver con religión, </a:t>
            </a:r>
            <a:r>
              <a:rPr lang="es-ES" sz="4800" b="1" dirty="0">
                <a:solidFill>
                  <a:srgbClr val="FF0000"/>
                </a:solidFill>
              </a:rPr>
              <a:t>punto final</a:t>
            </a:r>
            <a:r>
              <a:rPr lang="es-ES" sz="4800" b="1" dirty="0">
                <a:solidFill>
                  <a:srgbClr val="002060"/>
                </a:solidFill>
              </a:rPr>
              <a:t>. La palabra ‘religión’ en la primera enmienda </a:t>
            </a:r>
            <a:r>
              <a:rPr lang="es-ES" sz="4800" b="1" dirty="0">
                <a:solidFill>
                  <a:srgbClr val="FF0000"/>
                </a:solidFill>
              </a:rPr>
              <a:t>no tiene artículo </a:t>
            </a:r>
            <a:r>
              <a:rPr lang="es-ES" sz="4800" b="1" dirty="0">
                <a:solidFill>
                  <a:srgbClr val="002060"/>
                </a:solidFill>
              </a:rPr>
              <a:t>definido ni indefinido.</a:t>
            </a:r>
            <a:endParaRPr lang="es-ES" sz="4800" b="1" dirty="0">
              <a:solidFill>
                <a:srgbClr val="002060"/>
              </a:solidFill>
            </a:endParaRPr>
          </a:p>
        </p:txBody>
      </p:sp>
    </p:spTree>
    <p:extLst>
      <p:ext uri="{BB962C8B-B14F-4D97-AF65-F5344CB8AC3E}">
        <p14:creationId xmlns:p14="http://schemas.microsoft.com/office/powerpoint/2010/main" val="26387991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En este </a:t>
            </a:r>
            <a:r>
              <a:rPr lang="es-ES" sz="4000" b="1" dirty="0" smtClean="0">
                <a:solidFill>
                  <a:srgbClr val="002060"/>
                </a:solidFill>
              </a:rPr>
              <a:t>sentido, </a:t>
            </a:r>
            <a:r>
              <a:rPr lang="es-ES" sz="4000" b="1" dirty="0">
                <a:solidFill>
                  <a:srgbClr val="002060"/>
                </a:solidFill>
              </a:rPr>
              <a:t>la constitución </a:t>
            </a:r>
            <a:r>
              <a:rPr lang="es-ES" sz="4000" b="1" dirty="0">
                <a:solidFill>
                  <a:srgbClr val="FF0000"/>
                </a:solidFill>
              </a:rPr>
              <a:t>contiene claramente</a:t>
            </a:r>
            <a:r>
              <a:rPr lang="es-ES" sz="4000" b="1" dirty="0">
                <a:solidFill>
                  <a:srgbClr val="002060"/>
                </a:solidFill>
              </a:rPr>
              <a:t> el concepto de la </a:t>
            </a:r>
            <a:r>
              <a:rPr lang="es-ES" sz="4000" b="1" dirty="0">
                <a:solidFill>
                  <a:srgbClr val="FF0000"/>
                </a:solidFill>
              </a:rPr>
              <a:t>separación</a:t>
            </a:r>
            <a:r>
              <a:rPr lang="es-ES" sz="4000" b="1" dirty="0">
                <a:solidFill>
                  <a:srgbClr val="002060"/>
                </a:solidFill>
              </a:rPr>
              <a:t> de la iglesia del estado porque al estado se le prohíbe redactar leyes que establezcan </a:t>
            </a:r>
            <a:r>
              <a:rPr lang="es-ES" sz="4000" b="1" dirty="0">
                <a:solidFill>
                  <a:srgbClr val="FF0000"/>
                </a:solidFill>
              </a:rPr>
              <a:t>religión</a:t>
            </a:r>
            <a:r>
              <a:rPr lang="es-ES" sz="4000" b="1" dirty="0">
                <a:solidFill>
                  <a:srgbClr val="002060"/>
                </a:solidFill>
              </a:rPr>
              <a:t> y que prohíban la </a:t>
            </a:r>
            <a:r>
              <a:rPr lang="es-ES" sz="4000" b="1" dirty="0">
                <a:solidFill>
                  <a:srgbClr val="FF0000"/>
                </a:solidFill>
              </a:rPr>
              <a:t>libre </a:t>
            </a:r>
            <a:r>
              <a:rPr lang="es-ES" sz="4000" b="1" dirty="0" smtClean="0">
                <a:solidFill>
                  <a:srgbClr val="FF0000"/>
                </a:solidFill>
              </a:rPr>
              <a:t>práctica </a:t>
            </a:r>
            <a:r>
              <a:rPr lang="es-ES" sz="4000" b="1" dirty="0">
                <a:solidFill>
                  <a:srgbClr val="002060"/>
                </a:solidFill>
              </a:rPr>
              <a:t>de ella. De modo que la única legítima función del estado en materia de religión es </a:t>
            </a:r>
            <a:r>
              <a:rPr lang="es-ES" sz="4000" b="1" dirty="0">
                <a:solidFill>
                  <a:srgbClr val="FF0000"/>
                </a:solidFill>
              </a:rPr>
              <a:t>proteger el derecho </a:t>
            </a:r>
            <a:r>
              <a:rPr lang="es-ES" sz="4000" b="1" dirty="0">
                <a:solidFill>
                  <a:srgbClr val="002060"/>
                </a:solidFill>
              </a:rPr>
              <a:t>que tiene cada ciudadano de practicar libremente su religión según los dictados de su </a:t>
            </a:r>
            <a:r>
              <a:rPr lang="es-ES" sz="4000" b="1" dirty="0">
                <a:solidFill>
                  <a:srgbClr val="FF0000"/>
                </a:solidFill>
              </a:rPr>
              <a:t>propia conciencia </a:t>
            </a:r>
            <a:r>
              <a:rPr lang="es-ES" sz="4000" b="1" dirty="0">
                <a:solidFill>
                  <a:srgbClr val="002060"/>
                </a:solidFill>
              </a:rPr>
              <a:t>sin la interferencia del gobierno civil.</a:t>
            </a:r>
            <a:endParaRPr lang="es-ES" sz="4000" b="1" dirty="0">
              <a:solidFill>
                <a:srgbClr val="002060"/>
              </a:solidFill>
            </a:endParaRPr>
          </a:p>
        </p:txBody>
      </p:sp>
    </p:spTree>
    <p:extLst>
      <p:ext uri="{BB962C8B-B14F-4D97-AF65-F5344CB8AC3E}">
        <p14:creationId xmlns:p14="http://schemas.microsoft.com/office/powerpoint/2010/main" val="10437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Los documentos que fundaron la nación</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Es digno de notar que la </a:t>
            </a:r>
            <a:r>
              <a:rPr lang="es-ES" sz="6000" b="1" dirty="0">
                <a:solidFill>
                  <a:srgbClr val="FF0000"/>
                </a:solidFill>
              </a:rPr>
              <a:t>tercera cláusula</a:t>
            </a:r>
            <a:r>
              <a:rPr lang="es-ES" sz="6000" b="1" dirty="0">
                <a:solidFill>
                  <a:srgbClr val="002060"/>
                </a:solidFill>
              </a:rPr>
              <a:t> de la primera enmienda garantiza los </a:t>
            </a:r>
            <a:r>
              <a:rPr lang="es-ES" sz="6000" b="1" dirty="0">
                <a:solidFill>
                  <a:srgbClr val="FF0000"/>
                </a:solidFill>
              </a:rPr>
              <a:t>derechos civiles </a:t>
            </a:r>
            <a:r>
              <a:rPr lang="es-ES" sz="6000" b="1" dirty="0">
                <a:solidFill>
                  <a:srgbClr val="002060"/>
                </a:solidFill>
              </a:rPr>
              <a:t>de cada ciudadano. Así es que la primera enmienda contiene la idea de libertad civil y religiosa.</a:t>
            </a:r>
            <a:endParaRPr lang="es-ES" sz="6000" b="1" dirty="0">
              <a:solidFill>
                <a:srgbClr val="002060"/>
              </a:solidFill>
            </a:endParaRPr>
          </a:p>
        </p:txBody>
      </p:sp>
    </p:spTree>
    <p:extLst>
      <p:ext uri="{BB962C8B-B14F-4D97-AF65-F5344CB8AC3E}">
        <p14:creationId xmlns:p14="http://schemas.microsoft.com/office/powerpoint/2010/main" val="36624741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Todos sabemos que algún día el congreso de los Estados Unidos redactará leyes que </a:t>
            </a:r>
            <a:r>
              <a:rPr lang="es-ES" sz="4400" b="1" dirty="0">
                <a:solidFill>
                  <a:srgbClr val="FF0000"/>
                </a:solidFill>
              </a:rPr>
              <a:t>obliguen</a:t>
            </a:r>
            <a:r>
              <a:rPr lang="es-ES" sz="4400" b="1" dirty="0">
                <a:solidFill>
                  <a:srgbClr val="002060"/>
                </a:solidFill>
              </a:rPr>
              <a:t> la observancia del domingo y </a:t>
            </a:r>
            <a:r>
              <a:rPr lang="es-ES" sz="4400" b="1" dirty="0">
                <a:solidFill>
                  <a:srgbClr val="FF0000"/>
                </a:solidFill>
              </a:rPr>
              <a:t>prohíban</a:t>
            </a:r>
            <a:r>
              <a:rPr lang="es-ES" sz="4400" b="1" dirty="0">
                <a:solidFill>
                  <a:srgbClr val="002060"/>
                </a:solidFill>
              </a:rPr>
              <a:t> la observancia del sábado. Tales leyes serán claramente inconstitucionales, pero al fin la corte suprema las </a:t>
            </a:r>
            <a:r>
              <a:rPr lang="es-ES" sz="4400" b="1" dirty="0" smtClean="0">
                <a:solidFill>
                  <a:srgbClr val="002060"/>
                </a:solidFill>
              </a:rPr>
              <a:t>declarará constitucionales</a:t>
            </a:r>
            <a:r>
              <a:rPr lang="es-ES" sz="4400" b="1" dirty="0">
                <a:solidFill>
                  <a:srgbClr val="002060"/>
                </a:solidFill>
              </a:rPr>
              <a:t>. Así es que la bestia de la tierra, aunque aún tendrá dos cuernos como de cordero, hablará como dragón.</a:t>
            </a:r>
            <a:endParaRPr lang="es-ES" sz="4400" b="1" dirty="0">
              <a:solidFill>
                <a:srgbClr val="002060"/>
              </a:solidFill>
            </a:endParaRPr>
          </a:p>
        </p:txBody>
      </p:sp>
    </p:spTree>
    <p:extLst>
      <p:ext uri="{BB962C8B-B14F-4D97-AF65-F5344CB8AC3E}">
        <p14:creationId xmlns:p14="http://schemas.microsoft.com/office/powerpoint/2010/main" val="15596611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Corte Suprema</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7580716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 veces uno se pregunta cómo es posible que el congreso de los Estados Unidos promulgue una </a:t>
            </a:r>
            <a:r>
              <a:rPr lang="es-ES" sz="4400" b="1" dirty="0">
                <a:solidFill>
                  <a:srgbClr val="FF0000"/>
                </a:solidFill>
              </a:rPr>
              <a:t>ley dominical </a:t>
            </a:r>
            <a:r>
              <a:rPr lang="es-ES" sz="4400" b="1" dirty="0">
                <a:solidFill>
                  <a:srgbClr val="002060"/>
                </a:solidFill>
              </a:rPr>
              <a:t>seguida por una </a:t>
            </a:r>
            <a:r>
              <a:rPr lang="es-ES" sz="4400" b="1" dirty="0">
                <a:solidFill>
                  <a:srgbClr val="FF0000"/>
                </a:solidFill>
              </a:rPr>
              <a:t>ley anti-sabática</a:t>
            </a:r>
            <a:r>
              <a:rPr lang="es-ES" sz="4400" b="1" dirty="0">
                <a:solidFill>
                  <a:srgbClr val="002060"/>
                </a:solidFill>
              </a:rPr>
              <a:t> cuando la Constitución le </a:t>
            </a:r>
            <a:r>
              <a:rPr lang="es-ES" sz="4400" b="1" dirty="0">
                <a:solidFill>
                  <a:srgbClr val="FF0000"/>
                </a:solidFill>
              </a:rPr>
              <a:t>prohíbe terminantemente</a:t>
            </a:r>
            <a:r>
              <a:rPr lang="es-ES" sz="4400" b="1" dirty="0">
                <a:solidFill>
                  <a:srgbClr val="002060"/>
                </a:solidFill>
              </a:rPr>
              <a:t> que redacte leyes que establezcan religión o prohíban su libre práctica. Creo que la respuesta se halla en la forma en que funcionan las </a:t>
            </a:r>
            <a:r>
              <a:rPr lang="es-ES" sz="4400" b="1" dirty="0">
                <a:solidFill>
                  <a:srgbClr val="FF0000"/>
                </a:solidFill>
              </a:rPr>
              <a:t>tres ramas del gobierno </a:t>
            </a:r>
            <a:r>
              <a:rPr lang="es-ES" sz="4400" b="1" dirty="0">
                <a:solidFill>
                  <a:srgbClr val="002060"/>
                </a:solidFill>
              </a:rPr>
              <a:t>de los Estados Unidos:</a:t>
            </a:r>
            <a:endParaRPr lang="es-ES" sz="4400" b="1" dirty="0">
              <a:solidFill>
                <a:srgbClr val="002060"/>
              </a:solidFill>
            </a:endParaRPr>
          </a:p>
        </p:txBody>
      </p:sp>
    </p:spTree>
    <p:extLst>
      <p:ext uri="{BB962C8B-B14F-4D97-AF65-F5344CB8AC3E}">
        <p14:creationId xmlns:p14="http://schemas.microsoft.com/office/powerpoint/2010/main" val="41040970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7239" y="337725"/>
            <a:ext cx="11727048"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La rama de gobierno más poderosa en los Estados Unidos es la judicial, principalmente la </a:t>
            </a:r>
            <a:r>
              <a:rPr lang="es-ES" sz="4000" b="1" dirty="0">
                <a:solidFill>
                  <a:srgbClr val="FF0000"/>
                </a:solidFill>
              </a:rPr>
              <a:t>Corte Suprema</a:t>
            </a:r>
            <a:r>
              <a:rPr lang="es-ES" sz="4000" b="1" dirty="0">
                <a:solidFill>
                  <a:srgbClr val="002060"/>
                </a:solidFill>
              </a:rPr>
              <a:t>. Este </a:t>
            </a:r>
            <a:r>
              <a:rPr lang="es-ES" sz="4000" b="1" dirty="0" smtClean="0">
                <a:solidFill>
                  <a:srgbClr val="002060"/>
                </a:solidFill>
              </a:rPr>
              <a:t>tribunal, </a:t>
            </a:r>
            <a:r>
              <a:rPr lang="es-ES" sz="4000" b="1" dirty="0">
                <a:solidFill>
                  <a:srgbClr val="002060"/>
                </a:solidFill>
              </a:rPr>
              <a:t>que se compone de </a:t>
            </a:r>
            <a:r>
              <a:rPr lang="es-ES" sz="4000" b="1" dirty="0">
                <a:solidFill>
                  <a:srgbClr val="FF0000"/>
                </a:solidFill>
              </a:rPr>
              <a:t>nueve </a:t>
            </a:r>
            <a:r>
              <a:rPr lang="es-ES" sz="4000" b="1" dirty="0" smtClean="0">
                <a:solidFill>
                  <a:srgbClr val="FF0000"/>
                </a:solidFill>
              </a:rPr>
              <a:t>jueces, </a:t>
            </a:r>
            <a:r>
              <a:rPr lang="es-ES" sz="4000" b="1" dirty="0">
                <a:solidFill>
                  <a:srgbClr val="002060"/>
                </a:solidFill>
              </a:rPr>
              <a:t>tiene la tarea de decidir si una ley redactada y aprobada por el congreso es </a:t>
            </a:r>
            <a:r>
              <a:rPr lang="es-ES" sz="4000" b="1" dirty="0">
                <a:solidFill>
                  <a:srgbClr val="FF0000"/>
                </a:solidFill>
              </a:rPr>
              <a:t>constitucional</a:t>
            </a:r>
            <a:r>
              <a:rPr lang="es-ES" sz="4000" b="1" dirty="0">
                <a:solidFill>
                  <a:srgbClr val="002060"/>
                </a:solidFill>
              </a:rPr>
              <a:t>. Este tribunal puede </a:t>
            </a:r>
            <a:r>
              <a:rPr lang="es-ES" sz="4000" b="1" dirty="0">
                <a:solidFill>
                  <a:srgbClr val="FF0000"/>
                </a:solidFill>
              </a:rPr>
              <a:t>revocar leyes </a:t>
            </a:r>
            <a:r>
              <a:rPr lang="es-ES" sz="4000" b="1" dirty="0">
                <a:solidFill>
                  <a:srgbClr val="002060"/>
                </a:solidFill>
              </a:rPr>
              <a:t>que han sido aprobadas por el congreso y </a:t>
            </a:r>
            <a:r>
              <a:rPr lang="es-ES" sz="4000" b="1" dirty="0">
                <a:solidFill>
                  <a:srgbClr val="FF0000"/>
                </a:solidFill>
              </a:rPr>
              <a:t>órdenes ejecutivas </a:t>
            </a:r>
            <a:r>
              <a:rPr lang="es-ES" sz="4000" b="1" dirty="0">
                <a:solidFill>
                  <a:srgbClr val="002060"/>
                </a:solidFill>
              </a:rPr>
              <a:t>que han sido proclamadas por el </a:t>
            </a:r>
            <a:r>
              <a:rPr lang="es-ES" sz="4000" b="1" dirty="0" smtClean="0">
                <a:solidFill>
                  <a:srgbClr val="002060"/>
                </a:solidFill>
              </a:rPr>
              <a:t>presidente, así como </a:t>
            </a:r>
            <a:r>
              <a:rPr lang="es-ES" sz="4000" b="1" dirty="0" smtClean="0">
                <a:solidFill>
                  <a:srgbClr val="FF0000"/>
                </a:solidFill>
              </a:rPr>
              <a:t>pronunciamientos</a:t>
            </a:r>
            <a:r>
              <a:rPr lang="es-ES" sz="4000" b="1" dirty="0" smtClean="0">
                <a:solidFill>
                  <a:srgbClr val="002060"/>
                </a:solidFill>
              </a:rPr>
              <a:t> previos </a:t>
            </a:r>
            <a:r>
              <a:rPr lang="es-ES" sz="4000" b="1" dirty="0">
                <a:solidFill>
                  <a:srgbClr val="002060"/>
                </a:solidFill>
              </a:rPr>
              <a:t>tal como lo hizo con </a:t>
            </a:r>
            <a:r>
              <a:rPr lang="es-ES" sz="4000" b="1" dirty="0" smtClean="0">
                <a:solidFill>
                  <a:srgbClr val="002060"/>
                </a:solidFill>
              </a:rPr>
              <a:t>el derecho al aborto. </a:t>
            </a:r>
            <a:r>
              <a:rPr lang="es-ES" sz="4000" b="1" dirty="0">
                <a:solidFill>
                  <a:srgbClr val="002060"/>
                </a:solidFill>
              </a:rPr>
              <a:t>Notemos algunos detalles importantes:</a:t>
            </a:r>
            <a:endParaRPr lang="es-ES" sz="4000" b="1" dirty="0">
              <a:solidFill>
                <a:srgbClr val="002060"/>
              </a:solidFill>
            </a:endParaRPr>
          </a:p>
        </p:txBody>
      </p:sp>
    </p:spTree>
    <p:extLst>
      <p:ext uri="{BB962C8B-B14F-4D97-AF65-F5344CB8AC3E}">
        <p14:creationId xmlns:p14="http://schemas.microsoft.com/office/powerpoint/2010/main" val="22848013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1051753"/>
            <a:ext cx="10861889" cy="4247317"/>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5400" b="1" dirty="0" smtClean="0">
                <a:solidFill>
                  <a:srgbClr val="FF0000"/>
                </a:solidFill>
              </a:rPr>
              <a:t>Legislativa</a:t>
            </a:r>
            <a:r>
              <a:rPr lang="es-ES" sz="5400" b="1" dirty="0">
                <a:solidFill>
                  <a:srgbClr val="002060"/>
                </a:solidFill>
              </a:rPr>
              <a:t>: Redacta y aprueba las leyes</a:t>
            </a:r>
          </a:p>
          <a:p>
            <a:pPr marL="571500" indent="-571500">
              <a:buClr>
                <a:srgbClr val="FF0000"/>
              </a:buClr>
              <a:buFont typeface="Wingdings" panose="05000000000000000000" pitchFamily="2" charset="2"/>
              <a:buChar char="Ø"/>
            </a:pPr>
            <a:r>
              <a:rPr lang="es-ES" sz="5400" b="1" dirty="0" smtClean="0">
                <a:solidFill>
                  <a:srgbClr val="FF0000"/>
                </a:solidFill>
              </a:rPr>
              <a:t>Ejecutiva</a:t>
            </a:r>
            <a:r>
              <a:rPr lang="es-ES" sz="5400" b="1" dirty="0">
                <a:solidFill>
                  <a:srgbClr val="002060"/>
                </a:solidFill>
              </a:rPr>
              <a:t>: Hace cumplir las leyes</a:t>
            </a:r>
          </a:p>
          <a:p>
            <a:pPr marL="571500" indent="-571500">
              <a:buClr>
                <a:srgbClr val="FF0000"/>
              </a:buClr>
              <a:buFont typeface="Wingdings" panose="05000000000000000000" pitchFamily="2" charset="2"/>
              <a:buChar char="Ø"/>
            </a:pPr>
            <a:r>
              <a:rPr lang="es-ES" sz="5400" b="1" dirty="0" smtClean="0">
                <a:solidFill>
                  <a:srgbClr val="FF0000"/>
                </a:solidFill>
              </a:rPr>
              <a:t>Judicial</a:t>
            </a:r>
            <a:r>
              <a:rPr lang="es-ES" sz="5400" b="1" dirty="0">
                <a:solidFill>
                  <a:srgbClr val="002060"/>
                </a:solidFill>
              </a:rPr>
              <a:t>: Interpreta las leyes para determinar si son constitucionales</a:t>
            </a:r>
            <a:endParaRPr lang="es-ES" sz="5400" b="1" dirty="0">
              <a:solidFill>
                <a:srgbClr val="002060"/>
              </a:solidFill>
            </a:endParaRPr>
          </a:p>
        </p:txBody>
      </p:sp>
    </p:spTree>
    <p:extLst>
      <p:ext uri="{BB962C8B-B14F-4D97-AF65-F5344CB8AC3E}">
        <p14:creationId xmlns:p14="http://schemas.microsoft.com/office/powerpoint/2010/main" val="14833580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7239" y="337725"/>
            <a:ext cx="114924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En el presente [</a:t>
            </a:r>
            <a:r>
              <a:rPr lang="es-ES" sz="4400" b="1" dirty="0" smtClean="0">
                <a:solidFill>
                  <a:srgbClr val="FF0000"/>
                </a:solidFill>
              </a:rPr>
              <a:t>2022</a:t>
            </a:r>
            <a:r>
              <a:rPr lang="es-ES" sz="4400" b="1" dirty="0" smtClean="0">
                <a:solidFill>
                  <a:srgbClr val="002060"/>
                </a:solidFill>
              </a:rPr>
              <a:t>] la Corte Suprema consta de </a:t>
            </a:r>
            <a:r>
              <a:rPr lang="es-ES" sz="4400" b="1" dirty="0" smtClean="0">
                <a:solidFill>
                  <a:srgbClr val="FF0000"/>
                </a:solidFill>
              </a:rPr>
              <a:t>6</a:t>
            </a:r>
            <a:r>
              <a:rPr lang="es-ES" sz="4400" b="1" dirty="0" smtClean="0">
                <a:solidFill>
                  <a:srgbClr val="002060"/>
                </a:solidFill>
              </a:rPr>
              <a:t> jueces católicos (el </a:t>
            </a:r>
            <a:r>
              <a:rPr lang="es-ES" sz="4400" b="1" dirty="0" smtClean="0">
                <a:solidFill>
                  <a:srgbClr val="FF0000"/>
                </a:solidFill>
              </a:rPr>
              <a:t>67%</a:t>
            </a:r>
            <a:r>
              <a:rPr lang="es-ES" sz="4400" b="1" dirty="0" smtClean="0">
                <a:solidFill>
                  <a:srgbClr val="002060"/>
                </a:solidFill>
              </a:rPr>
              <a:t>), </a:t>
            </a:r>
            <a:r>
              <a:rPr lang="es-ES" sz="4400" b="1" dirty="0" smtClean="0">
                <a:solidFill>
                  <a:srgbClr val="FF0000"/>
                </a:solidFill>
              </a:rPr>
              <a:t>2</a:t>
            </a:r>
            <a:r>
              <a:rPr lang="es-ES" sz="4400" b="1" dirty="0" smtClean="0">
                <a:solidFill>
                  <a:srgbClr val="002060"/>
                </a:solidFill>
              </a:rPr>
              <a:t> protestantes (el </a:t>
            </a:r>
            <a:r>
              <a:rPr lang="es-ES" sz="4400" b="1" dirty="0" smtClean="0">
                <a:solidFill>
                  <a:srgbClr val="FF0000"/>
                </a:solidFill>
              </a:rPr>
              <a:t>22</a:t>
            </a:r>
            <a:r>
              <a:rPr lang="es-ES" sz="4400" b="1" dirty="0" smtClean="0">
                <a:solidFill>
                  <a:srgbClr val="002060"/>
                </a:solidFill>
              </a:rPr>
              <a:t>%) y </a:t>
            </a:r>
            <a:r>
              <a:rPr lang="es-ES" sz="4400" b="1" dirty="0" smtClean="0">
                <a:solidFill>
                  <a:srgbClr val="FF0000"/>
                </a:solidFill>
              </a:rPr>
              <a:t>1</a:t>
            </a:r>
            <a:r>
              <a:rPr lang="es-ES" sz="4400" b="1" dirty="0" smtClean="0">
                <a:solidFill>
                  <a:srgbClr val="002060"/>
                </a:solidFill>
              </a:rPr>
              <a:t> judío (el 11%).</a:t>
            </a:r>
          </a:p>
          <a:p>
            <a:pPr>
              <a:buClr>
                <a:srgbClr val="FF0000"/>
              </a:buClr>
            </a:pPr>
            <a:r>
              <a:rPr lang="es-ES" sz="4400" b="1" dirty="0" smtClean="0">
                <a:solidFill>
                  <a:srgbClr val="002060"/>
                </a:solidFill>
              </a:rPr>
              <a:t>Sin embargo, solo el </a:t>
            </a:r>
            <a:r>
              <a:rPr lang="es-ES" sz="4400" b="1" dirty="0" smtClean="0">
                <a:solidFill>
                  <a:srgbClr val="FF0000"/>
                </a:solidFill>
              </a:rPr>
              <a:t>22%</a:t>
            </a:r>
            <a:r>
              <a:rPr lang="es-ES" sz="4400" b="1" dirty="0" smtClean="0">
                <a:solidFill>
                  <a:srgbClr val="002060"/>
                </a:solidFill>
              </a:rPr>
              <a:t> de los estadounidenses se declaran </a:t>
            </a:r>
            <a:r>
              <a:rPr lang="es-ES" sz="4400" b="1" dirty="0" smtClean="0">
                <a:solidFill>
                  <a:srgbClr val="FF0000"/>
                </a:solidFill>
              </a:rPr>
              <a:t>católicos</a:t>
            </a:r>
            <a:r>
              <a:rPr lang="es-ES" sz="4400" b="1" dirty="0" smtClean="0">
                <a:solidFill>
                  <a:srgbClr val="002060"/>
                </a:solidFill>
              </a:rPr>
              <a:t>, aunque hay un </a:t>
            </a:r>
            <a:r>
              <a:rPr lang="es-ES" sz="4400" b="1" dirty="0" smtClean="0">
                <a:solidFill>
                  <a:srgbClr val="FF0000"/>
                </a:solidFill>
              </a:rPr>
              <a:t>45%</a:t>
            </a:r>
            <a:r>
              <a:rPr lang="es-ES" sz="4400" b="1" dirty="0" smtClean="0">
                <a:solidFill>
                  <a:srgbClr val="002060"/>
                </a:solidFill>
              </a:rPr>
              <a:t> que se declaran </a:t>
            </a:r>
            <a:r>
              <a:rPr lang="es-ES" sz="4400" b="1" dirty="0" smtClean="0">
                <a:solidFill>
                  <a:srgbClr val="FF0000"/>
                </a:solidFill>
              </a:rPr>
              <a:t>cristianos no católicos o protestantes</a:t>
            </a:r>
            <a:r>
              <a:rPr lang="es-ES" sz="4400" b="1" dirty="0" smtClean="0">
                <a:solidFill>
                  <a:srgbClr val="002060"/>
                </a:solidFill>
              </a:rPr>
              <a:t>. O sea, que la composición de la Corte, porcentualmente, no guarda relación con las creencias religiosas del pueblo. </a:t>
            </a:r>
            <a:r>
              <a:rPr lang="es-ES" sz="3600" b="1" dirty="0" smtClean="0">
                <a:solidFill>
                  <a:srgbClr val="002060"/>
                </a:solidFill>
              </a:rPr>
              <a:t>(</a:t>
            </a:r>
            <a:r>
              <a:rPr lang="es-ES" sz="3600" b="1" i="1" dirty="0" smtClean="0">
                <a:solidFill>
                  <a:schemeClr val="accent6"/>
                </a:solidFill>
              </a:rPr>
              <a:t>news.gallup.com</a:t>
            </a:r>
            <a:r>
              <a:rPr lang="es-ES" sz="3600" b="1" dirty="0" smtClean="0">
                <a:solidFill>
                  <a:srgbClr val="002060"/>
                </a:solidFill>
              </a:rPr>
              <a:t>)</a:t>
            </a:r>
            <a:endParaRPr lang="es-ES" sz="3600" b="1" dirty="0">
              <a:solidFill>
                <a:srgbClr val="002060"/>
              </a:solidFill>
            </a:endParaRPr>
          </a:p>
        </p:txBody>
      </p:sp>
    </p:spTree>
    <p:extLst>
      <p:ext uri="{BB962C8B-B14F-4D97-AF65-F5344CB8AC3E}">
        <p14:creationId xmlns:p14="http://schemas.microsoft.com/office/powerpoint/2010/main" val="22120020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7239" y="337725"/>
            <a:ext cx="11492477"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a:t>
            </a:r>
            <a:r>
              <a:rPr lang="es-ES" sz="6000" b="1" dirty="0">
                <a:solidFill>
                  <a:srgbClr val="FF0000"/>
                </a:solidFill>
              </a:rPr>
              <a:t>elección</a:t>
            </a:r>
            <a:r>
              <a:rPr lang="es-ES" sz="6000" b="1" dirty="0">
                <a:solidFill>
                  <a:srgbClr val="002060"/>
                </a:solidFill>
              </a:rPr>
              <a:t> del </a:t>
            </a:r>
            <a:r>
              <a:rPr lang="es-ES" sz="6000" b="1" dirty="0">
                <a:solidFill>
                  <a:srgbClr val="FF0000"/>
                </a:solidFill>
              </a:rPr>
              <a:t>año</a:t>
            </a:r>
            <a:r>
              <a:rPr lang="es-ES" sz="6000" b="1" dirty="0">
                <a:solidFill>
                  <a:srgbClr val="002060"/>
                </a:solidFill>
              </a:rPr>
              <a:t> </a:t>
            </a:r>
            <a:r>
              <a:rPr lang="es-ES" sz="6000" b="1" dirty="0">
                <a:solidFill>
                  <a:srgbClr val="FF0000"/>
                </a:solidFill>
              </a:rPr>
              <a:t>2000</a:t>
            </a:r>
            <a:r>
              <a:rPr lang="es-ES" sz="6000" b="1" dirty="0">
                <a:solidFill>
                  <a:srgbClr val="002060"/>
                </a:solidFill>
              </a:rPr>
              <a:t> demuestra el </a:t>
            </a:r>
            <a:r>
              <a:rPr lang="es-ES" sz="6000" b="1" dirty="0">
                <a:solidFill>
                  <a:srgbClr val="FF0000"/>
                </a:solidFill>
              </a:rPr>
              <a:t>poder</a:t>
            </a:r>
            <a:r>
              <a:rPr lang="es-ES" sz="6000" b="1" dirty="0">
                <a:solidFill>
                  <a:srgbClr val="002060"/>
                </a:solidFill>
              </a:rPr>
              <a:t> que yace en las manos de tan solo nueve personas. Cuando </a:t>
            </a:r>
            <a:r>
              <a:rPr lang="es-ES" sz="6000" b="1" dirty="0" smtClean="0">
                <a:solidFill>
                  <a:srgbClr val="002060"/>
                </a:solidFill>
              </a:rPr>
              <a:t>todavía no </a:t>
            </a:r>
            <a:r>
              <a:rPr lang="es-ES" sz="6000" b="1" dirty="0">
                <a:solidFill>
                  <a:srgbClr val="002060"/>
                </a:solidFill>
              </a:rPr>
              <a:t>se sabía quién había ganado en el estado de la Florida, la corte suprema instaló a George Bush como presidente.</a:t>
            </a:r>
            <a:endParaRPr lang="es-ES" sz="4800" b="1" dirty="0">
              <a:solidFill>
                <a:srgbClr val="002060"/>
              </a:solidFill>
            </a:endParaRPr>
          </a:p>
        </p:txBody>
      </p:sp>
    </p:spTree>
    <p:extLst>
      <p:ext uri="{BB962C8B-B14F-4D97-AF65-F5344CB8AC3E}">
        <p14:creationId xmlns:p14="http://schemas.microsoft.com/office/powerpoint/2010/main" val="34871133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7239" y="337725"/>
            <a:ext cx="11492477"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A pesar de múltiples protestas, la Corte Suprema </a:t>
            </a:r>
            <a:r>
              <a:rPr lang="es-ES" sz="6600" b="1" dirty="0">
                <a:solidFill>
                  <a:srgbClr val="FF0000"/>
                </a:solidFill>
              </a:rPr>
              <a:t>legalizó</a:t>
            </a:r>
            <a:r>
              <a:rPr lang="es-ES" sz="6600" b="1" dirty="0">
                <a:solidFill>
                  <a:srgbClr val="002060"/>
                </a:solidFill>
              </a:rPr>
              <a:t> el 26 de junio del </a:t>
            </a:r>
            <a:r>
              <a:rPr lang="es-ES" sz="6600" b="1" dirty="0">
                <a:solidFill>
                  <a:srgbClr val="FF0000"/>
                </a:solidFill>
              </a:rPr>
              <a:t>2015</a:t>
            </a:r>
            <a:r>
              <a:rPr lang="es-ES" sz="6600" b="1" dirty="0">
                <a:solidFill>
                  <a:srgbClr val="002060"/>
                </a:solidFill>
              </a:rPr>
              <a:t> a nivel federal el </a:t>
            </a:r>
            <a:r>
              <a:rPr lang="es-ES" sz="6600" b="1" dirty="0">
                <a:solidFill>
                  <a:srgbClr val="FF0000"/>
                </a:solidFill>
              </a:rPr>
              <a:t>matrimonio entre homosexuales</a:t>
            </a:r>
            <a:r>
              <a:rPr lang="es-ES" sz="6600" b="1" dirty="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6451932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1481" y="117693"/>
            <a:ext cx="11492477"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 que sucederá en el futuro no muy lejano es que el congreso redactará y </a:t>
            </a:r>
            <a:r>
              <a:rPr lang="es-ES" sz="4800" b="1" dirty="0">
                <a:solidFill>
                  <a:srgbClr val="FF0000"/>
                </a:solidFill>
              </a:rPr>
              <a:t>establecerá</a:t>
            </a:r>
            <a:r>
              <a:rPr lang="es-ES" sz="4800" b="1" dirty="0">
                <a:solidFill>
                  <a:srgbClr val="002060"/>
                </a:solidFill>
              </a:rPr>
              <a:t> una ley dominical seguida por una ley que </a:t>
            </a:r>
            <a:r>
              <a:rPr lang="es-ES" sz="4800" b="1" dirty="0">
                <a:solidFill>
                  <a:srgbClr val="FF0000"/>
                </a:solidFill>
              </a:rPr>
              <a:t>prohíba</a:t>
            </a:r>
            <a:r>
              <a:rPr lang="es-ES" sz="4800" b="1" dirty="0">
                <a:solidFill>
                  <a:srgbClr val="002060"/>
                </a:solidFill>
              </a:rPr>
              <a:t> la observancia del sábado y la corte suprema las </a:t>
            </a:r>
            <a:r>
              <a:rPr lang="es-ES" sz="4800" b="1" dirty="0">
                <a:solidFill>
                  <a:srgbClr val="FF0000"/>
                </a:solidFill>
              </a:rPr>
              <a:t>declarará constitucionales</a:t>
            </a:r>
            <a:r>
              <a:rPr lang="es-ES" sz="4800" b="1" dirty="0">
                <a:solidFill>
                  <a:srgbClr val="002060"/>
                </a:solidFill>
              </a:rPr>
              <a:t>. Por eso es que la bestia que asciende de la tierra aún tendrá los dos cuernos como de </a:t>
            </a:r>
            <a:r>
              <a:rPr lang="es-ES" sz="4800" b="1" dirty="0">
                <a:solidFill>
                  <a:srgbClr val="FF0000"/>
                </a:solidFill>
              </a:rPr>
              <a:t>cordero</a:t>
            </a:r>
            <a:r>
              <a:rPr lang="es-ES" sz="4800" b="1" dirty="0">
                <a:solidFill>
                  <a:srgbClr val="002060"/>
                </a:solidFill>
              </a:rPr>
              <a:t>, pero al mismo tiempo hablará como un </a:t>
            </a:r>
            <a:r>
              <a:rPr lang="es-ES" sz="4800" b="1" dirty="0">
                <a:solidFill>
                  <a:srgbClr val="FF0000"/>
                </a:solidFill>
              </a:rPr>
              <a:t>dragón</a:t>
            </a:r>
            <a:r>
              <a:rPr lang="es-ES" sz="4800" b="1" dirty="0">
                <a:solidFill>
                  <a:srgbClr val="002060"/>
                </a:solidFill>
              </a:rPr>
              <a:t>.</a:t>
            </a:r>
            <a:endParaRPr lang="es-ES" sz="4000" b="1" dirty="0">
              <a:solidFill>
                <a:srgbClr val="002060"/>
              </a:solidFill>
            </a:endParaRPr>
          </a:p>
        </p:txBody>
      </p:sp>
    </p:spTree>
    <p:extLst>
      <p:ext uri="{BB962C8B-B14F-4D97-AF65-F5344CB8AC3E}">
        <p14:creationId xmlns:p14="http://schemas.microsoft.com/office/powerpoint/2010/main" val="65826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5975" y="368502"/>
            <a:ext cx="11380252"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El surgimiento de los Estados Unidos con sus principios fundamentales no se puede comprender sin este trasfondo histórico. Los </a:t>
            </a:r>
            <a:r>
              <a:rPr lang="es-ES" sz="4400" b="1" dirty="0">
                <a:solidFill>
                  <a:srgbClr val="FF0000"/>
                </a:solidFill>
              </a:rPr>
              <a:t>documentos que fundaron </a:t>
            </a:r>
            <a:r>
              <a:rPr lang="es-ES" sz="4400" b="1" dirty="0">
                <a:solidFill>
                  <a:srgbClr val="002060"/>
                </a:solidFill>
              </a:rPr>
              <a:t>a los Estados Unidos como nación son extraordinarios pues comprueban que los </a:t>
            </a:r>
            <a:r>
              <a:rPr lang="es-ES" sz="4400" b="1" dirty="0">
                <a:solidFill>
                  <a:srgbClr val="FF0000"/>
                </a:solidFill>
              </a:rPr>
              <a:t>dos cuernos </a:t>
            </a:r>
            <a:r>
              <a:rPr lang="es-ES" sz="4400" b="1" dirty="0">
                <a:solidFill>
                  <a:srgbClr val="002060"/>
                </a:solidFill>
              </a:rPr>
              <a:t>como de cordero representan </a:t>
            </a:r>
            <a:r>
              <a:rPr lang="es-ES" sz="4400" b="1" dirty="0">
                <a:solidFill>
                  <a:srgbClr val="FF0000"/>
                </a:solidFill>
              </a:rPr>
              <a:t>dos reinos</a:t>
            </a:r>
            <a:r>
              <a:rPr lang="es-ES" sz="4400" b="1" dirty="0">
                <a:solidFill>
                  <a:srgbClr val="002060"/>
                </a:solidFill>
              </a:rPr>
              <a:t>—la iglesia y el estado—de donde se desprende el concepto de la </a:t>
            </a:r>
            <a:r>
              <a:rPr lang="es-ES" sz="4400" b="1" dirty="0">
                <a:solidFill>
                  <a:srgbClr val="FF0000"/>
                </a:solidFill>
              </a:rPr>
              <a:t>libertad civil y religiosa</a:t>
            </a:r>
            <a:r>
              <a:rPr lang="es-ES" sz="4400" b="1" dirty="0">
                <a:solidFill>
                  <a:srgbClr val="002060"/>
                </a:solidFill>
              </a:rPr>
              <a:t>.</a:t>
            </a:r>
          </a:p>
        </p:txBody>
      </p:sp>
    </p:spTree>
    <p:extLst>
      <p:ext uri="{BB962C8B-B14F-4D97-AF65-F5344CB8AC3E}">
        <p14:creationId xmlns:p14="http://schemas.microsoft.com/office/powerpoint/2010/main" val="1605580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522424"/>
            <a:ext cx="1149247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nación que profesa respetar la </a:t>
            </a:r>
            <a:r>
              <a:rPr lang="es-ES" sz="6000" b="1" dirty="0">
                <a:solidFill>
                  <a:srgbClr val="FF0000"/>
                </a:solidFill>
              </a:rPr>
              <a:t>libertad</a:t>
            </a:r>
            <a:r>
              <a:rPr lang="es-ES" sz="6000" b="1" dirty="0">
                <a:solidFill>
                  <a:srgbClr val="002060"/>
                </a:solidFill>
              </a:rPr>
              <a:t> civil y religiosa (los dos cuernos como de cordero) </a:t>
            </a:r>
            <a:r>
              <a:rPr lang="es-ES" sz="6000" b="1" dirty="0">
                <a:solidFill>
                  <a:srgbClr val="FF0000"/>
                </a:solidFill>
              </a:rPr>
              <a:t>negará</a:t>
            </a:r>
            <a:r>
              <a:rPr lang="es-ES" sz="6000" b="1" dirty="0">
                <a:solidFill>
                  <a:srgbClr val="002060"/>
                </a:solidFill>
              </a:rPr>
              <a:t> su profesión en la práctica hablando como un dragón—como Roma!</a:t>
            </a:r>
            <a:endParaRPr lang="es-ES" sz="4800" b="1" dirty="0">
              <a:solidFill>
                <a:srgbClr val="002060"/>
              </a:solidFill>
            </a:endParaRPr>
          </a:p>
        </p:txBody>
      </p:sp>
    </p:spTree>
    <p:extLst>
      <p:ext uri="{BB962C8B-B14F-4D97-AF65-F5344CB8AC3E}">
        <p14:creationId xmlns:p14="http://schemas.microsoft.com/office/powerpoint/2010/main" val="27666258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522424"/>
            <a:ext cx="11492477"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En un tiempo de emergencia nacional, la corte suprema </a:t>
            </a:r>
            <a:r>
              <a:rPr lang="es-ES" sz="6600" b="1" dirty="0">
                <a:solidFill>
                  <a:srgbClr val="FF0000"/>
                </a:solidFill>
              </a:rPr>
              <a:t>no eliminará</a:t>
            </a:r>
            <a:r>
              <a:rPr lang="es-ES" sz="6600" b="1" dirty="0">
                <a:solidFill>
                  <a:srgbClr val="002060"/>
                </a:solidFill>
              </a:rPr>
              <a:t> la primera enmienda, sino que </a:t>
            </a:r>
            <a:r>
              <a:rPr lang="es-ES" sz="6600" b="1" dirty="0" smtClean="0">
                <a:solidFill>
                  <a:srgbClr val="002060"/>
                </a:solidFill>
              </a:rPr>
              <a:t>la </a:t>
            </a:r>
            <a:r>
              <a:rPr lang="es-ES" sz="6600" b="1" dirty="0" smtClean="0">
                <a:solidFill>
                  <a:srgbClr val="FF0000"/>
                </a:solidFill>
              </a:rPr>
              <a:t>negará</a:t>
            </a:r>
            <a:r>
              <a:rPr lang="es-ES" sz="6600" b="1" dirty="0" smtClean="0">
                <a:solidFill>
                  <a:srgbClr val="002060"/>
                </a:solidFill>
              </a:rPr>
              <a:t> en </a:t>
            </a:r>
            <a:r>
              <a:rPr lang="es-ES" sz="6600" b="1" dirty="0">
                <a:solidFill>
                  <a:srgbClr val="002060"/>
                </a:solidFill>
              </a:rPr>
              <a:t>la práctica.</a:t>
            </a:r>
            <a:endParaRPr lang="es-ES" sz="5400" b="1" dirty="0">
              <a:solidFill>
                <a:srgbClr val="002060"/>
              </a:solidFill>
            </a:endParaRPr>
          </a:p>
        </p:txBody>
      </p:sp>
    </p:spTree>
    <p:extLst>
      <p:ext uri="{BB962C8B-B14F-4D97-AF65-F5344CB8AC3E}">
        <p14:creationId xmlns:p14="http://schemas.microsoft.com/office/powerpoint/2010/main" val="26823364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522424"/>
            <a:ext cx="1149247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Daniel 3 </a:t>
            </a:r>
            <a:r>
              <a:rPr lang="es-ES" sz="6000" b="1" dirty="0" smtClean="0">
                <a:solidFill>
                  <a:srgbClr val="002060"/>
                </a:solidFill>
              </a:rPr>
              <a:t>y </a:t>
            </a:r>
            <a:r>
              <a:rPr lang="es-ES" sz="6000" b="1" dirty="0">
                <a:solidFill>
                  <a:srgbClr val="002060"/>
                </a:solidFill>
              </a:rPr>
              <a:t>6 explican lo que sucede cuando el poder civil establece observancias religiosas y prohíbe que la gente practique libremente su religión. </a:t>
            </a:r>
            <a:r>
              <a:rPr lang="es-ES" sz="6000" b="1" dirty="0">
                <a:solidFill>
                  <a:srgbClr val="FF0000"/>
                </a:solidFill>
              </a:rPr>
              <a:t>¡El resultado es siempre la persecución!</a:t>
            </a:r>
            <a:endParaRPr lang="es-ES" sz="4800" b="1" dirty="0">
              <a:solidFill>
                <a:srgbClr val="FF0000"/>
              </a:solidFill>
            </a:endParaRPr>
          </a:p>
        </p:txBody>
      </p:sp>
    </p:spTree>
    <p:extLst>
      <p:ext uri="{BB962C8B-B14F-4D97-AF65-F5344CB8AC3E}">
        <p14:creationId xmlns:p14="http://schemas.microsoft.com/office/powerpoint/2010/main" val="31948307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John Adams y el Tratado de Trípoli</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8631376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522424"/>
            <a:ext cx="1149247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El 10 de junio de </a:t>
            </a:r>
            <a:r>
              <a:rPr lang="es-ES" sz="4000" b="1" dirty="0">
                <a:solidFill>
                  <a:srgbClr val="FF0000"/>
                </a:solidFill>
              </a:rPr>
              <a:t>1797</a:t>
            </a:r>
            <a:r>
              <a:rPr lang="es-ES" sz="4000" b="1" dirty="0">
                <a:solidFill>
                  <a:srgbClr val="002060"/>
                </a:solidFill>
              </a:rPr>
              <a:t>, solo un año antes que el papado recibiera la herida mortal, el presidente </a:t>
            </a:r>
            <a:r>
              <a:rPr lang="es-ES" sz="4000" b="1" dirty="0">
                <a:solidFill>
                  <a:srgbClr val="FF0000"/>
                </a:solidFill>
              </a:rPr>
              <a:t>Juan Adams </a:t>
            </a:r>
            <a:r>
              <a:rPr lang="es-ES" sz="4000" b="1" dirty="0">
                <a:solidFill>
                  <a:srgbClr val="002060"/>
                </a:solidFill>
              </a:rPr>
              <a:t>firmó una ley que se conoce como el </a:t>
            </a:r>
            <a:r>
              <a:rPr lang="es-ES" sz="4000" b="1" dirty="0">
                <a:solidFill>
                  <a:srgbClr val="FF0000"/>
                </a:solidFill>
              </a:rPr>
              <a:t>Tratado de Trípoli</a:t>
            </a:r>
            <a:r>
              <a:rPr lang="es-ES" sz="4000" b="1" dirty="0">
                <a:solidFill>
                  <a:srgbClr val="002060"/>
                </a:solidFill>
              </a:rPr>
              <a:t> a donde dice diáfanamente que el gobierno de los Estados Unidos </a:t>
            </a:r>
            <a:r>
              <a:rPr lang="es-ES" sz="4000" b="1" dirty="0">
                <a:solidFill>
                  <a:srgbClr val="FF0000"/>
                </a:solidFill>
              </a:rPr>
              <a:t>no está fundado sobre la religión cristiana</a:t>
            </a:r>
            <a:r>
              <a:rPr lang="es-ES" sz="4000" b="1" dirty="0" smtClean="0">
                <a:solidFill>
                  <a:srgbClr val="002060"/>
                </a:solidFill>
              </a:rPr>
              <a:t>:</a:t>
            </a:r>
          </a:p>
          <a:p>
            <a:pPr>
              <a:buClr>
                <a:srgbClr val="FF0000"/>
              </a:buClr>
            </a:pPr>
            <a:endParaRPr lang="es-ES" sz="4000" b="1" dirty="0">
              <a:solidFill>
                <a:srgbClr val="002060"/>
              </a:solidFill>
            </a:endParaRPr>
          </a:p>
          <a:p>
            <a:pPr>
              <a:buClr>
                <a:srgbClr val="FF0000"/>
              </a:buClr>
            </a:pPr>
            <a:r>
              <a:rPr lang="es-ES" sz="4000" b="1" dirty="0">
                <a:solidFill>
                  <a:srgbClr val="002060"/>
                </a:solidFill>
              </a:rPr>
              <a:t>“</a:t>
            </a:r>
            <a:r>
              <a:rPr lang="es-ES" sz="4000" b="1" i="1" dirty="0">
                <a:solidFill>
                  <a:srgbClr val="002060"/>
                </a:solidFill>
              </a:rPr>
              <a:t>El gobierno de los Estados Unidos en ningún sentido está fundado sobre la religión cristiana</a:t>
            </a:r>
            <a:r>
              <a:rPr lang="es-ES" sz="4000" b="1" dirty="0">
                <a:solidFill>
                  <a:srgbClr val="002060"/>
                </a:solidFill>
              </a:rPr>
              <a:t>.”</a:t>
            </a:r>
            <a:endParaRPr lang="es-ES" sz="3200" b="1" dirty="0">
              <a:solidFill>
                <a:srgbClr val="FF0000"/>
              </a:solidFill>
            </a:endParaRPr>
          </a:p>
        </p:txBody>
      </p:sp>
    </p:spTree>
    <p:extLst>
      <p:ext uri="{BB962C8B-B14F-4D97-AF65-F5344CB8AC3E}">
        <p14:creationId xmlns:p14="http://schemas.microsoft.com/office/powerpoint/2010/main" val="36529973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37725"/>
            <a:ext cx="1149247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Algunos cristianos conservadores se han </a:t>
            </a:r>
            <a:r>
              <a:rPr lang="es-ES" sz="4000" b="1" dirty="0">
                <a:solidFill>
                  <a:srgbClr val="FF0000"/>
                </a:solidFill>
              </a:rPr>
              <a:t>molestado</a:t>
            </a:r>
            <a:r>
              <a:rPr lang="es-ES" sz="4000" b="1" dirty="0">
                <a:solidFill>
                  <a:srgbClr val="002060"/>
                </a:solidFill>
              </a:rPr>
              <a:t> por la forma en que reza esta ley pues creen que los Estados Unidos se estableció sobre el fundamento de la religión cristiana. Pero pensándolo bien, sería </a:t>
            </a:r>
            <a:r>
              <a:rPr lang="es-ES" sz="4000" b="1" dirty="0">
                <a:solidFill>
                  <a:srgbClr val="FF0000"/>
                </a:solidFill>
              </a:rPr>
              <a:t>inconstitucional</a:t>
            </a:r>
            <a:r>
              <a:rPr lang="es-ES" sz="4000" b="1" dirty="0">
                <a:solidFill>
                  <a:srgbClr val="002060"/>
                </a:solidFill>
              </a:rPr>
              <a:t> que el gobierno de los Estados Unidos estuviera fundado sobre la religión cristiana pues el estado no puede </a:t>
            </a:r>
            <a:r>
              <a:rPr lang="es-ES" sz="4000" b="1" dirty="0" smtClean="0">
                <a:solidFill>
                  <a:srgbClr val="FF0000"/>
                </a:solidFill>
              </a:rPr>
              <a:t>ni establecer religión </a:t>
            </a:r>
            <a:r>
              <a:rPr lang="es-ES" sz="4000" b="1" dirty="0">
                <a:solidFill>
                  <a:srgbClr val="FF0000"/>
                </a:solidFill>
              </a:rPr>
              <a:t>ni prohibir que la gente practique su religión</a:t>
            </a:r>
            <a:r>
              <a:rPr lang="es-ES" sz="4000" b="1" dirty="0">
                <a:solidFill>
                  <a:srgbClr val="002060"/>
                </a:solidFill>
              </a:rPr>
              <a:t>. Los Estados Unidos no es una nación cristiana sino una nación compuesta mayormente de cristianos.</a:t>
            </a:r>
            <a:endParaRPr lang="es-ES" sz="3200" b="1" dirty="0">
              <a:solidFill>
                <a:srgbClr val="FF0000"/>
              </a:solidFill>
            </a:endParaRPr>
          </a:p>
        </p:txBody>
      </p:sp>
    </p:spTree>
    <p:extLst>
      <p:ext uri="{BB962C8B-B14F-4D97-AF65-F5344CB8AC3E}">
        <p14:creationId xmlns:p14="http://schemas.microsoft.com/office/powerpoint/2010/main" val="9252795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37725"/>
            <a:ext cx="114924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Notablemente, el Presidente Adams le </a:t>
            </a:r>
            <a:r>
              <a:rPr lang="es-ES" sz="4400" b="1" dirty="0">
                <a:solidFill>
                  <a:srgbClr val="FF0000"/>
                </a:solidFill>
              </a:rPr>
              <a:t>envió este tratado</a:t>
            </a:r>
            <a:r>
              <a:rPr lang="es-ES" sz="4400" b="1" dirty="0">
                <a:solidFill>
                  <a:srgbClr val="002060"/>
                </a:solidFill>
              </a:rPr>
              <a:t> al senado de los Estados Unidos en mayo de </a:t>
            </a:r>
            <a:r>
              <a:rPr lang="es-ES" sz="4400" b="1" dirty="0">
                <a:solidFill>
                  <a:srgbClr val="FF0000"/>
                </a:solidFill>
              </a:rPr>
              <a:t>1797</a:t>
            </a:r>
            <a:r>
              <a:rPr lang="es-ES" sz="4400" b="1" dirty="0">
                <a:solidFill>
                  <a:srgbClr val="002060"/>
                </a:solidFill>
              </a:rPr>
              <a:t> a donde se leyó en </a:t>
            </a:r>
            <a:r>
              <a:rPr lang="es-ES" sz="4400" b="1" dirty="0">
                <a:solidFill>
                  <a:srgbClr val="FF0000"/>
                </a:solidFill>
              </a:rPr>
              <a:t>voz alta </a:t>
            </a:r>
            <a:r>
              <a:rPr lang="es-ES" sz="4400" b="1" dirty="0">
                <a:solidFill>
                  <a:srgbClr val="002060"/>
                </a:solidFill>
              </a:rPr>
              <a:t>y se le dio una </a:t>
            </a:r>
            <a:r>
              <a:rPr lang="es-ES" sz="4400" b="1" dirty="0">
                <a:solidFill>
                  <a:srgbClr val="FF0000"/>
                </a:solidFill>
              </a:rPr>
              <a:t>copia escrita </a:t>
            </a:r>
            <a:r>
              <a:rPr lang="es-ES" sz="4400" b="1" dirty="0">
                <a:solidFill>
                  <a:srgbClr val="002060"/>
                </a:solidFill>
              </a:rPr>
              <a:t>a cada senador. ¡El senado aprobó el tratado en forma unánime, sin un solo voto en contra! El tratado en su totalidad fue impreso en los </a:t>
            </a:r>
            <a:r>
              <a:rPr lang="es-ES" sz="4400" b="1" dirty="0">
                <a:solidFill>
                  <a:srgbClr val="FF0000"/>
                </a:solidFill>
              </a:rPr>
              <a:t>periódicos principales de Filadelfia y Nueva York </a:t>
            </a:r>
            <a:r>
              <a:rPr lang="es-ES" sz="4400" b="1" dirty="0">
                <a:solidFill>
                  <a:srgbClr val="002060"/>
                </a:solidFill>
              </a:rPr>
              <a:t>y no hubo sin una sola sílaba de protesta por parte de los ciudadanos.</a:t>
            </a:r>
            <a:endParaRPr lang="es-ES" sz="3600" b="1" dirty="0">
              <a:solidFill>
                <a:srgbClr val="FF0000"/>
              </a:solidFill>
            </a:endParaRPr>
          </a:p>
        </p:txBody>
      </p:sp>
    </p:spTree>
    <p:extLst>
      <p:ext uri="{BB962C8B-B14F-4D97-AF65-F5344CB8AC3E}">
        <p14:creationId xmlns:p14="http://schemas.microsoft.com/office/powerpoint/2010/main" val="30009304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08606" y="1135275"/>
            <a:ext cx="4516263" cy="1569660"/>
          </a:xfrm>
          <a:prstGeom prst="rect">
            <a:avLst/>
          </a:prstGeom>
          <a:noFill/>
        </p:spPr>
        <p:txBody>
          <a:bodyPr wrap="square" rtlCol="0">
            <a:spAutoFit/>
          </a:bodyPr>
          <a:lstStyle/>
          <a:p>
            <a:pPr lvl="0">
              <a:defRPr/>
            </a:pPr>
            <a:r>
              <a:rPr lang="es-ES" sz="3200" dirty="0">
                <a:solidFill>
                  <a:schemeClr val="accent1">
                    <a:lumMod val="50000"/>
                  </a:schemeClr>
                </a:solidFill>
              </a:rPr>
              <a:t>Los privilegios religiosos deben ser derechos inalienables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85004"/>
            <a:ext cx="3487045" cy="584775"/>
          </a:xfrm>
          <a:prstGeom prst="rect">
            <a:avLst/>
          </a:prstGeom>
          <a:noFill/>
        </p:spPr>
        <p:txBody>
          <a:bodyPr wrap="square" rtlCol="0">
            <a:spAutoFit/>
          </a:bodyPr>
          <a:lstStyle/>
          <a:p>
            <a:pPr lvl="0">
              <a:defRPr/>
            </a:pPr>
            <a:r>
              <a:rPr lang="es-ES" sz="3200" dirty="0">
                <a:solidFill>
                  <a:schemeClr val="accent1">
                    <a:lumMod val="50000"/>
                  </a:schemeClr>
                </a:solidFill>
              </a:rPr>
              <a:t>Thomas Jefferson</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3" y="4191374"/>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Primera enmienda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4778" y="5512317"/>
            <a:ext cx="4357497" cy="584775"/>
          </a:xfrm>
          <a:prstGeom prst="rect">
            <a:avLst/>
          </a:prstGeom>
          <a:noFill/>
        </p:spPr>
        <p:txBody>
          <a:bodyPr wrap="square" rtlCol="0">
            <a:spAutoFit/>
          </a:bodyPr>
          <a:lstStyle/>
          <a:p>
            <a:pPr>
              <a:defRPr/>
            </a:pPr>
            <a:r>
              <a:rPr lang="es-ES" sz="3200" dirty="0">
                <a:solidFill>
                  <a:schemeClr val="accent1">
                    <a:lumMod val="50000"/>
                  </a:schemeClr>
                </a:solidFill>
              </a:rPr>
              <a:t>Tratado de Trípoli</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3057526"/>
            <a:ext cx="4431073" cy="584775"/>
          </a:xfrm>
          <a:prstGeom prst="rect">
            <a:avLst/>
          </a:prstGeom>
          <a:noFill/>
        </p:spPr>
        <p:txBody>
          <a:bodyPr wrap="square" rtlCol="0">
            <a:spAutoFit/>
          </a:bodyPr>
          <a:lstStyle/>
          <a:p>
            <a:pPr lvl="0">
              <a:defRPr/>
            </a:pPr>
            <a:r>
              <a:rPr lang="es-ES" sz="3200" dirty="0">
                <a:solidFill>
                  <a:schemeClr val="accent1">
                    <a:lumMod val="50000"/>
                  </a:schemeClr>
                </a:solidFill>
              </a:rPr>
              <a:t>James Madison</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281978" y="3425673"/>
            <a:ext cx="5525727" cy="1077218"/>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Asociación Bautista de Danbury</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81978" y="1248708"/>
            <a:ext cx="5605222" cy="1077218"/>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Dios creó a la mente humana libre</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7" y="155969"/>
            <a:ext cx="5761799"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 establecer leyes sobre religión</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8" y="2317206"/>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Gobierno de EE.UU. no está fundado en el cristianismo</a:t>
            </a: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281978" y="5692390"/>
            <a:ext cx="5325381" cy="1077218"/>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Religión florece mejor sin ayuda del gobierno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281978" y="4514851"/>
            <a:ext cx="5260708" cy="1077218"/>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 favorecer a ninguna religión</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958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1078880"/>
            <a:ext cx="11492477" cy="42473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Elena White, quien nació tan solo 29 años después de la herida </a:t>
            </a:r>
            <a:r>
              <a:rPr lang="es-ES" sz="5400" b="1" dirty="0" smtClean="0">
                <a:solidFill>
                  <a:srgbClr val="002060"/>
                </a:solidFill>
              </a:rPr>
              <a:t>mortal, </a:t>
            </a:r>
            <a:r>
              <a:rPr lang="es-ES" sz="5400" b="1" dirty="0">
                <a:solidFill>
                  <a:srgbClr val="002060"/>
                </a:solidFill>
              </a:rPr>
              <a:t>escribió en 1888 en cuanto al secreto del poder y la prosperidad de los Estados Unidos:</a:t>
            </a:r>
            <a:endParaRPr lang="es-ES" sz="4400" b="1" dirty="0">
              <a:solidFill>
                <a:srgbClr val="FF0000"/>
              </a:solidFill>
            </a:endParaRPr>
          </a:p>
        </p:txBody>
      </p:sp>
    </p:spTree>
    <p:extLst>
      <p:ext uri="{BB962C8B-B14F-4D97-AF65-F5344CB8AC3E}">
        <p14:creationId xmlns:p14="http://schemas.microsoft.com/office/powerpoint/2010/main" val="2726885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058627"/>
            <a:ext cx="11389659" cy="5509200"/>
          </a:xfrm>
          <a:prstGeom prst="rect">
            <a:avLst/>
          </a:prstGeom>
          <a:noFill/>
        </p:spPr>
        <p:txBody>
          <a:bodyPr wrap="square" rtlCol="0">
            <a:spAutoFit/>
          </a:bodyPr>
          <a:lstStyle/>
          <a:p>
            <a:r>
              <a:rPr lang="es-ES" sz="4400" b="1" dirty="0">
                <a:solidFill>
                  <a:schemeClr val="bg1"/>
                </a:solidFill>
              </a:rPr>
              <a:t>“Entre los primeros expatriados cristianos que huyeron a América </a:t>
            </a:r>
            <a:r>
              <a:rPr lang="es-ES" sz="4400" b="1" dirty="0" smtClean="0">
                <a:solidFill>
                  <a:schemeClr val="bg1"/>
                </a:solidFill>
              </a:rPr>
              <a:t>[desde Europa] en </a:t>
            </a:r>
            <a:r>
              <a:rPr lang="es-ES" sz="4400" b="1" dirty="0">
                <a:solidFill>
                  <a:schemeClr val="bg1"/>
                </a:solidFill>
              </a:rPr>
              <a:t>busca de asilo contra la </a:t>
            </a:r>
            <a:r>
              <a:rPr lang="es-ES" sz="4400" b="1" dirty="0">
                <a:solidFill>
                  <a:srgbClr val="FFFF00"/>
                </a:solidFill>
              </a:rPr>
              <a:t>opresión real [un estado opresivo]</a:t>
            </a:r>
            <a:r>
              <a:rPr lang="es-ES" sz="4400" b="1" dirty="0">
                <a:solidFill>
                  <a:schemeClr val="bg1"/>
                </a:solidFill>
              </a:rPr>
              <a:t> y la </a:t>
            </a:r>
            <a:r>
              <a:rPr lang="es-ES" sz="4400" b="1" dirty="0">
                <a:solidFill>
                  <a:srgbClr val="FFFF00"/>
                </a:solidFill>
              </a:rPr>
              <a:t>intolerancia sacerdotal [una iglesia opresiva], </a:t>
            </a:r>
            <a:r>
              <a:rPr lang="es-ES" sz="4400" b="1" dirty="0">
                <a:solidFill>
                  <a:schemeClr val="bg1"/>
                </a:solidFill>
              </a:rPr>
              <a:t>hubo muchos que resolvieron establecer un gobierno sobre el amplio fundamento de la libertad </a:t>
            </a:r>
            <a:r>
              <a:rPr lang="es-ES" sz="4400" b="1" dirty="0">
                <a:solidFill>
                  <a:srgbClr val="FFFF00"/>
                </a:solidFill>
              </a:rPr>
              <a:t>civil [estado] y religiosa [iglesia]</a:t>
            </a:r>
            <a:r>
              <a:rPr lang="es-ES" sz="4400" b="1" dirty="0">
                <a:solidFill>
                  <a:schemeClr val="bg1"/>
                </a:solidFill>
              </a:rPr>
              <a:t>.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494</a:t>
            </a:r>
            <a:endParaRPr lang="en-U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35591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245425"/>
            <a:ext cx="11135033" cy="643253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En </a:t>
            </a:r>
            <a:r>
              <a:rPr lang="es-ES" sz="4800" b="1" dirty="0">
                <a:solidFill>
                  <a:srgbClr val="FF0000"/>
                </a:solidFill>
              </a:rPr>
              <a:t>1776</a:t>
            </a:r>
            <a:r>
              <a:rPr lang="es-ES" sz="4800" b="1" dirty="0">
                <a:solidFill>
                  <a:srgbClr val="002060"/>
                </a:solidFill>
              </a:rPr>
              <a:t> se firmó la Declaración de la Independencia a donde se afirmó que</a:t>
            </a:r>
            <a:r>
              <a:rPr lang="es-ES" sz="4800" b="1" dirty="0" smtClean="0">
                <a:solidFill>
                  <a:srgbClr val="002060"/>
                </a:solidFill>
              </a:rPr>
              <a:t>:</a:t>
            </a:r>
          </a:p>
          <a:p>
            <a:endParaRPr lang="es-ES" sz="2800" b="1" dirty="0">
              <a:solidFill>
                <a:srgbClr val="002060"/>
              </a:solidFill>
            </a:endParaRPr>
          </a:p>
          <a:p>
            <a:r>
              <a:rPr lang="es-ES" sz="4800" b="1" dirty="0" smtClean="0">
                <a:solidFill>
                  <a:srgbClr val="002060"/>
                </a:solidFill>
              </a:rPr>
              <a:t>‘. </a:t>
            </a:r>
            <a:r>
              <a:rPr lang="es-ES" sz="4800" b="1" dirty="0">
                <a:solidFill>
                  <a:srgbClr val="002060"/>
                </a:solidFill>
              </a:rPr>
              <a:t>. . todos los hombres son </a:t>
            </a:r>
            <a:r>
              <a:rPr lang="es-ES" sz="4800" b="1" dirty="0">
                <a:solidFill>
                  <a:srgbClr val="FF0000"/>
                </a:solidFill>
              </a:rPr>
              <a:t>creados</a:t>
            </a:r>
            <a:r>
              <a:rPr lang="es-ES" sz="4800" b="1" dirty="0">
                <a:solidFill>
                  <a:srgbClr val="002060"/>
                </a:solidFill>
              </a:rPr>
              <a:t> </a:t>
            </a:r>
            <a:r>
              <a:rPr lang="es-ES" sz="4800" b="1" dirty="0">
                <a:solidFill>
                  <a:srgbClr val="FF0000"/>
                </a:solidFill>
              </a:rPr>
              <a:t>iguales</a:t>
            </a:r>
            <a:r>
              <a:rPr lang="es-ES" sz="4800" b="1" dirty="0">
                <a:solidFill>
                  <a:srgbClr val="002060"/>
                </a:solidFill>
              </a:rPr>
              <a:t> y tienen ciertos </a:t>
            </a:r>
            <a:r>
              <a:rPr lang="es-ES" sz="4800" b="1" dirty="0">
                <a:solidFill>
                  <a:srgbClr val="FF0000"/>
                </a:solidFill>
              </a:rPr>
              <a:t>derechos inalienables [que nadie se los puede quitar porque son concedidos por Dios] </a:t>
            </a:r>
            <a:r>
              <a:rPr lang="es-ES" sz="4800" b="1" dirty="0">
                <a:solidFill>
                  <a:srgbClr val="002060"/>
                </a:solidFill>
              </a:rPr>
              <a:t>entre los cuales están el derecho a la </a:t>
            </a:r>
            <a:r>
              <a:rPr lang="es-ES" sz="4800" b="1" dirty="0">
                <a:solidFill>
                  <a:srgbClr val="FF0000"/>
                </a:solidFill>
              </a:rPr>
              <a:t>vida</a:t>
            </a:r>
            <a:r>
              <a:rPr lang="es-ES" sz="4800" b="1" dirty="0">
                <a:solidFill>
                  <a:srgbClr val="002060"/>
                </a:solidFill>
              </a:rPr>
              <a:t>, la </a:t>
            </a:r>
            <a:r>
              <a:rPr lang="es-ES" sz="4800" b="1" dirty="0">
                <a:solidFill>
                  <a:srgbClr val="FF0000"/>
                </a:solidFill>
              </a:rPr>
              <a:t>libertad</a:t>
            </a:r>
            <a:r>
              <a:rPr lang="es-ES" sz="4800" b="1" dirty="0">
                <a:solidFill>
                  <a:srgbClr val="002060"/>
                </a:solidFill>
              </a:rPr>
              <a:t> y la búsqueda de la </a:t>
            </a:r>
            <a:r>
              <a:rPr lang="es-ES" sz="4800" b="1" dirty="0">
                <a:solidFill>
                  <a:srgbClr val="FF0000"/>
                </a:solidFill>
              </a:rPr>
              <a:t>felicidad</a:t>
            </a:r>
            <a:r>
              <a:rPr lang="es-ES" sz="4800" b="1" dirty="0">
                <a:solidFill>
                  <a:srgbClr val="002060"/>
                </a:solidFill>
              </a:rPr>
              <a:t>.”</a:t>
            </a:r>
            <a:endParaRPr lang="es-ES" sz="4800" b="1" dirty="0" smtClean="0">
              <a:solidFill>
                <a:srgbClr val="002060"/>
              </a:solidFill>
            </a:endParaRPr>
          </a:p>
        </p:txBody>
      </p:sp>
    </p:spTree>
    <p:extLst>
      <p:ext uri="{BB962C8B-B14F-4D97-AF65-F5344CB8AC3E}">
        <p14:creationId xmlns:p14="http://schemas.microsoft.com/office/powerpoint/2010/main" val="27563542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2333" y="0"/>
            <a:ext cx="11389659" cy="6863417"/>
          </a:xfrm>
          <a:prstGeom prst="rect">
            <a:avLst/>
          </a:prstGeom>
          <a:noFill/>
        </p:spPr>
        <p:txBody>
          <a:bodyPr wrap="square" rtlCol="0">
            <a:spAutoFit/>
          </a:bodyPr>
          <a:lstStyle/>
          <a:p>
            <a:r>
              <a:rPr lang="es-ES" sz="4400" b="1" dirty="0" smtClean="0">
                <a:solidFill>
                  <a:schemeClr val="bg1"/>
                </a:solidFill>
              </a:rPr>
              <a:t>Sus </a:t>
            </a:r>
            <a:r>
              <a:rPr lang="es-ES" sz="4400" b="1" dirty="0">
                <a:solidFill>
                  <a:schemeClr val="bg1"/>
                </a:solidFill>
              </a:rPr>
              <a:t>convicciones hallaron cabida en la declaración de la independencia que hace resaltar la gran verdad de que ‘todos los hombres son creados iguales,’ y poseen derechos inalienables a la ‘vida, a la libertad y a la búsqueda de la felicidad.’ Y la Constitución garantiza al pueblo el derecho de </a:t>
            </a:r>
            <a:r>
              <a:rPr lang="es-ES" sz="4400" b="1" dirty="0">
                <a:solidFill>
                  <a:srgbClr val="FFFF00"/>
                </a:solidFill>
              </a:rPr>
              <a:t>gobernarse a sí mismo</a:t>
            </a:r>
            <a:r>
              <a:rPr lang="es-ES" sz="4400" b="1" dirty="0">
                <a:solidFill>
                  <a:schemeClr val="bg1"/>
                </a:solidFill>
              </a:rPr>
              <a:t>, y establece que los representantes elegidos por el voto popular promulguen leyes y las hagan cumplir. </a:t>
            </a:r>
            <a:endParaRPr lang="es-ES" sz="4400" b="1" dirty="0">
              <a:solidFill>
                <a:schemeClr val="bg1"/>
              </a:solidFill>
            </a:endParaRPr>
          </a:p>
        </p:txBody>
      </p:sp>
    </p:spTree>
    <p:extLst>
      <p:ext uri="{BB962C8B-B14F-4D97-AF65-F5344CB8AC3E}">
        <p14:creationId xmlns:p14="http://schemas.microsoft.com/office/powerpoint/2010/main" val="34177452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2836" y="339213"/>
            <a:ext cx="11389659" cy="6001643"/>
          </a:xfrm>
          <a:prstGeom prst="rect">
            <a:avLst/>
          </a:prstGeom>
          <a:noFill/>
        </p:spPr>
        <p:txBody>
          <a:bodyPr wrap="square" rtlCol="0">
            <a:spAutoFit/>
          </a:bodyPr>
          <a:lstStyle/>
          <a:p>
            <a:r>
              <a:rPr lang="es-ES" sz="4800" b="1" dirty="0" smtClean="0">
                <a:solidFill>
                  <a:schemeClr val="bg1"/>
                </a:solidFill>
              </a:rPr>
              <a:t>Además</a:t>
            </a:r>
            <a:r>
              <a:rPr lang="es-ES" sz="4800" b="1" dirty="0">
                <a:solidFill>
                  <a:schemeClr val="bg1"/>
                </a:solidFill>
              </a:rPr>
              <a:t>, fue </a:t>
            </a:r>
            <a:r>
              <a:rPr lang="es-ES" sz="4800" b="1" dirty="0">
                <a:solidFill>
                  <a:srgbClr val="FFFF00"/>
                </a:solidFill>
              </a:rPr>
              <a:t>otorgada</a:t>
            </a:r>
            <a:r>
              <a:rPr lang="es-ES" sz="4800" b="1" dirty="0">
                <a:solidFill>
                  <a:schemeClr val="bg1"/>
                </a:solidFill>
              </a:rPr>
              <a:t> la </a:t>
            </a:r>
            <a:r>
              <a:rPr lang="es-ES" sz="4800" b="1" dirty="0">
                <a:solidFill>
                  <a:srgbClr val="FFFF00"/>
                </a:solidFill>
              </a:rPr>
              <a:t>libertad religiosa</a:t>
            </a:r>
            <a:r>
              <a:rPr lang="es-ES" sz="4800" b="1" dirty="0">
                <a:solidFill>
                  <a:schemeClr val="bg1"/>
                </a:solidFill>
              </a:rPr>
              <a:t>, y a cada cual se le permitió adorar a Dios según los dictados de su conciencia. El </a:t>
            </a:r>
            <a:r>
              <a:rPr lang="es-ES" sz="4800" b="1" dirty="0">
                <a:solidFill>
                  <a:srgbClr val="FFFF00"/>
                </a:solidFill>
              </a:rPr>
              <a:t>republicanismo [un estado sin rey] </a:t>
            </a:r>
            <a:r>
              <a:rPr lang="es-ES" sz="4800" b="1" dirty="0">
                <a:solidFill>
                  <a:schemeClr val="bg1"/>
                </a:solidFill>
              </a:rPr>
              <a:t>y el </a:t>
            </a:r>
            <a:r>
              <a:rPr lang="es-ES" sz="4800" b="1" dirty="0">
                <a:solidFill>
                  <a:srgbClr val="FFFF00"/>
                </a:solidFill>
              </a:rPr>
              <a:t>protestantismo [una iglesia sin papa] </a:t>
            </a:r>
            <a:r>
              <a:rPr lang="es-ES" sz="4800" b="1" dirty="0">
                <a:solidFill>
                  <a:schemeClr val="bg1"/>
                </a:solidFill>
              </a:rPr>
              <a:t>vinieron a ser los principios fundamentales de la nación. Estos principios son el </a:t>
            </a:r>
            <a:r>
              <a:rPr lang="es-ES" sz="4800" b="1" dirty="0">
                <a:solidFill>
                  <a:srgbClr val="FFFF00"/>
                </a:solidFill>
              </a:rPr>
              <a:t>secreto</a:t>
            </a:r>
            <a:r>
              <a:rPr lang="es-ES" sz="4800" b="1" dirty="0">
                <a:solidFill>
                  <a:schemeClr val="bg1"/>
                </a:solidFill>
              </a:rPr>
              <a:t> de su </a:t>
            </a:r>
            <a:r>
              <a:rPr lang="es-ES" sz="4800" b="1" dirty="0">
                <a:solidFill>
                  <a:srgbClr val="FFFF00"/>
                </a:solidFill>
              </a:rPr>
              <a:t>poder</a:t>
            </a:r>
            <a:r>
              <a:rPr lang="es-ES" sz="4800" b="1" dirty="0">
                <a:solidFill>
                  <a:schemeClr val="bg1"/>
                </a:solidFill>
              </a:rPr>
              <a:t> y de su </a:t>
            </a:r>
            <a:r>
              <a:rPr lang="es-ES" sz="4800" b="1" dirty="0">
                <a:solidFill>
                  <a:srgbClr val="FFFF00"/>
                </a:solidFill>
              </a:rPr>
              <a:t>prosperidad</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4930409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8711" y="47532"/>
            <a:ext cx="11605576"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Lo que sucederá en un tiempo de </a:t>
            </a:r>
            <a:r>
              <a:rPr lang="es-ES" sz="4000" b="1" dirty="0">
                <a:solidFill>
                  <a:srgbClr val="FF0000"/>
                </a:solidFill>
              </a:rPr>
              <a:t>emergencia nacional</a:t>
            </a:r>
            <a:r>
              <a:rPr lang="es-ES" sz="4000" b="1" dirty="0">
                <a:solidFill>
                  <a:srgbClr val="002060"/>
                </a:solidFill>
              </a:rPr>
              <a:t> es que la corte suprema </a:t>
            </a:r>
            <a:r>
              <a:rPr lang="es-ES" sz="4000" b="1" dirty="0">
                <a:solidFill>
                  <a:srgbClr val="FF0000"/>
                </a:solidFill>
              </a:rPr>
              <a:t>en vez de eliminar </a:t>
            </a:r>
            <a:r>
              <a:rPr lang="es-ES" sz="4000" b="1" dirty="0">
                <a:solidFill>
                  <a:srgbClr val="002060"/>
                </a:solidFill>
              </a:rPr>
              <a:t>la primera enmienda la repudiará </a:t>
            </a:r>
            <a:r>
              <a:rPr lang="es-ES" sz="4000" b="1" dirty="0" err="1" smtClean="0">
                <a:solidFill>
                  <a:srgbClr val="002060"/>
                </a:solidFill>
              </a:rPr>
              <a:t>declarandocirtas</a:t>
            </a:r>
            <a:r>
              <a:rPr lang="es-ES" sz="4000" b="1" dirty="0" smtClean="0">
                <a:solidFill>
                  <a:srgbClr val="002060"/>
                </a:solidFill>
              </a:rPr>
              <a:t> </a:t>
            </a:r>
            <a:r>
              <a:rPr lang="es-ES" sz="4000" b="1" dirty="0">
                <a:solidFill>
                  <a:srgbClr val="FF0000"/>
                </a:solidFill>
              </a:rPr>
              <a:t>leyes inconstitucionales </a:t>
            </a:r>
            <a:r>
              <a:rPr lang="es-ES" sz="4000" b="1" dirty="0" smtClean="0">
                <a:solidFill>
                  <a:srgbClr val="FF0000"/>
                </a:solidFill>
              </a:rPr>
              <a:t>como </a:t>
            </a:r>
            <a:r>
              <a:rPr lang="es-ES" sz="4000" b="1" dirty="0">
                <a:solidFill>
                  <a:srgbClr val="FF0000"/>
                </a:solidFill>
              </a:rPr>
              <a:t>constitucionales</a:t>
            </a:r>
            <a:r>
              <a:rPr lang="es-ES" sz="4000" b="1" dirty="0">
                <a:solidFill>
                  <a:srgbClr val="002060"/>
                </a:solidFill>
              </a:rPr>
              <a:t>. De esta forma la bestia con </a:t>
            </a:r>
            <a:r>
              <a:rPr lang="es-ES" sz="4000" b="1" dirty="0">
                <a:solidFill>
                  <a:srgbClr val="FF0000"/>
                </a:solidFill>
              </a:rPr>
              <a:t>cuernos de cordero </a:t>
            </a:r>
            <a:r>
              <a:rPr lang="es-ES" sz="4000" b="1" dirty="0">
                <a:solidFill>
                  <a:srgbClr val="002060"/>
                </a:solidFill>
              </a:rPr>
              <a:t>(que profesa con los labios apoyar la primera enmienda) </a:t>
            </a:r>
            <a:r>
              <a:rPr lang="es-ES" sz="4000" b="1" dirty="0">
                <a:solidFill>
                  <a:srgbClr val="FF0000"/>
                </a:solidFill>
              </a:rPr>
              <a:t>hablará como dragón</a:t>
            </a:r>
            <a:r>
              <a:rPr lang="es-ES" sz="4000" b="1" dirty="0">
                <a:solidFill>
                  <a:srgbClr val="002060"/>
                </a:solidFill>
              </a:rPr>
              <a:t> (en su conducta repudiará los principios de la primera enmienda). Esto será una imagen de lo que ocurrió durante los 1260 años cuando el papado controló al estado y lo usó para cumplir sus propios fines.</a:t>
            </a:r>
            <a:endParaRPr lang="es-ES" sz="3200" b="1" dirty="0">
              <a:solidFill>
                <a:srgbClr val="FF0000"/>
              </a:solidFill>
            </a:endParaRPr>
          </a:p>
        </p:txBody>
      </p:sp>
    </p:spTree>
    <p:extLst>
      <p:ext uri="{BB962C8B-B14F-4D97-AF65-F5344CB8AC3E}">
        <p14:creationId xmlns:p14="http://schemas.microsoft.com/office/powerpoint/2010/main" val="26045583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8711" y="645501"/>
            <a:ext cx="1160557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Hoy en día pareciera que el estado está interfiriendo en los asuntos de la iglesia, pero la profecía nos dice que la iglesia será la que le impondrá su voluntad al estado. Aun cuando no parezca que esto vaya a ocurrir, en efecto, ocurrirá. La profecía de Daniel 7 se dio en el año 550 AC y todo lo predicho se ha cumplido al pie de la </a:t>
            </a:r>
            <a:r>
              <a:rPr lang="es-ES" sz="4000" b="1" dirty="0" smtClean="0">
                <a:solidFill>
                  <a:srgbClr val="002060"/>
                </a:solidFill>
              </a:rPr>
              <a:t>letra, </a:t>
            </a:r>
            <a:r>
              <a:rPr lang="es-ES" sz="4000" b="1" dirty="0">
                <a:solidFill>
                  <a:srgbClr val="002060"/>
                </a:solidFill>
              </a:rPr>
              <a:t>de modo que no tenemos razón para dudar que se cumplirá también con precisión esta parte de la cadena profética.</a:t>
            </a:r>
            <a:endParaRPr lang="es-ES" sz="3200" b="1" dirty="0">
              <a:solidFill>
                <a:srgbClr val="FF0000"/>
              </a:solidFill>
            </a:endParaRPr>
          </a:p>
        </p:txBody>
      </p:sp>
    </p:spTree>
    <p:extLst>
      <p:ext uri="{BB962C8B-B14F-4D97-AF65-F5344CB8AC3E}">
        <p14:creationId xmlns:p14="http://schemas.microsoft.com/office/powerpoint/2010/main" val="14328231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41921" y="471017"/>
            <a:ext cx="5483049" cy="5078313"/>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¿Crees que </a:t>
            </a: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 profecías para los últimos tiempos se cumplirán aunque muchos las rechacen?</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324531"/>
            <a:ext cx="1113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En </a:t>
            </a:r>
            <a:r>
              <a:rPr lang="es-ES" sz="5400" b="1" dirty="0">
                <a:solidFill>
                  <a:srgbClr val="FF0000"/>
                </a:solidFill>
              </a:rPr>
              <a:t>1787</a:t>
            </a:r>
            <a:r>
              <a:rPr lang="es-ES" sz="5400" b="1" dirty="0">
                <a:solidFill>
                  <a:srgbClr val="002060"/>
                </a:solidFill>
              </a:rPr>
              <a:t> se ratificó la </a:t>
            </a:r>
            <a:r>
              <a:rPr lang="es-ES" sz="5400" b="1" dirty="0">
                <a:solidFill>
                  <a:srgbClr val="FF0000"/>
                </a:solidFill>
              </a:rPr>
              <a:t>Constitución</a:t>
            </a:r>
            <a:r>
              <a:rPr lang="es-ES" sz="5400" b="1" dirty="0">
                <a:solidFill>
                  <a:srgbClr val="002060"/>
                </a:solidFill>
              </a:rPr>
              <a:t> de los Estados Unidos a donde se estableció un gobierno </a:t>
            </a:r>
            <a:r>
              <a:rPr lang="es-ES" sz="5400" b="1" dirty="0">
                <a:solidFill>
                  <a:srgbClr val="FF0000"/>
                </a:solidFill>
              </a:rPr>
              <a:t>del</a:t>
            </a:r>
            <a:r>
              <a:rPr lang="es-ES" sz="5400" b="1" dirty="0">
                <a:solidFill>
                  <a:srgbClr val="002060"/>
                </a:solidFill>
              </a:rPr>
              <a:t> pueblo, </a:t>
            </a:r>
            <a:r>
              <a:rPr lang="es-ES" sz="5400" b="1" dirty="0">
                <a:solidFill>
                  <a:srgbClr val="FF0000"/>
                </a:solidFill>
              </a:rPr>
              <a:t>para</a:t>
            </a:r>
            <a:r>
              <a:rPr lang="es-ES" sz="5400" b="1" dirty="0">
                <a:solidFill>
                  <a:srgbClr val="002060"/>
                </a:solidFill>
              </a:rPr>
              <a:t> el pueblo y </a:t>
            </a:r>
            <a:r>
              <a:rPr lang="es-ES" sz="5400" b="1" dirty="0">
                <a:solidFill>
                  <a:srgbClr val="FF0000"/>
                </a:solidFill>
              </a:rPr>
              <a:t>por</a:t>
            </a:r>
            <a:r>
              <a:rPr lang="es-ES" sz="5400" b="1" dirty="0">
                <a:solidFill>
                  <a:srgbClr val="002060"/>
                </a:solidFill>
              </a:rPr>
              <a:t> el pueblo a donde los ciudadanos se gobiernan a sí mismos por medio de sus </a:t>
            </a:r>
            <a:r>
              <a:rPr lang="es-ES" sz="5400" b="1" dirty="0">
                <a:solidFill>
                  <a:srgbClr val="FF0000"/>
                </a:solidFill>
              </a:rPr>
              <a:t>representantes</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111857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10542</TotalTime>
  <Words>3946</Words>
  <Application>Microsoft Office PowerPoint</Application>
  <PresentationFormat>Panorámica</PresentationFormat>
  <Paragraphs>148</Paragraphs>
  <Slides>84</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84</vt:i4>
      </vt:variant>
    </vt:vector>
  </HeadingPairs>
  <TitlesOfParts>
    <vt:vector size="96"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538</cp:revision>
  <dcterms:created xsi:type="dcterms:W3CDTF">2022-04-02T22:48:54Z</dcterms:created>
  <dcterms:modified xsi:type="dcterms:W3CDTF">2022-10-26T04:18:50Z</dcterms:modified>
</cp:coreProperties>
</file>