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8"/>
  </p:notesMasterIdLst>
  <p:sldIdLst>
    <p:sldId id="257" r:id="rId2"/>
    <p:sldId id="259" r:id="rId3"/>
    <p:sldId id="595" r:id="rId4"/>
    <p:sldId id="596" r:id="rId5"/>
    <p:sldId id="332" r:id="rId6"/>
    <p:sldId id="258" r:id="rId7"/>
    <p:sldId id="494" r:id="rId8"/>
    <p:sldId id="597" r:id="rId9"/>
    <p:sldId id="307" r:id="rId10"/>
    <p:sldId id="599" r:id="rId11"/>
    <p:sldId id="600" r:id="rId12"/>
    <p:sldId id="417" r:id="rId13"/>
    <p:sldId id="308" r:id="rId14"/>
    <p:sldId id="601" r:id="rId15"/>
    <p:sldId id="603" r:id="rId16"/>
    <p:sldId id="604" r:id="rId17"/>
    <p:sldId id="605" r:id="rId18"/>
    <p:sldId id="310" r:id="rId19"/>
    <p:sldId id="606" r:id="rId20"/>
    <p:sldId id="316" r:id="rId21"/>
    <p:sldId id="529" r:id="rId22"/>
    <p:sldId id="339" r:id="rId23"/>
    <p:sldId id="320" r:id="rId24"/>
    <p:sldId id="558" r:id="rId25"/>
    <p:sldId id="607" r:id="rId26"/>
    <p:sldId id="557" r:id="rId27"/>
    <p:sldId id="321" r:id="rId28"/>
    <p:sldId id="568" r:id="rId29"/>
    <p:sldId id="611" r:id="rId30"/>
    <p:sldId id="498" r:id="rId31"/>
    <p:sldId id="532" r:id="rId32"/>
    <p:sldId id="452" r:id="rId33"/>
    <p:sldId id="610" r:id="rId34"/>
    <p:sldId id="608" r:id="rId35"/>
    <p:sldId id="609" r:id="rId36"/>
    <p:sldId id="519" r:id="rId37"/>
    <p:sldId id="612" r:id="rId38"/>
    <p:sldId id="377" r:id="rId39"/>
    <p:sldId id="551" r:id="rId40"/>
    <p:sldId id="569" r:id="rId41"/>
    <p:sldId id="613" r:id="rId42"/>
    <p:sldId id="555" r:id="rId43"/>
    <p:sldId id="577" r:id="rId44"/>
    <p:sldId id="617" r:id="rId45"/>
    <p:sldId id="614" r:id="rId46"/>
    <p:sldId id="618" r:id="rId47"/>
    <p:sldId id="615" r:id="rId48"/>
    <p:sldId id="616" r:id="rId49"/>
    <p:sldId id="622" r:id="rId50"/>
    <p:sldId id="580" r:id="rId51"/>
    <p:sldId id="540" r:id="rId52"/>
    <p:sldId id="619" r:id="rId53"/>
    <p:sldId id="620" r:id="rId54"/>
    <p:sldId id="621" r:id="rId55"/>
    <p:sldId id="359" r:id="rId56"/>
    <p:sldId id="55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1315"/>
    <a:srgbClr val="083A34"/>
    <a:srgbClr val="442002"/>
    <a:srgbClr val="341902"/>
    <a:srgbClr val="D6D7F4"/>
    <a:srgbClr val="865610"/>
    <a:srgbClr val="A46A14"/>
    <a:srgbClr val="0E333A"/>
    <a:srgbClr val="C68018"/>
    <a:srgbClr val="AF84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83" autoAdjust="0"/>
  </p:normalViewPr>
  <p:slideViewPr>
    <p:cSldViewPr snapToGrid="0">
      <p:cViewPr varScale="1">
        <p:scale>
          <a:sx n="64" d="100"/>
          <a:sy n="64"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5AD41-3BBB-446B-932C-2AFACC380EB8}" type="datetimeFigureOut">
              <a:rPr lang="en-US" smtClean="0"/>
              <a:t>10/16/2021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DB15F-F610-4C95-91DA-9BCF669C552F}" type="slidenum">
              <a:rPr lang="en-US" smtClean="0"/>
              <a:t>‹Nº›</a:t>
            </a:fld>
            <a:endParaRPr lang="en-US"/>
          </a:p>
        </p:txBody>
      </p:sp>
    </p:spTree>
    <p:extLst>
      <p:ext uri="{BB962C8B-B14F-4D97-AF65-F5344CB8AC3E}">
        <p14:creationId xmlns:p14="http://schemas.microsoft.com/office/powerpoint/2010/main" val="248189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D1DB15F-F610-4C95-91DA-9BCF669C552F}" type="slidenum">
              <a:rPr lang="en-US" smtClean="0"/>
              <a:t>21</a:t>
            </a:fld>
            <a:endParaRPr lang="en-US"/>
          </a:p>
        </p:txBody>
      </p:sp>
    </p:spTree>
    <p:extLst>
      <p:ext uri="{BB962C8B-B14F-4D97-AF65-F5344CB8AC3E}">
        <p14:creationId xmlns:p14="http://schemas.microsoft.com/office/powerpoint/2010/main" val="143898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49C5302-A280-4FB7-90A2-901602793296}" type="datetimeFigureOut">
              <a:rPr lang="es-DO" smtClean="0"/>
              <a:t>16/10/2021</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47451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49C5302-A280-4FB7-90A2-901602793296}" type="datetimeFigureOut">
              <a:rPr lang="es-DO" smtClean="0"/>
              <a:t>16/10/2021</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66193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49C5302-A280-4FB7-90A2-901602793296}" type="datetimeFigureOut">
              <a:rPr lang="es-DO" smtClean="0"/>
              <a:t>16/10/2021</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87832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9C5302-A280-4FB7-90A2-901602793296}" type="datetimeFigureOut">
              <a:rPr lang="es-DO" smtClean="0"/>
              <a:t>16/10/2021</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410389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49C5302-A280-4FB7-90A2-901602793296}" type="datetimeFigureOut">
              <a:rPr lang="es-DO" smtClean="0"/>
              <a:t>16/10/2021</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35592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49C5302-A280-4FB7-90A2-901602793296}" type="datetimeFigureOut">
              <a:rPr lang="es-DO" smtClean="0"/>
              <a:t>16/10/2021</a:t>
            </a:fld>
            <a:endParaRPr lang="es-DO"/>
          </a:p>
        </p:txBody>
      </p:sp>
      <p:sp>
        <p:nvSpPr>
          <p:cNvPr id="9" name="Footer Placeholder 8"/>
          <p:cNvSpPr>
            <a:spLocks noGrp="1"/>
          </p:cNvSpPr>
          <p:nvPr>
            <p:ph type="ftr" sz="quarter" idx="11"/>
          </p:nvPr>
        </p:nvSpPr>
        <p:spPr/>
        <p:txBody>
          <a:bodyPr/>
          <a:lstStyle/>
          <a:p>
            <a:endParaRPr lang="es-DO"/>
          </a:p>
        </p:txBody>
      </p:sp>
      <p:sp>
        <p:nvSpPr>
          <p:cNvPr id="10" name="Slide Number Placeholder 9"/>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56140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49C5302-A280-4FB7-90A2-901602793296}" type="datetimeFigureOut">
              <a:rPr lang="es-DO" smtClean="0"/>
              <a:t>16/10/2021</a:t>
            </a:fld>
            <a:endParaRPr lang="es-DO"/>
          </a:p>
        </p:txBody>
      </p:sp>
      <p:sp>
        <p:nvSpPr>
          <p:cNvPr id="11" name="Footer Placeholder 10"/>
          <p:cNvSpPr>
            <a:spLocks noGrp="1"/>
          </p:cNvSpPr>
          <p:nvPr>
            <p:ph type="ftr" sz="quarter" idx="11"/>
          </p:nvPr>
        </p:nvSpPr>
        <p:spPr/>
        <p:txBody>
          <a:bodyPr/>
          <a:lstStyle/>
          <a:p>
            <a:endParaRPr lang="es-DO"/>
          </a:p>
        </p:txBody>
      </p:sp>
      <p:sp>
        <p:nvSpPr>
          <p:cNvPr id="12" name="Slide Number Placeholder 11"/>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87315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49C5302-A280-4FB7-90A2-901602793296}" type="datetimeFigureOut">
              <a:rPr lang="es-DO" smtClean="0"/>
              <a:t>16/10/2021</a:t>
            </a:fld>
            <a:endParaRPr lang="es-DO"/>
          </a:p>
        </p:txBody>
      </p:sp>
      <p:sp>
        <p:nvSpPr>
          <p:cNvPr id="7" name="Footer Placeholder 6"/>
          <p:cNvSpPr>
            <a:spLocks noGrp="1"/>
          </p:cNvSpPr>
          <p:nvPr>
            <p:ph type="ftr" sz="quarter" idx="11"/>
          </p:nvPr>
        </p:nvSpPr>
        <p:spPr/>
        <p:txBody>
          <a:bodyPr/>
          <a:lstStyle/>
          <a:p>
            <a:endParaRPr lang="es-DO"/>
          </a:p>
        </p:txBody>
      </p:sp>
      <p:sp>
        <p:nvSpPr>
          <p:cNvPr id="8" name="Slide Number Placeholder 7"/>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416977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9C5302-A280-4FB7-90A2-901602793296}" type="datetimeFigureOut">
              <a:rPr lang="es-DO" smtClean="0"/>
              <a:t>16/10/2021</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39865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49C5302-A280-4FB7-90A2-901602793296}" type="datetimeFigureOut">
              <a:rPr lang="es-DO" smtClean="0"/>
              <a:t>16/10/2021</a:t>
            </a:fld>
            <a:endParaRPr lang="es-DO"/>
          </a:p>
        </p:txBody>
      </p:sp>
      <p:sp>
        <p:nvSpPr>
          <p:cNvPr id="9" name="Footer Placeholder 8"/>
          <p:cNvSpPr>
            <a:spLocks noGrp="1"/>
          </p:cNvSpPr>
          <p:nvPr>
            <p:ph type="ftr" sz="quarter" idx="11"/>
          </p:nvPr>
        </p:nvSpPr>
        <p:spPr/>
        <p:txBody>
          <a:bodyPr/>
          <a:lstStyle/>
          <a:p>
            <a:endParaRPr lang="es-DO"/>
          </a:p>
        </p:txBody>
      </p:sp>
      <p:sp>
        <p:nvSpPr>
          <p:cNvPr id="10" name="Slide Number Placeholder 9"/>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27911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49C5302-A280-4FB7-90A2-901602793296}" type="datetimeFigureOut">
              <a:rPr lang="es-DO" smtClean="0"/>
              <a:t>16/10/2021</a:t>
            </a:fld>
            <a:endParaRPr lang="es-DO"/>
          </a:p>
        </p:txBody>
      </p:sp>
      <p:sp>
        <p:nvSpPr>
          <p:cNvPr id="9" name="Footer Placeholder 8"/>
          <p:cNvSpPr>
            <a:spLocks noGrp="1"/>
          </p:cNvSpPr>
          <p:nvPr>
            <p:ph type="ftr" sz="quarter" idx="11"/>
          </p:nvPr>
        </p:nvSpPr>
        <p:spPr>
          <a:xfrm>
            <a:off x="3499101" y="6356350"/>
            <a:ext cx="5911517" cy="365125"/>
          </a:xfrm>
        </p:spPr>
        <p:txBody>
          <a:bodyPr/>
          <a:lstStyle/>
          <a:p>
            <a:endParaRPr lang="es-DO"/>
          </a:p>
        </p:txBody>
      </p:sp>
      <p:sp>
        <p:nvSpPr>
          <p:cNvPr id="10" name="Slide Number Placeholder 9"/>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94219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49C5302-A280-4FB7-90A2-901602793296}" type="datetimeFigureOut">
              <a:rPr lang="es-DO" smtClean="0"/>
              <a:t>16/10/2021</a:t>
            </a:fld>
            <a:endParaRPr lang="es-DO"/>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s-DO"/>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FBE5505-8EDE-47D9-92E9-C15678D24652}" type="slidenum">
              <a:rPr lang="es-DO" smtClean="0"/>
              <a:t>‹Nº›</a:t>
            </a:fld>
            <a:endParaRPr lang="es-DO"/>
          </a:p>
        </p:txBody>
      </p:sp>
    </p:spTree>
    <p:extLst>
      <p:ext uri="{BB962C8B-B14F-4D97-AF65-F5344CB8AC3E}">
        <p14:creationId xmlns:p14="http://schemas.microsoft.com/office/powerpoint/2010/main" val="13865320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05C367E-17B1-4CAE-A55D-3F1651503034}"/>
              </a:ext>
            </a:extLst>
          </p:cNvPr>
          <p:cNvSpPr/>
          <p:nvPr/>
        </p:nvSpPr>
        <p:spPr>
          <a:xfrm>
            <a:off x="-34052" y="0"/>
            <a:ext cx="3063631" cy="6869097"/>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631" h="6869097">
                <a:moveTo>
                  <a:pt x="34053" y="0"/>
                </a:moveTo>
                <a:lnTo>
                  <a:pt x="2884435" y="10049"/>
                </a:lnTo>
                <a:lnTo>
                  <a:pt x="3063631" y="652027"/>
                </a:lnTo>
                <a:lnTo>
                  <a:pt x="2390949" y="2680119"/>
                </a:lnTo>
                <a:lnTo>
                  <a:pt x="1941007" y="4079629"/>
                </a:lnTo>
                <a:lnTo>
                  <a:pt x="1447520" y="5556111"/>
                </a:lnTo>
                <a:lnTo>
                  <a:pt x="0" y="6869097"/>
                </a:lnTo>
                <a:lnTo>
                  <a:pt x="34053" y="0"/>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sp>
        <p:nvSpPr>
          <p:cNvPr id="7" name="CuadroTexto 6">
            <a:extLst>
              <a:ext uri="{FF2B5EF4-FFF2-40B4-BE49-F238E27FC236}">
                <a16:creationId xmlns:a16="http://schemas.microsoft.com/office/drawing/2014/main" id="{0186E4ED-BF47-4B75-8420-0D78C739ADAC}"/>
              </a:ext>
            </a:extLst>
          </p:cNvPr>
          <p:cNvSpPr txBox="1"/>
          <p:nvPr/>
        </p:nvSpPr>
        <p:spPr>
          <a:xfrm>
            <a:off x="4336394" y="978656"/>
            <a:ext cx="6248511" cy="1754326"/>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1282700"/>
          </a:sp3d>
        </p:spPr>
        <p:txBody>
          <a:bodyPr wrap="square" rtlCol="0">
            <a:spAutoFit/>
          </a:bodyPr>
          <a:lstStyle/>
          <a:p>
            <a:pPr algn="ctr"/>
            <a:r>
              <a:rPr lang="es-ES" sz="5400" dirty="0">
                <a:solidFill>
                  <a:schemeClr val="bg1"/>
                </a:solidFill>
                <a:latin typeface="Bahnschrift SemiBold" panose="020B0502040204020203" pitchFamily="34" charset="0"/>
              </a:rPr>
              <a:t>EL FINAL Y UN NUEVO COMIENZO</a:t>
            </a:r>
            <a:endParaRPr lang="es-DO" sz="5400" dirty="0">
              <a:solidFill>
                <a:schemeClr val="bg1"/>
              </a:solidFill>
              <a:latin typeface="Bahnschrift SemiBold" panose="020B0502040204020203" pitchFamily="34" charset="0"/>
            </a:endParaRPr>
          </a:p>
        </p:txBody>
      </p:sp>
      <p:sp>
        <p:nvSpPr>
          <p:cNvPr id="14" name="CuadroTexto 13">
            <a:extLst>
              <a:ext uri="{FF2B5EF4-FFF2-40B4-BE49-F238E27FC236}">
                <a16:creationId xmlns:a16="http://schemas.microsoft.com/office/drawing/2014/main" id="{23C94E7D-7AB5-4521-915D-863C27209662}"/>
              </a:ext>
            </a:extLst>
          </p:cNvPr>
          <p:cNvSpPr txBox="1"/>
          <p:nvPr/>
        </p:nvSpPr>
        <p:spPr>
          <a:xfrm>
            <a:off x="-70427" y="431802"/>
            <a:ext cx="2942609" cy="3477875"/>
          </a:xfrm>
          <a:prstGeom prst="rect">
            <a:avLst/>
          </a:prstGeom>
          <a:noFill/>
          <a:effectLst>
            <a:outerShdw blurRad="50800" dist="50800" dir="5400000" algn="ctr" rotWithShape="0">
              <a:srgbClr val="000000">
                <a:alpha val="99000"/>
              </a:srgbClr>
            </a:outerShdw>
          </a:effectLst>
          <a:scene3d>
            <a:camera prst="perspectiveHeroicExtremeRightFacing"/>
            <a:lightRig rig="threePt" dir="t"/>
          </a:scene3d>
          <a:sp3d>
            <a:bevelT w="1136650"/>
          </a:sp3d>
        </p:spPr>
        <p:txBody>
          <a:bodyPr wrap="square" rtlCol="0">
            <a:spAutoFit/>
          </a:bodyPr>
          <a:lstStyle/>
          <a:p>
            <a:pPr algn="ctr"/>
            <a:r>
              <a:rPr lang="es-US" sz="4400" b="1" dirty="0">
                <a:solidFill>
                  <a:schemeClr val="accent2"/>
                </a:solidFill>
                <a:latin typeface="Calibri" panose="020F0502020204030204" pitchFamily="34" charset="0"/>
                <a:cs typeface="Calibri" panose="020F0502020204030204" pitchFamily="34" charset="0"/>
              </a:rPr>
              <a:t>Develando los misterios de </a:t>
            </a:r>
            <a:r>
              <a:rPr lang="es-US" sz="4400" b="1" dirty="0" smtClean="0">
                <a:solidFill>
                  <a:schemeClr val="accent2"/>
                </a:solidFill>
                <a:latin typeface="Calibri" panose="020F0502020204030204" pitchFamily="34" charset="0"/>
                <a:cs typeface="Calibri" panose="020F0502020204030204" pitchFamily="34" charset="0"/>
              </a:rPr>
              <a:t>Daniel</a:t>
            </a:r>
          </a:p>
          <a:p>
            <a:pPr algn="ctr"/>
            <a:endParaRPr lang="es-DO" sz="4400" b="1" dirty="0">
              <a:solidFill>
                <a:schemeClr val="accent2"/>
              </a:solidFill>
              <a:latin typeface="Calibri" panose="020F0502020204030204" pitchFamily="34" charset="0"/>
              <a:cs typeface="Calibri" panose="020F0502020204030204" pitchFamily="34" charset="0"/>
            </a:endParaRPr>
          </a:p>
        </p:txBody>
      </p:sp>
      <p:sp>
        <p:nvSpPr>
          <p:cNvPr id="31" name="Forma libre: forma 30">
            <a:extLst>
              <a:ext uri="{FF2B5EF4-FFF2-40B4-BE49-F238E27FC236}">
                <a16:creationId xmlns:a16="http://schemas.microsoft.com/office/drawing/2014/main" id="{398C7394-323C-48C9-B7C5-01C566893450}"/>
              </a:ext>
            </a:extLst>
          </p:cNvPr>
          <p:cNvSpPr/>
          <p:nvPr/>
        </p:nvSpPr>
        <p:spPr>
          <a:xfrm rot="20281858">
            <a:off x="3459182" y="-1791555"/>
            <a:ext cx="8643068"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1090174">
            <a:off x="2016654" y="-175701"/>
            <a:ext cx="1114273" cy="5986300"/>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418" h="6007254">
                <a:moveTo>
                  <a:pt x="0" y="253148"/>
                </a:moveTo>
                <a:lnTo>
                  <a:pt x="920407" y="0"/>
                </a:lnTo>
                <a:lnTo>
                  <a:pt x="1379228" y="529058"/>
                </a:lnTo>
                <a:lnTo>
                  <a:pt x="1410418" y="5692182"/>
                </a:lnTo>
                <a:lnTo>
                  <a:pt x="444283" y="6007254"/>
                </a:lnTo>
                <a:cubicBezTo>
                  <a:pt x="441636" y="4149533"/>
                  <a:pt x="454612" y="2645782"/>
                  <a:pt x="451965" y="788061"/>
                </a:cubicBezTo>
                <a:lnTo>
                  <a:pt x="0" y="253148"/>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9" name="Rectángulo 8">
            <a:extLst>
              <a:ext uri="{FF2B5EF4-FFF2-40B4-BE49-F238E27FC236}">
                <a16:creationId xmlns:a16="http://schemas.microsoft.com/office/drawing/2014/main" id="{AB40DB7F-2397-49BB-935D-FFBDC5B152C6}"/>
              </a:ext>
            </a:extLst>
          </p:cNvPr>
          <p:cNvSpPr/>
          <p:nvPr/>
        </p:nvSpPr>
        <p:spPr>
          <a:xfrm>
            <a:off x="0" y="4461721"/>
            <a:ext cx="12206514" cy="2396278"/>
          </a:xfrm>
          <a:custGeom>
            <a:avLst/>
            <a:gdLst>
              <a:gd name="connsiteX0" fmla="*/ 0 w 12192000"/>
              <a:gd name="connsiteY0" fmla="*/ 0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0 w 12192000"/>
              <a:gd name="connsiteY4" fmla="*/ 0 h 1303362"/>
              <a:gd name="connsiteX0" fmla="*/ 1219200 w 12192000"/>
              <a:gd name="connsiteY0" fmla="*/ 14514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219200 w 12192000"/>
              <a:gd name="connsiteY4" fmla="*/ 14514 h 1303362"/>
              <a:gd name="connsiteX0" fmla="*/ 1436914 w 12192000"/>
              <a:gd name="connsiteY0" fmla="*/ 29028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436914 w 12192000"/>
              <a:gd name="connsiteY4" fmla="*/ 29028 h 1303362"/>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7519 h 2391853"/>
              <a:gd name="connsiteX1" fmla="*/ 7489371 w 12206514"/>
              <a:gd name="connsiteY1" fmla="*/ 1223453 h 2391853"/>
              <a:gd name="connsiteX2" fmla="*/ 12206514 w 12206514"/>
              <a:gd name="connsiteY2" fmla="*/ 4253 h 2391853"/>
              <a:gd name="connsiteX3" fmla="*/ 12192000 w 12206514"/>
              <a:gd name="connsiteY3" fmla="*/ 1088491 h 2391853"/>
              <a:gd name="connsiteX4" fmla="*/ 12192000 w 12206514"/>
              <a:gd name="connsiteY4" fmla="*/ 2391853 h 2391853"/>
              <a:gd name="connsiteX5" fmla="*/ 0 w 12206514"/>
              <a:gd name="connsiteY5" fmla="*/ 2391853 h 2391853"/>
              <a:gd name="connsiteX6" fmla="*/ 1436914 w 12206514"/>
              <a:gd name="connsiteY6" fmla="*/ 1117519 h 2391853"/>
              <a:gd name="connsiteX0" fmla="*/ 1436914 w 12206514"/>
              <a:gd name="connsiteY0" fmla="*/ 1121779 h 2396113"/>
              <a:gd name="connsiteX1" fmla="*/ 7489371 w 12206514"/>
              <a:gd name="connsiteY1" fmla="*/ 1227713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21779 h 2396113"/>
              <a:gd name="connsiteX1" fmla="*/ 7518400 w 12206514"/>
              <a:gd name="connsiteY1" fmla="*/ 1663142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691 h 2392025"/>
              <a:gd name="connsiteX1" fmla="*/ 7518400 w 12206514"/>
              <a:gd name="connsiteY1" fmla="*/ 1659054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691 h 2392025"/>
              <a:gd name="connsiteX1" fmla="*/ 7692572 w 12206514"/>
              <a:gd name="connsiteY1" fmla="*/ 1688082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593 h 2391927"/>
              <a:gd name="connsiteX1" fmla="*/ 7692572 w 12206514"/>
              <a:gd name="connsiteY1" fmla="*/ 1687984 h 2391927"/>
              <a:gd name="connsiteX2" fmla="*/ 9593943 w 12206514"/>
              <a:gd name="connsiteY2" fmla="*/ 1354156 h 2391927"/>
              <a:gd name="connsiteX3" fmla="*/ 12206514 w 12206514"/>
              <a:gd name="connsiteY3" fmla="*/ 4327 h 2391927"/>
              <a:gd name="connsiteX4" fmla="*/ 12192000 w 12206514"/>
              <a:gd name="connsiteY4" fmla="*/ 1088565 h 2391927"/>
              <a:gd name="connsiteX5" fmla="*/ 12192000 w 12206514"/>
              <a:gd name="connsiteY5" fmla="*/ 2391927 h 2391927"/>
              <a:gd name="connsiteX6" fmla="*/ 0 w 12206514"/>
              <a:gd name="connsiteY6" fmla="*/ 2391927 h 2391927"/>
              <a:gd name="connsiteX7" fmla="*/ 1436914 w 12206514"/>
              <a:gd name="connsiteY7" fmla="*/ 1117593 h 2391927"/>
              <a:gd name="connsiteX0" fmla="*/ 1436914 w 12206514"/>
              <a:gd name="connsiteY0" fmla="*/ 1117792 h 2392126"/>
              <a:gd name="connsiteX1" fmla="*/ 7692572 w 12206514"/>
              <a:gd name="connsiteY1" fmla="*/ 1688183 h 2392126"/>
              <a:gd name="connsiteX2" fmla="*/ 9593943 w 12206514"/>
              <a:gd name="connsiteY2" fmla="*/ 1354355 h 2392126"/>
              <a:gd name="connsiteX3" fmla="*/ 12206514 w 12206514"/>
              <a:gd name="connsiteY3" fmla="*/ 4526 h 2392126"/>
              <a:gd name="connsiteX4" fmla="*/ 12192000 w 12206514"/>
              <a:gd name="connsiteY4" fmla="*/ 1088764 h 2392126"/>
              <a:gd name="connsiteX5" fmla="*/ 12192000 w 12206514"/>
              <a:gd name="connsiteY5" fmla="*/ 2392126 h 2392126"/>
              <a:gd name="connsiteX6" fmla="*/ 0 w 12206514"/>
              <a:gd name="connsiteY6" fmla="*/ 2392126 h 2392126"/>
              <a:gd name="connsiteX7" fmla="*/ 1436914 w 12206514"/>
              <a:gd name="connsiteY7" fmla="*/ 1117792 h 2392126"/>
              <a:gd name="connsiteX0" fmla="*/ 1436914 w 12206514"/>
              <a:gd name="connsiteY0" fmla="*/ 1118190 h 2392524"/>
              <a:gd name="connsiteX1" fmla="*/ 7692572 w 12206514"/>
              <a:gd name="connsiteY1" fmla="*/ 1688581 h 2392524"/>
              <a:gd name="connsiteX2" fmla="*/ 9593943 w 12206514"/>
              <a:gd name="connsiteY2" fmla="*/ 1354753 h 2392524"/>
              <a:gd name="connsiteX3" fmla="*/ 12206514 w 12206514"/>
              <a:gd name="connsiteY3" fmla="*/ 4924 h 2392524"/>
              <a:gd name="connsiteX4" fmla="*/ 12192000 w 12206514"/>
              <a:gd name="connsiteY4" fmla="*/ 1089162 h 2392524"/>
              <a:gd name="connsiteX5" fmla="*/ 12192000 w 12206514"/>
              <a:gd name="connsiteY5" fmla="*/ 2392524 h 2392524"/>
              <a:gd name="connsiteX6" fmla="*/ 0 w 12206514"/>
              <a:gd name="connsiteY6" fmla="*/ 2392524 h 2392524"/>
              <a:gd name="connsiteX7" fmla="*/ 1436914 w 12206514"/>
              <a:gd name="connsiteY7" fmla="*/ 1118190 h 2392524"/>
              <a:gd name="connsiteX0" fmla="*/ 1436914 w 12206514"/>
              <a:gd name="connsiteY0" fmla="*/ 1121944 h 2396278"/>
              <a:gd name="connsiteX1" fmla="*/ 7692572 w 12206514"/>
              <a:gd name="connsiteY1" fmla="*/ 1692335 h 2396278"/>
              <a:gd name="connsiteX2" fmla="*/ 95939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 name="connsiteX0" fmla="*/ 1436914 w 12206514"/>
              <a:gd name="connsiteY0" fmla="*/ 1120138 h 2394472"/>
              <a:gd name="connsiteX1" fmla="*/ 7692572 w 12206514"/>
              <a:gd name="connsiteY1" fmla="*/ 1690529 h 2394472"/>
              <a:gd name="connsiteX2" fmla="*/ 9651093 w 12206514"/>
              <a:gd name="connsiteY2" fmla="*/ 1032851 h 2394472"/>
              <a:gd name="connsiteX3" fmla="*/ 12206514 w 12206514"/>
              <a:gd name="connsiteY3" fmla="*/ 6872 h 2394472"/>
              <a:gd name="connsiteX4" fmla="*/ 12192000 w 12206514"/>
              <a:gd name="connsiteY4" fmla="*/ 1091110 h 2394472"/>
              <a:gd name="connsiteX5" fmla="*/ 12192000 w 12206514"/>
              <a:gd name="connsiteY5" fmla="*/ 2394472 h 2394472"/>
              <a:gd name="connsiteX6" fmla="*/ 0 w 12206514"/>
              <a:gd name="connsiteY6" fmla="*/ 2394472 h 2394472"/>
              <a:gd name="connsiteX7" fmla="*/ 1436914 w 12206514"/>
              <a:gd name="connsiteY7" fmla="*/ 1120138 h 2394472"/>
              <a:gd name="connsiteX0" fmla="*/ 1436914 w 12206514"/>
              <a:gd name="connsiteY0" fmla="*/ 1121944 h 2396278"/>
              <a:gd name="connsiteX1" fmla="*/ 7692572 w 12206514"/>
              <a:gd name="connsiteY1" fmla="*/ 1692335 h 2396278"/>
              <a:gd name="connsiteX2" fmla="*/ 104702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514" h="2396278">
                <a:moveTo>
                  <a:pt x="1436914" y="1121944"/>
                </a:moveTo>
                <a:cubicBezTo>
                  <a:pt x="2644019" y="823192"/>
                  <a:pt x="5897639" y="1877879"/>
                  <a:pt x="7692572" y="1692335"/>
                </a:cubicBezTo>
                <a:cubicBezTo>
                  <a:pt x="9131905" y="1601134"/>
                  <a:pt x="10163024" y="979322"/>
                  <a:pt x="10470243" y="863207"/>
                </a:cubicBezTo>
                <a:cubicBezTo>
                  <a:pt x="11270947" y="500350"/>
                  <a:pt x="11853333" y="-77685"/>
                  <a:pt x="12206514" y="8678"/>
                </a:cubicBezTo>
                <a:lnTo>
                  <a:pt x="12192000" y="1092916"/>
                </a:lnTo>
                <a:lnTo>
                  <a:pt x="12192000" y="2396278"/>
                </a:lnTo>
                <a:lnTo>
                  <a:pt x="0" y="2396278"/>
                </a:lnTo>
                <a:lnTo>
                  <a:pt x="1436914" y="1121944"/>
                </a:lnTo>
                <a:close/>
              </a:path>
            </a:pathLst>
          </a:custGeom>
          <a:solidFill>
            <a:schemeClr val="accent5">
              <a:lumMod val="50000"/>
            </a:schemeClr>
          </a:solidFill>
          <a:ln w="57150">
            <a:solidFill>
              <a:schemeClr val="bg1"/>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17" name="Rectángulo: esquinas redondeadas 16">
            <a:extLst>
              <a:ext uri="{FF2B5EF4-FFF2-40B4-BE49-F238E27FC236}">
                <a16:creationId xmlns:a16="http://schemas.microsoft.com/office/drawing/2014/main" id="{168ABA72-B97D-4295-8389-4C5DB2BCC3A8}"/>
              </a:ext>
            </a:extLst>
          </p:cNvPr>
          <p:cNvSpPr/>
          <p:nvPr/>
        </p:nvSpPr>
        <p:spPr>
          <a:xfrm>
            <a:off x="10121658" y="6263213"/>
            <a:ext cx="1623573" cy="322206"/>
          </a:xfrm>
          <a:prstGeom prst="roundRect">
            <a:avLst/>
          </a:prstGeom>
          <a:noFill/>
          <a:ln w="38100" cap="flat" cmpd="sng" algn="ctr">
            <a:solidFill>
              <a:schemeClr val="bg1"/>
            </a:solidFill>
            <a:prstDash val="solid"/>
            <a:miter lim="800000"/>
          </a:ln>
          <a:effectLst>
            <a:outerShdw blurRad="50800" dist="50800" dir="5400000" algn="ctr" rotWithShape="0">
              <a:srgbClr val="000000">
                <a:alpha val="99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DO" b="0" i="0" u="none" strike="noStrike" kern="0" cap="none" spc="0" normalizeH="0" baseline="0" noProof="0" dirty="0">
                <a:ln>
                  <a:noFill/>
                </a:ln>
                <a:solidFill>
                  <a:schemeClr val="bg1"/>
                </a:solidFill>
                <a:effectLst/>
                <a:uLnTx/>
                <a:uFillTx/>
                <a:latin typeface="Calibri" panose="020F0502020204030204"/>
                <a:ea typeface="+mn-ea"/>
                <a:cs typeface="+mn-cs"/>
              </a:rPr>
              <a:t>Cristoweb.com</a:t>
            </a:r>
          </a:p>
        </p:txBody>
      </p:sp>
      <p:sp>
        <p:nvSpPr>
          <p:cNvPr id="35" name="Elipse 34">
            <a:extLst>
              <a:ext uri="{FF2B5EF4-FFF2-40B4-BE49-F238E27FC236}">
                <a16:creationId xmlns:a16="http://schemas.microsoft.com/office/drawing/2014/main" id="{BFA9AF1C-B6D8-4FC6-8DCA-867DB63E09C9}"/>
              </a:ext>
            </a:extLst>
          </p:cNvPr>
          <p:cNvSpPr/>
          <p:nvPr/>
        </p:nvSpPr>
        <p:spPr>
          <a:xfrm>
            <a:off x="1454707" y="4934062"/>
            <a:ext cx="997787" cy="1002135"/>
          </a:xfrm>
          <a:prstGeom prst="ellipse">
            <a:avLst/>
          </a:prstGeom>
          <a:solidFill>
            <a:schemeClr val="bg1"/>
          </a:solidFill>
          <a:ln w="38100">
            <a:solidFill>
              <a:schemeClr val="bg1"/>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8800" dirty="0">
              <a:solidFill>
                <a:srgbClr val="002060"/>
              </a:solidFill>
            </a:endParaRPr>
          </a:p>
        </p:txBody>
      </p:sp>
      <p:sp>
        <p:nvSpPr>
          <p:cNvPr id="8" name="CuadroTexto 7">
            <a:extLst>
              <a:ext uri="{FF2B5EF4-FFF2-40B4-BE49-F238E27FC236}">
                <a16:creationId xmlns:a16="http://schemas.microsoft.com/office/drawing/2014/main" id="{B9B4E481-CFB4-477A-96EE-0E75C36FC804}"/>
              </a:ext>
            </a:extLst>
          </p:cNvPr>
          <p:cNvSpPr txBox="1"/>
          <p:nvPr/>
        </p:nvSpPr>
        <p:spPr>
          <a:xfrm>
            <a:off x="1400877" y="4774509"/>
            <a:ext cx="1772032" cy="1200329"/>
          </a:xfrm>
          <a:prstGeom prst="rect">
            <a:avLst/>
          </a:prstGeom>
          <a:noFill/>
        </p:spPr>
        <p:txBody>
          <a:bodyPr wrap="square" rtlCol="0">
            <a:spAutoFit/>
          </a:bodyPr>
          <a:lstStyle/>
          <a:p>
            <a:r>
              <a:rPr lang="es-US" sz="7200" b="1" dirty="0" smtClean="0">
                <a:solidFill>
                  <a:srgbClr val="002060"/>
                </a:solidFill>
              </a:rPr>
              <a:t>12</a:t>
            </a:r>
            <a:endParaRPr lang="es-DO" sz="7200" b="1" dirty="0">
              <a:solidFill>
                <a:srgbClr val="002060"/>
              </a:solidFill>
            </a:endParaRPr>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72537" y="5118204"/>
            <a:ext cx="1175450" cy="1056517"/>
          </a:xfrm>
          <a:prstGeom prst="rect">
            <a:avLst/>
          </a:prstGeom>
          <a:effectLst>
            <a:outerShdw blurRad="50800" dist="50800" dir="5400000" algn="ctr" rotWithShape="0">
              <a:srgbClr val="000000">
                <a:alpha val="99000"/>
              </a:srgbClr>
            </a:outerShdw>
          </a:effectLst>
        </p:spPr>
      </p:pic>
      <p:sp>
        <p:nvSpPr>
          <p:cNvPr id="4" name="CuadroTexto 3"/>
          <p:cNvSpPr txBox="1"/>
          <p:nvPr/>
        </p:nvSpPr>
        <p:spPr>
          <a:xfrm>
            <a:off x="1758598" y="6202940"/>
            <a:ext cx="7920044" cy="646331"/>
          </a:xfrm>
          <a:prstGeom prst="rect">
            <a:avLst/>
          </a:prstGeom>
          <a:noFill/>
        </p:spPr>
        <p:txBody>
          <a:bodyPr wrap="square" rtlCol="0">
            <a:spAutoFit/>
          </a:bodyPr>
          <a:lstStyle/>
          <a:p>
            <a:r>
              <a:rPr lang="es-DO" sz="3600" b="1" dirty="0" smtClean="0">
                <a:solidFill>
                  <a:schemeClr val="accent2"/>
                </a:solidFill>
              </a:rPr>
              <a:t>Aventurándonos en la profecía Bíblica</a:t>
            </a:r>
            <a:endParaRPr lang="en-US" sz="3600" b="1" dirty="0">
              <a:solidFill>
                <a:schemeClr val="accent2"/>
              </a:solidFill>
            </a:endParaRPr>
          </a:p>
        </p:txBody>
      </p:sp>
      <p:pic>
        <p:nvPicPr>
          <p:cNvPr id="5" name="Imagen 4"/>
          <p:cNvPicPr>
            <a:picLocks noChangeAspect="1"/>
          </p:cNvPicPr>
          <p:nvPr/>
        </p:nvPicPr>
        <p:blipFill>
          <a:blip r:embed="rId3"/>
          <a:stretch>
            <a:fillRect/>
          </a:stretch>
        </p:blipFill>
        <p:spPr>
          <a:xfrm>
            <a:off x="3707185" y="3224836"/>
            <a:ext cx="7506929" cy="1294298"/>
          </a:xfrm>
          <a:prstGeom prst="rect">
            <a:avLst/>
          </a:prstGeom>
        </p:spPr>
      </p:pic>
    </p:spTree>
    <p:extLst>
      <p:ext uri="{BB962C8B-B14F-4D97-AF65-F5344CB8AC3E}">
        <p14:creationId xmlns:p14="http://schemas.microsoft.com/office/powerpoint/2010/main" val="78363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734518" y="310617"/>
            <a:ext cx="11127698" cy="6247864"/>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smtClean="0">
                <a:solidFill>
                  <a:srgbClr val="FF0000"/>
                </a:solidFill>
                <a:latin typeface="Calibri" panose="020F0502020204030204" pitchFamily="34" charset="0"/>
                <a:cs typeface="Calibri" panose="020F0502020204030204" pitchFamily="34" charset="0"/>
              </a:rPr>
              <a:t>Sal. 91: 1-8</a:t>
            </a:r>
          </a:p>
          <a:p>
            <a:r>
              <a:rPr lang="es-ES" sz="4000" b="1" dirty="0" smtClean="0">
                <a:solidFill>
                  <a:srgbClr val="FFFF00"/>
                </a:solidFill>
                <a:latin typeface="Calibri" panose="020F0502020204030204" pitchFamily="34" charset="0"/>
                <a:cs typeface="Calibri" panose="020F0502020204030204" pitchFamily="34" charset="0"/>
              </a:rPr>
              <a:t>1</a:t>
            </a:r>
            <a:r>
              <a:rPr lang="es-ES" sz="4000" b="1" dirty="0" smtClean="0">
                <a:solidFill>
                  <a:schemeClr val="bg1"/>
                </a:solidFill>
                <a:latin typeface="Calibri" panose="020F0502020204030204" pitchFamily="34" charset="0"/>
                <a:cs typeface="Calibri" panose="020F0502020204030204" pitchFamily="34" charset="0"/>
              </a:rPr>
              <a:t> El </a:t>
            </a:r>
            <a:r>
              <a:rPr lang="es-ES" sz="4000" b="1" dirty="0">
                <a:solidFill>
                  <a:schemeClr val="bg1"/>
                </a:solidFill>
                <a:latin typeface="Calibri" panose="020F0502020204030204" pitchFamily="34" charset="0"/>
                <a:cs typeface="Calibri" panose="020F0502020204030204" pitchFamily="34" charset="0"/>
              </a:rPr>
              <a:t>que habita al abrigo del Altísimo</a:t>
            </a:r>
          </a:p>
          <a:p>
            <a:r>
              <a:rPr lang="es-ES" sz="4000" b="1" dirty="0" smtClean="0">
                <a:solidFill>
                  <a:schemeClr val="bg1"/>
                </a:solidFill>
                <a:latin typeface="Calibri" panose="020F0502020204030204" pitchFamily="34" charset="0"/>
                <a:cs typeface="Calibri" panose="020F0502020204030204" pitchFamily="34" charset="0"/>
              </a:rPr>
              <a:t>   Morará </a:t>
            </a:r>
            <a:r>
              <a:rPr lang="es-ES" sz="4000" b="1" dirty="0">
                <a:solidFill>
                  <a:schemeClr val="bg1"/>
                </a:solidFill>
                <a:latin typeface="Calibri" panose="020F0502020204030204" pitchFamily="34" charset="0"/>
                <a:cs typeface="Calibri" panose="020F0502020204030204" pitchFamily="34" charset="0"/>
              </a:rPr>
              <a:t>bajo la sombra del Omnipotente.</a:t>
            </a:r>
          </a:p>
          <a:p>
            <a:r>
              <a:rPr lang="es-ES" sz="4000" b="1" dirty="0" smtClean="0">
                <a:solidFill>
                  <a:srgbClr val="FFFF00"/>
                </a:solidFill>
                <a:latin typeface="Calibri" panose="020F0502020204030204" pitchFamily="34" charset="0"/>
                <a:cs typeface="Calibri" panose="020F0502020204030204" pitchFamily="34" charset="0"/>
              </a:rPr>
              <a:t>2</a:t>
            </a:r>
            <a:r>
              <a:rPr lang="es-ES" sz="4000" b="1" dirty="0" smtClean="0">
                <a:solidFill>
                  <a:schemeClr val="bg1"/>
                </a:solidFill>
                <a:latin typeface="Calibri" panose="020F0502020204030204" pitchFamily="34" charset="0"/>
                <a:cs typeface="Calibri" panose="020F0502020204030204" pitchFamily="34" charset="0"/>
              </a:rPr>
              <a:t> Diré </a:t>
            </a:r>
            <a:r>
              <a:rPr lang="es-ES" sz="4000" b="1" dirty="0">
                <a:solidFill>
                  <a:schemeClr val="bg1"/>
                </a:solidFill>
                <a:latin typeface="Calibri" panose="020F0502020204030204" pitchFamily="34" charset="0"/>
                <a:cs typeface="Calibri" panose="020F0502020204030204" pitchFamily="34" charset="0"/>
              </a:rPr>
              <a:t>yo a Jehová: Esperanza mía, y castillo mío;</a:t>
            </a:r>
          </a:p>
          <a:p>
            <a:r>
              <a:rPr lang="es-ES" sz="4000" b="1" dirty="0" smtClean="0">
                <a:solidFill>
                  <a:schemeClr val="bg1"/>
                </a:solidFill>
                <a:latin typeface="Calibri" panose="020F0502020204030204" pitchFamily="34" charset="0"/>
                <a:cs typeface="Calibri" panose="020F0502020204030204" pitchFamily="34" charset="0"/>
              </a:rPr>
              <a:t>   Mi </a:t>
            </a:r>
            <a:r>
              <a:rPr lang="es-ES" sz="4000" b="1" dirty="0">
                <a:solidFill>
                  <a:schemeClr val="bg1"/>
                </a:solidFill>
                <a:latin typeface="Calibri" panose="020F0502020204030204" pitchFamily="34" charset="0"/>
                <a:cs typeface="Calibri" panose="020F0502020204030204" pitchFamily="34" charset="0"/>
              </a:rPr>
              <a:t>Dios, en quien confiaré.</a:t>
            </a:r>
          </a:p>
          <a:p>
            <a:r>
              <a:rPr lang="es-ES" sz="4000" b="1" dirty="0" smtClean="0">
                <a:solidFill>
                  <a:srgbClr val="FFFF00"/>
                </a:solidFill>
                <a:latin typeface="Calibri" panose="020F0502020204030204" pitchFamily="34" charset="0"/>
                <a:cs typeface="Calibri" panose="020F0502020204030204" pitchFamily="34" charset="0"/>
              </a:rPr>
              <a:t>3</a:t>
            </a:r>
            <a:r>
              <a:rPr lang="es-ES" sz="4000" b="1" dirty="0" smtClean="0">
                <a:solidFill>
                  <a:schemeClr val="bg1"/>
                </a:solidFill>
                <a:latin typeface="Calibri" panose="020F0502020204030204" pitchFamily="34" charset="0"/>
                <a:cs typeface="Calibri" panose="020F0502020204030204" pitchFamily="34" charset="0"/>
              </a:rPr>
              <a:t> El </a:t>
            </a:r>
            <a:r>
              <a:rPr lang="es-ES" sz="4000" b="1" dirty="0">
                <a:solidFill>
                  <a:schemeClr val="bg1"/>
                </a:solidFill>
                <a:latin typeface="Calibri" panose="020F0502020204030204" pitchFamily="34" charset="0"/>
                <a:cs typeface="Calibri" panose="020F0502020204030204" pitchFamily="34" charset="0"/>
              </a:rPr>
              <a:t>te librará del lazo del cazador,</a:t>
            </a:r>
          </a:p>
          <a:p>
            <a:r>
              <a:rPr lang="es-ES" sz="4000" b="1" dirty="0" smtClean="0">
                <a:solidFill>
                  <a:schemeClr val="bg1"/>
                </a:solidFill>
                <a:latin typeface="Calibri" panose="020F0502020204030204" pitchFamily="34" charset="0"/>
                <a:cs typeface="Calibri" panose="020F0502020204030204" pitchFamily="34" charset="0"/>
              </a:rPr>
              <a:t>   De </a:t>
            </a:r>
            <a:r>
              <a:rPr lang="es-ES" sz="4000" b="1" dirty="0">
                <a:solidFill>
                  <a:schemeClr val="bg1"/>
                </a:solidFill>
                <a:latin typeface="Calibri" panose="020F0502020204030204" pitchFamily="34" charset="0"/>
                <a:cs typeface="Calibri" panose="020F0502020204030204" pitchFamily="34" charset="0"/>
              </a:rPr>
              <a:t>la peste destructora.</a:t>
            </a:r>
          </a:p>
          <a:p>
            <a:r>
              <a:rPr lang="es-ES" sz="4000" b="1" dirty="0" smtClean="0">
                <a:solidFill>
                  <a:srgbClr val="FFFF00"/>
                </a:solidFill>
                <a:latin typeface="Calibri" panose="020F0502020204030204" pitchFamily="34" charset="0"/>
                <a:cs typeface="Calibri" panose="020F0502020204030204" pitchFamily="34" charset="0"/>
              </a:rPr>
              <a:t>4</a:t>
            </a:r>
            <a:r>
              <a:rPr lang="es-ES" sz="4000" b="1" dirty="0" smtClean="0">
                <a:solidFill>
                  <a:schemeClr val="bg1"/>
                </a:solidFill>
                <a:latin typeface="Calibri" panose="020F0502020204030204" pitchFamily="34" charset="0"/>
                <a:cs typeface="Calibri" panose="020F0502020204030204" pitchFamily="34" charset="0"/>
              </a:rPr>
              <a:t> Con </a:t>
            </a:r>
            <a:r>
              <a:rPr lang="es-ES" sz="4000" b="1" dirty="0">
                <a:solidFill>
                  <a:schemeClr val="bg1"/>
                </a:solidFill>
                <a:latin typeface="Calibri" panose="020F0502020204030204" pitchFamily="34" charset="0"/>
                <a:cs typeface="Calibri" panose="020F0502020204030204" pitchFamily="34" charset="0"/>
              </a:rPr>
              <a:t>sus plumas te cubrirá,</a:t>
            </a:r>
          </a:p>
          <a:p>
            <a:r>
              <a:rPr lang="es-ES" sz="4000" b="1" dirty="0" smtClean="0">
                <a:solidFill>
                  <a:schemeClr val="bg1"/>
                </a:solidFill>
                <a:latin typeface="Calibri" panose="020F0502020204030204" pitchFamily="34" charset="0"/>
                <a:cs typeface="Calibri" panose="020F0502020204030204" pitchFamily="34" charset="0"/>
              </a:rPr>
              <a:t>    Y </a:t>
            </a:r>
            <a:r>
              <a:rPr lang="es-ES" sz="4000" b="1" dirty="0">
                <a:solidFill>
                  <a:schemeClr val="bg1"/>
                </a:solidFill>
                <a:latin typeface="Calibri" panose="020F0502020204030204" pitchFamily="34" charset="0"/>
                <a:cs typeface="Calibri" panose="020F0502020204030204" pitchFamily="34" charset="0"/>
              </a:rPr>
              <a:t>debajo de sus alas estarás seguro</a:t>
            </a:r>
            <a:r>
              <a:rPr lang="es-ES" sz="4000" b="1" dirty="0" smtClean="0">
                <a:solidFill>
                  <a:schemeClr val="bg1"/>
                </a:solidFill>
                <a:latin typeface="Calibri" panose="020F0502020204030204" pitchFamily="34" charset="0"/>
                <a:cs typeface="Calibri" panose="020F0502020204030204" pitchFamily="34" charset="0"/>
              </a:rPr>
              <a:t>;</a:t>
            </a:r>
          </a:p>
          <a:p>
            <a:r>
              <a:rPr lang="es-ES" sz="4000" b="1" dirty="0" smtClean="0">
                <a:solidFill>
                  <a:schemeClr val="bg1"/>
                </a:solidFill>
                <a:latin typeface="Calibri" panose="020F0502020204030204" pitchFamily="34" charset="0"/>
                <a:cs typeface="Calibri" panose="020F0502020204030204" pitchFamily="34" charset="0"/>
              </a:rPr>
              <a:t>    Escudo </a:t>
            </a:r>
            <a:r>
              <a:rPr lang="es-ES" sz="4000" b="1" dirty="0">
                <a:solidFill>
                  <a:schemeClr val="bg1"/>
                </a:solidFill>
                <a:latin typeface="Calibri" panose="020F0502020204030204" pitchFamily="34" charset="0"/>
                <a:cs typeface="Calibri" panose="020F0502020204030204" pitchFamily="34" charset="0"/>
              </a:rPr>
              <a:t>y adarga es su verdad</a:t>
            </a:r>
            <a:r>
              <a:rPr lang="es-ES" sz="4000" b="1" dirty="0" smtClean="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460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64629" y="618393"/>
            <a:ext cx="11062741" cy="563231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smtClean="0">
                <a:solidFill>
                  <a:srgbClr val="FFFF00"/>
                </a:solidFill>
                <a:latin typeface="Calibri" panose="020F0502020204030204" pitchFamily="34" charset="0"/>
                <a:cs typeface="Calibri" panose="020F0502020204030204" pitchFamily="34" charset="0"/>
              </a:rPr>
              <a:t>5</a:t>
            </a:r>
            <a:r>
              <a:rPr lang="es-ES" sz="4000" b="1" dirty="0" smtClean="0">
                <a:solidFill>
                  <a:schemeClr val="bg1"/>
                </a:solidFill>
                <a:latin typeface="Calibri" panose="020F0502020204030204" pitchFamily="34" charset="0"/>
                <a:cs typeface="Calibri" panose="020F0502020204030204" pitchFamily="34" charset="0"/>
              </a:rPr>
              <a:t> No </a:t>
            </a:r>
            <a:r>
              <a:rPr lang="es-ES" sz="4000" b="1" dirty="0">
                <a:solidFill>
                  <a:schemeClr val="bg1"/>
                </a:solidFill>
                <a:latin typeface="Calibri" panose="020F0502020204030204" pitchFamily="34" charset="0"/>
                <a:cs typeface="Calibri" panose="020F0502020204030204" pitchFamily="34" charset="0"/>
              </a:rPr>
              <a:t>temerás el terror nocturno</a:t>
            </a:r>
            <a:r>
              <a:rPr lang="es-ES" sz="4000" b="1" dirty="0" smtClean="0">
                <a:solidFill>
                  <a:schemeClr val="bg1"/>
                </a:solidFill>
                <a:latin typeface="Calibri" panose="020F0502020204030204" pitchFamily="34" charset="0"/>
                <a:cs typeface="Calibri" panose="020F0502020204030204" pitchFamily="34" charset="0"/>
              </a:rPr>
              <a:t>,</a:t>
            </a:r>
          </a:p>
          <a:p>
            <a:r>
              <a:rPr lang="es-ES" sz="4000" b="1" dirty="0" smtClean="0">
                <a:solidFill>
                  <a:schemeClr val="bg1"/>
                </a:solidFill>
                <a:latin typeface="Calibri" panose="020F0502020204030204" pitchFamily="34" charset="0"/>
                <a:cs typeface="Calibri" panose="020F0502020204030204" pitchFamily="34" charset="0"/>
              </a:rPr>
              <a:t>   Ni </a:t>
            </a:r>
            <a:r>
              <a:rPr lang="es-ES" sz="4000" b="1" dirty="0">
                <a:solidFill>
                  <a:schemeClr val="bg1"/>
                </a:solidFill>
                <a:latin typeface="Calibri" panose="020F0502020204030204" pitchFamily="34" charset="0"/>
                <a:cs typeface="Calibri" panose="020F0502020204030204" pitchFamily="34" charset="0"/>
              </a:rPr>
              <a:t>saeta que vuele de día</a:t>
            </a:r>
            <a:r>
              <a:rPr lang="es-ES" sz="4000" b="1" dirty="0" smtClean="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a:p>
            <a:r>
              <a:rPr lang="es-ES" sz="4000" b="1" dirty="0">
                <a:solidFill>
                  <a:srgbClr val="FFFF00"/>
                </a:solidFill>
                <a:latin typeface="Calibri" panose="020F0502020204030204" pitchFamily="34" charset="0"/>
                <a:cs typeface="Calibri" panose="020F0502020204030204" pitchFamily="34" charset="0"/>
              </a:rPr>
              <a:t>6 </a:t>
            </a:r>
            <a:r>
              <a:rPr lang="es-ES" sz="4000" b="1" dirty="0">
                <a:solidFill>
                  <a:schemeClr val="bg1"/>
                </a:solidFill>
                <a:latin typeface="Calibri" panose="020F0502020204030204" pitchFamily="34" charset="0"/>
                <a:cs typeface="Calibri" panose="020F0502020204030204" pitchFamily="34" charset="0"/>
              </a:rPr>
              <a:t>Ni pestilencia que ande en oscuridad,</a:t>
            </a:r>
          </a:p>
          <a:p>
            <a:r>
              <a:rPr lang="es-ES" sz="4000" b="1" dirty="0" smtClean="0">
                <a:solidFill>
                  <a:schemeClr val="bg1"/>
                </a:solidFill>
                <a:latin typeface="Calibri" panose="020F0502020204030204" pitchFamily="34" charset="0"/>
                <a:cs typeface="Calibri" panose="020F0502020204030204" pitchFamily="34" charset="0"/>
              </a:rPr>
              <a:t>   Ni </a:t>
            </a:r>
            <a:r>
              <a:rPr lang="es-ES" sz="4000" b="1" dirty="0">
                <a:solidFill>
                  <a:schemeClr val="bg1"/>
                </a:solidFill>
                <a:latin typeface="Calibri" panose="020F0502020204030204" pitchFamily="34" charset="0"/>
                <a:cs typeface="Calibri" panose="020F0502020204030204" pitchFamily="34" charset="0"/>
              </a:rPr>
              <a:t>mortandad que en medio del día destruya</a:t>
            </a:r>
            <a:r>
              <a:rPr lang="es-ES" sz="4000" b="1" dirty="0" smtClean="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a:p>
            <a:r>
              <a:rPr lang="es-ES" sz="4000" b="1" dirty="0">
                <a:solidFill>
                  <a:srgbClr val="FFFF00"/>
                </a:solidFill>
                <a:latin typeface="Calibri" panose="020F0502020204030204" pitchFamily="34" charset="0"/>
                <a:cs typeface="Calibri" panose="020F0502020204030204" pitchFamily="34" charset="0"/>
              </a:rPr>
              <a:t>7 </a:t>
            </a:r>
            <a:r>
              <a:rPr lang="es-ES" sz="4000" b="1" dirty="0">
                <a:solidFill>
                  <a:schemeClr val="bg1"/>
                </a:solidFill>
                <a:latin typeface="Calibri" panose="020F0502020204030204" pitchFamily="34" charset="0"/>
                <a:cs typeface="Calibri" panose="020F0502020204030204" pitchFamily="34" charset="0"/>
              </a:rPr>
              <a:t>Caerán a tu lado mil,</a:t>
            </a:r>
          </a:p>
          <a:p>
            <a:r>
              <a:rPr lang="es-ES" sz="4000" b="1" dirty="0" smtClean="0">
                <a:solidFill>
                  <a:schemeClr val="bg1"/>
                </a:solidFill>
                <a:latin typeface="Calibri" panose="020F0502020204030204" pitchFamily="34" charset="0"/>
                <a:cs typeface="Calibri" panose="020F0502020204030204" pitchFamily="34" charset="0"/>
              </a:rPr>
              <a:t>   Y </a:t>
            </a:r>
            <a:r>
              <a:rPr lang="es-ES" sz="4000" b="1" dirty="0">
                <a:solidFill>
                  <a:schemeClr val="bg1"/>
                </a:solidFill>
                <a:latin typeface="Calibri" panose="020F0502020204030204" pitchFamily="34" charset="0"/>
                <a:cs typeface="Calibri" panose="020F0502020204030204" pitchFamily="34" charset="0"/>
              </a:rPr>
              <a:t>diez mil a tu diestra;</a:t>
            </a:r>
          </a:p>
          <a:p>
            <a:r>
              <a:rPr lang="es-ES" sz="4000" b="1" dirty="0" smtClean="0">
                <a:solidFill>
                  <a:schemeClr val="bg1"/>
                </a:solidFill>
                <a:latin typeface="Calibri" panose="020F0502020204030204" pitchFamily="34" charset="0"/>
                <a:cs typeface="Calibri" panose="020F0502020204030204" pitchFamily="34" charset="0"/>
              </a:rPr>
              <a:t>   Mas </a:t>
            </a:r>
            <a:r>
              <a:rPr lang="es-ES" sz="4000" b="1" dirty="0">
                <a:solidFill>
                  <a:schemeClr val="bg1"/>
                </a:solidFill>
                <a:latin typeface="Calibri" panose="020F0502020204030204" pitchFamily="34" charset="0"/>
                <a:cs typeface="Calibri" panose="020F0502020204030204" pitchFamily="34" charset="0"/>
              </a:rPr>
              <a:t>a ti no llegará</a:t>
            </a:r>
            <a:r>
              <a:rPr lang="es-ES" sz="4000" b="1" dirty="0" smtClean="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a:p>
            <a:r>
              <a:rPr lang="es-ES" sz="4000" b="1" dirty="0">
                <a:solidFill>
                  <a:srgbClr val="FFFF00"/>
                </a:solidFill>
                <a:latin typeface="Calibri" panose="020F0502020204030204" pitchFamily="34" charset="0"/>
                <a:cs typeface="Calibri" panose="020F0502020204030204" pitchFamily="34" charset="0"/>
              </a:rPr>
              <a:t>8 </a:t>
            </a:r>
            <a:r>
              <a:rPr lang="es-ES" sz="4000" b="1" dirty="0">
                <a:solidFill>
                  <a:schemeClr val="bg1"/>
                </a:solidFill>
                <a:latin typeface="Calibri" panose="020F0502020204030204" pitchFamily="34" charset="0"/>
                <a:cs typeface="Calibri" panose="020F0502020204030204" pitchFamily="34" charset="0"/>
              </a:rPr>
              <a:t>Ciertamente con tus ojos mirarás</a:t>
            </a:r>
          </a:p>
          <a:p>
            <a:r>
              <a:rPr lang="es-ES" sz="4000" b="1" dirty="0" smtClean="0">
                <a:solidFill>
                  <a:schemeClr val="bg1"/>
                </a:solidFill>
                <a:latin typeface="Calibri" panose="020F0502020204030204" pitchFamily="34" charset="0"/>
                <a:cs typeface="Calibri" panose="020F0502020204030204" pitchFamily="34" charset="0"/>
              </a:rPr>
              <a:t>   Y </a:t>
            </a:r>
            <a:r>
              <a:rPr lang="es-ES" sz="4000" b="1" dirty="0">
                <a:solidFill>
                  <a:schemeClr val="bg1"/>
                </a:solidFill>
                <a:latin typeface="Calibri" panose="020F0502020204030204" pitchFamily="34" charset="0"/>
                <a:cs typeface="Calibri" panose="020F0502020204030204" pitchFamily="34" charset="0"/>
              </a:rPr>
              <a:t>verás la recompensa de los impíos.</a:t>
            </a:r>
            <a:endParaRPr lang="es-DO" sz="4800"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287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488368" y="154968"/>
            <a:ext cx="9233940" cy="6863417"/>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chemeClr val="bg1"/>
                </a:solidFill>
              </a:rPr>
              <a:t>De la misma manera que los tres jóvenes hebreos fueron a las llamas, pero Jesús, el Hijo </a:t>
            </a:r>
            <a:r>
              <a:rPr lang="es-ES" sz="4000" b="1" dirty="0" smtClean="0">
                <a:solidFill>
                  <a:schemeClr val="bg1"/>
                </a:solidFill>
              </a:rPr>
              <a:t>del Hombre</a:t>
            </a:r>
            <a:r>
              <a:rPr lang="es-ES" sz="4000" b="1" dirty="0">
                <a:solidFill>
                  <a:schemeClr val="bg1"/>
                </a:solidFill>
              </a:rPr>
              <a:t>, estuvo allí para protegerlos; </a:t>
            </a:r>
            <a:r>
              <a:rPr lang="es-ES" sz="4000" b="1" dirty="0">
                <a:solidFill>
                  <a:srgbClr val="FFFF00"/>
                </a:solidFill>
              </a:rPr>
              <a:t>el pueblo de Dios irá a las llamas</a:t>
            </a:r>
            <a:r>
              <a:rPr lang="es-ES" sz="4000" b="1" dirty="0">
                <a:solidFill>
                  <a:schemeClr val="bg1"/>
                </a:solidFill>
              </a:rPr>
              <a:t>. Pasarán por el tiempo </a:t>
            </a:r>
            <a:r>
              <a:rPr lang="es-ES" sz="4000" b="1" dirty="0" smtClean="0">
                <a:solidFill>
                  <a:schemeClr val="bg1"/>
                </a:solidFill>
              </a:rPr>
              <a:t>de tribulación</a:t>
            </a:r>
            <a:r>
              <a:rPr lang="es-ES" sz="4000" b="1" dirty="0">
                <a:solidFill>
                  <a:schemeClr val="bg1"/>
                </a:solidFill>
              </a:rPr>
              <a:t>, pero serán </a:t>
            </a:r>
            <a:r>
              <a:rPr lang="es-ES" sz="4000" b="1" dirty="0">
                <a:solidFill>
                  <a:srgbClr val="FFFF00"/>
                </a:solidFill>
              </a:rPr>
              <a:t>protegidos</a:t>
            </a:r>
            <a:r>
              <a:rPr lang="es-ES" sz="4000" b="1" dirty="0">
                <a:solidFill>
                  <a:schemeClr val="bg1"/>
                </a:solidFill>
              </a:rPr>
              <a:t> por Dios, y no recibirán daño alguno, como </a:t>
            </a:r>
            <a:r>
              <a:rPr lang="es-ES" sz="4000" b="1" dirty="0" smtClean="0">
                <a:solidFill>
                  <a:schemeClr val="bg1"/>
                </a:solidFill>
              </a:rPr>
              <a:t>testimonio viviente </a:t>
            </a:r>
            <a:r>
              <a:rPr lang="es-ES" sz="4000" b="1" dirty="0">
                <a:solidFill>
                  <a:schemeClr val="bg1"/>
                </a:solidFill>
              </a:rPr>
              <a:t>de su poder absoluto. Cuando el tiempo de tribulación consuma al mundo, el pueblo </a:t>
            </a:r>
            <a:r>
              <a:rPr lang="es-ES" sz="4000" b="1" dirty="0" smtClean="0">
                <a:solidFill>
                  <a:schemeClr val="bg1"/>
                </a:solidFill>
              </a:rPr>
              <a:t>de Dios </a:t>
            </a:r>
            <a:r>
              <a:rPr lang="es-ES" sz="4000" b="1" dirty="0">
                <a:solidFill>
                  <a:schemeClr val="bg1"/>
                </a:solidFill>
              </a:rPr>
              <a:t>encontrará en él su máxima seguridad.</a:t>
            </a:r>
            <a:endParaRPr lang="es-ES" sz="4000" b="1" i="1" dirty="0">
              <a:solidFill>
                <a:srgbClr val="FFFF00"/>
              </a:solidFill>
            </a:endParaRPr>
          </a:p>
        </p:txBody>
      </p:sp>
    </p:spTree>
    <p:extLst>
      <p:ext uri="{BB962C8B-B14F-4D97-AF65-F5344CB8AC3E}">
        <p14:creationId xmlns:p14="http://schemas.microsoft.com/office/powerpoint/2010/main" val="183111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392436" y="141680"/>
            <a:ext cx="1137484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ES" sz="3600" b="1" dirty="0">
                <a:solidFill>
                  <a:srgbClr val="FFFF00"/>
                </a:solidFill>
                <a:latin typeface="Calibri" panose="020F0502020204030204" pitchFamily="34" charset="0"/>
                <a:cs typeface="Calibri" panose="020F0502020204030204" pitchFamily="34" charset="0"/>
              </a:rPr>
              <a:t>3. ¿Qué acontecimiento glorioso sucede al final del tiempo de tribulación? Daniel </a:t>
            </a:r>
            <a:r>
              <a:rPr lang="es-ES" sz="3600" b="1" dirty="0" smtClean="0">
                <a:solidFill>
                  <a:srgbClr val="FFFF00"/>
                </a:solidFill>
                <a:latin typeface="Calibri" panose="020F0502020204030204" pitchFamily="34" charset="0"/>
                <a:cs typeface="Calibri" panose="020F0502020204030204" pitchFamily="34" charset="0"/>
              </a:rPr>
              <a:t>12:1b</a:t>
            </a:r>
            <a:endParaRPr lang="es-ES"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1064301" y="1491572"/>
            <a:ext cx="9788578" cy="4832092"/>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a:solidFill>
                  <a:schemeClr val="bg1"/>
                </a:solidFill>
                <a:latin typeface="Calibri" panose="020F0502020204030204" pitchFamily="34" charset="0"/>
                <a:cs typeface="Calibri" panose="020F0502020204030204" pitchFamily="34" charset="0"/>
              </a:rPr>
              <a:t>En aquel tiempo se levantará Miguel, el gran príncipe que está de parte de los hijos de tu pueblo; y será tiempo de angustia, cual nunca fue desde que hubo gente hasta entonces; </a:t>
            </a:r>
            <a:r>
              <a:rPr lang="es-ES" sz="4400" b="1" u="sng" dirty="0">
                <a:solidFill>
                  <a:schemeClr val="bg1"/>
                </a:solidFill>
                <a:latin typeface="Calibri" panose="020F0502020204030204" pitchFamily="34" charset="0"/>
                <a:cs typeface="Calibri" panose="020F0502020204030204" pitchFamily="34" charset="0"/>
              </a:rPr>
              <a:t>pero en aquel tiempo será libertado tu pueblo, todos los que se hallen escritos en el libro.</a:t>
            </a:r>
            <a:endParaRPr lang="es-DO" sz="4400" b="1"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3771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64629" y="738314"/>
            <a:ext cx="11062741" cy="563231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3600" b="1" dirty="0" smtClean="0">
                <a:solidFill>
                  <a:schemeClr val="bg1"/>
                </a:solidFill>
                <a:latin typeface="Calibri" panose="020F0502020204030204" pitchFamily="34" charset="0"/>
                <a:cs typeface="Calibri" panose="020F0502020204030204" pitchFamily="34" charset="0"/>
              </a:rPr>
              <a:t>“Al </a:t>
            </a:r>
            <a:r>
              <a:rPr lang="es-ES" sz="3600" b="1" dirty="0">
                <a:solidFill>
                  <a:schemeClr val="bg1"/>
                </a:solidFill>
                <a:latin typeface="Calibri" panose="020F0502020204030204" pitchFamily="34" charset="0"/>
                <a:cs typeface="Calibri" panose="020F0502020204030204" pitchFamily="34" charset="0"/>
              </a:rPr>
              <a:t>acercarse los miembros del cuerpo de Cristo al período de su último conflicto, al “tiempo de angustia de Jacob”, crecerán en Cristo y participarán en gran medida de su Espíritu. Al crecer el tercer mensaje hasta ser un fuerte pregón, cuando acompañe a la obra final un gran poder y gloria, los hijos de Dios participarán de aquella gloria. La lluvia tardía será lo que los fortalecerá y reavivará para atravesar el tiempo de angustia. Sus rostros resplandecerán con la gloria de aquella luz que acompaña al tercer ángel</a:t>
            </a:r>
            <a:r>
              <a:rPr lang="es-ES" sz="3600" b="1" dirty="0" smtClean="0">
                <a:solidFill>
                  <a:schemeClr val="bg1"/>
                </a:solidFill>
                <a:latin typeface="Calibri" panose="020F0502020204030204" pitchFamily="34" charset="0"/>
                <a:cs typeface="Calibri" panose="020F0502020204030204" pitchFamily="34" charset="0"/>
              </a:rPr>
              <a:t>.” </a:t>
            </a:r>
            <a:r>
              <a:rPr lang="es-ES" sz="3200" b="1" i="1" dirty="0" smtClean="0">
                <a:solidFill>
                  <a:srgbClr val="FF0000"/>
                </a:solidFill>
                <a:latin typeface="Calibri" panose="020F0502020204030204" pitchFamily="34" charset="0"/>
                <a:cs typeface="Calibri" panose="020F0502020204030204" pitchFamily="34" charset="0"/>
              </a:rPr>
              <a:t>{EGW, Recibiréis Poder, RP </a:t>
            </a:r>
            <a:r>
              <a:rPr lang="es-ES" sz="3200" b="1" i="1" dirty="0">
                <a:solidFill>
                  <a:srgbClr val="FF0000"/>
                </a:solidFill>
                <a:latin typeface="Calibri" panose="020F0502020204030204" pitchFamily="34" charset="0"/>
                <a:cs typeface="Calibri" panose="020F0502020204030204" pitchFamily="34" charset="0"/>
              </a:rPr>
              <a:t>344.2}</a:t>
            </a:r>
            <a:endParaRPr lang="es-DO" sz="44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3015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64629" y="279839"/>
            <a:ext cx="11062741" cy="6309420"/>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chemeClr val="bg1"/>
                </a:solidFill>
                <a:latin typeface="Calibri" panose="020F0502020204030204" pitchFamily="34" charset="0"/>
                <a:cs typeface="Calibri" panose="020F0502020204030204" pitchFamily="34" charset="0"/>
              </a:rPr>
              <a:t>“Vi que Dios </a:t>
            </a:r>
            <a:r>
              <a:rPr lang="es-ES" sz="4400" b="1" dirty="0">
                <a:solidFill>
                  <a:schemeClr val="bg1"/>
                </a:solidFill>
                <a:latin typeface="Calibri" panose="020F0502020204030204" pitchFamily="34" charset="0"/>
                <a:cs typeface="Calibri" panose="020F0502020204030204" pitchFamily="34" charset="0"/>
              </a:rPr>
              <a:t>preservará</a:t>
            </a:r>
            <a:r>
              <a:rPr lang="es-ES" sz="4000" b="1" dirty="0">
                <a:solidFill>
                  <a:schemeClr val="bg1"/>
                </a:solidFill>
                <a:latin typeface="Calibri" panose="020F0502020204030204" pitchFamily="34" charset="0"/>
                <a:cs typeface="Calibri" panose="020F0502020204030204" pitchFamily="34" charset="0"/>
              </a:rPr>
              <a:t> de manera maravillosa a su pueblo durante el tiempo de angustia. Así como Jesús oró con toda la agonía de su alma en el huerto, ellos clamarán con fervor y agonía día y noche para obtener libramiento. Se proclamará el decreto de que deben despreciar el sábado del cuarto mandamiento, y honrar el primer día, o perder la vida. Pero ellos no cederán, ni pisotearán el sábado del Señor para honrar una institución del papado. </a:t>
            </a:r>
            <a:endParaRPr lang="es-DO" sz="48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0095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64629" y="310617"/>
            <a:ext cx="11062741" cy="6247864"/>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smtClean="0">
                <a:solidFill>
                  <a:schemeClr val="bg1"/>
                </a:solidFill>
                <a:latin typeface="Calibri" panose="020F0502020204030204" pitchFamily="34" charset="0"/>
                <a:cs typeface="Calibri" panose="020F0502020204030204" pitchFamily="34" charset="0"/>
              </a:rPr>
              <a:t>Los </a:t>
            </a:r>
            <a:r>
              <a:rPr lang="es-ES" sz="4000" b="1" dirty="0">
                <a:solidFill>
                  <a:schemeClr val="bg1"/>
                </a:solidFill>
                <a:latin typeface="Calibri" panose="020F0502020204030204" pitchFamily="34" charset="0"/>
                <a:cs typeface="Calibri" panose="020F0502020204030204" pitchFamily="34" charset="0"/>
              </a:rPr>
              <a:t>rodearán las huestes de Satanás, y los hombres perversos, para alegrarse de su suerte, porque no parecerá haber para ellos medio de escapar. Pero en medio de las orgías y el triunfo de aquéllos, se oirá el estruendo ensordecedor del trueno más formidable. Los cielos se habrán ennegrecido, y estarán iluminados únicamente por la deslumbrante y terrible gloria del cielo, cuando Dios deje oír su voz desde su santa morada. {RP 344.3}.” </a:t>
            </a:r>
            <a:r>
              <a:rPr lang="es-ES" sz="3600" b="1" i="1" dirty="0" smtClean="0">
                <a:solidFill>
                  <a:srgbClr val="FF0000"/>
                </a:solidFill>
                <a:latin typeface="Calibri" panose="020F0502020204030204" pitchFamily="34" charset="0"/>
                <a:cs typeface="Calibri" panose="020F0502020204030204" pitchFamily="34" charset="0"/>
              </a:rPr>
              <a:t>{EGW, Recibiréis Poder, RP 344.3}</a:t>
            </a:r>
            <a:endParaRPr lang="es-DO" sz="48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3558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64629" y="310617"/>
            <a:ext cx="11062741" cy="618630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a:solidFill>
                  <a:schemeClr val="bg1"/>
                </a:solidFill>
                <a:latin typeface="Calibri" panose="020F0502020204030204" pitchFamily="34" charset="0"/>
                <a:cs typeface="Calibri" panose="020F0502020204030204" pitchFamily="34" charset="0"/>
              </a:rPr>
              <a:t>Los cimientos de la tierra temblarán; los edificios vacilarán y caerán con espantoso fragor. El mar hervirá como una olla, y toda la tierra será terriblemente conmovida. El cautiverio de los justos se cambiará, y con suave y solemne susurro se dirán unos a otros: “Somos librados; es la voz de Dios”. Con solemne asombro escucharán las palabras de la voz</a:t>
            </a:r>
            <a:r>
              <a:rPr lang="es-ES" sz="4400" b="1" dirty="0" smtClean="0">
                <a:solidFill>
                  <a:schemeClr val="bg1"/>
                </a:solidFill>
                <a:latin typeface="Calibri" panose="020F0502020204030204" pitchFamily="34" charset="0"/>
                <a:cs typeface="Calibri" panose="020F0502020204030204" pitchFamily="34" charset="0"/>
              </a:rPr>
              <a:t>.” </a:t>
            </a:r>
            <a:r>
              <a:rPr lang="es-ES" sz="4000" b="1" i="1" dirty="0" smtClean="0">
                <a:solidFill>
                  <a:srgbClr val="FF0000"/>
                </a:solidFill>
                <a:latin typeface="Calibri" panose="020F0502020204030204" pitchFamily="34" charset="0"/>
                <a:cs typeface="Calibri" panose="020F0502020204030204" pitchFamily="34" charset="0"/>
              </a:rPr>
              <a:t>{EGW, Recibiréis Poder, RP 344.4}</a:t>
            </a:r>
            <a:endParaRPr lang="es-DO" sz="54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6527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ES" sz="3600" b="1" dirty="0" smtClean="0">
                <a:solidFill>
                  <a:srgbClr val="FFFF00"/>
                </a:solidFill>
                <a:latin typeface="Calibri" panose="020F0502020204030204" pitchFamily="34" charset="0"/>
                <a:cs typeface="Calibri" panose="020F0502020204030204" pitchFamily="34" charset="0"/>
              </a:rPr>
              <a:t>4. </a:t>
            </a:r>
            <a:r>
              <a:rPr lang="es-ES" sz="3600" b="1" dirty="0">
                <a:solidFill>
                  <a:srgbClr val="FFFF00"/>
                </a:solidFill>
                <a:latin typeface="Calibri" panose="020F0502020204030204" pitchFamily="34" charset="0"/>
                <a:cs typeface="Calibri" panose="020F0502020204030204" pitchFamily="34" charset="0"/>
              </a:rPr>
              <a:t>¿Cómo se realiza esa liberación milagrosa? Mateo 24:30; véase también Mateo 16:27</a:t>
            </a:r>
            <a:endParaRPr lang="es-ES"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745171" y="1376974"/>
            <a:ext cx="10643017" cy="526297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smtClean="0">
                <a:solidFill>
                  <a:srgbClr val="FF0000"/>
                </a:solidFill>
                <a:latin typeface="Calibri" panose="020F0502020204030204" pitchFamily="34" charset="0"/>
                <a:cs typeface="Calibri" panose="020F0502020204030204" pitchFamily="34" charset="0"/>
              </a:rPr>
              <a:t>Mt. 24: 30</a:t>
            </a:r>
          </a:p>
          <a:p>
            <a:r>
              <a:rPr lang="es-ES" sz="4800" b="1" dirty="0" smtClean="0">
                <a:solidFill>
                  <a:schemeClr val="bg1"/>
                </a:solidFill>
                <a:latin typeface="Calibri" panose="020F0502020204030204" pitchFamily="34" charset="0"/>
                <a:cs typeface="Calibri" panose="020F0502020204030204" pitchFamily="34" charset="0"/>
              </a:rPr>
              <a:t>Entonces </a:t>
            </a:r>
            <a:r>
              <a:rPr lang="es-ES" sz="4800" b="1" dirty="0">
                <a:solidFill>
                  <a:srgbClr val="FFFF00"/>
                </a:solidFill>
                <a:latin typeface="Calibri" panose="020F0502020204030204" pitchFamily="34" charset="0"/>
                <a:cs typeface="Calibri" panose="020F0502020204030204" pitchFamily="34" charset="0"/>
              </a:rPr>
              <a:t>aparecerá la señal del Hijo del Hombre en el cielo</a:t>
            </a:r>
            <a:r>
              <a:rPr lang="es-ES" sz="4800" b="1" dirty="0">
                <a:solidFill>
                  <a:schemeClr val="bg1"/>
                </a:solidFill>
                <a:latin typeface="Calibri" panose="020F0502020204030204" pitchFamily="34" charset="0"/>
                <a:cs typeface="Calibri" panose="020F0502020204030204" pitchFamily="34" charset="0"/>
              </a:rPr>
              <a:t>; y entonces lamentarán todas las tribus de la tierra, y verán al Hijo del Hombre viniendo sobre las nubes del cielo, con poder y gran gloria</a:t>
            </a:r>
            <a:r>
              <a:rPr lang="es-ES" sz="4800" b="1" dirty="0" smtClean="0">
                <a:solidFill>
                  <a:schemeClr val="bg1"/>
                </a:solidFill>
                <a:latin typeface="Calibri" panose="020F0502020204030204" pitchFamily="34" charset="0"/>
                <a:cs typeface="Calibri" panose="020F0502020204030204" pitchFamily="34" charset="0"/>
              </a:rPr>
              <a:t>.</a:t>
            </a:r>
            <a:endParaRPr lang="es-DO"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6590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745171" y="730643"/>
            <a:ext cx="11198581" cy="769441"/>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ES" sz="4400" b="1" dirty="0" smtClean="0">
                <a:solidFill>
                  <a:srgbClr val="FF0000"/>
                </a:solidFill>
                <a:latin typeface="Calibri" panose="020F0502020204030204" pitchFamily="34" charset="0"/>
                <a:cs typeface="Calibri" panose="020F0502020204030204" pitchFamily="34" charset="0"/>
              </a:rPr>
              <a:t>Mateo </a:t>
            </a:r>
            <a:r>
              <a:rPr lang="es-ES" sz="4400" b="1" dirty="0">
                <a:solidFill>
                  <a:srgbClr val="FF0000"/>
                </a:solidFill>
                <a:latin typeface="Calibri" panose="020F0502020204030204" pitchFamily="34" charset="0"/>
                <a:cs typeface="Calibri" panose="020F0502020204030204" pitchFamily="34" charset="0"/>
              </a:rPr>
              <a:t>16:27</a:t>
            </a:r>
            <a:endParaRPr lang="es-ES" sz="4400" b="1" dirty="0">
              <a:solidFill>
                <a:srgbClr val="FF00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745171" y="1376974"/>
            <a:ext cx="10643017" cy="470898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6000" b="1" dirty="0">
                <a:solidFill>
                  <a:schemeClr val="bg1"/>
                </a:solidFill>
                <a:latin typeface="Calibri" panose="020F0502020204030204" pitchFamily="34" charset="0"/>
                <a:cs typeface="Calibri" panose="020F0502020204030204" pitchFamily="34" charset="0"/>
              </a:rPr>
              <a:t>Porque </a:t>
            </a:r>
            <a:r>
              <a:rPr lang="es-ES" sz="6000" b="1" dirty="0">
                <a:solidFill>
                  <a:srgbClr val="FFFF00"/>
                </a:solidFill>
                <a:latin typeface="Calibri" panose="020F0502020204030204" pitchFamily="34" charset="0"/>
                <a:cs typeface="Calibri" panose="020F0502020204030204" pitchFamily="34" charset="0"/>
              </a:rPr>
              <a:t>el Hijo del Hombre vendrá en la gloria </a:t>
            </a:r>
            <a:r>
              <a:rPr lang="es-ES" sz="6000" b="1" dirty="0">
                <a:solidFill>
                  <a:schemeClr val="bg1"/>
                </a:solidFill>
                <a:latin typeface="Calibri" panose="020F0502020204030204" pitchFamily="34" charset="0"/>
                <a:cs typeface="Calibri" panose="020F0502020204030204" pitchFamily="34" charset="0"/>
              </a:rPr>
              <a:t>de su Padre con sus ángeles, y entonces pagará a cada uno conforme a sus obras.</a:t>
            </a:r>
            <a:endParaRPr lang="es-DO" sz="6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9180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 name="CuadroTexto 6">
            <a:extLst>
              <a:ext uri="{FF2B5EF4-FFF2-40B4-BE49-F238E27FC236}">
                <a16:creationId xmlns:a16="http://schemas.microsoft.com/office/drawing/2014/main" id="{1BBDF06D-B11B-42C8-AE11-6D6E4C177720}"/>
              </a:ext>
            </a:extLst>
          </p:cNvPr>
          <p:cNvSpPr txBox="1"/>
          <p:nvPr/>
        </p:nvSpPr>
        <p:spPr>
          <a:xfrm>
            <a:off x="1444052" y="905969"/>
            <a:ext cx="10747948" cy="6001643"/>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800" b="1" dirty="0">
                <a:solidFill>
                  <a:schemeClr val="bg1"/>
                </a:solidFill>
                <a:latin typeface="Calibri" panose="020F0502020204030204" pitchFamily="34" charset="0"/>
                <a:cs typeface="Calibri" panose="020F0502020204030204" pitchFamily="34" charset="0"/>
              </a:rPr>
              <a:t>El libro de Daniel termina en victoria. ¡El plan de Dios triunfa! ¡El pueblo de Dios triunfa! ¡</a:t>
            </a:r>
            <a:r>
              <a:rPr lang="es-ES" sz="4800" b="1" dirty="0" smtClean="0">
                <a:solidFill>
                  <a:schemeClr val="bg1"/>
                </a:solidFill>
                <a:latin typeface="Calibri" panose="020F0502020204030204" pitchFamily="34" charset="0"/>
                <a:cs typeface="Calibri" panose="020F0502020204030204" pitchFamily="34" charset="0"/>
              </a:rPr>
              <a:t>Los propósitos </a:t>
            </a:r>
            <a:r>
              <a:rPr lang="es-ES" sz="4800" b="1" dirty="0">
                <a:solidFill>
                  <a:schemeClr val="bg1"/>
                </a:solidFill>
                <a:latin typeface="Calibri" panose="020F0502020204030204" pitchFamily="34" charset="0"/>
                <a:cs typeface="Calibri" panose="020F0502020204030204" pitchFamily="34" charset="0"/>
              </a:rPr>
              <a:t>de Dios triunfan! Satanás y las huestes del infierno son derrotados. Toda la historia </a:t>
            </a:r>
            <a:r>
              <a:rPr lang="es-ES" sz="4800" b="1" dirty="0" smtClean="0">
                <a:solidFill>
                  <a:schemeClr val="bg1"/>
                </a:solidFill>
                <a:latin typeface="Calibri" panose="020F0502020204030204" pitchFamily="34" charset="0"/>
                <a:cs typeface="Calibri" panose="020F0502020204030204" pitchFamily="34" charset="0"/>
              </a:rPr>
              <a:t>se encamina </a:t>
            </a:r>
            <a:r>
              <a:rPr lang="es-ES" sz="4800" b="1" dirty="0">
                <a:solidFill>
                  <a:schemeClr val="bg1"/>
                </a:solidFill>
                <a:latin typeface="Calibri" panose="020F0502020204030204" pitchFamily="34" charset="0"/>
                <a:cs typeface="Calibri" panose="020F0502020204030204" pitchFamily="34" charset="0"/>
              </a:rPr>
              <a:t>hacia un gran clímax. La raza humana entera está </a:t>
            </a:r>
            <a:r>
              <a:rPr lang="es-ES" sz="4800" b="1" dirty="0" smtClean="0">
                <a:solidFill>
                  <a:schemeClr val="bg1"/>
                </a:solidFill>
                <a:latin typeface="Calibri" panose="020F0502020204030204" pitchFamily="34" charset="0"/>
                <a:cs typeface="Calibri" panose="020F0502020204030204" pitchFamily="34" charset="0"/>
              </a:rPr>
              <a:t>siendo catapultada </a:t>
            </a:r>
            <a:r>
              <a:rPr lang="es-ES" sz="4800" b="1" dirty="0">
                <a:solidFill>
                  <a:schemeClr val="bg1"/>
                </a:solidFill>
                <a:latin typeface="Calibri" panose="020F0502020204030204" pitchFamily="34" charset="0"/>
                <a:cs typeface="Calibri" panose="020F0502020204030204" pitchFamily="34" charset="0"/>
              </a:rPr>
              <a:t>hacia su </a:t>
            </a:r>
            <a:r>
              <a:rPr lang="es-ES" sz="4800" b="1" dirty="0" smtClean="0">
                <a:solidFill>
                  <a:schemeClr val="bg1"/>
                </a:solidFill>
                <a:latin typeface="Calibri" panose="020F0502020204030204" pitchFamily="34" charset="0"/>
                <a:cs typeface="Calibri" panose="020F0502020204030204" pitchFamily="34" charset="0"/>
              </a:rPr>
              <a:t>destino final</a:t>
            </a:r>
            <a:r>
              <a:rPr lang="es-ES" sz="4800" b="1" dirty="0">
                <a:solidFill>
                  <a:schemeClr val="bg1"/>
                </a:solidFill>
                <a:latin typeface="Calibri" panose="020F0502020204030204" pitchFamily="34" charset="0"/>
                <a:cs typeface="Calibri" panose="020F0502020204030204" pitchFamily="34" charset="0"/>
              </a:rPr>
              <a:t>. </a:t>
            </a:r>
            <a:endParaRPr lang="es-ES" sz="4800" b="1" dirty="0" smtClean="0">
              <a:solidFill>
                <a:schemeClr val="bg1"/>
              </a:solidFill>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AB40DB7F-2397-49BB-935D-FFBDC5B152C6}"/>
              </a:ext>
            </a:extLst>
          </p:cNvPr>
          <p:cNvSpPr/>
          <p:nvPr/>
        </p:nvSpPr>
        <p:spPr>
          <a:xfrm rot="10800000">
            <a:off x="0" y="7953"/>
            <a:ext cx="12206514" cy="1597950"/>
          </a:xfrm>
          <a:custGeom>
            <a:avLst/>
            <a:gdLst>
              <a:gd name="connsiteX0" fmla="*/ 0 w 12192000"/>
              <a:gd name="connsiteY0" fmla="*/ 0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0 w 12192000"/>
              <a:gd name="connsiteY4" fmla="*/ 0 h 1303362"/>
              <a:gd name="connsiteX0" fmla="*/ 1219200 w 12192000"/>
              <a:gd name="connsiteY0" fmla="*/ 14514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219200 w 12192000"/>
              <a:gd name="connsiteY4" fmla="*/ 14514 h 1303362"/>
              <a:gd name="connsiteX0" fmla="*/ 1436914 w 12192000"/>
              <a:gd name="connsiteY0" fmla="*/ 29028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436914 w 12192000"/>
              <a:gd name="connsiteY4" fmla="*/ 29028 h 1303362"/>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7519 h 2391853"/>
              <a:gd name="connsiteX1" fmla="*/ 7489371 w 12206514"/>
              <a:gd name="connsiteY1" fmla="*/ 1223453 h 2391853"/>
              <a:gd name="connsiteX2" fmla="*/ 12206514 w 12206514"/>
              <a:gd name="connsiteY2" fmla="*/ 4253 h 2391853"/>
              <a:gd name="connsiteX3" fmla="*/ 12192000 w 12206514"/>
              <a:gd name="connsiteY3" fmla="*/ 1088491 h 2391853"/>
              <a:gd name="connsiteX4" fmla="*/ 12192000 w 12206514"/>
              <a:gd name="connsiteY4" fmla="*/ 2391853 h 2391853"/>
              <a:gd name="connsiteX5" fmla="*/ 0 w 12206514"/>
              <a:gd name="connsiteY5" fmla="*/ 2391853 h 2391853"/>
              <a:gd name="connsiteX6" fmla="*/ 1436914 w 12206514"/>
              <a:gd name="connsiteY6" fmla="*/ 1117519 h 2391853"/>
              <a:gd name="connsiteX0" fmla="*/ 1436914 w 12206514"/>
              <a:gd name="connsiteY0" fmla="*/ 1121779 h 2396113"/>
              <a:gd name="connsiteX1" fmla="*/ 7489371 w 12206514"/>
              <a:gd name="connsiteY1" fmla="*/ 1227713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21779 h 2396113"/>
              <a:gd name="connsiteX1" fmla="*/ 7518400 w 12206514"/>
              <a:gd name="connsiteY1" fmla="*/ 1663142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691 h 2392025"/>
              <a:gd name="connsiteX1" fmla="*/ 7518400 w 12206514"/>
              <a:gd name="connsiteY1" fmla="*/ 1659054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691 h 2392025"/>
              <a:gd name="connsiteX1" fmla="*/ 7692572 w 12206514"/>
              <a:gd name="connsiteY1" fmla="*/ 1688082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593 h 2391927"/>
              <a:gd name="connsiteX1" fmla="*/ 7692572 w 12206514"/>
              <a:gd name="connsiteY1" fmla="*/ 1687984 h 2391927"/>
              <a:gd name="connsiteX2" fmla="*/ 9593943 w 12206514"/>
              <a:gd name="connsiteY2" fmla="*/ 1354156 h 2391927"/>
              <a:gd name="connsiteX3" fmla="*/ 12206514 w 12206514"/>
              <a:gd name="connsiteY3" fmla="*/ 4327 h 2391927"/>
              <a:gd name="connsiteX4" fmla="*/ 12192000 w 12206514"/>
              <a:gd name="connsiteY4" fmla="*/ 1088565 h 2391927"/>
              <a:gd name="connsiteX5" fmla="*/ 12192000 w 12206514"/>
              <a:gd name="connsiteY5" fmla="*/ 2391927 h 2391927"/>
              <a:gd name="connsiteX6" fmla="*/ 0 w 12206514"/>
              <a:gd name="connsiteY6" fmla="*/ 2391927 h 2391927"/>
              <a:gd name="connsiteX7" fmla="*/ 1436914 w 12206514"/>
              <a:gd name="connsiteY7" fmla="*/ 1117593 h 2391927"/>
              <a:gd name="connsiteX0" fmla="*/ 1436914 w 12206514"/>
              <a:gd name="connsiteY0" fmla="*/ 1117792 h 2392126"/>
              <a:gd name="connsiteX1" fmla="*/ 7692572 w 12206514"/>
              <a:gd name="connsiteY1" fmla="*/ 1688183 h 2392126"/>
              <a:gd name="connsiteX2" fmla="*/ 9593943 w 12206514"/>
              <a:gd name="connsiteY2" fmla="*/ 1354355 h 2392126"/>
              <a:gd name="connsiteX3" fmla="*/ 12206514 w 12206514"/>
              <a:gd name="connsiteY3" fmla="*/ 4526 h 2392126"/>
              <a:gd name="connsiteX4" fmla="*/ 12192000 w 12206514"/>
              <a:gd name="connsiteY4" fmla="*/ 1088764 h 2392126"/>
              <a:gd name="connsiteX5" fmla="*/ 12192000 w 12206514"/>
              <a:gd name="connsiteY5" fmla="*/ 2392126 h 2392126"/>
              <a:gd name="connsiteX6" fmla="*/ 0 w 12206514"/>
              <a:gd name="connsiteY6" fmla="*/ 2392126 h 2392126"/>
              <a:gd name="connsiteX7" fmla="*/ 1436914 w 12206514"/>
              <a:gd name="connsiteY7" fmla="*/ 1117792 h 2392126"/>
              <a:gd name="connsiteX0" fmla="*/ 1436914 w 12206514"/>
              <a:gd name="connsiteY0" fmla="*/ 1118190 h 2392524"/>
              <a:gd name="connsiteX1" fmla="*/ 7692572 w 12206514"/>
              <a:gd name="connsiteY1" fmla="*/ 1688581 h 2392524"/>
              <a:gd name="connsiteX2" fmla="*/ 9593943 w 12206514"/>
              <a:gd name="connsiteY2" fmla="*/ 1354753 h 2392524"/>
              <a:gd name="connsiteX3" fmla="*/ 12206514 w 12206514"/>
              <a:gd name="connsiteY3" fmla="*/ 4924 h 2392524"/>
              <a:gd name="connsiteX4" fmla="*/ 12192000 w 12206514"/>
              <a:gd name="connsiteY4" fmla="*/ 1089162 h 2392524"/>
              <a:gd name="connsiteX5" fmla="*/ 12192000 w 12206514"/>
              <a:gd name="connsiteY5" fmla="*/ 2392524 h 2392524"/>
              <a:gd name="connsiteX6" fmla="*/ 0 w 12206514"/>
              <a:gd name="connsiteY6" fmla="*/ 2392524 h 2392524"/>
              <a:gd name="connsiteX7" fmla="*/ 1436914 w 12206514"/>
              <a:gd name="connsiteY7" fmla="*/ 1118190 h 2392524"/>
              <a:gd name="connsiteX0" fmla="*/ 1436914 w 12206514"/>
              <a:gd name="connsiteY0" fmla="*/ 1121944 h 2396278"/>
              <a:gd name="connsiteX1" fmla="*/ 7692572 w 12206514"/>
              <a:gd name="connsiteY1" fmla="*/ 1692335 h 2396278"/>
              <a:gd name="connsiteX2" fmla="*/ 95939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 name="connsiteX0" fmla="*/ 1436914 w 12206514"/>
              <a:gd name="connsiteY0" fmla="*/ 1120138 h 2394472"/>
              <a:gd name="connsiteX1" fmla="*/ 7692572 w 12206514"/>
              <a:gd name="connsiteY1" fmla="*/ 1690529 h 2394472"/>
              <a:gd name="connsiteX2" fmla="*/ 9651093 w 12206514"/>
              <a:gd name="connsiteY2" fmla="*/ 1032851 h 2394472"/>
              <a:gd name="connsiteX3" fmla="*/ 12206514 w 12206514"/>
              <a:gd name="connsiteY3" fmla="*/ 6872 h 2394472"/>
              <a:gd name="connsiteX4" fmla="*/ 12192000 w 12206514"/>
              <a:gd name="connsiteY4" fmla="*/ 1091110 h 2394472"/>
              <a:gd name="connsiteX5" fmla="*/ 12192000 w 12206514"/>
              <a:gd name="connsiteY5" fmla="*/ 2394472 h 2394472"/>
              <a:gd name="connsiteX6" fmla="*/ 0 w 12206514"/>
              <a:gd name="connsiteY6" fmla="*/ 2394472 h 2394472"/>
              <a:gd name="connsiteX7" fmla="*/ 1436914 w 12206514"/>
              <a:gd name="connsiteY7" fmla="*/ 1120138 h 2394472"/>
              <a:gd name="connsiteX0" fmla="*/ 1436914 w 12206514"/>
              <a:gd name="connsiteY0" fmla="*/ 1121944 h 2396278"/>
              <a:gd name="connsiteX1" fmla="*/ 7692572 w 12206514"/>
              <a:gd name="connsiteY1" fmla="*/ 1692335 h 2396278"/>
              <a:gd name="connsiteX2" fmla="*/ 104702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514" h="2396278">
                <a:moveTo>
                  <a:pt x="1436914" y="1121944"/>
                </a:moveTo>
                <a:cubicBezTo>
                  <a:pt x="2644019" y="823192"/>
                  <a:pt x="5897639" y="1877879"/>
                  <a:pt x="7692572" y="1692335"/>
                </a:cubicBezTo>
                <a:cubicBezTo>
                  <a:pt x="9131905" y="1601134"/>
                  <a:pt x="10163024" y="979322"/>
                  <a:pt x="10470243" y="863207"/>
                </a:cubicBezTo>
                <a:cubicBezTo>
                  <a:pt x="11270947" y="500350"/>
                  <a:pt x="11853333" y="-77685"/>
                  <a:pt x="12206514" y="8678"/>
                </a:cubicBezTo>
                <a:lnTo>
                  <a:pt x="12192000" y="1092916"/>
                </a:lnTo>
                <a:lnTo>
                  <a:pt x="12192000" y="2396278"/>
                </a:lnTo>
                <a:lnTo>
                  <a:pt x="0" y="2396278"/>
                </a:lnTo>
                <a:lnTo>
                  <a:pt x="1436914" y="1121944"/>
                </a:lnTo>
                <a:close/>
              </a:path>
            </a:pathLst>
          </a:custGeom>
          <a:solidFill>
            <a:schemeClr val="accent5">
              <a:lumMod val="50000"/>
            </a:schemeClr>
          </a:solidFill>
          <a:ln w="57150">
            <a:solidFill>
              <a:schemeClr val="bg1"/>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2" name="CuadroTexto 1"/>
          <p:cNvSpPr txBox="1"/>
          <p:nvPr/>
        </p:nvSpPr>
        <p:spPr>
          <a:xfrm>
            <a:off x="-1002890" y="99042"/>
            <a:ext cx="4911213" cy="707886"/>
          </a:xfrm>
          <a:prstGeom prst="rect">
            <a:avLst/>
          </a:prstGeom>
          <a:noFill/>
        </p:spPr>
        <p:txBody>
          <a:bodyPr wrap="square" rtlCol="0">
            <a:spAutoFit/>
          </a:bodyPr>
          <a:lstStyle/>
          <a:p>
            <a:pPr algn="ctr"/>
            <a:r>
              <a:rPr lang="es-DO" sz="4000" b="1" dirty="0" smtClean="0">
                <a:solidFill>
                  <a:schemeClr val="accent2"/>
                </a:solidFill>
                <a:latin typeface="Calibri" panose="020F0502020204030204" pitchFamily="34" charset="0"/>
                <a:cs typeface="Calibri" panose="020F0502020204030204" pitchFamily="34" charset="0"/>
              </a:rPr>
              <a:t>Introducción</a:t>
            </a:r>
            <a:endParaRPr lang="en-US" sz="40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763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8" y="139216"/>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5. </a:t>
            </a:r>
            <a:r>
              <a:rPr lang="es-ES" sz="3600" b="1" dirty="0">
                <a:solidFill>
                  <a:srgbClr val="FFFF00"/>
                </a:solidFill>
                <a:latin typeface="Calibri" panose="020F0502020204030204" pitchFamily="34" charset="0"/>
                <a:cs typeface="Calibri" panose="020F0502020204030204" pitchFamily="34" charset="0"/>
              </a:rPr>
              <a:t>¿Qué sucesos rodean a la Segunda Venida de Cristo? 1 Tesalonicenses 4:16, 17</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8" y="1343534"/>
            <a:ext cx="11471186" cy="5509200"/>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a:solidFill>
                  <a:schemeClr val="bg1"/>
                </a:solidFill>
              </a:rPr>
              <a:t>Porque el Señor mismo con voz de mando, con voz de arcángel, y con trompeta de Dios, descenderá del cielo; y </a:t>
            </a:r>
            <a:r>
              <a:rPr lang="es-ES" sz="4400" b="1" dirty="0">
                <a:solidFill>
                  <a:srgbClr val="FFFF00"/>
                </a:solidFill>
              </a:rPr>
              <a:t>los muertos en Cristo resucitarán </a:t>
            </a:r>
            <a:r>
              <a:rPr lang="es-ES" sz="4400" b="1" dirty="0" smtClean="0">
                <a:solidFill>
                  <a:srgbClr val="FFFF00"/>
                </a:solidFill>
              </a:rPr>
              <a:t>primero</a:t>
            </a:r>
            <a:r>
              <a:rPr lang="es-ES" sz="4400" b="1" dirty="0" smtClean="0">
                <a:solidFill>
                  <a:schemeClr val="bg1"/>
                </a:solidFill>
              </a:rPr>
              <a:t>. Luego </a:t>
            </a:r>
            <a:r>
              <a:rPr lang="es-ES" sz="4400" b="1" dirty="0">
                <a:solidFill>
                  <a:schemeClr val="bg1"/>
                </a:solidFill>
              </a:rPr>
              <a:t>nosotros los que vivimos, </a:t>
            </a:r>
            <a:r>
              <a:rPr lang="es-ES" sz="4400" b="1" dirty="0">
                <a:solidFill>
                  <a:srgbClr val="FFFF00"/>
                </a:solidFill>
              </a:rPr>
              <a:t>los que hayamos quedado</a:t>
            </a:r>
            <a:r>
              <a:rPr lang="es-ES" sz="4400" b="1" dirty="0">
                <a:solidFill>
                  <a:schemeClr val="bg1"/>
                </a:solidFill>
              </a:rPr>
              <a:t>, </a:t>
            </a:r>
            <a:r>
              <a:rPr lang="es-ES" sz="4400" b="1" dirty="0">
                <a:solidFill>
                  <a:srgbClr val="FFFF00"/>
                </a:solidFill>
              </a:rPr>
              <a:t>seremos arrebatados juntamente con ellos</a:t>
            </a:r>
            <a:r>
              <a:rPr lang="es-ES" sz="4400" b="1" dirty="0">
                <a:solidFill>
                  <a:schemeClr val="bg1"/>
                </a:solidFill>
              </a:rPr>
              <a:t> en las nubes para recibir al Señor en el aire, y así estaremos siempre con el Señor.</a:t>
            </a:r>
            <a:endParaRPr lang="es-ES" sz="4400" b="1" dirty="0">
              <a:solidFill>
                <a:schemeClr val="bg1"/>
              </a:solidFill>
            </a:endParaRPr>
          </a:p>
        </p:txBody>
      </p:sp>
    </p:spTree>
    <p:extLst>
      <p:ext uri="{BB962C8B-B14F-4D97-AF65-F5344CB8AC3E}">
        <p14:creationId xmlns:p14="http://schemas.microsoft.com/office/powerpoint/2010/main" val="1741296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310617"/>
            <a:ext cx="9122105"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chemeClr val="bg1"/>
                </a:solidFill>
              </a:rPr>
              <a:t>La </a:t>
            </a:r>
            <a:r>
              <a:rPr lang="es-ES" sz="4000" b="1" dirty="0">
                <a:solidFill>
                  <a:srgbClr val="FFFF00"/>
                </a:solidFill>
              </a:rPr>
              <a:t>Segunda Venida de Jesús</a:t>
            </a:r>
            <a:r>
              <a:rPr lang="es-ES" sz="4000" b="1" dirty="0">
                <a:solidFill>
                  <a:schemeClr val="bg1"/>
                </a:solidFill>
              </a:rPr>
              <a:t> es el acontecimiento más espectacular de la historia de este mundo.</a:t>
            </a:r>
          </a:p>
          <a:p>
            <a:r>
              <a:rPr lang="es-ES" sz="4000" b="1" dirty="0">
                <a:solidFill>
                  <a:schemeClr val="bg1"/>
                </a:solidFill>
              </a:rPr>
              <a:t>El resplandor de su venida iluminará el cielo como relámpagos </a:t>
            </a:r>
            <a:r>
              <a:rPr lang="es-ES" sz="4000" b="1" dirty="0" smtClean="0">
                <a:solidFill>
                  <a:schemeClr val="bg1"/>
                </a:solidFill>
              </a:rPr>
              <a:t>brillando </a:t>
            </a:r>
            <a:r>
              <a:rPr lang="es-ES" sz="4000" b="1" dirty="0">
                <a:solidFill>
                  <a:schemeClr val="bg1"/>
                </a:solidFill>
              </a:rPr>
              <a:t>de este a </a:t>
            </a:r>
            <a:r>
              <a:rPr lang="es-ES" sz="4000" b="1" dirty="0" smtClean="0">
                <a:solidFill>
                  <a:schemeClr val="bg1"/>
                </a:solidFill>
              </a:rPr>
              <a:t>oeste (Mateo </a:t>
            </a:r>
            <a:r>
              <a:rPr lang="es-ES" sz="4000" b="1" dirty="0">
                <a:solidFill>
                  <a:schemeClr val="bg1"/>
                </a:solidFill>
              </a:rPr>
              <a:t>24:27). </a:t>
            </a:r>
            <a:r>
              <a:rPr lang="es-ES" sz="4000" b="1" dirty="0">
                <a:solidFill>
                  <a:srgbClr val="FFFF00"/>
                </a:solidFill>
              </a:rPr>
              <a:t>Todos los ojos verán </a:t>
            </a:r>
            <a:r>
              <a:rPr lang="es-ES" sz="4000" b="1" dirty="0">
                <a:solidFill>
                  <a:schemeClr val="bg1"/>
                </a:solidFill>
              </a:rPr>
              <a:t>su venida (Apocalipsis 1:7). </a:t>
            </a:r>
            <a:r>
              <a:rPr lang="es-ES" sz="4000" b="1" dirty="0">
                <a:solidFill>
                  <a:srgbClr val="FFFF00"/>
                </a:solidFill>
              </a:rPr>
              <a:t>Todos los oídos lo oirán </a:t>
            </a:r>
            <a:r>
              <a:rPr lang="es-ES" sz="4000" b="1" dirty="0">
                <a:solidFill>
                  <a:schemeClr val="bg1"/>
                </a:solidFill>
              </a:rPr>
              <a:t>(</a:t>
            </a:r>
            <a:r>
              <a:rPr lang="es-ES" sz="4000" b="1" dirty="0" smtClean="0">
                <a:solidFill>
                  <a:schemeClr val="bg1"/>
                </a:solidFill>
              </a:rPr>
              <a:t>1 Tesalonicenses </a:t>
            </a:r>
            <a:r>
              <a:rPr lang="es-ES" sz="4000" b="1" dirty="0">
                <a:solidFill>
                  <a:schemeClr val="bg1"/>
                </a:solidFill>
              </a:rPr>
              <a:t>4:16). La tierra temblará ante la poderosa gloria de su venida (Apocalipsis </a:t>
            </a:r>
            <a:r>
              <a:rPr lang="es-ES" sz="4000" b="1" dirty="0" smtClean="0">
                <a:solidFill>
                  <a:schemeClr val="bg1"/>
                </a:solidFill>
              </a:rPr>
              <a:t>6:14, 15</a:t>
            </a:r>
            <a:r>
              <a:rPr lang="es-ES" sz="4000" b="1" dirty="0">
                <a:solidFill>
                  <a:schemeClr val="bg1"/>
                </a:solidFill>
              </a:rPr>
              <a:t>).</a:t>
            </a:r>
            <a:endParaRPr lang="es-ES" sz="4000" b="1" i="1" dirty="0">
              <a:solidFill>
                <a:srgbClr val="FFFF00"/>
              </a:solidFill>
            </a:endParaRPr>
          </a:p>
        </p:txBody>
      </p:sp>
    </p:spTree>
    <p:extLst>
      <p:ext uri="{BB962C8B-B14F-4D97-AF65-F5344CB8AC3E}">
        <p14:creationId xmlns:p14="http://schemas.microsoft.com/office/powerpoint/2010/main" val="2783357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870563" y="1548924"/>
            <a:ext cx="3854007" cy="584775"/>
          </a:xfrm>
          <a:prstGeom prst="rect">
            <a:avLst/>
          </a:prstGeom>
          <a:noFill/>
        </p:spPr>
        <p:txBody>
          <a:bodyPr wrap="square" rtlCol="0">
            <a:spAutoFit/>
          </a:bodyPr>
          <a:lstStyle/>
          <a:p>
            <a:pPr lvl="0">
              <a:defRPr/>
            </a:pPr>
            <a:r>
              <a:rPr lang="es-ES" sz="3200" dirty="0">
                <a:solidFill>
                  <a:srgbClr val="DF6613"/>
                </a:solidFill>
              </a:rPr>
              <a:t>El juicio ha concluido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870564" y="234210"/>
            <a:ext cx="4197824" cy="584775"/>
          </a:xfrm>
          <a:prstGeom prst="rect">
            <a:avLst/>
          </a:prstGeom>
          <a:noFill/>
        </p:spPr>
        <p:txBody>
          <a:bodyPr wrap="square" rtlCol="0">
            <a:spAutoFit/>
          </a:bodyPr>
          <a:lstStyle/>
          <a:p>
            <a:pPr lvl="0">
              <a:defRPr/>
            </a:pPr>
            <a:r>
              <a:rPr lang="es-ES" sz="3200" dirty="0">
                <a:solidFill>
                  <a:srgbClr val="DF6613"/>
                </a:solidFill>
              </a:rPr>
              <a:t>Miguel se levanta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870564" y="4008037"/>
            <a:ext cx="4011750" cy="1077218"/>
          </a:xfrm>
          <a:prstGeom prst="rect">
            <a:avLst/>
          </a:prstGeom>
          <a:noFill/>
        </p:spPr>
        <p:txBody>
          <a:bodyPr wrap="square" rtlCol="0">
            <a:spAutoFit/>
          </a:bodyPr>
          <a:lstStyle/>
          <a:p>
            <a:pPr lvl="0">
              <a:defRPr/>
            </a:pPr>
            <a:r>
              <a:rPr lang="es-ES" sz="3200" dirty="0">
                <a:solidFill>
                  <a:srgbClr val="DF6613"/>
                </a:solidFill>
              </a:rPr>
              <a:t>El pueblo de Dios en tiempo de tribulación</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870564" y="5441108"/>
            <a:ext cx="4197824" cy="1077218"/>
          </a:xfrm>
          <a:prstGeom prst="rect">
            <a:avLst/>
          </a:prstGeom>
          <a:noFill/>
        </p:spPr>
        <p:txBody>
          <a:bodyPr wrap="square" rtlCol="0">
            <a:spAutoFit/>
          </a:bodyPr>
          <a:lstStyle/>
          <a:p>
            <a:pPr lvl="0">
              <a:defRPr/>
            </a:pPr>
            <a:r>
              <a:rPr lang="es-ES" sz="3200" dirty="0">
                <a:solidFill>
                  <a:srgbClr val="DF6613"/>
                </a:solidFill>
              </a:rPr>
              <a:t>Segunda venida de Jesús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945407" y="2551037"/>
            <a:ext cx="3779164" cy="1077218"/>
          </a:xfrm>
          <a:prstGeom prst="rect">
            <a:avLst/>
          </a:prstGeom>
          <a:noFill/>
        </p:spPr>
        <p:txBody>
          <a:bodyPr wrap="square" rtlCol="0">
            <a:spAutoFit/>
          </a:bodyPr>
          <a:lstStyle/>
          <a:p>
            <a:pPr lvl="0">
              <a:defRPr/>
            </a:pPr>
            <a:r>
              <a:rPr lang="es-ES" sz="3200" dirty="0">
                <a:solidFill>
                  <a:srgbClr val="DF6613"/>
                </a:solidFill>
              </a:rPr>
              <a:t>El guardián celestial del pueblo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9399" y="4593958"/>
            <a:ext cx="5110591" cy="584775"/>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ES" sz="3200" dirty="0"/>
              <a:t>Levantarse del </a:t>
            </a:r>
            <a:r>
              <a:rPr lang="es-ES" sz="3200" dirty="0" smtClean="0"/>
              <a:t>trono</a:t>
            </a:r>
            <a:endParaRPr lang="es-ES"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6609399" y="323971"/>
            <a:ext cx="4573262" cy="584775"/>
          </a:xfrm>
          <a:prstGeom prst="rect">
            <a:avLst/>
          </a:prstGeom>
          <a:noFill/>
        </p:spPr>
        <p:txBody>
          <a:bodyPr wrap="square" rtlCol="0">
            <a:spAutoFit/>
          </a:bodyPr>
          <a:lstStyle/>
          <a:p>
            <a:r>
              <a:rPr lang="es-DO" sz="3200" dirty="0">
                <a:solidFill>
                  <a:srgbClr val="C00000"/>
                </a:solidFill>
              </a:rPr>
              <a:t>A</a:t>
            </a:r>
            <a:r>
              <a:rPr lang="es-DO" sz="3200" dirty="0" smtClean="0">
                <a:solidFill>
                  <a:srgbClr val="C00000"/>
                </a:solidFill>
              </a:rPr>
              <a:t>. </a:t>
            </a:r>
            <a:r>
              <a:rPr lang="es-ES" sz="3200" dirty="0"/>
              <a:t>Tiempo de angustia</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6609399" y="1345913"/>
            <a:ext cx="4137725" cy="584775"/>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Protegido por Dios</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6609399" y="2506814"/>
            <a:ext cx="4453342" cy="584775"/>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Todos los ojos le verán</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9400" y="5510953"/>
            <a:ext cx="5110590" cy="584775"/>
          </a:xfrm>
          <a:prstGeom prst="rect">
            <a:avLst/>
          </a:prstGeom>
          <a:noFill/>
        </p:spPr>
        <p:txBody>
          <a:bodyPr wrap="square" rtlCol="0">
            <a:spAutoFit/>
          </a:bodyPr>
          <a:lstStyle/>
          <a:p>
            <a:r>
              <a:rPr lang="es-DO" sz="3200" dirty="0" smtClean="0">
                <a:solidFill>
                  <a:srgbClr val="C00000"/>
                </a:solidFill>
              </a:rPr>
              <a:t>F. </a:t>
            </a:r>
            <a:r>
              <a:rPr lang="es-ES" sz="3200" dirty="0"/>
              <a:t>Cristo</a:t>
            </a:r>
            <a:endParaRPr lang="es-ES"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6609399" y="3494840"/>
            <a:ext cx="4288450" cy="553998"/>
          </a:xfrm>
          <a:prstGeom prst="rect">
            <a:avLst/>
          </a:prstGeom>
          <a:noFill/>
        </p:spPr>
        <p:txBody>
          <a:bodyPr wrap="square" rtlCol="0">
            <a:spAutoFit/>
          </a:bodyPr>
          <a:lstStyle/>
          <a:p>
            <a:r>
              <a:rPr lang="es-DO" sz="3000" dirty="0">
                <a:solidFill>
                  <a:srgbClr val="C00000"/>
                </a:solidFill>
              </a:rPr>
              <a:t>D</a:t>
            </a:r>
            <a:r>
              <a:rPr lang="es-DO" sz="3000" dirty="0" smtClean="0">
                <a:solidFill>
                  <a:srgbClr val="C00000"/>
                </a:solidFill>
              </a:rPr>
              <a:t>. </a:t>
            </a:r>
            <a:r>
              <a:rPr lang="es-ES" sz="3000" dirty="0" smtClean="0"/>
              <a:t>Solo algunos le verán</a:t>
            </a:r>
            <a:endParaRPr lang="es-ES"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531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224938" cy="1754326"/>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6. </a:t>
            </a:r>
            <a:r>
              <a:rPr lang="es-ES" sz="3600" b="1" dirty="0">
                <a:solidFill>
                  <a:srgbClr val="FFFF00"/>
                </a:solidFill>
                <a:latin typeface="Calibri" panose="020F0502020204030204" pitchFamily="34" charset="0"/>
                <a:cs typeface="Calibri" panose="020F0502020204030204" pitchFamily="34" charset="0"/>
              </a:rPr>
              <a:t>¿Quiénes son las “estrellas” de Dios que resplandecerán “a perpetua eternidad”? ¿Quiénes son sabios ante los ojos de Dios</a:t>
            </a:r>
            <a:r>
              <a:rPr lang="es-ES" sz="3600" b="1" dirty="0" smtClean="0">
                <a:solidFill>
                  <a:srgbClr val="FFFF00"/>
                </a:solidFill>
                <a:latin typeface="Calibri" panose="020F0502020204030204" pitchFamily="34" charset="0"/>
                <a:cs typeface="Calibri" panose="020F0502020204030204" pitchFamily="34" charset="0"/>
              </a:rPr>
              <a:t>? Daniel 12:3</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661601" y="2260755"/>
            <a:ext cx="11198581" cy="3046988"/>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a:solidFill>
                  <a:schemeClr val="bg1"/>
                </a:solidFill>
                <a:latin typeface="Calibri" panose="020F0502020204030204" pitchFamily="34" charset="0"/>
                <a:cs typeface="Calibri" panose="020F0502020204030204" pitchFamily="34" charset="0"/>
              </a:rPr>
              <a:t>Los </a:t>
            </a:r>
            <a:r>
              <a:rPr lang="es-ES" sz="4800" b="1" dirty="0">
                <a:solidFill>
                  <a:srgbClr val="FFFF00"/>
                </a:solidFill>
                <a:latin typeface="Calibri" panose="020F0502020204030204" pitchFamily="34" charset="0"/>
                <a:cs typeface="Calibri" panose="020F0502020204030204" pitchFamily="34" charset="0"/>
              </a:rPr>
              <a:t>entendidos</a:t>
            </a:r>
            <a:r>
              <a:rPr lang="es-ES" sz="4800" b="1" dirty="0">
                <a:solidFill>
                  <a:schemeClr val="bg1"/>
                </a:solidFill>
                <a:latin typeface="Calibri" panose="020F0502020204030204" pitchFamily="34" charset="0"/>
                <a:cs typeface="Calibri" panose="020F0502020204030204" pitchFamily="34" charset="0"/>
              </a:rPr>
              <a:t> resplandecerán como el resplandor del firmamento; y </a:t>
            </a:r>
            <a:r>
              <a:rPr lang="es-ES" sz="4800" b="1" dirty="0">
                <a:solidFill>
                  <a:srgbClr val="FFFF00"/>
                </a:solidFill>
                <a:latin typeface="Calibri" panose="020F0502020204030204" pitchFamily="34" charset="0"/>
                <a:cs typeface="Calibri" panose="020F0502020204030204" pitchFamily="34" charset="0"/>
              </a:rPr>
              <a:t>los que enseñan la justicia a la multitud</a:t>
            </a:r>
            <a:r>
              <a:rPr lang="es-ES" sz="4800" b="1" dirty="0">
                <a:solidFill>
                  <a:schemeClr val="bg1"/>
                </a:solidFill>
                <a:latin typeface="Calibri" panose="020F0502020204030204" pitchFamily="34" charset="0"/>
                <a:cs typeface="Calibri" panose="020F0502020204030204" pitchFamily="34" charset="0"/>
              </a:rPr>
              <a:t>, como las estrellas a perpetua eternidad.</a:t>
            </a:r>
            <a:endParaRPr lang="es-ES"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1473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5499"/>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135428"/>
            <a:ext cx="9266967" cy="6740307"/>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3600" b="1" dirty="0">
                <a:solidFill>
                  <a:srgbClr val="FFFF00"/>
                </a:solidFill>
              </a:rPr>
              <a:t>Los entendidos</a:t>
            </a:r>
            <a:r>
              <a:rPr lang="es-ES" sz="3600" b="1" dirty="0">
                <a:solidFill>
                  <a:schemeClr val="bg1"/>
                </a:solidFill>
              </a:rPr>
              <a:t>. Esta forma puede entenderse en un sentido simple, como "los que son prudentes", o "los que tienen discernimiento"; o en un sentido causativo: "los que hacen que haya discernimiento", es decir, "los que enseñan". El que </a:t>
            </a:r>
            <a:r>
              <a:rPr lang="es-ES" sz="3600" b="1" dirty="0" smtClean="0">
                <a:solidFill>
                  <a:schemeClr val="bg1"/>
                </a:solidFill>
              </a:rPr>
              <a:t>verdaderamente </a:t>
            </a:r>
            <a:r>
              <a:rPr lang="es-ES" sz="3600" b="1" dirty="0">
                <a:solidFill>
                  <a:schemeClr val="bg1"/>
                </a:solidFill>
              </a:rPr>
              <a:t>tiene discernimiento de las cosas de Dios se da cuenta de que, en virtud de ese mismo hecho, esas cosas deben compartirse con otros. La sabiduría divina lo guía para que sea maestro de esa sabiduría para otros. </a:t>
            </a:r>
            <a:r>
              <a:rPr lang="es-ES" sz="2800" b="1" i="1" dirty="0">
                <a:solidFill>
                  <a:srgbClr val="FF0000"/>
                </a:solidFill>
              </a:rPr>
              <a:t>Comentario bíblico adventista, </a:t>
            </a:r>
            <a:r>
              <a:rPr lang="es-ES" sz="2800" b="1" i="1" dirty="0" err="1">
                <a:solidFill>
                  <a:srgbClr val="FF0000"/>
                </a:solidFill>
              </a:rPr>
              <a:t>Dn</a:t>
            </a:r>
            <a:r>
              <a:rPr lang="es-ES" sz="2800" b="1" i="1" dirty="0">
                <a:solidFill>
                  <a:srgbClr val="FF0000"/>
                </a:solidFill>
              </a:rPr>
              <a:t>. 12: 3</a:t>
            </a:r>
            <a:endParaRPr lang="es-ES" sz="3200" b="1" i="1" dirty="0">
              <a:solidFill>
                <a:srgbClr val="FF0000"/>
              </a:solidFill>
            </a:endParaRPr>
          </a:p>
        </p:txBody>
      </p:sp>
    </p:spTree>
    <p:extLst>
      <p:ext uri="{BB962C8B-B14F-4D97-AF65-F5344CB8AC3E}">
        <p14:creationId xmlns:p14="http://schemas.microsoft.com/office/powerpoint/2010/main" val="826909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5499"/>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135428"/>
            <a:ext cx="9266967"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a:solidFill>
                  <a:srgbClr val="FFFF00"/>
                </a:solidFill>
              </a:rPr>
              <a:t>Sabios</a:t>
            </a:r>
            <a:r>
              <a:rPr lang="es-ES" sz="4400" b="1" dirty="0">
                <a:solidFill>
                  <a:schemeClr val="bg1"/>
                </a:solidFill>
              </a:rPr>
              <a:t> son los que toman la decisión más inteligente en la vida. En vez de vivir para sí </a:t>
            </a:r>
            <a:r>
              <a:rPr lang="es-ES" sz="4400" b="1" dirty="0" smtClean="0">
                <a:solidFill>
                  <a:schemeClr val="bg1"/>
                </a:solidFill>
              </a:rPr>
              <a:t>mismos, </a:t>
            </a:r>
            <a:r>
              <a:rPr lang="es-ES" sz="4400" b="1" dirty="0" smtClean="0">
                <a:solidFill>
                  <a:srgbClr val="FFFF00"/>
                </a:solidFill>
              </a:rPr>
              <a:t>viven </a:t>
            </a:r>
            <a:r>
              <a:rPr lang="es-ES" sz="4400" b="1" dirty="0">
                <a:solidFill>
                  <a:srgbClr val="FFFF00"/>
                </a:solidFill>
              </a:rPr>
              <a:t>para bendecir a los demás</a:t>
            </a:r>
            <a:r>
              <a:rPr lang="es-ES" sz="4400" b="1" dirty="0">
                <a:solidFill>
                  <a:schemeClr val="bg1"/>
                </a:solidFill>
              </a:rPr>
              <a:t>, por quienes Cristo murió. Entregan sus vidas para compartir </a:t>
            </a:r>
            <a:r>
              <a:rPr lang="es-ES" sz="4400" b="1" dirty="0" smtClean="0">
                <a:solidFill>
                  <a:schemeClr val="bg1"/>
                </a:solidFill>
              </a:rPr>
              <a:t>el amor </a:t>
            </a:r>
            <a:r>
              <a:rPr lang="es-ES" sz="4400" b="1" dirty="0">
                <a:solidFill>
                  <a:schemeClr val="bg1"/>
                </a:solidFill>
              </a:rPr>
              <a:t>divino. Independientemente de sus ocupaciones, son sensibles a las necesidades de los </a:t>
            </a:r>
            <a:r>
              <a:rPr lang="es-ES" sz="4400" b="1" dirty="0" smtClean="0">
                <a:solidFill>
                  <a:schemeClr val="bg1"/>
                </a:solidFill>
              </a:rPr>
              <a:t>que los </a:t>
            </a:r>
            <a:r>
              <a:rPr lang="es-ES" sz="4400" b="1" dirty="0">
                <a:solidFill>
                  <a:schemeClr val="bg1"/>
                </a:solidFill>
              </a:rPr>
              <a:t>rodean.</a:t>
            </a:r>
            <a:endParaRPr lang="es-ES" sz="4000" b="1" i="1" dirty="0">
              <a:solidFill>
                <a:schemeClr val="bg1"/>
              </a:solidFill>
            </a:endParaRPr>
          </a:p>
        </p:txBody>
      </p:sp>
    </p:spTree>
    <p:extLst>
      <p:ext uri="{BB962C8B-B14F-4D97-AF65-F5344CB8AC3E}">
        <p14:creationId xmlns:p14="http://schemas.microsoft.com/office/powerpoint/2010/main" val="2944061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1" name="Forma libre: forma 30">
            <a:extLst>
              <a:ext uri="{FF2B5EF4-FFF2-40B4-BE49-F238E27FC236}">
                <a16:creationId xmlns:a16="http://schemas.microsoft.com/office/drawing/2014/main" id="{398C7394-323C-48C9-B7C5-01C566893450}"/>
              </a:ext>
            </a:extLst>
          </p:cNvPr>
          <p:cNvSpPr/>
          <p:nvPr/>
        </p:nvSpPr>
        <p:spPr>
          <a:xfrm rot="20281858">
            <a:off x="3478903" y="-1795383"/>
            <a:ext cx="8622603"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894461">
            <a:off x="2076246" y="-180464"/>
            <a:ext cx="1170569" cy="7234092"/>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 name="connsiteX0" fmla="*/ 0 w 1428863"/>
              <a:gd name="connsiteY0" fmla="*/ 253148 h 6007254"/>
              <a:gd name="connsiteX1" fmla="*/ 920407 w 1428863"/>
              <a:gd name="connsiteY1" fmla="*/ 0 h 6007254"/>
              <a:gd name="connsiteX2" fmla="*/ 1379228 w 1428863"/>
              <a:gd name="connsiteY2" fmla="*/ 529058 h 6007254"/>
              <a:gd name="connsiteX3" fmla="*/ 1428863 w 1428863"/>
              <a:gd name="connsiteY3" fmla="*/ 5778814 h 6007254"/>
              <a:gd name="connsiteX4" fmla="*/ 444283 w 1428863"/>
              <a:gd name="connsiteY4" fmla="*/ 6007254 h 6007254"/>
              <a:gd name="connsiteX5" fmla="*/ 451965 w 1428863"/>
              <a:gd name="connsiteY5" fmla="*/ 788061 h 6007254"/>
              <a:gd name="connsiteX6" fmla="*/ 0 w 1428863"/>
              <a:gd name="connsiteY6" fmla="*/ 253148 h 6007254"/>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51598"/>
              <a:gd name="connsiteY0" fmla="*/ 253148 h 5999822"/>
              <a:gd name="connsiteX1" fmla="*/ 920407 w 1451598"/>
              <a:gd name="connsiteY1" fmla="*/ 0 h 5999822"/>
              <a:gd name="connsiteX2" fmla="*/ 1379228 w 1451598"/>
              <a:gd name="connsiteY2" fmla="*/ 529058 h 5999822"/>
              <a:gd name="connsiteX3" fmla="*/ 1451598 w 1451598"/>
              <a:gd name="connsiteY3" fmla="*/ 5798671 h 5999822"/>
              <a:gd name="connsiteX4" fmla="*/ 440523 w 1451598"/>
              <a:gd name="connsiteY4" fmla="*/ 5999822 h 5999822"/>
              <a:gd name="connsiteX5" fmla="*/ 451965 w 1451598"/>
              <a:gd name="connsiteY5" fmla="*/ 788061 h 5999822"/>
              <a:gd name="connsiteX6" fmla="*/ 0 w 1451598"/>
              <a:gd name="connsiteY6" fmla="*/ 253148 h 5999822"/>
              <a:gd name="connsiteX0" fmla="*/ 0 w 1436383"/>
              <a:gd name="connsiteY0" fmla="*/ 253148 h 5999822"/>
              <a:gd name="connsiteX1" fmla="*/ 920407 w 1436383"/>
              <a:gd name="connsiteY1" fmla="*/ 0 h 5999822"/>
              <a:gd name="connsiteX2" fmla="*/ 1379228 w 1436383"/>
              <a:gd name="connsiteY2" fmla="*/ 529058 h 5999822"/>
              <a:gd name="connsiteX3" fmla="*/ 1436384 w 1436383"/>
              <a:gd name="connsiteY3" fmla="*/ 5793678 h 5999822"/>
              <a:gd name="connsiteX4" fmla="*/ 440523 w 1436383"/>
              <a:gd name="connsiteY4" fmla="*/ 5999822 h 5999822"/>
              <a:gd name="connsiteX5" fmla="*/ 451965 w 1436383"/>
              <a:gd name="connsiteY5" fmla="*/ 788061 h 5999822"/>
              <a:gd name="connsiteX6" fmla="*/ 0 w 1436383"/>
              <a:gd name="connsiteY6" fmla="*/ 253148 h 5999822"/>
              <a:gd name="connsiteX0" fmla="*/ 0 w 1436384"/>
              <a:gd name="connsiteY0" fmla="*/ 253148 h 5999822"/>
              <a:gd name="connsiteX1" fmla="*/ 920407 w 1436384"/>
              <a:gd name="connsiteY1" fmla="*/ 0 h 5999822"/>
              <a:gd name="connsiteX2" fmla="*/ 1379228 w 1436384"/>
              <a:gd name="connsiteY2" fmla="*/ 529058 h 5999822"/>
              <a:gd name="connsiteX3" fmla="*/ 1436384 w 1436384"/>
              <a:gd name="connsiteY3" fmla="*/ 5793678 h 5999822"/>
              <a:gd name="connsiteX4" fmla="*/ 440523 w 1436384"/>
              <a:gd name="connsiteY4" fmla="*/ 5999822 h 5999822"/>
              <a:gd name="connsiteX5" fmla="*/ 451965 w 1436384"/>
              <a:gd name="connsiteY5" fmla="*/ 788061 h 5999822"/>
              <a:gd name="connsiteX6" fmla="*/ 0 w 1436384"/>
              <a:gd name="connsiteY6" fmla="*/ 253148 h 5999822"/>
              <a:gd name="connsiteX0" fmla="*/ 0 w 1436384"/>
              <a:gd name="connsiteY0" fmla="*/ 253148 h 5992505"/>
              <a:gd name="connsiteX1" fmla="*/ 920407 w 1436384"/>
              <a:gd name="connsiteY1" fmla="*/ 0 h 5992505"/>
              <a:gd name="connsiteX2" fmla="*/ 1379228 w 1436384"/>
              <a:gd name="connsiteY2" fmla="*/ 529058 h 5992505"/>
              <a:gd name="connsiteX3" fmla="*/ 1436384 w 1436384"/>
              <a:gd name="connsiteY3" fmla="*/ 5793678 h 5992505"/>
              <a:gd name="connsiteX4" fmla="*/ 474890 w 1436384"/>
              <a:gd name="connsiteY4" fmla="*/ 5992505 h 5992505"/>
              <a:gd name="connsiteX5" fmla="*/ 451965 w 1436384"/>
              <a:gd name="connsiteY5" fmla="*/ 788061 h 5992505"/>
              <a:gd name="connsiteX6" fmla="*/ 0 w 1436384"/>
              <a:gd name="connsiteY6" fmla="*/ 253148 h 5992505"/>
              <a:gd name="connsiteX0" fmla="*/ 0 w 1436384"/>
              <a:gd name="connsiteY0" fmla="*/ 253148 h 5999823"/>
              <a:gd name="connsiteX1" fmla="*/ 920407 w 1436384"/>
              <a:gd name="connsiteY1" fmla="*/ 0 h 5999823"/>
              <a:gd name="connsiteX2" fmla="*/ 1379228 w 1436384"/>
              <a:gd name="connsiteY2" fmla="*/ 529058 h 5999823"/>
              <a:gd name="connsiteX3" fmla="*/ 1436384 w 1436384"/>
              <a:gd name="connsiteY3" fmla="*/ 5793678 h 5999823"/>
              <a:gd name="connsiteX4" fmla="*/ 440525 w 1436384"/>
              <a:gd name="connsiteY4" fmla="*/ 5999823 h 5999823"/>
              <a:gd name="connsiteX5" fmla="*/ 451965 w 1436384"/>
              <a:gd name="connsiteY5" fmla="*/ 788061 h 5999823"/>
              <a:gd name="connsiteX6" fmla="*/ 0 w 1436384"/>
              <a:gd name="connsiteY6" fmla="*/ 253148 h 5999823"/>
              <a:gd name="connsiteX0" fmla="*/ 0 w 1481676"/>
              <a:gd name="connsiteY0" fmla="*/ 188697 h 5999823"/>
              <a:gd name="connsiteX1" fmla="*/ 965699 w 1481676"/>
              <a:gd name="connsiteY1" fmla="*/ 0 h 5999823"/>
              <a:gd name="connsiteX2" fmla="*/ 1424520 w 1481676"/>
              <a:gd name="connsiteY2" fmla="*/ 529058 h 5999823"/>
              <a:gd name="connsiteX3" fmla="*/ 1481676 w 1481676"/>
              <a:gd name="connsiteY3" fmla="*/ 5793678 h 5999823"/>
              <a:gd name="connsiteX4" fmla="*/ 485817 w 1481676"/>
              <a:gd name="connsiteY4" fmla="*/ 5999823 h 5999823"/>
              <a:gd name="connsiteX5" fmla="*/ 497257 w 1481676"/>
              <a:gd name="connsiteY5" fmla="*/ 788061 h 5999823"/>
              <a:gd name="connsiteX6" fmla="*/ 0 w 1481676"/>
              <a:gd name="connsiteY6" fmla="*/ 188697 h 599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676" h="5999823">
                <a:moveTo>
                  <a:pt x="0" y="188697"/>
                </a:moveTo>
                <a:lnTo>
                  <a:pt x="965699" y="0"/>
                </a:lnTo>
                <a:lnTo>
                  <a:pt x="1424520" y="529058"/>
                </a:lnTo>
                <a:lnTo>
                  <a:pt x="1481676" y="5793678"/>
                </a:lnTo>
                <a:cubicBezTo>
                  <a:pt x="1137075" y="5854109"/>
                  <a:pt x="1025161" y="5897926"/>
                  <a:pt x="485817" y="5999823"/>
                </a:cubicBezTo>
                <a:cubicBezTo>
                  <a:pt x="483170" y="4142102"/>
                  <a:pt x="499904" y="2645782"/>
                  <a:pt x="497257" y="788061"/>
                </a:cubicBezTo>
                <a:lnTo>
                  <a:pt x="0" y="188697"/>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Rectángulo 5">
            <a:extLst>
              <a:ext uri="{FF2B5EF4-FFF2-40B4-BE49-F238E27FC236}">
                <a16:creationId xmlns:a16="http://schemas.microsoft.com/office/drawing/2014/main" id="{205C367E-17B1-4CAE-A55D-3F1651503034}"/>
              </a:ext>
            </a:extLst>
          </p:cNvPr>
          <p:cNvSpPr/>
          <p:nvPr/>
        </p:nvSpPr>
        <p:spPr>
          <a:xfrm>
            <a:off x="-34050" y="-23515"/>
            <a:ext cx="3130176" cy="6894076"/>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4045578"/>
              <a:gd name="connsiteY0" fmla="*/ 4465 h 6873562"/>
              <a:gd name="connsiteX1" fmla="*/ 4045578 w 4045578"/>
              <a:gd name="connsiteY1" fmla="*/ 0 h 6873562"/>
              <a:gd name="connsiteX2" fmla="*/ 3063631 w 4045578"/>
              <a:gd name="connsiteY2" fmla="*/ 656492 h 6873562"/>
              <a:gd name="connsiteX3" fmla="*/ 2390949 w 4045578"/>
              <a:gd name="connsiteY3" fmla="*/ 2684584 h 6873562"/>
              <a:gd name="connsiteX4" fmla="*/ 1941007 w 4045578"/>
              <a:gd name="connsiteY4" fmla="*/ 4084094 h 6873562"/>
              <a:gd name="connsiteX5" fmla="*/ 1447520 w 4045578"/>
              <a:gd name="connsiteY5" fmla="*/ 5560576 h 6873562"/>
              <a:gd name="connsiteX6" fmla="*/ 0 w 4045578"/>
              <a:gd name="connsiteY6" fmla="*/ 6873562 h 6873562"/>
              <a:gd name="connsiteX7" fmla="*/ 34053 w 4045578"/>
              <a:gd name="connsiteY7" fmla="*/ 4465 h 6873562"/>
              <a:gd name="connsiteX0" fmla="*/ 34053 w 4130431"/>
              <a:gd name="connsiteY0" fmla="*/ 4465 h 6873562"/>
              <a:gd name="connsiteX1" fmla="*/ 4045578 w 4130431"/>
              <a:gd name="connsiteY1" fmla="*/ 0 h 6873562"/>
              <a:gd name="connsiteX2" fmla="*/ 4130431 w 4130431"/>
              <a:gd name="connsiteY2" fmla="*/ 799367 h 6873562"/>
              <a:gd name="connsiteX3" fmla="*/ 2390949 w 4130431"/>
              <a:gd name="connsiteY3" fmla="*/ 2684584 h 6873562"/>
              <a:gd name="connsiteX4" fmla="*/ 1941007 w 4130431"/>
              <a:gd name="connsiteY4" fmla="*/ 4084094 h 6873562"/>
              <a:gd name="connsiteX5" fmla="*/ 1447520 w 4130431"/>
              <a:gd name="connsiteY5" fmla="*/ 5560576 h 6873562"/>
              <a:gd name="connsiteX6" fmla="*/ 0 w 4130431"/>
              <a:gd name="connsiteY6" fmla="*/ 6873562 h 6873562"/>
              <a:gd name="connsiteX7" fmla="*/ 34053 w 4130431"/>
              <a:gd name="connsiteY7" fmla="*/ 4465 h 6873562"/>
              <a:gd name="connsiteX0" fmla="*/ 34053 w 4130431"/>
              <a:gd name="connsiteY0" fmla="*/ 23515 h 6892612"/>
              <a:gd name="connsiteX1" fmla="*/ 4007478 w 4130431"/>
              <a:gd name="connsiteY1" fmla="*/ 0 h 6892612"/>
              <a:gd name="connsiteX2" fmla="*/ 4130431 w 4130431"/>
              <a:gd name="connsiteY2" fmla="*/ 818417 h 6892612"/>
              <a:gd name="connsiteX3" fmla="*/ 2390949 w 4130431"/>
              <a:gd name="connsiteY3" fmla="*/ 270363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286299 w 4130431"/>
              <a:gd name="connsiteY3" fmla="*/ 3456109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42845 w 4130431"/>
              <a:gd name="connsiteY5" fmla="*/ 6894076 h 6894076"/>
              <a:gd name="connsiteX6" fmla="*/ 0 w 4130431"/>
              <a:gd name="connsiteY6" fmla="*/ 6892612 h 6894076"/>
              <a:gd name="connsiteX7" fmla="*/ 34053 w 4130431"/>
              <a:gd name="connsiteY7" fmla="*/ 23515 h 6894076"/>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52370 w 4130431"/>
              <a:gd name="connsiteY5" fmla="*/ 6894076 h 6894076"/>
              <a:gd name="connsiteX6" fmla="*/ 0 w 4130431"/>
              <a:gd name="connsiteY6" fmla="*/ 6892612 h 6894076"/>
              <a:gd name="connsiteX7" fmla="*/ 34053 w 4130431"/>
              <a:gd name="connsiteY7" fmla="*/ 23515 h 689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431" h="6894076">
                <a:moveTo>
                  <a:pt x="34053" y="23515"/>
                </a:moveTo>
                <a:lnTo>
                  <a:pt x="4007478" y="0"/>
                </a:lnTo>
                <a:lnTo>
                  <a:pt x="4130431" y="818417"/>
                </a:lnTo>
                <a:lnTo>
                  <a:pt x="3286299" y="3456109"/>
                </a:lnTo>
                <a:lnTo>
                  <a:pt x="2674432" y="5246144"/>
                </a:lnTo>
                <a:lnTo>
                  <a:pt x="2152370" y="6894076"/>
                </a:lnTo>
                <a:lnTo>
                  <a:pt x="0" y="6892612"/>
                </a:lnTo>
                <a:lnTo>
                  <a:pt x="34053" y="23515"/>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153" y="5213730"/>
            <a:ext cx="1627544" cy="1462868"/>
          </a:xfrm>
          <a:prstGeom prst="rect">
            <a:avLst/>
          </a:prstGeom>
          <a:effectLst>
            <a:outerShdw blurRad="50800" dist="50800" dir="5400000" algn="ctr" rotWithShape="0">
              <a:srgbClr val="000000">
                <a:alpha val="99000"/>
              </a:srgbClr>
            </a:outerShdw>
          </a:effectLst>
          <a:scene3d>
            <a:camera prst="orthographicFront"/>
            <a:lightRig rig="threePt" dir="t"/>
          </a:scene3d>
          <a:sp3d>
            <a:bevelT w="0" h="0"/>
          </a:sp3d>
        </p:spPr>
      </p:pic>
      <p:sp>
        <p:nvSpPr>
          <p:cNvPr id="3" name="Rectángulo 2"/>
          <p:cNvSpPr/>
          <p:nvPr/>
        </p:nvSpPr>
        <p:spPr>
          <a:xfrm>
            <a:off x="4295591" y="294406"/>
            <a:ext cx="6437366" cy="3416320"/>
          </a:xfrm>
          <a:prstGeom prst="rect">
            <a:avLst/>
          </a:prstGeom>
        </p:spPr>
        <p:txBody>
          <a:bodyPr wrap="square">
            <a:spAutoFit/>
          </a:bodyPr>
          <a:lstStyle/>
          <a:p>
            <a:pPr algn="ctr"/>
            <a:r>
              <a:rPr lang="es-ES" sz="7200" b="1" dirty="0">
                <a:solidFill>
                  <a:schemeClr val="bg1"/>
                </a:solidFill>
                <a:latin typeface="Calibri" panose="020F0502020204030204" pitchFamily="34" charset="0"/>
                <a:cs typeface="Calibri" panose="020F0502020204030204" pitchFamily="34" charset="0"/>
              </a:rPr>
              <a:t>Los misterios de Daniel son develados</a:t>
            </a:r>
            <a:endParaRPr lang="en-US" sz="7200" dirty="0">
              <a:solidFill>
                <a:schemeClr val="bg1"/>
              </a:solidFill>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3"/>
          <a:stretch>
            <a:fillRect/>
          </a:stretch>
        </p:blipFill>
        <p:spPr>
          <a:xfrm>
            <a:off x="5357111" y="3618272"/>
            <a:ext cx="4354571" cy="3058326"/>
          </a:xfrm>
          <a:prstGeom prst="rect">
            <a:avLst/>
          </a:prstGeom>
        </p:spPr>
      </p:pic>
    </p:spTree>
    <p:extLst>
      <p:ext uri="{BB962C8B-B14F-4D97-AF65-F5344CB8AC3E}">
        <p14:creationId xmlns:p14="http://schemas.microsoft.com/office/powerpoint/2010/main" val="2375313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30922"/>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10" y="225794"/>
            <a:ext cx="11360510" cy="584775"/>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200" b="1" dirty="0" smtClean="0">
                <a:solidFill>
                  <a:srgbClr val="FFFF00"/>
                </a:solidFill>
                <a:latin typeface="Calibri" panose="020F0502020204030204" pitchFamily="34" charset="0"/>
                <a:cs typeface="Calibri" panose="020F0502020204030204" pitchFamily="34" charset="0"/>
              </a:rPr>
              <a:t>7</a:t>
            </a:r>
            <a:r>
              <a:rPr lang="es-ES" sz="3200" b="1" dirty="0">
                <a:solidFill>
                  <a:srgbClr val="FFFF00"/>
                </a:solidFill>
                <a:latin typeface="Calibri" panose="020F0502020204030204" pitchFamily="34" charset="0"/>
                <a:cs typeface="Calibri" panose="020F0502020204030204" pitchFamily="34" charset="0"/>
              </a:rPr>
              <a:t>. </a:t>
            </a:r>
            <a:r>
              <a:rPr lang="es-ES" sz="3200" b="1" dirty="0">
                <a:solidFill>
                  <a:srgbClr val="FFFF00"/>
                </a:solidFill>
                <a:latin typeface="Calibri" panose="020F0502020204030204" pitchFamily="34" charset="0"/>
                <a:cs typeface="Calibri" panose="020F0502020204030204" pitchFamily="34" charset="0"/>
              </a:rPr>
              <a:t>¿Qué instrucción especial le dio el ángel a Daniel? Daniel </a:t>
            </a:r>
            <a:r>
              <a:rPr lang="es-ES" sz="3200" b="1" dirty="0" smtClean="0">
                <a:solidFill>
                  <a:srgbClr val="FFFF00"/>
                </a:solidFill>
                <a:latin typeface="Calibri" panose="020F0502020204030204" pitchFamily="34" charset="0"/>
                <a:cs typeface="Calibri" panose="020F0502020204030204" pitchFamily="34" charset="0"/>
              </a:rPr>
              <a:t>12:4a</a:t>
            </a:r>
            <a:endParaRPr lang="es-ES" sz="3200" b="1" dirty="0" smtClean="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10" y="1778231"/>
            <a:ext cx="11360510" cy="313932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6600" b="1" dirty="0">
                <a:solidFill>
                  <a:schemeClr val="bg1"/>
                </a:solidFill>
                <a:latin typeface="Calibri" panose="020F0502020204030204" pitchFamily="34" charset="0"/>
                <a:cs typeface="Calibri" panose="020F0502020204030204" pitchFamily="34" charset="0"/>
              </a:rPr>
              <a:t>Pero tú, Daniel, </a:t>
            </a:r>
            <a:r>
              <a:rPr lang="es-ES" sz="6600" b="1" u="sng" dirty="0">
                <a:solidFill>
                  <a:schemeClr val="bg1"/>
                </a:solidFill>
                <a:latin typeface="Calibri" panose="020F0502020204030204" pitchFamily="34" charset="0"/>
                <a:cs typeface="Calibri" panose="020F0502020204030204" pitchFamily="34" charset="0"/>
              </a:rPr>
              <a:t>cierra las palabras </a:t>
            </a:r>
            <a:r>
              <a:rPr lang="es-ES" sz="6600" b="1" dirty="0">
                <a:solidFill>
                  <a:schemeClr val="bg1"/>
                </a:solidFill>
                <a:latin typeface="Calibri" panose="020F0502020204030204" pitchFamily="34" charset="0"/>
                <a:cs typeface="Calibri" panose="020F0502020204030204" pitchFamily="34" charset="0"/>
              </a:rPr>
              <a:t>y </a:t>
            </a:r>
            <a:r>
              <a:rPr lang="es-ES" sz="6600" b="1" dirty="0">
                <a:solidFill>
                  <a:srgbClr val="FFFF00"/>
                </a:solidFill>
                <a:latin typeface="Calibri" panose="020F0502020204030204" pitchFamily="34" charset="0"/>
                <a:cs typeface="Calibri" panose="020F0502020204030204" pitchFamily="34" charset="0"/>
              </a:rPr>
              <a:t>sella el libro hasta el tiempo del fin</a:t>
            </a:r>
            <a:r>
              <a:rPr lang="es-ES" sz="6600" b="1" dirty="0">
                <a:solidFill>
                  <a:schemeClr val="bg1"/>
                </a:solidFill>
                <a:latin typeface="Calibri" panose="020F0502020204030204" pitchFamily="34" charset="0"/>
                <a:cs typeface="Calibri" panose="020F0502020204030204" pitchFamily="34" charset="0"/>
              </a:rPr>
              <a:t>.</a:t>
            </a:r>
            <a:endParaRPr lang="es-ES" sz="6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360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824458" y="190854"/>
            <a:ext cx="10073391" cy="6124754"/>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Cierra las </a:t>
            </a:r>
            <a:r>
              <a:rPr lang="es-ES" sz="4000" b="1" dirty="0" smtClean="0">
                <a:solidFill>
                  <a:srgbClr val="FFFF00"/>
                </a:solidFill>
                <a:latin typeface="Calibri" panose="020F0502020204030204" pitchFamily="34" charset="0"/>
                <a:cs typeface="Calibri" panose="020F0502020204030204" pitchFamily="34" charset="0"/>
              </a:rPr>
              <a:t>palabras</a:t>
            </a:r>
            <a:r>
              <a:rPr lang="es-ES" sz="4000" b="1" dirty="0" smtClean="0">
                <a:solidFill>
                  <a:schemeClr val="bg1"/>
                </a:solidFill>
                <a:latin typeface="Calibri" panose="020F0502020204030204" pitchFamily="34" charset="0"/>
                <a:cs typeface="Calibri" panose="020F0502020204030204" pitchFamily="34" charset="0"/>
              </a:rPr>
              <a:t>. Esta </a:t>
            </a:r>
            <a:r>
              <a:rPr lang="es-ES" sz="4000" b="1" dirty="0">
                <a:solidFill>
                  <a:schemeClr val="bg1"/>
                </a:solidFill>
                <a:latin typeface="Calibri" panose="020F0502020204030204" pitchFamily="34" charset="0"/>
                <a:cs typeface="Calibri" panose="020F0502020204030204" pitchFamily="34" charset="0"/>
              </a:rPr>
              <a:t>instrucción no se aplica a todo el libro de Daniel, </a:t>
            </a:r>
            <a:r>
              <a:rPr lang="es-ES" sz="4000" b="1" dirty="0" smtClean="0">
                <a:solidFill>
                  <a:schemeClr val="bg1"/>
                </a:solidFill>
                <a:latin typeface="Calibri" panose="020F0502020204030204" pitchFamily="34" charset="0"/>
                <a:cs typeface="Calibri" panose="020F0502020204030204" pitchFamily="34" charset="0"/>
              </a:rPr>
              <a:t>porque una </a:t>
            </a:r>
            <a:r>
              <a:rPr lang="es-ES" sz="4000" b="1" dirty="0">
                <a:solidFill>
                  <a:schemeClr val="bg1"/>
                </a:solidFill>
                <a:latin typeface="Calibri" panose="020F0502020204030204" pitchFamily="34" charset="0"/>
                <a:cs typeface="Calibri" panose="020F0502020204030204" pitchFamily="34" charset="0"/>
              </a:rPr>
              <a:t>parte del mensaje ha sido comprendida y de ese modo ha sido una </a:t>
            </a:r>
            <a:r>
              <a:rPr lang="es-ES" sz="4000" b="1" dirty="0" smtClean="0">
                <a:solidFill>
                  <a:schemeClr val="bg1"/>
                </a:solidFill>
                <a:latin typeface="Calibri" panose="020F0502020204030204" pitchFamily="34" charset="0"/>
                <a:cs typeface="Calibri" panose="020F0502020204030204" pitchFamily="34" charset="0"/>
              </a:rPr>
              <a:t>bendición para </a:t>
            </a:r>
            <a:r>
              <a:rPr lang="es-ES" sz="4000" b="1" dirty="0">
                <a:solidFill>
                  <a:schemeClr val="bg1"/>
                </a:solidFill>
                <a:latin typeface="Calibri" panose="020F0502020204030204" pitchFamily="34" charset="0"/>
                <a:cs typeface="Calibri" panose="020F0502020204030204" pitchFamily="34" charset="0"/>
              </a:rPr>
              <a:t>los creyentes durante siglos. Se aplica, más bien, a la parte de </a:t>
            </a:r>
            <a:r>
              <a:rPr lang="es-ES" sz="4000" b="1" dirty="0" smtClean="0">
                <a:solidFill>
                  <a:schemeClr val="bg1"/>
                </a:solidFill>
                <a:latin typeface="Calibri" panose="020F0502020204030204" pitchFamily="34" charset="0"/>
                <a:cs typeface="Calibri" panose="020F0502020204030204" pitchFamily="34" charset="0"/>
              </a:rPr>
              <a:t>la profecía </a:t>
            </a:r>
            <a:r>
              <a:rPr lang="es-ES" sz="4000" b="1" dirty="0">
                <a:solidFill>
                  <a:schemeClr val="bg1"/>
                </a:solidFill>
                <a:latin typeface="Calibri" panose="020F0502020204030204" pitchFamily="34" charset="0"/>
                <a:cs typeface="Calibri" panose="020F0502020204030204" pitchFamily="34" charset="0"/>
              </a:rPr>
              <a:t>de Daniel referente a los </a:t>
            </a:r>
            <a:r>
              <a:rPr lang="es-ES" sz="4000" b="1" u="sng" dirty="0">
                <a:solidFill>
                  <a:schemeClr val="bg1"/>
                </a:solidFill>
                <a:latin typeface="Calibri" panose="020F0502020204030204" pitchFamily="34" charset="0"/>
                <a:cs typeface="Calibri" panose="020F0502020204030204" pitchFamily="34" charset="0"/>
              </a:rPr>
              <a:t>últimos </a:t>
            </a:r>
            <a:r>
              <a:rPr lang="es-ES" sz="4000" b="1" u="sng" dirty="0" smtClean="0">
                <a:solidFill>
                  <a:schemeClr val="bg1"/>
                </a:solidFill>
                <a:latin typeface="Calibri" panose="020F0502020204030204" pitchFamily="34" charset="0"/>
                <a:cs typeface="Calibri" panose="020F0502020204030204" pitchFamily="34" charset="0"/>
              </a:rPr>
              <a:t>días</a:t>
            </a:r>
            <a:r>
              <a:rPr lang="es-ES" sz="4000" b="1" dirty="0" smtClean="0">
                <a:solidFill>
                  <a:schemeClr val="bg1"/>
                </a:solidFill>
                <a:latin typeface="Calibri" panose="020F0502020204030204" pitchFamily="34" charset="0"/>
                <a:cs typeface="Calibri" panose="020F0502020204030204" pitchFamily="34" charset="0"/>
              </a:rPr>
              <a:t>. </a:t>
            </a:r>
            <a:r>
              <a:rPr lang="es-ES" sz="4000" b="1" dirty="0">
                <a:solidFill>
                  <a:schemeClr val="bg1"/>
                </a:solidFill>
                <a:latin typeface="Calibri" panose="020F0502020204030204" pitchFamily="34" charset="0"/>
                <a:cs typeface="Calibri" panose="020F0502020204030204" pitchFamily="34" charset="0"/>
              </a:rPr>
              <a:t>Hasta </a:t>
            </a:r>
            <a:r>
              <a:rPr lang="es-ES" sz="4000" b="1" dirty="0" smtClean="0">
                <a:solidFill>
                  <a:schemeClr val="bg1"/>
                </a:solidFill>
                <a:latin typeface="Calibri" panose="020F0502020204030204" pitchFamily="34" charset="0"/>
                <a:cs typeface="Calibri" panose="020F0502020204030204" pitchFamily="34" charset="0"/>
              </a:rPr>
              <a:t>que llegara </a:t>
            </a:r>
            <a:r>
              <a:rPr lang="es-ES" sz="4000" b="1" dirty="0">
                <a:solidFill>
                  <a:schemeClr val="bg1"/>
                </a:solidFill>
                <a:latin typeface="Calibri" panose="020F0502020204030204" pitchFamily="34" charset="0"/>
                <a:cs typeface="Calibri" panose="020F0502020204030204" pitchFamily="34" charset="0"/>
              </a:rPr>
              <a:t>ese tiempo no se podría proclamar un mensaje basado en el </a:t>
            </a:r>
            <a:r>
              <a:rPr lang="es-ES" sz="4000" b="1" dirty="0" smtClean="0">
                <a:solidFill>
                  <a:schemeClr val="bg1"/>
                </a:solidFill>
                <a:latin typeface="Calibri" panose="020F0502020204030204" pitchFamily="34" charset="0"/>
                <a:cs typeface="Calibri" panose="020F0502020204030204" pitchFamily="34" charset="0"/>
              </a:rPr>
              <a:t>cumplimiento de </a:t>
            </a:r>
            <a:r>
              <a:rPr lang="es-ES" sz="4000" b="1" dirty="0">
                <a:solidFill>
                  <a:schemeClr val="bg1"/>
                </a:solidFill>
                <a:latin typeface="Calibri" panose="020F0502020204030204" pitchFamily="34" charset="0"/>
                <a:cs typeface="Calibri" panose="020F0502020204030204" pitchFamily="34" charset="0"/>
              </a:rPr>
              <a:t>estas </a:t>
            </a:r>
            <a:r>
              <a:rPr lang="es-ES" sz="4000" b="1" dirty="0" smtClean="0">
                <a:solidFill>
                  <a:schemeClr val="bg1"/>
                </a:solidFill>
                <a:latin typeface="Calibri" panose="020F0502020204030204" pitchFamily="34" charset="0"/>
                <a:cs typeface="Calibri" panose="020F0502020204030204" pitchFamily="34" charset="0"/>
              </a:rPr>
              <a:t>profecías.  </a:t>
            </a:r>
            <a:r>
              <a:rPr lang="es-ES" sz="3200" b="1" i="1" dirty="0" smtClean="0">
                <a:solidFill>
                  <a:srgbClr val="FF0000"/>
                </a:solidFill>
                <a:latin typeface="Calibri" panose="020F0502020204030204" pitchFamily="34" charset="0"/>
                <a:cs typeface="Calibri" panose="020F0502020204030204" pitchFamily="34" charset="0"/>
              </a:rPr>
              <a:t>Comentario bíblico adventista, </a:t>
            </a:r>
            <a:r>
              <a:rPr lang="es-ES" sz="3200" b="1" i="1" dirty="0" err="1" smtClean="0">
                <a:solidFill>
                  <a:srgbClr val="FF0000"/>
                </a:solidFill>
                <a:latin typeface="Calibri" panose="020F0502020204030204" pitchFamily="34" charset="0"/>
                <a:cs typeface="Calibri" panose="020F0502020204030204" pitchFamily="34" charset="0"/>
              </a:rPr>
              <a:t>Dn</a:t>
            </a:r>
            <a:r>
              <a:rPr lang="es-ES" sz="3200" b="1" i="1" dirty="0" smtClean="0">
                <a:solidFill>
                  <a:srgbClr val="FF0000"/>
                </a:solidFill>
                <a:latin typeface="Calibri" panose="020F0502020204030204" pitchFamily="34" charset="0"/>
                <a:cs typeface="Calibri" panose="020F0502020204030204" pitchFamily="34" charset="0"/>
              </a:rPr>
              <a:t>. 12: 4</a:t>
            </a:r>
            <a:endParaRPr lang="es-ES" sz="40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9025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689548" y="64395"/>
            <a:ext cx="11047751" cy="6740307"/>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smtClean="0">
                <a:solidFill>
                  <a:srgbClr val="FF0000"/>
                </a:solidFill>
                <a:latin typeface="Calibri" panose="020F0502020204030204" pitchFamily="34" charset="0"/>
                <a:cs typeface="Calibri" panose="020F0502020204030204" pitchFamily="34" charset="0"/>
              </a:rPr>
              <a:t>Ap. 10: 1-2</a:t>
            </a:r>
          </a:p>
          <a:p>
            <a:r>
              <a:rPr lang="es-ES" sz="4800" b="1" dirty="0" smtClean="0">
                <a:solidFill>
                  <a:schemeClr val="bg1"/>
                </a:solidFill>
                <a:latin typeface="Calibri" panose="020F0502020204030204" pitchFamily="34" charset="0"/>
                <a:cs typeface="Calibri" panose="020F0502020204030204" pitchFamily="34" charset="0"/>
              </a:rPr>
              <a:t>Vi </a:t>
            </a:r>
            <a:r>
              <a:rPr lang="es-ES" sz="4800" b="1" dirty="0">
                <a:solidFill>
                  <a:schemeClr val="bg1"/>
                </a:solidFill>
                <a:latin typeface="Calibri" panose="020F0502020204030204" pitchFamily="34" charset="0"/>
                <a:cs typeface="Calibri" panose="020F0502020204030204" pitchFamily="34" charset="0"/>
              </a:rPr>
              <a:t>descender del cielo a otro ángel fuerte, envuelto en una nube, con el arco iris sobre su cabeza; y su rostro era como el sol, y sus pies como columnas de </a:t>
            </a:r>
            <a:r>
              <a:rPr lang="es-ES" sz="4800" b="1" dirty="0" smtClean="0">
                <a:solidFill>
                  <a:schemeClr val="bg1"/>
                </a:solidFill>
                <a:latin typeface="Calibri" panose="020F0502020204030204" pitchFamily="34" charset="0"/>
                <a:cs typeface="Calibri" panose="020F0502020204030204" pitchFamily="34" charset="0"/>
              </a:rPr>
              <a:t>fuego. Tenía </a:t>
            </a:r>
            <a:r>
              <a:rPr lang="es-ES" sz="4800" b="1" dirty="0">
                <a:solidFill>
                  <a:schemeClr val="bg1"/>
                </a:solidFill>
                <a:latin typeface="Calibri" panose="020F0502020204030204" pitchFamily="34" charset="0"/>
                <a:cs typeface="Calibri" panose="020F0502020204030204" pitchFamily="34" charset="0"/>
              </a:rPr>
              <a:t>en su mano </a:t>
            </a:r>
            <a:r>
              <a:rPr lang="es-ES" sz="4800" b="1" dirty="0">
                <a:solidFill>
                  <a:srgbClr val="FFFF00"/>
                </a:solidFill>
                <a:latin typeface="Calibri" panose="020F0502020204030204" pitchFamily="34" charset="0"/>
                <a:cs typeface="Calibri" panose="020F0502020204030204" pitchFamily="34" charset="0"/>
              </a:rPr>
              <a:t>un librito </a:t>
            </a:r>
            <a:r>
              <a:rPr lang="es-ES" sz="4800" b="1" dirty="0" smtClean="0">
                <a:solidFill>
                  <a:srgbClr val="FFFF00"/>
                </a:solidFill>
                <a:latin typeface="Calibri" panose="020F0502020204030204" pitchFamily="34" charset="0"/>
                <a:cs typeface="Calibri" panose="020F0502020204030204" pitchFamily="34" charset="0"/>
              </a:rPr>
              <a:t>abierto [el de Daniel en los últimos días] </a:t>
            </a:r>
            <a:r>
              <a:rPr lang="es-ES" sz="4800" b="1" dirty="0" smtClean="0">
                <a:solidFill>
                  <a:schemeClr val="bg1"/>
                </a:solidFill>
                <a:latin typeface="Calibri" panose="020F0502020204030204" pitchFamily="34" charset="0"/>
                <a:cs typeface="Calibri" panose="020F0502020204030204" pitchFamily="34" charset="0"/>
              </a:rPr>
              <a:t>; </a:t>
            </a:r>
            <a:r>
              <a:rPr lang="es-ES" sz="4800" b="1" dirty="0">
                <a:solidFill>
                  <a:schemeClr val="bg1"/>
                </a:solidFill>
                <a:latin typeface="Calibri" panose="020F0502020204030204" pitchFamily="34" charset="0"/>
                <a:cs typeface="Calibri" panose="020F0502020204030204" pitchFamily="34" charset="0"/>
              </a:rPr>
              <a:t>y puso su pie derecho sobre el mar, y el izquierdo sobre la tierra;</a:t>
            </a:r>
            <a:endParaRPr lang="es-ES" sz="4800"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0025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 name="CuadroTexto 6">
            <a:extLst>
              <a:ext uri="{FF2B5EF4-FFF2-40B4-BE49-F238E27FC236}">
                <a16:creationId xmlns:a16="http://schemas.microsoft.com/office/drawing/2014/main" id="{1BBDF06D-B11B-42C8-AE11-6D6E4C177720}"/>
              </a:ext>
            </a:extLst>
          </p:cNvPr>
          <p:cNvSpPr txBox="1"/>
          <p:nvPr/>
        </p:nvSpPr>
        <p:spPr>
          <a:xfrm>
            <a:off x="1124263" y="958544"/>
            <a:ext cx="11226303" cy="6001643"/>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800" b="1" dirty="0" smtClean="0">
                <a:solidFill>
                  <a:schemeClr val="bg1"/>
                </a:solidFill>
                <a:latin typeface="Calibri" panose="020F0502020204030204" pitchFamily="34" charset="0"/>
                <a:cs typeface="Calibri" panose="020F0502020204030204" pitchFamily="34" charset="0"/>
              </a:rPr>
              <a:t>   No </a:t>
            </a:r>
            <a:r>
              <a:rPr lang="es-ES" sz="4800" b="1" dirty="0">
                <a:solidFill>
                  <a:schemeClr val="bg1"/>
                </a:solidFill>
                <a:latin typeface="Calibri" panose="020F0502020204030204" pitchFamily="34" charset="0"/>
                <a:cs typeface="Calibri" panose="020F0502020204030204" pitchFamily="34" charset="0"/>
              </a:rPr>
              <a:t>hay nada ni nadie que pueda detenerla. No hay manera de impedir la meta final de </a:t>
            </a:r>
            <a:r>
              <a:rPr lang="es-ES" sz="4800" b="1" dirty="0" smtClean="0">
                <a:solidFill>
                  <a:schemeClr val="bg1"/>
                </a:solidFill>
                <a:latin typeface="Calibri" panose="020F0502020204030204" pitchFamily="34" charset="0"/>
                <a:cs typeface="Calibri" panose="020F0502020204030204" pitchFamily="34" charset="0"/>
              </a:rPr>
              <a:t>Dios para </a:t>
            </a:r>
            <a:r>
              <a:rPr lang="es-ES" sz="4800" b="1" dirty="0">
                <a:solidFill>
                  <a:schemeClr val="bg1"/>
                </a:solidFill>
                <a:latin typeface="Calibri" panose="020F0502020204030204" pitchFamily="34" charset="0"/>
                <a:cs typeface="Calibri" panose="020F0502020204030204" pitchFamily="34" charset="0"/>
              </a:rPr>
              <a:t>su pueblo. Dentro de poco el universo estará libre de los estragos del pecado. Dentro </a:t>
            </a:r>
            <a:r>
              <a:rPr lang="es-ES" sz="4800" b="1" dirty="0" smtClean="0">
                <a:solidFill>
                  <a:schemeClr val="bg1"/>
                </a:solidFill>
                <a:latin typeface="Calibri" panose="020F0502020204030204" pitchFamily="34" charset="0"/>
                <a:cs typeface="Calibri" panose="020F0502020204030204" pitchFamily="34" charset="0"/>
              </a:rPr>
              <a:t>de poco </a:t>
            </a:r>
            <a:r>
              <a:rPr lang="es-ES" sz="4800" b="1" dirty="0">
                <a:solidFill>
                  <a:schemeClr val="bg1"/>
                </a:solidFill>
                <a:latin typeface="Calibri" panose="020F0502020204030204" pitchFamily="34" charset="0"/>
                <a:cs typeface="Calibri" panose="020F0502020204030204" pitchFamily="34" charset="0"/>
              </a:rPr>
              <a:t>los injustos serán final y completamente destruidos. Dentro de poco la enfermedad, </a:t>
            </a:r>
            <a:r>
              <a:rPr lang="es-ES" sz="4800" b="1" dirty="0" smtClean="0">
                <a:solidFill>
                  <a:schemeClr val="bg1"/>
                </a:solidFill>
                <a:latin typeface="Calibri" panose="020F0502020204030204" pitchFamily="34" charset="0"/>
                <a:cs typeface="Calibri" panose="020F0502020204030204" pitchFamily="34" charset="0"/>
              </a:rPr>
              <a:t>la tristeza </a:t>
            </a:r>
            <a:r>
              <a:rPr lang="es-ES" sz="4800" b="1" dirty="0">
                <a:solidFill>
                  <a:schemeClr val="bg1"/>
                </a:solidFill>
                <a:latin typeface="Calibri" panose="020F0502020204030204" pitchFamily="34" charset="0"/>
                <a:cs typeface="Calibri" panose="020F0502020204030204" pitchFamily="34" charset="0"/>
              </a:rPr>
              <a:t>y la muerte se terminarán. </a:t>
            </a:r>
            <a:endParaRPr lang="es-ES" sz="4800" b="1" dirty="0" smtClean="0">
              <a:solidFill>
                <a:schemeClr val="bg1"/>
              </a:solidFill>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AB40DB7F-2397-49BB-935D-FFBDC5B152C6}"/>
              </a:ext>
            </a:extLst>
          </p:cNvPr>
          <p:cNvSpPr/>
          <p:nvPr/>
        </p:nvSpPr>
        <p:spPr>
          <a:xfrm rot="10800000">
            <a:off x="0" y="7953"/>
            <a:ext cx="12206514" cy="1597950"/>
          </a:xfrm>
          <a:custGeom>
            <a:avLst/>
            <a:gdLst>
              <a:gd name="connsiteX0" fmla="*/ 0 w 12192000"/>
              <a:gd name="connsiteY0" fmla="*/ 0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0 w 12192000"/>
              <a:gd name="connsiteY4" fmla="*/ 0 h 1303362"/>
              <a:gd name="connsiteX0" fmla="*/ 1219200 w 12192000"/>
              <a:gd name="connsiteY0" fmla="*/ 14514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219200 w 12192000"/>
              <a:gd name="connsiteY4" fmla="*/ 14514 h 1303362"/>
              <a:gd name="connsiteX0" fmla="*/ 1436914 w 12192000"/>
              <a:gd name="connsiteY0" fmla="*/ 29028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436914 w 12192000"/>
              <a:gd name="connsiteY4" fmla="*/ 29028 h 1303362"/>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7519 h 2391853"/>
              <a:gd name="connsiteX1" fmla="*/ 7489371 w 12206514"/>
              <a:gd name="connsiteY1" fmla="*/ 1223453 h 2391853"/>
              <a:gd name="connsiteX2" fmla="*/ 12206514 w 12206514"/>
              <a:gd name="connsiteY2" fmla="*/ 4253 h 2391853"/>
              <a:gd name="connsiteX3" fmla="*/ 12192000 w 12206514"/>
              <a:gd name="connsiteY3" fmla="*/ 1088491 h 2391853"/>
              <a:gd name="connsiteX4" fmla="*/ 12192000 w 12206514"/>
              <a:gd name="connsiteY4" fmla="*/ 2391853 h 2391853"/>
              <a:gd name="connsiteX5" fmla="*/ 0 w 12206514"/>
              <a:gd name="connsiteY5" fmla="*/ 2391853 h 2391853"/>
              <a:gd name="connsiteX6" fmla="*/ 1436914 w 12206514"/>
              <a:gd name="connsiteY6" fmla="*/ 1117519 h 2391853"/>
              <a:gd name="connsiteX0" fmla="*/ 1436914 w 12206514"/>
              <a:gd name="connsiteY0" fmla="*/ 1121779 h 2396113"/>
              <a:gd name="connsiteX1" fmla="*/ 7489371 w 12206514"/>
              <a:gd name="connsiteY1" fmla="*/ 1227713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21779 h 2396113"/>
              <a:gd name="connsiteX1" fmla="*/ 7518400 w 12206514"/>
              <a:gd name="connsiteY1" fmla="*/ 1663142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691 h 2392025"/>
              <a:gd name="connsiteX1" fmla="*/ 7518400 w 12206514"/>
              <a:gd name="connsiteY1" fmla="*/ 1659054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691 h 2392025"/>
              <a:gd name="connsiteX1" fmla="*/ 7692572 w 12206514"/>
              <a:gd name="connsiteY1" fmla="*/ 1688082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593 h 2391927"/>
              <a:gd name="connsiteX1" fmla="*/ 7692572 w 12206514"/>
              <a:gd name="connsiteY1" fmla="*/ 1687984 h 2391927"/>
              <a:gd name="connsiteX2" fmla="*/ 9593943 w 12206514"/>
              <a:gd name="connsiteY2" fmla="*/ 1354156 h 2391927"/>
              <a:gd name="connsiteX3" fmla="*/ 12206514 w 12206514"/>
              <a:gd name="connsiteY3" fmla="*/ 4327 h 2391927"/>
              <a:gd name="connsiteX4" fmla="*/ 12192000 w 12206514"/>
              <a:gd name="connsiteY4" fmla="*/ 1088565 h 2391927"/>
              <a:gd name="connsiteX5" fmla="*/ 12192000 w 12206514"/>
              <a:gd name="connsiteY5" fmla="*/ 2391927 h 2391927"/>
              <a:gd name="connsiteX6" fmla="*/ 0 w 12206514"/>
              <a:gd name="connsiteY6" fmla="*/ 2391927 h 2391927"/>
              <a:gd name="connsiteX7" fmla="*/ 1436914 w 12206514"/>
              <a:gd name="connsiteY7" fmla="*/ 1117593 h 2391927"/>
              <a:gd name="connsiteX0" fmla="*/ 1436914 w 12206514"/>
              <a:gd name="connsiteY0" fmla="*/ 1117792 h 2392126"/>
              <a:gd name="connsiteX1" fmla="*/ 7692572 w 12206514"/>
              <a:gd name="connsiteY1" fmla="*/ 1688183 h 2392126"/>
              <a:gd name="connsiteX2" fmla="*/ 9593943 w 12206514"/>
              <a:gd name="connsiteY2" fmla="*/ 1354355 h 2392126"/>
              <a:gd name="connsiteX3" fmla="*/ 12206514 w 12206514"/>
              <a:gd name="connsiteY3" fmla="*/ 4526 h 2392126"/>
              <a:gd name="connsiteX4" fmla="*/ 12192000 w 12206514"/>
              <a:gd name="connsiteY4" fmla="*/ 1088764 h 2392126"/>
              <a:gd name="connsiteX5" fmla="*/ 12192000 w 12206514"/>
              <a:gd name="connsiteY5" fmla="*/ 2392126 h 2392126"/>
              <a:gd name="connsiteX6" fmla="*/ 0 w 12206514"/>
              <a:gd name="connsiteY6" fmla="*/ 2392126 h 2392126"/>
              <a:gd name="connsiteX7" fmla="*/ 1436914 w 12206514"/>
              <a:gd name="connsiteY7" fmla="*/ 1117792 h 2392126"/>
              <a:gd name="connsiteX0" fmla="*/ 1436914 w 12206514"/>
              <a:gd name="connsiteY0" fmla="*/ 1118190 h 2392524"/>
              <a:gd name="connsiteX1" fmla="*/ 7692572 w 12206514"/>
              <a:gd name="connsiteY1" fmla="*/ 1688581 h 2392524"/>
              <a:gd name="connsiteX2" fmla="*/ 9593943 w 12206514"/>
              <a:gd name="connsiteY2" fmla="*/ 1354753 h 2392524"/>
              <a:gd name="connsiteX3" fmla="*/ 12206514 w 12206514"/>
              <a:gd name="connsiteY3" fmla="*/ 4924 h 2392524"/>
              <a:gd name="connsiteX4" fmla="*/ 12192000 w 12206514"/>
              <a:gd name="connsiteY4" fmla="*/ 1089162 h 2392524"/>
              <a:gd name="connsiteX5" fmla="*/ 12192000 w 12206514"/>
              <a:gd name="connsiteY5" fmla="*/ 2392524 h 2392524"/>
              <a:gd name="connsiteX6" fmla="*/ 0 w 12206514"/>
              <a:gd name="connsiteY6" fmla="*/ 2392524 h 2392524"/>
              <a:gd name="connsiteX7" fmla="*/ 1436914 w 12206514"/>
              <a:gd name="connsiteY7" fmla="*/ 1118190 h 2392524"/>
              <a:gd name="connsiteX0" fmla="*/ 1436914 w 12206514"/>
              <a:gd name="connsiteY0" fmla="*/ 1121944 h 2396278"/>
              <a:gd name="connsiteX1" fmla="*/ 7692572 w 12206514"/>
              <a:gd name="connsiteY1" fmla="*/ 1692335 h 2396278"/>
              <a:gd name="connsiteX2" fmla="*/ 95939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 name="connsiteX0" fmla="*/ 1436914 w 12206514"/>
              <a:gd name="connsiteY0" fmla="*/ 1120138 h 2394472"/>
              <a:gd name="connsiteX1" fmla="*/ 7692572 w 12206514"/>
              <a:gd name="connsiteY1" fmla="*/ 1690529 h 2394472"/>
              <a:gd name="connsiteX2" fmla="*/ 9651093 w 12206514"/>
              <a:gd name="connsiteY2" fmla="*/ 1032851 h 2394472"/>
              <a:gd name="connsiteX3" fmla="*/ 12206514 w 12206514"/>
              <a:gd name="connsiteY3" fmla="*/ 6872 h 2394472"/>
              <a:gd name="connsiteX4" fmla="*/ 12192000 w 12206514"/>
              <a:gd name="connsiteY4" fmla="*/ 1091110 h 2394472"/>
              <a:gd name="connsiteX5" fmla="*/ 12192000 w 12206514"/>
              <a:gd name="connsiteY5" fmla="*/ 2394472 h 2394472"/>
              <a:gd name="connsiteX6" fmla="*/ 0 w 12206514"/>
              <a:gd name="connsiteY6" fmla="*/ 2394472 h 2394472"/>
              <a:gd name="connsiteX7" fmla="*/ 1436914 w 12206514"/>
              <a:gd name="connsiteY7" fmla="*/ 1120138 h 2394472"/>
              <a:gd name="connsiteX0" fmla="*/ 1436914 w 12206514"/>
              <a:gd name="connsiteY0" fmla="*/ 1121944 h 2396278"/>
              <a:gd name="connsiteX1" fmla="*/ 7692572 w 12206514"/>
              <a:gd name="connsiteY1" fmla="*/ 1692335 h 2396278"/>
              <a:gd name="connsiteX2" fmla="*/ 104702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514" h="2396278">
                <a:moveTo>
                  <a:pt x="1436914" y="1121944"/>
                </a:moveTo>
                <a:cubicBezTo>
                  <a:pt x="2644019" y="823192"/>
                  <a:pt x="5897639" y="1877879"/>
                  <a:pt x="7692572" y="1692335"/>
                </a:cubicBezTo>
                <a:cubicBezTo>
                  <a:pt x="9131905" y="1601134"/>
                  <a:pt x="10163024" y="979322"/>
                  <a:pt x="10470243" y="863207"/>
                </a:cubicBezTo>
                <a:cubicBezTo>
                  <a:pt x="11270947" y="500350"/>
                  <a:pt x="11853333" y="-77685"/>
                  <a:pt x="12206514" y="8678"/>
                </a:cubicBezTo>
                <a:lnTo>
                  <a:pt x="12192000" y="1092916"/>
                </a:lnTo>
                <a:lnTo>
                  <a:pt x="12192000" y="2396278"/>
                </a:lnTo>
                <a:lnTo>
                  <a:pt x="0" y="2396278"/>
                </a:lnTo>
                <a:lnTo>
                  <a:pt x="1436914" y="1121944"/>
                </a:lnTo>
                <a:close/>
              </a:path>
            </a:pathLst>
          </a:custGeom>
          <a:solidFill>
            <a:schemeClr val="accent5">
              <a:lumMod val="50000"/>
            </a:schemeClr>
          </a:solidFill>
          <a:ln w="57150">
            <a:solidFill>
              <a:schemeClr val="bg1"/>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2" name="CuadroTexto 1"/>
          <p:cNvSpPr txBox="1"/>
          <p:nvPr/>
        </p:nvSpPr>
        <p:spPr>
          <a:xfrm>
            <a:off x="-1002890" y="99042"/>
            <a:ext cx="4911213" cy="707886"/>
          </a:xfrm>
          <a:prstGeom prst="rect">
            <a:avLst/>
          </a:prstGeom>
          <a:noFill/>
        </p:spPr>
        <p:txBody>
          <a:bodyPr wrap="square" rtlCol="0">
            <a:spAutoFit/>
          </a:bodyPr>
          <a:lstStyle/>
          <a:p>
            <a:pPr algn="ctr"/>
            <a:r>
              <a:rPr lang="es-DO" sz="4000" b="1" dirty="0" smtClean="0">
                <a:solidFill>
                  <a:schemeClr val="accent2"/>
                </a:solidFill>
                <a:latin typeface="Calibri" panose="020F0502020204030204" pitchFamily="34" charset="0"/>
                <a:cs typeface="Calibri" panose="020F0502020204030204" pitchFamily="34" charset="0"/>
              </a:rPr>
              <a:t>Introducción</a:t>
            </a:r>
            <a:endParaRPr lang="en-US" sz="40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428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8" y="46718"/>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ES" sz="3600" b="1" dirty="0">
                <a:solidFill>
                  <a:srgbClr val="FFFF00"/>
                </a:solidFill>
                <a:latin typeface="Calibri" panose="020F0502020204030204" pitchFamily="34" charset="0"/>
                <a:cs typeface="Calibri" panose="020F0502020204030204" pitchFamily="34" charset="0"/>
              </a:rPr>
              <a:t>8. </a:t>
            </a:r>
            <a:r>
              <a:rPr lang="es-ES" sz="3600" b="1" dirty="0">
                <a:solidFill>
                  <a:srgbClr val="FFFF00"/>
                </a:solidFill>
                <a:latin typeface="Calibri" panose="020F0502020204030204" pitchFamily="34" charset="0"/>
                <a:cs typeface="Calibri" panose="020F0502020204030204" pitchFamily="34" charset="0"/>
              </a:rPr>
              <a:t>¿Cuándo serían develados los misterios de Daniel? Daniel 12:6, 9</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646610" y="1426582"/>
            <a:ext cx="11198581" cy="526297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a:solidFill>
                  <a:srgbClr val="FFFF00"/>
                </a:solidFill>
                <a:latin typeface="Calibri" panose="020F0502020204030204" pitchFamily="34" charset="0"/>
                <a:cs typeface="Calibri" panose="020F0502020204030204" pitchFamily="34" charset="0"/>
              </a:rPr>
              <a:t>6 </a:t>
            </a:r>
            <a:r>
              <a:rPr lang="es-ES" sz="4800" b="1" dirty="0">
                <a:solidFill>
                  <a:schemeClr val="bg1"/>
                </a:solidFill>
                <a:latin typeface="Calibri" panose="020F0502020204030204" pitchFamily="34" charset="0"/>
                <a:cs typeface="Calibri" panose="020F0502020204030204" pitchFamily="34" charset="0"/>
              </a:rPr>
              <a:t>Y dijo uno al varón vestido de lino, que estaba sobre las aguas del río: ¿Cuándo será el fin de estas maravillas</a:t>
            </a:r>
            <a:r>
              <a:rPr lang="es-ES" sz="4800" b="1" dirty="0" smtClean="0">
                <a:solidFill>
                  <a:schemeClr val="bg1"/>
                </a:solidFill>
                <a:latin typeface="Calibri" panose="020F0502020204030204" pitchFamily="34" charset="0"/>
                <a:cs typeface="Calibri" panose="020F0502020204030204" pitchFamily="34" charset="0"/>
              </a:rPr>
              <a:t>?</a:t>
            </a:r>
          </a:p>
          <a:p>
            <a:endParaRPr lang="es-ES" sz="4800" b="1" dirty="0" smtClean="0">
              <a:solidFill>
                <a:schemeClr val="bg1"/>
              </a:solidFill>
              <a:latin typeface="Calibri" panose="020F0502020204030204" pitchFamily="34" charset="0"/>
              <a:cs typeface="Calibri" panose="020F0502020204030204" pitchFamily="34" charset="0"/>
            </a:endParaRPr>
          </a:p>
          <a:p>
            <a:r>
              <a:rPr lang="es-ES" sz="4800" b="1" dirty="0">
                <a:solidFill>
                  <a:srgbClr val="FFFF00"/>
                </a:solidFill>
                <a:latin typeface="Calibri" panose="020F0502020204030204" pitchFamily="34" charset="0"/>
                <a:cs typeface="Calibri" panose="020F0502020204030204" pitchFamily="34" charset="0"/>
              </a:rPr>
              <a:t>9</a:t>
            </a:r>
            <a:r>
              <a:rPr lang="es-ES" sz="4800" b="1" dirty="0">
                <a:solidFill>
                  <a:schemeClr val="bg1"/>
                </a:solidFill>
                <a:latin typeface="Calibri" panose="020F0502020204030204" pitchFamily="34" charset="0"/>
                <a:cs typeface="Calibri" panose="020F0502020204030204" pitchFamily="34" charset="0"/>
              </a:rPr>
              <a:t> El respondió: Anda, Daniel, pues estas palabras están </a:t>
            </a:r>
            <a:r>
              <a:rPr lang="es-ES" sz="4800" b="1" dirty="0">
                <a:solidFill>
                  <a:srgbClr val="FFFF00"/>
                </a:solidFill>
                <a:latin typeface="Calibri" panose="020F0502020204030204" pitchFamily="34" charset="0"/>
                <a:cs typeface="Calibri" panose="020F0502020204030204" pitchFamily="34" charset="0"/>
              </a:rPr>
              <a:t>cerradas y selladas hasta el tiempo del fin</a:t>
            </a:r>
            <a:r>
              <a:rPr lang="es-ES" sz="4800" b="1" dirty="0">
                <a:solidFill>
                  <a:schemeClr val="bg1"/>
                </a:solidFill>
                <a:latin typeface="Calibri" panose="020F0502020204030204" pitchFamily="34" charset="0"/>
                <a:cs typeface="Calibri" panose="020F0502020204030204" pitchFamily="34" charset="0"/>
              </a:rPr>
              <a:t>.</a:t>
            </a:r>
            <a:endParaRPr lang="es-ES"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2469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885058" y="393540"/>
            <a:ext cx="8792279"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a:solidFill>
                  <a:schemeClr val="bg1"/>
                </a:solidFill>
              </a:rPr>
              <a:t>Todo el libro de Daniel se enfoca en “</a:t>
            </a:r>
            <a:r>
              <a:rPr lang="es-ES" sz="4400" b="1" dirty="0">
                <a:solidFill>
                  <a:srgbClr val="FFFF00"/>
                </a:solidFill>
              </a:rPr>
              <a:t>el tiempo del fin</a:t>
            </a:r>
            <a:r>
              <a:rPr lang="es-ES" sz="4400" b="1" dirty="0">
                <a:solidFill>
                  <a:schemeClr val="bg1"/>
                </a:solidFill>
              </a:rPr>
              <a:t>”. Las historias de Daniel revelan fe, </a:t>
            </a:r>
            <a:r>
              <a:rPr lang="es-ES" sz="4400" b="1" dirty="0" smtClean="0">
                <a:solidFill>
                  <a:schemeClr val="bg1"/>
                </a:solidFill>
              </a:rPr>
              <a:t>valor y </a:t>
            </a:r>
            <a:r>
              <a:rPr lang="es-ES" sz="4400" b="1" dirty="0">
                <a:solidFill>
                  <a:schemeClr val="bg1"/>
                </a:solidFill>
              </a:rPr>
              <a:t>perseverancia ante los desafíos y las dificultades. Las profecías de Daniel revelan los </a:t>
            </a:r>
            <a:r>
              <a:rPr lang="es-ES" sz="4400" b="1" dirty="0" smtClean="0">
                <a:solidFill>
                  <a:schemeClr val="bg1"/>
                </a:solidFill>
              </a:rPr>
              <a:t>grandes acontecimientos </a:t>
            </a:r>
            <a:r>
              <a:rPr lang="es-ES" sz="4400" b="1" dirty="0">
                <a:solidFill>
                  <a:schemeClr val="bg1"/>
                </a:solidFill>
              </a:rPr>
              <a:t>proféticos en el plan de Dios, demostrando que él continúa en el control.</a:t>
            </a:r>
            <a:endParaRPr lang="es-DO" sz="4400" b="1" dirty="0">
              <a:solidFill>
                <a:schemeClr val="bg1"/>
              </a:solidFill>
            </a:endParaRPr>
          </a:p>
        </p:txBody>
      </p:sp>
    </p:spTree>
    <p:extLst>
      <p:ext uri="{BB962C8B-B14F-4D97-AF65-F5344CB8AC3E}">
        <p14:creationId xmlns:p14="http://schemas.microsoft.com/office/powerpoint/2010/main" val="1512912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163485"/>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9. </a:t>
            </a:r>
            <a:r>
              <a:rPr lang="es-ES" sz="3600" b="1" dirty="0">
                <a:solidFill>
                  <a:srgbClr val="FFFF00"/>
                </a:solidFill>
                <a:latin typeface="Calibri" panose="020F0502020204030204" pitchFamily="34" charset="0"/>
                <a:cs typeface="Calibri" panose="020F0502020204030204" pitchFamily="34" charset="0"/>
              </a:rPr>
              <a:t>¿Qué predicción significativa hizo el profeta con respecto del conocimiento en el </a:t>
            </a:r>
            <a:r>
              <a:rPr lang="es-ES" sz="3600" b="1" dirty="0" smtClean="0">
                <a:solidFill>
                  <a:srgbClr val="FFFF00"/>
                </a:solidFill>
                <a:latin typeface="Calibri" panose="020F0502020204030204" pitchFamily="34" charset="0"/>
                <a:cs typeface="Calibri" panose="020F0502020204030204" pitchFamily="34" charset="0"/>
              </a:rPr>
              <a:t>tiempo del </a:t>
            </a:r>
            <a:r>
              <a:rPr lang="es-ES" sz="3600" b="1" dirty="0">
                <a:solidFill>
                  <a:srgbClr val="FFFF00"/>
                </a:solidFill>
                <a:latin typeface="Calibri" panose="020F0502020204030204" pitchFamily="34" charset="0"/>
                <a:cs typeface="Calibri" panose="020F0502020204030204" pitchFamily="34" charset="0"/>
              </a:rPr>
              <a:t>fin? </a:t>
            </a:r>
            <a:r>
              <a:rPr lang="es-ES" sz="3600" b="1" dirty="0" err="1" smtClean="0">
                <a:solidFill>
                  <a:srgbClr val="FFFF00"/>
                </a:solidFill>
                <a:latin typeface="Calibri" panose="020F0502020204030204" pitchFamily="34" charset="0"/>
                <a:cs typeface="Calibri" panose="020F0502020204030204" pitchFamily="34" charset="0"/>
              </a:rPr>
              <a:t>Dn</a:t>
            </a:r>
            <a:r>
              <a:rPr lang="es-ES" sz="3600" b="1" dirty="0" smtClean="0">
                <a:solidFill>
                  <a:srgbClr val="FFFF00"/>
                </a:solidFill>
                <a:latin typeface="Calibri" panose="020F0502020204030204" pitchFamily="34" charset="0"/>
                <a:cs typeface="Calibri" panose="020F0502020204030204" pitchFamily="34" charset="0"/>
              </a:rPr>
              <a:t> 12:4b </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1034321" y="1917811"/>
            <a:ext cx="9788577" cy="3046988"/>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a:solidFill>
                  <a:schemeClr val="bg1"/>
                </a:solidFill>
                <a:latin typeface="Calibri" panose="020F0502020204030204" pitchFamily="34" charset="0"/>
                <a:cs typeface="Calibri" panose="020F0502020204030204" pitchFamily="34" charset="0"/>
              </a:rPr>
              <a:t>Pero tú, Daniel, cierra las palabras y sella el libro hasta el tiempo del fin. </a:t>
            </a:r>
            <a:r>
              <a:rPr lang="es-ES" sz="4800" b="1" u="sng" dirty="0">
                <a:solidFill>
                  <a:schemeClr val="bg1"/>
                </a:solidFill>
                <a:latin typeface="Calibri" panose="020F0502020204030204" pitchFamily="34" charset="0"/>
                <a:cs typeface="Calibri" panose="020F0502020204030204" pitchFamily="34" charset="0"/>
              </a:rPr>
              <a:t>Muchos correrán de aquí para allá, y la ciencia se aumentará.</a:t>
            </a:r>
            <a:endParaRPr lang="es-ES" sz="4800" b="1"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4288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84616" y="190854"/>
            <a:ext cx="11017771" cy="618630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a:solidFill>
                  <a:schemeClr val="bg1"/>
                </a:solidFill>
                <a:latin typeface="Calibri" panose="020F0502020204030204" pitchFamily="34" charset="0"/>
                <a:cs typeface="Calibri" panose="020F0502020204030204" pitchFamily="34" charset="0"/>
              </a:rPr>
              <a:t>Daniel predijo que </a:t>
            </a:r>
            <a:r>
              <a:rPr lang="es-ES" sz="4400" b="1" dirty="0">
                <a:solidFill>
                  <a:srgbClr val="FFFF00"/>
                </a:solidFill>
                <a:latin typeface="Calibri" panose="020F0502020204030204" pitchFamily="34" charset="0"/>
                <a:cs typeface="Calibri" panose="020F0502020204030204" pitchFamily="34" charset="0"/>
              </a:rPr>
              <a:t>justo antes del fin</a:t>
            </a:r>
            <a:r>
              <a:rPr lang="es-ES" sz="4400" b="1" dirty="0">
                <a:solidFill>
                  <a:schemeClr val="bg1"/>
                </a:solidFill>
                <a:latin typeface="Calibri" panose="020F0502020204030204" pitchFamily="34" charset="0"/>
                <a:cs typeface="Calibri" panose="020F0502020204030204" pitchFamily="34" charset="0"/>
              </a:rPr>
              <a:t>, el </a:t>
            </a:r>
            <a:r>
              <a:rPr lang="es-ES" sz="4400" b="1" dirty="0" smtClean="0">
                <a:solidFill>
                  <a:srgbClr val="FFFF00"/>
                </a:solidFill>
                <a:latin typeface="Calibri" panose="020F0502020204030204" pitchFamily="34" charset="0"/>
                <a:cs typeface="Calibri" panose="020F0502020204030204" pitchFamily="34" charset="0"/>
              </a:rPr>
              <a:t>conocimiento [la ciencia]</a:t>
            </a:r>
            <a:r>
              <a:rPr lang="es-ES" sz="4400" b="1" dirty="0" smtClean="0">
                <a:solidFill>
                  <a:schemeClr val="bg1"/>
                </a:solidFill>
                <a:latin typeface="Calibri" panose="020F0502020204030204" pitchFamily="34" charset="0"/>
                <a:cs typeface="Calibri" panose="020F0502020204030204" pitchFamily="34" charset="0"/>
              </a:rPr>
              <a:t> </a:t>
            </a:r>
            <a:r>
              <a:rPr lang="es-ES" sz="4400" b="1" dirty="0">
                <a:solidFill>
                  <a:schemeClr val="bg1"/>
                </a:solidFill>
                <a:latin typeface="Calibri" panose="020F0502020204030204" pitchFamily="34" charset="0"/>
                <a:cs typeface="Calibri" panose="020F0502020204030204" pitchFamily="34" charset="0"/>
              </a:rPr>
              <a:t>aumentaría de forma dramática. </a:t>
            </a:r>
            <a:r>
              <a:rPr lang="es-ES" sz="4400" b="1" dirty="0" smtClean="0">
                <a:solidFill>
                  <a:schemeClr val="bg1"/>
                </a:solidFill>
                <a:latin typeface="Calibri" panose="020F0502020204030204" pitchFamily="34" charset="0"/>
                <a:cs typeface="Calibri" panose="020F0502020204030204" pitchFamily="34" charset="0"/>
              </a:rPr>
              <a:t>Esta </a:t>
            </a:r>
            <a:r>
              <a:rPr lang="es-ES" sz="4400" b="1" dirty="0">
                <a:solidFill>
                  <a:schemeClr val="bg1"/>
                </a:solidFill>
                <a:latin typeface="Calibri" panose="020F0502020204030204" pitchFamily="34" charset="0"/>
                <a:cs typeface="Calibri" panose="020F0502020204030204" pitchFamily="34" charset="0"/>
              </a:rPr>
              <a:t>profecía puede aplicarse en un sentido general al conocimiento explosivo del mundo </a:t>
            </a:r>
            <a:r>
              <a:rPr lang="es-ES" sz="4400" b="1" dirty="0" smtClean="0">
                <a:solidFill>
                  <a:schemeClr val="bg1"/>
                </a:solidFill>
                <a:latin typeface="Calibri" panose="020F0502020204030204" pitchFamily="34" charset="0"/>
                <a:cs typeface="Calibri" panose="020F0502020204030204" pitchFamily="34" charset="0"/>
              </a:rPr>
              <a:t>actual, a </a:t>
            </a:r>
            <a:r>
              <a:rPr lang="es-ES" sz="4400" b="1" dirty="0">
                <a:solidFill>
                  <a:schemeClr val="bg1"/>
                </a:solidFill>
                <a:latin typeface="Calibri" panose="020F0502020204030204" pitchFamily="34" charset="0"/>
                <a:cs typeface="Calibri" panose="020F0502020204030204" pitchFamily="34" charset="0"/>
              </a:rPr>
              <a:t>los avances científicos sorprendentes, a los logros </a:t>
            </a:r>
            <a:r>
              <a:rPr lang="es-ES" sz="4400" b="1" dirty="0" smtClean="0">
                <a:solidFill>
                  <a:schemeClr val="bg1"/>
                </a:solidFill>
                <a:latin typeface="Calibri" panose="020F0502020204030204" pitchFamily="34" charset="0"/>
                <a:cs typeface="Calibri" panose="020F0502020204030204" pitchFamily="34" charset="0"/>
              </a:rPr>
              <a:t>tecnológicos.  Sin embargo, </a:t>
            </a:r>
            <a:r>
              <a:rPr lang="es-ES" sz="4400" b="1" dirty="0">
                <a:solidFill>
                  <a:schemeClr val="bg1"/>
                </a:solidFill>
                <a:latin typeface="Calibri" panose="020F0502020204030204" pitchFamily="34" charset="0"/>
                <a:cs typeface="Calibri" panose="020F0502020204030204" pitchFamily="34" charset="0"/>
              </a:rPr>
              <a:t>se aplica especialmente al </a:t>
            </a:r>
            <a:r>
              <a:rPr lang="es-ES" sz="4400" b="1" dirty="0" smtClean="0">
                <a:solidFill>
                  <a:schemeClr val="bg1"/>
                </a:solidFill>
                <a:latin typeface="Calibri" panose="020F0502020204030204" pitchFamily="34" charset="0"/>
                <a:cs typeface="Calibri" panose="020F0502020204030204" pitchFamily="34" charset="0"/>
              </a:rPr>
              <a:t>libro de </a:t>
            </a:r>
            <a:r>
              <a:rPr lang="es-ES" sz="4400" b="1" dirty="0">
                <a:solidFill>
                  <a:schemeClr val="bg1"/>
                </a:solidFill>
                <a:latin typeface="Calibri" panose="020F0502020204030204" pitchFamily="34" charset="0"/>
                <a:cs typeface="Calibri" panose="020F0502020204030204" pitchFamily="34" charset="0"/>
              </a:rPr>
              <a:t>Daniel. </a:t>
            </a:r>
            <a:r>
              <a:rPr lang="es-ES" sz="4400" b="1" u="sng" dirty="0">
                <a:solidFill>
                  <a:schemeClr val="bg1"/>
                </a:solidFill>
                <a:latin typeface="Calibri" panose="020F0502020204030204" pitchFamily="34" charset="0"/>
                <a:cs typeface="Calibri" panose="020F0502020204030204" pitchFamily="34" charset="0"/>
              </a:rPr>
              <a:t>Justo antes de la venida de Jesús, se le quitaría el sello al libro de Daniel. </a:t>
            </a:r>
            <a:endParaRPr lang="es-ES" sz="4400" b="1"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4416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09666" y="190854"/>
            <a:ext cx="11347554" cy="618630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smtClean="0">
                <a:solidFill>
                  <a:srgbClr val="FFFF00"/>
                </a:solidFill>
                <a:latin typeface="Calibri" panose="020F0502020204030204" pitchFamily="34" charset="0"/>
                <a:cs typeface="Calibri" panose="020F0502020204030204" pitchFamily="34" charset="0"/>
              </a:rPr>
              <a:t>Sus profecías </a:t>
            </a:r>
            <a:r>
              <a:rPr lang="es-ES" sz="4400" b="1" dirty="0">
                <a:solidFill>
                  <a:srgbClr val="FFFF00"/>
                </a:solidFill>
                <a:latin typeface="Calibri" panose="020F0502020204030204" pitchFamily="34" charset="0"/>
                <a:cs typeface="Calibri" panose="020F0502020204030204" pitchFamily="34" charset="0"/>
              </a:rPr>
              <a:t>serían estudiadas por decenas de miles preparándose para el pronto regreso de </a:t>
            </a:r>
            <a:r>
              <a:rPr lang="es-ES" sz="4400" b="1" dirty="0" smtClean="0">
                <a:solidFill>
                  <a:srgbClr val="FFFF00"/>
                </a:solidFill>
                <a:latin typeface="Calibri" panose="020F0502020204030204" pitchFamily="34" charset="0"/>
                <a:cs typeface="Calibri" panose="020F0502020204030204" pitchFamily="34" charset="0"/>
              </a:rPr>
              <a:t>Cristo</a:t>
            </a:r>
            <a:r>
              <a:rPr lang="es-ES" sz="4400" b="1" dirty="0" smtClean="0">
                <a:solidFill>
                  <a:schemeClr val="bg1"/>
                </a:solidFill>
                <a:latin typeface="Calibri" panose="020F0502020204030204" pitchFamily="34" charset="0"/>
                <a:cs typeface="Calibri" panose="020F0502020204030204" pitchFamily="34" charset="0"/>
              </a:rPr>
              <a:t>. El </a:t>
            </a:r>
            <a:r>
              <a:rPr lang="es-ES" sz="4400" b="1" dirty="0">
                <a:solidFill>
                  <a:srgbClr val="FFFF00"/>
                </a:solidFill>
                <a:latin typeface="Calibri" panose="020F0502020204030204" pitchFamily="34" charset="0"/>
                <a:cs typeface="Calibri" panose="020F0502020204030204" pitchFamily="34" charset="0"/>
              </a:rPr>
              <a:t>conocimiento</a:t>
            </a:r>
            <a:r>
              <a:rPr lang="es-ES" sz="4400" b="1" dirty="0">
                <a:solidFill>
                  <a:schemeClr val="bg1"/>
                </a:solidFill>
                <a:latin typeface="Calibri" panose="020F0502020204030204" pitchFamily="34" charset="0"/>
                <a:cs typeface="Calibri" panose="020F0502020204030204" pitchFamily="34" charset="0"/>
              </a:rPr>
              <a:t> de </a:t>
            </a:r>
            <a:r>
              <a:rPr lang="es-ES" sz="4400" b="1" dirty="0" smtClean="0">
                <a:solidFill>
                  <a:schemeClr val="bg1"/>
                </a:solidFill>
                <a:latin typeface="Calibri" panose="020F0502020204030204" pitchFamily="34" charset="0"/>
                <a:cs typeface="Calibri" panose="020F0502020204030204" pitchFamily="34" charset="0"/>
              </a:rPr>
              <a:t>esos acontecimientos </a:t>
            </a:r>
            <a:r>
              <a:rPr lang="es-ES" sz="4400" b="1" dirty="0">
                <a:solidFill>
                  <a:schemeClr val="bg1"/>
                </a:solidFill>
                <a:latin typeface="Calibri" panose="020F0502020204030204" pitchFamily="34" charset="0"/>
                <a:cs typeface="Calibri" panose="020F0502020204030204" pitchFamily="34" charset="0"/>
              </a:rPr>
              <a:t>finales de los últimos días de la tierra, el </a:t>
            </a:r>
            <a:r>
              <a:rPr lang="es-ES" sz="4400" b="1" dirty="0" smtClean="0">
                <a:solidFill>
                  <a:schemeClr val="bg1"/>
                </a:solidFill>
                <a:latin typeface="Calibri" panose="020F0502020204030204" pitchFamily="34" charset="0"/>
                <a:cs typeface="Calibri" panose="020F0502020204030204" pitchFamily="34" charset="0"/>
              </a:rPr>
              <a:t>conocimiento acerca </a:t>
            </a:r>
            <a:r>
              <a:rPr lang="es-ES" sz="4400" b="1" dirty="0">
                <a:solidFill>
                  <a:schemeClr val="bg1"/>
                </a:solidFill>
                <a:latin typeface="Calibri" panose="020F0502020204030204" pitchFamily="34" charset="0"/>
                <a:cs typeface="Calibri" panose="020F0502020204030204" pitchFamily="34" charset="0"/>
              </a:rPr>
              <a:t>de la estrategia final de Dios y de los engaños de Satanás en los últimos días </a:t>
            </a:r>
            <a:r>
              <a:rPr lang="es-ES" sz="4400" b="1" dirty="0" smtClean="0">
                <a:solidFill>
                  <a:schemeClr val="bg1"/>
                </a:solidFill>
                <a:latin typeface="Calibri" panose="020F0502020204030204" pitchFamily="34" charset="0"/>
                <a:cs typeface="Calibri" panose="020F0502020204030204" pitchFamily="34" charset="0"/>
              </a:rPr>
              <a:t>serían develados </a:t>
            </a:r>
            <a:r>
              <a:rPr lang="es-ES" sz="4400" b="1" dirty="0">
                <a:solidFill>
                  <a:schemeClr val="bg1"/>
                </a:solidFill>
                <a:latin typeface="Calibri" panose="020F0502020204030204" pitchFamily="34" charset="0"/>
                <a:cs typeface="Calibri" panose="020F0502020204030204" pitchFamily="34" charset="0"/>
              </a:rPr>
              <a:t>por medio de las profecías de Daniel. El libro de Daniel ha sido develado. </a:t>
            </a:r>
            <a:r>
              <a:rPr lang="es-ES" sz="4000" b="1" u="sng" dirty="0" smtClean="0">
                <a:solidFill>
                  <a:srgbClr val="FFFF00"/>
                </a:solidFill>
                <a:latin typeface="Calibri" panose="020F0502020204030204" pitchFamily="34" charset="0"/>
                <a:cs typeface="Calibri" panose="020F0502020204030204" pitchFamily="34" charset="0"/>
              </a:rPr>
              <a:t>Estamos viviendo </a:t>
            </a:r>
            <a:r>
              <a:rPr lang="es-ES" sz="4000" b="1" u="sng" dirty="0">
                <a:solidFill>
                  <a:srgbClr val="FFFF00"/>
                </a:solidFill>
                <a:latin typeface="Calibri" panose="020F0502020204030204" pitchFamily="34" charset="0"/>
                <a:cs typeface="Calibri" panose="020F0502020204030204" pitchFamily="34" charset="0"/>
              </a:rPr>
              <a:t>en el tiempo del fin</a:t>
            </a:r>
            <a:r>
              <a:rPr lang="es-ES" sz="4000" b="1" dirty="0">
                <a:solidFill>
                  <a:schemeClr val="bg1"/>
                </a:solidFill>
                <a:latin typeface="Calibri" panose="020F0502020204030204" pitchFamily="34" charset="0"/>
                <a:cs typeface="Calibri" panose="020F0502020204030204" pitchFamily="34" charset="0"/>
              </a:rPr>
              <a:t>.</a:t>
            </a:r>
            <a:endParaRPr lang="es-ES"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7167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84616" y="190854"/>
            <a:ext cx="11017771" cy="6617196"/>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3600" b="1" dirty="0" smtClean="0">
                <a:solidFill>
                  <a:schemeClr val="bg1"/>
                </a:solidFill>
                <a:latin typeface="Calibri" panose="020F0502020204030204" pitchFamily="34" charset="0"/>
                <a:cs typeface="Calibri" panose="020F0502020204030204" pitchFamily="34" charset="0"/>
              </a:rPr>
              <a:t>“Al </a:t>
            </a:r>
            <a:r>
              <a:rPr lang="es-ES" sz="3600" b="1" dirty="0">
                <a:solidFill>
                  <a:schemeClr val="bg1"/>
                </a:solidFill>
                <a:latin typeface="Calibri" panose="020F0502020204030204" pitchFamily="34" charset="0"/>
                <a:cs typeface="Calibri" panose="020F0502020204030204" pitchFamily="34" charset="0"/>
              </a:rPr>
              <a:t>final del siglo XVIII y al comienzo </a:t>
            </a:r>
            <a:r>
              <a:rPr lang="es-ES" sz="3600" b="1" dirty="0" smtClean="0">
                <a:solidFill>
                  <a:schemeClr val="bg1"/>
                </a:solidFill>
                <a:latin typeface="Calibri" panose="020F0502020204030204" pitchFamily="34" charset="0"/>
                <a:cs typeface="Calibri" panose="020F0502020204030204" pitchFamily="34" charset="0"/>
              </a:rPr>
              <a:t>del XIX </a:t>
            </a:r>
            <a:r>
              <a:rPr lang="es-ES" sz="3600" b="1" dirty="0">
                <a:solidFill>
                  <a:schemeClr val="bg1"/>
                </a:solidFill>
                <a:latin typeface="Calibri" panose="020F0502020204030204" pitchFamily="34" charset="0"/>
                <a:cs typeface="Calibri" panose="020F0502020204030204" pitchFamily="34" charset="0"/>
              </a:rPr>
              <a:t>se despertó un nuevo interés en las profecías de </a:t>
            </a:r>
            <a:r>
              <a:rPr lang="es-ES" sz="3600" b="1" dirty="0" err="1" smtClean="0">
                <a:solidFill>
                  <a:schemeClr val="bg1"/>
                </a:solidFill>
                <a:latin typeface="Calibri" panose="020F0502020204030204" pitchFamily="34" charset="0"/>
                <a:cs typeface="Calibri" panose="020F0502020204030204" pitchFamily="34" charset="0"/>
              </a:rPr>
              <a:t>Dn</a:t>
            </a:r>
            <a:r>
              <a:rPr lang="es-ES" sz="3600" b="1" dirty="0" smtClean="0">
                <a:solidFill>
                  <a:schemeClr val="bg1"/>
                </a:solidFill>
                <a:latin typeface="Calibri" panose="020F0502020204030204" pitchFamily="34" charset="0"/>
                <a:cs typeface="Calibri" panose="020F0502020204030204" pitchFamily="34" charset="0"/>
              </a:rPr>
              <a:t>. </a:t>
            </a:r>
            <a:r>
              <a:rPr lang="es-ES" sz="3600" b="1" dirty="0">
                <a:solidFill>
                  <a:schemeClr val="bg1"/>
                </a:solidFill>
                <a:latin typeface="Calibri" panose="020F0502020204030204" pitchFamily="34" charset="0"/>
                <a:cs typeface="Calibri" panose="020F0502020204030204" pitchFamily="34" charset="0"/>
              </a:rPr>
              <a:t>y </a:t>
            </a:r>
            <a:r>
              <a:rPr lang="es-ES" sz="3600" b="1" dirty="0" smtClean="0">
                <a:solidFill>
                  <a:schemeClr val="bg1"/>
                </a:solidFill>
                <a:latin typeface="Calibri" panose="020F0502020204030204" pitchFamily="34" charset="0"/>
                <a:cs typeface="Calibri" panose="020F0502020204030204" pitchFamily="34" charset="0"/>
              </a:rPr>
              <a:t>Ap. en varios </a:t>
            </a:r>
            <a:r>
              <a:rPr lang="es-ES" sz="3600" b="1" dirty="0">
                <a:solidFill>
                  <a:schemeClr val="bg1"/>
                </a:solidFill>
                <a:latin typeface="Calibri" panose="020F0502020204030204" pitchFamily="34" charset="0"/>
                <a:cs typeface="Calibri" panose="020F0502020204030204" pitchFamily="34" charset="0"/>
              </a:rPr>
              <a:t>lugares del mundo muy distantes entre sí. El estudio de estas </a:t>
            </a:r>
            <a:r>
              <a:rPr lang="es-ES" sz="3600" b="1" dirty="0" smtClean="0">
                <a:solidFill>
                  <a:schemeClr val="bg1"/>
                </a:solidFill>
                <a:latin typeface="Calibri" panose="020F0502020204030204" pitchFamily="34" charset="0"/>
                <a:cs typeface="Calibri" panose="020F0502020204030204" pitchFamily="34" charset="0"/>
              </a:rPr>
              <a:t>profecías difundió </a:t>
            </a:r>
            <a:r>
              <a:rPr lang="es-ES" sz="3600" b="1" dirty="0">
                <a:solidFill>
                  <a:schemeClr val="bg1"/>
                </a:solidFill>
                <a:latin typeface="Calibri" panose="020F0502020204030204" pitchFamily="34" charset="0"/>
                <a:cs typeface="Calibri" panose="020F0502020204030204" pitchFamily="34" charset="0"/>
              </a:rPr>
              <a:t>mucho la creencia de que la segunda venida de Cristo estaba </a:t>
            </a:r>
            <a:r>
              <a:rPr lang="es-ES" sz="3600" b="1" dirty="0" smtClean="0">
                <a:solidFill>
                  <a:schemeClr val="bg1"/>
                </a:solidFill>
                <a:latin typeface="Calibri" panose="020F0502020204030204" pitchFamily="34" charset="0"/>
                <a:cs typeface="Calibri" panose="020F0502020204030204" pitchFamily="34" charset="0"/>
              </a:rPr>
              <a:t>cerca. </a:t>
            </a:r>
            <a:r>
              <a:rPr lang="es-ES" sz="3200" b="1" dirty="0" smtClean="0">
                <a:solidFill>
                  <a:schemeClr val="bg1"/>
                </a:solidFill>
                <a:latin typeface="Calibri" panose="020F0502020204030204" pitchFamily="34" charset="0"/>
                <a:cs typeface="Calibri" panose="020F0502020204030204" pitchFamily="34" charset="0"/>
              </a:rPr>
              <a:t>Numerosos </a:t>
            </a:r>
            <a:r>
              <a:rPr lang="es-ES" sz="3200" b="1" dirty="0">
                <a:solidFill>
                  <a:schemeClr val="bg1"/>
                </a:solidFill>
                <a:latin typeface="Calibri" panose="020F0502020204030204" pitchFamily="34" charset="0"/>
                <a:cs typeface="Calibri" panose="020F0502020204030204" pitchFamily="34" charset="0"/>
              </a:rPr>
              <a:t>expositores en Inglaterra, José Wolff en el Medio Oriente, </a:t>
            </a:r>
            <a:r>
              <a:rPr lang="es-ES" sz="3200" b="1" dirty="0" smtClean="0">
                <a:solidFill>
                  <a:schemeClr val="bg1"/>
                </a:solidFill>
                <a:latin typeface="Calibri" panose="020F0502020204030204" pitchFamily="34" charset="0"/>
                <a:cs typeface="Calibri" panose="020F0502020204030204" pitchFamily="34" charset="0"/>
              </a:rPr>
              <a:t>Manuel </a:t>
            </a:r>
            <a:r>
              <a:rPr lang="es-ES" sz="3200" b="1" dirty="0" err="1" smtClean="0">
                <a:solidFill>
                  <a:schemeClr val="bg1"/>
                </a:solidFill>
                <a:latin typeface="Calibri" panose="020F0502020204030204" pitchFamily="34" charset="0"/>
                <a:cs typeface="Calibri" panose="020F0502020204030204" pitchFamily="34" charset="0"/>
              </a:rPr>
              <a:t>Lacunza</a:t>
            </a:r>
            <a:r>
              <a:rPr lang="es-ES" sz="3200" b="1" dirty="0" smtClean="0">
                <a:solidFill>
                  <a:schemeClr val="bg1"/>
                </a:solidFill>
                <a:latin typeface="Calibri" panose="020F0502020204030204" pitchFamily="34" charset="0"/>
                <a:cs typeface="Calibri" panose="020F0502020204030204" pitchFamily="34" charset="0"/>
              </a:rPr>
              <a:t> </a:t>
            </a:r>
            <a:r>
              <a:rPr lang="es-ES" sz="3200" b="1" dirty="0">
                <a:solidFill>
                  <a:schemeClr val="bg1"/>
                </a:solidFill>
                <a:latin typeface="Calibri" panose="020F0502020204030204" pitchFamily="34" charset="0"/>
                <a:cs typeface="Calibri" panose="020F0502020204030204" pitchFamily="34" charset="0"/>
              </a:rPr>
              <a:t>en la América del Sur y Guillermo Miller en los Estados Unidos</a:t>
            </a:r>
            <a:r>
              <a:rPr lang="es-ES" sz="3600" b="1" dirty="0">
                <a:solidFill>
                  <a:schemeClr val="bg1"/>
                </a:solidFill>
                <a:latin typeface="Calibri" panose="020F0502020204030204" pitchFamily="34" charset="0"/>
                <a:cs typeface="Calibri" panose="020F0502020204030204" pitchFamily="34" charset="0"/>
              </a:rPr>
              <a:t>, </a:t>
            </a:r>
            <a:r>
              <a:rPr lang="es-ES" sz="3600" b="1" dirty="0" smtClean="0">
                <a:solidFill>
                  <a:schemeClr val="bg1"/>
                </a:solidFill>
                <a:latin typeface="Calibri" panose="020F0502020204030204" pitchFamily="34" charset="0"/>
                <a:cs typeface="Calibri" panose="020F0502020204030204" pitchFamily="34" charset="0"/>
              </a:rPr>
              <a:t>junto con </a:t>
            </a:r>
            <a:r>
              <a:rPr lang="es-ES" sz="3600" b="1" dirty="0">
                <a:solidFill>
                  <a:schemeClr val="bg1"/>
                </a:solidFill>
                <a:latin typeface="Calibri" panose="020F0502020204030204" pitchFamily="34" charset="0"/>
                <a:cs typeface="Calibri" panose="020F0502020204030204" pitchFamily="34" charset="0"/>
              </a:rPr>
              <a:t>una hueste de otros estudiantes de las profecías, basándose en su </a:t>
            </a:r>
            <a:r>
              <a:rPr lang="es-ES" sz="3600" b="1" dirty="0" smtClean="0">
                <a:solidFill>
                  <a:schemeClr val="bg1"/>
                </a:solidFill>
                <a:latin typeface="Calibri" panose="020F0502020204030204" pitchFamily="34" charset="0"/>
                <a:cs typeface="Calibri" panose="020F0502020204030204" pitchFamily="34" charset="0"/>
              </a:rPr>
              <a:t>estudio de </a:t>
            </a:r>
            <a:r>
              <a:rPr lang="es-ES" sz="3600" b="1" dirty="0">
                <a:solidFill>
                  <a:schemeClr val="bg1"/>
                </a:solidFill>
                <a:latin typeface="Calibri" panose="020F0502020204030204" pitchFamily="34" charset="0"/>
                <a:cs typeface="Calibri" panose="020F0502020204030204" pitchFamily="34" charset="0"/>
              </a:rPr>
              <a:t>las profecías de Daniel, declararon que la segunda venida estaba </a:t>
            </a:r>
            <a:r>
              <a:rPr lang="es-ES" sz="3600" b="1" dirty="0" smtClean="0">
                <a:solidFill>
                  <a:schemeClr val="bg1"/>
                </a:solidFill>
                <a:latin typeface="Calibri" panose="020F0502020204030204" pitchFamily="34" charset="0"/>
                <a:cs typeface="Calibri" panose="020F0502020204030204" pitchFamily="34" charset="0"/>
              </a:rPr>
              <a:t>próxima. Hoy </a:t>
            </a:r>
            <a:r>
              <a:rPr lang="es-ES" sz="3600" b="1" dirty="0">
                <a:solidFill>
                  <a:schemeClr val="bg1"/>
                </a:solidFill>
                <a:latin typeface="Calibri" panose="020F0502020204030204" pitchFamily="34" charset="0"/>
                <a:cs typeface="Calibri" panose="020F0502020204030204" pitchFamily="34" charset="0"/>
              </a:rPr>
              <a:t>esta convicción se ha convertido en la fuerza </a:t>
            </a:r>
            <a:r>
              <a:rPr lang="es-ES" sz="3600" b="1" dirty="0" smtClean="0">
                <a:solidFill>
                  <a:schemeClr val="bg1"/>
                </a:solidFill>
                <a:latin typeface="Calibri" panose="020F0502020204030204" pitchFamily="34" charset="0"/>
                <a:cs typeface="Calibri" panose="020F0502020204030204" pitchFamily="34" charset="0"/>
              </a:rPr>
              <a:t>impulsadora </a:t>
            </a:r>
            <a:r>
              <a:rPr lang="es-ES" sz="3600" b="1" dirty="0">
                <a:solidFill>
                  <a:schemeClr val="bg1"/>
                </a:solidFill>
                <a:latin typeface="Calibri" panose="020F0502020204030204" pitchFamily="34" charset="0"/>
                <a:cs typeface="Calibri" panose="020F0502020204030204" pitchFamily="34" charset="0"/>
              </a:rPr>
              <a:t>de un </a:t>
            </a:r>
            <a:r>
              <a:rPr lang="es-ES" sz="3600" b="1" dirty="0" smtClean="0">
                <a:solidFill>
                  <a:schemeClr val="bg1"/>
                </a:solidFill>
                <a:latin typeface="Calibri" panose="020F0502020204030204" pitchFamily="34" charset="0"/>
                <a:cs typeface="Calibri" panose="020F0502020204030204" pitchFamily="34" charset="0"/>
              </a:rPr>
              <a:t>movimiento mundial.” </a:t>
            </a:r>
            <a:r>
              <a:rPr lang="es-ES" sz="3600" b="1" dirty="0" smtClean="0">
                <a:solidFill>
                  <a:srgbClr val="FF0000"/>
                </a:solidFill>
                <a:latin typeface="Calibri" panose="020F0502020204030204" pitchFamily="34" charset="0"/>
                <a:cs typeface="Calibri" panose="020F0502020204030204" pitchFamily="34" charset="0"/>
              </a:rPr>
              <a:t>CBA</a:t>
            </a:r>
            <a:endParaRPr lang="es-E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9255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163485"/>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10. </a:t>
            </a:r>
            <a:r>
              <a:rPr lang="es-ES" sz="3600" b="1" dirty="0">
                <a:solidFill>
                  <a:srgbClr val="FFFF00"/>
                </a:solidFill>
                <a:latin typeface="Calibri" panose="020F0502020204030204" pitchFamily="34" charset="0"/>
                <a:cs typeface="Calibri" panose="020F0502020204030204" pitchFamily="34" charset="0"/>
              </a:rPr>
              <a:t>¿Qué efecto tendrá el tiempo de tribulación final sobre el pueblo de Dios? Daniel 12:10</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689547" y="1739799"/>
            <a:ext cx="10448145" cy="4247317"/>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5400" b="1" dirty="0">
                <a:solidFill>
                  <a:schemeClr val="bg1"/>
                </a:solidFill>
                <a:latin typeface="Calibri" panose="020F0502020204030204" pitchFamily="34" charset="0"/>
                <a:cs typeface="Calibri" panose="020F0502020204030204" pitchFamily="34" charset="0"/>
              </a:rPr>
              <a:t>Muchos serán limpios, y emblanquecidos y purificados; los impíos procederán impíamente, y </a:t>
            </a:r>
            <a:r>
              <a:rPr lang="es-ES" sz="5400" b="1" dirty="0">
                <a:solidFill>
                  <a:srgbClr val="FFFF00"/>
                </a:solidFill>
                <a:latin typeface="Calibri" panose="020F0502020204030204" pitchFamily="34" charset="0"/>
                <a:cs typeface="Calibri" panose="020F0502020204030204" pitchFamily="34" charset="0"/>
              </a:rPr>
              <a:t>ninguno de los impíos entenderá, pero los entendidos comprenderán.</a:t>
            </a:r>
            <a:endParaRPr lang="es-ES" sz="54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218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614597" y="190854"/>
            <a:ext cx="10882860" cy="618630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3600" b="1" dirty="0">
                <a:solidFill>
                  <a:srgbClr val="FFFF00"/>
                </a:solidFill>
                <a:latin typeface="Calibri" panose="020F0502020204030204" pitchFamily="34" charset="0"/>
                <a:cs typeface="Calibri" panose="020F0502020204030204" pitchFamily="34" charset="0"/>
              </a:rPr>
              <a:t>Serán limpios, y </a:t>
            </a:r>
            <a:r>
              <a:rPr lang="es-ES" sz="3600" b="1" dirty="0" smtClean="0">
                <a:solidFill>
                  <a:srgbClr val="FFFF00"/>
                </a:solidFill>
                <a:latin typeface="Calibri" panose="020F0502020204030204" pitchFamily="34" charset="0"/>
                <a:cs typeface="Calibri" panose="020F0502020204030204" pitchFamily="34" charset="0"/>
              </a:rPr>
              <a:t>emblanquecidos</a:t>
            </a:r>
            <a:r>
              <a:rPr lang="es-ES" sz="3600" b="1" dirty="0" smtClean="0">
                <a:solidFill>
                  <a:schemeClr val="bg1"/>
                </a:solidFill>
                <a:latin typeface="Calibri" panose="020F0502020204030204" pitchFamily="34" charset="0"/>
                <a:cs typeface="Calibri" panose="020F0502020204030204" pitchFamily="34" charset="0"/>
              </a:rPr>
              <a:t>. O</a:t>
            </a:r>
            <a:r>
              <a:rPr lang="es-ES" sz="3600" b="1" dirty="0">
                <a:solidFill>
                  <a:schemeClr val="bg1"/>
                </a:solidFill>
                <a:latin typeface="Calibri" panose="020F0502020204030204" pitchFamily="34" charset="0"/>
                <a:cs typeface="Calibri" panose="020F0502020204030204" pitchFamily="34" charset="0"/>
              </a:rPr>
              <a:t>, "se purificarán a sí mismos y se emblanquecerán", o "demostrarán que son</a:t>
            </a:r>
          </a:p>
          <a:p>
            <a:r>
              <a:rPr lang="es-ES" sz="3600" b="1" dirty="0">
                <a:solidFill>
                  <a:schemeClr val="bg1"/>
                </a:solidFill>
                <a:latin typeface="Calibri" panose="020F0502020204030204" pitchFamily="34" charset="0"/>
                <a:cs typeface="Calibri" panose="020F0502020204030204" pitchFamily="34" charset="0"/>
              </a:rPr>
              <a:t>puros y blancos". Si bien el hombre no puede purificarse por sí mismo, </a:t>
            </a:r>
            <a:r>
              <a:rPr lang="es-ES" sz="3600" b="1" dirty="0" smtClean="0">
                <a:solidFill>
                  <a:schemeClr val="bg1"/>
                </a:solidFill>
                <a:latin typeface="Calibri" panose="020F0502020204030204" pitchFamily="34" charset="0"/>
                <a:cs typeface="Calibri" panose="020F0502020204030204" pitchFamily="34" charset="0"/>
              </a:rPr>
              <a:t>puede demostrar </a:t>
            </a:r>
            <a:r>
              <a:rPr lang="es-ES" sz="3600" b="1" dirty="0">
                <a:solidFill>
                  <a:schemeClr val="bg1"/>
                </a:solidFill>
                <a:latin typeface="Calibri" panose="020F0502020204030204" pitchFamily="34" charset="0"/>
                <a:cs typeface="Calibri" panose="020F0502020204030204" pitchFamily="34" charset="0"/>
              </a:rPr>
              <a:t>por su vida que Dios lo ha purificado. Esto contrasta con </a:t>
            </a:r>
            <a:r>
              <a:rPr lang="es-ES" sz="3600" b="1" dirty="0" smtClean="0">
                <a:solidFill>
                  <a:schemeClr val="bg1"/>
                </a:solidFill>
                <a:latin typeface="Calibri" panose="020F0502020204030204" pitchFamily="34" charset="0"/>
                <a:cs typeface="Calibri" panose="020F0502020204030204" pitchFamily="34" charset="0"/>
              </a:rPr>
              <a:t>la siguiente cláusula: </a:t>
            </a:r>
            <a:r>
              <a:rPr lang="es-ES" sz="3600" b="1" dirty="0">
                <a:solidFill>
                  <a:schemeClr val="bg1"/>
                </a:solidFill>
                <a:latin typeface="Calibri" panose="020F0502020204030204" pitchFamily="34" charset="0"/>
                <a:cs typeface="Calibri" panose="020F0502020204030204" pitchFamily="34" charset="0"/>
              </a:rPr>
              <a:t>"los impíos procederán impíamente".</a:t>
            </a:r>
          </a:p>
          <a:p>
            <a:r>
              <a:rPr lang="es-ES" sz="3600" b="1" dirty="0" smtClean="0">
                <a:solidFill>
                  <a:srgbClr val="FFFF00"/>
                </a:solidFill>
                <a:latin typeface="Calibri" panose="020F0502020204030204" pitchFamily="34" charset="0"/>
                <a:cs typeface="Calibri" panose="020F0502020204030204" pitchFamily="34" charset="0"/>
              </a:rPr>
              <a:t>Los entendidos comprenderán. </a:t>
            </a:r>
            <a:r>
              <a:rPr lang="es-ES" sz="3600" b="1" dirty="0" smtClean="0">
                <a:solidFill>
                  <a:schemeClr val="bg1"/>
                </a:solidFill>
                <a:latin typeface="Calibri" panose="020F0502020204030204" pitchFamily="34" charset="0"/>
                <a:cs typeface="Calibri" panose="020F0502020204030204" pitchFamily="34" charset="0"/>
              </a:rPr>
              <a:t>Una </a:t>
            </a:r>
            <a:r>
              <a:rPr lang="es-ES" sz="3600" b="1" dirty="0">
                <a:solidFill>
                  <a:schemeClr val="bg1"/>
                </a:solidFill>
                <a:latin typeface="Calibri" panose="020F0502020204030204" pitchFamily="34" charset="0"/>
                <a:cs typeface="Calibri" panose="020F0502020204030204" pitchFamily="34" charset="0"/>
              </a:rPr>
              <a:t>garantía de que aquellos que en los últimos días estudien las </a:t>
            </a:r>
            <a:r>
              <a:rPr lang="es-ES" sz="3600" b="1" dirty="0" smtClean="0">
                <a:solidFill>
                  <a:schemeClr val="bg1"/>
                </a:solidFill>
                <a:latin typeface="Calibri" panose="020F0502020204030204" pitchFamily="34" charset="0"/>
                <a:cs typeface="Calibri" panose="020F0502020204030204" pitchFamily="34" charset="0"/>
              </a:rPr>
              <a:t>profecías bíblicas </a:t>
            </a:r>
            <a:r>
              <a:rPr lang="es-ES" sz="3600" b="1" dirty="0">
                <a:solidFill>
                  <a:schemeClr val="bg1"/>
                </a:solidFill>
                <a:latin typeface="Calibri" panose="020F0502020204030204" pitchFamily="34" charset="0"/>
                <a:cs typeface="Calibri" panose="020F0502020204030204" pitchFamily="34" charset="0"/>
              </a:rPr>
              <a:t>con dedicación e inteligencia, entenderán el mensaje de Dios para </a:t>
            </a:r>
            <a:r>
              <a:rPr lang="es-ES" sz="3600" b="1" dirty="0" smtClean="0">
                <a:solidFill>
                  <a:schemeClr val="bg1"/>
                </a:solidFill>
                <a:latin typeface="Calibri" panose="020F0502020204030204" pitchFamily="34" charset="0"/>
                <a:cs typeface="Calibri" panose="020F0502020204030204" pitchFamily="34" charset="0"/>
              </a:rPr>
              <a:t>su tiempo [</a:t>
            </a:r>
            <a:r>
              <a:rPr lang="es-ES" sz="3600" b="1" i="1" dirty="0" smtClean="0">
                <a:solidFill>
                  <a:schemeClr val="bg1"/>
                </a:solidFill>
                <a:latin typeface="Calibri" panose="020F0502020204030204" pitchFamily="34" charset="0"/>
                <a:cs typeface="Calibri" panose="020F0502020204030204" pitchFamily="34" charset="0"/>
              </a:rPr>
              <a:t>la verdad presente</a:t>
            </a:r>
            <a:r>
              <a:rPr lang="es-ES" sz="3600" b="1" dirty="0" smtClean="0">
                <a:solidFill>
                  <a:schemeClr val="bg1"/>
                </a:solidFill>
                <a:latin typeface="Calibri" panose="020F0502020204030204" pitchFamily="34" charset="0"/>
                <a:cs typeface="Calibri" panose="020F0502020204030204" pitchFamily="34" charset="0"/>
              </a:rPr>
              <a:t>].</a:t>
            </a:r>
          </a:p>
          <a:p>
            <a:r>
              <a:rPr lang="es-ES" sz="3200" b="1" i="1" dirty="0" smtClean="0">
                <a:solidFill>
                  <a:srgbClr val="FF0000"/>
                </a:solidFill>
                <a:latin typeface="Calibri" panose="020F0502020204030204" pitchFamily="34" charset="0"/>
                <a:cs typeface="Calibri" panose="020F0502020204030204" pitchFamily="34" charset="0"/>
              </a:rPr>
              <a:t>Comentario bíblico adventista, </a:t>
            </a:r>
            <a:r>
              <a:rPr lang="es-ES" sz="3200" b="1" i="1" dirty="0" err="1" smtClean="0">
                <a:solidFill>
                  <a:srgbClr val="FF0000"/>
                </a:solidFill>
                <a:latin typeface="Calibri" panose="020F0502020204030204" pitchFamily="34" charset="0"/>
                <a:cs typeface="Calibri" panose="020F0502020204030204" pitchFamily="34" charset="0"/>
              </a:rPr>
              <a:t>Dn</a:t>
            </a:r>
            <a:r>
              <a:rPr lang="es-ES" sz="3200" b="1" i="1" dirty="0" smtClean="0">
                <a:solidFill>
                  <a:srgbClr val="FF0000"/>
                </a:solidFill>
                <a:latin typeface="Calibri" panose="020F0502020204030204" pitchFamily="34" charset="0"/>
                <a:cs typeface="Calibri" panose="020F0502020204030204" pitchFamily="34" charset="0"/>
              </a:rPr>
              <a:t>. 12: 10</a:t>
            </a:r>
            <a:endParaRPr lang="es-ES" sz="32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0916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1" name="Forma libre: forma 30">
            <a:extLst>
              <a:ext uri="{FF2B5EF4-FFF2-40B4-BE49-F238E27FC236}">
                <a16:creationId xmlns:a16="http://schemas.microsoft.com/office/drawing/2014/main" id="{398C7394-323C-48C9-B7C5-01C566893450}"/>
              </a:ext>
            </a:extLst>
          </p:cNvPr>
          <p:cNvSpPr/>
          <p:nvPr/>
        </p:nvSpPr>
        <p:spPr>
          <a:xfrm rot="20281858">
            <a:off x="3478903" y="-1795383"/>
            <a:ext cx="8622603"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894461">
            <a:off x="2076246" y="-180464"/>
            <a:ext cx="1170569" cy="7234092"/>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 name="connsiteX0" fmla="*/ 0 w 1428863"/>
              <a:gd name="connsiteY0" fmla="*/ 253148 h 6007254"/>
              <a:gd name="connsiteX1" fmla="*/ 920407 w 1428863"/>
              <a:gd name="connsiteY1" fmla="*/ 0 h 6007254"/>
              <a:gd name="connsiteX2" fmla="*/ 1379228 w 1428863"/>
              <a:gd name="connsiteY2" fmla="*/ 529058 h 6007254"/>
              <a:gd name="connsiteX3" fmla="*/ 1428863 w 1428863"/>
              <a:gd name="connsiteY3" fmla="*/ 5778814 h 6007254"/>
              <a:gd name="connsiteX4" fmla="*/ 444283 w 1428863"/>
              <a:gd name="connsiteY4" fmla="*/ 6007254 h 6007254"/>
              <a:gd name="connsiteX5" fmla="*/ 451965 w 1428863"/>
              <a:gd name="connsiteY5" fmla="*/ 788061 h 6007254"/>
              <a:gd name="connsiteX6" fmla="*/ 0 w 1428863"/>
              <a:gd name="connsiteY6" fmla="*/ 253148 h 6007254"/>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51598"/>
              <a:gd name="connsiteY0" fmla="*/ 253148 h 5999822"/>
              <a:gd name="connsiteX1" fmla="*/ 920407 w 1451598"/>
              <a:gd name="connsiteY1" fmla="*/ 0 h 5999822"/>
              <a:gd name="connsiteX2" fmla="*/ 1379228 w 1451598"/>
              <a:gd name="connsiteY2" fmla="*/ 529058 h 5999822"/>
              <a:gd name="connsiteX3" fmla="*/ 1451598 w 1451598"/>
              <a:gd name="connsiteY3" fmla="*/ 5798671 h 5999822"/>
              <a:gd name="connsiteX4" fmla="*/ 440523 w 1451598"/>
              <a:gd name="connsiteY4" fmla="*/ 5999822 h 5999822"/>
              <a:gd name="connsiteX5" fmla="*/ 451965 w 1451598"/>
              <a:gd name="connsiteY5" fmla="*/ 788061 h 5999822"/>
              <a:gd name="connsiteX6" fmla="*/ 0 w 1451598"/>
              <a:gd name="connsiteY6" fmla="*/ 253148 h 5999822"/>
              <a:gd name="connsiteX0" fmla="*/ 0 w 1436383"/>
              <a:gd name="connsiteY0" fmla="*/ 253148 h 5999822"/>
              <a:gd name="connsiteX1" fmla="*/ 920407 w 1436383"/>
              <a:gd name="connsiteY1" fmla="*/ 0 h 5999822"/>
              <a:gd name="connsiteX2" fmla="*/ 1379228 w 1436383"/>
              <a:gd name="connsiteY2" fmla="*/ 529058 h 5999822"/>
              <a:gd name="connsiteX3" fmla="*/ 1436384 w 1436383"/>
              <a:gd name="connsiteY3" fmla="*/ 5793678 h 5999822"/>
              <a:gd name="connsiteX4" fmla="*/ 440523 w 1436383"/>
              <a:gd name="connsiteY4" fmla="*/ 5999822 h 5999822"/>
              <a:gd name="connsiteX5" fmla="*/ 451965 w 1436383"/>
              <a:gd name="connsiteY5" fmla="*/ 788061 h 5999822"/>
              <a:gd name="connsiteX6" fmla="*/ 0 w 1436383"/>
              <a:gd name="connsiteY6" fmla="*/ 253148 h 5999822"/>
              <a:gd name="connsiteX0" fmla="*/ 0 w 1436384"/>
              <a:gd name="connsiteY0" fmla="*/ 253148 h 5999822"/>
              <a:gd name="connsiteX1" fmla="*/ 920407 w 1436384"/>
              <a:gd name="connsiteY1" fmla="*/ 0 h 5999822"/>
              <a:gd name="connsiteX2" fmla="*/ 1379228 w 1436384"/>
              <a:gd name="connsiteY2" fmla="*/ 529058 h 5999822"/>
              <a:gd name="connsiteX3" fmla="*/ 1436384 w 1436384"/>
              <a:gd name="connsiteY3" fmla="*/ 5793678 h 5999822"/>
              <a:gd name="connsiteX4" fmla="*/ 440523 w 1436384"/>
              <a:gd name="connsiteY4" fmla="*/ 5999822 h 5999822"/>
              <a:gd name="connsiteX5" fmla="*/ 451965 w 1436384"/>
              <a:gd name="connsiteY5" fmla="*/ 788061 h 5999822"/>
              <a:gd name="connsiteX6" fmla="*/ 0 w 1436384"/>
              <a:gd name="connsiteY6" fmla="*/ 253148 h 5999822"/>
              <a:gd name="connsiteX0" fmla="*/ 0 w 1436384"/>
              <a:gd name="connsiteY0" fmla="*/ 253148 h 5992505"/>
              <a:gd name="connsiteX1" fmla="*/ 920407 w 1436384"/>
              <a:gd name="connsiteY1" fmla="*/ 0 h 5992505"/>
              <a:gd name="connsiteX2" fmla="*/ 1379228 w 1436384"/>
              <a:gd name="connsiteY2" fmla="*/ 529058 h 5992505"/>
              <a:gd name="connsiteX3" fmla="*/ 1436384 w 1436384"/>
              <a:gd name="connsiteY3" fmla="*/ 5793678 h 5992505"/>
              <a:gd name="connsiteX4" fmla="*/ 474890 w 1436384"/>
              <a:gd name="connsiteY4" fmla="*/ 5992505 h 5992505"/>
              <a:gd name="connsiteX5" fmla="*/ 451965 w 1436384"/>
              <a:gd name="connsiteY5" fmla="*/ 788061 h 5992505"/>
              <a:gd name="connsiteX6" fmla="*/ 0 w 1436384"/>
              <a:gd name="connsiteY6" fmla="*/ 253148 h 5992505"/>
              <a:gd name="connsiteX0" fmla="*/ 0 w 1436384"/>
              <a:gd name="connsiteY0" fmla="*/ 253148 h 5999823"/>
              <a:gd name="connsiteX1" fmla="*/ 920407 w 1436384"/>
              <a:gd name="connsiteY1" fmla="*/ 0 h 5999823"/>
              <a:gd name="connsiteX2" fmla="*/ 1379228 w 1436384"/>
              <a:gd name="connsiteY2" fmla="*/ 529058 h 5999823"/>
              <a:gd name="connsiteX3" fmla="*/ 1436384 w 1436384"/>
              <a:gd name="connsiteY3" fmla="*/ 5793678 h 5999823"/>
              <a:gd name="connsiteX4" fmla="*/ 440525 w 1436384"/>
              <a:gd name="connsiteY4" fmla="*/ 5999823 h 5999823"/>
              <a:gd name="connsiteX5" fmla="*/ 451965 w 1436384"/>
              <a:gd name="connsiteY5" fmla="*/ 788061 h 5999823"/>
              <a:gd name="connsiteX6" fmla="*/ 0 w 1436384"/>
              <a:gd name="connsiteY6" fmla="*/ 253148 h 5999823"/>
              <a:gd name="connsiteX0" fmla="*/ 0 w 1481676"/>
              <a:gd name="connsiteY0" fmla="*/ 188697 h 5999823"/>
              <a:gd name="connsiteX1" fmla="*/ 965699 w 1481676"/>
              <a:gd name="connsiteY1" fmla="*/ 0 h 5999823"/>
              <a:gd name="connsiteX2" fmla="*/ 1424520 w 1481676"/>
              <a:gd name="connsiteY2" fmla="*/ 529058 h 5999823"/>
              <a:gd name="connsiteX3" fmla="*/ 1481676 w 1481676"/>
              <a:gd name="connsiteY3" fmla="*/ 5793678 h 5999823"/>
              <a:gd name="connsiteX4" fmla="*/ 485817 w 1481676"/>
              <a:gd name="connsiteY4" fmla="*/ 5999823 h 5999823"/>
              <a:gd name="connsiteX5" fmla="*/ 497257 w 1481676"/>
              <a:gd name="connsiteY5" fmla="*/ 788061 h 5999823"/>
              <a:gd name="connsiteX6" fmla="*/ 0 w 1481676"/>
              <a:gd name="connsiteY6" fmla="*/ 188697 h 599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676" h="5999823">
                <a:moveTo>
                  <a:pt x="0" y="188697"/>
                </a:moveTo>
                <a:lnTo>
                  <a:pt x="965699" y="0"/>
                </a:lnTo>
                <a:lnTo>
                  <a:pt x="1424520" y="529058"/>
                </a:lnTo>
                <a:lnTo>
                  <a:pt x="1481676" y="5793678"/>
                </a:lnTo>
                <a:cubicBezTo>
                  <a:pt x="1137075" y="5854109"/>
                  <a:pt x="1025161" y="5897926"/>
                  <a:pt x="485817" y="5999823"/>
                </a:cubicBezTo>
                <a:cubicBezTo>
                  <a:pt x="483170" y="4142102"/>
                  <a:pt x="499904" y="2645782"/>
                  <a:pt x="497257" y="788061"/>
                </a:cubicBezTo>
                <a:lnTo>
                  <a:pt x="0" y="188697"/>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Rectángulo 5">
            <a:extLst>
              <a:ext uri="{FF2B5EF4-FFF2-40B4-BE49-F238E27FC236}">
                <a16:creationId xmlns:a16="http://schemas.microsoft.com/office/drawing/2014/main" id="{205C367E-17B1-4CAE-A55D-3F1651503034}"/>
              </a:ext>
            </a:extLst>
          </p:cNvPr>
          <p:cNvSpPr/>
          <p:nvPr/>
        </p:nvSpPr>
        <p:spPr>
          <a:xfrm>
            <a:off x="-34050" y="-23515"/>
            <a:ext cx="3130176" cy="6894076"/>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4045578"/>
              <a:gd name="connsiteY0" fmla="*/ 4465 h 6873562"/>
              <a:gd name="connsiteX1" fmla="*/ 4045578 w 4045578"/>
              <a:gd name="connsiteY1" fmla="*/ 0 h 6873562"/>
              <a:gd name="connsiteX2" fmla="*/ 3063631 w 4045578"/>
              <a:gd name="connsiteY2" fmla="*/ 656492 h 6873562"/>
              <a:gd name="connsiteX3" fmla="*/ 2390949 w 4045578"/>
              <a:gd name="connsiteY3" fmla="*/ 2684584 h 6873562"/>
              <a:gd name="connsiteX4" fmla="*/ 1941007 w 4045578"/>
              <a:gd name="connsiteY4" fmla="*/ 4084094 h 6873562"/>
              <a:gd name="connsiteX5" fmla="*/ 1447520 w 4045578"/>
              <a:gd name="connsiteY5" fmla="*/ 5560576 h 6873562"/>
              <a:gd name="connsiteX6" fmla="*/ 0 w 4045578"/>
              <a:gd name="connsiteY6" fmla="*/ 6873562 h 6873562"/>
              <a:gd name="connsiteX7" fmla="*/ 34053 w 4045578"/>
              <a:gd name="connsiteY7" fmla="*/ 4465 h 6873562"/>
              <a:gd name="connsiteX0" fmla="*/ 34053 w 4130431"/>
              <a:gd name="connsiteY0" fmla="*/ 4465 h 6873562"/>
              <a:gd name="connsiteX1" fmla="*/ 4045578 w 4130431"/>
              <a:gd name="connsiteY1" fmla="*/ 0 h 6873562"/>
              <a:gd name="connsiteX2" fmla="*/ 4130431 w 4130431"/>
              <a:gd name="connsiteY2" fmla="*/ 799367 h 6873562"/>
              <a:gd name="connsiteX3" fmla="*/ 2390949 w 4130431"/>
              <a:gd name="connsiteY3" fmla="*/ 2684584 h 6873562"/>
              <a:gd name="connsiteX4" fmla="*/ 1941007 w 4130431"/>
              <a:gd name="connsiteY4" fmla="*/ 4084094 h 6873562"/>
              <a:gd name="connsiteX5" fmla="*/ 1447520 w 4130431"/>
              <a:gd name="connsiteY5" fmla="*/ 5560576 h 6873562"/>
              <a:gd name="connsiteX6" fmla="*/ 0 w 4130431"/>
              <a:gd name="connsiteY6" fmla="*/ 6873562 h 6873562"/>
              <a:gd name="connsiteX7" fmla="*/ 34053 w 4130431"/>
              <a:gd name="connsiteY7" fmla="*/ 4465 h 6873562"/>
              <a:gd name="connsiteX0" fmla="*/ 34053 w 4130431"/>
              <a:gd name="connsiteY0" fmla="*/ 23515 h 6892612"/>
              <a:gd name="connsiteX1" fmla="*/ 4007478 w 4130431"/>
              <a:gd name="connsiteY1" fmla="*/ 0 h 6892612"/>
              <a:gd name="connsiteX2" fmla="*/ 4130431 w 4130431"/>
              <a:gd name="connsiteY2" fmla="*/ 818417 h 6892612"/>
              <a:gd name="connsiteX3" fmla="*/ 2390949 w 4130431"/>
              <a:gd name="connsiteY3" fmla="*/ 270363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286299 w 4130431"/>
              <a:gd name="connsiteY3" fmla="*/ 3456109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42845 w 4130431"/>
              <a:gd name="connsiteY5" fmla="*/ 6894076 h 6894076"/>
              <a:gd name="connsiteX6" fmla="*/ 0 w 4130431"/>
              <a:gd name="connsiteY6" fmla="*/ 6892612 h 6894076"/>
              <a:gd name="connsiteX7" fmla="*/ 34053 w 4130431"/>
              <a:gd name="connsiteY7" fmla="*/ 23515 h 6894076"/>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52370 w 4130431"/>
              <a:gd name="connsiteY5" fmla="*/ 6894076 h 6894076"/>
              <a:gd name="connsiteX6" fmla="*/ 0 w 4130431"/>
              <a:gd name="connsiteY6" fmla="*/ 6892612 h 6894076"/>
              <a:gd name="connsiteX7" fmla="*/ 34053 w 4130431"/>
              <a:gd name="connsiteY7" fmla="*/ 23515 h 689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431" h="6894076">
                <a:moveTo>
                  <a:pt x="34053" y="23515"/>
                </a:moveTo>
                <a:lnTo>
                  <a:pt x="4007478" y="0"/>
                </a:lnTo>
                <a:lnTo>
                  <a:pt x="4130431" y="818417"/>
                </a:lnTo>
                <a:lnTo>
                  <a:pt x="3286299" y="3456109"/>
                </a:lnTo>
                <a:lnTo>
                  <a:pt x="2674432" y="5246144"/>
                </a:lnTo>
                <a:lnTo>
                  <a:pt x="2152370" y="6894076"/>
                </a:lnTo>
                <a:lnTo>
                  <a:pt x="0" y="6892612"/>
                </a:lnTo>
                <a:lnTo>
                  <a:pt x="34053" y="23515"/>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153" y="5213730"/>
            <a:ext cx="1627544" cy="1462868"/>
          </a:xfrm>
          <a:prstGeom prst="rect">
            <a:avLst/>
          </a:prstGeom>
          <a:effectLst>
            <a:outerShdw blurRad="50800" dist="50800" dir="5400000" algn="ctr" rotWithShape="0">
              <a:srgbClr val="000000">
                <a:alpha val="99000"/>
              </a:srgbClr>
            </a:outerShdw>
          </a:effectLst>
          <a:scene3d>
            <a:camera prst="orthographicFront"/>
            <a:lightRig rig="threePt" dir="t"/>
          </a:scene3d>
          <a:sp3d>
            <a:bevelT w="0" h="0"/>
          </a:sp3d>
        </p:spPr>
      </p:pic>
      <p:sp>
        <p:nvSpPr>
          <p:cNvPr id="3" name="Rectángulo 2"/>
          <p:cNvSpPr/>
          <p:nvPr/>
        </p:nvSpPr>
        <p:spPr>
          <a:xfrm>
            <a:off x="4091388" y="1953231"/>
            <a:ext cx="6371746" cy="1938992"/>
          </a:xfrm>
          <a:prstGeom prst="rect">
            <a:avLst/>
          </a:prstGeom>
        </p:spPr>
        <p:txBody>
          <a:bodyPr wrap="square">
            <a:spAutoFit/>
          </a:bodyPr>
          <a:lstStyle/>
          <a:p>
            <a:pPr algn="ctr"/>
            <a:r>
              <a:rPr lang="es-ES" sz="6000" b="1" dirty="0">
                <a:solidFill>
                  <a:schemeClr val="bg1"/>
                </a:solidFill>
                <a:latin typeface="Calibri" panose="020F0502020204030204" pitchFamily="34" charset="0"/>
                <a:cs typeface="Calibri" panose="020F0502020204030204" pitchFamily="34" charset="0"/>
              </a:rPr>
              <a:t>Confiados a pesar de las pruebas</a:t>
            </a:r>
            <a:endParaRPr lang="es-ES" sz="6000" b="1"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8979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7" y="18229"/>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ES" sz="3600" b="1" dirty="0">
                <a:solidFill>
                  <a:srgbClr val="FFFF00"/>
                </a:solidFill>
                <a:latin typeface="Calibri" panose="020F0502020204030204" pitchFamily="34" charset="0"/>
                <a:cs typeface="Calibri" panose="020F0502020204030204" pitchFamily="34" charset="0"/>
              </a:rPr>
              <a:t>11. </a:t>
            </a:r>
            <a:r>
              <a:rPr lang="es-ES" sz="3600" b="1" dirty="0">
                <a:solidFill>
                  <a:srgbClr val="FFFF00"/>
                </a:solidFill>
                <a:latin typeface="Calibri" panose="020F0502020204030204" pitchFamily="34" charset="0"/>
                <a:cs typeface="Calibri" panose="020F0502020204030204" pitchFamily="34" charset="0"/>
              </a:rPr>
              <a:t>¿Cuál es el propósito de todas las pruebas que Dios permite que pasemos? 1 Pedro 1:6-9</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752003" y="1086884"/>
            <a:ext cx="10687987" cy="563231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3600" b="1" dirty="0" smtClean="0">
                <a:solidFill>
                  <a:schemeClr val="bg1"/>
                </a:solidFill>
                <a:latin typeface="Calibri" panose="020F0502020204030204" pitchFamily="34" charset="0"/>
                <a:cs typeface="Calibri" panose="020F0502020204030204" pitchFamily="34" charset="0"/>
              </a:rPr>
              <a:t>En </a:t>
            </a:r>
            <a:r>
              <a:rPr lang="es-ES" sz="3600" b="1" dirty="0">
                <a:solidFill>
                  <a:schemeClr val="bg1"/>
                </a:solidFill>
                <a:latin typeface="Calibri" panose="020F0502020204030204" pitchFamily="34" charset="0"/>
                <a:cs typeface="Calibri" panose="020F0502020204030204" pitchFamily="34" charset="0"/>
              </a:rPr>
              <a:t>lo cual vosotros os alegráis, aunque ahora por un poco de tiempo, si es necesario, tengáis que ser afligidos en diversas </a:t>
            </a:r>
            <a:r>
              <a:rPr lang="es-ES" sz="3600" b="1" dirty="0" smtClean="0">
                <a:solidFill>
                  <a:schemeClr val="bg1"/>
                </a:solidFill>
                <a:latin typeface="Calibri" panose="020F0502020204030204" pitchFamily="34" charset="0"/>
                <a:cs typeface="Calibri" panose="020F0502020204030204" pitchFamily="34" charset="0"/>
              </a:rPr>
              <a:t>pruebas, </a:t>
            </a:r>
            <a:r>
              <a:rPr lang="es-ES" sz="3600" b="1" dirty="0">
                <a:solidFill>
                  <a:schemeClr val="bg1"/>
                </a:solidFill>
                <a:latin typeface="Calibri" panose="020F0502020204030204" pitchFamily="34" charset="0"/>
                <a:cs typeface="Calibri" panose="020F0502020204030204" pitchFamily="34" charset="0"/>
              </a:rPr>
              <a:t>para que sometida a prueba vuestra fe, mucho más preciosa que el oro, el cual aunque perecedero se prueba con fuego, sea hallada en alabanza, gloria y honra cuando sea manifestado </a:t>
            </a:r>
            <a:r>
              <a:rPr lang="es-ES" sz="3600" b="1" dirty="0" smtClean="0">
                <a:solidFill>
                  <a:schemeClr val="bg1"/>
                </a:solidFill>
                <a:latin typeface="Calibri" panose="020F0502020204030204" pitchFamily="34" charset="0"/>
                <a:cs typeface="Calibri" panose="020F0502020204030204" pitchFamily="34" charset="0"/>
              </a:rPr>
              <a:t>Jesucristo, </a:t>
            </a:r>
            <a:r>
              <a:rPr lang="es-ES" sz="3600" b="1" dirty="0">
                <a:solidFill>
                  <a:schemeClr val="bg1"/>
                </a:solidFill>
                <a:latin typeface="Calibri" panose="020F0502020204030204" pitchFamily="34" charset="0"/>
                <a:cs typeface="Calibri" panose="020F0502020204030204" pitchFamily="34" charset="0"/>
              </a:rPr>
              <a:t>a quien amáis sin haberle visto, en quien creyendo, aunque ahora no lo veáis, os alegráis con gozo inefable y </a:t>
            </a:r>
            <a:r>
              <a:rPr lang="es-ES" sz="3600" b="1" dirty="0" smtClean="0">
                <a:solidFill>
                  <a:schemeClr val="bg1"/>
                </a:solidFill>
                <a:latin typeface="Calibri" panose="020F0502020204030204" pitchFamily="34" charset="0"/>
                <a:cs typeface="Calibri" panose="020F0502020204030204" pitchFamily="34" charset="0"/>
              </a:rPr>
              <a:t>glorioso; </a:t>
            </a:r>
            <a:r>
              <a:rPr lang="es-ES" sz="3600" b="1" dirty="0">
                <a:solidFill>
                  <a:schemeClr val="bg1"/>
                </a:solidFill>
                <a:latin typeface="Calibri" panose="020F0502020204030204" pitchFamily="34" charset="0"/>
                <a:cs typeface="Calibri" panose="020F0502020204030204" pitchFamily="34" charset="0"/>
              </a:rPr>
              <a:t>obteniendo el fin de vuestra fe, que es </a:t>
            </a:r>
            <a:r>
              <a:rPr lang="es-ES" sz="3600" b="1" dirty="0">
                <a:solidFill>
                  <a:srgbClr val="FFFF00"/>
                </a:solidFill>
                <a:latin typeface="Calibri" panose="020F0502020204030204" pitchFamily="34" charset="0"/>
                <a:cs typeface="Calibri" panose="020F0502020204030204" pitchFamily="34" charset="0"/>
              </a:rPr>
              <a:t>la salvación de vuestras almas</a:t>
            </a:r>
            <a:r>
              <a:rPr lang="es-ES" sz="3600" b="1" dirty="0">
                <a:solidFill>
                  <a:schemeClr val="bg1"/>
                </a:solidFill>
                <a:latin typeface="Calibri" panose="020F0502020204030204" pitchFamily="34" charset="0"/>
                <a:cs typeface="Calibri" panose="020F0502020204030204" pitchFamily="34" charset="0"/>
              </a:rPr>
              <a:t>.</a:t>
            </a:r>
            <a:endParaRPr lang="es-ES"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335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 name="CuadroTexto 6">
            <a:extLst>
              <a:ext uri="{FF2B5EF4-FFF2-40B4-BE49-F238E27FC236}">
                <a16:creationId xmlns:a16="http://schemas.microsoft.com/office/drawing/2014/main" id="{1BBDF06D-B11B-42C8-AE11-6D6E4C177720}"/>
              </a:ext>
            </a:extLst>
          </p:cNvPr>
          <p:cNvSpPr txBox="1"/>
          <p:nvPr/>
        </p:nvSpPr>
        <p:spPr>
          <a:xfrm>
            <a:off x="1214203" y="1298856"/>
            <a:ext cx="10747948" cy="5078313"/>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5400" b="1" dirty="0" smtClean="0">
                <a:solidFill>
                  <a:schemeClr val="bg1"/>
                </a:solidFill>
                <a:latin typeface="Calibri" panose="020F0502020204030204" pitchFamily="34" charset="0"/>
                <a:cs typeface="Calibri" panose="020F0502020204030204" pitchFamily="34" charset="0"/>
              </a:rPr>
              <a:t>Dentro </a:t>
            </a:r>
            <a:r>
              <a:rPr lang="es-ES" sz="5400" b="1" dirty="0">
                <a:solidFill>
                  <a:schemeClr val="bg1"/>
                </a:solidFill>
                <a:latin typeface="Calibri" panose="020F0502020204030204" pitchFamily="34" charset="0"/>
                <a:cs typeface="Calibri" panose="020F0502020204030204" pitchFamily="34" charset="0"/>
              </a:rPr>
              <a:t>de poco resonarán cánticos de gozo y alegría en todo </a:t>
            </a:r>
            <a:r>
              <a:rPr lang="es-ES" sz="5400" b="1" dirty="0" smtClean="0">
                <a:solidFill>
                  <a:schemeClr val="bg1"/>
                </a:solidFill>
                <a:latin typeface="Calibri" panose="020F0502020204030204" pitchFamily="34" charset="0"/>
                <a:cs typeface="Calibri" panose="020F0502020204030204" pitchFamily="34" charset="0"/>
              </a:rPr>
              <a:t>el universo</a:t>
            </a:r>
            <a:r>
              <a:rPr lang="es-ES" sz="5400" b="1" dirty="0">
                <a:solidFill>
                  <a:schemeClr val="bg1"/>
                </a:solidFill>
                <a:latin typeface="Calibri" panose="020F0502020204030204" pitchFamily="34" charset="0"/>
                <a:cs typeface="Calibri" panose="020F0502020204030204" pitchFamily="34" charset="0"/>
              </a:rPr>
              <a:t>. Dentro de poco el tiempo se extenderá hacia la eternidad. El capítulo 12 de Daniel es </a:t>
            </a:r>
            <a:r>
              <a:rPr lang="es-ES" sz="5400" b="1" dirty="0" smtClean="0">
                <a:solidFill>
                  <a:schemeClr val="bg1"/>
                </a:solidFill>
                <a:latin typeface="Calibri" panose="020F0502020204030204" pitchFamily="34" charset="0"/>
                <a:cs typeface="Calibri" panose="020F0502020204030204" pitchFamily="34" charset="0"/>
              </a:rPr>
              <a:t>la puerta </a:t>
            </a:r>
            <a:r>
              <a:rPr lang="es-ES" sz="5400" b="1" dirty="0">
                <a:solidFill>
                  <a:schemeClr val="bg1"/>
                </a:solidFill>
                <a:latin typeface="Calibri" panose="020F0502020204030204" pitchFamily="34" charset="0"/>
                <a:cs typeface="Calibri" panose="020F0502020204030204" pitchFamily="34" charset="0"/>
              </a:rPr>
              <a:t>de entrada a ese nuevo mundo</a:t>
            </a:r>
            <a:r>
              <a:rPr lang="es-ES" sz="5400" b="1" dirty="0" smtClean="0">
                <a:solidFill>
                  <a:schemeClr val="bg1"/>
                </a:solidFill>
                <a:latin typeface="Calibri" panose="020F0502020204030204" pitchFamily="34" charset="0"/>
                <a:cs typeface="Calibri" panose="020F0502020204030204" pitchFamily="34" charset="0"/>
              </a:rPr>
              <a:t>. </a:t>
            </a:r>
            <a:endParaRPr lang="es-ES" sz="5400" b="1" dirty="0" smtClean="0">
              <a:solidFill>
                <a:schemeClr val="bg1"/>
              </a:solidFill>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AB40DB7F-2397-49BB-935D-FFBDC5B152C6}"/>
              </a:ext>
            </a:extLst>
          </p:cNvPr>
          <p:cNvSpPr/>
          <p:nvPr/>
        </p:nvSpPr>
        <p:spPr>
          <a:xfrm rot="10800000">
            <a:off x="0" y="7953"/>
            <a:ext cx="12206514" cy="1597950"/>
          </a:xfrm>
          <a:custGeom>
            <a:avLst/>
            <a:gdLst>
              <a:gd name="connsiteX0" fmla="*/ 0 w 12192000"/>
              <a:gd name="connsiteY0" fmla="*/ 0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0 w 12192000"/>
              <a:gd name="connsiteY4" fmla="*/ 0 h 1303362"/>
              <a:gd name="connsiteX0" fmla="*/ 1219200 w 12192000"/>
              <a:gd name="connsiteY0" fmla="*/ 14514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219200 w 12192000"/>
              <a:gd name="connsiteY4" fmla="*/ 14514 h 1303362"/>
              <a:gd name="connsiteX0" fmla="*/ 1436914 w 12192000"/>
              <a:gd name="connsiteY0" fmla="*/ 29028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436914 w 12192000"/>
              <a:gd name="connsiteY4" fmla="*/ 29028 h 1303362"/>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7519 h 2391853"/>
              <a:gd name="connsiteX1" fmla="*/ 7489371 w 12206514"/>
              <a:gd name="connsiteY1" fmla="*/ 1223453 h 2391853"/>
              <a:gd name="connsiteX2" fmla="*/ 12206514 w 12206514"/>
              <a:gd name="connsiteY2" fmla="*/ 4253 h 2391853"/>
              <a:gd name="connsiteX3" fmla="*/ 12192000 w 12206514"/>
              <a:gd name="connsiteY3" fmla="*/ 1088491 h 2391853"/>
              <a:gd name="connsiteX4" fmla="*/ 12192000 w 12206514"/>
              <a:gd name="connsiteY4" fmla="*/ 2391853 h 2391853"/>
              <a:gd name="connsiteX5" fmla="*/ 0 w 12206514"/>
              <a:gd name="connsiteY5" fmla="*/ 2391853 h 2391853"/>
              <a:gd name="connsiteX6" fmla="*/ 1436914 w 12206514"/>
              <a:gd name="connsiteY6" fmla="*/ 1117519 h 2391853"/>
              <a:gd name="connsiteX0" fmla="*/ 1436914 w 12206514"/>
              <a:gd name="connsiteY0" fmla="*/ 1121779 h 2396113"/>
              <a:gd name="connsiteX1" fmla="*/ 7489371 w 12206514"/>
              <a:gd name="connsiteY1" fmla="*/ 1227713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21779 h 2396113"/>
              <a:gd name="connsiteX1" fmla="*/ 7518400 w 12206514"/>
              <a:gd name="connsiteY1" fmla="*/ 1663142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691 h 2392025"/>
              <a:gd name="connsiteX1" fmla="*/ 7518400 w 12206514"/>
              <a:gd name="connsiteY1" fmla="*/ 1659054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691 h 2392025"/>
              <a:gd name="connsiteX1" fmla="*/ 7692572 w 12206514"/>
              <a:gd name="connsiteY1" fmla="*/ 1688082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593 h 2391927"/>
              <a:gd name="connsiteX1" fmla="*/ 7692572 w 12206514"/>
              <a:gd name="connsiteY1" fmla="*/ 1687984 h 2391927"/>
              <a:gd name="connsiteX2" fmla="*/ 9593943 w 12206514"/>
              <a:gd name="connsiteY2" fmla="*/ 1354156 h 2391927"/>
              <a:gd name="connsiteX3" fmla="*/ 12206514 w 12206514"/>
              <a:gd name="connsiteY3" fmla="*/ 4327 h 2391927"/>
              <a:gd name="connsiteX4" fmla="*/ 12192000 w 12206514"/>
              <a:gd name="connsiteY4" fmla="*/ 1088565 h 2391927"/>
              <a:gd name="connsiteX5" fmla="*/ 12192000 w 12206514"/>
              <a:gd name="connsiteY5" fmla="*/ 2391927 h 2391927"/>
              <a:gd name="connsiteX6" fmla="*/ 0 w 12206514"/>
              <a:gd name="connsiteY6" fmla="*/ 2391927 h 2391927"/>
              <a:gd name="connsiteX7" fmla="*/ 1436914 w 12206514"/>
              <a:gd name="connsiteY7" fmla="*/ 1117593 h 2391927"/>
              <a:gd name="connsiteX0" fmla="*/ 1436914 w 12206514"/>
              <a:gd name="connsiteY0" fmla="*/ 1117792 h 2392126"/>
              <a:gd name="connsiteX1" fmla="*/ 7692572 w 12206514"/>
              <a:gd name="connsiteY1" fmla="*/ 1688183 h 2392126"/>
              <a:gd name="connsiteX2" fmla="*/ 9593943 w 12206514"/>
              <a:gd name="connsiteY2" fmla="*/ 1354355 h 2392126"/>
              <a:gd name="connsiteX3" fmla="*/ 12206514 w 12206514"/>
              <a:gd name="connsiteY3" fmla="*/ 4526 h 2392126"/>
              <a:gd name="connsiteX4" fmla="*/ 12192000 w 12206514"/>
              <a:gd name="connsiteY4" fmla="*/ 1088764 h 2392126"/>
              <a:gd name="connsiteX5" fmla="*/ 12192000 w 12206514"/>
              <a:gd name="connsiteY5" fmla="*/ 2392126 h 2392126"/>
              <a:gd name="connsiteX6" fmla="*/ 0 w 12206514"/>
              <a:gd name="connsiteY6" fmla="*/ 2392126 h 2392126"/>
              <a:gd name="connsiteX7" fmla="*/ 1436914 w 12206514"/>
              <a:gd name="connsiteY7" fmla="*/ 1117792 h 2392126"/>
              <a:gd name="connsiteX0" fmla="*/ 1436914 w 12206514"/>
              <a:gd name="connsiteY0" fmla="*/ 1118190 h 2392524"/>
              <a:gd name="connsiteX1" fmla="*/ 7692572 w 12206514"/>
              <a:gd name="connsiteY1" fmla="*/ 1688581 h 2392524"/>
              <a:gd name="connsiteX2" fmla="*/ 9593943 w 12206514"/>
              <a:gd name="connsiteY2" fmla="*/ 1354753 h 2392524"/>
              <a:gd name="connsiteX3" fmla="*/ 12206514 w 12206514"/>
              <a:gd name="connsiteY3" fmla="*/ 4924 h 2392524"/>
              <a:gd name="connsiteX4" fmla="*/ 12192000 w 12206514"/>
              <a:gd name="connsiteY4" fmla="*/ 1089162 h 2392524"/>
              <a:gd name="connsiteX5" fmla="*/ 12192000 w 12206514"/>
              <a:gd name="connsiteY5" fmla="*/ 2392524 h 2392524"/>
              <a:gd name="connsiteX6" fmla="*/ 0 w 12206514"/>
              <a:gd name="connsiteY6" fmla="*/ 2392524 h 2392524"/>
              <a:gd name="connsiteX7" fmla="*/ 1436914 w 12206514"/>
              <a:gd name="connsiteY7" fmla="*/ 1118190 h 2392524"/>
              <a:gd name="connsiteX0" fmla="*/ 1436914 w 12206514"/>
              <a:gd name="connsiteY0" fmla="*/ 1121944 h 2396278"/>
              <a:gd name="connsiteX1" fmla="*/ 7692572 w 12206514"/>
              <a:gd name="connsiteY1" fmla="*/ 1692335 h 2396278"/>
              <a:gd name="connsiteX2" fmla="*/ 95939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 name="connsiteX0" fmla="*/ 1436914 w 12206514"/>
              <a:gd name="connsiteY0" fmla="*/ 1120138 h 2394472"/>
              <a:gd name="connsiteX1" fmla="*/ 7692572 w 12206514"/>
              <a:gd name="connsiteY1" fmla="*/ 1690529 h 2394472"/>
              <a:gd name="connsiteX2" fmla="*/ 9651093 w 12206514"/>
              <a:gd name="connsiteY2" fmla="*/ 1032851 h 2394472"/>
              <a:gd name="connsiteX3" fmla="*/ 12206514 w 12206514"/>
              <a:gd name="connsiteY3" fmla="*/ 6872 h 2394472"/>
              <a:gd name="connsiteX4" fmla="*/ 12192000 w 12206514"/>
              <a:gd name="connsiteY4" fmla="*/ 1091110 h 2394472"/>
              <a:gd name="connsiteX5" fmla="*/ 12192000 w 12206514"/>
              <a:gd name="connsiteY5" fmla="*/ 2394472 h 2394472"/>
              <a:gd name="connsiteX6" fmla="*/ 0 w 12206514"/>
              <a:gd name="connsiteY6" fmla="*/ 2394472 h 2394472"/>
              <a:gd name="connsiteX7" fmla="*/ 1436914 w 12206514"/>
              <a:gd name="connsiteY7" fmla="*/ 1120138 h 2394472"/>
              <a:gd name="connsiteX0" fmla="*/ 1436914 w 12206514"/>
              <a:gd name="connsiteY0" fmla="*/ 1121944 h 2396278"/>
              <a:gd name="connsiteX1" fmla="*/ 7692572 w 12206514"/>
              <a:gd name="connsiteY1" fmla="*/ 1692335 h 2396278"/>
              <a:gd name="connsiteX2" fmla="*/ 104702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514" h="2396278">
                <a:moveTo>
                  <a:pt x="1436914" y="1121944"/>
                </a:moveTo>
                <a:cubicBezTo>
                  <a:pt x="2644019" y="823192"/>
                  <a:pt x="5897639" y="1877879"/>
                  <a:pt x="7692572" y="1692335"/>
                </a:cubicBezTo>
                <a:cubicBezTo>
                  <a:pt x="9131905" y="1601134"/>
                  <a:pt x="10163024" y="979322"/>
                  <a:pt x="10470243" y="863207"/>
                </a:cubicBezTo>
                <a:cubicBezTo>
                  <a:pt x="11270947" y="500350"/>
                  <a:pt x="11853333" y="-77685"/>
                  <a:pt x="12206514" y="8678"/>
                </a:cubicBezTo>
                <a:lnTo>
                  <a:pt x="12192000" y="1092916"/>
                </a:lnTo>
                <a:lnTo>
                  <a:pt x="12192000" y="2396278"/>
                </a:lnTo>
                <a:lnTo>
                  <a:pt x="0" y="2396278"/>
                </a:lnTo>
                <a:lnTo>
                  <a:pt x="1436914" y="1121944"/>
                </a:lnTo>
                <a:close/>
              </a:path>
            </a:pathLst>
          </a:custGeom>
          <a:solidFill>
            <a:schemeClr val="accent5">
              <a:lumMod val="50000"/>
            </a:schemeClr>
          </a:solidFill>
          <a:ln w="57150">
            <a:solidFill>
              <a:schemeClr val="bg1"/>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2" name="CuadroTexto 1"/>
          <p:cNvSpPr txBox="1"/>
          <p:nvPr/>
        </p:nvSpPr>
        <p:spPr>
          <a:xfrm>
            <a:off x="-1002890" y="99042"/>
            <a:ext cx="4911213" cy="707886"/>
          </a:xfrm>
          <a:prstGeom prst="rect">
            <a:avLst/>
          </a:prstGeom>
          <a:noFill/>
        </p:spPr>
        <p:txBody>
          <a:bodyPr wrap="square" rtlCol="0">
            <a:spAutoFit/>
          </a:bodyPr>
          <a:lstStyle/>
          <a:p>
            <a:pPr algn="ctr"/>
            <a:r>
              <a:rPr lang="es-DO" sz="4000" b="1" dirty="0" smtClean="0">
                <a:solidFill>
                  <a:schemeClr val="accent2"/>
                </a:solidFill>
                <a:latin typeface="Calibri" panose="020F0502020204030204" pitchFamily="34" charset="0"/>
                <a:cs typeface="Calibri" panose="020F0502020204030204" pitchFamily="34" charset="0"/>
              </a:rPr>
              <a:t>Introducción</a:t>
            </a:r>
            <a:endParaRPr lang="en-US" sz="40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8032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861934" y="790461"/>
            <a:ext cx="10468131" cy="5509200"/>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a:solidFill>
                  <a:schemeClr val="bg1"/>
                </a:solidFill>
                <a:latin typeface="Calibri" panose="020F0502020204030204" pitchFamily="34" charset="0"/>
                <a:cs typeface="Calibri" panose="020F0502020204030204" pitchFamily="34" charset="0"/>
              </a:rPr>
              <a:t>Las pruebas son los grandes maestros divinos. Cada dificultad que enfrentamos en la vida </a:t>
            </a:r>
            <a:r>
              <a:rPr lang="es-ES" sz="4400" b="1" dirty="0" smtClean="0">
                <a:solidFill>
                  <a:schemeClr val="bg1"/>
                </a:solidFill>
                <a:latin typeface="Calibri" panose="020F0502020204030204" pitchFamily="34" charset="0"/>
                <a:cs typeface="Calibri" panose="020F0502020204030204" pitchFamily="34" charset="0"/>
              </a:rPr>
              <a:t>nos acerca </a:t>
            </a:r>
            <a:r>
              <a:rPr lang="es-ES" sz="4400" b="1" dirty="0">
                <a:solidFill>
                  <a:schemeClr val="bg1"/>
                </a:solidFill>
                <a:latin typeface="Calibri" panose="020F0502020204030204" pitchFamily="34" charset="0"/>
                <a:cs typeface="Calibri" panose="020F0502020204030204" pitchFamily="34" charset="0"/>
              </a:rPr>
              <a:t>más a él. Los problemas son estimuladores de la oración. Nos ponen de rodillas </a:t>
            </a:r>
            <a:r>
              <a:rPr lang="es-ES" sz="4400" b="1" dirty="0" smtClean="0">
                <a:solidFill>
                  <a:schemeClr val="bg1"/>
                </a:solidFill>
                <a:latin typeface="Calibri" panose="020F0502020204030204" pitchFamily="34" charset="0"/>
                <a:cs typeface="Calibri" panose="020F0502020204030204" pitchFamily="34" charset="0"/>
              </a:rPr>
              <a:t>para buscarlo</a:t>
            </a:r>
            <a:r>
              <a:rPr lang="es-ES" sz="4400" b="1" dirty="0">
                <a:solidFill>
                  <a:schemeClr val="bg1"/>
                </a:solidFill>
                <a:latin typeface="Calibri" panose="020F0502020204030204" pitchFamily="34" charset="0"/>
                <a:cs typeface="Calibri" panose="020F0502020204030204" pitchFamily="34" charset="0"/>
              </a:rPr>
              <a:t>. Los desafíos que enfrentamos en la vida pueden llevarnos a confiar más </a:t>
            </a:r>
            <a:r>
              <a:rPr lang="es-ES" sz="4400" b="1" dirty="0" smtClean="0">
                <a:solidFill>
                  <a:schemeClr val="bg1"/>
                </a:solidFill>
                <a:latin typeface="Calibri" panose="020F0502020204030204" pitchFamily="34" charset="0"/>
                <a:cs typeface="Calibri" panose="020F0502020204030204" pitchFamily="34" charset="0"/>
              </a:rPr>
              <a:t>profundamente o </a:t>
            </a:r>
            <a:r>
              <a:rPr lang="es-ES" sz="4400" b="1" dirty="0">
                <a:solidFill>
                  <a:schemeClr val="bg1"/>
                </a:solidFill>
                <a:latin typeface="Calibri" panose="020F0502020204030204" pitchFamily="34" charset="0"/>
                <a:cs typeface="Calibri" panose="020F0502020204030204" pitchFamily="34" charset="0"/>
              </a:rPr>
              <a:t>pueden generar hostilidad, ira y resentimiento. </a:t>
            </a:r>
            <a:endParaRPr lang="es-DO" sz="44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1324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1014334" y="850421"/>
            <a:ext cx="10692984" cy="5509200"/>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smtClean="0">
                <a:solidFill>
                  <a:schemeClr val="bg1"/>
                </a:solidFill>
                <a:latin typeface="Calibri" panose="020F0502020204030204" pitchFamily="34" charset="0"/>
                <a:cs typeface="Calibri" panose="020F0502020204030204" pitchFamily="34" charset="0"/>
              </a:rPr>
              <a:t>Que </a:t>
            </a:r>
            <a:r>
              <a:rPr lang="es-ES" sz="4400" b="1" dirty="0">
                <a:solidFill>
                  <a:schemeClr val="bg1"/>
                </a:solidFill>
                <a:latin typeface="Calibri" panose="020F0502020204030204" pitchFamily="34" charset="0"/>
                <a:cs typeface="Calibri" panose="020F0502020204030204" pitchFamily="34" charset="0"/>
              </a:rPr>
              <a:t>crezcamos gracias a nuestras pruebas y </a:t>
            </a:r>
            <a:r>
              <a:rPr lang="es-ES" sz="4400" b="1" dirty="0" smtClean="0">
                <a:solidFill>
                  <a:schemeClr val="bg1"/>
                </a:solidFill>
                <a:latin typeface="Calibri" panose="020F0502020204030204" pitchFamily="34" charset="0"/>
                <a:cs typeface="Calibri" panose="020F0502020204030204" pitchFamily="34" charset="0"/>
              </a:rPr>
              <a:t>nos sobrepongamos </a:t>
            </a:r>
            <a:r>
              <a:rPr lang="es-ES" sz="4400" b="1" dirty="0">
                <a:solidFill>
                  <a:schemeClr val="bg1"/>
                </a:solidFill>
                <a:latin typeface="Calibri" panose="020F0502020204030204" pitchFamily="34" charset="0"/>
                <a:cs typeface="Calibri" panose="020F0502020204030204" pitchFamily="34" charset="0"/>
              </a:rPr>
              <a:t>a los momentos más duros de la vida depende en buena medida de nuestra </a:t>
            </a:r>
            <a:r>
              <a:rPr lang="es-ES" sz="4400" b="1" dirty="0" smtClean="0">
                <a:solidFill>
                  <a:schemeClr val="bg1"/>
                </a:solidFill>
                <a:latin typeface="Calibri" panose="020F0502020204030204" pitchFamily="34" charset="0"/>
                <a:cs typeface="Calibri" panose="020F0502020204030204" pitchFamily="34" charset="0"/>
              </a:rPr>
              <a:t>fe inquebrantable </a:t>
            </a:r>
            <a:r>
              <a:rPr lang="es-ES" sz="4400" b="1" dirty="0">
                <a:solidFill>
                  <a:schemeClr val="bg1"/>
                </a:solidFill>
                <a:latin typeface="Calibri" panose="020F0502020204030204" pitchFamily="34" charset="0"/>
                <a:cs typeface="Calibri" panose="020F0502020204030204" pitchFamily="34" charset="0"/>
              </a:rPr>
              <a:t>en un Padre amante que tiene todas las cosas bajo su control. Así como </a:t>
            </a:r>
            <a:r>
              <a:rPr lang="es-ES" sz="4400" b="1" dirty="0" err="1">
                <a:solidFill>
                  <a:schemeClr val="bg1"/>
                </a:solidFill>
                <a:latin typeface="Calibri" panose="020F0502020204030204" pitchFamily="34" charset="0"/>
                <a:cs typeface="Calibri" panose="020F0502020204030204" pitchFamily="34" charset="0"/>
              </a:rPr>
              <a:t>guió</a:t>
            </a:r>
            <a:r>
              <a:rPr lang="es-ES" sz="4400" b="1" dirty="0">
                <a:solidFill>
                  <a:schemeClr val="bg1"/>
                </a:solidFill>
                <a:latin typeface="Calibri" panose="020F0502020204030204" pitchFamily="34" charset="0"/>
                <a:cs typeface="Calibri" panose="020F0502020204030204" pitchFamily="34" charset="0"/>
              </a:rPr>
              <a:t> </a:t>
            </a:r>
            <a:r>
              <a:rPr lang="es-ES" sz="4400" b="1" dirty="0" smtClean="0">
                <a:solidFill>
                  <a:schemeClr val="bg1"/>
                </a:solidFill>
                <a:latin typeface="Calibri" panose="020F0502020204030204" pitchFamily="34" charset="0"/>
                <a:cs typeface="Calibri" panose="020F0502020204030204" pitchFamily="34" charset="0"/>
              </a:rPr>
              <a:t>el surgimiento </a:t>
            </a:r>
            <a:r>
              <a:rPr lang="es-ES" sz="4400" b="1" dirty="0">
                <a:solidFill>
                  <a:schemeClr val="bg1"/>
                </a:solidFill>
                <a:latin typeface="Calibri" panose="020F0502020204030204" pitchFamily="34" charset="0"/>
                <a:cs typeface="Calibri" panose="020F0502020204030204" pitchFamily="34" charset="0"/>
              </a:rPr>
              <a:t>y la caída de los reinos a lo largo de los siglos, también puede guiar nuestras vidas.</a:t>
            </a:r>
            <a:endParaRPr lang="es-DO" sz="44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8751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866192" y="1311428"/>
            <a:ext cx="3511496" cy="584775"/>
          </a:xfrm>
          <a:prstGeom prst="rect">
            <a:avLst/>
          </a:prstGeom>
          <a:noFill/>
        </p:spPr>
        <p:txBody>
          <a:bodyPr wrap="square" rtlCol="0">
            <a:spAutoFit/>
          </a:bodyPr>
          <a:lstStyle/>
          <a:p>
            <a:pPr lvl="0">
              <a:defRPr/>
            </a:pPr>
            <a:r>
              <a:rPr lang="es-ES" sz="3200" dirty="0">
                <a:solidFill>
                  <a:srgbClr val="DF6613"/>
                </a:solidFill>
              </a:rPr>
              <a:t>Sabios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870564" y="234210"/>
            <a:ext cx="4197824" cy="584775"/>
          </a:xfrm>
          <a:prstGeom prst="rect">
            <a:avLst/>
          </a:prstGeom>
          <a:noFill/>
        </p:spPr>
        <p:txBody>
          <a:bodyPr wrap="square" rtlCol="0">
            <a:spAutoFit/>
          </a:bodyPr>
          <a:lstStyle/>
          <a:p>
            <a:pPr lvl="0">
              <a:defRPr/>
            </a:pPr>
            <a:r>
              <a:rPr lang="es-ES" sz="3200" dirty="0" smtClean="0">
                <a:solidFill>
                  <a:srgbClr val="DF6613"/>
                </a:solidFill>
              </a:rPr>
              <a:t>Los </a:t>
            </a:r>
            <a:r>
              <a:rPr lang="es-ES" sz="3200" dirty="0">
                <a:solidFill>
                  <a:srgbClr val="DF6613"/>
                </a:solidFill>
              </a:rPr>
              <a:t>entendidos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866192" y="3795232"/>
            <a:ext cx="4011750" cy="584775"/>
          </a:xfrm>
          <a:prstGeom prst="rect">
            <a:avLst/>
          </a:prstGeom>
          <a:noFill/>
        </p:spPr>
        <p:txBody>
          <a:bodyPr wrap="square" rtlCol="0">
            <a:spAutoFit/>
          </a:bodyPr>
          <a:lstStyle/>
          <a:p>
            <a:pPr lvl="0">
              <a:defRPr/>
            </a:pPr>
            <a:r>
              <a:rPr lang="es-ES" sz="3200" dirty="0">
                <a:solidFill>
                  <a:srgbClr val="DF6613"/>
                </a:solidFill>
              </a:rPr>
              <a:t>En el tiempo del fin</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866192" y="5185245"/>
            <a:ext cx="4197824" cy="1077218"/>
          </a:xfrm>
          <a:prstGeom prst="rect">
            <a:avLst/>
          </a:prstGeom>
          <a:noFill/>
        </p:spPr>
        <p:txBody>
          <a:bodyPr wrap="square" rtlCol="0">
            <a:spAutoFit/>
          </a:bodyPr>
          <a:lstStyle/>
          <a:p>
            <a:pPr lvl="0">
              <a:defRPr/>
            </a:pPr>
            <a:r>
              <a:rPr lang="es-ES" sz="3200" dirty="0">
                <a:solidFill>
                  <a:srgbClr val="DF6613"/>
                </a:solidFill>
              </a:rPr>
              <a:t>El propósito de las pruebas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866192" y="2438987"/>
            <a:ext cx="3779164" cy="584775"/>
          </a:xfrm>
          <a:prstGeom prst="rect">
            <a:avLst/>
          </a:prstGeom>
          <a:noFill/>
        </p:spPr>
        <p:txBody>
          <a:bodyPr wrap="square" rtlCol="0">
            <a:spAutoFit/>
          </a:bodyPr>
          <a:lstStyle/>
          <a:p>
            <a:pPr lvl="0">
              <a:defRPr/>
            </a:pPr>
            <a:r>
              <a:rPr lang="es-ES" sz="3200" dirty="0">
                <a:solidFill>
                  <a:srgbClr val="DF6613"/>
                </a:solidFill>
              </a:rPr>
              <a:t>Librito abierto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9399" y="4573598"/>
            <a:ext cx="5110591" cy="1077218"/>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ES" sz="3200" dirty="0"/>
              <a:t>Viven para bendecir a los demás</a:t>
            </a:r>
            <a:endParaRPr lang="es-ES"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6609398" y="3279871"/>
            <a:ext cx="4948017" cy="1077218"/>
          </a:xfrm>
          <a:prstGeom prst="rect">
            <a:avLst/>
          </a:prstGeom>
          <a:noFill/>
        </p:spPr>
        <p:txBody>
          <a:bodyPr wrap="square" rtlCol="0">
            <a:spAutoFit/>
          </a:bodyPr>
          <a:lstStyle/>
          <a:p>
            <a:r>
              <a:rPr lang="es-DO" sz="3200" dirty="0">
                <a:solidFill>
                  <a:srgbClr val="C00000"/>
                </a:solidFill>
              </a:rPr>
              <a:t>D</a:t>
            </a:r>
            <a:r>
              <a:rPr lang="es-DO" sz="3200" dirty="0" smtClean="0">
                <a:solidFill>
                  <a:srgbClr val="C00000"/>
                </a:solidFill>
              </a:rPr>
              <a:t>. </a:t>
            </a:r>
            <a:r>
              <a:rPr lang="es-ES" sz="3200" dirty="0"/>
              <a:t>Los prudentes que enseñan sobre </a:t>
            </a:r>
            <a:r>
              <a:rPr lang="es-ES" sz="3200" dirty="0" smtClean="0"/>
              <a:t>Dios</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6609398" y="2049428"/>
            <a:ext cx="4768135" cy="1077218"/>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El conocimiento sobre profecías aumentará</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6609399" y="234210"/>
            <a:ext cx="5307781" cy="584775"/>
          </a:xfrm>
          <a:prstGeom prst="rect">
            <a:avLst/>
          </a:prstGeom>
          <a:noFill/>
        </p:spPr>
        <p:txBody>
          <a:bodyPr wrap="square" rtlCol="0">
            <a:spAutoFit/>
          </a:bodyPr>
          <a:lstStyle/>
          <a:p>
            <a:r>
              <a:rPr lang="es-DO" sz="3200" dirty="0">
                <a:solidFill>
                  <a:srgbClr val="C00000"/>
                </a:solidFill>
              </a:rPr>
              <a:t>A</a:t>
            </a:r>
            <a:r>
              <a:rPr lang="es-DO" sz="3200" dirty="0" smtClean="0">
                <a:solidFill>
                  <a:srgbClr val="C00000"/>
                </a:solidFill>
              </a:rPr>
              <a:t>. </a:t>
            </a:r>
            <a:r>
              <a:rPr lang="es-ES" sz="3200" dirty="0"/>
              <a:t>La salvación</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9400" y="5723854"/>
            <a:ext cx="5110590" cy="1077218"/>
          </a:xfrm>
          <a:prstGeom prst="rect">
            <a:avLst/>
          </a:prstGeom>
          <a:noFill/>
        </p:spPr>
        <p:txBody>
          <a:bodyPr wrap="square" rtlCol="0">
            <a:spAutoFit/>
          </a:bodyPr>
          <a:lstStyle/>
          <a:p>
            <a:r>
              <a:rPr lang="es-DO" sz="3200" dirty="0" smtClean="0">
                <a:solidFill>
                  <a:srgbClr val="C00000"/>
                </a:solidFill>
              </a:rPr>
              <a:t>F. </a:t>
            </a:r>
            <a:r>
              <a:rPr lang="es-ES" sz="3200" dirty="0"/>
              <a:t>Libro de Daniel en últimos días</a:t>
            </a:r>
            <a:endParaRPr lang="es-ES"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6609399" y="1247032"/>
            <a:ext cx="3817709" cy="553998"/>
          </a:xfrm>
          <a:prstGeom prst="rect">
            <a:avLst/>
          </a:prstGeom>
          <a:noFill/>
        </p:spPr>
        <p:txBody>
          <a:bodyPr wrap="square" rtlCol="0">
            <a:spAutoFit/>
          </a:bodyPr>
          <a:lstStyle/>
          <a:p>
            <a:r>
              <a:rPr lang="es-DO" sz="3000" dirty="0">
                <a:solidFill>
                  <a:srgbClr val="C00000"/>
                </a:solidFill>
              </a:rPr>
              <a:t>B</a:t>
            </a:r>
            <a:r>
              <a:rPr lang="es-DO" sz="3000" dirty="0" smtClean="0">
                <a:solidFill>
                  <a:srgbClr val="C00000"/>
                </a:solidFill>
              </a:rPr>
              <a:t>. </a:t>
            </a:r>
            <a:r>
              <a:rPr lang="es-ES" sz="3000" dirty="0" smtClean="0"/>
              <a:t>La riqueza</a:t>
            </a:r>
            <a:endParaRPr lang="es-ES"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827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163485"/>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ES" sz="3600" b="1" dirty="0" smtClean="0">
                <a:solidFill>
                  <a:srgbClr val="FFFF00"/>
                </a:solidFill>
                <a:latin typeface="Calibri" panose="020F0502020204030204" pitchFamily="34" charset="0"/>
                <a:cs typeface="Calibri" panose="020F0502020204030204" pitchFamily="34" charset="0"/>
              </a:rPr>
              <a:t>12</a:t>
            </a:r>
            <a:r>
              <a:rPr lang="es-ES" sz="3600" b="1" dirty="0">
                <a:solidFill>
                  <a:srgbClr val="FFFF00"/>
                </a:solidFill>
                <a:latin typeface="Calibri" panose="020F0502020204030204" pitchFamily="34" charset="0"/>
                <a:cs typeface="Calibri" panose="020F0502020204030204" pitchFamily="34" charset="0"/>
              </a:rPr>
              <a:t>. </a:t>
            </a:r>
            <a:r>
              <a:rPr lang="es-ES" sz="3600" b="1" dirty="0">
                <a:solidFill>
                  <a:srgbClr val="FFFF00"/>
                </a:solidFill>
                <a:latin typeface="Calibri" panose="020F0502020204030204" pitchFamily="34" charset="0"/>
                <a:cs typeface="Calibri" panose="020F0502020204030204" pitchFamily="34" charset="0"/>
              </a:rPr>
              <a:t>¿Qué dos períodos de tiempo exactos se mencionan en Daniel 12:11, 12?</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869429" y="1608076"/>
            <a:ext cx="10418164" cy="4524315"/>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a:solidFill>
                  <a:schemeClr val="bg1"/>
                </a:solidFill>
                <a:latin typeface="Calibri" panose="020F0502020204030204" pitchFamily="34" charset="0"/>
                <a:cs typeface="Calibri" panose="020F0502020204030204" pitchFamily="34" charset="0"/>
              </a:rPr>
              <a:t>Y desde el tiempo que sea quitado el continuo sacrificio hasta la abominación desoladora, habrá </a:t>
            </a:r>
            <a:r>
              <a:rPr lang="es-ES" sz="4800" b="1" dirty="0">
                <a:solidFill>
                  <a:srgbClr val="FFFF00"/>
                </a:solidFill>
                <a:latin typeface="Calibri" panose="020F0502020204030204" pitchFamily="34" charset="0"/>
                <a:cs typeface="Calibri" panose="020F0502020204030204" pitchFamily="34" charset="0"/>
              </a:rPr>
              <a:t>mil doscientos noventa </a:t>
            </a:r>
            <a:r>
              <a:rPr lang="es-ES" sz="4800" b="1" dirty="0" smtClean="0">
                <a:solidFill>
                  <a:srgbClr val="FFFF00"/>
                </a:solidFill>
                <a:latin typeface="Calibri" panose="020F0502020204030204" pitchFamily="34" charset="0"/>
                <a:cs typeface="Calibri" panose="020F0502020204030204" pitchFamily="34" charset="0"/>
              </a:rPr>
              <a:t>días</a:t>
            </a:r>
            <a:r>
              <a:rPr lang="es-ES" sz="4800" b="1" dirty="0" smtClean="0">
                <a:solidFill>
                  <a:schemeClr val="bg1"/>
                </a:solidFill>
                <a:latin typeface="Calibri" panose="020F0502020204030204" pitchFamily="34" charset="0"/>
                <a:cs typeface="Calibri" panose="020F0502020204030204" pitchFamily="34" charset="0"/>
              </a:rPr>
              <a:t>. </a:t>
            </a:r>
            <a:r>
              <a:rPr lang="es-ES" sz="4800" b="1" dirty="0">
                <a:solidFill>
                  <a:schemeClr val="bg1"/>
                </a:solidFill>
                <a:latin typeface="Calibri" panose="020F0502020204030204" pitchFamily="34" charset="0"/>
                <a:cs typeface="Calibri" panose="020F0502020204030204" pitchFamily="34" charset="0"/>
              </a:rPr>
              <a:t>Bienaventurado el que espere, y llegue a </a:t>
            </a:r>
            <a:r>
              <a:rPr lang="es-ES" sz="4800" b="1" dirty="0">
                <a:solidFill>
                  <a:srgbClr val="FFFF00"/>
                </a:solidFill>
                <a:latin typeface="Calibri" panose="020F0502020204030204" pitchFamily="34" charset="0"/>
                <a:cs typeface="Calibri" panose="020F0502020204030204" pitchFamily="34" charset="0"/>
              </a:rPr>
              <a:t>mil trescientos treinta y cinco días</a:t>
            </a:r>
            <a:r>
              <a:rPr lang="es-ES" sz="4800" b="1" dirty="0">
                <a:solidFill>
                  <a:schemeClr val="bg1"/>
                </a:solidFill>
                <a:latin typeface="Calibri" panose="020F0502020204030204" pitchFamily="34" charset="0"/>
                <a:cs typeface="Calibri" panose="020F0502020204030204" pitchFamily="34" charset="0"/>
              </a:rPr>
              <a:t>.</a:t>
            </a:r>
            <a:endParaRPr lang="es-ES"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5495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64629" y="160873"/>
            <a:ext cx="11062741" cy="6863417"/>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smtClean="0">
                <a:solidFill>
                  <a:srgbClr val="FFFF00"/>
                </a:solidFill>
                <a:latin typeface="Calibri" panose="020F0502020204030204" pitchFamily="34" charset="0"/>
                <a:cs typeface="Calibri" panose="020F0502020204030204" pitchFamily="34" charset="0"/>
              </a:rPr>
              <a:t>Los 1290 años. </a:t>
            </a:r>
            <a:r>
              <a:rPr lang="es-ES" sz="4000" b="1" dirty="0" smtClean="0">
                <a:solidFill>
                  <a:schemeClr val="bg1"/>
                </a:solidFill>
                <a:latin typeface="Calibri" panose="020F0502020204030204" pitchFamily="34" charset="0"/>
                <a:cs typeface="Calibri" panose="020F0502020204030204" pitchFamily="34" charset="0"/>
              </a:rPr>
              <a:t>En </a:t>
            </a:r>
            <a:r>
              <a:rPr lang="es-ES" sz="4000" b="1" dirty="0">
                <a:solidFill>
                  <a:schemeClr val="bg1"/>
                </a:solidFill>
                <a:latin typeface="Calibri" panose="020F0502020204030204" pitchFamily="34" charset="0"/>
                <a:cs typeface="Calibri" panose="020F0502020204030204" pitchFamily="34" charset="0"/>
              </a:rPr>
              <a:t>508 d. C., Clodoveo, rey de los francos, se convirtió a la Iglesia </a:t>
            </a:r>
            <a:r>
              <a:rPr lang="es-ES" sz="4000" b="1" dirty="0" smtClean="0">
                <a:solidFill>
                  <a:schemeClr val="bg1"/>
                </a:solidFill>
                <a:latin typeface="Calibri" panose="020F0502020204030204" pitchFamily="34" charset="0"/>
                <a:cs typeface="Calibri" panose="020F0502020204030204" pitchFamily="34" charset="0"/>
              </a:rPr>
              <a:t>Romana [se quita el paganismo = “al continuo”]. </a:t>
            </a:r>
            <a:r>
              <a:rPr lang="es-ES" sz="4000" b="1" dirty="0">
                <a:solidFill>
                  <a:schemeClr val="bg1"/>
                </a:solidFill>
                <a:latin typeface="Calibri" panose="020F0502020204030204" pitchFamily="34" charset="0"/>
                <a:cs typeface="Calibri" panose="020F0502020204030204" pitchFamily="34" charset="0"/>
              </a:rPr>
              <a:t>Su conversión</a:t>
            </a:r>
          </a:p>
          <a:p>
            <a:r>
              <a:rPr lang="es-ES" sz="4000" b="1" dirty="0">
                <a:solidFill>
                  <a:schemeClr val="bg1"/>
                </a:solidFill>
                <a:latin typeface="Calibri" panose="020F0502020204030204" pitchFamily="34" charset="0"/>
                <a:cs typeface="Calibri" panose="020F0502020204030204" pitchFamily="34" charset="0"/>
              </a:rPr>
              <a:t>allanó el camino para la unión entre la iglesia y el estado en 538 d. C</a:t>
            </a:r>
            <a:r>
              <a:rPr lang="es-ES" sz="4000" b="1" dirty="0" smtClean="0">
                <a:solidFill>
                  <a:schemeClr val="bg1"/>
                </a:solidFill>
                <a:latin typeface="Calibri" panose="020F0502020204030204" pitchFamily="34" charset="0"/>
                <a:cs typeface="Calibri" panose="020F0502020204030204" pitchFamily="34" charset="0"/>
              </a:rPr>
              <a:t>. [para instaurar la abominación o persecución] , </a:t>
            </a:r>
            <a:r>
              <a:rPr lang="es-ES" sz="4000" b="1" dirty="0">
                <a:solidFill>
                  <a:schemeClr val="bg1"/>
                </a:solidFill>
                <a:latin typeface="Calibri" panose="020F0502020204030204" pitchFamily="34" charset="0"/>
                <a:cs typeface="Calibri" panose="020F0502020204030204" pitchFamily="34" charset="0"/>
              </a:rPr>
              <a:t>que se materializó </a:t>
            </a:r>
            <a:r>
              <a:rPr lang="es-ES" sz="4000" b="1" dirty="0" smtClean="0">
                <a:solidFill>
                  <a:schemeClr val="bg1"/>
                </a:solidFill>
                <a:latin typeface="Calibri" panose="020F0502020204030204" pitchFamily="34" charset="0"/>
                <a:cs typeface="Calibri" panose="020F0502020204030204" pitchFamily="34" charset="0"/>
              </a:rPr>
              <a:t>cuando los </a:t>
            </a:r>
            <a:r>
              <a:rPr lang="es-ES" sz="4000" b="1" dirty="0">
                <a:solidFill>
                  <a:schemeClr val="bg1"/>
                </a:solidFill>
                <a:latin typeface="Calibri" panose="020F0502020204030204" pitchFamily="34" charset="0"/>
                <a:cs typeface="Calibri" panose="020F0502020204030204" pitchFamily="34" charset="0"/>
              </a:rPr>
              <a:t>ostrogodos fueron expulsados de Roma y el Papa </a:t>
            </a:r>
            <a:r>
              <a:rPr lang="es-ES" sz="4000" b="1" dirty="0" smtClean="0">
                <a:solidFill>
                  <a:schemeClr val="bg1"/>
                </a:solidFill>
                <a:latin typeface="Calibri" panose="020F0502020204030204" pitchFamily="34" charset="0"/>
                <a:cs typeface="Calibri" panose="020F0502020204030204" pitchFamily="34" charset="0"/>
              </a:rPr>
              <a:t>Virgilio </a:t>
            </a:r>
            <a:r>
              <a:rPr lang="es-ES" sz="4000" b="1" dirty="0">
                <a:solidFill>
                  <a:schemeClr val="bg1"/>
                </a:solidFill>
                <a:latin typeface="Calibri" panose="020F0502020204030204" pitchFamily="34" charset="0"/>
                <a:cs typeface="Calibri" panose="020F0502020204030204" pitchFamily="34" charset="0"/>
              </a:rPr>
              <a:t>asumió el poder. El período </a:t>
            </a:r>
            <a:r>
              <a:rPr lang="es-ES" sz="4000" b="1" dirty="0" smtClean="0">
                <a:solidFill>
                  <a:schemeClr val="bg1"/>
                </a:solidFill>
                <a:latin typeface="Calibri" panose="020F0502020204030204" pitchFamily="34" charset="0"/>
                <a:cs typeface="Calibri" panose="020F0502020204030204" pitchFamily="34" charset="0"/>
              </a:rPr>
              <a:t>de 1.290 </a:t>
            </a:r>
            <a:r>
              <a:rPr lang="es-ES" sz="4000" b="1" dirty="0">
                <a:solidFill>
                  <a:schemeClr val="bg1"/>
                </a:solidFill>
                <a:latin typeface="Calibri" panose="020F0502020204030204" pitchFamily="34" charset="0"/>
                <a:cs typeface="Calibri" panose="020F0502020204030204" pitchFamily="34" charset="0"/>
              </a:rPr>
              <a:t>días proféticos o años literales finalizó en 1798 cuando Napoleón tomó prisionero al </a:t>
            </a:r>
            <a:r>
              <a:rPr lang="es-ES" sz="4000" b="1" dirty="0" smtClean="0">
                <a:solidFill>
                  <a:schemeClr val="bg1"/>
                </a:solidFill>
                <a:latin typeface="Calibri" panose="020F0502020204030204" pitchFamily="34" charset="0"/>
                <a:cs typeface="Calibri" panose="020F0502020204030204" pitchFamily="34" charset="0"/>
              </a:rPr>
              <a:t>papa. La </a:t>
            </a:r>
            <a:r>
              <a:rPr lang="es-ES" sz="4000" b="1" dirty="0">
                <a:solidFill>
                  <a:schemeClr val="bg1"/>
                </a:solidFill>
                <a:latin typeface="Calibri" panose="020F0502020204030204" pitchFamily="34" charset="0"/>
                <a:cs typeface="Calibri" panose="020F0502020204030204" pitchFamily="34" charset="0"/>
              </a:rPr>
              <a:t>profecía se cumplió con exactitud.</a:t>
            </a:r>
            <a:endParaRPr lang="es-DO" sz="40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4838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 name="Imagen 1"/>
          <p:cNvPicPr>
            <a:picLocks noChangeAspect="1"/>
          </p:cNvPicPr>
          <p:nvPr/>
        </p:nvPicPr>
        <p:blipFill>
          <a:blip r:embed="rId2"/>
          <a:stretch>
            <a:fillRect/>
          </a:stretch>
        </p:blipFill>
        <p:spPr>
          <a:xfrm>
            <a:off x="0" y="19055"/>
            <a:ext cx="12191999" cy="6850042"/>
          </a:xfrm>
          <a:prstGeom prst="rect">
            <a:avLst/>
          </a:prstGeom>
        </p:spPr>
      </p:pic>
    </p:spTree>
    <p:extLst>
      <p:ext uri="{BB962C8B-B14F-4D97-AF65-F5344CB8AC3E}">
        <p14:creationId xmlns:p14="http://schemas.microsoft.com/office/powerpoint/2010/main" val="1478551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64629" y="310617"/>
            <a:ext cx="11062741" cy="6247864"/>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smtClean="0">
                <a:solidFill>
                  <a:srgbClr val="FFFF00"/>
                </a:solidFill>
                <a:latin typeface="Calibri" panose="020F0502020204030204" pitchFamily="34" charset="0"/>
                <a:cs typeface="Calibri" panose="020F0502020204030204" pitchFamily="34" charset="0"/>
              </a:rPr>
              <a:t>Los 1335 años. </a:t>
            </a:r>
            <a:r>
              <a:rPr lang="es-ES" sz="4000" b="1" dirty="0">
                <a:solidFill>
                  <a:schemeClr val="bg1"/>
                </a:solidFill>
                <a:latin typeface="Calibri" panose="020F0502020204030204" pitchFamily="34" charset="0"/>
                <a:cs typeface="Calibri" panose="020F0502020204030204" pitchFamily="34" charset="0"/>
              </a:rPr>
              <a:t>La profecía de los 1.335 días (años) </a:t>
            </a:r>
            <a:r>
              <a:rPr lang="es-ES" sz="4000" b="1" dirty="0" smtClean="0">
                <a:solidFill>
                  <a:schemeClr val="bg1"/>
                </a:solidFill>
                <a:latin typeface="Calibri" panose="020F0502020204030204" pitchFamily="34" charset="0"/>
                <a:cs typeface="Calibri" panose="020F0502020204030204" pitchFamily="34" charset="0"/>
              </a:rPr>
              <a:t>de </a:t>
            </a:r>
            <a:r>
              <a:rPr lang="es-ES" sz="4000" b="1" dirty="0" err="1" smtClean="0">
                <a:solidFill>
                  <a:schemeClr val="bg1"/>
                </a:solidFill>
                <a:latin typeface="Calibri" panose="020F0502020204030204" pitchFamily="34" charset="0"/>
                <a:cs typeface="Calibri" panose="020F0502020204030204" pitchFamily="34" charset="0"/>
              </a:rPr>
              <a:t>Dn</a:t>
            </a:r>
            <a:r>
              <a:rPr lang="es-ES" sz="4000" b="1" dirty="0" smtClean="0">
                <a:solidFill>
                  <a:schemeClr val="bg1"/>
                </a:solidFill>
                <a:latin typeface="Calibri" panose="020F0502020204030204" pitchFamily="34" charset="0"/>
                <a:cs typeface="Calibri" panose="020F0502020204030204" pitchFamily="34" charset="0"/>
              </a:rPr>
              <a:t>. 12: 12 también </a:t>
            </a:r>
            <a:r>
              <a:rPr lang="es-ES" sz="4000" b="1" dirty="0">
                <a:solidFill>
                  <a:schemeClr val="bg1"/>
                </a:solidFill>
                <a:latin typeface="Calibri" panose="020F0502020204030204" pitchFamily="34" charset="0"/>
                <a:cs typeface="Calibri" panose="020F0502020204030204" pitchFamily="34" charset="0"/>
              </a:rPr>
              <a:t>comenzó en 508 d. C. pero terminó en 1843/1844. El texto dice: “Bienaventurado el </a:t>
            </a:r>
            <a:r>
              <a:rPr lang="es-ES" sz="4000" b="1" dirty="0" smtClean="0">
                <a:solidFill>
                  <a:schemeClr val="bg1"/>
                </a:solidFill>
                <a:latin typeface="Calibri" panose="020F0502020204030204" pitchFamily="34" charset="0"/>
                <a:cs typeface="Calibri" panose="020F0502020204030204" pitchFamily="34" charset="0"/>
              </a:rPr>
              <a:t>que espere</a:t>
            </a:r>
            <a:r>
              <a:rPr lang="es-ES" sz="4000" b="1" dirty="0">
                <a:solidFill>
                  <a:schemeClr val="bg1"/>
                </a:solidFill>
                <a:latin typeface="Calibri" panose="020F0502020204030204" pitchFamily="34" charset="0"/>
                <a:cs typeface="Calibri" panose="020F0502020204030204" pitchFamily="34" charset="0"/>
              </a:rPr>
              <a:t>, y llegue a mil trescientos treinta y cinco días”. Desde 1844 estamos viviendo en el </a:t>
            </a:r>
            <a:r>
              <a:rPr lang="es-ES" sz="4000" b="1" dirty="0" smtClean="0">
                <a:solidFill>
                  <a:schemeClr val="bg1"/>
                </a:solidFill>
                <a:latin typeface="Calibri" panose="020F0502020204030204" pitchFamily="34" charset="0"/>
                <a:cs typeface="Calibri" panose="020F0502020204030204" pitchFamily="34" charset="0"/>
              </a:rPr>
              <a:t>tiempo del </a:t>
            </a:r>
            <a:r>
              <a:rPr lang="es-ES" sz="4000" b="1" dirty="0">
                <a:solidFill>
                  <a:schemeClr val="bg1"/>
                </a:solidFill>
                <a:latin typeface="Calibri" panose="020F0502020204030204" pitchFamily="34" charset="0"/>
                <a:cs typeface="Calibri" panose="020F0502020204030204" pitchFamily="34" charset="0"/>
              </a:rPr>
              <a:t>fin, los días del juicio final de Dios, los días previos a la venida del Señor. Alabado sea </a:t>
            </a:r>
            <a:r>
              <a:rPr lang="es-ES" sz="4000" b="1" dirty="0" smtClean="0">
                <a:solidFill>
                  <a:schemeClr val="bg1"/>
                </a:solidFill>
                <a:latin typeface="Calibri" panose="020F0502020204030204" pitchFamily="34" charset="0"/>
                <a:cs typeface="Calibri" panose="020F0502020204030204" pitchFamily="34" charset="0"/>
              </a:rPr>
              <a:t>Dios, porque </a:t>
            </a:r>
            <a:r>
              <a:rPr lang="es-ES" sz="4000" b="1" dirty="0">
                <a:solidFill>
                  <a:schemeClr val="bg1"/>
                </a:solidFill>
                <a:latin typeface="Calibri" panose="020F0502020204030204" pitchFamily="34" charset="0"/>
                <a:cs typeface="Calibri" panose="020F0502020204030204" pitchFamily="34" charset="0"/>
              </a:rPr>
              <a:t>Jesús vendrá pronto. Nosotros, entre todas las gentes, tenemos una gran bendición</a:t>
            </a:r>
            <a:r>
              <a:rPr lang="es-ES" sz="4000" b="1" dirty="0" smtClean="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93649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3" name="Imagen 2"/>
          <p:cNvPicPr>
            <a:picLocks noChangeAspect="1"/>
          </p:cNvPicPr>
          <p:nvPr/>
        </p:nvPicPr>
        <p:blipFill>
          <a:blip r:embed="rId2"/>
          <a:stretch>
            <a:fillRect/>
          </a:stretch>
        </p:blipFill>
        <p:spPr>
          <a:xfrm>
            <a:off x="1" y="-6048"/>
            <a:ext cx="12192000" cy="6893715"/>
          </a:xfrm>
          <a:prstGeom prst="rect">
            <a:avLst/>
          </a:prstGeom>
        </p:spPr>
      </p:pic>
    </p:spTree>
    <p:extLst>
      <p:ext uri="{BB962C8B-B14F-4D97-AF65-F5344CB8AC3E}">
        <p14:creationId xmlns:p14="http://schemas.microsoft.com/office/powerpoint/2010/main" val="11618914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 name="Imagen 1"/>
          <p:cNvPicPr>
            <a:picLocks noChangeAspect="1"/>
          </p:cNvPicPr>
          <p:nvPr/>
        </p:nvPicPr>
        <p:blipFill>
          <a:blip r:embed="rId2"/>
          <a:stretch>
            <a:fillRect/>
          </a:stretch>
        </p:blipFill>
        <p:spPr>
          <a:xfrm>
            <a:off x="-46056" y="25710"/>
            <a:ext cx="12238055" cy="6832289"/>
          </a:xfrm>
          <a:prstGeom prst="rect">
            <a:avLst/>
          </a:prstGeom>
        </p:spPr>
      </p:pic>
    </p:spTree>
    <p:extLst>
      <p:ext uri="{BB962C8B-B14F-4D97-AF65-F5344CB8AC3E}">
        <p14:creationId xmlns:p14="http://schemas.microsoft.com/office/powerpoint/2010/main" val="1631424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866192" y="1833149"/>
            <a:ext cx="3511496" cy="1077218"/>
          </a:xfrm>
          <a:prstGeom prst="rect">
            <a:avLst/>
          </a:prstGeom>
          <a:noFill/>
        </p:spPr>
        <p:txBody>
          <a:bodyPr wrap="square" rtlCol="0">
            <a:spAutoFit/>
          </a:bodyPr>
          <a:lstStyle/>
          <a:p>
            <a:pPr lvl="0">
              <a:defRPr/>
            </a:pPr>
            <a:r>
              <a:rPr lang="es-ES" sz="3200" dirty="0">
                <a:solidFill>
                  <a:srgbClr val="DF6613"/>
                </a:solidFill>
              </a:rPr>
              <a:t>Fin del periodo de los 1290 años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866192" y="662257"/>
            <a:ext cx="4197824" cy="584775"/>
          </a:xfrm>
          <a:prstGeom prst="rect">
            <a:avLst/>
          </a:prstGeom>
          <a:noFill/>
        </p:spPr>
        <p:txBody>
          <a:bodyPr wrap="square" rtlCol="0">
            <a:spAutoFit/>
          </a:bodyPr>
          <a:lstStyle/>
          <a:p>
            <a:pPr lvl="0">
              <a:defRPr/>
            </a:pPr>
            <a:r>
              <a:rPr lang="es-ES" sz="3200" dirty="0">
                <a:solidFill>
                  <a:srgbClr val="DF6613"/>
                </a:solidFill>
              </a:rPr>
              <a:t>Inicio de los 1290 años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49899" y="4636422"/>
            <a:ext cx="4011750" cy="584775"/>
          </a:xfrm>
          <a:prstGeom prst="rect">
            <a:avLst/>
          </a:prstGeom>
          <a:noFill/>
        </p:spPr>
        <p:txBody>
          <a:bodyPr wrap="square" rtlCol="0">
            <a:spAutoFit/>
          </a:bodyPr>
          <a:lstStyle/>
          <a:p>
            <a:pPr lvl="0">
              <a:defRPr/>
            </a:pPr>
            <a:r>
              <a:rPr lang="es-ES" sz="3200" dirty="0">
                <a:solidFill>
                  <a:srgbClr val="DF6613"/>
                </a:solidFill>
              </a:rPr>
              <a:t>Fin de los 1335 años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866192" y="5738012"/>
            <a:ext cx="2510936" cy="584775"/>
          </a:xfrm>
          <a:prstGeom prst="rect">
            <a:avLst/>
          </a:prstGeom>
          <a:noFill/>
        </p:spPr>
        <p:txBody>
          <a:bodyPr wrap="square" rtlCol="0">
            <a:spAutoFit/>
          </a:bodyPr>
          <a:lstStyle/>
          <a:p>
            <a:pPr lvl="0">
              <a:defRPr/>
            </a:pPr>
            <a:r>
              <a:rPr lang="es-ES" sz="3200" dirty="0">
                <a:solidFill>
                  <a:srgbClr val="DF6613"/>
                </a:solidFill>
              </a:rPr>
              <a:t>1843 o 1844</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49899" y="3126646"/>
            <a:ext cx="3779164" cy="1077218"/>
          </a:xfrm>
          <a:prstGeom prst="rect">
            <a:avLst/>
          </a:prstGeom>
          <a:noFill/>
        </p:spPr>
        <p:txBody>
          <a:bodyPr wrap="square" rtlCol="0">
            <a:spAutoFit/>
          </a:bodyPr>
          <a:lstStyle/>
          <a:p>
            <a:pPr lvl="0">
              <a:defRPr/>
            </a:pPr>
            <a:r>
              <a:rPr lang="es-ES" sz="3200" dirty="0">
                <a:solidFill>
                  <a:srgbClr val="DF6613"/>
                </a:solidFill>
              </a:rPr>
              <a:t>La misma fecha que profecía 1290 días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9399" y="4573598"/>
            <a:ext cx="5110591" cy="1077218"/>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DO" sz="3200" dirty="0" smtClean="0"/>
              <a:t>1798</a:t>
            </a:r>
            <a:r>
              <a:rPr lang="es-DO" sz="3200" dirty="0" smtClean="0">
                <a:solidFill>
                  <a:srgbClr val="C00000"/>
                </a:solidFill>
              </a:rPr>
              <a:t> </a:t>
            </a:r>
            <a:r>
              <a:rPr lang="es-ES" sz="3200" dirty="0" smtClean="0"/>
              <a:t>El </a:t>
            </a:r>
            <a:r>
              <a:rPr lang="es-ES" sz="3200" dirty="0"/>
              <a:t>papa cae preso de Napoleón</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609398" y="3279871"/>
            <a:ext cx="4948017" cy="1077218"/>
          </a:xfrm>
          <a:prstGeom prst="rect">
            <a:avLst/>
          </a:prstGeom>
          <a:noFill/>
        </p:spPr>
        <p:txBody>
          <a:bodyPr wrap="square" rtlCol="0">
            <a:spAutoFit/>
          </a:bodyPr>
          <a:lstStyle/>
          <a:p>
            <a:r>
              <a:rPr lang="es-DO" sz="3200" dirty="0">
                <a:solidFill>
                  <a:srgbClr val="C00000"/>
                </a:solidFill>
              </a:rPr>
              <a:t>D</a:t>
            </a:r>
            <a:r>
              <a:rPr lang="es-DO" sz="3200" dirty="0" smtClean="0">
                <a:solidFill>
                  <a:srgbClr val="C00000"/>
                </a:solidFill>
              </a:rPr>
              <a:t>. </a:t>
            </a:r>
            <a:r>
              <a:rPr lang="es-ES" sz="3200" dirty="0"/>
              <a:t>Conversión de Clodoveo al catolicismo</a:t>
            </a: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609398" y="2049428"/>
            <a:ext cx="4768135" cy="1077218"/>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1844 inicio juicio investigador</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609399" y="234210"/>
            <a:ext cx="5307781" cy="1077218"/>
          </a:xfrm>
          <a:prstGeom prst="rect">
            <a:avLst/>
          </a:prstGeom>
          <a:noFill/>
        </p:spPr>
        <p:txBody>
          <a:bodyPr wrap="square" rtlCol="0">
            <a:spAutoFit/>
          </a:bodyPr>
          <a:lstStyle/>
          <a:p>
            <a:r>
              <a:rPr lang="es-DO" sz="3200" dirty="0">
                <a:solidFill>
                  <a:srgbClr val="C00000"/>
                </a:solidFill>
              </a:rPr>
              <a:t>A</a:t>
            </a:r>
            <a:r>
              <a:rPr lang="es-DO" sz="3200" dirty="0" smtClean="0">
                <a:solidFill>
                  <a:srgbClr val="C00000"/>
                </a:solidFill>
              </a:rPr>
              <a:t>. </a:t>
            </a:r>
            <a:r>
              <a:rPr lang="es-ES" sz="3200" dirty="0"/>
              <a:t>Calendario gregoriano o judío</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9400" y="5723854"/>
            <a:ext cx="5110590" cy="1077218"/>
          </a:xfrm>
          <a:prstGeom prst="rect">
            <a:avLst/>
          </a:prstGeom>
          <a:noFill/>
        </p:spPr>
        <p:txBody>
          <a:bodyPr wrap="square" rtlCol="0">
            <a:spAutoFit/>
          </a:bodyPr>
          <a:lstStyle/>
          <a:p>
            <a:r>
              <a:rPr lang="es-DO" sz="3200" dirty="0" smtClean="0">
                <a:solidFill>
                  <a:srgbClr val="C00000"/>
                </a:solidFill>
              </a:rPr>
              <a:t>F. </a:t>
            </a:r>
            <a:r>
              <a:rPr lang="es-ES" sz="3200" dirty="0"/>
              <a:t>Fecha de inicio profecía 1335 años</a:t>
            </a:r>
            <a:endParaRPr lang="es-ES"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6609398" y="1371787"/>
            <a:ext cx="3817709" cy="553998"/>
          </a:xfrm>
          <a:prstGeom prst="rect">
            <a:avLst/>
          </a:prstGeom>
          <a:noFill/>
        </p:spPr>
        <p:txBody>
          <a:bodyPr wrap="square" rtlCol="0">
            <a:spAutoFit/>
          </a:bodyPr>
          <a:lstStyle/>
          <a:p>
            <a:r>
              <a:rPr lang="es-DO" sz="3000" dirty="0">
                <a:solidFill>
                  <a:srgbClr val="C00000"/>
                </a:solidFill>
              </a:rPr>
              <a:t>B</a:t>
            </a:r>
            <a:r>
              <a:rPr lang="es-DO" sz="3000" dirty="0" smtClean="0">
                <a:solidFill>
                  <a:srgbClr val="C00000"/>
                </a:solidFill>
              </a:rPr>
              <a:t>. </a:t>
            </a:r>
            <a:r>
              <a:rPr lang="es-ES" sz="3000" dirty="0" smtClean="0"/>
              <a:t>509 d.C.</a:t>
            </a:r>
            <a:endParaRPr lang="es-ES"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9717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1" name="Forma libre: forma 30">
            <a:extLst>
              <a:ext uri="{FF2B5EF4-FFF2-40B4-BE49-F238E27FC236}">
                <a16:creationId xmlns:a16="http://schemas.microsoft.com/office/drawing/2014/main" id="{398C7394-323C-48C9-B7C5-01C566893450}"/>
              </a:ext>
            </a:extLst>
          </p:cNvPr>
          <p:cNvSpPr/>
          <p:nvPr/>
        </p:nvSpPr>
        <p:spPr>
          <a:xfrm rot="20281858">
            <a:off x="3478903" y="-1795383"/>
            <a:ext cx="8622603"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894461">
            <a:off x="2076246" y="-180464"/>
            <a:ext cx="1170569" cy="7234092"/>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 name="connsiteX0" fmla="*/ 0 w 1428863"/>
              <a:gd name="connsiteY0" fmla="*/ 253148 h 6007254"/>
              <a:gd name="connsiteX1" fmla="*/ 920407 w 1428863"/>
              <a:gd name="connsiteY1" fmla="*/ 0 h 6007254"/>
              <a:gd name="connsiteX2" fmla="*/ 1379228 w 1428863"/>
              <a:gd name="connsiteY2" fmla="*/ 529058 h 6007254"/>
              <a:gd name="connsiteX3" fmla="*/ 1428863 w 1428863"/>
              <a:gd name="connsiteY3" fmla="*/ 5778814 h 6007254"/>
              <a:gd name="connsiteX4" fmla="*/ 444283 w 1428863"/>
              <a:gd name="connsiteY4" fmla="*/ 6007254 h 6007254"/>
              <a:gd name="connsiteX5" fmla="*/ 451965 w 1428863"/>
              <a:gd name="connsiteY5" fmla="*/ 788061 h 6007254"/>
              <a:gd name="connsiteX6" fmla="*/ 0 w 1428863"/>
              <a:gd name="connsiteY6" fmla="*/ 253148 h 6007254"/>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51598"/>
              <a:gd name="connsiteY0" fmla="*/ 253148 h 5999822"/>
              <a:gd name="connsiteX1" fmla="*/ 920407 w 1451598"/>
              <a:gd name="connsiteY1" fmla="*/ 0 h 5999822"/>
              <a:gd name="connsiteX2" fmla="*/ 1379228 w 1451598"/>
              <a:gd name="connsiteY2" fmla="*/ 529058 h 5999822"/>
              <a:gd name="connsiteX3" fmla="*/ 1451598 w 1451598"/>
              <a:gd name="connsiteY3" fmla="*/ 5798671 h 5999822"/>
              <a:gd name="connsiteX4" fmla="*/ 440523 w 1451598"/>
              <a:gd name="connsiteY4" fmla="*/ 5999822 h 5999822"/>
              <a:gd name="connsiteX5" fmla="*/ 451965 w 1451598"/>
              <a:gd name="connsiteY5" fmla="*/ 788061 h 5999822"/>
              <a:gd name="connsiteX6" fmla="*/ 0 w 1451598"/>
              <a:gd name="connsiteY6" fmla="*/ 253148 h 5999822"/>
              <a:gd name="connsiteX0" fmla="*/ 0 w 1436383"/>
              <a:gd name="connsiteY0" fmla="*/ 253148 h 5999822"/>
              <a:gd name="connsiteX1" fmla="*/ 920407 w 1436383"/>
              <a:gd name="connsiteY1" fmla="*/ 0 h 5999822"/>
              <a:gd name="connsiteX2" fmla="*/ 1379228 w 1436383"/>
              <a:gd name="connsiteY2" fmla="*/ 529058 h 5999822"/>
              <a:gd name="connsiteX3" fmla="*/ 1436384 w 1436383"/>
              <a:gd name="connsiteY3" fmla="*/ 5793678 h 5999822"/>
              <a:gd name="connsiteX4" fmla="*/ 440523 w 1436383"/>
              <a:gd name="connsiteY4" fmla="*/ 5999822 h 5999822"/>
              <a:gd name="connsiteX5" fmla="*/ 451965 w 1436383"/>
              <a:gd name="connsiteY5" fmla="*/ 788061 h 5999822"/>
              <a:gd name="connsiteX6" fmla="*/ 0 w 1436383"/>
              <a:gd name="connsiteY6" fmla="*/ 253148 h 5999822"/>
              <a:gd name="connsiteX0" fmla="*/ 0 w 1436384"/>
              <a:gd name="connsiteY0" fmla="*/ 253148 h 5999822"/>
              <a:gd name="connsiteX1" fmla="*/ 920407 w 1436384"/>
              <a:gd name="connsiteY1" fmla="*/ 0 h 5999822"/>
              <a:gd name="connsiteX2" fmla="*/ 1379228 w 1436384"/>
              <a:gd name="connsiteY2" fmla="*/ 529058 h 5999822"/>
              <a:gd name="connsiteX3" fmla="*/ 1436384 w 1436384"/>
              <a:gd name="connsiteY3" fmla="*/ 5793678 h 5999822"/>
              <a:gd name="connsiteX4" fmla="*/ 440523 w 1436384"/>
              <a:gd name="connsiteY4" fmla="*/ 5999822 h 5999822"/>
              <a:gd name="connsiteX5" fmla="*/ 451965 w 1436384"/>
              <a:gd name="connsiteY5" fmla="*/ 788061 h 5999822"/>
              <a:gd name="connsiteX6" fmla="*/ 0 w 1436384"/>
              <a:gd name="connsiteY6" fmla="*/ 253148 h 5999822"/>
              <a:gd name="connsiteX0" fmla="*/ 0 w 1436384"/>
              <a:gd name="connsiteY0" fmla="*/ 253148 h 5992505"/>
              <a:gd name="connsiteX1" fmla="*/ 920407 w 1436384"/>
              <a:gd name="connsiteY1" fmla="*/ 0 h 5992505"/>
              <a:gd name="connsiteX2" fmla="*/ 1379228 w 1436384"/>
              <a:gd name="connsiteY2" fmla="*/ 529058 h 5992505"/>
              <a:gd name="connsiteX3" fmla="*/ 1436384 w 1436384"/>
              <a:gd name="connsiteY3" fmla="*/ 5793678 h 5992505"/>
              <a:gd name="connsiteX4" fmla="*/ 474890 w 1436384"/>
              <a:gd name="connsiteY4" fmla="*/ 5992505 h 5992505"/>
              <a:gd name="connsiteX5" fmla="*/ 451965 w 1436384"/>
              <a:gd name="connsiteY5" fmla="*/ 788061 h 5992505"/>
              <a:gd name="connsiteX6" fmla="*/ 0 w 1436384"/>
              <a:gd name="connsiteY6" fmla="*/ 253148 h 5992505"/>
              <a:gd name="connsiteX0" fmla="*/ 0 w 1436384"/>
              <a:gd name="connsiteY0" fmla="*/ 253148 h 5999823"/>
              <a:gd name="connsiteX1" fmla="*/ 920407 w 1436384"/>
              <a:gd name="connsiteY1" fmla="*/ 0 h 5999823"/>
              <a:gd name="connsiteX2" fmla="*/ 1379228 w 1436384"/>
              <a:gd name="connsiteY2" fmla="*/ 529058 h 5999823"/>
              <a:gd name="connsiteX3" fmla="*/ 1436384 w 1436384"/>
              <a:gd name="connsiteY3" fmla="*/ 5793678 h 5999823"/>
              <a:gd name="connsiteX4" fmla="*/ 440525 w 1436384"/>
              <a:gd name="connsiteY4" fmla="*/ 5999823 h 5999823"/>
              <a:gd name="connsiteX5" fmla="*/ 451965 w 1436384"/>
              <a:gd name="connsiteY5" fmla="*/ 788061 h 5999823"/>
              <a:gd name="connsiteX6" fmla="*/ 0 w 1436384"/>
              <a:gd name="connsiteY6" fmla="*/ 253148 h 5999823"/>
              <a:gd name="connsiteX0" fmla="*/ 0 w 1481676"/>
              <a:gd name="connsiteY0" fmla="*/ 188697 h 5999823"/>
              <a:gd name="connsiteX1" fmla="*/ 965699 w 1481676"/>
              <a:gd name="connsiteY1" fmla="*/ 0 h 5999823"/>
              <a:gd name="connsiteX2" fmla="*/ 1424520 w 1481676"/>
              <a:gd name="connsiteY2" fmla="*/ 529058 h 5999823"/>
              <a:gd name="connsiteX3" fmla="*/ 1481676 w 1481676"/>
              <a:gd name="connsiteY3" fmla="*/ 5793678 h 5999823"/>
              <a:gd name="connsiteX4" fmla="*/ 485817 w 1481676"/>
              <a:gd name="connsiteY4" fmla="*/ 5999823 h 5999823"/>
              <a:gd name="connsiteX5" fmla="*/ 497257 w 1481676"/>
              <a:gd name="connsiteY5" fmla="*/ 788061 h 5999823"/>
              <a:gd name="connsiteX6" fmla="*/ 0 w 1481676"/>
              <a:gd name="connsiteY6" fmla="*/ 188697 h 599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676" h="5999823">
                <a:moveTo>
                  <a:pt x="0" y="188697"/>
                </a:moveTo>
                <a:lnTo>
                  <a:pt x="965699" y="0"/>
                </a:lnTo>
                <a:lnTo>
                  <a:pt x="1424520" y="529058"/>
                </a:lnTo>
                <a:lnTo>
                  <a:pt x="1481676" y="5793678"/>
                </a:lnTo>
                <a:cubicBezTo>
                  <a:pt x="1137075" y="5854109"/>
                  <a:pt x="1025161" y="5897926"/>
                  <a:pt x="485817" y="5999823"/>
                </a:cubicBezTo>
                <a:cubicBezTo>
                  <a:pt x="483170" y="4142102"/>
                  <a:pt x="499904" y="2645782"/>
                  <a:pt x="497257" y="788061"/>
                </a:cubicBezTo>
                <a:lnTo>
                  <a:pt x="0" y="188697"/>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Rectángulo 5">
            <a:extLst>
              <a:ext uri="{FF2B5EF4-FFF2-40B4-BE49-F238E27FC236}">
                <a16:creationId xmlns:a16="http://schemas.microsoft.com/office/drawing/2014/main" id="{205C367E-17B1-4CAE-A55D-3F1651503034}"/>
              </a:ext>
            </a:extLst>
          </p:cNvPr>
          <p:cNvSpPr/>
          <p:nvPr/>
        </p:nvSpPr>
        <p:spPr>
          <a:xfrm>
            <a:off x="-34050" y="-23515"/>
            <a:ext cx="3130176" cy="6894076"/>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4045578"/>
              <a:gd name="connsiteY0" fmla="*/ 4465 h 6873562"/>
              <a:gd name="connsiteX1" fmla="*/ 4045578 w 4045578"/>
              <a:gd name="connsiteY1" fmla="*/ 0 h 6873562"/>
              <a:gd name="connsiteX2" fmla="*/ 3063631 w 4045578"/>
              <a:gd name="connsiteY2" fmla="*/ 656492 h 6873562"/>
              <a:gd name="connsiteX3" fmla="*/ 2390949 w 4045578"/>
              <a:gd name="connsiteY3" fmla="*/ 2684584 h 6873562"/>
              <a:gd name="connsiteX4" fmla="*/ 1941007 w 4045578"/>
              <a:gd name="connsiteY4" fmla="*/ 4084094 h 6873562"/>
              <a:gd name="connsiteX5" fmla="*/ 1447520 w 4045578"/>
              <a:gd name="connsiteY5" fmla="*/ 5560576 h 6873562"/>
              <a:gd name="connsiteX6" fmla="*/ 0 w 4045578"/>
              <a:gd name="connsiteY6" fmla="*/ 6873562 h 6873562"/>
              <a:gd name="connsiteX7" fmla="*/ 34053 w 4045578"/>
              <a:gd name="connsiteY7" fmla="*/ 4465 h 6873562"/>
              <a:gd name="connsiteX0" fmla="*/ 34053 w 4130431"/>
              <a:gd name="connsiteY0" fmla="*/ 4465 h 6873562"/>
              <a:gd name="connsiteX1" fmla="*/ 4045578 w 4130431"/>
              <a:gd name="connsiteY1" fmla="*/ 0 h 6873562"/>
              <a:gd name="connsiteX2" fmla="*/ 4130431 w 4130431"/>
              <a:gd name="connsiteY2" fmla="*/ 799367 h 6873562"/>
              <a:gd name="connsiteX3" fmla="*/ 2390949 w 4130431"/>
              <a:gd name="connsiteY3" fmla="*/ 2684584 h 6873562"/>
              <a:gd name="connsiteX4" fmla="*/ 1941007 w 4130431"/>
              <a:gd name="connsiteY4" fmla="*/ 4084094 h 6873562"/>
              <a:gd name="connsiteX5" fmla="*/ 1447520 w 4130431"/>
              <a:gd name="connsiteY5" fmla="*/ 5560576 h 6873562"/>
              <a:gd name="connsiteX6" fmla="*/ 0 w 4130431"/>
              <a:gd name="connsiteY6" fmla="*/ 6873562 h 6873562"/>
              <a:gd name="connsiteX7" fmla="*/ 34053 w 4130431"/>
              <a:gd name="connsiteY7" fmla="*/ 4465 h 6873562"/>
              <a:gd name="connsiteX0" fmla="*/ 34053 w 4130431"/>
              <a:gd name="connsiteY0" fmla="*/ 23515 h 6892612"/>
              <a:gd name="connsiteX1" fmla="*/ 4007478 w 4130431"/>
              <a:gd name="connsiteY1" fmla="*/ 0 h 6892612"/>
              <a:gd name="connsiteX2" fmla="*/ 4130431 w 4130431"/>
              <a:gd name="connsiteY2" fmla="*/ 818417 h 6892612"/>
              <a:gd name="connsiteX3" fmla="*/ 2390949 w 4130431"/>
              <a:gd name="connsiteY3" fmla="*/ 270363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286299 w 4130431"/>
              <a:gd name="connsiteY3" fmla="*/ 3456109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42845 w 4130431"/>
              <a:gd name="connsiteY5" fmla="*/ 6894076 h 6894076"/>
              <a:gd name="connsiteX6" fmla="*/ 0 w 4130431"/>
              <a:gd name="connsiteY6" fmla="*/ 6892612 h 6894076"/>
              <a:gd name="connsiteX7" fmla="*/ 34053 w 4130431"/>
              <a:gd name="connsiteY7" fmla="*/ 23515 h 6894076"/>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52370 w 4130431"/>
              <a:gd name="connsiteY5" fmla="*/ 6894076 h 6894076"/>
              <a:gd name="connsiteX6" fmla="*/ 0 w 4130431"/>
              <a:gd name="connsiteY6" fmla="*/ 6892612 h 6894076"/>
              <a:gd name="connsiteX7" fmla="*/ 34053 w 4130431"/>
              <a:gd name="connsiteY7" fmla="*/ 23515 h 689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431" h="6894076">
                <a:moveTo>
                  <a:pt x="34053" y="23515"/>
                </a:moveTo>
                <a:lnTo>
                  <a:pt x="4007478" y="0"/>
                </a:lnTo>
                <a:lnTo>
                  <a:pt x="4130431" y="818417"/>
                </a:lnTo>
                <a:lnTo>
                  <a:pt x="3286299" y="3456109"/>
                </a:lnTo>
                <a:lnTo>
                  <a:pt x="2674432" y="5246144"/>
                </a:lnTo>
                <a:lnTo>
                  <a:pt x="2152370" y="6894076"/>
                </a:lnTo>
                <a:lnTo>
                  <a:pt x="0" y="6892612"/>
                </a:lnTo>
                <a:lnTo>
                  <a:pt x="34053" y="23515"/>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153" y="5213730"/>
            <a:ext cx="1627544" cy="1462868"/>
          </a:xfrm>
          <a:prstGeom prst="rect">
            <a:avLst/>
          </a:prstGeom>
          <a:effectLst>
            <a:outerShdw blurRad="50800" dist="50800" dir="5400000" algn="ctr" rotWithShape="0">
              <a:srgbClr val="000000">
                <a:alpha val="99000"/>
              </a:srgbClr>
            </a:outerShdw>
          </a:effectLst>
          <a:scene3d>
            <a:camera prst="orthographicFront"/>
            <a:lightRig rig="threePt" dir="t"/>
          </a:scene3d>
          <a:sp3d>
            <a:bevelT w="0" h="0"/>
          </a:sp3d>
        </p:spPr>
      </p:pic>
      <p:sp>
        <p:nvSpPr>
          <p:cNvPr id="3" name="Rectángulo 2"/>
          <p:cNvSpPr/>
          <p:nvPr/>
        </p:nvSpPr>
        <p:spPr>
          <a:xfrm>
            <a:off x="4157646" y="145780"/>
            <a:ext cx="6527307" cy="3416320"/>
          </a:xfrm>
          <a:prstGeom prst="rect">
            <a:avLst/>
          </a:prstGeom>
        </p:spPr>
        <p:txBody>
          <a:bodyPr wrap="square">
            <a:spAutoFit/>
          </a:bodyPr>
          <a:lstStyle/>
          <a:p>
            <a:pPr algn="ctr"/>
            <a:r>
              <a:rPr lang="es-ES" sz="7200" b="1" dirty="0">
                <a:solidFill>
                  <a:schemeClr val="bg1"/>
                </a:solidFill>
                <a:latin typeface="Calibri" panose="020F0502020204030204" pitchFamily="34" charset="0"/>
                <a:cs typeface="Calibri" panose="020F0502020204030204" pitchFamily="34" charset="0"/>
              </a:rPr>
              <a:t>Los acontecimientos finales</a:t>
            </a:r>
            <a:endParaRPr lang="en-US" sz="7200" dirty="0">
              <a:solidFill>
                <a:schemeClr val="bg1"/>
              </a:solidFill>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a:blip r:embed="rId3"/>
          <a:stretch>
            <a:fillRect/>
          </a:stretch>
        </p:blipFill>
        <p:spPr>
          <a:xfrm>
            <a:off x="5357111" y="3436582"/>
            <a:ext cx="4554386" cy="3328909"/>
          </a:xfrm>
          <a:prstGeom prst="rect">
            <a:avLst/>
          </a:prstGeom>
        </p:spPr>
      </p:pic>
    </p:spTree>
    <p:extLst>
      <p:ext uri="{BB962C8B-B14F-4D97-AF65-F5344CB8AC3E}">
        <p14:creationId xmlns:p14="http://schemas.microsoft.com/office/powerpoint/2010/main" val="35036058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163485"/>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ES" sz="3600" b="1" dirty="0">
                <a:solidFill>
                  <a:srgbClr val="FFFF00"/>
                </a:solidFill>
                <a:latin typeface="Calibri" panose="020F0502020204030204" pitchFamily="34" charset="0"/>
                <a:cs typeface="Calibri" panose="020F0502020204030204" pitchFamily="34" charset="0"/>
              </a:rPr>
              <a:t>13. ¿Qué promesa nos hace Dios con relación a las profecías de Daniel en el tiempo del </a:t>
            </a:r>
            <a:r>
              <a:rPr lang="es-ES" sz="3600" b="1" dirty="0" smtClean="0">
                <a:solidFill>
                  <a:srgbClr val="FFFF00"/>
                </a:solidFill>
                <a:latin typeface="Calibri" panose="020F0502020204030204" pitchFamily="34" charset="0"/>
                <a:cs typeface="Calibri" panose="020F0502020204030204" pitchFamily="34" charset="0"/>
              </a:rPr>
              <a:t>fin? Daniel </a:t>
            </a:r>
            <a:r>
              <a:rPr lang="es-ES" sz="3600" b="1" dirty="0">
                <a:solidFill>
                  <a:srgbClr val="FFFF00"/>
                </a:solidFill>
                <a:latin typeface="Calibri" panose="020F0502020204030204" pitchFamily="34" charset="0"/>
                <a:cs typeface="Calibri" panose="020F0502020204030204" pitchFamily="34" charset="0"/>
              </a:rPr>
              <a:t>12:10, 13</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811966" y="1527298"/>
            <a:ext cx="10568066" cy="5016758"/>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rgbClr val="FF0000"/>
                </a:solidFill>
                <a:latin typeface="Calibri" panose="020F0502020204030204" pitchFamily="34" charset="0"/>
                <a:cs typeface="Calibri" panose="020F0502020204030204" pitchFamily="34" charset="0"/>
              </a:rPr>
              <a:t>10 </a:t>
            </a:r>
            <a:r>
              <a:rPr lang="es-ES" sz="4000" b="1" dirty="0">
                <a:solidFill>
                  <a:schemeClr val="bg1"/>
                </a:solidFill>
                <a:latin typeface="Calibri" panose="020F0502020204030204" pitchFamily="34" charset="0"/>
                <a:cs typeface="Calibri" panose="020F0502020204030204" pitchFamily="34" charset="0"/>
              </a:rPr>
              <a:t>Muchos serán limpios, y emblanquecidos y purificados; los impíos procederán impíamente, y ninguno de los impíos entenderá, pero </a:t>
            </a:r>
            <a:r>
              <a:rPr lang="es-ES" sz="4000" b="1" dirty="0">
                <a:solidFill>
                  <a:srgbClr val="FFFF00"/>
                </a:solidFill>
                <a:latin typeface="Calibri" panose="020F0502020204030204" pitchFamily="34" charset="0"/>
                <a:cs typeface="Calibri" panose="020F0502020204030204" pitchFamily="34" charset="0"/>
              </a:rPr>
              <a:t>los entendidos comprenderán</a:t>
            </a:r>
            <a:r>
              <a:rPr lang="es-ES" sz="4000" b="1" dirty="0" smtClean="0">
                <a:solidFill>
                  <a:srgbClr val="FFFF00"/>
                </a:solidFill>
                <a:latin typeface="Calibri" panose="020F0502020204030204" pitchFamily="34" charset="0"/>
                <a:cs typeface="Calibri" panose="020F0502020204030204" pitchFamily="34" charset="0"/>
              </a:rPr>
              <a:t>.</a:t>
            </a:r>
          </a:p>
          <a:p>
            <a:endParaRPr lang="es-ES" sz="4000" b="1" dirty="0">
              <a:solidFill>
                <a:schemeClr val="bg1"/>
              </a:solidFill>
              <a:latin typeface="Calibri" panose="020F0502020204030204" pitchFamily="34" charset="0"/>
              <a:cs typeface="Calibri" panose="020F0502020204030204" pitchFamily="34" charset="0"/>
            </a:endParaRPr>
          </a:p>
          <a:p>
            <a:r>
              <a:rPr lang="es-ES" sz="4000" b="1" dirty="0" smtClean="0">
                <a:solidFill>
                  <a:srgbClr val="FF0000"/>
                </a:solidFill>
                <a:latin typeface="Calibri" panose="020F0502020204030204" pitchFamily="34" charset="0"/>
                <a:cs typeface="Calibri" panose="020F0502020204030204" pitchFamily="34" charset="0"/>
              </a:rPr>
              <a:t>13 </a:t>
            </a:r>
            <a:r>
              <a:rPr lang="es-ES" sz="4000" b="1" dirty="0" smtClean="0">
                <a:solidFill>
                  <a:schemeClr val="bg1"/>
                </a:solidFill>
                <a:latin typeface="Calibri" panose="020F0502020204030204" pitchFamily="34" charset="0"/>
                <a:cs typeface="Calibri" panose="020F0502020204030204" pitchFamily="34" charset="0"/>
              </a:rPr>
              <a:t>Y </a:t>
            </a:r>
            <a:r>
              <a:rPr lang="es-ES" sz="4000" b="1" dirty="0">
                <a:solidFill>
                  <a:schemeClr val="bg1"/>
                </a:solidFill>
                <a:latin typeface="Calibri" panose="020F0502020204030204" pitchFamily="34" charset="0"/>
                <a:cs typeface="Calibri" panose="020F0502020204030204" pitchFamily="34" charset="0"/>
              </a:rPr>
              <a:t>tú irás hasta el fin, y reposarás, y </a:t>
            </a:r>
            <a:r>
              <a:rPr lang="es-ES" sz="4000" b="1" dirty="0">
                <a:solidFill>
                  <a:srgbClr val="FFFF00"/>
                </a:solidFill>
                <a:latin typeface="Calibri" panose="020F0502020204030204" pitchFamily="34" charset="0"/>
                <a:cs typeface="Calibri" panose="020F0502020204030204" pitchFamily="34" charset="0"/>
              </a:rPr>
              <a:t>te levantarás para recibir tu heredad </a:t>
            </a:r>
            <a:r>
              <a:rPr lang="es-ES" sz="4000" b="1" dirty="0">
                <a:solidFill>
                  <a:schemeClr val="bg1"/>
                </a:solidFill>
                <a:latin typeface="Calibri" panose="020F0502020204030204" pitchFamily="34" charset="0"/>
                <a:cs typeface="Calibri" panose="020F0502020204030204" pitchFamily="34" charset="0"/>
              </a:rPr>
              <a:t>al fin de los días.</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90253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909402" y="490657"/>
            <a:ext cx="10018427" cy="618630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a:solidFill>
                  <a:schemeClr val="bg1"/>
                </a:solidFill>
                <a:latin typeface="Calibri" panose="020F0502020204030204" pitchFamily="34" charset="0"/>
                <a:cs typeface="Calibri" panose="020F0502020204030204" pitchFamily="34" charset="0"/>
              </a:rPr>
              <a:t>Hay un interés renovado entre millares de personas por </a:t>
            </a:r>
            <a:r>
              <a:rPr lang="es-ES" sz="4400" b="1" dirty="0">
                <a:solidFill>
                  <a:srgbClr val="FFFF00"/>
                </a:solidFill>
                <a:latin typeface="Calibri" panose="020F0502020204030204" pitchFamily="34" charset="0"/>
                <a:cs typeface="Calibri" panose="020F0502020204030204" pitchFamily="34" charset="0"/>
              </a:rPr>
              <a:t>estudiar las profecías de Daniel</a:t>
            </a:r>
            <a:r>
              <a:rPr lang="es-ES" sz="4400" b="1" dirty="0">
                <a:solidFill>
                  <a:schemeClr val="bg1"/>
                </a:solidFill>
                <a:latin typeface="Calibri" panose="020F0502020204030204" pitchFamily="34" charset="0"/>
                <a:cs typeface="Calibri" panose="020F0502020204030204" pitchFamily="34" charset="0"/>
              </a:rPr>
              <a:t>. </a:t>
            </a:r>
            <a:r>
              <a:rPr lang="es-ES" sz="4400" b="1" dirty="0" smtClean="0">
                <a:solidFill>
                  <a:schemeClr val="bg1"/>
                </a:solidFill>
                <a:latin typeface="Calibri" panose="020F0502020204030204" pitchFamily="34" charset="0"/>
                <a:cs typeface="Calibri" panose="020F0502020204030204" pitchFamily="34" charset="0"/>
              </a:rPr>
              <a:t>Todas las </a:t>
            </a:r>
            <a:r>
              <a:rPr lang="es-ES" sz="4400" b="1" dirty="0">
                <a:solidFill>
                  <a:schemeClr val="bg1"/>
                </a:solidFill>
                <a:latin typeface="Calibri" panose="020F0502020204030204" pitchFamily="34" charset="0"/>
                <a:cs typeface="Calibri" panose="020F0502020204030204" pitchFamily="34" charset="0"/>
              </a:rPr>
              <a:t>profecías señalan al </a:t>
            </a:r>
            <a:r>
              <a:rPr lang="es-ES" sz="4400" b="1" dirty="0">
                <a:solidFill>
                  <a:srgbClr val="FFFF00"/>
                </a:solidFill>
                <a:latin typeface="Calibri" panose="020F0502020204030204" pitchFamily="34" charset="0"/>
                <a:cs typeface="Calibri" panose="020F0502020204030204" pitchFamily="34" charset="0"/>
              </a:rPr>
              <a:t>regreso de nuestro Señor</a:t>
            </a:r>
            <a:r>
              <a:rPr lang="es-ES" sz="4400" b="1" dirty="0">
                <a:solidFill>
                  <a:schemeClr val="bg1"/>
                </a:solidFill>
                <a:latin typeface="Calibri" panose="020F0502020204030204" pitchFamily="34" charset="0"/>
                <a:cs typeface="Calibri" panose="020F0502020204030204" pitchFamily="34" charset="0"/>
              </a:rPr>
              <a:t>. Cada profecía predice gráficamente </a:t>
            </a:r>
            <a:r>
              <a:rPr lang="es-ES" sz="4400" b="1" dirty="0">
                <a:solidFill>
                  <a:srgbClr val="FFFF00"/>
                </a:solidFill>
                <a:latin typeface="Calibri" panose="020F0502020204030204" pitchFamily="34" charset="0"/>
                <a:cs typeface="Calibri" panose="020F0502020204030204" pitchFamily="34" charset="0"/>
              </a:rPr>
              <a:t>la venida</a:t>
            </a:r>
          </a:p>
          <a:p>
            <a:r>
              <a:rPr lang="es-ES" sz="4400" b="1" dirty="0">
                <a:solidFill>
                  <a:srgbClr val="FFFF00"/>
                </a:solidFill>
                <a:latin typeface="Calibri" panose="020F0502020204030204" pitchFamily="34" charset="0"/>
                <a:cs typeface="Calibri" panose="020F0502020204030204" pitchFamily="34" charset="0"/>
              </a:rPr>
              <a:t>de Cristo como el final de la historia</a:t>
            </a:r>
            <a:r>
              <a:rPr lang="es-ES" sz="4400" b="1" dirty="0">
                <a:solidFill>
                  <a:schemeClr val="bg1"/>
                </a:solidFill>
                <a:latin typeface="Calibri" panose="020F0502020204030204" pitchFamily="34" charset="0"/>
                <a:cs typeface="Calibri" panose="020F0502020204030204" pitchFamily="34" charset="0"/>
              </a:rPr>
              <a:t>. En el capítulo 2, Daniel culmina con el reino de Cristo (</a:t>
            </a:r>
            <a:r>
              <a:rPr lang="es-ES" sz="4400" b="1" dirty="0" smtClean="0">
                <a:solidFill>
                  <a:schemeClr val="bg1"/>
                </a:solidFill>
                <a:latin typeface="Calibri" panose="020F0502020204030204" pitchFamily="34" charset="0"/>
                <a:cs typeface="Calibri" panose="020F0502020204030204" pitchFamily="34" charset="0"/>
              </a:rPr>
              <a:t>la Roca</a:t>
            </a:r>
            <a:r>
              <a:rPr lang="es-ES" sz="4400" b="1" dirty="0">
                <a:solidFill>
                  <a:schemeClr val="bg1"/>
                </a:solidFill>
                <a:latin typeface="Calibri" panose="020F0502020204030204" pitchFamily="34" charset="0"/>
                <a:cs typeface="Calibri" panose="020F0502020204030204" pitchFamily="34" charset="0"/>
              </a:rPr>
              <a:t>) que echa por tierra y destruye a todos los imperios del mal.</a:t>
            </a:r>
            <a:endParaRPr lang="es-DO" sz="4400" b="1"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99298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909402" y="490657"/>
            <a:ext cx="10018427" cy="618630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3600" b="1" u="sng" dirty="0" err="1" smtClean="0">
                <a:solidFill>
                  <a:schemeClr val="bg1"/>
                </a:solidFill>
                <a:latin typeface="Calibri" panose="020F0502020204030204" pitchFamily="34" charset="0"/>
                <a:cs typeface="Calibri" panose="020F0502020204030204" pitchFamily="34" charset="0"/>
              </a:rPr>
              <a:t>Dn</a:t>
            </a:r>
            <a:r>
              <a:rPr lang="es-ES" sz="3600" b="1" u="sng" dirty="0">
                <a:solidFill>
                  <a:schemeClr val="bg1"/>
                </a:solidFill>
                <a:latin typeface="Calibri" panose="020F0502020204030204" pitchFamily="34" charset="0"/>
                <a:cs typeface="Calibri" panose="020F0502020204030204" pitchFamily="34" charset="0"/>
              </a:rPr>
              <a:t>.</a:t>
            </a:r>
            <a:r>
              <a:rPr lang="es-ES" sz="3600" b="1" u="sng" dirty="0" smtClean="0">
                <a:solidFill>
                  <a:schemeClr val="bg1"/>
                </a:solidFill>
                <a:latin typeface="Calibri" panose="020F0502020204030204" pitchFamily="34" charset="0"/>
                <a:cs typeface="Calibri" panose="020F0502020204030204" pitchFamily="34" charset="0"/>
              </a:rPr>
              <a:t> </a:t>
            </a:r>
            <a:r>
              <a:rPr lang="es-ES" sz="3600" b="1" u="sng" dirty="0">
                <a:solidFill>
                  <a:schemeClr val="bg1"/>
                </a:solidFill>
                <a:latin typeface="Calibri" panose="020F0502020204030204" pitchFamily="34" charset="0"/>
                <a:cs typeface="Calibri" panose="020F0502020204030204" pitchFamily="34" charset="0"/>
              </a:rPr>
              <a:t>7 </a:t>
            </a:r>
            <a:r>
              <a:rPr lang="es-ES" sz="3600" b="1" dirty="0">
                <a:solidFill>
                  <a:schemeClr val="bg1"/>
                </a:solidFill>
                <a:latin typeface="Calibri" panose="020F0502020204030204" pitchFamily="34" charset="0"/>
                <a:cs typeface="Calibri" panose="020F0502020204030204" pitchFamily="34" charset="0"/>
              </a:rPr>
              <a:t>termina con el </a:t>
            </a:r>
            <a:r>
              <a:rPr lang="es-ES" sz="3600" b="1" dirty="0">
                <a:solidFill>
                  <a:srgbClr val="FFFF00"/>
                </a:solidFill>
                <a:latin typeface="Calibri" panose="020F0502020204030204" pitchFamily="34" charset="0"/>
                <a:cs typeface="Calibri" panose="020F0502020204030204" pitchFamily="34" charset="0"/>
              </a:rPr>
              <a:t>restablecimiento de todas las cosas</a:t>
            </a:r>
            <a:r>
              <a:rPr lang="es-ES" sz="3600" b="1" dirty="0">
                <a:solidFill>
                  <a:schemeClr val="bg1"/>
                </a:solidFill>
                <a:latin typeface="Calibri" panose="020F0502020204030204" pitchFamily="34" charset="0"/>
                <a:cs typeface="Calibri" panose="020F0502020204030204" pitchFamily="34" charset="0"/>
              </a:rPr>
              <a:t> por Dios en el </a:t>
            </a:r>
            <a:r>
              <a:rPr lang="es-ES" sz="3600" b="1" dirty="0">
                <a:solidFill>
                  <a:srgbClr val="FFFF00"/>
                </a:solidFill>
                <a:latin typeface="Calibri" panose="020F0502020204030204" pitchFamily="34" charset="0"/>
                <a:cs typeface="Calibri" panose="020F0502020204030204" pitchFamily="34" charset="0"/>
              </a:rPr>
              <a:t>juicio final </a:t>
            </a:r>
            <a:r>
              <a:rPr lang="es-ES" sz="3600" b="1" dirty="0">
                <a:solidFill>
                  <a:schemeClr val="bg1"/>
                </a:solidFill>
                <a:latin typeface="Calibri" panose="020F0502020204030204" pitchFamily="34" charset="0"/>
                <a:cs typeface="Calibri" panose="020F0502020204030204" pitchFamily="34" charset="0"/>
              </a:rPr>
              <a:t>de la </a:t>
            </a:r>
            <a:r>
              <a:rPr lang="es-ES" sz="3600" b="1" dirty="0" smtClean="0">
                <a:solidFill>
                  <a:schemeClr val="bg1"/>
                </a:solidFill>
                <a:latin typeface="Calibri" panose="020F0502020204030204" pitchFamily="34" charset="0"/>
                <a:cs typeface="Calibri" panose="020F0502020204030204" pitchFamily="34" charset="0"/>
              </a:rPr>
              <a:t>tierra. En </a:t>
            </a:r>
            <a:r>
              <a:rPr lang="es-ES" sz="3600" b="1" dirty="0">
                <a:solidFill>
                  <a:schemeClr val="bg1"/>
                </a:solidFill>
                <a:latin typeface="Calibri" panose="020F0502020204030204" pitchFamily="34" charset="0"/>
                <a:cs typeface="Calibri" panose="020F0502020204030204" pitchFamily="34" charset="0"/>
              </a:rPr>
              <a:t>ese juicio se determina el destino de cada ser humano. La “imparcialidad” de Dios se </a:t>
            </a:r>
            <a:r>
              <a:rPr lang="es-ES" sz="3600" b="1" dirty="0" smtClean="0">
                <a:solidFill>
                  <a:schemeClr val="bg1"/>
                </a:solidFill>
                <a:latin typeface="Calibri" panose="020F0502020204030204" pitchFamily="34" charset="0"/>
                <a:cs typeface="Calibri" panose="020F0502020204030204" pitchFamily="34" charset="0"/>
              </a:rPr>
              <a:t>revela en </a:t>
            </a:r>
            <a:r>
              <a:rPr lang="es-ES" sz="3600" b="1" dirty="0">
                <a:solidFill>
                  <a:schemeClr val="bg1"/>
                </a:solidFill>
                <a:latin typeface="Calibri" panose="020F0502020204030204" pitchFamily="34" charset="0"/>
                <a:cs typeface="Calibri" panose="020F0502020204030204" pitchFamily="34" charset="0"/>
              </a:rPr>
              <a:t>el juicio. La misericordia y la justicia divinas se encuentran en el juicio. </a:t>
            </a:r>
            <a:r>
              <a:rPr lang="es-ES" sz="3600" b="1" u="sng" dirty="0" err="1" smtClean="0">
                <a:solidFill>
                  <a:schemeClr val="bg1"/>
                </a:solidFill>
                <a:latin typeface="Calibri" panose="020F0502020204030204" pitchFamily="34" charset="0"/>
                <a:cs typeface="Calibri" panose="020F0502020204030204" pitchFamily="34" charset="0"/>
              </a:rPr>
              <a:t>Dn</a:t>
            </a:r>
            <a:r>
              <a:rPr lang="es-ES" sz="3600" b="1" u="sng" dirty="0" smtClean="0">
                <a:solidFill>
                  <a:schemeClr val="bg1"/>
                </a:solidFill>
                <a:latin typeface="Calibri" panose="020F0502020204030204" pitchFamily="34" charset="0"/>
                <a:cs typeface="Calibri" panose="020F0502020204030204" pitchFamily="34" charset="0"/>
              </a:rPr>
              <a:t>. </a:t>
            </a:r>
            <a:r>
              <a:rPr lang="es-ES" sz="3600" b="1" u="sng" dirty="0">
                <a:solidFill>
                  <a:schemeClr val="bg1"/>
                </a:solidFill>
                <a:latin typeface="Calibri" panose="020F0502020204030204" pitchFamily="34" charset="0"/>
                <a:cs typeface="Calibri" panose="020F0502020204030204" pitchFamily="34" charset="0"/>
              </a:rPr>
              <a:t>8 </a:t>
            </a:r>
            <a:r>
              <a:rPr lang="es-ES" sz="3600" b="1" dirty="0">
                <a:solidFill>
                  <a:schemeClr val="bg1"/>
                </a:solidFill>
                <a:latin typeface="Calibri" panose="020F0502020204030204" pitchFamily="34" charset="0"/>
                <a:cs typeface="Calibri" panose="020F0502020204030204" pitchFamily="34" charset="0"/>
              </a:rPr>
              <a:t>alcanza </a:t>
            </a:r>
            <a:r>
              <a:rPr lang="es-ES" sz="3600" b="1" dirty="0" smtClean="0">
                <a:solidFill>
                  <a:schemeClr val="bg1"/>
                </a:solidFill>
                <a:latin typeface="Calibri" panose="020F0502020204030204" pitchFamily="34" charset="0"/>
                <a:cs typeface="Calibri" panose="020F0502020204030204" pitchFamily="34" charset="0"/>
              </a:rPr>
              <a:t>su clímax </a:t>
            </a:r>
            <a:r>
              <a:rPr lang="es-ES" sz="3600" b="1" dirty="0">
                <a:solidFill>
                  <a:schemeClr val="bg1"/>
                </a:solidFill>
                <a:latin typeface="Calibri" panose="020F0502020204030204" pitchFamily="34" charset="0"/>
                <a:cs typeface="Calibri" panose="020F0502020204030204" pitchFamily="34" charset="0"/>
              </a:rPr>
              <a:t>con la </a:t>
            </a:r>
            <a:r>
              <a:rPr lang="es-ES" sz="3600" b="1" dirty="0">
                <a:solidFill>
                  <a:srgbClr val="FFFF00"/>
                </a:solidFill>
                <a:latin typeface="Calibri" panose="020F0502020204030204" pitchFamily="34" charset="0"/>
                <a:cs typeface="Calibri" panose="020F0502020204030204" pitchFamily="34" charset="0"/>
              </a:rPr>
              <a:t>restauración final de la verdad en la venida de Cristo</a:t>
            </a:r>
            <a:r>
              <a:rPr lang="es-ES" sz="3600" b="1" dirty="0">
                <a:solidFill>
                  <a:schemeClr val="bg1"/>
                </a:solidFill>
                <a:latin typeface="Calibri" panose="020F0502020204030204" pitchFamily="34" charset="0"/>
                <a:cs typeface="Calibri" panose="020F0502020204030204" pitchFamily="34" charset="0"/>
              </a:rPr>
              <a:t>. El universo entero </a:t>
            </a:r>
            <a:r>
              <a:rPr lang="es-ES" sz="3600" b="1" dirty="0" smtClean="0">
                <a:solidFill>
                  <a:schemeClr val="bg1"/>
                </a:solidFill>
                <a:latin typeface="Calibri" panose="020F0502020204030204" pitchFamily="34" charset="0"/>
                <a:cs typeface="Calibri" panose="020F0502020204030204" pitchFamily="34" charset="0"/>
              </a:rPr>
              <a:t>es purificado</a:t>
            </a:r>
            <a:r>
              <a:rPr lang="es-ES" sz="3600" b="1" dirty="0">
                <a:solidFill>
                  <a:schemeClr val="bg1"/>
                </a:solidFill>
                <a:latin typeface="Calibri" panose="020F0502020204030204" pitchFamily="34" charset="0"/>
                <a:cs typeface="Calibri" panose="020F0502020204030204" pitchFamily="34" charset="0"/>
              </a:rPr>
              <a:t>. El pecado es vencido. La verdad de Dios triunfa. En </a:t>
            </a:r>
            <a:r>
              <a:rPr lang="es-ES" sz="3600" b="1" u="sng" dirty="0" err="1" smtClean="0">
                <a:solidFill>
                  <a:schemeClr val="bg1"/>
                </a:solidFill>
                <a:latin typeface="Calibri" panose="020F0502020204030204" pitchFamily="34" charset="0"/>
                <a:cs typeface="Calibri" panose="020F0502020204030204" pitchFamily="34" charset="0"/>
              </a:rPr>
              <a:t>Dn</a:t>
            </a:r>
            <a:r>
              <a:rPr lang="es-ES" sz="3600" b="1" u="sng" dirty="0" smtClean="0">
                <a:solidFill>
                  <a:schemeClr val="bg1"/>
                </a:solidFill>
                <a:latin typeface="Calibri" panose="020F0502020204030204" pitchFamily="34" charset="0"/>
                <a:cs typeface="Calibri" panose="020F0502020204030204" pitchFamily="34" charset="0"/>
              </a:rPr>
              <a:t>. </a:t>
            </a:r>
            <a:r>
              <a:rPr lang="es-ES" sz="3600" b="1" u="sng" dirty="0">
                <a:solidFill>
                  <a:schemeClr val="bg1"/>
                </a:solidFill>
                <a:latin typeface="Calibri" panose="020F0502020204030204" pitchFamily="34" charset="0"/>
                <a:cs typeface="Calibri" panose="020F0502020204030204" pitchFamily="34" charset="0"/>
              </a:rPr>
              <a:t>11 y 12</a:t>
            </a:r>
            <a:r>
              <a:rPr lang="es-ES" sz="3600" b="1" dirty="0">
                <a:solidFill>
                  <a:schemeClr val="bg1"/>
                </a:solidFill>
                <a:latin typeface="Calibri" panose="020F0502020204030204" pitchFamily="34" charset="0"/>
                <a:cs typeface="Calibri" panose="020F0502020204030204" pitchFamily="34" charset="0"/>
              </a:rPr>
              <a:t>, el pueblo </a:t>
            </a:r>
            <a:r>
              <a:rPr lang="es-ES" sz="3600" b="1" dirty="0" smtClean="0">
                <a:solidFill>
                  <a:schemeClr val="bg1"/>
                </a:solidFill>
                <a:latin typeface="Calibri" panose="020F0502020204030204" pitchFamily="34" charset="0"/>
                <a:cs typeface="Calibri" panose="020F0502020204030204" pitchFamily="34" charset="0"/>
              </a:rPr>
              <a:t>de Dios </a:t>
            </a:r>
            <a:r>
              <a:rPr lang="es-ES" sz="3600" b="1" dirty="0">
                <a:solidFill>
                  <a:schemeClr val="bg1"/>
                </a:solidFill>
                <a:latin typeface="Calibri" panose="020F0502020204030204" pitchFamily="34" charset="0"/>
                <a:cs typeface="Calibri" panose="020F0502020204030204" pitchFamily="34" charset="0"/>
              </a:rPr>
              <a:t>otrora perseguido, atacado y oprimido, es </a:t>
            </a:r>
            <a:r>
              <a:rPr lang="es-ES" sz="3600" b="1" dirty="0">
                <a:solidFill>
                  <a:srgbClr val="FFFF00"/>
                </a:solidFill>
                <a:latin typeface="Calibri" panose="020F0502020204030204" pitchFamily="34" charset="0"/>
                <a:cs typeface="Calibri" panose="020F0502020204030204" pitchFamily="34" charset="0"/>
              </a:rPr>
              <a:t>liberado</a:t>
            </a:r>
            <a:r>
              <a:rPr lang="es-ES" sz="3600" b="1" dirty="0">
                <a:solidFill>
                  <a:schemeClr val="bg1"/>
                </a:solidFill>
                <a:latin typeface="Calibri" panose="020F0502020204030204" pitchFamily="34" charset="0"/>
                <a:cs typeface="Calibri" panose="020F0502020204030204" pitchFamily="34" charset="0"/>
              </a:rPr>
              <a:t>.</a:t>
            </a:r>
            <a:endParaRPr lang="es-DO" sz="3600" b="1"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5037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551315"/>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1926235" y="479894"/>
            <a:ext cx="7982263" cy="5909310"/>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5400" b="1" dirty="0">
                <a:solidFill>
                  <a:schemeClr val="bg1"/>
                </a:solidFill>
                <a:latin typeface="Calibri" panose="020F0502020204030204" pitchFamily="34" charset="0"/>
                <a:cs typeface="Calibri" panose="020F0502020204030204" pitchFamily="34" charset="0"/>
              </a:rPr>
              <a:t>El libro de Daniel revela gráficamente el potente, infinitamente sabio y todopoderoso Dios cuyos</a:t>
            </a:r>
          </a:p>
          <a:p>
            <a:r>
              <a:rPr lang="es-ES" sz="5400" b="1" dirty="0">
                <a:solidFill>
                  <a:schemeClr val="bg1"/>
                </a:solidFill>
                <a:latin typeface="Calibri" panose="020F0502020204030204" pitchFamily="34" charset="0"/>
                <a:cs typeface="Calibri" panose="020F0502020204030204" pitchFamily="34" charset="0"/>
              </a:rPr>
              <a:t>planes, pueblo y propósitos alcanzarán la victoria final.</a:t>
            </a:r>
            <a:endParaRPr lang="es-DO" sz="5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17045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551315"/>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69626" y="479894"/>
            <a:ext cx="11077731" cy="6001643"/>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a:solidFill>
                  <a:schemeClr val="bg1"/>
                </a:solidFill>
                <a:latin typeface="Calibri" panose="020F0502020204030204" pitchFamily="34" charset="0"/>
                <a:cs typeface="Calibri" panose="020F0502020204030204" pitchFamily="34" charset="0"/>
              </a:rPr>
              <a:t>Estamos en el lado ganador. Podemos escapar de los problemas de la vida si nos aferramos a </a:t>
            </a:r>
            <a:r>
              <a:rPr lang="es-ES" sz="4800" b="1" dirty="0" smtClean="0">
                <a:solidFill>
                  <a:schemeClr val="bg1"/>
                </a:solidFill>
                <a:latin typeface="Calibri" panose="020F0502020204030204" pitchFamily="34" charset="0"/>
                <a:cs typeface="Calibri" panose="020F0502020204030204" pitchFamily="34" charset="0"/>
              </a:rPr>
              <a:t>las promesas </a:t>
            </a:r>
            <a:r>
              <a:rPr lang="es-ES" sz="4800" b="1" dirty="0">
                <a:solidFill>
                  <a:schemeClr val="bg1"/>
                </a:solidFill>
                <a:latin typeface="Calibri" panose="020F0502020204030204" pitchFamily="34" charset="0"/>
                <a:cs typeface="Calibri" panose="020F0502020204030204" pitchFamily="34" charset="0"/>
              </a:rPr>
              <a:t>de su Palabra. Podemos vislumbrar por la fe una tierra mejor en el que no existirán </a:t>
            </a:r>
            <a:r>
              <a:rPr lang="es-ES" sz="4800" b="1" dirty="0" smtClean="0">
                <a:solidFill>
                  <a:schemeClr val="bg1"/>
                </a:solidFill>
                <a:latin typeface="Calibri" panose="020F0502020204030204" pitchFamily="34" charset="0"/>
                <a:cs typeface="Calibri" panose="020F0502020204030204" pitchFamily="34" charset="0"/>
              </a:rPr>
              <a:t>los problemas </a:t>
            </a:r>
            <a:r>
              <a:rPr lang="es-ES" sz="4800" b="1" dirty="0">
                <a:solidFill>
                  <a:schemeClr val="bg1"/>
                </a:solidFill>
                <a:latin typeface="Calibri" panose="020F0502020204030204" pitchFamily="34" charset="0"/>
                <a:cs typeface="Calibri" panose="020F0502020204030204" pitchFamily="34" charset="0"/>
              </a:rPr>
              <a:t>de la vida. Algún día entraremos en el gozo de su eterna presencia y tendremos la</a:t>
            </a:r>
          </a:p>
          <a:p>
            <a:r>
              <a:rPr lang="es-ES" sz="4800" b="1" dirty="0">
                <a:solidFill>
                  <a:schemeClr val="bg1"/>
                </a:solidFill>
                <a:latin typeface="Calibri" panose="020F0502020204030204" pitchFamily="34" charset="0"/>
                <a:cs typeface="Calibri" panose="020F0502020204030204" pitchFamily="34" charset="0"/>
              </a:rPr>
              <a:t>felicidad para la que fuimos creados.</a:t>
            </a:r>
            <a:endParaRPr lang="es-DO"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70152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94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249AB7-8669-43F5-A233-69921FC6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09708" cy="6858000"/>
          </a:xfrm>
          <a:prstGeom prst="rect">
            <a:avLst/>
          </a:prstGeom>
        </p:spPr>
      </p:pic>
      <p:sp>
        <p:nvSpPr>
          <p:cNvPr id="4" name="CuadroTexto 3">
            <a:extLst>
              <a:ext uri="{FF2B5EF4-FFF2-40B4-BE49-F238E27FC236}">
                <a16:creationId xmlns:a16="http://schemas.microsoft.com/office/drawing/2014/main" id="{29766930-DDD3-4474-A139-FC6B1654B62E}"/>
              </a:ext>
            </a:extLst>
          </p:cNvPr>
          <p:cNvSpPr txBox="1"/>
          <p:nvPr/>
        </p:nvSpPr>
        <p:spPr>
          <a:xfrm>
            <a:off x="1642820" y="1627323"/>
            <a:ext cx="6059837" cy="707886"/>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7956550"/>
          </a:sp3d>
        </p:spPr>
        <p:txBody>
          <a:bodyPr wrap="square" rtlCol="0">
            <a:spAutoFit/>
          </a:bodyPr>
          <a:lstStyle/>
          <a:p>
            <a:r>
              <a:rPr lang="es-US" sz="4000" b="1" dirty="0" smtClean="0">
                <a:solidFill>
                  <a:schemeClr val="accent2"/>
                </a:solidFill>
              </a:rPr>
              <a:t>MI RESPUESTA</a:t>
            </a:r>
            <a:endParaRPr lang="es-US" sz="4000" b="1" dirty="0">
              <a:solidFill>
                <a:schemeClr val="accent2"/>
              </a:solidFill>
            </a:endParaRPr>
          </a:p>
        </p:txBody>
      </p:sp>
      <p:sp>
        <p:nvSpPr>
          <p:cNvPr id="5" name="CuadroTexto 4">
            <a:extLst>
              <a:ext uri="{FF2B5EF4-FFF2-40B4-BE49-F238E27FC236}">
                <a16:creationId xmlns:a16="http://schemas.microsoft.com/office/drawing/2014/main" id="{4CFB634D-72CB-45B3-96DF-E5D038C86841}"/>
              </a:ext>
            </a:extLst>
          </p:cNvPr>
          <p:cNvSpPr txBox="1"/>
          <p:nvPr/>
        </p:nvSpPr>
        <p:spPr>
          <a:xfrm>
            <a:off x="1514006" y="3168473"/>
            <a:ext cx="9527646" cy="2585323"/>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2139950"/>
          </a:sp3d>
        </p:spPr>
        <p:txBody>
          <a:bodyPr wrap="square" rtlCol="0">
            <a:spAutoFit/>
          </a:bodyPr>
          <a:lstStyle/>
          <a:p>
            <a:pPr algn="ctr"/>
            <a:r>
              <a:rPr lang="es-ES" sz="5400" dirty="0">
                <a:solidFill>
                  <a:srgbClr val="551315"/>
                </a:solidFill>
              </a:rPr>
              <a:t>¿Quieres entregarle ahora mismo tu vida al Cristo que tiene a todo el mundo en sus manos?</a:t>
            </a:r>
            <a:endParaRPr lang="es-DO" sz="5400" dirty="0">
              <a:solidFill>
                <a:srgbClr val="551315"/>
              </a:solidFill>
            </a:endParaRPr>
          </a:p>
        </p:txBody>
      </p:sp>
    </p:spTree>
    <p:extLst>
      <p:ext uri="{BB962C8B-B14F-4D97-AF65-F5344CB8AC3E}">
        <p14:creationId xmlns:p14="http://schemas.microsoft.com/office/powerpoint/2010/main" val="79795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94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249AB7-8669-43F5-A233-69921FC6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09708" cy="6858000"/>
          </a:xfrm>
          <a:prstGeom prst="rect">
            <a:avLst/>
          </a:prstGeom>
        </p:spPr>
      </p:pic>
      <p:sp>
        <p:nvSpPr>
          <p:cNvPr id="4" name="CuadroTexto 3">
            <a:extLst>
              <a:ext uri="{FF2B5EF4-FFF2-40B4-BE49-F238E27FC236}">
                <a16:creationId xmlns:a16="http://schemas.microsoft.com/office/drawing/2014/main" id="{29766930-DDD3-4474-A139-FC6B1654B62E}"/>
              </a:ext>
            </a:extLst>
          </p:cNvPr>
          <p:cNvSpPr txBox="1"/>
          <p:nvPr/>
        </p:nvSpPr>
        <p:spPr>
          <a:xfrm>
            <a:off x="1642820" y="1627323"/>
            <a:ext cx="6059837" cy="707886"/>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7956550"/>
          </a:sp3d>
        </p:spPr>
        <p:txBody>
          <a:bodyPr wrap="square" rtlCol="0">
            <a:spAutoFit/>
          </a:bodyPr>
          <a:lstStyle/>
          <a:p>
            <a:r>
              <a:rPr lang="es-US" sz="4000" b="1" dirty="0" smtClean="0">
                <a:solidFill>
                  <a:schemeClr val="accent2"/>
                </a:solidFill>
              </a:rPr>
              <a:t>MI DECISIÓN</a:t>
            </a:r>
            <a:endParaRPr lang="es-US" sz="4000" b="1" dirty="0">
              <a:solidFill>
                <a:schemeClr val="accent2"/>
              </a:solidFill>
            </a:endParaRPr>
          </a:p>
        </p:txBody>
      </p:sp>
      <p:sp>
        <p:nvSpPr>
          <p:cNvPr id="5" name="CuadroTexto 4">
            <a:extLst>
              <a:ext uri="{FF2B5EF4-FFF2-40B4-BE49-F238E27FC236}">
                <a16:creationId xmlns:a16="http://schemas.microsoft.com/office/drawing/2014/main" id="{4CFB634D-72CB-45B3-96DF-E5D038C86841}"/>
              </a:ext>
            </a:extLst>
          </p:cNvPr>
          <p:cNvSpPr txBox="1"/>
          <p:nvPr/>
        </p:nvSpPr>
        <p:spPr>
          <a:xfrm>
            <a:off x="1642821" y="3069236"/>
            <a:ext cx="9090136" cy="2585323"/>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2139950"/>
          </a:sp3d>
        </p:spPr>
        <p:txBody>
          <a:bodyPr wrap="square" rtlCol="0">
            <a:spAutoFit/>
          </a:bodyPr>
          <a:lstStyle/>
          <a:p>
            <a:pPr algn="ctr"/>
            <a:r>
              <a:rPr lang="es-ES" sz="5400" dirty="0">
                <a:solidFill>
                  <a:srgbClr val="551315"/>
                </a:solidFill>
              </a:rPr>
              <a:t>¿Deseas rendirle </a:t>
            </a:r>
            <a:r>
              <a:rPr lang="es-ES" sz="5400" dirty="0" smtClean="0">
                <a:solidFill>
                  <a:srgbClr val="551315"/>
                </a:solidFill>
              </a:rPr>
              <a:t>a Dios todo </a:t>
            </a:r>
            <a:r>
              <a:rPr lang="es-ES" sz="5400" dirty="0">
                <a:solidFill>
                  <a:srgbClr val="551315"/>
                </a:solidFill>
              </a:rPr>
              <a:t>lo que hay en tu vida que no está en armonía con su voluntad?</a:t>
            </a:r>
            <a:endParaRPr lang="es-DO" sz="5400" dirty="0">
              <a:solidFill>
                <a:srgbClr val="551315"/>
              </a:solidFill>
            </a:endParaRPr>
          </a:p>
        </p:txBody>
      </p:sp>
    </p:spTree>
    <p:extLst>
      <p:ext uri="{BB962C8B-B14F-4D97-AF65-F5344CB8AC3E}">
        <p14:creationId xmlns:p14="http://schemas.microsoft.com/office/powerpoint/2010/main" val="2814179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221227"/>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1. </a:t>
            </a:r>
            <a:r>
              <a:rPr lang="es-ES" sz="3600" b="1" dirty="0">
                <a:solidFill>
                  <a:srgbClr val="FFFF00"/>
                </a:solidFill>
                <a:latin typeface="Calibri" panose="020F0502020204030204" pitchFamily="34" charset="0"/>
                <a:cs typeface="Calibri" panose="020F0502020204030204" pitchFamily="34" charset="0"/>
              </a:rPr>
              <a:t>Cuando Miguel se levanta, ¿qué sucede en la tierra? Daniel </a:t>
            </a:r>
            <a:r>
              <a:rPr lang="es-ES" sz="3600" b="1" dirty="0" smtClean="0">
                <a:solidFill>
                  <a:srgbClr val="FFFF00"/>
                </a:solidFill>
                <a:latin typeface="Calibri" panose="020F0502020204030204" pitchFamily="34" charset="0"/>
                <a:cs typeface="Calibri" panose="020F0502020204030204" pitchFamily="34" charset="0"/>
              </a:rPr>
              <a:t>12:1a.</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1492121"/>
            <a:ext cx="11198581" cy="4247317"/>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5400" b="1" dirty="0">
                <a:solidFill>
                  <a:schemeClr val="bg1"/>
                </a:solidFill>
                <a:latin typeface="Calibri" panose="020F0502020204030204" pitchFamily="34" charset="0"/>
                <a:cs typeface="Calibri" panose="020F0502020204030204" pitchFamily="34" charset="0"/>
              </a:rPr>
              <a:t> </a:t>
            </a:r>
            <a:r>
              <a:rPr lang="es-ES" sz="5400" b="1" dirty="0">
                <a:solidFill>
                  <a:schemeClr val="bg1"/>
                </a:solidFill>
                <a:latin typeface="Calibri" panose="020F0502020204030204" pitchFamily="34" charset="0"/>
                <a:cs typeface="Calibri" panose="020F0502020204030204" pitchFamily="34" charset="0"/>
              </a:rPr>
              <a:t>En aquel tiempo se levantará Miguel, el gran príncipe que está de parte de los hijos de tu pueblo; y será </a:t>
            </a:r>
            <a:r>
              <a:rPr lang="es-ES" sz="5400" b="1" dirty="0">
                <a:solidFill>
                  <a:srgbClr val="FFFF00"/>
                </a:solidFill>
                <a:latin typeface="Calibri" panose="020F0502020204030204" pitchFamily="34" charset="0"/>
                <a:cs typeface="Calibri" panose="020F0502020204030204" pitchFamily="34" charset="0"/>
              </a:rPr>
              <a:t>tiempo de angustia</a:t>
            </a:r>
            <a:r>
              <a:rPr lang="es-ES" sz="5400" b="1" dirty="0">
                <a:solidFill>
                  <a:schemeClr val="bg1"/>
                </a:solidFill>
                <a:latin typeface="Calibri" panose="020F0502020204030204" pitchFamily="34" charset="0"/>
                <a:cs typeface="Calibri" panose="020F0502020204030204" pitchFamily="34" charset="0"/>
              </a:rPr>
              <a:t>, cual nunca fue desde que hubo gente hasta entonces;</a:t>
            </a:r>
            <a:endParaRPr lang="es-DO" sz="5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5793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864433" y="341394"/>
            <a:ext cx="10872866" cy="618630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a:solidFill>
                  <a:schemeClr val="bg1"/>
                </a:solidFill>
                <a:latin typeface="Calibri" panose="020F0502020204030204" pitchFamily="34" charset="0"/>
                <a:cs typeface="Calibri" panose="020F0502020204030204" pitchFamily="34" charset="0"/>
              </a:rPr>
              <a:t>Daniel 7 describe una escena imponente en el cielo. Se colocan tronos en el Lugar Santísimo </a:t>
            </a:r>
            <a:r>
              <a:rPr lang="es-ES" sz="4400" b="1" dirty="0" smtClean="0">
                <a:solidFill>
                  <a:schemeClr val="bg1"/>
                </a:solidFill>
                <a:latin typeface="Calibri" panose="020F0502020204030204" pitchFamily="34" charset="0"/>
                <a:cs typeface="Calibri" panose="020F0502020204030204" pitchFamily="34" charset="0"/>
              </a:rPr>
              <a:t>del santuario </a:t>
            </a:r>
            <a:r>
              <a:rPr lang="es-ES" sz="4400" b="1" dirty="0">
                <a:solidFill>
                  <a:schemeClr val="bg1"/>
                </a:solidFill>
                <a:latin typeface="Calibri" panose="020F0502020204030204" pitchFamily="34" charset="0"/>
                <a:cs typeface="Calibri" panose="020F0502020204030204" pitchFamily="34" charset="0"/>
              </a:rPr>
              <a:t>celestial. El Anciano de Días (Dios Padre) y el Hijo del Hombre (Jesús) se sientan </a:t>
            </a:r>
            <a:r>
              <a:rPr lang="es-ES" sz="4400" b="1" dirty="0" smtClean="0">
                <a:solidFill>
                  <a:schemeClr val="bg1"/>
                </a:solidFill>
                <a:latin typeface="Calibri" panose="020F0502020204030204" pitchFamily="34" charset="0"/>
                <a:cs typeface="Calibri" panose="020F0502020204030204" pitchFamily="34" charset="0"/>
              </a:rPr>
              <a:t>para dar </a:t>
            </a:r>
            <a:r>
              <a:rPr lang="es-ES" sz="4400" b="1" dirty="0">
                <a:solidFill>
                  <a:schemeClr val="bg1"/>
                </a:solidFill>
                <a:latin typeface="Calibri" panose="020F0502020204030204" pitchFamily="34" charset="0"/>
                <a:cs typeface="Calibri" panose="020F0502020204030204" pitchFamily="34" charset="0"/>
              </a:rPr>
              <a:t>comienzo al juicio. Si </a:t>
            </a:r>
            <a:r>
              <a:rPr lang="es-ES" sz="4400" b="1" dirty="0">
                <a:solidFill>
                  <a:srgbClr val="FFFF00"/>
                </a:solidFill>
                <a:latin typeface="Calibri" panose="020F0502020204030204" pitchFamily="34" charset="0"/>
                <a:cs typeface="Calibri" panose="020F0502020204030204" pitchFamily="34" charset="0"/>
              </a:rPr>
              <a:t>sentarse</a:t>
            </a:r>
            <a:r>
              <a:rPr lang="es-ES" sz="4400" b="1" dirty="0">
                <a:solidFill>
                  <a:schemeClr val="bg1"/>
                </a:solidFill>
                <a:latin typeface="Calibri" panose="020F0502020204030204" pitchFamily="34" charset="0"/>
                <a:cs typeface="Calibri" panose="020F0502020204030204" pitchFamily="34" charset="0"/>
              </a:rPr>
              <a:t> en el trono indica el </a:t>
            </a:r>
            <a:r>
              <a:rPr lang="es-ES" sz="4400" b="1" dirty="0">
                <a:solidFill>
                  <a:srgbClr val="FFFF00"/>
                </a:solidFill>
                <a:latin typeface="Calibri" panose="020F0502020204030204" pitchFamily="34" charset="0"/>
                <a:cs typeface="Calibri" panose="020F0502020204030204" pitchFamily="34" charset="0"/>
              </a:rPr>
              <a:t>comienzo del juicio</a:t>
            </a:r>
            <a:r>
              <a:rPr lang="es-ES" sz="4400" b="1" dirty="0">
                <a:solidFill>
                  <a:schemeClr val="bg1"/>
                </a:solidFill>
                <a:latin typeface="Calibri" panose="020F0502020204030204" pitchFamily="34" charset="0"/>
                <a:cs typeface="Calibri" panose="020F0502020204030204" pitchFamily="34" charset="0"/>
              </a:rPr>
              <a:t> (Daniel 7:9, 10, 13</a:t>
            </a:r>
            <a:r>
              <a:rPr lang="es-ES" sz="4400" b="1" dirty="0" smtClean="0">
                <a:solidFill>
                  <a:schemeClr val="bg1"/>
                </a:solidFill>
                <a:latin typeface="Calibri" panose="020F0502020204030204" pitchFamily="34" charset="0"/>
                <a:cs typeface="Calibri" panose="020F0502020204030204" pitchFamily="34" charset="0"/>
              </a:rPr>
              <a:t>), </a:t>
            </a:r>
            <a:r>
              <a:rPr lang="es-ES" sz="4400" b="1" dirty="0" smtClean="0">
                <a:solidFill>
                  <a:srgbClr val="FFFF00"/>
                </a:solidFill>
                <a:latin typeface="Calibri" panose="020F0502020204030204" pitchFamily="34" charset="0"/>
                <a:cs typeface="Calibri" panose="020F0502020204030204" pitchFamily="34" charset="0"/>
              </a:rPr>
              <a:t>levantarse</a:t>
            </a:r>
            <a:r>
              <a:rPr lang="es-ES" sz="4400" b="1" dirty="0" smtClean="0">
                <a:solidFill>
                  <a:schemeClr val="bg1"/>
                </a:solidFill>
                <a:latin typeface="Calibri" panose="020F0502020204030204" pitchFamily="34" charset="0"/>
                <a:cs typeface="Calibri" panose="020F0502020204030204" pitchFamily="34" charset="0"/>
              </a:rPr>
              <a:t> </a:t>
            </a:r>
            <a:r>
              <a:rPr lang="es-ES" sz="4400" b="1" dirty="0">
                <a:solidFill>
                  <a:schemeClr val="bg1"/>
                </a:solidFill>
                <a:latin typeface="Calibri" panose="020F0502020204030204" pitchFamily="34" charset="0"/>
                <a:cs typeface="Calibri" panose="020F0502020204030204" pitchFamily="34" charset="0"/>
              </a:rPr>
              <a:t>del trono debe indicar entonces que </a:t>
            </a:r>
            <a:r>
              <a:rPr lang="es-ES" sz="4400" b="1" dirty="0">
                <a:solidFill>
                  <a:srgbClr val="FFFF00"/>
                </a:solidFill>
                <a:latin typeface="Calibri" panose="020F0502020204030204" pitchFamily="34" charset="0"/>
                <a:cs typeface="Calibri" panose="020F0502020204030204" pitchFamily="34" charset="0"/>
              </a:rPr>
              <a:t>el juicio ha concluido</a:t>
            </a:r>
            <a:r>
              <a:rPr lang="es-ES" sz="4400" b="1" dirty="0">
                <a:solidFill>
                  <a:schemeClr val="bg1"/>
                </a:solidFill>
                <a:latin typeface="Calibri" panose="020F0502020204030204" pitchFamily="34" charset="0"/>
                <a:cs typeface="Calibri" panose="020F0502020204030204" pitchFamily="34" charset="0"/>
              </a:rPr>
              <a:t>.</a:t>
            </a:r>
            <a:endParaRPr lang="es-DO" sz="5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0236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chemeClr val="tx1"/>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864433" y="341394"/>
            <a:ext cx="10872866" cy="6247864"/>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smtClean="0">
                <a:solidFill>
                  <a:srgbClr val="FFFF00"/>
                </a:solidFill>
                <a:latin typeface="Calibri" panose="020F0502020204030204" pitchFamily="34" charset="0"/>
                <a:cs typeface="Calibri" panose="020F0502020204030204" pitchFamily="34" charset="0"/>
              </a:rPr>
              <a:t>Miguel</a:t>
            </a:r>
            <a:r>
              <a:rPr lang="es-ES" sz="4000" b="1" dirty="0" smtClean="0">
                <a:solidFill>
                  <a:schemeClr val="bg1"/>
                </a:solidFill>
                <a:latin typeface="Calibri" panose="020F0502020204030204" pitchFamily="34" charset="0"/>
                <a:cs typeface="Calibri" panose="020F0502020204030204" pitchFamily="34" charset="0"/>
              </a:rPr>
              <a:t>.  Probablemente Cristo, el guardián celestial del pueblo de Dios.</a:t>
            </a:r>
          </a:p>
          <a:p>
            <a:r>
              <a:rPr lang="es-ES" sz="4000" b="1" dirty="0" smtClean="0">
                <a:solidFill>
                  <a:srgbClr val="FFFF00"/>
                </a:solidFill>
                <a:latin typeface="Calibri" panose="020F0502020204030204" pitchFamily="34" charset="0"/>
                <a:cs typeface="Calibri" panose="020F0502020204030204" pitchFamily="34" charset="0"/>
              </a:rPr>
              <a:t>Se levantará Miguel</a:t>
            </a:r>
            <a:r>
              <a:rPr lang="es-ES" sz="4000" b="1" dirty="0" smtClean="0">
                <a:solidFill>
                  <a:schemeClr val="bg1"/>
                </a:solidFill>
                <a:latin typeface="Calibri" panose="020F0502020204030204" pitchFamily="34" charset="0"/>
                <a:cs typeface="Calibri" panose="020F0502020204030204" pitchFamily="34" charset="0"/>
              </a:rPr>
              <a:t>. Cuando el poder apóstata y sus aliados se propongan destruir a muchos de este pueblo.  Poco antes de la segunda venida de Cristo, el pueblo de Dios de ese tiempo hará que las autoridades se sientan amenazadas al proclamar un mensaje de lealtad hacia el Dios creador y de rendición de cuentas en la hora de su juicio (Ap. 14: 15-16). </a:t>
            </a:r>
            <a:r>
              <a:rPr lang="es-ES" sz="3200" b="1" i="1" dirty="0" smtClean="0">
                <a:solidFill>
                  <a:srgbClr val="FF0000"/>
                </a:solidFill>
                <a:latin typeface="Calibri" panose="020F0502020204030204" pitchFamily="34" charset="0"/>
                <a:cs typeface="Calibri" panose="020F0502020204030204" pitchFamily="34" charset="0"/>
              </a:rPr>
              <a:t>Biblia de estudio de Andrews.</a:t>
            </a:r>
            <a:endParaRPr lang="es-DO" sz="48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2030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2. </a:t>
            </a:r>
            <a:r>
              <a:rPr lang="es-ES" sz="3600" b="1" dirty="0">
                <a:solidFill>
                  <a:srgbClr val="FFFF00"/>
                </a:solidFill>
                <a:latin typeface="Calibri" panose="020F0502020204030204" pitchFamily="34" charset="0"/>
                <a:cs typeface="Calibri" panose="020F0502020204030204" pitchFamily="34" charset="0"/>
              </a:rPr>
              <a:t>¿Qué le sucede al pueblo de Dios durante el “tiempo de tribulación”? Salmo </a:t>
            </a:r>
            <a:r>
              <a:rPr lang="es-ES" sz="3600" b="1" dirty="0" smtClean="0">
                <a:solidFill>
                  <a:srgbClr val="FFFF00"/>
                </a:solidFill>
                <a:latin typeface="Calibri" panose="020F0502020204030204" pitchFamily="34" charset="0"/>
                <a:cs typeface="Calibri" panose="020F0502020204030204" pitchFamily="34" charset="0"/>
              </a:rPr>
              <a:t>91:1-8; Salmo </a:t>
            </a:r>
            <a:r>
              <a:rPr lang="es-ES" sz="3600" b="1" dirty="0">
                <a:solidFill>
                  <a:srgbClr val="FFFF00"/>
                </a:solidFill>
                <a:latin typeface="Calibri" panose="020F0502020204030204" pitchFamily="34" charset="0"/>
                <a:cs typeface="Calibri" panose="020F0502020204030204" pitchFamily="34" charset="0"/>
              </a:rPr>
              <a:t>46:1, 2</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670894" y="1782689"/>
            <a:ext cx="10791572" cy="4154984"/>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smtClean="0">
                <a:solidFill>
                  <a:srgbClr val="FF0000"/>
                </a:solidFill>
                <a:latin typeface="Calibri" panose="020F0502020204030204" pitchFamily="34" charset="0"/>
                <a:cs typeface="Calibri" panose="020F0502020204030204" pitchFamily="34" charset="0"/>
              </a:rPr>
              <a:t>Sal. 46: 1-2 </a:t>
            </a:r>
          </a:p>
          <a:p>
            <a:r>
              <a:rPr lang="es-ES" sz="4400" b="1" dirty="0" smtClean="0">
                <a:solidFill>
                  <a:schemeClr val="bg1"/>
                </a:solidFill>
                <a:latin typeface="Calibri" panose="020F0502020204030204" pitchFamily="34" charset="0"/>
                <a:cs typeface="Calibri" panose="020F0502020204030204" pitchFamily="34" charset="0"/>
              </a:rPr>
              <a:t>Dios </a:t>
            </a:r>
            <a:r>
              <a:rPr lang="es-ES" sz="4400" b="1" dirty="0">
                <a:solidFill>
                  <a:schemeClr val="bg1"/>
                </a:solidFill>
                <a:latin typeface="Calibri" panose="020F0502020204030204" pitchFamily="34" charset="0"/>
                <a:cs typeface="Calibri" panose="020F0502020204030204" pitchFamily="34" charset="0"/>
              </a:rPr>
              <a:t>es nuestro amparo y fortaleza,</a:t>
            </a:r>
          </a:p>
          <a:p>
            <a:r>
              <a:rPr lang="es-ES" sz="4400" b="1" dirty="0" smtClean="0">
                <a:solidFill>
                  <a:schemeClr val="bg1"/>
                </a:solidFill>
                <a:latin typeface="Calibri" panose="020F0502020204030204" pitchFamily="34" charset="0"/>
                <a:cs typeface="Calibri" panose="020F0502020204030204" pitchFamily="34" charset="0"/>
              </a:rPr>
              <a:t>Nuestro </a:t>
            </a:r>
            <a:r>
              <a:rPr lang="es-ES" sz="4400" b="1" dirty="0">
                <a:solidFill>
                  <a:schemeClr val="bg1"/>
                </a:solidFill>
                <a:latin typeface="Calibri" panose="020F0502020204030204" pitchFamily="34" charset="0"/>
                <a:cs typeface="Calibri" panose="020F0502020204030204" pitchFamily="34" charset="0"/>
              </a:rPr>
              <a:t>pronto </a:t>
            </a:r>
            <a:r>
              <a:rPr lang="es-ES" sz="4400" b="1" dirty="0">
                <a:solidFill>
                  <a:srgbClr val="FFFF00"/>
                </a:solidFill>
                <a:latin typeface="Calibri" panose="020F0502020204030204" pitchFamily="34" charset="0"/>
                <a:cs typeface="Calibri" panose="020F0502020204030204" pitchFamily="34" charset="0"/>
              </a:rPr>
              <a:t>auxilio</a:t>
            </a:r>
            <a:r>
              <a:rPr lang="es-ES" sz="4400" b="1" dirty="0">
                <a:solidFill>
                  <a:schemeClr val="bg1"/>
                </a:solidFill>
                <a:latin typeface="Calibri" panose="020F0502020204030204" pitchFamily="34" charset="0"/>
                <a:cs typeface="Calibri" panose="020F0502020204030204" pitchFamily="34" charset="0"/>
              </a:rPr>
              <a:t> en las tribulaciones.</a:t>
            </a:r>
          </a:p>
          <a:p>
            <a:r>
              <a:rPr lang="es-ES" sz="4400" b="1" dirty="0" smtClean="0">
                <a:solidFill>
                  <a:schemeClr val="bg1"/>
                </a:solidFill>
                <a:latin typeface="Calibri" panose="020F0502020204030204" pitchFamily="34" charset="0"/>
                <a:cs typeface="Calibri" panose="020F0502020204030204" pitchFamily="34" charset="0"/>
              </a:rPr>
              <a:t>Por </a:t>
            </a:r>
            <a:r>
              <a:rPr lang="es-ES" sz="4400" b="1" dirty="0">
                <a:solidFill>
                  <a:schemeClr val="bg1"/>
                </a:solidFill>
                <a:latin typeface="Calibri" panose="020F0502020204030204" pitchFamily="34" charset="0"/>
                <a:cs typeface="Calibri" panose="020F0502020204030204" pitchFamily="34" charset="0"/>
              </a:rPr>
              <a:t>tanto, no temeremos, aunque la tierra sea removida,</a:t>
            </a:r>
          </a:p>
          <a:p>
            <a:r>
              <a:rPr lang="es-ES" sz="4400" b="1" dirty="0">
                <a:solidFill>
                  <a:schemeClr val="bg1"/>
                </a:solidFill>
                <a:latin typeface="Calibri" panose="020F0502020204030204" pitchFamily="34" charset="0"/>
                <a:cs typeface="Calibri" panose="020F0502020204030204" pitchFamily="34" charset="0"/>
              </a:rPr>
              <a:t>Y se traspasen los montes al corazón del mar;</a:t>
            </a:r>
            <a:endParaRPr lang="es-ES"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6713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TM03457475[[fn=Marco]]</Template>
  <TotalTime>6801</TotalTime>
  <Words>3495</Words>
  <Application>Microsoft Office PowerPoint</Application>
  <PresentationFormat>Panorámica</PresentationFormat>
  <Paragraphs>151</Paragraphs>
  <Slides>56</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56</vt:i4>
      </vt:variant>
    </vt:vector>
  </HeadingPairs>
  <TitlesOfParts>
    <vt:vector size="64" baseType="lpstr">
      <vt:lpstr>Aharoni</vt:lpstr>
      <vt:lpstr>Arial</vt:lpstr>
      <vt:lpstr>Bahnschrift SemiBold</vt:lpstr>
      <vt:lpstr>Bodoni MT Black</vt:lpstr>
      <vt:lpstr>Calibri</vt:lpstr>
      <vt:lpstr>Corbel</vt:lpstr>
      <vt:lpstr>Wingdings 2</vt:lpstr>
      <vt:lpstr>Marco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Jacquilove.music</dc:creator>
  <cp:lastModifiedBy>Ulises Aguero Arroyo</cp:lastModifiedBy>
  <cp:revision>562</cp:revision>
  <dcterms:created xsi:type="dcterms:W3CDTF">2021-06-19T11:36:48Z</dcterms:created>
  <dcterms:modified xsi:type="dcterms:W3CDTF">2021-10-17T02:31:46Z</dcterms:modified>
</cp:coreProperties>
</file>