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4" r:id="rId3"/>
    <p:sldId id="578" r:id="rId4"/>
    <p:sldId id="599" r:id="rId5"/>
    <p:sldId id="642" r:id="rId6"/>
    <p:sldId id="624" r:id="rId7"/>
    <p:sldId id="268" r:id="rId8"/>
    <p:sldId id="643" r:id="rId9"/>
    <p:sldId id="524" r:id="rId10"/>
    <p:sldId id="600" r:id="rId11"/>
    <p:sldId id="625" r:id="rId12"/>
    <p:sldId id="366" r:id="rId13"/>
    <p:sldId id="644" r:id="rId14"/>
    <p:sldId id="314" r:id="rId15"/>
    <p:sldId id="581" r:id="rId16"/>
    <p:sldId id="645" r:id="rId17"/>
    <p:sldId id="646" r:id="rId18"/>
    <p:sldId id="397" r:id="rId19"/>
    <p:sldId id="449" r:id="rId20"/>
    <p:sldId id="601" r:id="rId21"/>
    <p:sldId id="602" r:id="rId22"/>
    <p:sldId id="416" r:id="rId23"/>
    <p:sldId id="647" r:id="rId24"/>
    <p:sldId id="648" r:id="rId25"/>
    <p:sldId id="470" r:id="rId26"/>
    <p:sldId id="650" r:id="rId27"/>
    <p:sldId id="651" r:id="rId28"/>
    <p:sldId id="537" r:id="rId29"/>
    <p:sldId id="652" r:id="rId30"/>
    <p:sldId id="653" r:id="rId31"/>
    <p:sldId id="649" r:id="rId32"/>
    <p:sldId id="654" r:id="rId33"/>
    <p:sldId id="585" r:id="rId34"/>
    <p:sldId id="655" r:id="rId35"/>
    <p:sldId id="656" r:id="rId36"/>
    <p:sldId id="657" r:id="rId37"/>
    <p:sldId id="658" r:id="rId38"/>
    <p:sldId id="659" r:id="rId39"/>
    <p:sldId id="660" r:id="rId40"/>
    <p:sldId id="661" r:id="rId41"/>
    <p:sldId id="662" r:id="rId42"/>
    <p:sldId id="663" r:id="rId43"/>
    <p:sldId id="664" r:id="rId44"/>
    <p:sldId id="665" r:id="rId45"/>
    <p:sldId id="666" r:id="rId46"/>
    <p:sldId id="553" r:id="rId47"/>
    <p:sldId id="667" r:id="rId48"/>
    <p:sldId id="668" r:id="rId49"/>
    <p:sldId id="669" r:id="rId50"/>
    <p:sldId id="501" r:id="rId51"/>
    <p:sldId id="586" r:id="rId52"/>
    <p:sldId id="670" r:id="rId53"/>
    <p:sldId id="671" r:id="rId54"/>
    <p:sldId id="672" r:id="rId55"/>
    <p:sldId id="673" r:id="rId56"/>
    <p:sldId id="675" r:id="rId57"/>
    <p:sldId id="620" r:id="rId58"/>
    <p:sldId id="641" r:id="rId59"/>
    <p:sldId id="674" r:id="rId60"/>
    <p:sldId id="384" r:id="rId61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613"/>
    <a:srgbClr val="0E1B5A"/>
    <a:srgbClr val="B5520F"/>
    <a:srgbClr val="E9E5EA"/>
    <a:srgbClr val="820000"/>
    <a:srgbClr val="680000"/>
    <a:srgbClr val="4C0000"/>
    <a:srgbClr val="960000"/>
    <a:srgbClr val="5C2A08"/>
    <a:srgbClr val="778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6F800-A529-41B0-AC88-27909EAB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432A28-DF68-4DE4-A150-91F70B737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FA6B3-B24D-4E9B-9637-DF54643B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6F8693-7C70-456F-8A36-1361F0A0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74211-DB82-496F-875D-AFC2564D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0784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D429-B26B-4841-9BEC-EED3B182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E6B580-6AED-4C7F-8ED2-8094ECEA4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3C0794-7D1C-4B6E-8C73-B6941A31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7B9D3-9785-4E28-9CFE-6F3AA37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402FD-A99F-4BC3-993F-9D7918E3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8791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7F12E0-8E9E-481A-AE24-E564874C5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CDBD6D-9E94-4B2E-978E-084626FB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C7431-11F3-4261-91E5-AD814429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85FCD-EFF0-4364-A795-BA967C19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6FE20-4315-424C-8FDB-820F821E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7260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C53B2-5985-41BB-B500-50140393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F7A219-926C-4423-9F80-D54EFC33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455E76-68A9-4936-846E-DB7A22ED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BA92D-75D0-4D02-9E0D-89C2E0FE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F5930-D544-4D23-9EB9-910395B6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4825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4F561-4E62-4058-8509-DCCEB142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792659-FE33-4587-8158-F8990604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5948E-2ABE-4CEF-9BD3-C27C0A1E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FF839A-9673-4255-AF85-B714B7AC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03F3F-EBE6-4593-8E03-DC8ED1C1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1138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BE133-3735-429A-A903-0D758599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4BBD8-F6E4-4BF1-89F4-E8A88BBC2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A85FEB-1B85-4212-A5E4-770B09B44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E800A5-3B26-49A8-B7B2-B7A0DA23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F39426-4E32-4D1D-91C8-5AB4C6C4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4D6F95-08E5-488B-92DB-349A35B1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6607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08E44-39D1-4EF1-A2D6-EDE3E757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355DF2-EDF1-4826-914F-5C05AD75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ED4BEA-6E6F-4B60-B388-43C37211A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CAD02-65E2-4FF5-A3DD-9E0AF73B7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93C06C-C526-46E0-BFFF-FB72A8A19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2D21B-5EA8-4F19-8C9C-572199B0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E13ADF-E79E-4DE8-AEC4-484FDBDC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3C00F-4314-44EE-AFDC-BBB0028D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4479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F6A18-CF02-4719-A623-08D5FDDB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F68CCA-5487-4E22-8D81-9D89AE59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ECB8CC-E099-4624-999F-DD36267F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7E178A-02A5-455E-973F-47677885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313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1A67FE-9790-433B-9902-91A37B75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C3485-F267-47E2-8178-D501AC72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694A6A-4FDC-43CF-9F5F-0C3FFD92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705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35D6A-3AED-480E-812F-365F172C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517E8-9F12-41DB-8E45-3969F1D6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C6044-6DDB-4430-9A41-385097B64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678A47-F441-4C59-B860-4EEF5BF2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86BFB1-D118-4835-AF06-4BC10DDB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C238B-B2C3-4866-AA60-AEEDA20A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0016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1D5A1-0E01-4733-910A-82EF88C2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F3D186-4C16-44F3-94E0-0AEDEB6EF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79CC63-4030-4ADC-9260-DFB0BFE2B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8DE56-CE96-4EEC-AD9D-D01BFE71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FF1E4E-F90A-41AE-8694-5455786F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2F3312-0BEA-4CDE-969B-909D9858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87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EAD3CF-BC1F-4887-A3E7-C013BDA7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0C871-D2DB-47ED-A94A-D9395B3C6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81143-4C85-48E8-A2BF-7816D7953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57F1-E29C-4F50-9F8F-B84CA8CC5B7B}" type="datetimeFigureOut">
              <a:rPr lang="es-DO" smtClean="0"/>
              <a:t>15/5/2021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F5E8B-6E80-4C0A-85BD-2B861CC69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443FC-F600-467B-92C3-C77224AD2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5850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H="1" flipV="1">
            <a:off x="7982337" y="-2460"/>
            <a:ext cx="4209663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820000">
              <a:alpha val="93725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H="1" flipV="1">
            <a:off x="48294" y="10803"/>
            <a:ext cx="9988062" cy="6879102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AA9371F-C182-469E-9863-8410B355F094}"/>
              </a:ext>
            </a:extLst>
          </p:cNvPr>
          <p:cNvSpPr/>
          <p:nvPr/>
        </p:nvSpPr>
        <p:spPr>
          <a:xfrm rot="18690078">
            <a:off x="2979915" y="1606493"/>
            <a:ext cx="7433238" cy="8751443"/>
          </a:xfrm>
          <a:custGeom>
            <a:avLst/>
            <a:gdLst>
              <a:gd name="connsiteX0" fmla="*/ 20999 w 7139728"/>
              <a:gd name="connsiteY0" fmla="*/ 0 h 8353509"/>
              <a:gd name="connsiteX1" fmla="*/ 7139728 w 7139728"/>
              <a:gd name="connsiteY1" fmla="*/ 8045891 h 8353509"/>
              <a:gd name="connsiteX2" fmla="*/ 6792044 w 7139728"/>
              <a:gd name="connsiteY2" fmla="*/ 8353509 h 8353509"/>
              <a:gd name="connsiteX3" fmla="*/ 0 w 7139728"/>
              <a:gd name="connsiteY3" fmla="*/ 676851 h 8353509"/>
              <a:gd name="connsiteX4" fmla="*/ 0 w 7139728"/>
              <a:gd name="connsiteY4" fmla="*/ 18579 h 8353509"/>
              <a:gd name="connsiteX5" fmla="*/ 20999 w 7139728"/>
              <a:gd name="connsiteY5" fmla="*/ 0 h 83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9728" h="8353509">
                <a:moveTo>
                  <a:pt x="20999" y="0"/>
                </a:moveTo>
                <a:lnTo>
                  <a:pt x="7139728" y="8045891"/>
                </a:lnTo>
                <a:lnTo>
                  <a:pt x="6792044" y="8353509"/>
                </a:lnTo>
                <a:lnTo>
                  <a:pt x="0" y="676851"/>
                </a:lnTo>
                <a:lnTo>
                  <a:pt x="0" y="18579"/>
                </a:lnTo>
                <a:lnTo>
                  <a:pt x="2099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>
              <a:solidFill>
                <a:srgbClr val="F55653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flipH="1">
            <a:off x="8609739" y="114208"/>
            <a:ext cx="3704491" cy="3785652"/>
          </a:xfrm>
          <a:prstGeom prst="rect">
            <a:avLst/>
          </a:prstGeom>
          <a:noFill/>
          <a:effectLst>
            <a:outerShdw dist="38100" dir="10800000" algn="r" rotWithShape="0">
              <a:schemeClr val="tx1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DO" sz="6000" dirty="0" smtClean="0">
                <a:solidFill>
                  <a:schemeClr val="bg1"/>
                </a:solidFill>
              </a:rPr>
              <a:t>15. Las siete plagas del Apocalipsis</a:t>
            </a:r>
            <a:endParaRPr lang="es-DO" sz="6000" dirty="0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F578E33-694C-420B-8318-3E50A959E45C}"/>
              </a:ext>
            </a:extLst>
          </p:cNvPr>
          <p:cNvSpPr txBox="1"/>
          <p:nvPr/>
        </p:nvSpPr>
        <p:spPr>
          <a:xfrm>
            <a:off x="9397217" y="2025747"/>
            <a:ext cx="229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DO" sz="4000" dirty="0">
              <a:solidFill>
                <a:schemeClr val="bg1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CED47F1-99F1-4CB9-8681-707A63C06FC4}"/>
              </a:ext>
            </a:extLst>
          </p:cNvPr>
          <p:cNvSpPr txBox="1"/>
          <p:nvPr/>
        </p:nvSpPr>
        <p:spPr>
          <a:xfrm flipH="1">
            <a:off x="-75261" y="759648"/>
            <a:ext cx="9326881" cy="5170646"/>
          </a:xfrm>
          <a:prstGeom prst="rect">
            <a:avLst/>
          </a:prstGeom>
          <a:noFill/>
          <a:ln>
            <a:noFill/>
          </a:ln>
          <a:effectLst>
            <a:outerShdw blurRad="50800" dist="63500" algn="ctr" rotWithShape="0">
              <a:srgbClr val="000000"/>
            </a:outerShdw>
            <a:reflection blurRad="6350" endPos="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DO" sz="6600" dirty="0">
                <a:solidFill>
                  <a:srgbClr val="820000"/>
                </a:solidFill>
                <a:latin typeface="Britannic Bold" panose="020B0903060703020204" pitchFamily="34" charset="0"/>
              </a:rPr>
              <a:t>Curso bíblico</a:t>
            </a:r>
          </a:p>
          <a:p>
            <a:pPr algn="ctr"/>
            <a:r>
              <a:rPr lang="es-DO" sz="6600" dirty="0">
                <a:solidFill>
                  <a:srgbClr val="820000"/>
                </a:solidFill>
                <a:latin typeface="Britannic Bold" panose="020B0903060703020204" pitchFamily="34" charset="0"/>
              </a:rPr>
              <a:t>Las fascinantes profecías del Apocalipsis</a:t>
            </a:r>
          </a:p>
          <a:p>
            <a:pPr algn="ctr"/>
            <a:endParaRPr lang="es-DO" sz="6600" dirty="0">
              <a:solidFill>
                <a:srgbClr val="82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50EB650B-F446-40E7-85DB-51B951BFDC32}"/>
              </a:ext>
            </a:extLst>
          </p:cNvPr>
          <p:cNvSpPr/>
          <p:nvPr/>
        </p:nvSpPr>
        <p:spPr>
          <a:xfrm rot="18690078">
            <a:off x="2980347" y="1556828"/>
            <a:ext cx="7432373" cy="8752210"/>
          </a:xfrm>
          <a:custGeom>
            <a:avLst/>
            <a:gdLst>
              <a:gd name="connsiteX0" fmla="*/ 20999 w 7139728"/>
              <a:gd name="connsiteY0" fmla="*/ 0 h 8353509"/>
              <a:gd name="connsiteX1" fmla="*/ 7139728 w 7139728"/>
              <a:gd name="connsiteY1" fmla="*/ 8045891 h 8353509"/>
              <a:gd name="connsiteX2" fmla="*/ 6792044 w 7139728"/>
              <a:gd name="connsiteY2" fmla="*/ 8353509 h 8353509"/>
              <a:gd name="connsiteX3" fmla="*/ 0 w 7139728"/>
              <a:gd name="connsiteY3" fmla="*/ 676851 h 8353509"/>
              <a:gd name="connsiteX4" fmla="*/ 0 w 7139728"/>
              <a:gd name="connsiteY4" fmla="*/ 18579 h 8353509"/>
              <a:gd name="connsiteX5" fmla="*/ 20999 w 7139728"/>
              <a:gd name="connsiteY5" fmla="*/ 0 h 83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9728" h="8353509">
                <a:moveTo>
                  <a:pt x="20999" y="0"/>
                </a:moveTo>
                <a:lnTo>
                  <a:pt x="7139728" y="8045891"/>
                </a:lnTo>
                <a:lnTo>
                  <a:pt x="6792044" y="8353509"/>
                </a:lnTo>
                <a:lnTo>
                  <a:pt x="0" y="676851"/>
                </a:lnTo>
                <a:lnTo>
                  <a:pt x="0" y="18579"/>
                </a:lnTo>
                <a:lnTo>
                  <a:pt x="2099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D611ABE-6531-4F98-8AD9-54EA496B33B2}"/>
              </a:ext>
            </a:extLst>
          </p:cNvPr>
          <p:cNvSpPr txBox="1"/>
          <p:nvPr/>
        </p:nvSpPr>
        <p:spPr>
          <a:xfrm flipH="1">
            <a:off x="1970992" y="6309103"/>
            <a:ext cx="7583822" cy="461665"/>
          </a:xfrm>
          <a:prstGeom prst="rect">
            <a:avLst/>
          </a:prstGeom>
          <a:noFill/>
          <a:effectLst>
            <a:outerShdw dist="25400" dir="1800000" algn="tl" rotWithShape="0">
              <a:prstClr val="black"/>
            </a:outerShdw>
            <a:reflection stA="64000" endPos="9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C00000"/>
                </a:solidFill>
              </a:rPr>
              <a:t>Basado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  <a:r>
              <a:rPr lang="pt-BR" sz="2400" b="1" dirty="0" err="1" smtClean="0">
                <a:solidFill>
                  <a:srgbClr val="C00000"/>
                </a:solidFill>
              </a:rPr>
              <a:t>en</a:t>
            </a:r>
            <a:r>
              <a:rPr lang="pt-BR" sz="2400" b="1" dirty="0" smtClean="0">
                <a:solidFill>
                  <a:srgbClr val="C00000"/>
                </a:solidFill>
              </a:rPr>
              <a:t> </a:t>
            </a:r>
            <a:r>
              <a:rPr lang="pt-BR" sz="2400" b="1" dirty="0" err="1">
                <a:solidFill>
                  <a:srgbClr val="C00000"/>
                </a:solidFill>
              </a:rPr>
              <a:t>el</a:t>
            </a:r>
            <a:r>
              <a:rPr lang="pt-BR" sz="2400" b="1" dirty="0">
                <a:solidFill>
                  <a:srgbClr val="C00000"/>
                </a:solidFill>
              </a:rPr>
              <a:t> libro de Héctor Delgado -- S. Yeury Ferreira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0196027" y="6432214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CristoWeb.com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73" y="3735660"/>
            <a:ext cx="1930329" cy="17292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D201C2A-75C6-43C2-87D3-B18A8345CE79}"/>
              </a:ext>
            </a:extLst>
          </p:cNvPr>
          <p:cNvSpPr txBox="1"/>
          <p:nvPr/>
        </p:nvSpPr>
        <p:spPr>
          <a:xfrm>
            <a:off x="1970993" y="5798087"/>
            <a:ext cx="758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dirty="0"/>
              <a:t>Iglesia Adventista del Séptimo Día Bella Vista RD</a:t>
            </a:r>
          </a:p>
        </p:txBody>
      </p:sp>
    </p:spTree>
    <p:extLst>
      <p:ext uri="{BB962C8B-B14F-4D97-AF65-F5344CB8AC3E}">
        <p14:creationId xmlns:p14="http://schemas.microsoft.com/office/powerpoint/2010/main" val="31932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0" y="-1705970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705040" y="1319348"/>
            <a:ext cx="6677383" cy="3291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6600" dirty="0" smtClean="0">
                <a:solidFill>
                  <a:schemeClr val="bg1"/>
                </a:solidFill>
                <a:latin typeface="+mn-lt"/>
              </a:rPr>
              <a:t>La ira de Dios no es igual a la ira del hombre.</a:t>
            </a:r>
            <a:endParaRPr lang="es-ES" sz="6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8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0" y="-1705970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348143" y="1175656"/>
            <a:ext cx="8234555" cy="4465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La ira del hombre.</a:t>
            </a:r>
            <a:endParaRPr lang="es-ES" sz="4400" dirty="0" smtClean="0">
              <a:solidFill>
                <a:srgbClr val="FFFF00"/>
              </a:solidFill>
              <a:latin typeface="+mn-lt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Un arranque psicológico de enojo.</a:t>
            </a:r>
          </a:p>
          <a:p>
            <a:pPr lvl="0" algn="l">
              <a:spcBef>
                <a:spcPts val="0"/>
              </a:spcBef>
              <a:defRPr/>
            </a:pP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La ira de Dios.</a:t>
            </a:r>
          </a:p>
          <a:p>
            <a:pPr lvl="0" algn="l">
              <a:spcBef>
                <a:spcPts val="0"/>
              </a:spcBef>
              <a:defRPr/>
            </a:pP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Su just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a indignación contra el pecado. Dios no puede ser indiferente ante el pecado y la maldad humanas.</a:t>
            </a:r>
            <a:endParaRPr lang="es-ES" sz="4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7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0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La consumación de la ira de Dios.</a:t>
            </a:r>
            <a:endParaRPr lang="es-ES" sz="28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453471" y="0"/>
            <a:ext cx="9498823" cy="715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s-ES" sz="3200" b="1" dirty="0">
                <a:solidFill>
                  <a:srgbClr val="0070C0"/>
                </a:solidFill>
              </a:rPr>
              <a:t>2. </a:t>
            </a:r>
            <a:r>
              <a:rPr lang="es-ES" sz="3200" b="1" dirty="0" smtClean="0">
                <a:solidFill>
                  <a:srgbClr val="0070C0"/>
                </a:solidFill>
              </a:rPr>
              <a:t>¿Cuándo serán derramadas las plagas? </a:t>
            </a:r>
            <a:endParaRPr lang="es-ES" sz="3200" b="1" dirty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s-ES" sz="3200" b="1" dirty="0" smtClean="0">
                <a:solidFill>
                  <a:srgbClr val="FF0000"/>
                </a:solidFill>
              </a:rPr>
              <a:t>Ap. </a:t>
            </a:r>
            <a:r>
              <a:rPr lang="es-ES" sz="3200" b="1" dirty="0" smtClean="0">
                <a:solidFill>
                  <a:srgbClr val="FF0000"/>
                </a:solidFill>
              </a:rPr>
              <a:t>15: 5-8 RVR1977</a:t>
            </a:r>
            <a:endParaRPr lang="es-ES" sz="3200" b="1" dirty="0">
              <a:solidFill>
                <a:srgbClr val="FF0000"/>
              </a:solidFill>
            </a:endParaRPr>
          </a:p>
          <a:p>
            <a:r>
              <a:rPr lang="es-ES" sz="3200" dirty="0" smtClean="0">
                <a:solidFill>
                  <a:srgbClr val="002060"/>
                </a:solidFill>
              </a:rPr>
              <a:t>Después </a:t>
            </a:r>
            <a:r>
              <a:rPr lang="es-ES" sz="3200" dirty="0">
                <a:solidFill>
                  <a:srgbClr val="002060"/>
                </a:solidFill>
              </a:rPr>
              <a:t>de estas cosas miré, y he aquí fue abierto en el cielo el santuario del tabernáculo del testimonio;</a:t>
            </a:r>
          </a:p>
          <a:p>
            <a:r>
              <a:rPr lang="es-ES" sz="3200" dirty="0" smtClean="0">
                <a:solidFill>
                  <a:srgbClr val="002060"/>
                </a:solidFill>
              </a:rPr>
              <a:t>y </a:t>
            </a:r>
            <a:r>
              <a:rPr lang="es-ES" sz="3200" dirty="0">
                <a:solidFill>
                  <a:srgbClr val="002060"/>
                </a:solidFill>
              </a:rPr>
              <a:t>del santuario salieron los siete ángeles que tenían las siete plagas, vestidos de lino limpio y resplandeciente, y ceñidos alrededor del pecho con ceñidores de </a:t>
            </a:r>
            <a:r>
              <a:rPr lang="es-ES" sz="3200" dirty="0" smtClean="0">
                <a:solidFill>
                  <a:srgbClr val="002060"/>
                </a:solidFill>
              </a:rPr>
              <a:t>oro. Y </a:t>
            </a:r>
            <a:r>
              <a:rPr lang="es-ES" sz="3200" dirty="0">
                <a:solidFill>
                  <a:srgbClr val="002060"/>
                </a:solidFill>
              </a:rPr>
              <a:t>uno de los cuatro seres vivientes dio a los siete ángeles siete copas de oro, llenas del </a:t>
            </a:r>
            <a:r>
              <a:rPr lang="es-ES" sz="3200" dirty="0" smtClean="0">
                <a:solidFill>
                  <a:srgbClr val="002060"/>
                </a:solidFill>
              </a:rPr>
              <a:t>______de </a:t>
            </a:r>
            <a:r>
              <a:rPr lang="es-ES" sz="3200" dirty="0">
                <a:solidFill>
                  <a:srgbClr val="002060"/>
                </a:solidFill>
              </a:rPr>
              <a:t>Dios, que vive por los siglos de los </a:t>
            </a:r>
            <a:r>
              <a:rPr lang="es-ES" sz="3200" dirty="0" smtClean="0">
                <a:solidFill>
                  <a:srgbClr val="002060"/>
                </a:solidFill>
              </a:rPr>
              <a:t>siglos.</a:t>
            </a:r>
            <a:r>
              <a:rPr lang="es-ES" sz="3200" dirty="0">
                <a:solidFill>
                  <a:srgbClr val="002060"/>
                </a:solidFill>
              </a:rPr>
              <a:t> </a:t>
            </a:r>
            <a:r>
              <a:rPr lang="es-ES" sz="3200" dirty="0" smtClean="0">
                <a:solidFill>
                  <a:srgbClr val="002060"/>
                </a:solidFill>
              </a:rPr>
              <a:t>Y </a:t>
            </a:r>
            <a:r>
              <a:rPr lang="es-ES" sz="3200" dirty="0">
                <a:solidFill>
                  <a:srgbClr val="002060"/>
                </a:solidFill>
              </a:rPr>
              <a:t>el </a:t>
            </a:r>
            <a:r>
              <a:rPr lang="es-ES" sz="3200" dirty="0" smtClean="0">
                <a:solidFill>
                  <a:srgbClr val="002060"/>
                </a:solidFill>
              </a:rPr>
              <a:t>________________________</a:t>
            </a:r>
            <a:r>
              <a:rPr lang="es-ES" sz="3200" b="1" dirty="0" smtClean="0">
                <a:solidFill>
                  <a:srgbClr val="C00000"/>
                </a:solidFill>
              </a:rPr>
              <a:t>  por la </a:t>
            </a:r>
            <a:r>
              <a:rPr lang="es-ES" sz="3200" b="1" dirty="0">
                <a:solidFill>
                  <a:srgbClr val="C00000"/>
                </a:solidFill>
              </a:rPr>
              <a:t>gloria de Dios, y por su poder</a:t>
            </a:r>
            <a:r>
              <a:rPr lang="es-ES" sz="3200" dirty="0">
                <a:solidFill>
                  <a:srgbClr val="002060"/>
                </a:solidFill>
              </a:rPr>
              <a:t>; y nadie podía entrar en el santuario hasta que se consumaran las siete plagas de los siete ángeles.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C91CC6-5F29-4516-BF7E-4C4896003380}"/>
              </a:ext>
            </a:extLst>
          </p:cNvPr>
          <p:cNvSpPr txBox="1"/>
          <p:nvPr/>
        </p:nvSpPr>
        <p:spPr>
          <a:xfrm>
            <a:off x="7496220" y="3884193"/>
            <a:ext cx="1086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6613"/>
                </a:solidFill>
              </a:rPr>
              <a:t>furor</a:t>
            </a:r>
            <a:endParaRPr lang="es-DO" sz="3200" b="1" dirty="0">
              <a:solidFill>
                <a:srgbClr val="DF6613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C91CC6-5F29-4516-BF7E-4C4896003380}"/>
              </a:ext>
            </a:extLst>
          </p:cNvPr>
          <p:cNvSpPr txBox="1"/>
          <p:nvPr/>
        </p:nvSpPr>
        <p:spPr>
          <a:xfrm>
            <a:off x="2488275" y="4811474"/>
            <a:ext cx="482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DF6613"/>
                </a:solidFill>
              </a:rPr>
              <a:t>santuario se llenó de humo </a:t>
            </a:r>
            <a:endParaRPr lang="es-DO" sz="3200" b="1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El santuario lleno de humo [de una nube]</a:t>
            </a:r>
            <a:endParaRPr lang="es-ES" sz="28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545131" y="77826"/>
            <a:ext cx="9141713" cy="670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3600" b="1" dirty="0" smtClean="0">
                <a:solidFill>
                  <a:srgbClr val="FF0000"/>
                </a:solidFill>
              </a:rPr>
              <a:t>2 Cr. 5: 13-14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3600" dirty="0" smtClean="0">
                <a:solidFill>
                  <a:srgbClr val="002060"/>
                </a:solidFill>
                <a:latin typeface="system-ui"/>
              </a:rPr>
              <a:t>cuando </a:t>
            </a:r>
            <a:r>
              <a:rPr lang="es-ES" sz="3600" dirty="0">
                <a:solidFill>
                  <a:srgbClr val="002060"/>
                </a:solidFill>
                <a:latin typeface="system-ui"/>
              </a:rPr>
              <a:t>hacían resonar, pues, las trompetas, y cantaban todos a una, para alabar y dar gracias a Jehová, y a medida que alzaban la voz con trompetas y címbalos y otros instrumentos de música, y alababan a Jehová, diciendo: Porque él es bueno, porque su misericordia es para siempre; entonces </a:t>
            </a:r>
            <a:r>
              <a:rPr lang="es-ES" sz="3600" dirty="0">
                <a:solidFill>
                  <a:srgbClr val="DF6613"/>
                </a:solidFill>
                <a:latin typeface="system-ui"/>
              </a:rPr>
              <a:t>la casa se llenó de una nube, la casa de </a:t>
            </a:r>
            <a:r>
              <a:rPr lang="es-ES" sz="3600" dirty="0" smtClean="0">
                <a:solidFill>
                  <a:srgbClr val="DF6613"/>
                </a:solidFill>
                <a:latin typeface="system-ui"/>
              </a:rPr>
              <a:t>Jehová</a:t>
            </a:r>
            <a:r>
              <a:rPr lang="es-ES" sz="3600" dirty="0" smtClean="0">
                <a:solidFill>
                  <a:srgbClr val="002060"/>
                </a:solidFill>
                <a:latin typeface="system-ui"/>
              </a:rPr>
              <a:t>. Y </a:t>
            </a:r>
            <a:r>
              <a:rPr lang="es-ES" sz="3600" dirty="0">
                <a:solidFill>
                  <a:srgbClr val="002060"/>
                </a:solidFill>
                <a:latin typeface="system-ui"/>
              </a:rPr>
              <a:t>no podían los sacerdotes estar allí para ministrar, por causa de la nube; porque </a:t>
            </a:r>
            <a:r>
              <a:rPr lang="es-ES" sz="3600" b="1" dirty="0">
                <a:solidFill>
                  <a:srgbClr val="C00000"/>
                </a:solidFill>
                <a:latin typeface="system-ui"/>
              </a:rPr>
              <a:t>la gloria de Jehová había llenado la casa de Dios</a:t>
            </a:r>
            <a:r>
              <a:rPr lang="es-ES" sz="3600" dirty="0">
                <a:solidFill>
                  <a:srgbClr val="002060"/>
                </a:solidFill>
                <a:latin typeface="system-ui"/>
              </a:rPr>
              <a:t>.</a:t>
            </a:r>
            <a:endParaRPr lang="es-ES" sz="3600" dirty="0">
              <a:solidFill>
                <a:srgbClr val="00206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6178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" y="-1747211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290746" y="942480"/>
            <a:ext cx="8106509" cy="4583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Santuario lleno de humo. 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Significa que la intercesión de Cristo que hace posible la salvación de los pecadores habrá llegado a su final.  El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tiempo de gracia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, es decir, la oportunidad de salvación,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habrá terminado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.</a:t>
            </a:r>
            <a:endParaRPr lang="es-ES" sz="44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8" y="-1588404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413832" y="901336"/>
            <a:ext cx="7983423" cy="47679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Las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siete plagas finales 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indican entonces que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Cristo ha terminado su intercesión 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y ha declarado:</a:t>
            </a:r>
          </a:p>
          <a:p>
            <a:pPr lvl="0" algn="l">
              <a:spcBef>
                <a:spcPts val="0"/>
              </a:spcBef>
              <a:defRPr/>
            </a:pP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“El </a:t>
            </a:r>
            <a:r>
              <a:rPr lang="es-ES" sz="4000" i="1" dirty="0">
                <a:solidFill>
                  <a:schemeClr val="bg1"/>
                </a:solidFill>
                <a:latin typeface="+mn-lt"/>
              </a:rPr>
              <a:t>que es injusto, sea injusto todavía; y el que es inmundo, sea inmundo todavía; y el que es justo, practique la justicia todavía; y el que es santo, santifíquese todavía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.” (</a:t>
            </a:r>
            <a:r>
              <a:rPr lang="es-ES" sz="4000" i="1" dirty="0" smtClean="0">
                <a:solidFill>
                  <a:schemeClr val="bg1"/>
                </a:solidFill>
              </a:rPr>
              <a:t>Ap</a:t>
            </a:r>
            <a:r>
              <a:rPr lang="es-ES" sz="4000" i="1" dirty="0">
                <a:solidFill>
                  <a:schemeClr val="bg1"/>
                </a:solidFill>
              </a:rPr>
              <a:t>. 22: 11 </a:t>
            </a:r>
            <a:r>
              <a:rPr lang="es-ES" sz="4000" i="1" dirty="0" smtClean="0">
                <a:solidFill>
                  <a:schemeClr val="bg1"/>
                </a:solidFill>
              </a:rPr>
              <a:t>)</a:t>
            </a:r>
            <a:endParaRPr lang="es-ES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6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8" y="-1588404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413832" y="1241121"/>
            <a:ext cx="7983423" cy="4661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Cuando el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mensaje de los tres ángeles 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sea proclamado, y las personas hayan tenido la oportunidad de elegir entre la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verdad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 de Dios y las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falsedades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 de Babilonia, entonces terminará el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tiempo de gracia,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 es decir, la oportunidad de salvación.</a:t>
            </a:r>
            <a:endParaRPr lang="es-ES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8" y="-1588404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413832" y="1241121"/>
            <a:ext cx="7983423" cy="4428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Las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siete plagas 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no caerán sobre el mundo impío sin que antes se haga un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llamado al arrepentimiento 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y la verdad sea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proclamada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 con claridad. Solo los que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persistan en la desobediencia 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y rechacen la amonestación final deliberadamente,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experimentarán la ira de Dios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.</a:t>
            </a:r>
            <a:endParaRPr lang="es-ES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0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615864" y="360"/>
            <a:ext cx="10296938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DF6613"/>
            </a:solidFill>
          </a:ln>
          <a:effectLst>
            <a:outerShdw blurRad="50800" dist="50800" algn="ctr" rotWithShape="0">
              <a:srgbClr val="DF6613">
                <a:alpha val="43000"/>
              </a:srgbClr>
            </a:outerShdw>
          </a:effectLst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B5520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3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Prueba corta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prstClr val="white"/>
                </a:solidFill>
                <a:latin typeface="Trebuchet MS" panose="020B0603020202020204"/>
              </a:rPr>
              <a:t>Asocie</a:t>
            </a:r>
            <a:endParaRPr kumimoji="0" lang="es-D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855619" y="4521624"/>
            <a:ext cx="2389032" cy="2283720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2" y="3962553"/>
            <a:ext cx="1889924" cy="17009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3914125" y="1754587"/>
            <a:ext cx="2338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la ira del hombre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3994187" y="173344"/>
            <a:ext cx="3630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siete plagas postreras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3797296" y="4097764"/>
            <a:ext cx="2724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Santuario lleno de humo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3801729" y="5276050"/>
            <a:ext cx="2932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experimentarán la ira de Dios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3821175" y="3179659"/>
            <a:ext cx="236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la ira de Dios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393485" y="233251"/>
            <a:ext cx="4099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A. </a:t>
            </a:r>
            <a:r>
              <a:rPr lang="es-ES" sz="3200" dirty="0"/>
              <a:t>arranque psicológico de enojo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366644" y="2673244"/>
            <a:ext cx="407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ira de Dios al final de los tiempos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366644" y="1461572"/>
            <a:ext cx="3856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el tiempo de gracia terminó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456524" y="3780242"/>
            <a:ext cx="4036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D. </a:t>
            </a:r>
            <a:r>
              <a:rPr lang="es-ES" sz="3200" dirty="0"/>
              <a:t>los que rechacen la amonestación final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541925" y="4889833"/>
            <a:ext cx="3895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E. </a:t>
            </a:r>
            <a:r>
              <a:rPr lang="es-ES" sz="3200" dirty="0"/>
              <a:t>su justa indignación contra el pecado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665480" y="6074681"/>
            <a:ext cx="3439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F. </a:t>
            </a:r>
            <a:r>
              <a:rPr lang="es-DO" sz="3000" dirty="0" smtClean="0"/>
              <a:t>Sellados</a:t>
            </a:r>
            <a:endParaRPr lang="es-DO" sz="3000" dirty="0"/>
          </a:p>
        </p:txBody>
      </p:sp>
    </p:spTree>
    <p:extLst>
      <p:ext uri="{BB962C8B-B14F-4D97-AF65-F5344CB8AC3E}">
        <p14:creationId xmlns:p14="http://schemas.microsoft.com/office/powerpoint/2010/main" val="19715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Descripción de las siete plagas</a:t>
            </a:r>
            <a:endParaRPr lang="es-ES" sz="28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735824" y="159303"/>
            <a:ext cx="8483446" cy="662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4400" b="1" dirty="0">
                <a:solidFill>
                  <a:srgbClr val="0070C0"/>
                </a:solidFill>
              </a:rPr>
              <a:t>3. </a:t>
            </a:r>
            <a:r>
              <a:rPr lang="es-ES" sz="4400" b="1" dirty="0" smtClean="0">
                <a:solidFill>
                  <a:srgbClr val="0070C0"/>
                </a:solidFill>
              </a:rPr>
              <a:t>¿Nota el contenido y el foco de la primera plaga? </a:t>
            </a:r>
            <a:r>
              <a:rPr lang="es-ES" sz="4400" b="1" dirty="0" smtClean="0">
                <a:solidFill>
                  <a:srgbClr val="FF0000"/>
                </a:solidFill>
              </a:rPr>
              <a:t>Ap</a:t>
            </a:r>
            <a:r>
              <a:rPr lang="es-ES" sz="4400" b="1" dirty="0">
                <a:solidFill>
                  <a:srgbClr val="FF0000"/>
                </a:solidFill>
              </a:rPr>
              <a:t>. </a:t>
            </a:r>
            <a:r>
              <a:rPr lang="es-ES" sz="4400" b="1" dirty="0" smtClean="0">
                <a:solidFill>
                  <a:srgbClr val="FF0000"/>
                </a:solidFill>
              </a:rPr>
              <a:t>16: 2</a:t>
            </a:r>
            <a:endParaRPr lang="es-ES" sz="4400" b="1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s-ES" sz="5400" b="1" dirty="0">
                <a:solidFill>
                  <a:srgbClr val="002060"/>
                </a:solidFill>
              </a:rPr>
              <a:t>Fue el primero, y derramó su copa sobre la tierra, y sobrevino una </a:t>
            </a:r>
            <a:r>
              <a:rPr lang="es-ES" sz="5400" b="1" dirty="0" smtClean="0">
                <a:solidFill>
                  <a:srgbClr val="002060"/>
                </a:solidFill>
              </a:rPr>
              <a:t>__________ maligna </a:t>
            </a:r>
            <a:r>
              <a:rPr lang="es-ES" sz="5400" b="1" dirty="0">
                <a:solidFill>
                  <a:srgbClr val="002060"/>
                </a:solidFill>
              </a:rPr>
              <a:t>y dolorosa a los hombres que tenían la </a:t>
            </a:r>
            <a:r>
              <a:rPr lang="es-ES" sz="5400" b="1" dirty="0" smtClean="0">
                <a:solidFill>
                  <a:srgbClr val="002060"/>
                </a:solidFill>
              </a:rPr>
              <a:t>_____  </a:t>
            </a:r>
            <a:r>
              <a:rPr lang="es-ES" sz="5400" b="1" dirty="0">
                <a:solidFill>
                  <a:srgbClr val="002060"/>
                </a:solidFill>
              </a:rPr>
              <a:t>de la bestia, y que adoraban su imagen.</a:t>
            </a:r>
            <a:endParaRPr lang="es-ES" sz="5400" b="1" dirty="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C91CC6-5F29-4516-BF7E-4C4896003380}"/>
              </a:ext>
            </a:extLst>
          </p:cNvPr>
          <p:cNvSpPr txBox="1"/>
          <p:nvPr/>
        </p:nvSpPr>
        <p:spPr>
          <a:xfrm>
            <a:off x="9319007" y="4375506"/>
            <a:ext cx="177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marca</a:t>
            </a:r>
            <a:endParaRPr lang="es-DO" sz="4800" b="1" dirty="0">
              <a:solidFill>
                <a:srgbClr val="DF6613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C91CC6-5F29-4516-BF7E-4C4896003380}"/>
              </a:ext>
            </a:extLst>
          </p:cNvPr>
          <p:cNvSpPr txBox="1"/>
          <p:nvPr/>
        </p:nvSpPr>
        <p:spPr>
          <a:xfrm>
            <a:off x="6977547" y="2843174"/>
            <a:ext cx="37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ú</a:t>
            </a:r>
            <a:r>
              <a:rPr lang="es-ES" sz="4800" b="1" dirty="0" smtClean="0">
                <a:solidFill>
                  <a:srgbClr val="DF6613"/>
                </a:solidFill>
              </a:rPr>
              <a:t>lcera [llaga]</a:t>
            </a:r>
            <a:endParaRPr lang="es-DO" sz="4800" b="1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2025746" y="-2921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flipH="1">
            <a:off x="-62375" y="655323"/>
            <a:ext cx="4051493" cy="923330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Introducción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D191B8F3-F3FD-48E0-B5F5-86492DB5B60F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anja diagonal 10">
            <a:extLst>
              <a:ext uri="{FF2B5EF4-FFF2-40B4-BE49-F238E27FC236}">
                <a16:creationId xmlns:a16="http://schemas.microsoft.com/office/drawing/2014/main" id="{FEE4F09F-1B24-4FD2-BF15-B0FB42636803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D9AEF-713B-4EE9-A986-0042EEE72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2" y="4315305"/>
            <a:ext cx="1891169" cy="169982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C5E7664-7BB5-477B-8BCA-18B629324263}"/>
              </a:ext>
            </a:extLst>
          </p:cNvPr>
          <p:cNvSpPr txBox="1"/>
          <p:nvPr/>
        </p:nvSpPr>
        <p:spPr>
          <a:xfrm>
            <a:off x="3989118" y="875627"/>
            <a:ext cx="7429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6000" b="1" dirty="0" smtClean="0">
                <a:solidFill>
                  <a:srgbClr val="002060"/>
                </a:solidFill>
              </a:rPr>
              <a:t>En la pasada lección, estudiamos el último </a:t>
            </a:r>
            <a:r>
              <a:rPr lang="es-ES" sz="6000" b="1" dirty="0" smtClean="0">
                <a:solidFill>
                  <a:srgbClr val="DF6613"/>
                </a:solidFill>
              </a:rPr>
              <a:t>mensaje</a:t>
            </a:r>
            <a:r>
              <a:rPr lang="es-ES" sz="6000" b="1" dirty="0" smtClean="0">
                <a:solidFill>
                  <a:srgbClr val="002060"/>
                </a:solidFill>
              </a:rPr>
              <a:t> de </a:t>
            </a:r>
            <a:r>
              <a:rPr lang="es-ES" sz="6000" b="1" dirty="0" smtClean="0">
                <a:solidFill>
                  <a:srgbClr val="DF6613"/>
                </a:solidFill>
              </a:rPr>
              <a:t>amonestación</a:t>
            </a:r>
            <a:r>
              <a:rPr lang="es-ES" sz="6000" b="1" dirty="0" smtClean="0">
                <a:solidFill>
                  <a:srgbClr val="002060"/>
                </a:solidFill>
              </a:rPr>
              <a:t> que será proclamado al mundo.</a:t>
            </a:r>
            <a:endParaRPr lang="es-E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0" y="-1705970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366411" y="621338"/>
            <a:ext cx="8135219" cy="4674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Las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llagas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 malignas de la primera plaga afligirán solo a los que tienen la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marca de la bestia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 y que adoraron su imagen. ¡El Pueblo que tiene el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sello de Dios 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será protegido!</a:t>
            </a:r>
            <a:endParaRPr lang="es-E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0" y="-1705970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479091" y="1009602"/>
            <a:ext cx="8403597" cy="4359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Existe un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paralelismo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 entre las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siete trompetas 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de Ap. 8 y 9 y las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siete plagas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.  Esa similitud revela que los juicios de las siete trompetas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preanunciaban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 los juicios finales de las plagas.</a:t>
            </a:r>
            <a:endParaRPr lang="es-ES" sz="4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5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249699"/>
            <a:ext cx="7418432" cy="404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3600" i="1" dirty="0" smtClean="0">
                <a:solidFill>
                  <a:schemeClr val="bg1"/>
                </a:solidFill>
                <a:latin typeface="+mn-lt"/>
              </a:rPr>
              <a:t>“Las plagas que cayeron sobre Egipto cuando Dios estaba por libertar a Israel fueron de índole análoga a los juicios más terribles y extensos que caerán sobre el mundo inmediatamente antes de la liberación final del Pueblo de Dios” </a:t>
            </a:r>
            <a:r>
              <a:rPr lang="es-ES" sz="3200" dirty="0" smtClean="0">
                <a:solidFill>
                  <a:schemeClr val="bg1"/>
                </a:solidFill>
                <a:latin typeface="+mn-lt"/>
              </a:rPr>
              <a:t>Elena G. White, Eventos de los últimos días, p. 207.</a:t>
            </a:r>
            <a:endParaRPr lang="es-ES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79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0" y="-1705970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479091" y="1192482"/>
            <a:ext cx="8207709" cy="3967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dirty="0" smtClean="0">
                <a:solidFill>
                  <a:schemeClr val="bg1"/>
                </a:solidFill>
                <a:latin typeface="+mn-lt"/>
              </a:rPr>
              <a:t>Los  </a:t>
            </a:r>
            <a:r>
              <a:rPr lang="es-ES" dirty="0" smtClean="0">
                <a:solidFill>
                  <a:srgbClr val="FFFF00"/>
                </a:solidFill>
                <a:latin typeface="+mn-lt"/>
              </a:rPr>
              <a:t>juicios de las siete trompetas 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procuraron mover a los seres humanos al </a:t>
            </a:r>
            <a:r>
              <a:rPr lang="es-ES" dirty="0" smtClean="0">
                <a:solidFill>
                  <a:srgbClr val="FFFF00"/>
                </a:solidFill>
                <a:latin typeface="+mn-lt"/>
              </a:rPr>
              <a:t>arrepentimiento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, pero no lo lograron (Ap. 9: 20-21).</a:t>
            </a:r>
            <a:endParaRPr lang="es-E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0" y="-1705970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479091" y="1244734"/>
            <a:ext cx="8403597" cy="4359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dirty="0" smtClean="0">
                <a:solidFill>
                  <a:schemeClr val="bg1"/>
                </a:solidFill>
                <a:latin typeface="+mn-lt"/>
              </a:rPr>
              <a:t>Los  </a:t>
            </a:r>
            <a:r>
              <a:rPr lang="es-ES" dirty="0" smtClean="0">
                <a:solidFill>
                  <a:srgbClr val="FFFF00"/>
                </a:solidFill>
                <a:latin typeface="+mn-lt"/>
              </a:rPr>
              <a:t>juicios de las siete plagas 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no están diseñados para producir arrepentimiento, sino para </a:t>
            </a:r>
            <a:r>
              <a:rPr lang="es-ES" dirty="0" smtClean="0">
                <a:solidFill>
                  <a:srgbClr val="FFFF00"/>
                </a:solidFill>
                <a:latin typeface="+mn-lt"/>
              </a:rPr>
              <a:t>castigar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 al sistema impío de Babilonia por sus crímenes</a:t>
            </a:r>
            <a:endParaRPr lang="es-E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7" y="6626"/>
            <a:ext cx="10481590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Descripción de las siete plagas.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7" y="77826"/>
            <a:ext cx="9865683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4000" b="1" dirty="0">
                <a:solidFill>
                  <a:srgbClr val="0070C0"/>
                </a:solidFill>
              </a:rPr>
              <a:t>4. </a:t>
            </a:r>
            <a:r>
              <a:rPr lang="es-ES" sz="4000" b="1" dirty="0" smtClean="0">
                <a:solidFill>
                  <a:srgbClr val="0070C0"/>
                </a:solidFill>
              </a:rPr>
              <a:t>¿Qué ocurre a los océanos al caer la segunda plaga?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Ap. </a:t>
            </a:r>
            <a:r>
              <a:rPr lang="es-ES" sz="4000" b="1" dirty="0" smtClean="0">
                <a:solidFill>
                  <a:srgbClr val="FF0000"/>
                </a:solidFill>
              </a:rPr>
              <a:t>16: 3</a:t>
            </a:r>
            <a:endParaRPr lang="es-ES" sz="4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4800" b="1" dirty="0">
                <a:solidFill>
                  <a:srgbClr val="002060"/>
                </a:solidFill>
              </a:rPr>
              <a:t>El segundo ángel derramó su copa sobre el mar, y éste se convirtió en </a:t>
            </a:r>
            <a:r>
              <a:rPr lang="es-ES" sz="4800" b="1" dirty="0" smtClean="0">
                <a:solidFill>
                  <a:srgbClr val="002060"/>
                </a:solidFill>
              </a:rPr>
              <a:t>______ como </a:t>
            </a:r>
            <a:r>
              <a:rPr lang="es-ES" sz="4800" b="1" dirty="0">
                <a:solidFill>
                  <a:srgbClr val="002060"/>
                </a:solidFill>
              </a:rPr>
              <a:t>de muerto; y </a:t>
            </a:r>
            <a:r>
              <a:rPr lang="es-ES" sz="4800" b="1" dirty="0" smtClean="0">
                <a:solidFill>
                  <a:srgbClr val="002060"/>
                </a:solidFill>
              </a:rPr>
              <a:t>_____ </a:t>
            </a:r>
            <a:r>
              <a:rPr lang="es-ES" sz="4800" b="1" dirty="0">
                <a:solidFill>
                  <a:srgbClr val="002060"/>
                </a:solidFill>
              </a:rPr>
              <a:t>todo ser vivo que había en el mar.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DCAB64-A1B0-40B7-B327-DF98DA3D5779}"/>
              </a:ext>
            </a:extLst>
          </p:cNvPr>
          <p:cNvSpPr txBox="1"/>
          <p:nvPr/>
        </p:nvSpPr>
        <p:spPr>
          <a:xfrm>
            <a:off x="2439012" y="2948530"/>
            <a:ext cx="193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sangre</a:t>
            </a:r>
            <a:endParaRPr lang="es-DO" sz="4000" dirty="0">
              <a:solidFill>
                <a:srgbClr val="DF6613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9558F2-8E5E-4FAC-B541-67B7C7BEC7D3}"/>
              </a:ext>
            </a:extLst>
          </p:cNvPr>
          <p:cNvSpPr txBox="1"/>
          <p:nvPr/>
        </p:nvSpPr>
        <p:spPr>
          <a:xfrm>
            <a:off x="9173580" y="2948530"/>
            <a:ext cx="1829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murió</a:t>
            </a:r>
            <a:endParaRPr lang="es-DO" sz="40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7" y="6626"/>
            <a:ext cx="10481590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Descripción de las siete plagas.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7" y="77826"/>
            <a:ext cx="9865683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5. ¿Observe lo que ocurre cuando la tercera plaga es derramada?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Ap. </a:t>
            </a:r>
            <a:r>
              <a:rPr lang="es-ES" sz="4000" b="1" dirty="0" smtClean="0">
                <a:solidFill>
                  <a:srgbClr val="FF0000"/>
                </a:solidFill>
              </a:rPr>
              <a:t>16: 4</a:t>
            </a:r>
            <a:endParaRPr lang="es-ES" sz="4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4800" b="1" dirty="0">
                <a:solidFill>
                  <a:srgbClr val="002060"/>
                </a:solidFill>
              </a:rPr>
              <a:t>El tercer ángel derramó su copa sobre los ríos, y sobre las fuentes de las aguas, y se convirtieron en </a:t>
            </a:r>
            <a:r>
              <a:rPr lang="es-ES" sz="4800" b="1" dirty="0" smtClean="0">
                <a:solidFill>
                  <a:srgbClr val="002060"/>
                </a:solidFill>
              </a:rPr>
              <a:t>______.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9558F2-8E5E-4FAC-B541-67B7C7BEC7D3}"/>
              </a:ext>
            </a:extLst>
          </p:cNvPr>
          <p:cNvSpPr txBox="1"/>
          <p:nvPr/>
        </p:nvSpPr>
        <p:spPr>
          <a:xfrm>
            <a:off x="9204694" y="2949403"/>
            <a:ext cx="1950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sangre</a:t>
            </a:r>
            <a:endParaRPr lang="es-DO" sz="40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7" y="6626"/>
            <a:ext cx="10481590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Descripción de las siete plagas.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7" y="77826"/>
            <a:ext cx="9865683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4000" b="1" dirty="0">
                <a:solidFill>
                  <a:srgbClr val="0070C0"/>
                </a:solidFill>
              </a:rPr>
              <a:t>6</a:t>
            </a:r>
            <a:r>
              <a:rPr lang="es-ES" sz="4000" b="1" dirty="0" smtClean="0">
                <a:solidFill>
                  <a:srgbClr val="0070C0"/>
                </a:solidFill>
              </a:rPr>
              <a:t>. ¿Qué proclaman los ángeles sobre la justicia divina en medio de estos juicios?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Ap. </a:t>
            </a:r>
            <a:r>
              <a:rPr lang="es-ES" sz="4000" b="1" dirty="0" smtClean="0">
                <a:solidFill>
                  <a:srgbClr val="FF0000"/>
                </a:solidFill>
              </a:rPr>
              <a:t>16: 5</a:t>
            </a:r>
            <a:endParaRPr lang="es-ES" sz="4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4800" b="1" dirty="0">
                <a:solidFill>
                  <a:srgbClr val="002060"/>
                </a:solidFill>
              </a:rPr>
              <a:t>Y oí al ángel de las aguas, que decía: </a:t>
            </a:r>
            <a:r>
              <a:rPr lang="es-ES" sz="4800" b="1" dirty="0" smtClean="0">
                <a:solidFill>
                  <a:srgbClr val="002060"/>
                </a:solidFill>
              </a:rPr>
              <a:t>_________, </a:t>
            </a:r>
            <a:r>
              <a:rPr lang="es-ES" sz="4800" b="1" dirty="0">
                <a:solidFill>
                  <a:srgbClr val="002060"/>
                </a:solidFill>
              </a:rPr>
              <a:t>oh Señor, el que eres y que eras, el Santo, porque has juzgado estas cosas.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9558F2-8E5E-4FAC-B541-67B7C7BEC7D3}"/>
              </a:ext>
            </a:extLst>
          </p:cNvPr>
          <p:cNvSpPr txBox="1"/>
          <p:nvPr/>
        </p:nvSpPr>
        <p:spPr>
          <a:xfrm>
            <a:off x="2419642" y="2322357"/>
            <a:ext cx="288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Justo eres</a:t>
            </a:r>
            <a:endParaRPr lang="es-DO" sz="40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528353"/>
            <a:ext cx="7418431" cy="3905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3600" dirty="0" smtClean="0">
                <a:solidFill>
                  <a:schemeClr val="bg1"/>
                </a:solidFill>
                <a:latin typeface="+mn-lt"/>
              </a:rPr>
              <a:t>Muchas personas </a:t>
            </a:r>
            <a:r>
              <a:rPr lang="es-ES" sz="3600" dirty="0" smtClean="0">
                <a:solidFill>
                  <a:srgbClr val="FFFF00"/>
                </a:solidFill>
                <a:latin typeface="+mn-lt"/>
              </a:rPr>
              <a:t>juzgan a Dios </a:t>
            </a:r>
            <a:r>
              <a:rPr lang="es-ES" sz="3600" dirty="0" smtClean="0">
                <a:solidFill>
                  <a:schemeClr val="bg1"/>
                </a:solidFill>
                <a:latin typeface="+mn-lt"/>
              </a:rPr>
              <a:t>como </a:t>
            </a:r>
            <a:r>
              <a:rPr lang="es-ES" sz="3600" dirty="0" smtClean="0">
                <a:solidFill>
                  <a:srgbClr val="FFFF00"/>
                </a:solidFill>
                <a:latin typeface="+mn-lt"/>
              </a:rPr>
              <a:t>severo</a:t>
            </a:r>
            <a:r>
              <a:rPr lang="es-ES" sz="3600" dirty="0" smtClean="0">
                <a:solidFill>
                  <a:schemeClr val="bg1"/>
                </a:solidFill>
                <a:latin typeface="+mn-lt"/>
              </a:rPr>
              <a:t> por derramar estos juicios sobre el mundo, pero ignoran que, como Creador, Dios no puede quedarse de brazos cruzados mientras las estructuras políticas y religiosas de la tierra [las bestias] procuran destruir a su pueblo.</a:t>
            </a:r>
            <a:endParaRPr lang="es-ES" sz="3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740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528353"/>
            <a:ext cx="7670418" cy="3905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Las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siete plagas 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son la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respuesta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 divina a la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maldad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 humana generalizada e institucionalizada.  </a:t>
            </a:r>
            <a:r>
              <a:rPr lang="es-ES" sz="4400" i="1" dirty="0" smtClean="0">
                <a:solidFill>
                  <a:srgbClr val="FFFF00"/>
                </a:solidFill>
                <a:latin typeface="+mn-lt"/>
              </a:rPr>
              <a:t>La magnitud de los juicios revela la magnitud de la maldad humana.</a:t>
            </a:r>
            <a:endParaRPr lang="es-ES" sz="44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74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2025746" y="-2921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flipH="1">
            <a:off x="-62375" y="655323"/>
            <a:ext cx="4051493" cy="923330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Introducción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D191B8F3-F3FD-48E0-B5F5-86492DB5B60F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anja diagonal 10">
            <a:extLst>
              <a:ext uri="{FF2B5EF4-FFF2-40B4-BE49-F238E27FC236}">
                <a16:creationId xmlns:a16="http://schemas.microsoft.com/office/drawing/2014/main" id="{FEE4F09F-1B24-4FD2-BF15-B0FB42636803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D9AEF-713B-4EE9-A986-0042EEE72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2" y="4315305"/>
            <a:ext cx="1891169" cy="169982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C5E7664-7BB5-477B-8BCA-18B629324263}"/>
              </a:ext>
            </a:extLst>
          </p:cNvPr>
          <p:cNvSpPr txBox="1"/>
          <p:nvPr/>
        </p:nvSpPr>
        <p:spPr>
          <a:xfrm>
            <a:off x="4118947" y="-7034"/>
            <a:ext cx="7051935" cy="658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El mensaje incluía:</a:t>
            </a:r>
          </a:p>
          <a:p>
            <a:pPr marL="914400" lvl="0" indent="-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El anuncio del evangelio eterno.</a:t>
            </a:r>
          </a:p>
          <a:p>
            <a:pPr marL="914400" lvl="0" indent="-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El juicio de Dios.</a:t>
            </a:r>
          </a:p>
          <a:p>
            <a:pPr marL="914400" lvl="0" indent="-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Un llamado a adorar al Creador.</a:t>
            </a:r>
          </a:p>
          <a:p>
            <a:pPr marL="914400" lvl="0" indent="-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Una decisiva advertencia contra la marca de la bestia.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293223"/>
            <a:ext cx="7670418" cy="4153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3600" dirty="0" smtClean="0">
                <a:solidFill>
                  <a:schemeClr val="bg1"/>
                </a:solidFill>
                <a:latin typeface="+mn-lt"/>
              </a:rPr>
              <a:t>Toda la creación </a:t>
            </a:r>
            <a:r>
              <a:rPr lang="es-ES" sz="3600" dirty="0" smtClean="0">
                <a:solidFill>
                  <a:srgbClr val="FFFF00"/>
                </a:solidFill>
                <a:latin typeface="+mn-lt"/>
              </a:rPr>
              <a:t>adorará</a:t>
            </a:r>
            <a:r>
              <a:rPr lang="es-ES" sz="3600" dirty="0" smtClean="0">
                <a:solidFill>
                  <a:schemeClr val="bg1"/>
                </a:solidFill>
                <a:latin typeface="+mn-lt"/>
              </a:rPr>
              <a:t> a Dios por sus </a:t>
            </a:r>
            <a:r>
              <a:rPr lang="es-ES" sz="3600" dirty="0" smtClean="0">
                <a:solidFill>
                  <a:srgbClr val="FFFF00"/>
                </a:solidFill>
                <a:latin typeface="+mn-lt"/>
              </a:rPr>
              <a:t>actos</a:t>
            </a:r>
            <a:r>
              <a:rPr lang="es-ES" sz="3600" dirty="0" smtClean="0">
                <a:solidFill>
                  <a:schemeClr val="bg1"/>
                </a:solidFill>
                <a:latin typeface="+mn-lt"/>
              </a:rPr>
              <a:t> de justicia:</a:t>
            </a:r>
          </a:p>
          <a:p>
            <a:pPr lvl="0" algn="l">
              <a:spcBef>
                <a:spcPts val="1000"/>
              </a:spcBef>
              <a:defRPr/>
            </a:pPr>
            <a:r>
              <a:rPr lang="es-ES" sz="3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s-ES" sz="3600" b="1" i="1" dirty="0" smtClean="0">
                <a:solidFill>
                  <a:schemeClr val="bg1"/>
                </a:solidFill>
                <a:latin typeface="+mn-lt"/>
              </a:rPr>
              <a:t>Y </a:t>
            </a:r>
            <a:r>
              <a:rPr lang="es-ES" sz="3600" b="1" i="1" dirty="0">
                <a:solidFill>
                  <a:schemeClr val="bg1"/>
                </a:solidFill>
                <a:latin typeface="+mn-lt"/>
              </a:rPr>
              <a:t>cantaban el cántico de Moisés siervo de Dios, y el cántico del Cordero, diciendo: Grandes y maravillosas son tus obras, Señor Dios Todopoderoso; justos y verdaderos son tus caminos, Rey de los santos</a:t>
            </a:r>
            <a:r>
              <a:rPr lang="es-ES" sz="3600" dirty="0" smtClean="0">
                <a:solidFill>
                  <a:schemeClr val="bg1"/>
                </a:solidFill>
                <a:latin typeface="+mn-lt"/>
              </a:rPr>
              <a:t>.” (Ap. 15: 3)</a:t>
            </a:r>
            <a:endParaRPr lang="es-E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58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615864" y="360"/>
            <a:ext cx="10296938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DF6613"/>
            </a:solidFill>
          </a:ln>
          <a:effectLst>
            <a:outerShdw blurRad="50800" dist="50800" algn="ctr" rotWithShape="0">
              <a:srgbClr val="DF6613">
                <a:alpha val="43000"/>
              </a:srgbClr>
            </a:outerShdw>
          </a:effectLst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B5520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3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Prueba corta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prstClr val="white"/>
                </a:solidFill>
                <a:latin typeface="Trebuchet MS" panose="020B0603020202020204"/>
              </a:rPr>
              <a:t>Asocie</a:t>
            </a:r>
            <a:endParaRPr kumimoji="0" lang="es-D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855619" y="4521624"/>
            <a:ext cx="2389032" cy="2283720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2" y="3962553"/>
            <a:ext cx="1889924" cy="17009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3905298" y="1273470"/>
            <a:ext cx="3188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Juicios de las siete trompetas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3994187" y="173344"/>
            <a:ext cx="3630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llagas de la primera plaga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3875834" y="4142815"/>
            <a:ext cx="255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segunda plaga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3807060" y="5208020"/>
            <a:ext cx="293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el tercer ángel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3875834" y="2746553"/>
            <a:ext cx="357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Juicios de las siete plagas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437246" y="2250465"/>
            <a:ext cx="4099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mover al arrepentimiento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520455" y="5663484"/>
            <a:ext cx="407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úlceras a los marcados</a:t>
            </a:r>
            <a:endParaRPr lang="es-DO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437246" y="1038198"/>
            <a:ext cx="3856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mueren seres del mar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495122" y="3298639"/>
            <a:ext cx="4036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D. </a:t>
            </a:r>
            <a:r>
              <a:rPr lang="es-ES" sz="3200" dirty="0"/>
              <a:t>derramó su copa sobre los ríos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520450" y="4568515"/>
            <a:ext cx="3670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E. </a:t>
            </a:r>
            <a:r>
              <a:rPr lang="es-ES" sz="3200" dirty="0"/>
              <a:t>castigar a Babilonia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437246" y="248666"/>
            <a:ext cx="409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A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DO" sz="3000" dirty="0" smtClean="0"/>
              <a:t>Mueren seres del aire</a:t>
            </a:r>
            <a:endParaRPr lang="es-DO" sz="3000" dirty="0"/>
          </a:p>
        </p:txBody>
      </p:sp>
    </p:spTree>
    <p:extLst>
      <p:ext uri="{BB962C8B-B14F-4D97-AF65-F5344CB8AC3E}">
        <p14:creationId xmlns:p14="http://schemas.microsoft.com/office/powerpoint/2010/main" val="13573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7" y="6626"/>
            <a:ext cx="10481590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Descripción de las siete plagas.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7" y="77826"/>
            <a:ext cx="9865683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7. ¿Qué ocurre con el sol bajo la cuarta copa?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Ap. </a:t>
            </a:r>
            <a:r>
              <a:rPr lang="es-ES" sz="4000" b="1" dirty="0" smtClean="0">
                <a:solidFill>
                  <a:srgbClr val="FF0000"/>
                </a:solidFill>
              </a:rPr>
              <a:t>16: 8-9</a:t>
            </a:r>
            <a:endParaRPr lang="es-ES" sz="4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4800" b="1" dirty="0">
                <a:solidFill>
                  <a:srgbClr val="002060"/>
                </a:solidFill>
              </a:rPr>
              <a:t>El cuarto ángel derramó su copa sobre el sol, al cual fue dado </a:t>
            </a:r>
            <a:r>
              <a:rPr lang="es-ES" sz="4800" b="1" dirty="0" smtClean="0">
                <a:solidFill>
                  <a:srgbClr val="002060"/>
                </a:solidFill>
              </a:rPr>
              <a:t>________ </a:t>
            </a:r>
            <a:r>
              <a:rPr lang="es-ES" sz="4800" b="1" dirty="0">
                <a:solidFill>
                  <a:srgbClr val="002060"/>
                </a:solidFill>
              </a:rPr>
              <a:t>a los hombres con </a:t>
            </a:r>
            <a:r>
              <a:rPr lang="es-ES" sz="4800" b="1" dirty="0" smtClean="0">
                <a:solidFill>
                  <a:srgbClr val="002060"/>
                </a:solidFill>
              </a:rPr>
              <a:t>fuego. Y </a:t>
            </a:r>
            <a:r>
              <a:rPr lang="es-ES" sz="4800" b="1" dirty="0">
                <a:solidFill>
                  <a:srgbClr val="002060"/>
                </a:solidFill>
              </a:rPr>
              <a:t>los hombres se </a:t>
            </a:r>
            <a:r>
              <a:rPr lang="es-ES" sz="4800" b="1" dirty="0" smtClean="0">
                <a:solidFill>
                  <a:srgbClr val="002060"/>
                </a:solidFill>
              </a:rPr>
              <a:t>quemaron </a:t>
            </a:r>
            <a:r>
              <a:rPr lang="es-ES" sz="4800" b="1" dirty="0">
                <a:solidFill>
                  <a:srgbClr val="002060"/>
                </a:solidFill>
              </a:rPr>
              <a:t>con el gran calor, y blasfemaron el nombre de Dios, que tiene potestad sobre estas plagas, y no se arrepintieron para darle gloria.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9558F2-8E5E-4FAC-B541-67B7C7BEC7D3}"/>
              </a:ext>
            </a:extLst>
          </p:cNvPr>
          <p:cNvSpPr txBox="1"/>
          <p:nvPr/>
        </p:nvSpPr>
        <p:spPr>
          <a:xfrm>
            <a:off x="8294461" y="1682762"/>
            <a:ext cx="2160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quemar</a:t>
            </a:r>
            <a:endParaRPr lang="es-DO" sz="40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32411"/>
            <a:ext cx="7418431" cy="4167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Los resultados de esta copa son devastadores. Los rayos solares se tornan destructivos.  Los incendios forestales en las ciudades y los campos serán devastadores. Ninguna brigada de bomberos o rescatistas podrán prestar ayuda.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825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32411"/>
            <a:ext cx="7418431" cy="4167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Pero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los justos estarán seguros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lvl="0" algn="l">
              <a:spcBef>
                <a:spcPts val="100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Jehová </a:t>
            </a:r>
            <a:r>
              <a:rPr lang="es-ES" sz="4000" i="1" dirty="0">
                <a:solidFill>
                  <a:schemeClr val="bg1"/>
                </a:solidFill>
                <a:latin typeface="+mn-lt"/>
              </a:rPr>
              <a:t>es tu 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guardián; Jehová </a:t>
            </a:r>
            <a:r>
              <a:rPr lang="es-ES" sz="4000" i="1" dirty="0">
                <a:solidFill>
                  <a:schemeClr val="bg1"/>
                </a:solidFill>
                <a:latin typeface="+mn-lt"/>
              </a:rPr>
              <a:t>es tu sombra a tu mano 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derecha. El </a:t>
            </a:r>
            <a:r>
              <a:rPr lang="es-ES" sz="4000" i="1" dirty="0">
                <a:solidFill>
                  <a:srgbClr val="FFFF00"/>
                </a:solidFill>
                <a:latin typeface="+mn-lt"/>
              </a:rPr>
              <a:t>sol no te hará daño </a:t>
            </a:r>
            <a:r>
              <a:rPr lang="es-ES" sz="4000" i="1" dirty="0">
                <a:solidFill>
                  <a:schemeClr val="bg1"/>
                </a:solidFill>
                <a:latin typeface="+mn-lt"/>
              </a:rPr>
              <a:t>de 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día, Ni </a:t>
            </a:r>
            <a:r>
              <a:rPr lang="es-ES" sz="4000" i="1" dirty="0">
                <a:solidFill>
                  <a:schemeClr val="bg1"/>
                </a:solidFill>
                <a:latin typeface="+mn-lt"/>
              </a:rPr>
              <a:t>la luna, de 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noche. Jehová </a:t>
            </a:r>
            <a:r>
              <a:rPr lang="es-ES" sz="4000" i="1" dirty="0">
                <a:solidFill>
                  <a:schemeClr val="bg1"/>
                </a:solidFill>
                <a:latin typeface="+mn-lt"/>
              </a:rPr>
              <a:t>te guardará de todo 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mal; Él </a:t>
            </a:r>
            <a:r>
              <a:rPr lang="es-ES" sz="4000" i="1" dirty="0">
                <a:solidFill>
                  <a:schemeClr val="bg1"/>
                </a:solidFill>
                <a:latin typeface="+mn-lt"/>
              </a:rPr>
              <a:t>guardará tu alma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.” (Sal. 121: 5-7)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089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7" y="6626"/>
            <a:ext cx="10481590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Descripción de las siete plagas.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7" y="77826"/>
            <a:ext cx="9865683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4000" b="1" dirty="0">
                <a:solidFill>
                  <a:srgbClr val="0070C0"/>
                </a:solidFill>
              </a:rPr>
              <a:t>8</a:t>
            </a:r>
            <a:r>
              <a:rPr lang="es-ES" sz="4000" b="1" dirty="0" smtClean="0">
                <a:solidFill>
                  <a:srgbClr val="0070C0"/>
                </a:solidFill>
              </a:rPr>
              <a:t>. ¿Cuál es el foco de la quinta copa?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Ap. </a:t>
            </a:r>
            <a:r>
              <a:rPr lang="es-ES" sz="4000" b="1" dirty="0" smtClean="0">
                <a:solidFill>
                  <a:srgbClr val="FF0000"/>
                </a:solidFill>
              </a:rPr>
              <a:t>16: 10-11</a:t>
            </a:r>
            <a:endParaRPr lang="es-ES" sz="4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4800" b="1" dirty="0">
                <a:solidFill>
                  <a:srgbClr val="002060"/>
                </a:solidFill>
              </a:rPr>
              <a:t>El quinto ángel derramó su copa sobre el </a:t>
            </a:r>
            <a:r>
              <a:rPr lang="es-ES" sz="4800" b="1" dirty="0" smtClean="0">
                <a:solidFill>
                  <a:srgbClr val="002060"/>
                </a:solidFill>
              </a:rPr>
              <a:t>_______ </a:t>
            </a:r>
            <a:r>
              <a:rPr lang="es-ES" sz="4800" b="1" dirty="0">
                <a:solidFill>
                  <a:srgbClr val="002060"/>
                </a:solidFill>
              </a:rPr>
              <a:t>de la bestia; y su reino se cubrió de </a:t>
            </a:r>
            <a:r>
              <a:rPr lang="es-ES" sz="4800" b="1" dirty="0" smtClean="0">
                <a:solidFill>
                  <a:srgbClr val="002060"/>
                </a:solidFill>
              </a:rPr>
              <a:t>__________, </a:t>
            </a:r>
            <a:r>
              <a:rPr lang="es-ES" sz="4800" b="1" dirty="0">
                <a:solidFill>
                  <a:srgbClr val="002060"/>
                </a:solidFill>
              </a:rPr>
              <a:t>y se mordían de dolor la </a:t>
            </a:r>
            <a:r>
              <a:rPr lang="es-ES" sz="4800" b="1" dirty="0" smtClean="0">
                <a:solidFill>
                  <a:srgbClr val="002060"/>
                </a:solidFill>
              </a:rPr>
              <a:t>lengua, y </a:t>
            </a:r>
            <a:r>
              <a:rPr lang="es-ES" sz="4800" b="1" dirty="0">
                <a:solidFill>
                  <a:srgbClr val="002060"/>
                </a:solidFill>
              </a:rPr>
              <a:t>blasfemaron contra el Dios del cielo por sus dolores y por sus úlceras, y no se arrepintieron de sus obras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9558F2-8E5E-4FAC-B541-67B7C7BEC7D3}"/>
              </a:ext>
            </a:extLst>
          </p:cNvPr>
          <p:cNvSpPr txBox="1"/>
          <p:nvPr/>
        </p:nvSpPr>
        <p:spPr>
          <a:xfrm>
            <a:off x="3226073" y="1735013"/>
            <a:ext cx="173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trono</a:t>
            </a:r>
            <a:endParaRPr lang="es-DO" sz="4000" dirty="0">
              <a:solidFill>
                <a:srgbClr val="DF6613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9558F2-8E5E-4FAC-B541-67B7C7BEC7D3}"/>
              </a:ext>
            </a:extLst>
          </p:cNvPr>
          <p:cNvSpPr txBox="1"/>
          <p:nvPr/>
        </p:nvSpPr>
        <p:spPr>
          <a:xfrm>
            <a:off x="5196774" y="2423045"/>
            <a:ext cx="264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tinieblas</a:t>
            </a:r>
            <a:endParaRPr lang="es-DO" sz="40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32411"/>
            <a:ext cx="7031201" cy="4167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Mientras las primeras cuatro plagas han afectado a la humanidad en general, la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quinta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golpea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 el mismo asiento del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poder del Anticristo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.  Satanás delegó a la bestia su poder y su trono (Ap. 13: 2).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31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32411"/>
            <a:ext cx="7466689" cy="4281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La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bestia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 ejerció su autoridad sobre la tierra por un extenso periodo (1260 años) y, en el tiempo del fin, volverá a ejercer su poder despótico en complicidad con la bestia de la tierra (Ap. 13: 12).  </a:t>
            </a:r>
            <a:r>
              <a:rPr lang="es-ES" sz="4000" i="1" dirty="0" smtClean="0">
                <a:solidFill>
                  <a:srgbClr val="FFFF00"/>
                </a:solidFill>
                <a:latin typeface="+mn-lt"/>
              </a:rPr>
              <a:t>Esta quinta plaga neutraliza el poder perseguidor del Papado.</a:t>
            </a:r>
            <a:endParaRPr lang="es-ES" sz="40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32412"/>
            <a:ext cx="8176956" cy="4010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Durante esta plaga, el pueblo de Dios sigue disfrutando de la </a:t>
            </a:r>
            <a:r>
              <a:rPr lang="es-ES" sz="4000" dirty="0" smtClean="0">
                <a:solidFill>
                  <a:srgbClr val="FFFF00"/>
                </a:solidFill>
                <a:latin typeface="+mn-lt"/>
              </a:rPr>
              <a:t>protección</a:t>
            </a:r>
            <a:r>
              <a:rPr lang="es-ES" sz="4000" dirty="0" smtClean="0">
                <a:solidFill>
                  <a:schemeClr val="bg1"/>
                </a:solidFill>
                <a:latin typeface="+mn-lt"/>
              </a:rPr>
              <a:t> divina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lvl="0" algn="l">
              <a:spcBef>
                <a:spcPts val="1000"/>
              </a:spcBef>
              <a:defRPr/>
            </a:pP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“Porque </a:t>
            </a:r>
            <a:r>
              <a:rPr lang="es-ES" sz="4000" i="1" dirty="0">
                <a:solidFill>
                  <a:schemeClr val="bg1"/>
                </a:solidFill>
                <a:latin typeface="+mn-lt"/>
              </a:rPr>
              <a:t>he aquí que </a:t>
            </a:r>
            <a:r>
              <a:rPr lang="es-ES" sz="4000" i="1" dirty="0">
                <a:solidFill>
                  <a:srgbClr val="FFFF00"/>
                </a:solidFill>
                <a:latin typeface="+mn-lt"/>
              </a:rPr>
              <a:t>tinieblas</a:t>
            </a:r>
            <a:r>
              <a:rPr lang="es-ES" sz="4000" i="1" dirty="0">
                <a:solidFill>
                  <a:schemeClr val="bg1"/>
                </a:solidFill>
                <a:latin typeface="+mn-lt"/>
              </a:rPr>
              <a:t> cubrirán la tierra, y oscuridad las naciones; mas sobre ti amanecerá Jehová, y sobre ti será vista su gloria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.” (</a:t>
            </a:r>
            <a:r>
              <a:rPr lang="es-ES" sz="4000" i="1" dirty="0" err="1" smtClean="0">
                <a:solidFill>
                  <a:schemeClr val="bg1"/>
                </a:solidFill>
                <a:latin typeface="+mn-lt"/>
              </a:rPr>
              <a:t>Is</a:t>
            </a:r>
            <a:r>
              <a:rPr lang="es-ES" sz="4000" i="1" dirty="0" smtClean="0">
                <a:solidFill>
                  <a:schemeClr val="bg1"/>
                </a:solidFill>
                <a:latin typeface="+mn-lt"/>
              </a:rPr>
              <a:t>. 60: 2)</a:t>
            </a:r>
            <a:endParaRPr lang="es-ES" sz="4000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99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32412"/>
            <a:ext cx="6529652" cy="4010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Habiendo sido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sellados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, el pueblo de Dios disfruta de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protección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 divina por medio de la presencia y la morada interior del Espíritu de Dios en ellos.</a:t>
            </a:r>
            <a:endParaRPr lang="es-ES" sz="4400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48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2025746" y="-2921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flipH="1">
            <a:off x="-62375" y="655323"/>
            <a:ext cx="4051493" cy="923330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Introducción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D191B8F3-F3FD-48E0-B5F5-86492DB5B60F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anja diagonal 10">
            <a:extLst>
              <a:ext uri="{FF2B5EF4-FFF2-40B4-BE49-F238E27FC236}">
                <a16:creationId xmlns:a16="http://schemas.microsoft.com/office/drawing/2014/main" id="{FEE4F09F-1B24-4FD2-BF15-B0FB42636803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D9AEF-713B-4EE9-A986-0042EEE72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2" y="4315305"/>
            <a:ext cx="1891169" cy="169982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C5E7664-7BB5-477B-8BCA-18B629324263}"/>
              </a:ext>
            </a:extLst>
          </p:cNvPr>
          <p:cNvSpPr txBox="1"/>
          <p:nvPr/>
        </p:nvSpPr>
        <p:spPr>
          <a:xfrm>
            <a:off x="3984208" y="604413"/>
            <a:ext cx="670814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Hoy estudiaremos los eventos que ocurren </a:t>
            </a:r>
            <a:r>
              <a:rPr lang="es-ES" sz="4800" b="1" dirty="0" smtClean="0">
                <a:solidFill>
                  <a:srgbClr val="DF6613"/>
                </a:solidFill>
              </a:rPr>
              <a:t>precisamente antes </a:t>
            </a:r>
            <a:r>
              <a:rPr lang="es-ES" sz="4800" b="1" dirty="0" smtClean="0">
                <a:solidFill>
                  <a:srgbClr val="002060"/>
                </a:solidFill>
              </a:rPr>
              <a:t>del regreso de Jesús a la tierra; los </a:t>
            </a:r>
            <a:r>
              <a:rPr lang="es-ES" sz="4800" b="1" dirty="0" smtClean="0">
                <a:solidFill>
                  <a:srgbClr val="DF6613"/>
                </a:solidFill>
              </a:rPr>
              <a:t>juicios divinos </a:t>
            </a:r>
            <a:r>
              <a:rPr lang="es-ES" sz="4800" b="1" dirty="0" smtClean="0">
                <a:solidFill>
                  <a:srgbClr val="002060"/>
                </a:solidFill>
              </a:rPr>
              <a:t>que caerán sobre los que recibieron la </a:t>
            </a:r>
            <a:r>
              <a:rPr lang="es-ES" sz="4800" b="1" dirty="0" smtClean="0">
                <a:solidFill>
                  <a:srgbClr val="DF6613"/>
                </a:solidFill>
              </a:rPr>
              <a:t>marca de la bestia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7" y="6626"/>
            <a:ext cx="10481590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Descripción de las siete plagas.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7" y="77826"/>
            <a:ext cx="9865683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9. ¿Dónde será derramada la sexta plaga?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Ap. </a:t>
            </a:r>
            <a:r>
              <a:rPr lang="es-ES" sz="4000" b="1" dirty="0" smtClean="0">
                <a:solidFill>
                  <a:srgbClr val="FF0000"/>
                </a:solidFill>
              </a:rPr>
              <a:t>16: 12</a:t>
            </a:r>
            <a:endParaRPr lang="es-ES" sz="4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4800" b="1" dirty="0">
                <a:solidFill>
                  <a:srgbClr val="002060"/>
                </a:solidFill>
              </a:rPr>
              <a:t>El sexto ángel derramó su copa sobre el gran río </a:t>
            </a:r>
            <a:r>
              <a:rPr lang="es-ES" sz="4800" b="1" dirty="0" smtClean="0">
                <a:solidFill>
                  <a:srgbClr val="002060"/>
                </a:solidFill>
              </a:rPr>
              <a:t>_______; </a:t>
            </a:r>
            <a:r>
              <a:rPr lang="es-ES" sz="4800" b="1" dirty="0">
                <a:solidFill>
                  <a:srgbClr val="002060"/>
                </a:solidFill>
              </a:rPr>
              <a:t>y el agua de éste se secó, para que fuese preparado el camino para los reyes del oriente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9558F2-8E5E-4FAC-B541-67B7C7BEC7D3}"/>
              </a:ext>
            </a:extLst>
          </p:cNvPr>
          <p:cNvSpPr txBox="1"/>
          <p:nvPr/>
        </p:nvSpPr>
        <p:spPr>
          <a:xfrm>
            <a:off x="4949357" y="1739743"/>
            <a:ext cx="228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Éufrates</a:t>
            </a:r>
            <a:endParaRPr lang="es-DO" sz="40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32412"/>
            <a:ext cx="7874078" cy="4281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El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Éufrates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 es el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río de Babilonia; 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una referencia a todos los pueblos [agua] que conforman su estructura político-religiosa.  El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secamiento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 de las aguas simbólicas del Éufrates, presagia la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ruina final de Babilonia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042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2" y="1332412"/>
            <a:ext cx="8564187" cy="368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La relación entre el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Éufrates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, los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reyes del oriente 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y el </a:t>
            </a:r>
            <a:r>
              <a:rPr lang="es-ES" sz="4800" dirty="0" smtClean="0">
                <a:solidFill>
                  <a:srgbClr val="FFFF00"/>
                </a:solidFill>
                <a:latin typeface="+mn-lt"/>
              </a:rPr>
              <a:t>Armagedón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 es el </a:t>
            </a: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tema de la próxima lección</a:t>
            </a:r>
          </a:p>
          <a:p>
            <a:pPr lvl="0" algn="l">
              <a:spcBef>
                <a:spcPts val="1000"/>
              </a:spcBef>
              <a:defRPr/>
            </a:pPr>
            <a:r>
              <a:rPr lang="es-ES" sz="4800" dirty="0" smtClean="0">
                <a:solidFill>
                  <a:schemeClr val="bg1"/>
                </a:solidFill>
                <a:latin typeface="+mn-lt"/>
              </a:rPr>
              <a:t> (16. La Batalla del Armagedón)</a:t>
            </a:r>
            <a:endParaRPr lang="es-ES" sz="4800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00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7" y="6626"/>
            <a:ext cx="10481590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Descripción de las siete plagas.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7" y="77826"/>
            <a:ext cx="9865683" cy="662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10. ¿Qué evento tiene lugar bajo la séptima plaga?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Ap. </a:t>
            </a:r>
            <a:r>
              <a:rPr lang="es-ES" sz="4000" b="1" dirty="0" smtClean="0">
                <a:solidFill>
                  <a:srgbClr val="FF0000"/>
                </a:solidFill>
              </a:rPr>
              <a:t>16: 17-18</a:t>
            </a:r>
            <a:endParaRPr lang="es-ES" sz="4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4400" b="1" dirty="0">
                <a:solidFill>
                  <a:srgbClr val="002060"/>
                </a:solidFill>
              </a:rPr>
              <a:t>El séptimo ángel derramó su copa por el aire; y salió una gran voz del santuario del cielo, del trono, diciendo: </a:t>
            </a:r>
            <a:r>
              <a:rPr lang="es-ES" sz="4400" b="1" dirty="0" smtClean="0">
                <a:solidFill>
                  <a:srgbClr val="002060"/>
                </a:solidFill>
              </a:rPr>
              <a:t>__________. Entonces </a:t>
            </a:r>
            <a:r>
              <a:rPr lang="es-ES" sz="4400" b="1" dirty="0">
                <a:solidFill>
                  <a:srgbClr val="002060"/>
                </a:solidFill>
              </a:rPr>
              <a:t>hubo relámpagos, fragor de truenos y un gran temblor de tierra, un terremoto tan grande cual no lo hubo jamás desde que los hombres han estado sobre la tierra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9558F2-8E5E-4FAC-B541-67B7C7BEC7D3}"/>
              </a:ext>
            </a:extLst>
          </p:cNvPr>
          <p:cNvSpPr txBox="1"/>
          <p:nvPr/>
        </p:nvSpPr>
        <p:spPr>
          <a:xfrm>
            <a:off x="2287577" y="3394027"/>
            <a:ext cx="312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Hecho está</a:t>
            </a:r>
            <a:endParaRPr lang="es-DO" sz="40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2" y="1332412"/>
            <a:ext cx="8176957" cy="3879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s-ES" i="1" dirty="0" smtClean="0">
                <a:solidFill>
                  <a:schemeClr val="bg1"/>
                </a:solidFill>
                <a:latin typeface="+mn-lt"/>
              </a:rPr>
              <a:t>Luego </a:t>
            </a:r>
            <a:r>
              <a:rPr lang="es-ES" i="1" dirty="0">
                <a:solidFill>
                  <a:schemeClr val="bg1"/>
                </a:solidFill>
                <a:latin typeface="+mn-lt"/>
              </a:rPr>
              <a:t>que Jesús tomó el vinagre, dijo: </a:t>
            </a:r>
            <a:r>
              <a:rPr lang="es-ES" i="1" dirty="0">
                <a:solidFill>
                  <a:srgbClr val="FFFF00"/>
                </a:solidFill>
                <a:latin typeface="+mn-lt"/>
              </a:rPr>
              <a:t>Consumado está.</a:t>
            </a:r>
            <a:r>
              <a:rPr lang="es-ES" i="1" dirty="0">
                <a:solidFill>
                  <a:schemeClr val="bg1"/>
                </a:solidFill>
                <a:latin typeface="+mn-lt"/>
              </a:rPr>
              <a:t> Y habiendo inclinado la cabeza, entregó el espíritu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.”  </a:t>
            </a:r>
            <a:r>
              <a:rPr lang="es-ES" dirty="0" err="1" smtClean="0">
                <a:solidFill>
                  <a:srgbClr val="FFFF00"/>
                </a:solidFill>
                <a:latin typeface="+mn-lt"/>
              </a:rPr>
              <a:t>Jn</a:t>
            </a:r>
            <a:r>
              <a:rPr lang="es-ES" dirty="0" smtClean="0">
                <a:solidFill>
                  <a:srgbClr val="FFFF00"/>
                </a:solidFill>
                <a:latin typeface="+mn-lt"/>
              </a:rPr>
              <a:t>. 19: 30</a:t>
            </a:r>
            <a:endParaRPr lang="es-ES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904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2" y="1332412"/>
            <a:ext cx="8176957" cy="3879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dirty="0" smtClean="0">
                <a:solidFill>
                  <a:srgbClr val="FFFF00"/>
                </a:solidFill>
                <a:latin typeface="+mn-lt"/>
              </a:rPr>
              <a:t>Hecho está. 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Esta expresión pone </a:t>
            </a:r>
            <a:r>
              <a:rPr lang="es-ES" dirty="0" smtClean="0">
                <a:solidFill>
                  <a:srgbClr val="FFFF00"/>
                </a:solidFill>
                <a:latin typeface="+mn-lt"/>
              </a:rPr>
              <a:t>fin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 a la estructura de </a:t>
            </a:r>
            <a:r>
              <a:rPr lang="es-ES" dirty="0" smtClean="0">
                <a:solidFill>
                  <a:srgbClr val="FFFF00"/>
                </a:solidFill>
                <a:latin typeface="+mn-lt"/>
              </a:rPr>
              <a:t>Babilonia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 y su prolongada carrera de crímenes y persecuciones.</a:t>
            </a:r>
            <a:endParaRPr lang="es-ES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152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604996" y="-145626"/>
            <a:ext cx="10296938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DF6613"/>
            </a:solidFill>
          </a:ln>
          <a:effectLst>
            <a:outerShdw blurRad="50800" dist="50800" algn="ctr" rotWithShape="0">
              <a:srgbClr val="DF6613">
                <a:alpha val="43000"/>
              </a:srgbClr>
            </a:outerShdw>
          </a:effectLst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B5520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3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Prueba corta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prstClr val="white"/>
                </a:solidFill>
                <a:latin typeface="Trebuchet MS" panose="020B0603020202020204"/>
              </a:rPr>
              <a:t>Asocie</a:t>
            </a:r>
            <a:endParaRPr kumimoji="0" lang="es-D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2" y="3962553"/>
            <a:ext cx="1889924" cy="17009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4051494" y="948944"/>
            <a:ext cx="2682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no serán dañados por el sol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4070501" y="248543"/>
            <a:ext cx="217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cuarta copa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3985166" y="3249005"/>
            <a:ext cx="2434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secamiento de las aguas del Éufrates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3985166" y="4887202"/>
            <a:ext cx="2972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fin a la estructura de Babilonia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4008401" y="2664230"/>
            <a:ext cx="238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quinta copa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343419" y="3368989"/>
            <a:ext cx="455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D. </a:t>
            </a:r>
            <a:r>
              <a:rPr lang="es-ES" sz="3200" dirty="0"/>
              <a:t>los sellados</a:t>
            </a:r>
            <a:endParaRPr lang="es-DO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123791" y="67705"/>
            <a:ext cx="477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el calor del sol quema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187215" y="1997342"/>
            <a:ext cx="426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 C. </a:t>
            </a:r>
            <a:r>
              <a:rPr lang="es-ES" sz="3200" dirty="0"/>
              <a:t>ruina final de Babilonia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178083" y="1094611"/>
            <a:ext cx="417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Hecho está</a:t>
            </a:r>
            <a:endParaRPr lang="es-ES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415287" y="5227389"/>
            <a:ext cx="357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golpea al poder del Anticristo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393385" y="4338666"/>
            <a:ext cx="370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DO" sz="3200" dirty="0" smtClean="0"/>
              <a:t>El dragón</a:t>
            </a:r>
            <a:endParaRPr lang="es-DO" sz="3200" dirty="0"/>
          </a:p>
        </p:txBody>
      </p:sp>
    </p:spTree>
    <p:extLst>
      <p:ext uri="{BB962C8B-B14F-4D97-AF65-F5344CB8AC3E}">
        <p14:creationId xmlns:p14="http://schemas.microsoft.com/office/powerpoint/2010/main" val="20301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7" y="6626"/>
            <a:ext cx="10481590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Descripción de las siete plagas.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7" y="77826"/>
            <a:ext cx="98656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11. ¿Cuán completa será la destrucción de Babilonia bajo la séptima plaga?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Ap. </a:t>
            </a:r>
            <a:r>
              <a:rPr lang="es-ES" sz="4000" b="1" dirty="0" smtClean="0">
                <a:solidFill>
                  <a:srgbClr val="FF0000"/>
                </a:solidFill>
              </a:rPr>
              <a:t>16: 19</a:t>
            </a:r>
            <a:endParaRPr lang="es-ES" sz="4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4400" b="1" dirty="0">
                <a:solidFill>
                  <a:srgbClr val="002060"/>
                </a:solidFill>
              </a:rPr>
              <a:t>Y la gran ciudad fue </a:t>
            </a:r>
            <a:r>
              <a:rPr lang="es-ES" sz="4400" b="1" dirty="0" smtClean="0">
                <a:solidFill>
                  <a:srgbClr val="002060"/>
                </a:solidFill>
              </a:rPr>
              <a:t>________ </a:t>
            </a:r>
            <a:r>
              <a:rPr lang="es-ES" sz="4400" b="1" dirty="0">
                <a:solidFill>
                  <a:srgbClr val="002060"/>
                </a:solidFill>
              </a:rPr>
              <a:t>en tres partes, y las ciudades de las naciones cayeron; y la gran Babilonia fue recordada delante de Dios, para darle el cáliz del vino del ardor de su ira.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9558F2-8E5E-4FAC-B541-67B7C7BEC7D3}"/>
              </a:ext>
            </a:extLst>
          </p:cNvPr>
          <p:cNvSpPr txBox="1"/>
          <p:nvPr/>
        </p:nvSpPr>
        <p:spPr>
          <a:xfrm>
            <a:off x="7003269" y="1592048"/>
            <a:ext cx="232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DF6613"/>
                </a:solidFill>
              </a:rPr>
              <a:t>dividida</a:t>
            </a:r>
            <a:endParaRPr lang="es-DO" sz="40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2" y="1332412"/>
            <a:ext cx="8176957" cy="3879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Tres partes. 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Esta expresión denota destrucción total. La unión de la falsa trinidad (el dragón, la bestia y el falso profeta) no pudo seguir subsistiendo. Dicha unidad colapsa bajo los juicios divinos.</a:t>
            </a:r>
            <a:endParaRPr lang="es-ES" sz="440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76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32412"/>
            <a:ext cx="7466690" cy="3879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Objetivo final de las siete plagas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. Desmantelar la estructura de Babilonia, que procuró perpetuar su reinado malvado en la tierra y destruir el pueblo de Dios</a:t>
            </a:r>
            <a:endParaRPr lang="es-ES" sz="440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24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2025746" y="-2921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flipH="1">
            <a:off x="-62375" y="655323"/>
            <a:ext cx="4051493" cy="923330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Introducción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D191B8F3-F3FD-48E0-B5F5-86492DB5B60F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anja diagonal 10">
            <a:extLst>
              <a:ext uri="{FF2B5EF4-FFF2-40B4-BE49-F238E27FC236}">
                <a16:creationId xmlns:a16="http://schemas.microsoft.com/office/drawing/2014/main" id="{FEE4F09F-1B24-4FD2-BF15-B0FB42636803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D9AEF-713B-4EE9-A986-0042EEE72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2" y="4315305"/>
            <a:ext cx="1891169" cy="169982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C5E7664-7BB5-477B-8BCA-18B629324263}"/>
              </a:ext>
            </a:extLst>
          </p:cNvPr>
          <p:cNvSpPr txBox="1"/>
          <p:nvPr/>
        </p:nvSpPr>
        <p:spPr>
          <a:xfrm>
            <a:off x="3984208" y="604413"/>
            <a:ext cx="6708144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Los capítulos 15 y 16 describen el derramamiento de la </a:t>
            </a:r>
            <a:r>
              <a:rPr lang="es-ES" sz="4800" b="1" dirty="0" smtClean="0">
                <a:solidFill>
                  <a:srgbClr val="DF6613"/>
                </a:solidFill>
              </a:rPr>
              <a:t>ira</a:t>
            </a:r>
            <a:r>
              <a:rPr lang="es-ES" sz="4800" b="1" dirty="0" smtClean="0">
                <a:solidFill>
                  <a:srgbClr val="002060"/>
                </a:solidFill>
              </a:rPr>
              <a:t> de Dios sobre aquellos que han </a:t>
            </a:r>
            <a:r>
              <a:rPr lang="es-ES" sz="4800" b="1" dirty="0" smtClean="0">
                <a:solidFill>
                  <a:srgbClr val="DF6613"/>
                </a:solidFill>
              </a:rPr>
              <a:t>rechazado</a:t>
            </a:r>
            <a:r>
              <a:rPr lang="es-ES" sz="4800" b="1" dirty="0" smtClean="0">
                <a:solidFill>
                  <a:srgbClr val="002060"/>
                </a:solidFill>
              </a:rPr>
              <a:t> la última </a:t>
            </a:r>
            <a:r>
              <a:rPr lang="es-ES" sz="4800" b="1" dirty="0" smtClean="0">
                <a:solidFill>
                  <a:srgbClr val="DF6613"/>
                </a:solidFill>
              </a:rPr>
              <a:t>amonestación</a:t>
            </a:r>
            <a:r>
              <a:rPr lang="es-ES" sz="4800" b="1" dirty="0" smtClean="0">
                <a:solidFill>
                  <a:srgbClr val="002060"/>
                </a:solidFill>
              </a:rPr>
              <a:t> y la verdad del </a:t>
            </a:r>
            <a:r>
              <a:rPr lang="es-ES" sz="4800" b="1" dirty="0" smtClean="0">
                <a:solidFill>
                  <a:srgbClr val="DF6613"/>
                </a:solidFill>
              </a:rPr>
              <a:t>Evangelio</a:t>
            </a:r>
            <a:endParaRPr lang="es-ES" sz="4800" b="1" dirty="0" smtClean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La clave para salir victorioso.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54022" y="280446"/>
            <a:ext cx="9123057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3200" b="1" dirty="0" smtClean="0">
                <a:solidFill>
                  <a:srgbClr val="0070C0"/>
                </a:solidFill>
              </a:rPr>
              <a:t>12</a:t>
            </a:r>
            <a:r>
              <a:rPr lang="es-ES" sz="3200" b="1" dirty="0" smtClean="0">
                <a:solidFill>
                  <a:srgbClr val="0070C0"/>
                </a:solidFill>
              </a:rPr>
              <a:t>. ¿Qué debemos hacer para ser protegidos durante los juicios de la plagas? </a:t>
            </a:r>
            <a:r>
              <a:rPr lang="es-ES" sz="3200" b="1" dirty="0" smtClean="0">
                <a:solidFill>
                  <a:srgbClr val="FF0000"/>
                </a:solidFill>
              </a:rPr>
              <a:t>Ap</a:t>
            </a:r>
            <a:r>
              <a:rPr lang="es-ES" sz="3200" b="1" dirty="0">
                <a:solidFill>
                  <a:srgbClr val="FF0000"/>
                </a:solidFill>
              </a:rPr>
              <a:t>. </a:t>
            </a:r>
            <a:r>
              <a:rPr lang="es-ES" sz="3200" b="1" dirty="0" smtClean="0">
                <a:solidFill>
                  <a:srgbClr val="FF0000"/>
                </a:solidFill>
              </a:rPr>
              <a:t>15: 2-4</a:t>
            </a:r>
            <a:endParaRPr lang="es-ES" sz="32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3200" b="1" dirty="0">
                <a:solidFill>
                  <a:srgbClr val="002060"/>
                </a:solidFill>
              </a:rPr>
              <a:t>Vi también como un mar de vidrio mezclado con fuego; y a los que habían alcanzado la victoria sobre la bestia y su imagen, y su marca y el número de su nombre, en pie sobre el mar de vidrio, con arpas de </a:t>
            </a:r>
            <a:r>
              <a:rPr lang="es-ES" sz="3200" b="1" dirty="0" smtClean="0">
                <a:solidFill>
                  <a:srgbClr val="002060"/>
                </a:solidFill>
              </a:rPr>
              <a:t>Dios. Y </a:t>
            </a:r>
            <a:r>
              <a:rPr lang="es-ES" sz="3200" b="1" dirty="0">
                <a:solidFill>
                  <a:srgbClr val="002060"/>
                </a:solidFill>
              </a:rPr>
              <a:t>cantaban el cántico de Moisés siervo de Dios, y el cántico del Cordero, diciendo: Grandes y maravillosas son tus obras, Señor Dios Todopoderoso; justos y verdaderos son tus caminos, Rey de los </a:t>
            </a:r>
            <a:r>
              <a:rPr lang="es-ES" sz="3200" b="1" dirty="0" smtClean="0">
                <a:solidFill>
                  <a:srgbClr val="002060"/>
                </a:solidFill>
              </a:rPr>
              <a:t>santos. ¿Quién </a:t>
            </a:r>
            <a:r>
              <a:rPr lang="es-ES" sz="3200" b="1" dirty="0">
                <a:solidFill>
                  <a:srgbClr val="002060"/>
                </a:solidFill>
              </a:rPr>
              <a:t>no te </a:t>
            </a:r>
            <a:r>
              <a:rPr lang="es-ES" sz="3200" b="1" dirty="0" smtClean="0">
                <a:solidFill>
                  <a:srgbClr val="002060"/>
                </a:solidFill>
              </a:rPr>
              <a:t>_______, </a:t>
            </a:r>
            <a:r>
              <a:rPr lang="es-ES" sz="3200" b="1" dirty="0">
                <a:solidFill>
                  <a:srgbClr val="002060"/>
                </a:solidFill>
              </a:rPr>
              <a:t>oh Señor, y </a:t>
            </a:r>
            <a:r>
              <a:rPr lang="es-ES" sz="3200" b="1" dirty="0" smtClean="0">
                <a:solidFill>
                  <a:srgbClr val="002060"/>
                </a:solidFill>
              </a:rPr>
              <a:t>__________ </a:t>
            </a:r>
            <a:r>
              <a:rPr lang="es-ES" sz="3200" b="1" dirty="0">
                <a:solidFill>
                  <a:srgbClr val="002060"/>
                </a:solidFill>
              </a:rPr>
              <a:t>tu nombre?, pues sólo tú eres santo; por lo cual todas las naciones vendrán y te </a:t>
            </a:r>
            <a:r>
              <a:rPr lang="es-ES" sz="3200" b="1" dirty="0" smtClean="0">
                <a:solidFill>
                  <a:srgbClr val="002060"/>
                </a:solidFill>
              </a:rPr>
              <a:t>_________, </a:t>
            </a:r>
            <a:r>
              <a:rPr lang="es-ES" sz="3200" b="1" dirty="0">
                <a:solidFill>
                  <a:srgbClr val="002060"/>
                </a:solidFill>
              </a:rPr>
              <a:t>porque tus juicios se han manifestado.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DCAB64-A1B0-40B7-B327-DF98DA3D5779}"/>
              </a:ext>
            </a:extLst>
          </p:cNvPr>
          <p:cNvSpPr txBox="1"/>
          <p:nvPr/>
        </p:nvSpPr>
        <p:spPr>
          <a:xfrm>
            <a:off x="7762005" y="4563047"/>
            <a:ext cx="159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DF6613"/>
                </a:solidFill>
              </a:rPr>
              <a:t>temerá</a:t>
            </a:r>
            <a:endParaRPr lang="es-DO" sz="3600" dirty="0">
              <a:solidFill>
                <a:srgbClr val="DF6613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DCAB64-A1B0-40B7-B327-DF98DA3D5779}"/>
              </a:ext>
            </a:extLst>
          </p:cNvPr>
          <p:cNvSpPr txBox="1"/>
          <p:nvPr/>
        </p:nvSpPr>
        <p:spPr>
          <a:xfrm>
            <a:off x="2466716" y="5016270"/>
            <a:ext cx="196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DF6613"/>
                </a:solidFill>
              </a:rPr>
              <a:t>glorificará</a:t>
            </a:r>
            <a:endParaRPr lang="es-DO" sz="3200" dirty="0">
              <a:solidFill>
                <a:srgbClr val="DF6613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DCAB64-A1B0-40B7-B327-DF98DA3D5779}"/>
              </a:ext>
            </a:extLst>
          </p:cNvPr>
          <p:cNvSpPr txBox="1"/>
          <p:nvPr/>
        </p:nvSpPr>
        <p:spPr>
          <a:xfrm>
            <a:off x="2466716" y="5929065"/>
            <a:ext cx="183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DF6613"/>
                </a:solidFill>
              </a:rPr>
              <a:t>adorarán</a:t>
            </a:r>
            <a:endParaRPr lang="es-DO" sz="32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06286"/>
            <a:ext cx="8126064" cy="3918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Juan contempló a los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redimidos en el cielo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. La crisis final de la tierra será de proporciones gigantescas, pero Dios tendrá un pueblo que le será fiel, guardará sus mandamiento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por la fe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.</a:t>
            </a:r>
            <a:endParaRPr lang="es-ES" sz="4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La clave para salir victorioso.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54022" y="280446"/>
            <a:ext cx="912305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13</a:t>
            </a:r>
            <a:r>
              <a:rPr lang="es-ES" sz="4000" b="1" dirty="0" smtClean="0">
                <a:solidFill>
                  <a:srgbClr val="0070C0"/>
                </a:solidFill>
              </a:rPr>
              <a:t>. Nota lo que el Señor Jesús dice a sus hijos fieles en el contexto de las plagas finales </a:t>
            </a:r>
            <a:r>
              <a:rPr lang="es-ES" sz="4000" b="1" dirty="0" smtClean="0">
                <a:solidFill>
                  <a:srgbClr val="FF0000"/>
                </a:solidFill>
              </a:rPr>
              <a:t>Ap</a:t>
            </a:r>
            <a:r>
              <a:rPr lang="es-ES" sz="4000" b="1" dirty="0">
                <a:solidFill>
                  <a:srgbClr val="FF0000"/>
                </a:solidFill>
              </a:rPr>
              <a:t>. </a:t>
            </a:r>
            <a:r>
              <a:rPr lang="es-ES" sz="4000" b="1" dirty="0" smtClean="0">
                <a:solidFill>
                  <a:srgbClr val="FF0000"/>
                </a:solidFill>
              </a:rPr>
              <a:t>16: 15</a:t>
            </a:r>
            <a:endParaRPr lang="es-ES" sz="40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" sz="5400" b="1" dirty="0">
                <a:solidFill>
                  <a:srgbClr val="002060"/>
                </a:solidFill>
              </a:rPr>
              <a:t>He aquí, yo vengo como ladrón. </a:t>
            </a:r>
            <a:r>
              <a:rPr lang="es-ES" sz="5400" b="1" dirty="0" smtClean="0">
                <a:solidFill>
                  <a:srgbClr val="002060"/>
                </a:solidFill>
              </a:rPr>
              <a:t>________________, </a:t>
            </a:r>
            <a:r>
              <a:rPr lang="es-ES" sz="5400" b="1" dirty="0">
                <a:solidFill>
                  <a:srgbClr val="002060"/>
                </a:solidFill>
              </a:rPr>
              <a:t>y </a:t>
            </a:r>
            <a:r>
              <a:rPr lang="es-ES" sz="5400" b="1" dirty="0" smtClean="0">
                <a:solidFill>
                  <a:srgbClr val="002060"/>
                </a:solidFill>
              </a:rPr>
              <a:t>______________, </a:t>
            </a:r>
            <a:r>
              <a:rPr lang="es-ES" sz="5400" b="1" dirty="0">
                <a:solidFill>
                  <a:srgbClr val="002060"/>
                </a:solidFill>
              </a:rPr>
              <a:t>para que no ande desnudo, y vean su vergüenza</a:t>
            </a:r>
            <a:r>
              <a:rPr lang="es-ES" sz="5400" b="1" dirty="0" smtClean="0">
                <a:solidFill>
                  <a:srgbClr val="002060"/>
                </a:solidFill>
              </a:rPr>
              <a:t>.</a:t>
            </a:r>
            <a:endParaRPr lang="es-ES" sz="5400" b="1" dirty="0">
              <a:solidFill>
                <a:srgbClr val="00206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DCAB64-A1B0-40B7-B327-DF98DA3D5779}"/>
              </a:ext>
            </a:extLst>
          </p:cNvPr>
          <p:cNvSpPr txBox="1"/>
          <p:nvPr/>
        </p:nvSpPr>
        <p:spPr>
          <a:xfrm>
            <a:off x="4485113" y="2565687"/>
            <a:ext cx="571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DF6613"/>
                </a:solidFill>
              </a:rPr>
              <a:t>Dichoso el que vela</a:t>
            </a:r>
            <a:endParaRPr lang="es-DO" sz="5400" dirty="0">
              <a:solidFill>
                <a:srgbClr val="DF6613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DCAB64-A1B0-40B7-B327-DF98DA3D5779}"/>
              </a:ext>
            </a:extLst>
          </p:cNvPr>
          <p:cNvSpPr txBox="1"/>
          <p:nvPr/>
        </p:nvSpPr>
        <p:spPr>
          <a:xfrm>
            <a:off x="2327896" y="3327298"/>
            <a:ext cx="512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DF6613"/>
                </a:solidFill>
              </a:rPr>
              <a:t>guarda sus ropas</a:t>
            </a:r>
            <a:endParaRPr lang="es-DO" sz="54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06286"/>
            <a:ext cx="8126064" cy="411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Guarda sus ropas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. Es el que tiene un carácter en armonía con la santa Ley de Dios.</a:t>
            </a:r>
          </a:p>
          <a:p>
            <a:pPr lvl="0" algn="l">
              <a:spcBef>
                <a:spcPts val="1000"/>
              </a:spcBef>
              <a:defRPr/>
            </a:pPr>
            <a:r>
              <a:rPr lang="es-ES" sz="4400" i="1" dirty="0" smtClean="0">
                <a:solidFill>
                  <a:schemeClr val="bg1"/>
                </a:solidFill>
                <a:latin typeface="+mn-lt"/>
              </a:rPr>
              <a:t>El que no “guarde sus ropas” experimentará los juicios de las plagas.</a:t>
            </a:r>
            <a:endParaRPr lang="es-ES" sz="4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94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06286"/>
            <a:ext cx="8126064" cy="3918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No debemos </a:t>
            </a:r>
            <a:r>
              <a:rPr lang="es-ES" sz="4400" dirty="0" smtClean="0">
                <a:solidFill>
                  <a:srgbClr val="FFFF00"/>
                </a:solidFill>
                <a:latin typeface="+mn-lt"/>
              </a:rPr>
              <a:t>descuidarnos</a:t>
            </a:r>
            <a:r>
              <a:rPr lang="es-ES" sz="4400" dirty="0" smtClean="0">
                <a:solidFill>
                  <a:schemeClr val="bg1"/>
                </a:solidFill>
                <a:latin typeface="+mn-lt"/>
              </a:rPr>
              <a:t> para que, cuando Cristo venga, nos encuentre preparados, habiendo “lavado nuestras ropas”, purificando nuestro carácter en la sangre del Cordero.</a:t>
            </a:r>
            <a:endParaRPr lang="es-ES" sz="4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017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74AA2-2830-45EB-86A8-CDCDA53B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" y="-1244194"/>
            <a:ext cx="1049384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27553" y="1306286"/>
            <a:ext cx="8126064" cy="3918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3600" dirty="0" smtClean="0">
                <a:solidFill>
                  <a:schemeClr val="bg1"/>
                </a:solidFill>
                <a:latin typeface="+mn-lt"/>
              </a:rPr>
              <a:t>La salvación se puede perder en el día final. Debemos estar atentos.</a:t>
            </a:r>
          </a:p>
          <a:p>
            <a:pPr lvl="0" algn="l">
              <a:spcBef>
                <a:spcPts val="1000"/>
              </a:spcBef>
              <a:defRPr/>
            </a:pPr>
            <a:r>
              <a:rPr lang="es-ES" sz="3600" i="1" dirty="0" smtClean="0">
                <a:solidFill>
                  <a:schemeClr val="bg1"/>
                </a:solidFill>
                <a:latin typeface="+mn-lt"/>
              </a:rPr>
              <a:t>“Así </a:t>
            </a:r>
            <a:r>
              <a:rPr lang="es-ES" sz="3600" i="1" dirty="0">
                <a:solidFill>
                  <a:schemeClr val="bg1"/>
                </a:solidFill>
                <a:latin typeface="+mn-lt"/>
              </a:rPr>
              <a:t>que, amados míos, tal como siempre habéis obedecido, no como en mi presencia solamente, sino mucho más ahora en mi ausencia, </a:t>
            </a:r>
            <a:r>
              <a:rPr lang="es-ES" sz="3600" i="1" dirty="0">
                <a:solidFill>
                  <a:srgbClr val="FFFF00"/>
                </a:solidFill>
                <a:latin typeface="+mn-lt"/>
              </a:rPr>
              <a:t>procurad vuestra salvación </a:t>
            </a:r>
            <a:r>
              <a:rPr lang="es-ES" sz="3600" i="1" u="sng" dirty="0">
                <a:solidFill>
                  <a:srgbClr val="FFFF00"/>
                </a:solidFill>
                <a:latin typeface="+mn-lt"/>
              </a:rPr>
              <a:t>con temor y temblor</a:t>
            </a:r>
            <a:r>
              <a:rPr lang="es-ES" sz="3600" i="1" dirty="0" smtClean="0">
                <a:solidFill>
                  <a:schemeClr val="bg1"/>
                </a:solidFill>
                <a:latin typeface="+mn-lt"/>
              </a:rPr>
              <a:t>,” Fil. 2: 12</a:t>
            </a:r>
            <a:endParaRPr lang="es-ES" sz="3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443726" y="4184775"/>
            <a:ext cx="267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5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585700" y="-25636"/>
            <a:ext cx="10296938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DF6613"/>
            </a:solidFill>
          </a:ln>
          <a:effectLst>
            <a:outerShdw blurRad="50800" dist="50800" algn="ctr" rotWithShape="0">
              <a:srgbClr val="DF6613">
                <a:alpha val="43000"/>
              </a:srgbClr>
            </a:outerShdw>
          </a:effectLst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B5520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3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Prueba corta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prstClr val="white"/>
                </a:solidFill>
                <a:latin typeface="Trebuchet MS" panose="020B0603020202020204"/>
              </a:rPr>
              <a:t>Asocie</a:t>
            </a:r>
            <a:endParaRPr kumimoji="0" lang="es-D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2" y="3962553"/>
            <a:ext cx="1889924" cy="17009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3944744" y="1372267"/>
            <a:ext cx="2682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objetivo de las siete plagas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4070501" y="248543"/>
            <a:ext cx="217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tres partes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3930517" y="4185572"/>
            <a:ext cx="243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guarda sus ropas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3930517" y="5702036"/>
            <a:ext cx="2972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estar atentos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3860773" y="2669108"/>
            <a:ext cx="2388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redimidos en el cielo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346917" y="2991071"/>
            <a:ext cx="4555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D. </a:t>
            </a:r>
            <a:r>
              <a:rPr lang="es-ES" sz="3200" dirty="0"/>
              <a:t>desmantelar a Babilonia</a:t>
            </a:r>
            <a:endParaRPr lang="es-DO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269633" y="2238146"/>
            <a:ext cx="477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destrucción total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178083" y="229722"/>
            <a:ext cx="426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 </a:t>
            </a:r>
            <a:r>
              <a:rPr lang="es-DO" sz="3200" dirty="0" smtClean="0">
                <a:solidFill>
                  <a:srgbClr val="C00000"/>
                </a:solidFill>
              </a:rPr>
              <a:t>A. </a:t>
            </a:r>
            <a:r>
              <a:rPr lang="es-ES" sz="3200" dirty="0"/>
              <a:t>tiene carácter en armonía con Ley de Dios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219025" y="1456214"/>
            <a:ext cx="417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con temor y temblor</a:t>
            </a:r>
            <a:endParaRPr lang="es-ES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415287" y="5227389"/>
            <a:ext cx="2812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guardan mandamientos por fe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370150" y="4064860"/>
            <a:ext cx="3703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DO" sz="3200" dirty="0" smtClean="0"/>
              <a:t>Fortalecer al dragón</a:t>
            </a:r>
            <a:endParaRPr lang="es-DO" sz="3200" dirty="0"/>
          </a:p>
        </p:txBody>
      </p:sp>
    </p:spTree>
    <p:extLst>
      <p:ext uri="{BB962C8B-B14F-4D97-AF65-F5344CB8AC3E}">
        <p14:creationId xmlns:p14="http://schemas.microsoft.com/office/powerpoint/2010/main" val="4552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Conclusión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8" y="352146"/>
            <a:ext cx="9865682" cy="679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sz="4400" b="1" dirty="0" smtClean="0">
                <a:solidFill>
                  <a:srgbClr val="C00000"/>
                </a:solidFill>
              </a:rPr>
              <a:t>El mensaje de las plagas indica que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4400" b="1" dirty="0" smtClean="0">
                <a:solidFill>
                  <a:srgbClr val="002060"/>
                </a:solidFill>
              </a:rPr>
              <a:t>El mundo impío cosechará las consecuencias de la maldad que ha sembrado.</a:t>
            </a:r>
            <a:endParaRPr lang="es-ES" sz="4400" b="1" dirty="0" smtClean="0">
              <a:solidFill>
                <a:srgbClr val="002060"/>
              </a:solidFill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4400" b="1" dirty="0" smtClean="0">
                <a:solidFill>
                  <a:srgbClr val="002060"/>
                </a:solidFill>
              </a:rPr>
              <a:t>Las estructuras políticas y religiosas corruptas de la tierra están destinadas al fracaso.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4400" b="1" dirty="0" smtClean="0">
                <a:solidFill>
                  <a:srgbClr val="002060"/>
                </a:solidFill>
              </a:rPr>
              <a:t>La maldad humana llegará a su fin.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4400" b="1" dirty="0" smtClean="0">
                <a:solidFill>
                  <a:srgbClr val="002060"/>
                </a:solidFill>
              </a:rPr>
              <a:t>La justicia divina tendrá la última palabra. </a:t>
            </a:r>
            <a:endParaRPr lang="es-ES" sz="4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s-E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Conclusión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8" y="77826"/>
            <a:ext cx="9865682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Dios protegerá a sus hijos.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Los juicios de las plagas, aunque puedan causar cierta incomodidad al pueblo de Dios, no le afectarán.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4800" b="1" dirty="0" smtClean="0">
                <a:solidFill>
                  <a:srgbClr val="002060"/>
                </a:solidFill>
              </a:rPr>
              <a:t>En este tiempo de relativa paz en que vivimos, debemos reconciliarnos con Dios y arreglar nuestras cuentas con Él (Isa. 1: 18)</a:t>
            </a:r>
          </a:p>
          <a:p>
            <a:pPr>
              <a:lnSpc>
                <a:spcPct val="90000"/>
              </a:lnSpc>
              <a:defRPr/>
            </a:pP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Conclusión</a:t>
            </a:r>
            <a:endParaRPr lang="es-E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326318" y="77826"/>
            <a:ext cx="9865682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5400" b="1" dirty="0" smtClean="0">
                <a:solidFill>
                  <a:srgbClr val="002060"/>
                </a:solidFill>
              </a:rPr>
              <a:t>Llegará el día cuando la misericordia divina ya no esperará más al pecador.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5400" b="1" dirty="0" smtClean="0">
                <a:solidFill>
                  <a:srgbClr val="C00000"/>
                </a:solidFill>
              </a:rPr>
              <a:t>Debemos aceptar el plan de Dios para nuestras vidas, mientras el tiempo de gracia aún esté vigente.</a:t>
            </a:r>
            <a:endParaRPr lang="es-ES" sz="5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s-E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La consumación de la ira de Dios</a:t>
            </a:r>
            <a:endParaRPr lang="es-ES" sz="28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690142" y="95083"/>
            <a:ext cx="88504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4000" b="1" dirty="0">
                <a:solidFill>
                  <a:srgbClr val="0070C0"/>
                </a:solidFill>
              </a:rPr>
              <a:t>1. </a:t>
            </a:r>
            <a:r>
              <a:rPr lang="es-ES" sz="4000" b="1" dirty="0" smtClean="0">
                <a:solidFill>
                  <a:srgbClr val="0070C0"/>
                </a:solidFill>
              </a:rPr>
              <a:t>¿De qué manera se consuma la ira de Dios? </a:t>
            </a:r>
            <a:r>
              <a:rPr lang="es-ES" sz="3600" b="1" dirty="0" smtClean="0">
                <a:solidFill>
                  <a:srgbClr val="FF0000"/>
                </a:solidFill>
              </a:rPr>
              <a:t>Ap</a:t>
            </a:r>
            <a:r>
              <a:rPr lang="es-ES" sz="3600" b="1" dirty="0">
                <a:solidFill>
                  <a:srgbClr val="FF0000"/>
                </a:solidFill>
              </a:rPr>
              <a:t>. </a:t>
            </a:r>
            <a:r>
              <a:rPr lang="es-ES" sz="3600" b="1" dirty="0" smtClean="0">
                <a:solidFill>
                  <a:srgbClr val="FF0000"/>
                </a:solidFill>
              </a:rPr>
              <a:t>15: 1</a:t>
            </a:r>
            <a:endParaRPr lang="es-ES" sz="3600" b="1" dirty="0">
              <a:solidFill>
                <a:srgbClr val="FF0000"/>
              </a:solidFill>
            </a:endParaRPr>
          </a:p>
          <a:p>
            <a:r>
              <a:rPr lang="es-ES" sz="4400" dirty="0">
                <a:solidFill>
                  <a:srgbClr val="002060"/>
                </a:solidFill>
                <a:latin typeface="system-ui"/>
              </a:rPr>
              <a:t>Vi en el cielo otra señal, grande y admirable: siete ángeles que tenían siete </a:t>
            </a:r>
            <a:r>
              <a:rPr lang="es-ES" sz="4400" dirty="0" smtClean="0">
                <a:solidFill>
                  <a:srgbClr val="002060"/>
                </a:solidFill>
                <a:latin typeface="system-ui"/>
              </a:rPr>
              <a:t>______, las ______; </a:t>
            </a:r>
            <a:r>
              <a:rPr lang="es-ES" sz="4400" dirty="0">
                <a:solidFill>
                  <a:srgbClr val="002060"/>
                </a:solidFill>
                <a:latin typeface="system-ui"/>
              </a:rPr>
              <a:t>porque en ellas se consumaba el furor de Dios.</a:t>
            </a:r>
            <a:endParaRPr lang="es-ES" sz="4400" dirty="0">
              <a:solidFill>
                <a:srgbClr val="DF6613"/>
              </a:solidFill>
              <a:latin typeface="system-u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83832" y="2530384"/>
            <a:ext cx="1844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DF6613"/>
                </a:solidFill>
                <a:latin typeface="system-ui"/>
              </a:rPr>
              <a:t>plagas</a:t>
            </a:r>
            <a:endParaRPr lang="en-US" sz="4400" dirty="0">
              <a:solidFill>
                <a:srgbClr val="DF6613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782610" y="2560961"/>
            <a:ext cx="2142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DF6613"/>
                </a:solidFill>
                <a:latin typeface="system-ui"/>
              </a:rPr>
              <a:t>últimas</a:t>
            </a:r>
            <a:endParaRPr lang="en-US" sz="44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BFB0982-7E8A-4CA5-99D2-ADC0CBA4E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3" y="-1528555"/>
            <a:ext cx="10562887" cy="717872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674125" y="1374232"/>
            <a:ext cx="7083266" cy="3767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6600" b="1" dirty="0" smtClean="0">
                <a:solidFill>
                  <a:schemeClr val="bg1"/>
                </a:solidFill>
              </a:rPr>
              <a:t>¿Aceptas a Jesús y su mensaje de salvación para este tiempo?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8421050" y="3070386"/>
            <a:ext cx="2556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8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Ejemplos de la ira de Dios en el Antiguo Testamento</a:t>
            </a:r>
            <a:endParaRPr lang="es-ES" sz="28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690142" y="95083"/>
            <a:ext cx="9275435" cy="668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3600" b="1" dirty="0" err="1" smtClean="0">
                <a:solidFill>
                  <a:srgbClr val="FF0000"/>
                </a:solidFill>
              </a:rPr>
              <a:t>Gn</a:t>
            </a:r>
            <a:r>
              <a:rPr lang="es-ES" sz="3600" b="1" dirty="0" smtClean="0">
                <a:solidFill>
                  <a:srgbClr val="FF0000"/>
                </a:solidFill>
              </a:rPr>
              <a:t>. 3: 24 (Expulsión de Adán y Eva)</a:t>
            </a:r>
            <a:endParaRPr lang="es-ES" sz="3600" b="1" dirty="0" smtClean="0">
              <a:solidFill>
                <a:srgbClr val="FF0000"/>
              </a:solidFill>
            </a:endParaRPr>
          </a:p>
          <a:p>
            <a:r>
              <a:rPr lang="es-ES" sz="4000" dirty="0">
                <a:solidFill>
                  <a:srgbClr val="002060"/>
                </a:solidFill>
                <a:latin typeface="system-ui"/>
              </a:rPr>
              <a:t>Echó, pues, fuera al hombre, y puso al oriente del huerto de Edén querubines, y una espada encendida que se revolvía por todos lados, para guardar el camino del árbol de la vida</a:t>
            </a:r>
            <a:r>
              <a:rPr lang="es-ES" sz="4000" dirty="0" smtClean="0">
                <a:solidFill>
                  <a:srgbClr val="002060"/>
                </a:solidFill>
                <a:latin typeface="system-ui"/>
              </a:rPr>
              <a:t>.</a:t>
            </a:r>
          </a:p>
          <a:p>
            <a:r>
              <a:rPr lang="es-ES" sz="3600" b="1" dirty="0" smtClean="0">
                <a:solidFill>
                  <a:srgbClr val="FF0000"/>
                </a:solidFill>
              </a:rPr>
              <a:t>Ex. 15: 7 (Destrucción del ejército de Faraón)</a:t>
            </a:r>
          </a:p>
          <a:p>
            <a:r>
              <a:rPr lang="es-ES" sz="4000" dirty="0">
                <a:solidFill>
                  <a:srgbClr val="002060"/>
                </a:solidFill>
                <a:latin typeface="system-ui"/>
              </a:rPr>
              <a:t>Y con la grandeza de tu poder has derribado a los que se levantaron contra </a:t>
            </a:r>
            <a:r>
              <a:rPr lang="es-ES" sz="4000" dirty="0" smtClean="0">
                <a:solidFill>
                  <a:srgbClr val="002060"/>
                </a:solidFill>
                <a:latin typeface="system-ui"/>
              </a:rPr>
              <a:t>ti. Enviaste </a:t>
            </a:r>
            <a:r>
              <a:rPr lang="es-ES" sz="4000" dirty="0">
                <a:solidFill>
                  <a:srgbClr val="002060"/>
                </a:solidFill>
                <a:latin typeface="system-ui"/>
              </a:rPr>
              <a:t>tu ira; los consumió como a hojarasca.</a:t>
            </a:r>
            <a:endParaRPr lang="es-ES" sz="4000" dirty="0">
              <a:solidFill>
                <a:srgbClr val="00206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0938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94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Ejemplos de la ira de Dios en el Nuevo Testamento</a:t>
            </a:r>
            <a:endParaRPr lang="es-ES" sz="28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690142" y="95083"/>
            <a:ext cx="9275435" cy="668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3600" b="1" dirty="0" smtClean="0">
                <a:solidFill>
                  <a:srgbClr val="FF0000"/>
                </a:solidFill>
              </a:rPr>
              <a:t>Mt. 3: 7 (Rechazo del pacto con rebeldía)</a:t>
            </a:r>
            <a:endParaRPr lang="es-ES" sz="3600" b="1" dirty="0" smtClean="0">
              <a:solidFill>
                <a:srgbClr val="FF0000"/>
              </a:solidFill>
            </a:endParaRPr>
          </a:p>
          <a:p>
            <a:r>
              <a:rPr lang="es-ES" sz="4000" dirty="0">
                <a:solidFill>
                  <a:srgbClr val="002060"/>
                </a:solidFill>
                <a:latin typeface="system-ui"/>
              </a:rPr>
              <a:t>Al ver él que muchos de los fariseos y de los saduceos venían a su bautismo, les decía: ¡Engendros de víboras! ¿Quién os mostró cómo huir de la ira venidera?.</a:t>
            </a:r>
            <a:endParaRPr lang="es-ES" sz="4000" dirty="0" smtClean="0">
              <a:solidFill>
                <a:srgbClr val="002060"/>
              </a:solidFill>
              <a:latin typeface="system-ui"/>
            </a:endParaRPr>
          </a:p>
          <a:p>
            <a:r>
              <a:rPr lang="es-ES" sz="3600" b="1" dirty="0" smtClean="0">
                <a:solidFill>
                  <a:srgbClr val="FF0000"/>
                </a:solidFill>
              </a:rPr>
              <a:t>Ro. 1: 18 (Advertencia de Pablo a los impíos)</a:t>
            </a:r>
          </a:p>
          <a:p>
            <a:r>
              <a:rPr lang="es-ES" sz="4000" dirty="0">
                <a:solidFill>
                  <a:srgbClr val="002060"/>
                </a:solidFill>
                <a:latin typeface="system-ui"/>
              </a:rPr>
              <a:t>Porque la ira de Dios se revela desde el cielo contra toda impiedad e injusticia de los hombres que detienen con injusticia la verdad</a:t>
            </a:r>
            <a:r>
              <a:rPr lang="es-ES" sz="4000" dirty="0" smtClean="0">
                <a:solidFill>
                  <a:srgbClr val="002060"/>
                </a:solidFill>
                <a:latin typeface="system-ui"/>
              </a:rPr>
              <a:t>;</a:t>
            </a:r>
            <a:endParaRPr lang="es-ES" sz="4000" dirty="0">
              <a:solidFill>
                <a:srgbClr val="00206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3771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CC012C-19F9-4A34-8154-E827DC3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0" y="-1705970"/>
            <a:ext cx="11409527" cy="74910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50743FB-D953-4F53-9536-248DC2DE241C}"/>
              </a:ext>
            </a:extLst>
          </p:cNvPr>
          <p:cNvSpPr txBox="1">
            <a:spLocks/>
          </p:cNvSpPr>
          <p:nvPr/>
        </p:nvSpPr>
        <p:spPr>
          <a:xfrm>
            <a:off x="670221" y="1147480"/>
            <a:ext cx="8124295" cy="4247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6000" dirty="0" smtClean="0">
                <a:solidFill>
                  <a:srgbClr val="FFFF00"/>
                </a:solidFill>
                <a:latin typeface="+mn-lt"/>
              </a:rPr>
              <a:t>Las siete plagas postreras</a:t>
            </a:r>
            <a:r>
              <a:rPr lang="es-ES" sz="6000" dirty="0" smtClean="0">
                <a:solidFill>
                  <a:schemeClr val="bg1"/>
                </a:solidFill>
                <a:latin typeface="+mn-lt"/>
              </a:rPr>
              <a:t>. Constituyen la manifestación de la </a:t>
            </a:r>
            <a:r>
              <a:rPr lang="es-ES" sz="6000" dirty="0" smtClean="0">
                <a:solidFill>
                  <a:srgbClr val="FFFF00"/>
                </a:solidFill>
                <a:latin typeface="+mn-lt"/>
              </a:rPr>
              <a:t>ira</a:t>
            </a:r>
            <a:r>
              <a:rPr lang="es-ES" sz="6000" dirty="0" smtClean="0">
                <a:solidFill>
                  <a:schemeClr val="bg1"/>
                </a:solidFill>
                <a:latin typeface="+mn-lt"/>
              </a:rPr>
              <a:t> de Dios al </a:t>
            </a:r>
            <a:r>
              <a:rPr lang="es-ES" sz="6000" dirty="0" smtClean="0">
                <a:solidFill>
                  <a:srgbClr val="FFFF00"/>
                </a:solidFill>
                <a:latin typeface="+mn-lt"/>
              </a:rPr>
              <a:t>final</a:t>
            </a:r>
            <a:r>
              <a:rPr lang="es-ES" sz="6000" dirty="0" smtClean="0">
                <a:solidFill>
                  <a:schemeClr val="bg1"/>
                </a:solidFill>
                <a:latin typeface="+mn-lt"/>
              </a:rPr>
              <a:t> de los tiempos. </a:t>
            </a:r>
            <a:endParaRPr lang="es-ES" sz="6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9726581" y="4108650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0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1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2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3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4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5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6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7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8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9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2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20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3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4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5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6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7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8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9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7923</TotalTime>
  <Words>3110</Words>
  <Application>Microsoft Office PowerPoint</Application>
  <PresentationFormat>Panorámica</PresentationFormat>
  <Paragraphs>267</Paragraphs>
  <Slides>60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8" baseType="lpstr">
      <vt:lpstr>Arial</vt:lpstr>
      <vt:lpstr>Bahnschrift SemiBold</vt:lpstr>
      <vt:lpstr>Britannic Bold</vt:lpstr>
      <vt:lpstr>Calibri</vt:lpstr>
      <vt:lpstr>Calibri Light</vt:lpstr>
      <vt:lpstr>system-ui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jacquideshommeslive deshommes</dc:creator>
  <cp:lastModifiedBy>Ulises Aguero Arroyo</cp:lastModifiedBy>
  <cp:revision>669</cp:revision>
  <dcterms:created xsi:type="dcterms:W3CDTF">2021-01-31T22:55:27Z</dcterms:created>
  <dcterms:modified xsi:type="dcterms:W3CDTF">2021-05-16T01:33:54Z</dcterms:modified>
</cp:coreProperties>
</file>