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333" r:id="rId5"/>
    <p:sldId id="334" r:id="rId6"/>
    <p:sldId id="335" r:id="rId7"/>
    <p:sldId id="266" r:id="rId8"/>
    <p:sldId id="267" r:id="rId9"/>
    <p:sldId id="269" r:id="rId10"/>
    <p:sldId id="336" r:id="rId11"/>
    <p:sldId id="337" r:id="rId12"/>
    <p:sldId id="338" r:id="rId13"/>
    <p:sldId id="339" r:id="rId14"/>
    <p:sldId id="340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79" r:id="rId31"/>
    <p:sldId id="380" r:id="rId32"/>
    <p:sldId id="270" r:id="rId33"/>
    <p:sldId id="271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1" r:id="rId45"/>
    <p:sldId id="352" r:id="rId46"/>
    <p:sldId id="353" r:id="rId47"/>
    <p:sldId id="354" r:id="rId48"/>
    <p:sldId id="355" r:id="rId49"/>
    <p:sldId id="381" r:id="rId50"/>
    <p:sldId id="382" r:id="rId51"/>
    <p:sldId id="383" r:id="rId52"/>
    <p:sldId id="384" r:id="rId53"/>
    <p:sldId id="385" r:id="rId54"/>
    <p:sldId id="386" r:id="rId55"/>
    <p:sldId id="387" r:id="rId56"/>
    <p:sldId id="388" r:id="rId57"/>
    <p:sldId id="389" r:id="rId58"/>
    <p:sldId id="390" r:id="rId59"/>
    <p:sldId id="391" r:id="rId60"/>
    <p:sldId id="392" r:id="rId61"/>
    <p:sldId id="393" r:id="rId62"/>
    <p:sldId id="394" r:id="rId63"/>
    <p:sldId id="395" r:id="rId64"/>
    <p:sldId id="396" r:id="rId65"/>
    <p:sldId id="397" r:id="rId66"/>
    <p:sldId id="356" r:id="rId67"/>
    <p:sldId id="357" r:id="rId68"/>
    <p:sldId id="359" r:id="rId69"/>
    <p:sldId id="360" r:id="rId70"/>
    <p:sldId id="361" r:id="rId71"/>
    <p:sldId id="362" r:id="rId72"/>
    <p:sldId id="363" r:id="rId73"/>
    <p:sldId id="358" r:id="rId74"/>
  </p:sldIdLst>
  <p:sldSz cx="12192000" cy="6858000"/>
  <p:notesSz cx="6858000" cy="9144000"/>
  <p:photoAlbum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slide" Target="slides/slide49.xml" /><Relationship Id="rId55" Type="http://schemas.openxmlformats.org/officeDocument/2006/relationships/slide" Target="slides/slide54.xml" /><Relationship Id="rId63" Type="http://schemas.openxmlformats.org/officeDocument/2006/relationships/slide" Target="slides/slide62.xml" /><Relationship Id="rId68" Type="http://schemas.openxmlformats.org/officeDocument/2006/relationships/slide" Target="slides/slide67.xml" /><Relationship Id="rId76" Type="http://schemas.openxmlformats.org/officeDocument/2006/relationships/viewProps" Target="viewProps.xml" /><Relationship Id="rId7" Type="http://schemas.openxmlformats.org/officeDocument/2006/relationships/slide" Target="slides/slide6.xml" /><Relationship Id="rId71" Type="http://schemas.openxmlformats.org/officeDocument/2006/relationships/slide" Target="slides/slide70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9" Type="http://schemas.openxmlformats.org/officeDocument/2006/relationships/slide" Target="slides/slide28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slide" Target="slides/slide52.xml" /><Relationship Id="rId58" Type="http://schemas.openxmlformats.org/officeDocument/2006/relationships/slide" Target="slides/slide57.xml" /><Relationship Id="rId66" Type="http://schemas.openxmlformats.org/officeDocument/2006/relationships/slide" Target="slides/slide65.xml" /><Relationship Id="rId74" Type="http://schemas.openxmlformats.org/officeDocument/2006/relationships/slide" Target="slides/slide7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57" Type="http://schemas.openxmlformats.org/officeDocument/2006/relationships/slide" Target="slides/slide56.xml" /><Relationship Id="rId61" Type="http://schemas.openxmlformats.org/officeDocument/2006/relationships/slide" Target="slides/slide60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slide" Target="slides/slide51.xml" /><Relationship Id="rId60" Type="http://schemas.openxmlformats.org/officeDocument/2006/relationships/slide" Target="slides/slide59.xml" /><Relationship Id="rId65" Type="http://schemas.openxmlformats.org/officeDocument/2006/relationships/slide" Target="slides/slide64.xml" /><Relationship Id="rId73" Type="http://schemas.openxmlformats.org/officeDocument/2006/relationships/slide" Target="slides/slide72.xml" /><Relationship Id="rId78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56" Type="http://schemas.openxmlformats.org/officeDocument/2006/relationships/slide" Target="slides/slide55.xml" /><Relationship Id="rId64" Type="http://schemas.openxmlformats.org/officeDocument/2006/relationships/slide" Target="slides/slide63.xml" /><Relationship Id="rId69" Type="http://schemas.openxmlformats.org/officeDocument/2006/relationships/slide" Target="slides/slide68.xml" /><Relationship Id="rId77" Type="http://schemas.openxmlformats.org/officeDocument/2006/relationships/theme" Target="theme/theme1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72" Type="http://schemas.openxmlformats.org/officeDocument/2006/relationships/slide" Target="slides/slide71.xml" /><Relationship Id="rId3" Type="http://schemas.openxmlformats.org/officeDocument/2006/relationships/slide" Target="slides/slide2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59" Type="http://schemas.openxmlformats.org/officeDocument/2006/relationships/slide" Target="slides/slide58.xml" /><Relationship Id="rId67" Type="http://schemas.openxmlformats.org/officeDocument/2006/relationships/slide" Target="slides/slide66.xml" /><Relationship Id="rId20" Type="http://schemas.openxmlformats.org/officeDocument/2006/relationships/slide" Target="slides/slide19.xml" /><Relationship Id="rId41" Type="http://schemas.openxmlformats.org/officeDocument/2006/relationships/slide" Target="slides/slide40.xml" /><Relationship Id="rId54" Type="http://schemas.openxmlformats.org/officeDocument/2006/relationships/slide" Target="slides/slide53.xml" /><Relationship Id="rId62" Type="http://schemas.openxmlformats.org/officeDocument/2006/relationships/slide" Target="slides/slide61.xml" /><Relationship Id="rId70" Type="http://schemas.openxmlformats.org/officeDocument/2006/relationships/slide" Target="slides/slide69.xml" /><Relationship Id="rId7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B64DB-F995-9300-1D42-E44F8B7DA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EF1722-41BA-C6C0-D2DD-32719BF12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C8CCFC-F5D7-EA98-EBBF-1A3169371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pPr/>
              <a:t>7/1/2024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3D65ED-85C5-D7AB-05DB-64214D4E1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937796-E63F-952B-393C-00C38791B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88528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CA37E6-073A-4303-C3E9-33E270DB1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5E51EC-FC26-140C-73C8-7ABF82B44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76015D-CD22-3685-AD5F-4A011951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pPr/>
              <a:t>7/1/2024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20C387-46E3-9A04-557A-52AF2E9B2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45E32F-B42B-FD7E-C077-44A380374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320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4E9B06E-BBE5-3906-D7C2-25EF1D3CF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54D7C3-FE26-0A04-4247-73F7264E9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92FBFF-F707-B345-FF45-D391FB2A0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pPr/>
              <a:t>7/1/2024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DF893-0E23-EFEE-CC79-8B25169D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C301A6-9CF0-5528-3F60-2EA2F186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6039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86B2B-A3B1-91A5-0D6A-8194BD263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47D168-9187-0A87-EB31-B0671F0CA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A9B267-F0EA-9809-A0F6-E43BAD8D1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pPr/>
              <a:t>7/1/2024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318AA8-F73F-EDE1-E104-6358048A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30630D-6FF0-B1B1-AF54-1B398292B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3833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313E8-4065-9B64-FC65-9B2766160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543AEA-F7A2-B5A3-913C-6506AF4F2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43D05E-2804-F184-6880-7D4382F02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pPr/>
              <a:t>7/1/2024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A34E78-98AD-F713-44B7-4E7248634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797A14-24D6-8969-5A4C-3FAACB212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2307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934D2C-1CE9-9998-B218-82372303F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18CA7F-68C6-3C67-7105-B0118E5E5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46C46A-75F1-7889-26A8-9F9014F3E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7623E-AF15-2B14-6170-D1EC3CE85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pPr/>
              <a:t>7/1/2024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94DC58-A694-AF43-64DF-52DB60092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572F7B-DEAF-746A-3418-001AD8FE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3509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46BF7-3EFD-F20B-FB68-E6CAA0A32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7A9C4F-6EC9-8A70-82DD-9FAADF32D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654494-D396-2E38-6771-1C2180860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87B9B3-8408-ACFA-B21F-36025F172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72166C-5308-9926-17E0-221126B4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FC4A154-F87E-CF26-8C49-BD10628D0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pPr/>
              <a:t>7/1/2024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A57817-8648-1EE9-2A01-E5F566F7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00487F-9B50-74A0-CFE3-F80084857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3366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00604-F777-3767-3A7C-44F07873A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1CE7D40-1661-ABF1-2151-74494A0BA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pPr/>
              <a:t>7/1/2024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CB9C3A-E19D-2503-F6C3-603EA49B3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83133B-A1F1-5570-665F-28BD5BB87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8373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A5BB581-871A-87D3-1493-A708539B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pPr/>
              <a:t>7/1/2024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5E79D47-9580-F1C4-4530-E273C585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A5CF8A4-0D3F-6934-FBFF-CAE3F06BB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83607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2BD99-7CCD-75C9-4F6B-5AA99DC2B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3BA3D2-9587-4DE3-3D36-87A83F4E9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0FCDDD-9898-81C8-3C22-65D345822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B5BB2A-A80C-6C7C-BE45-1DAF45D08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pPr/>
              <a:t>7/1/2024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01182-D741-2678-764D-6CB2461DB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B5226A-BE17-C2B5-B951-1063EB4C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4009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F835D-2435-D4FB-C1E0-8DFBE0EAF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28690B-2CFD-D723-6BE7-0E3969D76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66F23B-2BDD-0C81-1167-39DED81A9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F96FDD-87DE-63FF-FE8B-6B6A4D2A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pPr/>
              <a:t>7/1/2024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F2B202-42FD-5629-5A25-72407BC08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040475-5C8A-6DF9-ACE2-7A7C76F3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70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E14DDB5-5187-0B1C-1615-D1A9C1B7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188BDF-7AB3-1FA9-CF32-E08372576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80D688-9ECA-6A30-F321-A4359F967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C648D-F527-4B47-B518-4DE233CA1F8D}" type="datetimeFigureOut">
              <a:rPr lang="es-DO" smtClean="0"/>
              <a:pPr/>
              <a:t>7/1/2024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43AE14-3C03-E2D7-9A06-DD2A4AC29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BA696E-AA85-F078-A6B5-8F13B3AB7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17388-65FA-47A1-B58A-5588233490C4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80629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32.xml" /><Relationship Id="rId3" Type="http://schemas.openxmlformats.org/officeDocument/2006/relationships/slide" Target="slide17.xml" /><Relationship Id="rId7" Type="http://schemas.openxmlformats.org/officeDocument/2006/relationships/slide" Target="slide29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Relationship Id="rId6" Type="http://schemas.openxmlformats.org/officeDocument/2006/relationships/slide" Target="slide26.xml" /><Relationship Id="rId5" Type="http://schemas.openxmlformats.org/officeDocument/2006/relationships/slide" Target="slide20.xml" /><Relationship Id="rId4" Type="http://schemas.openxmlformats.org/officeDocument/2006/relationships/slide" Target="slide23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6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6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6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6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6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slide" Target="slide66.xml" /><Relationship Id="rId3" Type="http://schemas.openxmlformats.org/officeDocument/2006/relationships/slide" Target="slide51.xml" /><Relationship Id="rId7" Type="http://schemas.openxmlformats.org/officeDocument/2006/relationships/slide" Target="slide63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Relationship Id="rId6" Type="http://schemas.openxmlformats.org/officeDocument/2006/relationships/slide" Target="slide60.xml" /><Relationship Id="rId5" Type="http://schemas.openxmlformats.org/officeDocument/2006/relationships/slide" Target="slide54.xml" /><Relationship Id="rId4" Type="http://schemas.openxmlformats.org/officeDocument/2006/relationships/slide" Target="slide57.xml" 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3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0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6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0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9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50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2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50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5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50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1">
            <a:extLst>
              <a:ext uri="{FF2B5EF4-FFF2-40B4-BE49-F238E27FC236}">
                <a16:creationId xmlns:a16="http://schemas.microsoft.com/office/drawing/2014/main" id="{364CF5E2-93B6-5513-1C93-6B4959FF406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79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671691"/>
            <a:ext cx="120411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600" dirty="0">
                <a:latin typeface="Bahnschrift SemiBold Condensed" pitchFamily="34" charset="0"/>
              </a:rPr>
              <a:t>Lo que la TUG atribuye a los santos en el tiempo del fin, </a:t>
            </a:r>
            <a:r>
              <a:rPr lang="es-DO" sz="3600" dirty="0">
                <a:solidFill>
                  <a:srgbClr val="FFFF00"/>
                </a:solidFill>
                <a:latin typeface="Bahnschrift SemiBold Condensed" pitchFamily="34" charset="0"/>
              </a:rPr>
              <a:t>es precisamente lo que fue logrado por Cristo. </a:t>
            </a:r>
            <a:r>
              <a:rPr lang="es-DO" sz="3600" dirty="0">
                <a:latin typeface="Bahnschrift SemiBold Condensed" pitchFamily="34" charset="0"/>
              </a:rPr>
              <a:t>La Sra. White declara: «Si se hubiese podido encontrar un pecado en Cristo, </a:t>
            </a:r>
            <a:r>
              <a:rPr lang="es-DO" sz="3600" dirty="0">
                <a:solidFill>
                  <a:srgbClr val="FFC000"/>
                </a:solidFill>
                <a:latin typeface="Bahnschrift SemiBold Condensed" pitchFamily="34" charset="0"/>
              </a:rPr>
              <a:t>si en un detalle hubiese cedido a Satanás </a:t>
            </a:r>
            <a:r>
              <a:rPr lang="es-DO" sz="3600" dirty="0">
                <a:latin typeface="Bahnschrift SemiBold Condensed" pitchFamily="34" charset="0"/>
              </a:rPr>
              <a:t>para escapar a la terrible tortura, el enemigo de Dios y del hombre habría triunfado». Se cita entonces Apocalipsis 12:10, donde dice que </a:t>
            </a:r>
            <a:r>
              <a:rPr lang="es-DO" sz="3600" dirty="0">
                <a:solidFill>
                  <a:srgbClr val="FFC000"/>
                </a:solidFill>
                <a:latin typeface="Bahnschrift SemiBold Condensed" pitchFamily="34" charset="0"/>
              </a:rPr>
              <a:t>Satanás fue arrojado del cielo después de haber sido derrotado en la cruz. </a:t>
            </a:r>
            <a:r>
              <a:rPr lang="es-DO" sz="3600" dirty="0">
                <a:latin typeface="Bahnschrift SemiBold Condensed" pitchFamily="34" charset="0"/>
              </a:rPr>
              <a:t>A raíz de la victoria de Cristo, «Satanás vio que su disfraz le había sido arrancado. Su administración quedaba </a:t>
            </a:r>
            <a:r>
              <a:rPr lang="es-DO" sz="3600" dirty="0">
                <a:solidFill>
                  <a:srgbClr val="FF0000"/>
                </a:solidFill>
                <a:latin typeface="Bahnschrift SemiBold Condensed" pitchFamily="34" charset="0"/>
              </a:rPr>
              <a:t>desenmascarada</a:t>
            </a:r>
            <a:r>
              <a:rPr lang="es-DO" sz="3600" dirty="0">
                <a:latin typeface="Bahnschrift SemiBold Condensed" pitchFamily="34" charset="0"/>
              </a:rPr>
              <a:t> delante de los ángeles que no habían caído y delante del universo celestial [...] </a:t>
            </a:r>
            <a:r>
              <a:rPr lang="es-DO" sz="3600" dirty="0">
                <a:solidFill>
                  <a:srgbClr val="FFFF00"/>
                </a:solidFill>
                <a:latin typeface="Bahnschrift SemiBold Condensed" pitchFamily="34" charset="0"/>
              </a:rPr>
              <a:t>Al derramar la sangre del Hijo de Dios,</a:t>
            </a:r>
            <a:r>
              <a:rPr lang="es-DO" sz="3600" dirty="0">
                <a:latin typeface="Bahnschrift SemiBold Condensed" pitchFamily="34" charset="0"/>
              </a:rPr>
              <a:t> </a:t>
            </a:r>
            <a:r>
              <a:rPr lang="es-DO" sz="3600" dirty="0">
                <a:solidFill>
                  <a:srgbClr val="FFFF00"/>
                </a:solidFill>
                <a:latin typeface="Bahnschrift SemiBold Condensed" pitchFamily="34" charset="0"/>
              </a:rPr>
              <a:t>había perdido la simpatía de los seres celestiales </a:t>
            </a:r>
            <a:r>
              <a:rPr lang="es-DO" sz="3600" dirty="0">
                <a:latin typeface="Bahnschrift SemiBold Condensed" pitchFamily="34" charset="0"/>
              </a:rPr>
              <a:t>[…] Estaba roto el último vínculo de simpatía entre Satanás y el mundo celestial».</a:t>
            </a:r>
            <a:endParaRPr lang="es-ES" sz="3600" dirty="0">
              <a:latin typeface="Bahnschrift SemiBold Condensed" pitchFamily="34" charset="0"/>
            </a:endParaRPr>
          </a:p>
        </p:txBody>
      </p:sp>
      <p:sp>
        <p:nvSpPr>
          <p:cNvPr id="6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14068" y="112544"/>
            <a:ext cx="4783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000" b="1" dirty="0">
                <a:latin typeface="Bahnschrift SemiBold Condensed" pitchFamily="34" charset="0"/>
              </a:rPr>
              <a:t>Comprendiendo la perspectiva de Elena G. de White</a:t>
            </a:r>
            <a:endParaRPr lang="es-ES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671691"/>
            <a:ext cx="12041109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ahnschrift SemiBold Condensed" pitchFamily="34" charset="0"/>
              </a:rPr>
              <a:t>Aquí surge la pregunta decisiva: </a:t>
            </a:r>
            <a:r>
              <a:rPr lang="es-ES" sz="4000" dirty="0">
                <a:solidFill>
                  <a:srgbClr val="FF0000"/>
                </a:solidFill>
                <a:latin typeface="Bahnschrift SemiBold Condensed" pitchFamily="34" charset="0"/>
              </a:rPr>
              <a:t>Si Satanás fue completamente desenmascarado y expuesto en la cruz</a:t>
            </a:r>
            <a:r>
              <a:rPr lang="es-ES" sz="4000" dirty="0">
                <a:latin typeface="Bahnschrift SemiBold Condensed" pitchFamily="34" charset="0"/>
              </a:rPr>
              <a:t>, ¿por qué no fue destruido entonces? White responde: </a:t>
            </a:r>
          </a:p>
          <a:p>
            <a:r>
              <a:rPr lang="es-ES" sz="4000" dirty="0">
                <a:latin typeface="Bahnschrift SemiBold Condensed" pitchFamily="34" charset="0"/>
              </a:rPr>
              <a:t>«Los ángeles </a:t>
            </a:r>
            <a:r>
              <a:rPr lang="es-ES" sz="4000" dirty="0">
                <a:solidFill>
                  <a:srgbClr val="00B050"/>
                </a:solidFill>
                <a:latin typeface="Bahnschrift SemiBold Condensed" pitchFamily="34" charset="0"/>
              </a:rPr>
              <a:t>no comprendieron </a:t>
            </a:r>
            <a:r>
              <a:rPr lang="es-ES" sz="4000" dirty="0">
                <a:latin typeface="Bahnschrift SemiBold Condensed" pitchFamily="34" charset="0"/>
              </a:rPr>
              <a:t>ni aun entonces todo lo que entrañaba la gran controversia. 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Los principios que estaban en juego habían de ser revelados en mayor plenitud.</a:t>
            </a:r>
            <a:r>
              <a:rPr lang="es-ES" sz="4000" dirty="0">
                <a:latin typeface="Bahnschrift SemiBold Condensed" pitchFamily="34" charset="0"/>
              </a:rPr>
              <a:t> Y por causa del hombre, la existencia de Satanás debía continuar. </a:t>
            </a:r>
            <a:r>
              <a:rPr lang="es-ES" sz="4000" dirty="0">
                <a:solidFill>
                  <a:srgbClr val="FFFF00"/>
                </a:solidFill>
                <a:latin typeface="Bahnschrift SemiBold Condensed" pitchFamily="34" charset="0"/>
              </a:rPr>
              <a:t>Tanto el hombre como los ángeles</a:t>
            </a:r>
            <a:r>
              <a:rPr lang="es-ES" sz="4000" dirty="0">
                <a:latin typeface="Bahnschrift SemiBold Condensed" pitchFamily="34" charset="0"/>
              </a:rPr>
              <a:t> debían ver el contraste entre 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el Príncipe de la luz y el príncipe de las tinieblas. </a:t>
            </a:r>
            <a:r>
              <a:rPr lang="es-ES" sz="4000" dirty="0">
                <a:latin typeface="Bahnschrift SemiBold Condensed" pitchFamily="34" charset="0"/>
              </a:rPr>
              <a:t>El hombre debía elegir a quién quería servir».</a:t>
            </a:r>
          </a:p>
          <a:p>
            <a:endParaRPr lang="es-ES" sz="3600" dirty="0">
              <a:latin typeface="Bahnschrift SemiBold Condensed" pitchFamily="34" charset="0"/>
            </a:endParaRPr>
          </a:p>
        </p:txBody>
      </p:sp>
      <p:sp>
        <p:nvSpPr>
          <p:cNvPr id="6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14068" y="112544"/>
            <a:ext cx="4783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000" b="1" dirty="0">
                <a:latin typeface="Bahnschrift SemiBold Condensed" pitchFamily="34" charset="0"/>
              </a:rPr>
              <a:t>Comprendiendo la perspectiva de Elena G. de White</a:t>
            </a:r>
            <a:endParaRPr lang="es-ES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1037451"/>
            <a:ext cx="1204110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400" dirty="0">
                <a:latin typeface="Bahnschrift SemiBold Condensed" pitchFamily="34" charset="0"/>
              </a:rPr>
              <a:t>¿Se justifica, entonces, la TUG, cuando afirma que </a:t>
            </a:r>
            <a:r>
              <a:rPr lang="es-DO" sz="4400" dirty="0">
                <a:solidFill>
                  <a:srgbClr val="FFFF00"/>
                </a:solidFill>
                <a:latin typeface="Bahnschrift SemiBold Condensed" pitchFamily="34" charset="0"/>
              </a:rPr>
              <a:t>Dios derrotará la acusación de Satanás</a:t>
            </a:r>
            <a:r>
              <a:rPr lang="es-DO" sz="4400" dirty="0">
                <a:latin typeface="Bahnschrift SemiBold Condensed" pitchFamily="34" charset="0"/>
              </a:rPr>
              <a:t> de que la Ley no puede ser guardada por medio de la última generación? La cita anterior es utilizada para sostener que en la cruz </a:t>
            </a:r>
            <a:r>
              <a:rPr lang="es-DO" sz="4400" dirty="0">
                <a:solidFill>
                  <a:srgbClr val="00B050"/>
                </a:solidFill>
                <a:latin typeface="Bahnschrift SemiBold Condensed" pitchFamily="34" charset="0"/>
              </a:rPr>
              <a:t>«no todas las acusaciones de Satanás habían sido contestadas». </a:t>
            </a:r>
            <a:r>
              <a:rPr lang="es-DO" sz="4400" dirty="0">
                <a:latin typeface="Bahnschrift SemiBold Condensed" pitchFamily="34" charset="0"/>
              </a:rPr>
              <a:t>Así, Dios responderá las acusaciones que quedan sin responder por medio de la </a:t>
            </a:r>
            <a:r>
              <a:rPr lang="es-DO" sz="4400" dirty="0">
                <a:solidFill>
                  <a:srgbClr val="FF0000"/>
                </a:solidFill>
                <a:latin typeface="Bahnschrift SemiBold Condensed" pitchFamily="34" charset="0"/>
              </a:rPr>
              <a:t>obediencia impecable </a:t>
            </a:r>
            <a:r>
              <a:rPr lang="es-DO" sz="4400" dirty="0">
                <a:latin typeface="Bahnschrift SemiBold Condensed" pitchFamily="34" charset="0"/>
              </a:rPr>
              <a:t>de la última generación. </a:t>
            </a:r>
            <a:endParaRPr lang="es-ES" sz="4400" dirty="0">
              <a:latin typeface="Bahnschrift SemiBold Condensed" pitchFamily="34" charset="0"/>
            </a:endParaRPr>
          </a:p>
        </p:txBody>
      </p:sp>
      <p:sp>
        <p:nvSpPr>
          <p:cNvPr id="6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14068" y="112544"/>
            <a:ext cx="4783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000" b="1" dirty="0">
                <a:latin typeface="Bahnschrift SemiBold Condensed" pitchFamily="34" charset="0"/>
              </a:rPr>
              <a:t>Comprendiendo la perspectiva de Elena G. de White</a:t>
            </a:r>
            <a:endParaRPr lang="es-ES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671691"/>
            <a:ext cx="120411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000" dirty="0">
                <a:solidFill>
                  <a:srgbClr val="FFFF00"/>
                </a:solidFill>
                <a:latin typeface="Bahnschrift SemiBold Condensed" pitchFamily="34" charset="0"/>
              </a:rPr>
              <a:t>Satanás será derrotado y Dios será vindicado.</a:t>
            </a:r>
            <a:r>
              <a:rPr lang="es-ES" sz="4000" dirty="0">
                <a:solidFill>
                  <a:srgbClr val="FFFF00"/>
                </a:solidFill>
                <a:latin typeface="Bahnschrift SemiBold Condensed" pitchFamily="34" charset="0"/>
              </a:rPr>
              <a:t> </a:t>
            </a:r>
            <a:r>
              <a:rPr lang="es-DO" sz="4000" dirty="0">
                <a:latin typeface="Bahnschrift SemiBold Condensed" pitchFamily="34" charset="0"/>
              </a:rPr>
              <a:t>Pero, la cita anterior </a:t>
            </a:r>
            <a:r>
              <a:rPr lang="es-DO" sz="4000" dirty="0">
                <a:solidFill>
                  <a:srgbClr val="FF0000"/>
                </a:solidFill>
                <a:latin typeface="Bahnschrift SemiBold Condensed" pitchFamily="34" charset="0"/>
              </a:rPr>
              <a:t>no dice</a:t>
            </a:r>
            <a:r>
              <a:rPr lang="es-DO" sz="4000" dirty="0">
                <a:latin typeface="Bahnschrift SemiBold Condensed" pitchFamily="34" charset="0"/>
              </a:rPr>
              <a:t> que haya algún aspecto de </a:t>
            </a:r>
            <a:r>
              <a:rPr lang="es-DO" sz="4000" dirty="0">
                <a:solidFill>
                  <a:srgbClr val="FF0000"/>
                </a:solidFill>
                <a:latin typeface="Bahnschrift SemiBold Condensed" pitchFamily="34" charset="0"/>
              </a:rPr>
              <a:t>las acusaciones de Satanás que quedaron sin resolver en la cruz</a:t>
            </a:r>
            <a:r>
              <a:rPr lang="es-DO" sz="4000" dirty="0">
                <a:latin typeface="Bahnschrift SemiBold Condensed" pitchFamily="34" charset="0"/>
              </a:rPr>
              <a:t> o que no fueron respondidas completamente por Cristo, lo que afirma es que </a:t>
            </a:r>
            <a:r>
              <a:rPr lang="es-DO" sz="4000" dirty="0">
                <a:solidFill>
                  <a:srgbClr val="00B050"/>
                </a:solidFill>
                <a:latin typeface="Bahnschrift SemiBold Condensed" pitchFamily="34" charset="0"/>
              </a:rPr>
              <a:t>«Los principios que estaban en juego</a:t>
            </a:r>
            <a:r>
              <a:rPr lang="es-DO" sz="4000" dirty="0">
                <a:latin typeface="Bahnschrift SemiBold Condensed" pitchFamily="34" charset="0"/>
              </a:rPr>
              <a:t> </a:t>
            </a:r>
            <a:r>
              <a:rPr lang="es-DO" sz="4000" dirty="0">
                <a:solidFill>
                  <a:srgbClr val="FFC000"/>
                </a:solidFill>
                <a:latin typeface="Bahnschrift SemiBold Condensed" pitchFamily="34" charset="0"/>
              </a:rPr>
              <a:t>[en la gran controversia] </a:t>
            </a:r>
            <a:r>
              <a:rPr lang="es-DO" sz="4000" dirty="0">
                <a:solidFill>
                  <a:srgbClr val="00B050"/>
                </a:solidFill>
                <a:latin typeface="Bahnschrift SemiBold Condensed" pitchFamily="34" charset="0"/>
              </a:rPr>
              <a:t>habían de ser revelados en mayor plenitud»</a:t>
            </a:r>
            <a:r>
              <a:rPr lang="es-DO" sz="4000" dirty="0">
                <a:latin typeface="Bahnschrift SemiBold Condensed" pitchFamily="34" charset="0"/>
              </a:rPr>
              <a:t>. Ahora, </a:t>
            </a:r>
            <a:r>
              <a:rPr lang="es-DO" sz="4000" dirty="0">
                <a:solidFill>
                  <a:srgbClr val="FFC000"/>
                </a:solidFill>
                <a:latin typeface="Bahnschrift SemiBold Condensed" pitchFamily="34" charset="0"/>
              </a:rPr>
              <a:t>los seres humanos</a:t>
            </a:r>
            <a:r>
              <a:rPr lang="es-DO" sz="4000" dirty="0">
                <a:latin typeface="Bahnschrift SemiBold Condensed" pitchFamily="34" charset="0"/>
              </a:rPr>
              <a:t>, ya no los ángeles, deben elegir de qué lado de la contienda se colocarán. </a:t>
            </a:r>
            <a:r>
              <a:rPr lang="es-DO" sz="4000" dirty="0">
                <a:solidFill>
                  <a:srgbClr val="FFC000"/>
                </a:solidFill>
                <a:latin typeface="Bahnschrift SemiBold Condensed" pitchFamily="34" charset="0"/>
              </a:rPr>
              <a:t>En el Calvario, los ángeles leales tomaron su decisión final,</a:t>
            </a:r>
            <a:r>
              <a:rPr lang="es-DO" sz="4000" dirty="0">
                <a:latin typeface="Bahnschrift SemiBold Condensed" pitchFamily="34" charset="0"/>
              </a:rPr>
              <a:t> vieron el carácter de Satanás </a:t>
            </a:r>
            <a:r>
              <a:rPr lang="es-DO" sz="4000" dirty="0">
                <a:solidFill>
                  <a:srgbClr val="FF0000"/>
                </a:solidFill>
                <a:latin typeface="Bahnschrift SemiBold Condensed" pitchFamily="34" charset="0"/>
              </a:rPr>
              <a:t>desenmascarado. </a:t>
            </a:r>
            <a:endParaRPr lang="es-ES" sz="4000" dirty="0">
              <a:solidFill>
                <a:srgbClr val="FF0000"/>
              </a:solidFill>
              <a:latin typeface="Bahnschrift SemiBold Condensed" pitchFamily="34" charset="0"/>
            </a:endParaRPr>
          </a:p>
          <a:p>
            <a:endParaRPr lang="es-ES" sz="3600" dirty="0">
              <a:latin typeface="Bahnschrift SemiBold Condensed" pitchFamily="34" charset="0"/>
            </a:endParaRPr>
          </a:p>
        </p:txBody>
      </p:sp>
      <p:sp>
        <p:nvSpPr>
          <p:cNvPr id="6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14068" y="112544"/>
            <a:ext cx="4783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000" b="1" dirty="0">
                <a:latin typeface="Bahnschrift SemiBold Condensed" pitchFamily="34" charset="0"/>
              </a:rPr>
              <a:t>Comprendiendo la perspectiva de Elena G. de White</a:t>
            </a:r>
            <a:endParaRPr lang="es-ES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1009316"/>
            <a:ext cx="1204110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ahnschrift SemiBold Condensed" pitchFamily="34" charset="0"/>
              </a:rPr>
              <a:t>Pero, 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Dios no ha postergado los supuestos asuntos sin resolver </a:t>
            </a:r>
            <a:r>
              <a:rPr lang="es-ES" sz="4000" dirty="0">
                <a:latin typeface="Bahnschrift SemiBold Condensed" pitchFamily="34" charset="0"/>
              </a:rPr>
              <a:t>de las acusaciones de Satanás hasta la aparición de la última generación. Los </a:t>
            </a:r>
            <a:r>
              <a:rPr lang="es-ES" sz="4000" dirty="0">
                <a:solidFill>
                  <a:srgbClr val="00B050"/>
                </a:solidFill>
                <a:latin typeface="Bahnschrift SemiBold Condensed" pitchFamily="34" charset="0"/>
              </a:rPr>
              <a:t>«principios envueltos» </a:t>
            </a:r>
            <a:r>
              <a:rPr lang="es-ES" sz="4000" dirty="0">
                <a:latin typeface="Bahnschrift SemiBold Condensed" pitchFamily="34" charset="0"/>
              </a:rPr>
              <a:t>en el conflicto cósmico empezaron a ser </a:t>
            </a:r>
            <a:r>
              <a:rPr lang="es-ES" sz="4000" dirty="0">
                <a:solidFill>
                  <a:srgbClr val="FFFF00"/>
                </a:solidFill>
                <a:latin typeface="Bahnschrift SemiBold Condensed" pitchFamily="34" charset="0"/>
              </a:rPr>
              <a:t>revelados a partir de la muerte misma de Cristo </a:t>
            </a:r>
            <a:r>
              <a:rPr lang="es-ES" sz="4000" dirty="0">
                <a:latin typeface="Bahnschrift SemiBold Condensed" pitchFamily="34" charset="0"/>
              </a:rPr>
              <a:t>y han estado siendo expuestos con una claridad cada vez mayor en el transcurso del tiempo. Pero, esa </a:t>
            </a:r>
            <a:r>
              <a:rPr lang="es-ES" sz="4000" dirty="0">
                <a:solidFill>
                  <a:srgbClr val="00B050"/>
                </a:solidFill>
                <a:latin typeface="Bahnschrift SemiBold Condensed" pitchFamily="34" charset="0"/>
              </a:rPr>
              <a:t>«revelación» 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no concluirá con el testimonio de lealtad de la última generación,</a:t>
            </a:r>
            <a:r>
              <a:rPr lang="es-ES" sz="4000" dirty="0">
                <a:latin typeface="Bahnschrift SemiBold Condensed" pitchFamily="34" charset="0"/>
              </a:rPr>
              <a:t> sino cuando el pecado sea expuesto en toda su fuerza en el juicio final.</a:t>
            </a:r>
          </a:p>
          <a:p>
            <a:endParaRPr lang="es-ES" sz="3600" dirty="0">
              <a:latin typeface="Bahnschrift SemiBold Condensed" pitchFamily="34" charset="0"/>
            </a:endParaRPr>
          </a:p>
        </p:txBody>
      </p:sp>
      <p:sp>
        <p:nvSpPr>
          <p:cNvPr id="7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14068" y="112544"/>
            <a:ext cx="4783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000" b="1" dirty="0">
                <a:latin typeface="Bahnschrift SemiBold Condensed" pitchFamily="34" charset="0"/>
              </a:rPr>
              <a:t>Comprendiendo la perspectiva de Elena G. de White</a:t>
            </a:r>
            <a:endParaRPr lang="es-ES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4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464234" y="1436811"/>
            <a:ext cx="105367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HORA DEL QUIZZ</a:t>
            </a:r>
          </a:p>
        </p:txBody>
      </p:sp>
      <p:pic>
        <p:nvPicPr>
          <p:cNvPr id="55298" name="Picture 2" descr="gk quiz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7588" y="2435767"/>
            <a:ext cx="5598110" cy="41583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14068" y="112544"/>
            <a:ext cx="4783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000" b="1" dirty="0">
                <a:latin typeface="Bahnschrift SemiBold Condensed" pitchFamily="34" charset="0"/>
              </a:rPr>
              <a:t>Comprendiendo la perspectiva de Elena G. de White</a:t>
            </a:r>
            <a:endParaRPr lang="es-ES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48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0" y="1647824"/>
            <a:ext cx="44172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Elige tu pregunta</a:t>
            </a:r>
          </a:p>
        </p:txBody>
      </p:sp>
      <p:sp>
        <p:nvSpPr>
          <p:cNvPr id="5" name="4 Rectángulo">
            <a:hlinkClick r:id="rId3" action="ppaction://hlinksldjump"/>
          </p:cNvPr>
          <p:cNvSpPr/>
          <p:nvPr/>
        </p:nvSpPr>
        <p:spPr>
          <a:xfrm>
            <a:off x="5641145" y="1491175"/>
            <a:ext cx="2208628" cy="1631852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latin typeface="Bahnschrift SemiBold Condensed" pitchFamily="34" charset="0"/>
              </a:rPr>
              <a:t>1</a:t>
            </a:r>
          </a:p>
        </p:txBody>
      </p:sp>
      <p:sp>
        <p:nvSpPr>
          <p:cNvPr id="6" name="5 Rectángulo">
            <a:hlinkClick r:id="rId4" action="ppaction://hlinksldjump"/>
          </p:cNvPr>
          <p:cNvSpPr/>
          <p:nvPr/>
        </p:nvSpPr>
        <p:spPr>
          <a:xfrm>
            <a:off x="5652868" y="3303563"/>
            <a:ext cx="2208628" cy="1631852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latin typeface="Bahnschrift SemiBold Condensed" pitchFamily="34" charset="0"/>
              </a:rPr>
              <a:t>3</a:t>
            </a:r>
          </a:p>
        </p:txBody>
      </p:sp>
      <p:sp>
        <p:nvSpPr>
          <p:cNvPr id="7" name="6 Rectángulo">
            <a:hlinkClick r:id="rId5" action="ppaction://hlinksldjump"/>
          </p:cNvPr>
          <p:cNvSpPr/>
          <p:nvPr/>
        </p:nvSpPr>
        <p:spPr>
          <a:xfrm>
            <a:off x="7945902" y="1488830"/>
            <a:ext cx="2208628" cy="1631852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latin typeface="Bahnschrift SemiBold Condensed" pitchFamily="34" charset="0"/>
              </a:rPr>
              <a:t>2</a:t>
            </a:r>
          </a:p>
        </p:txBody>
      </p:sp>
      <p:sp>
        <p:nvSpPr>
          <p:cNvPr id="8" name="7 Rectángulo">
            <a:hlinkClick r:id="rId6" action="ppaction://hlinksldjump"/>
          </p:cNvPr>
          <p:cNvSpPr/>
          <p:nvPr/>
        </p:nvSpPr>
        <p:spPr>
          <a:xfrm>
            <a:off x="7957625" y="3301218"/>
            <a:ext cx="2208628" cy="1631852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latin typeface="Bahnschrift SemiBold Condensed" pitchFamily="34" charset="0"/>
              </a:rPr>
              <a:t>4</a:t>
            </a:r>
          </a:p>
        </p:txBody>
      </p:sp>
      <p:sp>
        <p:nvSpPr>
          <p:cNvPr id="9" name="8 Rectángulo">
            <a:hlinkClick r:id="rId7" action="ppaction://hlinksldjump"/>
          </p:cNvPr>
          <p:cNvSpPr/>
          <p:nvPr/>
        </p:nvSpPr>
        <p:spPr>
          <a:xfrm>
            <a:off x="6846281" y="5059685"/>
            <a:ext cx="2208628" cy="1631852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latin typeface="Bahnschrift SemiBold Condensed" pitchFamily="34" charset="0"/>
              </a:rPr>
              <a:t>5</a:t>
            </a:r>
          </a:p>
        </p:txBody>
      </p:sp>
      <p:sp>
        <p:nvSpPr>
          <p:cNvPr id="11" name="10 Flecha derecha">
            <a:hlinkClick r:id="rId8" action="ppaction://hlinksldjump"/>
          </p:cNvPr>
          <p:cNvSpPr/>
          <p:nvPr/>
        </p:nvSpPr>
        <p:spPr>
          <a:xfrm>
            <a:off x="9566031" y="5669280"/>
            <a:ext cx="2625969" cy="118872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latin typeface="Bahnschrift SemiBold Condensed" pitchFamily="34" charset="0"/>
              </a:rPr>
              <a:t>Continuar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82884" y="972574"/>
            <a:ext cx="11676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1. Basados en la palabra de Dios ¿Qué podemos afirmar con total seguridad acerca de los santos?</a:t>
            </a:r>
          </a:p>
        </p:txBody>
      </p:sp>
      <p:sp>
        <p:nvSpPr>
          <p:cNvPr id="11" name="10 Rectángulo redondeado">
            <a:hlinkClick r:id="" action="ppaction://hlinkshowjump?jump=nextslide"/>
          </p:cNvPr>
          <p:cNvSpPr/>
          <p:nvPr/>
        </p:nvSpPr>
        <p:spPr>
          <a:xfrm>
            <a:off x="464234" y="2785401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Perderán la batalla</a:t>
            </a:r>
          </a:p>
        </p:txBody>
      </p:sp>
      <p:sp>
        <p:nvSpPr>
          <p:cNvPr id="12" name="11 Rectángulo redondeado">
            <a:hlinkClick r:id="" action="ppaction://hlinkshowjump?jump=nextslide"/>
          </p:cNvPr>
          <p:cNvSpPr/>
          <p:nvPr/>
        </p:nvSpPr>
        <p:spPr>
          <a:xfrm>
            <a:off x="450165" y="4403186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Morirán</a:t>
            </a:r>
          </a:p>
        </p:txBody>
      </p:sp>
      <p:sp>
        <p:nvSpPr>
          <p:cNvPr id="15" name="14 Rectángulo redondeado">
            <a:hlinkClick r:id="rId3" action="ppaction://hlinksldjump"/>
          </p:cNvPr>
          <p:cNvSpPr/>
          <p:nvPr/>
        </p:nvSpPr>
        <p:spPr>
          <a:xfrm>
            <a:off x="6384384" y="2754960"/>
            <a:ext cx="5319936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Saldrán Victoriosos</a:t>
            </a:r>
          </a:p>
        </p:txBody>
      </p:sp>
      <p:sp>
        <p:nvSpPr>
          <p:cNvPr id="16" name="15 Rectángulo redondeado">
            <a:hlinkClick r:id="" action="ppaction://hlinkshowjump?jump=nextslide"/>
          </p:cNvPr>
          <p:cNvSpPr/>
          <p:nvPr/>
        </p:nvSpPr>
        <p:spPr>
          <a:xfrm>
            <a:off x="6384383" y="4429014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Recibieron la marca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222700" y="2365275"/>
            <a:ext cx="8201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SIGUE INTENTANDO </a:t>
            </a:r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</a:t>
            </a:r>
            <a:endParaRPr lang="es-ES" sz="72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" action="ppaction://hlinkshowjump?jump=previousslide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Intentar de nuevo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546256" y="2421546"/>
            <a:ext cx="6991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EXCELENTE </a:t>
            </a:r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</a:t>
            </a:r>
            <a:endParaRPr lang="es-ES" sz="96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rId3" action="ppaction://hlinksldjump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Elegir otra pregunta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2">
            <a:extLst>
              <a:ext uri="{FF2B5EF4-FFF2-40B4-BE49-F238E27FC236}">
                <a16:creationId xmlns:a16="http://schemas.microsoft.com/office/drawing/2014/main" id="{2D1922AA-2FBD-383B-47B4-E6599D77C77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B3F1B7B-A486-9CEF-D435-E1F73C1A21CA}"/>
              </a:ext>
            </a:extLst>
          </p:cNvPr>
          <p:cNvSpPr txBox="1"/>
          <p:nvPr/>
        </p:nvSpPr>
        <p:spPr>
          <a:xfrm>
            <a:off x="833364" y="1148883"/>
            <a:ext cx="1057553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 b="1" dirty="0">
                <a:latin typeface="Avenir Next LT Pro" panose="020B0504020202020204" pitchFamily="34" charset="0"/>
              </a:rPr>
              <a:t>LA ÚLTIMA CRISIS Y ELENA G. DE WHITE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A034904-C73B-3DAB-1CA7-B80F9ED59BC3}"/>
              </a:ext>
            </a:extLst>
          </p:cNvPr>
          <p:cNvSpPr txBox="1"/>
          <p:nvPr/>
        </p:nvSpPr>
        <p:spPr>
          <a:xfrm>
            <a:off x="10182131" y="5682108"/>
            <a:ext cx="2009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800" dirty="0">
                <a:solidFill>
                  <a:schemeClr val="accent4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CAPÍTULO #14</a:t>
            </a:r>
          </a:p>
        </p:txBody>
      </p:sp>
    </p:spTree>
    <p:extLst>
      <p:ext uri="{BB962C8B-B14F-4D97-AF65-F5344CB8AC3E}">
        <p14:creationId xmlns:p14="http://schemas.microsoft.com/office/powerpoint/2010/main" val="2620053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82884" y="972574"/>
            <a:ext cx="11676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2. ¿Cómo es la perspectiva de Elena De White?</a:t>
            </a:r>
          </a:p>
        </p:txBody>
      </p:sp>
      <p:sp>
        <p:nvSpPr>
          <p:cNvPr id="11" name="10 Rectángulo redondeado">
            <a:hlinkClick r:id="rId3" action="ppaction://hlinksldjump"/>
          </p:cNvPr>
          <p:cNvSpPr/>
          <p:nvPr/>
        </p:nvSpPr>
        <p:spPr>
          <a:xfrm>
            <a:off x="464234" y="2785401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Diferente al de la TUG</a:t>
            </a:r>
          </a:p>
        </p:txBody>
      </p:sp>
      <p:sp>
        <p:nvSpPr>
          <p:cNvPr id="12" name="11 Rectángulo redondeado">
            <a:hlinkClick r:id="" action="ppaction://hlinkshowjump?jump=nextslide"/>
          </p:cNvPr>
          <p:cNvSpPr/>
          <p:nvPr/>
        </p:nvSpPr>
        <p:spPr>
          <a:xfrm>
            <a:off x="450165" y="4403186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 la TUG</a:t>
            </a:r>
          </a:p>
        </p:txBody>
      </p:sp>
      <p:sp>
        <p:nvSpPr>
          <p:cNvPr id="15" name="14 Rectángulo redondeado">
            <a:hlinkClick r:id="" action="ppaction://hlinkshowjump?jump=nextslide"/>
          </p:cNvPr>
          <p:cNvSpPr/>
          <p:nvPr/>
        </p:nvSpPr>
        <p:spPr>
          <a:xfrm>
            <a:off x="6384384" y="2754960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Igual al de la TUG</a:t>
            </a:r>
          </a:p>
        </p:txBody>
      </p:sp>
      <p:sp>
        <p:nvSpPr>
          <p:cNvPr id="16" name="15 Rectángulo redondeado">
            <a:hlinkClick r:id="" action="ppaction://hlinkshowjump?jump=nextslide"/>
          </p:cNvPr>
          <p:cNvSpPr/>
          <p:nvPr/>
        </p:nvSpPr>
        <p:spPr>
          <a:xfrm>
            <a:off x="6384383" y="4429014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Ajeno al de la TUG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222700" y="2365275"/>
            <a:ext cx="8201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SIGUE INTENTANDO </a:t>
            </a:r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</a:t>
            </a:r>
            <a:endParaRPr lang="es-ES" sz="72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" action="ppaction://hlinkshowjump?jump=previousslide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Intentar de nuevo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546256" y="2421546"/>
            <a:ext cx="6991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EXCELENTE </a:t>
            </a:r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</a:t>
            </a:r>
            <a:endParaRPr lang="es-ES" sz="96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rId3" action="ppaction://hlinksldjump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Elegir otra pregunta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82884" y="972574"/>
            <a:ext cx="11676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3. ¿Cuándo perdió la simpatía de los ángeles Satanás?</a:t>
            </a:r>
          </a:p>
        </p:txBody>
      </p:sp>
      <p:sp>
        <p:nvSpPr>
          <p:cNvPr id="11" name="10 Rectángulo redondeado">
            <a:hlinkClick r:id="" action="ppaction://hlinkshowjump?jump=nextslide"/>
          </p:cNvPr>
          <p:cNvSpPr/>
          <p:nvPr/>
        </p:nvSpPr>
        <p:spPr>
          <a:xfrm>
            <a:off x="464234" y="2785401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 revelarse en el cielo</a:t>
            </a:r>
          </a:p>
        </p:txBody>
      </p:sp>
      <p:sp>
        <p:nvSpPr>
          <p:cNvPr id="12" name="11 Rectángulo redondeado">
            <a:hlinkClick r:id="" action="ppaction://hlinkshowjump?jump=nextslide"/>
          </p:cNvPr>
          <p:cNvSpPr/>
          <p:nvPr/>
        </p:nvSpPr>
        <p:spPr>
          <a:xfrm>
            <a:off x="450165" y="4403186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 matar a los hombres</a:t>
            </a:r>
          </a:p>
        </p:txBody>
      </p:sp>
      <p:sp>
        <p:nvSpPr>
          <p:cNvPr id="15" name="14 Rectángulo redondeado">
            <a:hlinkClick r:id="rId3" action="ppaction://hlinksldjump"/>
          </p:cNvPr>
          <p:cNvSpPr/>
          <p:nvPr/>
        </p:nvSpPr>
        <p:spPr>
          <a:xfrm>
            <a:off x="6384384" y="2754960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 derramar la sangre de Jesús</a:t>
            </a:r>
          </a:p>
        </p:txBody>
      </p:sp>
      <p:sp>
        <p:nvSpPr>
          <p:cNvPr id="16" name="15 Rectángulo redondeado">
            <a:hlinkClick r:id="" action="ppaction://hlinkshowjump?jump=nextslide"/>
          </p:cNvPr>
          <p:cNvSpPr/>
          <p:nvPr/>
        </p:nvSpPr>
        <p:spPr>
          <a:xfrm>
            <a:off x="6384383" y="4429014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Transgresión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222700" y="2365275"/>
            <a:ext cx="8201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SIGUE INTENTANDO </a:t>
            </a:r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</a:t>
            </a:r>
            <a:endParaRPr lang="es-ES" sz="72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" action="ppaction://hlinkshowjump?jump=previousslide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Intentar de nuevo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546256" y="2421546"/>
            <a:ext cx="6991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EXCELENTE </a:t>
            </a:r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</a:t>
            </a:r>
            <a:endParaRPr lang="es-ES" sz="96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rId3" action="ppaction://hlinksldjump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Elegir otra pregunta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82884" y="972574"/>
            <a:ext cx="11676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4. ¿Después de la muerte de Jesús quienes tienen que elegir su bando?</a:t>
            </a:r>
          </a:p>
        </p:txBody>
      </p:sp>
      <p:sp>
        <p:nvSpPr>
          <p:cNvPr id="11" name="10 Rectángulo redondeado">
            <a:hlinkClick r:id="" action="ppaction://hlinkshowjump?jump=nextslide"/>
          </p:cNvPr>
          <p:cNvSpPr/>
          <p:nvPr/>
        </p:nvSpPr>
        <p:spPr>
          <a:xfrm>
            <a:off x="464234" y="2785401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Los Ángeles</a:t>
            </a:r>
          </a:p>
        </p:txBody>
      </p:sp>
      <p:sp>
        <p:nvSpPr>
          <p:cNvPr id="12" name="11 Rectángulo redondeado">
            <a:hlinkClick r:id="" action="ppaction://hlinkshowjump?jump=nextslide"/>
          </p:cNvPr>
          <p:cNvSpPr/>
          <p:nvPr/>
        </p:nvSpPr>
        <p:spPr>
          <a:xfrm>
            <a:off x="450165" y="4403186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Los mundos no caídos </a:t>
            </a:r>
          </a:p>
        </p:txBody>
      </p:sp>
      <p:sp>
        <p:nvSpPr>
          <p:cNvPr id="15" name="14 Rectángulo redondeado">
            <a:hlinkClick r:id="" action="ppaction://hlinkshowjump?jump=nextslide"/>
          </p:cNvPr>
          <p:cNvSpPr/>
          <p:nvPr/>
        </p:nvSpPr>
        <p:spPr>
          <a:xfrm>
            <a:off x="6384384" y="2754960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Los ángeles y humanos</a:t>
            </a:r>
          </a:p>
        </p:txBody>
      </p:sp>
      <p:sp>
        <p:nvSpPr>
          <p:cNvPr id="16" name="15 Rectángulo redondeado">
            <a:hlinkClick r:id="rId3" action="ppaction://hlinksldjump"/>
          </p:cNvPr>
          <p:cNvSpPr/>
          <p:nvPr/>
        </p:nvSpPr>
        <p:spPr>
          <a:xfrm>
            <a:off x="6384383" y="4429014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Los humanos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222700" y="2365275"/>
            <a:ext cx="8201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SIGUE INTENTANDO </a:t>
            </a:r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</a:t>
            </a:r>
            <a:endParaRPr lang="es-ES" sz="72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" action="ppaction://hlinkshowjump?jump=previousslide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Intentar de nuevo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546256" y="2421546"/>
            <a:ext cx="6991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EXCELENTE </a:t>
            </a:r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</a:t>
            </a:r>
            <a:endParaRPr lang="es-ES" sz="96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rId3" action="ppaction://hlinksldjump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Elegir otra pregunta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82884" y="972574"/>
            <a:ext cx="116761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5. Dios ha postergado los asuntos sin resolver de las acusaciones de Satanás hasta la aparición de la última generación. </a:t>
            </a:r>
          </a:p>
        </p:txBody>
      </p:sp>
      <p:sp>
        <p:nvSpPr>
          <p:cNvPr id="15" name="14 Rectángulo redondeado">
            <a:hlinkClick r:id="" action="ppaction://hlinkshowjump?jump=nextslide"/>
          </p:cNvPr>
          <p:cNvSpPr/>
          <p:nvPr/>
        </p:nvSpPr>
        <p:spPr>
          <a:xfrm>
            <a:off x="3022205" y="2853434"/>
            <a:ext cx="5727901" cy="1423146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Verdadero</a:t>
            </a:r>
          </a:p>
        </p:txBody>
      </p:sp>
      <p:sp>
        <p:nvSpPr>
          <p:cNvPr id="16" name="15 Rectángulo redondeado">
            <a:hlinkClick r:id="rId3" action="ppaction://hlinksldjump"/>
          </p:cNvPr>
          <p:cNvSpPr/>
          <p:nvPr/>
        </p:nvSpPr>
        <p:spPr>
          <a:xfrm>
            <a:off x="3022204" y="4527488"/>
            <a:ext cx="5727901" cy="1423146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Falso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392363" y="70340"/>
            <a:ext cx="3367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800" b="1" dirty="0">
                <a:latin typeface="Bahnschrift SemiCondensed" panose="020B0502040204020203" pitchFamily="34" charset="0"/>
              </a:rPr>
              <a:t>INTRODUCCIÓN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1619692"/>
            <a:ext cx="1204110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latin typeface="Bahnschrift SemiBold Condensed" pitchFamily="34" charset="0"/>
              </a:rPr>
              <a:t>Dado que la TUG 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cita frecuentemente </a:t>
            </a:r>
            <a:r>
              <a:rPr lang="es-ES" sz="4000" dirty="0">
                <a:latin typeface="Bahnschrift SemiBold Condensed" pitchFamily="34" charset="0"/>
              </a:rPr>
              <a:t>los escritos de Elena G. de White para sostener sus argumentos, en este capítulo haremos un análisis de 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la naturaleza de la crisis final </a:t>
            </a:r>
            <a:r>
              <a:rPr lang="es-ES" sz="4000" dirty="0">
                <a:latin typeface="Bahnschrift SemiBold Condensed" pitchFamily="34" charset="0"/>
              </a:rPr>
              <a:t>tomando en cuenta la perspectiva de la Sra. White como aparece en </a:t>
            </a:r>
            <a:r>
              <a:rPr lang="es-ES" sz="4000" dirty="0">
                <a:solidFill>
                  <a:srgbClr val="FFFF00"/>
                </a:solidFill>
                <a:latin typeface="Bahnschrift SemiBold Condensed" pitchFamily="34" charset="0"/>
              </a:rPr>
              <a:t>El deseado de todas las gentes, </a:t>
            </a:r>
            <a:r>
              <a:rPr lang="es-ES" sz="4000" dirty="0">
                <a:latin typeface="Bahnschrift SemiBold Condensed" pitchFamily="34" charset="0"/>
              </a:rPr>
              <a:t>en el capítulo titulado: </a:t>
            </a:r>
            <a:r>
              <a:rPr lang="es-ES" sz="4000" dirty="0">
                <a:solidFill>
                  <a:schemeClr val="accent6"/>
                </a:solidFill>
                <a:latin typeface="Bahnschrift SemiBold Condensed" pitchFamily="34" charset="0"/>
              </a:rPr>
              <a:t>«Consumado es»</a:t>
            </a:r>
            <a:r>
              <a:rPr lang="es-ES" sz="4000" dirty="0">
                <a:latin typeface="Bahnschrift SemiBold Condensed" pitchFamily="34" charset="0"/>
              </a:rPr>
              <a:t>. Cuando sea necesario, para los fines de nuestro estudio, también haremos referencia a otras de sus obras. </a:t>
            </a: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222700" y="2365275"/>
            <a:ext cx="8201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SIGUE INTENTANDO </a:t>
            </a:r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</a:t>
            </a:r>
            <a:endParaRPr lang="es-ES" sz="72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" action="ppaction://hlinkshowjump?jump=previousslide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Intentar de nuevo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546256" y="2421546"/>
            <a:ext cx="6991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EXCELENTE </a:t>
            </a:r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</a:t>
            </a:r>
            <a:endParaRPr lang="es-ES" sz="96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rId3" action="ppaction://hlinksldjump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Elegir otra pregunta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4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0" y="1113253"/>
            <a:ext cx="59224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latin typeface="Bahnschrift SemiCondensed" panose="020B0502040204020203" pitchFamily="34" charset="0"/>
              </a:rPr>
              <a:t>Elena G. de White y la naturaleza de la crisis final</a:t>
            </a:r>
            <a:endParaRPr lang="es-ES" sz="80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pic>
        <p:nvPicPr>
          <p:cNvPr id="24578" name="Picture 2" descr="PECADO | DE LA REFLEXIÓN SE DIRECCIONA LA VIDA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709969" y="350179"/>
            <a:ext cx="6050621" cy="60506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14068" y="112544"/>
            <a:ext cx="4656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000" b="1" dirty="0">
                <a:latin typeface="Bahnschrift SemiBold Condensed" pitchFamily="34" charset="0"/>
              </a:rPr>
              <a:t>Comprendiendo la perspectiva de Elena G. de White</a:t>
            </a:r>
            <a:endParaRPr lang="es-ES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48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5474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747484"/>
            <a:ext cx="1204110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400" dirty="0">
                <a:latin typeface="Bahnschrift SemiBold Condensed" pitchFamily="34" charset="0"/>
              </a:rPr>
              <a:t>Es aquí donde creo que la TUG ha colado el mosquito y se ha tragado el camello. Como veremos de inmediato, esta teología </a:t>
            </a:r>
            <a:r>
              <a:rPr lang="es-DO" sz="4400" dirty="0">
                <a:solidFill>
                  <a:srgbClr val="FF0000"/>
                </a:solidFill>
                <a:latin typeface="Bahnschrift SemiBold Condensed" pitchFamily="34" charset="0"/>
              </a:rPr>
              <a:t>ha desarrollado un esquema escatológico que despoja a Cristo de la gloria de su victoria cósmica: </a:t>
            </a:r>
            <a:r>
              <a:rPr lang="es-DO" sz="4400" dirty="0">
                <a:latin typeface="Bahnschrift SemiBold Condensed" pitchFamily="34" charset="0"/>
              </a:rPr>
              <a:t>«</a:t>
            </a:r>
            <a:r>
              <a:rPr lang="es-DO" sz="4400" dirty="0">
                <a:solidFill>
                  <a:srgbClr val="FFC000"/>
                </a:solidFill>
                <a:latin typeface="Bahnschrift SemiBold Condensed" pitchFamily="34" charset="0"/>
              </a:rPr>
              <a:t>Al principio de la gran controversia</a:t>
            </a:r>
            <a:r>
              <a:rPr lang="es-DO" sz="4400" dirty="0">
                <a:latin typeface="Bahnschrift SemiBold Condensed" pitchFamily="34" charset="0"/>
              </a:rPr>
              <a:t>, Satanás había</a:t>
            </a:r>
            <a:r>
              <a:rPr lang="es-ES" sz="4400" dirty="0">
                <a:latin typeface="Bahnschrift SemiBold Condensed" pitchFamily="34" charset="0"/>
              </a:rPr>
              <a:t> </a:t>
            </a:r>
            <a:r>
              <a:rPr lang="es-DO" sz="4400" dirty="0">
                <a:latin typeface="Bahnschrift SemiBold Condensed" pitchFamily="34" charset="0"/>
              </a:rPr>
              <a:t>declarado que </a:t>
            </a:r>
            <a:r>
              <a:rPr lang="es-DO" sz="4400" dirty="0">
                <a:solidFill>
                  <a:srgbClr val="FFC000"/>
                </a:solidFill>
                <a:latin typeface="Bahnschrift SemiBold Condensed" pitchFamily="34" charset="0"/>
              </a:rPr>
              <a:t>la Ley de Dios no podía ser obedecida, </a:t>
            </a:r>
            <a:r>
              <a:rPr lang="es-DO" sz="4400" dirty="0">
                <a:latin typeface="Bahnschrift SemiBold Condensed" pitchFamily="34" charset="0"/>
              </a:rPr>
              <a:t>que la justicia no concordaba con la misericordia y que, si la ley había sido violada, </a:t>
            </a:r>
            <a:r>
              <a:rPr lang="es-DO" sz="4400" dirty="0">
                <a:solidFill>
                  <a:srgbClr val="FF0000"/>
                </a:solidFill>
                <a:latin typeface="Bahnschrift SemiBold Condensed" pitchFamily="34" charset="0"/>
              </a:rPr>
              <a:t>era imposible que el pecador fuese perdonado</a:t>
            </a:r>
            <a:r>
              <a:rPr lang="es-DO" sz="4400" dirty="0">
                <a:latin typeface="Bahnschrift SemiBold Condensed" pitchFamily="34" charset="0"/>
              </a:rPr>
              <a:t>». </a:t>
            </a:r>
            <a:endParaRPr lang="es-ES" sz="4400" dirty="0">
              <a:latin typeface="Bahnschrift SemiBold Condensed" pitchFamily="34" charset="0"/>
            </a:endParaRPr>
          </a:p>
          <a:p>
            <a:endParaRPr lang="es-ES" sz="4000" dirty="0"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5474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1225689"/>
            <a:ext cx="120411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000" dirty="0">
                <a:latin typeface="Bahnschrift SemiBold Condensed" pitchFamily="34" charset="0"/>
              </a:rPr>
              <a:t>¿Cómo sustentó Satanás este audaz aserto? Declarando que </a:t>
            </a:r>
            <a:r>
              <a:rPr lang="es-DO" sz="4000" dirty="0">
                <a:solidFill>
                  <a:srgbClr val="FF0000"/>
                </a:solidFill>
                <a:latin typeface="Bahnschrift SemiBold Condensed" pitchFamily="34" charset="0"/>
              </a:rPr>
              <a:t>los transgresores</a:t>
            </a:r>
            <a:r>
              <a:rPr lang="es-DO" sz="4000" dirty="0">
                <a:latin typeface="Bahnschrift SemiBold Condensed" pitchFamily="34" charset="0"/>
              </a:rPr>
              <a:t> de la Ley debían recibir el castigo correspondiente a su desobediencia, que, </a:t>
            </a:r>
            <a:r>
              <a:rPr lang="es-DO" sz="4000" dirty="0">
                <a:solidFill>
                  <a:srgbClr val="FFC000"/>
                </a:solidFill>
                <a:latin typeface="Bahnschrift SemiBold Condensed" pitchFamily="34" charset="0"/>
              </a:rPr>
              <a:t>si se pasaba por alto la ofensa, </a:t>
            </a:r>
            <a:r>
              <a:rPr lang="es-DO" sz="4000" dirty="0">
                <a:latin typeface="Bahnschrift SemiBold Condensed" pitchFamily="34" charset="0"/>
              </a:rPr>
              <a:t>entonces el Señor </a:t>
            </a:r>
            <a:r>
              <a:rPr lang="es-DO" sz="4000" dirty="0">
                <a:solidFill>
                  <a:srgbClr val="FF0000"/>
                </a:solidFill>
                <a:latin typeface="Bahnschrift SemiBold Condensed" pitchFamily="34" charset="0"/>
              </a:rPr>
              <a:t>«no era un Dios de verdad y justicia». </a:t>
            </a:r>
            <a:r>
              <a:rPr lang="es-DO" sz="4000" dirty="0">
                <a:latin typeface="Bahnschrift SemiBold Condensed" pitchFamily="34" charset="0"/>
              </a:rPr>
              <a:t>Entonces, la violación misma de la Ley por parte de los ángeles y los seres humanos, fue señalada como una evidencia de que </a:t>
            </a:r>
            <a:r>
              <a:rPr lang="es-DO" sz="4000" dirty="0">
                <a:solidFill>
                  <a:srgbClr val="00B050"/>
                </a:solidFill>
                <a:latin typeface="Bahnschrift SemiBold Condensed" pitchFamily="34" charset="0"/>
              </a:rPr>
              <a:t>«no podía ser obedecida»</a:t>
            </a:r>
            <a:r>
              <a:rPr lang="es-DO" sz="4000" dirty="0">
                <a:latin typeface="Bahnschrift SemiBold Condensed" pitchFamily="34" charset="0"/>
              </a:rPr>
              <a:t> y que </a:t>
            </a:r>
            <a:r>
              <a:rPr lang="es-DO" sz="4000" dirty="0">
                <a:solidFill>
                  <a:srgbClr val="00B050"/>
                </a:solidFill>
                <a:latin typeface="Bahnschrift SemiBold Condensed" pitchFamily="34" charset="0"/>
              </a:rPr>
              <a:t>«el hombre no podía ser perdonado».</a:t>
            </a:r>
            <a:r>
              <a:rPr lang="es-DO" sz="4000" dirty="0">
                <a:latin typeface="Bahnschrift SemiBold Condensed" pitchFamily="34" charset="0"/>
              </a:rPr>
              <a:t> El asunto en cuestión era: </a:t>
            </a:r>
            <a:r>
              <a:rPr lang="es-DO" sz="4000" dirty="0">
                <a:solidFill>
                  <a:srgbClr val="FF0000"/>
                </a:solidFill>
                <a:latin typeface="Bahnschrift SemiBold Condensed" pitchFamily="34" charset="0"/>
              </a:rPr>
              <a:t>«Dios no podía ser justo y, al mismo tiempo, mostrar misericordia al pecador».</a:t>
            </a:r>
            <a:endParaRPr lang="es-ES" sz="4000" dirty="0">
              <a:solidFill>
                <a:srgbClr val="FF0000"/>
              </a:solidFill>
              <a:latin typeface="Bahnschrift SemiBold Condensed" pitchFamily="34" charset="0"/>
            </a:endParaRPr>
          </a:p>
          <a:p>
            <a:endParaRPr lang="es-ES" sz="4000" dirty="0"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5474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1028741"/>
            <a:ext cx="120411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000" dirty="0">
                <a:solidFill>
                  <a:srgbClr val="FFFF00"/>
                </a:solidFill>
                <a:latin typeface="Bahnschrift SemiBold Condensed" pitchFamily="34" charset="0"/>
              </a:rPr>
              <a:t>La cruz </a:t>
            </a:r>
            <a:r>
              <a:rPr lang="es-DO" sz="4000" dirty="0">
                <a:latin typeface="Bahnschrift SemiBold Condensed" pitchFamily="34" charset="0"/>
              </a:rPr>
              <a:t>es precisamente la mayor demostración de que </a:t>
            </a:r>
            <a:r>
              <a:rPr lang="es-DO" sz="4000" dirty="0">
                <a:solidFill>
                  <a:srgbClr val="FFFF00"/>
                </a:solidFill>
                <a:latin typeface="Bahnschrift SemiBold Condensed" pitchFamily="34" charset="0"/>
              </a:rPr>
              <a:t>Dios es precisamente todo lo que Satanás había negado:</a:t>
            </a:r>
            <a:r>
              <a:rPr lang="es-DO" sz="4000" dirty="0">
                <a:latin typeface="Bahnschrift SemiBold Condensed" pitchFamily="34" charset="0"/>
              </a:rPr>
              <a:t> un Dios de </a:t>
            </a:r>
            <a:r>
              <a:rPr lang="es-DO" sz="4000" dirty="0">
                <a:solidFill>
                  <a:srgbClr val="FFFF00"/>
                </a:solidFill>
                <a:latin typeface="Bahnschrift SemiBold Condensed" pitchFamily="34" charset="0"/>
              </a:rPr>
              <a:t>verdad y justicia, justo </a:t>
            </a:r>
            <a:r>
              <a:rPr lang="es-DO" sz="4000" dirty="0">
                <a:latin typeface="Bahnschrift SemiBold Condensed" pitchFamily="34" charset="0"/>
              </a:rPr>
              <a:t>y </a:t>
            </a:r>
            <a:r>
              <a:rPr lang="es-DO" sz="4000" dirty="0">
                <a:solidFill>
                  <a:srgbClr val="FFFF00"/>
                </a:solidFill>
                <a:latin typeface="Bahnschrift SemiBold Condensed" pitchFamily="34" charset="0"/>
              </a:rPr>
              <a:t>misericordioso.</a:t>
            </a:r>
            <a:r>
              <a:rPr lang="es-DO" sz="4000" dirty="0">
                <a:latin typeface="Bahnschrift SemiBold Condensed" pitchFamily="34" charset="0"/>
              </a:rPr>
              <a:t> ¿Qué haría Satanás entonces ante la victoria de la cruz? ¿Seguiría insistiendo en que la Ley no puede ser obedecida? Y si este es el caso, ¿cómo respondería Dios? Bueno, este es el enfoque que plantea la TUG, que </a:t>
            </a:r>
            <a:r>
              <a:rPr lang="es-DO" sz="4000" dirty="0">
                <a:solidFill>
                  <a:srgbClr val="FFC000"/>
                </a:solidFill>
                <a:latin typeface="Bahnschrift SemiBold Condensed" pitchFamily="34" charset="0"/>
              </a:rPr>
              <a:t>Dios responderá la acusación con los 144.000, </a:t>
            </a:r>
            <a:r>
              <a:rPr lang="es-DO" sz="4000" dirty="0">
                <a:latin typeface="Bahnschrift SemiBold Condensed" pitchFamily="34" charset="0"/>
              </a:rPr>
              <a:t>la última generación de creyentes. Pero, es aquí donde esta corriente teológica </a:t>
            </a:r>
            <a:r>
              <a:rPr lang="es-DO" sz="4000" dirty="0">
                <a:solidFill>
                  <a:srgbClr val="FF0000"/>
                </a:solidFill>
                <a:latin typeface="Bahnschrift SemiBold Condensed" pitchFamily="34" charset="0"/>
              </a:rPr>
              <a:t>comete su mayor desliz. </a:t>
            </a:r>
            <a:endParaRPr lang="es-ES" sz="4000" dirty="0">
              <a:solidFill>
                <a:srgbClr val="FF0000"/>
              </a:solidFill>
              <a:latin typeface="Bahnschrift SemiBold Condensed" pitchFamily="34" charset="0"/>
            </a:endParaRPr>
          </a:p>
          <a:p>
            <a:endParaRPr lang="es-ES" sz="4000" dirty="0"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5474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873996"/>
            <a:ext cx="1204110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000" dirty="0">
                <a:latin typeface="Bahnschrift SemiBold Condensed" pitchFamily="34" charset="0"/>
              </a:rPr>
              <a:t>La acusación de </a:t>
            </a:r>
            <a:r>
              <a:rPr lang="es-DO" sz="4000" dirty="0">
                <a:solidFill>
                  <a:srgbClr val="FFC000"/>
                </a:solidFill>
                <a:latin typeface="Bahnschrift SemiBold Condensed" pitchFamily="34" charset="0"/>
              </a:rPr>
              <a:t>«que la Ley de Dios no podía ser obedecida» </a:t>
            </a:r>
            <a:r>
              <a:rPr lang="es-DO" sz="4000" dirty="0">
                <a:latin typeface="Bahnschrift SemiBold Condensed" pitchFamily="34" charset="0"/>
              </a:rPr>
              <a:t>fue planteada </a:t>
            </a:r>
            <a:r>
              <a:rPr lang="es-DO" sz="4000" dirty="0">
                <a:solidFill>
                  <a:srgbClr val="FFC000"/>
                </a:solidFill>
                <a:latin typeface="Bahnschrift SemiBold Condensed" pitchFamily="34" charset="0"/>
              </a:rPr>
              <a:t>«al principio de la gran controversia». </a:t>
            </a:r>
            <a:r>
              <a:rPr lang="es-DO" sz="4000" dirty="0">
                <a:latin typeface="Bahnschrift SemiBold Condensed" pitchFamily="34" charset="0"/>
              </a:rPr>
              <a:t>Y esta cuestión </a:t>
            </a:r>
            <a:r>
              <a:rPr lang="es-DO" sz="4000" dirty="0">
                <a:solidFill>
                  <a:srgbClr val="FFFF00"/>
                </a:solidFill>
                <a:latin typeface="Bahnschrift SemiBold Condensed" pitchFamily="34" charset="0"/>
              </a:rPr>
              <a:t>fue resuelta por nuestro Señor en el Calvario.</a:t>
            </a:r>
            <a:r>
              <a:rPr lang="es-DO" sz="4000" dirty="0">
                <a:latin typeface="Bahnschrift SemiBold Condensed" pitchFamily="34" charset="0"/>
              </a:rPr>
              <a:t> La Sra. White expresó categóricamente: </a:t>
            </a:r>
            <a:endParaRPr lang="es-ES" sz="4000" dirty="0">
              <a:latin typeface="Bahnschrift SemiBold Condensed" pitchFamily="34" charset="0"/>
            </a:endParaRPr>
          </a:p>
          <a:p>
            <a:r>
              <a:rPr lang="es-DO" sz="4000" dirty="0">
                <a:latin typeface="Bahnschrift SemiBold Condensed" pitchFamily="34" charset="0"/>
              </a:rPr>
              <a:t>«Por su vida y su muerte, </a:t>
            </a:r>
            <a:r>
              <a:rPr lang="es-DO" sz="4000" dirty="0">
                <a:solidFill>
                  <a:srgbClr val="FFFF00"/>
                </a:solidFill>
                <a:latin typeface="Bahnschrift SemiBold Condensed" pitchFamily="34" charset="0"/>
              </a:rPr>
              <a:t>Cristo demostró que la justicia de Dios no destruye su misericordia</a:t>
            </a:r>
            <a:r>
              <a:rPr lang="es-DO" sz="4000" dirty="0">
                <a:latin typeface="Bahnschrift SemiBold Condensed" pitchFamily="34" charset="0"/>
              </a:rPr>
              <a:t>, que el pecado podía ser perdonado, y que la Ley es justa y puede ser obedecida perfectamente. </a:t>
            </a:r>
            <a:r>
              <a:rPr lang="es-DO" sz="4000" dirty="0">
                <a:solidFill>
                  <a:srgbClr val="FFC000"/>
                </a:solidFill>
                <a:latin typeface="Bahnschrift SemiBold Condensed" pitchFamily="34" charset="0"/>
              </a:rPr>
              <a:t>Las acusaciones de Satanás fueron refutadas. </a:t>
            </a:r>
            <a:r>
              <a:rPr lang="es-DO" sz="4000" dirty="0">
                <a:latin typeface="Bahnschrift SemiBold Condensed" pitchFamily="34" charset="0"/>
              </a:rPr>
              <a:t>Dios había dado al hombre evidencia inequívoca de su amor». </a:t>
            </a:r>
            <a:endParaRPr lang="es-ES" sz="4000" dirty="0">
              <a:latin typeface="Bahnschrift SemiBold Condensed" pitchFamily="34" charset="0"/>
            </a:endParaRPr>
          </a:p>
          <a:p>
            <a:endParaRPr lang="es-ES" sz="4000" dirty="0"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5474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873996"/>
            <a:ext cx="1204110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Bahnschrift SemiBold Condensed" pitchFamily="34" charset="0"/>
              </a:rPr>
              <a:t>Entonces, ¿En qué consiste el engaño del tiempo del fin? </a:t>
            </a:r>
            <a:r>
              <a:rPr lang="es-ES" sz="5400" dirty="0">
                <a:solidFill>
                  <a:srgbClr val="FFC000"/>
                </a:solidFill>
                <a:latin typeface="Bahnschrift SemiBold Condensed" pitchFamily="34" charset="0"/>
              </a:rPr>
              <a:t>¿No revela el libro de Apocalipsis una crisis anti-ley?</a:t>
            </a:r>
            <a:r>
              <a:rPr lang="es-ES" sz="5400" dirty="0">
                <a:latin typeface="Bahnschrift SemiBold Condensed" pitchFamily="34" charset="0"/>
              </a:rPr>
              <a:t> Por supuesto, </a:t>
            </a:r>
            <a:r>
              <a:rPr lang="es-ES" sz="5400" dirty="0">
                <a:solidFill>
                  <a:srgbClr val="FFC000"/>
                </a:solidFill>
                <a:latin typeface="Bahnschrift SemiBold Condensed" pitchFamily="34" charset="0"/>
              </a:rPr>
              <a:t>eso es rotundamente claro </a:t>
            </a:r>
            <a:r>
              <a:rPr lang="es-ES" sz="5400" dirty="0">
                <a:latin typeface="Bahnschrift SemiBold Condensed" pitchFamily="34" charset="0"/>
              </a:rPr>
              <a:t>(</a:t>
            </a:r>
            <a:r>
              <a:rPr lang="es-ES" sz="5400" dirty="0" err="1">
                <a:latin typeface="Bahnschrift SemiBold Condensed" pitchFamily="34" charset="0"/>
              </a:rPr>
              <a:t>Ap</a:t>
            </a:r>
            <a:r>
              <a:rPr lang="es-ES" sz="5400" dirty="0">
                <a:latin typeface="Bahnschrift SemiBold Condensed" pitchFamily="34" charset="0"/>
              </a:rPr>
              <a:t> 12:17; 13:14-17; 14:12).12 Pero, </a:t>
            </a:r>
            <a:r>
              <a:rPr lang="es-ES" sz="5400" dirty="0">
                <a:solidFill>
                  <a:srgbClr val="FF0000"/>
                </a:solidFill>
                <a:latin typeface="Bahnschrift SemiBold Condensed" pitchFamily="34" charset="0"/>
              </a:rPr>
              <a:t>no en la forma como es presentado por los proponentes de la TUG. </a:t>
            </a:r>
            <a:r>
              <a:rPr lang="es-ES" sz="5400" dirty="0">
                <a:latin typeface="Bahnschrift SemiBold Condensed" pitchFamily="34" charset="0"/>
              </a:rPr>
              <a:t>Entonces, ¿en qué consiste el engaño final de Satanás?</a:t>
            </a: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5474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691116"/>
            <a:ext cx="120411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600" dirty="0">
                <a:latin typeface="Bahnschrift SemiBold Condensed" pitchFamily="34" charset="0"/>
              </a:rPr>
              <a:t>White continúa diciendo: </a:t>
            </a:r>
            <a:endParaRPr lang="es-ES" sz="3600" dirty="0">
              <a:latin typeface="Bahnschrift SemiBold Condensed" pitchFamily="34" charset="0"/>
            </a:endParaRPr>
          </a:p>
          <a:p>
            <a:r>
              <a:rPr lang="es-DO" sz="3600" dirty="0">
                <a:latin typeface="Bahnschrift SemiBold Condensed" pitchFamily="34" charset="0"/>
              </a:rPr>
              <a:t>«</a:t>
            </a:r>
            <a:r>
              <a:rPr lang="es-DO" sz="3600" dirty="0">
                <a:solidFill>
                  <a:srgbClr val="FFC000"/>
                </a:solidFill>
                <a:latin typeface="Bahnschrift SemiBold Condensed" pitchFamily="34" charset="0"/>
              </a:rPr>
              <a:t>Otro engaño iba a ser presentado ahora. </a:t>
            </a:r>
            <a:r>
              <a:rPr lang="es-DO" sz="3600" dirty="0">
                <a:latin typeface="Bahnschrift SemiBold Condensed" pitchFamily="34" charset="0"/>
              </a:rPr>
              <a:t>Satanás declaró que </a:t>
            </a:r>
            <a:r>
              <a:rPr lang="es-DO" sz="3600" dirty="0">
                <a:solidFill>
                  <a:srgbClr val="00B050"/>
                </a:solidFill>
                <a:latin typeface="Bahnschrift SemiBold Condensed" pitchFamily="34" charset="0"/>
              </a:rPr>
              <a:t>la misericordia destruía la justicia,</a:t>
            </a:r>
            <a:r>
              <a:rPr lang="es-DO" sz="3600" dirty="0">
                <a:latin typeface="Bahnschrift SemiBold Condensed" pitchFamily="34" charset="0"/>
              </a:rPr>
              <a:t> que la muerte de Cristo abrogaba la Ley del Padre. Si hubiese sido posible que la Ley fuera cambiada o abrogada</a:t>
            </a:r>
            <a:r>
              <a:rPr lang="es-DO" sz="3600" dirty="0">
                <a:solidFill>
                  <a:srgbClr val="FFC000"/>
                </a:solidFill>
                <a:latin typeface="Bahnschrift SemiBold Condensed" pitchFamily="34" charset="0"/>
              </a:rPr>
              <a:t>, Cristo no habría necesitado morir.</a:t>
            </a:r>
            <a:r>
              <a:rPr lang="es-DO" sz="3600" dirty="0">
                <a:latin typeface="Bahnschrift SemiBold Condensed" pitchFamily="34" charset="0"/>
              </a:rPr>
              <a:t> Pero </a:t>
            </a:r>
            <a:r>
              <a:rPr lang="es-DO" sz="3600" dirty="0">
                <a:solidFill>
                  <a:srgbClr val="00B050"/>
                </a:solidFill>
                <a:latin typeface="Bahnschrift SemiBold Condensed" pitchFamily="34" charset="0"/>
              </a:rPr>
              <a:t>abrogar la Ley sería inmortalizar la transgresión</a:t>
            </a:r>
            <a:r>
              <a:rPr lang="es-DO" sz="3600" dirty="0">
                <a:latin typeface="Bahnschrift SemiBold Condensed" pitchFamily="34" charset="0"/>
              </a:rPr>
              <a:t> y colocar al mundo bajo el dominio de Satanás. Porque la Ley era inmutable, porque el hombre podía ser salvo únicamente por la obediencia a sus preceptos, </a:t>
            </a:r>
            <a:r>
              <a:rPr lang="es-DO" sz="3600" dirty="0">
                <a:solidFill>
                  <a:srgbClr val="FFFF00"/>
                </a:solidFill>
                <a:latin typeface="Bahnschrift SemiBold Condensed" pitchFamily="34" charset="0"/>
              </a:rPr>
              <a:t>fue levantado Jesús en la cruz. </a:t>
            </a:r>
            <a:r>
              <a:rPr lang="es-DO" sz="3600" dirty="0">
                <a:latin typeface="Bahnschrift SemiBold Condensed" pitchFamily="34" charset="0"/>
              </a:rPr>
              <a:t>Sin embargo, Satanás representó como destructor de la Ley aquel mismo medio por el cual Cristo la estableció. </a:t>
            </a:r>
            <a:r>
              <a:rPr lang="es-DO" sz="3600" dirty="0">
                <a:solidFill>
                  <a:srgbClr val="FFC000"/>
                </a:solidFill>
                <a:latin typeface="Bahnschrift SemiBold Condensed" pitchFamily="34" charset="0"/>
              </a:rPr>
              <a:t>Alrededor de esto girará el último conflicto de la gran lucha entre Cristo y Satanás.»</a:t>
            </a:r>
            <a:endParaRPr lang="es-ES" sz="3600" dirty="0">
              <a:solidFill>
                <a:srgbClr val="FFC000"/>
              </a:solidFill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5474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859928"/>
            <a:ext cx="120411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00B050"/>
                </a:solidFill>
                <a:latin typeface="Bahnschrift SemiBold Condensed" pitchFamily="34" charset="0"/>
              </a:rPr>
              <a:t>El aserto que Satanás </a:t>
            </a:r>
            <a:r>
              <a:rPr lang="es-ES" sz="4800" dirty="0">
                <a:latin typeface="Bahnschrift SemiBold Condensed" pitchFamily="34" charset="0"/>
              </a:rPr>
              <a:t>presenta ahora es que la Ley pronunciada por la misma voz de Dios </a:t>
            </a:r>
            <a:r>
              <a:rPr lang="es-ES" sz="4800" dirty="0">
                <a:solidFill>
                  <a:srgbClr val="FF0000"/>
                </a:solidFill>
                <a:latin typeface="Bahnschrift SemiBold Condensed" pitchFamily="34" charset="0"/>
              </a:rPr>
              <a:t>es deficiente, </a:t>
            </a:r>
            <a:r>
              <a:rPr lang="es-ES" sz="4800" dirty="0">
                <a:latin typeface="Bahnschrift SemiBold Condensed" pitchFamily="34" charset="0"/>
              </a:rPr>
              <a:t>que alguna especificación de ella ha sido puesta a un lado</a:t>
            </a:r>
            <a:r>
              <a:rPr lang="es-ES" sz="4800" dirty="0">
                <a:solidFill>
                  <a:srgbClr val="FFC000"/>
                </a:solidFill>
                <a:latin typeface="Bahnschrift SemiBold Condensed" pitchFamily="34" charset="0"/>
              </a:rPr>
              <a:t>. Es el último gran engaño que arrojará sobre el mundo. </a:t>
            </a:r>
            <a:r>
              <a:rPr lang="es-ES" sz="4800" dirty="0">
                <a:latin typeface="Bahnschrift SemiBold Condensed" pitchFamily="34" charset="0"/>
              </a:rPr>
              <a:t>No necesita atacar toda la Ley; </a:t>
            </a:r>
            <a:r>
              <a:rPr lang="es-ES" sz="4800" dirty="0">
                <a:solidFill>
                  <a:srgbClr val="FFC000"/>
                </a:solidFill>
                <a:latin typeface="Bahnschrift SemiBold Condensed" pitchFamily="34" charset="0"/>
              </a:rPr>
              <a:t>si puede inducir a los hombres a despreciar un precepto, logra su propósito </a:t>
            </a:r>
            <a:r>
              <a:rPr lang="es-ES" sz="4800" dirty="0">
                <a:latin typeface="Bahnschrift SemiBold Condensed" pitchFamily="34" charset="0"/>
              </a:rPr>
              <a:t>[se cita </a:t>
            </a:r>
            <a:r>
              <a:rPr lang="es-ES" sz="4800" dirty="0" err="1">
                <a:latin typeface="Bahnschrift SemiBold Condensed" pitchFamily="34" charset="0"/>
              </a:rPr>
              <a:t>Sant</a:t>
            </a:r>
            <a:r>
              <a:rPr lang="es-ES" sz="4800" dirty="0">
                <a:latin typeface="Bahnschrift SemiBold Condensed" pitchFamily="34" charset="0"/>
              </a:rPr>
              <a:t> 2:10]».</a:t>
            </a: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392363" y="70340"/>
            <a:ext cx="3367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800" b="1" dirty="0">
                <a:latin typeface="Bahnschrift SemiCondensed" panose="020B0502040204020203" pitchFamily="34" charset="0"/>
              </a:rPr>
              <a:t>INTRODUCCIÓN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1239864"/>
            <a:ext cx="120411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dirty="0">
                <a:latin typeface="Bahnschrift SemiBold Condensed" pitchFamily="34" charset="0"/>
              </a:rPr>
              <a:t>Este capítulo es importante porque refiere los resultados del </a:t>
            </a:r>
            <a:r>
              <a:rPr lang="es-ES" sz="4000" dirty="0">
                <a:solidFill>
                  <a:srgbClr val="FFFF00"/>
                </a:solidFill>
                <a:latin typeface="Bahnschrift SemiBold Condensed" pitchFamily="34" charset="0"/>
              </a:rPr>
              <a:t>sacrificio expiatorio de Cristo</a:t>
            </a:r>
            <a:r>
              <a:rPr lang="es-ES" sz="4000" dirty="0">
                <a:latin typeface="Bahnschrift SemiBold Condensed" pitchFamily="34" charset="0"/>
              </a:rPr>
              <a:t> y las razones por la que Satanás, </a:t>
            </a:r>
            <a:r>
              <a:rPr lang="es-ES" sz="4000" dirty="0">
                <a:solidFill>
                  <a:srgbClr val="FF0000"/>
                </a:solidFill>
                <a:latin typeface="Bahnschrift SemiBold Condensed" pitchFamily="34" charset="0"/>
              </a:rPr>
              <a:t>a pesar de haber sido completamente derrotado en el Calvario</a:t>
            </a:r>
            <a:r>
              <a:rPr lang="es-ES" sz="4000" dirty="0">
                <a:latin typeface="Bahnschrift SemiBold Condensed" pitchFamily="34" charset="0"/>
              </a:rPr>
              <a:t>, no fue destruido entonces. Si los escritos de la Sra. White fueran leído con la atención debida, 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la TUG no habría alcanzado el nivel de influencia que tiene en el adventismo. </a:t>
            </a:r>
            <a:r>
              <a:rPr lang="es-ES" sz="4000" dirty="0">
                <a:latin typeface="Bahnschrift SemiBold Condensed" pitchFamily="34" charset="0"/>
              </a:rPr>
              <a:t>A la luz de lo acontecido en la cruz, </a:t>
            </a:r>
            <a:r>
              <a:rPr lang="es-ES" sz="4000" dirty="0">
                <a:solidFill>
                  <a:srgbClr val="FF0000"/>
                </a:solidFill>
                <a:latin typeface="Bahnschrift SemiBold Condensed" pitchFamily="34" charset="0"/>
              </a:rPr>
              <a:t>lo menos </a:t>
            </a:r>
            <a:r>
              <a:rPr lang="es-ES" sz="4000" dirty="0">
                <a:latin typeface="Bahnschrift SemiBold Condensed" pitchFamily="34" charset="0"/>
              </a:rPr>
              <a:t>que se puede inferir es que exista algo que ponga en peligro el triunfo del reino de Dios y la seguridad del universo.</a:t>
            </a: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5474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610136"/>
            <a:ext cx="1204110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ahnschrift SemiBold Condensed" pitchFamily="34" charset="0"/>
              </a:rPr>
              <a:t>Esta nueva crisis 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demanda del pueblo de Dios una respuesta puntual. </a:t>
            </a:r>
            <a:r>
              <a:rPr lang="es-ES" sz="4000" dirty="0">
                <a:latin typeface="Bahnschrift SemiBold Condensed" pitchFamily="34" charset="0"/>
              </a:rPr>
              <a:t>Y es lo que muestra el libro del Apocalipsis que ellos hacen (</a:t>
            </a:r>
            <a:r>
              <a:rPr lang="es-ES" sz="4000" dirty="0" err="1">
                <a:latin typeface="Bahnschrift SemiBold Condensed" pitchFamily="34" charset="0"/>
              </a:rPr>
              <a:t>Ap</a:t>
            </a:r>
            <a:r>
              <a:rPr lang="es-ES" sz="4000" dirty="0">
                <a:latin typeface="Bahnschrift SemiBold Condensed" pitchFamily="34" charset="0"/>
              </a:rPr>
              <a:t> 12:17; 14:6-12). 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La crisis final demanda una actitud leal y fiel hacia los mandamientos divinos por parte de los santos,</a:t>
            </a:r>
            <a:r>
              <a:rPr lang="es-ES" sz="4000" dirty="0">
                <a:latin typeface="Bahnschrift SemiBold Condensed" pitchFamily="34" charset="0"/>
              </a:rPr>
              <a:t> pero 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no para demostrar que la Ley puede ser obedecida, </a:t>
            </a:r>
            <a:r>
              <a:rPr lang="es-ES" sz="4000" dirty="0">
                <a:latin typeface="Bahnschrift SemiBold Condensed" pitchFamily="34" charset="0"/>
              </a:rPr>
              <a:t>sino </a:t>
            </a:r>
            <a:r>
              <a:rPr lang="es-ES" sz="4000" dirty="0">
                <a:solidFill>
                  <a:srgbClr val="FFFF00"/>
                </a:solidFill>
                <a:latin typeface="Bahnschrift SemiBold Condensed" pitchFamily="34" charset="0"/>
              </a:rPr>
              <a:t>para contrarrestar el último engaño de Satanás.</a:t>
            </a:r>
            <a:r>
              <a:rPr lang="es-ES" sz="4000" dirty="0">
                <a:latin typeface="Bahnschrift SemiBold Condensed" pitchFamily="34" charset="0"/>
              </a:rPr>
              <a:t> El remanente representa las verdades del reino ante un mundo que sostiene la mentira satánica de </a:t>
            </a:r>
            <a:r>
              <a:rPr lang="es-ES" sz="4000" dirty="0">
                <a:solidFill>
                  <a:srgbClr val="FF0000"/>
                </a:solidFill>
                <a:latin typeface="Bahnschrift SemiBold Condensed" pitchFamily="34" charset="0"/>
              </a:rPr>
              <a:t>que la Ley ha sido anulada en la cruz,</a:t>
            </a:r>
            <a:r>
              <a:rPr lang="es-ES" sz="4000" dirty="0">
                <a:latin typeface="Bahnschrift SemiBold Condensed" pitchFamily="34" charset="0"/>
              </a:rPr>
              <a:t> que tiene su propia versión de los mandamientos divinos, incluido un día de reposo espurio que se antepone </a:t>
            </a:r>
            <a:r>
              <a:rPr lang="es-ES" sz="4000" dirty="0">
                <a:solidFill>
                  <a:srgbClr val="FFFF00"/>
                </a:solidFill>
                <a:latin typeface="Bahnschrift SemiBold Condensed" pitchFamily="34" charset="0"/>
              </a:rPr>
              <a:t>al verdadero día de reposo de la Biblia: el sábado.</a:t>
            </a: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5474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1243182"/>
            <a:ext cx="120411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000" dirty="0">
                <a:latin typeface="Bahnschrift SemiBold Condensed" pitchFamily="34" charset="0"/>
              </a:rPr>
              <a:t>White continúa sus argumentos de la siguiente manera:</a:t>
            </a:r>
            <a:endParaRPr lang="es-ES" sz="4000" dirty="0">
              <a:latin typeface="Bahnschrift SemiBold Condensed" pitchFamily="34" charset="0"/>
            </a:endParaRPr>
          </a:p>
          <a:p>
            <a:r>
              <a:rPr lang="es-DO" sz="4000" dirty="0">
                <a:latin typeface="Bahnschrift SemiBold Condensed" pitchFamily="34" charset="0"/>
              </a:rPr>
              <a:t> «La guerra contra la Ley de Dios, que </a:t>
            </a:r>
            <a:r>
              <a:rPr lang="es-DO" sz="4000" dirty="0">
                <a:solidFill>
                  <a:srgbClr val="FFFF00"/>
                </a:solidFill>
                <a:latin typeface="Bahnschrift SemiBold Condensed" pitchFamily="34" charset="0"/>
              </a:rPr>
              <a:t>empezó en el cielo, </a:t>
            </a:r>
            <a:r>
              <a:rPr lang="es-DO" sz="4000" dirty="0">
                <a:solidFill>
                  <a:srgbClr val="FFC000"/>
                </a:solidFill>
                <a:latin typeface="Bahnschrift SemiBold Condensed" pitchFamily="34" charset="0"/>
              </a:rPr>
              <a:t>continuará hasta el fin del tiempo.</a:t>
            </a:r>
            <a:r>
              <a:rPr lang="es-DO" sz="4000" dirty="0">
                <a:latin typeface="Bahnschrift SemiBold Condensed" pitchFamily="34" charset="0"/>
              </a:rPr>
              <a:t> Cada hombre será probado</a:t>
            </a:r>
            <a:r>
              <a:rPr lang="es-DO" sz="4000" dirty="0">
                <a:solidFill>
                  <a:srgbClr val="FFC000"/>
                </a:solidFill>
                <a:latin typeface="Bahnschrift SemiBold Condensed" pitchFamily="34" charset="0"/>
              </a:rPr>
              <a:t>. El mundo entero ha de decidir si quiere obedecer o desobedecer.</a:t>
            </a:r>
            <a:r>
              <a:rPr lang="es-DO" sz="4000" dirty="0">
                <a:latin typeface="Bahnschrift SemiBold Condensed" pitchFamily="34" charset="0"/>
              </a:rPr>
              <a:t> Todos serán llamados a elegir entre </a:t>
            </a:r>
            <a:r>
              <a:rPr lang="es-DO" sz="4000" dirty="0">
                <a:solidFill>
                  <a:srgbClr val="92D050"/>
                </a:solidFill>
                <a:latin typeface="Bahnschrift SemiBold Condensed" pitchFamily="34" charset="0"/>
              </a:rPr>
              <a:t>la Ley de Dios y las leyes de los hombres.</a:t>
            </a:r>
            <a:r>
              <a:rPr lang="es-DO" sz="4000" dirty="0">
                <a:latin typeface="Bahnschrift SemiBold Condensed" pitchFamily="34" charset="0"/>
              </a:rPr>
              <a:t> En esto se trazará la línea divisoria. Habrá solamente dos clases. Todo carácter quedará plenamente definido; </a:t>
            </a:r>
            <a:r>
              <a:rPr lang="es-DO" sz="4000" dirty="0">
                <a:solidFill>
                  <a:srgbClr val="FFFF00"/>
                </a:solidFill>
                <a:latin typeface="Bahnschrift SemiBold Condensed" pitchFamily="34" charset="0"/>
              </a:rPr>
              <a:t>y todos demostrarán si han elegido el lado de la lealtad o el de la rebelión.»</a:t>
            </a:r>
            <a:endParaRPr lang="es-ES" sz="4000" dirty="0">
              <a:solidFill>
                <a:srgbClr val="FFFF00"/>
              </a:solidFill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5474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610136"/>
            <a:ext cx="120411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ahnschrift SemiBold Condensed" pitchFamily="34" charset="0"/>
              </a:rPr>
              <a:t>Entonces vendrá el fin. </a:t>
            </a:r>
            <a:r>
              <a:rPr lang="es-ES" sz="4800" dirty="0">
                <a:solidFill>
                  <a:srgbClr val="FFFF00"/>
                </a:solidFill>
                <a:latin typeface="Bahnschrift SemiBold Condensed" pitchFamily="34" charset="0"/>
              </a:rPr>
              <a:t>Dios vindicará su Ley y librará a su pueblo. </a:t>
            </a:r>
            <a:r>
              <a:rPr lang="es-ES" sz="4800" dirty="0">
                <a:latin typeface="Bahnschrift SemiBold Condensed" pitchFamily="34" charset="0"/>
              </a:rPr>
              <a:t>Satanás y todos los que se han unido con él en la rebelión </a:t>
            </a:r>
            <a:r>
              <a:rPr lang="es-ES" sz="4800" dirty="0">
                <a:solidFill>
                  <a:srgbClr val="FF0000"/>
                </a:solidFill>
                <a:latin typeface="Bahnschrift SemiBold Condensed" pitchFamily="34" charset="0"/>
              </a:rPr>
              <a:t>serán cortados </a:t>
            </a:r>
            <a:r>
              <a:rPr lang="es-ES" sz="4800" dirty="0">
                <a:latin typeface="Bahnschrift SemiBold Condensed" pitchFamily="34" charset="0"/>
              </a:rPr>
              <a:t>[se cita Mal 4:1]».</a:t>
            </a:r>
          </a:p>
          <a:p>
            <a:r>
              <a:rPr lang="es-ES" sz="4800" dirty="0">
                <a:latin typeface="Bahnschrift SemiBold Condensed" pitchFamily="34" charset="0"/>
              </a:rPr>
              <a:t> El asunto queda expuesto de la siguiente manera: </a:t>
            </a:r>
          </a:p>
          <a:p>
            <a:pPr>
              <a:buFont typeface="Arial" pitchFamily="34" charset="0"/>
              <a:buChar char="•"/>
            </a:pPr>
            <a:r>
              <a:rPr lang="es-ES" sz="4800" dirty="0">
                <a:solidFill>
                  <a:srgbClr val="FFFF00"/>
                </a:solidFill>
                <a:latin typeface="Bahnschrift SemiBold Condensed" pitchFamily="34" charset="0"/>
              </a:rPr>
              <a:t>La obediencia de Cristo</a:t>
            </a:r>
            <a:r>
              <a:rPr lang="es-ES" sz="4800" dirty="0">
                <a:latin typeface="Bahnschrift SemiBold Condensed" pitchFamily="34" charset="0"/>
              </a:rPr>
              <a:t> demostró que </a:t>
            </a:r>
            <a:r>
              <a:rPr lang="es-ES" sz="4800" dirty="0">
                <a:solidFill>
                  <a:srgbClr val="FFC000"/>
                </a:solidFill>
                <a:latin typeface="Bahnschrift SemiBold Condensed" pitchFamily="34" charset="0"/>
              </a:rPr>
              <a:t>la Ley puede ser obedecida. </a:t>
            </a:r>
          </a:p>
          <a:p>
            <a:pPr>
              <a:buFont typeface="Arial" pitchFamily="34" charset="0"/>
              <a:buChar char="•"/>
            </a:pPr>
            <a:r>
              <a:rPr lang="es-ES" sz="4800" dirty="0">
                <a:solidFill>
                  <a:srgbClr val="FFFF00"/>
                </a:solidFill>
                <a:latin typeface="Bahnschrift SemiBold Condensed" pitchFamily="34" charset="0"/>
              </a:rPr>
              <a:t>La obediencia de los santos</a:t>
            </a:r>
            <a:r>
              <a:rPr lang="es-ES" sz="4800" dirty="0">
                <a:latin typeface="Bahnschrift SemiBold Condensed" pitchFamily="34" charset="0"/>
              </a:rPr>
              <a:t> demuestra que </a:t>
            </a:r>
            <a:r>
              <a:rPr lang="es-ES" sz="4800" dirty="0">
                <a:solidFill>
                  <a:srgbClr val="FFC000"/>
                </a:solidFill>
                <a:latin typeface="Bahnschrift SemiBold Condensed" pitchFamily="34" charset="0"/>
              </a:rPr>
              <a:t>la Ley no ha sido anulada. </a:t>
            </a: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5474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863354"/>
            <a:ext cx="120411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600" dirty="0">
                <a:latin typeface="Bahnschrift SemiBold Condensed" pitchFamily="34" charset="0"/>
              </a:rPr>
              <a:t>Es evidente </a:t>
            </a:r>
            <a:r>
              <a:rPr lang="es-DO" sz="3600" dirty="0">
                <a:solidFill>
                  <a:srgbClr val="FFC000"/>
                </a:solidFill>
                <a:latin typeface="Bahnschrift SemiBold Condensed" pitchFamily="34" charset="0"/>
              </a:rPr>
              <a:t>que la obediencia a la Ley de Dios será la prueba de lealtad. </a:t>
            </a:r>
            <a:r>
              <a:rPr lang="es-DO" sz="3600" dirty="0">
                <a:latin typeface="Bahnschrift SemiBold Condensed" pitchFamily="34" charset="0"/>
              </a:rPr>
              <a:t>Pero, esta prueba no se mueve en la dirección planteada por la TUG. Con su enfoque sobre la victoria sobre el pecado y la perfección de carácter de la última generación, </a:t>
            </a:r>
            <a:r>
              <a:rPr lang="es-DO" sz="3600" dirty="0">
                <a:solidFill>
                  <a:srgbClr val="FF0000"/>
                </a:solidFill>
                <a:latin typeface="Bahnschrift SemiBold Condensed" pitchFamily="34" charset="0"/>
              </a:rPr>
              <a:t>ese argumento desvía la vista del creyente</a:t>
            </a:r>
            <a:r>
              <a:rPr lang="es-DO" sz="3600" dirty="0">
                <a:latin typeface="Bahnschrift SemiBold Condensed" pitchFamily="34" charset="0"/>
              </a:rPr>
              <a:t> de la victoria decisiva del Calvario a la victoria del pueblo de Dios, </a:t>
            </a:r>
            <a:r>
              <a:rPr lang="es-DO" sz="3600" dirty="0">
                <a:solidFill>
                  <a:srgbClr val="FFC000"/>
                </a:solidFill>
                <a:latin typeface="Bahnschrift SemiBold Condensed" pitchFamily="34" charset="0"/>
              </a:rPr>
              <a:t>que es el subproducto de la primera (cf. </a:t>
            </a:r>
            <a:r>
              <a:rPr lang="es-DO" sz="3600" dirty="0" err="1">
                <a:solidFill>
                  <a:srgbClr val="FFC000"/>
                </a:solidFill>
                <a:latin typeface="Bahnschrift SemiBold Condensed" pitchFamily="34" charset="0"/>
              </a:rPr>
              <a:t>Ap</a:t>
            </a:r>
            <a:r>
              <a:rPr lang="es-DO" sz="3600" dirty="0">
                <a:solidFill>
                  <a:srgbClr val="FFC000"/>
                </a:solidFill>
                <a:latin typeface="Bahnschrift SemiBold Condensed" pitchFamily="34" charset="0"/>
              </a:rPr>
              <a:t> 5:5; 12:11). </a:t>
            </a:r>
            <a:r>
              <a:rPr lang="es-DO" sz="3600" dirty="0">
                <a:latin typeface="Bahnschrift SemiBold Condensed" pitchFamily="34" charset="0"/>
              </a:rPr>
              <a:t>White declarará finalmente que, </a:t>
            </a:r>
            <a:r>
              <a:rPr lang="es-DO" sz="3600" dirty="0">
                <a:solidFill>
                  <a:srgbClr val="00B050"/>
                </a:solidFill>
                <a:latin typeface="Bahnschrift SemiBold Condensed" pitchFamily="34" charset="0"/>
              </a:rPr>
              <a:t>«cuando la gran controversia termine» </a:t>
            </a:r>
            <a:r>
              <a:rPr lang="es-DO" sz="3600" dirty="0">
                <a:latin typeface="Bahnschrift SemiBold Condensed" pitchFamily="34" charset="0"/>
              </a:rPr>
              <a:t>y se haya «completado el Plan de la Redención, el carácter de Dios quedará revelado a todos los seres creados. </a:t>
            </a:r>
            <a:r>
              <a:rPr lang="es-DO" sz="3600" dirty="0">
                <a:solidFill>
                  <a:srgbClr val="FFFF00"/>
                </a:solidFill>
                <a:latin typeface="Bahnschrift SemiBold Condensed" pitchFamily="34" charset="0"/>
              </a:rPr>
              <a:t>Se verá que los preceptos de su Ley son perfectos e inmutables</a:t>
            </a:r>
            <a:r>
              <a:rPr lang="es-DO" sz="3600" dirty="0">
                <a:latin typeface="Bahnschrift SemiBold Condensed" pitchFamily="34" charset="0"/>
              </a:rPr>
              <a:t>». Pero, aun esta revelación final ocurre con el telón de fondo de la escena victoriosa del Calvario.</a:t>
            </a:r>
            <a:endParaRPr lang="es-ES" sz="3600" dirty="0"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5474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1172850"/>
            <a:ext cx="120411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ahnschrift SemiBold Condensed" pitchFamily="34" charset="0"/>
              </a:rPr>
              <a:t>La cita anterior revela en forma clara, que 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la obediencia de la última generación no es lo que vindica a Dios</a:t>
            </a:r>
            <a:r>
              <a:rPr lang="es-ES" sz="4000" dirty="0">
                <a:latin typeface="Bahnschrift SemiBold Condensed" pitchFamily="34" charset="0"/>
              </a:rPr>
              <a:t> ante el universo de manera final. Sin duda, 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la lealtad de los fieles será una forma de vindicación </a:t>
            </a:r>
            <a:r>
              <a:rPr lang="es-ES" sz="4000" dirty="0">
                <a:latin typeface="Bahnschrift SemiBold Condensed" pitchFamily="34" charset="0"/>
              </a:rPr>
              <a:t>que glorificará a Dios, pero </a:t>
            </a:r>
            <a:r>
              <a:rPr lang="es-ES" sz="4000" dirty="0">
                <a:solidFill>
                  <a:srgbClr val="FF0000"/>
                </a:solidFill>
                <a:latin typeface="Bahnschrift SemiBold Condensed" pitchFamily="34" charset="0"/>
              </a:rPr>
              <a:t>no será la vindicación definitiva. </a:t>
            </a:r>
            <a:r>
              <a:rPr lang="es-ES" sz="4000" dirty="0">
                <a:latin typeface="Bahnschrift SemiBold Condensed" pitchFamily="34" charset="0"/>
              </a:rPr>
              <a:t>Esta solo ocurrirá cuando </a:t>
            </a:r>
            <a:r>
              <a:rPr lang="es-ES" sz="4000" dirty="0">
                <a:solidFill>
                  <a:srgbClr val="FF0000"/>
                </a:solidFill>
                <a:latin typeface="Bahnschrift SemiBold Condensed" pitchFamily="34" charset="0"/>
              </a:rPr>
              <a:t>el pecado sea exterminado, </a:t>
            </a:r>
            <a:r>
              <a:rPr lang="es-ES" sz="4000" dirty="0">
                <a:latin typeface="Bahnschrift SemiBold Condensed" pitchFamily="34" charset="0"/>
              </a:rPr>
              <a:t>es así como «el exterminio del pecado </a:t>
            </a:r>
            <a:r>
              <a:rPr lang="es-ES" sz="4000" dirty="0">
                <a:solidFill>
                  <a:srgbClr val="FFFF00"/>
                </a:solidFill>
                <a:latin typeface="Bahnschrift SemiBold Condensed" pitchFamily="34" charset="0"/>
              </a:rPr>
              <a:t>vindicará el amor de Dios y rehabilitará </a:t>
            </a:r>
            <a:r>
              <a:rPr lang="es-ES" sz="4000" dirty="0">
                <a:latin typeface="Bahnschrift SemiBold Condensed" pitchFamily="34" charset="0"/>
              </a:rPr>
              <a:t>su honor delante de un universo compuesto de seres que se deleitarán en hacer su voluntad y 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en cuyo corazón estará su Ley</a:t>
            </a:r>
            <a:r>
              <a:rPr lang="es-ES" sz="4000" dirty="0">
                <a:latin typeface="Bahnschrift SemiBold Condensed" pitchFamily="34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5474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877431"/>
            <a:ext cx="1204110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>
                <a:latin typeface="Bahnschrift SemiBold Condensed" pitchFamily="34" charset="0"/>
              </a:rPr>
              <a:t>A la luz de esta declaración, </a:t>
            </a:r>
            <a:r>
              <a:rPr lang="es-DO" sz="3200" dirty="0">
                <a:solidFill>
                  <a:srgbClr val="FF0000"/>
                </a:solidFill>
                <a:latin typeface="Bahnschrift SemiBold Condensed" pitchFamily="34" charset="0"/>
              </a:rPr>
              <a:t>resulta blasfemo </a:t>
            </a:r>
            <a:r>
              <a:rPr lang="es-DO" sz="3200" dirty="0">
                <a:latin typeface="Bahnschrift SemiBold Condensed" pitchFamily="34" charset="0"/>
              </a:rPr>
              <a:t>sugerir siquiera que Dios y su gobierno están en riesgo y, peor aún, que </a:t>
            </a:r>
            <a:r>
              <a:rPr lang="es-DO" sz="3200" dirty="0">
                <a:solidFill>
                  <a:srgbClr val="FF0000"/>
                </a:solidFill>
                <a:latin typeface="Bahnschrift SemiBold Condensed" pitchFamily="34" charset="0"/>
              </a:rPr>
              <a:t>ese riesgo quede eliminado por medio de la demostración de obediencia que haría la última generación. </a:t>
            </a:r>
            <a:r>
              <a:rPr lang="es-DO" sz="3200" dirty="0">
                <a:latin typeface="Bahnschrift SemiBold Condensed" pitchFamily="34" charset="0"/>
              </a:rPr>
              <a:t>La idea de que </a:t>
            </a:r>
            <a:r>
              <a:rPr lang="es-DO" sz="3200" dirty="0">
                <a:solidFill>
                  <a:srgbClr val="00B050"/>
                </a:solidFill>
                <a:latin typeface="Bahnschrift SemiBold Condensed" pitchFamily="34" charset="0"/>
              </a:rPr>
              <a:t>«Dios ha reservado su mayor demostración»</a:t>
            </a:r>
            <a:r>
              <a:rPr lang="es-DO" sz="3200" dirty="0">
                <a:latin typeface="Bahnschrift SemiBold Condensed" pitchFamily="34" charset="0"/>
              </a:rPr>
              <a:t> de lo que puede hacer con la humanidad en el tiempo del fin, es igualmente blasfemo. </a:t>
            </a:r>
            <a:r>
              <a:rPr lang="es-DO" sz="3200" dirty="0">
                <a:solidFill>
                  <a:srgbClr val="FFC000"/>
                </a:solidFill>
                <a:latin typeface="Bahnschrift SemiBold Condensed" pitchFamily="34" charset="0"/>
              </a:rPr>
              <a:t>¿Cómo podría la obediencia de los santos, por más perfecta que sea, constituir una demostración de obediencia que ha visto el universo? </a:t>
            </a:r>
            <a:r>
              <a:rPr lang="es-DO" sz="3200" dirty="0">
                <a:latin typeface="Bahnschrift SemiBold Condensed" pitchFamily="34" charset="0"/>
              </a:rPr>
              <a:t>¿La naturaleza de la obediencia depende de la cantidad de personas que la ofrecen? </a:t>
            </a:r>
            <a:r>
              <a:rPr lang="es-DO" sz="3200" dirty="0">
                <a:solidFill>
                  <a:srgbClr val="FFC000"/>
                </a:solidFill>
                <a:latin typeface="Bahnschrift SemiBold Condensed" pitchFamily="34" charset="0"/>
              </a:rPr>
              <a:t>¿No era Cristo, una sola persona, el Segundo Adán, en quien toda la humanidad estaba representada corporalmente? </a:t>
            </a:r>
            <a:r>
              <a:rPr lang="es-DO" sz="3200" dirty="0">
                <a:latin typeface="Bahnschrift SemiBold Condensed" pitchFamily="34" charset="0"/>
              </a:rPr>
              <a:t>(ver capítulo 4). </a:t>
            </a:r>
            <a:r>
              <a:rPr lang="es-DO" sz="3200" dirty="0">
                <a:solidFill>
                  <a:srgbClr val="FFFF00"/>
                </a:solidFill>
                <a:latin typeface="Bahnschrift SemiBold Condensed" pitchFamily="34" charset="0"/>
              </a:rPr>
              <a:t>La obediencia y la muerte de Cristo, fue la obediencia y la muerte de la raza humana en Él corporativamente (cf. Ro 5:12-18; 2 Co 5:14-15).</a:t>
            </a:r>
            <a:endParaRPr lang="es-ES" sz="3200" dirty="0">
              <a:solidFill>
                <a:srgbClr val="FFFF00"/>
              </a:solidFill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5474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793023"/>
            <a:ext cx="1204110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Bahnschrift SemiBold Condensed" pitchFamily="34" charset="0"/>
              </a:rPr>
              <a:t>La TUG no solo </a:t>
            </a:r>
            <a:r>
              <a:rPr lang="es-ES" sz="5400" dirty="0">
                <a:solidFill>
                  <a:srgbClr val="FF0000"/>
                </a:solidFill>
                <a:latin typeface="Bahnschrift SemiBold Condensed" pitchFamily="34" charset="0"/>
              </a:rPr>
              <a:t>ha construido un cuadro escatológico distorsionado de la naturaleza de la crisis final</a:t>
            </a:r>
            <a:r>
              <a:rPr lang="es-ES" sz="5400" dirty="0">
                <a:latin typeface="Bahnschrift SemiBold Condensed" pitchFamily="34" charset="0"/>
              </a:rPr>
              <a:t> y el papel del pueblo de Dios durante el tiempo de la angustia de Jacob, también </a:t>
            </a:r>
            <a:r>
              <a:rPr lang="es-ES" sz="5400" dirty="0">
                <a:solidFill>
                  <a:srgbClr val="FFC000"/>
                </a:solidFill>
                <a:latin typeface="Bahnschrift SemiBold Condensed" pitchFamily="34" charset="0"/>
              </a:rPr>
              <a:t>ignora el alcance de la obra expiatoria de Cristo en la cruz. </a:t>
            </a:r>
            <a:r>
              <a:rPr lang="es-ES" sz="5400" dirty="0">
                <a:latin typeface="Bahnschrift SemiBold Condensed" pitchFamily="34" charset="0"/>
              </a:rPr>
              <a:t>Le da una estocada al corazón mismo del Evangelio eterno (ver apéndice B). </a:t>
            </a: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5474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877431"/>
            <a:ext cx="1204110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latin typeface="Bahnschrift SemiBold Condensed" pitchFamily="34" charset="0"/>
              </a:rPr>
              <a:t>Finalmente, White también expresó en otra declaración las implicaciones del clamor </a:t>
            </a:r>
            <a:r>
              <a:rPr lang="es-ES" sz="4400" dirty="0">
                <a:solidFill>
                  <a:srgbClr val="00B050"/>
                </a:solidFill>
                <a:latin typeface="Bahnschrift SemiBold Condensed" pitchFamily="34" charset="0"/>
              </a:rPr>
              <a:t>«consumado es»</a:t>
            </a:r>
            <a:r>
              <a:rPr lang="es-ES" sz="4400" dirty="0">
                <a:latin typeface="Bahnschrift SemiBold Condensed" pitchFamily="34" charset="0"/>
              </a:rPr>
              <a:t>: </a:t>
            </a:r>
          </a:p>
          <a:p>
            <a:r>
              <a:rPr lang="es-ES" sz="4400" dirty="0">
                <a:latin typeface="Bahnschrift SemiBold Condensed" pitchFamily="34" charset="0"/>
              </a:rPr>
              <a:t>«Cuando [Jesús] sobre la cruz exclamó: “Consumado es”, se dirigió al Padre. </a:t>
            </a:r>
            <a:r>
              <a:rPr lang="es-ES" sz="4400" dirty="0">
                <a:solidFill>
                  <a:srgbClr val="FFFF00"/>
                </a:solidFill>
                <a:latin typeface="Bahnschrift SemiBold Condensed" pitchFamily="34" charset="0"/>
              </a:rPr>
              <a:t>El pacto había sido llevado plenamente a cabo. </a:t>
            </a:r>
            <a:r>
              <a:rPr lang="es-ES" sz="4400" dirty="0">
                <a:latin typeface="Bahnschrift SemiBold Condensed" pitchFamily="34" charset="0"/>
              </a:rPr>
              <a:t>Ahora declara: Padre, consumado es. </a:t>
            </a:r>
            <a:r>
              <a:rPr lang="es-ES" sz="4400" dirty="0">
                <a:solidFill>
                  <a:srgbClr val="FFC000"/>
                </a:solidFill>
                <a:latin typeface="Bahnschrift SemiBold Condensed" pitchFamily="34" charset="0"/>
              </a:rPr>
              <a:t>He hecho tu voluntad, oh Dios mío. He completado la obra de la redención. Si tu justicia está satisfecha,</a:t>
            </a:r>
            <a:r>
              <a:rPr lang="es-ES" sz="4400" dirty="0">
                <a:latin typeface="Bahnschrift SemiBold Condensed" pitchFamily="34" charset="0"/>
              </a:rPr>
              <a:t> </a:t>
            </a:r>
            <a:r>
              <a:rPr lang="es-ES" sz="4400" dirty="0">
                <a:solidFill>
                  <a:srgbClr val="FFFF00"/>
                </a:solidFill>
                <a:latin typeface="Bahnschrift SemiBold Condensed" pitchFamily="34" charset="0"/>
              </a:rPr>
              <a:t>“aquellos que me has dado, quiero que donde yo estoy, ellos estén también conmigo” (</a:t>
            </a:r>
            <a:r>
              <a:rPr lang="es-ES" sz="4400" dirty="0" err="1">
                <a:solidFill>
                  <a:srgbClr val="FFFF00"/>
                </a:solidFill>
                <a:latin typeface="Bahnschrift SemiBold Condensed" pitchFamily="34" charset="0"/>
              </a:rPr>
              <a:t>Jn</a:t>
            </a:r>
            <a:r>
              <a:rPr lang="es-ES" sz="4400" dirty="0">
                <a:solidFill>
                  <a:srgbClr val="FFFF00"/>
                </a:solidFill>
                <a:latin typeface="Bahnschrift SemiBold Condensed" pitchFamily="34" charset="0"/>
              </a:rPr>
              <a:t> 19:30; 17:24)».</a:t>
            </a: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5474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582003"/>
            <a:ext cx="1204110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000" dirty="0">
                <a:latin typeface="Bahnschrift SemiBold Condensed" pitchFamily="34" charset="0"/>
              </a:rPr>
              <a:t>Describiendo la escena del juicio final, donde </a:t>
            </a:r>
            <a:r>
              <a:rPr lang="es-DO" sz="4000" dirty="0">
                <a:solidFill>
                  <a:srgbClr val="FFC000"/>
                </a:solidFill>
                <a:latin typeface="Bahnschrift SemiBold Condensed" pitchFamily="34" charset="0"/>
              </a:rPr>
              <a:t>Satanás reconoce que su rebelión lo inhabilitó para morar en el cielo,</a:t>
            </a:r>
            <a:r>
              <a:rPr lang="es-DO" sz="4000" dirty="0">
                <a:latin typeface="Bahnschrift SemiBold Condensed" pitchFamily="34" charset="0"/>
              </a:rPr>
              <a:t> White expresa:</a:t>
            </a:r>
            <a:endParaRPr lang="es-ES" sz="4000" dirty="0">
              <a:latin typeface="Bahnschrift SemiBold Condensed" pitchFamily="34" charset="0"/>
            </a:endParaRPr>
          </a:p>
          <a:p>
            <a:r>
              <a:rPr lang="es-DO" sz="4000" dirty="0">
                <a:latin typeface="Bahnschrift SemiBold Condensed" pitchFamily="34" charset="0"/>
              </a:rPr>
              <a:t> «Quedó aclarada toda duda relativa a </a:t>
            </a:r>
            <a:r>
              <a:rPr lang="es-DO" sz="4000" dirty="0">
                <a:solidFill>
                  <a:srgbClr val="FFFF00"/>
                </a:solidFill>
                <a:latin typeface="Bahnschrift SemiBold Condensed" pitchFamily="34" charset="0"/>
              </a:rPr>
              <a:t>la verdad y error </a:t>
            </a:r>
            <a:r>
              <a:rPr lang="es-DO" sz="4000" dirty="0">
                <a:latin typeface="Bahnschrift SemiBold Condensed" pitchFamily="34" charset="0"/>
              </a:rPr>
              <a:t>en el largo conflicto. </a:t>
            </a:r>
            <a:r>
              <a:rPr lang="es-DO" sz="4000" dirty="0">
                <a:solidFill>
                  <a:srgbClr val="FFFF00"/>
                </a:solidFill>
                <a:latin typeface="Bahnschrift SemiBold Condensed" pitchFamily="34" charset="0"/>
              </a:rPr>
              <a:t>La justicia de Dios quedó plenamente vindicada. </a:t>
            </a:r>
            <a:r>
              <a:rPr lang="es-DO" sz="4000" dirty="0">
                <a:latin typeface="Bahnschrift SemiBold Condensed" pitchFamily="34" charset="0"/>
              </a:rPr>
              <a:t>Ante todo el mundo se presentó claramente el gran sacrificio hecho por el Padre y el Hijo en favor del hombre».</a:t>
            </a:r>
            <a:endParaRPr lang="es-ES" sz="4000" dirty="0">
              <a:latin typeface="Bahnschrift SemiBold Condensed" pitchFamily="34" charset="0"/>
            </a:endParaRPr>
          </a:p>
          <a:p>
            <a:r>
              <a:rPr lang="es-DO" sz="4000" dirty="0">
                <a:latin typeface="Bahnschrift SemiBold Condensed" pitchFamily="34" charset="0"/>
              </a:rPr>
              <a:t>Esta cita reafirma de manera clara que </a:t>
            </a:r>
            <a:r>
              <a:rPr lang="es-DO" sz="4000" dirty="0">
                <a:solidFill>
                  <a:srgbClr val="FFFF00"/>
                </a:solidFill>
                <a:latin typeface="Bahnschrift SemiBold Condensed" pitchFamily="34" charset="0"/>
              </a:rPr>
              <a:t>el sacrificio de Cristo es el fundamento de la vindicación de Dios. </a:t>
            </a:r>
            <a:r>
              <a:rPr lang="es-DO" sz="4000" dirty="0">
                <a:solidFill>
                  <a:srgbClr val="FF0000"/>
                </a:solidFill>
                <a:latin typeface="Bahnschrift SemiBold Condensed" pitchFamily="34" charset="0"/>
              </a:rPr>
              <a:t>Nunca se hace referencia </a:t>
            </a:r>
            <a:r>
              <a:rPr lang="es-DO" sz="4000" dirty="0">
                <a:latin typeface="Bahnschrift SemiBold Condensed" pitchFamily="34" charset="0"/>
              </a:rPr>
              <a:t>a la victoria de los santos como el evento que contribuye a esta vindicación cósmica.</a:t>
            </a:r>
            <a:endParaRPr lang="es-ES" sz="4000" dirty="0"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4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464234" y="1436811"/>
            <a:ext cx="105367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HORA DEL QUIZZ</a:t>
            </a:r>
          </a:p>
        </p:txBody>
      </p:sp>
      <p:pic>
        <p:nvPicPr>
          <p:cNvPr id="55298" name="Picture 2" descr="gk quiz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7588" y="2435767"/>
            <a:ext cx="5598110" cy="41583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84404" y="126610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</p:spTree>
    <p:extLst>
      <p:ext uri="{BB962C8B-B14F-4D97-AF65-F5344CB8AC3E}">
        <p14:creationId xmlns:p14="http://schemas.microsoft.com/office/powerpoint/2010/main" val="229048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392363" y="70340"/>
            <a:ext cx="3367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800" b="1" dirty="0">
                <a:latin typeface="Bahnschrift SemiCondensed" panose="020B0502040204020203" pitchFamily="34" charset="0"/>
              </a:rPr>
              <a:t>INTRODUCCIÓN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972577"/>
            <a:ext cx="120411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800" dirty="0">
                <a:solidFill>
                  <a:srgbClr val="FFFF00"/>
                </a:solidFill>
                <a:latin typeface="Bahnschrift SemiBold Condensed" pitchFamily="34" charset="0"/>
              </a:rPr>
              <a:t>Basado en la Palabra de Dios, </a:t>
            </a:r>
            <a:r>
              <a:rPr lang="es-DO" sz="4800" dirty="0">
                <a:latin typeface="Bahnschrift SemiBold Condensed" pitchFamily="34" charset="0"/>
              </a:rPr>
              <a:t>podemos afirma —con completa seguridad— que </a:t>
            </a:r>
            <a:r>
              <a:rPr lang="es-DO" sz="4800" dirty="0">
                <a:solidFill>
                  <a:srgbClr val="FFC000"/>
                </a:solidFill>
                <a:latin typeface="Bahnschrift SemiBold Condensed" pitchFamily="34" charset="0"/>
              </a:rPr>
              <a:t>los santos saldrán victoriosos en la crisis final (</a:t>
            </a:r>
            <a:r>
              <a:rPr lang="es-DO" sz="4800" dirty="0" err="1">
                <a:solidFill>
                  <a:srgbClr val="FFC000"/>
                </a:solidFill>
                <a:latin typeface="Bahnschrift SemiBold Condensed" pitchFamily="34" charset="0"/>
              </a:rPr>
              <a:t>Ap</a:t>
            </a:r>
            <a:r>
              <a:rPr lang="es-DO" sz="4800" dirty="0">
                <a:solidFill>
                  <a:srgbClr val="FFC000"/>
                </a:solidFill>
                <a:latin typeface="Bahnschrift SemiBold Condensed" pitchFamily="34" charset="0"/>
              </a:rPr>
              <a:t> 3:21). </a:t>
            </a:r>
            <a:r>
              <a:rPr lang="es-DO" sz="4800" dirty="0">
                <a:latin typeface="Bahnschrift SemiBold Condensed" pitchFamily="34" charset="0"/>
              </a:rPr>
              <a:t>El triunfo de Cristo en la cruz fue tan </a:t>
            </a:r>
            <a:r>
              <a:rPr lang="es-DO" sz="4800" dirty="0">
                <a:solidFill>
                  <a:srgbClr val="FFFF00"/>
                </a:solidFill>
                <a:latin typeface="Bahnschrift SemiBold Condensed" pitchFamily="34" charset="0"/>
              </a:rPr>
              <a:t>determinante</a:t>
            </a:r>
            <a:r>
              <a:rPr lang="es-DO" sz="4800" dirty="0">
                <a:latin typeface="Bahnschrift SemiBold Condensed" pitchFamily="34" charset="0"/>
              </a:rPr>
              <a:t>, </a:t>
            </a:r>
            <a:r>
              <a:rPr lang="es-DO" sz="4800" dirty="0">
                <a:solidFill>
                  <a:srgbClr val="FFFF00"/>
                </a:solidFill>
                <a:latin typeface="Bahnschrift SemiBold Condensed" pitchFamily="34" charset="0"/>
              </a:rPr>
              <a:t>completa </a:t>
            </a:r>
            <a:r>
              <a:rPr lang="es-DO" sz="4800" dirty="0">
                <a:latin typeface="Bahnschrift SemiBold Condensed" pitchFamily="34" charset="0"/>
              </a:rPr>
              <a:t>y</a:t>
            </a:r>
            <a:r>
              <a:rPr lang="es-DO" sz="4800" dirty="0">
                <a:solidFill>
                  <a:srgbClr val="FFFF00"/>
                </a:solidFill>
                <a:latin typeface="Bahnschrift SemiBold Condensed" pitchFamily="34" charset="0"/>
              </a:rPr>
              <a:t> avasalladora </a:t>
            </a:r>
            <a:r>
              <a:rPr lang="es-DO" sz="4800" dirty="0">
                <a:latin typeface="Bahnschrift SemiBold Condensed" pitchFamily="34" charset="0"/>
              </a:rPr>
              <a:t>(5:5), que la victoria de los fieles sobre el poder del pecado y las fieras tentaciones del enemigo, </a:t>
            </a:r>
            <a:r>
              <a:rPr lang="es-DO" sz="4800" dirty="0">
                <a:solidFill>
                  <a:srgbClr val="FFC000"/>
                </a:solidFill>
                <a:latin typeface="Bahnschrift SemiBold Condensed" pitchFamily="34" charset="0"/>
              </a:rPr>
              <a:t>está asegurada sobre un fundamento más firmes que las colinas eternas (12:11). </a:t>
            </a:r>
            <a:endParaRPr lang="es-ES" sz="4800" dirty="0">
              <a:solidFill>
                <a:srgbClr val="FFC000"/>
              </a:solidFill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0" y="1647824"/>
            <a:ext cx="44172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Elige tu pregunta</a:t>
            </a:r>
          </a:p>
        </p:txBody>
      </p:sp>
      <p:sp>
        <p:nvSpPr>
          <p:cNvPr id="5" name="4 Rectángulo">
            <a:hlinkClick r:id="rId3" action="ppaction://hlinksldjump"/>
          </p:cNvPr>
          <p:cNvSpPr/>
          <p:nvPr/>
        </p:nvSpPr>
        <p:spPr>
          <a:xfrm>
            <a:off x="5641145" y="1491175"/>
            <a:ext cx="2208628" cy="1631852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latin typeface="Bahnschrift SemiBold Condensed" pitchFamily="34" charset="0"/>
              </a:rPr>
              <a:t>1</a:t>
            </a:r>
          </a:p>
        </p:txBody>
      </p:sp>
      <p:sp>
        <p:nvSpPr>
          <p:cNvPr id="6" name="5 Rectángulo">
            <a:hlinkClick r:id="rId4" action="ppaction://hlinksldjump"/>
          </p:cNvPr>
          <p:cNvSpPr/>
          <p:nvPr/>
        </p:nvSpPr>
        <p:spPr>
          <a:xfrm>
            <a:off x="5652868" y="3303563"/>
            <a:ext cx="2208628" cy="1631852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latin typeface="Bahnschrift SemiBold Condensed" pitchFamily="34" charset="0"/>
              </a:rPr>
              <a:t>3</a:t>
            </a:r>
          </a:p>
        </p:txBody>
      </p:sp>
      <p:sp>
        <p:nvSpPr>
          <p:cNvPr id="7" name="6 Rectángulo">
            <a:hlinkClick r:id="rId5" action="ppaction://hlinksldjump"/>
          </p:cNvPr>
          <p:cNvSpPr/>
          <p:nvPr/>
        </p:nvSpPr>
        <p:spPr>
          <a:xfrm>
            <a:off x="7945902" y="1559170"/>
            <a:ext cx="2208628" cy="1631852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latin typeface="Bahnschrift SemiBold Condensed" pitchFamily="34" charset="0"/>
              </a:rPr>
              <a:t>2</a:t>
            </a:r>
          </a:p>
        </p:txBody>
      </p:sp>
      <p:sp>
        <p:nvSpPr>
          <p:cNvPr id="8" name="7 Rectángulo">
            <a:hlinkClick r:id="rId6" action="ppaction://hlinksldjump"/>
          </p:cNvPr>
          <p:cNvSpPr/>
          <p:nvPr/>
        </p:nvSpPr>
        <p:spPr>
          <a:xfrm>
            <a:off x="7957625" y="3301218"/>
            <a:ext cx="2208628" cy="1631852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latin typeface="Bahnschrift SemiBold Condensed" pitchFamily="34" charset="0"/>
              </a:rPr>
              <a:t>4</a:t>
            </a:r>
          </a:p>
        </p:txBody>
      </p:sp>
      <p:sp>
        <p:nvSpPr>
          <p:cNvPr id="9" name="8 Rectángulo">
            <a:hlinkClick r:id="rId7" action="ppaction://hlinksldjump"/>
          </p:cNvPr>
          <p:cNvSpPr/>
          <p:nvPr/>
        </p:nvSpPr>
        <p:spPr>
          <a:xfrm>
            <a:off x="6846281" y="5059685"/>
            <a:ext cx="2208628" cy="1631852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latin typeface="Bahnschrift SemiBold Condensed" pitchFamily="34" charset="0"/>
              </a:rPr>
              <a:t>5</a:t>
            </a:r>
          </a:p>
        </p:txBody>
      </p:sp>
      <p:sp>
        <p:nvSpPr>
          <p:cNvPr id="11" name="10 Flecha derecha">
            <a:hlinkClick r:id="rId8" action="ppaction://hlinksldjump"/>
          </p:cNvPr>
          <p:cNvSpPr/>
          <p:nvPr/>
        </p:nvSpPr>
        <p:spPr>
          <a:xfrm>
            <a:off x="9566031" y="5669280"/>
            <a:ext cx="2625969" cy="118872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latin typeface="Bahnschrift SemiBold Condensed" pitchFamily="34" charset="0"/>
              </a:rPr>
              <a:t>Continuar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82884" y="972574"/>
            <a:ext cx="11676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1. ¿Cuál es la prueba definitiva de que lo que dijo Satanás de Dios era mentira?</a:t>
            </a:r>
          </a:p>
        </p:txBody>
      </p:sp>
      <p:sp>
        <p:nvSpPr>
          <p:cNvPr id="11" name="10 Rectángulo redondeado">
            <a:hlinkClick r:id="" action="ppaction://hlinkshowjump?jump=nextslide"/>
          </p:cNvPr>
          <p:cNvSpPr/>
          <p:nvPr/>
        </p:nvSpPr>
        <p:spPr>
          <a:xfrm>
            <a:off x="464234" y="2785401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Los 144,000</a:t>
            </a:r>
          </a:p>
        </p:txBody>
      </p:sp>
      <p:sp>
        <p:nvSpPr>
          <p:cNvPr id="12" name="11 Rectángulo redondeado">
            <a:hlinkClick r:id="rId3" action="ppaction://hlinksldjump"/>
          </p:cNvPr>
          <p:cNvSpPr/>
          <p:nvPr/>
        </p:nvSpPr>
        <p:spPr>
          <a:xfrm>
            <a:off x="450165" y="4403186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Cruz</a:t>
            </a:r>
          </a:p>
        </p:txBody>
      </p:sp>
      <p:sp>
        <p:nvSpPr>
          <p:cNvPr id="15" name="14 Rectángulo redondeado">
            <a:hlinkClick r:id="" action="ppaction://hlinkshowjump?jump=nextslide"/>
          </p:cNvPr>
          <p:cNvSpPr/>
          <p:nvPr/>
        </p:nvSpPr>
        <p:spPr>
          <a:xfrm>
            <a:off x="6384384" y="2754960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ley de Dios</a:t>
            </a:r>
          </a:p>
        </p:txBody>
      </p:sp>
      <p:sp>
        <p:nvSpPr>
          <p:cNvPr id="16" name="15 Rectángulo redondeado">
            <a:hlinkClick r:id="" action="ppaction://hlinkshowjump?jump=nextslide"/>
          </p:cNvPr>
          <p:cNvSpPr/>
          <p:nvPr/>
        </p:nvSpPr>
        <p:spPr>
          <a:xfrm>
            <a:off x="6384383" y="4429014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 juicio Final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222700" y="2365275"/>
            <a:ext cx="8201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SIGUE INTENTANDO </a:t>
            </a:r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</a:t>
            </a:r>
            <a:endParaRPr lang="es-ES" sz="72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" action="ppaction://hlinkshowjump?jump=previousslide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Intentar de nuevo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546256" y="2421546"/>
            <a:ext cx="6991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EXCELENTE </a:t>
            </a:r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</a:t>
            </a:r>
            <a:endParaRPr lang="es-ES" sz="96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rId3" action="ppaction://hlinksldjump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Elegir otra pregunta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82884" y="972574"/>
            <a:ext cx="11676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2. Abrogar la ley sería equivalente a___________</a:t>
            </a:r>
          </a:p>
        </p:txBody>
      </p:sp>
      <p:sp>
        <p:nvSpPr>
          <p:cNvPr id="11" name="10 Rectángulo redondeado">
            <a:hlinkClick r:id="rId3" action="ppaction://hlinksldjump"/>
          </p:cNvPr>
          <p:cNvSpPr/>
          <p:nvPr/>
        </p:nvSpPr>
        <p:spPr>
          <a:xfrm>
            <a:off x="464234" y="2785401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Inmortalizar a transgresión </a:t>
            </a:r>
          </a:p>
        </p:txBody>
      </p:sp>
      <p:sp>
        <p:nvSpPr>
          <p:cNvPr id="12" name="11 Rectángulo redondeado">
            <a:hlinkClick r:id="" action="ppaction://hlinkshowjump?jump=nextslide"/>
          </p:cNvPr>
          <p:cNvSpPr/>
          <p:nvPr/>
        </p:nvSpPr>
        <p:spPr>
          <a:xfrm>
            <a:off x="450165" y="4403186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Perpetrar la transgresión</a:t>
            </a:r>
          </a:p>
        </p:txBody>
      </p:sp>
      <p:sp>
        <p:nvSpPr>
          <p:cNvPr id="15" name="14 Rectángulo redondeado">
            <a:hlinkClick r:id="" action="ppaction://hlinkshowjump?jump=nextslide"/>
          </p:cNvPr>
          <p:cNvSpPr/>
          <p:nvPr/>
        </p:nvSpPr>
        <p:spPr>
          <a:xfrm>
            <a:off x="6384384" y="2754960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Liberar al ser humano</a:t>
            </a:r>
          </a:p>
        </p:txBody>
      </p:sp>
      <p:sp>
        <p:nvSpPr>
          <p:cNvPr id="16" name="15 Rectángulo redondeado">
            <a:hlinkClick r:id="" action="ppaction://hlinkshowjump?jump=nextslide"/>
          </p:cNvPr>
          <p:cNvSpPr/>
          <p:nvPr/>
        </p:nvSpPr>
        <p:spPr>
          <a:xfrm>
            <a:off x="6384383" y="4429014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Destruir a </a:t>
            </a:r>
            <a:r>
              <a:rPr lang="es-E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Sátanas</a:t>
            </a:r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222700" y="2365275"/>
            <a:ext cx="8201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SIGUE INTENTANDO </a:t>
            </a:r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</a:t>
            </a:r>
            <a:endParaRPr lang="es-ES" sz="72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" action="ppaction://hlinkshowjump?jump=previousslide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Intentar de nuevo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546256" y="2421546"/>
            <a:ext cx="6991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EXCELENTE </a:t>
            </a:r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</a:t>
            </a:r>
            <a:endParaRPr lang="es-ES" sz="96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rId3" action="ppaction://hlinksldjump"/>
          </p:cNvPr>
          <p:cNvSpPr/>
          <p:nvPr/>
        </p:nvSpPr>
        <p:spPr>
          <a:xfrm>
            <a:off x="8890782" y="6020973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Elegir otra pregunta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82884" y="817826"/>
            <a:ext cx="116761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3. “No necesita atacar toda la Ley; si puede inducir a los hombres a despreciar un precepto, logra su propósito.” se apoya de qué versículo esta declaración</a:t>
            </a:r>
          </a:p>
        </p:txBody>
      </p:sp>
      <p:sp>
        <p:nvSpPr>
          <p:cNvPr id="11" name="10 Rectángulo redondeado">
            <a:hlinkClick r:id="" action="ppaction://hlinkshowjump?jump=nextslide"/>
          </p:cNvPr>
          <p:cNvSpPr/>
          <p:nvPr/>
        </p:nvSpPr>
        <p:spPr>
          <a:xfrm>
            <a:off x="464234" y="2785401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Santiago 1:18</a:t>
            </a:r>
          </a:p>
        </p:txBody>
      </p:sp>
      <p:sp>
        <p:nvSpPr>
          <p:cNvPr id="12" name="11 Rectángulo redondeado">
            <a:hlinkClick r:id="" action="ppaction://hlinkshowjump?jump=nextslide"/>
          </p:cNvPr>
          <p:cNvSpPr/>
          <p:nvPr/>
        </p:nvSpPr>
        <p:spPr>
          <a:xfrm>
            <a:off x="450165" y="4403186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Santiago 3:14</a:t>
            </a:r>
          </a:p>
        </p:txBody>
      </p:sp>
      <p:sp>
        <p:nvSpPr>
          <p:cNvPr id="15" name="14 Rectángulo redondeado">
            <a:hlinkClick r:id="rId3" action="ppaction://hlinksldjump"/>
          </p:cNvPr>
          <p:cNvSpPr/>
          <p:nvPr/>
        </p:nvSpPr>
        <p:spPr>
          <a:xfrm>
            <a:off x="6384384" y="2754960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Santiago 2:10</a:t>
            </a:r>
          </a:p>
        </p:txBody>
      </p:sp>
      <p:sp>
        <p:nvSpPr>
          <p:cNvPr id="16" name="15 Rectángulo redondeado">
            <a:hlinkClick r:id="" action="ppaction://hlinkshowjump?jump=nextslide"/>
          </p:cNvPr>
          <p:cNvSpPr/>
          <p:nvPr/>
        </p:nvSpPr>
        <p:spPr>
          <a:xfrm>
            <a:off x="6384383" y="4429014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Santiago 2:19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222700" y="2365275"/>
            <a:ext cx="8201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SIGUE INTENTANDO </a:t>
            </a:r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</a:t>
            </a:r>
            <a:endParaRPr lang="es-ES" sz="72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" action="ppaction://hlinkshowjump?jump=previousslide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Intentar de nuevo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546256" y="2421546"/>
            <a:ext cx="6991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EXCELENTE </a:t>
            </a:r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</a:t>
            </a:r>
            <a:endParaRPr lang="es-ES" sz="96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rId3" action="ppaction://hlinksldjump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Elegir otra pregunta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392363" y="70340"/>
            <a:ext cx="3367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800" b="1" dirty="0">
                <a:latin typeface="Bahnschrift SemiCondensed" panose="020B0502040204020203" pitchFamily="34" charset="0"/>
              </a:rPr>
              <a:t>INTRODUCCIÓN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972577"/>
            <a:ext cx="120411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000" dirty="0">
                <a:latin typeface="Bahnschrift SemiBold Condensed" pitchFamily="34" charset="0"/>
              </a:rPr>
              <a:t>Recordemos que TUG sostiene que </a:t>
            </a:r>
            <a:r>
              <a:rPr lang="es-DO" sz="4000" dirty="0">
                <a:solidFill>
                  <a:srgbClr val="00B050"/>
                </a:solidFill>
                <a:latin typeface="Bahnschrift SemiBold Condensed" pitchFamily="34" charset="0"/>
              </a:rPr>
              <a:t>«Dios ha reservado su mayor demostración»</a:t>
            </a:r>
            <a:r>
              <a:rPr lang="es-DO" sz="4000" dirty="0">
                <a:latin typeface="Bahnschrift SemiBold Condensed" pitchFamily="34" charset="0"/>
              </a:rPr>
              <a:t> de lo que puede hacer con la humanidad en </a:t>
            </a:r>
            <a:r>
              <a:rPr lang="es-DO" sz="4000" dirty="0">
                <a:solidFill>
                  <a:srgbClr val="FFC000"/>
                </a:solidFill>
                <a:latin typeface="Bahnschrift SemiBold Condensed" pitchFamily="34" charset="0"/>
              </a:rPr>
              <a:t>el tiempo del fin.</a:t>
            </a:r>
            <a:r>
              <a:rPr lang="es-DO" sz="4000" dirty="0">
                <a:latin typeface="Bahnschrift SemiBold Condensed" pitchFamily="34" charset="0"/>
              </a:rPr>
              <a:t> «En la última generación, Dios quedará vindicado. </a:t>
            </a:r>
            <a:r>
              <a:rPr lang="es-DO" sz="4000" dirty="0">
                <a:solidFill>
                  <a:srgbClr val="FF0000"/>
                </a:solidFill>
                <a:latin typeface="Bahnschrift SemiBold Condensed" pitchFamily="34" charset="0"/>
              </a:rPr>
              <a:t>En el remanente, Satanás encontrará su derrota.</a:t>
            </a:r>
            <a:r>
              <a:rPr lang="es-DO" sz="4000" dirty="0">
                <a:latin typeface="Bahnschrift SemiBold Condensed" pitchFamily="34" charset="0"/>
              </a:rPr>
              <a:t> La acusación de que la Ley no puede ser observada quedará </a:t>
            </a:r>
            <a:r>
              <a:rPr lang="es-DO" sz="4000" dirty="0">
                <a:solidFill>
                  <a:srgbClr val="FFC000"/>
                </a:solidFill>
                <a:latin typeface="Bahnschrift SemiBold Condensed" pitchFamily="34" charset="0"/>
              </a:rPr>
              <a:t>plenamente</a:t>
            </a:r>
            <a:r>
              <a:rPr lang="es-DO" sz="4000" dirty="0">
                <a:latin typeface="Bahnschrift SemiBold Condensed" pitchFamily="34" charset="0"/>
              </a:rPr>
              <a:t> refutada». </a:t>
            </a:r>
            <a:r>
              <a:rPr lang="es-ES" sz="4000" dirty="0">
                <a:latin typeface="Bahnschrift SemiBold Condensed" pitchFamily="34" charset="0"/>
              </a:rPr>
              <a:t>En este contexto, </a:t>
            </a:r>
            <a:r>
              <a:rPr lang="es-ES" sz="4000" dirty="0">
                <a:solidFill>
                  <a:srgbClr val="FF0000"/>
                </a:solidFill>
                <a:latin typeface="Bahnschrift SemiBold Condensed" pitchFamily="34" charset="0"/>
              </a:rPr>
              <a:t>si el pueblo de Dios pudiera ser vencido siendo inducido a pecar, Satanás triunfaría y Dios sería derrotado. </a:t>
            </a:r>
            <a:r>
              <a:rPr lang="es-ES" sz="4000" dirty="0">
                <a:latin typeface="Bahnschrift SemiBold Condensed" pitchFamily="34" charset="0"/>
              </a:rPr>
              <a:t>La demostración de obediencia del remanente será de tal magnitud que Dios será totalmente vindicado (ver capítulo 1).</a:t>
            </a: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82884" y="817826"/>
            <a:ext cx="11676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4.¿Dónde empezó la guerra contra la Ley?</a:t>
            </a:r>
          </a:p>
        </p:txBody>
      </p:sp>
      <p:sp>
        <p:nvSpPr>
          <p:cNvPr id="11" name="10 Rectángulo redondeado">
            <a:hlinkClick r:id="" action="ppaction://hlinkshowjump?jump=nextslide"/>
          </p:cNvPr>
          <p:cNvSpPr/>
          <p:nvPr/>
        </p:nvSpPr>
        <p:spPr>
          <a:xfrm>
            <a:off x="464234" y="2785401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la tierra</a:t>
            </a:r>
          </a:p>
        </p:txBody>
      </p:sp>
      <p:sp>
        <p:nvSpPr>
          <p:cNvPr id="12" name="11 Rectángulo redondeado">
            <a:hlinkClick r:id="" action="ppaction://hlinkshowjump?jump=nextslide"/>
          </p:cNvPr>
          <p:cNvSpPr/>
          <p:nvPr/>
        </p:nvSpPr>
        <p:spPr>
          <a:xfrm>
            <a:off x="450165" y="4403186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</a:t>
            </a:r>
            <a:r>
              <a:rPr lang="es-E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America</a:t>
            </a:r>
            <a:endParaRPr lang="es-E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14 Rectángulo redondeado">
            <a:hlinkClick r:id="rId3" action="ppaction://hlinksldjump"/>
          </p:cNvPr>
          <p:cNvSpPr/>
          <p:nvPr/>
        </p:nvSpPr>
        <p:spPr>
          <a:xfrm>
            <a:off x="6384384" y="2754960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el cielo</a:t>
            </a:r>
          </a:p>
        </p:txBody>
      </p:sp>
      <p:sp>
        <p:nvSpPr>
          <p:cNvPr id="16" name="15 Rectángulo redondeado">
            <a:hlinkClick r:id="" action="ppaction://hlinkshowjump?jump=nextslide"/>
          </p:cNvPr>
          <p:cNvSpPr/>
          <p:nvPr/>
        </p:nvSpPr>
        <p:spPr>
          <a:xfrm>
            <a:off x="6384383" y="4429014"/>
            <a:ext cx="4881489" cy="71745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Bella Vista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222700" y="2365275"/>
            <a:ext cx="8201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SIGUE INTENTANDO </a:t>
            </a:r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</a:t>
            </a:r>
            <a:endParaRPr lang="es-ES" sz="72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" action="ppaction://hlinkshowjump?jump=previousslide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Intentar de nuevo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546256" y="2421546"/>
            <a:ext cx="6991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EXCELENTE </a:t>
            </a:r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</a:t>
            </a:r>
            <a:endParaRPr lang="es-ES" sz="96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rId3" action="ppaction://hlinksldjump"/>
          </p:cNvPr>
          <p:cNvSpPr/>
          <p:nvPr/>
        </p:nvSpPr>
        <p:spPr>
          <a:xfrm>
            <a:off x="8890782" y="6006905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Elegir otra pregunta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82884" y="972574"/>
            <a:ext cx="11676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5. La obediencia a la Ley de Dios será la prueba de lealtad para el remanente</a:t>
            </a:r>
          </a:p>
        </p:txBody>
      </p:sp>
      <p:sp>
        <p:nvSpPr>
          <p:cNvPr id="11" name="10 Rectángulo redondeado">
            <a:hlinkClick r:id="rId3" action="ppaction://hlinksldjump"/>
          </p:cNvPr>
          <p:cNvSpPr/>
          <p:nvPr/>
        </p:nvSpPr>
        <p:spPr>
          <a:xfrm>
            <a:off x="3390314" y="2700995"/>
            <a:ext cx="5528604" cy="1378635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Verdadero</a:t>
            </a:r>
          </a:p>
        </p:txBody>
      </p:sp>
      <p:sp>
        <p:nvSpPr>
          <p:cNvPr id="12" name="11 Rectángulo redondeado">
            <a:hlinkClick r:id="" action="ppaction://hlinkshowjump?jump=nextslide"/>
          </p:cNvPr>
          <p:cNvSpPr/>
          <p:nvPr/>
        </p:nvSpPr>
        <p:spPr>
          <a:xfrm>
            <a:off x="3376245" y="4318780"/>
            <a:ext cx="5528604" cy="1378635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Falso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222700" y="2365275"/>
            <a:ext cx="8201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SIGUE INTENTANDO </a:t>
            </a:r>
            <a:r>
              <a:rPr lang="es-ES" sz="72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</a:t>
            </a:r>
            <a:endParaRPr lang="es-ES" sz="72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" action="ppaction://hlinkshowjump?jump=previousslide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Intentar de nuevo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546256" y="2421546"/>
            <a:ext cx="6991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</a:rPr>
              <a:t>EXCELENTE </a:t>
            </a:r>
            <a:r>
              <a:rPr lang="es-ES" sz="9600" b="1" dirty="0">
                <a:solidFill>
                  <a:srgbClr val="FFC000"/>
                </a:solidFill>
                <a:latin typeface="Bahnschrift SemiCondensed" panose="020B0502040204020203" pitchFamily="34" charset="0"/>
                <a:sym typeface="Wingdings" pitchFamily="2" charset="2"/>
              </a:rPr>
              <a:t></a:t>
            </a:r>
            <a:endParaRPr lang="es-ES" sz="96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10 Rectángulo redondeado">
            <a:hlinkClick r:id="rId3" action="ppaction://hlinksldjump"/>
          </p:cNvPr>
          <p:cNvSpPr/>
          <p:nvPr/>
        </p:nvSpPr>
        <p:spPr>
          <a:xfrm>
            <a:off x="8890782" y="5992837"/>
            <a:ext cx="3123028" cy="647113"/>
          </a:xfrm>
          <a:prstGeom prst="round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Elegir otra pregunta</a:t>
            </a:r>
          </a:p>
        </p:txBody>
      </p:sp>
    </p:spTree>
    <p:extLst>
      <p:ext uri="{BB962C8B-B14F-4D97-AF65-F5344CB8AC3E}">
        <p14:creationId xmlns:p14="http://schemas.microsoft.com/office/powerpoint/2010/main" val="237233346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4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-1" y="1296132"/>
            <a:ext cx="73011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b="1" dirty="0">
                <a:latin typeface="Bahnschrift SemiCondensed" panose="020B0502040204020203" pitchFamily="34" charset="0"/>
              </a:rPr>
              <a:t>CONCLUSIÓN</a:t>
            </a:r>
            <a:endParaRPr lang="es-ES" sz="8800" b="1" dirty="0">
              <a:solidFill>
                <a:srgbClr val="FFC000"/>
              </a:solidFill>
              <a:latin typeface="Bahnschrift SemiCondensed" panose="020B0502040204020203" pitchFamily="34" charset="0"/>
            </a:endParaRPr>
          </a:p>
        </p:txBody>
      </p:sp>
      <p:pic>
        <p:nvPicPr>
          <p:cNvPr id="47106" name="Picture 2" descr="El orden de Aarón y el orden de Melquisedec - Conocimientos Generales de la  Bibl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3338" y="1547445"/>
            <a:ext cx="6427164" cy="42890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4071" y="126612"/>
            <a:ext cx="485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 SemiCondensed" panose="020B0502040204020203" pitchFamily="34" charset="0"/>
              </a:rPr>
              <a:t>Elena G. de White y la naturaleza de la crisis final</a:t>
            </a:r>
          </a:p>
        </p:txBody>
      </p:sp>
    </p:spTree>
    <p:extLst>
      <p:ext uri="{BB962C8B-B14F-4D97-AF65-F5344CB8AC3E}">
        <p14:creationId xmlns:p14="http://schemas.microsoft.com/office/powerpoint/2010/main" val="229048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96948" y="56270"/>
            <a:ext cx="4853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Bahnschrift SemiCondensed" panose="020B0502040204020203" pitchFamily="34" charset="0"/>
              </a:rPr>
              <a:t>CONCLUSIÓN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912698"/>
            <a:ext cx="1204110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000" dirty="0">
                <a:latin typeface="Bahnschrift SemiBold Condensed" pitchFamily="34" charset="0"/>
              </a:rPr>
              <a:t>Una lectura </a:t>
            </a:r>
            <a:r>
              <a:rPr lang="es-DO" sz="4000" dirty="0">
                <a:solidFill>
                  <a:srgbClr val="FFC000"/>
                </a:solidFill>
                <a:latin typeface="Bahnschrift SemiBold Condensed" pitchFamily="34" charset="0"/>
              </a:rPr>
              <a:t>cuidadosa</a:t>
            </a:r>
            <a:r>
              <a:rPr lang="es-DO" sz="4000" dirty="0">
                <a:latin typeface="Bahnschrift SemiBold Condensed" pitchFamily="34" charset="0"/>
              </a:rPr>
              <a:t> de la perspectiva de la Sra. White, especialmente como aparece en el capítulo </a:t>
            </a:r>
            <a:r>
              <a:rPr lang="es-DO" sz="4000" dirty="0">
                <a:solidFill>
                  <a:srgbClr val="00B050"/>
                </a:solidFill>
                <a:latin typeface="Bahnschrift SemiBold Condensed" pitchFamily="34" charset="0"/>
              </a:rPr>
              <a:t>«Consumado es» </a:t>
            </a:r>
            <a:r>
              <a:rPr lang="es-DO" sz="4000" dirty="0">
                <a:latin typeface="Bahnschrift SemiBold Condensed" pitchFamily="34" charset="0"/>
              </a:rPr>
              <a:t>de </a:t>
            </a:r>
            <a:r>
              <a:rPr lang="es-DO" sz="4000" dirty="0">
                <a:solidFill>
                  <a:srgbClr val="FFFF00"/>
                </a:solidFill>
                <a:latin typeface="Bahnschrift SemiBold Condensed" pitchFamily="34" charset="0"/>
              </a:rPr>
              <a:t>El deseado de todas las gentes</a:t>
            </a:r>
            <a:r>
              <a:rPr lang="es-DO" sz="4000" dirty="0">
                <a:latin typeface="Bahnschrift SemiBold Condensed" pitchFamily="34" charset="0"/>
              </a:rPr>
              <a:t>, no deja espacio para la propuesta de la TUG. Sostener</a:t>
            </a:r>
            <a:r>
              <a:rPr lang="es-ES" sz="4000" dirty="0">
                <a:latin typeface="Bahnschrift SemiBold Condensed" pitchFamily="34" charset="0"/>
              </a:rPr>
              <a:t> </a:t>
            </a:r>
            <a:r>
              <a:rPr lang="es-DO" sz="4000" dirty="0">
                <a:latin typeface="Bahnschrift SemiBold Condensed" pitchFamily="34" charset="0"/>
              </a:rPr>
              <a:t>que la muerte de Cristo en la cruz no respondió todas las acusaciones de Satanás y que su obediencia perfecta, por cuanto fue un logro individual, hace necesario que Dios provea una respuesta definitiva con la obediencia colectiva de la última generación, </a:t>
            </a:r>
            <a:r>
              <a:rPr lang="es-DO" sz="4000" dirty="0">
                <a:solidFill>
                  <a:srgbClr val="FF0000"/>
                </a:solidFill>
                <a:latin typeface="Bahnschrift SemiBold Condensed" pitchFamily="34" charset="0"/>
              </a:rPr>
              <a:t>es una idea que raya en las fronteras de la blasfemia,</a:t>
            </a:r>
            <a:r>
              <a:rPr lang="es-DO" sz="4000" dirty="0">
                <a:latin typeface="Bahnschrift SemiBold Condensed" pitchFamily="34" charset="0"/>
              </a:rPr>
              <a:t> sino es que está instalada allí. </a:t>
            </a:r>
            <a:endParaRPr lang="es-ES" sz="4000" dirty="0">
              <a:latin typeface="Bahnschrift SemiBold Condensed" pitchFamily="34" charset="0"/>
            </a:endParaRPr>
          </a:p>
          <a:p>
            <a:endParaRPr lang="es-ES" sz="3600" b="1" dirty="0">
              <a:latin typeface="Bahnschrift SemiBold Condensed" pitchFamily="34" charset="0"/>
            </a:endParaRPr>
          </a:p>
          <a:p>
            <a:endParaRPr lang="es-ES" sz="3600" b="1" dirty="0"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96948" y="56270"/>
            <a:ext cx="4853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Bahnschrift SemiCondensed" panose="020B0502040204020203" pitchFamily="34" charset="0"/>
              </a:rPr>
              <a:t>CONCLUSIÓN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912698"/>
            <a:ext cx="12041109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latin typeface="Bahnschrift SemiBold Condensed" pitchFamily="34" charset="0"/>
              </a:rPr>
              <a:t>La Sra. White hace claro que en la cruz </a:t>
            </a:r>
            <a:r>
              <a:rPr lang="es-ES" sz="4400" dirty="0">
                <a:solidFill>
                  <a:srgbClr val="00B050"/>
                </a:solidFill>
                <a:latin typeface="Bahnschrift SemiBold Condensed" pitchFamily="34" charset="0"/>
              </a:rPr>
              <a:t>«la batalla fue ganada»,</a:t>
            </a:r>
            <a:r>
              <a:rPr lang="es-ES" sz="4400" dirty="0">
                <a:latin typeface="Bahnschrift SemiBold Condensed" pitchFamily="34" charset="0"/>
              </a:rPr>
              <a:t> y que, aunque de mala gana, el mismo </a:t>
            </a:r>
            <a:r>
              <a:rPr lang="es-ES" sz="4400" dirty="0">
                <a:solidFill>
                  <a:srgbClr val="00B050"/>
                </a:solidFill>
                <a:latin typeface="Bahnschrift SemiBold Condensed" pitchFamily="34" charset="0"/>
              </a:rPr>
              <a:t>«Satanás, derrotado, sabía que había perdido su reino».</a:t>
            </a:r>
            <a:r>
              <a:rPr lang="es-ES" sz="4400" dirty="0">
                <a:latin typeface="Bahnschrift SemiBold Condensed" pitchFamily="34" charset="0"/>
              </a:rPr>
              <a:t> El disfraz le fue arrancado. </a:t>
            </a:r>
            <a:r>
              <a:rPr lang="es-ES" sz="4400" dirty="0">
                <a:solidFill>
                  <a:srgbClr val="FFC000"/>
                </a:solidFill>
                <a:latin typeface="Bahnschrift SemiBold Condensed" pitchFamily="34" charset="0"/>
              </a:rPr>
              <a:t>Su malvada administración quedaba desenmascarada delante de los ángeles fieles y del universo celestial. </a:t>
            </a:r>
            <a:r>
              <a:rPr lang="es-ES" sz="4400" dirty="0">
                <a:latin typeface="Bahnschrift SemiBold Condensed" pitchFamily="34" charset="0"/>
              </a:rPr>
              <a:t>Al derramar la sangre del Hijo de Dios, había </a:t>
            </a:r>
            <a:r>
              <a:rPr lang="es-ES" sz="4400" dirty="0">
                <a:solidFill>
                  <a:srgbClr val="FFC000"/>
                </a:solidFill>
                <a:latin typeface="Bahnschrift SemiBold Condensed" pitchFamily="34" charset="0"/>
              </a:rPr>
              <a:t>roto el último vínculo de simpatía</a:t>
            </a:r>
            <a:r>
              <a:rPr lang="es-ES" sz="4400" dirty="0">
                <a:latin typeface="Bahnschrift SemiBold Condensed" pitchFamily="34" charset="0"/>
              </a:rPr>
              <a:t> que aun existía entre su causa y el mundo celestial. </a:t>
            </a:r>
          </a:p>
          <a:p>
            <a:endParaRPr lang="es-ES" sz="3600" b="1" dirty="0">
              <a:latin typeface="Bahnschrift SemiBold Condensed" pitchFamily="34" charset="0"/>
            </a:endParaRPr>
          </a:p>
          <a:p>
            <a:endParaRPr lang="es-ES" sz="3600" b="1" dirty="0"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96948" y="56270"/>
            <a:ext cx="4853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Bahnschrift SemiCondensed" panose="020B0502040204020203" pitchFamily="34" charset="0"/>
              </a:rPr>
              <a:t>CONCLUSIÓN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912698"/>
            <a:ext cx="1204110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latin typeface="Bahnschrift SemiBold Condensed" pitchFamily="34" charset="0"/>
              </a:rPr>
              <a:t>Aun así, </a:t>
            </a:r>
            <a:r>
              <a:rPr lang="es-ES" sz="4400" dirty="0">
                <a:solidFill>
                  <a:srgbClr val="FFC000"/>
                </a:solidFill>
                <a:latin typeface="Bahnschrift SemiBold Condensed" pitchFamily="34" charset="0"/>
              </a:rPr>
              <a:t>Satanás no fue destruido</a:t>
            </a:r>
            <a:r>
              <a:rPr lang="es-ES" sz="4400" dirty="0">
                <a:latin typeface="Bahnschrift SemiBold Condensed" pitchFamily="34" charset="0"/>
              </a:rPr>
              <a:t>, pero no porque quedaba alguna duda sobre la naturaleza de su </a:t>
            </a:r>
            <a:r>
              <a:rPr lang="es-ES" sz="4400" dirty="0">
                <a:solidFill>
                  <a:srgbClr val="FFC000"/>
                </a:solidFill>
                <a:latin typeface="Bahnschrift SemiBold Condensed" pitchFamily="34" charset="0"/>
              </a:rPr>
              <a:t>carácter y rebelión</a:t>
            </a:r>
            <a:r>
              <a:rPr lang="es-ES" sz="4400" dirty="0">
                <a:latin typeface="Bahnschrift SemiBold Condensed" pitchFamily="34" charset="0"/>
              </a:rPr>
              <a:t>, y que Dios se proponía dejar pendiente para ser resueltas en el tiempo del fin con la última generación. ¡No! Satanás no fue destruido entonces, porque </a:t>
            </a:r>
            <a:r>
              <a:rPr lang="es-ES" sz="4400" dirty="0">
                <a:solidFill>
                  <a:srgbClr val="FFFF00"/>
                </a:solidFill>
                <a:latin typeface="Bahnschrift SemiBold Condensed" pitchFamily="34" charset="0"/>
              </a:rPr>
              <a:t>«los principios que estaban en juego habían de ser revelados en mayor plenitud»</a:t>
            </a:r>
            <a:r>
              <a:rPr lang="es-ES" sz="4400" dirty="0">
                <a:latin typeface="Bahnschrift SemiBold Condensed" pitchFamily="34" charset="0"/>
              </a:rPr>
              <a:t> (cf. </a:t>
            </a:r>
            <a:r>
              <a:rPr lang="es-ES" sz="4400" dirty="0" err="1">
                <a:latin typeface="Bahnschrift SemiBold Condensed" pitchFamily="34" charset="0"/>
              </a:rPr>
              <a:t>Ef</a:t>
            </a:r>
            <a:r>
              <a:rPr lang="es-ES" sz="4400" dirty="0">
                <a:latin typeface="Bahnschrift SemiBold Condensed" pitchFamily="34" charset="0"/>
              </a:rPr>
              <a:t> 3:9-10). Los seres humanos tendrían que elegir ahora </a:t>
            </a:r>
            <a:r>
              <a:rPr lang="es-ES" sz="4400" dirty="0">
                <a:solidFill>
                  <a:srgbClr val="00B050"/>
                </a:solidFill>
                <a:latin typeface="Bahnschrift SemiBold Condensed" pitchFamily="34" charset="0"/>
              </a:rPr>
              <a:t>«a quién querían servir».</a:t>
            </a:r>
            <a:endParaRPr lang="es-ES" sz="3600" b="1" dirty="0">
              <a:solidFill>
                <a:srgbClr val="00B050"/>
              </a:solidFill>
              <a:latin typeface="Bahnschrift SemiBold Condensed" pitchFamily="34" charset="0"/>
            </a:endParaRPr>
          </a:p>
          <a:p>
            <a:endParaRPr lang="es-ES" sz="3600" b="1" dirty="0"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4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530101" y="49359"/>
            <a:ext cx="3367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Bahnschrift SemiCondensed" panose="020B0502040204020203" pitchFamily="34" charset="0"/>
              </a:rPr>
              <a:t>INTRODUCCIÓN</a:t>
            </a:r>
            <a:endParaRPr lang="es-DO" sz="2800" b="1" dirty="0">
              <a:latin typeface="Bahnschrift Semi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0" y="845968"/>
            <a:ext cx="846875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4800" dirty="0">
              <a:latin typeface="Bahnschrift SemiCondensed" panose="020B0502040204020203" pitchFamily="34" charset="0"/>
            </a:endParaRPr>
          </a:p>
          <a:p>
            <a:r>
              <a:rPr lang="es-DO" sz="9600" b="1" dirty="0">
                <a:solidFill>
                  <a:srgbClr val="00B050"/>
                </a:solidFill>
                <a:latin typeface="Bahnschrift SemiBold Condensed" pitchFamily="34" charset="0"/>
              </a:rPr>
              <a:t>Comprendiendo</a:t>
            </a:r>
            <a:r>
              <a:rPr lang="es-DO" sz="9600" b="1" dirty="0">
                <a:latin typeface="Bahnschrift SemiBold Condensed" pitchFamily="34" charset="0"/>
              </a:rPr>
              <a:t> </a:t>
            </a:r>
            <a:r>
              <a:rPr lang="es-DO" sz="9600" b="1" dirty="0">
                <a:solidFill>
                  <a:srgbClr val="FFFF00"/>
                </a:solidFill>
                <a:latin typeface="Bahnschrift SemiBold Condensed" pitchFamily="34" charset="0"/>
              </a:rPr>
              <a:t>la perspectiva de </a:t>
            </a:r>
            <a:r>
              <a:rPr lang="es-DO" sz="9600" b="1" dirty="0">
                <a:solidFill>
                  <a:srgbClr val="FFC000"/>
                </a:solidFill>
                <a:latin typeface="Bahnschrift SemiBold Condensed" pitchFamily="34" charset="0"/>
              </a:rPr>
              <a:t>Elena G. de White</a:t>
            </a:r>
            <a:endParaRPr lang="es-ES" sz="9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</a:endParaRPr>
          </a:p>
        </p:txBody>
      </p:sp>
      <p:pic>
        <p:nvPicPr>
          <p:cNvPr id="1028" name="Picture 4" descr="Pecados del Alma | EPU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84012" y="675250"/>
            <a:ext cx="4366237" cy="55887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9048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96948" y="56270"/>
            <a:ext cx="4853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Bahnschrift SemiCondensed" panose="020B0502040204020203" pitchFamily="34" charset="0"/>
              </a:rPr>
              <a:t>CONCLUSIÓN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912698"/>
            <a:ext cx="1204110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000" dirty="0">
                <a:solidFill>
                  <a:srgbClr val="FFFF00"/>
                </a:solidFill>
                <a:latin typeface="Bahnschrift SemiBold Condensed" pitchFamily="34" charset="0"/>
              </a:rPr>
              <a:t>Fue en la cruz</a:t>
            </a:r>
            <a:r>
              <a:rPr lang="es-DO" sz="4000" dirty="0">
                <a:latin typeface="Bahnschrift SemiBold Condensed" pitchFamily="34" charset="0"/>
              </a:rPr>
              <a:t> donde Dios demostró que las acusaciones de Satanás —de que la</a:t>
            </a:r>
            <a:r>
              <a:rPr lang="es-DO" sz="4000" dirty="0">
                <a:solidFill>
                  <a:srgbClr val="FF0000"/>
                </a:solidFill>
                <a:latin typeface="Bahnschrift SemiBold Condensed" pitchFamily="34" charset="0"/>
              </a:rPr>
              <a:t> Ley de Dios no puede ser guardada</a:t>
            </a:r>
            <a:r>
              <a:rPr lang="es-DO" sz="4000" dirty="0">
                <a:latin typeface="Bahnschrift SemiBold Condensed" pitchFamily="34" charset="0"/>
              </a:rPr>
              <a:t>, y que Él no podía ser justo y misericordioso a la vez— eran falsas. «Cristo demostró que la justicia de Dios no destruye su misericordia, que </a:t>
            </a:r>
            <a:r>
              <a:rPr lang="es-DO" sz="4000" dirty="0">
                <a:solidFill>
                  <a:srgbClr val="FFFF00"/>
                </a:solidFill>
                <a:latin typeface="Bahnschrift SemiBold Condensed" pitchFamily="34" charset="0"/>
              </a:rPr>
              <a:t>el pecado podía ser perdonado, y que la Ley es justa </a:t>
            </a:r>
            <a:r>
              <a:rPr lang="es-DO" sz="4000" dirty="0">
                <a:latin typeface="Bahnschrift SemiBold Condensed" pitchFamily="34" charset="0"/>
              </a:rPr>
              <a:t>y puede ser obedecida perfectamente». Por eso, </a:t>
            </a:r>
            <a:r>
              <a:rPr lang="es-DO" sz="4000" dirty="0">
                <a:solidFill>
                  <a:srgbClr val="FF0000"/>
                </a:solidFill>
                <a:latin typeface="Bahnschrift SemiBold Condensed" pitchFamily="34" charset="0"/>
              </a:rPr>
              <a:t>no</a:t>
            </a:r>
            <a:r>
              <a:rPr lang="es-DO" sz="4000" dirty="0">
                <a:latin typeface="Bahnschrift SemiBold Condensed" pitchFamily="34" charset="0"/>
              </a:rPr>
              <a:t> se justifica la perspectiva de la TUG que insiste en que Dios responderá esa acusación por medio de la obediencia de los 144.000. </a:t>
            </a:r>
            <a:endParaRPr lang="es-ES" sz="4000" dirty="0">
              <a:latin typeface="Bahnschrift SemiBold Condensed" pitchFamily="34" charset="0"/>
            </a:endParaRPr>
          </a:p>
          <a:p>
            <a:endParaRPr lang="es-ES" sz="3600" b="1" dirty="0"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96948" y="56270"/>
            <a:ext cx="4853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Bahnschrift SemiCondensed" panose="020B0502040204020203" pitchFamily="34" charset="0"/>
              </a:rPr>
              <a:t>CONCLUSIÓN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912698"/>
            <a:ext cx="1204110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400" dirty="0">
                <a:latin typeface="Bahnschrift SemiBold Condensed" pitchFamily="34" charset="0"/>
              </a:rPr>
              <a:t>Con esto, </a:t>
            </a:r>
            <a:r>
              <a:rPr lang="es-DO" sz="4400" dirty="0">
                <a:solidFill>
                  <a:srgbClr val="FF0000"/>
                </a:solidFill>
                <a:latin typeface="Bahnschrift SemiBold Condensed" pitchFamily="34" charset="0"/>
              </a:rPr>
              <a:t>extrapolan al tiempo del fin una contienda que quedó resuelta en el pasado. </a:t>
            </a:r>
            <a:r>
              <a:rPr lang="es-DO" sz="4400" dirty="0">
                <a:latin typeface="Bahnschrift SemiBold Condensed" pitchFamily="34" charset="0"/>
              </a:rPr>
              <a:t>Ignoran que ahora nos enfrentamos a un engaño de naturaleza parecida —</a:t>
            </a:r>
            <a:r>
              <a:rPr lang="es-DO" sz="4400" dirty="0">
                <a:solidFill>
                  <a:srgbClr val="FFFF00"/>
                </a:solidFill>
                <a:latin typeface="Bahnschrift SemiBold Condensed" pitchFamily="34" charset="0"/>
              </a:rPr>
              <a:t>pues tiene como foco la Ley</a:t>
            </a:r>
            <a:r>
              <a:rPr lang="es-DO" sz="4400" dirty="0">
                <a:latin typeface="Bahnschrift SemiBold Condensed" pitchFamily="34" charset="0"/>
              </a:rPr>
              <a:t>—, pero distinto: «</a:t>
            </a:r>
            <a:r>
              <a:rPr lang="es-DO" sz="4400" dirty="0">
                <a:solidFill>
                  <a:srgbClr val="FFC000"/>
                </a:solidFill>
                <a:latin typeface="Bahnschrift SemiBold Condensed" pitchFamily="34" charset="0"/>
              </a:rPr>
              <a:t>Otro engaño </a:t>
            </a:r>
            <a:r>
              <a:rPr lang="es-DO" sz="4400" dirty="0">
                <a:latin typeface="Bahnschrift SemiBold Condensed" pitchFamily="34" charset="0"/>
              </a:rPr>
              <a:t>iba a ser presentado ahora […] Satanás representó como </a:t>
            </a:r>
            <a:r>
              <a:rPr lang="es-DO" sz="4400" dirty="0">
                <a:solidFill>
                  <a:srgbClr val="FF0000"/>
                </a:solidFill>
                <a:latin typeface="Bahnschrift SemiBold Condensed" pitchFamily="34" charset="0"/>
              </a:rPr>
              <a:t>destructor de la Ley </a:t>
            </a:r>
            <a:r>
              <a:rPr lang="es-DO" sz="4400" dirty="0">
                <a:latin typeface="Bahnschrift SemiBold Condensed" pitchFamily="34" charset="0"/>
              </a:rPr>
              <a:t>aquel mismo medio por el cual Cristo la estableció. </a:t>
            </a:r>
            <a:r>
              <a:rPr lang="es-DO" sz="4400" dirty="0">
                <a:solidFill>
                  <a:srgbClr val="FFC000"/>
                </a:solidFill>
                <a:latin typeface="Bahnschrift SemiBold Condensed" pitchFamily="34" charset="0"/>
              </a:rPr>
              <a:t>Alrededor de esto girará el último conflicto de la gran lucha entre Cristo y Satanás».</a:t>
            </a:r>
            <a:endParaRPr lang="es-ES" sz="4400" dirty="0">
              <a:solidFill>
                <a:srgbClr val="FFC000"/>
              </a:solidFill>
              <a:latin typeface="Bahnschrift SemiBold Condensed" pitchFamily="34" charset="0"/>
            </a:endParaRPr>
          </a:p>
          <a:p>
            <a:endParaRPr lang="es-ES" sz="3600" b="1" dirty="0"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-196948" y="56270"/>
            <a:ext cx="4853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Bahnschrift SemiCondensed" panose="020B0502040204020203" pitchFamily="34" charset="0"/>
              </a:rPr>
              <a:t>CONCLUSIÓN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786086"/>
            <a:ext cx="12041109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ahnschrift SemiBold Condensed" pitchFamily="34" charset="0"/>
              </a:rPr>
              <a:t>Esta es la razón por la que Apocalipsis revela que la crisis final gira en torno a </a:t>
            </a:r>
            <a:r>
              <a:rPr lang="es-ES" sz="4800" dirty="0">
                <a:solidFill>
                  <a:srgbClr val="FFFF00"/>
                </a:solidFill>
                <a:latin typeface="Bahnschrift SemiBold Condensed" pitchFamily="34" charset="0"/>
              </a:rPr>
              <a:t>la verdadera adoración y la obediencia a la Ley de Dios (</a:t>
            </a:r>
            <a:r>
              <a:rPr lang="es-ES" sz="4800" dirty="0" err="1">
                <a:solidFill>
                  <a:srgbClr val="FFFF00"/>
                </a:solidFill>
                <a:latin typeface="Bahnschrift SemiBold Condensed" pitchFamily="34" charset="0"/>
              </a:rPr>
              <a:t>Ap</a:t>
            </a:r>
            <a:r>
              <a:rPr lang="es-ES" sz="4800" dirty="0">
                <a:solidFill>
                  <a:srgbClr val="FFFF00"/>
                </a:solidFill>
                <a:latin typeface="Bahnschrift SemiBold Condensed" pitchFamily="34" charset="0"/>
              </a:rPr>
              <a:t> 12:17; 14:12). </a:t>
            </a:r>
            <a:r>
              <a:rPr lang="es-ES" sz="4800" dirty="0">
                <a:latin typeface="Bahnschrift SemiBold Condensed" pitchFamily="34" charset="0"/>
              </a:rPr>
              <a:t>El pueblo de Dios </a:t>
            </a:r>
            <a:r>
              <a:rPr lang="es-ES" sz="4800" dirty="0">
                <a:solidFill>
                  <a:srgbClr val="00B050"/>
                </a:solidFill>
                <a:latin typeface="Bahnschrift SemiBold Condensed" pitchFamily="34" charset="0"/>
              </a:rPr>
              <a:t>«guardará» </a:t>
            </a:r>
            <a:r>
              <a:rPr lang="es-ES" sz="4800" dirty="0">
                <a:latin typeface="Bahnschrift SemiBold Condensed" pitchFamily="34" charset="0"/>
              </a:rPr>
              <a:t>los mandamientos divinos, no para probar que pueden ser guardados, eso ya fue demostrado por Cristo; lo hacen para </a:t>
            </a:r>
            <a:r>
              <a:rPr lang="es-ES" sz="4800" dirty="0">
                <a:solidFill>
                  <a:srgbClr val="FFC000"/>
                </a:solidFill>
                <a:latin typeface="Bahnschrift SemiBold Condensed" pitchFamily="34" charset="0"/>
              </a:rPr>
              <a:t>reivindicar con su lealtad los principios del reino de Dios y que son ciudadanos dignos de dicho reino.</a:t>
            </a:r>
          </a:p>
          <a:p>
            <a:endParaRPr lang="es-ES" sz="4400" dirty="0">
              <a:latin typeface="Bahnschrift SemiBold Condensed" pitchFamily="34" charset="0"/>
            </a:endParaRPr>
          </a:p>
          <a:p>
            <a:endParaRPr lang="es-ES" sz="3600" b="1" dirty="0"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6">
            <a:extLst>
              <a:ext uri="{FF2B5EF4-FFF2-40B4-BE49-F238E27FC236}">
                <a16:creationId xmlns:a16="http://schemas.microsoft.com/office/drawing/2014/main" id="{E04BD369-A28C-D8C0-6206-A7B4754C2A3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7DA6392-58FA-2875-347E-661B3E5181A2}"/>
              </a:ext>
            </a:extLst>
          </p:cNvPr>
          <p:cNvSpPr txBox="1"/>
          <p:nvPr/>
        </p:nvSpPr>
        <p:spPr>
          <a:xfrm>
            <a:off x="6288258" y="797510"/>
            <a:ext cx="557178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Confías que la vida, muerte y resurrección de Cristo fue la que derrotó a Satanás definitivamente</a:t>
            </a:r>
          </a:p>
          <a:p>
            <a:pPr algn="ctr"/>
            <a:r>
              <a:rPr lang="es-ES" sz="4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? </a:t>
            </a:r>
            <a:endParaRPr lang="es-DO" sz="48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610136"/>
            <a:ext cx="1204110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ahnschrift SemiBold Condensed" pitchFamily="34" charset="0"/>
              </a:rPr>
              <a:t>La perspectiva de la Sra. White sobre el papel del pueblo de Dios en la última crisis, </a:t>
            </a:r>
            <a:r>
              <a:rPr lang="es-ES" sz="4000" dirty="0">
                <a:solidFill>
                  <a:srgbClr val="FF0000"/>
                </a:solidFill>
                <a:latin typeface="Bahnschrift SemiBold Condensed" pitchFamily="34" charset="0"/>
              </a:rPr>
              <a:t>es muy diferente a la que plantea la TUG. </a:t>
            </a:r>
            <a:r>
              <a:rPr lang="es-ES" sz="4000" dirty="0">
                <a:latin typeface="Bahnschrift SemiBold Condensed" pitchFamily="34" charset="0"/>
              </a:rPr>
              <a:t>Desde el mismo inicio de su comentario en el capítulo titulado </a:t>
            </a:r>
            <a:r>
              <a:rPr lang="es-ES" sz="4000" dirty="0">
                <a:solidFill>
                  <a:srgbClr val="00B050"/>
                </a:solidFill>
                <a:latin typeface="Bahnschrift SemiBold Condensed" pitchFamily="34" charset="0"/>
              </a:rPr>
              <a:t>«Consumado es» </a:t>
            </a:r>
            <a:r>
              <a:rPr lang="es-ES" sz="4000" dirty="0">
                <a:latin typeface="Bahnschrift SemiBold Condensed" pitchFamily="34" charset="0"/>
              </a:rPr>
              <a:t>de </a:t>
            </a:r>
            <a:r>
              <a:rPr lang="es-ES" sz="4000" dirty="0">
                <a:solidFill>
                  <a:srgbClr val="FFFF00"/>
                </a:solidFill>
                <a:latin typeface="Bahnschrift SemiBold Condensed" pitchFamily="34" charset="0"/>
              </a:rPr>
              <a:t>El deseado de todas las gentes, </a:t>
            </a:r>
            <a:r>
              <a:rPr lang="es-ES" sz="4000" dirty="0">
                <a:latin typeface="Bahnschrift SemiBold Condensed" pitchFamily="34" charset="0"/>
              </a:rPr>
              <a:t>ella expresa las implicaciones de la frase </a:t>
            </a:r>
            <a:r>
              <a:rPr lang="es-ES" sz="4000" dirty="0">
                <a:solidFill>
                  <a:srgbClr val="00B050"/>
                </a:solidFill>
                <a:latin typeface="Bahnschrift SemiBold Condensed" pitchFamily="34" charset="0"/>
              </a:rPr>
              <a:t>«Consumados es» </a:t>
            </a:r>
            <a:r>
              <a:rPr lang="es-ES" sz="4000" dirty="0">
                <a:latin typeface="Bahnschrift SemiBold Condensed" pitchFamily="34" charset="0"/>
              </a:rPr>
              <a:t>(</a:t>
            </a:r>
            <a:r>
              <a:rPr lang="es-ES" sz="4000" dirty="0" err="1">
                <a:latin typeface="Bahnschrift SemiBold Condensed" pitchFamily="34" charset="0"/>
              </a:rPr>
              <a:t>Jn</a:t>
            </a:r>
            <a:r>
              <a:rPr lang="es-ES" sz="4000" dirty="0">
                <a:latin typeface="Bahnschrift SemiBold Condensed" pitchFamily="34" charset="0"/>
              </a:rPr>
              <a:t> 19:30). </a:t>
            </a:r>
          </a:p>
          <a:p>
            <a:r>
              <a:rPr lang="es-ES" sz="4000" dirty="0">
                <a:latin typeface="Bahnschrift SemiBold Condensed" pitchFamily="34" charset="0"/>
              </a:rPr>
              <a:t>«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La batalla había sido ganada. </a:t>
            </a:r>
            <a:r>
              <a:rPr lang="es-ES" sz="4000" dirty="0">
                <a:latin typeface="Bahnschrift SemiBold Condensed" pitchFamily="34" charset="0"/>
              </a:rPr>
              <a:t>Su diestra y su brazo santo le habían conquistado la victoria. 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Como Vencedor</a:t>
            </a:r>
            <a:r>
              <a:rPr lang="es-ES" sz="4000" dirty="0">
                <a:latin typeface="Bahnschrift SemiBold Condensed" pitchFamily="34" charset="0"/>
              </a:rPr>
              <a:t>, plantó su estandarte en las alturas eternas. ¡Qué gozo entre los ángeles! Todo el cielo se asoció al triunfo de Cristo. 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Satanás, derrotado, </a:t>
            </a:r>
            <a:r>
              <a:rPr lang="es-ES" sz="4000" dirty="0">
                <a:latin typeface="Bahnschrift SemiBold Condensed" pitchFamily="34" charset="0"/>
              </a:rPr>
              <a:t>sabía que había </a:t>
            </a:r>
            <a:r>
              <a:rPr lang="es-ES" sz="4000" dirty="0">
                <a:solidFill>
                  <a:srgbClr val="FFC000"/>
                </a:solidFill>
                <a:latin typeface="Bahnschrift SemiBold Condensed" pitchFamily="34" charset="0"/>
              </a:rPr>
              <a:t>perdido su reino».</a:t>
            </a:r>
          </a:p>
        </p:txBody>
      </p:sp>
      <p:sp>
        <p:nvSpPr>
          <p:cNvPr id="6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14068" y="112544"/>
            <a:ext cx="4783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000" b="1" dirty="0">
                <a:latin typeface="Bahnschrift SemiBold Condensed" pitchFamily="34" charset="0"/>
              </a:rPr>
              <a:t>Comprendiendo la perspectiva de Elena G. de White</a:t>
            </a:r>
            <a:endParaRPr lang="es-ES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50891" y="671691"/>
            <a:ext cx="120411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600" dirty="0">
                <a:solidFill>
                  <a:srgbClr val="FFFF00"/>
                </a:solidFill>
                <a:latin typeface="Bahnschrift SemiBold Condensed" pitchFamily="34" charset="0"/>
              </a:rPr>
              <a:t>Dios no necesita esperar la aparición de </a:t>
            </a:r>
            <a:r>
              <a:rPr lang="es-DO" sz="3600" dirty="0">
                <a:solidFill>
                  <a:srgbClr val="00B050"/>
                </a:solidFill>
                <a:latin typeface="Bahnschrift SemiBold Condensed" pitchFamily="34" charset="0"/>
              </a:rPr>
              <a:t>«la última generación» </a:t>
            </a:r>
            <a:r>
              <a:rPr lang="es-DO" sz="3600" dirty="0">
                <a:solidFill>
                  <a:srgbClr val="FFFF00"/>
                </a:solidFill>
                <a:latin typeface="Bahnschrift SemiBold Condensed" pitchFamily="34" charset="0"/>
              </a:rPr>
              <a:t>de creyentes </a:t>
            </a:r>
            <a:r>
              <a:rPr lang="es-DO" sz="3600" dirty="0">
                <a:latin typeface="Bahnschrift SemiBold Condensed" pitchFamily="34" charset="0"/>
              </a:rPr>
              <a:t>—los 144.000— </a:t>
            </a:r>
            <a:r>
              <a:rPr lang="es-DO" sz="3600" dirty="0">
                <a:solidFill>
                  <a:srgbClr val="FFFF00"/>
                </a:solidFill>
                <a:latin typeface="Bahnschrift SemiBold Condensed" pitchFamily="34" charset="0"/>
              </a:rPr>
              <a:t>para ser vindicado y para que Satanás sea derrotado. </a:t>
            </a:r>
            <a:r>
              <a:rPr lang="es-DO" sz="3600" dirty="0">
                <a:latin typeface="Bahnschrift SemiBold Condensed" pitchFamily="34" charset="0"/>
              </a:rPr>
              <a:t>¡Eso ya ocurrió en la cruz! El mismo Satanás </a:t>
            </a:r>
            <a:r>
              <a:rPr lang="es-DO" sz="3600" dirty="0">
                <a:solidFill>
                  <a:srgbClr val="00B050"/>
                </a:solidFill>
                <a:latin typeface="Bahnschrift SemiBold Condensed" pitchFamily="34" charset="0"/>
              </a:rPr>
              <a:t>«sabía que había perdido su reino».</a:t>
            </a:r>
            <a:r>
              <a:rPr lang="es-DO" sz="3600" dirty="0">
                <a:latin typeface="Bahnschrift SemiBold Condensed" pitchFamily="34" charset="0"/>
              </a:rPr>
              <a:t> Tampoco tiene que esperar </a:t>
            </a:r>
            <a:r>
              <a:rPr lang="es-DO" sz="3600" dirty="0">
                <a:solidFill>
                  <a:srgbClr val="FFC000"/>
                </a:solidFill>
                <a:latin typeface="Bahnschrift SemiBold Condensed" pitchFamily="34" charset="0"/>
              </a:rPr>
              <a:t>el cierre de la gracia </a:t>
            </a:r>
            <a:r>
              <a:rPr lang="es-DO" sz="3600" dirty="0">
                <a:latin typeface="Bahnschrift SemiBold Condensed" pitchFamily="34" charset="0"/>
              </a:rPr>
              <a:t>para demostrar que la acusación </a:t>
            </a:r>
            <a:r>
              <a:rPr lang="es-DO" sz="3600" dirty="0">
                <a:solidFill>
                  <a:srgbClr val="00B050"/>
                </a:solidFill>
                <a:latin typeface="Bahnschrift SemiBold Condensed" pitchFamily="34" charset="0"/>
              </a:rPr>
              <a:t>«de que la Ley no puede ser observada»</a:t>
            </a:r>
            <a:r>
              <a:rPr lang="es-DO" sz="3600" dirty="0">
                <a:latin typeface="Bahnschrift SemiBold Condensed" pitchFamily="34" charset="0"/>
              </a:rPr>
              <a:t>, carece de fundamento.</a:t>
            </a:r>
            <a:endParaRPr lang="es-ES" sz="3600" dirty="0">
              <a:latin typeface="Bahnschrift SemiBold Condensed" pitchFamily="34" charset="0"/>
            </a:endParaRPr>
          </a:p>
          <a:p>
            <a:r>
              <a:rPr lang="es-DO" sz="3600" dirty="0">
                <a:latin typeface="Bahnschrift SemiBold Condensed" pitchFamily="34" charset="0"/>
              </a:rPr>
              <a:t> La Sra. White sostiene que el carácter de Satanás fue </a:t>
            </a:r>
            <a:r>
              <a:rPr lang="es-DO" sz="3600" dirty="0">
                <a:solidFill>
                  <a:srgbClr val="00B050"/>
                </a:solidFill>
                <a:latin typeface="Bahnschrift SemiBold Condensed" pitchFamily="34" charset="0"/>
              </a:rPr>
              <a:t>«revelado claramente» </a:t>
            </a:r>
            <a:r>
              <a:rPr lang="es-DO" sz="3600" dirty="0">
                <a:latin typeface="Bahnschrift SemiBold Condensed" pitchFamily="34" charset="0"/>
              </a:rPr>
              <a:t>en el Calvario a todo el universo. </a:t>
            </a:r>
            <a:r>
              <a:rPr lang="es-DO" sz="3600" dirty="0">
                <a:solidFill>
                  <a:srgbClr val="FFC000"/>
                </a:solidFill>
                <a:latin typeface="Bahnschrift SemiBold Condensed" pitchFamily="34" charset="0"/>
              </a:rPr>
              <a:t>La cruz marca un punto de inflexión decisivo. </a:t>
            </a:r>
            <a:r>
              <a:rPr lang="es-DO" sz="3600" dirty="0">
                <a:latin typeface="Bahnschrift SemiBold Condensed" pitchFamily="34" charset="0"/>
              </a:rPr>
              <a:t>«Todos los esfuerzos de Satanás para oprimirle y vencerle no lograron sino hacer </a:t>
            </a:r>
            <a:r>
              <a:rPr lang="es-DO" sz="3600" dirty="0">
                <a:solidFill>
                  <a:srgbClr val="FFC000"/>
                </a:solidFill>
                <a:latin typeface="Bahnschrift SemiBold Condensed" pitchFamily="34" charset="0"/>
              </a:rPr>
              <a:t>resaltar con luz más pura su carácter inmaculado</a:t>
            </a:r>
            <a:r>
              <a:rPr lang="es-DO" sz="3600" dirty="0">
                <a:latin typeface="Bahnschrift SemiBold Condensed" pitchFamily="34" charset="0"/>
              </a:rPr>
              <a:t>». Tanto el cielo como </a:t>
            </a:r>
            <a:r>
              <a:rPr lang="es-DO" sz="3600" dirty="0">
                <a:solidFill>
                  <a:srgbClr val="00B050"/>
                </a:solidFill>
                <a:latin typeface="Bahnschrift SemiBold Condensed" pitchFamily="34" charset="0"/>
              </a:rPr>
              <a:t>«los mundos que no habían caído fueron testigos de la controversia».</a:t>
            </a:r>
            <a:endParaRPr lang="es-ES" sz="3600" dirty="0">
              <a:solidFill>
                <a:srgbClr val="00B050"/>
              </a:solidFill>
              <a:latin typeface="Bahnschrift SemiBold Condensed" pitchFamily="34" charset="0"/>
            </a:endParaRPr>
          </a:p>
        </p:txBody>
      </p:sp>
      <p:sp>
        <p:nvSpPr>
          <p:cNvPr id="8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14068" y="112544"/>
            <a:ext cx="4783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000" b="1" dirty="0">
                <a:latin typeface="Bahnschrift SemiBold Condensed" pitchFamily="34" charset="0"/>
              </a:rPr>
              <a:t>Comprendiendo la perspectiva de Elena G. de White</a:t>
            </a:r>
            <a:endParaRPr lang="es-ES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3999</Words>
  <Application>Microsoft Office PowerPoint</Application>
  <PresentationFormat>Panorámica</PresentationFormat>
  <Paragraphs>193</Paragraphs>
  <Slides>73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73</vt:i4>
      </vt:variant>
    </vt:vector>
  </HeadingPairs>
  <TitlesOfParts>
    <vt:vector size="7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Office365</dc:creator>
  <cp:lastModifiedBy>sugey pinales</cp:lastModifiedBy>
  <cp:revision>56</cp:revision>
  <dcterms:created xsi:type="dcterms:W3CDTF">2023-08-29T14:36:31Z</dcterms:created>
  <dcterms:modified xsi:type="dcterms:W3CDTF">2024-01-08T00:08:12Z</dcterms:modified>
</cp:coreProperties>
</file>