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7"/>
  </p:notesMasterIdLst>
  <p:sldIdLst>
    <p:sldId id="258" r:id="rId3"/>
    <p:sldId id="264" r:id="rId4"/>
    <p:sldId id="2204" r:id="rId5"/>
    <p:sldId id="2837" r:id="rId6"/>
    <p:sldId id="2836" r:id="rId7"/>
    <p:sldId id="2835" r:id="rId8"/>
    <p:sldId id="2742" r:id="rId9"/>
    <p:sldId id="2839" r:id="rId10"/>
    <p:sldId id="2838" r:id="rId11"/>
    <p:sldId id="2841" r:id="rId12"/>
    <p:sldId id="2842" r:id="rId13"/>
    <p:sldId id="2840" r:id="rId14"/>
    <p:sldId id="2519" r:id="rId15"/>
    <p:sldId id="2844" r:id="rId16"/>
    <p:sldId id="2845" r:id="rId17"/>
    <p:sldId id="2847" r:id="rId18"/>
    <p:sldId id="2846" r:id="rId19"/>
    <p:sldId id="2843" r:id="rId20"/>
    <p:sldId id="2849" r:id="rId21"/>
    <p:sldId id="2850" r:id="rId22"/>
    <p:sldId id="2851" r:id="rId23"/>
    <p:sldId id="2852" r:id="rId24"/>
    <p:sldId id="2853" r:id="rId25"/>
    <p:sldId id="2267" r:id="rId26"/>
    <p:sldId id="2848" r:id="rId27"/>
    <p:sldId id="2855" r:id="rId28"/>
    <p:sldId id="2856" r:id="rId29"/>
    <p:sldId id="2809" r:id="rId30"/>
    <p:sldId id="2857" r:id="rId31"/>
    <p:sldId id="2858" r:id="rId32"/>
    <p:sldId id="2859" r:id="rId33"/>
    <p:sldId id="2860" r:id="rId34"/>
    <p:sldId id="2810" r:id="rId35"/>
    <p:sldId id="2861" r:id="rId36"/>
    <p:sldId id="2862" r:id="rId37"/>
    <p:sldId id="2854" r:id="rId38"/>
    <p:sldId id="2864" r:id="rId39"/>
    <p:sldId id="2865" r:id="rId40"/>
    <p:sldId id="2817" r:id="rId41"/>
    <p:sldId id="2866" r:id="rId42"/>
    <p:sldId id="2867" r:id="rId43"/>
    <p:sldId id="2868" r:id="rId44"/>
    <p:sldId id="2869" r:id="rId45"/>
    <p:sldId id="2870" r:id="rId46"/>
    <p:sldId id="2863" r:id="rId47"/>
    <p:sldId id="2872" r:id="rId48"/>
    <p:sldId id="2873" r:id="rId49"/>
    <p:sldId id="2874" r:id="rId50"/>
    <p:sldId id="2875" r:id="rId51"/>
    <p:sldId id="2834" r:id="rId52"/>
    <p:sldId id="2871" r:id="rId53"/>
    <p:sldId id="2877" r:id="rId54"/>
    <p:sldId id="2878" r:id="rId55"/>
    <p:sldId id="2821" r:id="rId56"/>
    <p:sldId id="2879" r:id="rId57"/>
    <p:sldId id="2880" r:id="rId58"/>
    <p:sldId id="2876" r:id="rId59"/>
    <p:sldId id="2744" r:id="rId60"/>
    <p:sldId id="2750" r:id="rId61"/>
    <p:sldId id="2882" r:id="rId62"/>
    <p:sldId id="2883" r:id="rId63"/>
    <p:sldId id="2884" r:id="rId64"/>
    <p:sldId id="2885" r:id="rId65"/>
    <p:sldId id="2886" r:id="rId66"/>
    <p:sldId id="2887" r:id="rId67"/>
    <p:sldId id="2881" r:id="rId68"/>
    <p:sldId id="2745" r:id="rId69"/>
    <p:sldId id="2888" r:id="rId70"/>
    <p:sldId id="2890" r:id="rId71"/>
    <p:sldId id="2891" r:id="rId72"/>
    <p:sldId id="2892" r:id="rId73"/>
    <p:sldId id="2893" r:id="rId74"/>
    <p:sldId id="2894" r:id="rId75"/>
    <p:sldId id="296" r:id="rId76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3874"/>
    <a:srgbClr val="AC0C45"/>
    <a:srgbClr val="CB6A86"/>
    <a:srgbClr val="672F62"/>
    <a:srgbClr val="649C56"/>
    <a:srgbClr val="451F41"/>
    <a:srgbClr val="A0A9A7"/>
    <a:srgbClr val="578B66"/>
    <a:srgbClr val="D18A7F"/>
    <a:srgbClr val="377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774" y="78"/>
      </p:cViewPr>
      <p:guideLst/>
    </p:cSldViewPr>
  </p:slideViewPr>
  <p:outlineViewPr>
    <p:cViewPr>
      <p:scale>
        <a:sx n="33" d="100"/>
        <a:sy n="33" d="100"/>
      </p:scale>
      <p:origin x="0" y="-147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3CC6F-2A0E-4F3E-ACD5-ACDEABDA14CF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1EECC-04B9-4816-A831-54CDC003345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8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67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83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08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57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50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40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26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34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38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27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0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28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72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08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93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736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65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08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720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122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782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72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73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257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55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368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403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208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845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731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301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512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3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79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915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428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086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67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563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138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178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204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834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45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279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392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196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33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9671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805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715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043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84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23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30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1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3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97244-2D8D-4D4B-B073-FE37524A4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BB0F7B-691A-4B6F-9C1D-AA60DE6ED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7F0710-72A3-41D3-8BDC-80774BB0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8/8/2023</a:t>
            </a:fld>
            <a:endParaRPr lang="es-D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2AF1-7B8C-4847-B435-EF512A46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763952-F5EE-494F-8A3A-C40D46F4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65101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176A8-30A5-4545-BC07-2208A5B3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44D28C-CEA0-4A2B-A7F8-6E5FD06B7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0DB765-8814-46A0-A724-9EBDC97A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8/8/2023</a:t>
            </a:fld>
            <a:endParaRPr lang="es-D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FA858-B0CA-4AC7-85AC-E8DB0559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23A4DF-88F4-41DB-A7FE-B5882391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4305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17A0CD-1900-4A22-8E47-7E703ED65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17F410-EEC1-4707-AF09-E32633A1F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6F55DB-1364-4CCA-A635-383112BD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8/8/2023</a:t>
            </a:fld>
            <a:endParaRPr lang="es-D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B5CAE-6AA4-45C9-9F95-2A23AC1B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4EB583-E464-4D75-9A41-DD4439C9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60759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FF98F-F66E-47EE-A34A-B27117D8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40B748-14C3-47A7-8683-8851E015D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04779F-FC67-4738-B1CE-02A93310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8/8/2023</a:t>
            </a:fld>
            <a:endParaRPr lang="es-D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B10257-D2E1-47E4-B289-8BB517FF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A17BAB-653A-4A0C-AFF5-67E55074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24783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2FD7A-235B-472E-A358-1CE3D2CF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589D56-E551-4FCD-9B31-C5F64C412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7B7FA0-B7BB-4CD6-BD78-7355EA97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8/8/2023</a:t>
            </a:fld>
            <a:endParaRPr lang="es-D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115C04-6AD6-43DC-B1BE-8DD50B50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6E4662-B320-4382-875A-DB47AF1F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55368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F81FF-D99E-43B1-A770-BCD81CBC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9F158C-EBE3-4FE1-A323-1AF651976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FE31C-9951-42E5-ABF0-79A768BC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8/8/2023</a:t>
            </a:fld>
            <a:endParaRPr lang="es-D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65C3-9EA9-403F-BA12-A4C88A7C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7300A-FB8F-4E0B-BEB6-3FB9BFA9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879996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52440-BF41-428F-95E1-07C761A2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53BF9B-97F9-4CCF-9062-11AFAEA75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147188-9B0D-4100-9E01-1AF00D4FC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BE4576-D88D-4723-95A6-13142449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8/8/2023</a:t>
            </a:fld>
            <a:endParaRPr lang="es-D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9887AA-30E2-4228-9E89-F2996EA0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27EDB1-4DEC-4D05-9EF9-2EBB63E5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705478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A431B-AC69-4AAA-973E-A57F5736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1E817F-A4CB-4991-854C-65DB724AC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D47D32-14E2-4848-8E76-BDB655C2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88F400-6B3C-4A82-B524-99823E079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563AE0-FFF2-4A79-8CBD-6F824B5C6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259560-B0AE-49D1-A17F-FF371698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8/8/2023</a:t>
            </a:fld>
            <a:endParaRPr lang="es-D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034A84-5F3A-4870-9531-4DC082DD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F0E196-51ED-4D55-8847-BEE38580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586065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745E6-3B0A-44AE-B1CD-DF54DD64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8A50B9-161C-4F13-BC01-6E334355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8/8/2023</a:t>
            </a:fld>
            <a:endParaRPr lang="es-D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4CF8D5-8CB0-461F-9779-70A74D52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62561D-CC02-47B3-8709-762D1468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988882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0251AF-86B6-409F-8E71-FEBB8A63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8/8/2023</a:t>
            </a:fld>
            <a:endParaRPr lang="es-D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3EAE96-A8DD-4142-B7FA-94D112E7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81E59F-C60A-4B7E-8AD5-D5F1D421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571839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E5428-733C-42BC-9D02-25A6662A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99E3AA-AC6F-41B0-8D33-4D8FE23F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52B7DF-4769-42E8-867B-E58066764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4F9CBC-5F3B-42C1-95F6-BA24A55B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8/8/2023</a:t>
            </a:fld>
            <a:endParaRPr lang="es-D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77C2D4-1780-444E-8439-A87B1208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525ABB-6149-4F88-8B8B-3075A950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21861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D7794-5F3D-4458-AC35-25F1B97A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75CE9-6375-4204-94F1-80315AD87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6928AE-036D-4016-9C71-5EBC578D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8/8/2023</a:t>
            </a:fld>
            <a:endParaRPr lang="es-D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0FCFFB-EFFB-4B44-BE34-8CE4F29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B46EB3-317F-41D8-9DD9-ED3728C4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77302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917F4-7571-4135-BD8C-D5441787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12D14A-A1C1-4C0F-9F75-A4344CB84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5274EA-D22B-4C7A-964A-EF6EE75BC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9F3E66-8210-4CFB-A5C8-B9BC912E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8/8/2023</a:t>
            </a:fld>
            <a:endParaRPr lang="es-D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381686-A28F-454B-888E-5B7725D8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53F561-C394-454F-9798-FCCF1121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909831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8CED6-F359-4D0A-A50D-3858F643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6E7869-F2BE-43DD-B18B-44D9E0B0D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8E15F5-CA39-4F78-BEBA-254B1344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8/8/2023</a:t>
            </a:fld>
            <a:endParaRPr lang="es-D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92B50-ADAB-4CCE-B99B-A60657BE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0A626A-F1FD-48E4-9E10-CDB7B774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414711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3E061F-F2AF-4166-AE41-B65C9BCCF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65E2C5-DCB2-4598-99C5-3E63925B2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01BAE7-45FB-4E6A-B61C-822885E5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8/8/2023</a:t>
            </a:fld>
            <a:endParaRPr lang="es-D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3F476-62DC-4BD8-8DCB-780F8E72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16952-F220-4A9E-B6A7-2ACBEC98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0419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A4F94-851D-4796-80CB-0067EDBC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5EFC10-6E00-4444-968A-6F4115B2C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AD233-8392-4766-A282-A4464BDB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8/8/2023</a:t>
            </a:fld>
            <a:endParaRPr lang="es-D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CA8568-1237-4F77-8E46-56AAE467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0E88E0-DCDB-4CA8-881C-5F5AD677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45051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22C3F-6A36-40EC-977E-4A338341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9EEFB-E900-456C-8D96-7E6E2E7BE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AA4F45-3F8B-44D1-B592-8D8DF16A6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58CD9-1EC8-463C-B3B3-4CF1595F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8/8/2023</a:t>
            </a:fld>
            <a:endParaRPr lang="es-D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D78BF9-A5F3-4BD1-83B1-30725433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3A38F8-DEB1-4745-9082-6AA2CB4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69936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415BF-7003-4CB2-866A-833B357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DEE417-298C-4BA6-BBA3-A43C38184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5F3B28-5F46-47FD-9C33-700E81CF1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A5EA34-672B-44D1-B5E0-CD2DA80B3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232AC8-A92C-4FED-8E89-4991C5291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E6EF34-F8C0-4EC7-B750-16464F15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8/8/2023</a:t>
            </a:fld>
            <a:endParaRPr lang="es-D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90EE15-2099-4FCD-8AA8-E305FAED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DAA85B-6B8A-4F5A-BC80-771529A8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57127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B1EB6-8CAE-49F7-B747-129378C1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A87C22-CD7B-4954-AF32-6A7FCDEA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8/8/2023</a:t>
            </a:fld>
            <a:endParaRPr lang="es-D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B478BF-1493-4646-84D8-467FFF17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404930-75BB-407A-9092-7804A21A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400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0D7793-A42A-4CFE-B2C0-DBAE45D7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8/8/2023</a:t>
            </a:fld>
            <a:endParaRPr lang="es-D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5E5907-4460-42B4-BF1A-2E4AF8ED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37FACD-1532-4868-9035-12A309EB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36666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6916B-3CF0-4E50-83D4-E1223E28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7A3FAD-4A04-42ED-96D0-B4A3F4D1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6AEF79-BB98-4959-A5D9-91FA6DE93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0AE007-3B20-4391-BD69-45080314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8/8/2023</a:t>
            </a:fld>
            <a:endParaRPr lang="es-D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456EAE-2EA6-4D48-997B-0F3D9450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F93908-8F38-4E46-90DA-A21A85D6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91392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8BDD8-3393-45E1-9AAD-D24E0BDB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F43380-D9F7-4659-AC12-E4BD3C6BC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D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BC95E0-AF33-4F2E-8899-809EB50C6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DC2CE9-FE48-4712-A6B8-C51FC950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8/8/2023</a:t>
            </a:fld>
            <a:endParaRPr lang="es-D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AB433D-6B0A-4E83-9198-B1103938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943853-9AC3-47BA-866A-801D5426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63539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269E44-79F7-4CA3-BA8D-FFE9D177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85FC1D-C3CC-4226-B003-E6DCF746F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7F631F-9C47-46D4-B960-091DF814F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983E4-3EBA-4806-86AA-70CD5420321A}" type="datetimeFigureOut">
              <a:rPr lang="es-DO" smtClean="0"/>
              <a:t>8/8/2023</a:t>
            </a:fld>
            <a:endParaRPr lang="es-D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EAFE70-72B7-47CC-BB40-3A837AD23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30C557-72E8-4220-88F6-5815ACE60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87E9-223D-4434-9539-A033BFE944A5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78177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A09A02-95BE-4D0D-AD1E-FDC4EC77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9AB327-E2DD-40DA-955A-3D419D182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F31F4-7237-4B82-89FF-E94F83EE2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8A31E-41B7-46B2-B779-DD92D1E68E44}" type="datetimeFigureOut">
              <a:rPr lang="es-DO" smtClean="0"/>
              <a:t>8/8/2023</a:t>
            </a:fld>
            <a:endParaRPr lang="es-D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5BB4E-3466-4A00-BC43-785438761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98699-5BA3-4A0E-95CE-C2F8A80A6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FEAD3-B223-4C81-81FE-7784B1F71A4A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95820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4C6F6D4-23A6-433A-B31F-5FD78665AAB4}"/>
              </a:ext>
            </a:extLst>
          </p:cNvPr>
          <p:cNvSpPr/>
          <p:nvPr/>
        </p:nvSpPr>
        <p:spPr>
          <a:xfrm>
            <a:off x="207657" y="713302"/>
            <a:ext cx="6639951" cy="43123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>
              <a:solidFill>
                <a:srgbClr val="F4ECB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9951C0-09E0-4405-AA70-AFC4BB783825}"/>
              </a:ext>
            </a:extLst>
          </p:cNvPr>
          <p:cNvSpPr txBox="1"/>
          <p:nvPr/>
        </p:nvSpPr>
        <p:spPr>
          <a:xfrm>
            <a:off x="460375" y="981219"/>
            <a:ext cx="6171457" cy="2123658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rgbClr val="000000">
                <a:alpha val="7700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  <a:bevelB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DO" sz="6600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Los mensajes de los tres ángeles</a:t>
            </a:r>
            <a:endParaRPr lang="es-DO" sz="6600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riángulo rectángulo 7">
            <a:extLst>
              <a:ext uri="{FF2B5EF4-FFF2-40B4-BE49-F238E27FC236}">
                <a16:creationId xmlns:a16="http://schemas.microsoft.com/office/drawing/2014/main" id="{B8265892-07DB-4E47-A587-399873FA4AE7}"/>
              </a:ext>
            </a:extLst>
          </p:cNvPr>
          <p:cNvSpPr/>
          <p:nvPr/>
        </p:nvSpPr>
        <p:spPr>
          <a:xfrm rot="16200000">
            <a:off x="10297050" y="4954803"/>
            <a:ext cx="1763486" cy="204651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816E79-6441-4118-A9E4-B9A8FF2C4B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220" y="5453263"/>
            <a:ext cx="1575582" cy="15755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C82071F-404D-498F-AD0A-AE232CC13A40}"/>
              </a:ext>
            </a:extLst>
          </p:cNvPr>
          <p:cNvSpPr txBox="1"/>
          <p:nvPr/>
        </p:nvSpPr>
        <p:spPr>
          <a:xfrm>
            <a:off x="307975" y="5640066"/>
            <a:ext cx="6419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i="1" dirty="0" smtClean="0">
                <a:solidFill>
                  <a:srgbClr val="002060"/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Basado en el estudio del pastor  Esteban Bohr, “Los mensajes de los tres ángeles”</a:t>
            </a:r>
            <a:endParaRPr lang="es-DO" sz="2800" i="1" dirty="0">
              <a:solidFill>
                <a:srgbClr val="002060"/>
              </a:solidFill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7B7E0BE-3AFF-4D20-A1A6-725F8603CD82}"/>
              </a:ext>
            </a:extLst>
          </p:cNvPr>
          <p:cNvSpPr/>
          <p:nvPr/>
        </p:nvSpPr>
        <p:spPr>
          <a:xfrm>
            <a:off x="207657" y="269072"/>
            <a:ext cx="1174598" cy="63706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4400" dirty="0" smtClean="0"/>
              <a:t>35</a:t>
            </a:r>
            <a:endParaRPr lang="es-DO" sz="4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3E52157-2401-4934-958A-0DA8F6793B69}"/>
              </a:ext>
            </a:extLst>
          </p:cNvPr>
          <p:cNvSpPr txBox="1"/>
          <p:nvPr/>
        </p:nvSpPr>
        <p:spPr>
          <a:xfrm>
            <a:off x="7779657" y="5824733"/>
            <a:ext cx="2686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>
                <a:latin typeface="Baskerville Old Face" panose="02020602080505020303" pitchFamily="18" charset="0"/>
              </a:rPr>
              <a:t>c</a:t>
            </a:r>
            <a:r>
              <a:rPr lang="es-DO" sz="3200" b="1" dirty="0" smtClean="0">
                <a:latin typeface="Baskerville Old Face" panose="02020602080505020303" pitchFamily="18" charset="0"/>
              </a:rPr>
              <a:t>ristoweb.com</a:t>
            </a:r>
            <a:endParaRPr lang="es-DO" sz="32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AutoShape 2" descr="Mensaje De Los Tres ángeles descarga gratuita de png - Santa Claus HOLLY  CHICAS de Ángel de Navidad Clip art - angel imagen png - imagen  transparente descarga gratu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04" y="374386"/>
            <a:ext cx="5312759" cy="4840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307975" y="3104877"/>
            <a:ext cx="6323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/>
              <a:t>SÍNTESIS DE APOCALIPSIS 13-15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4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16854" y="24268"/>
            <a:ext cx="11599373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u="sng" dirty="0">
                <a:solidFill>
                  <a:srgbClr val="002060"/>
                </a:solidFill>
              </a:rPr>
              <a:t>Apocalipsis 13:1-10 </a:t>
            </a:r>
            <a:r>
              <a:rPr lang="es-ES" sz="5400" b="1" dirty="0">
                <a:solidFill>
                  <a:srgbClr val="002060"/>
                </a:solidFill>
              </a:rPr>
              <a:t>repite el contenido de Daniel 7. La bestia representa el mismo poder que el cuerno pequeño por tres razones: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/>
            </a:pPr>
            <a:r>
              <a:rPr lang="es-ES" sz="5400" b="1" dirty="0" smtClean="0">
                <a:solidFill>
                  <a:srgbClr val="002060"/>
                </a:solidFill>
              </a:rPr>
              <a:t>Están </a:t>
            </a:r>
            <a:r>
              <a:rPr lang="es-ES" sz="5400" b="1" dirty="0">
                <a:solidFill>
                  <a:srgbClr val="002060"/>
                </a:solidFill>
              </a:rPr>
              <a:t>ambos en la </a:t>
            </a:r>
            <a:r>
              <a:rPr lang="es-ES" sz="5400" b="1" dirty="0">
                <a:solidFill>
                  <a:srgbClr val="C00000"/>
                </a:solidFill>
              </a:rPr>
              <a:t>misma posición cronológica </a:t>
            </a:r>
            <a:r>
              <a:rPr lang="es-ES" sz="5400" b="1" dirty="0">
                <a:solidFill>
                  <a:srgbClr val="002060"/>
                </a:solidFill>
              </a:rPr>
              <a:t>de la cadena profética (después del Dragón con diez cuernos</a:t>
            </a:r>
            <a:r>
              <a:rPr lang="es-ES" sz="5400" b="1" dirty="0" smtClean="0">
                <a:solidFill>
                  <a:srgbClr val="002060"/>
                </a:solidFill>
              </a:rPr>
              <a:t>).</a:t>
            </a:r>
            <a:endParaRPr lang="es-E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16854" y="150479"/>
            <a:ext cx="11599373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914400" indent="-914400">
              <a:buClr>
                <a:srgbClr val="FF0000"/>
              </a:buClr>
              <a:buFont typeface="+mj-lt"/>
              <a:buAutoNum type="arabicPeriod" startAt="2"/>
            </a:pPr>
            <a:r>
              <a:rPr lang="es-ES" sz="5400" b="1" dirty="0" smtClean="0">
                <a:solidFill>
                  <a:srgbClr val="002060"/>
                </a:solidFill>
              </a:rPr>
              <a:t>Ambos </a:t>
            </a:r>
            <a:r>
              <a:rPr lang="es-ES" sz="5400" b="1" dirty="0">
                <a:solidFill>
                  <a:srgbClr val="002060"/>
                </a:solidFill>
              </a:rPr>
              <a:t>desempeñan las </a:t>
            </a:r>
            <a:r>
              <a:rPr lang="es-ES" sz="5400" b="1" dirty="0">
                <a:solidFill>
                  <a:srgbClr val="C00000"/>
                </a:solidFill>
              </a:rPr>
              <a:t>mismas acciones </a:t>
            </a:r>
            <a:r>
              <a:rPr lang="es-ES" sz="5400" b="1" dirty="0">
                <a:solidFill>
                  <a:srgbClr val="002060"/>
                </a:solidFill>
              </a:rPr>
              <a:t>(hablan blasfemias, persiguen a los santos, echan la verdad por tierra).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 startAt="2"/>
            </a:pPr>
            <a:r>
              <a:rPr lang="es-ES" sz="5400" b="1" dirty="0" smtClean="0">
                <a:solidFill>
                  <a:srgbClr val="002060"/>
                </a:solidFill>
              </a:rPr>
              <a:t>Ambos </a:t>
            </a:r>
            <a:r>
              <a:rPr lang="es-ES" sz="5400" b="1" dirty="0">
                <a:solidFill>
                  <a:srgbClr val="002060"/>
                </a:solidFill>
              </a:rPr>
              <a:t>reinan por el </a:t>
            </a:r>
            <a:r>
              <a:rPr lang="es-ES" sz="5400" b="1" dirty="0">
                <a:solidFill>
                  <a:srgbClr val="C00000"/>
                </a:solidFill>
              </a:rPr>
              <a:t>mismo periodo de tiempo</a:t>
            </a:r>
            <a:r>
              <a:rPr lang="es-ES" sz="5400" b="1" dirty="0">
                <a:solidFill>
                  <a:srgbClr val="002060"/>
                </a:solidFill>
              </a:rPr>
              <a:t> (tiempo, tiempos y la mitad de un tiempo y 42 meses.)</a:t>
            </a:r>
          </a:p>
        </p:txBody>
      </p:sp>
    </p:spTree>
    <p:extLst>
      <p:ext uri="{BB962C8B-B14F-4D97-AF65-F5344CB8AC3E}">
        <p14:creationId xmlns:p14="http://schemas.microsoft.com/office/powerpoint/2010/main" val="40248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Daniel 7 y Apocalipsis 13:2</a:t>
            </a:r>
          </a:p>
        </p:txBody>
      </p:sp>
    </p:spTree>
    <p:extLst>
      <p:ext uri="{BB962C8B-B14F-4D97-AF65-F5344CB8AC3E}">
        <p14:creationId xmlns:p14="http://schemas.microsoft.com/office/powerpoint/2010/main" val="34931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96506" y="1046193"/>
            <a:ext cx="1144885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“Me paré sobre la arena del mar, y vi subir del mar una </a:t>
            </a:r>
            <a:r>
              <a:rPr lang="es-ES" sz="4400" b="1" dirty="0">
                <a:solidFill>
                  <a:srgbClr val="FFFF00"/>
                </a:solidFill>
              </a:rPr>
              <a:t>bestia</a:t>
            </a:r>
            <a:r>
              <a:rPr lang="es-ES" sz="4400" b="1" dirty="0">
                <a:solidFill>
                  <a:schemeClr val="bg1"/>
                </a:solidFill>
              </a:rPr>
              <a:t> que tenía siete cabezas y diez cuernos; y en sus cuernos diez diademas; y sobre sus cabezas, un nombre blasfemo. 2 Y la bestia que vi era semejante a un </a:t>
            </a:r>
            <a:r>
              <a:rPr lang="es-ES" sz="4400" b="1" dirty="0">
                <a:solidFill>
                  <a:srgbClr val="FFFF00"/>
                </a:solidFill>
              </a:rPr>
              <a:t>leopardo</a:t>
            </a:r>
            <a:r>
              <a:rPr lang="es-ES" sz="4400" b="1" dirty="0">
                <a:solidFill>
                  <a:schemeClr val="bg1"/>
                </a:solidFill>
              </a:rPr>
              <a:t>, y sus pies como de </a:t>
            </a:r>
            <a:r>
              <a:rPr lang="es-ES" sz="4400" b="1" dirty="0">
                <a:solidFill>
                  <a:srgbClr val="FFFF00"/>
                </a:solidFill>
              </a:rPr>
              <a:t>oso</a:t>
            </a:r>
            <a:r>
              <a:rPr lang="es-ES" sz="4400" b="1" dirty="0">
                <a:solidFill>
                  <a:schemeClr val="bg1"/>
                </a:solidFill>
              </a:rPr>
              <a:t>, y su boca como boca de </a:t>
            </a:r>
            <a:r>
              <a:rPr lang="es-ES" sz="4400" b="1" dirty="0">
                <a:solidFill>
                  <a:srgbClr val="FFFF00"/>
                </a:solidFill>
              </a:rPr>
              <a:t>león</a:t>
            </a:r>
            <a:r>
              <a:rPr lang="es-ES" sz="4400" b="1" dirty="0">
                <a:solidFill>
                  <a:schemeClr val="bg1"/>
                </a:solidFill>
              </a:rPr>
              <a:t>. Y el </a:t>
            </a:r>
            <a:r>
              <a:rPr lang="es-ES" sz="4400" b="1" dirty="0">
                <a:solidFill>
                  <a:srgbClr val="FFFF00"/>
                </a:solidFill>
              </a:rPr>
              <a:t>dragón [con diez cuernos] </a:t>
            </a:r>
            <a:r>
              <a:rPr lang="es-ES" sz="4400" b="1" dirty="0">
                <a:solidFill>
                  <a:schemeClr val="bg1"/>
                </a:solidFill>
              </a:rPr>
              <a:t>le dio su poder y su trono, y grande autoridad.”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8" y="111335"/>
            <a:ext cx="1144885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</a:t>
            </a:r>
            <a:r>
              <a:rPr lang="es-ES" dirty="0" smtClean="0"/>
              <a:t>13: 1-2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33532" y="1536828"/>
            <a:ext cx="11452359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8000" b="1" dirty="0">
                <a:solidFill>
                  <a:srgbClr val="C00000"/>
                </a:solidFill>
              </a:rPr>
              <a:t>Secuencia de poderes </a:t>
            </a:r>
            <a:r>
              <a:rPr lang="es-ES" sz="8000" b="1" dirty="0">
                <a:solidFill>
                  <a:srgbClr val="002060"/>
                </a:solidFill>
              </a:rPr>
              <a:t>en Daniel 7 y Apocalipsis 13:1-10:</a:t>
            </a:r>
          </a:p>
        </p:txBody>
      </p:sp>
    </p:spTree>
    <p:extLst>
      <p:ext uri="{BB962C8B-B14F-4D97-AF65-F5344CB8AC3E}">
        <p14:creationId xmlns:p14="http://schemas.microsoft.com/office/powerpoint/2010/main" val="13659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791893"/>
              </p:ext>
            </p:extLst>
          </p:nvPr>
        </p:nvGraphicFramePr>
        <p:xfrm>
          <a:off x="824033" y="546415"/>
          <a:ext cx="10471356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5678">
                  <a:extLst>
                    <a:ext uri="{9D8B030D-6E8A-4147-A177-3AD203B41FA5}">
                      <a16:colId xmlns:a16="http://schemas.microsoft.com/office/drawing/2014/main" val="408510305"/>
                    </a:ext>
                  </a:extLst>
                </a:gridCol>
                <a:gridCol w="5235678">
                  <a:extLst>
                    <a:ext uri="{9D8B030D-6E8A-4147-A177-3AD203B41FA5}">
                      <a16:colId xmlns:a16="http://schemas.microsoft.com/office/drawing/2014/main" val="1814238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DO" sz="4000" b="1" dirty="0" smtClean="0"/>
                        <a:t>Daniel 7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4000" b="1" dirty="0" smtClean="0"/>
                        <a:t>Ap. 13: 1-10</a:t>
                      </a:r>
                      <a:endParaRPr 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312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4000" b="1" dirty="0" smtClean="0"/>
                        <a:t>León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León</a:t>
                      </a:r>
                      <a:endParaRPr 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62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4000" b="1" dirty="0" smtClean="0"/>
                        <a:t>Oso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4000" b="1" dirty="0" smtClean="0"/>
                        <a:t>Oso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88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4000" b="1" dirty="0" smtClean="0"/>
                        <a:t>Leopardo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4000" b="1" dirty="0" smtClean="0"/>
                        <a:t>Leopardo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760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4000" b="1" dirty="0" smtClean="0"/>
                        <a:t>Dragón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4000" b="1" dirty="0" smtClean="0"/>
                        <a:t>Dragón</a:t>
                      </a:r>
                      <a:endParaRPr 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710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4000" b="1" dirty="0" smtClean="0"/>
                        <a:t>10 cuernos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4000" b="1" dirty="0" smtClean="0"/>
                        <a:t>10 cuernos</a:t>
                      </a:r>
                      <a:endParaRPr 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717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4000" b="1" dirty="0" smtClean="0"/>
                        <a:t>Cuerno pequeño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4000" b="1" dirty="0" smtClean="0"/>
                        <a:t>Bestia del 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16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4000" b="1" dirty="0" smtClean="0"/>
                        <a:t>42 meses</a:t>
                      </a:r>
                      <a:endParaRPr lang="en-US" sz="4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4000" b="1" dirty="0" smtClean="0"/>
                        <a:t>3.5 tiempos</a:t>
                      </a:r>
                      <a:endParaRPr 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289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9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Apocalipsis 13 </a:t>
            </a:r>
            <a:r>
              <a:rPr lang="es-ES" sz="8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amplía </a:t>
            </a:r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Daniel 7</a:t>
            </a:r>
          </a:p>
        </p:txBody>
      </p:sp>
    </p:spTree>
    <p:extLst>
      <p:ext uri="{BB962C8B-B14F-4D97-AF65-F5344CB8AC3E}">
        <p14:creationId xmlns:p14="http://schemas.microsoft.com/office/powerpoint/2010/main" val="6880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23930" y="452056"/>
            <a:ext cx="11452359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Apocalipsis 13 repite la secuencia profética de Daniel 7, pero la expande en tres maneras significativas: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400" b="1" dirty="0" smtClean="0">
                <a:solidFill>
                  <a:srgbClr val="002060"/>
                </a:solidFill>
              </a:rPr>
              <a:t>Explica </a:t>
            </a:r>
            <a:r>
              <a:rPr lang="es-ES" sz="4400" b="1" dirty="0">
                <a:solidFill>
                  <a:srgbClr val="002060"/>
                </a:solidFill>
              </a:rPr>
              <a:t>que el cuerno pequeño/la bestia recibió una </a:t>
            </a:r>
            <a:r>
              <a:rPr lang="es-ES" sz="4400" b="1" dirty="0">
                <a:solidFill>
                  <a:srgbClr val="C00000"/>
                </a:solidFill>
              </a:rPr>
              <a:t>herida con la espada </a:t>
            </a:r>
            <a:r>
              <a:rPr lang="es-ES" sz="4400" b="1" dirty="0">
                <a:solidFill>
                  <a:srgbClr val="002060"/>
                </a:solidFill>
              </a:rPr>
              <a:t>al terminar los 1260 años.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400" b="1" dirty="0" smtClean="0">
                <a:solidFill>
                  <a:srgbClr val="002060"/>
                </a:solidFill>
              </a:rPr>
              <a:t>Describe </a:t>
            </a:r>
            <a:r>
              <a:rPr lang="es-ES" sz="4400" b="1" dirty="0">
                <a:solidFill>
                  <a:srgbClr val="C00000"/>
                </a:solidFill>
              </a:rPr>
              <a:t>la curación </a:t>
            </a:r>
            <a:r>
              <a:rPr lang="es-ES" sz="4400" b="1" dirty="0">
                <a:solidFill>
                  <a:srgbClr val="002060"/>
                </a:solidFill>
              </a:rPr>
              <a:t>de la herida mortal.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400" b="1" dirty="0" smtClean="0">
                <a:solidFill>
                  <a:srgbClr val="002060"/>
                </a:solidFill>
              </a:rPr>
              <a:t>Describe </a:t>
            </a:r>
            <a:r>
              <a:rPr lang="es-ES" sz="4400" b="1" dirty="0" smtClean="0">
                <a:solidFill>
                  <a:srgbClr val="C00000"/>
                </a:solidFill>
              </a:rPr>
              <a:t>quién</a:t>
            </a:r>
            <a:r>
              <a:rPr lang="es-ES" sz="4400" b="1" dirty="0" smtClean="0">
                <a:solidFill>
                  <a:srgbClr val="002060"/>
                </a:solidFill>
              </a:rPr>
              <a:t> </a:t>
            </a:r>
            <a:r>
              <a:rPr lang="es-ES" sz="4400" b="1" dirty="0">
                <a:solidFill>
                  <a:srgbClr val="002060"/>
                </a:solidFill>
              </a:rPr>
              <a:t>sanará la herida y </a:t>
            </a:r>
            <a:r>
              <a:rPr lang="es-ES" sz="4400" b="1" dirty="0">
                <a:solidFill>
                  <a:srgbClr val="C00000"/>
                </a:solidFill>
              </a:rPr>
              <a:t>cómo lo hará.</a:t>
            </a:r>
          </a:p>
        </p:txBody>
      </p:sp>
    </p:spTree>
    <p:extLst>
      <p:ext uri="{BB962C8B-B14F-4D97-AF65-F5344CB8AC3E}">
        <p14:creationId xmlns:p14="http://schemas.microsoft.com/office/powerpoint/2010/main" val="32925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Apocalipsis 13:11-18</a:t>
            </a:r>
          </a:p>
        </p:txBody>
      </p:sp>
    </p:spTree>
    <p:extLst>
      <p:ext uri="{BB962C8B-B14F-4D97-AF65-F5344CB8AC3E}">
        <p14:creationId xmlns:p14="http://schemas.microsoft.com/office/powerpoint/2010/main" val="5415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198" y="0"/>
            <a:ext cx="11713029" cy="686341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Este pasaje describe una </a:t>
            </a:r>
            <a:r>
              <a:rPr lang="es-ES" sz="4400" b="1" dirty="0">
                <a:solidFill>
                  <a:srgbClr val="C00000"/>
                </a:solidFill>
              </a:rPr>
              <a:t>bestia</a:t>
            </a:r>
            <a:r>
              <a:rPr lang="es-ES" sz="4400" b="1" dirty="0">
                <a:solidFill>
                  <a:srgbClr val="002060"/>
                </a:solidFill>
              </a:rPr>
              <a:t> que asciende de la tierra, que tiene dos cuernos como de cordero, pero que al mismo tiempo habla como dragón. La historia y la profecía demuestran sin duda alguna que esta bestia representa a los </a:t>
            </a:r>
            <a:r>
              <a:rPr lang="es-ES" sz="4400" b="1" dirty="0">
                <a:solidFill>
                  <a:srgbClr val="C00000"/>
                </a:solidFill>
              </a:rPr>
              <a:t>Estados Unidos </a:t>
            </a:r>
            <a:r>
              <a:rPr lang="es-ES" sz="4400" b="1" dirty="0">
                <a:solidFill>
                  <a:srgbClr val="002060"/>
                </a:solidFill>
              </a:rPr>
              <a:t>de América. Los </a:t>
            </a:r>
            <a:r>
              <a:rPr lang="es-ES" sz="4400" b="1" dirty="0">
                <a:solidFill>
                  <a:srgbClr val="C00000"/>
                </a:solidFill>
              </a:rPr>
              <a:t>dos cuernos </a:t>
            </a:r>
            <a:r>
              <a:rPr lang="es-ES" sz="4400" b="1" dirty="0">
                <a:solidFill>
                  <a:srgbClr val="002060"/>
                </a:solidFill>
              </a:rPr>
              <a:t>representan los </a:t>
            </a:r>
            <a:r>
              <a:rPr lang="es-ES" sz="4400" b="1" dirty="0">
                <a:solidFill>
                  <a:srgbClr val="C00000"/>
                </a:solidFill>
              </a:rPr>
              <a:t>dos principios</a:t>
            </a:r>
            <a:r>
              <a:rPr lang="es-ES" sz="4400" b="1" dirty="0">
                <a:solidFill>
                  <a:srgbClr val="002060"/>
                </a:solidFill>
              </a:rPr>
              <a:t> sobre los cuales se fundó la nación (</a:t>
            </a:r>
            <a:r>
              <a:rPr lang="es-ES" sz="4400" b="1" dirty="0">
                <a:solidFill>
                  <a:srgbClr val="C00000"/>
                </a:solidFill>
              </a:rPr>
              <a:t>republicanismo y protestantismo</a:t>
            </a:r>
            <a:r>
              <a:rPr lang="es-ES" sz="4400" b="1" dirty="0">
                <a:solidFill>
                  <a:srgbClr val="002060"/>
                </a:solidFill>
              </a:rPr>
              <a:t>), es decir, </a:t>
            </a:r>
            <a:r>
              <a:rPr lang="es-ES" sz="4400" b="1" dirty="0">
                <a:solidFill>
                  <a:srgbClr val="C00000"/>
                </a:solidFill>
              </a:rPr>
              <a:t>libertad civil y religiosa</a:t>
            </a:r>
            <a:r>
              <a:rPr lang="es-ES" sz="4400" b="1" dirty="0">
                <a:solidFill>
                  <a:srgbClr val="002060"/>
                </a:solidFill>
              </a:rPr>
              <a:t>, </a:t>
            </a:r>
            <a:r>
              <a:rPr lang="es-ES" sz="4400" b="1" u="sng" dirty="0">
                <a:solidFill>
                  <a:srgbClr val="002060"/>
                </a:solidFill>
              </a:rPr>
              <a:t>separación de la iglesia </a:t>
            </a:r>
            <a:r>
              <a:rPr lang="es-ES" sz="4400" b="1" u="sng" dirty="0" smtClean="0">
                <a:solidFill>
                  <a:srgbClr val="002060"/>
                </a:solidFill>
              </a:rPr>
              <a:t>y el </a:t>
            </a:r>
            <a:r>
              <a:rPr lang="es-ES" sz="4400" b="1" u="sng" dirty="0">
                <a:solidFill>
                  <a:srgbClr val="002060"/>
                </a:solidFill>
              </a:rPr>
              <a:t>estado</a:t>
            </a:r>
            <a:r>
              <a:rPr lang="es-ES" sz="4400" b="1" dirty="0">
                <a:solidFill>
                  <a:srgbClr val="002060"/>
                </a:solidFill>
              </a:rPr>
              <a:t>.</a:t>
            </a:r>
            <a:endParaRPr lang="es-E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2086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24465" y="0"/>
            <a:ext cx="11326761" cy="686341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Notablemente, mientras que esta bestia profesa </a:t>
            </a:r>
            <a:r>
              <a:rPr lang="es-ES" sz="4400" b="1" dirty="0">
                <a:solidFill>
                  <a:srgbClr val="C00000"/>
                </a:solidFill>
              </a:rPr>
              <a:t>defender la libertad civil y </a:t>
            </a:r>
            <a:r>
              <a:rPr lang="es-ES" sz="4400" b="1" dirty="0" smtClean="0">
                <a:solidFill>
                  <a:srgbClr val="C00000"/>
                </a:solidFill>
              </a:rPr>
              <a:t>religiosa, </a:t>
            </a:r>
            <a:r>
              <a:rPr lang="es-ES" sz="4400" b="1" dirty="0" smtClean="0">
                <a:solidFill>
                  <a:srgbClr val="002060"/>
                </a:solidFill>
              </a:rPr>
              <a:t>terminará </a:t>
            </a:r>
            <a:r>
              <a:rPr lang="es-ES" sz="4400" b="1" dirty="0">
                <a:solidFill>
                  <a:srgbClr val="002060"/>
                </a:solidFill>
              </a:rPr>
              <a:t>repudiando </a:t>
            </a:r>
            <a:r>
              <a:rPr lang="es-ES" sz="4400" b="1" dirty="0" smtClean="0">
                <a:solidFill>
                  <a:srgbClr val="002060"/>
                </a:solidFill>
              </a:rPr>
              <a:t>a ambos, </a:t>
            </a:r>
            <a:r>
              <a:rPr lang="es-ES" sz="4400" b="1" dirty="0">
                <a:solidFill>
                  <a:srgbClr val="002060"/>
                </a:solidFill>
              </a:rPr>
              <a:t>hablando como dragón. Esta bestia </a:t>
            </a:r>
            <a:r>
              <a:rPr lang="es-ES" sz="4400" b="1" dirty="0" smtClean="0">
                <a:solidFill>
                  <a:srgbClr val="C00000"/>
                </a:solidFill>
              </a:rPr>
              <a:t>sanará</a:t>
            </a:r>
            <a:r>
              <a:rPr lang="es-ES" sz="4400" b="1" dirty="0" smtClean="0">
                <a:solidFill>
                  <a:srgbClr val="002060"/>
                </a:solidFill>
              </a:rPr>
              <a:t> </a:t>
            </a:r>
            <a:r>
              <a:rPr lang="es-ES" sz="4400" b="1" dirty="0">
                <a:solidFill>
                  <a:srgbClr val="002060"/>
                </a:solidFill>
              </a:rPr>
              <a:t>la herida de la primera </a:t>
            </a:r>
            <a:r>
              <a:rPr lang="es-ES" sz="4400" b="1" dirty="0" smtClean="0">
                <a:solidFill>
                  <a:srgbClr val="002060"/>
                </a:solidFill>
              </a:rPr>
              <a:t>bestia, </a:t>
            </a:r>
            <a:r>
              <a:rPr lang="es-ES" sz="4400" b="1" dirty="0" smtClean="0">
                <a:solidFill>
                  <a:srgbClr val="C00000"/>
                </a:solidFill>
              </a:rPr>
              <a:t>devolviéndole </a:t>
            </a:r>
            <a:r>
              <a:rPr lang="es-ES" sz="4400" b="1" dirty="0">
                <a:solidFill>
                  <a:srgbClr val="C00000"/>
                </a:solidFill>
              </a:rPr>
              <a:t>el poder </a:t>
            </a:r>
            <a:r>
              <a:rPr lang="es-ES" sz="4400" b="1" dirty="0">
                <a:solidFill>
                  <a:srgbClr val="002060"/>
                </a:solidFill>
              </a:rPr>
              <a:t>de la espada que perdió en 1798. Todo lo que hace esta bestia de la </a:t>
            </a:r>
            <a:r>
              <a:rPr lang="es-ES" sz="4400" b="1" dirty="0" smtClean="0">
                <a:solidFill>
                  <a:srgbClr val="002060"/>
                </a:solidFill>
              </a:rPr>
              <a:t>tierra </a:t>
            </a:r>
            <a:r>
              <a:rPr lang="es-ES" sz="4400" b="1" dirty="0">
                <a:solidFill>
                  <a:srgbClr val="002060"/>
                </a:solidFill>
              </a:rPr>
              <a:t>lo hace con el fin de </a:t>
            </a:r>
            <a:r>
              <a:rPr lang="es-ES" sz="4400" b="1" dirty="0">
                <a:solidFill>
                  <a:srgbClr val="C00000"/>
                </a:solidFill>
              </a:rPr>
              <a:t>complacer</a:t>
            </a:r>
            <a:r>
              <a:rPr lang="es-ES" sz="4400" b="1" dirty="0">
                <a:solidFill>
                  <a:srgbClr val="002060"/>
                </a:solidFill>
              </a:rPr>
              <a:t> a la primera </a:t>
            </a:r>
            <a:r>
              <a:rPr lang="es-ES" sz="4400" b="1" dirty="0" smtClean="0">
                <a:solidFill>
                  <a:srgbClr val="002060"/>
                </a:solidFill>
              </a:rPr>
              <a:t>bestia del mar </a:t>
            </a:r>
            <a:r>
              <a:rPr lang="es-ES" sz="4400" b="1" dirty="0">
                <a:solidFill>
                  <a:srgbClr val="002060"/>
                </a:solidFill>
              </a:rPr>
              <a:t>y para </a:t>
            </a:r>
            <a:r>
              <a:rPr lang="es-ES" sz="4400" b="1" dirty="0">
                <a:solidFill>
                  <a:srgbClr val="C00000"/>
                </a:solidFill>
              </a:rPr>
              <a:t>restaurarle el poder </a:t>
            </a:r>
            <a:r>
              <a:rPr lang="es-ES" sz="4400" b="1" dirty="0">
                <a:solidFill>
                  <a:srgbClr val="002060"/>
                </a:solidFill>
              </a:rPr>
              <a:t>que perdió. Los versículos </a:t>
            </a:r>
            <a:r>
              <a:rPr lang="es-ES" sz="4400" b="1" dirty="0" smtClean="0">
                <a:solidFill>
                  <a:srgbClr val="002060"/>
                </a:solidFill>
              </a:rPr>
              <a:t>Ap. 11-18 </a:t>
            </a:r>
            <a:r>
              <a:rPr lang="es-ES" sz="4400" b="1" dirty="0">
                <a:solidFill>
                  <a:srgbClr val="002060"/>
                </a:solidFill>
              </a:rPr>
              <a:t>nos </a:t>
            </a:r>
            <a:r>
              <a:rPr lang="es-ES" sz="4400" b="1" dirty="0" smtClean="0">
                <a:solidFill>
                  <a:srgbClr val="002060"/>
                </a:solidFill>
              </a:rPr>
              <a:t>dicen </a:t>
            </a:r>
            <a:r>
              <a:rPr lang="es-ES" sz="4400" b="1" dirty="0">
                <a:solidFill>
                  <a:srgbClr val="002060"/>
                </a:solidFill>
              </a:rPr>
              <a:t>que esta bestia:</a:t>
            </a:r>
            <a:endParaRPr lang="es-E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96331" y="280219"/>
            <a:ext cx="11326761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Ejerce </a:t>
            </a:r>
            <a:r>
              <a:rPr lang="es-ES" sz="4800" b="1" dirty="0">
                <a:solidFill>
                  <a:srgbClr val="002060"/>
                </a:solidFill>
              </a:rPr>
              <a:t>toda la </a:t>
            </a:r>
            <a:r>
              <a:rPr lang="es-ES" sz="4800" b="1" dirty="0">
                <a:solidFill>
                  <a:srgbClr val="C00000"/>
                </a:solidFill>
              </a:rPr>
              <a:t>autoridad </a:t>
            </a:r>
            <a:r>
              <a:rPr lang="es-ES" sz="4800" b="1" dirty="0">
                <a:solidFill>
                  <a:srgbClr val="002060"/>
                </a:solidFill>
              </a:rPr>
              <a:t>de la primera bestia </a:t>
            </a:r>
            <a:r>
              <a:rPr lang="es-ES" sz="4800" b="1" dirty="0" smtClean="0">
                <a:solidFill>
                  <a:srgbClr val="002060"/>
                </a:solidFill>
              </a:rPr>
              <a:t>(Ap. 13: </a:t>
            </a:r>
            <a:r>
              <a:rPr lang="es-ES" sz="4800" b="1" dirty="0">
                <a:solidFill>
                  <a:srgbClr val="002060"/>
                </a:solidFill>
              </a:rPr>
              <a:t>12).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Todo </a:t>
            </a:r>
            <a:r>
              <a:rPr lang="es-ES" sz="4800" b="1" dirty="0">
                <a:solidFill>
                  <a:srgbClr val="002060"/>
                </a:solidFill>
              </a:rPr>
              <a:t>lo que hace lo hace ‘en presencia de la bestia’ (versículos 12, </a:t>
            </a:r>
            <a:r>
              <a:rPr lang="es-ES" sz="4800" b="1" dirty="0" smtClean="0">
                <a:solidFill>
                  <a:srgbClr val="002060"/>
                </a:solidFill>
              </a:rPr>
              <a:t>14); </a:t>
            </a:r>
            <a:r>
              <a:rPr lang="es-ES" sz="4800" b="1" dirty="0">
                <a:solidFill>
                  <a:srgbClr val="002060"/>
                </a:solidFill>
              </a:rPr>
              <a:t>algunas versiones traducen ‘en favor de la primera bestia’. Los léxicos dicen que la expresión significa ‘</a:t>
            </a:r>
            <a:r>
              <a:rPr lang="es-ES" sz="4800" b="1" dirty="0">
                <a:solidFill>
                  <a:srgbClr val="C00000"/>
                </a:solidFill>
              </a:rPr>
              <a:t>comisionada por la primera bestia</a:t>
            </a:r>
            <a:r>
              <a:rPr lang="es-ES" sz="4800" b="1" dirty="0" smtClean="0">
                <a:solidFill>
                  <a:srgbClr val="002060"/>
                </a:solidFill>
              </a:rPr>
              <a:t>’.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198" y="301267"/>
            <a:ext cx="11481321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Obligará </a:t>
            </a:r>
            <a:r>
              <a:rPr lang="es-ES" sz="4400" b="1" dirty="0">
                <a:solidFill>
                  <a:srgbClr val="002060"/>
                </a:solidFill>
              </a:rPr>
              <a:t>a todo el mundo </a:t>
            </a:r>
            <a:r>
              <a:rPr lang="es-ES" sz="4400" b="1" dirty="0" smtClean="0">
                <a:solidFill>
                  <a:srgbClr val="002060"/>
                </a:solidFill>
              </a:rPr>
              <a:t>a que </a:t>
            </a:r>
            <a:r>
              <a:rPr lang="es-ES" sz="4400" b="1" dirty="0">
                <a:solidFill>
                  <a:srgbClr val="C00000"/>
                </a:solidFill>
              </a:rPr>
              <a:t>adore</a:t>
            </a:r>
            <a:r>
              <a:rPr lang="es-ES" sz="4400" b="1" dirty="0">
                <a:solidFill>
                  <a:srgbClr val="002060"/>
                </a:solidFill>
              </a:rPr>
              <a:t> a la primera bestia </a:t>
            </a:r>
            <a:r>
              <a:rPr lang="es-ES" sz="4400" b="1" dirty="0" smtClean="0">
                <a:solidFill>
                  <a:srgbClr val="002060"/>
                </a:solidFill>
              </a:rPr>
              <a:t>(13:12</a:t>
            </a:r>
            <a:r>
              <a:rPr lang="es-ES" sz="4400" b="1" dirty="0">
                <a:solidFill>
                  <a:srgbClr val="002060"/>
                </a:solidFill>
              </a:rPr>
              <a:t>).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Hará </a:t>
            </a:r>
            <a:r>
              <a:rPr lang="es-ES" sz="4400" b="1" dirty="0">
                <a:solidFill>
                  <a:srgbClr val="002060"/>
                </a:solidFill>
              </a:rPr>
              <a:t>una </a:t>
            </a:r>
            <a:r>
              <a:rPr lang="es-ES" sz="4400" b="1" dirty="0">
                <a:solidFill>
                  <a:srgbClr val="C00000"/>
                </a:solidFill>
              </a:rPr>
              <a:t>imagen</a:t>
            </a:r>
            <a:r>
              <a:rPr lang="es-ES" sz="4400" b="1" dirty="0">
                <a:solidFill>
                  <a:srgbClr val="002060"/>
                </a:solidFill>
              </a:rPr>
              <a:t> de la primera bestia </a:t>
            </a:r>
            <a:r>
              <a:rPr lang="es-ES" sz="4400" b="1" dirty="0" smtClean="0">
                <a:solidFill>
                  <a:srgbClr val="002060"/>
                </a:solidFill>
              </a:rPr>
              <a:t>(13:15</a:t>
            </a:r>
            <a:r>
              <a:rPr lang="es-ES" sz="4400" b="1" dirty="0">
                <a:solidFill>
                  <a:srgbClr val="002060"/>
                </a:solidFill>
              </a:rPr>
              <a:t>).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La </a:t>
            </a:r>
            <a:r>
              <a:rPr lang="es-ES" sz="4400" b="1" dirty="0">
                <a:solidFill>
                  <a:srgbClr val="C00000"/>
                </a:solidFill>
              </a:rPr>
              <a:t>imagen</a:t>
            </a:r>
            <a:r>
              <a:rPr lang="es-ES" sz="4400" b="1" dirty="0">
                <a:solidFill>
                  <a:srgbClr val="002060"/>
                </a:solidFill>
              </a:rPr>
              <a:t> será en honor a la primera bestia </a:t>
            </a:r>
            <a:r>
              <a:rPr lang="es-ES" sz="4400" b="1" dirty="0" smtClean="0">
                <a:solidFill>
                  <a:srgbClr val="002060"/>
                </a:solidFill>
              </a:rPr>
              <a:t>(13:14) </a:t>
            </a:r>
            <a:r>
              <a:rPr lang="es-ES" sz="4400" b="1" dirty="0">
                <a:solidFill>
                  <a:srgbClr val="002060"/>
                </a:solidFill>
              </a:rPr>
              <a:t>y cualquiera que no la adore estará bajo </a:t>
            </a:r>
            <a:r>
              <a:rPr lang="es-ES" sz="4400" b="1" dirty="0">
                <a:solidFill>
                  <a:srgbClr val="C00000"/>
                </a:solidFill>
              </a:rPr>
              <a:t>sentencia</a:t>
            </a:r>
            <a:r>
              <a:rPr lang="es-ES" sz="4400" b="1" dirty="0">
                <a:solidFill>
                  <a:srgbClr val="002060"/>
                </a:solidFill>
              </a:rPr>
              <a:t> de muerte.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Impondrá </a:t>
            </a:r>
            <a:r>
              <a:rPr lang="es-ES" sz="4400" b="1" dirty="0">
                <a:solidFill>
                  <a:srgbClr val="002060"/>
                </a:solidFill>
              </a:rPr>
              <a:t>la </a:t>
            </a:r>
            <a:r>
              <a:rPr lang="es-ES" sz="4400" b="1" dirty="0">
                <a:solidFill>
                  <a:srgbClr val="C00000"/>
                </a:solidFill>
              </a:rPr>
              <a:t>marca</a:t>
            </a:r>
            <a:r>
              <a:rPr lang="es-ES" sz="4400" b="1" dirty="0">
                <a:solidFill>
                  <a:srgbClr val="002060"/>
                </a:solidFill>
              </a:rPr>
              <a:t> de la primera bestia y </a:t>
            </a:r>
            <a:r>
              <a:rPr lang="es-ES" sz="4400" b="1" dirty="0">
                <a:solidFill>
                  <a:srgbClr val="C00000"/>
                </a:solidFill>
              </a:rPr>
              <a:t>prohibirá</a:t>
            </a:r>
            <a:r>
              <a:rPr lang="es-ES" sz="4400" b="1" dirty="0">
                <a:solidFill>
                  <a:srgbClr val="002060"/>
                </a:solidFill>
              </a:rPr>
              <a:t> comprar y vender al que no la reciba </a:t>
            </a:r>
            <a:r>
              <a:rPr lang="es-ES" sz="4400" b="1" dirty="0" smtClean="0">
                <a:solidFill>
                  <a:srgbClr val="002060"/>
                </a:solidFill>
              </a:rPr>
              <a:t>(13:16</a:t>
            </a:r>
            <a:r>
              <a:rPr lang="es-ES" sz="4400" b="1" dirty="0">
                <a:solidFill>
                  <a:srgbClr val="002060"/>
                </a:solidFill>
              </a:rPr>
              <a:t>, 17).</a:t>
            </a:r>
            <a:endParaRPr lang="es-E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19051" y="512364"/>
            <a:ext cx="11481321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Las palabras </a:t>
            </a:r>
            <a:r>
              <a:rPr lang="es-ES" sz="4800" b="1" dirty="0" smtClean="0">
                <a:solidFill>
                  <a:srgbClr val="002060"/>
                </a:solidFill>
              </a:rPr>
              <a:t>clave </a:t>
            </a:r>
            <a:r>
              <a:rPr lang="es-ES" sz="4800" b="1" dirty="0">
                <a:solidFill>
                  <a:srgbClr val="002060"/>
                </a:solidFill>
              </a:rPr>
              <a:t>de Apocalipsis 13:11-18 son ‘</a:t>
            </a:r>
            <a:r>
              <a:rPr lang="es-ES" sz="4800" b="1" dirty="0">
                <a:solidFill>
                  <a:srgbClr val="C00000"/>
                </a:solidFill>
              </a:rPr>
              <a:t>la bestia</a:t>
            </a:r>
            <a:r>
              <a:rPr lang="es-ES" sz="4800" b="1" dirty="0">
                <a:solidFill>
                  <a:srgbClr val="002060"/>
                </a:solidFill>
              </a:rPr>
              <a:t>’, ‘</a:t>
            </a:r>
            <a:r>
              <a:rPr lang="es-ES" sz="4800" b="1" dirty="0">
                <a:solidFill>
                  <a:srgbClr val="C00000"/>
                </a:solidFill>
              </a:rPr>
              <a:t>la imagen</a:t>
            </a:r>
            <a:r>
              <a:rPr lang="es-ES" sz="4800" b="1" dirty="0">
                <a:solidFill>
                  <a:srgbClr val="002060"/>
                </a:solidFill>
              </a:rPr>
              <a:t>’ y</a:t>
            </a:r>
            <a:r>
              <a:rPr lang="es-ES" sz="4800" b="1" dirty="0" smtClean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002060"/>
                </a:solidFill>
              </a:rPr>
              <a:t>‘</a:t>
            </a:r>
            <a:r>
              <a:rPr lang="es-ES" sz="4800" b="1" dirty="0">
                <a:solidFill>
                  <a:srgbClr val="C00000"/>
                </a:solidFill>
              </a:rPr>
              <a:t>la marca</a:t>
            </a:r>
            <a:r>
              <a:rPr lang="es-ES" sz="4800" b="1" dirty="0">
                <a:solidFill>
                  <a:srgbClr val="002060"/>
                </a:solidFill>
              </a:rPr>
              <a:t>’. Estas palabras se hallan nuevamente en los siguientes tres pasajes: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4800" b="1" dirty="0" smtClean="0">
                <a:solidFill>
                  <a:srgbClr val="002060"/>
                </a:solidFill>
              </a:rPr>
              <a:t>Apocalipsis </a:t>
            </a:r>
            <a:r>
              <a:rPr lang="es-ES" sz="4800" b="1" dirty="0">
                <a:solidFill>
                  <a:srgbClr val="002060"/>
                </a:solidFill>
              </a:rPr>
              <a:t>14:9-11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4800" b="1" dirty="0" smtClean="0">
                <a:solidFill>
                  <a:srgbClr val="002060"/>
                </a:solidFill>
              </a:rPr>
              <a:t>Apocalipsis </a:t>
            </a:r>
            <a:r>
              <a:rPr lang="es-ES" sz="4800" b="1" dirty="0">
                <a:solidFill>
                  <a:srgbClr val="002060"/>
                </a:solidFill>
              </a:rPr>
              <a:t>15:2-4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4800" b="1" dirty="0" smtClean="0">
                <a:solidFill>
                  <a:srgbClr val="002060"/>
                </a:solidFill>
              </a:rPr>
              <a:t>Apocalipsis </a:t>
            </a:r>
            <a:r>
              <a:rPr lang="es-ES" sz="4800" b="1" dirty="0">
                <a:solidFill>
                  <a:srgbClr val="002060"/>
                </a:solidFill>
              </a:rPr>
              <a:t>19:19, 20</a:t>
            </a:r>
            <a:endParaRPr lang="es-E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45393" y="1501026"/>
            <a:ext cx="4903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Escena de juicio </a:t>
            </a:r>
            <a:r>
              <a:rPr lang="es-ES" sz="3200" dirty="0" err="1">
                <a:solidFill>
                  <a:srgbClr val="4472C4">
                    <a:lumMod val="50000"/>
                  </a:srgbClr>
                </a:solidFill>
              </a:rPr>
              <a:t>Dn</a:t>
            </a: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. 7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645393" y="318250"/>
            <a:ext cx="41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Cuerno pequeño </a:t>
            </a:r>
            <a:r>
              <a:rPr lang="es-ES" sz="3200" dirty="0" err="1">
                <a:solidFill>
                  <a:srgbClr val="4472C4">
                    <a:lumMod val="50000"/>
                  </a:srgbClr>
                </a:solidFill>
              </a:rPr>
              <a:t>Dn</a:t>
            </a: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. 7</a:t>
            </a:r>
            <a:endParaRPr lang="es-ES" sz="3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59657" y="3930187"/>
            <a:ext cx="4577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Dos cuernos de la bestia de la tierra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45393" y="5437469"/>
            <a:ext cx="4033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La bestia sanará a esta otra bestia</a:t>
            </a:r>
            <a:endParaRPr lang="es-ES" sz="3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45393" y="2764612"/>
            <a:ext cx="471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42 meses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946710" y="3933433"/>
            <a:ext cx="510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1844 d.C.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946708" y="1588721"/>
            <a:ext cx="501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538-1798 d.C.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946710" y="266638"/>
            <a:ext cx="510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Separación iglesia-estado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915987" y="2518484"/>
            <a:ext cx="4817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C. </a:t>
            </a:r>
            <a:r>
              <a:rPr lang="es-ES" sz="3200" dirty="0"/>
              <a:t>La bestia de la tierra a la bestia del mar</a:t>
            </a:r>
            <a:endParaRPr lang="es-ES" sz="3200" dirty="0">
              <a:latin typeface="Calibri" panose="020F0502020204030204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946709" y="5929912"/>
            <a:ext cx="475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 </a:t>
            </a:r>
            <a:r>
              <a:rPr lang="es-ES" sz="3200" dirty="0">
                <a:solidFill>
                  <a:prstClr val="black"/>
                </a:solidFill>
              </a:rPr>
              <a:t>3.5 tiempos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946707" y="4802335"/>
            <a:ext cx="501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</a:t>
            </a:r>
            <a:r>
              <a:rPr lang="es-ES" sz="3200" dirty="0" smtClean="0">
                <a:solidFill>
                  <a:prstClr val="black"/>
                </a:solidFill>
              </a:rPr>
              <a:t>Unión iglesia-estado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0289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Un grupo victorioso</a:t>
            </a:r>
          </a:p>
        </p:txBody>
      </p:sp>
    </p:spTree>
    <p:extLst>
      <p:ext uri="{BB962C8B-B14F-4D97-AF65-F5344CB8AC3E}">
        <p14:creationId xmlns:p14="http://schemas.microsoft.com/office/powerpoint/2010/main" val="22576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19051" y="24268"/>
            <a:ext cx="11481321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Al concluir el capítulo 13 queda pendiente una pregunta muy importante sin contestar y es esta: ¿</a:t>
            </a:r>
            <a:r>
              <a:rPr lang="es-ES" sz="5400" b="1" u="sng" dirty="0">
                <a:solidFill>
                  <a:srgbClr val="002060"/>
                </a:solidFill>
              </a:rPr>
              <a:t>Acaso no hubo nadie que se mantuvo fiel a Dios y repudió a la bestia, su imagen y su marca</a:t>
            </a:r>
            <a:r>
              <a:rPr lang="es-ES" sz="5400" b="1" dirty="0">
                <a:solidFill>
                  <a:srgbClr val="002060"/>
                </a:solidFill>
              </a:rPr>
              <a:t>? ¿Será que toda persona se inclinó a la autoridad de las dos bestias?</a:t>
            </a:r>
            <a:endParaRPr lang="es-E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43136" y="531370"/>
            <a:ext cx="11481321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Hallamos la respuesta a estas preguntas en el siguiente capítulo a donde se describe un </a:t>
            </a:r>
            <a:r>
              <a:rPr lang="es-ES" sz="4800" b="1" u="sng" dirty="0">
                <a:solidFill>
                  <a:srgbClr val="002060"/>
                </a:solidFill>
              </a:rPr>
              <a:t>remanente</a:t>
            </a:r>
            <a:r>
              <a:rPr lang="es-ES" sz="4800" b="1" dirty="0">
                <a:solidFill>
                  <a:srgbClr val="002060"/>
                </a:solidFill>
              </a:rPr>
              <a:t> </a:t>
            </a:r>
            <a:r>
              <a:rPr lang="es-ES" sz="4800" b="1" u="sng" dirty="0">
                <a:solidFill>
                  <a:srgbClr val="002060"/>
                </a:solidFill>
              </a:rPr>
              <a:t>fiel</a:t>
            </a:r>
            <a:r>
              <a:rPr lang="es-ES" sz="4800" b="1" dirty="0">
                <a:solidFill>
                  <a:srgbClr val="002060"/>
                </a:solidFill>
              </a:rPr>
              <a:t> (</a:t>
            </a:r>
            <a:r>
              <a:rPr lang="es-ES" sz="4800" b="1" dirty="0">
                <a:solidFill>
                  <a:srgbClr val="C00000"/>
                </a:solidFill>
              </a:rPr>
              <a:t>los 144,000</a:t>
            </a:r>
            <a:r>
              <a:rPr lang="es-ES" sz="4800" b="1" dirty="0">
                <a:solidFill>
                  <a:srgbClr val="002060"/>
                </a:solidFill>
              </a:rPr>
              <a:t>) que está parado victorioso sobre el monte de Sion. Es importante recordar que Apocalipsis 14:1-5 es la conclusión del capítulo 13 más bien que la introducción del capítulo 14.</a:t>
            </a:r>
            <a:endParaRPr lang="es-E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757666"/>
            <a:ext cx="114488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“Después miré, y he aquí el Cordero estaba en pie sobre el monte de Sion, y con él ciento cuarenta y cuatro mil, que tenían el </a:t>
            </a:r>
            <a:r>
              <a:rPr lang="es-ES" sz="4800" b="1" dirty="0">
                <a:solidFill>
                  <a:srgbClr val="FFFF00"/>
                </a:solidFill>
              </a:rPr>
              <a:t>nombre</a:t>
            </a:r>
            <a:r>
              <a:rPr lang="es-ES" sz="4800" b="1" dirty="0">
                <a:solidFill>
                  <a:schemeClr val="bg1"/>
                </a:solidFill>
              </a:rPr>
              <a:t> de él y el de su Padre escrito en la </a:t>
            </a:r>
            <a:r>
              <a:rPr lang="es-ES" sz="4800" b="1" dirty="0">
                <a:solidFill>
                  <a:srgbClr val="FFFF00"/>
                </a:solidFill>
              </a:rPr>
              <a:t>frente</a:t>
            </a:r>
            <a:r>
              <a:rPr lang="es-ES" sz="4800" b="1" dirty="0">
                <a:solidFill>
                  <a:schemeClr val="bg1"/>
                </a:solidFill>
              </a:rPr>
              <a:t>. 2 Y oí una voz del cielo como estruendo de muchas aguas, y como sonido de un gran trueno; y la voz que oí era como de arpistas que tocaban sus arpas.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44800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 smtClean="0"/>
              <a:t>Ap. 14: 1-5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97355" y="302359"/>
            <a:ext cx="1144885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3 Y </a:t>
            </a:r>
            <a:r>
              <a:rPr lang="es-ES" sz="6000" b="1" dirty="0">
                <a:solidFill>
                  <a:srgbClr val="FFFF00"/>
                </a:solidFill>
              </a:rPr>
              <a:t>cantaban</a:t>
            </a:r>
            <a:r>
              <a:rPr lang="es-ES" sz="6000" b="1" dirty="0">
                <a:solidFill>
                  <a:schemeClr val="bg1"/>
                </a:solidFill>
              </a:rPr>
              <a:t> un cántico nuevo delante del trono, y delante de los cuatro seres vivientes, y de los ancianos; y </a:t>
            </a:r>
            <a:r>
              <a:rPr lang="es-ES" sz="6000" b="1" dirty="0">
                <a:solidFill>
                  <a:srgbClr val="FFFF00"/>
                </a:solidFill>
              </a:rPr>
              <a:t>nadie podía aprender </a:t>
            </a:r>
            <a:r>
              <a:rPr lang="es-ES" sz="6000" b="1" dirty="0">
                <a:solidFill>
                  <a:schemeClr val="bg1"/>
                </a:solidFill>
              </a:rPr>
              <a:t>el cántico sino aquellos ciento cuarenta y cuatro mil que fueron redimidos de entre los de la tierra. </a:t>
            </a:r>
          </a:p>
        </p:txBody>
      </p:sp>
    </p:spTree>
    <p:extLst>
      <p:ext uri="{BB962C8B-B14F-4D97-AF65-F5344CB8AC3E}">
        <p14:creationId xmlns:p14="http://schemas.microsoft.com/office/powerpoint/2010/main" val="2389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 dirty="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66834" y="359930"/>
            <a:ext cx="11385755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En esta lección vamos a resumir el contenido básico de </a:t>
            </a:r>
            <a:r>
              <a:rPr lang="es-ES" sz="4800" b="1" u="sng" dirty="0">
                <a:solidFill>
                  <a:srgbClr val="002060"/>
                </a:solidFill>
              </a:rPr>
              <a:t>los mensajes de los tres ángeles</a:t>
            </a:r>
            <a:r>
              <a:rPr lang="es-ES" sz="4800" b="1" dirty="0">
                <a:solidFill>
                  <a:srgbClr val="002060"/>
                </a:solidFill>
              </a:rPr>
              <a:t>. Consideraremos cuatro aspectos: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C00000"/>
                </a:solidFill>
              </a:rPr>
              <a:t>tiempo</a:t>
            </a:r>
            <a:r>
              <a:rPr lang="es-ES" sz="4800" b="1" dirty="0">
                <a:solidFill>
                  <a:srgbClr val="002060"/>
                </a:solidFill>
              </a:rPr>
              <a:t> en que se cumplen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Su </a:t>
            </a:r>
            <a:r>
              <a:rPr lang="es-ES" sz="4800" b="1" dirty="0" smtClean="0">
                <a:solidFill>
                  <a:srgbClr val="C00000"/>
                </a:solidFill>
              </a:rPr>
              <a:t>significado</a:t>
            </a:r>
            <a:endParaRPr lang="es-ES" sz="4800" b="1" dirty="0">
              <a:solidFill>
                <a:srgbClr val="C00000"/>
              </a:solidFill>
            </a:endParaRP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Su </a:t>
            </a:r>
            <a:r>
              <a:rPr lang="es-ES" sz="4800" b="1" dirty="0">
                <a:solidFill>
                  <a:srgbClr val="C00000"/>
                </a:solidFill>
              </a:rPr>
              <a:t>secuencia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Su </a:t>
            </a:r>
            <a:r>
              <a:rPr lang="es-ES" sz="4800" b="1" dirty="0">
                <a:solidFill>
                  <a:srgbClr val="C00000"/>
                </a:solidFill>
              </a:rPr>
              <a:t>importancia</a:t>
            </a:r>
          </a:p>
        </p:txBody>
      </p:sp>
    </p:spTree>
    <p:extLst>
      <p:ext uri="{BB962C8B-B14F-4D97-AF65-F5344CB8AC3E}">
        <p14:creationId xmlns:p14="http://schemas.microsoft.com/office/powerpoint/2010/main" val="10431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23613" y="162232"/>
            <a:ext cx="114488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4 </a:t>
            </a:r>
            <a:r>
              <a:rPr lang="es-ES" sz="4800" b="1" dirty="0">
                <a:solidFill>
                  <a:schemeClr val="bg1"/>
                </a:solidFill>
              </a:rPr>
              <a:t>Estos son los que </a:t>
            </a:r>
            <a:r>
              <a:rPr lang="es-ES" sz="4800" b="1" dirty="0">
                <a:solidFill>
                  <a:srgbClr val="FFFF00"/>
                </a:solidFill>
              </a:rPr>
              <a:t>no se contaminaron con mujeres</a:t>
            </a:r>
            <a:r>
              <a:rPr lang="es-ES" sz="4800" b="1" dirty="0">
                <a:solidFill>
                  <a:schemeClr val="bg1"/>
                </a:solidFill>
              </a:rPr>
              <a:t>, pues son vírgenes. Estos son los que </a:t>
            </a:r>
            <a:r>
              <a:rPr lang="es-ES" sz="4800" b="1" dirty="0">
                <a:solidFill>
                  <a:srgbClr val="FFFF00"/>
                </a:solidFill>
              </a:rPr>
              <a:t>siguen al Cordero </a:t>
            </a:r>
            <a:r>
              <a:rPr lang="es-ES" sz="4800" b="1" dirty="0">
                <a:solidFill>
                  <a:schemeClr val="bg1"/>
                </a:solidFill>
              </a:rPr>
              <a:t>por dondequiera que va. Estos fueron </a:t>
            </a:r>
            <a:r>
              <a:rPr lang="es-ES" sz="4800" b="1" dirty="0">
                <a:solidFill>
                  <a:srgbClr val="FFFF00"/>
                </a:solidFill>
              </a:rPr>
              <a:t>redimidos</a:t>
            </a:r>
            <a:r>
              <a:rPr lang="es-ES" sz="4800" b="1" dirty="0">
                <a:solidFill>
                  <a:schemeClr val="bg1"/>
                </a:solidFill>
              </a:rPr>
              <a:t> de entre los hombres como </a:t>
            </a:r>
            <a:r>
              <a:rPr lang="es-ES" sz="4800" b="1" dirty="0">
                <a:solidFill>
                  <a:srgbClr val="FFFF00"/>
                </a:solidFill>
              </a:rPr>
              <a:t>primicias [en términos de calidad]</a:t>
            </a:r>
            <a:r>
              <a:rPr lang="es-ES" sz="4800" b="1" dirty="0">
                <a:solidFill>
                  <a:schemeClr val="bg1"/>
                </a:solidFill>
              </a:rPr>
              <a:t> para Dios y para el Cordero; 5 y en sus bocas </a:t>
            </a:r>
            <a:r>
              <a:rPr lang="es-ES" sz="4800" b="1" dirty="0">
                <a:solidFill>
                  <a:srgbClr val="FFFF00"/>
                </a:solidFill>
              </a:rPr>
              <a:t>no fue hallada mentira</a:t>
            </a:r>
            <a:r>
              <a:rPr lang="es-ES" sz="4800" b="1" dirty="0">
                <a:solidFill>
                  <a:schemeClr val="bg1"/>
                </a:solidFill>
              </a:rPr>
              <a:t>, pues </a:t>
            </a:r>
            <a:r>
              <a:rPr lang="es-ES" sz="4800" b="1" dirty="0">
                <a:solidFill>
                  <a:srgbClr val="FFFF00"/>
                </a:solidFill>
              </a:rPr>
              <a:t>son sin mancha</a:t>
            </a:r>
            <a:r>
              <a:rPr lang="es-ES" sz="4800" b="1" dirty="0">
                <a:solidFill>
                  <a:schemeClr val="bg1"/>
                </a:solidFill>
              </a:rPr>
              <a:t> delante del trono de Dios.”</a:t>
            </a:r>
          </a:p>
        </p:txBody>
      </p:sp>
    </p:spTree>
    <p:extLst>
      <p:ext uri="{BB962C8B-B14F-4D97-AF65-F5344CB8AC3E}">
        <p14:creationId xmlns:p14="http://schemas.microsoft.com/office/powerpoint/2010/main" val="29303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198" y="-101942"/>
            <a:ext cx="11481321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Así es que Apocalipsis 13:1-14:5 contiene un ciclo cronológico completo desde el reino de </a:t>
            </a:r>
            <a:r>
              <a:rPr lang="es-ES" sz="5400" b="1" dirty="0" smtClean="0">
                <a:solidFill>
                  <a:srgbClr val="002060"/>
                </a:solidFill>
              </a:rPr>
              <a:t>Babilonia </a:t>
            </a:r>
            <a:r>
              <a:rPr lang="es-ES" sz="5400" b="1" dirty="0">
                <a:solidFill>
                  <a:srgbClr val="002060"/>
                </a:solidFill>
              </a:rPr>
              <a:t>hasta que los santos estén victoriosos sobre el monte de Sion: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/>
            </a:pPr>
            <a:r>
              <a:rPr lang="es-ES" sz="5400" b="1" dirty="0" smtClean="0">
                <a:solidFill>
                  <a:srgbClr val="002060"/>
                </a:solidFill>
              </a:rPr>
              <a:t>El </a:t>
            </a:r>
            <a:r>
              <a:rPr lang="es-ES" sz="5400" b="1" dirty="0">
                <a:solidFill>
                  <a:srgbClr val="C00000"/>
                </a:solidFill>
              </a:rPr>
              <a:t>león</a:t>
            </a:r>
            <a:r>
              <a:rPr lang="es-ES" sz="5400" b="1" dirty="0">
                <a:solidFill>
                  <a:srgbClr val="002060"/>
                </a:solidFill>
              </a:rPr>
              <a:t> (Babilonia, 605-539 AC)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/>
            </a:pPr>
            <a:r>
              <a:rPr lang="es-ES" sz="5400" b="1" dirty="0" smtClean="0">
                <a:solidFill>
                  <a:srgbClr val="002060"/>
                </a:solidFill>
              </a:rPr>
              <a:t>El </a:t>
            </a:r>
            <a:r>
              <a:rPr lang="es-ES" sz="5400" b="1" dirty="0">
                <a:solidFill>
                  <a:srgbClr val="C00000"/>
                </a:solidFill>
              </a:rPr>
              <a:t>oso</a:t>
            </a:r>
            <a:r>
              <a:rPr lang="es-ES" sz="5400" b="1" dirty="0">
                <a:solidFill>
                  <a:srgbClr val="002060"/>
                </a:solidFill>
              </a:rPr>
              <a:t> (Medo-Persia, 539-331 AC)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/>
            </a:pPr>
            <a:r>
              <a:rPr lang="es-ES" sz="5400" b="1" dirty="0" smtClean="0">
                <a:solidFill>
                  <a:srgbClr val="002060"/>
                </a:solidFill>
              </a:rPr>
              <a:t>El </a:t>
            </a:r>
            <a:r>
              <a:rPr lang="es-ES" sz="5400" b="1" dirty="0">
                <a:solidFill>
                  <a:srgbClr val="C00000"/>
                </a:solidFill>
              </a:rPr>
              <a:t>leopardo</a:t>
            </a:r>
            <a:r>
              <a:rPr lang="es-ES" sz="5400" b="1" dirty="0">
                <a:solidFill>
                  <a:srgbClr val="002060"/>
                </a:solidFill>
              </a:rPr>
              <a:t> (Grecia, 331-168 AC</a:t>
            </a:r>
            <a:r>
              <a:rPr lang="es-ES" sz="5400" b="1" dirty="0" smtClean="0">
                <a:solidFill>
                  <a:srgbClr val="002060"/>
                </a:solidFill>
              </a:rPr>
              <a:t>)</a:t>
            </a:r>
            <a:endParaRPr lang="es-E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94968" y="401201"/>
            <a:ext cx="11481321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914400" indent="-914400">
              <a:buClr>
                <a:srgbClr val="FF0000"/>
              </a:buClr>
              <a:buFont typeface="+mj-lt"/>
              <a:buAutoNum type="arabicPeriod" startAt="4"/>
            </a:pPr>
            <a:r>
              <a:rPr lang="es-ES" sz="6000" b="1" dirty="0" smtClean="0">
                <a:solidFill>
                  <a:srgbClr val="002060"/>
                </a:solidFill>
              </a:rPr>
              <a:t>El </a:t>
            </a:r>
            <a:r>
              <a:rPr lang="es-ES" sz="6000" b="1" dirty="0">
                <a:solidFill>
                  <a:srgbClr val="C00000"/>
                </a:solidFill>
              </a:rPr>
              <a:t>dragón</a:t>
            </a:r>
            <a:r>
              <a:rPr lang="es-ES" sz="6000" b="1" dirty="0">
                <a:solidFill>
                  <a:srgbClr val="002060"/>
                </a:solidFill>
              </a:rPr>
              <a:t> con diez cuernos (Imperio Romano, 168 AC – 476 DC)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 startAt="4"/>
            </a:pPr>
            <a:r>
              <a:rPr lang="es-ES" sz="6000" b="1" dirty="0" smtClean="0">
                <a:solidFill>
                  <a:srgbClr val="002060"/>
                </a:solidFill>
              </a:rPr>
              <a:t>El </a:t>
            </a:r>
            <a:r>
              <a:rPr lang="es-ES" sz="6000" b="1" dirty="0">
                <a:solidFill>
                  <a:srgbClr val="002060"/>
                </a:solidFill>
              </a:rPr>
              <a:t>dragón le da a la bestia del mar su poder, su trono y grande autoridad (538 DC</a:t>
            </a:r>
            <a:r>
              <a:rPr lang="es-ES" sz="6000" b="1" dirty="0" smtClean="0">
                <a:solidFill>
                  <a:srgbClr val="002060"/>
                </a:solidFill>
              </a:rPr>
              <a:t>):</a:t>
            </a:r>
            <a:endParaRPr lang="es-E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1756" y="1039752"/>
            <a:ext cx="1144885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“En el siglo sexto el papado se había establecido firmemente. El asiento de su poder quedó definitivamente fijado en la ciudad imperial, y el obispo de roma fue proclamado cabeza de toda la iglesia. El </a:t>
            </a:r>
            <a:r>
              <a:rPr lang="es-ES" sz="4400" b="1" dirty="0">
                <a:solidFill>
                  <a:srgbClr val="FFFF00"/>
                </a:solidFill>
              </a:rPr>
              <a:t>paganismo</a:t>
            </a:r>
            <a:r>
              <a:rPr lang="es-ES" sz="4400" b="1" dirty="0">
                <a:solidFill>
                  <a:schemeClr val="bg1"/>
                </a:solidFill>
              </a:rPr>
              <a:t> había cedido su lugar al </a:t>
            </a:r>
            <a:r>
              <a:rPr lang="es-ES" sz="4400" b="1" dirty="0">
                <a:solidFill>
                  <a:srgbClr val="FFFF00"/>
                </a:solidFill>
              </a:rPr>
              <a:t>papado</a:t>
            </a:r>
            <a:r>
              <a:rPr lang="es-ES" sz="4400" b="1" dirty="0">
                <a:solidFill>
                  <a:schemeClr val="bg1"/>
                </a:solidFill>
              </a:rPr>
              <a:t>. El </a:t>
            </a:r>
            <a:r>
              <a:rPr lang="es-ES" sz="4400" b="1" dirty="0">
                <a:solidFill>
                  <a:srgbClr val="FFFF00"/>
                </a:solidFill>
              </a:rPr>
              <a:t>dragón le dio a la bestia </a:t>
            </a:r>
            <a:r>
              <a:rPr lang="es-ES" sz="4400" b="1" dirty="0">
                <a:solidFill>
                  <a:schemeClr val="bg1"/>
                </a:solidFill>
              </a:rPr>
              <a:t>"su poder y su trono, y grande autoridad." (Apocalipsis 13: 2, V.M</a:t>
            </a:r>
            <a:r>
              <a:rPr lang="es-ES" sz="4400" b="1" dirty="0" smtClean="0">
                <a:solidFill>
                  <a:schemeClr val="bg1"/>
                </a:solidFill>
              </a:rPr>
              <a:t>.)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44800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El Conflicto de los Siglos, p. 58</a:t>
            </a:r>
          </a:p>
        </p:txBody>
      </p:sp>
    </p:spTree>
    <p:extLst>
      <p:ext uri="{BB962C8B-B14F-4D97-AF65-F5344CB8AC3E}">
        <p14:creationId xmlns:p14="http://schemas.microsoft.com/office/powerpoint/2010/main" val="10516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94968" y="401201"/>
            <a:ext cx="11481321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1143000" indent="-1143000">
              <a:buClr>
                <a:srgbClr val="FF0000"/>
              </a:buClr>
              <a:buFont typeface="+mj-lt"/>
              <a:buAutoNum type="arabicPeriod" startAt="6"/>
            </a:pPr>
            <a:r>
              <a:rPr lang="es-ES" sz="6000" b="1" dirty="0" smtClean="0">
                <a:solidFill>
                  <a:srgbClr val="002060"/>
                </a:solidFill>
              </a:rPr>
              <a:t>La </a:t>
            </a:r>
            <a:r>
              <a:rPr lang="es-ES" sz="6000" b="1" dirty="0">
                <a:solidFill>
                  <a:srgbClr val="002060"/>
                </a:solidFill>
              </a:rPr>
              <a:t>bestia del mar reina por </a:t>
            </a:r>
            <a:r>
              <a:rPr lang="es-ES" sz="6000" b="1" dirty="0">
                <a:solidFill>
                  <a:srgbClr val="C00000"/>
                </a:solidFill>
              </a:rPr>
              <a:t>1260 años</a:t>
            </a:r>
            <a:r>
              <a:rPr lang="es-ES" sz="6000" b="1" dirty="0">
                <a:solidFill>
                  <a:srgbClr val="002060"/>
                </a:solidFill>
              </a:rPr>
              <a:t> (538-1798 DC).</a:t>
            </a:r>
          </a:p>
          <a:p>
            <a:pPr marL="1143000" indent="-1143000">
              <a:buClr>
                <a:srgbClr val="FF0000"/>
              </a:buClr>
              <a:buFont typeface="+mj-lt"/>
              <a:buAutoNum type="arabicPeriod" startAt="6"/>
            </a:pPr>
            <a:r>
              <a:rPr lang="es-ES" sz="6000" b="1" dirty="0" smtClean="0">
                <a:solidFill>
                  <a:srgbClr val="002060"/>
                </a:solidFill>
              </a:rPr>
              <a:t>La </a:t>
            </a:r>
            <a:r>
              <a:rPr lang="es-ES" sz="6000" b="1" dirty="0">
                <a:solidFill>
                  <a:srgbClr val="C00000"/>
                </a:solidFill>
              </a:rPr>
              <a:t>espada hiere </a:t>
            </a:r>
            <a:r>
              <a:rPr lang="es-ES" sz="6000" b="1" dirty="0">
                <a:solidFill>
                  <a:srgbClr val="002060"/>
                </a:solidFill>
              </a:rPr>
              <a:t>a la bestia del mar (1798 DC</a:t>
            </a:r>
            <a:r>
              <a:rPr lang="es-ES" sz="6000" b="1" dirty="0" smtClean="0">
                <a:solidFill>
                  <a:srgbClr val="002060"/>
                </a:solidFill>
              </a:rPr>
              <a:t>).</a:t>
            </a:r>
            <a:endParaRPr lang="es-E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94968" y="401201"/>
            <a:ext cx="11481321" cy="55092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1143000" indent="-1143000">
              <a:buClr>
                <a:srgbClr val="FF0000"/>
              </a:buClr>
              <a:buFont typeface="+mj-lt"/>
              <a:buAutoNum type="arabicPeriod" startAt="8"/>
            </a:pPr>
            <a:r>
              <a:rPr lang="es-ES" sz="4400" b="1" dirty="0" smtClean="0">
                <a:solidFill>
                  <a:srgbClr val="002060"/>
                </a:solidFill>
              </a:rPr>
              <a:t>La </a:t>
            </a:r>
            <a:r>
              <a:rPr lang="es-ES" sz="4400" b="1" dirty="0">
                <a:solidFill>
                  <a:srgbClr val="002060"/>
                </a:solidFill>
              </a:rPr>
              <a:t>bestia que se levanta </a:t>
            </a:r>
            <a:r>
              <a:rPr lang="es-ES" sz="4400" b="1" dirty="0">
                <a:solidFill>
                  <a:srgbClr val="C00000"/>
                </a:solidFill>
              </a:rPr>
              <a:t>de la tierra le sana la herida </a:t>
            </a:r>
            <a:r>
              <a:rPr lang="es-ES" sz="4400" b="1" dirty="0">
                <a:solidFill>
                  <a:srgbClr val="002060"/>
                </a:solidFill>
              </a:rPr>
              <a:t>a la bestia del mar y hace una imagen de ella y obliga a todos a adorarla y a recibir su marca (esta etapa está aún en proceso y no se ha consumado).</a:t>
            </a:r>
          </a:p>
          <a:p>
            <a:pPr marL="1143000" indent="-1143000">
              <a:buClr>
                <a:srgbClr val="FF0000"/>
              </a:buClr>
              <a:buFont typeface="+mj-lt"/>
              <a:buAutoNum type="arabicPeriod" startAt="8"/>
            </a:pPr>
            <a:r>
              <a:rPr lang="es-ES" sz="4400" b="1" dirty="0" smtClean="0">
                <a:solidFill>
                  <a:srgbClr val="002060"/>
                </a:solidFill>
              </a:rPr>
              <a:t>Los </a:t>
            </a:r>
            <a:r>
              <a:rPr lang="es-ES" sz="4400" b="1" dirty="0">
                <a:solidFill>
                  <a:srgbClr val="C00000"/>
                </a:solidFill>
              </a:rPr>
              <a:t>144,000</a:t>
            </a:r>
            <a:r>
              <a:rPr lang="es-ES" sz="4400" b="1" dirty="0">
                <a:solidFill>
                  <a:srgbClr val="002060"/>
                </a:solidFill>
              </a:rPr>
              <a:t> se paran </a:t>
            </a:r>
            <a:r>
              <a:rPr lang="es-ES" sz="4400" b="1" dirty="0">
                <a:solidFill>
                  <a:srgbClr val="C00000"/>
                </a:solidFill>
              </a:rPr>
              <a:t>victoriosos</a:t>
            </a:r>
            <a:r>
              <a:rPr lang="es-ES" sz="4400" b="1" dirty="0">
                <a:solidFill>
                  <a:srgbClr val="002060"/>
                </a:solidFill>
              </a:rPr>
              <a:t> sobre el monte de Sion habiendo ganado la victoria sobre la bestia, su imagen y su marca.</a:t>
            </a:r>
            <a:endParaRPr lang="es-E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Los mensajes de los tres ángeles</a:t>
            </a:r>
          </a:p>
        </p:txBody>
      </p:sp>
    </p:spTree>
    <p:extLst>
      <p:ext uri="{BB962C8B-B14F-4D97-AF65-F5344CB8AC3E}">
        <p14:creationId xmlns:p14="http://schemas.microsoft.com/office/powerpoint/2010/main" val="3176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198" y="24268"/>
            <a:ext cx="11481321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Los mensajes de los tres ángeles de Apocalipsis 14:6-12 se encuentran </a:t>
            </a:r>
            <a:r>
              <a:rPr lang="es-ES" sz="4800" b="1" dirty="0">
                <a:solidFill>
                  <a:srgbClr val="C00000"/>
                </a:solidFill>
              </a:rPr>
              <a:t>después</a:t>
            </a:r>
            <a:r>
              <a:rPr lang="es-ES" sz="4800" b="1" dirty="0">
                <a:solidFill>
                  <a:srgbClr val="002060"/>
                </a:solidFill>
              </a:rPr>
              <a:t> de la visión de los 144,000 parados sobre el monte Sion (Apocalipsis 14:6-12). Resulta obvio que la proclamación de los mensajes de los tres ángeles </a:t>
            </a:r>
            <a:r>
              <a:rPr lang="es-ES" sz="4800" b="1" dirty="0">
                <a:solidFill>
                  <a:srgbClr val="C00000"/>
                </a:solidFill>
              </a:rPr>
              <a:t>no puede </a:t>
            </a:r>
            <a:r>
              <a:rPr lang="es-ES" sz="4800" b="1" dirty="0">
                <a:solidFill>
                  <a:srgbClr val="002060"/>
                </a:solidFill>
              </a:rPr>
              <a:t>ocurrir </a:t>
            </a:r>
            <a:r>
              <a:rPr lang="es-ES" sz="4800" b="1" dirty="0">
                <a:solidFill>
                  <a:srgbClr val="C00000"/>
                </a:solidFill>
              </a:rPr>
              <a:t>cronológicamente</a:t>
            </a:r>
            <a:r>
              <a:rPr lang="es-ES" sz="4800" b="1" dirty="0">
                <a:solidFill>
                  <a:srgbClr val="002060"/>
                </a:solidFill>
              </a:rPr>
              <a:t> después que los 144,000 hayan ganado la victoria sobre la bestia, su imagen y su señal.</a:t>
            </a:r>
          </a:p>
        </p:txBody>
      </p:sp>
    </p:spTree>
    <p:extLst>
      <p:ext uri="{BB962C8B-B14F-4D97-AF65-F5344CB8AC3E}">
        <p14:creationId xmlns:p14="http://schemas.microsoft.com/office/powerpoint/2010/main" val="38797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198" y="301267"/>
            <a:ext cx="11481321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Los </a:t>
            </a:r>
            <a:r>
              <a:rPr lang="es-ES" sz="4400" b="1" dirty="0">
                <a:solidFill>
                  <a:srgbClr val="C00000"/>
                </a:solidFill>
              </a:rPr>
              <a:t>mensajes de los tres ángeles </a:t>
            </a:r>
            <a:r>
              <a:rPr lang="es-ES" sz="4400" b="1" dirty="0">
                <a:solidFill>
                  <a:srgbClr val="002060"/>
                </a:solidFill>
              </a:rPr>
              <a:t>tienen el fin de explicar </a:t>
            </a:r>
            <a:r>
              <a:rPr lang="es-ES" sz="4400" b="1" dirty="0">
                <a:solidFill>
                  <a:srgbClr val="C00000"/>
                </a:solidFill>
              </a:rPr>
              <a:t>cómo los 144,000 ganaron la victoria </a:t>
            </a:r>
            <a:r>
              <a:rPr lang="es-ES" sz="4400" b="1" dirty="0">
                <a:solidFill>
                  <a:srgbClr val="002060"/>
                </a:solidFill>
              </a:rPr>
              <a:t>sobre la bestia, su imagen y su marca. Ganaron la victoria porque </a:t>
            </a:r>
            <a:r>
              <a:rPr lang="es-ES" sz="4400" b="1" dirty="0">
                <a:solidFill>
                  <a:srgbClr val="C00000"/>
                </a:solidFill>
              </a:rPr>
              <a:t>aceptaron y proclamaron los mensajes de los tres ángeles</a:t>
            </a:r>
            <a:r>
              <a:rPr lang="es-ES" sz="4400" b="1" dirty="0">
                <a:solidFill>
                  <a:srgbClr val="002060"/>
                </a:solidFill>
              </a:rPr>
              <a:t>. Esto lo sabemos porque </a:t>
            </a:r>
            <a:r>
              <a:rPr lang="es-ES" sz="4400" b="1" u="sng" dirty="0">
                <a:solidFill>
                  <a:srgbClr val="002060"/>
                </a:solidFill>
              </a:rPr>
              <a:t>el mensaje del tercer ángel advierte del peligro de adorar a la bestia y su imagen y recibir su marca</a:t>
            </a:r>
            <a:r>
              <a:rPr lang="es-ES" sz="4400" b="1" dirty="0">
                <a:solidFill>
                  <a:srgbClr val="002060"/>
                </a:solidFill>
              </a:rPr>
              <a:t>. Apocalipsis 13:11-18 ya había hablado de lo mismo.</a:t>
            </a:r>
          </a:p>
        </p:txBody>
      </p:sp>
    </p:spTree>
    <p:extLst>
      <p:ext uri="{BB962C8B-B14F-4D97-AF65-F5344CB8AC3E}">
        <p14:creationId xmlns:p14="http://schemas.microsoft.com/office/powerpoint/2010/main" val="26027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4995" y="856357"/>
            <a:ext cx="114488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Vi volar por en medio del cielo a otro ángel, que tenía el </a:t>
            </a:r>
            <a:r>
              <a:rPr lang="es-ES" sz="4800" b="1" dirty="0">
                <a:solidFill>
                  <a:srgbClr val="FFFF00"/>
                </a:solidFill>
              </a:rPr>
              <a:t>evangelio eterno </a:t>
            </a:r>
            <a:r>
              <a:rPr lang="es-ES" sz="4800" b="1" dirty="0">
                <a:solidFill>
                  <a:schemeClr val="bg1"/>
                </a:solidFill>
              </a:rPr>
              <a:t>para predicarlo a los moradores de la tierra, a toda nación, tribu, lengua y pueblo, 7 diciendo a gran voz: </a:t>
            </a:r>
            <a:r>
              <a:rPr lang="es-ES" sz="4800" b="1" dirty="0">
                <a:solidFill>
                  <a:srgbClr val="FFFF00"/>
                </a:solidFill>
              </a:rPr>
              <a:t>Temed a Dios, y dadle gloria</a:t>
            </a:r>
            <a:r>
              <a:rPr lang="es-ES" sz="4800" b="1" dirty="0">
                <a:solidFill>
                  <a:schemeClr val="bg1"/>
                </a:solidFill>
              </a:rPr>
              <a:t>, porque la hora de su juicio ha llegado; y </a:t>
            </a:r>
            <a:r>
              <a:rPr lang="es-ES" sz="4800" b="1" dirty="0">
                <a:solidFill>
                  <a:srgbClr val="FFFF00"/>
                </a:solidFill>
              </a:rPr>
              <a:t>adorad</a:t>
            </a:r>
            <a:r>
              <a:rPr lang="es-ES" sz="4800" b="1" dirty="0">
                <a:solidFill>
                  <a:schemeClr val="bg1"/>
                </a:solidFill>
              </a:rPr>
              <a:t> a aquel que hizo el cielo y la tierra, el mar y las fuentes de las aguas.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14:6-12:</a:t>
            </a:r>
          </a:p>
        </p:txBody>
      </p:sp>
    </p:spTree>
    <p:extLst>
      <p:ext uri="{BB962C8B-B14F-4D97-AF65-F5344CB8AC3E}">
        <p14:creationId xmlns:p14="http://schemas.microsoft.com/office/powerpoint/2010/main" val="18977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 dirty="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68710" y="192541"/>
            <a:ext cx="11385755" cy="55092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También nos es menester repasar la profecía de </a:t>
            </a:r>
            <a:r>
              <a:rPr lang="es-ES" sz="4400" b="1" dirty="0" err="1" smtClean="0">
                <a:solidFill>
                  <a:srgbClr val="C00000"/>
                </a:solidFill>
              </a:rPr>
              <a:t>Dn</a:t>
            </a:r>
            <a:r>
              <a:rPr lang="es-ES" sz="4400" b="1" dirty="0" smtClean="0">
                <a:solidFill>
                  <a:srgbClr val="C00000"/>
                </a:solidFill>
              </a:rPr>
              <a:t>. </a:t>
            </a:r>
            <a:r>
              <a:rPr lang="es-ES" sz="4400" b="1" dirty="0">
                <a:solidFill>
                  <a:srgbClr val="C00000"/>
                </a:solidFill>
              </a:rPr>
              <a:t>7 </a:t>
            </a:r>
            <a:r>
              <a:rPr lang="es-ES" sz="4400" b="1" dirty="0">
                <a:solidFill>
                  <a:srgbClr val="002060"/>
                </a:solidFill>
              </a:rPr>
              <a:t>y el contexto que aparece inmediatamente </a:t>
            </a:r>
            <a:r>
              <a:rPr lang="es-ES" sz="4400" b="1" dirty="0">
                <a:solidFill>
                  <a:srgbClr val="C00000"/>
                </a:solidFill>
              </a:rPr>
              <a:t>antes y después </a:t>
            </a:r>
            <a:r>
              <a:rPr lang="es-ES" sz="4400" b="1" dirty="0">
                <a:solidFill>
                  <a:srgbClr val="002060"/>
                </a:solidFill>
              </a:rPr>
              <a:t>de los Mensajes de los tres ángeles: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Repasar </a:t>
            </a:r>
            <a:r>
              <a:rPr lang="es-ES" sz="4400" b="1" dirty="0">
                <a:solidFill>
                  <a:srgbClr val="002060"/>
                </a:solidFill>
              </a:rPr>
              <a:t>con brevedad la cadena profética de </a:t>
            </a:r>
            <a:r>
              <a:rPr lang="es-ES" sz="4400" b="1" dirty="0">
                <a:solidFill>
                  <a:srgbClr val="C00000"/>
                </a:solidFill>
              </a:rPr>
              <a:t>Daniel 7</a:t>
            </a:r>
            <a:r>
              <a:rPr lang="es-ES" sz="4400" b="1" dirty="0">
                <a:solidFill>
                  <a:srgbClr val="002060"/>
                </a:solidFill>
              </a:rPr>
              <a:t>.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Examinar </a:t>
            </a:r>
            <a:r>
              <a:rPr lang="es-ES" sz="4400" b="1" dirty="0">
                <a:solidFill>
                  <a:srgbClr val="002060"/>
                </a:solidFill>
              </a:rPr>
              <a:t>la profecía paralela de </a:t>
            </a:r>
            <a:r>
              <a:rPr lang="es-ES" sz="4400" b="1" dirty="0">
                <a:solidFill>
                  <a:srgbClr val="C00000"/>
                </a:solidFill>
              </a:rPr>
              <a:t>Apocalipsis 13:1-10</a:t>
            </a:r>
            <a:r>
              <a:rPr lang="es-ES" sz="4400" b="1" dirty="0" smtClean="0">
                <a:solidFill>
                  <a:srgbClr val="C00000"/>
                </a:solidFill>
              </a:rPr>
              <a:t>.</a:t>
            </a:r>
            <a:endParaRPr lang="es-E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96505" y="118937"/>
            <a:ext cx="1144885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8 </a:t>
            </a:r>
            <a:r>
              <a:rPr lang="es-ES" sz="5400" b="1" dirty="0">
                <a:solidFill>
                  <a:schemeClr val="bg1"/>
                </a:solidFill>
              </a:rPr>
              <a:t>Otro ángel </a:t>
            </a:r>
            <a:r>
              <a:rPr lang="es-ES" sz="5400" b="1" dirty="0">
                <a:solidFill>
                  <a:srgbClr val="FFFF00"/>
                </a:solidFill>
              </a:rPr>
              <a:t>le</a:t>
            </a:r>
            <a:r>
              <a:rPr lang="es-ES" sz="5400" b="1" dirty="0">
                <a:solidFill>
                  <a:schemeClr val="bg1"/>
                </a:solidFill>
              </a:rPr>
              <a:t> </a:t>
            </a:r>
            <a:r>
              <a:rPr lang="es-ES" sz="5400" b="1" dirty="0">
                <a:solidFill>
                  <a:srgbClr val="FFFF00"/>
                </a:solidFill>
              </a:rPr>
              <a:t>siguió</a:t>
            </a:r>
            <a:r>
              <a:rPr lang="es-ES" sz="5400" b="1" dirty="0">
                <a:solidFill>
                  <a:schemeClr val="bg1"/>
                </a:solidFill>
              </a:rPr>
              <a:t>, diciendo: Ha caído, ha caído Babilonia, la gran ciudad, porque ha hecho beber a todas las naciones del vino del furor de su fornicación. 9 Y el tercer ángel </a:t>
            </a:r>
            <a:r>
              <a:rPr lang="es-ES" sz="5400" b="1" dirty="0">
                <a:solidFill>
                  <a:srgbClr val="FFFF00"/>
                </a:solidFill>
              </a:rPr>
              <a:t>los siguió</a:t>
            </a:r>
            <a:r>
              <a:rPr lang="es-ES" sz="5400" b="1" dirty="0">
                <a:solidFill>
                  <a:schemeClr val="bg1"/>
                </a:solidFill>
              </a:rPr>
              <a:t>, diciendo a gran voz: Si alguno adora a la </a:t>
            </a:r>
            <a:r>
              <a:rPr lang="es-ES" sz="5400" b="1" dirty="0">
                <a:solidFill>
                  <a:srgbClr val="FFFF00"/>
                </a:solidFill>
              </a:rPr>
              <a:t>bestia</a:t>
            </a:r>
            <a:r>
              <a:rPr lang="es-ES" sz="5400" b="1" dirty="0">
                <a:solidFill>
                  <a:schemeClr val="bg1"/>
                </a:solidFill>
              </a:rPr>
              <a:t> y a su </a:t>
            </a:r>
            <a:r>
              <a:rPr lang="es-ES" sz="5400" b="1" dirty="0">
                <a:solidFill>
                  <a:srgbClr val="FFFF00"/>
                </a:solidFill>
              </a:rPr>
              <a:t>imagen</a:t>
            </a:r>
            <a:r>
              <a:rPr lang="es-ES" sz="5400" b="1" dirty="0">
                <a:solidFill>
                  <a:schemeClr val="bg1"/>
                </a:solidFill>
              </a:rPr>
              <a:t>, y recibe </a:t>
            </a:r>
            <a:r>
              <a:rPr lang="es-ES" sz="5400" b="1" dirty="0">
                <a:solidFill>
                  <a:srgbClr val="FFFF00"/>
                </a:solidFill>
              </a:rPr>
              <a:t>la mar</a:t>
            </a:r>
            <a:r>
              <a:rPr lang="es-ES" sz="5400" b="1" dirty="0">
                <a:solidFill>
                  <a:schemeClr val="bg1"/>
                </a:solidFill>
              </a:rPr>
              <a:t>ca en su frente o en su mano, </a:t>
            </a:r>
          </a:p>
        </p:txBody>
      </p:sp>
    </p:spTree>
    <p:extLst>
      <p:ext uri="{BB962C8B-B14F-4D97-AF65-F5344CB8AC3E}">
        <p14:creationId xmlns:p14="http://schemas.microsoft.com/office/powerpoint/2010/main" val="403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96505" y="0"/>
            <a:ext cx="1144885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10 </a:t>
            </a:r>
            <a:r>
              <a:rPr lang="es-ES" sz="4400" b="1" dirty="0">
                <a:solidFill>
                  <a:schemeClr val="bg1"/>
                </a:solidFill>
              </a:rPr>
              <a:t>él también beberá del vino de la ira de Dios, que ha sido vaciado puro en el cáliz de su ira; y será atormentado con fuego y azufre delante de los santos ángeles y del Cordero; 11 y el humo de su tormento sube por los siglos de los siglos. Y no tienen reposo de día ni de noche los que adoran a la </a:t>
            </a:r>
            <a:r>
              <a:rPr lang="es-ES" sz="4400" b="1" dirty="0">
                <a:solidFill>
                  <a:srgbClr val="FFFF00"/>
                </a:solidFill>
              </a:rPr>
              <a:t>bestia</a:t>
            </a:r>
            <a:r>
              <a:rPr lang="es-ES" sz="4400" b="1" dirty="0">
                <a:solidFill>
                  <a:schemeClr val="bg1"/>
                </a:solidFill>
              </a:rPr>
              <a:t> y a su </a:t>
            </a:r>
            <a:r>
              <a:rPr lang="es-ES" sz="4400" b="1" dirty="0">
                <a:solidFill>
                  <a:srgbClr val="FFFF00"/>
                </a:solidFill>
              </a:rPr>
              <a:t>imagen</a:t>
            </a:r>
            <a:r>
              <a:rPr lang="es-ES" sz="4400" b="1" dirty="0">
                <a:solidFill>
                  <a:schemeClr val="bg1"/>
                </a:solidFill>
              </a:rPr>
              <a:t>, ni nadie que reciba la </a:t>
            </a:r>
            <a:r>
              <a:rPr lang="es-ES" sz="4400" b="1" dirty="0">
                <a:solidFill>
                  <a:srgbClr val="FFFF00"/>
                </a:solidFill>
              </a:rPr>
              <a:t>marca</a:t>
            </a:r>
            <a:r>
              <a:rPr lang="es-ES" sz="4400" b="1" dirty="0">
                <a:solidFill>
                  <a:schemeClr val="bg1"/>
                </a:solidFill>
              </a:rPr>
              <a:t> de su nombre. 12 Aquí está la paciencia de </a:t>
            </a:r>
            <a:r>
              <a:rPr lang="es-ES" sz="4400" b="1" dirty="0">
                <a:solidFill>
                  <a:srgbClr val="FFFF00"/>
                </a:solidFill>
              </a:rPr>
              <a:t>los santos</a:t>
            </a:r>
            <a:r>
              <a:rPr lang="es-ES" sz="4400" b="1" dirty="0">
                <a:solidFill>
                  <a:schemeClr val="bg1"/>
                </a:solidFill>
              </a:rPr>
              <a:t>, los que guardan los mandamientos de Dios y la fe de Jesús.</a:t>
            </a:r>
          </a:p>
        </p:txBody>
      </p:sp>
    </p:spTree>
    <p:extLst>
      <p:ext uri="{BB962C8B-B14F-4D97-AF65-F5344CB8AC3E}">
        <p14:creationId xmlns:p14="http://schemas.microsoft.com/office/powerpoint/2010/main" val="15268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83458" y="301267"/>
            <a:ext cx="11301061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u="sng" dirty="0">
                <a:solidFill>
                  <a:srgbClr val="002060"/>
                </a:solidFill>
              </a:rPr>
              <a:t>Características de los mensajes de los tres ángeles</a:t>
            </a:r>
            <a:r>
              <a:rPr lang="es-ES" sz="4800" b="1" dirty="0">
                <a:solidFill>
                  <a:srgbClr val="002060"/>
                </a:solidFill>
              </a:rPr>
              <a:t>: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ES" sz="4800" b="1" dirty="0" smtClean="0">
                <a:solidFill>
                  <a:srgbClr val="002060"/>
                </a:solidFill>
              </a:rPr>
              <a:t>Los </a:t>
            </a:r>
            <a:r>
              <a:rPr lang="es-ES" sz="4800" b="1" dirty="0">
                <a:solidFill>
                  <a:srgbClr val="002060"/>
                </a:solidFill>
              </a:rPr>
              <a:t>mensajes son secuenciales y se deben proclamar </a:t>
            </a:r>
            <a:r>
              <a:rPr lang="es-ES" sz="4800" b="1" dirty="0">
                <a:solidFill>
                  <a:srgbClr val="C00000"/>
                </a:solidFill>
              </a:rPr>
              <a:t>en su orden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ES" sz="4800" b="1" dirty="0" smtClean="0">
                <a:solidFill>
                  <a:srgbClr val="002060"/>
                </a:solidFill>
              </a:rPr>
              <a:t>Los </a:t>
            </a:r>
            <a:r>
              <a:rPr lang="es-ES" sz="4800" b="1" dirty="0">
                <a:solidFill>
                  <a:srgbClr val="002060"/>
                </a:solidFill>
              </a:rPr>
              <a:t>mensajes van a toda nación, tribu, lengua y pueblo así que tiene que haber una iglesia </a:t>
            </a:r>
            <a:r>
              <a:rPr lang="es-ES" sz="4800" b="1" dirty="0">
                <a:solidFill>
                  <a:srgbClr val="C00000"/>
                </a:solidFill>
              </a:rPr>
              <a:t>global</a:t>
            </a:r>
            <a:r>
              <a:rPr lang="es-ES" sz="4800" b="1" dirty="0">
                <a:solidFill>
                  <a:srgbClr val="002060"/>
                </a:solidFill>
              </a:rPr>
              <a:t> que los proclame</a:t>
            </a:r>
            <a:r>
              <a:rPr lang="es-ES" sz="4800" b="1" dirty="0" smtClean="0">
                <a:solidFill>
                  <a:srgbClr val="002060"/>
                </a:solidFill>
              </a:rPr>
              <a:t>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198" y="301267"/>
            <a:ext cx="11481321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ES" sz="4400" b="1" dirty="0" smtClean="0">
                <a:solidFill>
                  <a:srgbClr val="002060"/>
                </a:solidFill>
              </a:rPr>
              <a:t>Los </a:t>
            </a:r>
            <a:r>
              <a:rPr lang="es-ES" sz="4400" b="1" dirty="0">
                <a:solidFill>
                  <a:srgbClr val="002060"/>
                </a:solidFill>
              </a:rPr>
              <a:t>mensajes son el </a:t>
            </a:r>
            <a:r>
              <a:rPr lang="es-ES" sz="4400" b="1" dirty="0">
                <a:solidFill>
                  <a:srgbClr val="C00000"/>
                </a:solidFill>
              </a:rPr>
              <a:t>último llamado </a:t>
            </a:r>
            <a:r>
              <a:rPr lang="es-ES" sz="4400" b="1" dirty="0">
                <a:solidFill>
                  <a:srgbClr val="002060"/>
                </a:solidFill>
              </a:rPr>
              <a:t>de Dios antes del cierre de la gracia pues la cosecha ocurre inmediatamente después de su proclamación.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ES" sz="4400" b="1" dirty="0" smtClean="0">
                <a:solidFill>
                  <a:srgbClr val="002060"/>
                </a:solidFill>
              </a:rPr>
              <a:t>La </a:t>
            </a:r>
            <a:r>
              <a:rPr lang="es-ES" sz="4400" b="1" dirty="0">
                <a:solidFill>
                  <a:srgbClr val="002060"/>
                </a:solidFill>
              </a:rPr>
              <a:t>proclamación va acompañada del poder de la </a:t>
            </a:r>
            <a:r>
              <a:rPr lang="es-ES" sz="4400" b="1" dirty="0">
                <a:solidFill>
                  <a:srgbClr val="C00000"/>
                </a:solidFill>
              </a:rPr>
              <a:t>lluvia tardía </a:t>
            </a:r>
            <a:r>
              <a:rPr lang="es-ES" sz="4400" b="1" dirty="0">
                <a:solidFill>
                  <a:srgbClr val="002060"/>
                </a:solidFill>
              </a:rPr>
              <a:t>la cual madura la mies y las uvas.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ES" sz="4400" b="1" dirty="0" smtClean="0">
                <a:solidFill>
                  <a:srgbClr val="002060"/>
                </a:solidFill>
              </a:rPr>
              <a:t>La </a:t>
            </a:r>
            <a:r>
              <a:rPr lang="es-ES" sz="4400" b="1" dirty="0">
                <a:solidFill>
                  <a:srgbClr val="002060"/>
                </a:solidFill>
              </a:rPr>
              <a:t>aceptación o el rechazo de los mensajes es asunto de vida o </a:t>
            </a:r>
            <a:r>
              <a:rPr lang="es-ES" sz="4400" b="1" dirty="0">
                <a:solidFill>
                  <a:srgbClr val="C00000"/>
                </a:solidFill>
              </a:rPr>
              <a:t>muerte</a:t>
            </a:r>
            <a:r>
              <a:rPr lang="es-ES" sz="4400" b="1" dirty="0" smtClean="0">
                <a:solidFill>
                  <a:srgbClr val="002060"/>
                </a:solidFill>
              </a:rPr>
              <a:t>.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98206" y="301267"/>
            <a:ext cx="11286313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ES" sz="4800" b="1" dirty="0" smtClean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002060"/>
                </a:solidFill>
              </a:rPr>
              <a:t>mensaje del primer ángel contiene </a:t>
            </a:r>
            <a:r>
              <a:rPr lang="es-ES" sz="4800" b="1" dirty="0">
                <a:solidFill>
                  <a:srgbClr val="C00000"/>
                </a:solidFill>
              </a:rPr>
              <a:t>tres imperativos</a:t>
            </a:r>
            <a:r>
              <a:rPr lang="es-ES" sz="4800" b="1" dirty="0">
                <a:solidFill>
                  <a:srgbClr val="002060"/>
                </a:solidFill>
              </a:rPr>
              <a:t>: </a:t>
            </a:r>
            <a:r>
              <a:rPr lang="es-ES" sz="4800" b="1" u="sng" dirty="0">
                <a:solidFill>
                  <a:srgbClr val="002060"/>
                </a:solidFill>
              </a:rPr>
              <a:t>temed</a:t>
            </a:r>
            <a:r>
              <a:rPr lang="es-ES" sz="4800" b="1" dirty="0">
                <a:solidFill>
                  <a:srgbClr val="002060"/>
                </a:solidFill>
              </a:rPr>
              <a:t>, </a:t>
            </a:r>
            <a:r>
              <a:rPr lang="es-ES" sz="4800" b="1" u="sng" dirty="0">
                <a:solidFill>
                  <a:srgbClr val="002060"/>
                </a:solidFill>
              </a:rPr>
              <a:t>dad gloria </a:t>
            </a:r>
            <a:r>
              <a:rPr lang="es-ES" sz="4800" b="1" dirty="0">
                <a:solidFill>
                  <a:srgbClr val="002060"/>
                </a:solidFill>
              </a:rPr>
              <a:t>y </a:t>
            </a:r>
            <a:r>
              <a:rPr lang="es-ES" sz="4800" b="1" u="sng" dirty="0">
                <a:solidFill>
                  <a:srgbClr val="002060"/>
                </a:solidFill>
              </a:rPr>
              <a:t>adorad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ES" sz="4800" b="1" dirty="0" smtClean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002060"/>
                </a:solidFill>
              </a:rPr>
              <a:t>segundo ángel anuncia la caída de </a:t>
            </a:r>
            <a:r>
              <a:rPr lang="es-ES" sz="4800" b="1" dirty="0" smtClean="0">
                <a:solidFill>
                  <a:srgbClr val="002060"/>
                </a:solidFill>
              </a:rPr>
              <a:t>Babilonia </a:t>
            </a:r>
            <a:r>
              <a:rPr lang="es-ES" sz="4800" b="1" dirty="0">
                <a:solidFill>
                  <a:srgbClr val="C00000"/>
                </a:solidFill>
              </a:rPr>
              <a:t>por haber rechazado </a:t>
            </a:r>
            <a:r>
              <a:rPr lang="es-ES" sz="4800" b="1" dirty="0">
                <a:solidFill>
                  <a:srgbClr val="002060"/>
                </a:solidFill>
              </a:rPr>
              <a:t>el mensaje del primer ángel.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ES" sz="4800" b="1" dirty="0" smtClean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002060"/>
                </a:solidFill>
              </a:rPr>
              <a:t>tercer ángel anuncia lo que le ocurrirá a los que </a:t>
            </a:r>
            <a:r>
              <a:rPr lang="es-ES" sz="4800" b="1" dirty="0">
                <a:solidFill>
                  <a:srgbClr val="C00000"/>
                </a:solidFill>
              </a:rPr>
              <a:t>se queden en </a:t>
            </a:r>
            <a:r>
              <a:rPr lang="es-ES" sz="4800" b="1" dirty="0" smtClean="0">
                <a:solidFill>
                  <a:srgbClr val="C00000"/>
                </a:solidFill>
              </a:rPr>
              <a:t>Babilonia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92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Elementos de los tres mensajes</a:t>
            </a:r>
          </a:p>
        </p:txBody>
      </p:sp>
    </p:spTree>
    <p:extLst>
      <p:ext uri="{BB962C8B-B14F-4D97-AF65-F5344CB8AC3E}">
        <p14:creationId xmlns:p14="http://schemas.microsoft.com/office/powerpoint/2010/main" val="18372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98206" y="301267"/>
            <a:ext cx="11286313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C00000"/>
                </a:solidFill>
              </a:rPr>
              <a:t>primer ángel </a:t>
            </a:r>
            <a:r>
              <a:rPr lang="es-ES" sz="4800" b="1" dirty="0">
                <a:solidFill>
                  <a:srgbClr val="002060"/>
                </a:solidFill>
              </a:rPr>
              <a:t>proclama el </a:t>
            </a:r>
            <a:r>
              <a:rPr lang="es-ES" sz="4800" b="1" dirty="0">
                <a:solidFill>
                  <a:srgbClr val="C00000"/>
                </a:solidFill>
              </a:rPr>
              <a:t>evangelio </a:t>
            </a:r>
            <a:r>
              <a:rPr lang="es-ES" sz="4800" b="1" dirty="0" smtClean="0">
                <a:solidFill>
                  <a:srgbClr val="C00000"/>
                </a:solidFill>
              </a:rPr>
              <a:t>eterno</a:t>
            </a:r>
            <a:r>
              <a:rPr lang="es-ES" sz="4800" b="1" dirty="0" smtClean="0">
                <a:solidFill>
                  <a:srgbClr val="002060"/>
                </a:solidFill>
              </a:rPr>
              <a:t>; su mensaje </a:t>
            </a:r>
            <a:r>
              <a:rPr lang="es-ES" sz="4800" b="1" dirty="0">
                <a:solidFill>
                  <a:srgbClr val="002060"/>
                </a:solidFill>
              </a:rPr>
              <a:t>incluye lo siguiente: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/>
            </a:pPr>
            <a:r>
              <a:rPr lang="es-ES" sz="4800" b="1" dirty="0" smtClean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002060"/>
                </a:solidFill>
              </a:rPr>
              <a:t>sacrificio de Jesús fue de </a:t>
            </a:r>
            <a:r>
              <a:rPr lang="es-ES" sz="4800" b="1" dirty="0">
                <a:solidFill>
                  <a:srgbClr val="C00000"/>
                </a:solidFill>
              </a:rPr>
              <a:t>una vez por todas </a:t>
            </a:r>
            <a:r>
              <a:rPr lang="es-ES" sz="4800" b="1" dirty="0">
                <a:solidFill>
                  <a:srgbClr val="002060"/>
                </a:solidFill>
              </a:rPr>
              <a:t>y no se necesita repetir.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/>
            </a:pPr>
            <a:r>
              <a:rPr lang="es-ES" sz="4800" b="1" dirty="0" smtClean="0">
                <a:solidFill>
                  <a:srgbClr val="002060"/>
                </a:solidFill>
              </a:rPr>
              <a:t>Jesús </a:t>
            </a:r>
            <a:r>
              <a:rPr lang="es-ES" sz="4800" b="1" dirty="0">
                <a:solidFill>
                  <a:srgbClr val="002060"/>
                </a:solidFill>
              </a:rPr>
              <a:t>es nuestro </a:t>
            </a:r>
            <a:r>
              <a:rPr lang="es-ES" sz="4800" b="1" dirty="0">
                <a:solidFill>
                  <a:srgbClr val="C00000"/>
                </a:solidFill>
              </a:rPr>
              <a:t>único intercesor </a:t>
            </a:r>
            <a:r>
              <a:rPr lang="es-ES" sz="4800" b="1" dirty="0">
                <a:solidFill>
                  <a:srgbClr val="002060"/>
                </a:solidFill>
              </a:rPr>
              <a:t>ante el Padre.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/>
            </a:pPr>
            <a:r>
              <a:rPr lang="es-ES" sz="4800" b="1" dirty="0" smtClean="0">
                <a:solidFill>
                  <a:srgbClr val="002060"/>
                </a:solidFill>
              </a:rPr>
              <a:t>Somos </a:t>
            </a:r>
            <a:r>
              <a:rPr lang="es-ES" sz="4800" b="1" dirty="0">
                <a:solidFill>
                  <a:srgbClr val="002060"/>
                </a:solidFill>
              </a:rPr>
              <a:t>salvos </a:t>
            </a:r>
            <a:r>
              <a:rPr lang="es-ES" sz="4800" b="1" dirty="0">
                <a:solidFill>
                  <a:srgbClr val="C00000"/>
                </a:solidFill>
              </a:rPr>
              <a:t>por gracia </a:t>
            </a:r>
            <a:r>
              <a:rPr lang="es-ES" sz="4800" b="1" dirty="0">
                <a:solidFill>
                  <a:srgbClr val="002060"/>
                </a:solidFill>
              </a:rPr>
              <a:t>a través de la fe y </a:t>
            </a:r>
            <a:r>
              <a:rPr lang="es-ES" sz="4800" b="1" dirty="0">
                <a:solidFill>
                  <a:srgbClr val="C00000"/>
                </a:solidFill>
              </a:rPr>
              <a:t>no por obras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0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98206" y="301267"/>
            <a:ext cx="11286313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El </a:t>
            </a:r>
            <a:r>
              <a:rPr lang="es-ES" sz="4400" b="1" dirty="0">
                <a:solidFill>
                  <a:srgbClr val="C00000"/>
                </a:solidFill>
              </a:rPr>
              <a:t>mensaje del primer ángel </a:t>
            </a:r>
            <a:r>
              <a:rPr lang="es-ES" sz="4400" b="1" dirty="0">
                <a:solidFill>
                  <a:srgbClr val="002060"/>
                </a:solidFill>
              </a:rPr>
              <a:t>contiene </a:t>
            </a:r>
            <a:r>
              <a:rPr lang="es-ES" sz="4400" b="1" dirty="0">
                <a:solidFill>
                  <a:srgbClr val="C00000"/>
                </a:solidFill>
              </a:rPr>
              <a:t>todas las doctrinas distintivas</a:t>
            </a:r>
            <a:r>
              <a:rPr lang="es-ES" sz="4400" b="1" dirty="0">
                <a:solidFill>
                  <a:srgbClr val="002060"/>
                </a:solidFill>
              </a:rPr>
              <a:t> de la iglesia adventista: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C00000"/>
                </a:solidFill>
              </a:rPr>
              <a:t>Temer </a:t>
            </a:r>
            <a:r>
              <a:rPr lang="es-ES" sz="4400" b="1" dirty="0">
                <a:solidFill>
                  <a:srgbClr val="C00000"/>
                </a:solidFill>
              </a:rPr>
              <a:t>a Dios </a:t>
            </a:r>
            <a:r>
              <a:rPr lang="es-ES" sz="4400" b="1" dirty="0">
                <a:solidFill>
                  <a:srgbClr val="002060"/>
                </a:solidFill>
              </a:rPr>
              <a:t>significa rendirles una obediencia reverente a los mandamientos de Dios (Dios les manda a los hijos que teman a sus padres, Abraham demostró que </a:t>
            </a:r>
            <a:r>
              <a:rPr lang="es-ES" sz="4400" b="1" dirty="0" smtClean="0">
                <a:solidFill>
                  <a:srgbClr val="002060"/>
                </a:solidFill>
              </a:rPr>
              <a:t>temía a </a:t>
            </a:r>
            <a:r>
              <a:rPr lang="es-ES" sz="4400" b="1" dirty="0">
                <a:solidFill>
                  <a:srgbClr val="002060"/>
                </a:solidFill>
              </a:rPr>
              <a:t>Dios al ofrecer a Isaac y Abraham mintió en cuanto a Sara pues temía que en </a:t>
            </a:r>
            <a:r>
              <a:rPr lang="es-ES" sz="4400" b="1" dirty="0" err="1">
                <a:solidFill>
                  <a:srgbClr val="002060"/>
                </a:solidFill>
              </a:rPr>
              <a:t>Gerar</a:t>
            </a:r>
            <a:r>
              <a:rPr lang="es-ES" sz="4400" b="1" dirty="0">
                <a:solidFill>
                  <a:srgbClr val="002060"/>
                </a:solidFill>
              </a:rPr>
              <a:t> no </a:t>
            </a:r>
            <a:r>
              <a:rPr lang="es-ES" sz="4400" b="1" dirty="0" smtClean="0">
                <a:solidFill>
                  <a:srgbClr val="002060"/>
                </a:solidFill>
              </a:rPr>
              <a:t>existiera </a:t>
            </a:r>
            <a:r>
              <a:rPr lang="es-ES" sz="4400" b="1" dirty="0">
                <a:solidFill>
                  <a:srgbClr val="002060"/>
                </a:solidFill>
              </a:rPr>
              <a:t>el temor de Dios</a:t>
            </a:r>
            <a:r>
              <a:rPr lang="es-ES" sz="4400" b="1" dirty="0" smtClean="0">
                <a:solidFill>
                  <a:srgbClr val="002060"/>
                </a:solidFill>
              </a:rPr>
              <a:t>).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198" y="150479"/>
            <a:ext cx="11595512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La </a:t>
            </a:r>
            <a:r>
              <a:rPr lang="es-ES" sz="4800" b="1" dirty="0">
                <a:solidFill>
                  <a:srgbClr val="002060"/>
                </a:solidFill>
              </a:rPr>
              <a:t>expresión ‘</a:t>
            </a:r>
            <a:r>
              <a:rPr lang="es-ES" sz="4800" b="1" dirty="0">
                <a:solidFill>
                  <a:srgbClr val="C00000"/>
                </a:solidFill>
              </a:rPr>
              <a:t>dadle</a:t>
            </a:r>
            <a:r>
              <a:rPr lang="es-ES" sz="4800" b="1" dirty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C00000"/>
                </a:solidFill>
              </a:rPr>
              <a:t>gloria</a:t>
            </a:r>
            <a:r>
              <a:rPr lang="es-ES" sz="4800" b="1" dirty="0">
                <a:solidFill>
                  <a:srgbClr val="002060"/>
                </a:solidFill>
              </a:rPr>
              <a:t>’ significa </a:t>
            </a:r>
            <a:r>
              <a:rPr lang="es-ES" sz="4800" b="1" u="sng" dirty="0">
                <a:solidFill>
                  <a:srgbClr val="002060"/>
                </a:solidFill>
              </a:rPr>
              <a:t>reflejar el glorioso carácter de Dios</a:t>
            </a:r>
            <a:r>
              <a:rPr lang="es-ES" sz="4800" b="1" dirty="0">
                <a:solidFill>
                  <a:srgbClr val="002060"/>
                </a:solidFill>
              </a:rPr>
              <a:t>, así como Moisés en el monte Sinaí y la </a:t>
            </a:r>
            <a:r>
              <a:rPr lang="es-ES" sz="4800" b="1" dirty="0" smtClean="0">
                <a:solidFill>
                  <a:srgbClr val="002060"/>
                </a:solidFill>
              </a:rPr>
              <a:t>luz </a:t>
            </a:r>
            <a:r>
              <a:rPr lang="es-ES" sz="4800" b="1" dirty="0">
                <a:solidFill>
                  <a:srgbClr val="002060"/>
                </a:solidFill>
              </a:rPr>
              <a:t>refleja la gloria del </a:t>
            </a:r>
            <a:r>
              <a:rPr lang="es-ES" sz="4800" b="1" dirty="0" smtClean="0">
                <a:solidFill>
                  <a:srgbClr val="002060"/>
                </a:solidFill>
              </a:rPr>
              <a:t>sol.</a:t>
            </a:r>
            <a:endParaRPr lang="es-ES" sz="4800" b="1" dirty="0">
              <a:solidFill>
                <a:srgbClr val="002060"/>
              </a:solidFill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Estamos </a:t>
            </a:r>
            <a:r>
              <a:rPr lang="es-ES" sz="4800" b="1" dirty="0">
                <a:solidFill>
                  <a:srgbClr val="002060"/>
                </a:solidFill>
              </a:rPr>
              <a:t>ahora en el periodo del </a:t>
            </a:r>
            <a:r>
              <a:rPr lang="es-ES" sz="4800" b="1" dirty="0">
                <a:solidFill>
                  <a:srgbClr val="C00000"/>
                </a:solidFill>
              </a:rPr>
              <a:t>juicio investigador </a:t>
            </a:r>
            <a:r>
              <a:rPr lang="es-ES" sz="4800" b="1" dirty="0">
                <a:solidFill>
                  <a:srgbClr val="002060"/>
                </a:solidFill>
              </a:rPr>
              <a:t>(el juicio transpira en el cielo, antes de la segunda venida y tiene que ver tan solo con los que han profesado a Cristo</a:t>
            </a:r>
            <a:r>
              <a:rPr lang="es-ES" sz="4800" b="1" dirty="0" smtClean="0">
                <a:solidFill>
                  <a:srgbClr val="002060"/>
                </a:solidFill>
              </a:rPr>
              <a:t>).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13056" y="116601"/>
            <a:ext cx="11286313" cy="65556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6000" b="1" dirty="0" smtClean="0">
                <a:solidFill>
                  <a:srgbClr val="002060"/>
                </a:solidFill>
              </a:rPr>
              <a:t>Los </a:t>
            </a:r>
            <a:r>
              <a:rPr lang="es-ES" sz="6000" b="1" dirty="0">
                <a:solidFill>
                  <a:srgbClr val="C00000"/>
                </a:solidFill>
              </a:rPr>
              <a:t>muertos</a:t>
            </a:r>
            <a:r>
              <a:rPr lang="es-ES" sz="6000" b="1" dirty="0">
                <a:solidFill>
                  <a:srgbClr val="002060"/>
                </a:solidFill>
              </a:rPr>
              <a:t> permanecen </a:t>
            </a:r>
            <a:r>
              <a:rPr lang="es-ES" sz="6000" b="1" dirty="0" smtClean="0">
                <a:solidFill>
                  <a:srgbClr val="C00000"/>
                </a:solidFill>
              </a:rPr>
              <a:t>sin vida</a:t>
            </a:r>
            <a:r>
              <a:rPr lang="es-ES" sz="6000" b="1" dirty="0" smtClean="0">
                <a:solidFill>
                  <a:srgbClr val="002060"/>
                </a:solidFill>
              </a:rPr>
              <a:t> </a:t>
            </a:r>
            <a:r>
              <a:rPr lang="es-ES" sz="6000" b="1" dirty="0">
                <a:solidFill>
                  <a:srgbClr val="002060"/>
                </a:solidFill>
              </a:rPr>
              <a:t>hasta la resurrección (si fueran al cielo cuando mueren entonces el juicio </a:t>
            </a:r>
            <a:r>
              <a:rPr lang="es-ES" sz="6000" b="1" dirty="0" smtClean="0">
                <a:solidFill>
                  <a:srgbClr val="002060"/>
                </a:solidFill>
              </a:rPr>
              <a:t>sería </a:t>
            </a:r>
            <a:r>
              <a:rPr lang="es-ES" sz="6000" b="1" dirty="0">
                <a:solidFill>
                  <a:srgbClr val="002060"/>
                </a:solidFill>
              </a:rPr>
              <a:t>en el momento de la muerte).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6000" b="1" dirty="0" smtClean="0">
                <a:solidFill>
                  <a:srgbClr val="002060"/>
                </a:solidFill>
              </a:rPr>
              <a:t>Debemos </a:t>
            </a:r>
            <a:r>
              <a:rPr lang="es-ES" sz="6000" b="1" dirty="0">
                <a:solidFill>
                  <a:srgbClr val="C00000"/>
                </a:solidFill>
              </a:rPr>
              <a:t>guardar el sábado </a:t>
            </a:r>
            <a:r>
              <a:rPr lang="es-ES" sz="6000" b="1" dirty="0">
                <a:solidFill>
                  <a:srgbClr val="002060"/>
                </a:solidFill>
              </a:rPr>
              <a:t>en conmemoración del creador.</a:t>
            </a:r>
          </a:p>
        </p:txBody>
      </p:sp>
    </p:spTree>
    <p:extLst>
      <p:ext uri="{BB962C8B-B14F-4D97-AF65-F5344CB8AC3E}">
        <p14:creationId xmlns:p14="http://schemas.microsoft.com/office/powerpoint/2010/main" val="175832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44712" y="162038"/>
            <a:ext cx="11430000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Considerar la profecía de la bestia que sale de la tierra en </a:t>
            </a:r>
            <a:r>
              <a:rPr lang="es-ES" sz="4400" b="1" dirty="0" smtClean="0">
                <a:solidFill>
                  <a:srgbClr val="C00000"/>
                </a:solidFill>
              </a:rPr>
              <a:t>Ap. 13:11-18.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Estudiar la </a:t>
            </a:r>
            <a:r>
              <a:rPr lang="es-ES" sz="4400" b="1" dirty="0" smtClean="0">
                <a:solidFill>
                  <a:srgbClr val="C00000"/>
                </a:solidFill>
              </a:rPr>
              <a:t>escena de la victoria</a:t>
            </a:r>
            <a:r>
              <a:rPr lang="es-ES" sz="4400" b="1" dirty="0" smtClean="0">
                <a:solidFill>
                  <a:srgbClr val="002060"/>
                </a:solidFill>
              </a:rPr>
              <a:t> de los 144,000 sobre el monte de Sion (Ap. 14:1-5).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Examinar la </a:t>
            </a:r>
            <a:r>
              <a:rPr lang="es-ES" sz="4400" b="1" dirty="0" smtClean="0">
                <a:solidFill>
                  <a:srgbClr val="C00000"/>
                </a:solidFill>
              </a:rPr>
              <a:t>escena de la cosecha </a:t>
            </a:r>
            <a:r>
              <a:rPr lang="es-ES" sz="4400" b="1" dirty="0" smtClean="0">
                <a:solidFill>
                  <a:srgbClr val="002060"/>
                </a:solidFill>
              </a:rPr>
              <a:t>que aparece después de los mensajes de los tres ángeles (Ap. 14:14-20).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Considerar el himno de victoria que se halla en Ap. 15:2-4.</a:t>
            </a:r>
            <a:endParaRPr lang="es-E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45393" y="1663202"/>
            <a:ext cx="4903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 smtClean="0">
                <a:solidFill>
                  <a:srgbClr val="4472C4">
                    <a:lumMod val="50000"/>
                  </a:srgbClr>
                </a:solidFill>
              </a:rPr>
              <a:t>Victoriosos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645393" y="318250"/>
            <a:ext cx="4180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Le da el poder a la bestia del mar</a:t>
            </a:r>
            <a:endParaRPr lang="es-ES" sz="3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45393" y="4156430"/>
            <a:ext cx="4577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Imperativos del primer mensaje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707713" y="5753436"/>
            <a:ext cx="403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Tercer mensaje</a:t>
            </a:r>
            <a:endParaRPr lang="es-ES" sz="3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45393" y="2764612"/>
            <a:ext cx="4714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 smtClean="0">
                <a:solidFill>
                  <a:srgbClr val="4472C4">
                    <a:lumMod val="50000"/>
                  </a:srgbClr>
                </a:solidFill>
              </a:rPr>
              <a:t>Los mensajes </a:t>
            </a: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de los 3 ángeles </a:t>
            </a:r>
            <a:r>
              <a:rPr lang="es-ES" sz="3200" dirty="0" smtClean="0">
                <a:solidFill>
                  <a:srgbClr val="4472C4">
                    <a:lumMod val="50000"/>
                  </a:srgbClr>
                </a:solidFill>
              </a:rPr>
              <a:t>explican…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903588" y="3429000"/>
            <a:ext cx="5104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Los 144 </a:t>
            </a:r>
            <a:r>
              <a:rPr lang="es-ES" sz="3200" dirty="0" smtClean="0">
                <a:solidFill>
                  <a:prstClr val="black"/>
                </a:solidFill>
              </a:rPr>
              <a:t>mil sobre el Monte de </a:t>
            </a:r>
            <a:r>
              <a:rPr lang="es-ES" sz="3200" dirty="0" err="1" smtClean="0">
                <a:solidFill>
                  <a:prstClr val="black"/>
                </a:solidFill>
              </a:rPr>
              <a:t>Sión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946708" y="1214578"/>
            <a:ext cx="501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El dragón en 538 d.C.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946710" y="266638"/>
            <a:ext cx="510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temed, dad gloria, adorad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931347" y="2022549"/>
            <a:ext cx="5048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C. </a:t>
            </a:r>
            <a:r>
              <a:rPr lang="es-ES" sz="3200" dirty="0"/>
              <a:t>Consecuencias de permanecer en Babilonia</a:t>
            </a:r>
            <a:endParaRPr lang="es-ES" sz="3200" dirty="0">
              <a:latin typeface="Calibri" panose="020F0502020204030204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977429" y="5643365"/>
            <a:ext cx="4756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 </a:t>
            </a:r>
            <a:r>
              <a:rPr lang="es-ES" sz="3200" noProof="0" dirty="0" smtClean="0">
                <a:solidFill>
                  <a:prstClr val="black"/>
                </a:solidFill>
              </a:rPr>
              <a:t>l</a:t>
            </a:r>
            <a:r>
              <a:rPr lang="es-ES" sz="3200" dirty="0" smtClean="0">
                <a:solidFill>
                  <a:prstClr val="black"/>
                </a:solidFill>
              </a:rPr>
              <a:t>a </a:t>
            </a:r>
            <a:r>
              <a:rPr lang="es-ES" sz="3200" dirty="0">
                <a:solidFill>
                  <a:prstClr val="black"/>
                </a:solidFill>
              </a:rPr>
              <a:t>forma en que los 144 mil triunfan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946708" y="4793573"/>
            <a:ext cx="501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</a:t>
            </a:r>
            <a:r>
              <a:rPr lang="es-ES" sz="3200" dirty="0" smtClean="0">
                <a:solidFill>
                  <a:prstClr val="black"/>
                </a:solidFill>
              </a:rPr>
              <a:t>orad, caminad, alabad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643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Las dos cosechas</a:t>
            </a:r>
          </a:p>
        </p:txBody>
      </p:sp>
    </p:spTree>
    <p:extLst>
      <p:ext uri="{BB962C8B-B14F-4D97-AF65-F5344CB8AC3E}">
        <p14:creationId xmlns:p14="http://schemas.microsoft.com/office/powerpoint/2010/main" val="5063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13056" y="116601"/>
            <a:ext cx="11286313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Cuando los tres ángeles terminen de proclamar sus mensajes habrá tan </a:t>
            </a:r>
            <a:r>
              <a:rPr lang="es-ES" sz="4800" b="1" dirty="0">
                <a:solidFill>
                  <a:srgbClr val="C00000"/>
                </a:solidFill>
              </a:rPr>
              <a:t>solo dos grupos</a:t>
            </a:r>
            <a:r>
              <a:rPr lang="es-ES" sz="4800" b="1" dirty="0">
                <a:solidFill>
                  <a:srgbClr val="002060"/>
                </a:solidFill>
              </a:rPr>
              <a:t>. En </a:t>
            </a:r>
            <a:r>
              <a:rPr lang="es-ES" sz="4800" b="1" dirty="0">
                <a:solidFill>
                  <a:srgbClr val="C00000"/>
                </a:solidFill>
              </a:rPr>
              <a:t>un grupo </a:t>
            </a:r>
            <a:r>
              <a:rPr lang="es-ES" sz="4800" b="1" dirty="0">
                <a:solidFill>
                  <a:srgbClr val="002060"/>
                </a:solidFill>
              </a:rPr>
              <a:t>estarán los que adoran a la bestia, su imagen y reciben la marca. En el </a:t>
            </a:r>
            <a:r>
              <a:rPr lang="es-ES" sz="4800" b="1" dirty="0">
                <a:solidFill>
                  <a:srgbClr val="C00000"/>
                </a:solidFill>
              </a:rPr>
              <a:t>otro lado </a:t>
            </a:r>
            <a:r>
              <a:rPr lang="es-ES" sz="4800" b="1" dirty="0">
                <a:solidFill>
                  <a:srgbClr val="002060"/>
                </a:solidFill>
              </a:rPr>
              <a:t>estarán los que guardan los mandamientos de Dios, la fe de Jesús y tienen el sello. Así es que los mensajes de los tres ángeles </a:t>
            </a:r>
            <a:r>
              <a:rPr lang="es-ES" sz="4800" b="1" dirty="0">
                <a:solidFill>
                  <a:srgbClr val="C00000"/>
                </a:solidFill>
              </a:rPr>
              <a:t>polarizan al mundo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03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13056" y="116601"/>
            <a:ext cx="11286313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La cosecha ocurrirá cuando </a:t>
            </a:r>
            <a:r>
              <a:rPr lang="es-ES" sz="4800" b="1" dirty="0">
                <a:solidFill>
                  <a:srgbClr val="C00000"/>
                </a:solidFill>
              </a:rPr>
              <a:t>toda persona </a:t>
            </a:r>
            <a:r>
              <a:rPr lang="es-ES" sz="4800" b="1" dirty="0">
                <a:solidFill>
                  <a:srgbClr val="002060"/>
                </a:solidFill>
              </a:rPr>
              <a:t>haya tomado una decisión en favor o en contra de los mensajes. Es decir, cuando se cierra la puerta de la gracia todos habrán escogido estar de un lado o del otro y </a:t>
            </a:r>
            <a:r>
              <a:rPr lang="es-ES" sz="4800" b="1" dirty="0">
                <a:solidFill>
                  <a:srgbClr val="C00000"/>
                </a:solidFill>
              </a:rPr>
              <a:t>no habrá otra oportunidad</a:t>
            </a:r>
            <a:r>
              <a:rPr lang="es-ES" sz="4800" b="1" dirty="0">
                <a:solidFill>
                  <a:srgbClr val="002060"/>
                </a:solidFill>
              </a:rPr>
              <a:t> de salvación. El grupo de los justos es el primero en ser cosechado:</a:t>
            </a:r>
          </a:p>
        </p:txBody>
      </p:sp>
    </p:spTree>
    <p:extLst>
      <p:ext uri="{BB962C8B-B14F-4D97-AF65-F5344CB8AC3E}">
        <p14:creationId xmlns:p14="http://schemas.microsoft.com/office/powerpoint/2010/main" val="19938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930099"/>
            <a:ext cx="114488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“</a:t>
            </a:r>
            <a:r>
              <a:rPr lang="es-ES" sz="4000" b="1" dirty="0">
                <a:solidFill>
                  <a:schemeClr val="bg1"/>
                </a:solidFill>
              </a:rPr>
              <a:t>Miré, y he aquí una nube blanca; y sobre la nube uno sentado semejante al Hijo del Hombre, que tenía en la cabeza una corona de oro, y en la mano una </a:t>
            </a:r>
            <a:r>
              <a:rPr lang="es-ES" sz="4000" b="1" dirty="0">
                <a:solidFill>
                  <a:srgbClr val="FFFF00"/>
                </a:solidFill>
              </a:rPr>
              <a:t>hoz aguda</a:t>
            </a:r>
            <a:r>
              <a:rPr lang="es-ES" sz="4000" b="1" dirty="0">
                <a:solidFill>
                  <a:schemeClr val="bg1"/>
                </a:solidFill>
              </a:rPr>
              <a:t>. 15 Y del templo salió otro ángel, clamando a gran voz al que estaba sentado sobre la nube: Mete tu hoz, y siega; porque la hora de segar ha llegado, pues </a:t>
            </a:r>
            <a:r>
              <a:rPr lang="es-ES" sz="4000" b="1" dirty="0">
                <a:solidFill>
                  <a:srgbClr val="FFFF00"/>
                </a:solidFill>
              </a:rPr>
              <a:t>la mies de la tierra </a:t>
            </a:r>
            <a:r>
              <a:rPr lang="es-ES" sz="4000" b="1" dirty="0">
                <a:solidFill>
                  <a:schemeClr val="bg1"/>
                </a:solidFill>
              </a:rPr>
              <a:t>está madura. 16 Y el que estaba sentado sobre la nube metió su hoz en la tierra, y la tierra fue segada.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14:14-16:</a:t>
            </a:r>
          </a:p>
        </p:txBody>
      </p:sp>
    </p:spTree>
    <p:extLst>
      <p:ext uri="{BB962C8B-B14F-4D97-AF65-F5344CB8AC3E}">
        <p14:creationId xmlns:p14="http://schemas.microsoft.com/office/powerpoint/2010/main" val="175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16555" y="531370"/>
            <a:ext cx="11286313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La </a:t>
            </a:r>
            <a:r>
              <a:rPr lang="es-ES" sz="4800" b="1" dirty="0">
                <a:solidFill>
                  <a:srgbClr val="C00000"/>
                </a:solidFill>
              </a:rPr>
              <a:t>mies</a:t>
            </a:r>
            <a:r>
              <a:rPr lang="es-ES" sz="4800" b="1" dirty="0">
                <a:solidFill>
                  <a:srgbClr val="002060"/>
                </a:solidFill>
              </a:rPr>
              <a:t> de la tierra aceptó los mensajes de los tres ángeles y las </a:t>
            </a:r>
            <a:r>
              <a:rPr lang="es-ES" sz="4800" b="1" dirty="0">
                <a:solidFill>
                  <a:srgbClr val="C00000"/>
                </a:solidFill>
              </a:rPr>
              <a:t>uvas</a:t>
            </a:r>
            <a:r>
              <a:rPr lang="es-ES" sz="4800" b="1" dirty="0">
                <a:solidFill>
                  <a:srgbClr val="002060"/>
                </a:solidFill>
              </a:rPr>
              <a:t> los rechazaron.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La </a:t>
            </a:r>
            <a:r>
              <a:rPr lang="es-ES" sz="4800" b="1" dirty="0">
                <a:solidFill>
                  <a:srgbClr val="002060"/>
                </a:solidFill>
              </a:rPr>
              <a:t>mies de la tierra tiene el </a:t>
            </a:r>
            <a:r>
              <a:rPr lang="es-ES" sz="4800" b="1" dirty="0">
                <a:solidFill>
                  <a:srgbClr val="C00000"/>
                </a:solidFill>
              </a:rPr>
              <a:t>sello</a:t>
            </a:r>
            <a:r>
              <a:rPr lang="es-ES" sz="4800" b="1" dirty="0">
                <a:solidFill>
                  <a:srgbClr val="002060"/>
                </a:solidFill>
              </a:rPr>
              <a:t> de Dios y las uvas tienen la </a:t>
            </a:r>
            <a:r>
              <a:rPr lang="es-ES" sz="4800" b="1" dirty="0">
                <a:solidFill>
                  <a:srgbClr val="C00000"/>
                </a:solidFill>
              </a:rPr>
              <a:t>marca</a:t>
            </a:r>
            <a:r>
              <a:rPr lang="es-ES" sz="4800" b="1" dirty="0">
                <a:solidFill>
                  <a:srgbClr val="002060"/>
                </a:solidFill>
              </a:rPr>
              <a:t> de la bestia.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La </a:t>
            </a:r>
            <a:r>
              <a:rPr lang="es-ES" sz="4800" b="1" dirty="0">
                <a:solidFill>
                  <a:srgbClr val="002060"/>
                </a:solidFill>
              </a:rPr>
              <a:t>mies </a:t>
            </a:r>
            <a:r>
              <a:rPr lang="es-ES" sz="4800" b="1" dirty="0" smtClean="0">
                <a:solidFill>
                  <a:srgbClr val="002060"/>
                </a:solidFill>
              </a:rPr>
              <a:t>está </a:t>
            </a:r>
            <a:r>
              <a:rPr lang="es-ES" sz="4800" b="1" dirty="0">
                <a:solidFill>
                  <a:srgbClr val="002060"/>
                </a:solidFill>
              </a:rPr>
              <a:t>espiritualmente </a:t>
            </a:r>
            <a:r>
              <a:rPr lang="es-ES" sz="4800" b="1" dirty="0">
                <a:solidFill>
                  <a:srgbClr val="C00000"/>
                </a:solidFill>
              </a:rPr>
              <a:t>dentro</a:t>
            </a:r>
            <a:r>
              <a:rPr lang="es-ES" sz="4800" b="1" dirty="0">
                <a:solidFill>
                  <a:srgbClr val="002060"/>
                </a:solidFill>
              </a:rPr>
              <a:t> de la ciudad y las uvas están </a:t>
            </a:r>
            <a:r>
              <a:rPr lang="es-ES" sz="4800" b="1" dirty="0">
                <a:solidFill>
                  <a:srgbClr val="C00000"/>
                </a:solidFill>
              </a:rPr>
              <a:t>fuera</a:t>
            </a:r>
            <a:r>
              <a:rPr lang="es-ES" sz="4800" b="1" dirty="0">
                <a:solidFill>
                  <a:srgbClr val="002060"/>
                </a:solidFill>
              </a:rPr>
              <a:t> en el lagar.</a:t>
            </a:r>
          </a:p>
        </p:txBody>
      </p:sp>
    </p:spTree>
    <p:extLst>
      <p:ext uri="{BB962C8B-B14F-4D97-AF65-F5344CB8AC3E}">
        <p14:creationId xmlns:p14="http://schemas.microsoft.com/office/powerpoint/2010/main" val="393744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2025908"/>
            <a:ext cx="114488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>
                <a:solidFill>
                  <a:schemeClr val="bg1"/>
                </a:solidFill>
              </a:rPr>
              <a:t>Salió otro ángel del templo que está en el cielo, teniendo también una hoz aguda. 18 Y salió del altar otro ángel, que tenía poder sobre el fuego, y llamó a gran voz al que tenía la </a:t>
            </a:r>
            <a:r>
              <a:rPr lang="es-ES" sz="4400" b="1" dirty="0">
                <a:solidFill>
                  <a:srgbClr val="FFFF00"/>
                </a:solidFill>
              </a:rPr>
              <a:t>hoz </a:t>
            </a:r>
            <a:r>
              <a:rPr lang="es-ES" sz="4400" b="1" dirty="0" smtClean="0">
                <a:solidFill>
                  <a:srgbClr val="FFFF00"/>
                </a:solidFill>
              </a:rPr>
              <a:t>aguda</a:t>
            </a:r>
            <a:r>
              <a:rPr lang="es-ES" sz="4400" b="1" dirty="0" smtClean="0">
                <a:solidFill>
                  <a:schemeClr val="bg1"/>
                </a:solidFill>
              </a:rPr>
              <a:t>, diciendo</a:t>
            </a:r>
            <a:r>
              <a:rPr lang="es-ES" sz="4400" b="1" dirty="0">
                <a:solidFill>
                  <a:schemeClr val="bg1"/>
                </a:solidFill>
              </a:rPr>
              <a:t>: Mete tu hoz aguda, y </a:t>
            </a:r>
            <a:r>
              <a:rPr lang="es-ES" sz="4400" b="1" dirty="0">
                <a:solidFill>
                  <a:srgbClr val="FFFF00"/>
                </a:solidFill>
              </a:rPr>
              <a:t>vendimia los racimos</a:t>
            </a:r>
            <a:r>
              <a:rPr lang="es-ES" sz="4400" b="1" dirty="0">
                <a:solidFill>
                  <a:schemeClr val="bg1"/>
                </a:solidFill>
              </a:rPr>
              <a:t> de la tierra, porque sus </a:t>
            </a:r>
            <a:r>
              <a:rPr lang="es-ES" sz="4400" b="1" dirty="0">
                <a:solidFill>
                  <a:srgbClr val="FFFF00"/>
                </a:solidFill>
              </a:rPr>
              <a:t>uvas</a:t>
            </a:r>
            <a:r>
              <a:rPr lang="es-ES" sz="4400" b="1" dirty="0">
                <a:solidFill>
                  <a:schemeClr val="bg1"/>
                </a:solidFill>
              </a:rPr>
              <a:t> están maduras.”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52342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14:17, 18: </a:t>
            </a:r>
            <a:r>
              <a:rPr lang="es-ES" dirty="0">
                <a:solidFill>
                  <a:schemeClr val="tx1"/>
                </a:solidFill>
              </a:rPr>
              <a:t>Después que Dios ha sellado a sus fieles, marca a los </a:t>
            </a:r>
            <a:r>
              <a:rPr lang="es-ES" dirty="0" smtClean="0">
                <a:solidFill>
                  <a:schemeClr val="tx1"/>
                </a:solidFill>
              </a:rPr>
              <a:t>impíos [uvas] </a:t>
            </a:r>
            <a:r>
              <a:rPr lang="es-ES" dirty="0">
                <a:solidFill>
                  <a:schemeClr val="tx1"/>
                </a:solidFill>
              </a:rPr>
              <a:t>para su destrucción</a:t>
            </a:r>
            <a:r>
              <a:rPr lang="es-ES" dirty="0" smtClean="0">
                <a:solidFill>
                  <a:schemeClr val="tx1"/>
                </a:solidFill>
              </a:rPr>
              <a:t>: 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La guerra final y la liberación</a:t>
            </a:r>
          </a:p>
        </p:txBody>
      </p:sp>
    </p:spTree>
    <p:extLst>
      <p:ext uri="{BB962C8B-B14F-4D97-AF65-F5344CB8AC3E}">
        <p14:creationId xmlns:p14="http://schemas.microsoft.com/office/powerpoint/2010/main" val="37781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 dirty="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53664" y="522493"/>
            <a:ext cx="10908787" cy="55092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Cuando se cierra la puerta de la gracia los 144,000 </a:t>
            </a:r>
            <a:r>
              <a:rPr lang="es-ES" sz="4400" b="1" dirty="0" smtClean="0">
                <a:solidFill>
                  <a:srgbClr val="002060"/>
                </a:solidFill>
              </a:rPr>
              <a:t>pasarán </a:t>
            </a:r>
            <a:r>
              <a:rPr lang="es-ES" sz="4400" b="1" dirty="0">
                <a:solidFill>
                  <a:srgbClr val="002060"/>
                </a:solidFill>
              </a:rPr>
              <a:t>por un </a:t>
            </a:r>
            <a:r>
              <a:rPr lang="es-ES" sz="4400" b="1" dirty="0">
                <a:solidFill>
                  <a:srgbClr val="C00000"/>
                </a:solidFill>
              </a:rPr>
              <a:t>tiempo de angustia </a:t>
            </a:r>
            <a:r>
              <a:rPr lang="es-ES" sz="4400" b="1" dirty="0">
                <a:solidFill>
                  <a:srgbClr val="002060"/>
                </a:solidFill>
              </a:rPr>
              <a:t>como </a:t>
            </a:r>
            <a:r>
              <a:rPr lang="es-ES" sz="4400" b="1" dirty="0" smtClean="0">
                <a:solidFill>
                  <a:srgbClr val="002060"/>
                </a:solidFill>
              </a:rPr>
              <a:t>jamás </a:t>
            </a:r>
            <a:r>
              <a:rPr lang="es-ES" sz="4400" b="1" dirty="0">
                <a:solidFill>
                  <a:srgbClr val="002060"/>
                </a:solidFill>
              </a:rPr>
              <a:t>ha visto el mundo. Los que </a:t>
            </a:r>
            <a:r>
              <a:rPr lang="es-ES" sz="4400" b="1" dirty="0" smtClean="0">
                <a:solidFill>
                  <a:srgbClr val="002060"/>
                </a:solidFill>
              </a:rPr>
              <a:t>adoraron </a:t>
            </a:r>
            <a:r>
              <a:rPr lang="es-ES" sz="4400" b="1" dirty="0">
                <a:solidFill>
                  <a:srgbClr val="002060"/>
                </a:solidFill>
              </a:rPr>
              <a:t>a la bestia y su imagen y recibieron la marca </a:t>
            </a:r>
            <a:r>
              <a:rPr lang="es-ES" sz="4400" b="1" dirty="0" smtClean="0">
                <a:solidFill>
                  <a:srgbClr val="002060"/>
                </a:solidFill>
              </a:rPr>
              <a:t>rodearán </a:t>
            </a:r>
            <a:r>
              <a:rPr lang="es-ES" sz="4400" b="1" dirty="0">
                <a:solidFill>
                  <a:srgbClr val="002060"/>
                </a:solidFill>
              </a:rPr>
              <a:t>al remanente fiel con la intención de </a:t>
            </a:r>
            <a:r>
              <a:rPr lang="es-ES" sz="4400" b="1" dirty="0">
                <a:solidFill>
                  <a:srgbClr val="C00000"/>
                </a:solidFill>
              </a:rPr>
              <a:t>destruirlo</a:t>
            </a:r>
            <a:r>
              <a:rPr lang="es-ES" sz="4400" b="1" dirty="0">
                <a:solidFill>
                  <a:srgbClr val="002060"/>
                </a:solidFill>
              </a:rPr>
              <a:t>, pero </a:t>
            </a:r>
            <a:r>
              <a:rPr lang="es-ES" sz="4400" b="1" dirty="0">
                <a:solidFill>
                  <a:srgbClr val="C00000"/>
                </a:solidFill>
              </a:rPr>
              <a:t>Jesús vendrá </a:t>
            </a:r>
            <a:r>
              <a:rPr lang="es-ES" sz="4400" b="1" dirty="0">
                <a:solidFill>
                  <a:srgbClr val="002060"/>
                </a:solidFill>
              </a:rPr>
              <a:t>con los </a:t>
            </a:r>
            <a:r>
              <a:rPr lang="es-ES" sz="4400" b="1" dirty="0" smtClean="0">
                <a:solidFill>
                  <a:srgbClr val="002060"/>
                </a:solidFill>
              </a:rPr>
              <a:t>ejércitos </a:t>
            </a:r>
            <a:r>
              <a:rPr lang="es-ES" sz="4400" b="1" dirty="0">
                <a:solidFill>
                  <a:srgbClr val="002060"/>
                </a:solidFill>
              </a:rPr>
              <a:t>del cielo para pisotear el lagar y librar a sus fieles: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4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1003841"/>
            <a:ext cx="1144885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>
                <a:solidFill>
                  <a:schemeClr val="bg1"/>
                </a:solidFill>
              </a:rPr>
              <a:t>Y el ángel arrojó su hoz en la tierra, y vendimió la viña de la tierra, y echó las uvas en </a:t>
            </a:r>
            <a:r>
              <a:rPr lang="es-ES" sz="4400" b="1" dirty="0">
                <a:solidFill>
                  <a:srgbClr val="FFFF00"/>
                </a:solidFill>
              </a:rPr>
              <a:t>el gran </a:t>
            </a:r>
            <a:r>
              <a:rPr lang="es-ES" sz="4400" b="1" dirty="0" smtClean="0">
                <a:solidFill>
                  <a:srgbClr val="FFFF00"/>
                </a:solidFill>
              </a:rPr>
              <a:t>lagar</a:t>
            </a:r>
            <a:r>
              <a:rPr lang="es-ES" sz="4400" b="1" dirty="0" smtClean="0">
                <a:solidFill>
                  <a:schemeClr val="bg1"/>
                </a:solidFill>
              </a:rPr>
              <a:t> </a:t>
            </a:r>
            <a:r>
              <a:rPr lang="es-ES" sz="4400" b="1" dirty="0">
                <a:solidFill>
                  <a:schemeClr val="bg1"/>
                </a:solidFill>
              </a:rPr>
              <a:t>de la ira de Dios [</a:t>
            </a:r>
            <a:r>
              <a:rPr lang="es-ES" sz="4400" b="1" dirty="0">
                <a:solidFill>
                  <a:srgbClr val="FFFF00"/>
                </a:solidFill>
              </a:rPr>
              <a:t>referencia al mensaje del tercer ángel. Estos son los que adoran a </a:t>
            </a:r>
            <a:r>
              <a:rPr lang="es-ES" sz="4400" b="1" dirty="0" smtClean="0">
                <a:solidFill>
                  <a:srgbClr val="FFFF00"/>
                </a:solidFill>
              </a:rPr>
              <a:t>la </a:t>
            </a:r>
            <a:r>
              <a:rPr lang="es-ES" sz="4400" b="1" dirty="0">
                <a:solidFill>
                  <a:srgbClr val="FFFF00"/>
                </a:solidFill>
              </a:rPr>
              <a:t>bestia, su imagen y reciben la marca</a:t>
            </a:r>
            <a:r>
              <a:rPr lang="es-ES" sz="4400" b="1" dirty="0">
                <a:solidFill>
                  <a:schemeClr val="bg1"/>
                </a:solidFill>
              </a:rPr>
              <a:t>]. </a:t>
            </a:r>
            <a:r>
              <a:rPr lang="es-ES" sz="4400" b="1" dirty="0" smtClean="0">
                <a:solidFill>
                  <a:schemeClr val="bg1"/>
                </a:solidFill>
              </a:rPr>
              <a:t>20 </a:t>
            </a:r>
            <a:r>
              <a:rPr lang="es-ES" sz="4400" b="1" dirty="0">
                <a:solidFill>
                  <a:schemeClr val="bg1"/>
                </a:solidFill>
              </a:rPr>
              <a:t>Y fue pisado el lagar </a:t>
            </a:r>
            <a:r>
              <a:rPr lang="es-ES" sz="4400" b="1" dirty="0">
                <a:solidFill>
                  <a:srgbClr val="FFFF00"/>
                </a:solidFill>
              </a:rPr>
              <a:t>fuera de la ciudad</a:t>
            </a:r>
            <a:r>
              <a:rPr lang="es-ES" sz="4400" b="1" dirty="0">
                <a:solidFill>
                  <a:schemeClr val="bg1"/>
                </a:solidFill>
              </a:rPr>
              <a:t>, y del </a:t>
            </a:r>
            <a:r>
              <a:rPr lang="es-ES" sz="4400" b="1" dirty="0" smtClean="0">
                <a:solidFill>
                  <a:schemeClr val="bg1"/>
                </a:solidFill>
              </a:rPr>
              <a:t>lagar </a:t>
            </a:r>
            <a:r>
              <a:rPr lang="es-ES" sz="4400" b="1" dirty="0">
                <a:solidFill>
                  <a:schemeClr val="bg1"/>
                </a:solidFill>
              </a:rPr>
              <a:t>salió sangre hasta los </a:t>
            </a:r>
            <a:r>
              <a:rPr lang="es-ES" sz="4400" b="1" dirty="0">
                <a:solidFill>
                  <a:srgbClr val="FFFF00"/>
                </a:solidFill>
              </a:rPr>
              <a:t>frenos de los caballos</a:t>
            </a:r>
            <a:r>
              <a:rPr lang="es-ES" sz="4400" b="1" dirty="0">
                <a:solidFill>
                  <a:schemeClr val="bg1"/>
                </a:solidFill>
              </a:rPr>
              <a:t>, por mil seiscientos estadios.”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14:19, 20:</a:t>
            </a:r>
          </a:p>
        </p:txBody>
      </p:sp>
    </p:spTree>
    <p:extLst>
      <p:ext uri="{BB962C8B-B14F-4D97-AF65-F5344CB8AC3E}">
        <p14:creationId xmlns:p14="http://schemas.microsoft.com/office/powerpoint/2010/main" val="39754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Daniel 7</a:t>
            </a:r>
          </a:p>
        </p:txBody>
      </p:sp>
    </p:spTree>
    <p:extLst>
      <p:ext uri="{BB962C8B-B14F-4D97-AF65-F5344CB8AC3E}">
        <p14:creationId xmlns:p14="http://schemas.microsoft.com/office/powerpoint/2010/main" val="13468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187613" y="1718177"/>
            <a:ext cx="119019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Entonces vi el cielo abierto; y he aquí un </a:t>
            </a:r>
            <a:r>
              <a:rPr lang="es-ES" sz="4800" b="1" dirty="0">
                <a:solidFill>
                  <a:srgbClr val="FFFF00"/>
                </a:solidFill>
              </a:rPr>
              <a:t>caballo blanco</a:t>
            </a:r>
            <a:r>
              <a:rPr lang="es-ES" sz="4800" b="1" dirty="0">
                <a:solidFill>
                  <a:schemeClr val="bg1"/>
                </a:solidFill>
              </a:rPr>
              <a:t>, y el que lo montaba se llamaba Fiel </a:t>
            </a:r>
            <a:r>
              <a:rPr lang="es-ES" sz="4800" b="1" dirty="0" smtClean="0">
                <a:solidFill>
                  <a:schemeClr val="bg1"/>
                </a:solidFill>
              </a:rPr>
              <a:t>y </a:t>
            </a:r>
            <a:r>
              <a:rPr lang="es-ES" sz="4800" b="1" dirty="0">
                <a:solidFill>
                  <a:schemeClr val="bg1"/>
                </a:solidFill>
              </a:rPr>
              <a:t>Verdadero, y con justicia juzga y pelea. 12 Sus ojos eran como llama de fuego, y había en su </a:t>
            </a:r>
            <a:r>
              <a:rPr lang="es-ES" sz="4800" b="1" dirty="0" smtClean="0">
                <a:solidFill>
                  <a:schemeClr val="bg1"/>
                </a:solidFill>
              </a:rPr>
              <a:t>cabeza </a:t>
            </a:r>
            <a:r>
              <a:rPr lang="es-ES" sz="4800" b="1" dirty="0">
                <a:solidFill>
                  <a:schemeClr val="bg1"/>
                </a:solidFill>
              </a:rPr>
              <a:t>muchas diademas; y tenía un nombre escrito que ninguno conocía sino él mismo.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132735" y="111335"/>
            <a:ext cx="12011707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 smtClean="0"/>
              <a:t>Ap. </a:t>
            </a:r>
            <a:r>
              <a:rPr lang="es-ES" dirty="0"/>
              <a:t>19:11-16 </a:t>
            </a:r>
            <a:r>
              <a:rPr lang="es-ES" dirty="0">
                <a:solidFill>
                  <a:schemeClr val="tx1"/>
                </a:solidFill>
              </a:rPr>
              <a:t>amplia el lenguaje de </a:t>
            </a:r>
            <a:r>
              <a:rPr lang="es-ES" dirty="0" smtClean="0">
                <a:solidFill>
                  <a:schemeClr val="tx1"/>
                </a:solidFill>
              </a:rPr>
              <a:t>Ap. </a:t>
            </a:r>
            <a:r>
              <a:rPr lang="es-ES" dirty="0">
                <a:solidFill>
                  <a:schemeClr val="tx1"/>
                </a:solidFill>
              </a:rPr>
              <a:t>14:19, 20. Aquí descubrimos </a:t>
            </a:r>
            <a:r>
              <a:rPr lang="es-ES" dirty="0" smtClean="0">
                <a:solidFill>
                  <a:schemeClr val="tx1"/>
                </a:solidFill>
              </a:rPr>
              <a:t>quiénes </a:t>
            </a:r>
            <a:r>
              <a:rPr lang="es-ES" dirty="0">
                <a:solidFill>
                  <a:schemeClr val="tx1"/>
                </a:solidFill>
              </a:rPr>
              <a:t>montan los caballos que pisotean el lagar: </a:t>
            </a:r>
          </a:p>
        </p:txBody>
      </p:sp>
    </p:spTree>
    <p:extLst>
      <p:ext uri="{BB962C8B-B14F-4D97-AF65-F5344CB8AC3E}">
        <p14:creationId xmlns:p14="http://schemas.microsoft.com/office/powerpoint/2010/main" val="37088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28907" y="0"/>
            <a:ext cx="1144885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13 </a:t>
            </a:r>
            <a:r>
              <a:rPr lang="es-ES" sz="4400" b="1" dirty="0">
                <a:solidFill>
                  <a:schemeClr val="bg1"/>
                </a:solidFill>
              </a:rPr>
              <a:t>Estaba vestido de una ropa teñida en sangre; y su nombre es: EL VERBO DE DIOS. 14 Y los </a:t>
            </a:r>
          </a:p>
          <a:p>
            <a:r>
              <a:rPr lang="es-ES" sz="4400" b="1" dirty="0">
                <a:solidFill>
                  <a:srgbClr val="FFFF00"/>
                </a:solidFill>
              </a:rPr>
              <a:t>ejércitos celestiales</a:t>
            </a:r>
            <a:r>
              <a:rPr lang="es-ES" sz="4400" b="1" dirty="0">
                <a:solidFill>
                  <a:schemeClr val="bg1"/>
                </a:solidFill>
              </a:rPr>
              <a:t>, vestidos de lino finísimo, blanco y limpio, le seguían en </a:t>
            </a:r>
            <a:r>
              <a:rPr lang="es-ES" sz="4400" b="1" dirty="0">
                <a:solidFill>
                  <a:srgbClr val="FFFF00"/>
                </a:solidFill>
              </a:rPr>
              <a:t>caballos blancos</a:t>
            </a:r>
            <a:r>
              <a:rPr lang="es-ES" sz="4400" b="1" dirty="0">
                <a:solidFill>
                  <a:schemeClr val="bg1"/>
                </a:solidFill>
              </a:rPr>
              <a:t>. </a:t>
            </a:r>
          </a:p>
          <a:p>
            <a:r>
              <a:rPr lang="es-ES" sz="4400" b="1" dirty="0" smtClean="0">
                <a:solidFill>
                  <a:schemeClr val="bg1"/>
                </a:solidFill>
              </a:rPr>
              <a:t>15 De </a:t>
            </a:r>
            <a:r>
              <a:rPr lang="es-ES" sz="4400" b="1" dirty="0">
                <a:solidFill>
                  <a:schemeClr val="bg1"/>
                </a:solidFill>
              </a:rPr>
              <a:t>su boca sale una espada aguda, para herir con ella a las naciones, y él las regirá con vara </a:t>
            </a:r>
          </a:p>
          <a:p>
            <a:r>
              <a:rPr lang="es-ES" sz="4400" b="1" dirty="0">
                <a:solidFill>
                  <a:schemeClr val="bg1"/>
                </a:solidFill>
              </a:rPr>
              <a:t>de hierro; y él </a:t>
            </a:r>
            <a:r>
              <a:rPr lang="es-ES" sz="4400" b="1" dirty="0">
                <a:solidFill>
                  <a:srgbClr val="FFFF00"/>
                </a:solidFill>
              </a:rPr>
              <a:t>pisa el lagar del vino del furor y de la ira del Dios Todopoderoso</a:t>
            </a:r>
            <a:r>
              <a:rPr lang="es-ES" sz="4400" b="1" dirty="0">
                <a:solidFill>
                  <a:schemeClr val="bg1"/>
                </a:solidFill>
              </a:rPr>
              <a:t>. 16 Y en su </a:t>
            </a:r>
          </a:p>
          <a:p>
            <a:r>
              <a:rPr lang="es-ES" sz="4400" b="1" dirty="0">
                <a:solidFill>
                  <a:schemeClr val="bg1"/>
                </a:solidFill>
              </a:rPr>
              <a:t>vestidura y en su muslo tiene escrito este nombre: REY DE REYES Y SEÑOR DE SEÑORES.</a:t>
            </a:r>
          </a:p>
        </p:txBody>
      </p:sp>
    </p:spTree>
    <p:extLst>
      <p:ext uri="{BB962C8B-B14F-4D97-AF65-F5344CB8AC3E}">
        <p14:creationId xmlns:p14="http://schemas.microsoft.com/office/powerpoint/2010/main" val="3785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187613" y="2013145"/>
            <a:ext cx="119019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Y vi a la </a:t>
            </a:r>
            <a:r>
              <a:rPr lang="es-ES" sz="6000" b="1" dirty="0">
                <a:solidFill>
                  <a:srgbClr val="FFFF00"/>
                </a:solidFill>
              </a:rPr>
              <a:t>bestia</a:t>
            </a:r>
            <a:r>
              <a:rPr lang="es-ES" sz="6000" b="1" dirty="0">
                <a:solidFill>
                  <a:schemeClr val="bg1"/>
                </a:solidFill>
              </a:rPr>
              <a:t>, a los </a:t>
            </a:r>
            <a:r>
              <a:rPr lang="es-ES" sz="6000" b="1" dirty="0">
                <a:solidFill>
                  <a:srgbClr val="FFFF00"/>
                </a:solidFill>
              </a:rPr>
              <a:t>reyes</a:t>
            </a:r>
            <a:r>
              <a:rPr lang="es-ES" sz="6000" b="1" dirty="0">
                <a:solidFill>
                  <a:schemeClr val="bg1"/>
                </a:solidFill>
              </a:rPr>
              <a:t> de la tierra y a sus ejércitos, reunidos para guerrear contra el que </a:t>
            </a:r>
            <a:r>
              <a:rPr lang="es-ES" sz="6000" b="1" dirty="0" smtClean="0">
                <a:solidFill>
                  <a:schemeClr val="bg1"/>
                </a:solidFill>
              </a:rPr>
              <a:t>montaba </a:t>
            </a:r>
            <a:r>
              <a:rPr lang="es-ES" sz="6000" b="1" dirty="0">
                <a:solidFill>
                  <a:schemeClr val="bg1"/>
                </a:solidFill>
              </a:rPr>
              <a:t>el caballo, y contra su ejército.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132735" y="111335"/>
            <a:ext cx="12011707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19:19-20</a:t>
            </a:r>
            <a:r>
              <a:rPr lang="es-ES" dirty="0" smtClean="0"/>
              <a:t>: </a:t>
            </a:r>
            <a:r>
              <a:rPr lang="es-ES" dirty="0">
                <a:solidFill>
                  <a:schemeClr val="tx1"/>
                </a:solidFill>
              </a:rPr>
              <a:t>Cuando Jesús venga para librar a su pueblo, destruirá a la triple alianza que los oprimió</a:t>
            </a:r>
            <a:r>
              <a:rPr lang="es-ES" dirty="0" smtClean="0">
                <a:solidFill>
                  <a:schemeClr val="tx1"/>
                </a:solidFill>
              </a:rPr>
              <a:t>: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53962" y="117693"/>
            <a:ext cx="115627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20 </a:t>
            </a:r>
            <a:r>
              <a:rPr lang="es-ES" sz="5400" b="1" dirty="0">
                <a:solidFill>
                  <a:schemeClr val="bg1"/>
                </a:solidFill>
              </a:rPr>
              <a:t>Y la </a:t>
            </a:r>
            <a:r>
              <a:rPr lang="es-ES" sz="5400" b="1" dirty="0">
                <a:solidFill>
                  <a:srgbClr val="FFFF00"/>
                </a:solidFill>
              </a:rPr>
              <a:t>bestia</a:t>
            </a:r>
            <a:r>
              <a:rPr lang="es-ES" sz="5400" b="1" dirty="0">
                <a:solidFill>
                  <a:schemeClr val="bg1"/>
                </a:solidFill>
              </a:rPr>
              <a:t> fue apresada, y con ella el </a:t>
            </a:r>
            <a:r>
              <a:rPr lang="es-ES" sz="5400" b="1" dirty="0">
                <a:solidFill>
                  <a:srgbClr val="FFFF00"/>
                </a:solidFill>
              </a:rPr>
              <a:t>falso </a:t>
            </a:r>
            <a:r>
              <a:rPr lang="es-ES" sz="5400" b="1" dirty="0" smtClean="0">
                <a:solidFill>
                  <a:srgbClr val="FFFF00"/>
                </a:solidFill>
              </a:rPr>
              <a:t>profeta </a:t>
            </a:r>
            <a:r>
              <a:rPr lang="es-ES" sz="5400" b="1" dirty="0" smtClean="0">
                <a:solidFill>
                  <a:schemeClr val="bg1"/>
                </a:solidFill>
              </a:rPr>
              <a:t>que </a:t>
            </a:r>
            <a:r>
              <a:rPr lang="es-ES" sz="5400" b="1" dirty="0">
                <a:solidFill>
                  <a:schemeClr val="bg1"/>
                </a:solidFill>
              </a:rPr>
              <a:t>había hecho delante de ella las señales con las cuales había engañado a los que recibieron </a:t>
            </a:r>
            <a:r>
              <a:rPr lang="es-ES" sz="5400" b="1" dirty="0" smtClean="0">
                <a:solidFill>
                  <a:schemeClr val="bg1"/>
                </a:solidFill>
              </a:rPr>
              <a:t>la </a:t>
            </a:r>
            <a:r>
              <a:rPr lang="es-ES" sz="5400" b="1" dirty="0">
                <a:solidFill>
                  <a:srgbClr val="FFFF00"/>
                </a:solidFill>
              </a:rPr>
              <a:t>marca</a:t>
            </a:r>
            <a:r>
              <a:rPr lang="es-ES" sz="5400" b="1" dirty="0">
                <a:solidFill>
                  <a:schemeClr val="bg1"/>
                </a:solidFill>
              </a:rPr>
              <a:t> de la bestia, y habían adorado su </a:t>
            </a:r>
            <a:r>
              <a:rPr lang="es-ES" sz="5400" b="1" dirty="0">
                <a:solidFill>
                  <a:srgbClr val="FFFF00"/>
                </a:solidFill>
              </a:rPr>
              <a:t>imagen</a:t>
            </a:r>
            <a:r>
              <a:rPr lang="es-ES" sz="5400" b="1" dirty="0">
                <a:solidFill>
                  <a:schemeClr val="bg1"/>
                </a:solidFill>
              </a:rPr>
              <a:t>. Estos dos fueron lanzados vivos dentro de </a:t>
            </a:r>
            <a:r>
              <a:rPr lang="es-ES" sz="5400" b="1" dirty="0" smtClean="0">
                <a:solidFill>
                  <a:schemeClr val="bg1"/>
                </a:solidFill>
              </a:rPr>
              <a:t>un </a:t>
            </a:r>
            <a:r>
              <a:rPr lang="es-ES" sz="5400" b="1" dirty="0">
                <a:solidFill>
                  <a:schemeClr val="bg1"/>
                </a:solidFill>
              </a:rPr>
              <a:t>lago de fuego que arde con azufre.”</a:t>
            </a:r>
          </a:p>
        </p:txBody>
      </p:sp>
    </p:spTree>
    <p:extLst>
      <p:ext uri="{BB962C8B-B14F-4D97-AF65-F5344CB8AC3E}">
        <p14:creationId xmlns:p14="http://schemas.microsoft.com/office/powerpoint/2010/main" val="24824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45805" y="1865661"/>
            <a:ext cx="119019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Vi también como un mar de vidrio mezclado con fuego; y a los que habían alcanzado la </a:t>
            </a:r>
            <a:r>
              <a:rPr lang="es-ES" sz="5400" b="1" dirty="0" smtClean="0">
                <a:solidFill>
                  <a:srgbClr val="FFFF00"/>
                </a:solidFill>
              </a:rPr>
              <a:t>victoria</a:t>
            </a:r>
            <a:r>
              <a:rPr lang="es-ES" sz="5400" b="1" dirty="0" smtClean="0">
                <a:solidFill>
                  <a:schemeClr val="bg1"/>
                </a:solidFill>
              </a:rPr>
              <a:t> </a:t>
            </a:r>
            <a:r>
              <a:rPr lang="es-ES" sz="5400" b="1" dirty="0">
                <a:solidFill>
                  <a:schemeClr val="bg1"/>
                </a:solidFill>
              </a:rPr>
              <a:t>sobre la </a:t>
            </a:r>
            <a:r>
              <a:rPr lang="es-ES" sz="5400" b="1" dirty="0">
                <a:solidFill>
                  <a:srgbClr val="FFFF00"/>
                </a:solidFill>
              </a:rPr>
              <a:t>bestia</a:t>
            </a:r>
            <a:r>
              <a:rPr lang="es-ES" sz="5400" b="1" dirty="0">
                <a:solidFill>
                  <a:schemeClr val="bg1"/>
                </a:solidFill>
              </a:rPr>
              <a:t> y su </a:t>
            </a:r>
            <a:r>
              <a:rPr lang="es-ES" sz="5400" b="1" dirty="0">
                <a:solidFill>
                  <a:srgbClr val="FFFF00"/>
                </a:solidFill>
              </a:rPr>
              <a:t>imagen</a:t>
            </a:r>
            <a:r>
              <a:rPr lang="es-ES" sz="5400" b="1" dirty="0">
                <a:solidFill>
                  <a:schemeClr val="bg1"/>
                </a:solidFill>
              </a:rPr>
              <a:t>, y su </a:t>
            </a:r>
            <a:r>
              <a:rPr lang="es-ES" sz="5400" b="1" dirty="0">
                <a:solidFill>
                  <a:srgbClr val="FFFF00"/>
                </a:solidFill>
              </a:rPr>
              <a:t>marca</a:t>
            </a:r>
            <a:r>
              <a:rPr lang="es-ES" sz="5400" b="1" dirty="0">
                <a:solidFill>
                  <a:schemeClr val="bg1"/>
                </a:solidFill>
              </a:rPr>
              <a:t> y el </a:t>
            </a:r>
            <a:r>
              <a:rPr lang="es-ES" sz="5400" b="1" dirty="0">
                <a:solidFill>
                  <a:srgbClr val="FFFF00"/>
                </a:solidFill>
              </a:rPr>
              <a:t>número</a:t>
            </a:r>
            <a:r>
              <a:rPr lang="es-ES" sz="5400" b="1" dirty="0">
                <a:solidFill>
                  <a:schemeClr val="bg1"/>
                </a:solidFill>
              </a:rPr>
              <a:t> de su nombre, en pie sobre el </a:t>
            </a:r>
            <a:r>
              <a:rPr lang="es-ES" sz="5400" b="1" dirty="0" smtClean="0">
                <a:solidFill>
                  <a:schemeClr val="bg1"/>
                </a:solidFill>
              </a:rPr>
              <a:t>mar </a:t>
            </a:r>
            <a:r>
              <a:rPr lang="es-ES" sz="5400" b="1" dirty="0">
                <a:solidFill>
                  <a:schemeClr val="bg1"/>
                </a:solidFill>
              </a:rPr>
              <a:t>de vidrio, con las arpas de Dios.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132735" y="111335"/>
            <a:ext cx="12011707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15:2-4: </a:t>
            </a:r>
            <a:r>
              <a:rPr lang="es-ES" dirty="0">
                <a:solidFill>
                  <a:schemeClr val="tx1"/>
                </a:solidFill>
              </a:rPr>
              <a:t>En este pasaje los 144,000 se encuentran nuevamente victoriosos sobre la bestia, su imagen y su marca: </a:t>
            </a:r>
          </a:p>
        </p:txBody>
      </p:sp>
    </p:spTree>
    <p:extLst>
      <p:ext uri="{BB962C8B-B14F-4D97-AF65-F5344CB8AC3E}">
        <p14:creationId xmlns:p14="http://schemas.microsoft.com/office/powerpoint/2010/main" val="20873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90051" y="117693"/>
            <a:ext cx="1190194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3 </a:t>
            </a:r>
            <a:r>
              <a:rPr lang="es-ES" sz="4800" b="1" dirty="0">
                <a:solidFill>
                  <a:schemeClr val="bg1"/>
                </a:solidFill>
              </a:rPr>
              <a:t>Y cantan el cántico de </a:t>
            </a:r>
            <a:r>
              <a:rPr lang="es-ES" sz="4800" b="1" dirty="0">
                <a:solidFill>
                  <a:srgbClr val="FFFF00"/>
                </a:solidFill>
              </a:rPr>
              <a:t>Moisés siervo de Dios</a:t>
            </a:r>
            <a:r>
              <a:rPr lang="es-ES" sz="4800" b="1" dirty="0">
                <a:solidFill>
                  <a:schemeClr val="bg1"/>
                </a:solidFill>
              </a:rPr>
              <a:t>, y el </a:t>
            </a:r>
            <a:r>
              <a:rPr lang="es-ES" sz="4800" b="1" dirty="0">
                <a:solidFill>
                  <a:srgbClr val="FFFF00"/>
                </a:solidFill>
              </a:rPr>
              <a:t>cántico </a:t>
            </a:r>
            <a:r>
              <a:rPr lang="es-ES" sz="4800" b="1" dirty="0" smtClean="0">
                <a:solidFill>
                  <a:srgbClr val="FFFF00"/>
                </a:solidFill>
              </a:rPr>
              <a:t>del </a:t>
            </a:r>
            <a:r>
              <a:rPr lang="es-ES" sz="4800" b="1" dirty="0">
                <a:solidFill>
                  <a:srgbClr val="FFFF00"/>
                </a:solidFill>
              </a:rPr>
              <a:t>Cordero</a:t>
            </a:r>
            <a:r>
              <a:rPr lang="es-ES" sz="4800" b="1" dirty="0">
                <a:solidFill>
                  <a:schemeClr val="bg1"/>
                </a:solidFill>
              </a:rPr>
              <a:t>, diciendo: Grandes y maravillosas son tus obras, Señor Dios Todopoderoso; justos </a:t>
            </a:r>
            <a:r>
              <a:rPr lang="es-ES" sz="4800" b="1" dirty="0" smtClean="0">
                <a:solidFill>
                  <a:schemeClr val="bg1"/>
                </a:solidFill>
              </a:rPr>
              <a:t>y </a:t>
            </a:r>
            <a:r>
              <a:rPr lang="es-ES" sz="4800" b="1" dirty="0">
                <a:solidFill>
                  <a:schemeClr val="bg1"/>
                </a:solidFill>
              </a:rPr>
              <a:t>verdaderos son tus caminos, Rey de los santos. 4 ¿Quién no te temerá, oh Señor, y glorificará </a:t>
            </a:r>
            <a:r>
              <a:rPr lang="es-ES" sz="4800" b="1" dirty="0" smtClean="0">
                <a:solidFill>
                  <a:schemeClr val="bg1"/>
                </a:solidFill>
              </a:rPr>
              <a:t>tu </a:t>
            </a:r>
            <a:r>
              <a:rPr lang="es-ES" sz="4800" b="1" dirty="0">
                <a:solidFill>
                  <a:schemeClr val="bg1"/>
                </a:solidFill>
              </a:rPr>
              <a:t>nombre? pues sólo tú eres santo; por lo cual todas las naciones vendrán y te </a:t>
            </a:r>
            <a:r>
              <a:rPr lang="es-ES" sz="4800" b="1" dirty="0" smtClean="0">
                <a:solidFill>
                  <a:schemeClr val="bg1"/>
                </a:solidFill>
              </a:rPr>
              <a:t>adorarán</a:t>
            </a:r>
            <a:r>
              <a:rPr lang="es-ES" sz="4800" b="1" dirty="0">
                <a:solidFill>
                  <a:schemeClr val="bg1"/>
                </a:solidFill>
              </a:rPr>
              <a:t>, porque tus juicios se han manifestado.”</a:t>
            </a:r>
          </a:p>
        </p:txBody>
      </p:sp>
    </p:spTree>
    <p:extLst>
      <p:ext uri="{BB962C8B-B14F-4D97-AF65-F5344CB8AC3E}">
        <p14:creationId xmlns:p14="http://schemas.microsoft.com/office/powerpoint/2010/main" val="29182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378565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El vínculo entre Apocalipsis 13:11-18, 14:9-11 y 15:2-4</a:t>
            </a:r>
            <a:endParaRPr lang="es-ES" sz="8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 dirty="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92793" y="301267"/>
            <a:ext cx="11333837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C00000"/>
                </a:solidFill>
              </a:rPr>
              <a:t>Ap. </a:t>
            </a:r>
            <a:r>
              <a:rPr lang="es-ES" sz="4400" b="1" dirty="0">
                <a:solidFill>
                  <a:srgbClr val="C00000"/>
                </a:solidFill>
              </a:rPr>
              <a:t>13:11-18</a:t>
            </a:r>
            <a:r>
              <a:rPr lang="es-ES" sz="4400" b="1" dirty="0">
                <a:solidFill>
                  <a:srgbClr val="002060"/>
                </a:solidFill>
              </a:rPr>
              <a:t>: La bestia que se levanta de la tierra manda a todo el mundo a </a:t>
            </a:r>
            <a:r>
              <a:rPr lang="es-ES" sz="4400" b="1" dirty="0" smtClean="0">
                <a:solidFill>
                  <a:srgbClr val="C00000"/>
                </a:solidFill>
              </a:rPr>
              <a:t>adorar</a:t>
            </a:r>
            <a:r>
              <a:rPr lang="es-ES" sz="4400" b="1" dirty="0" smtClean="0">
                <a:solidFill>
                  <a:srgbClr val="002060"/>
                </a:solidFill>
              </a:rPr>
              <a:t> </a:t>
            </a:r>
            <a:r>
              <a:rPr lang="es-ES" sz="4400" b="1" dirty="0">
                <a:solidFill>
                  <a:srgbClr val="002060"/>
                </a:solidFill>
              </a:rPr>
              <a:t>a la primera bestia, su imagen y a recibir su marca.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C00000"/>
                </a:solidFill>
              </a:rPr>
              <a:t>Ap. </a:t>
            </a:r>
            <a:r>
              <a:rPr lang="es-ES" sz="4400" b="1" dirty="0">
                <a:solidFill>
                  <a:srgbClr val="C00000"/>
                </a:solidFill>
              </a:rPr>
              <a:t>14:9-11</a:t>
            </a:r>
            <a:r>
              <a:rPr lang="es-ES" sz="4400" b="1" dirty="0">
                <a:solidFill>
                  <a:srgbClr val="002060"/>
                </a:solidFill>
              </a:rPr>
              <a:t>: El tercer mensaje le advierte al mundo que </a:t>
            </a:r>
            <a:r>
              <a:rPr lang="es-ES" sz="4400" b="1" dirty="0">
                <a:solidFill>
                  <a:srgbClr val="C00000"/>
                </a:solidFill>
              </a:rPr>
              <a:t>no adore </a:t>
            </a:r>
            <a:r>
              <a:rPr lang="es-ES" sz="4400" b="1" dirty="0">
                <a:solidFill>
                  <a:srgbClr val="002060"/>
                </a:solidFill>
              </a:rPr>
              <a:t>a la </a:t>
            </a:r>
            <a:r>
              <a:rPr lang="es-ES" sz="4400" b="1" dirty="0" smtClean="0">
                <a:solidFill>
                  <a:srgbClr val="002060"/>
                </a:solidFill>
              </a:rPr>
              <a:t>bestia ni a su imagen, </a:t>
            </a:r>
            <a:r>
              <a:rPr lang="es-ES" sz="4400" b="1" dirty="0">
                <a:solidFill>
                  <a:srgbClr val="002060"/>
                </a:solidFill>
              </a:rPr>
              <a:t>ni reciba su marca.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C00000"/>
                </a:solidFill>
              </a:rPr>
              <a:t>Ap. </a:t>
            </a:r>
            <a:r>
              <a:rPr lang="es-ES" sz="4400" b="1" dirty="0">
                <a:solidFill>
                  <a:srgbClr val="C00000"/>
                </a:solidFill>
              </a:rPr>
              <a:t>15:2-4</a:t>
            </a:r>
            <a:r>
              <a:rPr lang="es-ES" sz="4400" b="1" dirty="0">
                <a:solidFill>
                  <a:srgbClr val="002060"/>
                </a:solidFill>
              </a:rPr>
              <a:t>: El remanente </a:t>
            </a:r>
            <a:r>
              <a:rPr lang="es-ES" sz="4400" b="1" dirty="0">
                <a:solidFill>
                  <a:srgbClr val="C00000"/>
                </a:solidFill>
              </a:rPr>
              <a:t>ganó</a:t>
            </a:r>
            <a:r>
              <a:rPr lang="es-ES" sz="4400" b="1" dirty="0">
                <a:solidFill>
                  <a:srgbClr val="002060"/>
                </a:solidFill>
              </a:rPr>
              <a:t> la victoria sobre la bestia, su imagen y su </a:t>
            </a:r>
            <a:r>
              <a:rPr lang="es-ES" sz="4400" b="1" dirty="0" smtClean="0">
                <a:solidFill>
                  <a:srgbClr val="002060"/>
                </a:solidFill>
              </a:rPr>
              <a:t>marca</a:t>
            </a:r>
            <a:r>
              <a:rPr lang="es-ES" sz="4400" b="1" dirty="0">
                <a:solidFill>
                  <a:srgbClr val="002060"/>
                </a:solidFill>
              </a:rPr>
              <a:t>.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La importancia de los </a:t>
            </a:r>
            <a:r>
              <a:rPr lang="es-ES" sz="8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mensajes</a:t>
            </a:r>
            <a:endParaRPr lang="es-ES" sz="8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42493" y="757666"/>
            <a:ext cx="119019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“Me fueron mostrados tres escalones—los mensajes del primero, segundo y tercer ángel. Dijo </a:t>
            </a:r>
            <a:r>
              <a:rPr lang="es-ES" sz="4800" b="1" dirty="0" smtClean="0">
                <a:solidFill>
                  <a:schemeClr val="bg1"/>
                </a:solidFill>
              </a:rPr>
              <a:t>mi </a:t>
            </a:r>
            <a:r>
              <a:rPr lang="es-ES" sz="4800" b="1" dirty="0">
                <a:solidFill>
                  <a:schemeClr val="bg1"/>
                </a:solidFill>
              </a:rPr>
              <a:t>ángel acompañante: “Hay de aquel que mueva un bloque o una clavija de estos mensajes. La </a:t>
            </a:r>
            <a:r>
              <a:rPr lang="es-ES" sz="4800" b="1" dirty="0" smtClean="0">
                <a:solidFill>
                  <a:schemeClr val="bg1"/>
                </a:solidFill>
              </a:rPr>
              <a:t>verdadera </a:t>
            </a:r>
            <a:r>
              <a:rPr lang="es-ES" sz="4800" b="1" dirty="0">
                <a:solidFill>
                  <a:schemeClr val="bg1"/>
                </a:solidFill>
              </a:rPr>
              <a:t>comprensión de estos mensajes es de vital importancia. El destino de las almas </a:t>
            </a:r>
            <a:r>
              <a:rPr lang="es-ES" sz="4800" b="1" dirty="0" smtClean="0">
                <a:solidFill>
                  <a:schemeClr val="bg1"/>
                </a:solidFill>
              </a:rPr>
              <a:t>depende </a:t>
            </a:r>
            <a:r>
              <a:rPr lang="es-ES" sz="4800" b="1" dirty="0">
                <a:solidFill>
                  <a:schemeClr val="bg1"/>
                </a:solidFill>
              </a:rPr>
              <a:t>de cómo se reciban.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132735" y="111335"/>
            <a:ext cx="1201170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Testimonios para la Iglesia, p. 19</a:t>
            </a:r>
          </a:p>
        </p:txBody>
      </p:sp>
    </p:spTree>
    <p:extLst>
      <p:ext uri="{BB962C8B-B14F-4D97-AF65-F5344CB8AC3E}">
        <p14:creationId xmlns:p14="http://schemas.microsoft.com/office/powerpoint/2010/main" val="23163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16854" y="327460"/>
            <a:ext cx="11282515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002060"/>
                </a:solidFill>
              </a:rPr>
              <a:t>Repaso de la cadena profética de Daniel 7: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/>
            </a:pPr>
            <a:r>
              <a:rPr lang="es-ES" sz="5400" b="1" dirty="0" smtClean="0">
                <a:solidFill>
                  <a:srgbClr val="002060"/>
                </a:solidFill>
              </a:rPr>
              <a:t>León (605-539 a.C.)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/>
            </a:pPr>
            <a:r>
              <a:rPr lang="es-ES" sz="5400" b="1" dirty="0" smtClean="0">
                <a:solidFill>
                  <a:srgbClr val="002060"/>
                </a:solidFill>
              </a:rPr>
              <a:t>Oso (539-331 a.C.)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/>
            </a:pPr>
            <a:r>
              <a:rPr lang="es-ES" sz="5400" b="1" dirty="0" smtClean="0">
                <a:solidFill>
                  <a:srgbClr val="002060"/>
                </a:solidFill>
              </a:rPr>
              <a:t>Leopardo (331-168 a.C.)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/>
            </a:pPr>
            <a:r>
              <a:rPr lang="es-ES" sz="5400" b="1" dirty="0" smtClean="0">
                <a:solidFill>
                  <a:srgbClr val="002060"/>
                </a:solidFill>
              </a:rPr>
              <a:t>Dragón (168 a.C. -476 d.C.)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/>
            </a:pPr>
            <a:r>
              <a:rPr lang="es-ES" sz="5400" b="1" dirty="0" smtClean="0">
                <a:solidFill>
                  <a:srgbClr val="002060"/>
                </a:solidFill>
              </a:rPr>
              <a:t>Diez cuernos (476 d.C.)</a:t>
            </a:r>
          </a:p>
        </p:txBody>
      </p:sp>
    </p:spTree>
    <p:extLst>
      <p:ext uri="{BB962C8B-B14F-4D97-AF65-F5344CB8AC3E}">
        <p14:creationId xmlns:p14="http://schemas.microsoft.com/office/powerpoint/2010/main" val="33455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90052" y="265471"/>
            <a:ext cx="117298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En un sentido especial, los Adventistas del Séptimo Día han sido colocados en el mundo como </a:t>
            </a:r>
            <a:r>
              <a:rPr lang="es-ES" sz="4800" b="1" dirty="0" smtClean="0">
                <a:solidFill>
                  <a:srgbClr val="FFFF00"/>
                </a:solidFill>
              </a:rPr>
              <a:t>vigías [función defensiva] </a:t>
            </a:r>
            <a:r>
              <a:rPr lang="es-ES" sz="4800" b="1" dirty="0" smtClean="0">
                <a:solidFill>
                  <a:schemeClr val="bg1"/>
                </a:solidFill>
              </a:rPr>
              <a:t>y </a:t>
            </a:r>
            <a:r>
              <a:rPr lang="es-ES" sz="4800" b="1" dirty="0" smtClean="0">
                <a:solidFill>
                  <a:srgbClr val="FFFF00"/>
                </a:solidFill>
              </a:rPr>
              <a:t>portadores de luz [función ofensiva]</a:t>
            </a:r>
            <a:r>
              <a:rPr lang="es-ES" sz="4800" b="1" dirty="0" smtClean="0">
                <a:solidFill>
                  <a:schemeClr val="bg1"/>
                </a:solidFill>
              </a:rPr>
              <a:t>. A ellos se les ha confiado la </a:t>
            </a:r>
            <a:r>
              <a:rPr lang="es-ES" sz="4800" b="1" dirty="0" smtClean="0">
                <a:solidFill>
                  <a:srgbClr val="FFFF00"/>
                </a:solidFill>
              </a:rPr>
              <a:t>última amonestación </a:t>
            </a:r>
            <a:r>
              <a:rPr lang="es-ES" sz="4800" b="1" dirty="0" smtClean="0">
                <a:solidFill>
                  <a:schemeClr val="bg1"/>
                </a:solidFill>
              </a:rPr>
              <a:t>a un mundo que perece [</a:t>
            </a:r>
            <a:r>
              <a:rPr lang="es-ES" sz="4800" b="1" dirty="0" smtClean="0">
                <a:solidFill>
                  <a:srgbClr val="FFFF00"/>
                </a:solidFill>
              </a:rPr>
              <a:t>el gran privilegio</a:t>
            </a:r>
            <a:r>
              <a:rPr lang="es-ES" sz="4800" b="1" dirty="0" smtClean="0">
                <a:solidFill>
                  <a:schemeClr val="bg1"/>
                </a:solidFill>
              </a:rPr>
              <a:t>]. Sobre ellos ha resplandecido una luz maravillosa de la palabra de Dios. 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1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31059" y="457200"/>
            <a:ext cx="117298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Se les ha encomendado una obra de </a:t>
            </a:r>
            <a:r>
              <a:rPr lang="es-ES" sz="5400" b="1" dirty="0" smtClean="0">
                <a:solidFill>
                  <a:srgbClr val="FFFF00"/>
                </a:solidFill>
              </a:rPr>
              <a:t>suprema importancia </a:t>
            </a:r>
            <a:r>
              <a:rPr lang="es-ES" sz="5400" b="1" dirty="0" smtClean="0">
                <a:solidFill>
                  <a:schemeClr val="bg1"/>
                </a:solidFill>
              </a:rPr>
              <a:t>—la proclamación de los mensajes del primero, segundo y tercer ángel. </a:t>
            </a:r>
            <a:r>
              <a:rPr lang="es-ES" sz="5400" b="1" dirty="0" smtClean="0">
                <a:solidFill>
                  <a:srgbClr val="FFFF00"/>
                </a:solidFill>
              </a:rPr>
              <a:t>No hay otra obra </a:t>
            </a:r>
            <a:r>
              <a:rPr lang="es-ES" sz="5400" b="1" dirty="0" smtClean="0">
                <a:solidFill>
                  <a:schemeClr val="bg1"/>
                </a:solidFill>
              </a:rPr>
              <a:t>que tenga tanta importancia. No han de permitir que </a:t>
            </a:r>
            <a:r>
              <a:rPr lang="es-ES" sz="5400" b="1" dirty="0" smtClean="0">
                <a:solidFill>
                  <a:srgbClr val="FFFF00"/>
                </a:solidFill>
              </a:rPr>
              <a:t>ninguna otra cosa </a:t>
            </a:r>
            <a:r>
              <a:rPr lang="es-ES" sz="5400" b="1" dirty="0" smtClean="0">
                <a:solidFill>
                  <a:schemeClr val="bg1"/>
                </a:solidFill>
              </a:rPr>
              <a:t>absorba su atención.”</a:t>
            </a:r>
            <a:endParaRPr lang="es-E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42493" y="757666"/>
            <a:ext cx="1190194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“La Iglesia Adventista del Séptimo Día ha de ser </a:t>
            </a:r>
            <a:r>
              <a:rPr lang="es-ES" sz="5400" b="1" dirty="0">
                <a:solidFill>
                  <a:srgbClr val="FFFF00"/>
                </a:solidFill>
              </a:rPr>
              <a:t>pesada en la balanza </a:t>
            </a:r>
            <a:r>
              <a:rPr lang="es-ES" sz="5400" b="1" dirty="0">
                <a:solidFill>
                  <a:schemeClr val="bg1"/>
                </a:solidFill>
              </a:rPr>
              <a:t>del Santuario. Será </a:t>
            </a:r>
            <a:r>
              <a:rPr lang="es-ES" sz="5400" b="1" dirty="0" smtClean="0">
                <a:solidFill>
                  <a:schemeClr val="bg1"/>
                </a:solidFill>
              </a:rPr>
              <a:t>juzgada </a:t>
            </a:r>
            <a:r>
              <a:rPr lang="es-ES" sz="5400" b="1" dirty="0">
                <a:solidFill>
                  <a:schemeClr val="bg1"/>
                </a:solidFill>
              </a:rPr>
              <a:t>conforme a los privilegios y las ventajas que ha recibido. Si su experiencia espiritual no </a:t>
            </a:r>
            <a:r>
              <a:rPr lang="es-ES" sz="5400" b="1" dirty="0" smtClean="0">
                <a:solidFill>
                  <a:schemeClr val="bg1"/>
                </a:solidFill>
              </a:rPr>
              <a:t>corresponde </a:t>
            </a:r>
            <a:r>
              <a:rPr lang="es-ES" sz="5400" b="1" dirty="0">
                <a:solidFill>
                  <a:schemeClr val="bg1"/>
                </a:solidFill>
              </a:rPr>
              <a:t>a las ventajas que Cristo por su sacrificio infinito le ha concedido;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132735" y="111335"/>
            <a:ext cx="1201170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Eventos de los Últimos Días, p. 54</a:t>
            </a:r>
          </a:p>
        </p:txBody>
      </p:sp>
    </p:spTree>
    <p:extLst>
      <p:ext uri="{BB962C8B-B14F-4D97-AF65-F5344CB8AC3E}">
        <p14:creationId xmlns:p14="http://schemas.microsoft.com/office/powerpoint/2010/main" val="165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90051" y="302359"/>
            <a:ext cx="1190194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si </a:t>
            </a:r>
            <a:r>
              <a:rPr lang="es-ES" sz="6000" b="1" dirty="0">
                <a:solidFill>
                  <a:schemeClr val="bg1"/>
                </a:solidFill>
              </a:rPr>
              <a:t>las bendiciones </a:t>
            </a:r>
            <a:r>
              <a:rPr lang="es-ES" sz="6000" b="1" dirty="0" smtClean="0">
                <a:solidFill>
                  <a:schemeClr val="bg1"/>
                </a:solidFill>
              </a:rPr>
              <a:t>conferidas </a:t>
            </a:r>
            <a:r>
              <a:rPr lang="es-ES" sz="6000" b="1" dirty="0">
                <a:solidFill>
                  <a:schemeClr val="bg1"/>
                </a:solidFill>
              </a:rPr>
              <a:t>no la capacitaron para cumplir la obra que se le confió, </a:t>
            </a:r>
            <a:r>
              <a:rPr lang="es-ES" sz="6000" b="1" dirty="0">
                <a:solidFill>
                  <a:srgbClr val="FFFF00"/>
                </a:solidFill>
              </a:rPr>
              <a:t>se pronunciará contra </a:t>
            </a:r>
            <a:r>
              <a:rPr lang="es-ES" sz="6000" b="1" dirty="0" smtClean="0">
                <a:solidFill>
                  <a:srgbClr val="FFFF00"/>
                </a:solidFill>
              </a:rPr>
              <a:t>ella la </a:t>
            </a:r>
            <a:r>
              <a:rPr lang="es-ES" sz="6000" b="1" dirty="0">
                <a:solidFill>
                  <a:srgbClr val="FFFF00"/>
                </a:solidFill>
              </a:rPr>
              <a:t>sentencia</a:t>
            </a:r>
            <a:r>
              <a:rPr lang="es-ES" sz="6000" b="1" dirty="0">
                <a:solidFill>
                  <a:schemeClr val="bg1"/>
                </a:solidFill>
              </a:rPr>
              <a:t>: “Hallada falta”. </a:t>
            </a:r>
            <a:r>
              <a:rPr lang="es-ES" sz="6000" b="1" dirty="0">
                <a:solidFill>
                  <a:srgbClr val="FFFF00"/>
                </a:solidFill>
              </a:rPr>
              <a:t>Será juzgada </a:t>
            </a:r>
            <a:r>
              <a:rPr lang="es-ES" sz="6000" b="1" dirty="0">
                <a:solidFill>
                  <a:schemeClr val="bg1"/>
                </a:solidFill>
              </a:rPr>
              <a:t>por la luz que ha recibido y las oportunidades </a:t>
            </a:r>
            <a:r>
              <a:rPr lang="es-ES" sz="6000" b="1" dirty="0" smtClean="0">
                <a:solidFill>
                  <a:schemeClr val="bg1"/>
                </a:solidFill>
              </a:rPr>
              <a:t>conferidas.”</a:t>
            </a:r>
            <a:endParaRPr lang="es-E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1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4A5B7C5-2780-4378-9D3F-38AA7CE21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0"/>
            <a:ext cx="4693919" cy="685476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24AC44D-1EA4-45A9-830F-60F7EDB2EEE3}"/>
              </a:ext>
            </a:extLst>
          </p:cNvPr>
          <p:cNvSpPr/>
          <p:nvPr/>
        </p:nvSpPr>
        <p:spPr>
          <a:xfrm>
            <a:off x="0" y="3239"/>
            <a:ext cx="5800299" cy="68547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388BAA-4D52-4A51-8EFF-ADFF3D9FBF8B}"/>
              </a:ext>
            </a:extLst>
          </p:cNvPr>
          <p:cNvSpPr txBox="1"/>
          <p:nvPr/>
        </p:nvSpPr>
        <p:spPr>
          <a:xfrm>
            <a:off x="252483" y="472725"/>
            <a:ext cx="52953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¿Quieres </a:t>
            </a:r>
            <a:r>
              <a:rPr lang="es-E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usar la luz que has recibido para cumplir la misión que se te ha encomendado?</a:t>
            </a:r>
            <a:endParaRPr lang="es-US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298" y="0"/>
            <a:ext cx="6391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16854" y="150479"/>
            <a:ext cx="11599373" cy="50783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914400" indent="-914400">
              <a:buClr>
                <a:srgbClr val="FF0000"/>
              </a:buClr>
              <a:buFont typeface="+mj-lt"/>
              <a:buAutoNum type="arabicPeriod" startAt="6"/>
            </a:pPr>
            <a:r>
              <a:rPr lang="es-ES" sz="5400" b="1" dirty="0" smtClean="0">
                <a:solidFill>
                  <a:srgbClr val="002060"/>
                </a:solidFill>
              </a:rPr>
              <a:t>Tres cuernos arrancados por el cuerno pequeño (493, 534, 538 d.C.)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 startAt="6"/>
            </a:pPr>
            <a:r>
              <a:rPr lang="es-ES" sz="5400" b="1" dirty="0" smtClean="0">
                <a:solidFill>
                  <a:srgbClr val="002060"/>
                </a:solidFill>
              </a:rPr>
              <a:t>Cuerno pequeño (538-1798 d.C.)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 startAt="6"/>
            </a:pPr>
            <a:r>
              <a:rPr lang="es-ES" sz="5400" b="1" dirty="0" smtClean="0">
                <a:solidFill>
                  <a:srgbClr val="002060"/>
                </a:solidFill>
              </a:rPr>
              <a:t>Escena de juicio (1844 d.C.)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 startAt="6"/>
            </a:pPr>
            <a:r>
              <a:rPr lang="es-ES" sz="5400" b="1" dirty="0" smtClean="0">
                <a:solidFill>
                  <a:srgbClr val="002060"/>
                </a:solidFill>
              </a:rPr>
              <a:t>El Padre le entrega el reino a Cristo (fecha indefinida)</a:t>
            </a:r>
            <a:endParaRPr lang="es-E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1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Apocalipsis 13:1-10 es paralelo a Daniel 7</a:t>
            </a:r>
          </a:p>
        </p:txBody>
      </p:sp>
    </p:spTree>
    <p:extLst>
      <p:ext uri="{BB962C8B-B14F-4D97-AF65-F5344CB8AC3E}">
        <p14:creationId xmlns:p14="http://schemas.microsoft.com/office/powerpoint/2010/main" val="17000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cion 01-Mensaje de los 3 angeles" id="{E36B23E9-E561-41C0-A577-9B93B8962885}" vid="{5F957260-1CFC-4283-8A3F-25F00EE8906C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mensaje tres angeles</Template>
  <TotalTime>24254</TotalTime>
  <Words>3813</Words>
  <Application>Microsoft Office PowerPoint</Application>
  <PresentationFormat>Panorámica</PresentationFormat>
  <Paragraphs>239</Paragraphs>
  <Slides>74</Slides>
  <Notes>57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74</vt:i4>
      </vt:variant>
    </vt:vector>
  </HeadingPairs>
  <TitlesOfParts>
    <vt:vector size="85" baseType="lpstr">
      <vt:lpstr>Arial</vt:lpstr>
      <vt:lpstr>Arial Black</vt:lpstr>
      <vt:lpstr>Baskerville Old Face</vt:lpstr>
      <vt:lpstr>Bauhaus 93</vt:lpstr>
      <vt:lpstr>Berlin Sans FB Demi</vt:lpstr>
      <vt:lpstr>Calibri</vt:lpstr>
      <vt:lpstr>Calibri Light</vt:lpstr>
      <vt:lpstr>Cascadia Code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Ulises Aguero Arroyo</dc:creator>
  <cp:lastModifiedBy>Ulises Aguero Arroyo</cp:lastModifiedBy>
  <cp:revision>1271</cp:revision>
  <dcterms:created xsi:type="dcterms:W3CDTF">2022-04-02T22:48:54Z</dcterms:created>
  <dcterms:modified xsi:type="dcterms:W3CDTF">2023-08-09T05:21:12Z</dcterms:modified>
</cp:coreProperties>
</file>