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8"/>
  </p:notesMasterIdLst>
  <p:sldIdLst>
    <p:sldId id="2899" r:id="rId3"/>
    <p:sldId id="2901" r:id="rId4"/>
    <p:sldId id="2906" r:id="rId5"/>
    <p:sldId id="2907" r:id="rId6"/>
    <p:sldId id="2902" r:id="rId7"/>
    <p:sldId id="2908" r:id="rId8"/>
    <p:sldId id="2909" r:id="rId9"/>
    <p:sldId id="2910" r:id="rId10"/>
    <p:sldId id="2911" r:id="rId11"/>
    <p:sldId id="2912" r:id="rId12"/>
    <p:sldId id="2913" r:id="rId13"/>
    <p:sldId id="2914" r:id="rId14"/>
    <p:sldId id="2915" r:id="rId15"/>
    <p:sldId id="264" r:id="rId16"/>
    <p:sldId id="2916" r:id="rId17"/>
    <p:sldId id="2917" r:id="rId18"/>
    <p:sldId id="2919" r:id="rId19"/>
    <p:sldId id="2920" r:id="rId20"/>
    <p:sldId id="2965" r:id="rId21"/>
    <p:sldId id="2921" r:id="rId22"/>
    <p:sldId id="2903" r:id="rId23"/>
    <p:sldId id="2922" r:id="rId24"/>
    <p:sldId id="2924" r:id="rId25"/>
    <p:sldId id="2925" r:id="rId26"/>
    <p:sldId id="2926" r:id="rId27"/>
    <p:sldId id="2927" r:id="rId28"/>
    <p:sldId id="2928" r:id="rId29"/>
    <p:sldId id="2918" r:id="rId30"/>
    <p:sldId id="2923" r:id="rId31"/>
    <p:sldId id="2930" r:id="rId32"/>
    <p:sldId id="2931" r:id="rId33"/>
    <p:sldId id="2932" r:id="rId34"/>
    <p:sldId id="2933" r:id="rId35"/>
    <p:sldId id="2934" r:id="rId36"/>
    <p:sldId id="2935" r:id="rId37"/>
    <p:sldId id="2936" r:id="rId38"/>
    <p:sldId id="2937" r:id="rId39"/>
    <p:sldId id="2938" r:id="rId40"/>
    <p:sldId id="2964" r:id="rId41"/>
    <p:sldId id="2929" r:id="rId42"/>
    <p:sldId id="2940" r:id="rId43"/>
    <p:sldId id="2941" r:id="rId44"/>
    <p:sldId id="2942" r:id="rId45"/>
    <p:sldId id="2943" r:id="rId46"/>
    <p:sldId id="2944" r:id="rId47"/>
    <p:sldId id="2945" r:id="rId48"/>
    <p:sldId id="2946" r:id="rId49"/>
    <p:sldId id="2947" r:id="rId50"/>
    <p:sldId id="2948" r:id="rId51"/>
    <p:sldId id="2949" r:id="rId52"/>
    <p:sldId id="2950" r:id="rId53"/>
    <p:sldId id="2951" r:id="rId54"/>
    <p:sldId id="2952" r:id="rId55"/>
    <p:sldId id="2953" r:id="rId56"/>
    <p:sldId id="2954" r:id="rId57"/>
    <p:sldId id="2955" r:id="rId58"/>
    <p:sldId id="2956" r:id="rId59"/>
    <p:sldId id="2957" r:id="rId60"/>
    <p:sldId id="2958" r:id="rId61"/>
    <p:sldId id="2959" r:id="rId62"/>
    <p:sldId id="2960" r:id="rId63"/>
    <p:sldId id="2961" r:id="rId64"/>
    <p:sldId id="2962" r:id="rId65"/>
    <p:sldId id="2963" r:id="rId66"/>
    <p:sldId id="2905" r:id="rId67"/>
  </p:sldIdLst>
  <p:sldSz cx="12192000" cy="6858000"/>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8A7F"/>
    <a:srgbClr val="7B3874"/>
    <a:srgbClr val="AC0C45"/>
    <a:srgbClr val="CB6A86"/>
    <a:srgbClr val="672F62"/>
    <a:srgbClr val="649C56"/>
    <a:srgbClr val="451F41"/>
    <a:srgbClr val="A0A9A7"/>
    <a:srgbClr val="578B66"/>
    <a:srgbClr val="377E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59" autoAdjust="0"/>
    <p:restoredTop sz="94343" autoAdjust="0"/>
  </p:normalViewPr>
  <p:slideViewPr>
    <p:cSldViewPr snapToGrid="0">
      <p:cViewPr varScale="1">
        <p:scale>
          <a:sx n="65" d="100"/>
          <a:sy n="65" d="100"/>
        </p:scale>
        <p:origin x="774" y="48"/>
      </p:cViewPr>
      <p:guideLst/>
    </p:cSldViewPr>
  </p:slideViewPr>
  <p:outlineViewPr>
    <p:cViewPr>
      <p:scale>
        <a:sx n="33" d="100"/>
        <a:sy n="33" d="100"/>
      </p:scale>
      <p:origin x="0" y="-14748"/>
    </p:cViewPr>
  </p:outlineViewPr>
  <p:notesTextViewPr>
    <p:cViewPr>
      <p:scale>
        <a:sx n="3" d="2"/>
        <a:sy n="3" d="2"/>
      </p:scale>
      <p:origin x="0" y="0"/>
    </p:cViewPr>
  </p:notesTextViewPr>
  <p:sorterViewPr>
    <p:cViewPr>
      <p:scale>
        <a:sx n="100" d="100"/>
        <a:sy n="100" d="100"/>
      </p:scale>
      <p:origin x="0" y="-3738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3CC6F-2A0E-4F3E-ACD5-ACDEABDA14CF}" type="datetimeFigureOut">
              <a:rPr lang="en-US" smtClean="0"/>
              <a:t>9/10/2023</a:t>
            </a:fld>
            <a:endParaRPr lang="en-U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D1EECC-04B9-4816-A831-54CDC0033459}" type="slidenum">
              <a:rPr lang="en-US" smtClean="0"/>
              <a:t>‹Nº›</a:t>
            </a:fld>
            <a:endParaRPr lang="en-US" dirty="0"/>
          </a:p>
        </p:txBody>
      </p:sp>
    </p:spTree>
    <p:extLst>
      <p:ext uri="{BB962C8B-B14F-4D97-AF65-F5344CB8AC3E}">
        <p14:creationId xmlns:p14="http://schemas.microsoft.com/office/powerpoint/2010/main" val="3231981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37D1EECC-04B9-4816-A831-54CDC0033459}" type="slidenum">
              <a:rPr lang="en-US" smtClean="0"/>
              <a:t>40</a:t>
            </a:fld>
            <a:endParaRPr lang="en-US" dirty="0"/>
          </a:p>
        </p:txBody>
      </p:sp>
    </p:spTree>
    <p:extLst>
      <p:ext uri="{BB962C8B-B14F-4D97-AF65-F5344CB8AC3E}">
        <p14:creationId xmlns:p14="http://schemas.microsoft.com/office/powerpoint/2010/main" val="2591169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497244-2D8D-4D4B-B073-FE37524A452A}"/>
              </a:ext>
            </a:extLst>
          </p:cNvPr>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DO"/>
          </a:p>
        </p:txBody>
      </p:sp>
      <p:sp>
        <p:nvSpPr>
          <p:cNvPr id="3" name="Subtítulo 2">
            <a:extLst>
              <a:ext uri="{FF2B5EF4-FFF2-40B4-BE49-F238E27FC236}">
                <a16:creationId xmlns:a16="http://schemas.microsoft.com/office/drawing/2014/main" id="{92BB0F7B-691A-4B6F-9C1D-AA60DE6ED9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DO"/>
          </a:p>
        </p:txBody>
      </p:sp>
      <p:sp>
        <p:nvSpPr>
          <p:cNvPr id="4" name="Marcador de fecha 3">
            <a:extLst>
              <a:ext uri="{FF2B5EF4-FFF2-40B4-BE49-F238E27FC236}">
                <a16:creationId xmlns:a16="http://schemas.microsoft.com/office/drawing/2014/main" id="{FA7F0710-72A3-41D3-8BDC-80774BB0CD1D}"/>
              </a:ext>
            </a:extLst>
          </p:cNvPr>
          <p:cNvSpPr>
            <a:spLocks noGrp="1"/>
          </p:cNvSpPr>
          <p:nvPr>
            <p:ph type="dt" sz="half" idx="10"/>
          </p:nvPr>
        </p:nvSpPr>
        <p:spPr/>
        <p:txBody>
          <a:bodyPr/>
          <a:lstStyle/>
          <a:p>
            <a:fld id="{7A9983E4-3EBA-4806-86AA-70CD5420321A}" type="datetimeFigureOut">
              <a:rPr lang="es-DO" smtClean="0"/>
              <a:t>10/9/2023</a:t>
            </a:fld>
            <a:endParaRPr lang="es-DO" dirty="0"/>
          </a:p>
        </p:txBody>
      </p:sp>
      <p:sp>
        <p:nvSpPr>
          <p:cNvPr id="5" name="Marcador de pie de página 4">
            <a:extLst>
              <a:ext uri="{FF2B5EF4-FFF2-40B4-BE49-F238E27FC236}">
                <a16:creationId xmlns:a16="http://schemas.microsoft.com/office/drawing/2014/main" id="{1AC52AF1-7B8C-4847-B435-EF512A4680FB}"/>
              </a:ext>
            </a:extLst>
          </p:cNvPr>
          <p:cNvSpPr>
            <a:spLocks noGrp="1"/>
          </p:cNvSpPr>
          <p:nvPr>
            <p:ph type="ftr" sz="quarter" idx="11"/>
          </p:nvPr>
        </p:nvSpPr>
        <p:spPr/>
        <p:txBody>
          <a:bodyPr/>
          <a:lstStyle/>
          <a:p>
            <a:endParaRPr lang="es-DO" dirty="0"/>
          </a:p>
        </p:txBody>
      </p:sp>
      <p:sp>
        <p:nvSpPr>
          <p:cNvPr id="6" name="Marcador de número de diapositiva 5">
            <a:extLst>
              <a:ext uri="{FF2B5EF4-FFF2-40B4-BE49-F238E27FC236}">
                <a16:creationId xmlns:a16="http://schemas.microsoft.com/office/drawing/2014/main" id="{A2763952-F5EE-494F-8A3A-C40D46F472F2}"/>
              </a:ext>
            </a:extLst>
          </p:cNvPr>
          <p:cNvSpPr>
            <a:spLocks noGrp="1"/>
          </p:cNvSpPr>
          <p:nvPr>
            <p:ph type="sldNum" sz="quarter" idx="12"/>
          </p:nvPr>
        </p:nvSpPr>
        <p:spPr/>
        <p:txBody>
          <a:bodyPr/>
          <a:lstStyle/>
          <a:p>
            <a:fld id="{DC0887E9-223D-4434-9539-A033BFE944A5}" type="slidenum">
              <a:rPr lang="es-DO" smtClean="0"/>
              <a:t>‹Nº›</a:t>
            </a:fld>
            <a:endParaRPr lang="es-DO" dirty="0"/>
          </a:p>
        </p:txBody>
      </p:sp>
    </p:spTree>
    <p:extLst>
      <p:ext uri="{BB962C8B-B14F-4D97-AF65-F5344CB8AC3E}">
        <p14:creationId xmlns:p14="http://schemas.microsoft.com/office/powerpoint/2010/main" val="165101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A176A8-30A5-4545-BC07-2208A5B30A8F}"/>
              </a:ext>
            </a:extLst>
          </p:cNvPr>
          <p:cNvSpPr>
            <a:spLocks noGrp="1"/>
          </p:cNvSpPr>
          <p:nvPr>
            <p:ph type="title"/>
          </p:nvPr>
        </p:nvSpPr>
        <p:spPr/>
        <p:txBody>
          <a:bodyPr/>
          <a:lstStyle/>
          <a:p>
            <a:r>
              <a:rPr lang="es-ES" smtClean="0"/>
              <a:t>Haga clic para modificar el estilo de título del patrón</a:t>
            </a:r>
            <a:endParaRPr lang="es-DO"/>
          </a:p>
        </p:txBody>
      </p:sp>
      <p:sp>
        <p:nvSpPr>
          <p:cNvPr id="3" name="Marcador de texto vertical 2">
            <a:extLst>
              <a:ext uri="{FF2B5EF4-FFF2-40B4-BE49-F238E27FC236}">
                <a16:creationId xmlns:a16="http://schemas.microsoft.com/office/drawing/2014/main" id="{6144D28C-CEA0-4A2B-A7F8-6E5FD06B7CD3}"/>
              </a:ext>
            </a:extLst>
          </p:cNvPr>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Marcador de fecha 3">
            <a:extLst>
              <a:ext uri="{FF2B5EF4-FFF2-40B4-BE49-F238E27FC236}">
                <a16:creationId xmlns:a16="http://schemas.microsoft.com/office/drawing/2014/main" id="{000DB765-8814-46A0-A724-9EBDC97A9CEA}"/>
              </a:ext>
            </a:extLst>
          </p:cNvPr>
          <p:cNvSpPr>
            <a:spLocks noGrp="1"/>
          </p:cNvSpPr>
          <p:nvPr>
            <p:ph type="dt" sz="half" idx="10"/>
          </p:nvPr>
        </p:nvSpPr>
        <p:spPr/>
        <p:txBody>
          <a:bodyPr/>
          <a:lstStyle/>
          <a:p>
            <a:fld id="{7A9983E4-3EBA-4806-86AA-70CD5420321A}" type="datetimeFigureOut">
              <a:rPr lang="es-DO" smtClean="0"/>
              <a:t>10/9/2023</a:t>
            </a:fld>
            <a:endParaRPr lang="es-DO" dirty="0"/>
          </a:p>
        </p:txBody>
      </p:sp>
      <p:sp>
        <p:nvSpPr>
          <p:cNvPr id="5" name="Marcador de pie de página 4">
            <a:extLst>
              <a:ext uri="{FF2B5EF4-FFF2-40B4-BE49-F238E27FC236}">
                <a16:creationId xmlns:a16="http://schemas.microsoft.com/office/drawing/2014/main" id="{7B8FA858-B0CA-4AC7-85AC-E8DB05592A4F}"/>
              </a:ext>
            </a:extLst>
          </p:cNvPr>
          <p:cNvSpPr>
            <a:spLocks noGrp="1"/>
          </p:cNvSpPr>
          <p:nvPr>
            <p:ph type="ftr" sz="quarter" idx="11"/>
          </p:nvPr>
        </p:nvSpPr>
        <p:spPr/>
        <p:txBody>
          <a:bodyPr/>
          <a:lstStyle/>
          <a:p>
            <a:endParaRPr lang="es-DO" dirty="0"/>
          </a:p>
        </p:txBody>
      </p:sp>
      <p:sp>
        <p:nvSpPr>
          <p:cNvPr id="6" name="Marcador de número de diapositiva 5">
            <a:extLst>
              <a:ext uri="{FF2B5EF4-FFF2-40B4-BE49-F238E27FC236}">
                <a16:creationId xmlns:a16="http://schemas.microsoft.com/office/drawing/2014/main" id="{9223A4DF-88F4-41DB-A7FE-B588239195CD}"/>
              </a:ext>
            </a:extLst>
          </p:cNvPr>
          <p:cNvSpPr>
            <a:spLocks noGrp="1"/>
          </p:cNvSpPr>
          <p:nvPr>
            <p:ph type="sldNum" sz="quarter" idx="12"/>
          </p:nvPr>
        </p:nvSpPr>
        <p:spPr/>
        <p:txBody>
          <a:bodyPr/>
          <a:lstStyle/>
          <a:p>
            <a:fld id="{DC0887E9-223D-4434-9539-A033BFE944A5}" type="slidenum">
              <a:rPr lang="es-DO" smtClean="0"/>
              <a:t>‹Nº›</a:t>
            </a:fld>
            <a:endParaRPr lang="es-DO" dirty="0"/>
          </a:p>
        </p:txBody>
      </p:sp>
    </p:spTree>
    <p:extLst>
      <p:ext uri="{BB962C8B-B14F-4D97-AF65-F5344CB8AC3E}">
        <p14:creationId xmlns:p14="http://schemas.microsoft.com/office/powerpoint/2010/main" val="2430533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017A0CD-1900-4A22-8E47-7E703ED65474}"/>
              </a:ext>
            </a:extLst>
          </p:cNvPr>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DO"/>
          </a:p>
        </p:txBody>
      </p:sp>
      <p:sp>
        <p:nvSpPr>
          <p:cNvPr id="3" name="Marcador de texto vertical 2">
            <a:extLst>
              <a:ext uri="{FF2B5EF4-FFF2-40B4-BE49-F238E27FC236}">
                <a16:creationId xmlns:a16="http://schemas.microsoft.com/office/drawing/2014/main" id="{F217F410-EEC1-4707-AF09-E32633A1F27C}"/>
              </a:ext>
            </a:extLst>
          </p:cNvPr>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Marcador de fecha 3">
            <a:extLst>
              <a:ext uri="{FF2B5EF4-FFF2-40B4-BE49-F238E27FC236}">
                <a16:creationId xmlns:a16="http://schemas.microsoft.com/office/drawing/2014/main" id="{906F55DB-1364-4CCA-A635-383112BD6107}"/>
              </a:ext>
            </a:extLst>
          </p:cNvPr>
          <p:cNvSpPr>
            <a:spLocks noGrp="1"/>
          </p:cNvSpPr>
          <p:nvPr>
            <p:ph type="dt" sz="half" idx="10"/>
          </p:nvPr>
        </p:nvSpPr>
        <p:spPr/>
        <p:txBody>
          <a:bodyPr/>
          <a:lstStyle/>
          <a:p>
            <a:fld id="{7A9983E4-3EBA-4806-86AA-70CD5420321A}" type="datetimeFigureOut">
              <a:rPr lang="es-DO" smtClean="0"/>
              <a:t>10/9/2023</a:t>
            </a:fld>
            <a:endParaRPr lang="es-DO" dirty="0"/>
          </a:p>
        </p:txBody>
      </p:sp>
      <p:sp>
        <p:nvSpPr>
          <p:cNvPr id="5" name="Marcador de pie de página 4">
            <a:extLst>
              <a:ext uri="{FF2B5EF4-FFF2-40B4-BE49-F238E27FC236}">
                <a16:creationId xmlns:a16="http://schemas.microsoft.com/office/drawing/2014/main" id="{303B5CAE-6AA4-45C9-9F95-2A23AC1B9028}"/>
              </a:ext>
            </a:extLst>
          </p:cNvPr>
          <p:cNvSpPr>
            <a:spLocks noGrp="1"/>
          </p:cNvSpPr>
          <p:nvPr>
            <p:ph type="ftr" sz="quarter" idx="11"/>
          </p:nvPr>
        </p:nvSpPr>
        <p:spPr/>
        <p:txBody>
          <a:bodyPr/>
          <a:lstStyle/>
          <a:p>
            <a:endParaRPr lang="es-DO" dirty="0"/>
          </a:p>
        </p:txBody>
      </p:sp>
      <p:sp>
        <p:nvSpPr>
          <p:cNvPr id="6" name="Marcador de número de diapositiva 5">
            <a:extLst>
              <a:ext uri="{FF2B5EF4-FFF2-40B4-BE49-F238E27FC236}">
                <a16:creationId xmlns:a16="http://schemas.microsoft.com/office/drawing/2014/main" id="{DF4EB583-E464-4D75-9A41-DD4439C94ABE}"/>
              </a:ext>
            </a:extLst>
          </p:cNvPr>
          <p:cNvSpPr>
            <a:spLocks noGrp="1"/>
          </p:cNvSpPr>
          <p:nvPr>
            <p:ph type="sldNum" sz="quarter" idx="12"/>
          </p:nvPr>
        </p:nvSpPr>
        <p:spPr/>
        <p:txBody>
          <a:bodyPr/>
          <a:lstStyle/>
          <a:p>
            <a:fld id="{DC0887E9-223D-4434-9539-A033BFE944A5}" type="slidenum">
              <a:rPr lang="es-DO" smtClean="0"/>
              <a:t>‹Nº›</a:t>
            </a:fld>
            <a:endParaRPr lang="es-DO" dirty="0"/>
          </a:p>
        </p:txBody>
      </p:sp>
    </p:spTree>
    <p:extLst>
      <p:ext uri="{BB962C8B-B14F-4D97-AF65-F5344CB8AC3E}">
        <p14:creationId xmlns:p14="http://schemas.microsoft.com/office/powerpoint/2010/main" val="607593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0B64DB-F995-9300-1D42-E44F8B7DA26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DO"/>
          </a:p>
        </p:txBody>
      </p:sp>
      <p:sp>
        <p:nvSpPr>
          <p:cNvPr id="3" name="Subtítulo 2">
            <a:extLst>
              <a:ext uri="{FF2B5EF4-FFF2-40B4-BE49-F238E27FC236}">
                <a16:creationId xmlns:a16="http://schemas.microsoft.com/office/drawing/2014/main" id="{8EEF1722-41BA-C6C0-D2DD-32719BF12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DO"/>
          </a:p>
        </p:txBody>
      </p:sp>
      <p:sp>
        <p:nvSpPr>
          <p:cNvPr id="4" name="Marcador de fecha 3">
            <a:extLst>
              <a:ext uri="{FF2B5EF4-FFF2-40B4-BE49-F238E27FC236}">
                <a16:creationId xmlns:a16="http://schemas.microsoft.com/office/drawing/2014/main" id="{07C8CCFC-F5D7-EA98-EBBF-1A3169371249}"/>
              </a:ext>
            </a:extLst>
          </p:cNvPr>
          <p:cNvSpPr>
            <a:spLocks noGrp="1"/>
          </p:cNvSpPr>
          <p:nvPr>
            <p:ph type="dt" sz="half" idx="10"/>
          </p:nvPr>
        </p:nvSpPr>
        <p:spPr/>
        <p:txBody>
          <a:bodyPr/>
          <a:lstStyle/>
          <a:p>
            <a:fld id="{374C648D-F527-4B47-B518-4DE233CA1F8D}" type="datetimeFigureOut">
              <a:rPr lang="es-DO" smtClean="0"/>
              <a:t>10/9/2023</a:t>
            </a:fld>
            <a:endParaRPr lang="es-DO"/>
          </a:p>
        </p:txBody>
      </p:sp>
      <p:sp>
        <p:nvSpPr>
          <p:cNvPr id="5" name="Marcador de pie de página 4">
            <a:extLst>
              <a:ext uri="{FF2B5EF4-FFF2-40B4-BE49-F238E27FC236}">
                <a16:creationId xmlns:a16="http://schemas.microsoft.com/office/drawing/2014/main" id="{473D65ED-85C5-D7AB-05DB-64214D4E115A}"/>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A4937796-E63F-952B-393C-00C38791BCDC}"/>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4244457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D86B2B-A3B1-91A5-0D6A-8194BD263618}"/>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9647D168-9187-0A87-EB31-B0671F0CA65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6DA9B267-F0EA-9809-A0F6-E43BAD8D1B0F}"/>
              </a:ext>
            </a:extLst>
          </p:cNvPr>
          <p:cNvSpPr>
            <a:spLocks noGrp="1"/>
          </p:cNvSpPr>
          <p:nvPr>
            <p:ph type="dt" sz="half" idx="10"/>
          </p:nvPr>
        </p:nvSpPr>
        <p:spPr/>
        <p:txBody>
          <a:bodyPr/>
          <a:lstStyle/>
          <a:p>
            <a:fld id="{374C648D-F527-4B47-B518-4DE233CA1F8D}" type="datetimeFigureOut">
              <a:rPr lang="es-DO" smtClean="0"/>
              <a:t>10/9/2023</a:t>
            </a:fld>
            <a:endParaRPr lang="es-DO"/>
          </a:p>
        </p:txBody>
      </p:sp>
      <p:sp>
        <p:nvSpPr>
          <p:cNvPr id="5" name="Marcador de pie de página 4">
            <a:extLst>
              <a:ext uri="{FF2B5EF4-FFF2-40B4-BE49-F238E27FC236}">
                <a16:creationId xmlns:a16="http://schemas.microsoft.com/office/drawing/2014/main" id="{EF318AA8-F73F-EDE1-E104-6358048A105F}"/>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6930630D-6FF0-B1B1-AF54-1B398292B9F3}"/>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743786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313E8-4065-9B64-FC65-9B276616088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52543AEA-F7A2-B5A3-913C-6506AF4F29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B43D05E-2804-F184-6880-7D4382F02634}"/>
              </a:ext>
            </a:extLst>
          </p:cNvPr>
          <p:cNvSpPr>
            <a:spLocks noGrp="1"/>
          </p:cNvSpPr>
          <p:nvPr>
            <p:ph type="dt" sz="half" idx="10"/>
          </p:nvPr>
        </p:nvSpPr>
        <p:spPr/>
        <p:txBody>
          <a:bodyPr/>
          <a:lstStyle/>
          <a:p>
            <a:fld id="{374C648D-F527-4B47-B518-4DE233CA1F8D}" type="datetimeFigureOut">
              <a:rPr lang="es-DO" smtClean="0"/>
              <a:t>10/9/2023</a:t>
            </a:fld>
            <a:endParaRPr lang="es-DO"/>
          </a:p>
        </p:txBody>
      </p:sp>
      <p:sp>
        <p:nvSpPr>
          <p:cNvPr id="5" name="Marcador de pie de página 4">
            <a:extLst>
              <a:ext uri="{FF2B5EF4-FFF2-40B4-BE49-F238E27FC236}">
                <a16:creationId xmlns:a16="http://schemas.microsoft.com/office/drawing/2014/main" id="{44A34E78-98AD-F713-44B7-4E724863403B}"/>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72797A14-24D6-8969-5A4C-3FAACB212068}"/>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4164372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934D2C-1CE9-9998-B218-82372303F570}"/>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CC18CA7F-68C6-3C67-7105-B0118E5E53B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contenido 3">
            <a:extLst>
              <a:ext uri="{FF2B5EF4-FFF2-40B4-BE49-F238E27FC236}">
                <a16:creationId xmlns:a16="http://schemas.microsoft.com/office/drawing/2014/main" id="{3146C46A-75F1-7889-26A8-9F9014F3E95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fecha 4">
            <a:extLst>
              <a:ext uri="{FF2B5EF4-FFF2-40B4-BE49-F238E27FC236}">
                <a16:creationId xmlns:a16="http://schemas.microsoft.com/office/drawing/2014/main" id="{3FE7623E-AF15-2B14-6170-D1EC3CE85B1D}"/>
              </a:ext>
            </a:extLst>
          </p:cNvPr>
          <p:cNvSpPr>
            <a:spLocks noGrp="1"/>
          </p:cNvSpPr>
          <p:nvPr>
            <p:ph type="dt" sz="half" idx="10"/>
          </p:nvPr>
        </p:nvSpPr>
        <p:spPr/>
        <p:txBody>
          <a:bodyPr/>
          <a:lstStyle/>
          <a:p>
            <a:fld id="{374C648D-F527-4B47-B518-4DE233CA1F8D}" type="datetimeFigureOut">
              <a:rPr lang="es-DO" smtClean="0"/>
              <a:t>10/9/2023</a:t>
            </a:fld>
            <a:endParaRPr lang="es-DO"/>
          </a:p>
        </p:txBody>
      </p:sp>
      <p:sp>
        <p:nvSpPr>
          <p:cNvPr id="6" name="Marcador de pie de página 5">
            <a:extLst>
              <a:ext uri="{FF2B5EF4-FFF2-40B4-BE49-F238E27FC236}">
                <a16:creationId xmlns:a16="http://schemas.microsoft.com/office/drawing/2014/main" id="{CC94DC58-A694-AF43-64DF-52DB60092F4B}"/>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6C572F7B-DEAF-746A-3418-001AD8FED371}"/>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651881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946BF7-3EFD-F20B-FB68-E6CAA0A3277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0F7A9C4F-6EC9-8A70-82DD-9FAADF32DE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A654494-D396-2E38-6771-1C21808600F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texto 4">
            <a:extLst>
              <a:ext uri="{FF2B5EF4-FFF2-40B4-BE49-F238E27FC236}">
                <a16:creationId xmlns:a16="http://schemas.microsoft.com/office/drawing/2014/main" id="{3F87B9B3-8408-ACFA-B21F-36025F1721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D72166C-5308-9926-17E0-221126B48D0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7" name="Marcador de fecha 6">
            <a:extLst>
              <a:ext uri="{FF2B5EF4-FFF2-40B4-BE49-F238E27FC236}">
                <a16:creationId xmlns:a16="http://schemas.microsoft.com/office/drawing/2014/main" id="{2FC4A154-F87E-CF26-8C49-BD10628D0372}"/>
              </a:ext>
            </a:extLst>
          </p:cNvPr>
          <p:cNvSpPr>
            <a:spLocks noGrp="1"/>
          </p:cNvSpPr>
          <p:nvPr>
            <p:ph type="dt" sz="half" idx="10"/>
          </p:nvPr>
        </p:nvSpPr>
        <p:spPr/>
        <p:txBody>
          <a:bodyPr/>
          <a:lstStyle/>
          <a:p>
            <a:fld id="{374C648D-F527-4B47-B518-4DE233CA1F8D}" type="datetimeFigureOut">
              <a:rPr lang="es-DO" smtClean="0"/>
              <a:t>10/9/2023</a:t>
            </a:fld>
            <a:endParaRPr lang="es-DO"/>
          </a:p>
        </p:txBody>
      </p:sp>
      <p:sp>
        <p:nvSpPr>
          <p:cNvPr id="8" name="Marcador de pie de página 7">
            <a:extLst>
              <a:ext uri="{FF2B5EF4-FFF2-40B4-BE49-F238E27FC236}">
                <a16:creationId xmlns:a16="http://schemas.microsoft.com/office/drawing/2014/main" id="{F0A57817-8648-1EE9-2A01-E5F566F71F49}"/>
              </a:ext>
            </a:extLst>
          </p:cNvPr>
          <p:cNvSpPr>
            <a:spLocks noGrp="1"/>
          </p:cNvSpPr>
          <p:nvPr>
            <p:ph type="ftr" sz="quarter" idx="11"/>
          </p:nvPr>
        </p:nvSpPr>
        <p:spPr/>
        <p:txBody>
          <a:bodyPr/>
          <a:lstStyle/>
          <a:p>
            <a:endParaRPr lang="es-DO"/>
          </a:p>
        </p:txBody>
      </p:sp>
      <p:sp>
        <p:nvSpPr>
          <p:cNvPr id="9" name="Marcador de número de diapositiva 8">
            <a:extLst>
              <a:ext uri="{FF2B5EF4-FFF2-40B4-BE49-F238E27FC236}">
                <a16:creationId xmlns:a16="http://schemas.microsoft.com/office/drawing/2014/main" id="{B600487F-9B50-74A0-CFE3-F80084857AAD}"/>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472319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C00604-F777-3767-3A7C-44F07873AA77}"/>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fecha 2">
            <a:extLst>
              <a:ext uri="{FF2B5EF4-FFF2-40B4-BE49-F238E27FC236}">
                <a16:creationId xmlns:a16="http://schemas.microsoft.com/office/drawing/2014/main" id="{01CE7D40-1661-ABF1-2151-74494A0BAE13}"/>
              </a:ext>
            </a:extLst>
          </p:cNvPr>
          <p:cNvSpPr>
            <a:spLocks noGrp="1"/>
          </p:cNvSpPr>
          <p:nvPr>
            <p:ph type="dt" sz="half" idx="10"/>
          </p:nvPr>
        </p:nvSpPr>
        <p:spPr/>
        <p:txBody>
          <a:bodyPr/>
          <a:lstStyle/>
          <a:p>
            <a:fld id="{374C648D-F527-4B47-B518-4DE233CA1F8D}" type="datetimeFigureOut">
              <a:rPr lang="es-DO" smtClean="0"/>
              <a:t>10/9/2023</a:t>
            </a:fld>
            <a:endParaRPr lang="es-DO"/>
          </a:p>
        </p:txBody>
      </p:sp>
      <p:sp>
        <p:nvSpPr>
          <p:cNvPr id="4" name="Marcador de pie de página 3">
            <a:extLst>
              <a:ext uri="{FF2B5EF4-FFF2-40B4-BE49-F238E27FC236}">
                <a16:creationId xmlns:a16="http://schemas.microsoft.com/office/drawing/2014/main" id="{58CB9C3A-E19D-2503-F6C3-603EA49B3B0E}"/>
              </a:ext>
            </a:extLst>
          </p:cNvPr>
          <p:cNvSpPr>
            <a:spLocks noGrp="1"/>
          </p:cNvSpPr>
          <p:nvPr>
            <p:ph type="ftr" sz="quarter" idx="11"/>
          </p:nvPr>
        </p:nvSpPr>
        <p:spPr/>
        <p:txBody>
          <a:bodyPr/>
          <a:lstStyle/>
          <a:p>
            <a:endParaRPr lang="es-DO"/>
          </a:p>
        </p:txBody>
      </p:sp>
      <p:sp>
        <p:nvSpPr>
          <p:cNvPr id="5" name="Marcador de número de diapositiva 4">
            <a:extLst>
              <a:ext uri="{FF2B5EF4-FFF2-40B4-BE49-F238E27FC236}">
                <a16:creationId xmlns:a16="http://schemas.microsoft.com/office/drawing/2014/main" id="{8483133B-A1F1-5570-665F-28BD5BB87EF6}"/>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4193884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A5BB581-871A-87D3-1493-A708539BBF7E}"/>
              </a:ext>
            </a:extLst>
          </p:cNvPr>
          <p:cNvSpPr>
            <a:spLocks noGrp="1"/>
          </p:cNvSpPr>
          <p:nvPr>
            <p:ph type="dt" sz="half" idx="10"/>
          </p:nvPr>
        </p:nvSpPr>
        <p:spPr/>
        <p:txBody>
          <a:bodyPr/>
          <a:lstStyle/>
          <a:p>
            <a:fld id="{374C648D-F527-4B47-B518-4DE233CA1F8D}" type="datetimeFigureOut">
              <a:rPr lang="es-DO" smtClean="0"/>
              <a:t>10/9/2023</a:t>
            </a:fld>
            <a:endParaRPr lang="es-DO"/>
          </a:p>
        </p:txBody>
      </p:sp>
      <p:sp>
        <p:nvSpPr>
          <p:cNvPr id="3" name="Marcador de pie de página 2">
            <a:extLst>
              <a:ext uri="{FF2B5EF4-FFF2-40B4-BE49-F238E27FC236}">
                <a16:creationId xmlns:a16="http://schemas.microsoft.com/office/drawing/2014/main" id="{35E79D47-9580-F1C4-4530-E273C585F359}"/>
              </a:ext>
            </a:extLst>
          </p:cNvPr>
          <p:cNvSpPr>
            <a:spLocks noGrp="1"/>
          </p:cNvSpPr>
          <p:nvPr>
            <p:ph type="ftr" sz="quarter" idx="11"/>
          </p:nvPr>
        </p:nvSpPr>
        <p:spPr/>
        <p:txBody>
          <a:bodyPr/>
          <a:lstStyle/>
          <a:p>
            <a:endParaRPr lang="es-DO"/>
          </a:p>
        </p:txBody>
      </p:sp>
      <p:sp>
        <p:nvSpPr>
          <p:cNvPr id="4" name="Marcador de número de diapositiva 3">
            <a:extLst>
              <a:ext uri="{FF2B5EF4-FFF2-40B4-BE49-F238E27FC236}">
                <a16:creationId xmlns:a16="http://schemas.microsoft.com/office/drawing/2014/main" id="{6A5CF8A4-0D3F-6934-FBFF-CAE3F06BB0A1}"/>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6958291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82BD99-7CCD-75C9-4F6B-5AA99DC2B47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4B3BA3D2-9587-4DE3-3D36-87A83F4E92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texto 3">
            <a:extLst>
              <a:ext uri="{FF2B5EF4-FFF2-40B4-BE49-F238E27FC236}">
                <a16:creationId xmlns:a16="http://schemas.microsoft.com/office/drawing/2014/main" id="{660FCDDD-9898-81C8-3C22-65D345822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8B5BB2A-A80C-6C7C-BE45-1DAF45D0850B}"/>
              </a:ext>
            </a:extLst>
          </p:cNvPr>
          <p:cNvSpPr>
            <a:spLocks noGrp="1"/>
          </p:cNvSpPr>
          <p:nvPr>
            <p:ph type="dt" sz="half" idx="10"/>
          </p:nvPr>
        </p:nvSpPr>
        <p:spPr/>
        <p:txBody>
          <a:bodyPr/>
          <a:lstStyle/>
          <a:p>
            <a:fld id="{374C648D-F527-4B47-B518-4DE233CA1F8D}" type="datetimeFigureOut">
              <a:rPr lang="es-DO" smtClean="0"/>
              <a:t>10/9/2023</a:t>
            </a:fld>
            <a:endParaRPr lang="es-DO"/>
          </a:p>
        </p:txBody>
      </p:sp>
      <p:sp>
        <p:nvSpPr>
          <p:cNvPr id="6" name="Marcador de pie de página 5">
            <a:extLst>
              <a:ext uri="{FF2B5EF4-FFF2-40B4-BE49-F238E27FC236}">
                <a16:creationId xmlns:a16="http://schemas.microsoft.com/office/drawing/2014/main" id="{04801182-D741-2678-764D-6CB2461DB8B2}"/>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B5B5226A-BE17-C2B5-B951-1063EB4CDB52}"/>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29479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DD7794-5F3D-4458-AC35-25F1B97A9DA4}"/>
              </a:ext>
            </a:extLst>
          </p:cNvPr>
          <p:cNvSpPr>
            <a:spLocks noGrp="1"/>
          </p:cNvSpPr>
          <p:nvPr>
            <p:ph type="title"/>
          </p:nvPr>
        </p:nvSpPr>
        <p:spPr/>
        <p:txBody>
          <a:bodyPr/>
          <a:lstStyle/>
          <a:p>
            <a:r>
              <a:rPr lang="es-ES" smtClean="0"/>
              <a:t>Haga clic para modificar el estilo de título del patrón</a:t>
            </a:r>
            <a:endParaRPr lang="es-DO"/>
          </a:p>
        </p:txBody>
      </p:sp>
      <p:sp>
        <p:nvSpPr>
          <p:cNvPr id="3" name="Marcador de contenido 2">
            <a:extLst>
              <a:ext uri="{FF2B5EF4-FFF2-40B4-BE49-F238E27FC236}">
                <a16:creationId xmlns:a16="http://schemas.microsoft.com/office/drawing/2014/main" id="{9BE75CE9-6375-4204-94F1-80315AD87155}"/>
              </a:ext>
            </a:extLst>
          </p:cNvPr>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Marcador de fecha 3">
            <a:extLst>
              <a:ext uri="{FF2B5EF4-FFF2-40B4-BE49-F238E27FC236}">
                <a16:creationId xmlns:a16="http://schemas.microsoft.com/office/drawing/2014/main" id="{CF6928AE-036D-4016-9C71-5EBC578D2DF0}"/>
              </a:ext>
            </a:extLst>
          </p:cNvPr>
          <p:cNvSpPr>
            <a:spLocks noGrp="1"/>
          </p:cNvSpPr>
          <p:nvPr>
            <p:ph type="dt" sz="half" idx="10"/>
          </p:nvPr>
        </p:nvSpPr>
        <p:spPr/>
        <p:txBody>
          <a:bodyPr/>
          <a:lstStyle/>
          <a:p>
            <a:fld id="{7A9983E4-3EBA-4806-86AA-70CD5420321A}" type="datetimeFigureOut">
              <a:rPr lang="es-DO" smtClean="0"/>
              <a:t>10/9/2023</a:t>
            </a:fld>
            <a:endParaRPr lang="es-DO" dirty="0"/>
          </a:p>
        </p:txBody>
      </p:sp>
      <p:sp>
        <p:nvSpPr>
          <p:cNvPr id="5" name="Marcador de pie de página 4">
            <a:extLst>
              <a:ext uri="{FF2B5EF4-FFF2-40B4-BE49-F238E27FC236}">
                <a16:creationId xmlns:a16="http://schemas.microsoft.com/office/drawing/2014/main" id="{600FCFFB-EFFB-4B44-BE34-8CE4F29FF4FD}"/>
              </a:ext>
            </a:extLst>
          </p:cNvPr>
          <p:cNvSpPr>
            <a:spLocks noGrp="1"/>
          </p:cNvSpPr>
          <p:nvPr>
            <p:ph type="ftr" sz="quarter" idx="11"/>
          </p:nvPr>
        </p:nvSpPr>
        <p:spPr/>
        <p:txBody>
          <a:bodyPr/>
          <a:lstStyle/>
          <a:p>
            <a:endParaRPr lang="es-DO" dirty="0"/>
          </a:p>
        </p:txBody>
      </p:sp>
      <p:sp>
        <p:nvSpPr>
          <p:cNvPr id="6" name="Marcador de número de diapositiva 5">
            <a:extLst>
              <a:ext uri="{FF2B5EF4-FFF2-40B4-BE49-F238E27FC236}">
                <a16:creationId xmlns:a16="http://schemas.microsoft.com/office/drawing/2014/main" id="{FFB46EB3-317F-41D8-9DD9-ED3728C4FA70}"/>
              </a:ext>
            </a:extLst>
          </p:cNvPr>
          <p:cNvSpPr>
            <a:spLocks noGrp="1"/>
          </p:cNvSpPr>
          <p:nvPr>
            <p:ph type="sldNum" sz="quarter" idx="12"/>
          </p:nvPr>
        </p:nvSpPr>
        <p:spPr/>
        <p:txBody>
          <a:bodyPr/>
          <a:lstStyle/>
          <a:p>
            <a:fld id="{DC0887E9-223D-4434-9539-A033BFE944A5}" type="slidenum">
              <a:rPr lang="es-DO" smtClean="0"/>
              <a:t>‹Nº›</a:t>
            </a:fld>
            <a:endParaRPr lang="es-DO" dirty="0"/>
          </a:p>
        </p:txBody>
      </p:sp>
    </p:spTree>
    <p:extLst>
      <p:ext uri="{BB962C8B-B14F-4D97-AF65-F5344CB8AC3E}">
        <p14:creationId xmlns:p14="http://schemas.microsoft.com/office/powerpoint/2010/main" val="2773020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FF835D-2435-D4FB-C1E0-8DFBE0EAFBA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posición de imagen 2">
            <a:extLst>
              <a:ext uri="{FF2B5EF4-FFF2-40B4-BE49-F238E27FC236}">
                <a16:creationId xmlns:a16="http://schemas.microsoft.com/office/drawing/2014/main" id="{7828690B-2CFD-D723-6BE7-0E3969D76E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Marcador de texto 3">
            <a:extLst>
              <a:ext uri="{FF2B5EF4-FFF2-40B4-BE49-F238E27FC236}">
                <a16:creationId xmlns:a16="http://schemas.microsoft.com/office/drawing/2014/main" id="{0166F23B-2BDD-0C81-1167-39DED81A9D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CF96FDD-87DE-63FF-FE8B-6B6A4D2A66A3}"/>
              </a:ext>
            </a:extLst>
          </p:cNvPr>
          <p:cNvSpPr>
            <a:spLocks noGrp="1"/>
          </p:cNvSpPr>
          <p:nvPr>
            <p:ph type="dt" sz="half" idx="10"/>
          </p:nvPr>
        </p:nvSpPr>
        <p:spPr/>
        <p:txBody>
          <a:bodyPr/>
          <a:lstStyle/>
          <a:p>
            <a:fld id="{374C648D-F527-4B47-B518-4DE233CA1F8D}" type="datetimeFigureOut">
              <a:rPr lang="es-DO" smtClean="0"/>
              <a:t>10/9/2023</a:t>
            </a:fld>
            <a:endParaRPr lang="es-DO"/>
          </a:p>
        </p:txBody>
      </p:sp>
      <p:sp>
        <p:nvSpPr>
          <p:cNvPr id="6" name="Marcador de pie de página 5">
            <a:extLst>
              <a:ext uri="{FF2B5EF4-FFF2-40B4-BE49-F238E27FC236}">
                <a16:creationId xmlns:a16="http://schemas.microsoft.com/office/drawing/2014/main" id="{EAF2B202-42FD-5629-5A25-72407BC08275}"/>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65040475-5C8A-6DF9-ACE2-7A7C76F30AAF}"/>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7705069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CA37E6-073A-4303-C3E9-33E270DB1F6D}"/>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265E51EC-FC26-140C-73C8-7ABF82B447D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9076015D-CD22-3685-AD5F-4A01195192FB}"/>
              </a:ext>
            </a:extLst>
          </p:cNvPr>
          <p:cNvSpPr>
            <a:spLocks noGrp="1"/>
          </p:cNvSpPr>
          <p:nvPr>
            <p:ph type="dt" sz="half" idx="10"/>
          </p:nvPr>
        </p:nvSpPr>
        <p:spPr/>
        <p:txBody>
          <a:bodyPr/>
          <a:lstStyle/>
          <a:p>
            <a:fld id="{374C648D-F527-4B47-B518-4DE233CA1F8D}" type="datetimeFigureOut">
              <a:rPr lang="es-DO" smtClean="0"/>
              <a:t>10/9/2023</a:t>
            </a:fld>
            <a:endParaRPr lang="es-DO"/>
          </a:p>
        </p:txBody>
      </p:sp>
      <p:sp>
        <p:nvSpPr>
          <p:cNvPr id="5" name="Marcador de pie de página 4">
            <a:extLst>
              <a:ext uri="{FF2B5EF4-FFF2-40B4-BE49-F238E27FC236}">
                <a16:creationId xmlns:a16="http://schemas.microsoft.com/office/drawing/2014/main" id="{5620C387-46E3-9A04-557A-52AF2E9B2132}"/>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7545E32F-B42B-FD7E-C077-44A380374AE3}"/>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031798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4E9B06E-BBE5-3906-D7C2-25EF1D3CFBF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9F54D7C3-FE26-0A04-4247-73F7264E947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9C92FBFF-F707-B345-FF45-D391FB2A033B}"/>
              </a:ext>
            </a:extLst>
          </p:cNvPr>
          <p:cNvSpPr>
            <a:spLocks noGrp="1"/>
          </p:cNvSpPr>
          <p:nvPr>
            <p:ph type="dt" sz="half" idx="10"/>
          </p:nvPr>
        </p:nvSpPr>
        <p:spPr/>
        <p:txBody>
          <a:bodyPr/>
          <a:lstStyle/>
          <a:p>
            <a:fld id="{374C648D-F527-4B47-B518-4DE233CA1F8D}" type="datetimeFigureOut">
              <a:rPr lang="es-DO" smtClean="0"/>
              <a:t>10/9/2023</a:t>
            </a:fld>
            <a:endParaRPr lang="es-DO"/>
          </a:p>
        </p:txBody>
      </p:sp>
      <p:sp>
        <p:nvSpPr>
          <p:cNvPr id="5" name="Marcador de pie de página 4">
            <a:extLst>
              <a:ext uri="{FF2B5EF4-FFF2-40B4-BE49-F238E27FC236}">
                <a16:creationId xmlns:a16="http://schemas.microsoft.com/office/drawing/2014/main" id="{B6CDF893-0E23-EFEE-CC79-8B25169D75D6}"/>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DDC301A6-9CF0-5528-3F60-2EA2F186DC54}"/>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783752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2A4F94-851D-4796-80CB-0067EDBC3652}"/>
              </a:ext>
            </a:extLst>
          </p:cNvPr>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DO"/>
          </a:p>
        </p:txBody>
      </p:sp>
      <p:sp>
        <p:nvSpPr>
          <p:cNvPr id="3" name="Marcador de texto 2">
            <a:extLst>
              <a:ext uri="{FF2B5EF4-FFF2-40B4-BE49-F238E27FC236}">
                <a16:creationId xmlns:a16="http://schemas.microsoft.com/office/drawing/2014/main" id="{635EFC10-6E00-4444-968A-6F4115B2CE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a:extLst>
              <a:ext uri="{FF2B5EF4-FFF2-40B4-BE49-F238E27FC236}">
                <a16:creationId xmlns:a16="http://schemas.microsoft.com/office/drawing/2014/main" id="{905AD233-8392-4766-A282-A4464BDBC1E5}"/>
              </a:ext>
            </a:extLst>
          </p:cNvPr>
          <p:cNvSpPr>
            <a:spLocks noGrp="1"/>
          </p:cNvSpPr>
          <p:nvPr>
            <p:ph type="dt" sz="half" idx="10"/>
          </p:nvPr>
        </p:nvSpPr>
        <p:spPr/>
        <p:txBody>
          <a:bodyPr/>
          <a:lstStyle/>
          <a:p>
            <a:fld id="{7A9983E4-3EBA-4806-86AA-70CD5420321A}" type="datetimeFigureOut">
              <a:rPr lang="es-DO" smtClean="0"/>
              <a:t>10/9/2023</a:t>
            </a:fld>
            <a:endParaRPr lang="es-DO" dirty="0"/>
          </a:p>
        </p:txBody>
      </p:sp>
      <p:sp>
        <p:nvSpPr>
          <p:cNvPr id="5" name="Marcador de pie de página 4">
            <a:extLst>
              <a:ext uri="{FF2B5EF4-FFF2-40B4-BE49-F238E27FC236}">
                <a16:creationId xmlns:a16="http://schemas.microsoft.com/office/drawing/2014/main" id="{27CA8568-1237-4F77-8E46-56AAE467C426}"/>
              </a:ext>
            </a:extLst>
          </p:cNvPr>
          <p:cNvSpPr>
            <a:spLocks noGrp="1"/>
          </p:cNvSpPr>
          <p:nvPr>
            <p:ph type="ftr" sz="quarter" idx="11"/>
          </p:nvPr>
        </p:nvSpPr>
        <p:spPr/>
        <p:txBody>
          <a:bodyPr/>
          <a:lstStyle/>
          <a:p>
            <a:endParaRPr lang="es-DO" dirty="0"/>
          </a:p>
        </p:txBody>
      </p:sp>
      <p:sp>
        <p:nvSpPr>
          <p:cNvPr id="6" name="Marcador de número de diapositiva 5">
            <a:extLst>
              <a:ext uri="{FF2B5EF4-FFF2-40B4-BE49-F238E27FC236}">
                <a16:creationId xmlns:a16="http://schemas.microsoft.com/office/drawing/2014/main" id="{230E88E0-DCDB-4CA8-881C-5F5AD6776E4D}"/>
              </a:ext>
            </a:extLst>
          </p:cNvPr>
          <p:cNvSpPr>
            <a:spLocks noGrp="1"/>
          </p:cNvSpPr>
          <p:nvPr>
            <p:ph type="sldNum" sz="quarter" idx="12"/>
          </p:nvPr>
        </p:nvSpPr>
        <p:spPr/>
        <p:txBody>
          <a:bodyPr/>
          <a:lstStyle/>
          <a:p>
            <a:fld id="{DC0887E9-223D-4434-9539-A033BFE944A5}" type="slidenum">
              <a:rPr lang="es-DO" smtClean="0"/>
              <a:t>‹Nº›</a:t>
            </a:fld>
            <a:endParaRPr lang="es-DO" dirty="0"/>
          </a:p>
        </p:txBody>
      </p:sp>
    </p:spTree>
    <p:extLst>
      <p:ext uri="{BB962C8B-B14F-4D97-AF65-F5344CB8AC3E}">
        <p14:creationId xmlns:p14="http://schemas.microsoft.com/office/powerpoint/2010/main" val="1450511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222C3F-6A36-40EC-977E-4A3383418261}"/>
              </a:ext>
            </a:extLst>
          </p:cNvPr>
          <p:cNvSpPr>
            <a:spLocks noGrp="1"/>
          </p:cNvSpPr>
          <p:nvPr>
            <p:ph type="title"/>
          </p:nvPr>
        </p:nvSpPr>
        <p:spPr/>
        <p:txBody>
          <a:bodyPr/>
          <a:lstStyle/>
          <a:p>
            <a:r>
              <a:rPr lang="es-ES" smtClean="0"/>
              <a:t>Haga clic para modificar el estilo de título del patrón</a:t>
            </a:r>
            <a:endParaRPr lang="es-DO"/>
          </a:p>
        </p:txBody>
      </p:sp>
      <p:sp>
        <p:nvSpPr>
          <p:cNvPr id="3" name="Marcador de contenido 2">
            <a:extLst>
              <a:ext uri="{FF2B5EF4-FFF2-40B4-BE49-F238E27FC236}">
                <a16:creationId xmlns:a16="http://schemas.microsoft.com/office/drawing/2014/main" id="{E3A9EEFB-E900-456C-8D96-7E6E2E7BEE67}"/>
              </a:ext>
            </a:extLst>
          </p:cNvPr>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Marcador de contenido 3">
            <a:extLst>
              <a:ext uri="{FF2B5EF4-FFF2-40B4-BE49-F238E27FC236}">
                <a16:creationId xmlns:a16="http://schemas.microsoft.com/office/drawing/2014/main" id="{8DAA4F45-3F8B-44D1-B592-8D8DF16A6582}"/>
              </a:ext>
            </a:extLst>
          </p:cNvPr>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Marcador de fecha 4">
            <a:extLst>
              <a:ext uri="{FF2B5EF4-FFF2-40B4-BE49-F238E27FC236}">
                <a16:creationId xmlns:a16="http://schemas.microsoft.com/office/drawing/2014/main" id="{01058CD9-1EC8-463C-B3B3-4CF1595F2D69}"/>
              </a:ext>
            </a:extLst>
          </p:cNvPr>
          <p:cNvSpPr>
            <a:spLocks noGrp="1"/>
          </p:cNvSpPr>
          <p:nvPr>
            <p:ph type="dt" sz="half" idx="10"/>
          </p:nvPr>
        </p:nvSpPr>
        <p:spPr/>
        <p:txBody>
          <a:bodyPr/>
          <a:lstStyle/>
          <a:p>
            <a:fld id="{7A9983E4-3EBA-4806-86AA-70CD5420321A}" type="datetimeFigureOut">
              <a:rPr lang="es-DO" smtClean="0"/>
              <a:t>10/9/2023</a:t>
            </a:fld>
            <a:endParaRPr lang="es-DO" dirty="0"/>
          </a:p>
        </p:txBody>
      </p:sp>
      <p:sp>
        <p:nvSpPr>
          <p:cNvPr id="6" name="Marcador de pie de página 5">
            <a:extLst>
              <a:ext uri="{FF2B5EF4-FFF2-40B4-BE49-F238E27FC236}">
                <a16:creationId xmlns:a16="http://schemas.microsoft.com/office/drawing/2014/main" id="{EAD78BF9-A5F3-4BD1-83B1-307254331782}"/>
              </a:ext>
            </a:extLst>
          </p:cNvPr>
          <p:cNvSpPr>
            <a:spLocks noGrp="1"/>
          </p:cNvSpPr>
          <p:nvPr>
            <p:ph type="ftr" sz="quarter" idx="11"/>
          </p:nvPr>
        </p:nvSpPr>
        <p:spPr/>
        <p:txBody>
          <a:bodyPr/>
          <a:lstStyle/>
          <a:p>
            <a:endParaRPr lang="es-DO" dirty="0"/>
          </a:p>
        </p:txBody>
      </p:sp>
      <p:sp>
        <p:nvSpPr>
          <p:cNvPr id="7" name="Marcador de número de diapositiva 6">
            <a:extLst>
              <a:ext uri="{FF2B5EF4-FFF2-40B4-BE49-F238E27FC236}">
                <a16:creationId xmlns:a16="http://schemas.microsoft.com/office/drawing/2014/main" id="{F83A38F8-DEB1-4745-9082-6AA2CB4A9801}"/>
              </a:ext>
            </a:extLst>
          </p:cNvPr>
          <p:cNvSpPr>
            <a:spLocks noGrp="1"/>
          </p:cNvSpPr>
          <p:nvPr>
            <p:ph type="sldNum" sz="quarter" idx="12"/>
          </p:nvPr>
        </p:nvSpPr>
        <p:spPr/>
        <p:txBody>
          <a:bodyPr/>
          <a:lstStyle/>
          <a:p>
            <a:fld id="{DC0887E9-223D-4434-9539-A033BFE944A5}" type="slidenum">
              <a:rPr lang="es-DO" smtClean="0"/>
              <a:t>‹Nº›</a:t>
            </a:fld>
            <a:endParaRPr lang="es-DO" dirty="0"/>
          </a:p>
        </p:txBody>
      </p:sp>
    </p:spTree>
    <p:extLst>
      <p:ext uri="{BB962C8B-B14F-4D97-AF65-F5344CB8AC3E}">
        <p14:creationId xmlns:p14="http://schemas.microsoft.com/office/powerpoint/2010/main" val="269936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8415BF-7003-4CB2-866A-833B357158EB}"/>
              </a:ext>
            </a:extLst>
          </p:cNvPr>
          <p:cNvSpPr>
            <a:spLocks noGrp="1"/>
          </p:cNvSpPr>
          <p:nvPr>
            <p:ph type="title"/>
          </p:nvPr>
        </p:nvSpPr>
        <p:spPr>
          <a:xfrm>
            <a:off x="839788" y="365125"/>
            <a:ext cx="10515600" cy="1325563"/>
          </a:xfrm>
        </p:spPr>
        <p:txBody>
          <a:bodyPr/>
          <a:lstStyle/>
          <a:p>
            <a:r>
              <a:rPr lang="es-ES" smtClean="0"/>
              <a:t>Haga clic para modificar el estilo de título del patrón</a:t>
            </a:r>
            <a:endParaRPr lang="es-DO"/>
          </a:p>
        </p:txBody>
      </p:sp>
      <p:sp>
        <p:nvSpPr>
          <p:cNvPr id="3" name="Marcador de texto 2">
            <a:extLst>
              <a:ext uri="{FF2B5EF4-FFF2-40B4-BE49-F238E27FC236}">
                <a16:creationId xmlns:a16="http://schemas.microsoft.com/office/drawing/2014/main" id="{8CDEE417-298C-4BA6-BBA3-A43C381848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a:extLst>
              <a:ext uri="{FF2B5EF4-FFF2-40B4-BE49-F238E27FC236}">
                <a16:creationId xmlns:a16="http://schemas.microsoft.com/office/drawing/2014/main" id="{D35F3B28-5F46-47FD-9C33-700E81CF11AB}"/>
              </a:ext>
            </a:extLst>
          </p:cNvPr>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Marcador de texto 4">
            <a:extLst>
              <a:ext uri="{FF2B5EF4-FFF2-40B4-BE49-F238E27FC236}">
                <a16:creationId xmlns:a16="http://schemas.microsoft.com/office/drawing/2014/main" id="{55A5EA34-672B-44D1-B5E0-CD2DA80B39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a:extLst>
              <a:ext uri="{FF2B5EF4-FFF2-40B4-BE49-F238E27FC236}">
                <a16:creationId xmlns:a16="http://schemas.microsoft.com/office/drawing/2014/main" id="{1A232AC8-A92C-4FED-8E89-4991C5291A09}"/>
              </a:ext>
            </a:extLst>
          </p:cNvPr>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7" name="Marcador de fecha 6">
            <a:extLst>
              <a:ext uri="{FF2B5EF4-FFF2-40B4-BE49-F238E27FC236}">
                <a16:creationId xmlns:a16="http://schemas.microsoft.com/office/drawing/2014/main" id="{40E6EF34-F8C0-4EC7-B750-16464F15C51F}"/>
              </a:ext>
            </a:extLst>
          </p:cNvPr>
          <p:cNvSpPr>
            <a:spLocks noGrp="1"/>
          </p:cNvSpPr>
          <p:nvPr>
            <p:ph type="dt" sz="half" idx="10"/>
          </p:nvPr>
        </p:nvSpPr>
        <p:spPr/>
        <p:txBody>
          <a:bodyPr/>
          <a:lstStyle/>
          <a:p>
            <a:fld id="{7A9983E4-3EBA-4806-86AA-70CD5420321A}" type="datetimeFigureOut">
              <a:rPr lang="es-DO" smtClean="0"/>
              <a:t>10/9/2023</a:t>
            </a:fld>
            <a:endParaRPr lang="es-DO" dirty="0"/>
          </a:p>
        </p:txBody>
      </p:sp>
      <p:sp>
        <p:nvSpPr>
          <p:cNvPr id="8" name="Marcador de pie de página 7">
            <a:extLst>
              <a:ext uri="{FF2B5EF4-FFF2-40B4-BE49-F238E27FC236}">
                <a16:creationId xmlns:a16="http://schemas.microsoft.com/office/drawing/2014/main" id="{E090EE15-2099-4FCD-8AA8-E305FAED5435}"/>
              </a:ext>
            </a:extLst>
          </p:cNvPr>
          <p:cNvSpPr>
            <a:spLocks noGrp="1"/>
          </p:cNvSpPr>
          <p:nvPr>
            <p:ph type="ftr" sz="quarter" idx="11"/>
          </p:nvPr>
        </p:nvSpPr>
        <p:spPr/>
        <p:txBody>
          <a:bodyPr/>
          <a:lstStyle/>
          <a:p>
            <a:endParaRPr lang="es-DO" dirty="0"/>
          </a:p>
        </p:txBody>
      </p:sp>
      <p:sp>
        <p:nvSpPr>
          <p:cNvPr id="9" name="Marcador de número de diapositiva 8">
            <a:extLst>
              <a:ext uri="{FF2B5EF4-FFF2-40B4-BE49-F238E27FC236}">
                <a16:creationId xmlns:a16="http://schemas.microsoft.com/office/drawing/2014/main" id="{BBDAA85B-6B8A-4F5A-BC80-771529A88493}"/>
              </a:ext>
            </a:extLst>
          </p:cNvPr>
          <p:cNvSpPr>
            <a:spLocks noGrp="1"/>
          </p:cNvSpPr>
          <p:nvPr>
            <p:ph type="sldNum" sz="quarter" idx="12"/>
          </p:nvPr>
        </p:nvSpPr>
        <p:spPr/>
        <p:txBody>
          <a:bodyPr/>
          <a:lstStyle/>
          <a:p>
            <a:fld id="{DC0887E9-223D-4434-9539-A033BFE944A5}" type="slidenum">
              <a:rPr lang="es-DO" smtClean="0"/>
              <a:t>‹Nº›</a:t>
            </a:fld>
            <a:endParaRPr lang="es-DO" dirty="0"/>
          </a:p>
        </p:txBody>
      </p:sp>
    </p:spTree>
    <p:extLst>
      <p:ext uri="{BB962C8B-B14F-4D97-AF65-F5344CB8AC3E}">
        <p14:creationId xmlns:p14="http://schemas.microsoft.com/office/powerpoint/2010/main" val="1571278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6B1EB6-8CAE-49F7-B747-129378C19083}"/>
              </a:ext>
            </a:extLst>
          </p:cNvPr>
          <p:cNvSpPr>
            <a:spLocks noGrp="1"/>
          </p:cNvSpPr>
          <p:nvPr>
            <p:ph type="title"/>
          </p:nvPr>
        </p:nvSpPr>
        <p:spPr/>
        <p:txBody>
          <a:bodyPr/>
          <a:lstStyle/>
          <a:p>
            <a:r>
              <a:rPr lang="es-ES" smtClean="0"/>
              <a:t>Haga clic para modificar el estilo de título del patrón</a:t>
            </a:r>
            <a:endParaRPr lang="es-DO"/>
          </a:p>
        </p:txBody>
      </p:sp>
      <p:sp>
        <p:nvSpPr>
          <p:cNvPr id="3" name="Marcador de fecha 2">
            <a:extLst>
              <a:ext uri="{FF2B5EF4-FFF2-40B4-BE49-F238E27FC236}">
                <a16:creationId xmlns:a16="http://schemas.microsoft.com/office/drawing/2014/main" id="{32A87C22-CD7B-4954-AF32-6A7FCDEA5875}"/>
              </a:ext>
            </a:extLst>
          </p:cNvPr>
          <p:cNvSpPr>
            <a:spLocks noGrp="1"/>
          </p:cNvSpPr>
          <p:nvPr>
            <p:ph type="dt" sz="half" idx="10"/>
          </p:nvPr>
        </p:nvSpPr>
        <p:spPr/>
        <p:txBody>
          <a:bodyPr/>
          <a:lstStyle/>
          <a:p>
            <a:fld id="{7A9983E4-3EBA-4806-86AA-70CD5420321A}" type="datetimeFigureOut">
              <a:rPr lang="es-DO" smtClean="0"/>
              <a:t>10/9/2023</a:t>
            </a:fld>
            <a:endParaRPr lang="es-DO" dirty="0"/>
          </a:p>
        </p:txBody>
      </p:sp>
      <p:sp>
        <p:nvSpPr>
          <p:cNvPr id="4" name="Marcador de pie de página 3">
            <a:extLst>
              <a:ext uri="{FF2B5EF4-FFF2-40B4-BE49-F238E27FC236}">
                <a16:creationId xmlns:a16="http://schemas.microsoft.com/office/drawing/2014/main" id="{5DB478BF-1493-4646-84D8-467FFF1730C0}"/>
              </a:ext>
            </a:extLst>
          </p:cNvPr>
          <p:cNvSpPr>
            <a:spLocks noGrp="1"/>
          </p:cNvSpPr>
          <p:nvPr>
            <p:ph type="ftr" sz="quarter" idx="11"/>
          </p:nvPr>
        </p:nvSpPr>
        <p:spPr/>
        <p:txBody>
          <a:bodyPr/>
          <a:lstStyle/>
          <a:p>
            <a:endParaRPr lang="es-DO" dirty="0"/>
          </a:p>
        </p:txBody>
      </p:sp>
      <p:sp>
        <p:nvSpPr>
          <p:cNvPr id="5" name="Marcador de número de diapositiva 4">
            <a:extLst>
              <a:ext uri="{FF2B5EF4-FFF2-40B4-BE49-F238E27FC236}">
                <a16:creationId xmlns:a16="http://schemas.microsoft.com/office/drawing/2014/main" id="{DF404930-75BB-407A-9092-7804A21AEACF}"/>
              </a:ext>
            </a:extLst>
          </p:cNvPr>
          <p:cNvSpPr>
            <a:spLocks noGrp="1"/>
          </p:cNvSpPr>
          <p:nvPr>
            <p:ph type="sldNum" sz="quarter" idx="12"/>
          </p:nvPr>
        </p:nvSpPr>
        <p:spPr/>
        <p:txBody>
          <a:bodyPr/>
          <a:lstStyle/>
          <a:p>
            <a:fld id="{DC0887E9-223D-4434-9539-A033BFE944A5}" type="slidenum">
              <a:rPr lang="es-DO" smtClean="0"/>
              <a:t>‹Nº›</a:t>
            </a:fld>
            <a:endParaRPr lang="es-DO" dirty="0"/>
          </a:p>
        </p:txBody>
      </p:sp>
    </p:spTree>
    <p:extLst>
      <p:ext uri="{BB962C8B-B14F-4D97-AF65-F5344CB8AC3E}">
        <p14:creationId xmlns:p14="http://schemas.microsoft.com/office/powerpoint/2010/main" val="14001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30D7793-A42A-4CFE-B2C0-DBAE45D7224A}"/>
              </a:ext>
            </a:extLst>
          </p:cNvPr>
          <p:cNvSpPr>
            <a:spLocks noGrp="1"/>
          </p:cNvSpPr>
          <p:nvPr>
            <p:ph type="dt" sz="half" idx="10"/>
          </p:nvPr>
        </p:nvSpPr>
        <p:spPr/>
        <p:txBody>
          <a:bodyPr/>
          <a:lstStyle/>
          <a:p>
            <a:fld id="{7A9983E4-3EBA-4806-86AA-70CD5420321A}" type="datetimeFigureOut">
              <a:rPr lang="es-DO" smtClean="0"/>
              <a:t>10/9/2023</a:t>
            </a:fld>
            <a:endParaRPr lang="es-DO" dirty="0"/>
          </a:p>
        </p:txBody>
      </p:sp>
      <p:sp>
        <p:nvSpPr>
          <p:cNvPr id="3" name="Marcador de pie de página 2">
            <a:extLst>
              <a:ext uri="{FF2B5EF4-FFF2-40B4-BE49-F238E27FC236}">
                <a16:creationId xmlns:a16="http://schemas.microsoft.com/office/drawing/2014/main" id="{255E5907-4460-42B4-BF1A-2E4AF8ED1C9D}"/>
              </a:ext>
            </a:extLst>
          </p:cNvPr>
          <p:cNvSpPr>
            <a:spLocks noGrp="1"/>
          </p:cNvSpPr>
          <p:nvPr>
            <p:ph type="ftr" sz="quarter" idx="11"/>
          </p:nvPr>
        </p:nvSpPr>
        <p:spPr/>
        <p:txBody>
          <a:bodyPr/>
          <a:lstStyle/>
          <a:p>
            <a:endParaRPr lang="es-DO" dirty="0"/>
          </a:p>
        </p:txBody>
      </p:sp>
      <p:sp>
        <p:nvSpPr>
          <p:cNvPr id="4" name="Marcador de número de diapositiva 3">
            <a:extLst>
              <a:ext uri="{FF2B5EF4-FFF2-40B4-BE49-F238E27FC236}">
                <a16:creationId xmlns:a16="http://schemas.microsoft.com/office/drawing/2014/main" id="{D937FACD-1532-4868-9035-12A309EB3D5E}"/>
              </a:ext>
            </a:extLst>
          </p:cNvPr>
          <p:cNvSpPr>
            <a:spLocks noGrp="1"/>
          </p:cNvSpPr>
          <p:nvPr>
            <p:ph type="sldNum" sz="quarter" idx="12"/>
          </p:nvPr>
        </p:nvSpPr>
        <p:spPr/>
        <p:txBody>
          <a:bodyPr/>
          <a:lstStyle/>
          <a:p>
            <a:fld id="{DC0887E9-223D-4434-9539-A033BFE944A5}" type="slidenum">
              <a:rPr lang="es-DO" smtClean="0"/>
              <a:t>‹Nº›</a:t>
            </a:fld>
            <a:endParaRPr lang="es-DO" dirty="0"/>
          </a:p>
        </p:txBody>
      </p:sp>
    </p:spTree>
    <p:extLst>
      <p:ext uri="{BB962C8B-B14F-4D97-AF65-F5344CB8AC3E}">
        <p14:creationId xmlns:p14="http://schemas.microsoft.com/office/powerpoint/2010/main" val="236666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36916B-3CF0-4E50-83D4-E1223E284BAE}"/>
              </a:ext>
            </a:extLst>
          </p:cNvPr>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DO"/>
          </a:p>
        </p:txBody>
      </p:sp>
      <p:sp>
        <p:nvSpPr>
          <p:cNvPr id="3" name="Marcador de contenido 2">
            <a:extLst>
              <a:ext uri="{FF2B5EF4-FFF2-40B4-BE49-F238E27FC236}">
                <a16:creationId xmlns:a16="http://schemas.microsoft.com/office/drawing/2014/main" id="{867A3FAD-4A04-42ED-96D0-B4A3F4D1EF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Marcador de texto 3">
            <a:extLst>
              <a:ext uri="{FF2B5EF4-FFF2-40B4-BE49-F238E27FC236}">
                <a16:creationId xmlns:a16="http://schemas.microsoft.com/office/drawing/2014/main" id="{906AEF79-BB98-4959-A5D9-91FA6DE93E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a:extLst>
              <a:ext uri="{FF2B5EF4-FFF2-40B4-BE49-F238E27FC236}">
                <a16:creationId xmlns:a16="http://schemas.microsoft.com/office/drawing/2014/main" id="{3C0AE007-3B20-4391-BD69-45080314BE31}"/>
              </a:ext>
            </a:extLst>
          </p:cNvPr>
          <p:cNvSpPr>
            <a:spLocks noGrp="1"/>
          </p:cNvSpPr>
          <p:nvPr>
            <p:ph type="dt" sz="half" idx="10"/>
          </p:nvPr>
        </p:nvSpPr>
        <p:spPr/>
        <p:txBody>
          <a:bodyPr/>
          <a:lstStyle/>
          <a:p>
            <a:fld id="{7A9983E4-3EBA-4806-86AA-70CD5420321A}" type="datetimeFigureOut">
              <a:rPr lang="es-DO" smtClean="0"/>
              <a:t>10/9/2023</a:t>
            </a:fld>
            <a:endParaRPr lang="es-DO" dirty="0"/>
          </a:p>
        </p:txBody>
      </p:sp>
      <p:sp>
        <p:nvSpPr>
          <p:cNvPr id="6" name="Marcador de pie de página 5">
            <a:extLst>
              <a:ext uri="{FF2B5EF4-FFF2-40B4-BE49-F238E27FC236}">
                <a16:creationId xmlns:a16="http://schemas.microsoft.com/office/drawing/2014/main" id="{3C456EAE-2EA6-4D48-997B-0F3D94508370}"/>
              </a:ext>
            </a:extLst>
          </p:cNvPr>
          <p:cNvSpPr>
            <a:spLocks noGrp="1"/>
          </p:cNvSpPr>
          <p:nvPr>
            <p:ph type="ftr" sz="quarter" idx="11"/>
          </p:nvPr>
        </p:nvSpPr>
        <p:spPr/>
        <p:txBody>
          <a:bodyPr/>
          <a:lstStyle/>
          <a:p>
            <a:endParaRPr lang="es-DO" dirty="0"/>
          </a:p>
        </p:txBody>
      </p:sp>
      <p:sp>
        <p:nvSpPr>
          <p:cNvPr id="7" name="Marcador de número de diapositiva 6">
            <a:extLst>
              <a:ext uri="{FF2B5EF4-FFF2-40B4-BE49-F238E27FC236}">
                <a16:creationId xmlns:a16="http://schemas.microsoft.com/office/drawing/2014/main" id="{43F93908-8F38-4E46-90DA-A21A85D65658}"/>
              </a:ext>
            </a:extLst>
          </p:cNvPr>
          <p:cNvSpPr>
            <a:spLocks noGrp="1"/>
          </p:cNvSpPr>
          <p:nvPr>
            <p:ph type="sldNum" sz="quarter" idx="12"/>
          </p:nvPr>
        </p:nvSpPr>
        <p:spPr/>
        <p:txBody>
          <a:bodyPr/>
          <a:lstStyle/>
          <a:p>
            <a:fld id="{DC0887E9-223D-4434-9539-A033BFE944A5}" type="slidenum">
              <a:rPr lang="es-DO" smtClean="0"/>
              <a:t>‹Nº›</a:t>
            </a:fld>
            <a:endParaRPr lang="es-DO" dirty="0"/>
          </a:p>
        </p:txBody>
      </p:sp>
    </p:spTree>
    <p:extLst>
      <p:ext uri="{BB962C8B-B14F-4D97-AF65-F5344CB8AC3E}">
        <p14:creationId xmlns:p14="http://schemas.microsoft.com/office/powerpoint/2010/main" val="1913924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08BDD8-3393-45E1-9AAD-D24E0BDBEBFF}"/>
              </a:ext>
            </a:extLst>
          </p:cNvPr>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DO"/>
          </a:p>
        </p:txBody>
      </p:sp>
      <p:sp>
        <p:nvSpPr>
          <p:cNvPr id="3" name="Marcador de posición de imagen 2">
            <a:extLst>
              <a:ext uri="{FF2B5EF4-FFF2-40B4-BE49-F238E27FC236}">
                <a16:creationId xmlns:a16="http://schemas.microsoft.com/office/drawing/2014/main" id="{90F43380-D9F7-4659-AC12-E4BD3C6BC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s-DO" dirty="0"/>
          </a:p>
        </p:txBody>
      </p:sp>
      <p:sp>
        <p:nvSpPr>
          <p:cNvPr id="4" name="Marcador de texto 3">
            <a:extLst>
              <a:ext uri="{FF2B5EF4-FFF2-40B4-BE49-F238E27FC236}">
                <a16:creationId xmlns:a16="http://schemas.microsoft.com/office/drawing/2014/main" id="{8FBC95E0-AF33-4F2E-8899-809EB50C68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a:extLst>
              <a:ext uri="{FF2B5EF4-FFF2-40B4-BE49-F238E27FC236}">
                <a16:creationId xmlns:a16="http://schemas.microsoft.com/office/drawing/2014/main" id="{A6DC2CE9-FE48-4712-A6B8-C51FC95044DF}"/>
              </a:ext>
            </a:extLst>
          </p:cNvPr>
          <p:cNvSpPr>
            <a:spLocks noGrp="1"/>
          </p:cNvSpPr>
          <p:nvPr>
            <p:ph type="dt" sz="half" idx="10"/>
          </p:nvPr>
        </p:nvSpPr>
        <p:spPr/>
        <p:txBody>
          <a:bodyPr/>
          <a:lstStyle/>
          <a:p>
            <a:fld id="{7A9983E4-3EBA-4806-86AA-70CD5420321A}" type="datetimeFigureOut">
              <a:rPr lang="es-DO" smtClean="0"/>
              <a:t>10/9/2023</a:t>
            </a:fld>
            <a:endParaRPr lang="es-DO" dirty="0"/>
          </a:p>
        </p:txBody>
      </p:sp>
      <p:sp>
        <p:nvSpPr>
          <p:cNvPr id="6" name="Marcador de pie de página 5">
            <a:extLst>
              <a:ext uri="{FF2B5EF4-FFF2-40B4-BE49-F238E27FC236}">
                <a16:creationId xmlns:a16="http://schemas.microsoft.com/office/drawing/2014/main" id="{DBAB433D-6B0A-4E83-9198-B11039385E61}"/>
              </a:ext>
            </a:extLst>
          </p:cNvPr>
          <p:cNvSpPr>
            <a:spLocks noGrp="1"/>
          </p:cNvSpPr>
          <p:nvPr>
            <p:ph type="ftr" sz="quarter" idx="11"/>
          </p:nvPr>
        </p:nvSpPr>
        <p:spPr/>
        <p:txBody>
          <a:bodyPr/>
          <a:lstStyle/>
          <a:p>
            <a:endParaRPr lang="es-DO" dirty="0"/>
          </a:p>
        </p:txBody>
      </p:sp>
      <p:sp>
        <p:nvSpPr>
          <p:cNvPr id="7" name="Marcador de número de diapositiva 6">
            <a:extLst>
              <a:ext uri="{FF2B5EF4-FFF2-40B4-BE49-F238E27FC236}">
                <a16:creationId xmlns:a16="http://schemas.microsoft.com/office/drawing/2014/main" id="{57943853-9AC3-47BA-866A-801D54260FB1}"/>
              </a:ext>
            </a:extLst>
          </p:cNvPr>
          <p:cNvSpPr>
            <a:spLocks noGrp="1"/>
          </p:cNvSpPr>
          <p:nvPr>
            <p:ph type="sldNum" sz="quarter" idx="12"/>
          </p:nvPr>
        </p:nvSpPr>
        <p:spPr/>
        <p:txBody>
          <a:bodyPr/>
          <a:lstStyle/>
          <a:p>
            <a:fld id="{DC0887E9-223D-4434-9539-A033BFE944A5}" type="slidenum">
              <a:rPr lang="es-DO" smtClean="0"/>
              <a:t>‹Nº›</a:t>
            </a:fld>
            <a:endParaRPr lang="es-DO" dirty="0"/>
          </a:p>
        </p:txBody>
      </p:sp>
    </p:spTree>
    <p:extLst>
      <p:ext uri="{BB962C8B-B14F-4D97-AF65-F5344CB8AC3E}">
        <p14:creationId xmlns:p14="http://schemas.microsoft.com/office/powerpoint/2010/main" val="3635393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0269E44-79F7-4CA3-BA8D-FFE9D17719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BC85FC1D-C3CC-4226-B003-E6DCF746F5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7B7F631F-9C47-46D4-B960-091DF814F0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9983E4-3EBA-4806-86AA-70CD5420321A}" type="datetimeFigureOut">
              <a:rPr lang="es-DO" smtClean="0"/>
              <a:t>10/9/2023</a:t>
            </a:fld>
            <a:endParaRPr lang="es-DO" dirty="0"/>
          </a:p>
        </p:txBody>
      </p:sp>
      <p:sp>
        <p:nvSpPr>
          <p:cNvPr id="5" name="Marcador de pie de página 4">
            <a:extLst>
              <a:ext uri="{FF2B5EF4-FFF2-40B4-BE49-F238E27FC236}">
                <a16:creationId xmlns:a16="http://schemas.microsoft.com/office/drawing/2014/main" id="{54EAFE70-72B7-47CC-BB40-3A837AD238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dirty="0"/>
          </a:p>
        </p:txBody>
      </p:sp>
      <p:sp>
        <p:nvSpPr>
          <p:cNvPr id="6" name="Marcador de número de diapositiva 5">
            <a:extLst>
              <a:ext uri="{FF2B5EF4-FFF2-40B4-BE49-F238E27FC236}">
                <a16:creationId xmlns:a16="http://schemas.microsoft.com/office/drawing/2014/main" id="{B730C557-72E8-4220-88F6-5815ACE601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87E9-223D-4434-9539-A033BFE944A5}" type="slidenum">
              <a:rPr lang="es-DO" smtClean="0"/>
              <a:t>‹Nº›</a:t>
            </a:fld>
            <a:endParaRPr lang="es-DO" dirty="0"/>
          </a:p>
        </p:txBody>
      </p:sp>
    </p:spTree>
    <p:extLst>
      <p:ext uri="{BB962C8B-B14F-4D97-AF65-F5344CB8AC3E}">
        <p14:creationId xmlns:p14="http://schemas.microsoft.com/office/powerpoint/2010/main" val="78177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E14DDB5-5187-0B1C-1615-D1A9C1B777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80188BDF-7AB3-1FA9-CF32-E08372576F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FC80D688-9ECA-6A30-F321-A4359F967E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C648D-F527-4B47-B518-4DE233CA1F8D}" type="datetimeFigureOut">
              <a:rPr lang="es-DO" smtClean="0"/>
              <a:t>10/9/2023</a:t>
            </a:fld>
            <a:endParaRPr lang="es-DO"/>
          </a:p>
        </p:txBody>
      </p:sp>
      <p:sp>
        <p:nvSpPr>
          <p:cNvPr id="5" name="Marcador de pie de página 4">
            <a:extLst>
              <a:ext uri="{FF2B5EF4-FFF2-40B4-BE49-F238E27FC236}">
                <a16:creationId xmlns:a16="http://schemas.microsoft.com/office/drawing/2014/main" id="{8743AE14-3C03-E2D7-9A06-DD2A4AC294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Marcador de número de diapositiva 5">
            <a:extLst>
              <a:ext uri="{FF2B5EF4-FFF2-40B4-BE49-F238E27FC236}">
                <a16:creationId xmlns:a16="http://schemas.microsoft.com/office/drawing/2014/main" id="{ACBA696E-AA85-F078-A6B5-8F13B3AB7B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17388-65FA-47A1-B58A-5588233490C4}" type="slidenum">
              <a:rPr lang="es-DO" smtClean="0"/>
              <a:t>‹Nº›</a:t>
            </a:fld>
            <a:endParaRPr lang="es-DO"/>
          </a:p>
        </p:txBody>
      </p:sp>
    </p:spTree>
    <p:extLst>
      <p:ext uri="{BB962C8B-B14F-4D97-AF65-F5344CB8AC3E}">
        <p14:creationId xmlns:p14="http://schemas.microsoft.com/office/powerpoint/2010/main" val="36703230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1">
            <a:extLst>
              <a:ext uri="{FF2B5EF4-FFF2-40B4-BE49-F238E27FC236}">
                <a16:creationId xmlns:a16="http://schemas.microsoft.com/office/drawing/2014/main" id="{364CF5E2-93B6-5513-1C93-6B4959FF406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33281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DF81605B-49F8-990A-EC00-43EE02F4B4E9}"/>
              </a:ext>
            </a:extLst>
          </p:cNvPr>
          <p:cNvSpPr txBox="1"/>
          <p:nvPr/>
        </p:nvSpPr>
        <p:spPr>
          <a:xfrm>
            <a:off x="211247" y="671691"/>
            <a:ext cx="11769505" cy="5016758"/>
          </a:xfrm>
          <a:prstGeom prst="rect">
            <a:avLst/>
          </a:prstGeom>
          <a:noFill/>
        </p:spPr>
        <p:txBody>
          <a:bodyPr wrap="square" rtlCol="0">
            <a:spAutoFit/>
          </a:bodyPr>
          <a:lstStyle/>
          <a:p>
            <a:pPr lvl="0"/>
            <a:r>
              <a:rPr lang="es-ES" sz="8000" b="1" dirty="0">
                <a:solidFill>
                  <a:prstClr val="white"/>
                </a:solidFill>
                <a:latin typeface="Bahnschrift SemiCondensed" panose="020B0502040204020203" pitchFamily="34" charset="0"/>
              </a:rPr>
              <a:t>pero necesitamos </a:t>
            </a:r>
            <a:r>
              <a:rPr lang="es-ES" sz="8000" b="1" dirty="0">
                <a:solidFill>
                  <a:srgbClr val="FFFF00"/>
                </a:solidFill>
                <a:latin typeface="Bahnschrift SemiCondensed" panose="020B0502040204020203" pitchFamily="34" charset="0"/>
              </a:rPr>
              <a:t>reafirmar</a:t>
            </a:r>
            <a:r>
              <a:rPr lang="es-ES" sz="8000" b="1" dirty="0">
                <a:solidFill>
                  <a:prstClr val="white"/>
                </a:solidFill>
                <a:latin typeface="Bahnschrift SemiCondensed" panose="020B0502040204020203" pitchFamily="34" charset="0"/>
              </a:rPr>
              <a:t> nuestro llamamiento y elección para trascender estos desafíos (2 Pe 1:10</a:t>
            </a:r>
            <a:r>
              <a:rPr lang="es-ES" sz="8000" b="1" dirty="0" smtClean="0">
                <a:solidFill>
                  <a:prstClr val="white"/>
                </a:solidFill>
                <a:latin typeface="Bahnschrift SemiCondensed" panose="020B0502040204020203" pitchFamily="34" charset="0"/>
              </a:rPr>
              <a:t>).</a:t>
            </a:r>
            <a:endParaRPr lang="es-ES" sz="80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270139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567301" y="0"/>
            <a:ext cx="336788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DO" sz="3600" b="1" dirty="0" smtClean="0">
                <a:solidFill>
                  <a:prstClr val="white"/>
                </a:solidFill>
                <a:latin typeface="Bahnschrift SemiCondensed" panose="020B0502040204020203" pitchFamily="34" charset="0"/>
              </a:rPr>
              <a:t>2 Pe. 1: 10</a:t>
            </a:r>
            <a:endParaRPr kumimoji="0" lang="es-DO" sz="3600" b="1" i="0" u="none" strike="noStrike" kern="1200" cap="none" spc="0" normalizeH="0" baseline="0" noProof="0" dirty="0">
              <a:ln>
                <a:noFill/>
              </a:ln>
              <a:solidFill>
                <a:prstClr val="white"/>
              </a:solidFill>
              <a:effectLst/>
              <a:uLnTx/>
              <a:uFillTx/>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377057" y="466002"/>
            <a:ext cx="11437886" cy="6247864"/>
          </a:xfrm>
          <a:prstGeom prst="rect">
            <a:avLst/>
          </a:prstGeom>
          <a:noFill/>
        </p:spPr>
        <p:txBody>
          <a:bodyPr wrap="square" rtlCol="0">
            <a:spAutoFit/>
          </a:bodyPr>
          <a:lstStyle/>
          <a:p>
            <a:pPr lvl="0"/>
            <a:r>
              <a:rPr lang="es-ES" sz="8000" b="1" dirty="0">
                <a:solidFill>
                  <a:prstClr val="white"/>
                </a:solidFill>
                <a:latin typeface="Bahnschrift SemiCondensed" panose="020B0502040204020203" pitchFamily="34" charset="0"/>
              </a:rPr>
              <a:t>Por lo cual, hermanos, tanto más </a:t>
            </a:r>
            <a:r>
              <a:rPr lang="es-ES" sz="8000" b="1" dirty="0">
                <a:solidFill>
                  <a:srgbClr val="FFFF00"/>
                </a:solidFill>
                <a:latin typeface="Bahnschrift SemiCondensed" panose="020B0502040204020203" pitchFamily="34" charset="0"/>
              </a:rPr>
              <a:t>procurad</a:t>
            </a:r>
            <a:r>
              <a:rPr lang="es-ES" sz="8000" b="1" dirty="0">
                <a:solidFill>
                  <a:prstClr val="white"/>
                </a:solidFill>
                <a:latin typeface="Bahnschrift SemiCondensed" panose="020B0502040204020203" pitchFamily="34" charset="0"/>
              </a:rPr>
              <a:t> </a:t>
            </a:r>
            <a:r>
              <a:rPr lang="es-ES" sz="8000" b="1" dirty="0">
                <a:solidFill>
                  <a:srgbClr val="FFFF00"/>
                </a:solidFill>
                <a:latin typeface="Bahnschrift SemiCondensed" panose="020B0502040204020203" pitchFamily="34" charset="0"/>
              </a:rPr>
              <a:t>hacer firme </a:t>
            </a:r>
            <a:r>
              <a:rPr lang="es-ES" sz="8000" b="1" dirty="0">
                <a:solidFill>
                  <a:prstClr val="white"/>
                </a:solidFill>
                <a:latin typeface="Bahnschrift SemiCondensed" panose="020B0502040204020203" pitchFamily="34" charset="0"/>
              </a:rPr>
              <a:t>vuestra vocación y elección; porque haciendo estas cosas, </a:t>
            </a:r>
            <a:r>
              <a:rPr lang="es-ES" sz="8000" b="1" dirty="0">
                <a:solidFill>
                  <a:srgbClr val="FFFF00"/>
                </a:solidFill>
                <a:latin typeface="Bahnschrift SemiCondensed" panose="020B0502040204020203" pitchFamily="34" charset="0"/>
              </a:rPr>
              <a:t>no caeréis </a:t>
            </a:r>
            <a:r>
              <a:rPr lang="es-ES" sz="8000" b="1" dirty="0">
                <a:solidFill>
                  <a:prstClr val="white"/>
                </a:solidFill>
                <a:latin typeface="Bahnschrift SemiCondensed" panose="020B0502040204020203" pitchFamily="34" charset="0"/>
              </a:rPr>
              <a:t>jamás.</a:t>
            </a:r>
          </a:p>
        </p:txBody>
      </p:sp>
    </p:spTree>
    <p:extLst>
      <p:ext uri="{BB962C8B-B14F-4D97-AF65-F5344CB8AC3E}">
        <p14:creationId xmlns:p14="http://schemas.microsoft.com/office/powerpoint/2010/main" val="374888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DF81605B-49F8-990A-EC00-43EE02F4B4E9}"/>
              </a:ext>
            </a:extLst>
          </p:cNvPr>
          <p:cNvSpPr txBox="1"/>
          <p:nvPr/>
        </p:nvSpPr>
        <p:spPr>
          <a:xfrm>
            <a:off x="211247" y="671691"/>
            <a:ext cx="11769505" cy="5262979"/>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Una cosa emerge con claridad en el Apocalipsis: </a:t>
            </a:r>
            <a:r>
              <a:rPr lang="es-ES" sz="4800" b="1" dirty="0">
                <a:solidFill>
                  <a:srgbClr val="FFFF00"/>
                </a:solidFill>
                <a:latin typeface="Bahnschrift SemiCondensed" panose="020B0502040204020203" pitchFamily="34" charset="0"/>
              </a:rPr>
              <a:t>el pueblo de Dios </a:t>
            </a:r>
            <a:r>
              <a:rPr lang="es-ES" sz="4800" b="1" dirty="0">
                <a:solidFill>
                  <a:prstClr val="white"/>
                </a:solidFill>
                <a:latin typeface="Bahnschrift SemiCondensed" panose="020B0502040204020203" pitchFamily="34" charset="0"/>
              </a:rPr>
              <a:t>desempeñará un papel importante en esa crisis (</a:t>
            </a:r>
            <a:r>
              <a:rPr lang="es-ES" sz="4800" b="1" dirty="0" smtClean="0">
                <a:solidFill>
                  <a:prstClr val="white"/>
                </a:solidFill>
                <a:latin typeface="Bahnschrift SemiCondensed" panose="020B0502040204020203" pitchFamily="34" charset="0"/>
              </a:rPr>
              <a:t>Ap. </a:t>
            </a:r>
            <a:r>
              <a:rPr lang="es-ES" sz="4800" b="1" dirty="0">
                <a:solidFill>
                  <a:prstClr val="white"/>
                </a:solidFill>
                <a:latin typeface="Bahnschrift SemiCondensed" panose="020B0502040204020203" pitchFamily="34" charset="0"/>
              </a:rPr>
              <a:t>14:6-12). Cuando la </a:t>
            </a:r>
            <a:r>
              <a:rPr lang="es-ES" sz="4800" b="1" dirty="0">
                <a:solidFill>
                  <a:srgbClr val="FFFF00"/>
                </a:solidFill>
                <a:latin typeface="Bahnschrift SemiCondensed" panose="020B0502040204020203" pitchFamily="34" charset="0"/>
              </a:rPr>
              <a:t>bestia de la tierra </a:t>
            </a:r>
            <a:r>
              <a:rPr lang="es-ES" sz="4800" b="1" dirty="0">
                <a:solidFill>
                  <a:prstClr val="white"/>
                </a:solidFill>
                <a:latin typeface="Bahnschrift SemiCondensed" panose="020B0502040204020203" pitchFamily="34" charset="0"/>
              </a:rPr>
              <a:t>imponga su </a:t>
            </a:r>
            <a:r>
              <a:rPr lang="es-ES" sz="4800" b="1" dirty="0">
                <a:solidFill>
                  <a:srgbClr val="FFFF00"/>
                </a:solidFill>
                <a:latin typeface="Bahnschrift SemiCondensed" panose="020B0502040204020203" pitchFamily="34" charset="0"/>
              </a:rPr>
              <a:t>marca</a:t>
            </a:r>
            <a:r>
              <a:rPr lang="es-ES" sz="4800" b="1" dirty="0">
                <a:solidFill>
                  <a:prstClr val="white"/>
                </a:solidFill>
                <a:latin typeface="Bahnschrift SemiCondensed" panose="020B0502040204020203" pitchFamily="34" charset="0"/>
              </a:rPr>
              <a:t>, los </a:t>
            </a:r>
            <a:r>
              <a:rPr lang="es-ES" sz="4800" b="1" dirty="0">
                <a:solidFill>
                  <a:srgbClr val="FFFF00"/>
                </a:solidFill>
                <a:latin typeface="Bahnschrift SemiCondensed" panose="020B0502040204020203" pitchFamily="34" charset="0"/>
              </a:rPr>
              <a:t>santos, descritos como un remanente</a:t>
            </a:r>
            <a:r>
              <a:rPr lang="es-ES" sz="4800" b="1" dirty="0">
                <a:solidFill>
                  <a:prstClr val="white"/>
                </a:solidFill>
                <a:latin typeface="Bahnschrift SemiCondensed" panose="020B0502040204020203" pitchFamily="34" charset="0"/>
              </a:rPr>
              <a:t> que </a:t>
            </a:r>
            <a:r>
              <a:rPr lang="es-ES" sz="4800" b="1" dirty="0">
                <a:solidFill>
                  <a:srgbClr val="FFFF00"/>
                </a:solidFill>
                <a:latin typeface="Bahnschrift SemiCondensed" panose="020B0502040204020203" pitchFamily="34" charset="0"/>
              </a:rPr>
              <a:t>«guarda los mandamientos de Dios»</a:t>
            </a:r>
            <a:r>
              <a:rPr lang="es-ES" sz="4800" b="1" dirty="0">
                <a:solidFill>
                  <a:prstClr val="white"/>
                </a:solidFill>
                <a:latin typeface="Bahnschrift SemiCondensed" panose="020B0502040204020203" pitchFamily="34" charset="0"/>
              </a:rPr>
              <a:t> (12:17), </a:t>
            </a:r>
            <a:r>
              <a:rPr lang="es-ES" sz="4800" b="1" dirty="0" smtClean="0">
                <a:solidFill>
                  <a:srgbClr val="FFFF00"/>
                </a:solidFill>
                <a:latin typeface="Bahnschrift SemiCondensed" panose="020B0502040204020203" pitchFamily="34" charset="0"/>
              </a:rPr>
              <a:t>denunciarán</a:t>
            </a:r>
            <a:r>
              <a:rPr lang="es-ES" sz="4800" b="1" dirty="0" smtClean="0">
                <a:solidFill>
                  <a:prstClr val="white"/>
                </a:solidFill>
                <a:latin typeface="Bahnschrift SemiCondensed" panose="020B0502040204020203" pitchFamily="34" charset="0"/>
              </a:rPr>
              <a:t> </a:t>
            </a:r>
            <a:r>
              <a:rPr lang="es-ES" sz="4800" b="1" dirty="0">
                <a:solidFill>
                  <a:prstClr val="white"/>
                </a:solidFill>
                <a:latin typeface="Bahnschrift SemiCondensed" panose="020B0502040204020203" pitchFamily="34" charset="0"/>
              </a:rPr>
              <a:t>dicha </a:t>
            </a:r>
            <a:r>
              <a:rPr lang="es-ES" sz="4800" b="1" dirty="0" smtClean="0">
                <a:solidFill>
                  <a:prstClr val="white"/>
                </a:solidFill>
                <a:latin typeface="Bahnschrift SemiCondensed" panose="020B0502040204020203" pitchFamily="34" charset="0"/>
              </a:rPr>
              <a:t>imposición [de la marca].</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4017840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DF81605B-49F8-990A-EC00-43EE02F4B4E9}"/>
              </a:ext>
            </a:extLst>
          </p:cNvPr>
          <p:cNvSpPr txBox="1"/>
          <p:nvPr/>
        </p:nvSpPr>
        <p:spPr>
          <a:xfrm>
            <a:off x="211247" y="671691"/>
            <a:ext cx="11769505" cy="5078313"/>
          </a:xfrm>
          <a:prstGeom prst="rect">
            <a:avLst/>
          </a:prstGeom>
          <a:noFill/>
        </p:spPr>
        <p:txBody>
          <a:bodyPr wrap="square" rtlCol="0">
            <a:spAutoFit/>
          </a:bodyPr>
          <a:lstStyle/>
          <a:p>
            <a:pPr lvl="0"/>
            <a:r>
              <a:rPr lang="es-ES" sz="5400" b="1" dirty="0">
                <a:solidFill>
                  <a:prstClr val="white"/>
                </a:solidFill>
                <a:latin typeface="Bahnschrift SemiCondensed" panose="020B0502040204020203" pitchFamily="34" charset="0"/>
              </a:rPr>
              <a:t>Esta será la </a:t>
            </a:r>
            <a:r>
              <a:rPr lang="es-ES" sz="5400" b="1" dirty="0">
                <a:solidFill>
                  <a:srgbClr val="FFFF00"/>
                </a:solidFill>
                <a:latin typeface="Bahnschrift SemiCondensed" panose="020B0502040204020203" pitchFamily="34" charset="0"/>
              </a:rPr>
              <a:t>crisis final</a:t>
            </a:r>
            <a:r>
              <a:rPr lang="es-ES" sz="5400" b="1" dirty="0">
                <a:solidFill>
                  <a:prstClr val="white"/>
                </a:solidFill>
                <a:latin typeface="Bahnschrift SemiCondensed" panose="020B0502040204020203" pitchFamily="34" charset="0"/>
              </a:rPr>
              <a:t>. Las naciones de la tierra serán </a:t>
            </a:r>
            <a:r>
              <a:rPr lang="es-ES" sz="5400" b="1" dirty="0">
                <a:solidFill>
                  <a:srgbClr val="FFFF00"/>
                </a:solidFill>
                <a:latin typeface="Bahnschrift SemiCondensed" panose="020B0502040204020203" pitchFamily="34" charset="0"/>
              </a:rPr>
              <a:t>víctimas</a:t>
            </a:r>
            <a:r>
              <a:rPr lang="es-ES" sz="5400" b="1" dirty="0">
                <a:solidFill>
                  <a:prstClr val="white"/>
                </a:solidFill>
                <a:latin typeface="Bahnschrift SemiCondensed" panose="020B0502040204020203" pitchFamily="34" charset="0"/>
              </a:rPr>
              <a:t> de un </a:t>
            </a:r>
            <a:r>
              <a:rPr lang="es-ES" sz="5400" b="1" dirty="0">
                <a:solidFill>
                  <a:srgbClr val="FFFF00"/>
                </a:solidFill>
                <a:latin typeface="Bahnschrift SemiCondensed" panose="020B0502040204020203" pitchFamily="34" charset="0"/>
              </a:rPr>
              <a:t>boicot económico</a:t>
            </a:r>
            <a:r>
              <a:rPr lang="es-ES" sz="5400" b="1" dirty="0">
                <a:solidFill>
                  <a:prstClr val="white"/>
                </a:solidFill>
                <a:latin typeface="Bahnschrift SemiCondensed" panose="020B0502040204020203" pitchFamily="34" charset="0"/>
              </a:rPr>
              <a:t>, del cual solo nos da una ligera idea las actuales sanciones económicas que se implementan contra algunas potencias</a:t>
            </a:r>
            <a:r>
              <a:rPr lang="es-ES" sz="5400" b="1" dirty="0" smtClean="0">
                <a:solidFill>
                  <a:prstClr val="white"/>
                </a:solidFill>
                <a:latin typeface="Bahnschrift SemiCondensed" panose="020B0502040204020203" pitchFamily="34" charset="0"/>
              </a:rPr>
              <a:t>.</a:t>
            </a:r>
            <a:endParaRPr lang="es-ES" sz="5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757780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37000">
              <a:srgbClr val="3960A5"/>
            </a:gs>
            <a:gs pos="0">
              <a:schemeClr val="accent1">
                <a:lumMod val="67000"/>
              </a:schemeClr>
            </a:gs>
            <a:gs pos="82000">
              <a:schemeClr val="accent1">
                <a:lumMod val="97000"/>
                <a:lumOff val="3000"/>
              </a:schemeClr>
            </a:gs>
            <a:gs pos="7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B0FF668-9EF4-418A-8028-BA339B26BAA9}"/>
              </a:ext>
            </a:extLst>
          </p:cNvPr>
          <p:cNvSpPr txBox="1"/>
          <p:nvPr/>
        </p:nvSpPr>
        <p:spPr>
          <a:xfrm>
            <a:off x="0" y="1639336"/>
            <a:ext cx="12192000" cy="1323439"/>
          </a:xfrm>
          <a:prstGeom prst="rect">
            <a:avLst/>
          </a:prstGeom>
          <a:solidFill>
            <a:schemeClr val="accent1">
              <a:lumMod val="50000"/>
            </a:schemeClr>
          </a:solidFill>
          <a:effectLst>
            <a:outerShdw blurRad="50800" dist="50800" dir="5400000" algn="ctr" rotWithShape="0">
              <a:schemeClr val="tx1"/>
            </a:outerShdw>
          </a:effectLst>
        </p:spPr>
        <p:txBody>
          <a:bodyPr wrap="square" rtlCol="0">
            <a:spAutoFit/>
          </a:bodyPr>
          <a:lstStyle/>
          <a:p>
            <a:pPr algn="ctr"/>
            <a:r>
              <a:rPr lang="es-ES" sz="8000" dirty="0" smtClean="0">
                <a:solidFill>
                  <a:schemeClr val="bg1"/>
                </a:solidFill>
                <a:latin typeface="Bauhaus 93" panose="04030905020B02020C02" pitchFamily="82" charset="0"/>
              </a:rPr>
              <a:t>El gran conflicto</a:t>
            </a:r>
            <a:endParaRPr lang="es-ES" sz="8000" dirty="0">
              <a:solidFill>
                <a:schemeClr val="bg1"/>
              </a:solidFill>
              <a:latin typeface="Bauhaus 93" panose="04030905020B02020C02" pitchFamily="82" charset="0"/>
            </a:endParaRPr>
          </a:p>
        </p:txBody>
      </p:sp>
    </p:spTree>
    <p:extLst>
      <p:ext uri="{BB962C8B-B14F-4D97-AF65-F5344CB8AC3E}">
        <p14:creationId xmlns:p14="http://schemas.microsoft.com/office/powerpoint/2010/main" val="208606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DF81605B-49F8-990A-EC00-43EE02F4B4E9}"/>
              </a:ext>
            </a:extLst>
          </p:cNvPr>
          <p:cNvSpPr txBox="1"/>
          <p:nvPr/>
        </p:nvSpPr>
        <p:spPr>
          <a:xfrm>
            <a:off x="211247" y="671691"/>
            <a:ext cx="11769505" cy="5078313"/>
          </a:xfrm>
          <a:prstGeom prst="rect">
            <a:avLst/>
          </a:prstGeom>
          <a:noFill/>
        </p:spPr>
        <p:txBody>
          <a:bodyPr wrap="square" rtlCol="0">
            <a:spAutoFit/>
          </a:bodyPr>
          <a:lstStyle/>
          <a:p>
            <a:pPr lvl="0"/>
            <a:r>
              <a:rPr lang="es-ES" sz="5400" b="1" dirty="0">
                <a:solidFill>
                  <a:prstClr val="white"/>
                </a:solidFill>
                <a:latin typeface="Bahnschrift SemiCondensed" panose="020B0502040204020203" pitchFamily="34" charset="0"/>
              </a:rPr>
              <a:t>Existen actores </a:t>
            </a:r>
            <a:r>
              <a:rPr lang="es-ES" sz="5400" b="1" dirty="0" smtClean="0">
                <a:solidFill>
                  <a:prstClr val="white"/>
                </a:solidFill>
                <a:latin typeface="Bahnschrift SemiCondensed" panose="020B0502040204020203" pitchFamily="34" charset="0"/>
              </a:rPr>
              <a:t>involucrados </a:t>
            </a:r>
            <a:r>
              <a:rPr lang="es-ES" sz="5400" b="1" dirty="0">
                <a:solidFill>
                  <a:prstClr val="white"/>
                </a:solidFill>
                <a:latin typeface="Bahnschrift SemiCondensed" panose="020B0502040204020203" pitchFamily="34" charset="0"/>
              </a:rPr>
              <a:t>en </a:t>
            </a:r>
            <a:r>
              <a:rPr lang="es-ES" sz="5400" b="1" dirty="0" smtClean="0">
                <a:solidFill>
                  <a:prstClr val="white"/>
                </a:solidFill>
                <a:latin typeface="Bahnschrift SemiCondensed" panose="020B0502040204020203" pitchFamily="34" charset="0"/>
              </a:rPr>
              <a:t>el </a:t>
            </a:r>
            <a:r>
              <a:rPr lang="es-ES" sz="5400" b="1" dirty="0" smtClean="0">
                <a:solidFill>
                  <a:srgbClr val="FFFF00"/>
                </a:solidFill>
                <a:latin typeface="Bahnschrift SemiCondensed" panose="020B0502040204020203" pitchFamily="34" charset="0"/>
              </a:rPr>
              <a:t>gran conflicto</a:t>
            </a:r>
            <a:r>
              <a:rPr lang="es-ES" sz="5400" b="1" dirty="0" smtClean="0">
                <a:solidFill>
                  <a:prstClr val="white"/>
                </a:solidFill>
                <a:latin typeface="Bahnschrift SemiCondensed" panose="020B0502040204020203" pitchFamily="34" charset="0"/>
              </a:rPr>
              <a:t> en la historia de la salvación, presente en Apocalipsis: </a:t>
            </a:r>
            <a:r>
              <a:rPr lang="es-ES" sz="5400" b="1" dirty="0">
                <a:solidFill>
                  <a:srgbClr val="FFFF00"/>
                </a:solidFill>
                <a:latin typeface="Bahnschrift SemiCondensed" panose="020B0502040204020203" pitchFamily="34" charset="0"/>
              </a:rPr>
              <a:t>ángeles leales </a:t>
            </a:r>
            <a:r>
              <a:rPr lang="es-ES" sz="5400" b="1" dirty="0">
                <a:solidFill>
                  <a:prstClr val="white"/>
                </a:solidFill>
                <a:latin typeface="Bahnschrift SemiCondensed" panose="020B0502040204020203" pitchFamily="34" charset="0"/>
              </a:rPr>
              <a:t>y </a:t>
            </a:r>
            <a:r>
              <a:rPr lang="es-ES" sz="5400" b="1" dirty="0">
                <a:solidFill>
                  <a:srgbClr val="FFFF00"/>
                </a:solidFill>
                <a:latin typeface="Bahnschrift SemiCondensed" panose="020B0502040204020203" pitchFamily="34" charset="0"/>
              </a:rPr>
              <a:t>ángeles rebeldes </a:t>
            </a:r>
            <a:r>
              <a:rPr lang="es-ES" sz="5400" b="1" dirty="0">
                <a:solidFill>
                  <a:prstClr val="white"/>
                </a:solidFill>
                <a:latin typeface="Bahnschrift SemiCondensed" panose="020B0502040204020203" pitchFamily="34" charset="0"/>
              </a:rPr>
              <a:t>apoyan a sus respectivos comandantes: </a:t>
            </a:r>
            <a:r>
              <a:rPr lang="es-ES" sz="5400" b="1" dirty="0">
                <a:solidFill>
                  <a:srgbClr val="FFFF00"/>
                </a:solidFill>
                <a:latin typeface="Bahnschrift SemiCondensed" panose="020B0502040204020203" pitchFamily="34" charset="0"/>
              </a:rPr>
              <a:t>Cristo</a:t>
            </a:r>
            <a:r>
              <a:rPr lang="es-ES" sz="5400" b="1" dirty="0">
                <a:solidFill>
                  <a:prstClr val="white"/>
                </a:solidFill>
                <a:latin typeface="Bahnschrift SemiCondensed" panose="020B0502040204020203" pitchFamily="34" charset="0"/>
              </a:rPr>
              <a:t> y </a:t>
            </a:r>
            <a:r>
              <a:rPr lang="es-ES" sz="5400" b="1" dirty="0">
                <a:solidFill>
                  <a:srgbClr val="FFFF00"/>
                </a:solidFill>
                <a:latin typeface="Bahnschrift SemiCondensed" panose="020B0502040204020203" pitchFamily="34" charset="0"/>
              </a:rPr>
              <a:t>Satanás</a:t>
            </a:r>
            <a:r>
              <a:rPr lang="es-ES" sz="5400" b="1" dirty="0">
                <a:solidFill>
                  <a:prstClr val="white"/>
                </a:solidFill>
                <a:latin typeface="Bahnschrift SemiCondensed" panose="020B0502040204020203" pitchFamily="34" charset="0"/>
              </a:rPr>
              <a:t>. En la tierra aparecen otros actores</a:t>
            </a:r>
            <a:r>
              <a:rPr lang="es-ES" sz="5400" b="1" dirty="0" smtClean="0">
                <a:solidFill>
                  <a:prstClr val="white"/>
                </a:solidFill>
                <a:latin typeface="Bahnschrift SemiCondensed" panose="020B0502040204020203" pitchFamily="34" charset="0"/>
              </a:rPr>
              <a:t>:</a:t>
            </a:r>
            <a:endParaRPr lang="es-ES" sz="5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127096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DF81605B-49F8-990A-EC00-43EE02F4B4E9}"/>
              </a:ext>
            </a:extLst>
          </p:cNvPr>
          <p:cNvSpPr txBox="1"/>
          <p:nvPr/>
        </p:nvSpPr>
        <p:spPr>
          <a:xfrm>
            <a:off x="211247" y="671691"/>
            <a:ext cx="11769505" cy="5909310"/>
          </a:xfrm>
          <a:prstGeom prst="rect">
            <a:avLst/>
          </a:prstGeom>
          <a:noFill/>
        </p:spPr>
        <p:txBody>
          <a:bodyPr wrap="square" rtlCol="0">
            <a:spAutoFit/>
          </a:bodyPr>
          <a:lstStyle/>
          <a:p>
            <a:pPr lvl="0"/>
            <a:r>
              <a:rPr lang="es-ES" sz="5400" b="1" dirty="0" smtClean="0">
                <a:solidFill>
                  <a:prstClr val="white"/>
                </a:solidFill>
                <a:latin typeface="Bahnschrift SemiCondensed" panose="020B0502040204020203" pitchFamily="34" charset="0"/>
              </a:rPr>
              <a:t>el </a:t>
            </a:r>
            <a:r>
              <a:rPr lang="es-ES" sz="5400" b="1" dirty="0">
                <a:solidFill>
                  <a:srgbClr val="FFFF00"/>
                </a:solidFill>
                <a:latin typeface="Bahnschrift SemiCondensed" panose="020B0502040204020203" pitchFamily="34" charset="0"/>
              </a:rPr>
              <a:t>remanente</a:t>
            </a:r>
            <a:r>
              <a:rPr lang="es-ES" sz="5400" b="1" dirty="0">
                <a:solidFill>
                  <a:prstClr val="white"/>
                </a:solidFill>
                <a:latin typeface="Bahnschrift SemiCondensed" panose="020B0502040204020203" pitchFamily="34" charset="0"/>
              </a:rPr>
              <a:t> fiel que «guarda los mandamientos de Dios y tiene la fe de Jesús» (</a:t>
            </a:r>
            <a:r>
              <a:rPr lang="es-ES" sz="5400" b="1" dirty="0" smtClean="0">
                <a:solidFill>
                  <a:prstClr val="white"/>
                </a:solidFill>
                <a:latin typeface="Bahnschrift SemiCondensed" panose="020B0502040204020203" pitchFamily="34" charset="0"/>
              </a:rPr>
              <a:t>Ap. </a:t>
            </a:r>
            <a:r>
              <a:rPr lang="es-ES" sz="5400" b="1" dirty="0">
                <a:solidFill>
                  <a:prstClr val="white"/>
                </a:solidFill>
                <a:latin typeface="Bahnschrift SemiCondensed" panose="020B0502040204020203" pitchFamily="34" charset="0"/>
              </a:rPr>
              <a:t>12:17; 14:12); y «los </a:t>
            </a:r>
            <a:r>
              <a:rPr lang="es-ES" sz="5400" b="1" dirty="0">
                <a:solidFill>
                  <a:srgbClr val="FFFF00"/>
                </a:solidFill>
                <a:latin typeface="Bahnschrift SemiCondensed" panose="020B0502040204020203" pitchFamily="34" charset="0"/>
              </a:rPr>
              <a:t>moradores</a:t>
            </a:r>
            <a:r>
              <a:rPr lang="es-ES" sz="5400" b="1" dirty="0">
                <a:solidFill>
                  <a:prstClr val="white"/>
                </a:solidFill>
                <a:latin typeface="Bahnschrift SemiCondensed" panose="020B0502040204020203" pitchFamily="34" charset="0"/>
              </a:rPr>
              <a:t> de la tierra», que </a:t>
            </a:r>
            <a:r>
              <a:rPr lang="es-ES" sz="5400" b="1" dirty="0">
                <a:solidFill>
                  <a:srgbClr val="FFFF00"/>
                </a:solidFill>
                <a:latin typeface="Bahnschrift SemiCondensed" panose="020B0502040204020203" pitchFamily="34" charset="0"/>
              </a:rPr>
              <a:t>favorecen</a:t>
            </a:r>
            <a:r>
              <a:rPr lang="es-ES" sz="5400" b="1" dirty="0">
                <a:solidFill>
                  <a:prstClr val="white"/>
                </a:solidFill>
                <a:latin typeface="Bahnschrift SemiCondensed" panose="020B0502040204020203" pitchFamily="34" charset="0"/>
              </a:rPr>
              <a:t> los planes del </a:t>
            </a:r>
            <a:r>
              <a:rPr lang="es-ES" sz="5400" b="1" dirty="0">
                <a:solidFill>
                  <a:srgbClr val="FFFF00"/>
                </a:solidFill>
                <a:latin typeface="Bahnschrift SemiCondensed" panose="020B0502040204020203" pitchFamily="34" charset="0"/>
              </a:rPr>
              <a:t>dragón</a:t>
            </a:r>
            <a:r>
              <a:rPr lang="es-ES" sz="5400" b="1" dirty="0">
                <a:solidFill>
                  <a:prstClr val="white"/>
                </a:solidFill>
                <a:latin typeface="Bahnschrift SemiCondensed" panose="020B0502040204020203" pitchFamily="34" charset="0"/>
              </a:rPr>
              <a:t>; quien, a su vez, actúa por medio de </a:t>
            </a:r>
            <a:r>
              <a:rPr lang="es-ES" sz="5400" b="1" dirty="0">
                <a:solidFill>
                  <a:srgbClr val="FFFF00"/>
                </a:solidFill>
                <a:latin typeface="Bahnschrift SemiCondensed" panose="020B0502040204020203" pitchFamily="34" charset="0"/>
              </a:rPr>
              <a:t>dos poderes</a:t>
            </a:r>
            <a:r>
              <a:rPr lang="es-ES" sz="5400" b="1" dirty="0">
                <a:solidFill>
                  <a:prstClr val="white"/>
                </a:solidFill>
                <a:latin typeface="Bahnschrift SemiCondensed" panose="020B0502040204020203" pitchFamily="34" charset="0"/>
              </a:rPr>
              <a:t>: la </a:t>
            </a:r>
            <a:r>
              <a:rPr lang="es-ES" sz="5400" b="1" dirty="0">
                <a:solidFill>
                  <a:srgbClr val="FFFF00"/>
                </a:solidFill>
                <a:latin typeface="Bahnschrift SemiCondensed" panose="020B0502040204020203" pitchFamily="34" charset="0"/>
              </a:rPr>
              <a:t>bestia que sale del mar y la bestia que sale de la tierra</a:t>
            </a:r>
            <a:r>
              <a:rPr lang="es-ES" sz="5400" b="1" dirty="0">
                <a:solidFill>
                  <a:prstClr val="white"/>
                </a:solidFill>
                <a:latin typeface="Bahnschrift SemiCondensed" panose="020B0502040204020203" pitchFamily="34" charset="0"/>
              </a:rPr>
              <a:t> (13:8, 11, 14</a:t>
            </a:r>
            <a:r>
              <a:rPr lang="es-ES" sz="5400" b="1" dirty="0" smtClean="0">
                <a:solidFill>
                  <a:prstClr val="white"/>
                </a:solidFill>
                <a:latin typeface="Bahnschrift SemiCondensed" panose="020B0502040204020203" pitchFamily="34" charset="0"/>
              </a:rPr>
              <a:t>).</a:t>
            </a:r>
            <a:endParaRPr lang="es-ES" sz="5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1772744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DF81605B-49F8-990A-EC00-43EE02F4B4E9}"/>
              </a:ext>
            </a:extLst>
          </p:cNvPr>
          <p:cNvSpPr txBox="1"/>
          <p:nvPr/>
        </p:nvSpPr>
        <p:spPr>
          <a:xfrm>
            <a:off x="211247" y="686439"/>
            <a:ext cx="11769505" cy="5262979"/>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El </a:t>
            </a:r>
            <a:r>
              <a:rPr lang="es-ES" sz="4800" b="1" dirty="0">
                <a:solidFill>
                  <a:srgbClr val="FFFF00"/>
                </a:solidFill>
                <a:latin typeface="Bahnschrift SemiCondensed" panose="020B0502040204020203" pitchFamily="34" charset="0"/>
              </a:rPr>
              <a:t>remanente</a:t>
            </a:r>
            <a:r>
              <a:rPr lang="es-ES" sz="4800" b="1" dirty="0">
                <a:solidFill>
                  <a:prstClr val="white"/>
                </a:solidFill>
                <a:latin typeface="Bahnschrift SemiCondensed" panose="020B0502040204020203" pitchFamily="34" charset="0"/>
              </a:rPr>
              <a:t> escatológico representa los </a:t>
            </a:r>
            <a:r>
              <a:rPr lang="es-ES" sz="4800" b="1" dirty="0">
                <a:solidFill>
                  <a:srgbClr val="FFFF00"/>
                </a:solidFill>
                <a:latin typeface="Bahnschrift SemiCondensed" panose="020B0502040204020203" pitchFamily="34" charset="0"/>
              </a:rPr>
              <a:t>principios del reino de Dios </a:t>
            </a:r>
            <a:r>
              <a:rPr lang="es-ES" sz="4800" b="1" dirty="0">
                <a:solidFill>
                  <a:prstClr val="white"/>
                </a:solidFill>
                <a:latin typeface="Bahnschrift SemiCondensed" panose="020B0502040204020203" pitchFamily="34" charset="0"/>
              </a:rPr>
              <a:t>y </a:t>
            </a:r>
            <a:r>
              <a:rPr lang="es-ES" sz="4800" b="1" dirty="0">
                <a:solidFill>
                  <a:srgbClr val="FFFF00"/>
                </a:solidFill>
                <a:latin typeface="Bahnschrift SemiCondensed" panose="020B0502040204020203" pitchFamily="34" charset="0"/>
              </a:rPr>
              <a:t>proclama</a:t>
            </a:r>
            <a:r>
              <a:rPr lang="es-ES" sz="4800" b="1" dirty="0">
                <a:solidFill>
                  <a:prstClr val="white"/>
                </a:solidFill>
                <a:latin typeface="Bahnschrift SemiCondensed" panose="020B0502040204020203" pitchFamily="34" charset="0"/>
              </a:rPr>
              <a:t> el Evangelio. De esta manera, la </a:t>
            </a:r>
            <a:r>
              <a:rPr lang="es-ES" sz="4800" b="1" dirty="0">
                <a:solidFill>
                  <a:srgbClr val="FFFF00"/>
                </a:solidFill>
                <a:latin typeface="Bahnschrift SemiCondensed" panose="020B0502040204020203" pitchFamily="34" charset="0"/>
              </a:rPr>
              <a:t>victoria</a:t>
            </a:r>
            <a:r>
              <a:rPr lang="es-ES" sz="4800" b="1" dirty="0">
                <a:solidFill>
                  <a:prstClr val="white"/>
                </a:solidFill>
                <a:latin typeface="Bahnschrift SemiCondensed" panose="020B0502040204020203" pitchFamily="34" charset="0"/>
              </a:rPr>
              <a:t> del Hijo contra el gran dragón se plasma en la </a:t>
            </a:r>
            <a:r>
              <a:rPr lang="es-ES" sz="4800" b="1" dirty="0">
                <a:solidFill>
                  <a:srgbClr val="FFFF00"/>
                </a:solidFill>
                <a:latin typeface="Bahnschrift SemiCondensed" panose="020B0502040204020203" pitchFamily="34" charset="0"/>
              </a:rPr>
              <a:t>victoria del remanente</a:t>
            </a:r>
            <a:r>
              <a:rPr lang="es-ES" sz="4800" b="1" dirty="0">
                <a:solidFill>
                  <a:prstClr val="white"/>
                </a:solidFill>
                <a:latin typeface="Bahnschrift SemiCondensed" panose="020B0502040204020203" pitchFamily="34" charset="0"/>
              </a:rPr>
              <a:t> sobre los ataques </a:t>
            </a:r>
            <a:r>
              <a:rPr lang="es-ES" sz="4800" b="1" dirty="0" smtClean="0">
                <a:solidFill>
                  <a:prstClr val="white"/>
                </a:solidFill>
                <a:latin typeface="Bahnschrift SemiCondensed" panose="020B0502040204020203" pitchFamily="34" charset="0"/>
              </a:rPr>
              <a:t>del </a:t>
            </a:r>
            <a:r>
              <a:rPr lang="es-ES" sz="4800" b="1" dirty="0">
                <a:solidFill>
                  <a:prstClr val="white"/>
                </a:solidFill>
                <a:latin typeface="Bahnschrift SemiCondensed" panose="020B0502040204020203" pitchFamily="34" charset="0"/>
              </a:rPr>
              <a:t>dragón (5:5; 12:11) realizados por medio de sus </a:t>
            </a:r>
            <a:r>
              <a:rPr lang="es-ES" sz="4800" b="1" dirty="0">
                <a:solidFill>
                  <a:srgbClr val="FFFF00"/>
                </a:solidFill>
                <a:latin typeface="Bahnschrift SemiCondensed" panose="020B0502040204020203" pitchFamily="34" charset="0"/>
              </a:rPr>
              <a:t>agentes</a:t>
            </a:r>
            <a:r>
              <a:rPr lang="es-ES" sz="4800" b="1" dirty="0">
                <a:solidFill>
                  <a:prstClr val="white"/>
                </a:solidFill>
                <a:latin typeface="Bahnschrift SemiCondensed" panose="020B0502040204020203" pitchFamily="34" charset="0"/>
              </a:rPr>
              <a:t>: la bestia del mar y la que surge de la tierra</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2020627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DF81605B-49F8-990A-EC00-43EE02F4B4E9}"/>
              </a:ext>
            </a:extLst>
          </p:cNvPr>
          <p:cNvSpPr txBox="1"/>
          <p:nvPr/>
        </p:nvSpPr>
        <p:spPr>
          <a:xfrm>
            <a:off x="211247" y="686439"/>
            <a:ext cx="11769505" cy="5262979"/>
          </a:xfrm>
          <a:prstGeom prst="rect">
            <a:avLst/>
          </a:prstGeom>
          <a:noFill/>
        </p:spPr>
        <p:txBody>
          <a:bodyPr wrap="square" rtlCol="0">
            <a:spAutoFit/>
          </a:bodyPr>
          <a:lstStyle/>
          <a:p>
            <a:pPr lvl="0"/>
            <a:r>
              <a:rPr lang="es-ES" sz="4800" b="1" dirty="0" smtClean="0">
                <a:solidFill>
                  <a:prstClr val="white"/>
                </a:solidFill>
                <a:latin typeface="Bahnschrift SemiCondensed" panose="020B0502040204020203" pitchFamily="34" charset="0"/>
              </a:rPr>
              <a:t>La </a:t>
            </a:r>
            <a:r>
              <a:rPr lang="es-ES" sz="4800" b="1" dirty="0">
                <a:solidFill>
                  <a:srgbClr val="FFFF00"/>
                </a:solidFill>
                <a:latin typeface="Bahnschrift SemiCondensed" panose="020B0502040204020203" pitchFamily="34" charset="0"/>
              </a:rPr>
              <a:t>victoria</a:t>
            </a:r>
            <a:r>
              <a:rPr lang="es-ES" sz="4800" b="1" dirty="0">
                <a:solidFill>
                  <a:prstClr val="white"/>
                </a:solidFill>
                <a:latin typeface="Bahnschrift SemiCondensed" panose="020B0502040204020203" pitchFamily="34" charset="0"/>
              </a:rPr>
              <a:t> del remanente </a:t>
            </a:r>
            <a:r>
              <a:rPr lang="es-ES" sz="4800" b="1" dirty="0">
                <a:solidFill>
                  <a:srgbClr val="FFFF00"/>
                </a:solidFill>
                <a:latin typeface="Bahnschrift SemiCondensed" panose="020B0502040204020203" pitchFamily="34" charset="0"/>
              </a:rPr>
              <a:t>vindica</a:t>
            </a:r>
            <a:r>
              <a:rPr lang="es-ES" sz="4800" b="1" dirty="0">
                <a:solidFill>
                  <a:prstClr val="white"/>
                </a:solidFill>
                <a:latin typeface="Bahnschrift SemiCondensed" panose="020B0502040204020203" pitchFamily="34" charset="0"/>
              </a:rPr>
              <a:t> los principios del reino, de los cuales el Hijo de la mujer es su digno representante, habiendo asegurado «nuestra </a:t>
            </a:r>
            <a:r>
              <a:rPr lang="es-ES" sz="4800" b="1" dirty="0">
                <a:solidFill>
                  <a:srgbClr val="FFFF00"/>
                </a:solidFill>
                <a:latin typeface="Bahnschrift SemiCondensed" panose="020B0502040204020203" pitchFamily="34" charset="0"/>
              </a:rPr>
              <a:t>redención eterna</a:t>
            </a:r>
            <a:r>
              <a:rPr lang="es-ES" sz="4800" b="1" dirty="0">
                <a:solidFill>
                  <a:prstClr val="white"/>
                </a:solidFill>
                <a:latin typeface="Bahnschrift SemiCondensed" panose="020B0502040204020203" pitchFamily="34" charset="0"/>
              </a:rPr>
              <a:t>» (</a:t>
            </a:r>
            <a:r>
              <a:rPr lang="es-ES" sz="4800" b="1" dirty="0" err="1">
                <a:solidFill>
                  <a:prstClr val="white"/>
                </a:solidFill>
                <a:latin typeface="Bahnschrift SemiCondensed" panose="020B0502040204020203" pitchFamily="34" charset="0"/>
              </a:rPr>
              <a:t>Heb</a:t>
            </a:r>
            <a:r>
              <a:rPr lang="es-ES" sz="4800" b="1" dirty="0">
                <a:solidFill>
                  <a:prstClr val="white"/>
                </a:solidFill>
                <a:latin typeface="Bahnschrift SemiCondensed" panose="020B0502040204020203" pitchFamily="34" charset="0"/>
              </a:rPr>
              <a:t> 9:12), pero esta verdad puede ser distorsionada. El </a:t>
            </a:r>
            <a:r>
              <a:rPr lang="es-ES" sz="4800" b="1" dirty="0">
                <a:solidFill>
                  <a:srgbClr val="FFFF00"/>
                </a:solidFill>
                <a:latin typeface="Bahnschrift SemiCondensed" panose="020B0502040204020203" pitchFamily="34" charset="0"/>
              </a:rPr>
              <a:t>remanente</a:t>
            </a:r>
            <a:r>
              <a:rPr lang="es-ES" sz="4800" b="1" dirty="0">
                <a:solidFill>
                  <a:prstClr val="white"/>
                </a:solidFill>
                <a:latin typeface="Bahnschrift SemiCondensed" panose="020B0502040204020203" pitchFamily="34" charset="0"/>
              </a:rPr>
              <a:t> </a:t>
            </a:r>
            <a:r>
              <a:rPr lang="es-ES" sz="4800" b="1" dirty="0">
                <a:solidFill>
                  <a:srgbClr val="FFFF00"/>
                </a:solidFill>
                <a:latin typeface="Bahnschrift SemiCondensed" panose="020B0502040204020203" pitchFamily="34" charset="0"/>
              </a:rPr>
              <a:t>no es </a:t>
            </a:r>
            <a:r>
              <a:rPr lang="es-ES" sz="4800" b="1" dirty="0">
                <a:solidFill>
                  <a:prstClr val="white"/>
                </a:solidFill>
                <a:latin typeface="Bahnschrift SemiCondensed" panose="020B0502040204020203" pitchFamily="34" charset="0"/>
              </a:rPr>
              <a:t>una especie de </a:t>
            </a:r>
            <a:r>
              <a:rPr lang="es-ES" sz="4800" b="1" dirty="0" err="1" smtClean="0">
                <a:solidFill>
                  <a:srgbClr val="FFFF00"/>
                </a:solidFill>
                <a:latin typeface="Bahnschrift SemiCondensed" panose="020B0502040204020203" pitchFamily="34" charset="0"/>
              </a:rPr>
              <a:t>coredentor</a:t>
            </a:r>
            <a:r>
              <a:rPr lang="es-ES" sz="4800" b="1" dirty="0" smtClean="0">
                <a:solidFill>
                  <a:prstClr val="white"/>
                </a:solidFill>
                <a:latin typeface="Bahnschrift SemiCondensed" panose="020B0502040204020203" pitchFamily="34" charset="0"/>
              </a:rPr>
              <a:t> </a:t>
            </a:r>
            <a:r>
              <a:rPr lang="es-ES" sz="4800" b="1" dirty="0">
                <a:solidFill>
                  <a:prstClr val="white"/>
                </a:solidFill>
                <a:latin typeface="Bahnschrift SemiCondensed" panose="020B0502040204020203" pitchFamily="34" charset="0"/>
              </a:rPr>
              <a:t>en la etapa final de la historia humana</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4247112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DF81605B-49F8-990A-EC00-43EE02F4B4E9}"/>
              </a:ext>
            </a:extLst>
          </p:cNvPr>
          <p:cNvSpPr txBox="1"/>
          <p:nvPr/>
        </p:nvSpPr>
        <p:spPr>
          <a:xfrm>
            <a:off x="211247" y="686439"/>
            <a:ext cx="11769505" cy="5539978"/>
          </a:xfrm>
          <a:prstGeom prst="rect">
            <a:avLst/>
          </a:prstGeom>
          <a:noFill/>
        </p:spPr>
        <p:txBody>
          <a:bodyPr wrap="square" rtlCol="0">
            <a:spAutoFit/>
          </a:bodyPr>
          <a:lstStyle/>
          <a:p>
            <a:pPr lvl="0"/>
            <a:r>
              <a:rPr lang="es-ES" sz="6000" b="1" dirty="0" smtClean="0">
                <a:solidFill>
                  <a:prstClr val="white"/>
                </a:solidFill>
                <a:latin typeface="Bahnschrift SemiCondensed" panose="020B0502040204020203" pitchFamily="34" charset="0"/>
              </a:rPr>
              <a:t>“La </a:t>
            </a:r>
            <a:r>
              <a:rPr lang="es-ES" sz="6000" b="1" dirty="0">
                <a:solidFill>
                  <a:srgbClr val="FFFF00"/>
                </a:solidFill>
                <a:latin typeface="Bahnschrift SemiCondensed" panose="020B0502040204020203" pitchFamily="34" charset="0"/>
              </a:rPr>
              <a:t>vindicación</a:t>
            </a:r>
            <a:r>
              <a:rPr lang="es-ES" sz="6000" b="1" dirty="0">
                <a:solidFill>
                  <a:prstClr val="white"/>
                </a:solidFill>
                <a:latin typeface="Bahnschrift SemiCondensed" panose="020B0502040204020203" pitchFamily="34" charset="0"/>
              </a:rPr>
              <a:t> en la Biblia es defensa, recuperación de la dignidad y justicia que se hace por alguien que ha sido injuriado, ofendido, calumniado o injustamente tratado.” </a:t>
            </a:r>
            <a:r>
              <a:rPr lang="es-ES" sz="4800" b="1" dirty="0">
                <a:solidFill>
                  <a:srgbClr val="D18A7F"/>
                </a:solidFill>
                <a:latin typeface="Bahnschrift SemiCondensed" panose="020B0502040204020203" pitchFamily="34" charset="0"/>
              </a:rPr>
              <a:t>https://diccionariobiblico.org/vindicacion</a:t>
            </a:r>
          </a:p>
        </p:txBody>
      </p:sp>
    </p:spTree>
    <p:extLst>
      <p:ext uri="{BB962C8B-B14F-4D97-AF65-F5344CB8AC3E}">
        <p14:creationId xmlns:p14="http://schemas.microsoft.com/office/powerpoint/2010/main" val="3395171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2">
            <a:extLst>
              <a:ext uri="{FF2B5EF4-FFF2-40B4-BE49-F238E27FC236}">
                <a16:creationId xmlns:a16="http://schemas.microsoft.com/office/drawing/2014/main" id="{2D1922AA-2FBD-383B-47B4-E6599D77C773}"/>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AB3F1B7B-A486-9CEF-D435-E1F73C1A21CA}"/>
              </a:ext>
            </a:extLst>
          </p:cNvPr>
          <p:cNvSpPr txBox="1"/>
          <p:nvPr/>
        </p:nvSpPr>
        <p:spPr>
          <a:xfrm>
            <a:off x="1705563" y="1613118"/>
            <a:ext cx="9116008" cy="186204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DO" sz="11500" b="1" i="0" u="none" strike="noStrike" kern="1200" cap="none" spc="0" normalizeH="0" baseline="0" noProof="0" dirty="0" smtClean="0">
                <a:ln>
                  <a:noFill/>
                </a:ln>
                <a:solidFill>
                  <a:prstClr val="white"/>
                </a:solidFill>
                <a:effectLst/>
                <a:uLnTx/>
                <a:uFillTx/>
                <a:latin typeface="Avenir Next LT Pro" panose="020B0504020202020204" pitchFamily="34" charset="0"/>
                <a:ea typeface="+mn-ea"/>
                <a:cs typeface="+mn-cs"/>
              </a:rPr>
              <a:t>Introducción</a:t>
            </a:r>
            <a:endParaRPr kumimoji="0" lang="es-DO" sz="11500" b="1" i="0" u="none" strike="noStrike" kern="1200" cap="none" spc="0" normalizeH="0" baseline="0" noProof="0" dirty="0">
              <a:ln>
                <a:noFill/>
              </a:ln>
              <a:solidFill>
                <a:prstClr val="white"/>
              </a:solidFill>
              <a:effectLst/>
              <a:uLnTx/>
              <a:uFillTx/>
              <a:latin typeface="Avenir Next LT Pro" panose="020B0504020202020204" pitchFamily="34" charset="0"/>
              <a:ea typeface="+mn-ea"/>
              <a:cs typeface="+mn-cs"/>
            </a:endParaRPr>
          </a:p>
        </p:txBody>
      </p:sp>
      <p:sp>
        <p:nvSpPr>
          <p:cNvPr id="5" name="CuadroTexto 4">
            <a:extLst>
              <a:ext uri="{FF2B5EF4-FFF2-40B4-BE49-F238E27FC236}">
                <a16:creationId xmlns:a16="http://schemas.microsoft.com/office/drawing/2014/main" id="{7A034904-C73B-3DAB-1CA7-B80F9ED59BC3}"/>
              </a:ext>
            </a:extLst>
          </p:cNvPr>
          <p:cNvSpPr txBox="1"/>
          <p:nvPr/>
        </p:nvSpPr>
        <p:spPr>
          <a:xfrm>
            <a:off x="9114505" y="5355342"/>
            <a:ext cx="2912392"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DO" sz="4400" dirty="0" smtClean="0">
                <a:solidFill>
                  <a:srgbClr val="FFC000">
                    <a:lumMod val="75000"/>
                  </a:srgbClr>
                </a:solidFill>
                <a:latin typeface="Bahnschrift SemiBold Condensed" panose="020B0502040204020203" pitchFamily="34" charset="0"/>
              </a:rPr>
              <a:t>CÁPÍTULO 0</a:t>
            </a:r>
            <a:endParaRPr kumimoji="0" lang="es-DO" sz="4400" b="0" i="0" u="none" strike="noStrike" kern="1200" cap="none" spc="0" normalizeH="0" baseline="0" noProof="0" dirty="0">
              <a:ln>
                <a:noFill/>
              </a:ln>
              <a:solidFill>
                <a:srgbClr val="FFC000">
                  <a:lumMod val="75000"/>
                </a:srgbClr>
              </a:solidFill>
              <a:effectLst/>
              <a:uLnTx/>
              <a:uFillTx/>
              <a:latin typeface="Bahnschrift SemiBold Condensed" panose="020B0502040204020203" pitchFamily="34" charset="0"/>
            </a:endParaRPr>
          </a:p>
        </p:txBody>
      </p:sp>
      <p:sp>
        <p:nvSpPr>
          <p:cNvPr id="6" name="Rectángulo 5"/>
          <p:cNvSpPr/>
          <p:nvPr/>
        </p:nvSpPr>
        <p:spPr>
          <a:xfrm>
            <a:off x="202787" y="4770566"/>
            <a:ext cx="8708931" cy="1938992"/>
          </a:xfrm>
          <a:prstGeom prst="rect">
            <a:avLst/>
          </a:prstGeom>
        </p:spPr>
        <p:txBody>
          <a:bodyPr wrap="square">
            <a:spAutoFit/>
          </a:bodyPr>
          <a:lstStyle/>
          <a:p>
            <a:pPr algn="r"/>
            <a:r>
              <a:rPr lang="es-DO" sz="4000" i="1" dirty="0">
                <a:ea typeface="Cascadia Code" panose="020B0609020000020004" pitchFamily="49" charset="0"/>
                <a:cs typeface="Cascadia Code" panose="020B0609020000020004" pitchFamily="49" charset="0"/>
              </a:rPr>
              <a:t>Basado en el libro “La última generación: ¿cuál es el papel que desempeñarán los santos en el tiempo del fin?”</a:t>
            </a:r>
          </a:p>
        </p:txBody>
      </p:sp>
    </p:spTree>
    <p:extLst>
      <p:ext uri="{BB962C8B-B14F-4D97-AF65-F5344CB8AC3E}">
        <p14:creationId xmlns:p14="http://schemas.microsoft.com/office/powerpoint/2010/main" val="3765668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DF81605B-49F8-990A-EC00-43EE02F4B4E9}"/>
              </a:ext>
            </a:extLst>
          </p:cNvPr>
          <p:cNvSpPr txBox="1"/>
          <p:nvPr/>
        </p:nvSpPr>
        <p:spPr>
          <a:xfrm>
            <a:off x="211247" y="686439"/>
            <a:ext cx="11769505" cy="6186309"/>
          </a:xfrm>
          <a:prstGeom prst="rect">
            <a:avLst/>
          </a:prstGeom>
          <a:noFill/>
        </p:spPr>
        <p:txBody>
          <a:bodyPr wrap="square" rtlCol="0">
            <a:spAutoFit/>
          </a:bodyPr>
          <a:lstStyle/>
          <a:p>
            <a:pPr lvl="0"/>
            <a:r>
              <a:rPr lang="es-ES" sz="4400" b="1" dirty="0">
                <a:solidFill>
                  <a:prstClr val="white"/>
                </a:solidFill>
                <a:latin typeface="Bahnschrift SemiCondensed" panose="020B0502040204020203" pitchFamily="34" charset="0"/>
              </a:rPr>
              <a:t>Si bien podemos sostener que tanto </a:t>
            </a:r>
            <a:r>
              <a:rPr lang="es-ES" sz="4400" b="1" dirty="0">
                <a:solidFill>
                  <a:srgbClr val="FFFF00"/>
                </a:solidFill>
                <a:latin typeface="Bahnschrift SemiCondensed" panose="020B0502040204020203" pitchFamily="34" charset="0"/>
              </a:rPr>
              <a:t>el Hijo </a:t>
            </a:r>
            <a:r>
              <a:rPr lang="es-ES" sz="4400" b="1" dirty="0">
                <a:solidFill>
                  <a:prstClr val="white"/>
                </a:solidFill>
                <a:latin typeface="Bahnschrift SemiCondensed" panose="020B0502040204020203" pitchFamily="34" charset="0"/>
              </a:rPr>
              <a:t>como el </a:t>
            </a:r>
            <a:r>
              <a:rPr lang="es-ES" sz="4400" b="1" dirty="0">
                <a:solidFill>
                  <a:srgbClr val="FFFF00"/>
                </a:solidFill>
                <a:latin typeface="Bahnschrift SemiCondensed" panose="020B0502040204020203" pitchFamily="34" charset="0"/>
              </a:rPr>
              <a:t>resto</a:t>
            </a:r>
            <a:r>
              <a:rPr lang="es-ES" sz="4400" b="1" dirty="0">
                <a:solidFill>
                  <a:prstClr val="white"/>
                </a:solidFill>
                <a:latin typeface="Bahnschrift SemiCondensed" panose="020B0502040204020203" pitchFamily="34" charset="0"/>
              </a:rPr>
              <a:t> de la mujer propician </a:t>
            </a:r>
            <a:r>
              <a:rPr lang="es-ES" sz="4400" b="1" dirty="0">
                <a:solidFill>
                  <a:srgbClr val="FFFF00"/>
                </a:solidFill>
                <a:latin typeface="Bahnschrift SemiCondensed" panose="020B0502040204020203" pitchFamily="34" charset="0"/>
              </a:rPr>
              <a:t>vindicaciones</a:t>
            </a:r>
            <a:r>
              <a:rPr lang="es-ES" sz="4400" b="1" dirty="0">
                <a:solidFill>
                  <a:prstClr val="white"/>
                </a:solidFill>
                <a:latin typeface="Bahnschrift SemiCondensed" panose="020B0502040204020203" pitchFamily="34" charset="0"/>
              </a:rPr>
              <a:t> importantes </a:t>
            </a:r>
            <a:r>
              <a:rPr lang="es-ES" sz="4400" b="1" dirty="0">
                <a:solidFill>
                  <a:srgbClr val="FFFF00"/>
                </a:solidFill>
                <a:latin typeface="Bahnschrift SemiCondensed" panose="020B0502040204020203" pitchFamily="34" charset="0"/>
              </a:rPr>
              <a:t>del carácter de Dios</a:t>
            </a:r>
            <a:r>
              <a:rPr lang="es-ES" sz="4400" b="1" dirty="0">
                <a:solidFill>
                  <a:prstClr val="white"/>
                </a:solidFill>
                <a:latin typeface="Bahnschrift SemiCondensed" panose="020B0502040204020203" pitchFamily="34" charset="0"/>
              </a:rPr>
              <a:t>, </a:t>
            </a:r>
            <a:r>
              <a:rPr lang="es-ES" sz="4400" b="1" dirty="0" smtClean="0">
                <a:solidFill>
                  <a:prstClr val="white"/>
                </a:solidFill>
                <a:latin typeface="Bahnschrift SemiCondensed" panose="020B0502040204020203" pitchFamily="34" charset="0"/>
              </a:rPr>
              <a:t>de </a:t>
            </a:r>
            <a:r>
              <a:rPr lang="es-ES" sz="4400" b="1" dirty="0" smtClean="0">
                <a:solidFill>
                  <a:srgbClr val="FFFF00"/>
                </a:solidFill>
                <a:latin typeface="Bahnschrift SemiCondensed" panose="020B0502040204020203" pitchFamily="34" charset="0"/>
              </a:rPr>
              <a:t>los </a:t>
            </a:r>
            <a:r>
              <a:rPr lang="es-ES" sz="4400" b="1" dirty="0">
                <a:solidFill>
                  <a:srgbClr val="FFFF00"/>
                </a:solidFill>
                <a:latin typeface="Bahnschrift SemiCondensed" panose="020B0502040204020203" pitchFamily="34" charset="0"/>
              </a:rPr>
              <a:t>principios inmutables de su Ley </a:t>
            </a:r>
            <a:r>
              <a:rPr lang="es-ES" sz="4400" b="1" dirty="0">
                <a:solidFill>
                  <a:prstClr val="white"/>
                </a:solidFill>
                <a:latin typeface="Bahnschrift SemiCondensed" panose="020B0502040204020203" pitchFamily="34" charset="0"/>
              </a:rPr>
              <a:t>y </a:t>
            </a:r>
            <a:r>
              <a:rPr lang="es-ES" sz="4400" b="1" dirty="0" smtClean="0">
                <a:solidFill>
                  <a:prstClr val="white"/>
                </a:solidFill>
                <a:latin typeface="Bahnschrift SemiCondensed" panose="020B0502040204020203" pitchFamily="34" charset="0"/>
              </a:rPr>
              <a:t>de su </a:t>
            </a:r>
            <a:r>
              <a:rPr lang="es-ES" sz="4400" b="1" dirty="0">
                <a:solidFill>
                  <a:srgbClr val="FFFF00"/>
                </a:solidFill>
                <a:latin typeface="Bahnschrift SemiCondensed" panose="020B0502040204020203" pitchFamily="34" charset="0"/>
              </a:rPr>
              <a:t>gobierno universal</a:t>
            </a:r>
            <a:r>
              <a:rPr lang="es-ES" sz="4400" b="1" dirty="0">
                <a:solidFill>
                  <a:prstClr val="white"/>
                </a:solidFill>
                <a:latin typeface="Bahnschrift SemiCondensed" panose="020B0502040204020203" pitchFamily="34" charset="0"/>
              </a:rPr>
              <a:t>, las mismas </a:t>
            </a:r>
            <a:r>
              <a:rPr lang="es-ES" sz="4400" b="1" u="sng" dirty="0">
                <a:solidFill>
                  <a:prstClr val="white"/>
                </a:solidFill>
                <a:latin typeface="Bahnschrift SemiCondensed" panose="020B0502040204020203" pitchFamily="34" charset="0"/>
              </a:rPr>
              <a:t>no son vindicaciones de igual naturaleza</a:t>
            </a:r>
            <a:r>
              <a:rPr lang="es-ES" sz="4400" b="1" dirty="0">
                <a:solidFill>
                  <a:prstClr val="white"/>
                </a:solidFill>
                <a:latin typeface="Bahnschrift SemiCondensed" panose="020B0502040204020203" pitchFamily="34" charset="0"/>
              </a:rPr>
              <a:t>. Una es </a:t>
            </a:r>
            <a:r>
              <a:rPr lang="es-ES" sz="4400" b="1" dirty="0">
                <a:solidFill>
                  <a:srgbClr val="FFFF00"/>
                </a:solidFill>
                <a:latin typeface="Bahnschrift SemiCondensed" panose="020B0502040204020203" pitchFamily="34" charset="0"/>
              </a:rPr>
              <a:t>cósmica</a:t>
            </a:r>
            <a:r>
              <a:rPr lang="es-ES" sz="4400" b="1" dirty="0">
                <a:solidFill>
                  <a:prstClr val="white"/>
                </a:solidFill>
                <a:latin typeface="Bahnschrift SemiCondensed" panose="020B0502040204020203" pitchFamily="34" charset="0"/>
              </a:rPr>
              <a:t> y </a:t>
            </a:r>
            <a:r>
              <a:rPr lang="es-ES" sz="4400" b="1" dirty="0">
                <a:solidFill>
                  <a:srgbClr val="FFFF00"/>
                </a:solidFill>
                <a:latin typeface="Bahnschrift SemiCondensed" panose="020B0502040204020203" pitchFamily="34" charset="0"/>
              </a:rPr>
              <a:t>decisiva</a:t>
            </a:r>
            <a:r>
              <a:rPr lang="es-ES" sz="4400" b="1" dirty="0">
                <a:solidFill>
                  <a:prstClr val="white"/>
                </a:solidFill>
                <a:latin typeface="Bahnschrift SemiCondensed" panose="020B0502040204020203" pitchFamily="34" charset="0"/>
              </a:rPr>
              <a:t> en su alcance —</a:t>
            </a:r>
            <a:r>
              <a:rPr lang="es-ES" sz="4400" b="1" u="sng" dirty="0">
                <a:solidFill>
                  <a:prstClr val="white"/>
                </a:solidFill>
                <a:latin typeface="Bahnschrift SemiCondensed" panose="020B0502040204020203" pitchFamily="34" charset="0"/>
              </a:rPr>
              <a:t>la de Cristo</a:t>
            </a:r>
            <a:r>
              <a:rPr lang="es-ES" sz="4400" b="1" dirty="0">
                <a:solidFill>
                  <a:prstClr val="white"/>
                </a:solidFill>
                <a:latin typeface="Bahnschrift SemiCondensed" panose="020B0502040204020203" pitchFamily="34" charset="0"/>
              </a:rPr>
              <a:t>—, la otra es de </a:t>
            </a:r>
            <a:r>
              <a:rPr lang="es-ES" sz="4400" b="1" dirty="0">
                <a:solidFill>
                  <a:srgbClr val="FFFF00"/>
                </a:solidFill>
                <a:latin typeface="Bahnschrift SemiCondensed" panose="020B0502040204020203" pitchFamily="34" charset="0"/>
              </a:rPr>
              <a:t>carácter relativo</a:t>
            </a:r>
            <a:r>
              <a:rPr lang="es-ES" sz="4400" b="1" dirty="0">
                <a:solidFill>
                  <a:prstClr val="white"/>
                </a:solidFill>
                <a:latin typeface="Bahnschrift SemiCondensed" panose="020B0502040204020203" pitchFamily="34" charset="0"/>
              </a:rPr>
              <a:t>, como </a:t>
            </a:r>
            <a:r>
              <a:rPr lang="es-ES" sz="4400" b="1" u="sng" dirty="0">
                <a:solidFill>
                  <a:prstClr val="white"/>
                </a:solidFill>
                <a:latin typeface="Bahnschrift SemiCondensed" panose="020B0502040204020203" pitchFamily="34" charset="0"/>
              </a:rPr>
              <a:t>todas las que han protagonizado los fieles en la </a:t>
            </a:r>
            <a:r>
              <a:rPr lang="es-ES" sz="4400" b="1" u="sng" dirty="0" smtClean="0">
                <a:solidFill>
                  <a:prstClr val="white"/>
                </a:solidFill>
                <a:latin typeface="Bahnschrift SemiCondensed" panose="020B0502040204020203" pitchFamily="34" charset="0"/>
              </a:rPr>
              <a:t>historia (</a:t>
            </a:r>
            <a:r>
              <a:rPr lang="es-ES" sz="4400" b="1" u="sng" dirty="0" smtClean="0">
                <a:solidFill>
                  <a:srgbClr val="00B0F0"/>
                </a:solidFill>
                <a:latin typeface="Bahnschrift SemiCondensed" panose="020B0502040204020203" pitchFamily="34" charset="0"/>
              </a:rPr>
              <a:t>Capítulo 6</a:t>
            </a:r>
            <a:r>
              <a:rPr lang="es-ES" sz="4400" b="1" u="sng" dirty="0" smtClean="0">
                <a:solidFill>
                  <a:prstClr val="white"/>
                </a:solidFill>
                <a:latin typeface="Bahnschrift SemiCondensed" panose="020B0502040204020203" pitchFamily="34" charset="0"/>
              </a:rPr>
              <a:t>)</a:t>
            </a:r>
            <a:r>
              <a:rPr lang="es-ES" sz="4400" b="1" dirty="0" smtClean="0">
                <a:solidFill>
                  <a:prstClr val="white"/>
                </a:solidFill>
                <a:latin typeface="Bahnschrift SemiCondensed" panose="020B0502040204020203" pitchFamily="34" charset="0"/>
              </a:rPr>
              <a:t>.</a:t>
            </a:r>
            <a:endParaRPr lang="es-ES" sz="4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427608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B7F75417-8BC0-431B-9DD0-3952FEF3CE45}"/>
              </a:ext>
            </a:extLst>
          </p:cNvPr>
          <p:cNvSpPr txBox="1"/>
          <p:nvPr/>
        </p:nvSpPr>
        <p:spPr>
          <a:xfrm>
            <a:off x="648929" y="1583057"/>
            <a:ext cx="4903376" cy="646331"/>
          </a:xfrm>
          <a:prstGeom prst="rect">
            <a:avLst/>
          </a:prstGeom>
          <a:noFill/>
        </p:spPr>
        <p:txBody>
          <a:bodyPr wrap="square" rtlCol="0">
            <a:spAutoFit/>
          </a:bodyPr>
          <a:lstStyle/>
          <a:p>
            <a:pPr lvl="0">
              <a:defRPr/>
            </a:pPr>
            <a:r>
              <a:rPr lang="es-ES" sz="3600" dirty="0"/>
              <a:t>Desafía nuestra fe</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5" name="CuadroTexto 4">
            <a:extLst>
              <a:ext uri="{FF2B5EF4-FFF2-40B4-BE49-F238E27FC236}">
                <a16:creationId xmlns:a16="http://schemas.microsoft.com/office/drawing/2014/main" id="{2B80B65F-4774-4B34-B211-5F7CCD9DB0D1}"/>
              </a:ext>
            </a:extLst>
          </p:cNvPr>
          <p:cNvSpPr txBox="1"/>
          <p:nvPr/>
        </p:nvSpPr>
        <p:spPr>
          <a:xfrm>
            <a:off x="648929" y="368422"/>
            <a:ext cx="4601497" cy="646331"/>
          </a:xfrm>
          <a:prstGeom prst="rect">
            <a:avLst/>
          </a:prstGeom>
          <a:noFill/>
        </p:spPr>
        <p:txBody>
          <a:bodyPr wrap="square" rtlCol="0">
            <a:spAutoFit/>
          </a:bodyPr>
          <a:lstStyle/>
          <a:p>
            <a:pPr lvl="0">
              <a:defRPr/>
            </a:pPr>
            <a:r>
              <a:rPr lang="es-ES" sz="3600" dirty="0"/>
              <a:t>Última </a:t>
            </a:r>
            <a:r>
              <a:rPr lang="es-ES" sz="3600" dirty="0" smtClean="0"/>
              <a:t>batalla…</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6" name="CuadroTexto 5">
            <a:extLst>
              <a:ext uri="{FF2B5EF4-FFF2-40B4-BE49-F238E27FC236}">
                <a16:creationId xmlns:a16="http://schemas.microsoft.com/office/drawing/2014/main" id="{3C95100F-E8B5-4CF3-9E17-D707427B80EE}"/>
              </a:ext>
            </a:extLst>
          </p:cNvPr>
          <p:cNvSpPr txBox="1"/>
          <p:nvPr/>
        </p:nvSpPr>
        <p:spPr>
          <a:xfrm>
            <a:off x="690074" y="3916409"/>
            <a:ext cx="4577986" cy="1200329"/>
          </a:xfrm>
          <a:prstGeom prst="rect">
            <a:avLst/>
          </a:prstGeom>
          <a:noFill/>
        </p:spPr>
        <p:txBody>
          <a:bodyPr wrap="square" rtlCol="0">
            <a:spAutoFit/>
          </a:bodyPr>
          <a:lstStyle/>
          <a:p>
            <a:pPr lvl="0">
              <a:defRPr/>
            </a:pPr>
            <a:r>
              <a:rPr lang="es-ES" sz="3600" dirty="0"/>
              <a:t>El dragón actúa mediante...</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7" name="CuadroTexto 6">
            <a:extLst>
              <a:ext uri="{FF2B5EF4-FFF2-40B4-BE49-F238E27FC236}">
                <a16:creationId xmlns:a16="http://schemas.microsoft.com/office/drawing/2014/main" id="{484CE96C-CBE3-40DD-869A-7E653E50D465}"/>
              </a:ext>
            </a:extLst>
          </p:cNvPr>
          <p:cNvSpPr txBox="1"/>
          <p:nvPr/>
        </p:nvSpPr>
        <p:spPr>
          <a:xfrm>
            <a:off x="759543" y="5387204"/>
            <a:ext cx="4033220" cy="1200329"/>
          </a:xfrm>
          <a:prstGeom prst="rect">
            <a:avLst/>
          </a:prstGeom>
          <a:noFill/>
        </p:spPr>
        <p:txBody>
          <a:bodyPr wrap="square" rtlCol="0">
            <a:spAutoFit/>
          </a:bodyPr>
          <a:lstStyle/>
          <a:p>
            <a:pPr lvl="0">
              <a:defRPr/>
            </a:pPr>
            <a:r>
              <a:rPr lang="es-ES" sz="3600" dirty="0"/>
              <a:t>Vindicación cósmica y decisiva</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BADEAE86-D7E0-4E67-860F-EC436B06AF60}"/>
              </a:ext>
            </a:extLst>
          </p:cNvPr>
          <p:cNvSpPr txBox="1"/>
          <p:nvPr/>
        </p:nvSpPr>
        <p:spPr>
          <a:xfrm>
            <a:off x="625936" y="2701774"/>
            <a:ext cx="4714464" cy="646331"/>
          </a:xfrm>
          <a:prstGeom prst="rect">
            <a:avLst/>
          </a:prstGeom>
          <a:noFill/>
        </p:spPr>
        <p:txBody>
          <a:bodyPr wrap="square" rtlCol="0">
            <a:spAutoFit/>
          </a:bodyPr>
          <a:lstStyle/>
          <a:p>
            <a:pPr lvl="0">
              <a:defRPr/>
            </a:pPr>
            <a:r>
              <a:rPr lang="es-ES" sz="3600" dirty="0" smtClean="0"/>
              <a:t>El remanente</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9" name="CuadroTexto 8">
            <a:extLst>
              <a:ext uri="{FF2B5EF4-FFF2-40B4-BE49-F238E27FC236}">
                <a16:creationId xmlns:a16="http://schemas.microsoft.com/office/drawing/2014/main" id="{DB4BBA2C-AD84-4635-BFED-A54A24D56E2B}"/>
              </a:ext>
            </a:extLst>
          </p:cNvPr>
          <p:cNvSpPr txBox="1"/>
          <p:nvPr/>
        </p:nvSpPr>
        <p:spPr>
          <a:xfrm>
            <a:off x="5516867" y="3704970"/>
            <a:ext cx="6483306" cy="646331"/>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ea typeface="+mn-ea"/>
                <a:cs typeface="+mn-cs"/>
              </a:rPr>
              <a:t>D</a:t>
            </a:r>
            <a:r>
              <a:rPr kumimoji="0" lang="es-DO" sz="3600" b="0" i="0" u="none" strike="noStrike" kern="1200" cap="none" spc="0" normalizeH="0" baseline="0" noProof="0" dirty="0" smtClean="0">
                <a:ln>
                  <a:noFill/>
                </a:ln>
                <a:solidFill>
                  <a:srgbClr val="FFFF00"/>
                </a:solidFill>
                <a:effectLst/>
                <a:uLnTx/>
                <a:uFillTx/>
                <a:latin typeface="Calibri" panose="020F0502020204030204"/>
                <a:ea typeface="+mn-ea"/>
                <a:cs typeface="+mn-cs"/>
              </a:rPr>
              <a:t>. </a:t>
            </a:r>
            <a:r>
              <a:rPr lang="es-ES" sz="3600" dirty="0"/>
              <a:t>Babilonia</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10" name="CuadroTexto 9">
            <a:extLst>
              <a:ext uri="{FF2B5EF4-FFF2-40B4-BE49-F238E27FC236}">
                <a16:creationId xmlns:a16="http://schemas.microsoft.com/office/drawing/2014/main" id="{8F3B8264-4C31-43B4-BA54-43EE83420FE7}"/>
              </a:ext>
            </a:extLst>
          </p:cNvPr>
          <p:cNvSpPr txBox="1"/>
          <p:nvPr/>
        </p:nvSpPr>
        <p:spPr>
          <a:xfrm>
            <a:off x="5516867" y="1670428"/>
            <a:ext cx="6427788" cy="1200329"/>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ea typeface="+mn-ea"/>
                <a:cs typeface="+mn-cs"/>
              </a:rPr>
              <a:t>B</a:t>
            </a:r>
            <a:r>
              <a:rPr kumimoji="0" lang="es-DO" sz="3600" b="0" i="0" u="none" strike="noStrike" kern="1200" cap="none" spc="0" normalizeH="0" baseline="0" noProof="0" dirty="0" smtClean="0">
                <a:ln>
                  <a:noFill/>
                </a:ln>
                <a:effectLst/>
                <a:uLnTx/>
                <a:uFillTx/>
                <a:latin typeface="Calibri" panose="020F0502020204030204"/>
                <a:ea typeface="+mn-ea"/>
                <a:cs typeface="+mn-cs"/>
              </a:rPr>
              <a:t>. </a:t>
            </a:r>
            <a:r>
              <a:rPr lang="es-DO" sz="3600" dirty="0">
                <a:latin typeface="Calibri" panose="020F0502020204030204"/>
              </a:rPr>
              <a:t>c</a:t>
            </a:r>
            <a:r>
              <a:rPr kumimoji="0" lang="es-DO" sz="3600" b="0" i="0" u="none" strike="noStrike" kern="1200" cap="none" spc="0" normalizeH="0" baseline="0" noProof="0" dirty="0" err="1" smtClean="0">
                <a:ln>
                  <a:noFill/>
                </a:ln>
                <a:effectLst/>
                <a:uLnTx/>
                <a:uFillTx/>
                <a:latin typeface="Calibri" panose="020F0502020204030204"/>
                <a:ea typeface="+mn-ea"/>
                <a:cs typeface="+mn-cs"/>
              </a:rPr>
              <a:t>ontra</a:t>
            </a:r>
            <a:r>
              <a:rPr kumimoji="0" lang="es-DO" sz="3600" b="0" i="0" u="none" strike="noStrike" kern="1200" cap="none" spc="0" normalizeH="0" baseline="0" noProof="0" dirty="0" smtClean="0">
                <a:ln>
                  <a:noFill/>
                </a:ln>
                <a:effectLst/>
                <a:uLnTx/>
                <a:uFillTx/>
                <a:latin typeface="Calibri" panose="020F0502020204030204"/>
                <a:ea typeface="+mn-ea"/>
                <a:cs typeface="+mn-cs"/>
              </a:rPr>
              <a:t> l</a:t>
            </a:r>
            <a:r>
              <a:rPr lang="es-ES" sz="3600" dirty="0" smtClean="0"/>
              <a:t>os </a:t>
            </a:r>
            <a:r>
              <a:rPr lang="es-ES" sz="3600" dirty="0"/>
              <a:t>gigantes político religiosos</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11" name="CuadroTexto 10">
            <a:extLst>
              <a:ext uri="{FF2B5EF4-FFF2-40B4-BE49-F238E27FC236}">
                <a16:creationId xmlns:a16="http://schemas.microsoft.com/office/drawing/2014/main" id="{707CBC07-791E-485A-931D-932FDFAF0D6C}"/>
              </a:ext>
            </a:extLst>
          </p:cNvPr>
          <p:cNvSpPr txBox="1"/>
          <p:nvPr/>
        </p:nvSpPr>
        <p:spPr>
          <a:xfrm>
            <a:off x="5552305" y="266638"/>
            <a:ext cx="5332006" cy="1200329"/>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ea typeface="+mn-ea"/>
                <a:cs typeface="+mn-cs"/>
              </a:rPr>
              <a:t>A</a:t>
            </a:r>
            <a:r>
              <a:rPr kumimoji="0" lang="es-DO" sz="3600" b="0" i="0" u="none" strike="noStrike" kern="1200" cap="none" spc="0" normalizeH="0" baseline="0" noProof="0" dirty="0" smtClean="0">
                <a:ln>
                  <a:noFill/>
                </a:ln>
                <a:solidFill>
                  <a:srgbClr val="FFFF00"/>
                </a:solidFill>
                <a:effectLst/>
                <a:uLnTx/>
                <a:uFillTx/>
                <a:latin typeface="Calibri" panose="020F0502020204030204"/>
                <a:ea typeface="+mn-ea"/>
                <a:cs typeface="+mn-cs"/>
              </a:rPr>
              <a:t>. </a:t>
            </a:r>
            <a:r>
              <a:rPr lang="es-ES" sz="3600" dirty="0"/>
              <a:t>la bestia del mar y la bestia de la tierra</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4D4C28EC-9574-47D6-8D4C-A2D48F991BF0}"/>
              </a:ext>
            </a:extLst>
          </p:cNvPr>
          <p:cNvSpPr txBox="1"/>
          <p:nvPr/>
        </p:nvSpPr>
        <p:spPr>
          <a:xfrm>
            <a:off x="5429167" y="2933473"/>
            <a:ext cx="6427788" cy="646331"/>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ea typeface="+mn-ea"/>
                <a:cs typeface="+mn-cs"/>
              </a:rPr>
              <a:t>C. </a:t>
            </a:r>
            <a:r>
              <a:rPr lang="es-ES" sz="3600" dirty="0"/>
              <a:t>La de Cristo</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570408FA-21B6-4E50-A2CA-A06FB9771535}"/>
              </a:ext>
            </a:extLst>
          </p:cNvPr>
          <p:cNvSpPr txBox="1"/>
          <p:nvPr/>
        </p:nvSpPr>
        <p:spPr>
          <a:xfrm>
            <a:off x="5552306" y="5643365"/>
            <a:ext cx="6181510" cy="1200329"/>
          </a:xfrm>
          <a:prstGeom prst="rect">
            <a:avLst/>
          </a:prstGeom>
          <a:noFill/>
        </p:spPr>
        <p:txBody>
          <a:bodyPr wrap="square" rtlCol="0">
            <a:spAutoFit/>
          </a:bodyPr>
          <a:lstStyle/>
          <a:p>
            <a:pPr lvl="0"/>
            <a:r>
              <a:rPr lang="es-DO" sz="3600" dirty="0">
                <a:solidFill>
                  <a:srgbClr val="FFFF00"/>
                </a:solidFill>
                <a:latin typeface="Calibri" panose="020F0502020204030204"/>
              </a:rPr>
              <a:t>F</a:t>
            </a:r>
            <a:r>
              <a:rPr kumimoji="0" lang="es-DO" sz="3600" b="0" i="0" u="none" strike="noStrike" kern="1200" cap="none" spc="0" normalizeH="0" baseline="0" noProof="0" dirty="0" smtClean="0">
                <a:ln>
                  <a:noFill/>
                </a:ln>
                <a:solidFill>
                  <a:srgbClr val="FFFF00"/>
                </a:solidFill>
                <a:effectLst/>
                <a:uLnTx/>
                <a:uFillTx/>
                <a:latin typeface="Calibri" panose="020F0502020204030204"/>
                <a:ea typeface="+mn-ea"/>
                <a:cs typeface="+mn-cs"/>
              </a:rPr>
              <a:t>. </a:t>
            </a:r>
            <a:r>
              <a:rPr lang="es-ES" sz="3600" dirty="0"/>
              <a:t>Denunciará la imposición de la marca</a:t>
            </a:r>
          </a:p>
        </p:txBody>
      </p:sp>
      <p:sp>
        <p:nvSpPr>
          <p:cNvPr id="14" name="CuadroTexto 13">
            <a:extLst>
              <a:ext uri="{FF2B5EF4-FFF2-40B4-BE49-F238E27FC236}">
                <a16:creationId xmlns:a16="http://schemas.microsoft.com/office/drawing/2014/main" id="{D52AD20F-C77A-4B88-B6A1-2718AE27E03B}"/>
              </a:ext>
            </a:extLst>
          </p:cNvPr>
          <p:cNvSpPr txBox="1"/>
          <p:nvPr/>
        </p:nvSpPr>
        <p:spPr>
          <a:xfrm>
            <a:off x="5552306" y="4793573"/>
            <a:ext cx="641242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DO" sz="3600" b="0" i="0" u="none" strike="noStrike" kern="1200" cap="none" spc="0" normalizeH="0" baseline="0" noProof="0" dirty="0" smtClean="0">
                <a:ln>
                  <a:noFill/>
                </a:ln>
                <a:solidFill>
                  <a:srgbClr val="FFFF00"/>
                </a:solidFill>
                <a:effectLst/>
                <a:uLnTx/>
                <a:uFillTx/>
                <a:latin typeface="Calibri" panose="020F0502020204030204"/>
                <a:ea typeface="+mn-ea"/>
                <a:cs typeface="+mn-cs"/>
              </a:rPr>
              <a:t>E. </a:t>
            </a:r>
            <a:r>
              <a:rPr kumimoji="0" lang="es-ES" sz="3600" b="0" i="0" u="none" strike="noStrike" kern="1200" cap="none" spc="0" normalizeH="0" baseline="0" noProof="0" dirty="0" smtClean="0">
                <a:ln>
                  <a:noFill/>
                </a:ln>
                <a:effectLst/>
                <a:uLnTx/>
                <a:uFillTx/>
                <a:latin typeface="Calibri" panose="020F0502020204030204"/>
                <a:ea typeface="+mn-ea"/>
                <a:cs typeface="+mn-cs"/>
              </a:rPr>
              <a:t>La del remanente</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286293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10"/>
                                        </p:tgtEl>
                                        <p:attrNameLst>
                                          <p:attrName>style.color</p:attrName>
                                        </p:attrNameLst>
                                      </p:cBhvr>
                                      <p:by>
                                        <p:hsl h="7200000" s="0" l="0"/>
                                      </p:by>
                                    </p:animClr>
                                    <p:animClr clrSpc="hsl" dir="cw">
                                      <p:cBhvr>
                                        <p:cTn id="11" dur="500" fill="hold"/>
                                        <p:tgtEl>
                                          <p:spTgt spid="10"/>
                                        </p:tgtEl>
                                        <p:attrNameLst>
                                          <p:attrName>fillcolor</p:attrName>
                                        </p:attrNameLst>
                                      </p:cBhvr>
                                      <p:by>
                                        <p:hsl h="7200000" s="0" l="0"/>
                                      </p:by>
                                    </p:animClr>
                                    <p:animClr clrSpc="hsl" dir="cw">
                                      <p:cBhvr>
                                        <p:cTn id="12" dur="500" fill="hold"/>
                                        <p:tgtEl>
                                          <p:spTgt spid="10"/>
                                        </p:tgtEl>
                                        <p:attrNameLst>
                                          <p:attrName>stroke.color</p:attrName>
                                        </p:attrNameLst>
                                      </p:cBhvr>
                                      <p:by>
                                        <p:hsl h="7200000" s="0" l="0"/>
                                      </p:by>
                                    </p:animClr>
                                    <p:set>
                                      <p:cBhvr>
                                        <p:cTn id="13" dur="500" fill="hold"/>
                                        <p:tgtEl>
                                          <p:spTgt spid="1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9"/>
                                        </p:tgtEl>
                                        <p:attrNameLst>
                                          <p:attrName>style.color</p:attrName>
                                        </p:attrNameLst>
                                      </p:cBhvr>
                                      <p:by>
                                        <p:hsl h="7200000" s="0" l="0"/>
                                      </p:by>
                                    </p:animClr>
                                    <p:animClr clrSpc="hsl" dir="cw">
                                      <p:cBhvr>
                                        <p:cTn id="22" dur="500" fill="hold"/>
                                        <p:tgtEl>
                                          <p:spTgt spid="9"/>
                                        </p:tgtEl>
                                        <p:attrNameLst>
                                          <p:attrName>fillcolor</p:attrName>
                                        </p:attrNameLst>
                                      </p:cBhvr>
                                      <p:by>
                                        <p:hsl h="7200000" s="0" l="0"/>
                                      </p:by>
                                    </p:animClr>
                                    <p:animClr clrSpc="hsl" dir="cw">
                                      <p:cBhvr>
                                        <p:cTn id="23" dur="500" fill="hold"/>
                                        <p:tgtEl>
                                          <p:spTgt spid="9"/>
                                        </p:tgtEl>
                                        <p:attrNameLst>
                                          <p:attrName>stroke.color</p:attrName>
                                        </p:attrNameLst>
                                      </p:cBhvr>
                                      <p:by>
                                        <p:hsl h="7200000" s="0" l="0"/>
                                      </p:by>
                                    </p:animClr>
                                    <p:set>
                                      <p:cBhvr>
                                        <p:cTn id="24" dur="500" fill="hold"/>
                                        <p:tgtEl>
                                          <p:spTgt spid="9"/>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13"/>
                                        </p:tgtEl>
                                        <p:attrNameLst>
                                          <p:attrName>style.color</p:attrName>
                                        </p:attrNameLst>
                                      </p:cBhvr>
                                      <p:by>
                                        <p:hsl h="7200000" s="0" l="0"/>
                                      </p:by>
                                    </p:animClr>
                                    <p:animClr clrSpc="hsl" dir="cw">
                                      <p:cBhvr>
                                        <p:cTn id="33" dur="500" fill="hold"/>
                                        <p:tgtEl>
                                          <p:spTgt spid="13"/>
                                        </p:tgtEl>
                                        <p:attrNameLst>
                                          <p:attrName>fillcolor</p:attrName>
                                        </p:attrNameLst>
                                      </p:cBhvr>
                                      <p:by>
                                        <p:hsl h="7200000" s="0" l="0"/>
                                      </p:by>
                                    </p:animClr>
                                    <p:animClr clrSpc="hsl" dir="cw">
                                      <p:cBhvr>
                                        <p:cTn id="34" dur="500" fill="hold"/>
                                        <p:tgtEl>
                                          <p:spTgt spid="13"/>
                                        </p:tgtEl>
                                        <p:attrNameLst>
                                          <p:attrName>stroke.color</p:attrName>
                                        </p:attrNameLst>
                                      </p:cBhvr>
                                      <p:by>
                                        <p:hsl h="7200000" s="0" l="0"/>
                                      </p:by>
                                    </p:animClr>
                                    <p:set>
                                      <p:cBhvr>
                                        <p:cTn id="35" dur="500" fill="hold"/>
                                        <p:tgtEl>
                                          <p:spTgt spid="1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11"/>
                                        </p:tgtEl>
                                        <p:attrNameLst>
                                          <p:attrName>style.color</p:attrName>
                                        </p:attrNameLst>
                                      </p:cBhvr>
                                      <p:by>
                                        <p:hsl h="7200000" s="0" l="0"/>
                                      </p:by>
                                    </p:animClr>
                                    <p:animClr clrSpc="hsl" dir="cw">
                                      <p:cBhvr>
                                        <p:cTn id="44" dur="500" fill="hold"/>
                                        <p:tgtEl>
                                          <p:spTgt spid="11"/>
                                        </p:tgtEl>
                                        <p:attrNameLst>
                                          <p:attrName>fillcolor</p:attrName>
                                        </p:attrNameLst>
                                      </p:cBhvr>
                                      <p:by>
                                        <p:hsl h="7200000" s="0" l="0"/>
                                      </p:by>
                                    </p:animClr>
                                    <p:animClr clrSpc="hsl" dir="cw">
                                      <p:cBhvr>
                                        <p:cTn id="45" dur="500" fill="hold"/>
                                        <p:tgtEl>
                                          <p:spTgt spid="11"/>
                                        </p:tgtEl>
                                        <p:attrNameLst>
                                          <p:attrName>stroke.color</p:attrName>
                                        </p:attrNameLst>
                                      </p:cBhvr>
                                      <p:by>
                                        <p:hsl h="7200000" s="0" l="0"/>
                                      </p:by>
                                    </p:animClr>
                                    <p:set>
                                      <p:cBhvr>
                                        <p:cTn id="46" dur="500" fill="hold"/>
                                        <p:tgtEl>
                                          <p:spTgt spid="1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12"/>
                                        </p:tgtEl>
                                        <p:attrNameLst>
                                          <p:attrName>style.color</p:attrName>
                                        </p:attrNameLst>
                                      </p:cBhvr>
                                      <p:by>
                                        <p:hsl h="7200000" s="0" l="0"/>
                                      </p:by>
                                    </p:animClr>
                                    <p:animClr clrSpc="hsl" dir="cw">
                                      <p:cBhvr>
                                        <p:cTn id="55" dur="500" fill="hold"/>
                                        <p:tgtEl>
                                          <p:spTgt spid="12"/>
                                        </p:tgtEl>
                                        <p:attrNameLst>
                                          <p:attrName>fillcolor</p:attrName>
                                        </p:attrNameLst>
                                      </p:cBhvr>
                                      <p:by>
                                        <p:hsl h="7200000" s="0" l="0"/>
                                      </p:by>
                                    </p:animClr>
                                    <p:animClr clrSpc="hsl" dir="cw">
                                      <p:cBhvr>
                                        <p:cTn id="56" dur="500" fill="hold"/>
                                        <p:tgtEl>
                                          <p:spTgt spid="12"/>
                                        </p:tgtEl>
                                        <p:attrNameLst>
                                          <p:attrName>stroke.color</p:attrName>
                                        </p:attrNameLst>
                                      </p:cBhvr>
                                      <p:by>
                                        <p:hsl h="7200000" s="0" l="0"/>
                                      </p:by>
                                    </p:animClr>
                                    <p:set>
                                      <p:cBhvr>
                                        <p:cTn id="57" dur="500" fill="hold"/>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37000">
              <a:srgbClr val="3960A5"/>
            </a:gs>
            <a:gs pos="0">
              <a:schemeClr val="accent1">
                <a:lumMod val="67000"/>
              </a:schemeClr>
            </a:gs>
            <a:gs pos="82000">
              <a:schemeClr val="accent1">
                <a:lumMod val="97000"/>
                <a:lumOff val="3000"/>
              </a:schemeClr>
            </a:gs>
            <a:gs pos="7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B0FF668-9EF4-418A-8028-BA339B26BAA9}"/>
              </a:ext>
            </a:extLst>
          </p:cNvPr>
          <p:cNvSpPr txBox="1"/>
          <p:nvPr/>
        </p:nvSpPr>
        <p:spPr>
          <a:xfrm>
            <a:off x="0" y="1639336"/>
            <a:ext cx="12192000" cy="2554545"/>
          </a:xfrm>
          <a:prstGeom prst="rect">
            <a:avLst/>
          </a:prstGeom>
          <a:solidFill>
            <a:schemeClr val="accent1">
              <a:lumMod val="50000"/>
            </a:schemeClr>
          </a:solidFill>
          <a:effectLst>
            <a:outerShdw blurRad="50800" dist="50800" dir="5400000" algn="ctr" rotWithShape="0">
              <a:schemeClr val="tx1"/>
            </a:outerShdw>
          </a:effectLst>
        </p:spPr>
        <p:txBody>
          <a:bodyPr wrap="square" rtlCol="0">
            <a:spAutoFit/>
          </a:bodyPr>
          <a:lstStyle/>
          <a:p>
            <a:pPr algn="ctr"/>
            <a:r>
              <a:rPr lang="es-ES" sz="8000" dirty="0">
                <a:solidFill>
                  <a:schemeClr val="bg1"/>
                </a:solidFill>
                <a:latin typeface="Bauhaus 93" panose="04030905020B02020C02" pitchFamily="82" charset="0"/>
              </a:rPr>
              <a:t>La verdadera adoración versus la falsa </a:t>
            </a:r>
            <a:r>
              <a:rPr lang="es-ES" sz="8000" dirty="0" smtClean="0">
                <a:solidFill>
                  <a:schemeClr val="bg1"/>
                </a:solidFill>
                <a:latin typeface="Bauhaus 93" panose="04030905020B02020C02" pitchFamily="82" charset="0"/>
              </a:rPr>
              <a:t>adoración</a:t>
            </a:r>
            <a:endParaRPr lang="es-ES" sz="8000" dirty="0">
              <a:solidFill>
                <a:schemeClr val="bg1"/>
              </a:solidFill>
              <a:latin typeface="Bauhaus 93" panose="04030905020B02020C02" pitchFamily="82" charset="0"/>
            </a:endParaRPr>
          </a:p>
        </p:txBody>
      </p:sp>
    </p:spTree>
    <p:extLst>
      <p:ext uri="{BB962C8B-B14F-4D97-AF65-F5344CB8AC3E}">
        <p14:creationId xmlns:p14="http://schemas.microsoft.com/office/powerpoint/2010/main" val="638219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La </a:t>
            </a:r>
            <a:r>
              <a:rPr lang="es-ES" sz="4800" b="1" dirty="0">
                <a:solidFill>
                  <a:srgbClr val="FFFF00"/>
                </a:solidFill>
                <a:latin typeface="Bahnschrift SemiCondensed" panose="020B0502040204020203" pitchFamily="34" charset="0"/>
              </a:rPr>
              <a:t>última crisis </a:t>
            </a:r>
            <a:r>
              <a:rPr lang="es-ES" sz="4800" b="1" dirty="0">
                <a:solidFill>
                  <a:prstClr val="white"/>
                </a:solidFill>
                <a:latin typeface="Bahnschrift SemiCondensed" panose="020B0502040204020203" pitchFamily="34" charset="0"/>
              </a:rPr>
              <a:t>girará en torno al tema de la </a:t>
            </a:r>
            <a:r>
              <a:rPr lang="es-ES" sz="4800" b="1" dirty="0">
                <a:solidFill>
                  <a:srgbClr val="FFFF00"/>
                </a:solidFill>
                <a:latin typeface="Bahnschrift SemiCondensed" panose="020B0502040204020203" pitchFamily="34" charset="0"/>
              </a:rPr>
              <a:t>adoración</a:t>
            </a:r>
            <a:r>
              <a:rPr lang="es-ES" sz="4800" b="1" dirty="0">
                <a:solidFill>
                  <a:prstClr val="white"/>
                </a:solidFill>
                <a:latin typeface="Bahnschrift SemiCondensed" panose="020B0502040204020203" pitchFamily="34" charset="0"/>
              </a:rPr>
              <a:t> y los </a:t>
            </a:r>
            <a:r>
              <a:rPr lang="es-ES" sz="4800" b="1" dirty="0">
                <a:solidFill>
                  <a:srgbClr val="FFFF00"/>
                </a:solidFill>
                <a:latin typeface="Bahnschrift SemiCondensed" panose="020B0502040204020203" pitchFamily="34" charset="0"/>
              </a:rPr>
              <a:t>mandamientos de la Ley de Dios</a:t>
            </a:r>
            <a:r>
              <a:rPr lang="es-ES" sz="4800" b="1" dirty="0">
                <a:solidFill>
                  <a:prstClr val="white"/>
                </a:solidFill>
                <a:latin typeface="Bahnschrift SemiCondensed" panose="020B0502040204020203" pitchFamily="34" charset="0"/>
              </a:rPr>
              <a:t>. Solo en los capítulos 13 y 14 se habla ocho veces de la adoración (</a:t>
            </a:r>
            <a:r>
              <a:rPr lang="es-ES" sz="4800" b="1" dirty="0" err="1">
                <a:solidFill>
                  <a:prstClr val="white"/>
                </a:solidFill>
                <a:latin typeface="Bahnschrift SemiCondensed" panose="020B0502040204020203" pitchFamily="34" charset="0"/>
              </a:rPr>
              <a:t>Ap</a:t>
            </a:r>
            <a:r>
              <a:rPr lang="es-ES" sz="4800" b="1" dirty="0">
                <a:solidFill>
                  <a:prstClr val="white"/>
                </a:solidFill>
                <a:latin typeface="Bahnschrift SemiCondensed" panose="020B0502040204020203" pitchFamily="34" charset="0"/>
              </a:rPr>
              <a:t> 13:4, 8, 12, 15, 16; 14:7, 9, 11). Ahora entendemos la razón del llamado: </a:t>
            </a:r>
            <a:r>
              <a:rPr lang="es-ES" sz="4800" b="1" i="1" dirty="0">
                <a:solidFill>
                  <a:prstClr val="white"/>
                </a:solidFill>
                <a:latin typeface="Bahnschrift SemiCondensed" panose="020B0502040204020203" pitchFamily="34" charset="0"/>
              </a:rPr>
              <a:t>“¡</a:t>
            </a:r>
            <a:r>
              <a:rPr lang="es-ES" sz="4800" b="1" i="1" dirty="0">
                <a:solidFill>
                  <a:srgbClr val="FFFF00"/>
                </a:solidFill>
                <a:latin typeface="Bahnschrift SemiCondensed" panose="020B0502040204020203" pitchFamily="34" charset="0"/>
              </a:rPr>
              <a:t>Teman</a:t>
            </a:r>
            <a:r>
              <a:rPr lang="es-ES" sz="4800" b="1" i="1" dirty="0">
                <a:solidFill>
                  <a:prstClr val="white"/>
                </a:solidFill>
                <a:latin typeface="Bahnschrift SemiCondensed" panose="020B0502040204020203" pitchFamily="34" charset="0"/>
              </a:rPr>
              <a:t> a Dios y </a:t>
            </a:r>
            <a:r>
              <a:rPr lang="es-ES" sz="4800" b="1" i="1" dirty="0">
                <a:solidFill>
                  <a:srgbClr val="FFFF00"/>
                </a:solidFill>
                <a:latin typeface="Bahnschrift SemiCondensed" panose="020B0502040204020203" pitchFamily="34" charset="0"/>
              </a:rPr>
              <a:t>denle gloria</a:t>
            </a:r>
            <a:r>
              <a:rPr lang="es-ES" sz="4800" b="1" i="1" dirty="0">
                <a:solidFill>
                  <a:prstClr val="white"/>
                </a:solidFill>
                <a:latin typeface="Bahnschrift SemiCondensed" panose="020B0502040204020203" pitchFamily="34" charset="0"/>
              </a:rPr>
              <a:t>, porque ha llegado la hora de su juicio! </a:t>
            </a:r>
            <a:r>
              <a:rPr lang="es-ES" sz="4800" b="1" i="1" dirty="0">
                <a:solidFill>
                  <a:srgbClr val="FFFF00"/>
                </a:solidFill>
                <a:latin typeface="Bahnschrift SemiCondensed" panose="020B0502040204020203" pitchFamily="34" charset="0"/>
              </a:rPr>
              <a:t>Adoren</a:t>
            </a:r>
            <a:r>
              <a:rPr lang="es-ES" sz="4800" b="1" i="1" dirty="0">
                <a:solidFill>
                  <a:prstClr val="white"/>
                </a:solidFill>
                <a:latin typeface="Bahnschrift SemiCondensed" panose="020B0502040204020203" pitchFamily="34" charset="0"/>
              </a:rPr>
              <a:t> al que hizo los cielos y la tierra y el mar y las fuentes de las aguas</a:t>
            </a:r>
            <a:r>
              <a:rPr lang="es-ES" sz="4800" b="1" dirty="0">
                <a:solidFill>
                  <a:prstClr val="white"/>
                </a:solidFill>
                <a:latin typeface="Bahnschrift SemiCondensed" panose="020B0502040204020203" pitchFamily="34" charset="0"/>
              </a:rPr>
              <a:t>” (</a:t>
            </a:r>
            <a:r>
              <a:rPr lang="es-ES" sz="4800" b="1" dirty="0" err="1">
                <a:solidFill>
                  <a:prstClr val="white"/>
                </a:solidFill>
                <a:latin typeface="Bahnschrift SemiCondensed" panose="020B0502040204020203" pitchFamily="34" charset="0"/>
              </a:rPr>
              <a:t>Ap</a:t>
            </a:r>
            <a:r>
              <a:rPr lang="es-ES" sz="4800" b="1" dirty="0">
                <a:solidFill>
                  <a:prstClr val="white"/>
                </a:solidFill>
                <a:latin typeface="Bahnschrift SemiCondensed" panose="020B0502040204020203" pitchFamily="34" charset="0"/>
              </a:rPr>
              <a:t> </a:t>
            </a:r>
            <a:r>
              <a:rPr lang="es-ES" sz="4800" b="1" dirty="0" smtClean="0">
                <a:solidFill>
                  <a:prstClr val="white"/>
                </a:solidFill>
                <a:latin typeface="Bahnschrift SemiCondensed" panose="020B0502040204020203" pitchFamily="34" charset="0"/>
              </a:rPr>
              <a:t>14:7).</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840728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294673"/>
            <a:ext cx="11769505" cy="5909310"/>
          </a:xfrm>
          <a:prstGeom prst="rect">
            <a:avLst/>
          </a:prstGeom>
          <a:noFill/>
        </p:spPr>
        <p:txBody>
          <a:bodyPr wrap="square" rtlCol="0">
            <a:spAutoFit/>
          </a:bodyPr>
          <a:lstStyle/>
          <a:p>
            <a:pPr lvl="0"/>
            <a:r>
              <a:rPr lang="es-ES" sz="5400" b="1" dirty="0">
                <a:solidFill>
                  <a:prstClr val="white"/>
                </a:solidFill>
                <a:latin typeface="Bahnschrift SemiCondensed" panose="020B0502040204020203" pitchFamily="34" charset="0"/>
              </a:rPr>
              <a:t>En cuanto a la </a:t>
            </a:r>
            <a:r>
              <a:rPr lang="es-ES" sz="5400" b="1" dirty="0">
                <a:solidFill>
                  <a:srgbClr val="FFFF00"/>
                </a:solidFill>
                <a:latin typeface="Bahnschrift SemiCondensed" panose="020B0502040204020203" pitchFamily="34" charset="0"/>
              </a:rPr>
              <a:t>Ley de Dios</a:t>
            </a:r>
            <a:r>
              <a:rPr lang="es-ES" sz="5400" b="1" dirty="0">
                <a:solidFill>
                  <a:prstClr val="white"/>
                </a:solidFill>
                <a:latin typeface="Bahnschrift SemiCondensed" panose="020B0502040204020203" pitchFamily="34" charset="0"/>
              </a:rPr>
              <a:t>, tenemos alusiones al </a:t>
            </a:r>
            <a:r>
              <a:rPr lang="es-ES" sz="5400" b="1" dirty="0">
                <a:solidFill>
                  <a:srgbClr val="FFFF00"/>
                </a:solidFill>
                <a:latin typeface="Bahnschrift SemiCondensed" panose="020B0502040204020203" pitchFamily="34" charset="0"/>
              </a:rPr>
              <a:t>primer mandamiento </a:t>
            </a:r>
            <a:r>
              <a:rPr lang="es-ES" sz="5400" b="1" dirty="0">
                <a:solidFill>
                  <a:prstClr val="white"/>
                </a:solidFill>
                <a:latin typeface="Bahnschrift SemiCondensed" panose="020B0502040204020203" pitchFamily="34" charset="0"/>
              </a:rPr>
              <a:t>en 13:4, </a:t>
            </a:r>
            <a:r>
              <a:rPr lang="es-ES" sz="5400" b="1" dirty="0" smtClean="0">
                <a:solidFill>
                  <a:prstClr val="white"/>
                </a:solidFill>
                <a:latin typeface="Bahnschrift SemiCondensed" panose="020B0502040204020203" pitchFamily="34" charset="0"/>
              </a:rPr>
              <a:t>8, al </a:t>
            </a:r>
            <a:r>
              <a:rPr lang="es-ES" sz="5400" b="1" dirty="0">
                <a:solidFill>
                  <a:srgbClr val="FFFF00"/>
                </a:solidFill>
                <a:latin typeface="Bahnschrift SemiCondensed" panose="020B0502040204020203" pitchFamily="34" charset="0"/>
              </a:rPr>
              <a:t>segundo</a:t>
            </a:r>
            <a:r>
              <a:rPr lang="es-ES" sz="5400" b="1" dirty="0">
                <a:solidFill>
                  <a:prstClr val="white"/>
                </a:solidFill>
                <a:latin typeface="Bahnschrift SemiCondensed" panose="020B0502040204020203" pitchFamily="34" charset="0"/>
              </a:rPr>
              <a:t> en 13:15; al </a:t>
            </a:r>
            <a:r>
              <a:rPr lang="es-ES" sz="5400" b="1" dirty="0">
                <a:solidFill>
                  <a:srgbClr val="FFFF00"/>
                </a:solidFill>
                <a:latin typeface="Bahnschrift SemiCondensed" panose="020B0502040204020203" pitchFamily="34" charset="0"/>
              </a:rPr>
              <a:t>tercero</a:t>
            </a:r>
            <a:r>
              <a:rPr lang="es-ES" sz="5400" b="1" dirty="0">
                <a:solidFill>
                  <a:prstClr val="white"/>
                </a:solidFill>
                <a:latin typeface="Bahnschrift SemiCondensed" panose="020B0502040204020203" pitchFamily="34" charset="0"/>
              </a:rPr>
              <a:t> en 13:1, 5-6; y al </a:t>
            </a:r>
            <a:r>
              <a:rPr lang="es-ES" sz="5400" b="1" dirty="0">
                <a:solidFill>
                  <a:srgbClr val="FFFF00"/>
                </a:solidFill>
                <a:latin typeface="Bahnschrift SemiCondensed" panose="020B0502040204020203" pitchFamily="34" charset="0"/>
              </a:rPr>
              <a:t>cuarto</a:t>
            </a:r>
            <a:r>
              <a:rPr lang="es-ES" sz="5400" b="1" dirty="0">
                <a:solidFill>
                  <a:prstClr val="white"/>
                </a:solidFill>
                <a:latin typeface="Bahnschrift SemiCondensed" panose="020B0502040204020203" pitchFamily="34" charset="0"/>
              </a:rPr>
              <a:t>, el sábado, en 14:7. Es evidente que la </a:t>
            </a:r>
            <a:r>
              <a:rPr lang="es-ES" sz="5400" b="1" dirty="0">
                <a:solidFill>
                  <a:srgbClr val="FFFF00"/>
                </a:solidFill>
                <a:latin typeface="Bahnschrift SemiCondensed" panose="020B0502040204020203" pitchFamily="34" charset="0"/>
              </a:rPr>
              <a:t>última crisis </a:t>
            </a:r>
            <a:r>
              <a:rPr lang="es-ES" sz="5400" b="1" dirty="0">
                <a:solidFill>
                  <a:prstClr val="white"/>
                </a:solidFill>
                <a:latin typeface="Bahnschrift SemiCondensed" panose="020B0502040204020203" pitchFamily="34" charset="0"/>
              </a:rPr>
              <a:t>girará en torno a la </a:t>
            </a:r>
            <a:r>
              <a:rPr lang="es-ES" sz="5400" b="1" dirty="0">
                <a:solidFill>
                  <a:srgbClr val="FFFF00"/>
                </a:solidFill>
                <a:latin typeface="Bahnschrift SemiCondensed" panose="020B0502040204020203" pitchFamily="34" charset="0"/>
              </a:rPr>
              <a:t>adoración</a:t>
            </a:r>
            <a:r>
              <a:rPr lang="es-ES" sz="5400" b="1" dirty="0">
                <a:solidFill>
                  <a:prstClr val="white"/>
                </a:solidFill>
                <a:latin typeface="Bahnschrift SemiCondensed" panose="020B0502040204020203" pitchFamily="34" charset="0"/>
              </a:rPr>
              <a:t> y a la </a:t>
            </a:r>
            <a:r>
              <a:rPr lang="es-ES" sz="5400" b="1" dirty="0">
                <a:solidFill>
                  <a:srgbClr val="FFFF00"/>
                </a:solidFill>
                <a:latin typeface="Bahnschrift SemiCondensed" panose="020B0502040204020203" pitchFamily="34" charset="0"/>
              </a:rPr>
              <a:t>Ley de Dios </a:t>
            </a:r>
            <a:r>
              <a:rPr lang="es-ES" sz="5400" b="1" dirty="0" smtClean="0">
                <a:solidFill>
                  <a:prstClr val="white"/>
                </a:solidFill>
                <a:latin typeface="Bahnschrift SemiCondensed" panose="020B0502040204020203" pitchFamily="34" charset="0"/>
              </a:rPr>
              <a:t>(capítulo </a:t>
            </a:r>
            <a:r>
              <a:rPr lang="es-ES" sz="5400" b="1" dirty="0">
                <a:solidFill>
                  <a:prstClr val="white"/>
                </a:solidFill>
                <a:latin typeface="Bahnschrift SemiCondensed" panose="020B0502040204020203" pitchFamily="34" charset="0"/>
              </a:rPr>
              <a:t>14</a:t>
            </a:r>
            <a:r>
              <a:rPr lang="es-ES" sz="5400" b="1" dirty="0" smtClean="0">
                <a:solidFill>
                  <a:prstClr val="white"/>
                </a:solidFill>
                <a:latin typeface="Bahnschrift SemiCondensed" panose="020B0502040204020203" pitchFamily="34" charset="0"/>
              </a:rPr>
              <a:t>).</a:t>
            </a:r>
            <a:endParaRPr lang="es-ES" sz="5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2022647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235680"/>
            <a:ext cx="11769505" cy="6740307"/>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Ante esta realidad, el Cielo responde de dos formas: </a:t>
            </a:r>
            <a:r>
              <a:rPr lang="es-ES" sz="4800" b="1" dirty="0">
                <a:solidFill>
                  <a:srgbClr val="FFFF00"/>
                </a:solidFill>
                <a:latin typeface="Bahnschrift SemiCondensed" panose="020B0502040204020203" pitchFamily="34" charset="0"/>
              </a:rPr>
              <a:t>levanta un pueblo </a:t>
            </a:r>
            <a:r>
              <a:rPr lang="es-ES" sz="4800" b="1" dirty="0">
                <a:solidFill>
                  <a:prstClr val="white"/>
                </a:solidFill>
                <a:latin typeface="Bahnschrift SemiCondensed" panose="020B0502040204020203" pitchFamily="34" charset="0"/>
              </a:rPr>
              <a:t>que </a:t>
            </a:r>
            <a:r>
              <a:rPr lang="es-ES" sz="4800" b="1" dirty="0">
                <a:solidFill>
                  <a:srgbClr val="FFFF00"/>
                </a:solidFill>
                <a:latin typeface="Bahnschrift SemiCondensed" panose="020B0502040204020203" pitchFamily="34" charset="0"/>
              </a:rPr>
              <a:t>adora</a:t>
            </a:r>
            <a:r>
              <a:rPr lang="es-ES" sz="4800" b="1" dirty="0">
                <a:solidFill>
                  <a:prstClr val="white"/>
                </a:solidFill>
                <a:latin typeface="Bahnschrift SemiCondensed" panose="020B0502040204020203" pitchFamily="34" charset="0"/>
              </a:rPr>
              <a:t> en «espíritu y en verdad» (</a:t>
            </a:r>
            <a:r>
              <a:rPr lang="es-ES" sz="4800" b="1" dirty="0" err="1">
                <a:solidFill>
                  <a:prstClr val="white"/>
                </a:solidFill>
                <a:latin typeface="Bahnschrift SemiCondensed" panose="020B0502040204020203" pitchFamily="34" charset="0"/>
              </a:rPr>
              <a:t>Jn</a:t>
            </a:r>
            <a:r>
              <a:rPr lang="es-ES" sz="4800" b="1" dirty="0">
                <a:solidFill>
                  <a:prstClr val="white"/>
                </a:solidFill>
                <a:latin typeface="Bahnschrift SemiCondensed" panose="020B0502040204020203" pitchFamily="34" charset="0"/>
              </a:rPr>
              <a:t> 4:23-24), y </a:t>
            </a:r>
            <a:r>
              <a:rPr lang="es-ES" sz="4800" b="1" dirty="0">
                <a:solidFill>
                  <a:srgbClr val="FFFF00"/>
                </a:solidFill>
                <a:latin typeface="Bahnschrift SemiCondensed" panose="020B0502040204020203" pitchFamily="34" charset="0"/>
              </a:rPr>
              <a:t>proclama un mensaje</a:t>
            </a:r>
            <a:r>
              <a:rPr lang="es-ES" sz="4800" b="1" dirty="0">
                <a:solidFill>
                  <a:prstClr val="white"/>
                </a:solidFill>
                <a:latin typeface="Bahnschrift SemiCondensed" panose="020B0502040204020203" pitchFamily="34" charset="0"/>
              </a:rPr>
              <a:t> de salvación y advertencia, rindiendo leal obediencia a los </a:t>
            </a:r>
            <a:r>
              <a:rPr lang="es-ES" sz="4800" b="1" dirty="0">
                <a:solidFill>
                  <a:srgbClr val="FFFF00"/>
                </a:solidFill>
                <a:latin typeface="Bahnschrift SemiCondensed" panose="020B0502040204020203" pitchFamily="34" charset="0"/>
              </a:rPr>
              <a:t>mandamientos</a:t>
            </a:r>
            <a:r>
              <a:rPr lang="es-ES" sz="4800" b="1" dirty="0">
                <a:solidFill>
                  <a:prstClr val="white"/>
                </a:solidFill>
                <a:latin typeface="Bahnschrift SemiCondensed" panose="020B0502040204020203" pitchFamily="34" charset="0"/>
              </a:rPr>
              <a:t> divinos (</a:t>
            </a:r>
            <a:r>
              <a:rPr lang="es-ES" sz="4800" b="1" dirty="0" err="1">
                <a:solidFill>
                  <a:prstClr val="white"/>
                </a:solidFill>
                <a:latin typeface="Bahnschrift SemiCondensed" panose="020B0502040204020203" pitchFamily="34" charset="0"/>
              </a:rPr>
              <a:t>Ap</a:t>
            </a:r>
            <a:r>
              <a:rPr lang="es-ES" sz="4800" b="1" dirty="0">
                <a:solidFill>
                  <a:prstClr val="white"/>
                </a:solidFill>
                <a:latin typeface="Bahnschrift SemiCondensed" panose="020B0502040204020203" pitchFamily="34" charset="0"/>
              </a:rPr>
              <a:t> 14:6-12). Esto plantea un hecho innegable: </a:t>
            </a:r>
            <a:r>
              <a:rPr lang="es-ES" sz="4800" b="1" dirty="0">
                <a:solidFill>
                  <a:srgbClr val="FFFF00"/>
                </a:solidFill>
                <a:latin typeface="Bahnschrift SemiCondensed" panose="020B0502040204020203" pitchFamily="34" charset="0"/>
              </a:rPr>
              <a:t>el carácter y las acciones del pueblo de Dios tienen una importancia capital en la crisis final</a:t>
            </a:r>
            <a:r>
              <a:rPr lang="es-ES" sz="4800" b="1" dirty="0" smtClean="0">
                <a:solidFill>
                  <a:srgbClr val="FFFF00"/>
                </a:solidFill>
                <a:latin typeface="Bahnschrift SemiCondensed" panose="020B0502040204020203" pitchFamily="34" charset="0"/>
              </a:rPr>
              <a:t>.</a:t>
            </a:r>
            <a:endParaRPr lang="es-ES" sz="4800" b="1"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37242962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235680"/>
            <a:ext cx="11769505" cy="6001643"/>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Pero, ¿podemos exagerar este punto? Sin duda alguna. </a:t>
            </a:r>
            <a:r>
              <a:rPr lang="es-ES" sz="4800" b="1" dirty="0" smtClean="0">
                <a:solidFill>
                  <a:prstClr val="white"/>
                </a:solidFill>
                <a:latin typeface="Bahnschrift SemiCondensed" panose="020B0502040204020203" pitchFamily="34" charset="0"/>
              </a:rPr>
              <a:t>La </a:t>
            </a:r>
            <a:r>
              <a:rPr lang="es-ES" sz="4800" b="1" dirty="0">
                <a:solidFill>
                  <a:srgbClr val="FFFF00"/>
                </a:solidFill>
                <a:latin typeface="Bahnschrift SemiCondensed" panose="020B0502040204020203" pitchFamily="34" charset="0"/>
              </a:rPr>
              <a:t>teología de la última generación (TUG) </a:t>
            </a:r>
            <a:r>
              <a:rPr lang="es-ES" sz="4800" b="1" dirty="0">
                <a:solidFill>
                  <a:prstClr val="white"/>
                </a:solidFill>
                <a:latin typeface="Bahnschrift SemiCondensed" panose="020B0502040204020203" pitchFamily="34" charset="0"/>
              </a:rPr>
              <a:t>ha protagonizado dicha exageración al </a:t>
            </a:r>
            <a:r>
              <a:rPr lang="es-ES" sz="4800" b="1" dirty="0">
                <a:solidFill>
                  <a:srgbClr val="FFFF00"/>
                </a:solidFill>
                <a:latin typeface="Bahnschrift SemiCondensed" panose="020B0502040204020203" pitchFamily="34" charset="0"/>
              </a:rPr>
              <a:t>no comprender</a:t>
            </a:r>
            <a:r>
              <a:rPr lang="es-ES" sz="4800" b="1" dirty="0">
                <a:solidFill>
                  <a:prstClr val="white"/>
                </a:solidFill>
                <a:latin typeface="Bahnschrift SemiCondensed" panose="020B0502040204020203" pitchFamily="34" charset="0"/>
              </a:rPr>
              <a:t> adecuadamente el </a:t>
            </a:r>
            <a:r>
              <a:rPr lang="es-ES" sz="4800" b="1" dirty="0">
                <a:solidFill>
                  <a:srgbClr val="FFFF00"/>
                </a:solidFill>
                <a:latin typeface="Bahnschrift SemiCondensed" panose="020B0502040204020203" pitchFamily="34" charset="0"/>
              </a:rPr>
              <a:t>alcance cósmico de la vindicación que Jesús realizó en la cruz</a:t>
            </a:r>
            <a:r>
              <a:rPr lang="es-ES" sz="4800" b="1" dirty="0">
                <a:solidFill>
                  <a:prstClr val="white"/>
                </a:solidFill>
                <a:latin typeface="Bahnschrift SemiCondensed" panose="020B0502040204020203" pitchFamily="34" charset="0"/>
              </a:rPr>
              <a:t>, y al </a:t>
            </a:r>
            <a:r>
              <a:rPr lang="es-ES" sz="4800" b="1" dirty="0">
                <a:latin typeface="Bahnschrift SemiCondensed" panose="020B0502040204020203" pitchFamily="34" charset="0"/>
              </a:rPr>
              <a:t>sobredimensionar la naturaleza de la </a:t>
            </a:r>
            <a:r>
              <a:rPr lang="es-ES" sz="4800" b="1" dirty="0">
                <a:solidFill>
                  <a:srgbClr val="FFFF00"/>
                </a:solidFill>
                <a:latin typeface="Bahnschrift SemiCondensed" panose="020B0502040204020203" pitchFamily="34" charset="0"/>
              </a:rPr>
              <a:t>vindicación final que protagonizarán los santos en la ultima crisis</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1282419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235680"/>
            <a:ext cx="11769505" cy="6740307"/>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En lugar de destacar el </a:t>
            </a:r>
            <a:r>
              <a:rPr lang="es-ES" sz="4800" b="1" dirty="0">
                <a:solidFill>
                  <a:srgbClr val="FFFF00"/>
                </a:solidFill>
                <a:latin typeface="Bahnschrift SemiCondensed" panose="020B0502040204020203" pitchFamily="34" charset="0"/>
              </a:rPr>
              <a:t>evento central </a:t>
            </a:r>
            <a:r>
              <a:rPr lang="es-ES" sz="4800" b="1" dirty="0">
                <a:solidFill>
                  <a:prstClr val="white"/>
                </a:solidFill>
                <a:latin typeface="Bahnschrift SemiCondensed" panose="020B0502040204020203" pitchFamily="34" charset="0"/>
              </a:rPr>
              <a:t>del relato apocalíptico —</a:t>
            </a:r>
            <a:r>
              <a:rPr lang="es-ES" sz="4800" b="1" dirty="0">
                <a:solidFill>
                  <a:srgbClr val="FFFF00"/>
                </a:solidFill>
                <a:latin typeface="Bahnschrift SemiCondensed" panose="020B0502040204020203" pitchFamily="34" charset="0"/>
              </a:rPr>
              <a:t>el Plan de Salvación y la victoria de Jesús</a:t>
            </a:r>
            <a:r>
              <a:rPr lang="es-ES" sz="4800" b="1" dirty="0">
                <a:solidFill>
                  <a:prstClr val="white"/>
                </a:solidFill>
                <a:latin typeface="Bahnschrift SemiCondensed" panose="020B0502040204020203" pitchFamily="34" charset="0"/>
              </a:rPr>
              <a:t>—, la TUG </a:t>
            </a:r>
            <a:r>
              <a:rPr lang="es-ES" sz="4800" b="1" dirty="0">
                <a:solidFill>
                  <a:srgbClr val="FFFF00"/>
                </a:solidFill>
                <a:latin typeface="Bahnschrift SemiCondensed" panose="020B0502040204020203" pitchFamily="34" charset="0"/>
              </a:rPr>
              <a:t>enfatiza</a:t>
            </a:r>
            <a:r>
              <a:rPr lang="es-ES" sz="4800" b="1" dirty="0">
                <a:solidFill>
                  <a:prstClr val="white"/>
                </a:solidFill>
                <a:latin typeface="Bahnschrift SemiCondensed" panose="020B0502040204020203" pitchFamily="34" charset="0"/>
              </a:rPr>
              <a:t> la demostración de </a:t>
            </a:r>
            <a:r>
              <a:rPr lang="es-ES" sz="4800" b="1" dirty="0">
                <a:solidFill>
                  <a:srgbClr val="FFFF00"/>
                </a:solidFill>
                <a:latin typeface="Bahnschrift SemiCondensed" panose="020B0502040204020203" pitchFamily="34" charset="0"/>
              </a:rPr>
              <a:t>victoria sobre el pecado de los santos</a:t>
            </a:r>
            <a:r>
              <a:rPr lang="es-ES" sz="4800" b="1" dirty="0">
                <a:solidFill>
                  <a:prstClr val="white"/>
                </a:solidFill>
                <a:latin typeface="Bahnschrift SemiCondensed" panose="020B0502040204020203" pitchFamily="34" charset="0"/>
              </a:rPr>
              <a:t>, una victoria que es el sub-producto de la victoria obtenida por el Cordero en el Calvario; el énfasis toma un matiz </a:t>
            </a:r>
            <a:r>
              <a:rPr lang="es-ES" sz="4800" b="1" dirty="0">
                <a:solidFill>
                  <a:srgbClr val="FFFF00"/>
                </a:solidFill>
                <a:latin typeface="Bahnschrift SemiCondensed" panose="020B0502040204020203" pitchFamily="34" charset="0"/>
              </a:rPr>
              <a:t>antropocéntrico</a:t>
            </a:r>
            <a:r>
              <a:rPr lang="es-ES" sz="4800" b="1" dirty="0">
                <a:solidFill>
                  <a:prstClr val="white"/>
                </a:solidFill>
                <a:latin typeface="Bahnschrift SemiCondensed" panose="020B0502040204020203" pitchFamily="34" charset="0"/>
              </a:rPr>
              <a:t> —centrado en la perfección de carácter de los santos— en lugar de </a:t>
            </a:r>
            <a:r>
              <a:rPr lang="es-ES" sz="4800" b="1" dirty="0" err="1">
                <a:solidFill>
                  <a:srgbClr val="FFFF00"/>
                </a:solidFill>
                <a:latin typeface="Bahnschrift SemiCondensed" panose="020B0502040204020203" pitchFamily="34" charset="0"/>
              </a:rPr>
              <a:t>cristocéntrico</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40764115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B0FF668-9EF4-418A-8028-BA339B26BAA9}"/>
              </a:ext>
            </a:extLst>
          </p:cNvPr>
          <p:cNvSpPr txBox="1"/>
          <p:nvPr/>
        </p:nvSpPr>
        <p:spPr>
          <a:xfrm>
            <a:off x="0" y="1639336"/>
            <a:ext cx="12192000" cy="2554545"/>
          </a:xfrm>
          <a:prstGeom prst="rect">
            <a:avLst/>
          </a:prstGeom>
          <a:solidFill>
            <a:schemeClr val="accent1">
              <a:lumMod val="50000"/>
            </a:schemeClr>
          </a:solidFill>
          <a:effectLst>
            <a:outerShdw blurRad="50800" dist="50800" dir="5400000" algn="ctr" rotWithShape="0">
              <a:schemeClr val="tx1"/>
            </a:outerShdw>
          </a:effectLst>
        </p:spPr>
        <p:txBody>
          <a:bodyPr wrap="square" rtlCol="0">
            <a:spAutoFit/>
          </a:bodyPr>
          <a:lstStyle/>
          <a:p>
            <a:pPr algn="ctr"/>
            <a:r>
              <a:rPr lang="es-ES" sz="8000" dirty="0">
                <a:solidFill>
                  <a:schemeClr val="bg1"/>
                </a:solidFill>
                <a:latin typeface="Bauhaus 93" panose="04030905020B02020C02" pitchFamily="82" charset="0"/>
              </a:rPr>
              <a:t>Un adelanto de la complejidad del </a:t>
            </a:r>
            <a:r>
              <a:rPr lang="es-ES" sz="8000" dirty="0" smtClean="0">
                <a:solidFill>
                  <a:schemeClr val="bg1"/>
                </a:solidFill>
                <a:latin typeface="Bauhaus 93" panose="04030905020B02020C02" pitchFamily="82" charset="0"/>
              </a:rPr>
              <a:t>tema</a:t>
            </a:r>
            <a:endParaRPr lang="es-ES" sz="8000" dirty="0">
              <a:solidFill>
                <a:schemeClr val="bg1"/>
              </a:solidFill>
              <a:latin typeface="Bauhaus 93" panose="04030905020B02020C02" pitchFamily="82" charset="0"/>
            </a:endParaRPr>
          </a:p>
        </p:txBody>
      </p:sp>
    </p:spTree>
    <p:extLst>
      <p:ext uri="{BB962C8B-B14F-4D97-AF65-F5344CB8AC3E}">
        <p14:creationId xmlns:p14="http://schemas.microsoft.com/office/powerpoint/2010/main" val="39314780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5400" b="1" dirty="0">
                <a:solidFill>
                  <a:prstClr val="white"/>
                </a:solidFill>
                <a:latin typeface="Bahnschrift SemiCondensed" panose="020B0502040204020203" pitchFamily="34" charset="0"/>
              </a:rPr>
              <a:t>La </a:t>
            </a:r>
            <a:r>
              <a:rPr lang="es-ES" sz="5400" b="1" dirty="0">
                <a:solidFill>
                  <a:srgbClr val="FFFF00"/>
                </a:solidFill>
                <a:latin typeface="Bahnschrift SemiCondensed" panose="020B0502040204020203" pitchFamily="34" charset="0"/>
              </a:rPr>
              <a:t>TUG</a:t>
            </a:r>
            <a:r>
              <a:rPr lang="es-ES" sz="5400" b="1" dirty="0">
                <a:solidFill>
                  <a:prstClr val="white"/>
                </a:solidFill>
                <a:latin typeface="Bahnschrift SemiCondensed" panose="020B0502040204020203" pitchFamily="34" charset="0"/>
              </a:rPr>
              <a:t> atribuye al </a:t>
            </a:r>
            <a:r>
              <a:rPr lang="es-ES" sz="5400" b="1" dirty="0">
                <a:solidFill>
                  <a:srgbClr val="FFFF00"/>
                </a:solidFill>
                <a:latin typeface="Bahnschrift SemiCondensed" panose="020B0502040204020203" pitchFamily="34" charset="0"/>
              </a:rPr>
              <a:t>pueblo de Dios </a:t>
            </a:r>
            <a:r>
              <a:rPr lang="es-ES" sz="5400" b="1" dirty="0">
                <a:solidFill>
                  <a:prstClr val="white"/>
                </a:solidFill>
                <a:latin typeface="Bahnschrift SemiCondensed" panose="020B0502040204020203" pitchFamily="34" charset="0"/>
              </a:rPr>
              <a:t>una obra de </a:t>
            </a:r>
            <a:r>
              <a:rPr lang="es-ES" sz="5400" b="1" dirty="0">
                <a:solidFill>
                  <a:srgbClr val="FFFF00"/>
                </a:solidFill>
                <a:latin typeface="Bahnschrift SemiCondensed" panose="020B0502040204020203" pitchFamily="34" charset="0"/>
              </a:rPr>
              <a:t>vindicación</a:t>
            </a:r>
            <a:r>
              <a:rPr lang="es-ES" sz="5400" b="1" dirty="0">
                <a:solidFill>
                  <a:prstClr val="white"/>
                </a:solidFill>
                <a:latin typeface="Bahnschrift SemiCondensed" panose="020B0502040204020203" pitchFamily="34" charset="0"/>
              </a:rPr>
              <a:t> sobre la base del estado de </a:t>
            </a:r>
            <a:r>
              <a:rPr lang="es-ES" sz="5400" b="1" dirty="0">
                <a:solidFill>
                  <a:srgbClr val="FFFF00"/>
                </a:solidFill>
                <a:latin typeface="Bahnschrift SemiCondensed" panose="020B0502040204020203" pitchFamily="34" charset="0"/>
              </a:rPr>
              <a:t>impecabilidad</a:t>
            </a:r>
            <a:r>
              <a:rPr lang="es-ES" sz="5400" b="1" dirty="0">
                <a:solidFill>
                  <a:prstClr val="white"/>
                </a:solidFill>
                <a:latin typeface="Bahnschrift SemiCondensed" panose="020B0502040204020203" pitchFamily="34" charset="0"/>
              </a:rPr>
              <a:t> que alcanzará en el tiempo del fin. Solo que, esta idea ignora que cuando el pueblo de Dios haya sido </a:t>
            </a:r>
            <a:r>
              <a:rPr lang="es-ES" sz="5400" b="1" dirty="0">
                <a:solidFill>
                  <a:srgbClr val="FFFF00"/>
                </a:solidFill>
                <a:latin typeface="Bahnschrift SemiCondensed" panose="020B0502040204020203" pitchFamily="34" charset="0"/>
              </a:rPr>
              <a:t>sellado</a:t>
            </a:r>
            <a:r>
              <a:rPr lang="es-ES" sz="5400" b="1" dirty="0">
                <a:solidFill>
                  <a:prstClr val="white"/>
                </a:solidFill>
                <a:latin typeface="Bahnschrift SemiCondensed" panose="020B0502040204020203" pitchFamily="34" charset="0"/>
              </a:rPr>
              <a:t> en sus frentes —haciéndolos </a:t>
            </a:r>
            <a:r>
              <a:rPr lang="es-ES" sz="5400" b="1" dirty="0">
                <a:solidFill>
                  <a:srgbClr val="FFFF00"/>
                </a:solidFill>
                <a:latin typeface="Bahnschrift SemiCondensed" panose="020B0502040204020203" pitchFamily="34" charset="0"/>
              </a:rPr>
              <a:t>inconmovibles</a:t>
            </a:r>
            <a:r>
              <a:rPr lang="es-ES" sz="5400" b="1" dirty="0">
                <a:solidFill>
                  <a:prstClr val="white"/>
                </a:solidFill>
                <a:latin typeface="Bahnschrift SemiCondensed" panose="020B0502040204020203" pitchFamily="34" charset="0"/>
              </a:rPr>
              <a:t> en la verdad—, la </a:t>
            </a:r>
            <a:r>
              <a:rPr lang="es-ES" sz="5400" b="1" dirty="0">
                <a:solidFill>
                  <a:srgbClr val="FFFF00"/>
                </a:solidFill>
                <a:latin typeface="Bahnschrift SemiCondensed" panose="020B0502040204020203" pitchFamily="34" charset="0"/>
              </a:rPr>
              <a:t>vindicación final </a:t>
            </a:r>
            <a:r>
              <a:rPr lang="es-ES" sz="5400" b="1" dirty="0">
                <a:solidFill>
                  <a:prstClr val="white"/>
                </a:solidFill>
                <a:latin typeface="Bahnschrift SemiCondensed" panose="020B0502040204020203" pitchFamily="34" charset="0"/>
              </a:rPr>
              <a:t>ya habrá </a:t>
            </a:r>
            <a:r>
              <a:rPr lang="es-ES" sz="5400" b="1" dirty="0">
                <a:solidFill>
                  <a:srgbClr val="FFFF00"/>
                </a:solidFill>
                <a:latin typeface="Bahnschrift SemiCondensed" panose="020B0502040204020203" pitchFamily="34" charset="0"/>
              </a:rPr>
              <a:t>concluido</a:t>
            </a:r>
            <a:r>
              <a:rPr lang="es-ES" sz="5400" b="1" dirty="0" smtClean="0">
                <a:solidFill>
                  <a:prstClr val="white"/>
                </a:solidFill>
                <a:latin typeface="Bahnschrift SemiCondensed" panose="020B0502040204020203" pitchFamily="34" charset="0"/>
              </a:rPr>
              <a:t>.</a:t>
            </a:r>
            <a:endParaRPr lang="es-ES" sz="5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90256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DF81605B-49F8-990A-EC00-43EE02F4B4E9}"/>
              </a:ext>
            </a:extLst>
          </p:cNvPr>
          <p:cNvSpPr txBox="1"/>
          <p:nvPr/>
        </p:nvSpPr>
        <p:spPr>
          <a:xfrm>
            <a:off x="211247" y="790317"/>
            <a:ext cx="11769505" cy="6001643"/>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Dios nos ha mostrado en grandes rasgos la </a:t>
            </a:r>
            <a:r>
              <a:rPr lang="es-ES" sz="4800" b="1" dirty="0">
                <a:solidFill>
                  <a:srgbClr val="FFFF00"/>
                </a:solidFill>
                <a:latin typeface="Bahnschrift SemiCondensed" panose="020B0502040204020203" pitchFamily="34" charset="0"/>
              </a:rPr>
              <a:t>tierra prometida </a:t>
            </a:r>
            <a:r>
              <a:rPr lang="es-ES" sz="4800" b="1" dirty="0">
                <a:solidFill>
                  <a:prstClr val="white"/>
                </a:solidFill>
                <a:latin typeface="Bahnschrift SemiCondensed" panose="020B0502040204020203" pitchFamily="34" charset="0"/>
              </a:rPr>
              <a:t>y hemos gustado anticipadamente su gloria; pero sabemos que, para tomarla en herencia, tendremos que enfrentar al «</a:t>
            </a:r>
            <a:r>
              <a:rPr lang="es-ES" sz="4800" b="1" dirty="0">
                <a:solidFill>
                  <a:srgbClr val="FFFF00"/>
                </a:solidFill>
                <a:latin typeface="Bahnschrift SemiCondensed" panose="020B0502040204020203" pitchFamily="34" charset="0"/>
              </a:rPr>
              <a:t>pueblo fuerte</a:t>
            </a:r>
            <a:r>
              <a:rPr lang="es-ES" sz="4800" b="1" dirty="0">
                <a:solidFill>
                  <a:prstClr val="white"/>
                </a:solidFill>
                <a:latin typeface="Bahnschrift SemiCondensed" panose="020B0502040204020203" pitchFamily="34" charset="0"/>
              </a:rPr>
              <a:t>» que procura impedirnos la entrada: </a:t>
            </a:r>
            <a:r>
              <a:rPr lang="es-ES" sz="4800" b="1" dirty="0">
                <a:solidFill>
                  <a:srgbClr val="FFFF00"/>
                </a:solidFill>
                <a:latin typeface="Bahnschrift SemiCondensed" panose="020B0502040204020203" pitchFamily="34" charset="0"/>
              </a:rPr>
              <a:t>los gigantes político-religiosos </a:t>
            </a:r>
            <a:r>
              <a:rPr lang="es-ES" sz="4800" b="1" dirty="0">
                <a:solidFill>
                  <a:prstClr val="white"/>
                </a:solidFill>
                <a:latin typeface="Bahnschrift SemiCondensed" panose="020B0502040204020203" pitchFamily="34" charset="0"/>
              </a:rPr>
              <a:t>con quienes se librará la </a:t>
            </a:r>
            <a:r>
              <a:rPr lang="es-ES" sz="4800" b="1" dirty="0">
                <a:solidFill>
                  <a:srgbClr val="FFFF00"/>
                </a:solidFill>
                <a:latin typeface="Bahnschrift SemiCondensed" panose="020B0502040204020203" pitchFamily="34" charset="0"/>
              </a:rPr>
              <a:t>última batalla.</a:t>
            </a:r>
          </a:p>
        </p:txBody>
      </p:sp>
    </p:spTree>
    <p:extLst>
      <p:ext uri="{BB962C8B-B14F-4D97-AF65-F5344CB8AC3E}">
        <p14:creationId xmlns:p14="http://schemas.microsoft.com/office/powerpoint/2010/main" val="22889344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DF81605B-49F8-990A-EC00-43EE02F4B4E9}"/>
              </a:ext>
            </a:extLst>
          </p:cNvPr>
          <p:cNvSpPr txBox="1"/>
          <p:nvPr/>
        </p:nvSpPr>
        <p:spPr>
          <a:xfrm>
            <a:off x="211247" y="117693"/>
            <a:ext cx="11769505" cy="5632311"/>
          </a:xfrm>
          <a:prstGeom prst="rect">
            <a:avLst/>
          </a:prstGeom>
          <a:noFill/>
        </p:spPr>
        <p:txBody>
          <a:bodyPr wrap="square" rtlCol="0">
            <a:spAutoFit/>
          </a:bodyPr>
          <a:lstStyle/>
          <a:p>
            <a:pPr lvl="0"/>
            <a:r>
              <a:rPr lang="es-ES" sz="6000" b="1" dirty="0">
                <a:solidFill>
                  <a:prstClr val="white"/>
                </a:solidFill>
                <a:latin typeface="Bahnschrift SemiCondensed" panose="020B0502040204020203" pitchFamily="34" charset="0"/>
              </a:rPr>
              <a:t>La </a:t>
            </a:r>
            <a:r>
              <a:rPr lang="es-ES" sz="6000" b="1" dirty="0">
                <a:solidFill>
                  <a:srgbClr val="FFFF00"/>
                </a:solidFill>
                <a:latin typeface="Bahnschrift SemiCondensed" panose="020B0502040204020203" pitchFamily="34" charset="0"/>
              </a:rPr>
              <a:t>verdadera batalla </a:t>
            </a:r>
            <a:r>
              <a:rPr lang="es-ES" sz="6000" b="1" dirty="0">
                <a:solidFill>
                  <a:prstClr val="white"/>
                </a:solidFill>
                <a:latin typeface="Bahnschrift SemiCondensed" panose="020B0502040204020203" pitchFamily="34" charset="0"/>
              </a:rPr>
              <a:t>que </a:t>
            </a:r>
            <a:r>
              <a:rPr lang="es-ES" sz="6000" b="1" dirty="0">
                <a:solidFill>
                  <a:srgbClr val="FFFF00"/>
                </a:solidFill>
                <a:latin typeface="Bahnschrift SemiCondensed" panose="020B0502040204020203" pitchFamily="34" charset="0"/>
              </a:rPr>
              <a:t>vindica</a:t>
            </a:r>
            <a:r>
              <a:rPr lang="es-ES" sz="6000" b="1" dirty="0">
                <a:solidFill>
                  <a:prstClr val="white"/>
                </a:solidFill>
                <a:latin typeface="Bahnschrift SemiCondensed" panose="020B0502040204020203" pitchFamily="34" charset="0"/>
              </a:rPr>
              <a:t> la Ley de Dios en la última controversia se librará </a:t>
            </a:r>
            <a:r>
              <a:rPr lang="es-ES" sz="6000" b="1" dirty="0">
                <a:solidFill>
                  <a:srgbClr val="FFFF00"/>
                </a:solidFill>
                <a:latin typeface="Bahnschrift SemiCondensed" panose="020B0502040204020203" pitchFamily="34" charset="0"/>
              </a:rPr>
              <a:t>antes del cierre de la gracia</a:t>
            </a:r>
            <a:r>
              <a:rPr lang="es-ES" sz="6000" b="1" dirty="0">
                <a:solidFill>
                  <a:prstClr val="white"/>
                </a:solidFill>
                <a:latin typeface="Bahnschrift SemiCondensed" panose="020B0502040204020203" pitchFamily="34" charset="0"/>
              </a:rPr>
              <a:t>, cuando se formará lo que el Apocalipsis llama «</a:t>
            </a:r>
            <a:r>
              <a:rPr lang="es-ES" sz="6000" b="1" u="sng" dirty="0">
                <a:solidFill>
                  <a:prstClr val="white"/>
                </a:solidFill>
                <a:latin typeface="Bahnschrift SemiCondensed" panose="020B0502040204020203" pitchFamily="34" charset="0"/>
              </a:rPr>
              <a:t>la imagen de la bestia</a:t>
            </a:r>
            <a:r>
              <a:rPr lang="es-ES" sz="6000" b="1" dirty="0">
                <a:solidFill>
                  <a:prstClr val="white"/>
                </a:solidFill>
                <a:latin typeface="Bahnschrift SemiCondensed" panose="020B0502040204020203" pitchFamily="34" charset="0"/>
              </a:rPr>
              <a:t>» (</a:t>
            </a:r>
            <a:r>
              <a:rPr lang="es-ES" sz="6000" b="1" dirty="0" err="1">
                <a:solidFill>
                  <a:prstClr val="white"/>
                </a:solidFill>
                <a:latin typeface="Bahnschrift SemiCondensed" panose="020B0502040204020203" pitchFamily="34" charset="0"/>
              </a:rPr>
              <a:t>Ap</a:t>
            </a:r>
            <a:r>
              <a:rPr lang="es-ES" sz="6000" b="1" dirty="0">
                <a:solidFill>
                  <a:prstClr val="white"/>
                </a:solidFill>
                <a:latin typeface="Bahnschrift SemiCondensed" panose="020B0502040204020203" pitchFamily="34" charset="0"/>
              </a:rPr>
              <a:t> 13:15</a:t>
            </a:r>
            <a:r>
              <a:rPr lang="es-ES" sz="6000" b="1" dirty="0" smtClean="0">
                <a:solidFill>
                  <a:prstClr val="white"/>
                </a:solidFill>
                <a:latin typeface="Bahnschrift SemiCondensed" panose="020B0502040204020203" pitchFamily="34" charset="0"/>
              </a:rPr>
              <a:t>).</a:t>
            </a:r>
            <a:endParaRPr lang="es-ES" sz="60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5430245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5400" b="1" dirty="0">
                <a:solidFill>
                  <a:prstClr val="white"/>
                </a:solidFill>
                <a:latin typeface="Bahnschrift SemiCondensed" panose="020B0502040204020203" pitchFamily="34" charset="0"/>
              </a:rPr>
              <a:t>En un sermón titulado «</a:t>
            </a:r>
            <a:r>
              <a:rPr lang="es-ES" sz="5400" b="1" dirty="0">
                <a:solidFill>
                  <a:srgbClr val="FFFF00"/>
                </a:solidFill>
                <a:latin typeface="Bahnschrift SemiCondensed" panose="020B0502040204020203" pitchFamily="34" charset="0"/>
              </a:rPr>
              <a:t>Defensa teológica de la doctrina de la última generación</a:t>
            </a:r>
            <a:r>
              <a:rPr lang="es-ES" sz="5400" b="1" dirty="0">
                <a:solidFill>
                  <a:prstClr val="white"/>
                </a:solidFill>
                <a:latin typeface="Bahnschrift SemiCondensed" panose="020B0502040204020203" pitchFamily="34" charset="0"/>
              </a:rPr>
              <a:t>», que comenta </a:t>
            </a:r>
            <a:r>
              <a:rPr lang="es-ES" sz="5400" b="1" dirty="0">
                <a:solidFill>
                  <a:srgbClr val="FFC000"/>
                </a:solidFill>
                <a:latin typeface="Bahnschrift SemiCondensed" panose="020B0502040204020203" pitchFamily="34" charset="0"/>
              </a:rPr>
              <a:t>Apocalipsis 14:1 </a:t>
            </a:r>
            <a:r>
              <a:rPr lang="es-ES" sz="5400" b="1" dirty="0" smtClean="0">
                <a:solidFill>
                  <a:prstClr val="white"/>
                </a:solidFill>
                <a:latin typeface="Bahnschrift SemiCondensed" panose="020B0502040204020203" pitchFamily="34" charset="0"/>
              </a:rPr>
              <a:t>(“</a:t>
            </a:r>
            <a:r>
              <a:rPr lang="es-ES" sz="5400" b="1" i="1" dirty="0" smtClean="0">
                <a:solidFill>
                  <a:prstClr val="white"/>
                </a:solidFill>
                <a:latin typeface="Bahnschrift SemiCondensed" panose="020B0502040204020203" pitchFamily="34" charset="0"/>
              </a:rPr>
              <a:t>Después </a:t>
            </a:r>
            <a:r>
              <a:rPr lang="es-ES" sz="5400" b="1" i="1" dirty="0">
                <a:solidFill>
                  <a:prstClr val="white"/>
                </a:solidFill>
                <a:latin typeface="Bahnschrift SemiCondensed" panose="020B0502040204020203" pitchFamily="34" charset="0"/>
              </a:rPr>
              <a:t>miré, y he aquí el Cordero estaba en pie sobre el monte de Sion, y con él ciento cuarenta y cuatro mil, que tenían el nombre de él y el de su Padre escrito en la frente</a:t>
            </a:r>
            <a:r>
              <a:rPr lang="es-ES" sz="5400" b="1" i="1" dirty="0" smtClean="0">
                <a:solidFill>
                  <a:prstClr val="white"/>
                </a:solidFill>
                <a:latin typeface="Bahnschrift SemiCondensed" panose="020B0502040204020203" pitchFamily="34" charset="0"/>
              </a:rPr>
              <a:t>.”</a:t>
            </a:r>
            <a:r>
              <a:rPr lang="es-ES" sz="5400" b="1" dirty="0" smtClean="0">
                <a:solidFill>
                  <a:prstClr val="white"/>
                </a:solidFill>
                <a:latin typeface="Bahnschrift SemiCondensed" panose="020B0502040204020203" pitchFamily="34" charset="0"/>
              </a:rPr>
              <a:t>), </a:t>
            </a:r>
            <a:r>
              <a:rPr lang="es-ES" sz="5400" b="1" dirty="0">
                <a:solidFill>
                  <a:prstClr val="white"/>
                </a:solidFill>
                <a:latin typeface="Bahnschrift SemiCondensed" panose="020B0502040204020203" pitchFamily="34" charset="0"/>
              </a:rPr>
              <a:t>Dennis </a:t>
            </a:r>
            <a:r>
              <a:rPr lang="es-ES" sz="5400" b="1" dirty="0" err="1">
                <a:solidFill>
                  <a:srgbClr val="FFFF00"/>
                </a:solidFill>
                <a:latin typeface="Bahnschrift SemiCondensed" panose="020B0502040204020203" pitchFamily="34" charset="0"/>
              </a:rPr>
              <a:t>Priebe</a:t>
            </a:r>
            <a:r>
              <a:rPr lang="es-ES" sz="5400" b="1" dirty="0">
                <a:solidFill>
                  <a:prstClr val="white"/>
                </a:solidFill>
                <a:latin typeface="Bahnschrift SemiCondensed" panose="020B0502040204020203" pitchFamily="34" charset="0"/>
              </a:rPr>
              <a:t> declara</a:t>
            </a:r>
            <a:r>
              <a:rPr lang="es-ES" sz="5400" b="1" dirty="0" smtClean="0">
                <a:solidFill>
                  <a:prstClr val="white"/>
                </a:solidFill>
                <a:latin typeface="Bahnschrift SemiCondensed" panose="020B0502040204020203" pitchFamily="34" charset="0"/>
              </a:rPr>
              <a:t>:</a:t>
            </a:r>
            <a:endParaRPr lang="es-ES" sz="5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11356144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5400" b="1" dirty="0">
                <a:solidFill>
                  <a:prstClr val="white"/>
                </a:solidFill>
                <a:latin typeface="Bahnschrift SemiCondensed" panose="020B0502040204020203" pitchFamily="34" charset="0"/>
              </a:rPr>
              <a:t>«Cuando recibas el </a:t>
            </a:r>
            <a:r>
              <a:rPr lang="es-ES" sz="5400" b="1" dirty="0">
                <a:solidFill>
                  <a:srgbClr val="FFFF00"/>
                </a:solidFill>
                <a:latin typeface="Bahnschrift SemiCondensed" panose="020B0502040204020203" pitchFamily="34" charset="0"/>
              </a:rPr>
              <a:t>sello</a:t>
            </a:r>
            <a:r>
              <a:rPr lang="es-ES" sz="5400" b="1" dirty="0">
                <a:solidFill>
                  <a:prstClr val="white"/>
                </a:solidFill>
                <a:latin typeface="Bahnschrift SemiCondensed" panose="020B0502040204020203" pitchFamily="34" charset="0"/>
              </a:rPr>
              <a:t> de Dios, el nombre del Padre dentro de tu frente, serás </a:t>
            </a:r>
            <a:r>
              <a:rPr lang="es-ES" sz="5400" b="1" dirty="0">
                <a:solidFill>
                  <a:srgbClr val="FFFF00"/>
                </a:solidFill>
                <a:latin typeface="Bahnschrift SemiCondensed" panose="020B0502040204020203" pitchFamily="34" charset="0"/>
              </a:rPr>
              <a:t>sin mancha </a:t>
            </a:r>
            <a:r>
              <a:rPr lang="es-ES" sz="5400" b="1" dirty="0">
                <a:solidFill>
                  <a:prstClr val="white"/>
                </a:solidFill>
                <a:latin typeface="Bahnschrift SemiCondensed" panose="020B0502040204020203" pitchFamily="34" charset="0"/>
              </a:rPr>
              <a:t>a partir de ese momento, totalmente sin mentiras ni engaño ni hipocresía, y </a:t>
            </a:r>
            <a:r>
              <a:rPr lang="es-ES" sz="5400" b="1" dirty="0">
                <a:solidFill>
                  <a:srgbClr val="FFFF00"/>
                </a:solidFill>
                <a:latin typeface="Bahnschrift SemiCondensed" panose="020B0502040204020203" pitchFamily="34" charset="0"/>
              </a:rPr>
              <a:t>sin mancha </a:t>
            </a:r>
            <a:r>
              <a:rPr lang="es-ES" sz="5400" b="1" dirty="0">
                <a:solidFill>
                  <a:prstClr val="white"/>
                </a:solidFill>
                <a:latin typeface="Bahnschrift SemiCondensed" panose="020B0502040204020203" pitchFamily="34" charset="0"/>
              </a:rPr>
              <a:t>delante del trono de Dios. Quizás será eso que dará </a:t>
            </a:r>
            <a:r>
              <a:rPr lang="es-ES" sz="5400" b="1" dirty="0">
                <a:solidFill>
                  <a:srgbClr val="FFFF00"/>
                </a:solidFill>
                <a:latin typeface="Bahnschrift SemiCondensed" panose="020B0502040204020203" pitchFamily="34" charset="0"/>
              </a:rPr>
              <a:t>poder</a:t>
            </a:r>
            <a:r>
              <a:rPr lang="es-ES" sz="5400" b="1" dirty="0">
                <a:solidFill>
                  <a:prstClr val="white"/>
                </a:solidFill>
                <a:latin typeface="Bahnschrift SemiCondensed" panose="020B0502040204020203" pitchFamily="34" charset="0"/>
              </a:rPr>
              <a:t> al mensaje de los tres ángeles, ¿qué pensáis</a:t>
            </a:r>
            <a:r>
              <a:rPr lang="es-ES" sz="5400" b="1" dirty="0" smtClean="0">
                <a:solidFill>
                  <a:prstClr val="white"/>
                </a:solidFill>
                <a:latin typeface="Bahnschrift SemiCondensed" panose="020B0502040204020203" pitchFamily="34" charset="0"/>
              </a:rPr>
              <a:t>?».</a:t>
            </a:r>
            <a:endParaRPr lang="es-ES" sz="5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0692564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DF81605B-49F8-990A-EC00-43EE02F4B4E9}"/>
              </a:ext>
            </a:extLst>
          </p:cNvPr>
          <p:cNvSpPr txBox="1"/>
          <p:nvPr/>
        </p:nvSpPr>
        <p:spPr>
          <a:xfrm>
            <a:off x="211247" y="117693"/>
            <a:ext cx="11769505" cy="5632311"/>
          </a:xfrm>
          <a:prstGeom prst="rect">
            <a:avLst/>
          </a:prstGeom>
          <a:noFill/>
        </p:spPr>
        <p:txBody>
          <a:bodyPr wrap="square" rtlCol="0">
            <a:spAutoFit/>
          </a:bodyPr>
          <a:lstStyle/>
          <a:p>
            <a:pPr lvl="0"/>
            <a:r>
              <a:rPr lang="es-ES" sz="6000" b="1" dirty="0">
                <a:solidFill>
                  <a:prstClr val="white"/>
                </a:solidFill>
                <a:latin typeface="Bahnschrift SemiCondensed" panose="020B0502040204020203" pitchFamily="34" charset="0"/>
              </a:rPr>
              <a:t>Pero, esto es erróneo porque Apocalipsis 14:1-4 </a:t>
            </a:r>
            <a:r>
              <a:rPr lang="es-ES" sz="6000" b="1" dirty="0">
                <a:solidFill>
                  <a:srgbClr val="FFFF00"/>
                </a:solidFill>
                <a:latin typeface="Bahnschrift SemiCondensed" panose="020B0502040204020203" pitchFamily="34" charset="0"/>
              </a:rPr>
              <a:t>no describe </a:t>
            </a:r>
            <a:r>
              <a:rPr lang="es-ES" sz="6000" b="1" dirty="0">
                <a:solidFill>
                  <a:prstClr val="white"/>
                </a:solidFill>
                <a:latin typeface="Bahnschrift SemiCondensed" panose="020B0502040204020203" pitchFamily="34" charset="0"/>
              </a:rPr>
              <a:t>el carácter de los 144.000 </a:t>
            </a:r>
            <a:r>
              <a:rPr lang="es-ES" sz="6000" b="1" dirty="0">
                <a:solidFill>
                  <a:srgbClr val="FFFF00"/>
                </a:solidFill>
                <a:latin typeface="Bahnschrift SemiCondensed" panose="020B0502040204020203" pitchFamily="34" charset="0"/>
              </a:rPr>
              <a:t>durante el cumplimiento de su misión</a:t>
            </a:r>
            <a:r>
              <a:rPr lang="es-ES" sz="6000" b="1" dirty="0">
                <a:solidFill>
                  <a:prstClr val="white"/>
                </a:solidFill>
                <a:latin typeface="Bahnschrift SemiCondensed" panose="020B0502040204020203" pitchFamily="34" charset="0"/>
              </a:rPr>
              <a:t>, aunque sin duda ellos serán obedientes a los mandamientos durante ese tiempo</a:t>
            </a:r>
            <a:r>
              <a:rPr lang="es-ES" sz="6000" b="1" dirty="0" smtClean="0">
                <a:solidFill>
                  <a:prstClr val="white"/>
                </a:solidFill>
                <a:latin typeface="Bahnschrift SemiCondensed" panose="020B0502040204020203" pitchFamily="34" charset="0"/>
              </a:rPr>
              <a:t>.</a:t>
            </a:r>
            <a:endParaRPr lang="es-ES" sz="60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40943480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Los versículos 1-5 describen a los 144.000 como </a:t>
            </a:r>
            <a:r>
              <a:rPr lang="es-ES" sz="4800" b="1" dirty="0">
                <a:solidFill>
                  <a:srgbClr val="FFFF00"/>
                </a:solidFill>
                <a:latin typeface="Bahnschrift SemiCondensed" panose="020B0502040204020203" pitchFamily="34" charset="0"/>
              </a:rPr>
              <a:t>ya triunfantes</a:t>
            </a:r>
            <a:r>
              <a:rPr lang="es-ES" sz="4800" b="1" dirty="0">
                <a:solidFill>
                  <a:prstClr val="white"/>
                </a:solidFill>
                <a:latin typeface="Bahnschrift SemiCondensed" panose="020B0502040204020203" pitchFamily="34" charset="0"/>
              </a:rPr>
              <a:t>, siendo así una escena que anticipa el </a:t>
            </a:r>
            <a:r>
              <a:rPr lang="es-ES" sz="4800" b="1" dirty="0">
                <a:solidFill>
                  <a:srgbClr val="FFFF00"/>
                </a:solidFill>
                <a:latin typeface="Bahnschrift SemiCondensed" panose="020B0502040204020203" pitchFamily="34" charset="0"/>
              </a:rPr>
              <a:t>triunfo del pueblo de Dios </a:t>
            </a:r>
            <a:r>
              <a:rPr lang="es-ES" sz="4800" b="1" dirty="0">
                <a:solidFill>
                  <a:prstClr val="white"/>
                </a:solidFill>
                <a:latin typeface="Bahnschrift SemiCondensed" panose="020B0502040204020203" pitchFamily="34" charset="0"/>
              </a:rPr>
              <a:t>al </a:t>
            </a:r>
            <a:r>
              <a:rPr lang="es-ES" sz="4800" b="1" dirty="0">
                <a:solidFill>
                  <a:srgbClr val="FFFF00"/>
                </a:solidFill>
                <a:latin typeface="Bahnschrift SemiCondensed" panose="020B0502040204020203" pitchFamily="34" charset="0"/>
              </a:rPr>
              <a:t>finalizar la proclamación </a:t>
            </a:r>
            <a:r>
              <a:rPr lang="es-ES" sz="4800" b="1" dirty="0">
                <a:solidFill>
                  <a:prstClr val="white"/>
                </a:solidFill>
                <a:latin typeface="Bahnschrift SemiCondensed" panose="020B0502040204020203" pitchFamily="34" charset="0"/>
              </a:rPr>
              <a:t>del triple mensaje angélico (vv. 6-12). Además, los fieles </a:t>
            </a:r>
            <a:r>
              <a:rPr lang="es-ES" sz="4800" b="1" dirty="0">
                <a:solidFill>
                  <a:srgbClr val="FFFF00"/>
                </a:solidFill>
                <a:latin typeface="Bahnschrift SemiCondensed" panose="020B0502040204020203" pitchFamily="34" charset="0"/>
              </a:rPr>
              <a:t>no serán santos a partir de la recepción del sello</a:t>
            </a:r>
            <a:r>
              <a:rPr lang="es-ES" sz="4800" b="1" dirty="0">
                <a:solidFill>
                  <a:prstClr val="white"/>
                </a:solidFill>
                <a:latin typeface="Bahnschrift SemiCondensed" panose="020B0502040204020203" pitchFamily="34" charset="0"/>
              </a:rPr>
              <a:t>, sino que </a:t>
            </a:r>
            <a:r>
              <a:rPr lang="es-ES" sz="4800" b="1" dirty="0">
                <a:solidFill>
                  <a:srgbClr val="FFFF00"/>
                </a:solidFill>
                <a:latin typeface="Bahnschrift SemiCondensed" panose="020B0502040204020203" pitchFamily="34" charset="0"/>
              </a:rPr>
              <a:t>deben alcanzar ese nivel de madurez espiritual precisamente para recibir el sello</a:t>
            </a:r>
            <a:r>
              <a:rPr lang="es-ES" sz="4800" b="1" dirty="0">
                <a:solidFill>
                  <a:prstClr val="white"/>
                </a:solidFill>
                <a:latin typeface="Bahnschrift SemiCondensed" panose="020B0502040204020203" pitchFamily="34" charset="0"/>
              </a:rPr>
              <a:t>. Note la siguiente </a:t>
            </a:r>
            <a:r>
              <a:rPr lang="es-ES" sz="4800" b="1" dirty="0" smtClean="0">
                <a:solidFill>
                  <a:prstClr val="white"/>
                </a:solidFill>
                <a:latin typeface="Bahnschrift SemiCondensed" panose="020B0502040204020203" pitchFamily="34" charset="0"/>
              </a:rPr>
              <a:t>cita de EGW, </a:t>
            </a:r>
            <a:r>
              <a:rPr lang="es-ES" sz="4800" b="1" i="1" u="sng" dirty="0" smtClean="0">
                <a:solidFill>
                  <a:prstClr val="white"/>
                </a:solidFill>
                <a:latin typeface="Bahnschrift SemiCondensed" panose="020B0502040204020203" pitchFamily="34" charset="0"/>
              </a:rPr>
              <a:t>Joyas de los testimonios</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6189008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«El sello de Dios no será nunca puesto en la frente de un hombre o una mujer que sean </a:t>
            </a:r>
            <a:r>
              <a:rPr lang="es-ES" sz="4800" b="1" dirty="0">
                <a:solidFill>
                  <a:srgbClr val="FFFF00"/>
                </a:solidFill>
                <a:latin typeface="Bahnschrift SemiCondensed" panose="020B0502040204020203" pitchFamily="34" charset="0"/>
              </a:rPr>
              <a:t>impuros</a:t>
            </a:r>
            <a:r>
              <a:rPr lang="es-ES" sz="4800" b="1" dirty="0">
                <a:solidFill>
                  <a:prstClr val="white"/>
                </a:solidFill>
                <a:latin typeface="Bahnschrift SemiCondensed" panose="020B0502040204020203" pitchFamily="34" charset="0"/>
              </a:rPr>
              <a:t>. Nunca será puesto sobre la frente de seres humanos </a:t>
            </a:r>
            <a:r>
              <a:rPr lang="es-ES" sz="4800" b="1" dirty="0">
                <a:solidFill>
                  <a:srgbClr val="FFFF00"/>
                </a:solidFill>
                <a:latin typeface="Bahnschrift SemiCondensed" panose="020B0502040204020203" pitchFamily="34" charset="0"/>
              </a:rPr>
              <a:t>ambiciosos y amadores del mundo</a:t>
            </a:r>
            <a:r>
              <a:rPr lang="es-ES" sz="4800" b="1" dirty="0">
                <a:solidFill>
                  <a:prstClr val="white"/>
                </a:solidFill>
                <a:latin typeface="Bahnschrift SemiCondensed" panose="020B0502040204020203" pitchFamily="34" charset="0"/>
              </a:rPr>
              <a:t>. Nunca será puesto sobre la frente de </a:t>
            </a:r>
            <a:r>
              <a:rPr lang="es-ES" sz="4800" b="1" dirty="0" smtClean="0">
                <a:solidFill>
                  <a:prstClr val="white"/>
                </a:solidFill>
                <a:latin typeface="Bahnschrift SemiCondensed" panose="020B0502040204020203" pitchFamily="34" charset="0"/>
              </a:rPr>
              <a:t>hombres y </a:t>
            </a:r>
            <a:r>
              <a:rPr lang="es-ES" sz="4800" b="1" dirty="0">
                <a:solidFill>
                  <a:prstClr val="white"/>
                </a:solidFill>
                <a:latin typeface="Bahnschrift SemiCondensed" panose="020B0502040204020203" pitchFamily="34" charset="0"/>
              </a:rPr>
              <a:t>mujeres de corazón </a:t>
            </a:r>
            <a:r>
              <a:rPr lang="es-ES" sz="4800" b="1" dirty="0">
                <a:solidFill>
                  <a:srgbClr val="FFFF00"/>
                </a:solidFill>
                <a:latin typeface="Bahnschrift SemiCondensed" panose="020B0502040204020203" pitchFamily="34" charset="0"/>
              </a:rPr>
              <a:t>falso o engañoso</a:t>
            </a:r>
            <a:r>
              <a:rPr lang="es-ES" sz="4800" b="1" dirty="0">
                <a:solidFill>
                  <a:prstClr val="white"/>
                </a:solidFill>
                <a:latin typeface="Bahnschrift SemiCondensed" panose="020B0502040204020203" pitchFamily="34" charset="0"/>
              </a:rPr>
              <a:t>. Todos los que reciban el sello deberán estar </a:t>
            </a:r>
            <a:r>
              <a:rPr lang="es-ES" sz="4800" b="1" dirty="0">
                <a:solidFill>
                  <a:srgbClr val="FFFF00"/>
                </a:solidFill>
                <a:latin typeface="Bahnschrift SemiCondensed" panose="020B0502040204020203" pitchFamily="34" charset="0"/>
              </a:rPr>
              <a:t>sin mancha </a:t>
            </a:r>
            <a:r>
              <a:rPr lang="es-ES" sz="4800" b="1" dirty="0">
                <a:solidFill>
                  <a:prstClr val="white"/>
                </a:solidFill>
                <a:latin typeface="Bahnschrift SemiCondensed" panose="020B0502040204020203" pitchFamily="34" charset="0"/>
              </a:rPr>
              <a:t>delante de Dios y ser candidatos para el cielo</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21128084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DF81605B-49F8-990A-EC00-43EE02F4B4E9}"/>
              </a:ext>
            </a:extLst>
          </p:cNvPr>
          <p:cNvSpPr txBox="1"/>
          <p:nvPr/>
        </p:nvSpPr>
        <p:spPr>
          <a:xfrm>
            <a:off x="211247" y="117693"/>
            <a:ext cx="11769505" cy="6555641"/>
          </a:xfrm>
          <a:prstGeom prst="rect">
            <a:avLst/>
          </a:prstGeom>
          <a:noFill/>
        </p:spPr>
        <p:txBody>
          <a:bodyPr wrap="square" rtlCol="0">
            <a:spAutoFit/>
          </a:bodyPr>
          <a:lstStyle/>
          <a:p>
            <a:pPr lvl="0"/>
            <a:r>
              <a:rPr lang="es-ES" sz="6000" b="1" dirty="0">
                <a:solidFill>
                  <a:prstClr val="white"/>
                </a:solidFill>
                <a:latin typeface="Bahnschrift SemiCondensed" panose="020B0502040204020203" pitchFamily="34" charset="0"/>
              </a:rPr>
              <a:t>Una vez que el </a:t>
            </a:r>
            <a:r>
              <a:rPr lang="es-ES" sz="6000" b="1" dirty="0">
                <a:solidFill>
                  <a:srgbClr val="FFFF00"/>
                </a:solidFill>
                <a:latin typeface="Bahnschrift SemiCondensed" panose="020B0502040204020203" pitchFamily="34" charset="0"/>
              </a:rPr>
              <a:t>sello</a:t>
            </a:r>
            <a:r>
              <a:rPr lang="es-ES" sz="6000" b="1" dirty="0">
                <a:solidFill>
                  <a:prstClr val="white"/>
                </a:solidFill>
                <a:latin typeface="Bahnschrift SemiCondensed" panose="020B0502040204020203" pitchFamily="34" charset="0"/>
              </a:rPr>
              <a:t> sea colocado en los fieles, los </a:t>
            </a:r>
            <a:r>
              <a:rPr lang="es-ES" sz="6000" b="1" dirty="0">
                <a:solidFill>
                  <a:srgbClr val="FFFF00"/>
                </a:solidFill>
                <a:latin typeface="Bahnschrift SemiCondensed" panose="020B0502040204020203" pitchFamily="34" charset="0"/>
              </a:rPr>
              <a:t>cuatro vientos </a:t>
            </a:r>
            <a:r>
              <a:rPr lang="es-ES" sz="6000" b="1" dirty="0">
                <a:solidFill>
                  <a:prstClr val="white"/>
                </a:solidFill>
                <a:latin typeface="Bahnschrift SemiCondensed" panose="020B0502040204020203" pitchFamily="34" charset="0"/>
              </a:rPr>
              <a:t>referidos en la visión de Apocalipsis 7:1-3 </a:t>
            </a:r>
            <a:r>
              <a:rPr lang="es-ES" sz="6000" b="1" dirty="0">
                <a:solidFill>
                  <a:srgbClr val="FFFF00"/>
                </a:solidFill>
                <a:latin typeface="Bahnschrift SemiCondensed" panose="020B0502040204020203" pitchFamily="34" charset="0"/>
              </a:rPr>
              <a:t>serán soltados</a:t>
            </a:r>
            <a:r>
              <a:rPr lang="es-ES" sz="6000" b="1" dirty="0">
                <a:solidFill>
                  <a:prstClr val="white"/>
                </a:solidFill>
                <a:latin typeface="Bahnschrift SemiCondensed" panose="020B0502040204020203" pitchFamily="34" charset="0"/>
              </a:rPr>
              <a:t>. Recordemos la orden dada a los ángeles de </a:t>
            </a:r>
            <a:r>
              <a:rPr lang="es-ES" sz="6000" b="1" dirty="0">
                <a:solidFill>
                  <a:srgbClr val="FFFF00"/>
                </a:solidFill>
                <a:latin typeface="Bahnschrift SemiCondensed" panose="020B0502040204020203" pitchFamily="34" charset="0"/>
              </a:rPr>
              <a:t>no hacer «daño a la tierra» </a:t>
            </a:r>
            <a:r>
              <a:rPr lang="es-ES" sz="6000" b="1" dirty="0">
                <a:solidFill>
                  <a:prstClr val="white"/>
                </a:solidFill>
                <a:latin typeface="Bahnschrift SemiCondensed" panose="020B0502040204020203" pitchFamily="34" charset="0"/>
              </a:rPr>
              <a:t>hasta que sean </a:t>
            </a:r>
            <a:r>
              <a:rPr lang="es-ES" sz="6000" b="1" dirty="0">
                <a:solidFill>
                  <a:srgbClr val="FFFF00"/>
                </a:solidFill>
                <a:latin typeface="Bahnschrift SemiCondensed" panose="020B0502040204020203" pitchFamily="34" charset="0"/>
              </a:rPr>
              <a:t>sellados</a:t>
            </a:r>
            <a:r>
              <a:rPr lang="es-ES" sz="6000" b="1" dirty="0">
                <a:solidFill>
                  <a:prstClr val="white"/>
                </a:solidFill>
                <a:latin typeface="Bahnschrift SemiCondensed" panose="020B0502040204020203" pitchFamily="34" charset="0"/>
              </a:rPr>
              <a:t> los siervos de Dios (v. 3</a:t>
            </a:r>
            <a:r>
              <a:rPr lang="es-ES" sz="6000" b="1" dirty="0" smtClean="0">
                <a:solidFill>
                  <a:prstClr val="white"/>
                </a:solidFill>
                <a:latin typeface="Bahnschrift SemiCondensed" panose="020B0502040204020203" pitchFamily="34" charset="0"/>
              </a:rPr>
              <a:t>).</a:t>
            </a:r>
            <a:endParaRPr lang="es-ES" sz="60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14398958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5400" b="1" dirty="0">
                <a:solidFill>
                  <a:prstClr val="white"/>
                </a:solidFill>
                <a:latin typeface="Bahnschrift SemiCondensed" panose="020B0502040204020203" pitchFamily="34" charset="0"/>
              </a:rPr>
              <a:t>El </a:t>
            </a:r>
            <a:r>
              <a:rPr lang="es-ES" sz="5400" b="1" dirty="0">
                <a:solidFill>
                  <a:srgbClr val="FFFF00"/>
                </a:solidFill>
                <a:latin typeface="Bahnschrift SemiCondensed" panose="020B0502040204020203" pitchFamily="34" charset="0"/>
              </a:rPr>
              <a:t>sellamiento</a:t>
            </a:r>
            <a:r>
              <a:rPr lang="es-ES" sz="5400" b="1" dirty="0">
                <a:solidFill>
                  <a:prstClr val="white"/>
                </a:solidFill>
                <a:latin typeface="Bahnschrift SemiCondensed" panose="020B0502040204020203" pitchFamily="34" charset="0"/>
              </a:rPr>
              <a:t> final de los fieles coincide con el </a:t>
            </a:r>
            <a:r>
              <a:rPr lang="es-ES" sz="5400" b="1" dirty="0">
                <a:solidFill>
                  <a:srgbClr val="FFFF00"/>
                </a:solidFill>
                <a:latin typeface="Bahnschrift SemiCondensed" panose="020B0502040204020203" pitchFamily="34" charset="0"/>
              </a:rPr>
              <a:t>cierre de </a:t>
            </a:r>
            <a:r>
              <a:rPr lang="es-ES" sz="5400" b="1" dirty="0" smtClean="0">
                <a:solidFill>
                  <a:srgbClr val="FFFF00"/>
                </a:solidFill>
                <a:latin typeface="Bahnschrift SemiCondensed" panose="020B0502040204020203" pitchFamily="34" charset="0"/>
              </a:rPr>
              <a:t>gracia. </a:t>
            </a:r>
            <a:r>
              <a:rPr lang="es-ES" sz="5400" b="1" dirty="0">
                <a:solidFill>
                  <a:prstClr val="white"/>
                </a:solidFill>
                <a:latin typeface="Bahnschrift SemiCondensed" panose="020B0502040204020203" pitchFamily="34" charset="0"/>
              </a:rPr>
              <a:t>Entonces, será muy </a:t>
            </a:r>
            <a:r>
              <a:rPr lang="es-ES" sz="5400" b="1" dirty="0">
                <a:solidFill>
                  <a:srgbClr val="FFFF00"/>
                </a:solidFill>
                <a:latin typeface="Bahnschrift SemiCondensed" panose="020B0502040204020203" pitchFamily="34" charset="0"/>
              </a:rPr>
              <a:t>tarde</a:t>
            </a:r>
            <a:r>
              <a:rPr lang="es-ES" sz="5400" b="1" dirty="0">
                <a:solidFill>
                  <a:prstClr val="white"/>
                </a:solidFill>
                <a:latin typeface="Bahnschrift SemiCondensed" panose="020B0502040204020203" pitchFamily="34" charset="0"/>
              </a:rPr>
              <a:t> para que pueblo de Dios refleje el carácter de Dios al mundo con propósitos misionales. Por eso, es </a:t>
            </a:r>
            <a:r>
              <a:rPr lang="es-ES" sz="5400" b="1" dirty="0">
                <a:solidFill>
                  <a:srgbClr val="FFFF00"/>
                </a:solidFill>
                <a:latin typeface="Bahnschrift SemiCondensed" panose="020B0502040204020203" pitchFamily="34" charset="0"/>
              </a:rPr>
              <a:t>incorrecto</a:t>
            </a:r>
            <a:r>
              <a:rPr lang="es-ES" sz="5400" b="1" dirty="0">
                <a:solidFill>
                  <a:prstClr val="white"/>
                </a:solidFill>
                <a:latin typeface="Bahnschrift SemiCondensed" panose="020B0502040204020203" pitchFamily="34" charset="0"/>
              </a:rPr>
              <a:t> sostener que la </a:t>
            </a:r>
            <a:r>
              <a:rPr lang="es-ES" sz="5400" b="1" dirty="0">
                <a:solidFill>
                  <a:srgbClr val="FFFF00"/>
                </a:solidFill>
                <a:latin typeface="Bahnschrift SemiCondensed" panose="020B0502040204020203" pitchFamily="34" charset="0"/>
              </a:rPr>
              <a:t>perfección de carácter </a:t>
            </a:r>
            <a:r>
              <a:rPr lang="es-ES" sz="5400" b="1" dirty="0">
                <a:solidFill>
                  <a:prstClr val="white"/>
                </a:solidFill>
                <a:latin typeface="Bahnschrift SemiCondensed" panose="020B0502040204020203" pitchFamily="34" charset="0"/>
              </a:rPr>
              <a:t>de los santos «dará </a:t>
            </a:r>
            <a:r>
              <a:rPr lang="es-ES" sz="5400" b="1" dirty="0">
                <a:solidFill>
                  <a:srgbClr val="FFFF00"/>
                </a:solidFill>
                <a:latin typeface="Bahnschrift SemiCondensed" panose="020B0502040204020203" pitchFamily="34" charset="0"/>
              </a:rPr>
              <a:t>poder</a:t>
            </a:r>
            <a:r>
              <a:rPr lang="es-ES" sz="5400" b="1" dirty="0">
                <a:solidFill>
                  <a:prstClr val="white"/>
                </a:solidFill>
                <a:latin typeface="Bahnschrift SemiCondensed" panose="020B0502040204020203" pitchFamily="34" charset="0"/>
              </a:rPr>
              <a:t> al mensaje de los tres ángeles</a:t>
            </a:r>
            <a:r>
              <a:rPr lang="es-ES" sz="5400" b="1" dirty="0" smtClean="0">
                <a:solidFill>
                  <a:prstClr val="white"/>
                </a:solidFill>
                <a:latin typeface="Bahnschrift SemiCondensed" panose="020B0502040204020203" pitchFamily="34" charset="0"/>
              </a:rPr>
              <a:t>».</a:t>
            </a:r>
            <a:endParaRPr lang="es-ES" sz="5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705908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La </a:t>
            </a:r>
            <a:r>
              <a:rPr lang="es-ES" sz="4800" b="1" dirty="0">
                <a:solidFill>
                  <a:srgbClr val="FFFF00"/>
                </a:solidFill>
                <a:latin typeface="Bahnschrift SemiCondensed" panose="020B0502040204020203" pitchFamily="34" charset="0"/>
              </a:rPr>
              <a:t>lealtad</a:t>
            </a:r>
            <a:r>
              <a:rPr lang="es-ES" sz="4800" b="1" dirty="0">
                <a:solidFill>
                  <a:prstClr val="white"/>
                </a:solidFill>
                <a:latin typeface="Bahnschrift SemiCondensed" panose="020B0502040204020203" pitchFamily="34" charset="0"/>
              </a:rPr>
              <a:t> indivisa del </a:t>
            </a:r>
            <a:r>
              <a:rPr lang="es-ES" sz="4800" b="1" dirty="0">
                <a:solidFill>
                  <a:srgbClr val="FFFF00"/>
                </a:solidFill>
                <a:latin typeface="Bahnschrift SemiCondensed" panose="020B0502040204020203" pitchFamily="34" charset="0"/>
              </a:rPr>
              <a:t>pueblo de Dios </a:t>
            </a:r>
            <a:r>
              <a:rPr lang="es-ES" sz="4800" b="1" dirty="0">
                <a:solidFill>
                  <a:prstClr val="white"/>
                </a:solidFill>
                <a:latin typeface="Bahnschrift SemiCondensed" panose="020B0502040204020203" pitchFamily="34" charset="0"/>
              </a:rPr>
              <a:t>se mostrará </a:t>
            </a:r>
            <a:r>
              <a:rPr lang="es-ES" sz="4800" b="1" dirty="0">
                <a:solidFill>
                  <a:srgbClr val="FFFF00"/>
                </a:solidFill>
                <a:latin typeface="Bahnschrift SemiCondensed" panose="020B0502040204020203" pitchFamily="34" charset="0"/>
              </a:rPr>
              <a:t>no después </a:t>
            </a:r>
            <a:r>
              <a:rPr lang="es-ES" sz="4800" b="1" dirty="0">
                <a:solidFill>
                  <a:prstClr val="white"/>
                </a:solidFill>
                <a:latin typeface="Bahnschrift SemiCondensed" panose="020B0502040204020203" pitchFamily="34" charset="0"/>
              </a:rPr>
              <a:t>del cierre de la gracia, </a:t>
            </a:r>
            <a:r>
              <a:rPr lang="es-ES" sz="4800" b="1" dirty="0">
                <a:solidFill>
                  <a:srgbClr val="FFFF00"/>
                </a:solidFill>
                <a:latin typeface="Bahnschrift SemiCondensed" panose="020B0502040204020203" pitchFamily="34" charset="0"/>
              </a:rPr>
              <a:t>sino</a:t>
            </a:r>
            <a:r>
              <a:rPr lang="es-ES" sz="4800" b="1" dirty="0">
                <a:solidFill>
                  <a:prstClr val="white"/>
                </a:solidFill>
                <a:latin typeface="Bahnschrift SemiCondensed" panose="020B0502040204020203" pitchFamily="34" charset="0"/>
              </a:rPr>
              <a:t> cuando, </a:t>
            </a:r>
            <a:r>
              <a:rPr lang="es-ES" sz="4800" b="1" dirty="0">
                <a:solidFill>
                  <a:srgbClr val="FFFF00"/>
                </a:solidFill>
                <a:latin typeface="Bahnschrift SemiCondensed" panose="020B0502040204020203" pitchFamily="34" charset="0"/>
              </a:rPr>
              <a:t>previo a ese tiempo</a:t>
            </a:r>
            <a:r>
              <a:rPr lang="es-ES" sz="4800" b="1" dirty="0">
                <a:solidFill>
                  <a:prstClr val="white"/>
                </a:solidFill>
                <a:latin typeface="Bahnschrift SemiCondensed" panose="020B0502040204020203" pitchFamily="34" charset="0"/>
              </a:rPr>
              <a:t>, leyes opresivas propicien un </a:t>
            </a:r>
            <a:r>
              <a:rPr lang="es-ES" sz="4800" b="1" dirty="0">
                <a:solidFill>
                  <a:srgbClr val="FFFF00"/>
                </a:solidFill>
                <a:latin typeface="Bahnschrift SemiCondensed" panose="020B0502040204020203" pitchFamily="34" charset="0"/>
              </a:rPr>
              <a:t>boicot económico </a:t>
            </a:r>
            <a:r>
              <a:rPr lang="es-ES" sz="4800" b="1" dirty="0">
                <a:solidFill>
                  <a:prstClr val="white"/>
                </a:solidFill>
                <a:latin typeface="Bahnschrift SemiCondensed" panose="020B0502040204020203" pitchFamily="34" charset="0"/>
              </a:rPr>
              <a:t>y un </a:t>
            </a:r>
            <a:r>
              <a:rPr lang="es-ES" sz="4800" b="1" dirty="0">
                <a:solidFill>
                  <a:srgbClr val="FFFF00"/>
                </a:solidFill>
                <a:latin typeface="Bahnschrift SemiCondensed" panose="020B0502040204020203" pitchFamily="34" charset="0"/>
              </a:rPr>
              <a:t>decreto de muerte </a:t>
            </a:r>
            <a:r>
              <a:rPr lang="es-ES" sz="4800" b="1" dirty="0">
                <a:solidFill>
                  <a:prstClr val="white"/>
                </a:solidFill>
                <a:latin typeface="Bahnschrift SemiCondensed" panose="020B0502040204020203" pitchFamily="34" charset="0"/>
              </a:rPr>
              <a:t>contra ellos (</a:t>
            </a:r>
            <a:r>
              <a:rPr lang="es-ES" sz="4800" b="1" dirty="0" err="1">
                <a:solidFill>
                  <a:prstClr val="white"/>
                </a:solidFill>
                <a:latin typeface="Bahnschrift SemiCondensed" panose="020B0502040204020203" pitchFamily="34" charset="0"/>
              </a:rPr>
              <a:t>Ap</a:t>
            </a:r>
            <a:r>
              <a:rPr lang="es-ES" sz="4800" b="1" dirty="0">
                <a:solidFill>
                  <a:prstClr val="white"/>
                </a:solidFill>
                <a:latin typeface="Bahnschrift SemiCondensed" panose="020B0502040204020203" pitchFamily="34" charset="0"/>
              </a:rPr>
              <a:t> 13:15-17). Es durante ese tiempo que el </a:t>
            </a:r>
            <a:r>
              <a:rPr lang="es-ES" sz="4800" b="1" dirty="0">
                <a:solidFill>
                  <a:srgbClr val="FFFF00"/>
                </a:solidFill>
                <a:latin typeface="Bahnschrift SemiCondensed" panose="020B0502040204020203" pitchFamily="34" charset="0"/>
              </a:rPr>
              <a:t>coraje</a:t>
            </a:r>
            <a:r>
              <a:rPr lang="es-ES" sz="4800" b="1" dirty="0">
                <a:solidFill>
                  <a:prstClr val="white"/>
                </a:solidFill>
                <a:latin typeface="Bahnschrift SemiCondensed" panose="020B0502040204020203" pitchFamily="34" charset="0"/>
              </a:rPr>
              <a:t> y </a:t>
            </a:r>
            <a:r>
              <a:rPr lang="es-ES" sz="4800" b="1" dirty="0" smtClean="0">
                <a:solidFill>
                  <a:prstClr val="white"/>
                </a:solidFill>
                <a:latin typeface="Bahnschrift SemiCondensed" panose="020B0502040204020203" pitchFamily="34" charset="0"/>
              </a:rPr>
              <a:t>el </a:t>
            </a:r>
            <a:r>
              <a:rPr lang="es-ES" sz="4800" b="1" dirty="0" smtClean="0">
                <a:solidFill>
                  <a:srgbClr val="FFFF00"/>
                </a:solidFill>
                <a:latin typeface="Bahnschrift SemiCondensed" panose="020B0502040204020203" pitchFamily="34" charset="0"/>
              </a:rPr>
              <a:t>valor</a:t>
            </a:r>
            <a:r>
              <a:rPr lang="es-ES" sz="4800" b="1" dirty="0" smtClean="0">
                <a:solidFill>
                  <a:prstClr val="white"/>
                </a:solidFill>
                <a:latin typeface="Bahnschrift SemiCondensed" panose="020B0502040204020203" pitchFamily="34" charset="0"/>
              </a:rPr>
              <a:t> </a:t>
            </a:r>
            <a:r>
              <a:rPr lang="es-ES" sz="4800" b="1" dirty="0">
                <a:solidFill>
                  <a:prstClr val="white"/>
                </a:solidFill>
                <a:latin typeface="Bahnschrift SemiCondensed" panose="020B0502040204020203" pitchFamily="34" charset="0"/>
              </a:rPr>
              <a:t>del </a:t>
            </a:r>
            <a:r>
              <a:rPr lang="es-ES" sz="4800" b="1" dirty="0">
                <a:solidFill>
                  <a:srgbClr val="FFFF00"/>
                </a:solidFill>
                <a:latin typeface="Bahnschrift SemiCondensed" panose="020B0502040204020203" pitchFamily="34" charset="0"/>
              </a:rPr>
              <a:t>remanente</a:t>
            </a:r>
            <a:r>
              <a:rPr lang="es-ES" sz="4800" b="1" dirty="0">
                <a:solidFill>
                  <a:prstClr val="white"/>
                </a:solidFill>
                <a:latin typeface="Bahnschrift SemiCondensed" panose="020B0502040204020203" pitchFamily="34" charset="0"/>
              </a:rPr>
              <a:t> se manifestará de una manera singular a la de los mártires del pasado (12:11, 17, cf. 6:9-11</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385541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B7F75417-8BC0-431B-9DD0-3952FEF3CE45}"/>
              </a:ext>
            </a:extLst>
          </p:cNvPr>
          <p:cNvSpPr txBox="1"/>
          <p:nvPr/>
        </p:nvSpPr>
        <p:spPr>
          <a:xfrm>
            <a:off x="648929" y="1320251"/>
            <a:ext cx="4577986" cy="1200329"/>
          </a:xfrm>
          <a:prstGeom prst="rect">
            <a:avLst/>
          </a:prstGeom>
          <a:noFill/>
        </p:spPr>
        <p:txBody>
          <a:bodyPr wrap="square" rtlCol="0">
            <a:spAutoFit/>
          </a:bodyPr>
          <a:lstStyle/>
          <a:p>
            <a:pPr lvl="0">
              <a:defRPr/>
            </a:pPr>
            <a:r>
              <a:rPr lang="es-ES" sz="3600" dirty="0"/>
              <a:t>El carácter del pueblo de Dios es..</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5" name="CuadroTexto 4">
            <a:extLst>
              <a:ext uri="{FF2B5EF4-FFF2-40B4-BE49-F238E27FC236}">
                <a16:creationId xmlns:a16="http://schemas.microsoft.com/office/drawing/2014/main" id="{2B80B65F-4774-4B34-B211-5F7CCD9DB0D1}"/>
              </a:ext>
            </a:extLst>
          </p:cNvPr>
          <p:cNvSpPr txBox="1"/>
          <p:nvPr/>
        </p:nvSpPr>
        <p:spPr>
          <a:xfrm>
            <a:off x="648929" y="191364"/>
            <a:ext cx="4601497" cy="646331"/>
          </a:xfrm>
          <a:prstGeom prst="rect">
            <a:avLst/>
          </a:prstGeom>
          <a:noFill/>
        </p:spPr>
        <p:txBody>
          <a:bodyPr wrap="square" rtlCol="0">
            <a:spAutoFit/>
          </a:bodyPr>
          <a:lstStyle/>
          <a:p>
            <a:pPr lvl="0">
              <a:defRPr/>
            </a:pPr>
            <a:r>
              <a:rPr lang="es-ES" sz="3600" dirty="0"/>
              <a:t>Temas de última crisis</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6" name="CuadroTexto 5">
            <a:extLst>
              <a:ext uri="{FF2B5EF4-FFF2-40B4-BE49-F238E27FC236}">
                <a16:creationId xmlns:a16="http://schemas.microsoft.com/office/drawing/2014/main" id="{3C95100F-E8B5-4CF3-9E17-D707427B80EE}"/>
              </a:ext>
            </a:extLst>
          </p:cNvPr>
          <p:cNvSpPr txBox="1"/>
          <p:nvPr/>
        </p:nvSpPr>
        <p:spPr>
          <a:xfrm>
            <a:off x="648929" y="4104442"/>
            <a:ext cx="4577986" cy="646331"/>
          </a:xfrm>
          <a:prstGeom prst="rect">
            <a:avLst/>
          </a:prstGeom>
          <a:noFill/>
        </p:spPr>
        <p:txBody>
          <a:bodyPr wrap="square" rtlCol="0">
            <a:spAutoFit/>
          </a:bodyPr>
          <a:lstStyle/>
          <a:p>
            <a:pPr lvl="0">
              <a:defRPr/>
            </a:pPr>
            <a:r>
              <a:rPr lang="es-ES" sz="3600" dirty="0"/>
              <a:t>La TUG </a:t>
            </a:r>
            <a:r>
              <a:rPr lang="es-ES" sz="3600" dirty="0" smtClean="0"/>
              <a:t>enfatiza…</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7" name="CuadroTexto 6">
            <a:extLst>
              <a:ext uri="{FF2B5EF4-FFF2-40B4-BE49-F238E27FC236}">
                <a16:creationId xmlns:a16="http://schemas.microsoft.com/office/drawing/2014/main" id="{484CE96C-CBE3-40DD-869A-7E653E50D465}"/>
              </a:ext>
            </a:extLst>
          </p:cNvPr>
          <p:cNvSpPr txBox="1"/>
          <p:nvPr/>
        </p:nvSpPr>
        <p:spPr>
          <a:xfrm>
            <a:off x="690074" y="5020286"/>
            <a:ext cx="4033220" cy="1200329"/>
          </a:xfrm>
          <a:prstGeom prst="rect">
            <a:avLst/>
          </a:prstGeom>
          <a:noFill/>
        </p:spPr>
        <p:txBody>
          <a:bodyPr wrap="square" rtlCol="0">
            <a:spAutoFit/>
          </a:bodyPr>
          <a:lstStyle/>
          <a:p>
            <a:pPr lvl="0">
              <a:defRPr/>
            </a:pPr>
            <a:r>
              <a:rPr lang="es-ES" sz="3600" dirty="0"/>
              <a:t>Los fieles no serán santos a partir de...</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BADEAE86-D7E0-4E67-860F-EC436B06AF60}"/>
              </a:ext>
            </a:extLst>
          </p:cNvPr>
          <p:cNvSpPr txBox="1"/>
          <p:nvPr/>
        </p:nvSpPr>
        <p:spPr>
          <a:xfrm>
            <a:off x="648929" y="2742568"/>
            <a:ext cx="4714464" cy="1200329"/>
          </a:xfrm>
          <a:prstGeom prst="rect">
            <a:avLst/>
          </a:prstGeom>
          <a:noFill/>
        </p:spPr>
        <p:txBody>
          <a:bodyPr wrap="square" rtlCol="0">
            <a:spAutoFit/>
          </a:bodyPr>
          <a:lstStyle/>
          <a:p>
            <a:pPr lvl="0">
              <a:defRPr/>
            </a:pPr>
            <a:r>
              <a:rPr lang="es-ES" sz="3600" dirty="0"/>
              <a:t>La TUG </a:t>
            </a:r>
            <a:r>
              <a:rPr lang="es-ES" sz="3600" dirty="0" smtClean="0"/>
              <a:t>sobredimensiona la</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9" name="CuadroTexto 8">
            <a:extLst>
              <a:ext uri="{FF2B5EF4-FFF2-40B4-BE49-F238E27FC236}">
                <a16:creationId xmlns:a16="http://schemas.microsoft.com/office/drawing/2014/main" id="{DB4BBA2C-AD84-4635-BFED-A54A24D56E2B}"/>
              </a:ext>
            </a:extLst>
          </p:cNvPr>
          <p:cNvSpPr txBox="1"/>
          <p:nvPr/>
        </p:nvSpPr>
        <p:spPr>
          <a:xfrm>
            <a:off x="5692877" y="3550444"/>
            <a:ext cx="6342734" cy="1200329"/>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ea typeface="+mn-ea"/>
                <a:cs typeface="+mn-cs"/>
              </a:rPr>
              <a:t>D</a:t>
            </a:r>
            <a:r>
              <a:rPr kumimoji="0" lang="es-DO" sz="3600" b="0" i="0" u="none" strike="noStrike" kern="1200" cap="none" spc="0" normalizeH="0" baseline="0" noProof="0" dirty="0" smtClean="0">
                <a:ln>
                  <a:noFill/>
                </a:ln>
                <a:solidFill>
                  <a:srgbClr val="FFFF00"/>
                </a:solidFill>
                <a:effectLst/>
                <a:uLnTx/>
                <a:uFillTx/>
                <a:latin typeface="Calibri" panose="020F0502020204030204"/>
                <a:ea typeface="+mn-ea"/>
                <a:cs typeface="+mn-cs"/>
              </a:rPr>
              <a:t>. </a:t>
            </a:r>
            <a:r>
              <a:rPr lang="es-ES" sz="3600" dirty="0"/>
              <a:t>muy importante en la crisis final</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10" name="CuadroTexto 9">
            <a:extLst>
              <a:ext uri="{FF2B5EF4-FFF2-40B4-BE49-F238E27FC236}">
                <a16:creationId xmlns:a16="http://schemas.microsoft.com/office/drawing/2014/main" id="{8F3B8264-4C31-43B4-BA54-43EE83420FE7}"/>
              </a:ext>
            </a:extLst>
          </p:cNvPr>
          <p:cNvSpPr txBox="1"/>
          <p:nvPr/>
        </p:nvSpPr>
        <p:spPr>
          <a:xfrm>
            <a:off x="5552306" y="1700279"/>
            <a:ext cx="6427788" cy="646331"/>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ea typeface="+mn-ea"/>
                <a:cs typeface="+mn-cs"/>
              </a:rPr>
              <a:t>B</a:t>
            </a:r>
            <a:r>
              <a:rPr kumimoji="0" lang="es-DO" sz="3600" b="0" i="0" u="none" strike="noStrike" kern="1200" cap="none" spc="0" normalizeH="0" baseline="0" noProof="0" dirty="0" smtClean="0">
                <a:ln>
                  <a:noFill/>
                </a:ln>
                <a:effectLst/>
                <a:uLnTx/>
                <a:uFillTx/>
                <a:latin typeface="Calibri" panose="020F0502020204030204"/>
                <a:ea typeface="+mn-ea"/>
                <a:cs typeface="+mn-cs"/>
              </a:rPr>
              <a:t>. </a:t>
            </a:r>
            <a:r>
              <a:rPr lang="es-ES" sz="3600" dirty="0"/>
              <a:t>Adoración y mandamientos</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11" name="CuadroTexto 10">
            <a:extLst>
              <a:ext uri="{FF2B5EF4-FFF2-40B4-BE49-F238E27FC236}">
                <a16:creationId xmlns:a16="http://schemas.microsoft.com/office/drawing/2014/main" id="{707CBC07-791E-485A-931D-932FDFAF0D6C}"/>
              </a:ext>
            </a:extLst>
          </p:cNvPr>
          <p:cNvSpPr txBox="1"/>
          <p:nvPr/>
        </p:nvSpPr>
        <p:spPr>
          <a:xfrm>
            <a:off x="5552305" y="266638"/>
            <a:ext cx="5332006" cy="1200329"/>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ea typeface="+mn-ea"/>
                <a:cs typeface="+mn-cs"/>
              </a:rPr>
              <a:t>A</a:t>
            </a:r>
            <a:r>
              <a:rPr kumimoji="0" lang="es-DO" sz="3600" b="0" i="0" u="none" strike="noStrike" kern="1200" cap="none" spc="0" normalizeH="0" baseline="0" noProof="0" dirty="0" smtClean="0">
                <a:ln>
                  <a:noFill/>
                </a:ln>
                <a:solidFill>
                  <a:srgbClr val="FFFF00"/>
                </a:solidFill>
                <a:effectLst/>
                <a:uLnTx/>
                <a:uFillTx/>
                <a:latin typeface="Calibri" panose="020F0502020204030204"/>
                <a:ea typeface="+mn-ea"/>
                <a:cs typeface="+mn-cs"/>
              </a:rPr>
              <a:t>. </a:t>
            </a:r>
            <a:r>
              <a:rPr lang="es-ES" sz="3600" dirty="0"/>
              <a:t>la victoria de los santos sobre el pecado</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4D4C28EC-9574-47D6-8D4C-A2D48F991BF0}"/>
              </a:ext>
            </a:extLst>
          </p:cNvPr>
          <p:cNvSpPr txBox="1"/>
          <p:nvPr/>
        </p:nvSpPr>
        <p:spPr>
          <a:xfrm>
            <a:off x="5536946" y="2559548"/>
            <a:ext cx="6427788" cy="646331"/>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ea typeface="+mn-ea"/>
                <a:cs typeface="+mn-cs"/>
              </a:rPr>
              <a:t>C. </a:t>
            </a:r>
            <a:r>
              <a:rPr lang="es-ES" sz="3600" dirty="0"/>
              <a:t>la recepción del sello</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570408FA-21B6-4E50-A2CA-A06FB9771535}"/>
              </a:ext>
            </a:extLst>
          </p:cNvPr>
          <p:cNvSpPr txBox="1"/>
          <p:nvPr/>
        </p:nvSpPr>
        <p:spPr>
          <a:xfrm>
            <a:off x="5825614" y="5537432"/>
            <a:ext cx="5716473" cy="1200329"/>
          </a:xfrm>
          <a:prstGeom prst="rect">
            <a:avLst/>
          </a:prstGeom>
          <a:noFill/>
        </p:spPr>
        <p:txBody>
          <a:bodyPr wrap="square" rtlCol="0">
            <a:spAutoFit/>
          </a:bodyPr>
          <a:lstStyle/>
          <a:p>
            <a:pPr lvl="0"/>
            <a:r>
              <a:rPr lang="es-DO" sz="3600" dirty="0">
                <a:solidFill>
                  <a:srgbClr val="FFFF00"/>
                </a:solidFill>
                <a:latin typeface="Calibri" panose="020F0502020204030204"/>
              </a:rPr>
              <a:t>F</a:t>
            </a:r>
            <a:r>
              <a:rPr kumimoji="0" lang="es-DO" sz="3600" b="0" i="0" u="none" strike="noStrike" kern="1200" cap="none" spc="0" normalizeH="0" baseline="0" noProof="0" dirty="0" smtClean="0">
                <a:ln>
                  <a:noFill/>
                </a:ln>
                <a:solidFill>
                  <a:srgbClr val="FFFF00"/>
                </a:solidFill>
                <a:effectLst/>
                <a:uLnTx/>
                <a:uFillTx/>
                <a:latin typeface="Calibri" panose="020F0502020204030204"/>
                <a:ea typeface="+mn-ea"/>
                <a:cs typeface="+mn-cs"/>
              </a:rPr>
              <a:t>. </a:t>
            </a:r>
            <a:r>
              <a:rPr lang="es-ES" sz="3600" dirty="0" smtClean="0"/>
              <a:t>vindicación </a:t>
            </a:r>
            <a:r>
              <a:rPr lang="es-ES" sz="3600" dirty="0"/>
              <a:t>final de los santos</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D52AD20F-C77A-4B88-B6A1-2718AE27E03B}"/>
              </a:ext>
            </a:extLst>
          </p:cNvPr>
          <p:cNvSpPr txBox="1"/>
          <p:nvPr/>
        </p:nvSpPr>
        <p:spPr>
          <a:xfrm>
            <a:off x="5696640" y="4824677"/>
            <a:ext cx="613912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DO" sz="3600" b="0" i="0" u="none" strike="noStrike" kern="1200" cap="none" spc="0" normalizeH="0" baseline="0" noProof="0" dirty="0" smtClean="0">
                <a:ln>
                  <a:noFill/>
                </a:ln>
                <a:solidFill>
                  <a:srgbClr val="FFFF00"/>
                </a:solidFill>
                <a:effectLst/>
                <a:uLnTx/>
                <a:uFillTx/>
                <a:latin typeface="Calibri" panose="020F0502020204030204"/>
                <a:ea typeface="+mn-ea"/>
                <a:cs typeface="+mn-cs"/>
              </a:rPr>
              <a:t>E. </a:t>
            </a:r>
            <a:r>
              <a:rPr lang="es-ES" sz="3600" dirty="0">
                <a:latin typeface="Calibri" panose="020F0502020204030204"/>
              </a:rPr>
              <a:t>l</a:t>
            </a:r>
            <a:r>
              <a:rPr kumimoji="0" lang="es-ES" sz="3600" b="0" i="0" u="none" strike="noStrike" kern="1200" cap="none" spc="0" normalizeH="0" baseline="0" noProof="0" dirty="0" smtClean="0">
                <a:ln>
                  <a:noFill/>
                </a:ln>
                <a:effectLst/>
                <a:uLnTx/>
                <a:uFillTx/>
                <a:latin typeface="Calibri" panose="020F0502020204030204"/>
                <a:ea typeface="+mn-ea"/>
                <a:cs typeface="+mn-cs"/>
              </a:rPr>
              <a:t>a eliminación de la marca</a:t>
            </a:r>
            <a:endParaRPr kumimoji="0" lang="es-ES" sz="3600" b="0"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50481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10"/>
                                        </p:tgtEl>
                                        <p:attrNameLst>
                                          <p:attrName>style.color</p:attrName>
                                        </p:attrNameLst>
                                      </p:cBhvr>
                                      <p:by>
                                        <p:hsl h="7200000" s="0" l="0"/>
                                      </p:by>
                                    </p:animClr>
                                    <p:animClr clrSpc="hsl" dir="cw">
                                      <p:cBhvr>
                                        <p:cTn id="11" dur="500" fill="hold"/>
                                        <p:tgtEl>
                                          <p:spTgt spid="10"/>
                                        </p:tgtEl>
                                        <p:attrNameLst>
                                          <p:attrName>fillcolor</p:attrName>
                                        </p:attrNameLst>
                                      </p:cBhvr>
                                      <p:by>
                                        <p:hsl h="7200000" s="0" l="0"/>
                                      </p:by>
                                    </p:animClr>
                                    <p:animClr clrSpc="hsl" dir="cw">
                                      <p:cBhvr>
                                        <p:cTn id="12" dur="500" fill="hold"/>
                                        <p:tgtEl>
                                          <p:spTgt spid="10"/>
                                        </p:tgtEl>
                                        <p:attrNameLst>
                                          <p:attrName>stroke.color</p:attrName>
                                        </p:attrNameLst>
                                      </p:cBhvr>
                                      <p:by>
                                        <p:hsl h="7200000" s="0" l="0"/>
                                      </p:by>
                                    </p:animClr>
                                    <p:set>
                                      <p:cBhvr>
                                        <p:cTn id="13" dur="500" fill="hold"/>
                                        <p:tgtEl>
                                          <p:spTgt spid="1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9"/>
                                        </p:tgtEl>
                                        <p:attrNameLst>
                                          <p:attrName>style.color</p:attrName>
                                        </p:attrNameLst>
                                      </p:cBhvr>
                                      <p:by>
                                        <p:hsl h="7200000" s="0" l="0"/>
                                      </p:by>
                                    </p:animClr>
                                    <p:animClr clrSpc="hsl" dir="cw">
                                      <p:cBhvr>
                                        <p:cTn id="22" dur="500" fill="hold"/>
                                        <p:tgtEl>
                                          <p:spTgt spid="9"/>
                                        </p:tgtEl>
                                        <p:attrNameLst>
                                          <p:attrName>fillcolor</p:attrName>
                                        </p:attrNameLst>
                                      </p:cBhvr>
                                      <p:by>
                                        <p:hsl h="7200000" s="0" l="0"/>
                                      </p:by>
                                    </p:animClr>
                                    <p:animClr clrSpc="hsl" dir="cw">
                                      <p:cBhvr>
                                        <p:cTn id="23" dur="500" fill="hold"/>
                                        <p:tgtEl>
                                          <p:spTgt spid="9"/>
                                        </p:tgtEl>
                                        <p:attrNameLst>
                                          <p:attrName>stroke.color</p:attrName>
                                        </p:attrNameLst>
                                      </p:cBhvr>
                                      <p:by>
                                        <p:hsl h="7200000" s="0" l="0"/>
                                      </p:by>
                                    </p:animClr>
                                    <p:set>
                                      <p:cBhvr>
                                        <p:cTn id="24" dur="500" fill="hold"/>
                                        <p:tgtEl>
                                          <p:spTgt spid="9"/>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13"/>
                                        </p:tgtEl>
                                        <p:attrNameLst>
                                          <p:attrName>style.color</p:attrName>
                                        </p:attrNameLst>
                                      </p:cBhvr>
                                      <p:by>
                                        <p:hsl h="7200000" s="0" l="0"/>
                                      </p:by>
                                    </p:animClr>
                                    <p:animClr clrSpc="hsl" dir="cw">
                                      <p:cBhvr>
                                        <p:cTn id="33" dur="500" fill="hold"/>
                                        <p:tgtEl>
                                          <p:spTgt spid="13"/>
                                        </p:tgtEl>
                                        <p:attrNameLst>
                                          <p:attrName>fillcolor</p:attrName>
                                        </p:attrNameLst>
                                      </p:cBhvr>
                                      <p:by>
                                        <p:hsl h="7200000" s="0" l="0"/>
                                      </p:by>
                                    </p:animClr>
                                    <p:animClr clrSpc="hsl" dir="cw">
                                      <p:cBhvr>
                                        <p:cTn id="34" dur="500" fill="hold"/>
                                        <p:tgtEl>
                                          <p:spTgt spid="13"/>
                                        </p:tgtEl>
                                        <p:attrNameLst>
                                          <p:attrName>stroke.color</p:attrName>
                                        </p:attrNameLst>
                                      </p:cBhvr>
                                      <p:by>
                                        <p:hsl h="7200000" s="0" l="0"/>
                                      </p:by>
                                    </p:animClr>
                                    <p:set>
                                      <p:cBhvr>
                                        <p:cTn id="35" dur="500" fill="hold"/>
                                        <p:tgtEl>
                                          <p:spTgt spid="1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11"/>
                                        </p:tgtEl>
                                        <p:attrNameLst>
                                          <p:attrName>style.color</p:attrName>
                                        </p:attrNameLst>
                                      </p:cBhvr>
                                      <p:by>
                                        <p:hsl h="7200000" s="0" l="0"/>
                                      </p:by>
                                    </p:animClr>
                                    <p:animClr clrSpc="hsl" dir="cw">
                                      <p:cBhvr>
                                        <p:cTn id="44" dur="500" fill="hold"/>
                                        <p:tgtEl>
                                          <p:spTgt spid="11"/>
                                        </p:tgtEl>
                                        <p:attrNameLst>
                                          <p:attrName>fillcolor</p:attrName>
                                        </p:attrNameLst>
                                      </p:cBhvr>
                                      <p:by>
                                        <p:hsl h="7200000" s="0" l="0"/>
                                      </p:by>
                                    </p:animClr>
                                    <p:animClr clrSpc="hsl" dir="cw">
                                      <p:cBhvr>
                                        <p:cTn id="45" dur="500" fill="hold"/>
                                        <p:tgtEl>
                                          <p:spTgt spid="11"/>
                                        </p:tgtEl>
                                        <p:attrNameLst>
                                          <p:attrName>stroke.color</p:attrName>
                                        </p:attrNameLst>
                                      </p:cBhvr>
                                      <p:by>
                                        <p:hsl h="7200000" s="0" l="0"/>
                                      </p:by>
                                    </p:animClr>
                                    <p:set>
                                      <p:cBhvr>
                                        <p:cTn id="46" dur="500" fill="hold"/>
                                        <p:tgtEl>
                                          <p:spTgt spid="1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12"/>
                                        </p:tgtEl>
                                        <p:attrNameLst>
                                          <p:attrName>style.color</p:attrName>
                                        </p:attrNameLst>
                                      </p:cBhvr>
                                      <p:by>
                                        <p:hsl h="7200000" s="0" l="0"/>
                                      </p:by>
                                    </p:animClr>
                                    <p:animClr clrSpc="hsl" dir="cw">
                                      <p:cBhvr>
                                        <p:cTn id="55" dur="500" fill="hold"/>
                                        <p:tgtEl>
                                          <p:spTgt spid="12"/>
                                        </p:tgtEl>
                                        <p:attrNameLst>
                                          <p:attrName>fillcolor</p:attrName>
                                        </p:attrNameLst>
                                      </p:cBhvr>
                                      <p:by>
                                        <p:hsl h="7200000" s="0" l="0"/>
                                      </p:by>
                                    </p:animClr>
                                    <p:animClr clrSpc="hsl" dir="cw">
                                      <p:cBhvr>
                                        <p:cTn id="56" dur="500" fill="hold"/>
                                        <p:tgtEl>
                                          <p:spTgt spid="12"/>
                                        </p:tgtEl>
                                        <p:attrNameLst>
                                          <p:attrName>stroke.color</p:attrName>
                                        </p:attrNameLst>
                                      </p:cBhvr>
                                      <p:by>
                                        <p:hsl h="7200000" s="0" l="0"/>
                                      </p:by>
                                    </p:animClr>
                                    <p:set>
                                      <p:cBhvr>
                                        <p:cTn id="57" dur="500" fill="hold"/>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DF81605B-49F8-990A-EC00-43EE02F4B4E9}"/>
              </a:ext>
            </a:extLst>
          </p:cNvPr>
          <p:cNvSpPr txBox="1"/>
          <p:nvPr/>
        </p:nvSpPr>
        <p:spPr>
          <a:xfrm>
            <a:off x="211247" y="671691"/>
            <a:ext cx="11769505" cy="6186309"/>
          </a:xfrm>
          <a:prstGeom prst="rect">
            <a:avLst/>
          </a:prstGeom>
          <a:noFill/>
        </p:spPr>
        <p:txBody>
          <a:bodyPr wrap="square" rtlCol="0">
            <a:spAutoFit/>
          </a:bodyPr>
          <a:lstStyle/>
          <a:p>
            <a:pPr lvl="0"/>
            <a:r>
              <a:rPr lang="es-ES" sz="6600" b="1" dirty="0">
                <a:solidFill>
                  <a:prstClr val="white"/>
                </a:solidFill>
                <a:latin typeface="Bahnschrift SemiCondensed" panose="020B0502040204020203" pitchFamily="34" charset="0"/>
              </a:rPr>
              <a:t>Nuestra </a:t>
            </a:r>
            <a:r>
              <a:rPr lang="es-ES" sz="6600" b="1" dirty="0">
                <a:solidFill>
                  <a:srgbClr val="FFFF00"/>
                </a:solidFill>
                <a:latin typeface="Bahnschrift SemiCondensed" panose="020B0502040204020203" pitchFamily="34" charset="0"/>
              </a:rPr>
              <a:t>misión</a:t>
            </a:r>
            <a:r>
              <a:rPr lang="es-ES" sz="6600" b="1" dirty="0">
                <a:solidFill>
                  <a:prstClr val="white"/>
                </a:solidFill>
                <a:latin typeface="Bahnschrift SemiCondensed" panose="020B0502040204020203" pitchFamily="34" charset="0"/>
              </a:rPr>
              <a:t> entraña </a:t>
            </a:r>
            <a:r>
              <a:rPr lang="es-ES" sz="6600" b="1" dirty="0">
                <a:solidFill>
                  <a:srgbClr val="FFFF00"/>
                </a:solidFill>
                <a:latin typeface="Bahnschrift SemiCondensed" panose="020B0502040204020203" pitchFamily="34" charset="0"/>
              </a:rPr>
              <a:t>grandes peligros</a:t>
            </a:r>
            <a:r>
              <a:rPr lang="es-ES" sz="6600" b="1" dirty="0">
                <a:solidFill>
                  <a:prstClr val="white"/>
                </a:solidFill>
                <a:latin typeface="Bahnschrift SemiCondensed" panose="020B0502040204020203" pitchFamily="34" charset="0"/>
              </a:rPr>
              <a:t>: la gran ciudad amurallada de la moderna </a:t>
            </a:r>
            <a:r>
              <a:rPr lang="es-ES" sz="6600" b="1" dirty="0">
                <a:solidFill>
                  <a:srgbClr val="FFFF00"/>
                </a:solidFill>
                <a:latin typeface="Bahnschrift SemiCondensed" panose="020B0502040204020203" pitchFamily="34" charset="0"/>
              </a:rPr>
              <a:t>Babilonia</a:t>
            </a:r>
            <a:r>
              <a:rPr lang="es-ES" sz="6600" b="1" dirty="0">
                <a:solidFill>
                  <a:prstClr val="white"/>
                </a:solidFill>
                <a:latin typeface="Bahnschrift SemiCondensed" panose="020B0502040204020203" pitchFamily="34" charset="0"/>
              </a:rPr>
              <a:t> desafía nuestra </a:t>
            </a:r>
            <a:r>
              <a:rPr lang="es-ES" sz="6600" b="1" dirty="0">
                <a:solidFill>
                  <a:srgbClr val="FFFF00"/>
                </a:solidFill>
                <a:latin typeface="Bahnschrift SemiCondensed" panose="020B0502040204020203" pitchFamily="34" charset="0"/>
              </a:rPr>
              <a:t>fe</a:t>
            </a:r>
            <a:r>
              <a:rPr lang="es-ES" sz="6600" b="1" dirty="0">
                <a:solidFill>
                  <a:prstClr val="white"/>
                </a:solidFill>
                <a:latin typeface="Bahnschrift SemiCondensed" panose="020B0502040204020203" pitchFamily="34" charset="0"/>
              </a:rPr>
              <a:t> y, en un futuro cercano, también nuestra </a:t>
            </a:r>
            <a:r>
              <a:rPr lang="es-ES" sz="6600" b="1" dirty="0">
                <a:solidFill>
                  <a:srgbClr val="FFFF00"/>
                </a:solidFill>
                <a:latin typeface="Bahnschrift SemiCondensed" panose="020B0502040204020203" pitchFamily="34" charset="0"/>
              </a:rPr>
              <a:t>vida</a:t>
            </a:r>
            <a:r>
              <a:rPr lang="es-ES" sz="6600" b="1" dirty="0">
                <a:solidFill>
                  <a:prstClr val="white"/>
                </a:solidFill>
                <a:latin typeface="Bahnschrift SemiCondensed" panose="020B0502040204020203" pitchFamily="34" charset="0"/>
              </a:rPr>
              <a:t> (</a:t>
            </a:r>
            <a:r>
              <a:rPr lang="es-ES" sz="6600" b="1" dirty="0" err="1">
                <a:solidFill>
                  <a:prstClr val="white"/>
                </a:solidFill>
                <a:latin typeface="Bahnschrift SemiCondensed" panose="020B0502040204020203" pitchFamily="34" charset="0"/>
              </a:rPr>
              <a:t>Ap</a:t>
            </a:r>
            <a:r>
              <a:rPr lang="es-ES" sz="6600" b="1" dirty="0">
                <a:solidFill>
                  <a:prstClr val="white"/>
                </a:solidFill>
                <a:latin typeface="Bahnschrift SemiCondensed" panose="020B0502040204020203" pitchFamily="34" charset="0"/>
              </a:rPr>
              <a:t> 17:1-6, 18</a:t>
            </a:r>
            <a:r>
              <a:rPr lang="es-ES" sz="6600" b="1" dirty="0" smtClean="0">
                <a:solidFill>
                  <a:prstClr val="white"/>
                </a:solidFill>
                <a:latin typeface="Bahnschrift SemiCondensed" panose="020B0502040204020203" pitchFamily="34" charset="0"/>
              </a:rPr>
              <a:t>).</a:t>
            </a:r>
            <a:endParaRPr lang="es-ES" sz="66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26916591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B0FF668-9EF4-418A-8028-BA339B26BAA9}"/>
              </a:ext>
            </a:extLst>
          </p:cNvPr>
          <p:cNvSpPr txBox="1"/>
          <p:nvPr/>
        </p:nvSpPr>
        <p:spPr>
          <a:xfrm>
            <a:off x="0" y="1639336"/>
            <a:ext cx="12192000" cy="2554545"/>
          </a:xfrm>
          <a:prstGeom prst="rect">
            <a:avLst/>
          </a:prstGeom>
          <a:solidFill>
            <a:schemeClr val="accent1">
              <a:lumMod val="50000"/>
            </a:schemeClr>
          </a:solidFill>
          <a:effectLst>
            <a:outerShdw blurRad="50800" dist="50800" dir="5400000" algn="ctr" rotWithShape="0">
              <a:schemeClr val="tx1"/>
            </a:outerShdw>
          </a:effectLst>
        </p:spPr>
        <p:txBody>
          <a:bodyPr wrap="square" rtlCol="0">
            <a:spAutoFit/>
          </a:bodyPr>
          <a:lstStyle/>
          <a:p>
            <a:pPr algn="ctr"/>
            <a:r>
              <a:rPr lang="es-ES" sz="8000" dirty="0">
                <a:solidFill>
                  <a:schemeClr val="bg1"/>
                </a:solidFill>
                <a:latin typeface="Bauhaus 93" panose="04030905020B02020C02" pitchFamily="82" charset="0"/>
              </a:rPr>
              <a:t>¿Qué encontrarás en este libro</a:t>
            </a:r>
            <a:r>
              <a:rPr lang="es-ES" sz="8000" dirty="0" smtClean="0">
                <a:solidFill>
                  <a:schemeClr val="bg1"/>
                </a:solidFill>
                <a:latin typeface="Bauhaus 93" panose="04030905020B02020C02" pitchFamily="82" charset="0"/>
              </a:rPr>
              <a:t>?</a:t>
            </a:r>
            <a:endParaRPr lang="es-ES" sz="8000" dirty="0">
              <a:solidFill>
                <a:schemeClr val="bg1"/>
              </a:solidFill>
              <a:latin typeface="Bauhaus 93" panose="04030905020B02020C02" pitchFamily="82" charset="0"/>
            </a:endParaRPr>
          </a:p>
        </p:txBody>
      </p:sp>
    </p:spTree>
    <p:extLst>
      <p:ext uri="{BB962C8B-B14F-4D97-AF65-F5344CB8AC3E}">
        <p14:creationId xmlns:p14="http://schemas.microsoft.com/office/powerpoint/2010/main" val="33001209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235680"/>
            <a:ext cx="11769505" cy="6186309"/>
          </a:xfrm>
          <a:prstGeom prst="rect">
            <a:avLst/>
          </a:prstGeom>
          <a:noFill/>
        </p:spPr>
        <p:txBody>
          <a:bodyPr wrap="square" rtlCol="0">
            <a:spAutoFit/>
          </a:bodyPr>
          <a:lstStyle/>
          <a:p>
            <a:pPr lvl="0"/>
            <a:r>
              <a:rPr lang="es-ES" sz="4400" b="1" dirty="0">
                <a:solidFill>
                  <a:prstClr val="white"/>
                </a:solidFill>
                <a:latin typeface="Bahnschrift SemiCondensed" panose="020B0502040204020203" pitchFamily="34" charset="0"/>
              </a:rPr>
              <a:t>El </a:t>
            </a:r>
            <a:r>
              <a:rPr lang="es-ES" sz="4400" b="1" dirty="0">
                <a:solidFill>
                  <a:srgbClr val="FFFF00"/>
                </a:solidFill>
                <a:latin typeface="Bahnschrift SemiCondensed" panose="020B0502040204020203" pitchFamily="34" charset="0"/>
              </a:rPr>
              <a:t>capítulo 1 </a:t>
            </a:r>
            <a:r>
              <a:rPr lang="es-ES" sz="4400" b="1" dirty="0">
                <a:solidFill>
                  <a:prstClr val="white"/>
                </a:solidFill>
                <a:latin typeface="Bahnschrift SemiCondensed" panose="020B0502040204020203" pitchFamily="34" charset="0"/>
              </a:rPr>
              <a:t>ofrece un resumen amplio del tema de la TUG tal y como fue desarrollado por M. L. </a:t>
            </a:r>
            <a:r>
              <a:rPr lang="es-ES" sz="4400" b="1" dirty="0" err="1">
                <a:solidFill>
                  <a:prstClr val="white"/>
                </a:solidFill>
                <a:latin typeface="Bahnschrift SemiCondensed" panose="020B0502040204020203" pitchFamily="34" charset="0"/>
              </a:rPr>
              <a:t>Andreasen</a:t>
            </a:r>
            <a:r>
              <a:rPr lang="es-ES" sz="4400" b="1" dirty="0">
                <a:solidFill>
                  <a:prstClr val="white"/>
                </a:solidFill>
                <a:latin typeface="Bahnschrift SemiCondensed" panose="020B0502040204020203" pitchFamily="34" charset="0"/>
              </a:rPr>
              <a:t>. El </a:t>
            </a:r>
            <a:r>
              <a:rPr lang="es-ES" sz="4400" b="1" dirty="0">
                <a:solidFill>
                  <a:srgbClr val="FFFF00"/>
                </a:solidFill>
                <a:latin typeface="Bahnschrift SemiCondensed" panose="020B0502040204020203" pitchFamily="34" charset="0"/>
              </a:rPr>
              <a:t>capítulo 2</a:t>
            </a:r>
            <a:r>
              <a:rPr lang="es-ES" sz="4400" b="1" dirty="0">
                <a:solidFill>
                  <a:prstClr val="white"/>
                </a:solidFill>
                <a:latin typeface="Bahnschrift SemiCondensed" panose="020B0502040204020203" pitchFamily="34" charset="0"/>
              </a:rPr>
              <a:t> analiza la perspectiva de algunos teólogos contemporáneos sobre la TUG. Cabe destacar que la TUG ha </a:t>
            </a:r>
            <a:r>
              <a:rPr lang="es-ES" sz="4400" b="1" dirty="0">
                <a:solidFill>
                  <a:srgbClr val="FFFF00"/>
                </a:solidFill>
                <a:latin typeface="Bahnschrift SemiCondensed" panose="020B0502040204020203" pitchFamily="34" charset="0"/>
              </a:rPr>
              <a:t>evolucionado</a:t>
            </a:r>
            <a:r>
              <a:rPr lang="es-ES" sz="4400" b="1" dirty="0">
                <a:solidFill>
                  <a:prstClr val="white"/>
                </a:solidFill>
                <a:latin typeface="Bahnschrift SemiCondensed" panose="020B0502040204020203" pitchFamily="34" charset="0"/>
              </a:rPr>
              <a:t> con el paso del tiempo. En la actualidad, Larry </a:t>
            </a:r>
            <a:r>
              <a:rPr lang="es-ES" sz="4400" b="1" dirty="0" err="1">
                <a:solidFill>
                  <a:prstClr val="white"/>
                </a:solidFill>
                <a:latin typeface="Bahnschrift SemiCondensed" panose="020B0502040204020203" pitchFamily="34" charset="0"/>
              </a:rPr>
              <a:t>Kirkpatrick</a:t>
            </a:r>
            <a:r>
              <a:rPr lang="es-ES" sz="4400" b="1" dirty="0">
                <a:solidFill>
                  <a:prstClr val="white"/>
                </a:solidFill>
                <a:latin typeface="Bahnschrift SemiCondensed" panose="020B0502040204020203" pitchFamily="34" charset="0"/>
              </a:rPr>
              <a:t> ha planteado </a:t>
            </a:r>
            <a:r>
              <a:rPr lang="es-ES" sz="4400" b="1" dirty="0">
                <a:solidFill>
                  <a:srgbClr val="FFFF00"/>
                </a:solidFill>
                <a:latin typeface="Bahnschrift SemiCondensed" panose="020B0502040204020203" pitchFamily="34" charset="0"/>
              </a:rPr>
              <a:t>14 puntos </a:t>
            </a:r>
            <a:r>
              <a:rPr lang="es-ES" sz="4400" b="1" dirty="0">
                <a:solidFill>
                  <a:prstClr val="white"/>
                </a:solidFill>
                <a:latin typeface="Bahnschrift SemiCondensed" panose="020B0502040204020203" pitchFamily="34" charset="0"/>
              </a:rPr>
              <a:t>que identifican este sistema de creencia</a:t>
            </a:r>
            <a:r>
              <a:rPr lang="es-ES" sz="4400" b="1" dirty="0" smtClean="0">
                <a:solidFill>
                  <a:prstClr val="white"/>
                </a:solidFill>
                <a:latin typeface="Bahnschrift SemiCondensed" panose="020B0502040204020203" pitchFamily="34" charset="0"/>
              </a:rPr>
              <a:t>. </a:t>
            </a:r>
            <a:r>
              <a:rPr lang="es-ES" sz="4400" b="1" dirty="0">
                <a:solidFill>
                  <a:prstClr val="white"/>
                </a:solidFill>
                <a:latin typeface="Bahnschrift SemiCondensed" panose="020B0502040204020203" pitchFamily="34" charset="0"/>
              </a:rPr>
              <a:t>Incluso, Kevin D. </a:t>
            </a:r>
            <a:r>
              <a:rPr lang="es-ES" sz="4400" b="1" dirty="0" err="1">
                <a:solidFill>
                  <a:prstClr val="white"/>
                </a:solidFill>
                <a:latin typeface="Bahnschrift SemiCondensed" panose="020B0502040204020203" pitchFamily="34" charset="0"/>
              </a:rPr>
              <a:t>Paulson</a:t>
            </a:r>
            <a:r>
              <a:rPr lang="es-ES" sz="4400" b="1" dirty="0">
                <a:solidFill>
                  <a:prstClr val="white"/>
                </a:solidFill>
                <a:latin typeface="Bahnschrift SemiCondensed" panose="020B0502040204020203" pitchFamily="34" charset="0"/>
              </a:rPr>
              <a:t>, semejante al calvinismo, condensa la TUG en </a:t>
            </a:r>
            <a:r>
              <a:rPr lang="es-ES" sz="4400" b="1" dirty="0">
                <a:solidFill>
                  <a:srgbClr val="FFFF00"/>
                </a:solidFill>
                <a:latin typeface="Bahnschrift SemiCondensed" panose="020B0502040204020203" pitchFamily="34" charset="0"/>
              </a:rPr>
              <a:t>Cinco Puntos</a:t>
            </a:r>
            <a:r>
              <a:rPr lang="es-ES" sz="4400" b="1" dirty="0" smtClean="0">
                <a:solidFill>
                  <a:prstClr val="white"/>
                </a:solidFill>
                <a:latin typeface="Bahnschrift SemiCondensed" panose="020B0502040204020203" pitchFamily="34" charset="0"/>
              </a:rPr>
              <a:t>.</a:t>
            </a:r>
            <a:endParaRPr lang="es-ES" sz="4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24363013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176687"/>
            <a:ext cx="11769505" cy="6863417"/>
          </a:xfrm>
          <a:prstGeom prst="rect">
            <a:avLst/>
          </a:prstGeom>
          <a:noFill/>
        </p:spPr>
        <p:txBody>
          <a:bodyPr wrap="square" rtlCol="0">
            <a:spAutoFit/>
          </a:bodyPr>
          <a:lstStyle/>
          <a:p>
            <a:pPr lvl="0"/>
            <a:r>
              <a:rPr lang="es-ES" sz="4400" b="1" dirty="0" smtClean="0">
                <a:solidFill>
                  <a:prstClr val="white"/>
                </a:solidFill>
                <a:latin typeface="Bahnschrift SemiCondensed" panose="020B0502040204020203" pitchFamily="34" charset="0"/>
              </a:rPr>
              <a:t>Los </a:t>
            </a:r>
            <a:r>
              <a:rPr lang="es-ES" sz="4400" b="1" dirty="0">
                <a:solidFill>
                  <a:prstClr val="white"/>
                </a:solidFill>
                <a:latin typeface="Bahnschrift SemiCondensed" panose="020B0502040204020203" pitchFamily="34" charset="0"/>
              </a:rPr>
              <a:t>Cinco Puntos propuesto son: </a:t>
            </a:r>
            <a:r>
              <a:rPr lang="es-ES" sz="4400" b="1" dirty="0">
                <a:solidFill>
                  <a:srgbClr val="FFFF00"/>
                </a:solidFill>
                <a:latin typeface="Bahnschrift SemiCondensed" panose="020B0502040204020203" pitchFamily="34" charset="0"/>
              </a:rPr>
              <a:t>1. </a:t>
            </a:r>
            <a:r>
              <a:rPr lang="es-ES" sz="4400" b="1" dirty="0">
                <a:solidFill>
                  <a:prstClr val="white"/>
                </a:solidFill>
                <a:latin typeface="Bahnschrift SemiCondensed" panose="020B0502040204020203" pitchFamily="34" charset="0"/>
              </a:rPr>
              <a:t>Que los seres humanos se convierten en </a:t>
            </a:r>
            <a:r>
              <a:rPr lang="es-ES" sz="4400" b="1" u="sng" dirty="0">
                <a:solidFill>
                  <a:prstClr val="white"/>
                </a:solidFill>
                <a:latin typeface="Bahnschrift SemiCondensed" panose="020B0502040204020203" pitchFamily="34" charset="0"/>
              </a:rPr>
              <a:t>pecadores por elección</a:t>
            </a:r>
            <a:r>
              <a:rPr lang="es-ES" sz="4400" b="1" dirty="0">
                <a:solidFill>
                  <a:prstClr val="white"/>
                </a:solidFill>
                <a:latin typeface="Bahnschrift SemiCondensed" panose="020B0502040204020203" pitchFamily="34" charset="0"/>
              </a:rPr>
              <a:t>, no por el mero hecho de haber nacido con una naturaleza caída.</a:t>
            </a:r>
            <a:r>
              <a:rPr lang="es-ES" sz="4400" b="1" dirty="0">
                <a:solidFill>
                  <a:srgbClr val="FFFF00"/>
                </a:solidFill>
                <a:latin typeface="Bahnschrift SemiCondensed" panose="020B0502040204020203" pitchFamily="34" charset="0"/>
              </a:rPr>
              <a:t> 2. </a:t>
            </a:r>
            <a:r>
              <a:rPr lang="es-ES" sz="4400" b="1" dirty="0">
                <a:solidFill>
                  <a:prstClr val="white"/>
                </a:solidFill>
                <a:latin typeface="Bahnschrift SemiCondensed" panose="020B0502040204020203" pitchFamily="34" charset="0"/>
              </a:rPr>
              <a:t>Que Jesús nació en este mundo con una naturaleza </a:t>
            </a:r>
            <a:r>
              <a:rPr lang="es-ES" sz="4400" b="1" u="sng" dirty="0">
                <a:solidFill>
                  <a:prstClr val="white"/>
                </a:solidFill>
                <a:latin typeface="Bahnschrift SemiCondensed" panose="020B0502040204020203" pitchFamily="34" charset="0"/>
              </a:rPr>
              <a:t>humana caída</a:t>
            </a:r>
            <a:r>
              <a:rPr lang="es-ES" sz="4400" b="1" dirty="0">
                <a:solidFill>
                  <a:prstClr val="white"/>
                </a:solidFill>
                <a:latin typeface="Bahnschrift SemiCondensed" panose="020B0502040204020203" pitchFamily="34" charset="0"/>
              </a:rPr>
              <a:t>, y en esa naturaleza vivió una </a:t>
            </a:r>
            <a:r>
              <a:rPr lang="es-ES" sz="4400" b="1" u="sng" dirty="0">
                <a:solidFill>
                  <a:prstClr val="white"/>
                </a:solidFill>
                <a:latin typeface="Bahnschrift SemiCondensed" panose="020B0502040204020203" pitchFamily="34" charset="0"/>
              </a:rPr>
              <a:t>vida perfecta </a:t>
            </a:r>
            <a:r>
              <a:rPr lang="es-ES" sz="4400" b="1" dirty="0">
                <a:solidFill>
                  <a:prstClr val="white"/>
                </a:solidFill>
                <a:latin typeface="Bahnschrift SemiCondensed" panose="020B0502040204020203" pitchFamily="34" charset="0"/>
              </a:rPr>
              <a:t>a través del mismo poder divino disponible para ti y para mí. </a:t>
            </a:r>
            <a:r>
              <a:rPr lang="es-ES" sz="4400" b="1" dirty="0">
                <a:solidFill>
                  <a:srgbClr val="FFFF00"/>
                </a:solidFill>
                <a:latin typeface="Bahnschrift SemiCondensed" panose="020B0502040204020203" pitchFamily="34" charset="0"/>
              </a:rPr>
              <a:t>3. </a:t>
            </a:r>
            <a:r>
              <a:rPr lang="es-ES" sz="4400" b="1" dirty="0">
                <a:solidFill>
                  <a:prstClr val="white"/>
                </a:solidFill>
                <a:latin typeface="Bahnschrift SemiCondensed" panose="020B0502040204020203" pitchFamily="34" charset="0"/>
              </a:rPr>
              <a:t>Que la salvación se logra tanto por la </a:t>
            </a:r>
            <a:r>
              <a:rPr lang="es-ES" sz="4400" b="1" dirty="0">
                <a:solidFill>
                  <a:srgbClr val="FFFF00"/>
                </a:solidFill>
                <a:latin typeface="Bahnschrift SemiCondensed" panose="020B0502040204020203" pitchFamily="34" charset="0"/>
              </a:rPr>
              <a:t>justicia justificadora</a:t>
            </a:r>
            <a:r>
              <a:rPr lang="es-ES" sz="4400" b="1" dirty="0">
                <a:solidFill>
                  <a:prstClr val="white"/>
                </a:solidFill>
                <a:latin typeface="Bahnschrift SemiCondensed" panose="020B0502040204020203" pitchFamily="34" charset="0"/>
              </a:rPr>
              <a:t> como por la </a:t>
            </a:r>
            <a:r>
              <a:rPr lang="es-ES" sz="4400" b="1" dirty="0">
                <a:solidFill>
                  <a:srgbClr val="FFFF00"/>
                </a:solidFill>
                <a:latin typeface="Bahnschrift SemiCondensed" panose="020B0502040204020203" pitchFamily="34" charset="0"/>
              </a:rPr>
              <a:t>[justicia] sant</a:t>
            </a:r>
            <a:r>
              <a:rPr lang="es-ES" sz="4400" b="1" dirty="0">
                <a:solidFill>
                  <a:prstClr val="white"/>
                </a:solidFill>
                <a:latin typeface="Bahnschrift SemiCondensed" panose="020B0502040204020203" pitchFamily="34" charset="0"/>
              </a:rPr>
              <a:t>ificadora de </a:t>
            </a:r>
            <a:r>
              <a:rPr lang="es-ES" sz="4400" b="1" dirty="0" smtClean="0">
                <a:solidFill>
                  <a:prstClr val="white"/>
                </a:solidFill>
                <a:latin typeface="Bahnschrift SemiCondensed" panose="020B0502040204020203" pitchFamily="34" charset="0"/>
              </a:rPr>
              <a:t>Jesús.</a:t>
            </a:r>
            <a:endParaRPr lang="es-ES" sz="4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41110510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4800" b="1" dirty="0" smtClean="0">
                <a:solidFill>
                  <a:srgbClr val="FFFF00"/>
                </a:solidFill>
                <a:latin typeface="Bahnschrift SemiCondensed" panose="020B0502040204020203" pitchFamily="34" charset="0"/>
              </a:rPr>
              <a:t>4</a:t>
            </a:r>
            <a:r>
              <a:rPr lang="es-ES" sz="4800" b="1" dirty="0">
                <a:solidFill>
                  <a:srgbClr val="FFFF00"/>
                </a:solidFill>
                <a:latin typeface="Bahnschrift SemiCondensed" panose="020B0502040204020203" pitchFamily="34" charset="0"/>
              </a:rPr>
              <a:t>. </a:t>
            </a:r>
            <a:r>
              <a:rPr lang="es-ES" sz="4800" b="1" dirty="0">
                <a:solidFill>
                  <a:prstClr val="white"/>
                </a:solidFill>
                <a:latin typeface="Bahnschrift SemiCondensed" panose="020B0502040204020203" pitchFamily="34" charset="0"/>
              </a:rPr>
              <a:t>Esa </a:t>
            </a:r>
            <a:r>
              <a:rPr lang="es-ES" sz="4800" b="1" u="sng" dirty="0">
                <a:latin typeface="Bahnschrift SemiCondensed" panose="020B0502040204020203" pitchFamily="34" charset="0"/>
              </a:rPr>
              <a:t>justicia justificadora (perdonadora) </a:t>
            </a:r>
            <a:r>
              <a:rPr lang="es-ES" sz="4800" b="1" dirty="0">
                <a:latin typeface="Bahnschrift SemiCondensed" panose="020B0502040204020203" pitchFamily="34" charset="0"/>
              </a:rPr>
              <a:t>nos declara y nos hace justos. </a:t>
            </a:r>
            <a:r>
              <a:rPr lang="es-ES" sz="4800" b="1" dirty="0">
                <a:solidFill>
                  <a:srgbClr val="FFFF00"/>
                </a:solidFill>
                <a:latin typeface="Bahnschrift SemiCondensed" panose="020B0502040204020203" pitchFamily="34" charset="0"/>
              </a:rPr>
              <a:t>5</a:t>
            </a:r>
            <a:r>
              <a:rPr lang="es-ES" sz="4800" b="1" dirty="0">
                <a:latin typeface="Bahnschrift SemiCondensed" panose="020B0502040204020203" pitchFamily="34" charset="0"/>
              </a:rPr>
              <a:t>. Que, a través del mismo </a:t>
            </a:r>
            <a:r>
              <a:rPr lang="es-ES" sz="4800" b="1" u="sng" dirty="0">
                <a:latin typeface="Bahnschrift SemiCondensed" panose="020B0502040204020203" pitchFamily="34" charset="0"/>
              </a:rPr>
              <a:t>poder divino </a:t>
            </a:r>
            <a:r>
              <a:rPr lang="es-ES" sz="4800" b="1" dirty="0">
                <a:solidFill>
                  <a:prstClr val="white"/>
                </a:solidFill>
                <a:latin typeface="Bahnschrift SemiCondensed" panose="020B0502040204020203" pitchFamily="34" charset="0"/>
              </a:rPr>
              <a:t>usado por </a:t>
            </a:r>
            <a:r>
              <a:rPr lang="es-ES" sz="4800" b="1" u="sng" dirty="0">
                <a:solidFill>
                  <a:prstClr val="white"/>
                </a:solidFill>
                <a:latin typeface="Bahnschrift SemiCondensed" panose="020B0502040204020203" pitchFamily="34" charset="0"/>
              </a:rPr>
              <a:t>Jesús</a:t>
            </a:r>
            <a:r>
              <a:rPr lang="es-ES" sz="4800" b="1" dirty="0">
                <a:solidFill>
                  <a:prstClr val="white"/>
                </a:solidFill>
                <a:latin typeface="Bahnschrift SemiCondensed" panose="020B0502040204020203" pitchFamily="34" charset="0"/>
              </a:rPr>
              <a:t> mientras estuvo en la tierra, los seres humanos </a:t>
            </a:r>
            <a:r>
              <a:rPr lang="es-ES" sz="4800" b="1" u="sng" dirty="0">
                <a:solidFill>
                  <a:prstClr val="white"/>
                </a:solidFill>
                <a:latin typeface="Bahnschrift SemiCondensed" panose="020B0502040204020203" pitchFamily="34" charset="0"/>
              </a:rPr>
              <a:t>en esta vida</a:t>
            </a:r>
            <a:r>
              <a:rPr lang="es-ES" sz="4800" b="1" dirty="0">
                <a:solidFill>
                  <a:prstClr val="white"/>
                </a:solidFill>
                <a:latin typeface="Bahnschrift SemiCondensed" panose="020B0502040204020203" pitchFamily="34" charset="0"/>
              </a:rPr>
              <a:t> pueden </a:t>
            </a:r>
            <a:r>
              <a:rPr lang="es-ES" sz="4800" b="1" u="sng" dirty="0">
                <a:solidFill>
                  <a:prstClr val="white"/>
                </a:solidFill>
                <a:latin typeface="Bahnschrift SemiCondensed" panose="020B0502040204020203" pitchFamily="34" charset="0"/>
              </a:rPr>
              <a:t>vivir sin pecar</a:t>
            </a:r>
            <a:r>
              <a:rPr lang="es-ES" sz="4800" b="1" dirty="0">
                <a:solidFill>
                  <a:prstClr val="white"/>
                </a:solidFill>
                <a:latin typeface="Bahnschrift SemiCondensed" panose="020B0502040204020203" pitchFamily="34" charset="0"/>
              </a:rPr>
              <a:t>, y que </a:t>
            </a:r>
            <a:r>
              <a:rPr lang="es-ES" sz="4800" b="1" u="sng" dirty="0">
                <a:solidFill>
                  <a:prstClr val="white"/>
                </a:solidFill>
                <a:latin typeface="Bahnschrift SemiCondensed" panose="020B0502040204020203" pitchFamily="34" charset="0"/>
              </a:rPr>
              <a:t>cuando</a:t>
            </a:r>
            <a:r>
              <a:rPr lang="es-ES" sz="4800" b="1" dirty="0">
                <a:solidFill>
                  <a:prstClr val="white"/>
                </a:solidFill>
                <a:latin typeface="Bahnschrift SemiCondensed" panose="020B0502040204020203" pitchFamily="34" charset="0"/>
              </a:rPr>
              <a:t> una generación de creyentes logre esta experiencia a través del poder de Dios, el </a:t>
            </a:r>
            <a:r>
              <a:rPr lang="es-ES" sz="4800" b="1" u="sng" dirty="0">
                <a:solidFill>
                  <a:prstClr val="white"/>
                </a:solidFill>
                <a:latin typeface="Bahnschrift SemiCondensed" panose="020B0502040204020203" pitchFamily="34" charset="0"/>
              </a:rPr>
              <a:t>carácter de Dios </a:t>
            </a:r>
            <a:r>
              <a:rPr lang="es-ES" sz="4800" b="1" dirty="0">
                <a:solidFill>
                  <a:prstClr val="white"/>
                </a:solidFill>
                <a:latin typeface="Bahnschrift SemiCondensed" panose="020B0502040204020203" pitchFamily="34" charset="0"/>
              </a:rPr>
              <a:t>será vindicado ante el universo y </a:t>
            </a:r>
            <a:r>
              <a:rPr lang="es-ES" sz="4800" b="1" u="sng" dirty="0">
                <a:solidFill>
                  <a:prstClr val="white"/>
                </a:solidFill>
                <a:latin typeface="Bahnschrift SemiCondensed" panose="020B0502040204020203" pitchFamily="34" charset="0"/>
              </a:rPr>
              <a:t>Jesús regresará</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9312186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Se notará que, aunque con diferentes énfasis teológicos, otros arriban a las mismas conclusiones respecto al </a:t>
            </a:r>
            <a:r>
              <a:rPr lang="es-ES" sz="4800" b="1" dirty="0">
                <a:solidFill>
                  <a:srgbClr val="FFFF00"/>
                </a:solidFill>
                <a:latin typeface="Bahnschrift SemiCondensed" panose="020B0502040204020203" pitchFamily="34" charset="0"/>
              </a:rPr>
              <a:t>papel de los santos en la crisis final</a:t>
            </a:r>
            <a:r>
              <a:rPr lang="es-ES" sz="4800" b="1" dirty="0">
                <a:solidFill>
                  <a:prstClr val="white"/>
                </a:solidFill>
                <a:latin typeface="Bahnschrift SemiCondensed" panose="020B0502040204020203" pitchFamily="34" charset="0"/>
              </a:rPr>
              <a:t>: la muerte de Cristo </a:t>
            </a:r>
            <a:r>
              <a:rPr lang="es-ES" sz="4800" b="1" dirty="0">
                <a:solidFill>
                  <a:srgbClr val="FFFF00"/>
                </a:solidFill>
                <a:latin typeface="Bahnschrift SemiCondensed" panose="020B0502040204020203" pitchFamily="34" charset="0"/>
              </a:rPr>
              <a:t>no refutó </a:t>
            </a:r>
            <a:r>
              <a:rPr lang="es-ES" sz="4800" b="1" dirty="0">
                <a:solidFill>
                  <a:prstClr val="white"/>
                </a:solidFill>
                <a:latin typeface="Bahnschrift SemiCondensed" panose="020B0502040204020203" pitchFamily="34" charset="0"/>
              </a:rPr>
              <a:t>la acusación de Satanás de manera definitiva en la cruz; por ello, Él debe demostrar en la </a:t>
            </a:r>
            <a:r>
              <a:rPr lang="es-ES" sz="4800" b="1" dirty="0">
                <a:solidFill>
                  <a:srgbClr val="FFFF00"/>
                </a:solidFill>
                <a:latin typeface="Bahnschrift SemiCondensed" panose="020B0502040204020203" pitchFamily="34" charset="0"/>
              </a:rPr>
              <a:t>última generación</a:t>
            </a:r>
            <a:r>
              <a:rPr lang="es-ES" sz="4800" b="1" dirty="0">
                <a:solidFill>
                  <a:prstClr val="white"/>
                </a:solidFill>
                <a:latin typeface="Bahnschrift SemiCondensed" panose="020B0502040204020203" pitchFamily="34" charset="0"/>
              </a:rPr>
              <a:t> que es posible vencer el pecado en la carne de toda una generación de creyentes. Solo entonces, Dios </a:t>
            </a:r>
            <a:r>
              <a:rPr lang="es-ES" sz="4800" b="1" dirty="0">
                <a:solidFill>
                  <a:srgbClr val="FFFF00"/>
                </a:solidFill>
                <a:latin typeface="Bahnschrift SemiCondensed" panose="020B0502040204020203" pitchFamily="34" charset="0"/>
              </a:rPr>
              <a:t>habrá sido vindicado</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178712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117693"/>
            <a:ext cx="11769505" cy="6555641"/>
          </a:xfrm>
          <a:prstGeom prst="rect">
            <a:avLst/>
          </a:prstGeom>
          <a:noFill/>
        </p:spPr>
        <p:txBody>
          <a:bodyPr wrap="square" rtlCol="0">
            <a:spAutoFit/>
          </a:bodyPr>
          <a:lstStyle/>
          <a:p>
            <a:pPr lvl="0"/>
            <a:r>
              <a:rPr lang="es-ES" sz="6000" b="1" dirty="0">
                <a:solidFill>
                  <a:prstClr val="white"/>
                </a:solidFill>
                <a:latin typeface="Bahnschrift SemiCondensed" panose="020B0502040204020203" pitchFamily="34" charset="0"/>
              </a:rPr>
              <a:t>El tema del </a:t>
            </a:r>
            <a:r>
              <a:rPr lang="es-ES" sz="6000" b="1" dirty="0">
                <a:solidFill>
                  <a:srgbClr val="FFFF00"/>
                </a:solidFill>
                <a:latin typeface="Bahnschrift SemiCondensed" panose="020B0502040204020203" pitchFamily="34" charset="0"/>
              </a:rPr>
              <a:t>pecado</a:t>
            </a:r>
            <a:r>
              <a:rPr lang="es-ES" sz="6000" b="1" dirty="0">
                <a:solidFill>
                  <a:prstClr val="white"/>
                </a:solidFill>
                <a:latin typeface="Bahnschrift SemiCondensed" panose="020B0502040204020203" pitchFamily="34" charset="0"/>
              </a:rPr>
              <a:t> es tratado de manera amplia en los </a:t>
            </a:r>
            <a:r>
              <a:rPr lang="es-ES" sz="6000" b="1" dirty="0">
                <a:solidFill>
                  <a:srgbClr val="FFFF00"/>
                </a:solidFill>
                <a:latin typeface="Bahnschrift SemiCondensed" panose="020B0502040204020203" pitchFamily="34" charset="0"/>
              </a:rPr>
              <a:t>capítulos 3 al 5</a:t>
            </a:r>
            <a:r>
              <a:rPr lang="es-ES" sz="6000" b="1" dirty="0">
                <a:solidFill>
                  <a:prstClr val="white"/>
                </a:solidFill>
                <a:latin typeface="Bahnschrift SemiCondensed" panose="020B0502040204020203" pitchFamily="34" charset="0"/>
              </a:rPr>
              <a:t>. El primero de estos capítulos considera la doctrina del </a:t>
            </a:r>
            <a:r>
              <a:rPr lang="es-ES" sz="6000" b="1" dirty="0">
                <a:solidFill>
                  <a:srgbClr val="FFFF00"/>
                </a:solidFill>
                <a:latin typeface="Bahnschrift SemiCondensed" panose="020B0502040204020203" pitchFamily="34" charset="0"/>
              </a:rPr>
              <a:t>pecado original</a:t>
            </a:r>
            <a:r>
              <a:rPr lang="es-ES" sz="6000" b="1" dirty="0">
                <a:solidFill>
                  <a:prstClr val="white"/>
                </a:solidFill>
                <a:latin typeface="Bahnschrift SemiCondensed" panose="020B0502040204020203" pitchFamily="34" charset="0"/>
              </a:rPr>
              <a:t>; los otros dos abordan el pecado y la forma en que </a:t>
            </a:r>
            <a:r>
              <a:rPr lang="es-ES" sz="6000" b="1" dirty="0">
                <a:solidFill>
                  <a:srgbClr val="FFFF00"/>
                </a:solidFill>
                <a:latin typeface="Bahnschrift SemiCondensed" panose="020B0502040204020203" pitchFamily="34" charset="0"/>
              </a:rPr>
              <a:t>afectó a la humanidad</a:t>
            </a:r>
            <a:r>
              <a:rPr lang="es-ES" sz="6000" b="1" dirty="0" smtClean="0">
                <a:solidFill>
                  <a:prstClr val="white"/>
                </a:solidFill>
                <a:latin typeface="Bahnschrift SemiCondensed" panose="020B0502040204020203" pitchFamily="34" charset="0"/>
              </a:rPr>
              <a:t>.</a:t>
            </a:r>
            <a:endParaRPr lang="es-ES" sz="60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6541194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Se analiza si el pecado es «únicamente» un </a:t>
            </a:r>
            <a:r>
              <a:rPr lang="es-ES" sz="4800" b="1" dirty="0">
                <a:solidFill>
                  <a:srgbClr val="FFFF00"/>
                </a:solidFill>
                <a:latin typeface="Bahnschrift SemiCondensed" panose="020B0502040204020203" pitchFamily="34" charset="0"/>
              </a:rPr>
              <a:t>acto erróneo —transgresión de la Ley</a:t>
            </a:r>
            <a:r>
              <a:rPr lang="es-ES" sz="4800" b="1" dirty="0">
                <a:solidFill>
                  <a:prstClr val="white"/>
                </a:solidFill>
                <a:latin typeface="Bahnschrift SemiCondensed" panose="020B0502040204020203" pitchFamily="34" charset="0"/>
              </a:rPr>
              <a:t>— o si incluye una </a:t>
            </a:r>
            <a:r>
              <a:rPr lang="es-ES" sz="4800" b="1" dirty="0">
                <a:solidFill>
                  <a:srgbClr val="FFFF00"/>
                </a:solidFill>
                <a:latin typeface="Bahnschrift SemiCondensed" panose="020B0502040204020203" pitchFamily="34" charset="0"/>
              </a:rPr>
              <a:t>condición del ser</a:t>
            </a:r>
            <a:r>
              <a:rPr lang="es-ES" sz="4800" b="1" dirty="0">
                <a:solidFill>
                  <a:prstClr val="white"/>
                </a:solidFill>
                <a:latin typeface="Bahnschrift SemiCondensed" panose="020B0502040204020203" pitchFamily="34" charset="0"/>
              </a:rPr>
              <a:t>. Todos están de acuerdo en que el entendimiento que se tenga de esta doctrina afectará indefectiblemente otras doctrinas claves de las Escrituras tales como: la </a:t>
            </a:r>
            <a:r>
              <a:rPr lang="es-ES" sz="4800" b="1" dirty="0">
                <a:solidFill>
                  <a:srgbClr val="FFFF00"/>
                </a:solidFill>
                <a:latin typeface="Bahnschrift SemiCondensed" panose="020B0502040204020203" pitchFamily="34" charset="0"/>
              </a:rPr>
              <a:t>naturaleza de la expiación</a:t>
            </a:r>
            <a:r>
              <a:rPr lang="es-ES" sz="4800" b="1" dirty="0">
                <a:solidFill>
                  <a:prstClr val="white"/>
                </a:solidFill>
                <a:latin typeface="Bahnschrift SemiCondensed" panose="020B0502040204020203" pitchFamily="34" charset="0"/>
              </a:rPr>
              <a:t>, la </a:t>
            </a:r>
            <a:r>
              <a:rPr lang="es-ES" sz="4800" b="1" dirty="0">
                <a:solidFill>
                  <a:srgbClr val="FFFF00"/>
                </a:solidFill>
                <a:latin typeface="Bahnschrift SemiCondensed" panose="020B0502040204020203" pitchFamily="34" charset="0"/>
              </a:rPr>
              <a:t>salvación</a:t>
            </a:r>
            <a:r>
              <a:rPr lang="es-ES" sz="4800" b="1" dirty="0">
                <a:solidFill>
                  <a:prstClr val="white"/>
                </a:solidFill>
                <a:latin typeface="Bahnschrift SemiCondensed" panose="020B0502040204020203" pitchFamily="34" charset="0"/>
              </a:rPr>
              <a:t> del pecado y el papel de la </a:t>
            </a:r>
            <a:r>
              <a:rPr lang="es-ES" sz="4800" b="1" dirty="0">
                <a:solidFill>
                  <a:srgbClr val="FFFF00"/>
                </a:solidFill>
                <a:latin typeface="Bahnschrift SemiCondensed" panose="020B0502040204020203" pitchFamily="34" charset="0"/>
              </a:rPr>
              <a:t>obediencia</a:t>
            </a:r>
            <a:r>
              <a:rPr lang="es-ES" sz="4800" b="1" dirty="0">
                <a:solidFill>
                  <a:prstClr val="white"/>
                </a:solidFill>
                <a:latin typeface="Bahnschrift SemiCondensed" panose="020B0502040204020203" pitchFamily="34" charset="0"/>
              </a:rPr>
              <a:t> durante la última crisis</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8563673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El </a:t>
            </a:r>
            <a:r>
              <a:rPr lang="es-ES" sz="4800" b="1" dirty="0">
                <a:solidFill>
                  <a:srgbClr val="FFFF00"/>
                </a:solidFill>
                <a:latin typeface="Bahnschrift SemiCondensed" panose="020B0502040204020203" pitchFamily="34" charset="0"/>
              </a:rPr>
              <a:t>capítulo 6</a:t>
            </a:r>
            <a:r>
              <a:rPr lang="es-ES" sz="4800" b="1" dirty="0">
                <a:solidFill>
                  <a:prstClr val="white"/>
                </a:solidFill>
                <a:latin typeface="Bahnschrift SemiCondensed" panose="020B0502040204020203" pitchFamily="34" charset="0"/>
              </a:rPr>
              <a:t> aborda la </a:t>
            </a:r>
            <a:r>
              <a:rPr lang="es-ES" sz="4800" b="1" dirty="0">
                <a:solidFill>
                  <a:srgbClr val="FFFF00"/>
                </a:solidFill>
                <a:latin typeface="Bahnschrift SemiCondensed" panose="020B0502040204020203" pitchFamily="34" charset="0"/>
              </a:rPr>
              <a:t>vindicación del carácter de Dios</a:t>
            </a:r>
            <a:r>
              <a:rPr lang="es-ES" sz="4800" b="1" dirty="0">
                <a:solidFill>
                  <a:prstClr val="white"/>
                </a:solidFill>
                <a:latin typeface="Bahnschrift SemiCondensed" panose="020B0502040204020203" pitchFamily="34" charset="0"/>
              </a:rPr>
              <a:t>. Se presenta un análisis bíblico del tema de la </a:t>
            </a:r>
            <a:r>
              <a:rPr lang="es-ES" sz="4800" b="1" dirty="0">
                <a:solidFill>
                  <a:srgbClr val="FFFF00"/>
                </a:solidFill>
                <a:latin typeface="Bahnschrift SemiCondensed" panose="020B0502040204020203" pitchFamily="34" charset="0"/>
              </a:rPr>
              <a:t>vindicación</a:t>
            </a:r>
            <a:r>
              <a:rPr lang="es-ES" sz="4800" b="1" dirty="0" smtClean="0">
                <a:solidFill>
                  <a:prstClr val="white"/>
                </a:solidFill>
                <a:latin typeface="Bahnschrift SemiCondensed" panose="020B0502040204020203" pitchFamily="34" charset="0"/>
              </a:rPr>
              <a:t>, </a:t>
            </a:r>
            <a:r>
              <a:rPr lang="es-ES" sz="4800" b="1" dirty="0">
                <a:solidFill>
                  <a:prstClr val="white"/>
                </a:solidFill>
                <a:latin typeface="Bahnschrift SemiCondensed" panose="020B0502040204020203" pitchFamily="34" charset="0"/>
              </a:rPr>
              <a:t>algo inusual en los libros de esta naturaleza por el hecho de que se depende generalmente de los escritos de la Sra. White. ¿Cuán completa fue la vindicación realizada por Cristo en la cruz? ¿Necesita Dios que la última generación de creyentes complete algo que quedó inconcluso en el Calvario</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22975416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117693"/>
            <a:ext cx="11769505" cy="6247864"/>
          </a:xfrm>
          <a:prstGeom prst="rect">
            <a:avLst/>
          </a:prstGeom>
          <a:noFill/>
        </p:spPr>
        <p:txBody>
          <a:bodyPr wrap="square" rtlCol="0">
            <a:spAutoFit/>
          </a:bodyPr>
          <a:lstStyle/>
          <a:p>
            <a:pPr lvl="0"/>
            <a:r>
              <a:rPr lang="es-ES" sz="4000" b="1" dirty="0">
                <a:solidFill>
                  <a:prstClr val="white"/>
                </a:solidFill>
                <a:latin typeface="Bahnschrift SemiCondensed" panose="020B0502040204020203" pitchFamily="34" charset="0"/>
              </a:rPr>
              <a:t>El </a:t>
            </a:r>
            <a:r>
              <a:rPr lang="es-ES" sz="4000" b="1" dirty="0">
                <a:solidFill>
                  <a:srgbClr val="FFFF00"/>
                </a:solidFill>
                <a:latin typeface="Bahnschrift SemiCondensed" panose="020B0502040204020203" pitchFamily="34" charset="0"/>
              </a:rPr>
              <a:t>capítulo 7</a:t>
            </a:r>
            <a:r>
              <a:rPr lang="es-ES" sz="4000" b="1" dirty="0">
                <a:solidFill>
                  <a:prstClr val="white"/>
                </a:solidFill>
                <a:latin typeface="Bahnschrift SemiCondensed" panose="020B0502040204020203" pitchFamily="34" charset="0"/>
              </a:rPr>
              <a:t> considera la </a:t>
            </a:r>
            <a:r>
              <a:rPr lang="es-ES" sz="4000" b="1" dirty="0">
                <a:solidFill>
                  <a:srgbClr val="FFFF00"/>
                </a:solidFill>
                <a:latin typeface="Bahnschrift SemiCondensed" panose="020B0502040204020203" pitchFamily="34" charset="0"/>
              </a:rPr>
              <a:t>vindicación del pueblo de Dios al finalizar el juicio pre-advenimiento</a:t>
            </a:r>
            <a:r>
              <a:rPr lang="es-ES" sz="4000" b="1" dirty="0">
                <a:solidFill>
                  <a:prstClr val="white"/>
                </a:solidFill>
                <a:latin typeface="Bahnschrift SemiCondensed" panose="020B0502040204020203" pitchFamily="34" charset="0"/>
              </a:rPr>
              <a:t>, un tema poco tratado en estos estudios. </a:t>
            </a:r>
            <a:r>
              <a:rPr lang="es-ES" sz="4000" b="1" dirty="0">
                <a:solidFill>
                  <a:srgbClr val="FFFF00"/>
                </a:solidFill>
                <a:latin typeface="Bahnschrift SemiCondensed" panose="020B0502040204020203" pitchFamily="34" charset="0"/>
              </a:rPr>
              <a:t>Los pecados cometidos por el pueblo de Dios proveyeron a Satanás argumentos para acusarlos de ser indignos de la salvación</a:t>
            </a:r>
            <a:r>
              <a:rPr lang="es-ES" sz="4000" b="1" dirty="0">
                <a:solidFill>
                  <a:prstClr val="white"/>
                </a:solidFill>
                <a:latin typeface="Bahnschrift SemiCondensed" panose="020B0502040204020203" pitchFamily="34" charset="0"/>
              </a:rPr>
              <a:t>. Ignorar este aspecto ha llevado a los proponentes de la TUG </a:t>
            </a:r>
            <a:r>
              <a:rPr lang="es-ES" sz="4000" b="1" dirty="0" smtClean="0">
                <a:solidFill>
                  <a:prstClr val="white"/>
                </a:solidFill>
                <a:latin typeface="Bahnschrift SemiCondensed" panose="020B0502040204020203" pitchFamily="34" charset="0"/>
              </a:rPr>
              <a:t>a </a:t>
            </a:r>
            <a:r>
              <a:rPr lang="es-ES" sz="4000" b="1" dirty="0">
                <a:solidFill>
                  <a:prstClr val="white"/>
                </a:solidFill>
                <a:latin typeface="Bahnschrift SemiCondensed" panose="020B0502040204020203" pitchFamily="34" charset="0"/>
              </a:rPr>
              <a:t>centrar su atención en algunas citas de la Sra. White que enfatizan la </a:t>
            </a:r>
            <a:r>
              <a:rPr lang="es-ES" sz="4000" b="1" dirty="0">
                <a:solidFill>
                  <a:srgbClr val="FFFF00"/>
                </a:solidFill>
                <a:latin typeface="Bahnschrift SemiCondensed" panose="020B0502040204020203" pitchFamily="34" charset="0"/>
              </a:rPr>
              <a:t>perfección de carácter </a:t>
            </a:r>
            <a:r>
              <a:rPr lang="es-ES" sz="4000" b="1" dirty="0">
                <a:solidFill>
                  <a:prstClr val="white"/>
                </a:solidFill>
                <a:latin typeface="Bahnschrift SemiCondensed" panose="020B0502040204020203" pitchFamily="34" charset="0"/>
              </a:rPr>
              <a:t>en detrimento de aquellas que proveen un cuadro complementario del papel del pueblo de Dios durante la crisis final</a:t>
            </a:r>
            <a:r>
              <a:rPr lang="es-ES" sz="4000" b="1" dirty="0" smtClean="0">
                <a:solidFill>
                  <a:prstClr val="white"/>
                </a:solidFill>
                <a:latin typeface="Bahnschrift SemiCondensed" panose="020B0502040204020203" pitchFamily="34" charset="0"/>
              </a:rPr>
              <a:t>.</a:t>
            </a:r>
            <a:endParaRPr lang="es-ES" sz="40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2001853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117693"/>
            <a:ext cx="11769505" cy="6001643"/>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Después que </a:t>
            </a:r>
            <a:r>
              <a:rPr lang="es-ES" sz="4800" b="1" dirty="0">
                <a:solidFill>
                  <a:srgbClr val="FFFF00"/>
                </a:solidFill>
                <a:latin typeface="Bahnschrift SemiCondensed" panose="020B0502040204020203" pitchFamily="34" charset="0"/>
              </a:rPr>
              <a:t>el pecado y su autor </a:t>
            </a:r>
            <a:r>
              <a:rPr lang="es-ES" sz="4800" b="1" dirty="0">
                <a:solidFill>
                  <a:prstClr val="white"/>
                </a:solidFill>
                <a:latin typeface="Bahnschrift SemiCondensed" panose="020B0502040204020203" pitchFamily="34" charset="0"/>
              </a:rPr>
              <a:t>hayan sido </a:t>
            </a:r>
            <a:r>
              <a:rPr lang="es-ES" sz="4800" b="1" dirty="0">
                <a:solidFill>
                  <a:srgbClr val="FFFF00"/>
                </a:solidFill>
                <a:latin typeface="Bahnschrift SemiCondensed" panose="020B0502040204020203" pitchFamily="34" charset="0"/>
              </a:rPr>
              <a:t>destruidos</a:t>
            </a:r>
            <a:r>
              <a:rPr lang="es-ES" sz="4800" b="1" dirty="0">
                <a:solidFill>
                  <a:prstClr val="white"/>
                </a:solidFill>
                <a:latin typeface="Bahnschrift SemiCondensed" panose="020B0502040204020203" pitchFamily="34" charset="0"/>
              </a:rPr>
              <a:t>, ¿existe alguna posibilidad de que pueda volver a surgir la rebelión y que la armonía del universo pueda ser trastornada nuevamente? Es el tema que será tratado en el </a:t>
            </a:r>
            <a:r>
              <a:rPr lang="es-ES" sz="4800" b="1" dirty="0">
                <a:solidFill>
                  <a:srgbClr val="FFFF00"/>
                </a:solidFill>
                <a:latin typeface="Bahnschrift SemiCondensed" panose="020B0502040204020203" pitchFamily="34" charset="0"/>
              </a:rPr>
              <a:t>capítulo 8</a:t>
            </a:r>
            <a:r>
              <a:rPr lang="es-ES" sz="4800" b="1" dirty="0">
                <a:solidFill>
                  <a:prstClr val="white"/>
                </a:solidFill>
                <a:latin typeface="Bahnschrift SemiCondensed" panose="020B0502040204020203" pitchFamily="34" charset="0"/>
              </a:rPr>
              <a:t>. Se verá que la TUG aborda de manera defectuosa este asunto al colocar el fundamento de dicha seguridad en el </a:t>
            </a:r>
            <a:r>
              <a:rPr lang="es-ES" sz="4800" b="1" dirty="0">
                <a:solidFill>
                  <a:srgbClr val="FFFF00"/>
                </a:solidFill>
                <a:latin typeface="Bahnschrift SemiCondensed" panose="020B0502040204020203" pitchFamily="34" charset="0"/>
              </a:rPr>
              <a:t>lugar equivocado</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411849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567301" y="0"/>
            <a:ext cx="336788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DO" sz="3600" dirty="0" smtClean="0">
                <a:solidFill>
                  <a:prstClr val="white"/>
                </a:solidFill>
                <a:latin typeface="Bahnschrift SemiCondensed" panose="020B0502040204020203" pitchFamily="34" charset="0"/>
              </a:rPr>
              <a:t>AP.  17: 1-6 NVI</a:t>
            </a:r>
            <a:endParaRPr kumimoji="0" lang="es-DO" sz="3600" b="0" i="0" u="none" strike="noStrike" kern="1200" cap="none" spc="0" normalizeH="0" baseline="0" noProof="0" dirty="0">
              <a:ln>
                <a:noFill/>
              </a:ln>
              <a:solidFill>
                <a:prstClr val="white"/>
              </a:solidFill>
              <a:effectLst/>
              <a:uLnTx/>
              <a:uFillTx/>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377057" y="797510"/>
            <a:ext cx="11437886" cy="5262979"/>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“Uno de los siete ángeles que tenían las siete copas se me acercó y me dijo: «Ven y te mostraré el castigo de la gran </a:t>
            </a:r>
            <a:r>
              <a:rPr lang="es-ES" sz="4800" b="1" dirty="0">
                <a:solidFill>
                  <a:srgbClr val="FFFF00"/>
                </a:solidFill>
                <a:latin typeface="Bahnschrift SemiCondensed" panose="020B0502040204020203" pitchFamily="34" charset="0"/>
              </a:rPr>
              <a:t>prostituta</a:t>
            </a:r>
            <a:r>
              <a:rPr lang="es-ES" sz="4800" b="1" dirty="0">
                <a:solidFill>
                  <a:prstClr val="white"/>
                </a:solidFill>
                <a:latin typeface="Bahnschrift SemiCondensed" panose="020B0502040204020203" pitchFamily="34" charset="0"/>
              </a:rPr>
              <a:t> que está sentada sobre muchas aguas. 2 Con ella los </a:t>
            </a:r>
            <a:r>
              <a:rPr lang="es-ES" sz="4800" b="1" dirty="0">
                <a:solidFill>
                  <a:srgbClr val="FFFF00"/>
                </a:solidFill>
                <a:latin typeface="Bahnschrift SemiCondensed" panose="020B0502040204020203" pitchFamily="34" charset="0"/>
              </a:rPr>
              <a:t>reyes</a:t>
            </a:r>
            <a:r>
              <a:rPr lang="es-ES" sz="4800" b="1" dirty="0">
                <a:solidFill>
                  <a:prstClr val="white"/>
                </a:solidFill>
                <a:latin typeface="Bahnschrift SemiCondensed" panose="020B0502040204020203" pitchFamily="34" charset="0"/>
              </a:rPr>
              <a:t> de la tierra cometieron adulterio y los habitantes de la tierra se embriagaron con el </a:t>
            </a:r>
            <a:r>
              <a:rPr lang="es-ES" sz="4800" b="1" dirty="0">
                <a:solidFill>
                  <a:srgbClr val="FFFF00"/>
                </a:solidFill>
                <a:latin typeface="Bahnschrift SemiCondensed" panose="020B0502040204020203" pitchFamily="34" charset="0"/>
              </a:rPr>
              <a:t>vino de su inmoralidad</a:t>
            </a:r>
            <a:r>
              <a:rPr lang="es-ES" sz="4800" b="1" dirty="0">
                <a:solidFill>
                  <a:prstClr val="white"/>
                </a:solidFill>
                <a:latin typeface="Bahnschrift SemiCondensed" panose="020B0502040204020203" pitchFamily="34" charset="0"/>
              </a:rPr>
              <a:t>». </a:t>
            </a:r>
          </a:p>
        </p:txBody>
      </p:sp>
    </p:spTree>
    <p:extLst>
      <p:ext uri="{BB962C8B-B14F-4D97-AF65-F5344CB8AC3E}">
        <p14:creationId xmlns:p14="http://schemas.microsoft.com/office/powerpoint/2010/main" val="13907817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El </a:t>
            </a:r>
            <a:r>
              <a:rPr lang="es-ES" sz="4800" b="1" dirty="0">
                <a:solidFill>
                  <a:srgbClr val="FFFF00"/>
                </a:solidFill>
                <a:latin typeface="Bahnschrift SemiCondensed" panose="020B0502040204020203" pitchFamily="34" charset="0"/>
              </a:rPr>
              <a:t>capítulo 9</a:t>
            </a:r>
            <a:r>
              <a:rPr lang="es-ES" sz="4800" b="1" dirty="0">
                <a:solidFill>
                  <a:prstClr val="white"/>
                </a:solidFill>
                <a:latin typeface="Bahnschrift SemiCondensed" panose="020B0502040204020203" pitchFamily="34" charset="0"/>
              </a:rPr>
              <a:t> analiza las </a:t>
            </a:r>
            <a:r>
              <a:rPr lang="es-ES" sz="4800" b="1" dirty="0">
                <a:solidFill>
                  <a:srgbClr val="FFFF00"/>
                </a:solidFill>
                <a:latin typeface="Bahnschrift SemiCondensed" panose="020B0502040204020203" pitchFamily="34" charset="0"/>
              </a:rPr>
              <a:t>cualidades</a:t>
            </a:r>
            <a:r>
              <a:rPr lang="es-ES" sz="4800" b="1" dirty="0">
                <a:solidFill>
                  <a:prstClr val="white"/>
                </a:solidFill>
                <a:latin typeface="Bahnschrift SemiCondensed" panose="020B0502040204020203" pitchFamily="34" charset="0"/>
              </a:rPr>
              <a:t> del carácter de los </a:t>
            </a:r>
            <a:r>
              <a:rPr lang="es-ES" sz="4800" b="1" dirty="0">
                <a:solidFill>
                  <a:srgbClr val="FFFF00"/>
                </a:solidFill>
                <a:latin typeface="Bahnschrift SemiCondensed" panose="020B0502040204020203" pitchFamily="34" charset="0"/>
              </a:rPr>
              <a:t>144.000</a:t>
            </a:r>
            <a:r>
              <a:rPr lang="es-ES" sz="4800" b="1" dirty="0">
                <a:solidFill>
                  <a:prstClr val="white"/>
                </a:solidFill>
                <a:latin typeface="Bahnschrift SemiCondensed" panose="020B0502040204020203" pitchFamily="34" charset="0"/>
              </a:rPr>
              <a:t>. ¿Deberá este grupo de creyentes alcanzar un estándar espiritual mas elevado que han tenido los demás creyentes? ¿Propicia el Día de Expiación una oportunidad para una experiencia espiritual única en su naturaleza? ¿Constituye este evento cósmico, como la cruz, un aspecto del Plan de la Salvación que beneficia a todos los creyentes por igual</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6503964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En el </a:t>
            </a:r>
            <a:r>
              <a:rPr lang="es-ES" sz="4800" b="1" dirty="0">
                <a:solidFill>
                  <a:srgbClr val="FFFF00"/>
                </a:solidFill>
                <a:latin typeface="Bahnschrift SemiCondensed" panose="020B0502040204020203" pitchFamily="34" charset="0"/>
              </a:rPr>
              <a:t>capítulo 10</a:t>
            </a:r>
            <a:r>
              <a:rPr lang="es-ES" sz="4800" b="1" dirty="0">
                <a:solidFill>
                  <a:prstClr val="white"/>
                </a:solidFill>
                <a:latin typeface="Bahnschrift SemiCondensed" panose="020B0502040204020203" pitchFamily="34" charset="0"/>
              </a:rPr>
              <a:t>, estudiaremos el tema de la «</a:t>
            </a:r>
            <a:r>
              <a:rPr lang="es-ES" sz="4800" b="1" dirty="0">
                <a:solidFill>
                  <a:srgbClr val="FFFF00"/>
                </a:solidFill>
                <a:latin typeface="Bahnschrift SemiCondensed" panose="020B0502040204020203" pitchFamily="34" charset="0"/>
              </a:rPr>
              <a:t>perfección de carácter</a:t>
            </a:r>
            <a:r>
              <a:rPr lang="es-ES" sz="4800" b="1" dirty="0">
                <a:solidFill>
                  <a:prstClr val="white"/>
                </a:solidFill>
                <a:latin typeface="Bahnschrift SemiCondensed" panose="020B0502040204020203" pitchFamily="34" charset="0"/>
              </a:rPr>
              <a:t>». ¿Pueden los creyentes reproducir «perfectamente» el carácter de Cristo? En este apartado se analizan algunas citas de la Sra. White que </a:t>
            </a:r>
            <a:r>
              <a:rPr lang="es-ES" sz="4800" b="1" dirty="0" smtClean="0">
                <a:solidFill>
                  <a:prstClr val="white"/>
                </a:solidFill>
                <a:latin typeface="Bahnschrift SemiCondensed" panose="020B0502040204020203" pitchFamily="34" charset="0"/>
              </a:rPr>
              <a:t>han </a:t>
            </a:r>
            <a:r>
              <a:rPr lang="es-ES" sz="4800" b="1" dirty="0">
                <a:solidFill>
                  <a:prstClr val="white"/>
                </a:solidFill>
                <a:latin typeface="Bahnschrift SemiCondensed" panose="020B0502040204020203" pitchFamily="34" charset="0"/>
              </a:rPr>
              <a:t>sido muy malinterpretadas. Una cosa resultará clara: </a:t>
            </a:r>
            <a:r>
              <a:rPr lang="es-ES" sz="4800" b="1" dirty="0">
                <a:solidFill>
                  <a:srgbClr val="FFFF00"/>
                </a:solidFill>
                <a:latin typeface="Bahnschrift SemiCondensed" panose="020B0502040204020203" pitchFamily="34" charset="0"/>
              </a:rPr>
              <a:t>la victoria final del pueblo de Dios está fundamentada sobre la victoria de Cristo en el Calvario</a:t>
            </a:r>
            <a:r>
              <a:rPr lang="es-ES" sz="4800" b="1" dirty="0" smtClean="0">
                <a:solidFill>
                  <a:srgbClr val="FFFF00"/>
                </a:solidFill>
                <a:latin typeface="Bahnschrift SemiCondensed" panose="020B0502040204020203" pitchFamily="34" charset="0"/>
              </a:rPr>
              <a:t>.</a:t>
            </a:r>
            <a:endParaRPr lang="es-ES" sz="4800" b="1"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12636998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117693"/>
            <a:ext cx="11769505" cy="6740307"/>
          </a:xfrm>
          <a:prstGeom prst="rect">
            <a:avLst/>
          </a:prstGeom>
          <a:noFill/>
        </p:spPr>
        <p:txBody>
          <a:bodyPr wrap="square" rtlCol="0">
            <a:spAutoFit/>
          </a:bodyPr>
          <a:lstStyle/>
          <a:p>
            <a:pPr lvl="0"/>
            <a:r>
              <a:rPr lang="es-ES" sz="5400" b="1" dirty="0">
                <a:solidFill>
                  <a:prstClr val="white"/>
                </a:solidFill>
                <a:latin typeface="Bahnschrift SemiCondensed" panose="020B0502040204020203" pitchFamily="34" charset="0"/>
              </a:rPr>
              <a:t>El </a:t>
            </a:r>
            <a:r>
              <a:rPr lang="es-ES" sz="5400" b="1" dirty="0">
                <a:solidFill>
                  <a:srgbClr val="FFFF00"/>
                </a:solidFill>
                <a:latin typeface="Bahnschrift SemiCondensed" panose="020B0502040204020203" pitchFamily="34" charset="0"/>
              </a:rPr>
              <a:t>capítulo 11 </a:t>
            </a:r>
            <a:r>
              <a:rPr lang="es-ES" sz="5400" b="1" dirty="0">
                <a:solidFill>
                  <a:prstClr val="white"/>
                </a:solidFill>
                <a:latin typeface="Bahnschrift SemiCondensed" panose="020B0502040204020203" pitchFamily="34" charset="0"/>
              </a:rPr>
              <a:t>analiza el significado de la obra del sellamiento escatológico. ¿Qué significa recibir el sello de Dios en la frente? La naturaleza y el propósito de la crisis final y su relación con el cierre del tiempo de gracia, será el tema de estudio del </a:t>
            </a:r>
            <a:r>
              <a:rPr lang="es-ES" sz="5400" b="1" dirty="0">
                <a:solidFill>
                  <a:srgbClr val="FFFF00"/>
                </a:solidFill>
                <a:latin typeface="Bahnschrift SemiCondensed" panose="020B0502040204020203" pitchFamily="34" charset="0"/>
              </a:rPr>
              <a:t>capítulo 12</a:t>
            </a:r>
            <a:r>
              <a:rPr lang="es-ES" sz="5400" b="1" dirty="0">
                <a:solidFill>
                  <a:prstClr val="white"/>
                </a:solidFill>
                <a:latin typeface="Bahnschrift SemiCondensed" panose="020B0502040204020203" pitchFamily="34" charset="0"/>
              </a:rPr>
              <a:t>. Este es uno de los aspectos más determinantes de este estudio</a:t>
            </a:r>
            <a:r>
              <a:rPr lang="es-ES" sz="5400" b="1" dirty="0" smtClean="0">
                <a:solidFill>
                  <a:prstClr val="white"/>
                </a:solidFill>
                <a:latin typeface="Bahnschrift SemiCondensed" panose="020B0502040204020203" pitchFamily="34" charset="0"/>
              </a:rPr>
              <a:t>.</a:t>
            </a:r>
            <a:endParaRPr lang="es-ES" sz="5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27520076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117693"/>
            <a:ext cx="11769505" cy="5632311"/>
          </a:xfrm>
          <a:prstGeom prst="rect">
            <a:avLst/>
          </a:prstGeom>
          <a:noFill/>
        </p:spPr>
        <p:txBody>
          <a:bodyPr wrap="square" rtlCol="0">
            <a:spAutoFit/>
          </a:bodyPr>
          <a:lstStyle/>
          <a:p>
            <a:pPr lvl="0"/>
            <a:r>
              <a:rPr lang="es-ES" sz="7200" b="1" dirty="0">
                <a:solidFill>
                  <a:prstClr val="white"/>
                </a:solidFill>
                <a:latin typeface="Bahnschrift SemiCondensed" panose="020B0502040204020203" pitchFamily="34" charset="0"/>
              </a:rPr>
              <a:t>¿Deben los santos propiciar una </a:t>
            </a:r>
            <a:r>
              <a:rPr lang="es-ES" sz="7200" b="1" dirty="0">
                <a:solidFill>
                  <a:srgbClr val="FFFF00"/>
                </a:solidFill>
                <a:latin typeface="Bahnschrift SemiCondensed" panose="020B0502040204020203" pitchFamily="34" charset="0"/>
              </a:rPr>
              <a:t>demostración</a:t>
            </a:r>
            <a:r>
              <a:rPr lang="es-ES" sz="7200" b="1" dirty="0">
                <a:solidFill>
                  <a:prstClr val="white"/>
                </a:solidFill>
                <a:latin typeface="Bahnschrift SemiCondensed" panose="020B0502040204020203" pitchFamily="34" charset="0"/>
              </a:rPr>
              <a:t> de lo que Dios puede hacer en la humanidad por medio de su Espíritu u ocurre </a:t>
            </a:r>
            <a:r>
              <a:rPr lang="es-ES" sz="7200" b="1" dirty="0">
                <a:solidFill>
                  <a:srgbClr val="FFFF00"/>
                </a:solidFill>
                <a:latin typeface="Bahnschrift SemiCondensed" panose="020B0502040204020203" pitchFamily="34" charset="0"/>
              </a:rPr>
              <a:t>algo diferente</a:t>
            </a:r>
            <a:r>
              <a:rPr lang="es-ES" sz="7200" b="1" dirty="0" smtClean="0">
                <a:solidFill>
                  <a:prstClr val="white"/>
                </a:solidFill>
                <a:latin typeface="Bahnschrift SemiCondensed" panose="020B0502040204020203" pitchFamily="34" charset="0"/>
              </a:rPr>
              <a:t>?</a:t>
            </a:r>
            <a:endParaRPr lang="es-ES" sz="72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28436198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428178"/>
            <a:ext cx="11769505" cy="6001643"/>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Dado el uso abundante de los escritos de Elena G. de White por parte de los exponentes de la TUG, el </a:t>
            </a:r>
            <a:r>
              <a:rPr lang="es-ES" sz="4800" b="1" dirty="0">
                <a:solidFill>
                  <a:srgbClr val="FFFF00"/>
                </a:solidFill>
                <a:latin typeface="Bahnschrift SemiCondensed" panose="020B0502040204020203" pitchFamily="34" charset="0"/>
              </a:rPr>
              <a:t>capítulo 13 </a:t>
            </a:r>
            <a:r>
              <a:rPr lang="es-ES" sz="4800" b="1" dirty="0">
                <a:solidFill>
                  <a:prstClr val="white"/>
                </a:solidFill>
                <a:latin typeface="Bahnschrift SemiCondensed" panose="020B0502040204020203" pitchFamily="34" charset="0"/>
              </a:rPr>
              <a:t>analiza la perspectiva que ella tenía sobre la última crisis. En realidad, ¿enseñó ella que Dios «reserva la mayor demostración» de victoria sobre el pecado para este momento de la historia? ¿</a:t>
            </a:r>
            <a:r>
              <a:rPr lang="es-ES" sz="4800" b="1" dirty="0">
                <a:solidFill>
                  <a:srgbClr val="FFFF00"/>
                </a:solidFill>
                <a:latin typeface="Bahnschrift SemiCondensed" panose="020B0502040204020203" pitchFamily="34" charset="0"/>
              </a:rPr>
              <a:t>Coincide la </a:t>
            </a:r>
            <a:r>
              <a:rPr lang="es-ES" sz="4800" b="1" dirty="0" smtClean="0">
                <a:solidFill>
                  <a:srgbClr val="FFFF00"/>
                </a:solidFill>
                <a:latin typeface="Bahnschrift SemiCondensed" panose="020B0502040204020203" pitchFamily="34" charset="0"/>
              </a:rPr>
              <a:t>escatología </a:t>
            </a:r>
            <a:r>
              <a:rPr lang="es-ES" sz="4800" b="1" dirty="0">
                <a:solidFill>
                  <a:srgbClr val="FFFF00"/>
                </a:solidFill>
                <a:latin typeface="Bahnschrift SemiCondensed" panose="020B0502040204020203" pitchFamily="34" charset="0"/>
              </a:rPr>
              <a:t>de la Sra. White con la TUG</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5952875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302359"/>
            <a:ext cx="11769505" cy="6555641"/>
          </a:xfrm>
          <a:prstGeom prst="rect">
            <a:avLst/>
          </a:prstGeom>
          <a:noFill/>
        </p:spPr>
        <p:txBody>
          <a:bodyPr wrap="square" rtlCol="0">
            <a:spAutoFit/>
          </a:bodyPr>
          <a:lstStyle/>
          <a:p>
            <a:pPr lvl="0"/>
            <a:r>
              <a:rPr lang="es-ES" sz="6000" b="1" dirty="0">
                <a:solidFill>
                  <a:srgbClr val="FFFF00"/>
                </a:solidFill>
                <a:latin typeface="Bahnschrift SemiCondensed" panose="020B0502040204020203" pitchFamily="34" charset="0"/>
              </a:rPr>
              <a:t>El capítulo 14 </a:t>
            </a:r>
            <a:r>
              <a:rPr lang="es-ES" sz="6000" b="1" dirty="0">
                <a:solidFill>
                  <a:prstClr val="white"/>
                </a:solidFill>
                <a:latin typeface="Bahnschrift SemiCondensed" panose="020B0502040204020203" pitchFamily="34" charset="0"/>
              </a:rPr>
              <a:t>trata el tema de </a:t>
            </a:r>
            <a:r>
              <a:rPr lang="es-ES" sz="6000" b="1" dirty="0">
                <a:solidFill>
                  <a:srgbClr val="FFFF00"/>
                </a:solidFill>
                <a:latin typeface="Bahnschrift SemiCondensed" panose="020B0502040204020203" pitchFamily="34" charset="0"/>
              </a:rPr>
              <a:t>la Ley de Dios y la crisis final</a:t>
            </a:r>
            <a:r>
              <a:rPr lang="es-ES" sz="6000" b="1" dirty="0">
                <a:solidFill>
                  <a:prstClr val="white"/>
                </a:solidFill>
                <a:latin typeface="Bahnschrift SemiCondensed" panose="020B0502040204020203" pitchFamily="34" charset="0"/>
              </a:rPr>
              <a:t>. El libro de Apocalipsis hace claro que el último conflicto de la tierra será una crisis anti-ley y anti-sábado. En medio de esta contienda, el papel de los santos será decisivo</a:t>
            </a:r>
            <a:r>
              <a:rPr lang="es-ES" sz="6000" b="1" dirty="0" smtClean="0">
                <a:solidFill>
                  <a:prstClr val="white"/>
                </a:solidFill>
                <a:latin typeface="Bahnschrift SemiCondensed" panose="020B0502040204020203" pitchFamily="34" charset="0"/>
              </a:rPr>
              <a:t>.</a:t>
            </a:r>
            <a:endParaRPr lang="es-ES" sz="60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28053277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302359"/>
            <a:ext cx="11769505" cy="6001643"/>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En los </a:t>
            </a:r>
            <a:r>
              <a:rPr lang="es-ES" sz="4800" b="1" dirty="0">
                <a:solidFill>
                  <a:srgbClr val="FFFF00"/>
                </a:solidFill>
                <a:latin typeface="Bahnschrift SemiCondensed" panose="020B0502040204020203" pitchFamily="34" charset="0"/>
              </a:rPr>
              <a:t>capítulos 15 y 16 </a:t>
            </a:r>
            <a:r>
              <a:rPr lang="es-ES" sz="4800" b="1" dirty="0">
                <a:solidFill>
                  <a:prstClr val="white"/>
                </a:solidFill>
                <a:latin typeface="Bahnschrift SemiCondensed" panose="020B0502040204020203" pitchFamily="34" charset="0"/>
              </a:rPr>
              <a:t>llegamos al punto álgido de nuestra investigación: </a:t>
            </a:r>
            <a:r>
              <a:rPr lang="es-ES" sz="4800" b="1" dirty="0">
                <a:solidFill>
                  <a:srgbClr val="FFFF00"/>
                </a:solidFill>
                <a:latin typeface="Bahnschrift SemiCondensed" panose="020B0502040204020203" pitchFamily="34" charset="0"/>
              </a:rPr>
              <a:t>la condición del pueblo de Dios después del cierre de gracia</a:t>
            </a:r>
            <a:r>
              <a:rPr lang="es-ES" sz="4800" b="1" dirty="0">
                <a:solidFill>
                  <a:prstClr val="white"/>
                </a:solidFill>
                <a:latin typeface="Bahnschrift SemiCondensed" panose="020B0502040204020203" pitchFamily="34" charset="0"/>
              </a:rPr>
              <a:t>. ¿Pasan los santos por este tiempo de prueba para «dramatizar» la perfección de </a:t>
            </a:r>
            <a:r>
              <a:rPr lang="es-ES" sz="4800" b="1" dirty="0" smtClean="0">
                <a:solidFill>
                  <a:prstClr val="white"/>
                </a:solidFill>
                <a:latin typeface="Bahnschrift SemiCondensed" panose="020B0502040204020203" pitchFamily="34" charset="0"/>
              </a:rPr>
              <a:t>carácter o </a:t>
            </a:r>
            <a:r>
              <a:rPr lang="es-ES" sz="4800" b="1" dirty="0">
                <a:solidFill>
                  <a:prstClr val="white"/>
                </a:solidFill>
                <a:latin typeface="Bahnschrift SemiCondensed" panose="020B0502040204020203" pitchFamily="34" charset="0"/>
              </a:rPr>
              <a:t>para experimentar una obra de purificación más profunda? ¿Cuál es la razón real por la que Dios somete a su pueblo a esta prueba</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25448076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302359"/>
            <a:ext cx="11769505" cy="5909310"/>
          </a:xfrm>
          <a:prstGeom prst="rect">
            <a:avLst/>
          </a:prstGeom>
          <a:noFill/>
        </p:spPr>
        <p:txBody>
          <a:bodyPr wrap="square" rtlCol="0">
            <a:spAutoFit/>
          </a:bodyPr>
          <a:lstStyle/>
          <a:p>
            <a:pPr lvl="0"/>
            <a:r>
              <a:rPr lang="es-ES" sz="5400" b="1" dirty="0">
                <a:solidFill>
                  <a:prstClr val="white"/>
                </a:solidFill>
                <a:latin typeface="Bahnschrift SemiCondensed" panose="020B0502040204020203" pitchFamily="34" charset="0"/>
              </a:rPr>
              <a:t>Esta sección también analiza en detalle </a:t>
            </a:r>
            <a:r>
              <a:rPr lang="es-ES" sz="5400" b="1" dirty="0">
                <a:solidFill>
                  <a:srgbClr val="FFFF00"/>
                </a:solidFill>
                <a:latin typeface="Bahnschrift SemiCondensed" panose="020B0502040204020203" pitchFamily="34" charset="0"/>
              </a:rPr>
              <a:t>dos visiones</a:t>
            </a:r>
            <a:r>
              <a:rPr lang="es-ES" sz="5400" b="1" dirty="0">
                <a:solidFill>
                  <a:prstClr val="white"/>
                </a:solidFill>
                <a:latin typeface="Bahnschrift SemiCondensed" panose="020B0502040204020203" pitchFamily="34" charset="0"/>
              </a:rPr>
              <a:t> claves de la Sra. White: «La visión de Josué y el ángel» (</a:t>
            </a:r>
            <a:r>
              <a:rPr lang="es-ES" sz="5400" b="1" dirty="0">
                <a:solidFill>
                  <a:srgbClr val="FFFF00"/>
                </a:solidFill>
                <a:latin typeface="Bahnschrift SemiCondensed" panose="020B0502040204020203" pitchFamily="34" charset="0"/>
              </a:rPr>
              <a:t>capítulo 15</a:t>
            </a:r>
            <a:r>
              <a:rPr lang="es-ES" sz="5400" b="1" dirty="0" smtClean="0">
                <a:solidFill>
                  <a:prstClr val="white"/>
                </a:solidFill>
                <a:latin typeface="Bahnschrift SemiCondensed" panose="020B0502040204020203" pitchFamily="34" charset="0"/>
              </a:rPr>
              <a:t>) </a:t>
            </a:r>
            <a:r>
              <a:rPr lang="es-ES" sz="5400" b="1" dirty="0">
                <a:solidFill>
                  <a:prstClr val="white"/>
                </a:solidFill>
                <a:latin typeface="Bahnschrift SemiCondensed" panose="020B0502040204020203" pitchFamily="34" charset="0"/>
              </a:rPr>
              <a:t>y «El tiempo de angustia» (</a:t>
            </a:r>
            <a:r>
              <a:rPr lang="es-ES" sz="5400" b="1" dirty="0">
                <a:solidFill>
                  <a:srgbClr val="FFFF00"/>
                </a:solidFill>
                <a:latin typeface="Bahnschrift SemiCondensed" panose="020B0502040204020203" pitchFamily="34" charset="0"/>
              </a:rPr>
              <a:t>capítulo 16</a:t>
            </a:r>
            <a:r>
              <a:rPr lang="es-ES" sz="5400" b="1" dirty="0" smtClean="0">
                <a:solidFill>
                  <a:prstClr val="white"/>
                </a:solidFill>
                <a:latin typeface="Bahnschrift SemiCondensed" panose="020B0502040204020203" pitchFamily="34" charset="0"/>
              </a:rPr>
              <a:t>). </a:t>
            </a:r>
            <a:r>
              <a:rPr lang="es-ES" sz="5400" b="1" dirty="0">
                <a:solidFill>
                  <a:prstClr val="white"/>
                </a:solidFill>
                <a:latin typeface="Bahnschrift SemiCondensed" panose="020B0502040204020203" pitchFamily="34" charset="0"/>
              </a:rPr>
              <a:t>En este punto, la TUG enfrentará el desafío determinante que la hará caer o sostenerse en pie</a:t>
            </a:r>
            <a:r>
              <a:rPr lang="es-ES" sz="5400" b="1" dirty="0" smtClean="0">
                <a:solidFill>
                  <a:prstClr val="white"/>
                </a:solidFill>
                <a:latin typeface="Bahnschrift SemiCondensed" panose="020B0502040204020203" pitchFamily="34" charset="0"/>
              </a:rPr>
              <a:t>.</a:t>
            </a:r>
            <a:endParaRPr lang="es-ES" sz="5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13899741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302359"/>
            <a:ext cx="11769505" cy="6001643"/>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Las implicaciones del </a:t>
            </a:r>
            <a:r>
              <a:rPr lang="es-ES" sz="4800" b="1" dirty="0">
                <a:solidFill>
                  <a:srgbClr val="FFFF00"/>
                </a:solidFill>
                <a:latin typeface="Bahnschrift SemiCondensed" panose="020B0502040204020203" pitchFamily="34" charset="0"/>
              </a:rPr>
              <a:t>ministerio de Cristo en el Santuario</a:t>
            </a:r>
            <a:r>
              <a:rPr lang="es-ES" sz="4800" b="1" dirty="0">
                <a:solidFill>
                  <a:prstClr val="white"/>
                </a:solidFill>
                <a:latin typeface="Bahnschrift SemiCondensed" panose="020B0502040204020203" pitchFamily="34" charset="0"/>
              </a:rPr>
              <a:t> y su relación con la </a:t>
            </a:r>
            <a:r>
              <a:rPr lang="es-ES" sz="4800" b="1" dirty="0">
                <a:solidFill>
                  <a:srgbClr val="FFFF00"/>
                </a:solidFill>
                <a:latin typeface="Bahnschrift SemiCondensed" panose="020B0502040204020203" pitchFamily="34" charset="0"/>
              </a:rPr>
              <a:t>experiencia espiritual</a:t>
            </a:r>
            <a:r>
              <a:rPr lang="es-ES" sz="4800" b="1" dirty="0">
                <a:solidFill>
                  <a:prstClr val="white"/>
                </a:solidFill>
                <a:latin typeface="Bahnschrift SemiCondensed" panose="020B0502040204020203" pitchFamily="34" charset="0"/>
              </a:rPr>
              <a:t> del pueblo de Dios son abordadas en el </a:t>
            </a:r>
            <a:r>
              <a:rPr lang="es-ES" sz="4800" b="1" dirty="0">
                <a:solidFill>
                  <a:srgbClr val="FFFF00"/>
                </a:solidFill>
                <a:latin typeface="Bahnschrift SemiCondensed" panose="020B0502040204020203" pitchFamily="34" charset="0"/>
              </a:rPr>
              <a:t>capítulo 17.</a:t>
            </a:r>
            <a:r>
              <a:rPr lang="es-ES" sz="4800" b="1" dirty="0">
                <a:solidFill>
                  <a:prstClr val="white"/>
                </a:solidFill>
                <a:latin typeface="Bahnschrift SemiCondensed" panose="020B0502040204020203" pitchFamily="34" charset="0"/>
              </a:rPr>
              <a:t> ¿Tiene el ministerio de Cristo alguna relación con el desarrollo del carácter de la última generación? ¿Qué otro aspecto clave de dicho ministerio ha sido ignorado por la TUG</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29137071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302359"/>
            <a:ext cx="11769505" cy="6001643"/>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El </a:t>
            </a:r>
            <a:r>
              <a:rPr lang="es-ES" sz="4800" b="1" dirty="0">
                <a:solidFill>
                  <a:srgbClr val="FFFF00"/>
                </a:solidFill>
                <a:latin typeface="Bahnschrift SemiCondensed" panose="020B0502040204020203" pitchFamily="34" charset="0"/>
              </a:rPr>
              <a:t>capítulo 18 </a:t>
            </a:r>
            <a:r>
              <a:rPr lang="es-ES" sz="4800" b="1" dirty="0">
                <a:solidFill>
                  <a:prstClr val="white"/>
                </a:solidFill>
                <a:latin typeface="Bahnschrift SemiCondensed" panose="020B0502040204020203" pitchFamily="34" charset="0"/>
              </a:rPr>
              <a:t>examina la frase «</a:t>
            </a:r>
            <a:r>
              <a:rPr lang="es-ES" sz="4800" b="1" dirty="0">
                <a:solidFill>
                  <a:srgbClr val="FFFF00"/>
                </a:solidFill>
                <a:latin typeface="Bahnschrift SemiCondensed" panose="020B0502040204020203" pitchFamily="34" charset="0"/>
              </a:rPr>
              <a:t>guardan los mandamientos de Dios</a:t>
            </a:r>
            <a:r>
              <a:rPr lang="es-ES" sz="4800" b="1" dirty="0">
                <a:solidFill>
                  <a:prstClr val="white"/>
                </a:solidFill>
                <a:latin typeface="Bahnschrift SemiCondensed" panose="020B0502040204020203" pitchFamily="34" charset="0"/>
              </a:rPr>
              <a:t>» en el libro de Apocalipsis. Se verá que aun el pueblo que guarda la Ley es culpable de haberla transgredido —algo que saldrá a relucir en el juicio investigador—. ¿Cómo podrá, entonces, el pueblo de Dios ser librado de la condenación que pende sobre los desobedientes</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1501024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567301" y="0"/>
            <a:ext cx="336788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DO" sz="3600" dirty="0" smtClean="0">
                <a:solidFill>
                  <a:prstClr val="white"/>
                </a:solidFill>
                <a:latin typeface="Bahnschrift SemiCondensed" panose="020B0502040204020203" pitchFamily="34" charset="0"/>
              </a:rPr>
              <a:t>AP.  17: 1-6</a:t>
            </a:r>
            <a:endParaRPr kumimoji="0" lang="es-DO" sz="3600" b="0" i="0" u="none" strike="noStrike" kern="1200" cap="none" spc="0" normalizeH="0" baseline="0" noProof="0" dirty="0">
              <a:ln>
                <a:noFill/>
              </a:ln>
              <a:solidFill>
                <a:prstClr val="white"/>
              </a:solidFill>
              <a:effectLst/>
              <a:uLnTx/>
              <a:uFillTx/>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377057" y="797510"/>
            <a:ext cx="11437886" cy="6186309"/>
          </a:xfrm>
          <a:prstGeom prst="rect">
            <a:avLst/>
          </a:prstGeom>
          <a:noFill/>
        </p:spPr>
        <p:txBody>
          <a:bodyPr wrap="square" rtlCol="0">
            <a:spAutoFit/>
          </a:bodyPr>
          <a:lstStyle/>
          <a:p>
            <a:pPr lvl="0"/>
            <a:r>
              <a:rPr lang="es-ES" sz="4400" b="1" dirty="0">
                <a:solidFill>
                  <a:prstClr val="white"/>
                </a:solidFill>
                <a:latin typeface="Bahnschrift SemiCondensed" panose="020B0502040204020203" pitchFamily="34" charset="0"/>
              </a:rPr>
              <a:t>3 Luego el ángel me llevó en el Espíritu a un desierto. Allí vi a una </a:t>
            </a:r>
            <a:r>
              <a:rPr lang="es-ES" sz="4400" b="1" dirty="0">
                <a:solidFill>
                  <a:srgbClr val="FFFF00"/>
                </a:solidFill>
                <a:latin typeface="Bahnschrift SemiCondensed" panose="020B0502040204020203" pitchFamily="34" charset="0"/>
              </a:rPr>
              <a:t>mujer</a:t>
            </a:r>
            <a:r>
              <a:rPr lang="es-ES" sz="4400" b="1" dirty="0">
                <a:solidFill>
                  <a:prstClr val="white"/>
                </a:solidFill>
                <a:latin typeface="Bahnschrift SemiCondensed" panose="020B0502040204020203" pitchFamily="34" charset="0"/>
              </a:rPr>
              <a:t> montada en una </a:t>
            </a:r>
            <a:r>
              <a:rPr lang="es-ES" sz="4400" b="1" dirty="0">
                <a:solidFill>
                  <a:srgbClr val="FFFF00"/>
                </a:solidFill>
                <a:latin typeface="Bahnschrift SemiCondensed" panose="020B0502040204020203" pitchFamily="34" charset="0"/>
              </a:rPr>
              <a:t>bestia</a:t>
            </a:r>
            <a:r>
              <a:rPr lang="es-ES" sz="4400" b="1" dirty="0">
                <a:solidFill>
                  <a:prstClr val="white"/>
                </a:solidFill>
                <a:latin typeface="Bahnschrift SemiCondensed" panose="020B0502040204020203" pitchFamily="34" charset="0"/>
              </a:rPr>
              <a:t> escarlata. La </a:t>
            </a:r>
            <a:r>
              <a:rPr lang="es-ES" sz="4400" b="1" dirty="0">
                <a:solidFill>
                  <a:srgbClr val="FFFF00"/>
                </a:solidFill>
                <a:latin typeface="Bahnschrift SemiCondensed" panose="020B0502040204020203" pitchFamily="34" charset="0"/>
              </a:rPr>
              <a:t>bestia</a:t>
            </a:r>
            <a:r>
              <a:rPr lang="es-ES" sz="4400" b="1" dirty="0">
                <a:solidFill>
                  <a:prstClr val="white"/>
                </a:solidFill>
                <a:latin typeface="Bahnschrift SemiCondensed" panose="020B0502040204020203" pitchFamily="34" charset="0"/>
              </a:rPr>
              <a:t> estaba cubierta de nombres </a:t>
            </a:r>
            <a:r>
              <a:rPr lang="es-ES" sz="4400" b="1" dirty="0">
                <a:solidFill>
                  <a:srgbClr val="FFFF00"/>
                </a:solidFill>
                <a:latin typeface="Bahnschrift SemiCondensed" panose="020B0502040204020203" pitchFamily="34" charset="0"/>
              </a:rPr>
              <a:t>blasfemos</a:t>
            </a:r>
            <a:r>
              <a:rPr lang="es-ES" sz="4400" b="1" dirty="0">
                <a:solidFill>
                  <a:prstClr val="white"/>
                </a:solidFill>
                <a:latin typeface="Bahnschrift SemiCondensed" panose="020B0502040204020203" pitchFamily="34" charset="0"/>
              </a:rPr>
              <a:t> contra Dios; tenía siete cabezas y diez cuernos. 4 La </a:t>
            </a:r>
            <a:r>
              <a:rPr lang="es-ES" sz="4400" b="1" dirty="0">
                <a:solidFill>
                  <a:srgbClr val="FFFF00"/>
                </a:solidFill>
                <a:latin typeface="Bahnschrift SemiCondensed" panose="020B0502040204020203" pitchFamily="34" charset="0"/>
              </a:rPr>
              <a:t>mujer</a:t>
            </a:r>
            <a:r>
              <a:rPr lang="es-ES" sz="4400" b="1" dirty="0">
                <a:solidFill>
                  <a:prstClr val="white"/>
                </a:solidFill>
                <a:latin typeface="Bahnschrift SemiCondensed" panose="020B0502040204020203" pitchFamily="34" charset="0"/>
              </a:rPr>
              <a:t> estaba vestida de color púrpura y escarlata; iba adornada con oro, piedras preciosas y perlas. Tenía en la mano una copa de oro llena de </a:t>
            </a:r>
            <a:r>
              <a:rPr lang="es-ES" sz="4400" b="1" dirty="0">
                <a:solidFill>
                  <a:srgbClr val="FFFF00"/>
                </a:solidFill>
                <a:latin typeface="Bahnschrift SemiCondensed" panose="020B0502040204020203" pitchFamily="34" charset="0"/>
              </a:rPr>
              <a:t>abominaciones</a:t>
            </a:r>
            <a:r>
              <a:rPr lang="es-ES" sz="4400" b="1" dirty="0">
                <a:solidFill>
                  <a:prstClr val="white"/>
                </a:solidFill>
                <a:latin typeface="Bahnschrift SemiCondensed" panose="020B0502040204020203" pitchFamily="34" charset="0"/>
              </a:rPr>
              <a:t> y de la </a:t>
            </a:r>
            <a:r>
              <a:rPr lang="es-ES" sz="4400" b="1" dirty="0">
                <a:solidFill>
                  <a:srgbClr val="FFFF00"/>
                </a:solidFill>
                <a:latin typeface="Bahnschrift SemiCondensed" panose="020B0502040204020203" pitchFamily="34" charset="0"/>
              </a:rPr>
              <a:t>inmundicia</a:t>
            </a:r>
            <a:r>
              <a:rPr lang="es-ES" sz="4400" b="1" dirty="0">
                <a:solidFill>
                  <a:prstClr val="white"/>
                </a:solidFill>
                <a:latin typeface="Bahnschrift SemiCondensed" panose="020B0502040204020203" pitchFamily="34" charset="0"/>
              </a:rPr>
              <a:t> de sus adulterios. </a:t>
            </a:r>
          </a:p>
        </p:txBody>
      </p:sp>
    </p:spTree>
    <p:extLst>
      <p:ext uri="{BB962C8B-B14F-4D97-AF65-F5344CB8AC3E}">
        <p14:creationId xmlns:p14="http://schemas.microsoft.com/office/powerpoint/2010/main" val="33694026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302359"/>
            <a:ext cx="11769505" cy="6186309"/>
          </a:xfrm>
          <a:prstGeom prst="rect">
            <a:avLst/>
          </a:prstGeom>
          <a:noFill/>
        </p:spPr>
        <p:txBody>
          <a:bodyPr wrap="square" rtlCol="0">
            <a:spAutoFit/>
          </a:bodyPr>
          <a:lstStyle/>
          <a:p>
            <a:pPr lvl="0"/>
            <a:r>
              <a:rPr lang="es-ES" sz="6600" b="1" dirty="0">
                <a:solidFill>
                  <a:prstClr val="white"/>
                </a:solidFill>
                <a:latin typeface="Bahnschrift SemiCondensed" panose="020B0502040204020203" pitchFamily="34" charset="0"/>
              </a:rPr>
              <a:t>Otro asunto tratado tiene que ver con la idea de que </a:t>
            </a:r>
            <a:r>
              <a:rPr lang="es-ES" sz="6600" b="1" dirty="0">
                <a:solidFill>
                  <a:srgbClr val="FFFF00"/>
                </a:solidFill>
                <a:latin typeface="Bahnschrift SemiCondensed" panose="020B0502040204020203" pitchFamily="34" charset="0"/>
              </a:rPr>
              <a:t>el gobierno de Dios «está en riesgo», </a:t>
            </a:r>
            <a:r>
              <a:rPr lang="es-ES" sz="6600" b="1" dirty="0">
                <a:solidFill>
                  <a:prstClr val="white"/>
                </a:solidFill>
                <a:latin typeface="Bahnschrift SemiCondensed" panose="020B0502040204020203" pitchFamily="34" charset="0"/>
              </a:rPr>
              <a:t>y que la obediencia de los fieles de la última generación es lo que </a:t>
            </a:r>
            <a:r>
              <a:rPr lang="es-ES" sz="6600" b="1" dirty="0">
                <a:solidFill>
                  <a:srgbClr val="FFFF00"/>
                </a:solidFill>
                <a:latin typeface="Bahnschrift SemiCondensed" panose="020B0502040204020203" pitchFamily="34" charset="0"/>
              </a:rPr>
              <a:t>resuelve</a:t>
            </a:r>
            <a:r>
              <a:rPr lang="es-ES" sz="6600" b="1" dirty="0">
                <a:solidFill>
                  <a:prstClr val="white"/>
                </a:solidFill>
                <a:latin typeface="Bahnschrift SemiCondensed" panose="020B0502040204020203" pitchFamily="34" charset="0"/>
              </a:rPr>
              <a:t> ese problema</a:t>
            </a:r>
            <a:r>
              <a:rPr lang="es-ES" sz="6600" b="1" dirty="0" smtClean="0">
                <a:solidFill>
                  <a:prstClr val="white"/>
                </a:solidFill>
                <a:latin typeface="Bahnschrift SemiCondensed" panose="020B0502040204020203" pitchFamily="34" charset="0"/>
              </a:rPr>
              <a:t>.</a:t>
            </a:r>
            <a:endParaRPr lang="es-ES" sz="66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1610345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302359"/>
            <a:ext cx="11769505" cy="6001643"/>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En el </a:t>
            </a:r>
            <a:r>
              <a:rPr lang="es-ES" sz="4800" b="1" dirty="0">
                <a:solidFill>
                  <a:srgbClr val="FFFF00"/>
                </a:solidFill>
                <a:latin typeface="Bahnschrift SemiCondensed" panose="020B0502040204020203" pitchFamily="34" charset="0"/>
              </a:rPr>
              <a:t>capítulo 19 </a:t>
            </a:r>
            <a:r>
              <a:rPr lang="es-ES" sz="4800" b="1" dirty="0">
                <a:solidFill>
                  <a:prstClr val="white"/>
                </a:solidFill>
                <a:latin typeface="Bahnschrift SemiCondensed" panose="020B0502040204020203" pitchFamily="34" charset="0"/>
              </a:rPr>
              <a:t>se aborda uno de los puntos más discutidos por los proponentes de la TUG: </a:t>
            </a:r>
            <a:r>
              <a:rPr lang="es-ES" sz="4800" b="1" dirty="0">
                <a:solidFill>
                  <a:srgbClr val="FFFF00"/>
                </a:solidFill>
                <a:latin typeface="Bahnschrift SemiCondensed" panose="020B0502040204020203" pitchFamily="34" charset="0"/>
              </a:rPr>
              <a:t>la humanidad de Cristo y la perfección de carácter</a:t>
            </a:r>
            <a:r>
              <a:rPr lang="es-ES" sz="4800" b="1" dirty="0">
                <a:solidFill>
                  <a:prstClr val="white"/>
                </a:solidFill>
                <a:latin typeface="Bahnschrift SemiCondensed" panose="020B0502040204020203" pitchFamily="34" charset="0"/>
              </a:rPr>
              <a:t>. Aquí se responden cuestiones tales como</a:t>
            </a:r>
            <a:r>
              <a:rPr lang="es-ES" sz="4800" b="1" dirty="0" smtClean="0">
                <a:solidFill>
                  <a:prstClr val="white"/>
                </a:solidFill>
                <a:latin typeface="Bahnschrift SemiCondensed" panose="020B0502040204020203" pitchFamily="34" charset="0"/>
              </a:rPr>
              <a:t>: </a:t>
            </a:r>
            <a:r>
              <a:rPr lang="es-ES" sz="4800" b="1" dirty="0">
                <a:solidFill>
                  <a:prstClr val="white"/>
                </a:solidFill>
                <a:latin typeface="Bahnschrift SemiCondensed" panose="020B0502040204020203" pitchFamily="34" charset="0"/>
              </a:rPr>
              <a:t>¿Cuál fue la razón principal por la que Cristo se hizo humano? ¿Es posible copiar el modelo de vida que Él ha dejado? Y, si es posible, ¿hasta qué punto podemos hacerlo</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8495064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302359"/>
            <a:ext cx="11769505" cy="5909310"/>
          </a:xfrm>
          <a:prstGeom prst="rect">
            <a:avLst/>
          </a:prstGeom>
          <a:noFill/>
        </p:spPr>
        <p:txBody>
          <a:bodyPr wrap="square" rtlCol="0">
            <a:spAutoFit/>
          </a:bodyPr>
          <a:lstStyle/>
          <a:p>
            <a:pPr lvl="0"/>
            <a:r>
              <a:rPr lang="es-ES" sz="5400" b="1" dirty="0">
                <a:solidFill>
                  <a:prstClr val="white"/>
                </a:solidFill>
                <a:latin typeface="Bahnschrift SemiCondensed" panose="020B0502040204020203" pitchFamily="34" charset="0"/>
              </a:rPr>
              <a:t>Hemos añadido </a:t>
            </a:r>
            <a:r>
              <a:rPr lang="es-ES" sz="5400" b="1" dirty="0">
                <a:solidFill>
                  <a:srgbClr val="FFFF00"/>
                </a:solidFill>
                <a:latin typeface="Bahnschrift SemiCondensed" panose="020B0502040204020203" pitchFamily="34" charset="0"/>
              </a:rPr>
              <a:t>dos apéndices </a:t>
            </a:r>
            <a:r>
              <a:rPr lang="es-ES" sz="5400" b="1" dirty="0">
                <a:solidFill>
                  <a:prstClr val="white"/>
                </a:solidFill>
                <a:latin typeface="Bahnschrift SemiCondensed" panose="020B0502040204020203" pitchFamily="34" charset="0"/>
              </a:rPr>
              <a:t>con el objetivo de aportar claridad sobre dos temas relevantes. </a:t>
            </a:r>
            <a:r>
              <a:rPr lang="es-ES" sz="5400" b="1" dirty="0">
                <a:solidFill>
                  <a:srgbClr val="FFFF00"/>
                </a:solidFill>
                <a:latin typeface="Bahnschrift SemiCondensed" panose="020B0502040204020203" pitchFamily="34" charset="0"/>
              </a:rPr>
              <a:t>El primero </a:t>
            </a:r>
            <a:r>
              <a:rPr lang="es-ES" sz="5400" b="1" dirty="0">
                <a:solidFill>
                  <a:prstClr val="white"/>
                </a:solidFill>
                <a:latin typeface="Bahnschrift SemiCondensed" panose="020B0502040204020203" pitchFamily="34" charset="0"/>
              </a:rPr>
              <a:t>presenta una breve reflexión sobre la propuesta de </a:t>
            </a:r>
            <a:r>
              <a:rPr lang="es-ES" sz="5400" b="1" dirty="0" err="1">
                <a:solidFill>
                  <a:prstClr val="white"/>
                </a:solidFill>
                <a:latin typeface="Bahnschrift SemiCondensed" panose="020B0502040204020203" pitchFamily="34" charset="0"/>
              </a:rPr>
              <a:t>Andreasen</a:t>
            </a:r>
            <a:r>
              <a:rPr lang="es-ES" sz="5400" b="1" dirty="0">
                <a:solidFill>
                  <a:prstClr val="white"/>
                </a:solidFill>
                <a:latin typeface="Bahnschrift SemiCondensed" panose="020B0502040204020203" pitchFamily="34" charset="0"/>
              </a:rPr>
              <a:t> de </a:t>
            </a:r>
            <a:r>
              <a:rPr lang="es-ES" sz="5400" b="1" dirty="0">
                <a:solidFill>
                  <a:srgbClr val="FFFF00"/>
                </a:solidFill>
                <a:latin typeface="Bahnschrift SemiCondensed" panose="020B0502040204020203" pitchFamily="34" charset="0"/>
              </a:rPr>
              <a:t>una expiación en tres fases</a:t>
            </a:r>
            <a:r>
              <a:rPr lang="es-ES" sz="5400" b="1" dirty="0">
                <a:solidFill>
                  <a:prstClr val="white"/>
                </a:solidFill>
                <a:latin typeface="Bahnschrift SemiCondensed" panose="020B0502040204020203" pitchFamily="34" charset="0"/>
              </a:rPr>
              <a:t>. Su entendimiento sobre la </a:t>
            </a:r>
            <a:r>
              <a:rPr lang="es-ES" sz="5400" b="1" dirty="0">
                <a:solidFill>
                  <a:srgbClr val="FFFF00"/>
                </a:solidFill>
                <a:latin typeface="Bahnschrift SemiCondensed" panose="020B0502040204020203" pitchFamily="34" charset="0"/>
              </a:rPr>
              <a:t>última fase</a:t>
            </a:r>
            <a:r>
              <a:rPr lang="es-ES" sz="5400" b="1" dirty="0">
                <a:solidFill>
                  <a:prstClr val="white"/>
                </a:solidFill>
                <a:latin typeface="Bahnschrift SemiCondensed" panose="020B0502040204020203" pitchFamily="34" charset="0"/>
              </a:rPr>
              <a:t> propició su entendimiento sobre la </a:t>
            </a:r>
            <a:r>
              <a:rPr lang="es-ES" sz="5400" b="1" dirty="0">
                <a:solidFill>
                  <a:srgbClr val="FFFF00"/>
                </a:solidFill>
                <a:latin typeface="Bahnschrift SemiCondensed" panose="020B0502040204020203" pitchFamily="34" charset="0"/>
              </a:rPr>
              <a:t>TUG</a:t>
            </a:r>
            <a:r>
              <a:rPr lang="es-ES" sz="5400" b="1" dirty="0" smtClean="0">
                <a:solidFill>
                  <a:prstClr val="white"/>
                </a:solidFill>
                <a:latin typeface="Bahnschrift SemiCondensed" panose="020B0502040204020203" pitchFamily="34" charset="0"/>
              </a:rPr>
              <a:t>.</a:t>
            </a:r>
            <a:endParaRPr lang="es-ES" sz="5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4644733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258114"/>
            <a:ext cx="11769505" cy="6740307"/>
          </a:xfrm>
          <a:prstGeom prst="rect">
            <a:avLst/>
          </a:prstGeom>
          <a:noFill/>
        </p:spPr>
        <p:txBody>
          <a:bodyPr wrap="square" rtlCol="0">
            <a:spAutoFit/>
          </a:bodyPr>
          <a:lstStyle/>
          <a:p>
            <a:pPr lvl="0"/>
            <a:r>
              <a:rPr lang="es-ES" sz="5400" b="1" dirty="0">
                <a:solidFill>
                  <a:prstClr val="white"/>
                </a:solidFill>
                <a:latin typeface="Bahnschrift SemiCondensed" panose="020B0502040204020203" pitchFamily="34" charset="0"/>
              </a:rPr>
              <a:t>Además, </a:t>
            </a:r>
            <a:r>
              <a:rPr lang="es-ES" sz="5400" b="1">
                <a:solidFill>
                  <a:prstClr val="white"/>
                </a:solidFill>
                <a:latin typeface="Bahnschrift SemiCondensed" panose="020B0502040204020203" pitchFamily="34" charset="0"/>
              </a:rPr>
              <a:t>se </a:t>
            </a:r>
            <a:r>
              <a:rPr lang="es-ES" sz="5400" b="1" smtClean="0">
                <a:solidFill>
                  <a:prstClr val="white"/>
                </a:solidFill>
                <a:latin typeface="Bahnschrift SemiCondensed" panose="020B0502040204020203" pitchFamily="34" charset="0"/>
              </a:rPr>
              <a:t>analiza </a:t>
            </a:r>
            <a:r>
              <a:rPr lang="es-ES" sz="5400" b="1" dirty="0">
                <a:solidFill>
                  <a:prstClr val="white"/>
                </a:solidFill>
                <a:latin typeface="Bahnschrift SemiCondensed" panose="020B0502040204020203" pitchFamily="34" charset="0"/>
              </a:rPr>
              <a:t>la expresión «</a:t>
            </a:r>
            <a:r>
              <a:rPr lang="es-ES" sz="5400" b="1" dirty="0">
                <a:solidFill>
                  <a:srgbClr val="FFFF00"/>
                </a:solidFill>
                <a:latin typeface="Bahnschrift SemiCondensed" panose="020B0502040204020203" pitchFamily="34" charset="0"/>
              </a:rPr>
              <a:t>expiación final</a:t>
            </a:r>
            <a:r>
              <a:rPr lang="es-ES" sz="5400" b="1" dirty="0">
                <a:solidFill>
                  <a:prstClr val="white"/>
                </a:solidFill>
                <a:latin typeface="Bahnschrift SemiCondensed" panose="020B0502040204020203" pitchFamily="34" charset="0"/>
              </a:rPr>
              <a:t>» en los escritos de la Sra. White. Ella enseña que el ministerio de Cristo tiene claras repercusiones sobre la experiencia espiritual de los santos, pero su entendimiento de la «expiación final» es muy distinto al que plantean los proponentes de la TUG</a:t>
            </a:r>
            <a:r>
              <a:rPr lang="es-ES" sz="5400" b="1" dirty="0" smtClean="0">
                <a:solidFill>
                  <a:prstClr val="white"/>
                </a:solidFill>
                <a:latin typeface="Bahnschrift SemiCondensed" panose="020B0502040204020203" pitchFamily="34" charset="0"/>
              </a:rPr>
              <a:t>.</a:t>
            </a:r>
            <a:endParaRPr lang="es-ES" sz="54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27067780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DF81605B-49F8-990A-EC00-43EE02F4B4E9}"/>
              </a:ext>
            </a:extLst>
          </p:cNvPr>
          <p:cNvSpPr txBox="1"/>
          <p:nvPr/>
        </p:nvSpPr>
        <p:spPr>
          <a:xfrm>
            <a:off x="211247" y="258114"/>
            <a:ext cx="11769505" cy="6001643"/>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El </a:t>
            </a:r>
            <a:r>
              <a:rPr lang="es-ES" sz="4800" b="1" dirty="0">
                <a:solidFill>
                  <a:srgbClr val="FFFF00"/>
                </a:solidFill>
                <a:latin typeface="Bahnschrift SemiCondensed" panose="020B0502040204020203" pitchFamily="34" charset="0"/>
              </a:rPr>
              <a:t>apéndice B </a:t>
            </a:r>
            <a:r>
              <a:rPr lang="es-ES" sz="4800" b="1" dirty="0">
                <a:solidFill>
                  <a:prstClr val="white"/>
                </a:solidFill>
                <a:latin typeface="Bahnschrift SemiCondensed" panose="020B0502040204020203" pitchFamily="34" charset="0"/>
              </a:rPr>
              <a:t>expande la discusión del tema de la </a:t>
            </a:r>
            <a:r>
              <a:rPr lang="es-ES" sz="4800" b="1" dirty="0">
                <a:solidFill>
                  <a:srgbClr val="FFFF00"/>
                </a:solidFill>
                <a:latin typeface="Bahnschrift SemiCondensed" panose="020B0502040204020203" pitchFamily="34" charset="0"/>
              </a:rPr>
              <a:t>expiación</a:t>
            </a:r>
            <a:r>
              <a:rPr lang="es-ES" sz="4800" b="1" dirty="0">
                <a:solidFill>
                  <a:prstClr val="white"/>
                </a:solidFill>
                <a:latin typeface="Bahnschrift SemiCondensed" panose="020B0502040204020203" pitchFamily="34" charset="0"/>
              </a:rPr>
              <a:t> en un artículo escrito por Denis </a:t>
            </a:r>
            <a:r>
              <a:rPr lang="es-ES" sz="4800" b="1" dirty="0" err="1">
                <a:solidFill>
                  <a:prstClr val="white"/>
                </a:solidFill>
                <a:latin typeface="Bahnschrift SemiCondensed" panose="020B0502040204020203" pitchFamily="34" charset="0"/>
              </a:rPr>
              <a:t>Fortin</a:t>
            </a:r>
            <a:r>
              <a:rPr lang="es-ES" sz="4800" b="1" dirty="0">
                <a:solidFill>
                  <a:prstClr val="white"/>
                </a:solidFill>
                <a:latin typeface="Bahnschrift SemiCondensed" panose="020B0502040204020203" pitchFamily="34" charset="0"/>
              </a:rPr>
              <a:t>, extraído de la Enciclopedia de Elena G. de White, que presenta la comprensión de la Sra. White sobre esta doctrina. </a:t>
            </a:r>
            <a:r>
              <a:rPr lang="es-ES" sz="4800" b="1" dirty="0" smtClean="0">
                <a:solidFill>
                  <a:prstClr val="white"/>
                </a:solidFill>
                <a:latin typeface="Bahnschrift SemiCondensed" panose="020B0502040204020203" pitchFamily="34" charset="0"/>
              </a:rPr>
              <a:t>Descubriremos que </a:t>
            </a:r>
            <a:r>
              <a:rPr lang="es-ES" sz="4800" b="1" dirty="0">
                <a:solidFill>
                  <a:prstClr val="white"/>
                </a:solidFill>
                <a:latin typeface="Bahnschrift SemiCondensed" panose="020B0502040204020203" pitchFamily="34" charset="0"/>
              </a:rPr>
              <a:t>«ella usó la palabra [expiación] de tres maneras diferentes, desde un significado específico y enfocado hasta un significado amplio</a:t>
            </a:r>
            <a:r>
              <a:rPr lang="es-ES" sz="4800" b="1" dirty="0" smtClean="0">
                <a:solidFill>
                  <a:prstClr val="white"/>
                </a:solidFill>
                <a:latin typeface="Bahnschrift SemiCondensed" panose="020B0502040204020203" pitchFamily="34" charset="0"/>
              </a:rPr>
              <a:t>».</a:t>
            </a:r>
            <a:endParaRPr lang="es-ES" sz="4800" b="1" dirty="0">
              <a:solidFill>
                <a:prstClr val="white"/>
              </a:solidFill>
              <a:latin typeface="Bahnschrift SemiCondensed" panose="020B0502040204020203" pitchFamily="34" charset="0"/>
            </a:endParaRPr>
          </a:p>
        </p:txBody>
      </p:sp>
    </p:spTree>
    <p:extLst>
      <p:ext uri="{BB962C8B-B14F-4D97-AF65-F5344CB8AC3E}">
        <p14:creationId xmlns:p14="http://schemas.microsoft.com/office/powerpoint/2010/main" val="321947932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6">
            <a:extLst>
              <a:ext uri="{FF2B5EF4-FFF2-40B4-BE49-F238E27FC236}">
                <a16:creationId xmlns:a16="http://schemas.microsoft.com/office/drawing/2014/main" id="{E04BD369-A28C-D8C0-6206-A7B4754C2A31}"/>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C7DA6392-58FA-2875-347E-661B3E5181A2}"/>
              </a:ext>
            </a:extLst>
          </p:cNvPr>
          <p:cNvSpPr txBox="1"/>
          <p:nvPr/>
        </p:nvSpPr>
        <p:spPr>
          <a:xfrm>
            <a:off x="6571795" y="797510"/>
            <a:ext cx="5332491" cy="52629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800" b="1"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¿Quieres que este estudio sea un</a:t>
            </a:r>
            <a:r>
              <a:rPr kumimoji="0" lang="es-ES" sz="4800" b="1" i="0" u="none" strike="noStrike" kern="1200" cap="none" spc="0" normalizeH="0" noProof="0" dirty="0" smtClean="0">
                <a:ln>
                  <a:noFill/>
                </a:ln>
                <a:solidFill>
                  <a:prstClr val="white"/>
                </a:solidFill>
                <a:effectLst/>
                <a:uLnTx/>
                <a:uFillTx/>
                <a:latin typeface="Century Gothic" panose="020B0502020202020204" pitchFamily="34" charset="0"/>
                <a:ea typeface="+mn-ea"/>
                <a:cs typeface="+mn-cs"/>
              </a:rPr>
              <a:t> instrumento de bendición para proclamar el mensaje de salvación?</a:t>
            </a:r>
            <a:endParaRPr kumimoji="0" lang="es-DO" sz="4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076819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567301" y="0"/>
            <a:ext cx="336788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DO" sz="3600" dirty="0" smtClean="0">
                <a:solidFill>
                  <a:prstClr val="white"/>
                </a:solidFill>
                <a:latin typeface="Bahnschrift SemiCondensed" panose="020B0502040204020203" pitchFamily="34" charset="0"/>
              </a:rPr>
              <a:t>AP.  17: 1-6</a:t>
            </a:r>
            <a:endParaRPr kumimoji="0" lang="es-DO" sz="3600" b="0" i="0" u="none" strike="noStrike" kern="1200" cap="none" spc="0" normalizeH="0" baseline="0" noProof="0" dirty="0">
              <a:ln>
                <a:noFill/>
              </a:ln>
              <a:solidFill>
                <a:prstClr val="white"/>
              </a:solidFill>
              <a:effectLst/>
              <a:uLnTx/>
              <a:uFillTx/>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377057" y="797510"/>
            <a:ext cx="11437886" cy="5262979"/>
          </a:xfrm>
          <a:prstGeom prst="rect">
            <a:avLst/>
          </a:prstGeom>
          <a:noFill/>
        </p:spPr>
        <p:txBody>
          <a:bodyPr wrap="square" rtlCol="0">
            <a:spAutoFit/>
          </a:bodyPr>
          <a:lstStyle/>
          <a:p>
            <a:pPr lvl="0"/>
            <a:r>
              <a:rPr lang="es-ES" sz="4800" b="1" dirty="0">
                <a:solidFill>
                  <a:prstClr val="white"/>
                </a:solidFill>
                <a:latin typeface="Bahnschrift SemiCondensed" panose="020B0502040204020203" pitchFamily="34" charset="0"/>
              </a:rPr>
              <a:t>5 En la frente llevaba escrito un nombre misterioso: la gran </a:t>
            </a:r>
            <a:r>
              <a:rPr lang="es-ES" sz="4800" b="1" dirty="0">
                <a:solidFill>
                  <a:srgbClr val="FFFF00"/>
                </a:solidFill>
                <a:latin typeface="Bahnschrift SemiCondensed" panose="020B0502040204020203" pitchFamily="34" charset="0"/>
              </a:rPr>
              <a:t>babilonia</a:t>
            </a:r>
            <a:r>
              <a:rPr lang="es-ES" sz="4800" b="1" dirty="0">
                <a:solidFill>
                  <a:prstClr val="white"/>
                </a:solidFill>
                <a:latin typeface="Bahnschrift SemiCondensed" panose="020B0502040204020203" pitchFamily="34" charset="0"/>
              </a:rPr>
              <a:t>, </a:t>
            </a:r>
            <a:r>
              <a:rPr lang="es-ES" sz="4800" b="1" dirty="0">
                <a:solidFill>
                  <a:srgbClr val="FFFF00"/>
                </a:solidFill>
                <a:latin typeface="Bahnschrift SemiCondensed" panose="020B0502040204020203" pitchFamily="34" charset="0"/>
              </a:rPr>
              <a:t>madre</a:t>
            </a:r>
            <a:r>
              <a:rPr lang="es-ES" sz="4800" b="1" dirty="0">
                <a:solidFill>
                  <a:prstClr val="white"/>
                </a:solidFill>
                <a:latin typeface="Bahnschrift SemiCondensed" panose="020B0502040204020203" pitchFamily="34" charset="0"/>
              </a:rPr>
              <a:t> de las </a:t>
            </a:r>
            <a:r>
              <a:rPr lang="es-ES" sz="4800" b="1" dirty="0">
                <a:solidFill>
                  <a:srgbClr val="FFFF00"/>
                </a:solidFill>
                <a:latin typeface="Bahnschrift SemiCondensed" panose="020B0502040204020203" pitchFamily="34" charset="0"/>
              </a:rPr>
              <a:t>prostitutas</a:t>
            </a:r>
            <a:r>
              <a:rPr lang="es-ES" sz="4800" b="1" dirty="0">
                <a:solidFill>
                  <a:prstClr val="white"/>
                </a:solidFill>
                <a:latin typeface="Bahnschrift SemiCondensed" panose="020B0502040204020203" pitchFamily="34" charset="0"/>
              </a:rPr>
              <a:t> y de las </a:t>
            </a:r>
            <a:r>
              <a:rPr lang="es-ES" sz="4800" b="1" dirty="0">
                <a:solidFill>
                  <a:srgbClr val="FFFF00"/>
                </a:solidFill>
                <a:latin typeface="Bahnschrift SemiCondensed" panose="020B0502040204020203" pitchFamily="34" charset="0"/>
              </a:rPr>
              <a:t>abominaciones</a:t>
            </a:r>
            <a:r>
              <a:rPr lang="es-ES" sz="4800" b="1" dirty="0">
                <a:solidFill>
                  <a:prstClr val="white"/>
                </a:solidFill>
                <a:latin typeface="Bahnschrift SemiCondensed" panose="020B0502040204020203" pitchFamily="34" charset="0"/>
              </a:rPr>
              <a:t> de la tierra. 6 Vi que la </a:t>
            </a:r>
            <a:r>
              <a:rPr lang="es-ES" sz="4800" b="1" dirty="0">
                <a:solidFill>
                  <a:srgbClr val="FFFF00"/>
                </a:solidFill>
                <a:latin typeface="Bahnschrift SemiCondensed" panose="020B0502040204020203" pitchFamily="34" charset="0"/>
              </a:rPr>
              <a:t>mujer</a:t>
            </a:r>
            <a:r>
              <a:rPr lang="es-ES" sz="4800" b="1" dirty="0">
                <a:solidFill>
                  <a:prstClr val="white"/>
                </a:solidFill>
                <a:latin typeface="Bahnschrift SemiCondensed" panose="020B0502040204020203" pitchFamily="34" charset="0"/>
              </a:rPr>
              <a:t> se había </a:t>
            </a:r>
            <a:r>
              <a:rPr lang="es-ES" sz="4800" b="1" dirty="0">
                <a:solidFill>
                  <a:srgbClr val="FFFF00"/>
                </a:solidFill>
                <a:latin typeface="Bahnschrift SemiCondensed" panose="020B0502040204020203" pitchFamily="34" charset="0"/>
              </a:rPr>
              <a:t>emborrachado</a:t>
            </a:r>
            <a:r>
              <a:rPr lang="es-ES" sz="4800" b="1" dirty="0">
                <a:solidFill>
                  <a:prstClr val="white"/>
                </a:solidFill>
                <a:latin typeface="Bahnschrift SemiCondensed" panose="020B0502040204020203" pitchFamily="34" charset="0"/>
              </a:rPr>
              <a:t> con la </a:t>
            </a:r>
            <a:r>
              <a:rPr lang="es-ES" sz="4800" b="1" dirty="0">
                <a:solidFill>
                  <a:srgbClr val="FFFF00"/>
                </a:solidFill>
                <a:latin typeface="Bahnschrift SemiCondensed" panose="020B0502040204020203" pitchFamily="34" charset="0"/>
              </a:rPr>
              <a:t>sangre</a:t>
            </a:r>
            <a:r>
              <a:rPr lang="es-ES" sz="4800" b="1" dirty="0">
                <a:solidFill>
                  <a:prstClr val="white"/>
                </a:solidFill>
                <a:latin typeface="Bahnschrift SemiCondensed" panose="020B0502040204020203" pitchFamily="34" charset="0"/>
              </a:rPr>
              <a:t> de los </a:t>
            </a:r>
            <a:r>
              <a:rPr lang="es-ES" sz="4800" b="1" u="sng" dirty="0">
                <a:solidFill>
                  <a:prstClr val="white"/>
                </a:solidFill>
                <a:latin typeface="Bahnschrift SemiCondensed" panose="020B0502040204020203" pitchFamily="34" charset="0"/>
              </a:rPr>
              <a:t>creyentes</a:t>
            </a:r>
            <a:r>
              <a:rPr lang="es-ES" sz="4800" b="1" dirty="0">
                <a:solidFill>
                  <a:prstClr val="white"/>
                </a:solidFill>
                <a:latin typeface="Bahnschrift SemiCondensed" panose="020B0502040204020203" pitchFamily="34" charset="0"/>
              </a:rPr>
              <a:t> y de los que </a:t>
            </a:r>
            <a:r>
              <a:rPr lang="es-ES" sz="4800" b="1" u="sng" dirty="0">
                <a:solidFill>
                  <a:prstClr val="white"/>
                </a:solidFill>
                <a:latin typeface="Bahnschrift SemiCondensed" panose="020B0502040204020203" pitchFamily="34" charset="0"/>
              </a:rPr>
              <a:t>testificaron de Jesús</a:t>
            </a:r>
            <a:r>
              <a:rPr lang="es-ES" sz="4800" b="1" dirty="0">
                <a:solidFill>
                  <a:prstClr val="white"/>
                </a:solidFill>
                <a:latin typeface="Bahnschrift SemiCondensed" panose="020B0502040204020203" pitchFamily="34" charset="0"/>
              </a:rPr>
              <a:t>. Al verla, quedé sumamente asombrado.”</a:t>
            </a:r>
          </a:p>
        </p:txBody>
      </p:sp>
    </p:spTree>
    <p:extLst>
      <p:ext uri="{BB962C8B-B14F-4D97-AF65-F5344CB8AC3E}">
        <p14:creationId xmlns:p14="http://schemas.microsoft.com/office/powerpoint/2010/main" val="135779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567301" y="0"/>
            <a:ext cx="336788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DO" sz="3600" dirty="0" smtClean="0">
                <a:solidFill>
                  <a:prstClr val="white"/>
                </a:solidFill>
                <a:latin typeface="Bahnschrift SemiCondensed" panose="020B0502040204020203" pitchFamily="34" charset="0"/>
              </a:rPr>
              <a:t>AP.  17: 18  NVI</a:t>
            </a:r>
            <a:endParaRPr kumimoji="0" lang="es-DO" sz="3600" b="0" i="0" u="none" strike="noStrike" kern="1200" cap="none" spc="0" normalizeH="0" baseline="0" noProof="0" dirty="0">
              <a:ln>
                <a:noFill/>
              </a:ln>
              <a:solidFill>
                <a:prstClr val="white"/>
              </a:solidFill>
              <a:effectLst/>
              <a:uLnTx/>
              <a:uFillTx/>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377057" y="797510"/>
            <a:ext cx="11437886" cy="5016758"/>
          </a:xfrm>
          <a:prstGeom prst="rect">
            <a:avLst/>
          </a:prstGeom>
          <a:noFill/>
        </p:spPr>
        <p:txBody>
          <a:bodyPr wrap="square" rtlCol="0">
            <a:spAutoFit/>
          </a:bodyPr>
          <a:lstStyle/>
          <a:p>
            <a:pPr lvl="0"/>
            <a:r>
              <a:rPr lang="es-ES" sz="8000" b="1" dirty="0">
                <a:solidFill>
                  <a:prstClr val="white"/>
                </a:solidFill>
                <a:latin typeface="Bahnschrift SemiCondensed" panose="020B0502040204020203" pitchFamily="34" charset="0"/>
              </a:rPr>
              <a:t>La </a:t>
            </a:r>
            <a:r>
              <a:rPr lang="es-ES" sz="8000" b="1" dirty="0">
                <a:solidFill>
                  <a:srgbClr val="FFFF00"/>
                </a:solidFill>
                <a:latin typeface="Bahnschrift SemiCondensed" panose="020B0502040204020203" pitchFamily="34" charset="0"/>
              </a:rPr>
              <a:t>mujer</a:t>
            </a:r>
            <a:r>
              <a:rPr lang="es-ES" sz="8000" b="1" dirty="0">
                <a:solidFill>
                  <a:prstClr val="white"/>
                </a:solidFill>
                <a:latin typeface="Bahnschrift SemiCondensed" panose="020B0502040204020203" pitchFamily="34" charset="0"/>
              </a:rPr>
              <a:t> que has visto es aquella </a:t>
            </a:r>
            <a:r>
              <a:rPr lang="es-ES" sz="8000" b="1" dirty="0">
                <a:solidFill>
                  <a:srgbClr val="FFFF00"/>
                </a:solidFill>
                <a:latin typeface="Bahnschrift SemiCondensed" panose="020B0502040204020203" pitchFamily="34" charset="0"/>
              </a:rPr>
              <a:t>gran ciudad </a:t>
            </a:r>
            <a:r>
              <a:rPr lang="es-ES" sz="8000" b="1" dirty="0">
                <a:solidFill>
                  <a:prstClr val="white"/>
                </a:solidFill>
                <a:latin typeface="Bahnschrift SemiCondensed" panose="020B0502040204020203" pitchFamily="34" charset="0"/>
              </a:rPr>
              <a:t>que tiene poder de gobernar sobre los </a:t>
            </a:r>
            <a:r>
              <a:rPr lang="es-ES" sz="8000" b="1" dirty="0">
                <a:solidFill>
                  <a:srgbClr val="FFFF00"/>
                </a:solidFill>
                <a:latin typeface="Bahnschrift SemiCondensed" panose="020B0502040204020203" pitchFamily="34" charset="0"/>
              </a:rPr>
              <a:t>reyes</a:t>
            </a:r>
            <a:r>
              <a:rPr lang="es-ES" sz="8000" b="1" dirty="0">
                <a:solidFill>
                  <a:prstClr val="white"/>
                </a:solidFill>
                <a:latin typeface="Bahnschrift SemiCondensed" panose="020B0502040204020203" pitchFamily="34" charset="0"/>
              </a:rPr>
              <a:t> de la tierra</a:t>
            </a:r>
          </a:p>
        </p:txBody>
      </p:sp>
    </p:spTree>
    <p:extLst>
      <p:ext uri="{BB962C8B-B14F-4D97-AF65-F5344CB8AC3E}">
        <p14:creationId xmlns:p14="http://schemas.microsoft.com/office/powerpoint/2010/main" val="3187471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DF81605B-49F8-990A-EC00-43EE02F4B4E9}"/>
              </a:ext>
            </a:extLst>
          </p:cNvPr>
          <p:cNvSpPr txBox="1"/>
          <p:nvPr/>
        </p:nvSpPr>
        <p:spPr>
          <a:xfrm>
            <a:off x="211247" y="671691"/>
            <a:ext cx="11769505" cy="5078313"/>
          </a:xfrm>
          <a:prstGeom prst="rect">
            <a:avLst/>
          </a:prstGeom>
          <a:noFill/>
        </p:spPr>
        <p:txBody>
          <a:bodyPr wrap="square" rtlCol="0">
            <a:spAutoFit/>
          </a:bodyPr>
          <a:lstStyle/>
          <a:p>
            <a:pPr lvl="0"/>
            <a:r>
              <a:rPr lang="es-ES" sz="5400" b="1" dirty="0">
                <a:solidFill>
                  <a:prstClr val="white"/>
                </a:solidFill>
                <a:latin typeface="Bahnschrift SemiCondensed" panose="020B0502040204020203" pitchFamily="34" charset="0"/>
              </a:rPr>
              <a:t>Puede que algunos de nosotros, como los príncipes del pueblo hebreo, </a:t>
            </a:r>
            <a:r>
              <a:rPr lang="es-ES" sz="5400" b="1" dirty="0">
                <a:solidFill>
                  <a:srgbClr val="FFFF00"/>
                </a:solidFill>
                <a:latin typeface="Bahnschrift SemiCondensed" panose="020B0502040204020203" pitchFamily="34" charset="0"/>
              </a:rPr>
              <a:t>exageremos</a:t>
            </a:r>
            <a:r>
              <a:rPr lang="es-ES" sz="5400" b="1" dirty="0">
                <a:solidFill>
                  <a:prstClr val="white"/>
                </a:solidFill>
                <a:latin typeface="Bahnschrift SemiCondensed" panose="020B0502040204020203" pitchFamily="34" charset="0"/>
              </a:rPr>
              <a:t> la magnitud de los desafíos y </a:t>
            </a:r>
            <a:r>
              <a:rPr lang="es-ES" sz="5400" b="1" dirty="0">
                <a:solidFill>
                  <a:srgbClr val="FFFF00"/>
                </a:solidFill>
                <a:latin typeface="Bahnschrift SemiCondensed" panose="020B0502040204020203" pitchFamily="34" charset="0"/>
              </a:rPr>
              <a:t>sobredimensionemos</a:t>
            </a:r>
            <a:r>
              <a:rPr lang="es-ES" sz="5400" b="1" dirty="0">
                <a:solidFill>
                  <a:prstClr val="white"/>
                </a:solidFill>
                <a:latin typeface="Bahnschrift SemiCondensed" panose="020B0502040204020203" pitchFamily="34" charset="0"/>
              </a:rPr>
              <a:t> el poder de los enemigos que nos impiden entrar a la Canaán celestial, </a:t>
            </a:r>
          </a:p>
        </p:txBody>
      </p:sp>
    </p:spTree>
    <p:extLst>
      <p:ext uri="{BB962C8B-B14F-4D97-AF65-F5344CB8AC3E}">
        <p14:creationId xmlns:p14="http://schemas.microsoft.com/office/powerpoint/2010/main" val="3867143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ccion 01-Mensaje de los 3 angeles" id="{E36B23E9-E561-41C0-A577-9B93B8962885}" vid="{5F957260-1CFC-4283-8A3F-25F00EE8906C}"/>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mensaje tres angeles</Template>
  <TotalTime>24709</TotalTime>
  <Words>3600</Words>
  <Application>Microsoft Office PowerPoint</Application>
  <PresentationFormat>Panorámica</PresentationFormat>
  <Paragraphs>92</Paragraphs>
  <Slides>65</Slides>
  <Notes>1</Notes>
  <HiddenSlides>0</HiddenSlides>
  <MMClips>0</MMClips>
  <ScaleCrop>false</ScaleCrop>
  <HeadingPairs>
    <vt:vector size="6" baseType="variant">
      <vt:variant>
        <vt:lpstr>Fuentes usadas</vt:lpstr>
      </vt:variant>
      <vt:variant>
        <vt:i4>9</vt:i4>
      </vt:variant>
      <vt:variant>
        <vt:lpstr>Tema</vt:lpstr>
      </vt:variant>
      <vt:variant>
        <vt:i4>2</vt:i4>
      </vt:variant>
      <vt:variant>
        <vt:lpstr>Títulos de diapositiva</vt:lpstr>
      </vt:variant>
      <vt:variant>
        <vt:i4>65</vt:i4>
      </vt:variant>
    </vt:vector>
  </HeadingPairs>
  <TitlesOfParts>
    <vt:vector size="76" baseType="lpstr">
      <vt:lpstr>Arial</vt:lpstr>
      <vt:lpstr>Avenir Next LT Pro</vt:lpstr>
      <vt:lpstr>Bahnschrift SemiBold Condensed</vt:lpstr>
      <vt:lpstr>Bahnschrift SemiCondensed</vt:lpstr>
      <vt:lpstr>Bauhaus 93</vt:lpstr>
      <vt:lpstr>Calibri</vt:lpstr>
      <vt:lpstr>Calibri Light</vt:lpstr>
      <vt:lpstr>Cascadia Code</vt:lpstr>
      <vt:lpstr>Century Gothic</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Ulises Aguero Arroyo</dc:creator>
  <cp:lastModifiedBy>Ulises Aguero Arroyo</cp:lastModifiedBy>
  <cp:revision>1311</cp:revision>
  <dcterms:created xsi:type="dcterms:W3CDTF">2022-04-02T22:48:54Z</dcterms:created>
  <dcterms:modified xsi:type="dcterms:W3CDTF">2023-09-11T01:05:10Z</dcterms:modified>
</cp:coreProperties>
</file>