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7" r:id="rId4"/>
    <p:sldId id="258" r:id="rId5"/>
    <p:sldId id="275" r:id="rId6"/>
    <p:sldId id="259" r:id="rId7"/>
    <p:sldId id="270" r:id="rId8"/>
    <p:sldId id="271" r:id="rId9"/>
    <p:sldId id="272" r:id="rId10"/>
    <p:sldId id="264" r:id="rId11"/>
    <p:sldId id="269" r:id="rId12"/>
    <p:sldId id="261" r:id="rId13"/>
    <p:sldId id="277" r:id="rId14"/>
    <p:sldId id="279" r:id="rId15"/>
    <p:sldId id="280" r:id="rId16"/>
    <p:sldId id="282" r:id="rId17"/>
    <p:sldId id="284" r:id="rId18"/>
    <p:sldId id="286" r:id="rId19"/>
    <p:sldId id="287" r:id="rId20"/>
    <p:sldId id="283" r:id="rId21"/>
    <p:sldId id="288" r:id="rId22"/>
    <p:sldId id="293" r:id="rId23"/>
    <p:sldId id="281" r:id="rId24"/>
    <p:sldId id="285" r:id="rId25"/>
    <p:sldId id="291" r:id="rId26"/>
    <p:sldId id="289" r:id="rId27"/>
    <p:sldId id="290" r:id="rId28"/>
    <p:sldId id="294" r:id="rId29"/>
    <p:sldId id="295" r:id="rId30"/>
    <p:sldId id="296" r:id="rId31"/>
    <p:sldId id="297" r:id="rId32"/>
    <p:sldId id="301" r:id="rId33"/>
    <p:sldId id="300" r:id="rId34"/>
    <p:sldId id="302" r:id="rId35"/>
    <p:sldId id="298" r:id="rId36"/>
    <p:sldId id="315" r:id="rId37"/>
    <p:sldId id="303" r:id="rId38"/>
    <p:sldId id="305" r:id="rId39"/>
    <p:sldId id="306" r:id="rId40"/>
    <p:sldId id="307" r:id="rId41"/>
    <p:sldId id="308" r:id="rId42"/>
    <p:sldId id="309" r:id="rId43"/>
    <p:sldId id="310" r:id="rId44"/>
    <p:sldId id="311" r:id="rId45"/>
    <p:sldId id="312" r:id="rId46"/>
    <p:sldId id="313" r:id="rId47"/>
    <p:sldId id="314" r:id="rId48"/>
    <p:sldId id="262" r:id="rId49"/>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4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texto vertical 2"/>
          <p:cNvSpPr>
            <a:spLocks noGrp="1"/>
          </p:cNvSpPr>
          <p:nvPr>
            <p:ph type="body" orient="vert" idx="1" hasCustomPrompt="1"/>
          </p:nvPr>
        </p:nvSpPr>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contenido 2"/>
          <p:cNvSpPr>
            <a:spLocks noGrp="1"/>
          </p:cNvSpPr>
          <p:nvPr>
            <p:ph idx="1" hasCustomPrompt="1"/>
          </p:nvPr>
        </p:nvSpPr>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endParaRPr lang="es-ES"/>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contenido 2"/>
          <p:cNvSpPr>
            <a:spLocks noGrp="1"/>
          </p:cNvSpPr>
          <p:nvPr>
            <p:ph sz="half" idx="1" hasCustomPrompt="1"/>
          </p:nvPr>
        </p:nvSpPr>
        <p:spPr>
          <a:xfrm>
            <a:off x="838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contenido 3"/>
          <p:cNvSpPr>
            <a:spLocks noGrp="1"/>
          </p:cNvSpPr>
          <p:nvPr>
            <p:ph sz="half" idx="2" hasCustomPrompt="1"/>
          </p:nvPr>
        </p:nvSpPr>
        <p:spPr>
          <a:xfrm>
            <a:off x="6172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4" name="Marcador de contenido 3"/>
          <p:cNvSpPr>
            <a:spLocks noGrp="1"/>
          </p:cNvSpPr>
          <p:nvPr>
            <p:ph sz="half" idx="2" hasCustomPrompt="1"/>
          </p:nvPr>
        </p:nvSpPr>
        <p:spPr>
          <a:xfrm>
            <a:off x="839788" y="2505075"/>
            <a:ext cx="5157787"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7" name="Marcador de fecha 6"/>
          <p:cNvSpPr>
            <a:spLocks noGrp="1"/>
          </p:cNvSpPr>
          <p:nvPr>
            <p:ph type="dt" sz="half" idx="10"/>
          </p:nvPr>
        </p:nvSpPr>
        <p:spPr/>
        <p:txBody>
          <a:bodyPr/>
          <a:lstStyle/>
          <a:p>
            <a:fld id="{374C648D-F527-4B47-B518-4DE233CA1F8D}" type="datetimeFigureOut">
              <a:rPr lang="es-DO" smtClean="0"/>
            </a:fld>
            <a:endParaRPr lang="es-DO"/>
          </a:p>
        </p:txBody>
      </p:sp>
      <p:sp>
        <p:nvSpPr>
          <p:cNvPr id="8" name="Marcador de pie de página 7"/>
          <p:cNvSpPr>
            <a:spLocks noGrp="1"/>
          </p:cNvSpPr>
          <p:nvPr>
            <p:ph type="ftr" sz="quarter" idx="11"/>
          </p:nvPr>
        </p:nvSpPr>
        <p:spPr/>
        <p:txBody>
          <a:bodyPr/>
          <a:lstStyle/>
          <a:p>
            <a:endParaRPr lang="es-DO"/>
          </a:p>
        </p:txBody>
      </p:sp>
      <p:sp>
        <p:nvSpPr>
          <p:cNvPr id="9" name="Marcador de número de diapositiva 8"/>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fecha 2"/>
          <p:cNvSpPr>
            <a:spLocks noGrp="1"/>
          </p:cNvSpPr>
          <p:nvPr>
            <p:ph type="dt" sz="half" idx="10"/>
          </p:nvPr>
        </p:nvSpPr>
        <p:spPr/>
        <p:txBody>
          <a:bodyPr/>
          <a:lstStyle/>
          <a:p>
            <a:fld id="{374C648D-F527-4B47-B518-4DE233CA1F8D}" type="datetimeFigureOut">
              <a:rPr lang="es-DO" smtClean="0"/>
            </a:fld>
            <a:endParaRPr lang="es-DO"/>
          </a:p>
        </p:txBody>
      </p:sp>
      <p:sp>
        <p:nvSpPr>
          <p:cNvPr id="4" name="Marcador de pie de página 3"/>
          <p:cNvSpPr>
            <a:spLocks noGrp="1"/>
          </p:cNvSpPr>
          <p:nvPr>
            <p:ph type="ftr" sz="quarter" idx="11"/>
          </p:nvPr>
        </p:nvSpPr>
        <p:spPr/>
        <p:txBody>
          <a:bodyPr/>
          <a:lstStyle/>
          <a:p>
            <a:endParaRPr lang="es-DO"/>
          </a:p>
        </p:txBody>
      </p:sp>
      <p:sp>
        <p:nvSpPr>
          <p:cNvPr id="5" name="Marcador de número de diapositiva 4"/>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4C648D-F527-4B47-B518-4DE233CA1F8D}" type="datetimeFigureOut">
              <a:rPr lang="es-DO" smtClean="0"/>
            </a:fld>
            <a:endParaRPr lang="es-DO"/>
          </a:p>
        </p:txBody>
      </p:sp>
      <p:sp>
        <p:nvSpPr>
          <p:cNvPr id="3" name="Marcador de pie de página 2"/>
          <p:cNvSpPr>
            <a:spLocks noGrp="1"/>
          </p:cNvSpPr>
          <p:nvPr>
            <p:ph type="ftr" sz="quarter" idx="11"/>
          </p:nvPr>
        </p:nvSpPr>
        <p:spPr/>
        <p:txBody>
          <a:bodyPr/>
          <a:lstStyle/>
          <a:p>
            <a:endParaRPr lang="es-DO"/>
          </a:p>
        </p:txBody>
      </p:sp>
      <p:sp>
        <p:nvSpPr>
          <p:cNvPr id="4" name="Marcador de número de diapositiva 3"/>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contenido 2"/>
          <p:cNvSpPr>
            <a:spLocks noGrp="1"/>
          </p:cNvSpPr>
          <p:nvPr>
            <p:ph idx="1" hasCustomPrompt="1"/>
          </p:nvPr>
        </p:nvSpPr>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texto vertical 2"/>
          <p:cNvSpPr>
            <a:spLocks noGrp="1"/>
          </p:cNvSpPr>
          <p:nvPr>
            <p:ph type="body" orient="vert" idx="1" hasCustomPrompt="1"/>
          </p:nvPr>
        </p:nvSpPr>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endParaRPr lang="es-ES"/>
          </a:p>
        </p:txBody>
      </p:sp>
      <p:sp>
        <p:nvSpPr>
          <p:cNvPr id="4" name="Marcador de fecha 3"/>
          <p:cNvSpPr>
            <a:spLocks noGrp="1"/>
          </p:cNvSpPr>
          <p:nvPr>
            <p:ph type="dt" sz="half" idx="10"/>
          </p:nvPr>
        </p:nvSpPr>
        <p:spPr/>
        <p:txBody>
          <a:bodyPr/>
          <a:lstStyle/>
          <a:p>
            <a:fld id="{374C648D-F527-4B47-B518-4DE233CA1F8D}" type="datetimeFigureOut">
              <a:rPr lang="es-DO" smtClean="0"/>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contenido 2"/>
          <p:cNvSpPr>
            <a:spLocks noGrp="1"/>
          </p:cNvSpPr>
          <p:nvPr>
            <p:ph sz="half" idx="1" hasCustomPrompt="1"/>
          </p:nvPr>
        </p:nvSpPr>
        <p:spPr>
          <a:xfrm>
            <a:off x="838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contenido 3"/>
          <p:cNvSpPr>
            <a:spLocks noGrp="1"/>
          </p:cNvSpPr>
          <p:nvPr>
            <p:ph sz="half" idx="2" hasCustomPrompt="1"/>
          </p:nvPr>
        </p:nvSpPr>
        <p:spPr>
          <a:xfrm>
            <a:off x="6172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4" name="Marcador de contenido 3"/>
          <p:cNvSpPr>
            <a:spLocks noGrp="1"/>
          </p:cNvSpPr>
          <p:nvPr>
            <p:ph sz="half" idx="2" hasCustomPrompt="1"/>
          </p:nvPr>
        </p:nvSpPr>
        <p:spPr>
          <a:xfrm>
            <a:off x="839788" y="2505075"/>
            <a:ext cx="5157787"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7" name="Marcador de fecha 6"/>
          <p:cNvSpPr>
            <a:spLocks noGrp="1"/>
          </p:cNvSpPr>
          <p:nvPr>
            <p:ph type="dt" sz="half" idx="10"/>
          </p:nvPr>
        </p:nvSpPr>
        <p:spPr/>
        <p:txBody>
          <a:bodyPr/>
          <a:lstStyle/>
          <a:p>
            <a:fld id="{374C648D-F527-4B47-B518-4DE233CA1F8D}" type="datetimeFigureOut">
              <a:rPr lang="es-DO" smtClean="0"/>
            </a:fld>
            <a:endParaRPr lang="es-DO"/>
          </a:p>
        </p:txBody>
      </p:sp>
      <p:sp>
        <p:nvSpPr>
          <p:cNvPr id="8" name="Marcador de pie de página 7"/>
          <p:cNvSpPr>
            <a:spLocks noGrp="1"/>
          </p:cNvSpPr>
          <p:nvPr>
            <p:ph type="ftr" sz="quarter" idx="11"/>
          </p:nvPr>
        </p:nvSpPr>
        <p:spPr/>
        <p:txBody>
          <a:bodyPr/>
          <a:lstStyle/>
          <a:p>
            <a:endParaRPr lang="es-DO"/>
          </a:p>
        </p:txBody>
      </p:sp>
      <p:sp>
        <p:nvSpPr>
          <p:cNvPr id="9" name="Marcador de número de diapositiva 8"/>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DO"/>
          </a:p>
        </p:txBody>
      </p:sp>
      <p:sp>
        <p:nvSpPr>
          <p:cNvPr id="3" name="Marcador de fecha 2"/>
          <p:cNvSpPr>
            <a:spLocks noGrp="1"/>
          </p:cNvSpPr>
          <p:nvPr>
            <p:ph type="dt" sz="half" idx="10"/>
          </p:nvPr>
        </p:nvSpPr>
        <p:spPr/>
        <p:txBody>
          <a:bodyPr/>
          <a:lstStyle/>
          <a:p>
            <a:fld id="{374C648D-F527-4B47-B518-4DE233CA1F8D}" type="datetimeFigureOut">
              <a:rPr lang="es-DO" smtClean="0"/>
            </a:fld>
            <a:endParaRPr lang="es-DO"/>
          </a:p>
        </p:txBody>
      </p:sp>
      <p:sp>
        <p:nvSpPr>
          <p:cNvPr id="4" name="Marcador de pie de página 3"/>
          <p:cNvSpPr>
            <a:spLocks noGrp="1"/>
          </p:cNvSpPr>
          <p:nvPr>
            <p:ph type="ftr" sz="quarter" idx="11"/>
          </p:nvPr>
        </p:nvSpPr>
        <p:spPr/>
        <p:txBody>
          <a:bodyPr/>
          <a:lstStyle/>
          <a:p>
            <a:endParaRPr lang="es-DO"/>
          </a:p>
        </p:txBody>
      </p:sp>
      <p:sp>
        <p:nvSpPr>
          <p:cNvPr id="5" name="Marcador de número de diapositiva 4"/>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4C648D-F527-4B47-B518-4DE233CA1F8D}" type="datetimeFigureOut">
              <a:rPr lang="es-DO" smtClean="0"/>
            </a:fld>
            <a:endParaRPr lang="es-DO"/>
          </a:p>
        </p:txBody>
      </p:sp>
      <p:sp>
        <p:nvSpPr>
          <p:cNvPr id="3" name="Marcador de pie de página 2"/>
          <p:cNvSpPr>
            <a:spLocks noGrp="1"/>
          </p:cNvSpPr>
          <p:nvPr>
            <p:ph type="ftr" sz="quarter" idx="11"/>
          </p:nvPr>
        </p:nvSpPr>
        <p:spPr/>
        <p:txBody>
          <a:bodyPr/>
          <a:lstStyle/>
          <a:p>
            <a:endParaRPr lang="es-DO"/>
          </a:p>
        </p:txBody>
      </p:sp>
      <p:sp>
        <p:nvSpPr>
          <p:cNvPr id="4" name="Marcador de número de diapositiva 3"/>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374C648D-F527-4B47-B518-4DE233CA1F8D}" type="datetimeFigureOut">
              <a:rPr lang="es-DO" smtClean="0"/>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DCF17388-65FA-47A1-B58A-5588233490C4}" type="slidenum">
              <a:rPr lang="es-DO" smtClean="0"/>
            </a:fld>
            <a:endParaRPr lang="es-DO"/>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fld>
            <a:endParaRPr lang="es-D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fld>
            <a:endParaRPr lang="es-DO"/>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D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fld>
            <a:endParaRPr lang="es-D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fld>
            <a:endParaRPr lang="es-D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887240"/>
            <a:ext cx="11769505" cy="5631180"/>
          </a:xfrm>
          <a:prstGeom prst="rect">
            <a:avLst/>
          </a:prstGeom>
          <a:noFill/>
        </p:spPr>
        <p:txBody>
          <a:bodyPr wrap="square" rtlCol="0">
            <a:spAutoFit/>
          </a:bodyPr>
          <a:lstStyle/>
          <a:p>
            <a:pPr algn="ctr"/>
            <a:r>
              <a:rPr lang="es-ES" sz="4000">
                <a:latin typeface="Bahnschrift SemiCondensed" panose="020B0502040204020203" pitchFamily="34" charset="0"/>
              </a:rPr>
              <a:t>Recibir el nombre de Dios como un sello de identidad es una promesa para todos los fieles desde los tiempos del AT. En el contexto de la quinta trompeta, los que tienen «el sello de Dios en la frente» (Ap 9:4) son librados de ese juicio. Esto no significa que esta trompeta haga referencia al mismo evento de Apocalipsis 7:1-3; simplemente describe a los fieles siendo librados del juicio divino durante ese período histórico.</a:t>
            </a:r>
            <a:endParaRPr lang="es-ES" sz="4000">
              <a:latin typeface="Bahnschrift SemiCondensed" panose="020B05020402040202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Apocalipsis. 14: 3-5</a:t>
            </a:r>
            <a:endParaRPr lang="es-DO" dirty="0">
              <a:latin typeface="Bahnschrift SemiCondensed" panose="020B0502040204020203" pitchFamily="34" charset="0"/>
            </a:endParaRPr>
          </a:p>
        </p:txBody>
      </p:sp>
      <p:sp>
        <p:nvSpPr>
          <p:cNvPr id="5" name="CuadroTexto 4"/>
          <p:cNvSpPr txBox="1"/>
          <p:nvPr/>
        </p:nvSpPr>
        <p:spPr>
          <a:xfrm>
            <a:off x="72390" y="676910"/>
            <a:ext cx="12040870" cy="6035675"/>
          </a:xfrm>
          <a:prstGeom prst="rect">
            <a:avLst/>
          </a:prstGeom>
          <a:noFill/>
        </p:spPr>
        <p:txBody>
          <a:bodyPr wrap="square" rtlCol="0">
            <a:noAutofit/>
          </a:bodyPr>
          <a:lstStyle/>
          <a:p>
            <a:pPr algn="ctr"/>
            <a:r>
              <a:rPr sz="3640" dirty="0">
                <a:latin typeface="Bahnschrift SemiCondensed" panose="020B0502040204020203" pitchFamily="34" charset="0"/>
              </a:rPr>
              <a:t>3Y cantaban un cántico nuevo delante del trono, y delante de los cuatro seres vivientes, y de los ancianos; y nadie podía aprender el cántico sino aquellos ciento cuarenta y cuatro mil que fueron redimidos de entre los de la tierra.</a:t>
            </a:r>
            <a:endParaRPr sz="3640" dirty="0">
              <a:latin typeface="Bahnschrift SemiCondensed" panose="020B0502040204020203" pitchFamily="34" charset="0"/>
            </a:endParaRPr>
          </a:p>
          <a:p>
            <a:pPr algn="ctr"/>
            <a:r>
              <a:rPr sz="3640" dirty="0">
                <a:latin typeface="Bahnschrift SemiCondensed" panose="020B0502040204020203" pitchFamily="34" charset="0"/>
              </a:rPr>
              <a:t>4Estos son los que no se contaminaron con mujeres, pues son vírgenes. </a:t>
            </a:r>
            <a:r>
              <a:rPr sz="3640" dirty="0">
                <a:latin typeface="Bahnschrift SemiCondensed" panose="020B0502040204020203" pitchFamily="34" charset="0"/>
                <a:sym typeface="+mn-ea"/>
              </a:rPr>
              <a:t>Estos son los que siguen al Cordero por dondequiera que va.</a:t>
            </a:r>
            <a:r>
              <a:rPr lang="es-DO" sz="3640" dirty="0">
                <a:latin typeface="Bahnschrift SemiCondensed" panose="020B0502040204020203" pitchFamily="34" charset="0"/>
                <a:sym typeface="+mn-ea"/>
              </a:rPr>
              <a:t> </a:t>
            </a:r>
            <a:r>
              <a:rPr sz="3640" dirty="0">
                <a:latin typeface="Bahnschrift SemiCondensed" panose="020B0502040204020203" pitchFamily="34" charset="0"/>
                <a:sym typeface="+mn-ea"/>
              </a:rPr>
              <a:t>Estos fueron redimidos de entre los hombres como primicias para Dios y para el Cordero;</a:t>
            </a:r>
            <a:endParaRPr sz="3640" dirty="0">
              <a:latin typeface="Bahnschrift SemiCondensed" panose="020B0502040204020203" pitchFamily="34" charset="0"/>
            </a:endParaRPr>
          </a:p>
          <a:p>
            <a:pPr algn="ctr"/>
            <a:r>
              <a:rPr sz="3640" dirty="0">
                <a:latin typeface="Bahnschrift SemiCondensed" panose="020B0502040204020203" pitchFamily="34" charset="0"/>
                <a:sym typeface="+mn-ea"/>
              </a:rPr>
              <a:t>5y en sus bocas no fue hallada mentira, pues son sin mancha delante del trono de Dios.</a:t>
            </a:r>
            <a:endParaRPr sz="3640" dirty="0">
              <a:latin typeface="Bahnschrift SemiCondensed" panose="020B0502040204020203" pitchFamily="3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887240"/>
            <a:ext cx="11769505" cy="4399915"/>
          </a:xfrm>
          <a:prstGeom prst="rect">
            <a:avLst/>
          </a:prstGeom>
          <a:noFill/>
        </p:spPr>
        <p:txBody>
          <a:bodyPr wrap="square" rtlCol="0">
            <a:spAutoFit/>
          </a:bodyPr>
          <a:lstStyle/>
          <a:p>
            <a:pPr algn="ctr"/>
            <a:r>
              <a:rPr lang="es-ES" sz="4000">
                <a:latin typeface="Bahnschrift SemiCondensed" panose="020B0502040204020203" pitchFamily="34" charset="0"/>
              </a:rPr>
              <a:t>¿Cómo debemos interpretar las expresiones </a:t>
            </a:r>
            <a:r>
              <a:rPr lang="es-ES" sz="4000">
                <a:solidFill>
                  <a:schemeClr val="accent4"/>
                </a:solidFill>
                <a:latin typeface="Bahnschrift SemiCondensed" panose="020B0502040204020203" pitchFamily="34" charset="0"/>
              </a:rPr>
              <a:t>«nunca se mancharon», «son vírgenes», «primicias para Dios», «en sus bocas no se halló engaño», «son sin mancha»</a:t>
            </a:r>
            <a:r>
              <a:rPr lang="es-ES" sz="4000">
                <a:latin typeface="Bahnschrift SemiCondensed" panose="020B0502040204020203" pitchFamily="34" charset="0"/>
              </a:rPr>
              <a:t>? ¿Infieren estos enunciados que los 144.000 llegarán a poseer un carácter impecable</a:t>
            </a:r>
            <a:r>
              <a:rPr lang="es-DO" altLang="es-ES" sz="4000">
                <a:latin typeface="Bahnschrift SemiCondensed" panose="020B0502040204020203" pitchFamily="34" charset="0"/>
              </a:rPr>
              <a:t>? ¿Alcanzaron ellos una madurez de carácter única en la historia del mundo?</a:t>
            </a:r>
            <a:endParaRPr lang="es-DO" altLang="es-ES" sz="4000">
              <a:latin typeface="Bahnschrift SemiCondensed" panose="020B0502040204020203"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611015"/>
            <a:ext cx="11769505" cy="6308725"/>
          </a:xfrm>
          <a:prstGeom prst="rect">
            <a:avLst/>
          </a:prstGeom>
          <a:noFill/>
        </p:spPr>
        <p:txBody>
          <a:bodyPr wrap="square" rtlCol="0">
            <a:spAutoFit/>
          </a:bodyPr>
          <a:lstStyle/>
          <a:p>
            <a:pPr algn="ctr"/>
            <a:r>
              <a:rPr lang="es-DO" altLang="es-ES" sz="4400" b="1">
                <a:solidFill>
                  <a:schemeClr val="accent2">
                    <a:lumMod val="60000"/>
                    <a:lumOff val="40000"/>
                  </a:schemeClr>
                </a:solidFill>
                <a:latin typeface="Bahnschrift SemiCondensed" panose="020B0502040204020203" pitchFamily="34" charset="0"/>
              </a:rPr>
              <a:t>NO HAY MANCHAS</a:t>
            </a:r>
            <a:endParaRPr lang="es-DO" altLang="es-ES" sz="4400" b="1">
              <a:solidFill>
                <a:schemeClr val="accent2">
                  <a:lumMod val="60000"/>
                  <a:lumOff val="40000"/>
                </a:schemeClr>
              </a:solidFill>
              <a:latin typeface="Bahnschrift SemiCondensed" panose="020B0502040204020203" pitchFamily="34" charset="0"/>
            </a:endParaRPr>
          </a:p>
          <a:p>
            <a:pPr algn="just"/>
            <a:r>
              <a:rPr lang="es-DO" altLang="es-ES" sz="3600">
                <a:latin typeface="Bahnschrift SemiCondensed" panose="020B0502040204020203" pitchFamily="34" charset="0"/>
              </a:rPr>
              <a:t>Tanto la ausencia de engaño como el ser sin mancha, son características de los fieles de todos los tiempos, </a:t>
            </a:r>
            <a:r>
              <a:rPr lang="es-DO" altLang="es-ES" sz="3600">
                <a:solidFill>
                  <a:schemeClr val="accent2"/>
                </a:solidFill>
                <a:latin typeface="Bahnschrift SemiCondensed" panose="020B0502040204020203" pitchFamily="34" charset="0"/>
              </a:rPr>
              <a:t>no son cualidades exclusivas</a:t>
            </a:r>
            <a:r>
              <a:rPr lang="es-DO" altLang="es-ES" sz="3600">
                <a:latin typeface="Bahnschrift SemiCondensed" panose="020B0502040204020203" pitchFamily="34" charset="0"/>
              </a:rPr>
              <a:t> de un grupo de creyente que, según la TUG, habrían alcanzado semejante estado de impecabilidad.</a:t>
            </a:r>
            <a:endParaRPr lang="es-DO" altLang="es-ES" sz="3600">
              <a:latin typeface="Bahnschrift SemiCondensed" panose="020B0502040204020203" pitchFamily="34" charset="0"/>
            </a:endParaRPr>
          </a:p>
          <a:p>
            <a:pPr algn="just"/>
            <a:r>
              <a:rPr lang="es-DO" altLang="es-ES" sz="3600">
                <a:latin typeface="Bahnschrift SemiCondensed" panose="020B0502040204020203" pitchFamily="34" charset="0"/>
              </a:rPr>
              <a:t>Tanto la ausencia de engaño como el ser sin mancha, </a:t>
            </a:r>
            <a:r>
              <a:rPr lang="es-DO" altLang="es-ES" sz="3600">
                <a:solidFill>
                  <a:schemeClr val="accent2"/>
                </a:solidFill>
                <a:latin typeface="Bahnschrift SemiCondensed" panose="020B0502040204020203" pitchFamily="34" charset="0"/>
              </a:rPr>
              <a:t>son características de los fieles de todos los tiempos</a:t>
            </a:r>
            <a:r>
              <a:rPr lang="es-DO" altLang="es-ES" sz="3600">
                <a:latin typeface="Bahnschrift SemiCondensed" panose="020B0502040204020203" pitchFamily="34" charset="0"/>
              </a:rPr>
              <a:t>, no son cualidades exclusivas de un grupo de creyente que, según la TUG, habrían alcanzado semejante estado de impecabilidad. </a:t>
            </a:r>
            <a:endParaRPr lang="es-DO" altLang="es-ES" sz="3600">
              <a:latin typeface="Bahnschrift SemiCondensed" panose="020B05020402040202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887240"/>
            <a:ext cx="11769505" cy="5631180"/>
          </a:xfrm>
          <a:prstGeom prst="rect">
            <a:avLst/>
          </a:prstGeom>
          <a:noFill/>
        </p:spPr>
        <p:txBody>
          <a:bodyPr wrap="square" rtlCol="0">
            <a:spAutoFit/>
          </a:bodyPr>
          <a:lstStyle/>
          <a:p>
            <a:pPr algn="ctr"/>
            <a:r>
              <a:rPr lang="es-DO" sz="4000">
                <a:solidFill>
                  <a:srgbClr val="FF0000"/>
                </a:solidFill>
                <a:latin typeface="Bahnschrift SemiCondensed" panose="020B0502040204020203" pitchFamily="34" charset="0"/>
              </a:rPr>
              <a:t>IMPORTANTE!</a:t>
            </a:r>
            <a:r>
              <a:rPr sz="4000">
                <a:solidFill>
                  <a:srgbClr val="FF0000"/>
                </a:solidFill>
                <a:latin typeface="Bahnschrift SemiCondensed" panose="020B0502040204020203" pitchFamily="34" charset="0"/>
              </a:rPr>
              <a:t> </a:t>
            </a:r>
            <a:endParaRPr sz="4000">
              <a:solidFill>
                <a:srgbClr val="FF0000"/>
              </a:solidFill>
              <a:latin typeface="Bahnschrift SemiCondensed" panose="020B0502040204020203" pitchFamily="34" charset="0"/>
            </a:endParaRPr>
          </a:p>
          <a:p>
            <a:pPr algn="ctr"/>
            <a:r>
              <a:rPr sz="4000">
                <a:latin typeface="Bahnschrift SemiCondensed" panose="020B0502040204020203" pitchFamily="34" charset="0"/>
              </a:rPr>
              <a:t>La única manera de comparecer </a:t>
            </a:r>
            <a:r>
              <a:rPr sz="4000">
                <a:solidFill>
                  <a:schemeClr val="accent2"/>
                </a:solidFill>
                <a:latin typeface="Bahnschrift SemiCondensed" panose="020B0502040204020203" pitchFamily="34" charset="0"/>
              </a:rPr>
              <a:t>sin mancha delante de Dios</a:t>
            </a:r>
            <a:r>
              <a:rPr sz="4000">
                <a:latin typeface="Bahnschrift SemiCondensed" panose="020B0502040204020203" pitchFamily="34" charset="0"/>
              </a:rPr>
              <a:t> es después de haber sido purificado por el fuego divino (cf. Is 6:5-6; 4:4; Zac 13:6-9) y haber quedado con un registro limpio al finalizar el juicio. </a:t>
            </a:r>
            <a:r>
              <a:rPr sz="4000">
                <a:solidFill>
                  <a:schemeClr val="accent2"/>
                </a:solidFill>
                <a:latin typeface="Bahnschrift SemiCondensed" panose="020B0502040204020203" pitchFamily="34" charset="0"/>
              </a:rPr>
              <a:t>Solo la justicia de Cristo, aceptada por fe</a:t>
            </a:r>
            <a:r>
              <a:rPr sz="4000">
                <a:latin typeface="Bahnschrift SemiCondensed" panose="020B0502040204020203" pitchFamily="34" charset="0"/>
              </a:rPr>
              <a:t>, puede garantizarnos un registro «como si nunca hubiésemos pecado» delante de Dios.</a:t>
            </a:r>
            <a:endParaRPr sz="4000">
              <a:latin typeface="Bahnschrift SemiCondensed" panose="020B0502040204020203"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1690515"/>
            <a:ext cx="11769505" cy="3476625"/>
          </a:xfrm>
          <a:prstGeom prst="rect">
            <a:avLst/>
          </a:prstGeom>
          <a:noFill/>
        </p:spPr>
        <p:txBody>
          <a:bodyPr wrap="square" rtlCol="0">
            <a:spAutoFit/>
          </a:bodyPr>
          <a:lstStyle/>
          <a:p>
            <a:pPr algn="ctr"/>
            <a:r>
              <a:rPr sz="4400">
                <a:latin typeface="Bahnschrift SemiCondensed" panose="020B0502040204020203" pitchFamily="34" charset="0"/>
              </a:rPr>
              <a:t>La necesidad de ser sin mancha e irreprensibles siempre ha sido un imperativo para los creyentes, es una de las demandas del Evangelio y no solo para la última generación:</a:t>
            </a:r>
            <a:endParaRPr sz="4400">
              <a:latin typeface="Bahnschrift SemiCondensed" panose="020B0502040204020203"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Romanos 13: 11-14</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000" dirty="0">
                <a:latin typeface="Bahnschrift SemiCondensed" panose="020B0502040204020203" pitchFamily="34" charset="0"/>
              </a:rPr>
              <a:t>11</a:t>
            </a:r>
            <a:r>
              <a:rPr lang="es-DO" sz="4000" dirty="0">
                <a:latin typeface="Bahnschrift SemiCondensed" panose="020B0502040204020203" pitchFamily="34" charset="0"/>
              </a:rPr>
              <a:t> </a:t>
            </a:r>
            <a:r>
              <a:rPr sz="4000" dirty="0">
                <a:latin typeface="Bahnschrift SemiCondensed" panose="020B0502040204020203" pitchFamily="34" charset="0"/>
              </a:rPr>
              <a:t>Hagan todo esto estando </a:t>
            </a:r>
            <a:r>
              <a:rPr sz="4000" dirty="0">
                <a:solidFill>
                  <a:schemeClr val="accent2"/>
                </a:solidFill>
                <a:latin typeface="Bahnschrift SemiCondensed" panose="020B0502040204020203" pitchFamily="34" charset="0"/>
              </a:rPr>
              <a:t>conscientes del tiempo en que vivimos</a:t>
            </a:r>
            <a:r>
              <a:rPr sz="4000" dirty="0">
                <a:latin typeface="Bahnschrift SemiCondensed" panose="020B0502040204020203" pitchFamily="34" charset="0"/>
              </a:rPr>
              <a:t>. Ya es hora de que despierten del sueño, pues nuestra salvación está ahora más cerca que cuando inicialmente creímos.</a:t>
            </a:r>
            <a:endParaRPr sz="4000" dirty="0">
              <a:latin typeface="Bahnschrift SemiCondensed" panose="020B0502040204020203" pitchFamily="34" charset="0"/>
            </a:endParaRPr>
          </a:p>
          <a:p>
            <a:pPr algn="ctr"/>
            <a:r>
              <a:rPr sz="4000" dirty="0">
                <a:latin typeface="Bahnschrift SemiCondensed" panose="020B0502040204020203" pitchFamily="34" charset="0"/>
              </a:rPr>
              <a:t>12</a:t>
            </a:r>
            <a:r>
              <a:rPr lang="es-DO" sz="4000" dirty="0">
                <a:latin typeface="Bahnschrift SemiCondensed" panose="020B0502040204020203" pitchFamily="34" charset="0"/>
              </a:rPr>
              <a:t> </a:t>
            </a:r>
            <a:r>
              <a:rPr sz="4000" dirty="0">
                <a:latin typeface="Bahnschrift SemiCondensed" panose="020B0502040204020203" pitchFamily="34" charset="0"/>
              </a:rPr>
              <a:t>La noche está muy avanzada y ya se acerca el día. Por eso, dejemos a un lado las obras de la oscuridad y </a:t>
            </a:r>
            <a:r>
              <a:rPr sz="4000" dirty="0">
                <a:solidFill>
                  <a:schemeClr val="accent2"/>
                </a:solidFill>
                <a:latin typeface="Bahnschrift SemiCondensed" panose="020B0502040204020203" pitchFamily="34" charset="0"/>
              </a:rPr>
              <a:t>pongámonos la armadura de la luz</a:t>
            </a:r>
            <a:r>
              <a:rPr sz="4000" dirty="0">
                <a:latin typeface="Bahnschrift SemiCondensed" panose="020B0502040204020203" pitchFamily="34" charset="0"/>
              </a:rPr>
              <a:t>.</a:t>
            </a:r>
            <a:endParaRPr sz="4000" dirty="0">
              <a:latin typeface="Bahnschrift SemiCondensed" panose="020B0502040204020203" pitchFamily="34" charset="0"/>
            </a:endParaRPr>
          </a:p>
          <a:p>
            <a:pPr algn="ctr"/>
            <a:endParaRPr sz="4000" dirty="0">
              <a:latin typeface="Bahnschrift SemiCondensed" panose="020B0502040204020203"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Romanos 13: 11-14</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000" dirty="0">
                <a:latin typeface="Bahnschrift SemiCondensed" panose="020B0502040204020203" pitchFamily="34" charset="0"/>
              </a:rPr>
              <a:t>13</a:t>
            </a:r>
            <a:r>
              <a:rPr lang="es-DO" sz="4000" dirty="0">
                <a:latin typeface="Bahnschrift SemiCondensed" panose="020B0502040204020203" pitchFamily="34" charset="0"/>
              </a:rPr>
              <a:t> </a:t>
            </a:r>
            <a:r>
              <a:rPr sz="4000" dirty="0">
                <a:latin typeface="Bahnschrift SemiCondensed" panose="020B0502040204020203" pitchFamily="34" charset="0"/>
              </a:rPr>
              <a:t>Vivamos decentemente, como a la luz del día, no en orgías y borracheras, ni en inmoralidad sexual y libertinaje, ni en disensiones y envidias.</a:t>
            </a:r>
            <a:endParaRPr sz="4000" dirty="0">
              <a:latin typeface="Bahnschrift SemiCondensed" panose="020B0502040204020203" pitchFamily="34" charset="0"/>
            </a:endParaRPr>
          </a:p>
          <a:p>
            <a:pPr algn="ctr"/>
            <a:r>
              <a:rPr sz="4000" dirty="0">
                <a:latin typeface="Bahnschrift SemiCondensed" panose="020B0502040204020203" pitchFamily="34" charset="0"/>
              </a:rPr>
              <a:t>14</a:t>
            </a:r>
            <a:r>
              <a:rPr lang="es-DO" sz="4000" dirty="0">
                <a:latin typeface="Bahnschrift SemiCondensed" panose="020B0502040204020203" pitchFamily="34" charset="0"/>
              </a:rPr>
              <a:t> </a:t>
            </a:r>
            <a:r>
              <a:rPr sz="4000" dirty="0">
                <a:latin typeface="Bahnschrift SemiCondensed" panose="020B0502040204020203" pitchFamily="34" charset="0"/>
              </a:rPr>
              <a:t>Más bien, </a:t>
            </a:r>
            <a:r>
              <a:rPr sz="4000" dirty="0">
                <a:solidFill>
                  <a:schemeClr val="accent2"/>
                </a:solidFill>
                <a:latin typeface="Bahnschrift SemiCondensed" panose="020B0502040204020203" pitchFamily="34" charset="0"/>
              </a:rPr>
              <a:t>revístanse ustedes del Señor Jesucristo,</a:t>
            </a:r>
            <a:r>
              <a:rPr sz="4000" dirty="0">
                <a:latin typeface="Bahnschrift SemiCondensed" panose="020B0502040204020203" pitchFamily="34" charset="0"/>
              </a:rPr>
              <a:t> y no se preocupen por satisfacer los deseos de la naturaleza pecaminosa.</a:t>
            </a:r>
            <a:endParaRPr sz="4000" dirty="0">
              <a:latin typeface="Bahnschrift SemiCondensed" panose="020B0502040204020203"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887240"/>
            <a:ext cx="11769505" cy="5015865"/>
          </a:xfrm>
          <a:prstGeom prst="rect">
            <a:avLst/>
          </a:prstGeom>
          <a:noFill/>
        </p:spPr>
        <p:txBody>
          <a:bodyPr wrap="square" rtlCol="0">
            <a:spAutoFit/>
          </a:bodyPr>
          <a:lstStyle/>
          <a:p>
            <a:pPr algn="ctr"/>
            <a:r>
              <a:rPr lang="es-DO" sz="4000">
                <a:solidFill>
                  <a:srgbClr val="FF0000"/>
                </a:solidFill>
                <a:latin typeface="Bahnschrift SemiCondensed" panose="020B0502040204020203" pitchFamily="34" charset="0"/>
              </a:rPr>
              <a:t>IMPORTANTE!</a:t>
            </a:r>
            <a:r>
              <a:rPr sz="4000">
                <a:solidFill>
                  <a:srgbClr val="FF0000"/>
                </a:solidFill>
                <a:latin typeface="Bahnschrift SemiCondensed" panose="020B0502040204020203" pitchFamily="34" charset="0"/>
              </a:rPr>
              <a:t> </a:t>
            </a:r>
            <a:endParaRPr sz="4000">
              <a:solidFill>
                <a:srgbClr val="FF0000"/>
              </a:solidFill>
              <a:latin typeface="Bahnschrift SemiCondensed" panose="020B0502040204020203" pitchFamily="34" charset="0"/>
            </a:endParaRPr>
          </a:p>
          <a:p>
            <a:pPr algn="ctr"/>
            <a:r>
              <a:rPr sz="4000">
                <a:latin typeface="Bahnschrift SemiCondensed" panose="020B0502040204020203" pitchFamily="34" charset="0"/>
              </a:rPr>
              <a:t>Las demandas éticas del Evangelio han sido las mismas para todos los creyentes de todos los tiempos, y lo seguirán siendo para los que también hemos alcanzado los fines de los tiempos. Solo los que cumplen con los estándares divinos, honrarán a Dios y serán contados con su protección y liberación al final de los tiempos.</a:t>
            </a:r>
            <a:endParaRPr sz="4000">
              <a:latin typeface="Bahnschrift SemiCondensed" panose="020B0502040204020203"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611015"/>
            <a:ext cx="11769505" cy="5446395"/>
          </a:xfrm>
          <a:prstGeom prst="rect">
            <a:avLst/>
          </a:prstGeom>
          <a:noFill/>
        </p:spPr>
        <p:txBody>
          <a:bodyPr wrap="square" rtlCol="0">
            <a:spAutoFit/>
          </a:bodyPr>
          <a:lstStyle/>
          <a:p>
            <a:pPr algn="just"/>
            <a:r>
              <a:rPr lang="es-ES" sz="4800">
                <a:solidFill>
                  <a:schemeClr val="accent2">
                    <a:lumMod val="40000"/>
                    <a:lumOff val="60000"/>
                  </a:schemeClr>
                </a:solidFill>
                <a:latin typeface="Bahnschrift SemiCondensed" panose="020B0502040204020203" pitchFamily="34" charset="0"/>
                <a:sym typeface="+mn-ea"/>
              </a:rPr>
              <a:t>«en sus bocas no se halló engaño», «son sin mancha»</a:t>
            </a:r>
            <a:endParaRPr lang="es-ES" sz="4800">
              <a:solidFill>
                <a:schemeClr val="accent2">
                  <a:lumMod val="40000"/>
                  <a:lumOff val="60000"/>
                </a:schemeClr>
              </a:solidFill>
              <a:latin typeface="Bahnschrift SemiCondensed" panose="020B0502040204020203" pitchFamily="34" charset="0"/>
              <a:sym typeface="+mn-ea"/>
            </a:endParaRPr>
          </a:p>
          <a:p>
            <a:pPr algn="just"/>
            <a:r>
              <a:rPr lang="es-DO" altLang="es-ES" sz="3600">
                <a:latin typeface="Bahnschrift SemiCondensed" panose="020B0502040204020203" pitchFamily="34" charset="0"/>
              </a:rPr>
              <a:t>Pablo también expresó a estos cristianos algo que sin duda se aplica a todos los cristianos —incluido los 144.000—: «Hagan todo sin murmuraciones y contiendas, para que sean irreprensibles y sencillos, hijos de Dios sin mancha en medio de una generación torcida y perversa, en la cual ustedes resplandecen como luminares en el mundo».</a:t>
            </a:r>
            <a:endParaRPr lang="es-DO" altLang="es-ES" sz="3600">
              <a:latin typeface="Bahnschrift SemiCondensed" panose="020B05020402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705563" y="1613118"/>
            <a:ext cx="9116008" cy="3630930"/>
          </a:xfrm>
          <a:prstGeom prst="rect">
            <a:avLst/>
          </a:prstGeom>
          <a:noFill/>
        </p:spPr>
        <p:txBody>
          <a:bodyPr wrap="square" rtlCol="0">
            <a:spAutoFit/>
          </a:bodyPr>
          <a:lstStyle/>
          <a:p>
            <a:pPr algn="ctr"/>
            <a:r>
              <a:rPr lang="es-DO" sz="11500" b="1" dirty="0">
                <a:latin typeface="Avenir Next LT Pro" panose="020B0504020202020204" pitchFamily="34" charset="0"/>
              </a:rPr>
              <a:t>E</a:t>
            </a:r>
            <a:r>
              <a:rPr lang="en-US" altLang="es-DO" sz="11500" b="1" dirty="0">
                <a:latin typeface="Avenir Next LT Pro" panose="020B0504020202020204" pitchFamily="34" charset="0"/>
              </a:rPr>
              <a:t>l car</a:t>
            </a:r>
            <a:r>
              <a:rPr lang="es-DO" altLang="en-US" sz="11500" b="1" dirty="0">
                <a:latin typeface="Avenir Next LT Pro" panose="020B0504020202020204" pitchFamily="34" charset="0"/>
              </a:rPr>
              <a:t>á</a:t>
            </a:r>
            <a:r>
              <a:rPr lang="en-US" altLang="es-DO" sz="11500" b="1" dirty="0">
                <a:latin typeface="Avenir Next LT Pro" panose="020B0504020202020204" pitchFamily="34" charset="0"/>
              </a:rPr>
              <a:t>cter de los 144</a:t>
            </a:r>
            <a:r>
              <a:rPr lang="es-DO" altLang="en-US" sz="11500" b="1" dirty="0">
                <a:latin typeface="Avenir Next LT Pro" panose="020B0504020202020204" pitchFamily="34" charset="0"/>
              </a:rPr>
              <a:t>.000</a:t>
            </a:r>
            <a:endParaRPr lang="es-DO" altLang="en-US" sz="11500" b="1" dirty="0">
              <a:latin typeface="Avenir Next LT Pro" panose="020B0504020202020204" pitchFamily="34" charset="0"/>
            </a:endParaRPr>
          </a:p>
        </p:txBody>
      </p:sp>
      <p:sp>
        <p:nvSpPr>
          <p:cNvPr id="5" name="CuadroTexto 4"/>
          <p:cNvSpPr txBox="1"/>
          <p:nvPr/>
        </p:nvSpPr>
        <p:spPr>
          <a:xfrm>
            <a:off x="10182131" y="5682108"/>
            <a:ext cx="2009869" cy="953135"/>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#9</a:t>
            </a:r>
            <a:endParaRPr lang="es-DO" sz="2800" dirty="0">
              <a:solidFill>
                <a:schemeClr val="accent4">
                  <a:lumMod val="75000"/>
                </a:schemeClr>
              </a:solidFill>
              <a:latin typeface="Bahnschrift SemiBold Condensed" panose="020B0502040204020203"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COMPARA</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400" dirty="0">
                <a:latin typeface="Bahnschrift SemiCondensed" panose="020B0502040204020203" pitchFamily="34" charset="0"/>
              </a:rPr>
              <a:t>Ap 14:5, «Y en sus bocas no se halló engaño; son sin mancha».</a:t>
            </a:r>
            <a:endParaRPr sz="4400" dirty="0">
              <a:latin typeface="Bahnschrift SemiCondensed" panose="020B0502040204020203" pitchFamily="34" charset="0"/>
            </a:endParaRPr>
          </a:p>
          <a:p>
            <a:pPr algn="ctr"/>
            <a:r>
              <a:rPr lang="es-DO" sz="4400" dirty="0">
                <a:solidFill>
                  <a:srgbClr val="FF0000"/>
                </a:solidFill>
                <a:latin typeface="Bahnschrift SemiCondensed" panose="020B0502040204020203" pitchFamily="34" charset="0"/>
              </a:rPr>
              <a:t>COMPARA</a:t>
            </a:r>
            <a:endParaRPr lang="es-DO" sz="4400" dirty="0">
              <a:solidFill>
                <a:srgbClr val="FF0000"/>
              </a:solidFill>
              <a:latin typeface="Bahnschrift SemiCondensed" panose="020B0502040204020203" pitchFamily="34" charset="0"/>
            </a:endParaRPr>
          </a:p>
          <a:p>
            <a:pPr algn="ctr"/>
            <a:r>
              <a:rPr lang="es-DO" sz="4400" dirty="0">
                <a:solidFill>
                  <a:schemeClr val="tx1"/>
                </a:solidFill>
                <a:latin typeface="Bahnschrift SemiCondensed" panose="020B0502040204020203" pitchFamily="34" charset="0"/>
              </a:rPr>
              <a:t>Sof 3:13, «El remanente de Israel no hará iniquidad ni dirá mentira ni habrá lengua engañosa en boca de ellos».</a:t>
            </a:r>
            <a:endParaRPr lang="es-DO" sz="4400" dirty="0">
              <a:solidFill>
                <a:schemeClr val="tx1"/>
              </a:solidFill>
              <a:latin typeface="Bahnschrift SemiCondensed" panose="020B0502040204020203"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1 Pedro 1: 18-19</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400" dirty="0">
                <a:latin typeface="Bahnschrift SemiCondensed" panose="020B0502040204020203" pitchFamily="34" charset="0"/>
              </a:rPr>
              <a:t>18sabiendo que fuisteis</a:t>
            </a:r>
            <a:r>
              <a:rPr sz="4400" dirty="0">
                <a:solidFill>
                  <a:schemeClr val="accent2">
                    <a:lumMod val="60000"/>
                    <a:lumOff val="40000"/>
                  </a:schemeClr>
                </a:solidFill>
                <a:latin typeface="Bahnschrift SemiCondensed" panose="020B0502040204020203" pitchFamily="34" charset="0"/>
              </a:rPr>
              <a:t> rescatados de vuestra vana manera de vivir,</a:t>
            </a:r>
            <a:r>
              <a:rPr sz="4400" dirty="0">
                <a:latin typeface="Bahnschrift SemiCondensed" panose="020B0502040204020203" pitchFamily="34" charset="0"/>
              </a:rPr>
              <a:t> la cual recibisteis de vuestros padres, no con cosas corruptibles, como oro o plata,</a:t>
            </a:r>
            <a:endParaRPr sz="4400" dirty="0">
              <a:latin typeface="Bahnschrift SemiCondensed" panose="020B0502040204020203" pitchFamily="34" charset="0"/>
            </a:endParaRPr>
          </a:p>
          <a:p>
            <a:pPr algn="ctr"/>
            <a:r>
              <a:rPr sz="4400" dirty="0">
                <a:latin typeface="Bahnschrift SemiCondensed" panose="020B0502040204020203" pitchFamily="34" charset="0"/>
              </a:rPr>
              <a:t>19sino con la sangre preciosa de </a:t>
            </a:r>
            <a:r>
              <a:rPr sz="4400" dirty="0">
                <a:solidFill>
                  <a:schemeClr val="accent2">
                    <a:lumMod val="60000"/>
                    <a:lumOff val="40000"/>
                  </a:schemeClr>
                </a:solidFill>
                <a:latin typeface="Bahnschrift SemiCondensed" panose="020B0502040204020203" pitchFamily="34" charset="0"/>
              </a:rPr>
              <a:t>Cristo</a:t>
            </a:r>
            <a:r>
              <a:rPr sz="4400" dirty="0">
                <a:latin typeface="Bahnschrift SemiCondensed" panose="020B0502040204020203" pitchFamily="34" charset="0"/>
              </a:rPr>
              <a:t>, como de un cordero </a:t>
            </a:r>
            <a:r>
              <a:rPr sz="4400" dirty="0">
                <a:solidFill>
                  <a:schemeClr val="accent2">
                    <a:lumMod val="60000"/>
                    <a:lumOff val="40000"/>
                  </a:schemeClr>
                </a:solidFill>
                <a:latin typeface="Bahnschrift SemiCondensed" panose="020B0502040204020203" pitchFamily="34" charset="0"/>
              </a:rPr>
              <a:t>sin mancha</a:t>
            </a:r>
            <a:r>
              <a:rPr sz="4400" dirty="0">
                <a:latin typeface="Bahnschrift SemiCondensed" panose="020B0502040204020203" pitchFamily="34" charset="0"/>
              </a:rPr>
              <a:t> y sin contaminación,</a:t>
            </a:r>
            <a:endParaRPr sz="4400" dirty="0">
              <a:latin typeface="Bahnschrift SemiCondensed" panose="020B0502040204020203"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887240"/>
            <a:ext cx="11769505" cy="5631180"/>
          </a:xfrm>
          <a:prstGeom prst="rect">
            <a:avLst/>
          </a:prstGeom>
          <a:noFill/>
        </p:spPr>
        <p:txBody>
          <a:bodyPr wrap="square" rtlCol="0">
            <a:spAutoFit/>
          </a:bodyPr>
          <a:lstStyle/>
          <a:p>
            <a:pPr algn="ctr"/>
            <a:r>
              <a:rPr lang="es-ES" sz="4000">
                <a:latin typeface="Bahnschrift SemiCondensed" panose="020B0502040204020203" pitchFamily="34" charset="0"/>
              </a:rPr>
              <a:t>El apóstol Pedro describe a Cristo como «un Cordero sin mancha y sin contaminación». En el caso de Cristo, la frase «sin mancha» hace referencia a su carácter impecable, pero en el caso de la última generación de creyentes, sencillamente significa que ellos no claudicaron ante las falsas enseñanzas de Babilonia, sino que proclamaron la verdad salvadora: el Evangelio </a:t>
            </a:r>
            <a:r>
              <a:rPr lang="en-US" altLang="es-ES" sz="4000">
                <a:latin typeface="Bahnschrift SemiCondensed" panose="020B0502040204020203" pitchFamily="34" charset="0"/>
              </a:rPr>
              <a:t>E</a:t>
            </a:r>
            <a:r>
              <a:rPr lang="es-ES" sz="4000">
                <a:latin typeface="Bahnschrift SemiCondensed" panose="020B0502040204020203" pitchFamily="34" charset="0"/>
              </a:rPr>
              <a:t>terno</a:t>
            </a:r>
            <a:r>
              <a:rPr lang="es-DO" altLang="es-ES" sz="4000">
                <a:latin typeface="Bahnschrift SemiCondensed" panose="020B0502040204020203" pitchFamily="34" charset="0"/>
              </a:rPr>
              <a:t>.</a:t>
            </a:r>
            <a:endParaRPr lang="es-DO" altLang="es-ES" sz="4000">
              <a:latin typeface="Bahnschrift SemiCondensed" panose="020B0502040204020203"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611015"/>
            <a:ext cx="11769505" cy="5692775"/>
          </a:xfrm>
          <a:prstGeom prst="rect">
            <a:avLst/>
          </a:prstGeom>
          <a:noFill/>
        </p:spPr>
        <p:txBody>
          <a:bodyPr wrap="square" rtlCol="0">
            <a:spAutoFit/>
          </a:bodyPr>
          <a:lstStyle/>
          <a:p>
            <a:pPr algn="ctr"/>
            <a:r>
              <a:rPr lang="es-DO" altLang="es-ES" sz="4000" b="1">
                <a:solidFill>
                  <a:schemeClr val="accent2">
                    <a:lumMod val="60000"/>
                    <a:lumOff val="40000"/>
                  </a:schemeClr>
                </a:solidFill>
                <a:latin typeface="Bahnschrift SemiCondensed" panose="020B0502040204020203" pitchFamily="34" charset="0"/>
              </a:rPr>
              <a:t>SON VÍRGENES</a:t>
            </a:r>
            <a:endParaRPr lang="es-DO" altLang="es-ES" sz="4000" b="1">
              <a:solidFill>
                <a:schemeClr val="accent2">
                  <a:lumMod val="60000"/>
                  <a:lumOff val="40000"/>
                </a:schemeClr>
              </a:solidFill>
              <a:latin typeface="Bahnschrift SemiCondensed" panose="020B0502040204020203" pitchFamily="34" charset="0"/>
            </a:endParaRPr>
          </a:p>
          <a:p>
            <a:pPr algn="just"/>
            <a:r>
              <a:rPr lang="es-DO" altLang="es-ES" sz="3600">
                <a:latin typeface="Bahnschrift SemiCondensed" panose="020B0502040204020203" pitchFamily="34" charset="0"/>
                <a:sym typeface="+mn-ea"/>
              </a:rPr>
              <a:t>El término «virgen» (gr. párthenos) era el título hebreo para Sion y Jerusalén en su </a:t>
            </a:r>
            <a:r>
              <a:rPr lang="es-DO" altLang="es-ES" sz="3600">
                <a:solidFill>
                  <a:schemeClr val="accent2"/>
                </a:solidFill>
                <a:latin typeface="Bahnschrift SemiCondensed" panose="020B0502040204020203" pitchFamily="34" charset="0"/>
                <a:sym typeface="+mn-ea"/>
              </a:rPr>
              <a:t>relación pactual con Dios</a:t>
            </a:r>
            <a:r>
              <a:rPr lang="es-DO" altLang="es-ES" sz="3600">
                <a:latin typeface="Bahnschrift SemiCondensed" panose="020B0502040204020203" pitchFamily="34" charset="0"/>
                <a:sym typeface="+mn-ea"/>
              </a:rPr>
              <a:t>. Los 144.000 son llamados vírgenes porque demuestran su </a:t>
            </a:r>
            <a:r>
              <a:rPr lang="es-DO" altLang="es-ES" sz="3600">
                <a:solidFill>
                  <a:schemeClr val="accent2"/>
                </a:solidFill>
                <a:latin typeface="Bahnschrift SemiCondensed" panose="020B0502040204020203" pitchFamily="34" charset="0"/>
                <a:sym typeface="+mn-ea"/>
              </a:rPr>
              <a:t>fidelidad al pacto divino</a:t>
            </a:r>
            <a:r>
              <a:rPr lang="es-DO" altLang="es-ES" sz="3600">
                <a:latin typeface="Bahnschrift SemiCondensed" panose="020B0502040204020203" pitchFamily="34" charset="0"/>
                <a:sym typeface="+mn-ea"/>
              </a:rPr>
              <a:t>. No corrompieron ni profanaron su fe con los engaños de las «mujeres» del Apocalipsis: Babilonia, la gran ramera, y las hijas que secundan su proyecto de dominación global. Con sus falsedades embriagaron a los habitantes de la tierra (Ap 17:1, 4). </a:t>
            </a:r>
            <a:endParaRPr lang="es-DO" altLang="es-ES" sz="3600">
              <a:latin typeface="Bahnschrift SemiCondensed" panose="020B0502040204020203" pitchFamily="34" charset="0"/>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1013605"/>
            <a:ext cx="11769505" cy="4831080"/>
          </a:xfrm>
          <a:prstGeom prst="rect">
            <a:avLst/>
          </a:prstGeom>
          <a:noFill/>
        </p:spPr>
        <p:txBody>
          <a:bodyPr wrap="square" rtlCol="0">
            <a:spAutoFit/>
          </a:bodyPr>
          <a:lstStyle/>
          <a:p>
            <a:pPr algn="ctr"/>
            <a:r>
              <a:rPr lang="es-DO" altLang="es-ES" sz="4400" b="1">
                <a:solidFill>
                  <a:schemeClr val="accent2">
                    <a:lumMod val="40000"/>
                    <a:lumOff val="60000"/>
                  </a:schemeClr>
                </a:solidFill>
                <a:latin typeface="Bahnschrift SemiCondensed" panose="020B0502040204020203" pitchFamily="34" charset="0"/>
              </a:rPr>
              <a:t>La virginidad</a:t>
            </a:r>
            <a:endParaRPr lang="es-DO" altLang="es-ES" sz="4400" b="1">
              <a:solidFill>
                <a:schemeClr val="tx1"/>
              </a:solidFill>
              <a:latin typeface="Bahnschrift SemiCondensed" panose="020B0502040204020203" pitchFamily="34" charset="0"/>
            </a:endParaRPr>
          </a:p>
          <a:p>
            <a:pPr algn="ctr"/>
            <a:r>
              <a:rPr lang="es-DO" altLang="es-ES" sz="4400" b="1">
                <a:solidFill>
                  <a:schemeClr val="tx1"/>
                </a:solidFill>
                <a:latin typeface="Bahnschrift SemiCondensed" panose="020B0502040204020203" pitchFamily="34" charset="0"/>
              </a:rPr>
              <a:t>El término se utiliza como metáfora para describir la pureza espiritual y religiosa de los fieles que se mantienen alejados de la inmoralidad de Babilonia, diferente a «los reyes de la tierra [que] han fornicado con ella» (Ap 18:3).</a:t>
            </a:r>
            <a:endParaRPr lang="es-DO" altLang="es-ES" sz="4400" b="1">
              <a:solidFill>
                <a:schemeClr val="tx1"/>
              </a:solidFill>
              <a:latin typeface="Bahnschrift SemiCondensed" panose="020B0502040204020203"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p:cNvSpPr txBox="1"/>
          <p:nvPr/>
        </p:nvSpPr>
        <p:spPr>
          <a:xfrm>
            <a:off x="72390" y="1248410"/>
            <a:ext cx="12040870" cy="4702810"/>
          </a:xfrm>
          <a:prstGeom prst="rect">
            <a:avLst/>
          </a:prstGeom>
          <a:noFill/>
        </p:spPr>
        <p:txBody>
          <a:bodyPr wrap="square" rtlCol="0">
            <a:noAutofit/>
          </a:bodyPr>
          <a:lstStyle/>
          <a:p>
            <a:pPr algn="ctr"/>
            <a:r>
              <a:rPr lang="es-DO" sz="4800" dirty="0">
                <a:latin typeface="Bahnschrift SemiCondensed" panose="020B0502040204020203" pitchFamily="34" charset="0"/>
              </a:rPr>
              <a:t>El</a:t>
            </a:r>
            <a:r>
              <a:rPr sz="4800" dirty="0">
                <a:latin typeface="Bahnschrift SemiCondensed" panose="020B0502040204020203" pitchFamily="34" charset="0"/>
              </a:rPr>
              <a:t> hecho de que los 144.000 son llamados vírgenes, no significa que estuvieron exentos de errores o de actos de infidelidad al Señor. El mismo Israel, que en ocasiones era infiel al Señor, era llamado virgen cuando se volvía a Dios.</a:t>
            </a:r>
            <a:endParaRPr sz="4800" dirty="0">
              <a:latin typeface="Bahnschrift SemiCondensed" panose="020B0502040204020203"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COMPARA</a:t>
            </a:r>
            <a:endParaRPr lang="es-DO" dirty="0">
              <a:latin typeface="Bahnschrift SemiCondensed" panose="020B0502040204020203" pitchFamily="34" charset="0"/>
            </a:endParaRPr>
          </a:p>
        </p:txBody>
      </p:sp>
      <p:sp>
        <p:nvSpPr>
          <p:cNvPr id="5" name="CuadroTexto 4"/>
          <p:cNvSpPr txBox="1"/>
          <p:nvPr/>
        </p:nvSpPr>
        <p:spPr>
          <a:xfrm>
            <a:off x="72390" y="867410"/>
            <a:ext cx="12040870" cy="4702810"/>
          </a:xfrm>
          <a:prstGeom prst="rect">
            <a:avLst/>
          </a:prstGeom>
          <a:noFill/>
        </p:spPr>
        <p:txBody>
          <a:bodyPr wrap="square" rtlCol="0">
            <a:noAutofit/>
          </a:bodyPr>
          <a:lstStyle/>
          <a:p>
            <a:pPr algn="ctr"/>
            <a:r>
              <a:rPr lang="es-DO" sz="4400" dirty="0">
                <a:solidFill>
                  <a:schemeClr val="accent4">
                    <a:lumMod val="40000"/>
                    <a:lumOff val="60000"/>
                  </a:schemeClr>
                </a:solidFill>
                <a:latin typeface="Bahnschrift SemiCondensed" panose="020B0502040204020203" pitchFamily="34" charset="0"/>
              </a:rPr>
              <a:t>SON PRIMICIAS</a:t>
            </a:r>
            <a:endParaRPr sz="4400" dirty="0">
              <a:latin typeface="Bahnschrift SemiCondensed" panose="020B0502040204020203" pitchFamily="34" charset="0"/>
            </a:endParaRPr>
          </a:p>
          <a:p>
            <a:pPr algn="ctr"/>
            <a:r>
              <a:rPr sz="4400" dirty="0">
                <a:latin typeface="Bahnschrift SemiCondensed" panose="020B0502040204020203" pitchFamily="34" charset="0"/>
              </a:rPr>
              <a:t>Ap 14:4b, «Estos fueron redimidos de entre los hombres, primicias para Dios y para el Cordero».</a:t>
            </a:r>
            <a:endParaRPr sz="4400" dirty="0">
              <a:latin typeface="Bahnschrift SemiCondensed" panose="020B0502040204020203" pitchFamily="34" charset="0"/>
            </a:endParaRPr>
          </a:p>
          <a:p>
            <a:pPr algn="ctr"/>
            <a:r>
              <a:rPr lang="es-DO" sz="4400" dirty="0">
                <a:solidFill>
                  <a:srgbClr val="FF0000"/>
                </a:solidFill>
                <a:latin typeface="Bahnschrift SemiCondensed" panose="020B0502040204020203" pitchFamily="34" charset="0"/>
              </a:rPr>
              <a:t>COMPARA</a:t>
            </a:r>
            <a:endParaRPr lang="es-DO" sz="4400" dirty="0">
              <a:solidFill>
                <a:srgbClr val="FF0000"/>
              </a:solidFill>
              <a:latin typeface="Bahnschrift SemiCondensed" panose="020B0502040204020203" pitchFamily="34" charset="0"/>
            </a:endParaRPr>
          </a:p>
          <a:p>
            <a:pPr algn="ctr"/>
            <a:r>
              <a:rPr lang="es-DO" sz="4400" dirty="0">
                <a:solidFill>
                  <a:schemeClr val="tx1"/>
                </a:solidFill>
                <a:latin typeface="Bahnschrift SemiCondensed" panose="020B0502040204020203" pitchFamily="34" charset="0"/>
              </a:rPr>
              <a:t>Sant 1:18, «Por su propia voluntad, él nos hizo nacer por la palabra de verdad para que fuéramos como primicias de sus criaturas».</a:t>
            </a:r>
            <a:endParaRPr lang="es-DO" sz="4400" dirty="0">
              <a:solidFill>
                <a:schemeClr val="tx1"/>
              </a:solidFill>
              <a:latin typeface="Bahnschrift SemiCondensed" panose="020B0502040204020203"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2 Tesalonicenses 2:13</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400" dirty="0">
                <a:latin typeface="Bahnschrift SemiCondensed" panose="020B0502040204020203" pitchFamily="34" charset="0"/>
              </a:rPr>
              <a:t> «Nosotros, en cambio, siempre debemos dar gracias a Dios por ustedes, hermanos amados por el Señor, porque desde </a:t>
            </a:r>
            <a:r>
              <a:rPr sz="4400" dirty="0">
                <a:solidFill>
                  <a:schemeClr val="accent4"/>
                </a:solidFill>
                <a:latin typeface="Bahnschrift SemiCondensed" panose="020B0502040204020203" pitchFamily="34" charset="0"/>
              </a:rPr>
              <a:t>el principio</a:t>
            </a:r>
            <a:r>
              <a:rPr sz="4400" dirty="0">
                <a:latin typeface="Bahnschrift SemiCondensed" panose="020B0502040204020203" pitchFamily="34" charset="0"/>
              </a:rPr>
              <a:t> Dios los escogió para ser salvos </a:t>
            </a:r>
            <a:r>
              <a:rPr sz="4400" dirty="0">
                <a:solidFill>
                  <a:schemeClr val="accent4"/>
                </a:solidFill>
                <a:latin typeface="Bahnschrift SemiCondensed" panose="020B0502040204020203" pitchFamily="34" charset="0"/>
              </a:rPr>
              <a:t>[lit. “como su primicia”]</a:t>
            </a:r>
            <a:r>
              <a:rPr sz="4400" dirty="0">
                <a:latin typeface="Bahnschrift SemiCondensed" panose="020B0502040204020203" pitchFamily="34" charset="0"/>
              </a:rPr>
              <a:t>, mediante la obra santificadora del Espíritu y la fe que tienen en la verdad».</a:t>
            </a:r>
            <a:endParaRPr sz="4400" dirty="0">
              <a:latin typeface="Bahnschrift SemiCondensed" panose="020B0502040204020203"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26337" y="1536845"/>
            <a:ext cx="11769505" cy="3784600"/>
          </a:xfrm>
          <a:prstGeom prst="rect">
            <a:avLst/>
          </a:prstGeom>
          <a:noFill/>
        </p:spPr>
        <p:txBody>
          <a:bodyPr wrap="square" rtlCol="0">
            <a:spAutoFit/>
          </a:bodyPr>
          <a:lstStyle/>
          <a:p>
            <a:pPr algn="ctr"/>
            <a:r>
              <a:rPr sz="4000">
                <a:latin typeface="Bahnschrift SemiCondensed" panose="020B0502040204020203" pitchFamily="34" charset="0"/>
              </a:rPr>
              <a:t>El término «primicias» no infiere que los 144.000 sean un grupo literal dentro de todos los demás creyentes del tiempo fin; esto significaría pasar por alto el sentido que otros autores bíblicos le dieron. Todos los creyentes son una «primicia» para Él.</a:t>
            </a:r>
            <a:endParaRPr sz="4000">
              <a:latin typeface="Bahnschrift SemiCondensed" panose="020B0502040204020203"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537923" y="1470243"/>
            <a:ext cx="9116008" cy="4338320"/>
          </a:xfrm>
          <a:prstGeom prst="rect">
            <a:avLst/>
          </a:prstGeom>
          <a:noFill/>
        </p:spPr>
        <p:txBody>
          <a:bodyPr wrap="square" rtlCol="0">
            <a:spAutoFit/>
          </a:bodyPr>
          <a:p>
            <a:pPr algn="ctr"/>
            <a:r>
              <a:rPr lang="es-DO" altLang="en-US" sz="13800" b="1" dirty="0">
                <a:latin typeface="Avenir Next LT Pro" panose="020B0504020202020204" pitchFamily="34" charset="0"/>
              </a:rPr>
              <a:t>El cantico de los 144.000</a:t>
            </a:r>
            <a:endParaRPr lang="es-DO" altLang="en-US" sz="13800" b="1" dirty="0">
              <a:latin typeface="Avenir Next LT Pro" panose="020B05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537923" y="1613118"/>
            <a:ext cx="9116008" cy="3153410"/>
          </a:xfrm>
          <a:prstGeom prst="rect">
            <a:avLst/>
          </a:prstGeom>
          <a:noFill/>
        </p:spPr>
        <p:txBody>
          <a:bodyPr wrap="square" rtlCol="0">
            <a:spAutoFit/>
          </a:bodyPr>
          <a:lstStyle/>
          <a:p>
            <a:pPr algn="ctr"/>
            <a:r>
              <a:rPr lang="es-DO" altLang="en-US" sz="19900" b="1" dirty="0">
                <a:latin typeface="Avenir Next LT Pro" panose="020B0504020202020204" pitchFamily="34" charset="0"/>
              </a:rPr>
              <a:t>Introducción</a:t>
            </a:r>
            <a:endParaRPr lang="es-DO" altLang="en-US" sz="19900" b="1" dirty="0">
              <a:latin typeface="Avenir Next LT Pro" panose="020B05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72667" y="550690"/>
            <a:ext cx="11769505" cy="6247130"/>
          </a:xfrm>
          <a:prstGeom prst="rect">
            <a:avLst/>
          </a:prstGeom>
          <a:noFill/>
        </p:spPr>
        <p:txBody>
          <a:bodyPr wrap="square" rtlCol="0">
            <a:spAutoFit/>
          </a:bodyPr>
          <a:lstStyle/>
          <a:p>
            <a:pPr algn="ctr"/>
            <a:r>
              <a:rPr sz="4000">
                <a:latin typeface="Bahnschrift SemiCondensed" panose="020B0502040204020203" pitchFamily="34" charset="0"/>
              </a:rPr>
              <a:t>Aquí, estamos ante otro mal entendido. Que este cántico sea «nuevo» no implica que los 144.000 alcanzaron una cualidad de carácter o experiencia espiritual única en la historia. La frase «cántico nuevo» o «canción nueva» (NVI) aparece en forma recurrente en las Escrituras como una invitación especial dirigida a los fieles para cantar a Dios </a:t>
            </a:r>
            <a:r>
              <a:rPr sz="4000">
                <a:solidFill>
                  <a:schemeClr val="accent4"/>
                </a:solidFill>
                <a:latin typeface="Bahnschrift SemiCondensed" panose="020B0502040204020203" pitchFamily="34" charset="0"/>
              </a:rPr>
              <a:t>algo novedoso </a:t>
            </a:r>
            <a:r>
              <a:rPr sz="4000">
                <a:latin typeface="Bahnschrift SemiCondensed" panose="020B0502040204020203" pitchFamily="34" charset="0"/>
              </a:rPr>
              <a:t>en una ocasión especial y solemne. Apocalipsis 14:3 es claramente un </a:t>
            </a:r>
            <a:r>
              <a:rPr sz="4000">
                <a:solidFill>
                  <a:schemeClr val="accent4"/>
                </a:solidFill>
                <a:latin typeface="Bahnschrift SemiCondensed" panose="020B0502040204020203" pitchFamily="34" charset="0"/>
              </a:rPr>
              <a:t>eco profético</a:t>
            </a:r>
            <a:r>
              <a:rPr sz="4000">
                <a:latin typeface="Bahnschrift SemiCondensed" panose="020B0502040204020203" pitchFamily="34" charset="0"/>
              </a:rPr>
              <a:t> del pasaje de Isaías 42:9-10: </a:t>
            </a:r>
            <a:endParaRPr sz="4000">
              <a:latin typeface="Bahnschrift SemiCondensed" panose="020B0502040204020203"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a:latin typeface="Bahnschrift SemiCondensed" panose="020B0502040204020203" pitchFamily="34" charset="0"/>
                <a:sym typeface="+mn-ea"/>
              </a:rPr>
              <a:t>Isaías 42:9-10: </a:t>
            </a:r>
            <a:endParaRPr lang="es-DO" dirty="0">
              <a:latin typeface="Bahnschrift SemiCondensed" panose="020B0502040204020203" pitchFamily="34" charset="0"/>
            </a:endParaRPr>
          </a:p>
        </p:txBody>
      </p:sp>
      <p:sp>
        <p:nvSpPr>
          <p:cNvPr id="5" name="CuadroTexto 4"/>
          <p:cNvSpPr txBox="1"/>
          <p:nvPr/>
        </p:nvSpPr>
        <p:spPr>
          <a:xfrm>
            <a:off x="72390" y="1248410"/>
            <a:ext cx="12040870" cy="4702810"/>
          </a:xfrm>
          <a:prstGeom prst="rect">
            <a:avLst/>
          </a:prstGeom>
          <a:noFill/>
        </p:spPr>
        <p:txBody>
          <a:bodyPr wrap="square" rtlCol="0">
            <a:noAutofit/>
          </a:bodyPr>
          <a:lstStyle/>
          <a:p>
            <a:pPr algn="ctr"/>
            <a:r>
              <a:rPr sz="4400" dirty="0">
                <a:latin typeface="Bahnschrift SemiCondensed" panose="020B0502040204020203" pitchFamily="34" charset="0"/>
              </a:rPr>
              <a:t>9</a:t>
            </a:r>
            <a:r>
              <a:rPr lang="es-DO" sz="4400" dirty="0">
                <a:latin typeface="Bahnschrift SemiCondensed" panose="020B0502040204020203" pitchFamily="34" charset="0"/>
              </a:rPr>
              <a:t> </a:t>
            </a:r>
            <a:r>
              <a:rPr sz="4400" dirty="0">
                <a:latin typeface="Bahnschrift SemiCondensed" panose="020B0502040204020203" pitchFamily="34" charset="0"/>
              </a:rPr>
              <a:t>He aquí se cumplieron las cosas primeras, y yo anuncio </a:t>
            </a:r>
            <a:r>
              <a:rPr sz="4400" dirty="0">
                <a:solidFill>
                  <a:schemeClr val="accent4"/>
                </a:solidFill>
                <a:latin typeface="Bahnschrift SemiCondensed" panose="020B0502040204020203" pitchFamily="34" charset="0"/>
              </a:rPr>
              <a:t>cosas nuevas</a:t>
            </a:r>
            <a:r>
              <a:rPr sz="4400" dirty="0">
                <a:latin typeface="Bahnschrift SemiCondensed" panose="020B0502040204020203" pitchFamily="34" charset="0"/>
              </a:rPr>
              <a:t>; antes que salgan a luz, yo os las haré notorias.</a:t>
            </a:r>
            <a:endParaRPr sz="4400" dirty="0">
              <a:latin typeface="Bahnschrift SemiCondensed" panose="020B0502040204020203" pitchFamily="34" charset="0"/>
            </a:endParaRPr>
          </a:p>
          <a:p>
            <a:pPr algn="ctr"/>
            <a:r>
              <a:rPr sz="4400" dirty="0">
                <a:latin typeface="Bahnschrift SemiCondensed" panose="020B0502040204020203" pitchFamily="34" charset="0"/>
              </a:rPr>
              <a:t>10</a:t>
            </a:r>
            <a:r>
              <a:rPr lang="es-DO" sz="4400" dirty="0">
                <a:latin typeface="Bahnschrift SemiCondensed" panose="020B0502040204020203" pitchFamily="34" charset="0"/>
              </a:rPr>
              <a:t> </a:t>
            </a:r>
            <a:r>
              <a:rPr sz="4400" dirty="0">
                <a:latin typeface="Bahnschrift SemiCondensed" panose="020B0502040204020203" pitchFamily="34" charset="0"/>
              </a:rPr>
              <a:t>Cantad a Jehová un nuevo cántico, su alabanza desde el fin de la tierra; los que descendéis al mar, y cuanto hay en él, las costas y los moradores de ellas.</a:t>
            </a:r>
            <a:endParaRPr sz="4400" dirty="0">
              <a:latin typeface="Bahnschrift SemiCondensed" panose="020B0502040204020203"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a:latin typeface="Bahnschrift SemiCondensed" panose="020B0502040204020203" pitchFamily="34" charset="0"/>
                <a:sym typeface="+mn-ea"/>
              </a:rPr>
              <a:t>Apocalipsos 7:9-10</a:t>
            </a:r>
            <a:r>
              <a:rPr>
                <a:latin typeface="Bahnschrift SemiCondensed" panose="020B0502040204020203" pitchFamily="34" charset="0"/>
                <a:sym typeface="+mn-ea"/>
              </a:rPr>
              <a:t> </a:t>
            </a:r>
            <a:endParaRPr lang="es-DO" dirty="0">
              <a:latin typeface="Bahnschrift SemiCondensed" panose="020B0502040204020203" pitchFamily="34" charset="0"/>
            </a:endParaRPr>
          </a:p>
        </p:txBody>
      </p:sp>
      <p:sp>
        <p:nvSpPr>
          <p:cNvPr id="5" name="CuadroTexto 4"/>
          <p:cNvSpPr txBox="1"/>
          <p:nvPr/>
        </p:nvSpPr>
        <p:spPr>
          <a:xfrm>
            <a:off x="72390" y="521970"/>
            <a:ext cx="12040870" cy="4702810"/>
          </a:xfrm>
          <a:prstGeom prst="rect">
            <a:avLst/>
          </a:prstGeom>
          <a:noFill/>
        </p:spPr>
        <p:txBody>
          <a:bodyPr wrap="square" rtlCol="0">
            <a:noAutofit/>
          </a:bodyPr>
          <a:lstStyle/>
          <a:p>
            <a:pPr algn="ctr"/>
            <a:r>
              <a:rPr sz="4400" dirty="0">
                <a:latin typeface="Bahnschrift SemiCondensed" panose="020B0502040204020203" pitchFamily="34" charset="0"/>
              </a:rPr>
              <a:t>9Después de esto miré, y he aquí una gran multitud, la cual nadie podía contar, de todas naciones y tribus y pueblos y lenguas, que estaban delante del trono y en la presencia del Cordero, vestidos de ropas blancas, y con palmas en las manos;</a:t>
            </a:r>
            <a:endParaRPr sz="4400" dirty="0">
              <a:latin typeface="Bahnschrift SemiCondensed" panose="020B0502040204020203" pitchFamily="34" charset="0"/>
            </a:endParaRPr>
          </a:p>
          <a:p>
            <a:pPr algn="ctr"/>
            <a:r>
              <a:rPr sz="4400" dirty="0">
                <a:latin typeface="Bahnschrift SemiCondensed" panose="020B0502040204020203" pitchFamily="34" charset="0"/>
              </a:rPr>
              <a:t>10y clamaban a gran voz, diciendo: La salvación pertenece a nuestro Dios que está sentado en el trono, y al Cordero.</a:t>
            </a:r>
            <a:endParaRPr sz="4400" dirty="0">
              <a:latin typeface="Bahnschrift SemiCondensed" panose="020B0502040204020203"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72667" y="550690"/>
            <a:ext cx="11769505" cy="6247130"/>
          </a:xfrm>
          <a:prstGeom prst="rect">
            <a:avLst/>
          </a:prstGeom>
          <a:noFill/>
        </p:spPr>
        <p:txBody>
          <a:bodyPr wrap="square" rtlCol="0">
            <a:spAutoFit/>
          </a:bodyPr>
          <a:lstStyle/>
          <a:p>
            <a:pPr algn="ctr"/>
            <a:r>
              <a:rPr sz="4000">
                <a:latin typeface="Bahnschrift SemiCondensed" panose="020B0502040204020203" pitchFamily="34" charset="0"/>
              </a:rPr>
              <a:t>Esta escena es la misma de Apocalipsis 7:9-10, donde la «gran multitud» que está «delante del trono y en la presencia del Cordero», aclama: «¡La salvación pertenece a nuestro Dios que está sentado sobre el trono, y al Cordero!». </a:t>
            </a:r>
            <a:r>
              <a:rPr sz="4000">
                <a:solidFill>
                  <a:schemeClr val="accent2"/>
                </a:solidFill>
                <a:latin typeface="Bahnschrift SemiCondensed" panose="020B0502040204020203" pitchFamily="34" charset="0"/>
              </a:rPr>
              <a:t>El canto no celebra la perfección de carácter de los salvados, sino la salvación que Dios ha realizado por medio del Cordero</a:t>
            </a:r>
            <a:r>
              <a:rPr sz="4000">
                <a:latin typeface="Bahnschrift SemiCondensed" panose="020B0502040204020203" pitchFamily="34" charset="0"/>
              </a:rPr>
              <a:t>; una salvación que se hizo efectiva a pesar de la oposición de los poderes opresores y de la fragilidad humana.</a:t>
            </a:r>
            <a:endParaRPr sz="4000">
              <a:latin typeface="Bahnschrift SemiCondensed" panose="020B0502040204020203"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85099" y="1977392"/>
            <a:ext cx="4903376" cy="645160"/>
          </a:xfrm>
          <a:prstGeom prst="rect">
            <a:avLst/>
          </a:prstGeom>
          <a:noFill/>
        </p:spPr>
        <p:txBody>
          <a:bodyPr wrap="square" rtlCol="0">
            <a:spAutoFit/>
          </a:bodyPr>
          <a:lstStyle/>
          <a:p>
            <a:pPr lvl="0">
              <a:defRPr/>
            </a:pPr>
            <a:r>
              <a:rPr kumimoji="0" lang="es-DO" altLang="es-ES" sz="3600" b="0" i="0" u="none" strike="noStrike" kern="1200" cap="none" spc="0" normalizeH="0" baseline="0" noProof="0" dirty="0">
                <a:ln>
                  <a:noFill/>
                </a:ln>
                <a:effectLst/>
                <a:uLnTx/>
                <a:uFillTx/>
                <a:latin typeface="Calibri" panose="020F0502020204030204"/>
                <a:ea typeface="+mn-ea"/>
                <a:cs typeface="+mn-cs"/>
              </a:rPr>
              <a:t>Primicias</a:t>
            </a:r>
            <a:endParaRPr kumimoji="0" lang="es-DO" altLang="es-ES" sz="3600" b="0" i="0" u="none" strike="noStrike" kern="1200" cap="none" spc="0" normalizeH="0" baseline="0" noProof="0" dirty="0">
              <a:ln>
                <a:noFill/>
              </a:ln>
              <a:effectLst/>
              <a:uLnTx/>
              <a:uFillTx/>
              <a:latin typeface="Calibri" panose="020F0502020204030204"/>
              <a:ea typeface="+mn-ea"/>
              <a:cs typeface="+mn-cs"/>
            </a:endParaRPr>
          </a:p>
        </p:txBody>
      </p:sp>
      <p:sp>
        <p:nvSpPr>
          <p:cNvPr id="5" name="CuadroTexto 4"/>
          <p:cNvSpPr txBox="1"/>
          <p:nvPr/>
        </p:nvSpPr>
        <p:spPr>
          <a:xfrm>
            <a:off x="598129" y="368422"/>
            <a:ext cx="4601497" cy="645160"/>
          </a:xfrm>
          <a:prstGeom prst="rect">
            <a:avLst/>
          </a:prstGeom>
          <a:noFill/>
        </p:spPr>
        <p:txBody>
          <a:bodyPr wrap="square" rtlCol="0">
            <a:spAutoFit/>
          </a:bodyPr>
          <a:lstStyle/>
          <a:p>
            <a:pPr lvl="0">
              <a:defRPr/>
            </a:pPr>
            <a:r>
              <a:rPr kumimoji="0" lang="es-DO" altLang="es-ES" sz="3600" b="0" i="0" u="none" strike="noStrike" kern="1200" cap="none" spc="0" normalizeH="0" baseline="0" noProof="0" dirty="0">
                <a:ln>
                  <a:noFill/>
                </a:ln>
                <a:effectLst/>
                <a:uLnTx/>
                <a:uFillTx/>
                <a:latin typeface="Calibri" panose="020F0502020204030204"/>
                <a:ea typeface="+mn-ea"/>
                <a:cs typeface="+mn-cs"/>
              </a:rPr>
              <a:t>Vírgenes</a:t>
            </a:r>
            <a:endParaRPr kumimoji="0" lang="es-DO" altLang="es-ES" sz="3600" b="0" i="0" u="none" strike="noStrike" kern="1200" cap="none" spc="0" normalizeH="0" baseline="0" noProof="0" dirty="0">
              <a:ln>
                <a:noFill/>
              </a:ln>
              <a:effectLst/>
              <a:uLnTx/>
              <a:uFillTx/>
              <a:latin typeface="Calibri" panose="020F0502020204030204"/>
              <a:ea typeface="+mn-ea"/>
              <a:cs typeface="+mn-cs"/>
            </a:endParaRPr>
          </a:p>
        </p:txBody>
      </p:sp>
      <p:sp>
        <p:nvSpPr>
          <p:cNvPr id="6" name="CuadroTexto 5"/>
          <p:cNvSpPr txBox="1"/>
          <p:nvPr/>
        </p:nvSpPr>
        <p:spPr>
          <a:xfrm>
            <a:off x="621494" y="5059409"/>
            <a:ext cx="4577986" cy="645160"/>
          </a:xfrm>
          <a:prstGeom prst="rect">
            <a:avLst/>
          </a:prstGeom>
          <a:noFill/>
        </p:spPr>
        <p:txBody>
          <a:bodyPr wrap="square" rtlCol="0">
            <a:spAutoFit/>
          </a:bodyPr>
          <a:lstStyle/>
          <a:p>
            <a:pPr lvl="0">
              <a:defRPr/>
            </a:pPr>
            <a:r>
              <a:rPr kumimoji="0" lang="es-DO" altLang="es-ES" sz="3600" b="0" i="0" u="none" strike="noStrike" kern="1200" cap="none" spc="0" normalizeH="0" baseline="0" noProof="0" dirty="0">
                <a:ln>
                  <a:noFill/>
                </a:ln>
                <a:effectLst/>
                <a:uLnTx/>
                <a:uFillTx/>
                <a:latin typeface="Calibri" panose="020F0502020204030204"/>
              </a:rPr>
              <a:t>Sin mancha</a:t>
            </a:r>
            <a:endParaRPr kumimoji="0" lang="es-DO" altLang="es-ES" sz="3600" b="0" i="0" u="none" strike="noStrike" kern="1200" cap="none" spc="0" normalizeH="0" baseline="0" noProof="0" dirty="0">
              <a:ln>
                <a:noFill/>
              </a:ln>
              <a:effectLst/>
              <a:uLnTx/>
              <a:uFillTx/>
              <a:latin typeface="Calibri" panose="020F0502020204030204"/>
            </a:endParaRPr>
          </a:p>
        </p:txBody>
      </p:sp>
      <p:sp>
        <p:nvSpPr>
          <p:cNvPr id="8" name="CuadroTexto 7"/>
          <p:cNvSpPr txBox="1"/>
          <p:nvPr/>
        </p:nvSpPr>
        <p:spPr>
          <a:xfrm>
            <a:off x="485310" y="3499979"/>
            <a:ext cx="4714464" cy="645160"/>
          </a:xfrm>
          <a:prstGeom prst="rect">
            <a:avLst/>
          </a:prstGeom>
          <a:noFill/>
        </p:spPr>
        <p:txBody>
          <a:bodyPr wrap="square" rtlCol="0">
            <a:spAutoFit/>
          </a:bodyPr>
          <a:lstStyle/>
          <a:p>
            <a:pPr lvl="0">
              <a:defRPr/>
            </a:pPr>
            <a:r>
              <a:rPr kumimoji="0" lang="es-DO" altLang="es-ES" sz="3600" b="0" i="0" u="none" strike="noStrike" kern="1200" cap="none" spc="0" normalizeH="0" baseline="0" noProof="0" dirty="0">
                <a:ln>
                  <a:noFill/>
                </a:ln>
                <a:effectLst/>
                <a:uLnTx/>
                <a:uFillTx/>
                <a:latin typeface="Calibri" panose="020F0502020204030204"/>
                <a:ea typeface="+mn-ea"/>
                <a:cs typeface="+mn-cs"/>
              </a:rPr>
              <a:t>El cantico es</a:t>
            </a:r>
            <a:endParaRPr kumimoji="0" lang="es-DO" altLang="es-ES" sz="3600" b="0" i="0" u="none" strike="noStrike" kern="1200" cap="none" spc="0" normalizeH="0" baseline="0" noProof="0" dirty="0">
              <a:ln>
                <a:noFill/>
              </a:ln>
              <a:effectLst/>
              <a:uLnTx/>
              <a:uFillTx/>
              <a:latin typeface="Calibri" panose="020F0502020204030204"/>
              <a:ea typeface="+mn-ea"/>
              <a:cs typeface="+mn-cs"/>
            </a:endParaRPr>
          </a:p>
        </p:txBody>
      </p:sp>
      <p:sp>
        <p:nvSpPr>
          <p:cNvPr id="9" name="CuadroTexto 8"/>
          <p:cNvSpPr txBox="1"/>
          <p:nvPr/>
        </p:nvSpPr>
        <p:spPr>
          <a:xfrm>
            <a:off x="5474006" y="3499977"/>
            <a:ext cx="6483306" cy="1198880"/>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rPr>
              <a:t>C. </a:t>
            </a:r>
            <a:r>
              <a:rPr kumimoji="0" lang="es-DO" sz="3600" b="0" i="0" u="none" strike="noStrike" kern="1200" cap="none" spc="0" normalizeH="0" baseline="0" noProof="0" dirty="0">
                <a:ln>
                  <a:noFill/>
                </a:ln>
                <a:solidFill>
                  <a:schemeClr val="tx1"/>
                </a:solidFill>
                <a:effectLst/>
                <a:uLnTx/>
                <a:uFillTx/>
                <a:latin typeface="Calibri" panose="020F0502020204030204"/>
              </a:rPr>
              <a:t>Desde el principio elegidos por Dios</a:t>
            </a:r>
            <a:endParaRPr kumimoji="0" lang="es-DO" sz="3600" b="0" i="0" u="none" strike="noStrike" kern="1200" cap="none" spc="0" normalizeH="0" baseline="0" noProof="0" dirty="0">
              <a:ln>
                <a:noFill/>
              </a:ln>
              <a:solidFill>
                <a:schemeClr val="tx1"/>
              </a:solidFill>
              <a:effectLst/>
              <a:uLnTx/>
              <a:uFillTx/>
              <a:latin typeface="Calibri" panose="020F0502020204030204"/>
            </a:endParaRPr>
          </a:p>
        </p:txBody>
      </p:sp>
      <p:sp>
        <p:nvSpPr>
          <p:cNvPr id="10" name="CuadroTexto 9"/>
          <p:cNvSpPr txBox="1"/>
          <p:nvPr/>
        </p:nvSpPr>
        <p:spPr>
          <a:xfrm>
            <a:off x="5516136" y="1700308"/>
            <a:ext cx="6427788" cy="1198880"/>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B</a:t>
            </a:r>
            <a:r>
              <a:rPr kumimoji="0" lang="es-DO" sz="3600" b="0" i="0" u="none" strike="noStrike" kern="1200" cap="none" spc="0" normalizeH="0" baseline="0" noProof="0" dirty="0">
                <a:ln>
                  <a:noFill/>
                </a:ln>
                <a:effectLst/>
                <a:uLnTx/>
                <a:uFillTx/>
                <a:latin typeface="Calibri" panose="020F0502020204030204"/>
                <a:ea typeface="+mn-ea"/>
                <a:cs typeface="+mn-cs"/>
              </a:rPr>
              <a:t>. </a:t>
            </a:r>
            <a:r>
              <a:rPr lang="es-DO" altLang="es-ES" sz="3600" dirty="0"/>
              <a:t>Demuestran su fidelidad al pacto Divino</a:t>
            </a:r>
            <a:endParaRPr kumimoji="0" lang="es-DO" altLang="es-ES" sz="3600" b="0" i="0" u="none" strike="noStrike" kern="1200" cap="none" spc="0" normalizeH="0" baseline="0" noProof="0" dirty="0">
              <a:ln>
                <a:noFill/>
              </a:ln>
              <a:effectLst/>
              <a:uLnTx/>
              <a:uFillTx/>
              <a:latin typeface="Calibri" panose="020F0502020204030204"/>
              <a:ea typeface="+mn-ea"/>
              <a:cs typeface="+mn-cs"/>
            </a:endParaRPr>
          </a:p>
        </p:txBody>
      </p:sp>
      <p:sp>
        <p:nvSpPr>
          <p:cNvPr id="11" name="CuadroTexto 10"/>
          <p:cNvSpPr txBox="1"/>
          <p:nvPr/>
        </p:nvSpPr>
        <p:spPr>
          <a:xfrm>
            <a:off x="5552304" y="266638"/>
            <a:ext cx="5516867" cy="1198880"/>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rPr>
              <a:t>A. </a:t>
            </a:r>
            <a:r>
              <a:rPr kumimoji="0" lang="es-DO" sz="3600" b="0" i="0" u="none" strike="noStrike" kern="1200" cap="none" spc="0" normalizeH="0" baseline="0" noProof="0" dirty="0">
                <a:ln>
                  <a:noFill/>
                </a:ln>
                <a:solidFill>
                  <a:schemeClr val="tx1"/>
                </a:solidFill>
                <a:effectLst/>
                <a:uLnTx/>
                <a:uFillTx/>
                <a:latin typeface="Calibri" panose="020F0502020204030204"/>
              </a:rPr>
              <a:t>Así se muestran los 144.000</a:t>
            </a:r>
            <a:endParaRPr kumimoji="0" lang="es-DO" sz="3600" b="0" i="0" u="none" strike="noStrike" kern="1200" cap="none" spc="0" normalizeH="0" baseline="0" noProof="0" dirty="0">
              <a:ln>
                <a:noFill/>
              </a:ln>
              <a:solidFill>
                <a:schemeClr val="tx1"/>
              </a:solidFill>
              <a:effectLst/>
              <a:uLnTx/>
              <a:uFillTx/>
              <a:latin typeface="Calibri" panose="020F0502020204030204"/>
            </a:endParaRPr>
          </a:p>
        </p:txBody>
      </p:sp>
      <p:sp>
        <p:nvSpPr>
          <p:cNvPr id="13" name="CuadroTexto 12"/>
          <p:cNvSpPr txBox="1"/>
          <p:nvPr/>
        </p:nvSpPr>
        <p:spPr>
          <a:xfrm>
            <a:off x="5516111" y="5059800"/>
            <a:ext cx="6181510" cy="645160"/>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D. </a:t>
            </a:r>
            <a:r>
              <a:rPr kumimoji="0" lang="en-US" altLang="es-DO" sz="3200" b="0" i="0" u="none" strike="noStrike" kern="1200" cap="none" spc="0" normalizeH="0" baseline="0" noProof="0" dirty="0">
                <a:ln>
                  <a:noFill/>
                </a:ln>
                <a:solidFill>
                  <a:schemeClr val="tx1"/>
                </a:solidFill>
                <a:effectLst/>
                <a:uLnTx/>
                <a:uFillTx/>
                <a:latin typeface="Calibri" panose="020F0502020204030204"/>
              </a:rPr>
              <a:t>E</a:t>
            </a:r>
            <a:r>
              <a:rPr kumimoji="0" lang="es-DO" sz="3600" b="0" i="0" u="none" strike="noStrike" kern="1200" cap="none" spc="0" normalizeH="0" baseline="0" noProof="0" dirty="0">
                <a:ln>
                  <a:noFill/>
                </a:ln>
                <a:solidFill>
                  <a:schemeClr val="tx1"/>
                </a:solidFill>
                <a:effectLst/>
                <a:uLnTx/>
                <a:uFillTx/>
                <a:latin typeface="Calibri" panose="020F0502020204030204"/>
              </a:rPr>
              <a:t>cho profetico y novedoso</a:t>
            </a:r>
            <a:endParaRPr kumimoji="0" lang="es-DO" sz="3600" b="0" i="0" u="none" strike="noStrike" kern="1200" cap="none" spc="0" normalizeH="0" baseline="0" noProof="0" dirty="0">
              <a:ln>
                <a:noFill/>
              </a:ln>
              <a:solidFill>
                <a:schemeClr val="tx1"/>
              </a:solidFill>
              <a:effectLst/>
              <a:uLnTx/>
              <a:uFillTx/>
              <a:latin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537923" y="1470243"/>
            <a:ext cx="9116008" cy="4338320"/>
          </a:xfrm>
          <a:prstGeom prst="rect">
            <a:avLst/>
          </a:prstGeom>
          <a:noFill/>
        </p:spPr>
        <p:txBody>
          <a:bodyPr wrap="square" rtlCol="0">
            <a:spAutoFit/>
          </a:bodyPr>
          <a:p>
            <a:pPr algn="ctr"/>
            <a:r>
              <a:rPr lang="es-DO" altLang="en-US" sz="13800" b="1" dirty="0">
                <a:latin typeface="Avenir Next LT Pro" panose="020B0504020202020204" pitchFamily="34" charset="0"/>
              </a:rPr>
              <a:t>Malabares Teologicos</a:t>
            </a:r>
            <a:endParaRPr lang="es-DO" altLang="en-US" sz="13800" b="1" dirty="0">
              <a:latin typeface="Avenir Next LT Pro" panose="020B05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1229505"/>
            <a:ext cx="11769505" cy="4399915"/>
          </a:xfrm>
          <a:prstGeom prst="rect">
            <a:avLst/>
          </a:prstGeom>
          <a:noFill/>
        </p:spPr>
        <p:txBody>
          <a:bodyPr wrap="square" rtlCol="0">
            <a:spAutoFit/>
          </a:bodyPr>
          <a:lstStyle/>
          <a:p>
            <a:pPr algn="ctr"/>
            <a:r>
              <a:rPr sz="4000">
                <a:latin typeface="Bahnschrift SemiCondensed" panose="020B0502040204020203" pitchFamily="34" charset="0"/>
              </a:rPr>
              <a:t>Los proponentes de la TUG realizan malabares interpretativos para justificar su entendimiento del papel del pueblo de Dios durante la terminación del Día de Expiación final. Una muestra de ello, es la interpretación de Dennis Priebe sobre el hombre designado para llevar el macho cabrío «para Azazel» al desierto (Lv 16:10, 21).</a:t>
            </a:r>
            <a:endParaRPr sz="4000">
              <a:latin typeface="Bahnschrift SemiCondensed" panose="020B0502040204020203"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991380"/>
            <a:ext cx="11769505" cy="5631180"/>
          </a:xfrm>
          <a:prstGeom prst="rect">
            <a:avLst/>
          </a:prstGeom>
          <a:noFill/>
        </p:spPr>
        <p:txBody>
          <a:bodyPr wrap="square" rtlCol="0">
            <a:spAutoFit/>
          </a:bodyPr>
          <a:lstStyle/>
          <a:p>
            <a:pPr algn="ctr"/>
            <a:r>
              <a:rPr sz="4000">
                <a:latin typeface="Bahnschrift SemiCondensed" panose="020B0502040204020203" pitchFamily="34" charset="0"/>
              </a:rPr>
              <a:t>Entonces, Priebe procura probar esta interpretación con la siguiente cita de la Sra. White: </a:t>
            </a:r>
            <a:endParaRPr sz="4000">
              <a:latin typeface="Bahnschrift SemiCondensed" panose="020B0502040204020203" pitchFamily="34" charset="0"/>
            </a:endParaRPr>
          </a:p>
          <a:p>
            <a:pPr algn="ctr"/>
            <a:r>
              <a:rPr sz="4000">
                <a:latin typeface="Bahnschrift SemiCondensed" panose="020B0502040204020203" pitchFamily="34" charset="0"/>
              </a:rPr>
              <a:t>«Entonces v</a:t>
            </a:r>
            <a:r>
              <a:rPr lang="es-DO" sz="4000">
                <a:latin typeface="Bahnschrift SemiCondensed" panose="020B0502040204020203" pitchFamily="34" charset="0"/>
              </a:rPr>
              <a:t>í</a:t>
            </a:r>
            <a:r>
              <a:rPr sz="4000">
                <a:latin typeface="Bahnschrift SemiCondensed" panose="020B0502040204020203" pitchFamily="34" charset="0"/>
              </a:rPr>
              <a:t> que pronto terminaría la obra de Jesús en el santuario. Y después que se termine su obra allí, él vendrá a la puerta del primer departamento [del santuario], y confesará los pecados de Israel sobre la cabeza del Macho Cabrío […]</a:t>
            </a:r>
            <a:endParaRPr sz="4000">
              <a:latin typeface="Bahnschrift SemiCondensed" panose="020B0502040204020203"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1229505"/>
            <a:ext cx="11769505" cy="5631180"/>
          </a:xfrm>
          <a:prstGeom prst="rect">
            <a:avLst/>
          </a:prstGeom>
          <a:noFill/>
        </p:spPr>
        <p:txBody>
          <a:bodyPr wrap="square" rtlCol="0">
            <a:spAutoFit/>
          </a:bodyPr>
          <a:lstStyle/>
          <a:p>
            <a:pPr algn="ctr"/>
            <a:r>
              <a:rPr sz="4000">
                <a:latin typeface="Bahnschrift SemiCondensed" panose="020B0502040204020203" pitchFamily="34" charset="0"/>
              </a:rPr>
              <a:t>Entonces, mientras las plagas están cayendo, el Macho Cabrío está siendo llevado lejos. Él hace un gran esfuerzo para escapar, pero él es sostenido fuertemente por la mano que lo lleva. Si se efectuara su escape, Israel perdería sus vidas. V</a:t>
            </a:r>
            <a:r>
              <a:rPr lang="es-DO" sz="4000">
                <a:latin typeface="Bahnschrift SemiCondensed" panose="020B0502040204020203" pitchFamily="34" charset="0"/>
              </a:rPr>
              <a:t>í</a:t>
            </a:r>
            <a:r>
              <a:rPr sz="4000">
                <a:latin typeface="Bahnschrift SemiCondensed" panose="020B0502040204020203" pitchFamily="34" charset="0"/>
              </a:rPr>
              <a:t> que se llevaría tiempo en conducir al Macho Cabrío hacia la tierra del olvido después que los pecados fueran puestos sobre su cabeza».</a:t>
            </a:r>
            <a:endParaRPr sz="4000">
              <a:latin typeface="Bahnschrift SemiCondensed" panose="020B0502040204020203" pitchFamily="34" charset="0"/>
            </a:endParaRPr>
          </a:p>
          <a:p>
            <a:pPr algn="ctr"/>
            <a:r>
              <a:rPr sz="4000">
                <a:latin typeface="Bahnschrift SemiCondensed" panose="020B0502040204020203" pitchFamily="34" charset="0"/>
              </a:rPr>
              <a:t>Priebe añade: </a:t>
            </a:r>
            <a:endParaRPr sz="4000">
              <a:latin typeface="Bahnschrift SemiCondensed" panose="020B0502040204020203"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1229505"/>
            <a:ext cx="11769505" cy="4399915"/>
          </a:xfrm>
          <a:prstGeom prst="rect">
            <a:avLst/>
          </a:prstGeom>
          <a:noFill/>
        </p:spPr>
        <p:txBody>
          <a:bodyPr wrap="square" rtlCol="0">
            <a:spAutoFit/>
          </a:bodyPr>
          <a:lstStyle/>
          <a:p>
            <a:pPr algn="ctr"/>
            <a:r>
              <a:rPr sz="4000">
                <a:latin typeface="Bahnschrift SemiCondensed" panose="020B0502040204020203" pitchFamily="34" charset="0"/>
              </a:rPr>
              <a:t>«La lucha por escapar es el último intento de Satanás para probar que el plan de Dios no funciona. Si puede hacer que el pueblo sellado de Dios peque después de que la obra de perdón de Cristo haya terminado, entonces Israel perdería la vida, e Israel representa al pueblo fiel de Dios, que ahora se llama los 144.000».</a:t>
            </a:r>
            <a:endParaRPr sz="4000">
              <a:latin typeface="Bahnschrift SemiCondensed" panose="020B05020402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INTRODUCCIÓN</a:t>
            </a:r>
            <a:endParaRPr lang="es-DO" dirty="0">
              <a:latin typeface="Bahnschrift SemiCondensed" panose="020B0502040204020203" pitchFamily="34" charset="0"/>
            </a:endParaRPr>
          </a:p>
        </p:txBody>
      </p:sp>
      <p:sp>
        <p:nvSpPr>
          <p:cNvPr id="5" name="CuadroTexto 4"/>
          <p:cNvSpPr txBox="1"/>
          <p:nvPr/>
        </p:nvSpPr>
        <p:spPr>
          <a:xfrm>
            <a:off x="151167" y="890516"/>
            <a:ext cx="12041109" cy="5077460"/>
          </a:xfrm>
          <a:prstGeom prst="rect">
            <a:avLst/>
          </a:prstGeom>
          <a:noFill/>
        </p:spPr>
        <p:txBody>
          <a:bodyPr wrap="square" rtlCol="0">
            <a:spAutoFit/>
          </a:bodyPr>
          <a:lstStyle/>
          <a:p>
            <a:pPr algn="ctr"/>
            <a:r>
              <a:rPr lang="es-DO" altLang="es-ES" sz="5400" dirty="0">
                <a:latin typeface="Bahnschrift SemiCondensed" panose="020B0502040204020203" pitchFamily="34" charset="0"/>
              </a:rPr>
              <a:t>A</a:t>
            </a:r>
            <a:r>
              <a:rPr lang="es-ES" sz="5400" dirty="0">
                <a:latin typeface="Bahnschrift SemiCondensed" panose="020B0502040204020203" pitchFamily="34" charset="0"/>
              </a:rPr>
              <a:t>pocalipsis 14:1-5 presenta la visión de los 144.000 junto al Cordero y de pie sobre el monte Sion. </a:t>
            </a:r>
            <a:r>
              <a:rPr lang="en-US" altLang="es-ES" sz="5400" dirty="0">
                <a:latin typeface="Bahnschrift SemiCondensed" panose="020B0502040204020203" pitchFamily="34" charset="0"/>
              </a:rPr>
              <a:t>Su</a:t>
            </a:r>
            <a:r>
              <a:rPr lang="es-ES" sz="5400" dirty="0">
                <a:latin typeface="Bahnschrift SemiCondensed" panose="020B0502040204020203" pitchFamily="34" charset="0"/>
              </a:rPr>
              <a:t> fidelidad se describe en pasado, porque la escena constituye en realidad una visión de su </a:t>
            </a:r>
            <a:r>
              <a:rPr lang="es-ES" sz="5400" dirty="0">
                <a:solidFill>
                  <a:schemeClr val="accent2"/>
                </a:solidFill>
                <a:latin typeface="Bahnschrift SemiCondensed" panose="020B0502040204020203" pitchFamily="34" charset="0"/>
              </a:rPr>
              <a:t>triunfo escatológico.</a:t>
            </a:r>
            <a:r>
              <a:rPr lang="es-DO" altLang="es-ES" sz="5400" dirty="0">
                <a:latin typeface="Bahnschrift SemiCondensed" panose="020B0502040204020203" pitchFamily="34" charset="0"/>
              </a:rPr>
              <a:t>  </a:t>
            </a:r>
            <a:endParaRPr lang="es-DO" altLang="es-ES" sz="5400" dirty="0">
              <a:latin typeface="Bahnschrift SemiCondensed" panose="020B0502040204020203"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1229505"/>
            <a:ext cx="11769505" cy="4399915"/>
          </a:xfrm>
          <a:prstGeom prst="rect">
            <a:avLst/>
          </a:prstGeom>
          <a:noFill/>
        </p:spPr>
        <p:txBody>
          <a:bodyPr wrap="square" rtlCol="0">
            <a:spAutoFit/>
          </a:bodyPr>
          <a:lstStyle/>
          <a:p>
            <a:pPr algn="ctr"/>
            <a:r>
              <a:rPr sz="4000">
                <a:latin typeface="Bahnschrift SemiCondensed" panose="020B0502040204020203" pitchFamily="34" charset="0"/>
              </a:rPr>
              <a:t>Pero, la cita de la Sra. White no apoya la interpretación de Priebe. No dice que el hombre designado para conducir al macho cabrío al desierto sea un símbolo de los 144.000. Solo declara, usando la fraseología del Día de Expiación, que «es sostenido fuertemente por la mano que lo lleva». </a:t>
            </a:r>
            <a:endParaRPr sz="4000">
              <a:latin typeface="Bahnschrift SemiCondensed" panose="020B0502040204020203"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858030"/>
            <a:ext cx="11769505" cy="5631180"/>
          </a:xfrm>
          <a:prstGeom prst="rect">
            <a:avLst/>
          </a:prstGeom>
          <a:noFill/>
        </p:spPr>
        <p:txBody>
          <a:bodyPr wrap="square" rtlCol="0">
            <a:spAutoFit/>
          </a:bodyPr>
          <a:lstStyle/>
          <a:p>
            <a:pPr algn="ctr"/>
            <a:r>
              <a:rPr sz="3600">
                <a:latin typeface="Bahnschrift SemiCondensed" panose="020B0502040204020203" pitchFamily="34" charset="0"/>
              </a:rPr>
              <a:t> </a:t>
            </a:r>
            <a:r>
              <a:rPr sz="4000">
                <a:latin typeface="Bahnschrift SemiCondensed" panose="020B0502040204020203" pitchFamily="34" charset="0"/>
              </a:rPr>
              <a:t>Hacer una interpretación de cada detalle del ritual del Día de Expiación es exegéticamente incorrecto. Al leer Levítico 16, debemos recordar que estamos ante una representación parabólica de verdades mucho más complejas y profundas (cf. Heb 9:9). Si queremos calmar nuestra curiosidad, quizás convenga entonces señalar que, el acto de llevar el macho cabrío al desierto —mas que el «hombre designado» por sí mismo—, </a:t>
            </a:r>
            <a:endParaRPr sz="4000">
              <a:latin typeface="Bahnschrift SemiCondensed" panose="020B0502040204020203"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211732" y="858030"/>
            <a:ext cx="11769505" cy="5631180"/>
          </a:xfrm>
          <a:prstGeom prst="rect">
            <a:avLst/>
          </a:prstGeom>
          <a:noFill/>
        </p:spPr>
        <p:txBody>
          <a:bodyPr wrap="square" rtlCol="0">
            <a:spAutoFit/>
          </a:bodyPr>
          <a:lstStyle/>
          <a:p>
            <a:pPr algn="ctr"/>
            <a:r>
              <a:rPr sz="4000">
                <a:latin typeface="Bahnschrift SemiCondensed" panose="020B0502040204020203" pitchFamily="34" charset="0"/>
                <a:sym typeface="+mn-ea"/>
              </a:rPr>
              <a:t>encuentra cumplimiento en el encarcelamiento milenial de Satanás llevado a cabo por un ángel poderoso «designado» para ello (Ap 20:1-3).</a:t>
            </a:r>
            <a:r>
              <a:rPr lang="es-DO" sz="4000">
                <a:latin typeface="Bahnschrift SemiCondensed" panose="020B0502040204020203" pitchFamily="34" charset="0"/>
                <a:sym typeface="+mn-ea"/>
              </a:rPr>
              <a:t>  Finalmente, la siguiente cita muestra que no hay ninguna relación entre la expulsión de Satanás y el pueblo de Dios: «Así también Satanás será desterrado para siempre de la presencia de Dios y de su pueblo, y será aniquilado en la destrucción final del pecado y de los pecadores».</a:t>
            </a:r>
            <a:endParaRPr lang="es-DO" sz="4000">
              <a:latin typeface="Bahnschrift SemiCondensed" panose="020B0502040204020203" pitchFamily="34" charset="0"/>
              <a:sym typeface="+mn-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72667" y="550690"/>
            <a:ext cx="11769505" cy="6247130"/>
          </a:xfrm>
          <a:prstGeom prst="rect">
            <a:avLst/>
          </a:prstGeom>
          <a:noFill/>
        </p:spPr>
        <p:txBody>
          <a:bodyPr wrap="square" rtlCol="0">
            <a:spAutoFit/>
          </a:bodyPr>
          <a:lstStyle/>
          <a:p>
            <a:pPr algn="ctr"/>
            <a:r>
              <a:rPr sz="4000">
                <a:latin typeface="Bahnschrift SemiCondensed" panose="020B0502040204020203" pitchFamily="34" charset="0"/>
                <a:sym typeface="+mn-ea"/>
              </a:rPr>
              <a:t>Como bien observó Edward Heppenstall: «El pecado comenzó» en el cielo «con Lucifer como querubín protector en torno al trono de Dios. Y allí se resolverá. El santuario celestial es el centro divino desde el cual se ejecutan y se resuelven todos los actos del gran conflicto entre Cristo y Satanás». De este Santuario saldrá el ángel que encadena a Satanás al inicio de los mil años (Ap 20:1-3); también saldrán los ángeles que derramarán las siete plagas finales (Ap 15:6).</a:t>
            </a:r>
            <a:endParaRPr sz="4000">
              <a:latin typeface="Bahnschrift SemiCondensed" panose="020B0502040204020203" pitchFamily="34" charset="0"/>
              <a:sym typeface="+mn-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537923" y="1470243"/>
            <a:ext cx="9116008" cy="2214880"/>
          </a:xfrm>
          <a:prstGeom prst="rect">
            <a:avLst/>
          </a:prstGeom>
          <a:noFill/>
        </p:spPr>
        <p:txBody>
          <a:bodyPr wrap="square" rtlCol="0">
            <a:spAutoFit/>
          </a:bodyPr>
          <a:p>
            <a:pPr algn="ctr"/>
            <a:r>
              <a:rPr lang="es-DO" altLang="en-US" sz="13800" b="1" dirty="0">
                <a:latin typeface="Avenir Next LT Pro" panose="020B0504020202020204" pitchFamily="34" charset="0"/>
              </a:rPr>
              <a:t>Conclusión</a:t>
            </a:r>
            <a:endParaRPr lang="es-DO" altLang="en-US" sz="13800" b="1" dirty="0">
              <a:latin typeface="Avenir Next LT Pro" panose="020B05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398352" y="181069"/>
            <a:ext cx="4780230" cy="369332"/>
          </a:xfrm>
          <a:prstGeom prst="rect">
            <a:avLst/>
          </a:prstGeom>
          <a:noFill/>
        </p:spPr>
        <p:txBody>
          <a:bodyPr wrap="square" rtlCol="0">
            <a:spAutoFit/>
          </a:bodyPr>
          <a:lstStyle/>
          <a:p>
            <a:pPr algn="ctr"/>
            <a:r>
              <a:rPr lang="es-DO" dirty="0"/>
              <a:t>COMENTARIO</a:t>
            </a:r>
            <a:endParaRPr lang="es-DO" dirty="0"/>
          </a:p>
        </p:txBody>
      </p:sp>
      <p:sp>
        <p:nvSpPr>
          <p:cNvPr id="5" name="Paralelogramo 4"/>
          <p:cNvSpPr/>
          <p:nvPr/>
        </p:nvSpPr>
        <p:spPr>
          <a:xfrm>
            <a:off x="72428" y="94131"/>
            <a:ext cx="588475" cy="54320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DO" sz="3600" b="1" dirty="0">
                <a:ln>
                  <a:solidFill>
                    <a:schemeClr val="tx1"/>
                  </a:solidFill>
                </a:ln>
                <a:solidFill>
                  <a:srgbClr val="7030A0"/>
                </a:solidFill>
                <a:latin typeface="Bahnschrift SemiCondensed" panose="020B0502040204020203" pitchFamily="34" charset="0"/>
              </a:rPr>
              <a:t>A</a:t>
            </a:r>
            <a:endParaRPr lang="es-DO" sz="3600" b="1" dirty="0">
              <a:ln>
                <a:solidFill>
                  <a:schemeClr val="tx1"/>
                </a:solidFill>
              </a:ln>
              <a:solidFill>
                <a:srgbClr val="7030A0"/>
              </a:solidFill>
              <a:latin typeface="Bahnschrift SemiCondensed" panose="020B0502040204020203" pitchFamily="34" charset="0"/>
            </a:endParaRPr>
          </a:p>
        </p:txBody>
      </p:sp>
      <p:sp>
        <p:nvSpPr>
          <p:cNvPr id="6" name="CuadroTexto 5"/>
          <p:cNvSpPr txBox="1"/>
          <p:nvPr/>
        </p:nvSpPr>
        <p:spPr>
          <a:xfrm>
            <a:off x="72667" y="550690"/>
            <a:ext cx="11769505" cy="6247130"/>
          </a:xfrm>
          <a:prstGeom prst="rect">
            <a:avLst/>
          </a:prstGeom>
          <a:noFill/>
        </p:spPr>
        <p:txBody>
          <a:bodyPr wrap="square" rtlCol="0">
            <a:spAutoFit/>
          </a:bodyPr>
          <a:lstStyle/>
          <a:p>
            <a:pPr algn="ctr"/>
            <a:r>
              <a:rPr sz="4000">
                <a:latin typeface="Bahnschrift SemiCondensed" panose="020B0502040204020203" pitchFamily="34" charset="0"/>
                <a:sym typeface="+mn-ea"/>
              </a:rPr>
              <a:t>Sin duda que el pueblo de Dios tendrá que mostrar su fidelidad al Señor en medio de la última crisis, pero eso no infiere que ellos propicien una vindicación distinta a la que han realizado otros creyentes del pasado. La vindicación cósmica y definitiva fue lograda en el Calvario por nuestro Señor Jesús. Cada generación de creyentes ha tenido que honrar a Dios en medio de sus respectivas crisis. La generación final no será la excepción.</a:t>
            </a:r>
            <a:endParaRPr sz="4000">
              <a:latin typeface="Bahnschrift SemiCondensed" panose="020B0502040204020203" pitchFamily="34" charset="0"/>
              <a:sym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6527549" y="797510"/>
            <a:ext cx="5332491" cy="5262245"/>
          </a:xfrm>
          <a:prstGeom prst="rect">
            <a:avLst/>
          </a:prstGeom>
          <a:noFill/>
        </p:spPr>
        <p:txBody>
          <a:bodyPr wrap="square" rtlCol="0">
            <a:spAutoFit/>
          </a:bodyPr>
          <a:lstStyle/>
          <a:p>
            <a:pPr algn="ctr"/>
            <a:r>
              <a:rPr lang="es-DO" altLang="es-ES" sz="4800" b="1" dirty="0">
                <a:latin typeface="Century Gothic" panose="020B0502020202020204" pitchFamily="34" charset="0"/>
              </a:rPr>
              <a:t>Que dentro de ti este el deseo de ser parte en caracter de los 144.000,porque es el deseo de Dios para ti.</a:t>
            </a:r>
            <a:r>
              <a:rPr lang="es-ES" sz="4800" b="1" dirty="0">
                <a:latin typeface="Century Gothic" panose="020B0502020202020204" pitchFamily="34" charset="0"/>
              </a:rPr>
              <a:t> </a:t>
            </a:r>
            <a:endParaRPr lang="es-DO" sz="4800" b="1" dirty="0">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INTRODUCCIÓN</a:t>
            </a:r>
            <a:endParaRPr lang="es-DO" dirty="0">
              <a:latin typeface="Bahnschrift SemiCondensed" panose="020B0502040204020203" pitchFamily="34" charset="0"/>
            </a:endParaRPr>
          </a:p>
        </p:txBody>
      </p:sp>
      <p:sp>
        <p:nvSpPr>
          <p:cNvPr id="5" name="CuadroTexto 4"/>
          <p:cNvSpPr txBox="1"/>
          <p:nvPr/>
        </p:nvSpPr>
        <p:spPr>
          <a:xfrm>
            <a:off x="72427" y="677156"/>
            <a:ext cx="12041109" cy="5815965"/>
          </a:xfrm>
          <a:prstGeom prst="rect">
            <a:avLst/>
          </a:prstGeom>
          <a:noFill/>
        </p:spPr>
        <p:txBody>
          <a:bodyPr wrap="square" rtlCol="0">
            <a:spAutoFit/>
          </a:bodyPr>
          <a:lstStyle/>
          <a:p>
            <a:pPr algn="ctr"/>
            <a:r>
              <a:rPr lang="es-ES" sz="5400" dirty="0">
                <a:latin typeface="Bahnschrift SemiCondensed" panose="020B0502040204020203" pitchFamily="34" charset="0"/>
              </a:rPr>
              <a:t> </a:t>
            </a:r>
            <a:r>
              <a:rPr lang="es-ES" sz="4400" dirty="0">
                <a:latin typeface="Bahnschrift SemiCondensed" panose="020B0502040204020203" pitchFamily="34" charset="0"/>
              </a:rPr>
              <a:t>La escena presenta un cuadro de la iglesia triunfante del tiempo del fin y no de la iglesia militante durante el transcurso del último conflicto.</a:t>
            </a:r>
            <a:r>
              <a:rPr lang="en-US" altLang="es-ES" sz="4400" dirty="0">
                <a:latin typeface="Bahnschrift SemiCondensed" panose="020B0502040204020203" pitchFamily="34" charset="0"/>
              </a:rPr>
              <a:t> </a:t>
            </a:r>
            <a:r>
              <a:rPr lang="es-ES" sz="4400" dirty="0">
                <a:latin typeface="Bahnschrift SemiCondensed" panose="020B0502040204020203" pitchFamily="34" charset="0"/>
              </a:rPr>
              <a:t>En su condición militante, el pueblo de Dios es representado en el Apocalipsis por tres mensajeros celestiales que van a todas las naciones de la tierra con el Evangelio </a:t>
            </a:r>
            <a:r>
              <a:rPr lang="en-US" altLang="es-ES" sz="4400" dirty="0">
                <a:latin typeface="Bahnschrift SemiCondensed" panose="020B0502040204020203" pitchFamily="34" charset="0"/>
              </a:rPr>
              <a:t>E</a:t>
            </a:r>
            <a:r>
              <a:rPr lang="es-ES" sz="4400" dirty="0">
                <a:latin typeface="Bahnschrift SemiCondensed" panose="020B0502040204020203" pitchFamily="34" charset="0"/>
              </a:rPr>
              <a:t>terno y el mensaje del juicio. </a:t>
            </a:r>
            <a:r>
              <a:rPr lang="es-ES" sz="5400" dirty="0">
                <a:latin typeface="Bahnschrift SemiCondensed" panose="020B0502040204020203" pitchFamily="34" charset="0"/>
              </a:rPr>
              <a:t> </a:t>
            </a:r>
            <a:endParaRPr lang="es-ES" sz="5400" dirty="0">
              <a:latin typeface="Bahnschrift SemiCondensed" panose="020B0502040204020203"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INTRODUCCIÓN</a:t>
            </a:r>
            <a:endParaRPr lang="es-DO" dirty="0">
              <a:latin typeface="Bahnschrift SemiCondensed" panose="020B0502040204020203" pitchFamily="34" charset="0"/>
            </a:endParaRPr>
          </a:p>
        </p:txBody>
      </p:sp>
      <p:sp>
        <p:nvSpPr>
          <p:cNvPr id="5" name="CuadroTexto 4"/>
          <p:cNvSpPr txBox="1"/>
          <p:nvPr/>
        </p:nvSpPr>
        <p:spPr>
          <a:xfrm>
            <a:off x="72427" y="522216"/>
            <a:ext cx="12041109" cy="6492875"/>
          </a:xfrm>
          <a:prstGeom prst="rect">
            <a:avLst/>
          </a:prstGeom>
          <a:noFill/>
        </p:spPr>
        <p:txBody>
          <a:bodyPr wrap="square" rtlCol="0">
            <a:spAutoFit/>
          </a:bodyPr>
          <a:lstStyle/>
          <a:p>
            <a:pPr algn="ctr"/>
            <a:r>
              <a:rPr lang="es-ES" sz="5400" dirty="0">
                <a:latin typeface="Bahnschrift SemiCondensed" panose="020B0502040204020203" pitchFamily="34" charset="0"/>
              </a:rPr>
              <a:t> </a:t>
            </a:r>
            <a:r>
              <a:rPr lang="es-ES" sz="4400" dirty="0">
                <a:latin typeface="Bahnschrift SemiCondensed" panose="020B0502040204020203" pitchFamily="34" charset="0"/>
              </a:rPr>
              <a:t>La TUG afirma que, durante la crisis final, los 144.000 demostrarán que es posible vivir sin pecar, que la Ley de Dios puede ser guardada por seres humanos, a pesar de poseer una naturaleza humana caída. No obstante, el pueblo de Dios </a:t>
            </a:r>
            <a:r>
              <a:rPr lang="es-ES" sz="4400" dirty="0">
                <a:solidFill>
                  <a:schemeClr val="accent2"/>
                </a:solidFill>
                <a:latin typeface="Bahnschrift SemiCondensed" panose="020B0502040204020203" pitchFamily="34" charset="0"/>
              </a:rPr>
              <a:t>obedece los mandamientos</a:t>
            </a:r>
            <a:r>
              <a:rPr lang="es-ES" sz="4400" dirty="0">
                <a:latin typeface="Bahnschrift SemiCondensed" panose="020B0502040204020203" pitchFamily="34" charset="0"/>
              </a:rPr>
              <a:t> divinos no para demostrar que pueden ser guardados, esa demostración ya fue realizada en la cruz. </a:t>
            </a:r>
            <a:r>
              <a:rPr lang="es-ES" sz="5400" dirty="0">
                <a:latin typeface="Bahnschrift SemiCondensed" panose="020B0502040204020203" pitchFamily="34" charset="0"/>
              </a:rPr>
              <a:t> </a:t>
            </a:r>
            <a:endParaRPr lang="es-ES" sz="5400" dirty="0">
              <a:latin typeface="Bahnschrift SemiCondensed" panose="020B0502040204020203"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INTRODUCCIÓN</a:t>
            </a:r>
            <a:endParaRPr lang="es-DO" dirty="0">
              <a:latin typeface="Bahnschrift SemiCondensed" panose="020B0502040204020203" pitchFamily="34" charset="0"/>
            </a:endParaRPr>
          </a:p>
        </p:txBody>
      </p:sp>
      <p:sp>
        <p:nvSpPr>
          <p:cNvPr id="5" name="CuadroTexto 4"/>
          <p:cNvSpPr txBox="1"/>
          <p:nvPr/>
        </p:nvSpPr>
        <p:spPr>
          <a:xfrm>
            <a:off x="72427" y="860036"/>
            <a:ext cx="12041109" cy="5139055"/>
          </a:xfrm>
          <a:prstGeom prst="rect">
            <a:avLst/>
          </a:prstGeom>
          <a:noFill/>
        </p:spPr>
        <p:txBody>
          <a:bodyPr wrap="square" rtlCol="0">
            <a:spAutoFit/>
          </a:bodyPr>
          <a:lstStyle/>
          <a:p>
            <a:pPr algn="ctr"/>
            <a:r>
              <a:rPr lang="es-ES" sz="5400" dirty="0">
                <a:latin typeface="Bahnschrift SemiCondensed" panose="020B0502040204020203" pitchFamily="34" charset="0"/>
              </a:rPr>
              <a:t> </a:t>
            </a:r>
            <a:r>
              <a:rPr lang="es-ES" sz="4400" dirty="0">
                <a:latin typeface="Bahnschrift SemiCondensed" panose="020B0502040204020203" pitchFamily="34" charset="0"/>
              </a:rPr>
              <a:t>Los fieles «guardan los mandamientos de Dios y la fe Jesús» (Ap 12:17; 14:12), porque esos principios constituyen la norma del carácter del creyente, y porque al obedecerlos contrarrestan y desmienten el último engaño de Satanás que consiste en afirmar que la Ley fue anulada en la cruz</a:t>
            </a:r>
            <a:r>
              <a:rPr lang="es-DO" altLang="es-ES" sz="4400" dirty="0">
                <a:latin typeface="Bahnschrift SemiCondensed" panose="020B0502040204020203" pitchFamily="34" charset="0"/>
              </a:rPr>
              <a:t>.</a:t>
            </a:r>
            <a:r>
              <a:rPr lang="es-ES" sz="4400" dirty="0">
                <a:latin typeface="Bahnschrift SemiCondensed" panose="020B0502040204020203" pitchFamily="34" charset="0"/>
              </a:rPr>
              <a:t> </a:t>
            </a:r>
            <a:r>
              <a:rPr lang="es-ES" sz="5400" dirty="0">
                <a:latin typeface="Bahnschrift SemiCondensed" panose="020B0502040204020203" pitchFamily="34" charset="0"/>
              </a:rPr>
              <a:t> </a:t>
            </a:r>
            <a:endParaRPr lang="es-ES" sz="5400" dirty="0">
              <a:latin typeface="Bahnschrift SemiCondensed" panose="020B05020402040202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1537923" y="1470243"/>
            <a:ext cx="9116008" cy="4338320"/>
          </a:xfrm>
          <a:prstGeom prst="rect">
            <a:avLst/>
          </a:prstGeom>
          <a:noFill/>
        </p:spPr>
        <p:txBody>
          <a:bodyPr wrap="square" rtlCol="0">
            <a:spAutoFit/>
          </a:bodyPr>
          <a:p>
            <a:pPr algn="ctr"/>
            <a:r>
              <a:rPr lang="es-DO" altLang="en-US" sz="13800" b="1" dirty="0">
                <a:latin typeface="Avenir Next LT Pro" panose="020B0504020202020204" pitchFamily="34" charset="0"/>
              </a:rPr>
              <a:t>El caracter de los </a:t>
            </a:r>
            <a:r>
              <a:rPr lang="es-DO" altLang="en-US" sz="13800" b="1" dirty="0">
                <a:cs typeface="+mn-lt"/>
              </a:rPr>
              <a:t>144</a:t>
            </a:r>
            <a:r>
              <a:rPr lang="en-US" altLang="es-DO" sz="13800" b="1" dirty="0">
                <a:cs typeface="+mn-lt"/>
              </a:rPr>
              <a:t>.</a:t>
            </a:r>
            <a:r>
              <a:rPr lang="es-DO" altLang="en-US" sz="13800" b="1" dirty="0">
                <a:cs typeface="+mn-lt"/>
              </a:rPr>
              <a:t>000</a:t>
            </a:r>
            <a:endParaRPr lang="es-DO" altLang="en-US" sz="13800" b="1" dirty="0">
              <a:cs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p:cNvPicPr>
            <a:picLocks noGrp="1" noChangeAspect="1"/>
          </p:cNvPicPr>
          <p:nvPr isPhoto="1"/>
        </p:nvPicPr>
        <p:blipFill>
          <a:blip r:embed="rId1">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434566" y="153912"/>
            <a:ext cx="3367889" cy="368300"/>
          </a:xfrm>
          <a:prstGeom prst="rect">
            <a:avLst/>
          </a:prstGeom>
          <a:noFill/>
        </p:spPr>
        <p:txBody>
          <a:bodyPr wrap="square" rtlCol="0">
            <a:spAutoFit/>
          </a:bodyPr>
          <a:lstStyle/>
          <a:p>
            <a:pPr algn="ctr"/>
            <a:r>
              <a:rPr lang="es-DO" dirty="0">
                <a:latin typeface="Bahnschrift SemiCondensed" panose="020B0502040204020203" pitchFamily="34" charset="0"/>
              </a:rPr>
              <a:t>Apocalipsis. 14: 1-2</a:t>
            </a:r>
            <a:endParaRPr lang="es-DO" dirty="0">
              <a:latin typeface="Bahnschrift SemiCondensed" panose="020B0502040204020203" pitchFamily="34" charset="0"/>
            </a:endParaRPr>
          </a:p>
        </p:txBody>
      </p:sp>
      <p:sp>
        <p:nvSpPr>
          <p:cNvPr id="5" name="CuadroTexto 4"/>
          <p:cNvSpPr txBox="1"/>
          <p:nvPr/>
        </p:nvSpPr>
        <p:spPr>
          <a:xfrm>
            <a:off x="72427" y="677156"/>
            <a:ext cx="12041109" cy="5507990"/>
          </a:xfrm>
          <a:prstGeom prst="rect">
            <a:avLst/>
          </a:prstGeom>
          <a:noFill/>
        </p:spPr>
        <p:txBody>
          <a:bodyPr wrap="square" rtlCol="0">
            <a:spAutoFit/>
          </a:bodyPr>
          <a:lstStyle/>
          <a:p>
            <a:pPr algn="ctr"/>
            <a:r>
              <a:rPr lang="es-DO" altLang="es-ES" sz="4400" dirty="0">
                <a:latin typeface="Bahnschrift SemiCondensed" panose="020B0502040204020203" pitchFamily="34" charset="0"/>
              </a:rPr>
              <a:t>1 </a:t>
            </a:r>
            <a:r>
              <a:rPr lang="es-ES" sz="4400" dirty="0">
                <a:latin typeface="Bahnschrift SemiCondensed" panose="020B0502040204020203" pitchFamily="34" charset="0"/>
              </a:rPr>
              <a:t>Después miré, y he aquí el Cordero estaba en </a:t>
            </a:r>
            <a:r>
              <a:rPr lang="es-ES" sz="4400" dirty="0">
                <a:solidFill>
                  <a:schemeClr val="accent4"/>
                </a:solidFill>
                <a:latin typeface="Bahnschrift SemiCondensed" panose="020B0502040204020203" pitchFamily="34" charset="0"/>
              </a:rPr>
              <a:t>pie sobre el monte de Sion</a:t>
            </a:r>
            <a:r>
              <a:rPr lang="es-ES" sz="4400" dirty="0">
                <a:latin typeface="Bahnschrift SemiCondensed" panose="020B0502040204020203" pitchFamily="34" charset="0"/>
              </a:rPr>
              <a:t>, y con él ciento cuarenta y cuatro mil, que tenían </a:t>
            </a:r>
            <a:r>
              <a:rPr lang="es-ES" sz="4400" dirty="0">
                <a:solidFill>
                  <a:schemeClr val="accent4"/>
                </a:solidFill>
                <a:latin typeface="Bahnschrift SemiCondensed" panose="020B0502040204020203" pitchFamily="34" charset="0"/>
              </a:rPr>
              <a:t>el nombre de</a:t>
            </a:r>
            <a:r>
              <a:rPr lang="es-ES" sz="4400" dirty="0">
                <a:latin typeface="Bahnschrift SemiCondensed" panose="020B0502040204020203" pitchFamily="34" charset="0"/>
              </a:rPr>
              <a:t> él y el de </a:t>
            </a:r>
            <a:r>
              <a:rPr lang="es-ES" sz="4400" dirty="0">
                <a:solidFill>
                  <a:schemeClr val="accent4"/>
                </a:solidFill>
                <a:latin typeface="Bahnschrift SemiCondensed" panose="020B0502040204020203" pitchFamily="34" charset="0"/>
              </a:rPr>
              <a:t>su Padre escrito en la frente</a:t>
            </a:r>
            <a:r>
              <a:rPr lang="es-ES" sz="4400" dirty="0">
                <a:latin typeface="Bahnschrift SemiCondensed" panose="020B0502040204020203" pitchFamily="34" charset="0"/>
              </a:rPr>
              <a:t>.</a:t>
            </a:r>
            <a:endParaRPr lang="es-ES" sz="4400" dirty="0">
              <a:latin typeface="Bahnschrift SemiCondensed" panose="020B0502040204020203" pitchFamily="34" charset="0"/>
            </a:endParaRPr>
          </a:p>
          <a:p>
            <a:pPr algn="ctr"/>
            <a:r>
              <a:rPr lang="es-ES" sz="4400" dirty="0">
                <a:latin typeface="Bahnschrift SemiCondensed" panose="020B0502040204020203" pitchFamily="34" charset="0"/>
              </a:rPr>
              <a:t>2</a:t>
            </a:r>
            <a:r>
              <a:rPr lang="es-DO" altLang="es-ES" sz="4400" dirty="0">
                <a:latin typeface="Bahnschrift SemiCondensed" panose="020B0502040204020203" pitchFamily="34" charset="0"/>
              </a:rPr>
              <a:t> </a:t>
            </a:r>
            <a:r>
              <a:rPr lang="es-ES" sz="4400" dirty="0">
                <a:latin typeface="Bahnschrift SemiCondensed" panose="020B0502040204020203" pitchFamily="34" charset="0"/>
              </a:rPr>
              <a:t>Y oí una voz del cielo como estruendo de muchas aguas, y como sonido de un gran trueno; y la voz que oí era como de arpistas que tocaban sus arpas.</a:t>
            </a:r>
            <a:endParaRPr lang="es-ES" sz="4400" dirty="0">
              <a:latin typeface="Bahnschrift SemiCondensed" panose="020B0502040204020203"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13463</Words>
  <Application>WPS Presentation</Application>
  <PresentationFormat>Panorámica</PresentationFormat>
  <Paragraphs>245</Paragraphs>
  <Slides>46</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46</vt:i4>
      </vt:variant>
    </vt:vector>
  </HeadingPairs>
  <TitlesOfParts>
    <vt:vector size="61" baseType="lpstr">
      <vt:lpstr>Arial</vt:lpstr>
      <vt:lpstr>SimSun</vt:lpstr>
      <vt:lpstr>Wingdings</vt:lpstr>
      <vt:lpstr>Avenir Next LT Pro</vt:lpstr>
      <vt:lpstr>Cream Cake</vt:lpstr>
      <vt:lpstr>Bahnschrift SemiBold Condensed</vt:lpstr>
      <vt:lpstr>Bahnschrift SemiCondensed</vt:lpstr>
      <vt:lpstr>Microsoft YaHei</vt:lpstr>
      <vt:lpstr>Arial Unicode MS</vt:lpstr>
      <vt:lpstr>Calibri Light</vt:lpstr>
      <vt:lpstr>Calibri</vt:lpstr>
      <vt:lpstr>Calibri</vt:lpstr>
      <vt:lpstr>Century Gothic</vt:lpstr>
      <vt:lpstr>Tema de Office</vt:lpstr>
      <vt:lpstr>1_Tema de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hp</cp:lastModifiedBy>
  <cp:revision>4</cp:revision>
  <dcterms:created xsi:type="dcterms:W3CDTF">2023-08-29T14:36:00Z</dcterms:created>
  <dcterms:modified xsi:type="dcterms:W3CDTF">2023-11-15T19:15:27Z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176AFD3FC2E044A3A36D96E6FFAA23A1_12</vt:lpwstr>
  </property>
  <property fmtid="{D5CDD505-2E9C-101B-9397-08002B2CF9AE}" pid="3" name="KSOProductBuildVer">
    <vt:lpwstr>1033-12.2.0.13306</vt:lpwstr>
  </property>
</Properties>
</file>