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7"/>
  </p:notesMasterIdLst>
  <p:sldIdLst>
    <p:sldId id="258" r:id="rId3"/>
    <p:sldId id="264" r:id="rId4"/>
    <p:sldId id="260" r:id="rId5"/>
    <p:sldId id="1148" r:id="rId6"/>
    <p:sldId id="835" r:id="rId7"/>
    <p:sldId id="1149" r:id="rId8"/>
    <p:sldId id="1150" r:id="rId9"/>
    <p:sldId id="1151" r:id="rId10"/>
    <p:sldId id="1152" r:id="rId11"/>
    <p:sldId id="1153" r:id="rId12"/>
    <p:sldId id="743" r:id="rId13"/>
    <p:sldId id="483" r:id="rId14"/>
    <p:sldId id="1154" r:id="rId15"/>
    <p:sldId id="1155" r:id="rId16"/>
    <p:sldId id="1156" r:id="rId17"/>
    <p:sldId id="1157" r:id="rId18"/>
    <p:sldId id="1104" r:id="rId19"/>
    <p:sldId id="1158" r:id="rId20"/>
    <p:sldId id="754" r:id="rId21"/>
    <p:sldId id="1159" r:id="rId22"/>
    <p:sldId id="1160" r:id="rId23"/>
    <p:sldId id="1161" r:id="rId24"/>
    <p:sldId id="1162" r:id="rId25"/>
    <p:sldId id="1163" r:id="rId26"/>
    <p:sldId id="1164" r:id="rId27"/>
    <p:sldId id="1146" r:id="rId28"/>
    <p:sldId id="380" r:id="rId29"/>
    <p:sldId id="972" r:id="rId30"/>
    <p:sldId id="1111" r:id="rId31"/>
    <p:sldId id="1113" r:id="rId32"/>
    <p:sldId id="1115" r:id="rId33"/>
    <p:sldId id="1165" r:id="rId34"/>
    <p:sldId id="1166" r:id="rId35"/>
    <p:sldId id="1114" r:id="rId36"/>
    <p:sldId id="1167" r:id="rId37"/>
    <p:sldId id="1168" r:id="rId38"/>
    <p:sldId id="1169" r:id="rId39"/>
    <p:sldId id="1170" r:id="rId40"/>
    <p:sldId id="1171" r:id="rId41"/>
    <p:sldId id="1172" r:id="rId42"/>
    <p:sldId id="1116" r:id="rId43"/>
    <p:sldId id="1173" r:id="rId44"/>
    <p:sldId id="1120" r:id="rId45"/>
    <p:sldId id="1121" r:id="rId46"/>
    <p:sldId id="1122" r:id="rId47"/>
    <p:sldId id="1174" r:id="rId48"/>
    <p:sldId id="1124" r:id="rId49"/>
    <p:sldId id="1125" r:id="rId50"/>
    <p:sldId id="979" r:id="rId51"/>
    <p:sldId id="1175" r:id="rId52"/>
    <p:sldId id="1176" r:id="rId53"/>
    <p:sldId id="1127" r:id="rId54"/>
    <p:sldId id="1129" r:id="rId55"/>
    <p:sldId id="1128" r:id="rId56"/>
    <p:sldId id="1134" r:id="rId57"/>
    <p:sldId id="1177" r:id="rId58"/>
    <p:sldId id="1178" r:id="rId59"/>
    <p:sldId id="1137" r:id="rId60"/>
    <p:sldId id="978" r:id="rId61"/>
    <p:sldId id="982" r:id="rId62"/>
    <p:sldId id="1179" r:id="rId63"/>
    <p:sldId id="1180" r:id="rId64"/>
    <p:sldId id="1181" r:id="rId65"/>
    <p:sldId id="1182" r:id="rId66"/>
    <p:sldId id="1147" r:id="rId67"/>
    <p:sldId id="1183" r:id="rId68"/>
    <p:sldId id="1184" r:id="rId69"/>
    <p:sldId id="1185" r:id="rId70"/>
    <p:sldId id="1186" r:id="rId71"/>
    <p:sldId id="1187" r:id="rId72"/>
    <p:sldId id="1188" r:id="rId73"/>
    <p:sldId id="1189" r:id="rId74"/>
    <p:sldId id="1190" r:id="rId75"/>
    <p:sldId id="296" r:id="rId76"/>
  </p:sldIdLst>
  <p:sldSz cx="12192000" cy="6858000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6A86"/>
    <a:srgbClr val="672F62"/>
    <a:srgbClr val="AC0C45"/>
    <a:srgbClr val="7B3874"/>
    <a:srgbClr val="649C56"/>
    <a:srgbClr val="451F41"/>
    <a:srgbClr val="A0A9A7"/>
    <a:srgbClr val="578B66"/>
    <a:srgbClr val="D18A7F"/>
    <a:srgbClr val="377E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3CC6F-2A0E-4F3E-ACD5-ACDEABDA14CF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1EECC-04B9-4816-A831-54CDC00334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81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497244-2D8D-4D4B-B073-FE37524A4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BB0F7B-691A-4B6F-9C1D-AA60DE6ED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7F0710-72A3-41D3-8BDC-80774BB0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9/10/2022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2AF1-7B8C-4847-B435-EF512A468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763952-F5EE-494F-8A3A-C40D46F47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5101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A176A8-30A5-4545-BC07-2208A5B3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44D28C-CEA0-4A2B-A7F8-6E5FD06B7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0DB765-8814-46A0-A724-9EBDC97A9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9/10/2022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8FA858-B0CA-4AC7-85AC-E8DB05592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23A4DF-88F4-41DB-A7FE-B5882391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3053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17A0CD-1900-4A22-8E47-7E703ED65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17F410-EEC1-4707-AF09-E32633A1F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6F55DB-1364-4CCA-A635-383112BD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9/10/2022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3B5CAE-6AA4-45C9-9F95-2A23AC1B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4EB583-E464-4D75-9A41-DD4439C94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0759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FF98F-F66E-47EE-A34A-B27117D81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40B748-14C3-47A7-8683-8851E015D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04779F-FC67-4738-B1CE-02A933100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9/10/2022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B10257-D2E1-47E4-B289-8BB517FF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A17BAB-653A-4A0C-AFF5-67E55074D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47836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72FD7A-235B-472E-A358-1CE3D2CF2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589D56-E551-4FCD-9B31-C5F64C412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7B7FA0-B7BB-4CD6-BD78-7355EA97C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9/10/2022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115C04-6AD6-43DC-B1BE-8DD50B50B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6E4662-B320-4382-875A-DB47AF1FA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53689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7F81FF-D99E-43B1-A770-BCD81CBC4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9F158C-EBE3-4FE1-A323-1AF651976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FFE31C-9951-42E5-ABF0-79A768BC5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9/10/2022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165C3-9EA9-403F-BA12-A4C88A7C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07300A-FB8F-4E0B-BEB6-3FB9BFA9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79996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52440-BF41-428F-95E1-07C761A2F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53BF9B-97F9-4CCF-9062-11AFAEA75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147188-9B0D-4100-9E01-1AF00D4FC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BE4576-D88D-4723-95A6-131424494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9/10/2022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9887AA-30E2-4228-9E89-F2996EA07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27EDB1-4DEC-4D05-9EF9-2EBB63E5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05478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A431B-AC69-4AAA-973E-A57F5736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1E817F-A4CB-4991-854C-65DB724AC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D47D32-14E2-4848-8E76-BDB655C23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488F400-6B3C-4A82-B524-99823E079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A563AE0-FFF2-4A79-8CBD-6F824B5C62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E259560-B0AE-49D1-A17F-FF371698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9/10/2022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4034A84-5F3A-4870-9531-4DC082DDC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9F0E196-51ED-4D55-8847-BEE38580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86065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9745E6-3B0A-44AE-B1CD-DF54DD647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8A50B9-161C-4F13-BC01-6E334355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9/10/2022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4CF8D5-8CB0-461F-9779-70A74D527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62561D-CC02-47B3-8709-762D14681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88882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E0251AF-86B6-409F-8E71-FEBB8A634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9/10/2022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A3EAE96-A8DD-4142-B7FA-94D112E79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81E59F-C60A-4B7E-8AD5-D5F1D421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71839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E5428-733C-42BC-9D02-25A6662AB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99E3AA-AC6F-41B0-8D33-4D8FE23FE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52B7DF-4769-42E8-867B-E58066764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4F9CBC-5F3B-42C1-95F6-BA24A55BF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9/10/2022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77C2D4-1780-444E-8439-A87B1208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525ABB-6149-4F88-8B8B-3075A9501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1861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DD7794-5F3D-4458-AC35-25F1B97A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E75CE9-6375-4204-94F1-80315AD87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6928AE-036D-4016-9C71-5EBC578D2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9/10/2022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0FCFFB-EFFB-4B44-BE34-8CE4F29FF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B46EB3-317F-41D8-9DD9-ED3728C4F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73020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2917F4-7571-4135-BD8C-D5441787E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B12D14A-A1C1-4C0F-9F75-A4344CB843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5274EA-D22B-4C7A-964A-EF6EE75BC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E9F3E66-8210-4CFB-A5C8-B9BC912E0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9/10/2022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381686-A28F-454B-888E-5B7725D86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53F561-C394-454F-9798-FCCF1121E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09831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88CED6-F359-4D0A-A50D-3858F643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76E7869-F2BE-43DD-B18B-44D9E0B0D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8E15F5-CA39-4F78-BEBA-254B13449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9/10/2022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692B50-ADAB-4CCE-B99B-A60657BE1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0A626A-F1FD-48E4-9E10-CDB7B7743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4711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3E061F-F2AF-4166-AE41-B65C9BCCF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65E2C5-DCB2-4598-99C5-3E63925B2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01BAE7-45FB-4E6A-B61C-822885E59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8A31E-41B7-46B2-B779-DD92D1E68E44}" type="datetimeFigureOut">
              <a:rPr lang="es-DO" smtClean="0"/>
              <a:t>9/10/2022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83F476-62DC-4BD8-8DCB-780F8E720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916952-F220-4A9E-B6A7-2ACBEC98A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419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A4F94-851D-4796-80CB-0067EDBC3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5EFC10-6E00-4444-968A-6F4115B2CE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5AD233-8392-4766-A282-A4464BDBC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9/10/2022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CA8568-1237-4F77-8E46-56AAE467C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0E88E0-DCDB-4CA8-881C-5F5AD677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5051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22C3F-6A36-40EC-977E-4A338341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9EEFB-E900-456C-8D96-7E6E2E7BEE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AA4F45-3F8B-44D1-B592-8D8DF16A6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58CD9-1EC8-463C-B3B3-4CF1595F2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9/10/2022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D78BF9-A5F3-4BD1-83B1-307254331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3A38F8-DEB1-4745-9082-6AA2CB4A9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9936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415BF-7003-4CB2-866A-833B3571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DEE417-298C-4BA6-BBA3-A43C38184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5F3B28-5F46-47FD-9C33-700E81CF1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5A5EA34-672B-44D1-B5E0-CD2DA80B39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A232AC8-A92C-4FED-8E89-4991C5291A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E6EF34-F8C0-4EC7-B750-16464F15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9/10/2022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090EE15-2099-4FCD-8AA8-E305FAED5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BDAA85B-6B8A-4F5A-BC80-771529A88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7127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B1EB6-8CAE-49F7-B747-129378C19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2A87C22-CD7B-4954-AF32-6A7FCDEA5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9/10/2022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B478BF-1493-4646-84D8-467FFF173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404930-75BB-407A-9092-7804A21A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001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0D7793-A42A-4CFE-B2C0-DBAE45D72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9/10/2022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55E5907-4460-42B4-BF1A-2E4AF8ED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937FACD-1532-4868-9035-12A309EB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6666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6916B-3CF0-4E50-83D4-E1223E284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7A3FAD-4A04-42ED-96D0-B4A3F4D1E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6AEF79-BB98-4959-A5D9-91FA6DE93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0AE007-3B20-4391-BD69-45080314B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9/10/2022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456EAE-2EA6-4D48-997B-0F3D94508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F93908-8F38-4E46-90DA-A21A85D6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13924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08BDD8-3393-45E1-9AAD-D24E0BDBE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0F43380-D9F7-4659-AC12-E4BD3C6BC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BC95E0-AF33-4F2E-8899-809EB50C6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DC2CE9-FE48-4712-A6B8-C51FC9504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983E4-3EBA-4806-86AA-70CD5420321A}" type="datetimeFigureOut">
              <a:rPr lang="es-DO" smtClean="0"/>
              <a:t>9/10/2022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AB433D-6B0A-4E83-9198-B11039385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943853-9AC3-47BA-866A-801D54260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3539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0269E44-79F7-4CA3-BA8D-FFE9D1771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85FC1D-C3CC-4226-B003-E6DCF746F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7F631F-9C47-46D4-B960-091DF814F0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983E4-3EBA-4806-86AA-70CD5420321A}" type="datetimeFigureOut">
              <a:rPr lang="es-DO" smtClean="0"/>
              <a:t>9/10/2022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EAFE70-72B7-47CC-BB40-3A837AD23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30C557-72E8-4220-88F6-5815ACE60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887E9-223D-4434-9539-A033BFE944A5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8177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7A09A02-95BE-4D0D-AD1E-FDC4EC772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9AB327-E2DD-40DA-955A-3D419D182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7F31F4-7237-4B82-89FF-E94F83EE2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8A31E-41B7-46B2-B779-DD92D1E68E44}" type="datetimeFigureOut">
              <a:rPr lang="es-DO" smtClean="0"/>
              <a:t>9/10/2022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35BB4E-3466-4A00-BC43-785438761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798699-5BA3-4A0E-95CE-C2F8A80A6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FEAD3-B223-4C81-81FE-7784B1F71A4A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5820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4C6F6D4-23A6-433A-B31F-5FD78665AAB4}"/>
              </a:ext>
            </a:extLst>
          </p:cNvPr>
          <p:cNvSpPr/>
          <p:nvPr/>
        </p:nvSpPr>
        <p:spPr>
          <a:xfrm>
            <a:off x="207657" y="713302"/>
            <a:ext cx="6639951" cy="43123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9951C0-09E0-4405-AA70-AFC4BB783825}"/>
              </a:ext>
            </a:extLst>
          </p:cNvPr>
          <p:cNvSpPr txBox="1"/>
          <p:nvPr/>
        </p:nvSpPr>
        <p:spPr>
          <a:xfrm>
            <a:off x="460375" y="981219"/>
            <a:ext cx="6171457" cy="2123658"/>
          </a:xfrm>
          <a:prstGeom prst="rect">
            <a:avLst/>
          </a:prstGeom>
          <a:noFill/>
          <a:effectLst>
            <a:glow>
              <a:schemeClr val="bg1">
                <a:alpha val="40000"/>
              </a:schemeClr>
            </a:glow>
            <a:outerShdw blurRad="50800" dist="50800" dir="5400000" algn="ctr" rotWithShape="0">
              <a:srgbClr val="000000">
                <a:alpha val="77000"/>
              </a:srgbClr>
            </a:outerShdw>
            <a:softEdge rad="0"/>
          </a:effectLst>
          <a:scene3d>
            <a:camera prst="orthographicFront"/>
            <a:lightRig rig="threePt" dir="t"/>
          </a:scene3d>
          <a:sp3d>
            <a:bevelT w="152400" h="50800" prst="softRound"/>
            <a:bevelB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s-DO" sz="6600" dirty="0" smtClean="0">
                <a:solidFill>
                  <a:schemeClr val="accent1">
                    <a:lumMod val="75000"/>
                  </a:schemeClr>
                </a:solidFill>
                <a:latin typeface="Berlin Sans FB Demi" panose="020E0802020502020306" pitchFamily="34" charset="0"/>
              </a:rPr>
              <a:t>Los mensajes de los tres ángeles</a:t>
            </a:r>
            <a:endParaRPr lang="es-DO" sz="6600" dirty="0">
              <a:solidFill>
                <a:schemeClr val="accent1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Triángulo rectángulo 7">
            <a:extLst>
              <a:ext uri="{FF2B5EF4-FFF2-40B4-BE49-F238E27FC236}">
                <a16:creationId xmlns:a16="http://schemas.microsoft.com/office/drawing/2014/main" id="{B8265892-07DB-4E47-A587-399873FA4AE7}"/>
              </a:ext>
            </a:extLst>
          </p:cNvPr>
          <p:cNvSpPr/>
          <p:nvPr/>
        </p:nvSpPr>
        <p:spPr>
          <a:xfrm rot="16200000">
            <a:off x="10297050" y="4954803"/>
            <a:ext cx="1763486" cy="204651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B816E79-6441-4118-A9E4-B9A8FF2C4B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220" y="5453263"/>
            <a:ext cx="1575582" cy="157558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C82071F-404D-498F-AD0A-AE232CC13A40}"/>
              </a:ext>
            </a:extLst>
          </p:cNvPr>
          <p:cNvSpPr txBox="1"/>
          <p:nvPr/>
        </p:nvSpPr>
        <p:spPr>
          <a:xfrm>
            <a:off x="307975" y="5640066"/>
            <a:ext cx="6419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800" i="1" dirty="0" smtClean="0">
                <a:solidFill>
                  <a:srgbClr val="002060"/>
                </a:solidFill>
                <a:ea typeface="Cascadia Code" panose="020B0609020000020004" pitchFamily="49" charset="0"/>
                <a:cs typeface="Cascadia Code" panose="020B0609020000020004" pitchFamily="49" charset="0"/>
              </a:rPr>
              <a:t>Basado en el estudio del pastor  Esteban Bohr, “Los mensajes de los tres ángeles”</a:t>
            </a:r>
            <a:endParaRPr lang="es-DO" sz="2800" i="1" dirty="0">
              <a:solidFill>
                <a:srgbClr val="002060"/>
              </a:solidFill>
              <a:ea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7B7E0BE-3AFF-4D20-A1A6-725F8603CD82}"/>
              </a:ext>
            </a:extLst>
          </p:cNvPr>
          <p:cNvSpPr/>
          <p:nvPr/>
        </p:nvSpPr>
        <p:spPr>
          <a:xfrm>
            <a:off x="207657" y="269072"/>
            <a:ext cx="1174598" cy="63706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4400" dirty="0" smtClean="0"/>
              <a:t>14</a:t>
            </a:r>
            <a:endParaRPr lang="es-DO" sz="4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3E52157-2401-4934-958A-0DA8F6793B69}"/>
              </a:ext>
            </a:extLst>
          </p:cNvPr>
          <p:cNvSpPr txBox="1"/>
          <p:nvPr/>
        </p:nvSpPr>
        <p:spPr>
          <a:xfrm>
            <a:off x="7779657" y="5824733"/>
            <a:ext cx="2686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b="1" dirty="0">
                <a:latin typeface="Baskerville Old Face" panose="02020602080505020303" pitchFamily="18" charset="0"/>
              </a:rPr>
              <a:t>c</a:t>
            </a:r>
            <a:r>
              <a:rPr lang="es-DO" sz="3200" b="1" dirty="0" smtClean="0">
                <a:latin typeface="Baskerville Old Face" panose="02020602080505020303" pitchFamily="18" charset="0"/>
              </a:rPr>
              <a:t>ristoweb.com</a:t>
            </a:r>
            <a:endParaRPr lang="es-DO" sz="3200" b="1" dirty="0">
              <a:latin typeface="Baskerville Old Face" panose="02020602080505020303" pitchFamily="18" charset="0"/>
            </a:endParaRPr>
          </a:p>
        </p:txBody>
      </p:sp>
      <p:sp>
        <p:nvSpPr>
          <p:cNvPr id="2" name="AutoShape 2" descr="Mensaje De Los Tres ángeles descarga gratuita de png - Santa Claus HOLLY  CHICAS de Ángel de Navidad Clip art - angel imagen png - imagen  transparente descarga gratui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404" y="374386"/>
            <a:ext cx="5312759" cy="48405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CuadroTexto 2"/>
          <p:cNvSpPr txBox="1"/>
          <p:nvPr/>
        </p:nvSpPr>
        <p:spPr>
          <a:xfrm>
            <a:off x="794955" y="3347679"/>
            <a:ext cx="5808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4000" dirty="0" smtClean="0"/>
              <a:t>LA HERIDA Y EL CAUTIVERIO DE LA BESTIA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349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64336" y="117693"/>
            <a:ext cx="11135033" cy="67403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2060"/>
                </a:solidFill>
              </a:rPr>
              <a:t>Al </a:t>
            </a:r>
            <a:r>
              <a:rPr lang="es-ES" sz="4800" b="1" dirty="0">
                <a:solidFill>
                  <a:srgbClr val="FF0000"/>
                </a:solidFill>
              </a:rPr>
              <a:t>final</a:t>
            </a:r>
            <a:r>
              <a:rPr lang="es-ES" sz="4800" b="1" dirty="0">
                <a:solidFill>
                  <a:srgbClr val="002060"/>
                </a:solidFill>
              </a:rPr>
              <a:t> de los </a:t>
            </a:r>
            <a:r>
              <a:rPr lang="es-ES" sz="4800" b="1" dirty="0">
                <a:solidFill>
                  <a:srgbClr val="FF0000"/>
                </a:solidFill>
              </a:rPr>
              <a:t>mil años</a:t>
            </a:r>
            <a:r>
              <a:rPr lang="es-ES" sz="4800" b="1" dirty="0">
                <a:solidFill>
                  <a:srgbClr val="002060"/>
                </a:solidFill>
              </a:rPr>
              <a:t>, </a:t>
            </a:r>
            <a:r>
              <a:rPr lang="es-ES" sz="4800" b="1" dirty="0">
                <a:solidFill>
                  <a:schemeClr val="accent1">
                    <a:lumMod val="50000"/>
                  </a:schemeClr>
                </a:solidFill>
              </a:rPr>
              <a:t>los</a:t>
            </a:r>
            <a:r>
              <a:rPr lang="es-ES" sz="4800" b="1" dirty="0">
                <a:solidFill>
                  <a:srgbClr val="FF0000"/>
                </a:solidFill>
              </a:rPr>
              <a:t> reyes de la tierra resucitarán </a:t>
            </a:r>
            <a:r>
              <a:rPr lang="es-ES" sz="4800" b="1" dirty="0">
                <a:solidFill>
                  <a:srgbClr val="002060"/>
                </a:solidFill>
              </a:rPr>
              <a:t>(Apocalipsis 20:5) y le brindarán nuevamente su apoyo a Satanás. De esta manera se le </a:t>
            </a:r>
            <a:r>
              <a:rPr lang="es-ES" sz="4800" b="1" dirty="0">
                <a:solidFill>
                  <a:srgbClr val="FF0000"/>
                </a:solidFill>
              </a:rPr>
              <a:t>sanará la herida </a:t>
            </a:r>
            <a:r>
              <a:rPr lang="es-ES" sz="4800" b="1" dirty="0">
                <a:solidFill>
                  <a:srgbClr val="002060"/>
                </a:solidFill>
              </a:rPr>
              <a:t>y será </a:t>
            </a:r>
            <a:r>
              <a:rPr lang="es-ES" sz="4800" b="1" dirty="0">
                <a:solidFill>
                  <a:srgbClr val="FF0000"/>
                </a:solidFill>
              </a:rPr>
              <a:t>suelto de su prisión </a:t>
            </a:r>
            <a:r>
              <a:rPr lang="es-ES" sz="4800" b="1" dirty="0">
                <a:solidFill>
                  <a:srgbClr val="002060"/>
                </a:solidFill>
              </a:rPr>
              <a:t>(Apocalipsis 20:1-3, 7-9). Repito, cuando Satanás carece de la ayuda de los reyes de la tierra, está </a:t>
            </a:r>
            <a:r>
              <a:rPr lang="es-ES" sz="4800" b="1" dirty="0">
                <a:solidFill>
                  <a:srgbClr val="FF0000"/>
                </a:solidFill>
              </a:rPr>
              <a:t>herido y cautivo</a:t>
            </a:r>
            <a:r>
              <a:rPr lang="es-ES" sz="4800" b="1" dirty="0">
                <a:solidFill>
                  <a:srgbClr val="002060"/>
                </a:solidFill>
              </a:rPr>
              <a:t>, pero cuando resucitan los reyes, está </a:t>
            </a:r>
            <a:r>
              <a:rPr lang="es-ES" sz="4800" b="1" dirty="0">
                <a:solidFill>
                  <a:srgbClr val="FF0000"/>
                </a:solidFill>
              </a:rPr>
              <a:t>sano y libre</a:t>
            </a:r>
            <a:r>
              <a:rPr lang="es-ES" sz="4800" b="1" dirty="0">
                <a:solidFill>
                  <a:srgbClr val="002060"/>
                </a:solidFill>
              </a:rPr>
              <a:t>.</a:t>
            </a:r>
            <a:endParaRPr lang="es-ES" sz="48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9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704091" y="841248"/>
            <a:ext cx="4516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El papado estuvo vivo y libre mientras...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704091" y="180677"/>
            <a:ext cx="4675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La bestia representa a...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738480" y="3014658"/>
            <a:ext cx="4516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Satanás cumple sus objetivos usando a...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738480" y="4236326"/>
            <a:ext cx="4357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En la segunda venida de Cristo, Satanás...</a:t>
            </a:r>
            <a:endParaRPr lang="es-E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704091" y="1937440"/>
            <a:ext cx="4666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El papado quedó herido y en cautiverio cuando...</a:t>
            </a:r>
            <a:endParaRPr lang="es-E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817596" y="2844278"/>
            <a:ext cx="50535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D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tuvo la espada del poder civil antes de 1798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759181" y="1206369"/>
            <a:ext cx="4835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B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un </a:t>
            </a:r>
            <a:r>
              <a:rPr lang="es-ES" sz="3200" dirty="0" smtClean="0">
                <a:solidFill>
                  <a:prstClr val="black"/>
                </a:solidFill>
              </a:rPr>
              <a:t>sistema papal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743044" y="155969"/>
            <a:ext cx="4612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A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los gobiernos civiles del </a:t>
            </a:r>
            <a:r>
              <a:rPr lang="es-ES" sz="3200" dirty="0" smtClean="0">
                <a:solidFill>
                  <a:prstClr val="black"/>
                </a:solidFill>
              </a:rPr>
              <a:t>mundo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743044" y="1831934"/>
            <a:ext cx="4850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será puesto en cautiverio con herida mortal</a:t>
            </a:r>
            <a:endParaRPr kumimoji="0" lang="es-D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817596" y="5574391"/>
            <a:ext cx="49979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G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perdió la espada del poder civil a partir de 1798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817596" y="4115396"/>
            <a:ext cx="4835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DO" sz="3000" dirty="0">
                <a:solidFill>
                  <a:srgbClr val="C00000"/>
                </a:solidFill>
                <a:latin typeface="Calibri" panose="020F0502020204030204"/>
              </a:rPr>
              <a:t>E</a:t>
            </a:r>
            <a:r>
              <a:rPr kumimoji="0" lang="es-D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000" dirty="0">
                <a:solidFill>
                  <a:prstClr val="black"/>
                </a:solidFill>
              </a:rPr>
              <a:t>un </a:t>
            </a:r>
            <a:r>
              <a:rPr lang="es-ES" sz="3000" dirty="0" smtClean="0">
                <a:solidFill>
                  <a:prstClr val="black"/>
                </a:solidFill>
              </a:rPr>
              <a:t>papa específico</a:t>
            </a: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/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Asocie</a:t>
            </a:r>
            <a:endParaRPr kumimoji="0" lang="es-ES" sz="4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" y="5705957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704091" y="5481151"/>
            <a:ext cx="43574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Al final de los 1000 años, Satanás...</a:t>
            </a:r>
            <a:endParaRPr lang="es-E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818106" y="4815591"/>
            <a:ext cx="4462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noProof="0" dirty="0">
                <a:solidFill>
                  <a:srgbClr val="C00000"/>
                </a:solidFill>
                <a:latin typeface="Calibri" panose="020F0502020204030204"/>
              </a:rPr>
              <a:t>F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quedará sano y libre</a:t>
            </a:r>
            <a:endParaRPr kumimoji="0" lang="es-D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85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  <p:bldP spid="18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24588"/>
            <a:ext cx="12192000" cy="144655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solidFill>
                  <a:schemeClr val="bg1"/>
                </a:solidFill>
                <a:latin typeface="Bauhaus 93" panose="04030905020B02020C02" pitchFamily="82" charset="0"/>
              </a:rPr>
              <a:t>No cerró sus puertas</a:t>
            </a:r>
          </a:p>
        </p:txBody>
      </p:sp>
    </p:spTree>
    <p:extLst>
      <p:ext uri="{BB962C8B-B14F-4D97-AF65-F5344CB8AC3E}">
        <p14:creationId xmlns:p14="http://schemas.microsoft.com/office/powerpoint/2010/main" val="244525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64336" y="117693"/>
            <a:ext cx="11135033" cy="67403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rgbClr val="002060"/>
                </a:solidFill>
              </a:rPr>
              <a:t>El </a:t>
            </a:r>
            <a:r>
              <a:rPr lang="es-ES" sz="5400" b="1" dirty="0">
                <a:solidFill>
                  <a:srgbClr val="FF0000"/>
                </a:solidFill>
              </a:rPr>
              <a:t>12 de febrero de 1798 </a:t>
            </a:r>
            <a:r>
              <a:rPr lang="es-ES" sz="5400" b="1" dirty="0">
                <a:solidFill>
                  <a:srgbClr val="002060"/>
                </a:solidFill>
              </a:rPr>
              <a:t>el general </a:t>
            </a:r>
            <a:r>
              <a:rPr lang="es-ES" sz="5400" b="1" dirty="0" err="1">
                <a:solidFill>
                  <a:srgbClr val="002060"/>
                </a:solidFill>
              </a:rPr>
              <a:t>Berthier</a:t>
            </a:r>
            <a:r>
              <a:rPr lang="es-ES" sz="5400" b="1" dirty="0">
                <a:solidFill>
                  <a:srgbClr val="002060"/>
                </a:solidFill>
              </a:rPr>
              <a:t> de Francia, entró a la capilla Sixtina en el Vaticano, bajó al papa Pío VI de su trono, le quitó la tiara y le dijo que su poder había terminado. De modo que el papa ya no ocupaba el trono en Roma. Esto le suministró la </a:t>
            </a:r>
            <a:r>
              <a:rPr lang="es-ES" sz="5400" b="1" dirty="0">
                <a:solidFill>
                  <a:srgbClr val="FF0000"/>
                </a:solidFill>
              </a:rPr>
              <a:t>herida mortal al papado</a:t>
            </a:r>
            <a:r>
              <a:rPr lang="es-ES" sz="5400" b="1" dirty="0">
                <a:solidFill>
                  <a:srgbClr val="002060"/>
                </a:solidFill>
              </a:rPr>
              <a:t>. </a:t>
            </a:r>
            <a:endParaRPr lang="es-ES" sz="5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9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64336" y="416864"/>
            <a:ext cx="11135033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rgbClr val="002060"/>
                </a:solidFill>
              </a:rPr>
              <a:t>La </a:t>
            </a:r>
            <a:r>
              <a:rPr lang="es-ES" sz="5400" b="1" dirty="0">
                <a:solidFill>
                  <a:srgbClr val="002060"/>
                </a:solidFill>
              </a:rPr>
              <a:t>espada de Francia que el papado usó para la masacre de San Bartolomé se le volcó en contra. Irónicamente, </a:t>
            </a:r>
            <a:r>
              <a:rPr lang="es-ES" sz="5400" b="1" dirty="0">
                <a:solidFill>
                  <a:srgbClr val="FF0000"/>
                </a:solidFill>
              </a:rPr>
              <a:t>Francia</a:t>
            </a:r>
            <a:r>
              <a:rPr lang="es-ES" sz="5400" b="1" dirty="0">
                <a:solidFill>
                  <a:srgbClr val="002060"/>
                </a:solidFill>
              </a:rPr>
              <a:t> había sido la </a:t>
            </a:r>
            <a:r>
              <a:rPr lang="es-ES" sz="5400" b="1" dirty="0">
                <a:solidFill>
                  <a:srgbClr val="FF0000"/>
                </a:solidFill>
              </a:rPr>
              <a:t>primera nación </a:t>
            </a:r>
            <a:r>
              <a:rPr lang="es-ES" sz="5400" b="1" dirty="0">
                <a:solidFill>
                  <a:srgbClr val="002060"/>
                </a:solidFill>
              </a:rPr>
              <a:t>que le suministró la espada al papado en el año </a:t>
            </a:r>
            <a:r>
              <a:rPr lang="es-ES" sz="5400" b="1" dirty="0">
                <a:solidFill>
                  <a:srgbClr val="FF0000"/>
                </a:solidFill>
              </a:rPr>
              <a:t>508</a:t>
            </a:r>
            <a:r>
              <a:rPr lang="es-ES" sz="5400" b="1" dirty="0">
                <a:solidFill>
                  <a:srgbClr val="002060"/>
                </a:solidFill>
              </a:rPr>
              <a:t> DC y fue también la </a:t>
            </a:r>
            <a:r>
              <a:rPr lang="es-ES" sz="5400" b="1" dirty="0">
                <a:solidFill>
                  <a:srgbClr val="FF0000"/>
                </a:solidFill>
              </a:rPr>
              <a:t>primera en quitársela</a:t>
            </a:r>
            <a:r>
              <a:rPr lang="es-ES" sz="5400" b="1" dirty="0">
                <a:solidFill>
                  <a:srgbClr val="002060"/>
                </a:solidFill>
              </a:rPr>
              <a:t>.</a:t>
            </a:r>
            <a:endParaRPr lang="es-ES" sz="5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37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64336" y="107148"/>
            <a:ext cx="11135033" cy="655564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2060"/>
                </a:solidFill>
              </a:rPr>
              <a:t>La </a:t>
            </a:r>
            <a:r>
              <a:rPr lang="es-ES" sz="6000" b="1" dirty="0">
                <a:solidFill>
                  <a:srgbClr val="FF0000"/>
                </a:solidFill>
              </a:rPr>
              <a:t>herida mortal </a:t>
            </a:r>
            <a:r>
              <a:rPr lang="es-ES" sz="6000" b="1" dirty="0">
                <a:solidFill>
                  <a:srgbClr val="002060"/>
                </a:solidFill>
              </a:rPr>
              <a:t>no significa que la iglesia católica </a:t>
            </a:r>
            <a:r>
              <a:rPr lang="es-ES" sz="6000" b="1" dirty="0">
                <a:solidFill>
                  <a:srgbClr val="FF0000"/>
                </a:solidFill>
              </a:rPr>
              <a:t>cerró sus puertas </a:t>
            </a:r>
            <a:r>
              <a:rPr lang="es-ES" sz="6000" b="1" dirty="0">
                <a:solidFill>
                  <a:srgbClr val="002060"/>
                </a:solidFill>
              </a:rPr>
              <a:t>y dejó de funcionar como iglesia. Después que el papa Pio VI fue depuesto, la iglesia católica </a:t>
            </a:r>
            <a:r>
              <a:rPr lang="es-ES" sz="6000" b="1" dirty="0">
                <a:solidFill>
                  <a:srgbClr val="FF0000"/>
                </a:solidFill>
              </a:rPr>
              <a:t>continuó</a:t>
            </a:r>
            <a:r>
              <a:rPr lang="es-ES" sz="6000" b="1" dirty="0">
                <a:solidFill>
                  <a:srgbClr val="002060"/>
                </a:solidFill>
              </a:rPr>
              <a:t> funcionando como iglesia. </a:t>
            </a:r>
            <a:endParaRPr lang="es-ES" sz="6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7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64336" y="830167"/>
            <a:ext cx="11135033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rgbClr val="002060"/>
                </a:solidFill>
              </a:rPr>
              <a:t>Los </a:t>
            </a:r>
            <a:r>
              <a:rPr lang="es-ES" sz="4800" b="1" dirty="0">
                <a:solidFill>
                  <a:srgbClr val="002060"/>
                </a:solidFill>
              </a:rPr>
              <a:t>fieles continuaron </a:t>
            </a:r>
            <a:r>
              <a:rPr lang="es-ES" sz="4800" b="1" dirty="0">
                <a:solidFill>
                  <a:srgbClr val="FF0000"/>
                </a:solidFill>
              </a:rPr>
              <a:t>bautizando</a:t>
            </a:r>
            <a:r>
              <a:rPr lang="es-ES" sz="4800" b="1" dirty="0">
                <a:solidFill>
                  <a:srgbClr val="002060"/>
                </a:solidFill>
              </a:rPr>
              <a:t> a sus </a:t>
            </a:r>
            <a:r>
              <a:rPr lang="es-ES" sz="4800" b="1" dirty="0">
                <a:solidFill>
                  <a:srgbClr val="FF0000"/>
                </a:solidFill>
              </a:rPr>
              <a:t>infantes</a:t>
            </a:r>
            <a:r>
              <a:rPr lang="es-ES" sz="4800" b="1" dirty="0">
                <a:solidFill>
                  <a:srgbClr val="002060"/>
                </a:solidFill>
              </a:rPr>
              <a:t>, yendo a </a:t>
            </a:r>
            <a:r>
              <a:rPr lang="es-ES" sz="4800" b="1" dirty="0">
                <a:solidFill>
                  <a:srgbClr val="FF0000"/>
                </a:solidFill>
              </a:rPr>
              <a:t>misa</a:t>
            </a:r>
            <a:r>
              <a:rPr lang="es-ES" sz="4800" b="1" dirty="0">
                <a:solidFill>
                  <a:srgbClr val="002060"/>
                </a:solidFill>
              </a:rPr>
              <a:t> y </a:t>
            </a:r>
            <a:r>
              <a:rPr lang="es-ES" sz="4800" b="1" dirty="0">
                <a:solidFill>
                  <a:srgbClr val="FF0000"/>
                </a:solidFill>
              </a:rPr>
              <a:t>confesando</a:t>
            </a:r>
            <a:r>
              <a:rPr lang="es-ES" sz="4800" b="1" dirty="0">
                <a:solidFill>
                  <a:srgbClr val="002060"/>
                </a:solidFill>
              </a:rPr>
              <a:t> sus pecados </a:t>
            </a:r>
            <a:r>
              <a:rPr lang="es-ES" sz="4800" b="1" dirty="0">
                <a:solidFill>
                  <a:srgbClr val="FF0000"/>
                </a:solidFill>
              </a:rPr>
              <a:t>al sacerdote</a:t>
            </a:r>
            <a:r>
              <a:rPr lang="es-ES" sz="4800" b="1" dirty="0">
                <a:solidFill>
                  <a:srgbClr val="002060"/>
                </a:solidFill>
              </a:rPr>
              <a:t>, pero el gobierno francés </a:t>
            </a:r>
            <a:r>
              <a:rPr lang="es-ES" sz="4800" b="1" dirty="0">
                <a:solidFill>
                  <a:srgbClr val="FF0000"/>
                </a:solidFill>
              </a:rPr>
              <a:t>le quitó la espada del poder civil</a:t>
            </a:r>
            <a:r>
              <a:rPr lang="es-ES" sz="4800" b="1" dirty="0">
                <a:solidFill>
                  <a:srgbClr val="002060"/>
                </a:solidFill>
              </a:rPr>
              <a:t>. Y así el papado era incapaz de usar </a:t>
            </a:r>
            <a:r>
              <a:rPr lang="es-ES" sz="4800" b="1" dirty="0">
                <a:solidFill>
                  <a:srgbClr val="FF0000"/>
                </a:solidFill>
              </a:rPr>
              <a:t>la espada del poder civil</a:t>
            </a:r>
            <a:r>
              <a:rPr lang="es-ES" sz="4800" b="1" dirty="0">
                <a:solidFill>
                  <a:srgbClr val="002060"/>
                </a:solidFill>
              </a:rPr>
              <a:t> para perseguir a los que discrepaban con sus doctrinas y prácticas.</a:t>
            </a:r>
            <a:endParaRPr lang="es-ES" sz="48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19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234623"/>
            <a:ext cx="12192000" cy="4154984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800" dirty="0">
                <a:solidFill>
                  <a:schemeClr val="bg1"/>
                </a:solidFill>
                <a:latin typeface="Bauhaus 93" panose="04030905020B02020C02" pitchFamily="82" charset="0"/>
              </a:rPr>
              <a:t>Los Historiadores Describen la Herida Mortal</a:t>
            </a:r>
          </a:p>
        </p:txBody>
      </p:sp>
    </p:spTree>
    <p:extLst>
      <p:ext uri="{BB962C8B-B14F-4D97-AF65-F5344CB8AC3E}">
        <p14:creationId xmlns:p14="http://schemas.microsoft.com/office/powerpoint/2010/main" val="13155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64336" y="117693"/>
            <a:ext cx="11135033" cy="67403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002060"/>
                </a:solidFill>
              </a:rPr>
              <a:t>Es interesante leer lo que dicen los </a:t>
            </a:r>
            <a:r>
              <a:rPr lang="es-ES" sz="4800" b="1" dirty="0">
                <a:solidFill>
                  <a:srgbClr val="FF0000"/>
                </a:solidFill>
              </a:rPr>
              <a:t>historiadores</a:t>
            </a:r>
            <a:r>
              <a:rPr lang="es-ES" sz="4800" b="1" dirty="0">
                <a:solidFill>
                  <a:srgbClr val="002060"/>
                </a:solidFill>
              </a:rPr>
              <a:t> en cuanto a lo que ocurrió en </a:t>
            </a:r>
            <a:r>
              <a:rPr lang="es-ES" sz="4800" b="1" dirty="0">
                <a:solidFill>
                  <a:srgbClr val="FF0000"/>
                </a:solidFill>
              </a:rPr>
              <a:t>1798</a:t>
            </a:r>
            <a:r>
              <a:rPr lang="es-ES" sz="4800" b="1" dirty="0">
                <a:solidFill>
                  <a:srgbClr val="002060"/>
                </a:solidFill>
              </a:rPr>
              <a:t>. No dicen ellos que la </a:t>
            </a:r>
            <a:r>
              <a:rPr lang="es-ES" sz="4800" b="1" dirty="0">
                <a:solidFill>
                  <a:srgbClr val="FF0000"/>
                </a:solidFill>
              </a:rPr>
              <a:t>iglesia católica </a:t>
            </a:r>
            <a:r>
              <a:rPr lang="es-ES" sz="4800" b="1" dirty="0">
                <a:solidFill>
                  <a:srgbClr val="002060"/>
                </a:solidFill>
              </a:rPr>
              <a:t>recibió </a:t>
            </a:r>
            <a:r>
              <a:rPr lang="es-ES" sz="4800" b="1" dirty="0" smtClean="0">
                <a:solidFill>
                  <a:srgbClr val="002060"/>
                </a:solidFill>
              </a:rPr>
              <a:t>el mismo castigo que el papado. </a:t>
            </a:r>
            <a:r>
              <a:rPr lang="es-ES" sz="4800" b="1" dirty="0">
                <a:solidFill>
                  <a:srgbClr val="002060"/>
                </a:solidFill>
              </a:rPr>
              <a:t>La palabra ‘</a:t>
            </a:r>
            <a:r>
              <a:rPr lang="es-ES" sz="4800" b="1" dirty="0">
                <a:solidFill>
                  <a:srgbClr val="FF0000"/>
                </a:solidFill>
              </a:rPr>
              <a:t>papado</a:t>
            </a:r>
            <a:r>
              <a:rPr lang="es-ES" sz="4800" b="1" dirty="0">
                <a:solidFill>
                  <a:srgbClr val="002060"/>
                </a:solidFill>
              </a:rPr>
              <a:t>’ se refiere a un </a:t>
            </a:r>
            <a:r>
              <a:rPr lang="es-ES" sz="4800" b="1" dirty="0">
                <a:solidFill>
                  <a:srgbClr val="FF0000"/>
                </a:solidFill>
              </a:rPr>
              <a:t>sistema</a:t>
            </a:r>
            <a:r>
              <a:rPr lang="es-ES" sz="4800" b="1" dirty="0">
                <a:solidFill>
                  <a:srgbClr val="002060"/>
                </a:solidFill>
              </a:rPr>
              <a:t> que </a:t>
            </a:r>
            <a:r>
              <a:rPr lang="es-ES" sz="4800" b="1" dirty="0" smtClean="0">
                <a:solidFill>
                  <a:srgbClr val="FF0000"/>
                </a:solidFill>
              </a:rPr>
              <a:t>une</a:t>
            </a:r>
            <a:r>
              <a:rPr lang="es-ES" sz="4800" b="1" dirty="0" smtClean="0">
                <a:solidFill>
                  <a:srgbClr val="002060"/>
                </a:solidFill>
              </a:rPr>
              <a:t> </a:t>
            </a:r>
            <a:r>
              <a:rPr lang="es-ES" sz="4800" b="1" dirty="0">
                <a:solidFill>
                  <a:srgbClr val="002060"/>
                </a:solidFill>
              </a:rPr>
              <a:t>a la </a:t>
            </a:r>
            <a:r>
              <a:rPr lang="es-ES" sz="4800" b="1" dirty="0">
                <a:solidFill>
                  <a:srgbClr val="FF0000"/>
                </a:solidFill>
              </a:rPr>
              <a:t>iglesia</a:t>
            </a:r>
            <a:r>
              <a:rPr lang="es-ES" sz="4800" b="1" dirty="0">
                <a:solidFill>
                  <a:srgbClr val="002060"/>
                </a:solidFill>
              </a:rPr>
              <a:t> con el </a:t>
            </a:r>
            <a:r>
              <a:rPr lang="es-ES" sz="4800" b="1" dirty="0">
                <a:solidFill>
                  <a:srgbClr val="FF0000"/>
                </a:solidFill>
              </a:rPr>
              <a:t>estado</a:t>
            </a:r>
            <a:r>
              <a:rPr lang="es-ES" sz="4800" b="1" dirty="0">
                <a:solidFill>
                  <a:srgbClr val="002060"/>
                </a:solidFill>
              </a:rPr>
              <a:t>. En 1798 le fue retirado al papado el poder civil y simplemente continuó funcionando como iglesia</a:t>
            </a:r>
            <a:r>
              <a:rPr lang="es-ES" sz="4800" b="1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15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39213" y="1473817"/>
            <a:ext cx="116298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“El </a:t>
            </a:r>
            <a:r>
              <a:rPr lang="es-ES" sz="4800" b="1" dirty="0">
                <a:solidFill>
                  <a:srgbClr val="FFFF00"/>
                </a:solidFill>
              </a:rPr>
              <a:t>papado estaba extinto [no la iglesia]; </a:t>
            </a:r>
            <a:r>
              <a:rPr lang="es-ES" sz="4800" b="1" dirty="0">
                <a:solidFill>
                  <a:schemeClr val="bg1"/>
                </a:solidFill>
              </a:rPr>
              <a:t>no quedaba </a:t>
            </a:r>
            <a:r>
              <a:rPr lang="es-ES" sz="4800" b="1" dirty="0">
                <a:solidFill>
                  <a:srgbClr val="FFFF00"/>
                </a:solidFill>
              </a:rPr>
              <a:t>ni un vestigio </a:t>
            </a:r>
            <a:r>
              <a:rPr lang="es-ES" sz="4800" b="1" dirty="0">
                <a:solidFill>
                  <a:schemeClr val="bg1"/>
                </a:solidFill>
              </a:rPr>
              <a:t>de su existencia [</a:t>
            </a:r>
            <a:r>
              <a:rPr lang="es-ES" sz="4800" b="1" dirty="0">
                <a:solidFill>
                  <a:srgbClr val="FFFF00"/>
                </a:solidFill>
              </a:rPr>
              <a:t>del papado</a:t>
            </a:r>
            <a:r>
              <a:rPr lang="es-ES" sz="4800" b="1" dirty="0">
                <a:solidFill>
                  <a:schemeClr val="bg1"/>
                </a:solidFill>
              </a:rPr>
              <a:t>]. Y de todos los poderes católico romanos, ninguno levantó </a:t>
            </a:r>
            <a:r>
              <a:rPr lang="es-ES" sz="4800" b="1" dirty="0">
                <a:solidFill>
                  <a:srgbClr val="FFFF00"/>
                </a:solidFill>
              </a:rPr>
              <a:t>un solo dedo</a:t>
            </a:r>
            <a:r>
              <a:rPr lang="es-ES" sz="4800" b="1" dirty="0">
                <a:solidFill>
                  <a:schemeClr val="bg1"/>
                </a:solidFill>
              </a:rPr>
              <a:t> para defenderlo [</a:t>
            </a:r>
            <a:r>
              <a:rPr lang="es-ES" sz="4800" b="1" dirty="0">
                <a:solidFill>
                  <a:srgbClr val="FFFF00"/>
                </a:solidFill>
              </a:rPr>
              <a:t>porque ya no tenía el apoyo de los poderes civiles</a:t>
            </a:r>
            <a:r>
              <a:rPr lang="es-ES" sz="4800" b="1" dirty="0">
                <a:solidFill>
                  <a:schemeClr val="bg1"/>
                </a:solidFill>
              </a:rPr>
              <a:t>].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George Trevor, Roma: Desde la Caída del Imperio Occidental, pp. 439, 440.</a:t>
            </a:r>
          </a:p>
        </p:txBody>
      </p:sp>
    </p:spTree>
    <p:extLst>
      <p:ext uri="{BB962C8B-B14F-4D97-AF65-F5344CB8AC3E}">
        <p14:creationId xmlns:p14="http://schemas.microsoft.com/office/powerpoint/2010/main" val="332627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639336"/>
            <a:ext cx="12192000" cy="255454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8000" dirty="0">
                <a:solidFill>
                  <a:schemeClr val="bg1"/>
                </a:solidFill>
                <a:latin typeface="Bauhaus 93" panose="04030905020B02020C02" pitchFamily="82" charset="0"/>
              </a:rPr>
              <a:t>El fin de la tercera etapa: El cautiverio de la bestia</a:t>
            </a:r>
          </a:p>
        </p:txBody>
      </p:sp>
    </p:spTree>
    <p:extLst>
      <p:ext uri="{BB962C8B-B14F-4D97-AF65-F5344CB8AC3E}">
        <p14:creationId xmlns:p14="http://schemas.microsoft.com/office/powerpoint/2010/main" val="20860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583333" y="302359"/>
            <a:ext cx="1129726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La </a:t>
            </a:r>
            <a:r>
              <a:rPr lang="es-ES" sz="6000" b="1" dirty="0">
                <a:solidFill>
                  <a:schemeClr val="bg1"/>
                </a:solidFill>
              </a:rPr>
              <a:t>ciudad eterna ya no tenía </a:t>
            </a:r>
            <a:r>
              <a:rPr lang="es-ES" sz="6000" b="1" dirty="0">
                <a:solidFill>
                  <a:srgbClr val="FFFF00"/>
                </a:solidFill>
              </a:rPr>
              <a:t>príncipe</a:t>
            </a:r>
            <a:r>
              <a:rPr lang="es-ES" sz="6000" b="1" dirty="0">
                <a:solidFill>
                  <a:schemeClr val="bg1"/>
                </a:solidFill>
              </a:rPr>
              <a:t> [</a:t>
            </a:r>
            <a:r>
              <a:rPr lang="es-ES" sz="6000" b="1" dirty="0">
                <a:solidFill>
                  <a:srgbClr val="FFFF00"/>
                </a:solidFill>
              </a:rPr>
              <a:t>estado</a:t>
            </a:r>
            <a:r>
              <a:rPr lang="es-ES" sz="6000" b="1" dirty="0">
                <a:solidFill>
                  <a:schemeClr val="bg1"/>
                </a:solidFill>
              </a:rPr>
              <a:t>] ni </a:t>
            </a:r>
            <a:r>
              <a:rPr lang="es-ES" sz="6000" b="1" dirty="0">
                <a:solidFill>
                  <a:srgbClr val="FFFF00"/>
                </a:solidFill>
              </a:rPr>
              <a:t>pontífice</a:t>
            </a:r>
            <a:r>
              <a:rPr lang="es-ES" sz="6000" b="1" dirty="0">
                <a:solidFill>
                  <a:schemeClr val="bg1"/>
                </a:solidFill>
              </a:rPr>
              <a:t> [</a:t>
            </a:r>
            <a:r>
              <a:rPr lang="es-ES" sz="6000" b="1" dirty="0">
                <a:solidFill>
                  <a:srgbClr val="FFFF00"/>
                </a:solidFill>
              </a:rPr>
              <a:t>iglesia</a:t>
            </a:r>
            <a:r>
              <a:rPr lang="es-ES" sz="6000" b="1" dirty="0">
                <a:solidFill>
                  <a:schemeClr val="bg1"/>
                </a:solidFill>
              </a:rPr>
              <a:t>]; su pontífice estaba muriendo en tierras extranjeras y ya se había dado el decreto que no se permitiría la elección de un sucesor</a:t>
            </a:r>
            <a:r>
              <a:rPr lang="es-ES" sz="6000" b="1" dirty="0" smtClean="0">
                <a:solidFill>
                  <a:schemeClr val="bg1"/>
                </a:solidFill>
              </a:rPr>
              <a:t>.”</a:t>
            </a:r>
            <a:endParaRPr lang="es-E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7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71823" y="1532811"/>
            <a:ext cx="112972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“Con razón la mitad de Europa creía que el </a:t>
            </a:r>
            <a:r>
              <a:rPr lang="es-ES" sz="5400" b="1" dirty="0">
                <a:solidFill>
                  <a:srgbClr val="FFFF00"/>
                </a:solidFill>
              </a:rPr>
              <a:t>veto de Napoleón [de que no habría otro papa]</a:t>
            </a:r>
            <a:r>
              <a:rPr lang="es-ES" sz="5400" b="1" dirty="0">
                <a:solidFill>
                  <a:schemeClr val="bg1"/>
                </a:solidFill>
              </a:rPr>
              <a:t> sería obedecido y que al igual que el papa, </a:t>
            </a:r>
            <a:r>
              <a:rPr lang="es-ES" sz="5400" b="1" dirty="0">
                <a:solidFill>
                  <a:srgbClr val="FFFF00"/>
                </a:solidFill>
              </a:rPr>
              <a:t>el papado [no la iglesia]</a:t>
            </a:r>
            <a:r>
              <a:rPr lang="es-ES" sz="5400" b="1" dirty="0">
                <a:solidFill>
                  <a:schemeClr val="bg1"/>
                </a:solidFill>
              </a:rPr>
              <a:t> </a:t>
            </a:r>
            <a:r>
              <a:rPr lang="es-ES" sz="5400" b="1" dirty="0">
                <a:solidFill>
                  <a:srgbClr val="FFFF00"/>
                </a:solidFill>
              </a:rPr>
              <a:t>estaba muerto</a:t>
            </a:r>
            <a:r>
              <a:rPr lang="es-ES" sz="5400" b="1" dirty="0" smtClean="0">
                <a:solidFill>
                  <a:schemeClr val="bg1"/>
                </a:solidFill>
              </a:rPr>
              <a:t>.”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Joseph </a:t>
            </a:r>
            <a:r>
              <a:rPr lang="es-ES" sz="36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Rickaby</a:t>
            </a:r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, Discursos Sobre la Historia de la Religión, tomo 3, p. 1</a:t>
            </a:r>
          </a:p>
        </p:txBody>
      </p:sp>
    </p:spTree>
    <p:extLst>
      <p:ext uri="{BB962C8B-B14F-4D97-AF65-F5344CB8AC3E}">
        <p14:creationId xmlns:p14="http://schemas.microsoft.com/office/powerpoint/2010/main" val="336831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71823" y="1178849"/>
            <a:ext cx="112972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“Las muchedumbres pensaban que el </a:t>
            </a:r>
            <a:r>
              <a:rPr lang="es-ES" sz="5400" b="1" dirty="0">
                <a:solidFill>
                  <a:srgbClr val="FFFF00"/>
                </a:solidFill>
              </a:rPr>
              <a:t>papado</a:t>
            </a:r>
            <a:r>
              <a:rPr lang="es-ES" sz="5400" b="1" dirty="0">
                <a:solidFill>
                  <a:schemeClr val="bg1"/>
                </a:solidFill>
              </a:rPr>
              <a:t> estaba </a:t>
            </a:r>
            <a:r>
              <a:rPr lang="es-ES" sz="5400" b="1" dirty="0">
                <a:solidFill>
                  <a:srgbClr val="FFFF00"/>
                </a:solidFill>
              </a:rPr>
              <a:t>a punto de morir </a:t>
            </a:r>
            <a:r>
              <a:rPr lang="es-ES" sz="5400" b="1" dirty="0">
                <a:solidFill>
                  <a:schemeClr val="bg1"/>
                </a:solidFill>
              </a:rPr>
              <a:t>y se preguntaban si Pío VI sería el </a:t>
            </a:r>
            <a:r>
              <a:rPr lang="es-ES" sz="5400" b="1" dirty="0">
                <a:solidFill>
                  <a:srgbClr val="FFFF00"/>
                </a:solidFill>
              </a:rPr>
              <a:t>último pontífice</a:t>
            </a:r>
            <a:r>
              <a:rPr lang="es-ES" sz="5400" b="1" dirty="0">
                <a:solidFill>
                  <a:schemeClr val="bg1"/>
                </a:solidFill>
              </a:rPr>
              <a:t> y si el cierre del siglo dieciocho marcaría la </a:t>
            </a:r>
            <a:r>
              <a:rPr lang="es-ES" sz="5400" b="1" dirty="0">
                <a:solidFill>
                  <a:srgbClr val="FFFF00"/>
                </a:solidFill>
              </a:rPr>
              <a:t>caída de la dinastía papal</a:t>
            </a:r>
            <a:r>
              <a:rPr lang="es-ES" sz="5400" b="1" dirty="0" smtClean="0">
                <a:solidFill>
                  <a:schemeClr val="bg1"/>
                </a:solidFill>
              </a:rPr>
              <a:t>.”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T. H. Gill, El Drama Papal, libro 10.</a:t>
            </a:r>
          </a:p>
        </p:txBody>
      </p:sp>
    </p:spTree>
    <p:extLst>
      <p:ext uri="{BB962C8B-B14F-4D97-AF65-F5344CB8AC3E}">
        <p14:creationId xmlns:p14="http://schemas.microsoft.com/office/powerpoint/2010/main" val="427915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71823" y="1429572"/>
            <a:ext cx="112972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“El papado había sufrido su más profunda humillación. . . y </a:t>
            </a:r>
            <a:r>
              <a:rPr lang="es-ES" sz="5400" b="1" dirty="0">
                <a:solidFill>
                  <a:srgbClr val="FFFF00"/>
                </a:solidFill>
              </a:rPr>
              <a:t>parecía estar aniquilado</a:t>
            </a:r>
            <a:r>
              <a:rPr lang="es-ES" sz="5400" b="1" dirty="0">
                <a:solidFill>
                  <a:schemeClr val="bg1"/>
                </a:solidFill>
              </a:rPr>
              <a:t>. La Revolución le suministró </a:t>
            </a:r>
            <a:r>
              <a:rPr lang="es-ES" sz="5400" b="1" dirty="0">
                <a:solidFill>
                  <a:srgbClr val="FFFF00"/>
                </a:solidFill>
              </a:rPr>
              <a:t>una herida </a:t>
            </a:r>
            <a:r>
              <a:rPr lang="es-ES" sz="5400" b="1" dirty="0">
                <a:solidFill>
                  <a:schemeClr val="bg1"/>
                </a:solidFill>
              </a:rPr>
              <a:t>que, según parecía, </a:t>
            </a:r>
            <a:r>
              <a:rPr lang="es-ES" sz="5400" b="1" dirty="0">
                <a:solidFill>
                  <a:srgbClr val="FFFF00"/>
                </a:solidFill>
              </a:rPr>
              <a:t>no quería sanarse </a:t>
            </a:r>
            <a:r>
              <a:rPr lang="es-ES" sz="5400" b="1" dirty="0">
                <a:solidFill>
                  <a:schemeClr val="bg1"/>
                </a:solidFill>
              </a:rPr>
              <a:t>sino hasta fines del </a:t>
            </a:r>
            <a:r>
              <a:rPr lang="es-ES" sz="5400" b="1" dirty="0">
                <a:solidFill>
                  <a:srgbClr val="FFFF00"/>
                </a:solidFill>
              </a:rPr>
              <a:t>siglo veinte</a:t>
            </a:r>
            <a:r>
              <a:rPr lang="es-ES" sz="5400" b="1" dirty="0" smtClean="0">
                <a:solidFill>
                  <a:schemeClr val="bg1"/>
                </a:solidFill>
              </a:rPr>
              <a:t>.”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M. </a:t>
            </a:r>
            <a:r>
              <a:rPr lang="en-US" sz="36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Weitlauff</a:t>
            </a:r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, Symposium on Revelation, </a:t>
            </a:r>
            <a:r>
              <a:rPr lang="en-US" sz="36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tomo</a:t>
            </a:r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 2, p. 337.</a:t>
            </a:r>
            <a:endParaRPr lang="es-ES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94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39537" y="2234291"/>
            <a:ext cx="112972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chemeClr val="bg1"/>
                </a:solidFill>
              </a:rPr>
              <a:t>“El objetivo del directorio francés era destruir al </a:t>
            </a:r>
            <a:r>
              <a:rPr lang="es-ES" sz="6000" b="1" dirty="0">
                <a:solidFill>
                  <a:srgbClr val="FFFF00"/>
                </a:solidFill>
              </a:rPr>
              <a:t>gobierno</a:t>
            </a:r>
            <a:r>
              <a:rPr lang="es-ES" sz="6000" b="1" dirty="0">
                <a:solidFill>
                  <a:schemeClr val="bg1"/>
                </a:solidFill>
              </a:rPr>
              <a:t> papal [</a:t>
            </a:r>
            <a:r>
              <a:rPr lang="es-ES" sz="6000" b="1" dirty="0">
                <a:solidFill>
                  <a:srgbClr val="FFFF00"/>
                </a:solidFill>
              </a:rPr>
              <a:t>no la iglesia</a:t>
            </a:r>
            <a:r>
              <a:rPr lang="es-ES" sz="6000" b="1" dirty="0">
                <a:solidFill>
                  <a:schemeClr val="bg1"/>
                </a:solidFill>
              </a:rPr>
              <a:t>] como enemigo irreconciliable de la república. . 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7543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George Trevor, Rome: From the Fall of the Western Empire (</a:t>
            </a:r>
            <a:r>
              <a:rPr lang="en-US" sz="36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Londres</a:t>
            </a:r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: The Religious Tract Society, 1868), pp. 439, 440.</a:t>
            </a:r>
          </a:p>
        </p:txBody>
      </p:sp>
    </p:spTree>
    <p:extLst>
      <p:ext uri="{BB962C8B-B14F-4D97-AF65-F5344CB8AC3E}">
        <p14:creationId xmlns:p14="http://schemas.microsoft.com/office/powerpoint/2010/main" val="351540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54285" y="154769"/>
            <a:ext cx="112972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Al </a:t>
            </a:r>
            <a:r>
              <a:rPr lang="es-ES" sz="4800" b="1" dirty="0">
                <a:solidFill>
                  <a:schemeClr val="bg1"/>
                </a:solidFill>
              </a:rPr>
              <a:t>anciano </a:t>
            </a:r>
            <a:r>
              <a:rPr lang="es-ES" sz="4800" b="1" dirty="0">
                <a:solidFill>
                  <a:srgbClr val="FFFF00"/>
                </a:solidFill>
              </a:rPr>
              <a:t>papa</a:t>
            </a:r>
            <a:r>
              <a:rPr lang="es-ES" sz="4800" b="1" dirty="0">
                <a:solidFill>
                  <a:schemeClr val="bg1"/>
                </a:solidFill>
              </a:rPr>
              <a:t> [</a:t>
            </a:r>
            <a:r>
              <a:rPr lang="es-ES" sz="4800" b="1" dirty="0">
                <a:solidFill>
                  <a:srgbClr val="FFFF00"/>
                </a:solidFill>
              </a:rPr>
              <a:t>Pio VI</a:t>
            </a:r>
            <a:r>
              <a:rPr lang="es-ES" sz="4800" b="1" dirty="0">
                <a:solidFill>
                  <a:schemeClr val="bg1"/>
                </a:solidFill>
              </a:rPr>
              <a:t>] le pidieron que entregara el </a:t>
            </a:r>
            <a:r>
              <a:rPr lang="es-ES" sz="4800" b="1" dirty="0">
                <a:solidFill>
                  <a:srgbClr val="FFFF00"/>
                </a:solidFill>
              </a:rPr>
              <a:t>gobierno temporal [no la dirección de la iglesia], </a:t>
            </a:r>
            <a:r>
              <a:rPr lang="es-ES" sz="4800" b="1" dirty="0">
                <a:solidFill>
                  <a:schemeClr val="bg1"/>
                </a:solidFill>
              </a:rPr>
              <a:t>y al rehusar hacerlo fue arrastrado del altar. . . los anillos le fueron arrancados de los dedos, y finalmente, después de declarar que su </a:t>
            </a:r>
            <a:r>
              <a:rPr lang="es-ES" sz="4800" b="1" dirty="0">
                <a:solidFill>
                  <a:srgbClr val="FFFF00"/>
                </a:solidFill>
              </a:rPr>
              <a:t>poder temporal </a:t>
            </a:r>
            <a:r>
              <a:rPr lang="es-ES" sz="4800" b="1" dirty="0">
                <a:solidFill>
                  <a:schemeClr val="bg1"/>
                </a:solidFill>
              </a:rPr>
              <a:t>estaba abolido, los vencedores se lo llevaron prisionero a </a:t>
            </a:r>
            <a:r>
              <a:rPr lang="es-ES" sz="4800" b="1" dirty="0">
                <a:solidFill>
                  <a:srgbClr val="FFFF00"/>
                </a:solidFill>
              </a:rPr>
              <a:t>Toscana</a:t>
            </a:r>
            <a:r>
              <a:rPr lang="es-ES" sz="4800" b="1" dirty="0">
                <a:solidFill>
                  <a:schemeClr val="bg1"/>
                </a:solidFill>
              </a:rPr>
              <a:t>, de donde </a:t>
            </a:r>
            <a:r>
              <a:rPr lang="es-ES" sz="4800" b="1" dirty="0">
                <a:solidFill>
                  <a:srgbClr val="FFFF00"/>
                </a:solidFill>
              </a:rPr>
              <a:t>nunca regresó </a:t>
            </a:r>
            <a:r>
              <a:rPr lang="es-ES" sz="4800" b="1" dirty="0">
                <a:solidFill>
                  <a:schemeClr val="bg1"/>
                </a:solidFill>
              </a:rPr>
              <a:t>(1798</a:t>
            </a:r>
            <a:r>
              <a:rPr lang="es-ES" sz="4800" b="1" dirty="0" smtClean="0">
                <a:solidFill>
                  <a:schemeClr val="bg1"/>
                </a:solidFill>
              </a:rPr>
              <a:t>).”</a:t>
            </a:r>
            <a:endParaRPr lang="es-E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91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738481" y="1629065"/>
            <a:ext cx="46759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Primera nación que dio la espada civil al papado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738481" y="284322"/>
            <a:ext cx="41313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El papado es un sistema que...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738481" y="4215883"/>
            <a:ext cx="43378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La herida mortal al </a:t>
            </a: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</a:rPr>
              <a:t>papado </a:t>
            </a: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no eliminó a..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738481" y="5705957"/>
            <a:ext cx="3910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Príncipe ni pontífice</a:t>
            </a:r>
            <a:endParaRPr lang="es-E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738481" y="2912711"/>
            <a:ext cx="39101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Herida mortal al papado</a:t>
            </a:r>
            <a:endParaRPr lang="es-E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7536426" y="3697542"/>
            <a:ext cx="4608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D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 smtClean="0">
                <a:solidFill>
                  <a:prstClr val="black"/>
                </a:solidFill>
              </a:rPr>
              <a:t>Francia en 580 DC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7433187" y="976271"/>
            <a:ext cx="434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B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une a la iglesia católica con el estado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7433187" y="129151"/>
            <a:ext cx="4050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A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la dinastía papal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7484806" y="2384616"/>
            <a:ext cx="3947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noProof="0" dirty="0" smtClean="0">
                <a:solidFill>
                  <a:prstClr val="black"/>
                </a:solidFill>
              </a:rPr>
              <a:t>E</a:t>
            </a:r>
            <a:r>
              <a:rPr lang="es-ES" sz="3200" dirty="0" err="1" smtClean="0">
                <a:solidFill>
                  <a:prstClr val="black"/>
                </a:solidFill>
              </a:rPr>
              <a:t>stado</a:t>
            </a:r>
            <a:r>
              <a:rPr lang="es-ES" sz="3200" dirty="0" smtClean="0">
                <a:solidFill>
                  <a:prstClr val="black"/>
                </a:solidFill>
              </a:rPr>
              <a:t> </a:t>
            </a:r>
            <a:r>
              <a:rPr lang="es-ES" sz="3200" dirty="0">
                <a:solidFill>
                  <a:prstClr val="black"/>
                </a:solidFill>
              </a:rPr>
              <a:t>ni iglesia</a:t>
            </a:r>
            <a:endParaRPr kumimoji="0" lang="es-D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7536426" y="5984308"/>
            <a:ext cx="4096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G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Francia </a:t>
            </a:r>
            <a:r>
              <a:rPr lang="es-ES" sz="3200" dirty="0" err="1">
                <a:solidFill>
                  <a:prstClr val="black"/>
                </a:solidFill>
              </a:rPr>
              <a:t>via</a:t>
            </a:r>
            <a:r>
              <a:rPr lang="es-ES" sz="3200" dirty="0">
                <a:solidFill>
                  <a:prstClr val="black"/>
                </a:solidFill>
              </a:rPr>
              <a:t> </a:t>
            </a:r>
            <a:r>
              <a:rPr lang="es-ES" sz="3200" dirty="0" err="1">
                <a:solidFill>
                  <a:prstClr val="black"/>
                </a:solidFill>
              </a:rPr>
              <a:t>Berthier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7536426" y="4754492"/>
            <a:ext cx="43903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DO" sz="3000" dirty="0">
                <a:solidFill>
                  <a:srgbClr val="C00000"/>
                </a:solidFill>
                <a:latin typeface="Calibri" panose="020F0502020204030204"/>
              </a:rPr>
              <a:t>E</a:t>
            </a:r>
            <a:r>
              <a:rPr kumimoji="0" lang="es-D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000" dirty="0" smtClean="0">
                <a:solidFill>
                  <a:prstClr val="black"/>
                </a:solidFill>
              </a:rPr>
              <a:t>Iglesia ni Estado</a:t>
            </a: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/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Asocie</a:t>
            </a:r>
            <a:endParaRPr kumimoji="0" lang="es-ES" sz="4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" y="5705957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41824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314872"/>
            <a:ext cx="12192000" cy="3046988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chemeClr val="bg1"/>
                </a:solidFill>
                <a:latin typeface="Bauhaus 93" panose="04030905020B02020C02" pitchFamily="82" charset="0"/>
              </a:rPr>
              <a:t>La Cuarta Etapa: La curación de la herida</a:t>
            </a:r>
            <a:endParaRPr lang="es-ES" sz="9600" u="sng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51190" y="324531"/>
            <a:ext cx="11017047" cy="60016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La profecía de Apocalipsis 13 nos informa que la herida mortal que sufrió el papado en 1798 </a:t>
            </a:r>
            <a:r>
              <a:rPr lang="es-ES" sz="4800" b="1" dirty="0">
                <a:solidFill>
                  <a:srgbClr val="FF0000"/>
                </a:solidFill>
              </a:rPr>
              <a:t>se sanará </a:t>
            </a:r>
            <a:r>
              <a:rPr lang="es-ES" sz="4800" b="1" dirty="0">
                <a:solidFill>
                  <a:srgbClr val="002060"/>
                </a:solidFill>
              </a:rPr>
              <a:t>y la bestia </a:t>
            </a:r>
            <a:r>
              <a:rPr lang="es-ES" sz="4800" b="1" dirty="0">
                <a:solidFill>
                  <a:srgbClr val="FF0000"/>
                </a:solidFill>
              </a:rPr>
              <a:t>quedará libre</a:t>
            </a:r>
            <a:r>
              <a:rPr lang="es-ES" sz="4800" b="1" dirty="0">
                <a:solidFill>
                  <a:srgbClr val="002060"/>
                </a:solidFill>
              </a:rPr>
              <a:t> para ejercer de nuevo su </a:t>
            </a:r>
            <a:r>
              <a:rPr lang="es-ES" sz="4800" b="1" dirty="0">
                <a:solidFill>
                  <a:srgbClr val="FF0000"/>
                </a:solidFill>
              </a:rPr>
              <a:t>poder despótico a nivel global</a:t>
            </a:r>
            <a:r>
              <a:rPr lang="es-ES" sz="4800" b="1" dirty="0">
                <a:solidFill>
                  <a:srgbClr val="002060"/>
                </a:solidFill>
              </a:rPr>
              <a:t>. Según la profecía, el </a:t>
            </a:r>
            <a:r>
              <a:rPr lang="es-ES" sz="4800" b="1" dirty="0">
                <a:solidFill>
                  <a:srgbClr val="FF0000"/>
                </a:solidFill>
              </a:rPr>
              <a:t>mundo entero</a:t>
            </a:r>
            <a:r>
              <a:rPr lang="es-ES" sz="4800" b="1" dirty="0">
                <a:solidFill>
                  <a:srgbClr val="002060"/>
                </a:solidFill>
              </a:rPr>
              <a:t> se </a:t>
            </a:r>
            <a:r>
              <a:rPr lang="es-ES" sz="4800" b="1" dirty="0">
                <a:solidFill>
                  <a:srgbClr val="FF0000"/>
                </a:solidFill>
              </a:rPr>
              <a:t>maravillará en pos de la bestia </a:t>
            </a:r>
            <a:r>
              <a:rPr lang="es-ES" sz="4800" b="1" dirty="0">
                <a:solidFill>
                  <a:srgbClr val="002060"/>
                </a:solidFill>
              </a:rPr>
              <a:t>y ésta será la </a:t>
            </a:r>
            <a:r>
              <a:rPr lang="es-ES" sz="4800" b="1" dirty="0">
                <a:solidFill>
                  <a:srgbClr val="FF0000"/>
                </a:solidFill>
              </a:rPr>
              <a:t>cuarta etapa </a:t>
            </a:r>
            <a:r>
              <a:rPr lang="es-ES" sz="4800" b="1" dirty="0" smtClean="0">
                <a:solidFill>
                  <a:srgbClr val="FF0000"/>
                </a:solidFill>
              </a:rPr>
              <a:t>del </a:t>
            </a:r>
            <a:r>
              <a:rPr lang="es-ES" sz="4800" b="1" dirty="0">
                <a:solidFill>
                  <a:srgbClr val="FF0000"/>
                </a:solidFill>
              </a:rPr>
              <a:t>dragón</a:t>
            </a:r>
            <a:r>
              <a:rPr lang="es-ES" sz="4800" b="1" dirty="0">
                <a:solidFill>
                  <a:srgbClr val="002060"/>
                </a:solidFill>
              </a:rPr>
              <a:t>. Así lo explica el apóstol Juan:</a:t>
            </a:r>
          </a:p>
        </p:txBody>
      </p:sp>
    </p:spTree>
    <p:extLst>
      <p:ext uri="{BB962C8B-B14F-4D97-AF65-F5344CB8AC3E}">
        <p14:creationId xmlns:p14="http://schemas.microsoft.com/office/powerpoint/2010/main" val="415809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89965" y="984885"/>
            <a:ext cx="1138965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chemeClr val="bg1"/>
                </a:solidFill>
              </a:rPr>
              <a:t>“Vi una de sus cabezas como </a:t>
            </a:r>
            <a:r>
              <a:rPr lang="es-ES" sz="6000" b="1" dirty="0">
                <a:solidFill>
                  <a:srgbClr val="FFFF00"/>
                </a:solidFill>
              </a:rPr>
              <a:t>herida de muerte, [con la espada] </a:t>
            </a:r>
            <a:r>
              <a:rPr lang="es-ES" sz="6000" b="1" dirty="0">
                <a:solidFill>
                  <a:schemeClr val="bg1"/>
                </a:solidFill>
              </a:rPr>
              <a:t>pero su herida mortal </a:t>
            </a:r>
            <a:r>
              <a:rPr lang="es-ES" sz="6000" b="1" dirty="0">
                <a:solidFill>
                  <a:srgbClr val="FFFF00"/>
                </a:solidFill>
              </a:rPr>
              <a:t>fue sanada</a:t>
            </a:r>
            <a:r>
              <a:rPr lang="es-ES" sz="6000" b="1" dirty="0">
                <a:solidFill>
                  <a:schemeClr val="bg1"/>
                </a:solidFill>
              </a:rPr>
              <a:t>; y se maravilló toda la tierra en pos de la bestia.”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Apocalipsis </a:t>
            </a:r>
            <a:r>
              <a:rPr lang="es-E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13:3</a:t>
            </a:r>
            <a:endParaRPr lang="es-ES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6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728812" y="1092815"/>
            <a:ext cx="11047477" cy="341632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7200" b="1" dirty="0">
                <a:solidFill>
                  <a:srgbClr val="002060"/>
                </a:solidFill>
              </a:rPr>
              <a:t>Ahora debemos preguntar, ¿en qué sentido fue </a:t>
            </a:r>
            <a:r>
              <a:rPr lang="es-ES" sz="7200" b="1" dirty="0">
                <a:solidFill>
                  <a:srgbClr val="FF0000"/>
                </a:solidFill>
              </a:rPr>
              <a:t>llevada cautiva </a:t>
            </a:r>
            <a:r>
              <a:rPr lang="es-ES" sz="7200" b="1" dirty="0">
                <a:solidFill>
                  <a:srgbClr val="002060"/>
                </a:solidFill>
              </a:rPr>
              <a:t>la bestia</a:t>
            </a:r>
            <a:r>
              <a:rPr lang="es-ES" sz="7200" b="1" dirty="0" smtClean="0">
                <a:solidFill>
                  <a:srgbClr val="002060"/>
                </a:solidFill>
              </a:rPr>
              <a:t>?</a:t>
            </a:r>
            <a:endParaRPr lang="es-ES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5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314872"/>
            <a:ext cx="12192000" cy="4524315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chemeClr val="bg1"/>
                </a:solidFill>
                <a:latin typeface="Bauhaus 93" panose="04030905020B02020C02" pitchFamily="82" charset="0"/>
              </a:rPr>
              <a:t>Los objetivos y aspiraciones del papado</a:t>
            </a:r>
            <a:endParaRPr lang="es-ES" sz="9600" u="sng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52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27703" y="460835"/>
            <a:ext cx="11348586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000" b="1" dirty="0">
                <a:solidFill>
                  <a:srgbClr val="002060"/>
                </a:solidFill>
              </a:rPr>
              <a:t>¿Cuáles son, entonces, los objetivos del papado en el presente? Ya por mucho tiempo han aparecido repetidas veces en la literatura social del papado </a:t>
            </a:r>
            <a:r>
              <a:rPr lang="es-ES" sz="6000" b="1" dirty="0">
                <a:solidFill>
                  <a:srgbClr val="FF0000"/>
                </a:solidFill>
              </a:rPr>
              <a:t>cuatro expresiones</a:t>
            </a:r>
            <a:r>
              <a:rPr lang="es-ES" sz="6000" b="1" dirty="0">
                <a:solidFill>
                  <a:srgbClr val="00206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204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27703" y="460835"/>
            <a:ext cx="11348586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1143000" indent="-1143000">
              <a:buClr>
                <a:srgbClr val="FF0000"/>
              </a:buClr>
              <a:buFont typeface="+mj-lt"/>
              <a:buAutoNum type="arabicPeriod"/>
            </a:pPr>
            <a:r>
              <a:rPr lang="es-ES" sz="7200" b="1" dirty="0" smtClean="0">
                <a:solidFill>
                  <a:srgbClr val="002060"/>
                </a:solidFill>
              </a:rPr>
              <a:t>El </a:t>
            </a:r>
            <a:r>
              <a:rPr lang="es-ES" sz="7200" b="1" u="sng" dirty="0">
                <a:solidFill>
                  <a:srgbClr val="002060"/>
                </a:solidFill>
              </a:rPr>
              <a:t>bien común</a:t>
            </a:r>
          </a:p>
          <a:p>
            <a:pPr marL="1143000" indent="-1143000">
              <a:buClr>
                <a:srgbClr val="FF0000"/>
              </a:buClr>
              <a:buFont typeface="+mj-lt"/>
              <a:buAutoNum type="arabicPeriod"/>
            </a:pPr>
            <a:r>
              <a:rPr lang="es-ES" sz="7200" b="1" dirty="0" smtClean="0">
                <a:solidFill>
                  <a:srgbClr val="002060"/>
                </a:solidFill>
              </a:rPr>
              <a:t>La </a:t>
            </a:r>
            <a:r>
              <a:rPr lang="es-ES" sz="7200" b="1" u="sng" dirty="0">
                <a:solidFill>
                  <a:srgbClr val="002060"/>
                </a:solidFill>
              </a:rPr>
              <a:t>solidaridad</a:t>
            </a:r>
          </a:p>
          <a:p>
            <a:pPr marL="1143000" indent="-1143000">
              <a:buClr>
                <a:srgbClr val="FF0000"/>
              </a:buClr>
              <a:buFont typeface="+mj-lt"/>
              <a:buAutoNum type="arabicPeriod"/>
            </a:pPr>
            <a:r>
              <a:rPr lang="es-ES" sz="7200" b="1" dirty="0" smtClean="0">
                <a:solidFill>
                  <a:srgbClr val="002060"/>
                </a:solidFill>
              </a:rPr>
              <a:t>La </a:t>
            </a:r>
            <a:r>
              <a:rPr lang="es-ES" sz="7200" b="1" u="sng" dirty="0">
                <a:solidFill>
                  <a:srgbClr val="002060"/>
                </a:solidFill>
              </a:rPr>
              <a:t>subsidiaridad</a:t>
            </a:r>
          </a:p>
          <a:p>
            <a:pPr marL="1143000" indent="-1143000">
              <a:buClr>
                <a:srgbClr val="FF0000"/>
              </a:buClr>
              <a:buFont typeface="+mj-lt"/>
              <a:buAutoNum type="arabicPeriod"/>
            </a:pPr>
            <a:r>
              <a:rPr lang="es-ES" sz="7200" b="1" dirty="0" smtClean="0">
                <a:solidFill>
                  <a:srgbClr val="002060"/>
                </a:solidFill>
              </a:rPr>
              <a:t>La </a:t>
            </a:r>
            <a:r>
              <a:rPr lang="es-ES" sz="7200" b="1" u="sng" dirty="0" smtClean="0">
                <a:solidFill>
                  <a:srgbClr val="002060"/>
                </a:solidFill>
              </a:rPr>
              <a:t>destinación común </a:t>
            </a:r>
            <a:r>
              <a:rPr lang="es-ES" sz="7200" b="1" dirty="0" smtClean="0">
                <a:solidFill>
                  <a:srgbClr val="002060"/>
                </a:solidFill>
              </a:rPr>
              <a:t>de </a:t>
            </a:r>
            <a:r>
              <a:rPr lang="es-ES" sz="7200" b="1" dirty="0">
                <a:solidFill>
                  <a:srgbClr val="002060"/>
                </a:solidFill>
              </a:rPr>
              <a:t>los </a:t>
            </a:r>
            <a:r>
              <a:rPr lang="es-ES" sz="7200" b="1" dirty="0" smtClean="0">
                <a:solidFill>
                  <a:srgbClr val="002060"/>
                </a:solidFill>
              </a:rPr>
              <a:t>bienes</a:t>
            </a:r>
            <a:endParaRPr lang="es-ES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2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27703" y="460835"/>
            <a:ext cx="11348586" cy="470898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000" b="1" dirty="0">
                <a:solidFill>
                  <a:srgbClr val="002060"/>
                </a:solidFill>
              </a:rPr>
              <a:t>Estas expresiones tienen un sabor a socialismo </a:t>
            </a:r>
            <a:r>
              <a:rPr lang="es-ES" sz="6000" b="1" dirty="0" err="1">
                <a:solidFill>
                  <a:srgbClr val="002060"/>
                </a:solidFill>
              </a:rPr>
              <a:t>globalista</a:t>
            </a:r>
            <a:r>
              <a:rPr lang="es-ES" sz="6000" b="1" dirty="0">
                <a:solidFill>
                  <a:srgbClr val="002060"/>
                </a:solidFill>
              </a:rPr>
              <a:t>. </a:t>
            </a:r>
            <a:r>
              <a:rPr lang="es-ES" sz="6000" b="1" dirty="0">
                <a:solidFill>
                  <a:srgbClr val="FF0000"/>
                </a:solidFill>
              </a:rPr>
              <a:t>Benedicto XVI</a:t>
            </a:r>
            <a:r>
              <a:rPr lang="es-ES" sz="6000" b="1" dirty="0">
                <a:solidFill>
                  <a:srgbClr val="002060"/>
                </a:solidFill>
              </a:rPr>
              <a:t> en su encíclica, </a:t>
            </a:r>
            <a:r>
              <a:rPr lang="es-ES" sz="6000" b="1" i="1" dirty="0">
                <a:solidFill>
                  <a:srgbClr val="FF0000"/>
                </a:solidFill>
              </a:rPr>
              <a:t>Caritas in </a:t>
            </a:r>
            <a:r>
              <a:rPr lang="es-ES" sz="6000" b="1" i="1" dirty="0" err="1">
                <a:solidFill>
                  <a:srgbClr val="FF0000"/>
                </a:solidFill>
              </a:rPr>
              <a:t>Veritate</a:t>
            </a:r>
            <a:r>
              <a:rPr lang="es-ES" sz="6000" b="1" dirty="0">
                <a:solidFill>
                  <a:srgbClr val="002060"/>
                </a:solidFill>
              </a:rPr>
              <a:t> explicó los </a:t>
            </a:r>
            <a:r>
              <a:rPr lang="es-ES" sz="6000" b="1" dirty="0">
                <a:solidFill>
                  <a:srgbClr val="FF0000"/>
                </a:solidFill>
              </a:rPr>
              <a:t>objetivos</a:t>
            </a:r>
            <a:r>
              <a:rPr lang="es-ES" sz="6000" b="1" dirty="0">
                <a:solidFill>
                  <a:srgbClr val="002060"/>
                </a:solidFill>
              </a:rPr>
              <a:t> del papado usando estas expresiones:</a:t>
            </a:r>
          </a:p>
        </p:txBody>
      </p:sp>
    </p:spTree>
    <p:extLst>
      <p:ext uri="{BB962C8B-B14F-4D97-AF65-F5344CB8AC3E}">
        <p14:creationId xmlns:p14="http://schemas.microsoft.com/office/powerpoint/2010/main" val="370404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93339" y="965930"/>
            <a:ext cx="113896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“La acción del hombre sobre la tierra, cuando está inspirada y sustentada por la caridad, contribuye a la </a:t>
            </a:r>
            <a:r>
              <a:rPr lang="es-ES" sz="5400" b="1" dirty="0">
                <a:solidFill>
                  <a:srgbClr val="FFFF00"/>
                </a:solidFill>
              </a:rPr>
              <a:t>edificación de esa ciudad de Dios universal </a:t>
            </a:r>
            <a:r>
              <a:rPr lang="es-ES" sz="5400" b="1" dirty="0">
                <a:solidFill>
                  <a:schemeClr val="bg1"/>
                </a:solidFill>
              </a:rPr>
              <a:t>hacia la cual avanza la historia de la familia humana.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Caritas in </a:t>
            </a:r>
            <a:r>
              <a:rPr lang="it-IT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Veritate</a:t>
            </a:r>
            <a:endParaRPr lang="es-ES" sz="3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93339" y="228511"/>
            <a:ext cx="1138965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En </a:t>
            </a:r>
            <a:r>
              <a:rPr lang="es-ES" sz="4800" b="1" dirty="0">
                <a:solidFill>
                  <a:schemeClr val="bg1"/>
                </a:solidFill>
              </a:rPr>
              <a:t>una sociedad en vías de </a:t>
            </a:r>
            <a:r>
              <a:rPr lang="es-ES" sz="4800" b="1" dirty="0">
                <a:solidFill>
                  <a:srgbClr val="FFFF00"/>
                </a:solidFill>
              </a:rPr>
              <a:t>globalización</a:t>
            </a:r>
            <a:r>
              <a:rPr lang="es-ES" sz="4800" b="1" dirty="0">
                <a:solidFill>
                  <a:schemeClr val="bg1"/>
                </a:solidFill>
              </a:rPr>
              <a:t>, el </a:t>
            </a:r>
            <a:r>
              <a:rPr lang="es-ES" sz="4800" b="1" dirty="0">
                <a:solidFill>
                  <a:srgbClr val="FFFF00"/>
                </a:solidFill>
              </a:rPr>
              <a:t>bien común</a:t>
            </a:r>
            <a:r>
              <a:rPr lang="es-ES" sz="4800" b="1" dirty="0">
                <a:solidFill>
                  <a:schemeClr val="bg1"/>
                </a:solidFill>
              </a:rPr>
              <a:t> y el </a:t>
            </a:r>
            <a:r>
              <a:rPr lang="es-ES" sz="4800" b="1" dirty="0" smtClean="0">
                <a:solidFill>
                  <a:schemeClr val="bg1"/>
                </a:solidFill>
              </a:rPr>
              <a:t>esfuerzo por </a:t>
            </a:r>
            <a:r>
              <a:rPr lang="es-ES" sz="4800" b="1" dirty="0">
                <a:solidFill>
                  <a:schemeClr val="bg1"/>
                </a:solidFill>
              </a:rPr>
              <a:t>él, han de abarcar necesariamente a </a:t>
            </a:r>
            <a:r>
              <a:rPr lang="es-ES" sz="4800" b="1" dirty="0">
                <a:solidFill>
                  <a:srgbClr val="FFFF00"/>
                </a:solidFill>
              </a:rPr>
              <a:t>toda la familia humana</a:t>
            </a:r>
            <a:r>
              <a:rPr lang="es-ES" sz="4800" b="1" dirty="0">
                <a:solidFill>
                  <a:schemeClr val="bg1"/>
                </a:solidFill>
              </a:rPr>
              <a:t>, es decir, a la </a:t>
            </a:r>
            <a:r>
              <a:rPr lang="es-ES" sz="4800" b="1" dirty="0">
                <a:solidFill>
                  <a:srgbClr val="FFFF00"/>
                </a:solidFill>
              </a:rPr>
              <a:t>comunidad</a:t>
            </a:r>
            <a:r>
              <a:rPr lang="es-ES" sz="4800" b="1" dirty="0">
                <a:solidFill>
                  <a:schemeClr val="bg1"/>
                </a:solidFill>
              </a:rPr>
              <a:t> de los pueblos y naciones, dando así forma </a:t>
            </a:r>
            <a:r>
              <a:rPr lang="es-ES" sz="4800" b="1" dirty="0" smtClean="0">
                <a:solidFill>
                  <a:schemeClr val="bg1"/>
                </a:solidFill>
              </a:rPr>
              <a:t> de unidad </a:t>
            </a:r>
            <a:r>
              <a:rPr lang="es-ES" sz="4800" b="1" dirty="0">
                <a:solidFill>
                  <a:schemeClr val="bg1"/>
                </a:solidFill>
              </a:rPr>
              <a:t>y de paz a la </a:t>
            </a:r>
            <a:r>
              <a:rPr lang="es-ES" sz="4800" b="1" dirty="0">
                <a:solidFill>
                  <a:srgbClr val="FFFF00"/>
                </a:solidFill>
              </a:rPr>
              <a:t>ciudad del hombre</a:t>
            </a:r>
            <a:r>
              <a:rPr lang="es-ES" sz="4800" b="1" dirty="0">
                <a:solidFill>
                  <a:schemeClr val="bg1"/>
                </a:solidFill>
              </a:rPr>
              <a:t>, y haciéndola en cierta medida una anticipación que prefigura la </a:t>
            </a:r>
            <a:r>
              <a:rPr lang="es-ES" sz="4800" b="1" dirty="0">
                <a:solidFill>
                  <a:srgbClr val="FFFF00"/>
                </a:solidFill>
              </a:rPr>
              <a:t>ciudad de Dios </a:t>
            </a:r>
            <a:r>
              <a:rPr lang="es-ES" sz="4800" b="1" dirty="0">
                <a:solidFill>
                  <a:schemeClr val="bg1"/>
                </a:solidFill>
              </a:rPr>
              <a:t>sin barreras</a:t>
            </a:r>
            <a:r>
              <a:rPr lang="es-ES" sz="4800" b="1" dirty="0" smtClean="0">
                <a:solidFill>
                  <a:schemeClr val="bg1"/>
                </a:solidFill>
              </a:rPr>
              <a:t>.”</a:t>
            </a:r>
            <a:endParaRPr lang="es-E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0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93339" y="228511"/>
            <a:ext cx="1138965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“Para gobernar la </a:t>
            </a:r>
            <a:r>
              <a:rPr lang="es-ES" sz="4400" b="1" dirty="0">
                <a:solidFill>
                  <a:srgbClr val="FFFF00"/>
                </a:solidFill>
              </a:rPr>
              <a:t>[1] economía mundial</a:t>
            </a:r>
            <a:r>
              <a:rPr lang="es-ES" sz="4400" b="1" dirty="0">
                <a:solidFill>
                  <a:schemeClr val="bg1"/>
                </a:solidFill>
              </a:rPr>
              <a:t>, para </a:t>
            </a:r>
            <a:r>
              <a:rPr lang="es-ES" sz="4400" b="1" dirty="0">
                <a:solidFill>
                  <a:srgbClr val="FFFF00"/>
                </a:solidFill>
              </a:rPr>
              <a:t>[2] sanear las economías </a:t>
            </a:r>
            <a:r>
              <a:rPr lang="es-ES" sz="4400" b="1" dirty="0">
                <a:solidFill>
                  <a:schemeClr val="bg1"/>
                </a:solidFill>
              </a:rPr>
              <a:t>afectadas por la crisis, para </a:t>
            </a:r>
            <a:r>
              <a:rPr lang="es-ES" sz="4400" b="1" dirty="0">
                <a:solidFill>
                  <a:srgbClr val="FFFF00"/>
                </a:solidFill>
              </a:rPr>
              <a:t>prevenir su empeoramiento </a:t>
            </a:r>
            <a:r>
              <a:rPr lang="es-ES" sz="4400" b="1" dirty="0">
                <a:solidFill>
                  <a:schemeClr val="bg1"/>
                </a:solidFill>
              </a:rPr>
              <a:t>y mayores desequilibrios consiguientes, para lograr un oportuno </a:t>
            </a:r>
            <a:r>
              <a:rPr lang="es-ES" sz="4400" b="1" dirty="0">
                <a:solidFill>
                  <a:srgbClr val="FFFF00"/>
                </a:solidFill>
              </a:rPr>
              <a:t>[3] desarme integral</a:t>
            </a:r>
            <a:r>
              <a:rPr lang="es-ES" sz="4400" b="1" dirty="0">
                <a:solidFill>
                  <a:schemeClr val="bg1"/>
                </a:solidFill>
              </a:rPr>
              <a:t>, la </a:t>
            </a:r>
            <a:r>
              <a:rPr lang="es-ES" sz="4400" b="1" dirty="0">
                <a:solidFill>
                  <a:srgbClr val="FFFF00"/>
                </a:solidFill>
              </a:rPr>
              <a:t>[4] seguridad alimenticia </a:t>
            </a:r>
            <a:r>
              <a:rPr lang="es-ES" sz="4400" b="1" dirty="0">
                <a:solidFill>
                  <a:schemeClr val="bg1"/>
                </a:solidFill>
              </a:rPr>
              <a:t>y la paz, para garantizar la </a:t>
            </a:r>
            <a:r>
              <a:rPr lang="es-ES" sz="4400" b="1" dirty="0">
                <a:solidFill>
                  <a:srgbClr val="FFFF00"/>
                </a:solidFill>
              </a:rPr>
              <a:t>[5] salvaguardia del ambiente </a:t>
            </a:r>
            <a:r>
              <a:rPr lang="es-ES" sz="4400" b="1" dirty="0">
                <a:solidFill>
                  <a:schemeClr val="bg1"/>
                </a:solidFill>
              </a:rPr>
              <a:t>y regular los </a:t>
            </a:r>
            <a:r>
              <a:rPr lang="es-ES" sz="4400" b="1" dirty="0">
                <a:solidFill>
                  <a:srgbClr val="FFFF00"/>
                </a:solidFill>
              </a:rPr>
              <a:t>[6] flujos migratorios</a:t>
            </a:r>
            <a:r>
              <a:rPr lang="es-ES" sz="4400" b="1" dirty="0">
                <a:solidFill>
                  <a:schemeClr val="bg1"/>
                </a:solidFill>
              </a:rPr>
              <a:t>, urge la presencia de una </a:t>
            </a:r>
            <a:r>
              <a:rPr lang="es-ES" sz="4400" b="1" dirty="0">
                <a:solidFill>
                  <a:srgbClr val="FFFF00"/>
                </a:solidFill>
              </a:rPr>
              <a:t>verdadera Autoridad política mundial</a:t>
            </a:r>
            <a:r>
              <a:rPr lang="es-ES" sz="4400" b="1" dirty="0">
                <a:solidFill>
                  <a:schemeClr val="bg1"/>
                </a:solidFill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09613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93339" y="228511"/>
            <a:ext cx="1138965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como </a:t>
            </a:r>
            <a:r>
              <a:rPr lang="es-ES" sz="4400" b="1" dirty="0">
                <a:solidFill>
                  <a:schemeClr val="bg1"/>
                </a:solidFill>
              </a:rPr>
              <a:t>fue ya esbozada por mi Predecesor, </a:t>
            </a:r>
            <a:r>
              <a:rPr lang="es-ES" sz="4400" b="1" dirty="0">
                <a:solidFill>
                  <a:srgbClr val="FFFF00"/>
                </a:solidFill>
              </a:rPr>
              <a:t>el Beato Juan XXIII</a:t>
            </a:r>
            <a:r>
              <a:rPr lang="es-ES" sz="4400" b="1" dirty="0">
                <a:solidFill>
                  <a:schemeClr val="bg1"/>
                </a:solidFill>
              </a:rPr>
              <a:t>. Esta Autoridad deberá estar regulada </a:t>
            </a:r>
            <a:r>
              <a:rPr lang="es-ES" sz="4400" b="1" dirty="0">
                <a:solidFill>
                  <a:srgbClr val="FFFF00"/>
                </a:solidFill>
              </a:rPr>
              <a:t>por la ley</a:t>
            </a:r>
            <a:r>
              <a:rPr lang="es-ES" sz="4400" b="1" dirty="0">
                <a:solidFill>
                  <a:schemeClr val="bg1"/>
                </a:solidFill>
              </a:rPr>
              <a:t>, atenerse de manera concreta a los principios de </a:t>
            </a:r>
            <a:r>
              <a:rPr lang="es-ES" sz="4400" b="1" dirty="0">
                <a:solidFill>
                  <a:srgbClr val="FFFF00"/>
                </a:solidFill>
              </a:rPr>
              <a:t>subsidiaridad</a:t>
            </a:r>
            <a:r>
              <a:rPr lang="es-ES" sz="4400" b="1" dirty="0">
                <a:solidFill>
                  <a:schemeClr val="bg1"/>
                </a:solidFill>
              </a:rPr>
              <a:t> y de </a:t>
            </a:r>
            <a:r>
              <a:rPr lang="es-ES" sz="4400" b="1" dirty="0">
                <a:solidFill>
                  <a:srgbClr val="FFFF00"/>
                </a:solidFill>
              </a:rPr>
              <a:t>solidaridad</a:t>
            </a:r>
            <a:r>
              <a:rPr lang="es-ES" sz="4400" b="1" dirty="0">
                <a:solidFill>
                  <a:schemeClr val="bg1"/>
                </a:solidFill>
              </a:rPr>
              <a:t>, estar ordenada a la realización del </a:t>
            </a:r>
            <a:r>
              <a:rPr lang="es-ES" sz="4400" b="1" dirty="0">
                <a:solidFill>
                  <a:srgbClr val="FFFF00"/>
                </a:solidFill>
              </a:rPr>
              <a:t>bien común</a:t>
            </a:r>
            <a:r>
              <a:rPr lang="es-ES" sz="4400" b="1" dirty="0">
                <a:solidFill>
                  <a:schemeClr val="bg1"/>
                </a:solidFill>
              </a:rPr>
              <a:t>, comprometerse en la realización de un auténtico desarrollo humano integral inspirado en los valores de la caridad en la verdad. </a:t>
            </a:r>
          </a:p>
        </p:txBody>
      </p:sp>
    </p:spTree>
    <p:extLst>
      <p:ext uri="{BB962C8B-B14F-4D97-AF65-F5344CB8AC3E}">
        <p14:creationId xmlns:p14="http://schemas.microsoft.com/office/powerpoint/2010/main" val="356490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93339" y="228511"/>
            <a:ext cx="1138965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Dicha </a:t>
            </a:r>
            <a:r>
              <a:rPr lang="es-ES" sz="4400" b="1" dirty="0">
                <a:solidFill>
                  <a:schemeClr val="bg1"/>
                </a:solidFill>
              </a:rPr>
              <a:t>Autoridad, además, deberá estar </a:t>
            </a:r>
            <a:r>
              <a:rPr lang="es-ES" sz="4400" b="1" dirty="0">
                <a:solidFill>
                  <a:srgbClr val="FFFF00"/>
                </a:solidFill>
              </a:rPr>
              <a:t>reconocida por todos</a:t>
            </a:r>
            <a:r>
              <a:rPr lang="es-ES" sz="4400" b="1" dirty="0">
                <a:solidFill>
                  <a:schemeClr val="bg1"/>
                </a:solidFill>
              </a:rPr>
              <a:t>, gozar de </a:t>
            </a:r>
            <a:r>
              <a:rPr lang="es-ES" sz="4400" b="1" dirty="0">
                <a:solidFill>
                  <a:srgbClr val="FFFF00"/>
                </a:solidFill>
              </a:rPr>
              <a:t>poder efectivo </a:t>
            </a:r>
            <a:r>
              <a:rPr lang="es-ES" sz="4400" b="1" dirty="0">
                <a:solidFill>
                  <a:schemeClr val="bg1"/>
                </a:solidFill>
              </a:rPr>
              <a:t>para garantizar a cada uno la seguridad, el cumplimiento de la justicia y el respeto de los derechos. Obviamente, debe tener la facultad de hacer </a:t>
            </a:r>
            <a:r>
              <a:rPr lang="es-ES" sz="4400" b="1" dirty="0">
                <a:solidFill>
                  <a:srgbClr val="FFFF00"/>
                </a:solidFill>
              </a:rPr>
              <a:t>respetar sus propias decisiones </a:t>
            </a:r>
            <a:r>
              <a:rPr lang="es-ES" sz="4400" b="1" dirty="0">
                <a:solidFill>
                  <a:schemeClr val="bg1"/>
                </a:solidFill>
              </a:rPr>
              <a:t>a las diversas partes, así como las medidas de coordinación adoptadas en los diferentes </a:t>
            </a:r>
            <a:r>
              <a:rPr lang="es-ES" sz="4400" b="1" dirty="0">
                <a:solidFill>
                  <a:srgbClr val="FFFF00"/>
                </a:solidFill>
              </a:rPr>
              <a:t>foros internacionales. </a:t>
            </a:r>
          </a:p>
        </p:txBody>
      </p:sp>
    </p:spTree>
    <p:extLst>
      <p:ext uri="{BB962C8B-B14F-4D97-AF65-F5344CB8AC3E}">
        <p14:creationId xmlns:p14="http://schemas.microsoft.com/office/powerpoint/2010/main" val="8035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339213" y="0"/>
            <a:ext cx="1131201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En </a:t>
            </a:r>
            <a:r>
              <a:rPr lang="es-ES" sz="4400" b="1" dirty="0">
                <a:solidFill>
                  <a:schemeClr val="bg1"/>
                </a:solidFill>
              </a:rPr>
              <a:t>efecto, cuando esto falta, el derecho internacional, no obstante, los grandes progresos alcanzados en los diversos campos, correría el riesgo de estar condicionado por los equilibrios de poder </a:t>
            </a:r>
            <a:r>
              <a:rPr lang="es-ES" sz="4400" b="1" dirty="0">
                <a:solidFill>
                  <a:srgbClr val="FFFF00"/>
                </a:solidFill>
              </a:rPr>
              <a:t>entre los más fuertes</a:t>
            </a:r>
            <a:r>
              <a:rPr lang="es-ES" sz="4400" b="1" dirty="0">
                <a:solidFill>
                  <a:schemeClr val="bg1"/>
                </a:solidFill>
              </a:rPr>
              <a:t>. El desarrollo integral de los pueblos y la colaboración internacional exigen el establecimiento de un </a:t>
            </a:r>
            <a:r>
              <a:rPr lang="es-ES" sz="4400" b="1" dirty="0">
                <a:solidFill>
                  <a:srgbClr val="FFFF00"/>
                </a:solidFill>
              </a:rPr>
              <a:t>grado superior de ordenamiento internacional de tipo subsidiario para el gobierno de la globalización</a:t>
            </a:r>
            <a:r>
              <a:rPr lang="es-ES" sz="4400" b="1" dirty="0">
                <a:solidFill>
                  <a:schemeClr val="bg1"/>
                </a:solidFill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49260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198" y="150479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35975" y="368502"/>
            <a:ext cx="11047477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rgbClr val="002060"/>
                </a:solidFill>
              </a:rPr>
              <a:t>Se </a:t>
            </a:r>
            <a:r>
              <a:rPr lang="es-ES" sz="4400" b="1" dirty="0">
                <a:solidFill>
                  <a:srgbClr val="002060"/>
                </a:solidFill>
              </a:rPr>
              <a:t>ha pensado que esto se refiere al momento cuando el papa </a:t>
            </a:r>
            <a:r>
              <a:rPr lang="es-ES" sz="4400" b="1" dirty="0">
                <a:solidFill>
                  <a:srgbClr val="FF0000"/>
                </a:solidFill>
              </a:rPr>
              <a:t>Pío VI </a:t>
            </a:r>
            <a:r>
              <a:rPr lang="es-ES" sz="4400" b="1" dirty="0">
                <a:solidFill>
                  <a:srgbClr val="002060"/>
                </a:solidFill>
              </a:rPr>
              <a:t>fue llevado preso a Francia en </a:t>
            </a:r>
            <a:r>
              <a:rPr lang="es-ES" sz="4400" b="1" dirty="0">
                <a:solidFill>
                  <a:srgbClr val="FF0000"/>
                </a:solidFill>
              </a:rPr>
              <a:t>1798</a:t>
            </a:r>
            <a:r>
              <a:rPr lang="es-ES" sz="4400" b="1" dirty="0">
                <a:solidFill>
                  <a:srgbClr val="002060"/>
                </a:solidFill>
              </a:rPr>
              <a:t> a donde murió en exilio en 1799. Pero el significado es mucho </a:t>
            </a:r>
            <a:r>
              <a:rPr lang="es-ES" sz="4400" b="1" dirty="0">
                <a:solidFill>
                  <a:srgbClr val="FF0000"/>
                </a:solidFill>
              </a:rPr>
              <a:t>más abarcante </a:t>
            </a:r>
            <a:r>
              <a:rPr lang="es-ES" sz="4400" b="1" dirty="0">
                <a:solidFill>
                  <a:srgbClr val="002060"/>
                </a:solidFill>
              </a:rPr>
              <a:t>que esto. Recuerde que la bestia no representa a </a:t>
            </a:r>
            <a:r>
              <a:rPr lang="es-ES" sz="4400" b="1" dirty="0">
                <a:solidFill>
                  <a:srgbClr val="FF0000"/>
                </a:solidFill>
              </a:rPr>
              <a:t>un papa </a:t>
            </a:r>
            <a:r>
              <a:rPr lang="es-ES" sz="4400" b="1" dirty="0">
                <a:solidFill>
                  <a:srgbClr val="002060"/>
                </a:solidFill>
              </a:rPr>
              <a:t>en particular sino a un </a:t>
            </a:r>
            <a:r>
              <a:rPr lang="es-ES" sz="4400" b="1" dirty="0">
                <a:solidFill>
                  <a:srgbClr val="FF0000"/>
                </a:solidFill>
              </a:rPr>
              <a:t>sistema</a:t>
            </a:r>
            <a:r>
              <a:rPr lang="es-ES" sz="4400" b="1" dirty="0">
                <a:solidFill>
                  <a:srgbClr val="002060"/>
                </a:solidFill>
              </a:rPr>
              <a:t> que reinó por </a:t>
            </a:r>
            <a:r>
              <a:rPr lang="es-ES" sz="4400" b="1" dirty="0">
                <a:solidFill>
                  <a:srgbClr val="FF0000"/>
                </a:solidFill>
              </a:rPr>
              <a:t>1260</a:t>
            </a:r>
            <a:r>
              <a:rPr lang="es-ES" sz="4400" b="1" dirty="0">
                <a:solidFill>
                  <a:srgbClr val="002060"/>
                </a:solidFill>
              </a:rPr>
              <a:t> años. El </a:t>
            </a:r>
            <a:r>
              <a:rPr lang="es-ES" sz="4400" b="1" dirty="0">
                <a:solidFill>
                  <a:srgbClr val="FF0000"/>
                </a:solidFill>
              </a:rPr>
              <a:t>sistema entero</a:t>
            </a:r>
            <a:r>
              <a:rPr lang="es-ES" sz="4400" b="1" dirty="0">
                <a:solidFill>
                  <a:srgbClr val="002060"/>
                </a:solidFill>
              </a:rPr>
              <a:t> fue echado en cautiverio en 1798 y no solo un papa.</a:t>
            </a:r>
          </a:p>
        </p:txBody>
      </p:sp>
    </p:spTree>
    <p:extLst>
      <p:ext uri="{BB962C8B-B14F-4D97-AF65-F5344CB8AC3E}">
        <p14:creationId xmlns:p14="http://schemas.microsoft.com/office/powerpoint/2010/main" val="16055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67081" y="929148"/>
            <a:ext cx="113896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que </a:t>
            </a:r>
            <a:r>
              <a:rPr lang="es-ES" sz="4400" b="1" dirty="0">
                <a:solidFill>
                  <a:schemeClr val="bg1"/>
                </a:solidFill>
              </a:rPr>
              <a:t>se lleve a cabo finalmente un orden social conforme al orden moral, así como esa relación entre esfera moral y social, entre política y mundo económico y civil, ya previsto en el </a:t>
            </a:r>
            <a:r>
              <a:rPr lang="es-ES" sz="4400" b="1" dirty="0">
                <a:solidFill>
                  <a:srgbClr val="FFFF00"/>
                </a:solidFill>
              </a:rPr>
              <a:t>Estatuto de las Naciones Unidas</a:t>
            </a:r>
            <a:r>
              <a:rPr lang="es-ES" sz="4400" b="1" dirty="0">
                <a:solidFill>
                  <a:schemeClr val="bg1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02738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27703" y="460835"/>
            <a:ext cx="10816761" cy="624786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000" b="1" dirty="0">
                <a:solidFill>
                  <a:srgbClr val="002060"/>
                </a:solidFill>
              </a:rPr>
              <a:t>Lo que Benedicto está diciendo es que </a:t>
            </a:r>
            <a:r>
              <a:rPr lang="es-ES" sz="4000" b="1" dirty="0" smtClean="0">
                <a:solidFill>
                  <a:srgbClr val="002060"/>
                </a:solidFill>
              </a:rPr>
              <a:t>la iglesia debe </a:t>
            </a:r>
            <a:r>
              <a:rPr lang="es-ES" sz="4000" b="1" dirty="0">
                <a:solidFill>
                  <a:srgbClr val="002060"/>
                </a:solidFill>
              </a:rPr>
              <a:t>ser </a:t>
            </a:r>
            <a:r>
              <a:rPr lang="es-ES" sz="4000" b="1" dirty="0" smtClean="0">
                <a:solidFill>
                  <a:srgbClr val="002060"/>
                </a:solidFill>
              </a:rPr>
              <a:t>reconocida </a:t>
            </a:r>
            <a:r>
              <a:rPr lang="es-ES" sz="4000" b="1" dirty="0">
                <a:solidFill>
                  <a:srgbClr val="002060"/>
                </a:solidFill>
              </a:rPr>
              <a:t>por la </a:t>
            </a:r>
            <a:r>
              <a:rPr lang="es-ES" sz="4000" b="1" dirty="0">
                <a:solidFill>
                  <a:srgbClr val="FF0000"/>
                </a:solidFill>
              </a:rPr>
              <a:t>comunidad </a:t>
            </a:r>
            <a:r>
              <a:rPr lang="es-ES" sz="4000" b="1" dirty="0" smtClean="0">
                <a:solidFill>
                  <a:srgbClr val="FF0000"/>
                </a:solidFill>
              </a:rPr>
              <a:t>internacional </a:t>
            </a:r>
            <a:r>
              <a:rPr lang="es-ES" sz="4000" b="1" dirty="0">
                <a:solidFill>
                  <a:srgbClr val="002060"/>
                </a:solidFill>
              </a:rPr>
              <a:t>como la </a:t>
            </a:r>
            <a:r>
              <a:rPr lang="es-ES" sz="4000" b="1" dirty="0">
                <a:solidFill>
                  <a:srgbClr val="FF0000"/>
                </a:solidFill>
              </a:rPr>
              <a:t>consciencia moral </a:t>
            </a:r>
            <a:r>
              <a:rPr lang="es-ES" sz="4000" b="1" dirty="0">
                <a:solidFill>
                  <a:srgbClr val="002060"/>
                </a:solidFill>
              </a:rPr>
              <a:t>del mundo. </a:t>
            </a:r>
            <a:r>
              <a:rPr lang="es-ES" sz="4000" b="1" dirty="0" smtClean="0">
                <a:solidFill>
                  <a:srgbClr val="002060"/>
                </a:solidFill>
              </a:rPr>
              <a:t>La dinastía papal aspira </a:t>
            </a:r>
            <a:r>
              <a:rPr lang="es-ES" sz="4000" b="1" dirty="0">
                <a:solidFill>
                  <a:srgbClr val="002060"/>
                </a:solidFill>
              </a:rPr>
              <a:t>así a </a:t>
            </a:r>
            <a:r>
              <a:rPr lang="es-ES" sz="4000" b="1" dirty="0">
                <a:solidFill>
                  <a:srgbClr val="FF0000"/>
                </a:solidFill>
              </a:rPr>
              <a:t>restablecer</a:t>
            </a:r>
            <a:r>
              <a:rPr lang="es-ES" sz="4000" b="1" dirty="0">
                <a:solidFill>
                  <a:srgbClr val="002060"/>
                </a:solidFill>
              </a:rPr>
              <a:t> la </a:t>
            </a:r>
            <a:r>
              <a:rPr lang="es-ES" sz="4000" b="1" dirty="0" smtClean="0">
                <a:solidFill>
                  <a:srgbClr val="002060"/>
                </a:solidFill>
              </a:rPr>
              <a:t>unión </a:t>
            </a:r>
            <a:r>
              <a:rPr lang="es-ES" sz="4000" b="1" dirty="0">
                <a:solidFill>
                  <a:srgbClr val="002060"/>
                </a:solidFill>
              </a:rPr>
              <a:t>de la iglesia con estado </a:t>
            </a:r>
            <a:r>
              <a:rPr lang="es-ES" sz="4000" b="1" dirty="0">
                <a:solidFill>
                  <a:srgbClr val="FF0000"/>
                </a:solidFill>
              </a:rPr>
              <a:t>tal cual existía </a:t>
            </a:r>
            <a:r>
              <a:rPr lang="es-ES" sz="4000" b="1" dirty="0">
                <a:solidFill>
                  <a:srgbClr val="002060"/>
                </a:solidFill>
              </a:rPr>
              <a:t>durante los 1260 años. La idea papal es que la </a:t>
            </a:r>
            <a:r>
              <a:rPr lang="es-ES" sz="4000" b="1" dirty="0" smtClean="0">
                <a:solidFill>
                  <a:srgbClr val="002060"/>
                </a:solidFill>
              </a:rPr>
              <a:t>iglesia </a:t>
            </a:r>
            <a:r>
              <a:rPr lang="es-ES" sz="4000" b="1" dirty="0">
                <a:solidFill>
                  <a:srgbClr val="002060"/>
                </a:solidFill>
              </a:rPr>
              <a:t>sirva como la ‘consciencia moral’ de los poderes civiles del mundo y que las naciones </a:t>
            </a:r>
            <a:r>
              <a:rPr lang="es-ES" sz="4000" b="1" dirty="0" smtClean="0">
                <a:solidFill>
                  <a:srgbClr val="002060"/>
                </a:solidFill>
              </a:rPr>
              <a:t>cumplan </a:t>
            </a:r>
            <a:r>
              <a:rPr lang="es-ES" sz="4000" b="1" dirty="0">
                <a:solidFill>
                  <a:srgbClr val="002060"/>
                </a:solidFill>
              </a:rPr>
              <a:t>lo que el papado desea, especialmente la observancia del domingo. </a:t>
            </a:r>
            <a:endParaRPr lang="es-ES" sz="40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3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515257" y="368502"/>
            <a:ext cx="11459029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600" b="1" dirty="0" smtClean="0">
                <a:solidFill>
                  <a:srgbClr val="002060"/>
                </a:solidFill>
              </a:rPr>
              <a:t>Lo </a:t>
            </a:r>
            <a:r>
              <a:rPr lang="es-ES" sz="6600" b="1" dirty="0">
                <a:solidFill>
                  <a:srgbClr val="002060"/>
                </a:solidFill>
              </a:rPr>
              <a:t>que es </a:t>
            </a:r>
            <a:r>
              <a:rPr lang="es-ES" sz="6600" b="1" dirty="0" smtClean="0">
                <a:solidFill>
                  <a:srgbClr val="002060"/>
                </a:solidFill>
              </a:rPr>
              <a:t>extraordinario </a:t>
            </a:r>
            <a:r>
              <a:rPr lang="es-ES" sz="6600" b="1" dirty="0">
                <a:solidFill>
                  <a:srgbClr val="002060"/>
                </a:solidFill>
              </a:rPr>
              <a:t>es que los poderes civiles del mundo están promoviendo en las Naciones </a:t>
            </a:r>
            <a:r>
              <a:rPr lang="es-ES" sz="6600" b="1" dirty="0" smtClean="0">
                <a:solidFill>
                  <a:srgbClr val="002060"/>
                </a:solidFill>
              </a:rPr>
              <a:t>Unidas </a:t>
            </a:r>
            <a:r>
              <a:rPr lang="es-ES" sz="6600" b="1" dirty="0">
                <a:solidFill>
                  <a:srgbClr val="002060"/>
                </a:solidFill>
              </a:rPr>
              <a:t>las mismas causas que promueve el papado.</a:t>
            </a:r>
            <a:endParaRPr lang="es-ES" sz="6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8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314872"/>
            <a:ext cx="12192000" cy="156966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9600" dirty="0">
                <a:solidFill>
                  <a:schemeClr val="bg1"/>
                </a:solidFill>
                <a:latin typeface="Bauhaus 93" panose="04030905020B02020C02" pitchFamily="82" charset="0"/>
              </a:rPr>
              <a:t>Señales de Peligro</a:t>
            </a:r>
            <a:endParaRPr lang="es-ES" sz="9600" u="sng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4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914399" y="460835"/>
            <a:ext cx="10861889" cy="52629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800" b="1" dirty="0">
                <a:solidFill>
                  <a:srgbClr val="002060"/>
                </a:solidFill>
              </a:rPr>
              <a:t>En septiembre del 2015 </a:t>
            </a:r>
            <a:r>
              <a:rPr lang="es-ES" sz="4800" b="1" dirty="0">
                <a:solidFill>
                  <a:srgbClr val="FF0000"/>
                </a:solidFill>
              </a:rPr>
              <a:t>Francisco I </a:t>
            </a:r>
            <a:r>
              <a:rPr lang="es-ES" sz="4800" b="1" dirty="0">
                <a:solidFill>
                  <a:srgbClr val="002060"/>
                </a:solidFill>
              </a:rPr>
              <a:t>hizo una visita a los Estados Unidos y participó en </a:t>
            </a:r>
            <a:r>
              <a:rPr lang="es-ES" sz="4800" b="1" dirty="0" smtClean="0">
                <a:solidFill>
                  <a:srgbClr val="002060"/>
                </a:solidFill>
              </a:rPr>
              <a:t>cuatro </a:t>
            </a:r>
            <a:r>
              <a:rPr lang="es-ES" sz="4800" b="1" dirty="0">
                <a:solidFill>
                  <a:srgbClr val="002060"/>
                </a:solidFill>
              </a:rPr>
              <a:t>actividades significativas: </a:t>
            </a:r>
          </a:p>
          <a:p>
            <a:pPr marL="914400" indent="-914400">
              <a:buClr>
                <a:srgbClr val="FF0000"/>
              </a:buClr>
              <a:buFont typeface="+mj-lt"/>
              <a:buAutoNum type="arabicPeriod"/>
            </a:pPr>
            <a:r>
              <a:rPr lang="es-ES" sz="4800" b="1" dirty="0" smtClean="0">
                <a:solidFill>
                  <a:srgbClr val="002060"/>
                </a:solidFill>
              </a:rPr>
              <a:t>Visitó </a:t>
            </a:r>
            <a:r>
              <a:rPr lang="es-ES" sz="4800" b="1" dirty="0">
                <a:solidFill>
                  <a:srgbClr val="002060"/>
                </a:solidFill>
              </a:rPr>
              <a:t>la </a:t>
            </a:r>
            <a:r>
              <a:rPr lang="es-ES" sz="4800" b="1" dirty="0">
                <a:solidFill>
                  <a:srgbClr val="FF0000"/>
                </a:solidFill>
              </a:rPr>
              <a:t>Casa Blanca </a:t>
            </a:r>
            <a:r>
              <a:rPr lang="es-ES" sz="4800" b="1" dirty="0">
                <a:solidFill>
                  <a:srgbClr val="002060"/>
                </a:solidFill>
              </a:rPr>
              <a:t>para dialogar con el presidente Barack Obama sobre la pobreza, </a:t>
            </a:r>
            <a:r>
              <a:rPr lang="es-ES" sz="4800" b="1" dirty="0" smtClean="0">
                <a:solidFill>
                  <a:srgbClr val="002060"/>
                </a:solidFill>
              </a:rPr>
              <a:t>la </a:t>
            </a:r>
            <a:r>
              <a:rPr lang="es-ES" sz="4800" b="1" dirty="0">
                <a:solidFill>
                  <a:srgbClr val="002060"/>
                </a:solidFill>
              </a:rPr>
              <a:t>inmigración y el cambio climático</a:t>
            </a:r>
          </a:p>
        </p:txBody>
      </p:sp>
    </p:spTree>
    <p:extLst>
      <p:ext uri="{BB962C8B-B14F-4D97-AF65-F5344CB8AC3E}">
        <p14:creationId xmlns:p14="http://schemas.microsoft.com/office/powerpoint/2010/main" val="58402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41086" y="707057"/>
            <a:ext cx="11575144" cy="55092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914400" indent="-914400">
              <a:buClr>
                <a:srgbClr val="FF0000"/>
              </a:buClr>
              <a:buFont typeface="+mj-lt"/>
              <a:buAutoNum type="arabicPeriod" startAt="2"/>
            </a:pPr>
            <a:r>
              <a:rPr lang="es-ES" sz="4400" b="1" dirty="0">
                <a:solidFill>
                  <a:srgbClr val="002060"/>
                </a:solidFill>
              </a:rPr>
              <a:t>Leyó un discurso ante una </a:t>
            </a:r>
            <a:r>
              <a:rPr lang="es-ES" sz="4400" b="1" dirty="0">
                <a:solidFill>
                  <a:srgbClr val="FF0000"/>
                </a:solidFill>
              </a:rPr>
              <a:t>sesión conjunta </a:t>
            </a:r>
            <a:r>
              <a:rPr lang="es-ES" sz="4400" b="1" dirty="0">
                <a:solidFill>
                  <a:srgbClr val="002060"/>
                </a:solidFill>
              </a:rPr>
              <a:t>del congreso de los Estados Unidos a </a:t>
            </a:r>
            <a:r>
              <a:rPr lang="es-ES" sz="4400" b="1" dirty="0" smtClean="0">
                <a:solidFill>
                  <a:srgbClr val="002060"/>
                </a:solidFill>
              </a:rPr>
              <a:t>donde </a:t>
            </a:r>
            <a:r>
              <a:rPr lang="es-ES" sz="4400" b="1" dirty="0">
                <a:solidFill>
                  <a:srgbClr val="002060"/>
                </a:solidFill>
              </a:rPr>
              <a:t>esbozó los mismos temas. </a:t>
            </a:r>
          </a:p>
          <a:p>
            <a:pPr marL="914400" indent="-914400">
              <a:buClr>
                <a:srgbClr val="FF0000"/>
              </a:buClr>
              <a:buFont typeface="+mj-lt"/>
              <a:buAutoNum type="arabicPeriod" startAt="2"/>
            </a:pPr>
            <a:r>
              <a:rPr lang="es-ES" sz="4400" b="1" dirty="0" smtClean="0">
                <a:solidFill>
                  <a:srgbClr val="002060"/>
                </a:solidFill>
              </a:rPr>
              <a:t>Presentó </a:t>
            </a:r>
            <a:r>
              <a:rPr lang="es-ES" sz="4400" b="1" dirty="0">
                <a:solidFill>
                  <a:srgbClr val="002060"/>
                </a:solidFill>
              </a:rPr>
              <a:t>un discurso para inaugurar el 70 aniversario de las </a:t>
            </a:r>
            <a:r>
              <a:rPr lang="es-ES" sz="4400" b="1" dirty="0">
                <a:solidFill>
                  <a:srgbClr val="FF0000"/>
                </a:solidFill>
              </a:rPr>
              <a:t>Naciones Unidas </a:t>
            </a:r>
            <a:r>
              <a:rPr lang="es-ES" sz="4400" b="1" dirty="0">
                <a:solidFill>
                  <a:srgbClr val="002060"/>
                </a:solidFill>
              </a:rPr>
              <a:t>y </a:t>
            </a:r>
            <a:r>
              <a:rPr lang="es-ES" sz="4400" b="1" dirty="0" smtClean="0">
                <a:solidFill>
                  <a:srgbClr val="002060"/>
                </a:solidFill>
              </a:rPr>
              <a:t>abordó </a:t>
            </a:r>
            <a:r>
              <a:rPr lang="es-ES" sz="4400" b="1" dirty="0">
                <a:solidFill>
                  <a:srgbClr val="002060"/>
                </a:solidFill>
              </a:rPr>
              <a:t>los mismos puntos. ¡Al finalizar su discurso los representantes de </a:t>
            </a:r>
            <a:r>
              <a:rPr lang="es-ES" sz="4400" b="1" dirty="0" smtClean="0">
                <a:solidFill>
                  <a:srgbClr val="002060"/>
                </a:solidFill>
              </a:rPr>
              <a:t>193 naciones </a:t>
            </a:r>
            <a:r>
              <a:rPr lang="es-ES" sz="4400" b="1" dirty="0">
                <a:solidFill>
                  <a:srgbClr val="002060"/>
                </a:solidFill>
              </a:rPr>
              <a:t>le dieron un aplauso que duró varios minutos! </a:t>
            </a:r>
          </a:p>
        </p:txBody>
      </p:sp>
    </p:spTree>
    <p:extLst>
      <p:ext uri="{BB962C8B-B14F-4D97-AF65-F5344CB8AC3E}">
        <p14:creationId xmlns:p14="http://schemas.microsoft.com/office/powerpoint/2010/main" val="323911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41085" y="913928"/>
            <a:ext cx="10903379" cy="470898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FF0000"/>
              </a:buClr>
              <a:buFont typeface="+mj-lt"/>
              <a:buAutoNum type="arabicPeriod" startAt="4"/>
            </a:pPr>
            <a:r>
              <a:rPr lang="es-ES" sz="6000" b="1" dirty="0" smtClean="0">
                <a:solidFill>
                  <a:srgbClr val="002060"/>
                </a:solidFill>
              </a:rPr>
              <a:t>Dio un discurso frente a la </a:t>
            </a:r>
            <a:r>
              <a:rPr lang="es-ES" sz="6000" b="1" dirty="0" smtClean="0">
                <a:solidFill>
                  <a:srgbClr val="FF0000"/>
                </a:solidFill>
              </a:rPr>
              <a:t>Sala de la Constitución</a:t>
            </a:r>
            <a:r>
              <a:rPr lang="es-ES" sz="6000" b="1" dirty="0" smtClean="0">
                <a:solidFill>
                  <a:srgbClr val="002060"/>
                </a:solidFill>
              </a:rPr>
              <a:t> en Filadelfia a donde se ratificaron los documentos que fundaron la nación.</a:t>
            </a:r>
            <a:endParaRPr lang="es-ES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63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314872"/>
            <a:ext cx="12192000" cy="3046988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9600" dirty="0">
                <a:solidFill>
                  <a:schemeClr val="bg1"/>
                </a:solidFill>
                <a:latin typeface="Bauhaus 93" panose="04030905020B02020C02" pitchFamily="82" charset="0"/>
              </a:rPr>
              <a:t>Advertencias </a:t>
            </a:r>
            <a:r>
              <a:rPr lang="es-MX" sz="96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Solemnes</a:t>
            </a:r>
            <a:endParaRPr lang="es-ES" sz="9600" u="sng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89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28769" y="709549"/>
            <a:ext cx="10861889" cy="470898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000" b="1" dirty="0">
                <a:solidFill>
                  <a:srgbClr val="002060"/>
                </a:solidFill>
              </a:rPr>
              <a:t>Escritores que no son adventistas han sonado la voz de alarma en cuanto a los objetivos del </a:t>
            </a:r>
            <a:r>
              <a:rPr lang="es-ES" sz="6000" b="1" dirty="0" smtClean="0">
                <a:solidFill>
                  <a:srgbClr val="002060"/>
                </a:solidFill>
              </a:rPr>
              <a:t>papado</a:t>
            </a:r>
            <a:r>
              <a:rPr lang="es-ES" sz="6000" b="1" dirty="0">
                <a:solidFill>
                  <a:srgbClr val="002060"/>
                </a:solidFill>
              </a:rPr>
              <a:t>. En </a:t>
            </a:r>
            <a:r>
              <a:rPr lang="es-ES" sz="6000" b="1" dirty="0">
                <a:solidFill>
                  <a:srgbClr val="FF0000"/>
                </a:solidFill>
              </a:rPr>
              <a:t>1967 </a:t>
            </a:r>
            <a:r>
              <a:rPr lang="es-ES" sz="6000" b="1" dirty="0" err="1">
                <a:solidFill>
                  <a:srgbClr val="FF0000"/>
                </a:solidFill>
              </a:rPr>
              <a:t>Ayn</a:t>
            </a:r>
            <a:r>
              <a:rPr lang="es-ES" sz="6000" b="1" dirty="0">
                <a:solidFill>
                  <a:srgbClr val="FF0000"/>
                </a:solidFill>
              </a:rPr>
              <a:t> Rand</a:t>
            </a:r>
            <a:r>
              <a:rPr lang="es-ES" sz="6000" b="1" dirty="0">
                <a:solidFill>
                  <a:srgbClr val="002060"/>
                </a:solidFill>
              </a:rPr>
              <a:t> advirtió:</a:t>
            </a:r>
          </a:p>
        </p:txBody>
      </p:sp>
    </p:spTree>
    <p:extLst>
      <p:ext uri="{BB962C8B-B14F-4D97-AF65-F5344CB8AC3E}">
        <p14:creationId xmlns:p14="http://schemas.microsoft.com/office/powerpoint/2010/main" val="248830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39537" y="906935"/>
            <a:ext cx="112972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“La Iglesia Católica </a:t>
            </a:r>
            <a:r>
              <a:rPr lang="es-ES" sz="4400" b="1" dirty="0">
                <a:solidFill>
                  <a:srgbClr val="FFFF00"/>
                </a:solidFill>
              </a:rPr>
              <a:t>nunca ha desistido </a:t>
            </a:r>
            <a:r>
              <a:rPr lang="es-ES" sz="4400" b="1" dirty="0">
                <a:solidFill>
                  <a:schemeClr val="bg1"/>
                </a:solidFill>
              </a:rPr>
              <a:t>de su deseo de </a:t>
            </a:r>
            <a:r>
              <a:rPr lang="es-ES" sz="4400" b="1" dirty="0">
                <a:solidFill>
                  <a:srgbClr val="FFFF00"/>
                </a:solidFill>
              </a:rPr>
              <a:t>restablecer [tiene una herida </a:t>
            </a:r>
            <a:r>
              <a:rPr lang="es-ES" sz="4400" b="1" dirty="0" smtClean="0">
                <a:solidFill>
                  <a:srgbClr val="FFFF00"/>
                </a:solidFill>
              </a:rPr>
              <a:t>mortal]</a:t>
            </a:r>
            <a:r>
              <a:rPr lang="es-ES" sz="4400" b="1" dirty="0" smtClean="0">
                <a:solidFill>
                  <a:schemeClr val="bg1"/>
                </a:solidFill>
              </a:rPr>
              <a:t> la </a:t>
            </a:r>
            <a:r>
              <a:rPr lang="es-ES" sz="4400" b="1" dirty="0">
                <a:solidFill>
                  <a:srgbClr val="FFFF00"/>
                </a:solidFill>
              </a:rPr>
              <a:t>unión medieval </a:t>
            </a:r>
            <a:r>
              <a:rPr lang="es-ES" sz="4400" b="1" dirty="0">
                <a:solidFill>
                  <a:schemeClr val="bg1"/>
                </a:solidFill>
              </a:rPr>
              <a:t>de la iglesia y el estado con el objetivo final de crear un estado y una </a:t>
            </a:r>
            <a:r>
              <a:rPr lang="es-ES" sz="4400" b="1" dirty="0" smtClean="0">
                <a:solidFill>
                  <a:srgbClr val="FFFF00"/>
                </a:solidFill>
              </a:rPr>
              <a:t>teocracia [poder político ejercido por el poder religioso] </a:t>
            </a:r>
            <a:r>
              <a:rPr lang="es-ES" sz="4400" b="1" dirty="0">
                <a:solidFill>
                  <a:srgbClr val="FFFF00"/>
                </a:solidFill>
              </a:rPr>
              <a:t>de alcance global</a:t>
            </a:r>
            <a:r>
              <a:rPr lang="es-ES" sz="4400" b="1" dirty="0">
                <a:solidFill>
                  <a:schemeClr val="bg1"/>
                </a:solidFill>
              </a:rPr>
              <a:t>. La iglesia/estado Romano es un </a:t>
            </a:r>
            <a:r>
              <a:rPr lang="es-ES" sz="4400" b="1" dirty="0" smtClean="0">
                <a:solidFill>
                  <a:srgbClr val="FFFF00"/>
                </a:solidFill>
              </a:rPr>
              <a:t>híbrido</a:t>
            </a:r>
            <a:r>
              <a:rPr lang="es-ES" sz="4400" b="1" dirty="0" smtClean="0">
                <a:solidFill>
                  <a:schemeClr val="bg1"/>
                </a:solidFill>
              </a:rPr>
              <a:t>—un </a:t>
            </a:r>
            <a:r>
              <a:rPr lang="es-ES" sz="4400" b="1" dirty="0">
                <a:solidFill>
                  <a:srgbClr val="FFFF00"/>
                </a:solidFill>
              </a:rPr>
              <a:t>monstruo</a:t>
            </a:r>
            <a:r>
              <a:rPr lang="es-ES" sz="4400" b="1" dirty="0">
                <a:solidFill>
                  <a:schemeClr val="bg1"/>
                </a:solidFill>
              </a:rPr>
              <a:t> de </a:t>
            </a:r>
            <a:r>
              <a:rPr lang="es-ES" sz="4400" b="1" dirty="0" smtClean="0">
                <a:solidFill>
                  <a:schemeClr val="bg1"/>
                </a:solidFill>
              </a:rPr>
              <a:t>poder </a:t>
            </a:r>
            <a:r>
              <a:rPr lang="es-ES" sz="4400" b="1" dirty="0">
                <a:solidFill>
                  <a:schemeClr val="bg1"/>
                </a:solidFill>
              </a:rPr>
              <a:t>eclesiástico y político.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Ayn</a:t>
            </a:r>
            <a:r>
              <a:rPr lang="es-E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 Rand, Megalomanía Eclesiástica, p. 195.</a:t>
            </a:r>
          </a:p>
        </p:txBody>
      </p:sp>
    </p:spTree>
    <p:extLst>
      <p:ext uri="{BB962C8B-B14F-4D97-AF65-F5344CB8AC3E}">
        <p14:creationId xmlns:p14="http://schemas.microsoft.com/office/powerpoint/2010/main" val="253514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64336" y="117693"/>
            <a:ext cx="11135033" cy="67403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rgbClr val="002060"/>
                </a:solidFill>
              </a:rPr>
              <a:t>Mientras el estado le suministraba la </a:t>
            </a:r>
            <a:r>
              <a:rPr lang="es-ES" sz="5400" b="1" dirty="0">
                <a:solidFill>
                  <a:srgbClr val="FF0000"/>
                </a:solidFill>
              </a:rPr>
              <a:t>espada del poder civil </a:t>
            </a:r>
            <a:r>
              <a:rPr lang="es-ES" sz="5400" b="1" dirty="0">
                <a:solidFill>
                  <a:srgbClr val="002060"/>
                </a:solidFill>
              </a:rPr>
              <a:t>al papado para imponer sus dogmas y prácticas el papado estuvo </a:t>
            </a:r>
            <a:r>
              <a:rPr lang="es-ES" sz="5400" b="1" dirty="0">
                <a:solidFill>
                  <a:srgbClr val="FF0000"/>
                </a:solidFill>
              </a:rPr>
              <a:t>vivo y libre</a:t>
            </a:r>
            <a:r>
              <a:rPr lang="es-ES" sz="5400" b="1" dirty="0">
                <a:solidFill>
                  <a:srgbClr val="002060"/>
                </a:solidFill>
              </a:rPr>
              <a:t>. Pero cuando el poder civil le retiró la espada del poder civil y se le volcó en contra, el papado </a:t>
            </a:r>
            <a:r>
              <a:rPr lang="es-ES" sz="5400" b="1" dirty="0">
                <a:solidFill>
                  <a:srgbClr val="FF0000"/>
                </a:solidFill>
              </a:rPr>
              <a:t>quedó herido y en cautiverio</a:t>
            </a:r>
            <a:r>
              <a:rPr lang="es-ES" sz="5400" b="1" dirty="0">
                <a:solidFill>
                  <a:srgbClr val="002060"/>
                </a:solidFill>
              </a:rPr>
              <a:t>.</a:t>
            </a:r>
            <a:endParaRPr lang="es-ES" sz="5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35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3782" y="294968"/>
            <a:ext cx="112972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Su </a:t>
            </a:r>
            <a:r>
              <a:rPr lang="es-ES" sz="4800" b="1" dirty="0">
                <a:solidFill>
                  <a:schemeClr val="bg1"/>
                </a:solidFill>
              </a:rPr>
              <a:t>idiosincrasia política es </a:t>
            </a:r>
            <a:r>
              <a:rPr lang="es-ES" sz="4800" b="1" dirty="0">
                <a:solidFill>
                  <a:srgbClr val="FFFF00"/>
                </a:solidFill>
              </a:rPr>
              <a:t>totalitaria</a:t>
            </a:r>
            <a:r>
              <a:rPr lang="es-ES" sz="4800" b="1" dirty="0">
                <a:solidFill>
                  <a:schemeClr val="bg1"/>
                </a:solidFill>
              </a:rPr>
              <a:t> y cuando se le ha dado la </a:t>
            </a:r>
            <a:r>
              <a:rPr lang="es-ES" sz="4800" b="1" dirty="0" smtClean="0">
                <a:solidFill>
                  <a:schemeClr val="bg1"/>
                </a:solidFill>
              </a:rPr>
              <a:t>oportunidad </a:t>
            </a:r>
            <a:r>
              <a:rPr lang="es-ES" sz="4800" b="1" dirty="0">
                <a:solidFill>
                  <a:schemeClr val="bg1"/>
                </a:solidFill>
              </a:rPr>
              <a:t>de implementar sus principios el resultado ha sido la </a:t>
            </a:r>
            <a:r>
              <a:rPr lang="es-ES" sz="4800" b="1" dirty="0">
                <a:solidFill>
                  <a:srgbClr val="FFFF00"/>
                </a:solidFill>
              </a:rPr>
              <a:t>represión sangrienta</a:t>
            </a:r>
            <a:r>
              <a:rPr lang="es-ES" sz="4800" b="1" dirty="0">
                <a:solidFill>
                  <a:schemeClr val="bg1"/>
                </a:solidFill>
              </a:rPr>
              <a:t>. Si en </a:t>
            </a:r>
            <a:r>
              <a:rPr lang="es-ES" sz="4800" b="1" dirty="0" smtClean="0">
                <a:solidFill>
                  <a:schemeClr val="bg1"/>
                </a:solidFill>
              </a:rPr>
              <a:t>los </a:t>
            </a:r>
            <a:r>
              <a:rPr lang="es-ES" sz="4800" b="1" dirty="0">
                <a:solidFill>
                  <a:schemeClr val="bg1"/>
                </a:solidFill>
              </a:rPr>
              <a:t>últimos treinta años ha suavizado el tono de sus declaraciones de tener poder </a:t>
            </a:r>
            <a:r>
              <a:rPr lang="es-ES" sz="4800" b="1" dirty="0" smtClean="0">
                <a:solidFill>
                  <a:schemeClr val="bg1"/>
                </a:solidFill>
              </a:rPr>
              <a:t>plenipotenciario</a:t>
            </a:r>
            <a:r>
              <a:rPr lang="es-ES" sz="4800" b="1" dirty="0">
                <a:solidFill>
                  <a:schemeClr val="bg1"/>
                </a:solidFill>
              </a:rPr>
              <a:t>, supremo e </a:t>
            </a:r>
            <a:r>
              <a:rPr lang="es-ES" sz="4800" b="1" dirty="0" smtClean="0">
                <a:solidFill>
                  <a:schemeClr val="bg1"/>
                </a:solidFill>
              </a:rPr>
              <a:t>irresponsable </a:t>
            </a:r>
            <a:r>
              <a:rPr lang="es-ES" sz="4800" b="1" dirty="0">
                <a:solidFill>
                  <a:schemeClr val="bg1"/>
                </a:solidFill>
              </a:rPr>
              <a:t>y ha asesinado menos gente que antes, </a:t>
            </a:r>
          </a:p>
        </p:txBody>
      </p:sp>
    </p:spTree>
    <p:extLst>
      <p:ext uri="{BB962C8B-B14F-4D97-AF65-F5344CB8AC3E}">
        <p14:creationId xmlns:p14="http://schemas.microsoft.com/office/powerpoint/2010/main" val="344734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483782" y="0"/>
            <a:ext cx="1129726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bg1"/>
                </a:solidFill>
              </a:rPr>
              <a:t>este </a:t>
            </a:r>
            <a:r>
              <a:rPr lang="es-ES" sz="4400" b="1" dirty="0">
                <a:solidFill>
                  <a:schemeClr val="bg1"/>
                </a:solidFill>
              </a:rPr>
              <a:t>cambio </a:t>
            </a:r>
            <a:r>
              <a:rPr lang="es-ES" sz="4400" b="1" dirty="0" smtClean="0">
                <a:solidFill>
                  <a:schemeClr val="bg1"/>
                </a:solidFill>
              </a:rPr>
              <a:t>de </a:t>
            </a:r>
            <a:r>
              <a:rPr lang="es-ES" sz="4400" b="1" dirty="0">
                <a:solidFill>
                  <a:schemeClr val="bg1"/>
                </a:solidFill>
              </a:rPr>
              <a:t>conducta no se debe a un cambio de ideas sino a un </a:t>
            </a:r>
            <a:r>
              <a:rPr lang="es-ES" sz="4400" b="1" dirty="0">
                <a:solidFill>
                  <a:srgbClr val="FFFF00"/>
                </a:solidFill>
              </a:rPr>
              <a:t>cambio de circunstancias [los poderes </a:t>
            </a:r>
            <a:r>
              <a:rPr lang="es-ES" sz="4400" b="1" dirty="0" smtClean="0">
                <a:solidFill>
                  <a:srgbClr val="FFFF00"/>
                </a:solidFill>
              </a:rPr>
              <a:t>civiles </a:t>
            </a:r>
            <a:r>
              <a:rPr lang="es-ES" sz="4400" b="1" dirty="0">
                <a:solidFill>
                  <a:srgbClr val="FFFF00"/>
                </a:solidFill>
              </a:rPr>
              <a:t>no permiten que se les </a:t>
            </a:r>
            <a:r>
              <a:rPr lang="es-ES" sz="4400" b="1" dirty="0" smtClean="0">
                <a:solidFill>
                  <a:srgbClr val="FFFF00"/>
                </a:solidFill>
              </a:rPr>
              <a:t>domine]</a:t>
            </a:r>
            <a:r>
              <a:rPr lang="es-ES" sz="4400" b="1" dirty="0" smtClean="0">
                <a:solidFill>
                  <a:schemeClr val="bg1"/>
                </a:solidFill>
              </a:rPr>
              <a:t>. </a:t>
            </a:r>
            <a:r>
              <a:rPr lang="es-ES" sz="4400" b="1" dirty="0" smtClean="0">
                <a:solidFill>
                  <a:schemeClr val="bg1"/>
                </a:solidFill>
              </a:rPr>
              <a:t>La iglesia/estado </a:t>
            </a:r>
            <a:r>
              <a:rPr lang="es-ES" sz="4400" b="1" dirty="0">
                <a:solidFill>
                  <a:schemeClr val="bg1"/>
                </a:solidFill>
              </a:rPr>
              <a:t>Romano en el siglo veinte se está </a:t>
            </a:r>
            <a:r>
              <a:rPr lang="es-ES" sz="4400" b="1" dirty="0" smtClean="0">
                <a:solidFill>
                  <a:srgbClr val="FFFF00"/>
                </a:solidFill>
              </a:rPr>
              <a:t>recuperando </a:t>
            </a:r>
            <a:r>
              <a:rPr lang="es-ES" sz="4400" b="1" dirty="0">
                <a:solidFill>
                  <a:srgbClr val="FFFF00"/>
                </a:solidFill>
              </a:rPr>
              <a:t>de una herida mortal.</a:t>
            </a:r>
            <a:r>
              <a:rPr lang="es-ES" sz="4400" b="1" dirty="0">
                <a:solidFill>
                  <a:schemeClr val="bg1"/>
                </a:solidFill>
              </a:rPr>
              <a:t> Si o cuando </a:t>
            </a:r>
            <a:r>
              <a:rPr lang="es-ES" sz="4400" b="1" dirty="0">
                <a:solidFill>
                  <a:srgbClr val="FFFF00"/>
                </a:solidFill>
              </a:rPr>
              <a:t>recupere [tiene que haberlo perdido]</a:t>
            </a:r>
            <a:r>
              <a:rPr lang="es-ES" sz="4400" b="1" dirty="0">
                <a:solidFill>
                  <a:schemeClr val="bg1"/>
                </a:solidFill>
              </a:rPr>
              <a:t> la </a:t>
            </a:r>
            <a:r>
              <a:rPr lang="es-ES" sz="4400" b="1" dirty="0" smtClean="0">
                <a:solidFill>
                  <a:schemeClr val="bg1"/>
                </a:solidFill>
              </a:rPr>
              <a:t>plenitud </a:t>
            </a:r>
            <a:r>
              <a:rPr lang="es-ES" sz="4400" b="1" dirty="0">
                <a:solidFill>
                  <a:schemeClr val="bg1"/>
                </a:solidFill>
              </a:rPr>
              <a:t>de su poder y autoridad, impondrá un </a:t>
            </a:r>
            <a:r>
              <a:rPr lang="es-ES" sz="4400" b="1" dirty="0">
                <a:solidFill>
                  <a:srgbClr val="FFFF00"/>
                </a:solidFill>
              </a:rPr>
              <a:t>régimen más siniestro </a:t>
            </a:r>
            <a:r>
              <a:rPr lang="es-ES" sz="4400" b="1" dirty="0">
                <a:solidFill>
                  <a:schemeClr val="bg1"/>
                </a:solidFill>
              </a:rPr>
              <a:t>que cualquiera que el </a:t>
            </a:r>
            <a:r>
              <a:rPr lang="es-ES" sz="4400" b="1" dirty="0" smtClean="0">
                <a:solidFill>
                  <a:schemeClr val="bg1"/>
                </a:solidFill>
              </a:rPr>
              <a:t>planeta </a:t>
            </a:r>
            <a:r>
              <a:rPr lang="es-ES" sz="4400" b="1" dirty="0">
                <a:solidFill>
                  <a:schemeClr val="bg1"/>
                </a:solidFill>
              </a:rPr>
              <a:t>jamás haya visto.” </a:t>
            </a:r>
          </a:p>
        </p:txBody>
      </p:sp>
    </p:spTree>
    <p:extLst>
      <p:ext uri="{BB962C8B-B14F-4D97-AF65-F5344CB8AC3E}">
        <p14:creationId xmlns:p14="http://schemas.microsoft.com/office/powerpoint/2010/main" val="249245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28769" y="1126432"/>
            <a:ext cx="10861889" cy="341632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7200" b="1" dirty="0">
                <a:solidFill>
                  <a:srgbClr val="002060"/>
                </a:solidFill>
              </a:rPr>
              <a:t>Ya hace más de doscientos años el notable ministro </a:t>
            </a:r>
            <a:r>
              <a:rPr lang="es-ES" sz="7200" b="1" dirty="0" err="1">
                <a:solidFill>
                  <a:srgbClr val="002060"/>
                </a:solidFill>
              </a:rPr>
              <a:t>Phillip</a:t>
            </a:r>
            <a:r>
              <a:rPr lang="es-ES" sz="7200" b="1" dirty="0">
                <a:solidFill>
                  <a:srgbClr val="002060"/>
                </a:solidFill>
              </a:rPr>
              <a:t> J. </a:t>
            </a:r>
            <a:r>
              <a:rPr lang="es-ES" sz="7200" b="1" dirty="0" err="1">
                <a:solidFill>
                  <a:srgbClr val="002060"/>
                </a:solidFill>
              </a:rPr>
              <a:t>Spener</a:t>
            </a:r>
            <a:r>
              <a:rPr lang="es-ES" sz="7200" b="1" dirty="0">
                <a:solidFill>
                  <a:srgbClr val="002060"/>
                </a:solidFill>
              </a:rPr>
              <a:t> expresó:</a:t>
            </a:r>
          </a:p>
        </p:txBody>
      </p:sp>
    </p:spTree>
    <p:extLst>
      <p:ext uri="{BB962C8B-B14F-4D97-AF65-F5344CB8AC3E}">
        <p14:creationId xmlns:p14="http://schemas.microsoft.com/office/powerpoint/2010/main" val="277360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207253" y="1408381"/>
            <a:ext cx="1176183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“Estoy convencido que la </a:t>
            </a:r>
            <a:r>
              <a:rPr lang="es-ES" sz="4400" b="1" dirty="0" smtClean="0">
                <a:solidFill>
                  <a:schemeClr val="bg1"/>
                </a:solidFill>
              </a:rPr>
              <a:t>Babilonia </a:t>
            </a:r>
            <a:r>
              <a:rPr lang="es-ES" sz="4400" b="1" dirty="0">
                <a:solidFill>
                  <a:schemeClr val="bg1"/>
                </a:solidFill>
              </a:rPr>
              <a:t>romana </a:t>
            </a:r>
            <a:r>
              <a:rPr lang="es-ES" sz="4400" b="1" dirty="0">
                <a:solidFill>
                  <a:srgbClr val="FFFF00"/>
                </a:solidFill>
              </a:rPr>
              <a:t>recuperará</a:t>
            </a:r>
            <a:r>
              <a:rPr lang="es-ES" sz="4400" b="1" dirty="0">
                <a:solidFill>
                  <a:schemeClr val="bg1"/>
                </a:solidFill>
              </a:rPr>
              <a:t> todo su antiguo poder antes que le </a:t>
            </a:r>
            <a:r>
              <a:rPr lang="es-ES" sz="4400" b="1" dirty="0" err="1" smtClean="0">
                <a:solidFill>
                  <a:schemeClr val="bg1"/>
                </a:solidFill>
              </a:rPr>
              <a:t>sobrecaiga</a:t>
            </a:r>
            <a:r>
              <a:rPr lang="es-ES" sz="4400" b="1" dirty="0" smtClean="0">
                <a:solidFill>
                  <a:schemeClr val="bg1"/>
                </a:solidFill>
              </a:rPr>
              <a:t> </a:t>
            </a:r>
            <a:r>
              <a:rPr lang="es-ES" sz="4400" b="1" dirty="0">
                <a:solidFill>
                  <a:schemeClr val="bg1"/>
                </a:solidFill>
              </a:rPr>
              <a:t>el juicio final. Me temo que la mayoría de las naciones, </a:t>
            </a:r>
            <a:r>
              <a:rPr lang="es-ES" sz="4400" b="1" dirty="0" smtClean="0">
                <a:solidFill>
                  <a:srgbClr val="FFFF00"/>
                </a:solidFill>
              </a:rPr>
              <a:t>intimidadas</a:t>
            </a:r>
            <a:r>
              <a:rPr lang="es-ES" sz="4400" b="1" dirty="0" smtClean="0">
                <a:solidFill>
                  <a:schemeClr val="bg1"/>
                </a:solidFill>
              </a:rPr>
              <a:t> </a:t>
            </a:r>
            <a:r>
              <a:rPr lang="es-ES" sz="4400" b="1" dirty="0">
                <a:solidFill>
                  <a:schemeClr val="bg1"/>
                </a:solidFill>
              </a:rPr>
              <a:t>por su poder y </a:t>
            </a:r>
            <a:r>
              <a:rPr lang="es-ES" sz="4400" b="1" dirty="0" smtClean="0">
                <a:solidFill>
                  <a:srgbClr val="FFFF00"/>
                </a:solidFill>
              </a:rPr>
              <a:t>aterrorizadas</a:t>
            </a:r>
            <a:r>
              <a:rPr lang="es-ES" sz="4400" b="1" dirty="0" smtClean="0">
                <a:solidFill>
                  <a:schemeClr val="bg1"/>
                </a:solidFill>
              </a:rPr>
              <a:t> </a:t>
            </a:r>
            <a:r>
              <a:rPr lang="es-ES" sz="4400" b="1" dirty="0">
                <a:solidFill>
                  <a:schemeClr val="bg1"/>
                </a:solidFill>
              </a:rPr>
              <a:t>por su brutalidad, permitirán que el yugo del cual se despojaron hace doscientos </a:t>
            </a:r>
            <a:r>
              <a:rPr lang="es-ES" sz="4400" b="1" dirty="0" smtClean="0">
                <a:solidFill>
                  <a:schemeClr val="bg1"/>
                </a:solidFill>
              </a:rPr>
              <a:t>años </a:t>
            </a:r>
            <a:r>
              <a:rPr lang="es-ES" sz="4400" b="1" dirty="0">
                <a:solidFill>
                  <a:schemeClr val="bg1"/>
                </a:solidFill>
              </a:rPr>
              <a:t>les sea colocado de nuevo.”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Palabras de Phillip J. </a:t>
            </a:r>
            <a:r>
              <a:rPr lang="en-US" sz="3600" b="1" dirty="0" err="1">
                <a:latin typeface="Arial Black" panose="020B0A04020102020204" pitchFamily="34" charset="0"/>
              </a:rPr>
              <a:t>Spener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latin typeface="Arial Black" panose="020B0A04020102020204" pitchFamily="34" charset="0"/>
              </a:rPr>
              <a:t>en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Symposium on Revelation, </a:t>
            </a:r>
            <a:r>
              <a:rPr lang="en-US" sz="36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tomo</a:t>
            </a:r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, p. 388</a:t>
            </a:r>
            <a:r>
              <a:rPr lang="en-US" sz="3600" b="1" dirty="0">
                <a:latin typeface="Arial Black" panose="020B0A04020102020204" pitchFamily="34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12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152640"/>
            <a:ext cx="12192000" cy="3046988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chemeClr val="bg1"/>
                </a:solidFill>
                <a:latin typeface="Bauhaus 93" panose="04030905020B02020C02" pitchFamily="82" charset="0"/>
              </a:rPr>
              <a:t>¿A dónde estamos en la cadena?</a:t>
            </a:r>
            <a:endParaRPr lang="es-ES" sz="9600" u="sng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57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28769" y="368502"/>
            <a:ext cx="10861889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5400" b="1" dirty="0" smtClean="0">
                <a:solidFill>
                  <a:srgbClr val="002060"/>
                </a:solidFill>
              </a:rPr>
              <a:t>Babilonia </a:t>
            </a:r>
            <a:r>
              <a:rPr lang="es-ES" sz="5400" b="1" dirty="0">
                <a:solidFill>
                  <a:srgbClr val="002060"/>
                </a:solidFill>
              </a:rPr>
              <a:t>(605-539 AC)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5400" b="1" dirty="0" smtClean="0">
                <a:solidFill>
                  <a:srgbClr val="002060"/>
                </a:solidFill>
              </a:rPr>
              <a:t>Medo-Persia </a:t>
            </a:r>
            <a:r>
              <a:rPr lang="es-ES" sz="5400" b="1" dirty="0">
                <a:solidFill>
                  <a:srgbClr val="002060"/>
                </a:solidFill>
              </a:rPr>
              <a:t>(539-331 AC)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5400" b="1" dirty="0" smtClean="0">
                <a:solidFill>
                  <a:srgbClr val="002060"/>
                </a:solidFill>
              </a:rPr>
              <a:t>Grecia </a:t>
            </a:r>
            <a:r>
              <a:rPr lang="es-ES" sz="5400" b="1" dirty="0">
                <a:solidFill>
                  <a:srgbClr val="002060"/>
                </a:solidFill>
              </a:rPr>
              <a:t>(331-168 AC)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5400" b="1" dirty="0" smtClean="0">
                <a:solidFill>
                  <a:srgbClr val="002060"/>
                </a:solidFill>
              </a:rPr>
              <a:t>Roma </a:t>
            </a:r>
            <a:r>
              <a:rPr lang="es-ES" sz="5400" b="1" dirty="0">
                <a:solidFill>
                  <a:srgbClr val="002060"/>
                </a:solidFill>
              </a:rPr>
              <a:t>(168 AC-476 DC)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5400" b="1" dirty="0" smtClean="0">
                <a:solidFill>
                  <a:srgbClr val="002060"/>
                </a:solidFill>
              </a:rPr>
              <a:t>Roma </a:t>
            </a:r>
            <a:r>
              <a:rPr lang="es-ES" sz="5400" b="1" dirty="0">
                <a:solidFill>
                  <a:srgbClr val="002060"/>
                </a:solidFill>
              </a:rPr>
              <a:t>dividida (476-538 DC)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5400" b="1" dirty="0" smtClean="0">
                <a:solidFill>
                  <a:srgbClr val="002060"/>
                </a:solidFill>
              </a:rPr>
              <a:t>Roma </a:t>
            </a:r>
            <a:r>
              <a:rPr lang="es-ES" sz="5400" b="1" dirty="0">
                <a:solidFill>
                  <a:srgbClr val="002060"/>
                </a:solidFill>
              </a:rPr>
              <a:t>papal reina por 1260 años (538-1798 DC</a:t>
            </a:r>
            <a:r>
              <a:rPr lang="es-ES" sz="5400" b="1" dirty="0" smtClean="0">
                <a:solidFill>
                  <a:srgbClr val="002060"/>
                </a:solidFill>
              </a:rPr>
              <a:t>)</a:t>
            </a:r>
            <a:endParaRPr lang="es-E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6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28769" y="368502"/>
            <a:ext cx="10861889" cy="67403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7200" b="1" dirty="0" smtClean="0">
                <a:solidFill>
                  <a:srgbClr val="002060"/>
                </a:solidFill>
              </a:rPr>
              <a:t>Francia </a:t>
            </a:r>
            <a:r>
              <a:rPr lang="es-ES" sz="7200" b="1" dirty="0">
                <a:solidFill>
                  <a:srgbClr val="002060"/>
                </a:solidFill>
              </a:rPr>
              <a:t>hiere a Roma papal (1798 DC)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7200" b="1" dirty="0" smtClean="0">
                <a:solidFill>
                  <a:srgbClr val="002060"/>
                </a:solidFill>
              </a:rPr>
              <a:t>Se </a:t>
            </a:r>
            <a:r>
              <a:rPr lang="es-ES" sz="7200" b="1" dirty="0">
                <a:solidFill>
                  <a:srgbClr val="002060"/>
                </a:solidFill>
              </a:rPr>
              <a:t>levanta de la tierra una bestia con cuernos de cordero (1798 DC)</a:t>
            </a: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s-ES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9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28769" y="368502"/>
            <a:ext cx="10861889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6000" b="1" dirty="0" smtClean="0">
                <a:solidFill>
                  <a:srgbClr val="002060"/>
                </a:solidFill>
              </a:rPr>
              <a:t>La </a:t>
            </a:r>
            <a:r>
              <a:rPr lang="es-ES" sz="6000" b="1" dirty="0">
                <a:solidFill>
                  <a:srgbClr val="002060"/>
                </a:solidFill>
              </a:rPr>
              <a:t>bestia de la tierra por un tiempo garantiza libertad civil y religiosa </a:t>
            </a:r>
            <a:r>
              <a:rPr lang="es-ES" sz="6000" b="1" dirty="0" smtClean="0">
                <a:solidFill>
                  <a:srgbClr val="002060"/>
                </a:solidFill>
              </a:rPr>
              <a:t>(después de 1798 y hasta la fecha)</a:t>
            </a:r>
            <a:endParaRPr lang="es-ES" sz="6000" b="1" dirty="0">
              <a:solidFill>
                <a:srgbClr val="002060"/>
              </a:solidFill>
            </a:endParaRPr>
          </a:p>
          <a:p>
            <a:pPr marL="685800" indent="-6858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s-ES" sz="6000" b="1" dirty="0" smtClean="0">
                <a:solidFill>
                  <a:srgbClr val="002060"/>
                </a:solidFill>
              </a:rPr>
              <a:t>La </a:t>
            </a:r>
            <a:r>
              <a:rPr lang="es-ES" sz="6000" b="1" dirty="0">
                <a:solidFill>
                  <a:srgbClr val="002060"/>
                </a:solidFill>
              </a:rPr>
              <a:t>herida está en proceso de sanarse</a:t>
            </a:r>
          </a:p>
        </p:txBody>
      </p:sp>
    </p:spTree>
    <p:extLst>
      <p:ext uri="{BB962C8B-B14F-4D97-AF65-F5344CB8AC3E}">
        <p14:creationId xmlns:p14="http://schemas.microsoft.com/office/powerpoint/2010/main" val="70405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152640"/>
            <a:ext cx="12192000" cy="3046988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96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Doscientos </a:t>
            </a:r>
            <a:r>
              <a:rPr lang="es-ES" sz="9600" dirty="0">
                <a:solidFill>
                  <a:schemeClr val="bg1"/>
                </a:solidFill>
                <a:latin typeface="Bauhaus 93" panose="04030905020B02020C02" pitchFamily="82" charset="0"/>
              </a:rPr>
              <a:t>años de inactividad</a:t>
            </a:r>
            <a:endParaRPr lang="es-ES" sz="9600" u="sng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48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58708" y="522424"/>
            <a:ext cx="10802011" cy="56323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6000" b="1" dirty="0">
                <a:solidFill>
                  <a:srgbClr val="002060"/>
                </a:solidFill>
              </a:rPr>
              <a:t>¿Por qué no se ha sanado aun la herida mortal? ¿Qué impide que el papado sea librado de </a:t>
            </a:r>
            <a:r>
              <a:rPr lang="es-ES" sz="6000" b="1" dirty="0" smtClean="0">
                <a:solidFill>
                  <a:srgbClr val="002060"/>
                </a:solidFill>
              </a:rPr>
              <a:t>su </a:t>
            </a:r>
            <a:r>
              <a:rPr lang="es-ES" sz="6000" b="1" dirty="0">
                <a:solidFill>
                  <a:srgbClr val="002060"/>
                </a:solidFill>
              </a:rPr>
              <a:t>cautiverio? El erudito Jesuita, Malaquías Martin explicó la razón en 1986:</a:t>
            </a:r>
          </a:p>
        </p:txBody>
      </p:sp>
    </p:spTree>
    <p:extLst>
      <p:ext uri="{BB962C8B-B14F-4D97-AF65-F5344CB8AC3E}">
        <p14:creationId xmlns:p14="http://schemas.microsoft.com/office/powerpoint/2010/main" val="267443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64336" y="117693"/>
            <a:ext cx="11135033" cy="67403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002060"/>
                </a:solidFill>
              </a:rPr>
              <a:t>El </a:t>
            </a:r>
            <a:r>
              <a:rPr lang="es-ES" sz="4800" b="1" dirty="0">
                <a:solidFill>
                  <a:srgbClr val="FF0000"/>
                </a:solidFill>
              </a:rPr>
              <a:t>mejor paralelo </a:t>
            </a:r>
            <a:r>
              <a:rPr lang="es-ES" sz="4800" b="1" dirty="0">
                <a:solidFill>
                  <a:srgbClr val="002060"/>
                </a:solidFill>
              </a:rPr>
              <a:t>para entender el cautiverio de la bestia se halla en el mismo </a:t>
            </a:r>
            <a:r>
              <a:rPr lang="es-ES" sz="4800" b="1" dirty="0">
                <a:solidFill>
                  <a:srgbClr val="FF0000"/>
                </a:solidFill>
              </a:rPr>
              <a:t>libro de Apocalipsis</a:t>
            </a:r>
            <a:r>
              <a:rPr lang="es-ES" sz="4800" b="1" dirty="0">
                <a:solidFill>
                  <a:srgbClr val="002060"/>
                </a:solidFill>
              </a:rPr>
              <a:t>. En estos últimos días de la historia, Satanás esta suelto y causando desastres pues goza del </a:t>
            </a:r>
            <a:r>
              <a:rPr lang="es-ES" sz="4800" b="1" dirty="0">
                <a:solidFill>
                  <a:srgbClr val="FF0000"/>
                </a:solidFill>
              </a:rPr>
              <a:t>apoyo de los poderes civiles </a:t>
            </a:r>
            <a:r>
              <a:rPr lang="es-ES" sz="4800" b="1" dirty="0">
                <a:solidFill>
                  <a:srgbClr val="002060"/>
                </a:solidFill>
              </a:rPr>
              <a:t>de la tierra. Al igual que el </a:t>
            </a:r>
            <a:r>
              <a:rPr lang="es-ES" sz="4800" b="1" dirty="0">
                <a:solidFill>
                  <a:srgbClr val="FF0000"/>
                </a:solidFill>
              </a:rPr>
              <a:t>papado</a:t>
            </a:r>
            <a:r>
              <a:rPr lang="es-ES" sz="4800" b="1" dirty="0">
                <a:solidFill>
                  <a:srgbClr val="002060"/>
                </a:solidFill>
              </a:rPr>
              <a:t>, Satanás siempre </a:t>
            </a:r>
            <a:r>
              <a:rPr lang="es-ES" sz="4800" b="1" dirty="0">
                <a:solidFill>
                  <a:srgbClr val="FF0000"/>
                </a:solidFill>
              </a:rPr>
              <a:t>ha cumplido sus objetivos</a:t>
            </a:r>
            <a:r>
              <a:rPr lang="es-ES" sz="4800" b="1" dirty="0">
                <a:solidFill>
                  <a:srgbClr val="002060"/>
                </a:solidFill>
              </a:rPr>
              <a:t> usando a los gobiernos civiles del mundo.</a:t>
            </a:r>
            <a:endParaRPr lang="es-ES" sz="48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7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71823" y="671691"/>
            <a:ext cx="112972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</a:rPr>
              <a:t>“Por mil quinientos años y más, Roma [papal] había mantenido un dominio con mano fuerte </a:t>
            </a:r>
            <a:r>
              <a:rPr lang="es-ES" sz="4400" b="1" dirty="0" smtClean="0">
                <a:solidFill>
                  <a:schemeClr val="bg1"/>
                </a:solidFill>
              </a:rPr>
              <a:t>sobre </a:t>
            </a:r>
            <a:r>
              <a:rPr lang="es-ES" sz="4400" b="1" dirty="0">
                <a:solidFill>
                  <a:schemeClr val="bg1"/>
                </a:solidFill>
              </a:rPr>
              <a:t>cada comunidad local del mundo. En gran medida y admitiendo algunas excepciones ese </a:t>
            </a:r>
            <a:r>
              <a:rPr lang="es-ES" sz="4400" b="1" dirty="0" smtClean="0">
                <a:solidFill>
                  <a:schemeClr val="bg1"/>
                </a:solidFill>
              </a:rPr>
              <a:t>era </a:t>
            </a:r>
            <a:r>
              <a:rPr lang="es-ES" sz="4400" b="1" dirty="0">
                <a:solidFill>
                  <a:schemeClr val="bg1"/>
                </a:solidFill>
              </a:rPr>
              <a:t>el punto de vista Romano hasta que </a:t>
            </a:r>
            <a:r>
              <a:rPr lang="es-ES" sz="4400" b="1" dirty="0">
                <a:solidFill>
                  <a:srgbClr val="FFFF00"/>
                </a:solidFill>
              </a:rPr>
              <a:t>doscientos años </a:t>
            </a:r>
            <a:r>
              <a:rPr lang="es-ES" sz="4400" b="1" dirty="0">
                <a:solidFill>
                  <a:schemeClr val="bg1"/>
                </a:solidFill>
              </a:rPr>
              <a:t>de </a:t>
            </a:r>
            <a:r>
              <a:rPr lang="es-ES" sz="4400" b="1" dirty="0">
                <a:solidFill>
                  <a:srgbClr val="FFFF00"/>
                </a:solidFill>
              </a:rPr>
              <a:t>inactividad [cautividad] </a:t>
            </a:r>
            <a:r>
              <a:rPr lang="es-ES" sz="4400" b="1" dirty="0">
                <a:solidFill>
                  <a:schemeClr val="bg1"/>
                </a:solidFill>
              </a:rPr>
              <a:t>le </a:t>
            </a:r>
            <a:r>
              <a:rPr lang="es-ES" sz="4400" b="1" dirty="0" smtClean="0">
                <a:solidFill>
                  <a:srgbClr val="FFFF00"/>
                </a:solidFill>
              </a:rPr>
              <a:t>fueran </a:t>
            </a:r>
            <a:r>
              <a:rPr lang="es-ES" sz="4400" b="1" dirty="0">
                <a:solidFill>
                  <a:srgbClr val="FFFF00"/>
                </a:solidFill>
              </a:rPr>
              <a:t>impuestos </a:t>
            </a:r>
            <a:r>
              <a:rPr lang="es-ES" sz="4400" b="1" dirty="0">
                <a:solidFill>
                  <a:schemeClr val="bg1"/>
                </a:solidFill>
              </a:rPr>
              <a:t>al papado por los grandes </a:t>
            </a:r>
            <a:r>
              <a:rPr lang="es-ES" sz="4400" b="1" dirty="0">
                <a:solidFill>
                  <a:srgbClr val="FFFF00"/>
                </a:solidFill>
              </a:rPr>
              <a:t>poderes seculares </a:t>
            </a:r>
            <a:r>
              <a:rPr lang="es-ES" sz="4400" b="1" dirty="0">
                <a:solidFill>
                  <a:schemeClr val="bg1"/>
                </a:solidFill>
              </a:rPr>
              <a:t>del mundo [Europa y </a:t>
            </a:r>
            <a:r>
              <a:rPr lang="es-ES" sz="4400" b="1" dirty="0" smtClean="0">
                <a:solidFill>
                  <a:schemeClr val="bg1"/>
                </a:solidFill>
              </a:rPr>
              <a:t>Estados </a:t>
            </a:r>
            <a:r>
              <a:rPr lang="es-ES" sz="4400" b="1" dirty="0">
                <a:solidFill>
                  <a:schemeClr val="bg1"/>
                </a:solidFill>
              </a:rPr>
              <a:t>Unidos</a:t>
            </a:r>
            <a:r>
              <a:rPr lang="es-ES" sz="4400" b="1" dirty="0" smtClean="0">
                <a:solidFill>
                  <a:schemeClr val="bg1"/>
                </a:solidFill>
              </a:rPr>
              <a:t>].”</a:t>
            </a:r>
            <a:endParaRPr lang="es-ES" sz="4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Citado</a:t>
            </a: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en</a:t>
            </a: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 Christianity Today (</a:t>
            </a:r>
            <a:r>
              <a:rPr lang="en-US" sz="28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noviembre</a:t>
            </a: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 21, 1986), p. 26</a:t>
            </a:r>
          </a:p>
        </p:txBody>
      </p:sp>
    </p:spTree>
    <p:extLst>
      <p:ext uri="{BB962C8B-B14F-4D97-AF65-F5344CB8AC3E}">
        <p14:creationId xmlns:p14="http://schemas.microsoft.com/office/powerpoint/2010/main" val="29941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840658" y="29948"/>
            <a:ext cx="10545097" cy="686341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000" b="1" dirty="0">
                <a:solidFill>
                  <a:srgbClr val="002060"/>
                </a:solidFill>
              </a:rPr>
              <a:t>Hay </a:t>
            </a:r>
            <a:r>
              <a:rPr lang="es-ES" sz="4000" b="1" dirty="0">
                <a:solidFill>
                  <a:srgbClr val="FF0000"/>
                </a:solidFill>
              </a:rPr>
              <a:t>tres puntos </a:t>
            </a:r>
            <a:r>
              <a:rPr lang="es-ES" sz="4000" b="1" dirty="0">
                <a:solidFill>
                  <a:srgbClr val="002060"/>
                </a:solidFill>
              </a:rPr>
              <a:t>importantes en esta declaración de Martin: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ES" sz="4000" b="1" dirty="0" smtClean="0">
                <a:solidFill>
                  <a:srgbClr val="002060"/>
                </a:solidFill>
              </a:rPr>
              <a:t>El </a:t>
            </a:r>
            <a:r>
              <a:rPr lang="es-ES" sz="4000" b="1" dirty="0">
                <a:solidFill>
                  <a:srgbClr val="002060"/>
                </a:solidFill>
              </a:rPr>
              <a:t>papado mantuvo un dominio con mano fuerte sobre cada comunidad local del </a:t>
            </a:r>
            <a:r>
              <a:rPr lang="es-ES" sz="4000" b="1" dirty="0" smtClean="0">
                <a:solidFill>
                  <a:srgbClr val="002060"/>
                </a:solidFill>
              </a:rPr>
              <a:t>mundo </a:t>
            </a:r>
            <a:r>
              <a:rPr lang="es-ES" sz="4000" b="1" dirty="0">
                <a:solidFill>
                  <a:srgbClr val="002060"/>
                </a:solidFill>
              </a:rPr>
              <a:t>por </a:t>
            </a:r>
            <a:r>
              <a:rPr lang="es-ES" sz="4000" b="1" dirty="0">
                <a:solidFill>
                  <a:srgbClr val="FF0000"/>
                </a:solidFill>
              </a:rPr>
              <a:t>mil quinientos años</a:t>
            </a:r>
            <a:r>
              <a:rPr lang="es-ES" sz="4000" b="1" dirty="0">
                <a:solidFill>
                  <a:srgbClr val="002060"/>
                </a:solidFill>
              </a:rPr>
              <a:t>.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ES" sz="4000" b="1" dirty="0" smtClean="0">
                <a:solidFill>
                  <a:srgbClr val="002060"/>
                </a:solidFill>
              </a:rPr>
              <a:t>Durante </a:t>
            </a:r>
            <a:r>
              <a:rPr lang="es-ES" sz="4000" b="1" dirty="0">
                <a:solidFill>
                  <a:srgbClr val="002060"/>
                </a:solidFill>
              </a:rPr>
              <a:t>los </a:t>
            </a:r>
            <a:r>
              <a:rPr lang="es-ES" sz="4000" b="1" dirty="0">
                <a:solidFill>
                  <a:srgbClr val="FF0000"/>
                </a:solidFill>
              </a:rPr>
              <a:t>últimos doscientos años </a:t>
            </a:r>
            <a:r>
              <a:rPr lang="es-ES" sz="4000" b="1" dirty="0">
                <a:solidFill>
                  <a:srgbClr val="002060"/>
                </a:solidFill>
              </a:rPr>
              <a:t>el papado no ha podido ejercer ese dominio </a:t>
            </a:r>
            <a:r>
              <a:rPr lang="es-ES" sz="4000" b="1" dirty="0" smtClean="0">
                <a:solidFill>
                  <a:srgbClr val="002060"/>
                </a:solidFill>
              </a:rPr>
              <a:t>porque </a:t>
            </a:r>
            <a:r>
              <a:rPr lang="es-ES" sz="4000" b="1" dirty="0">
                <a:solidFill>
                  <a:srgbClr val="002060"/>
                </a:solidFill>
              </a:rPr>
              <a:t>ha estado inactivo.</a:t>
            </a:r>
          </a:p>
          <a:p>
            <a:pPr marL="742950" indent="-742950">
              <a:buClr>
                <a:srgbClr val="FF0000"/>
              </a:buClr>
              <a:buFont typeface="+mj-lt"/>
              <a:buAutoNum type="arabicPeriod"/>
            </a:pPr>
            <a:r>
              <a:rPr lang="es-ES" sz="4000" b="1" dirty="0" smtClean="0">
                <a:solidFill>
                  <a:srgbClr val="002060"/>
                </a:solidFill>
              </a:rPr>
              <a:t>El </a:t>
            </a:r>
            <a:r>
              <a:rPr lang="es-ES" sz="4000" b="1" dirty="0">
                <a:solidFill>
                  <a:srgbClr val="002060"/>
                </a:solidFill>
              </a:rPr>
              <a:t>papado ha estado inactivo por doscientos años porque los </a:t>
            </a:r>
            <a:r>
              <a:rPr lang="es-ES" sz="4000" b="1" dirty="0">
                <a:solidFill>
                  <a:srgbClr val="FF0000"/>
                </a:solidFill>
              </a:rPr>
              <a:t>grandes poderes </a:t>
            </a:r>
            <a:r>
              <a:rPr lang="es-ES" sz="4000" b="1" dirty="0" smtClean="0">
                <a:solidFill>
                  <a:srgbClr val="FF0000"/>
                </a:solidFill>
              </a:rPr>
              <a:t>seculares </a:t>
            </a:r>
            <a:r>
              <a:rPr lang="es-ES" sz="4000" b="1" dirty="0">
                <a:solidFill>
                  <a:srgbClr val="002060"/>
                </a:solidFill>
              </a:rPr>
              <a:t>del mundo se lo han impuesto.</a:t>
            </a:r>
            <a:endParaRPr lang="es-E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27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58708" y="337725"/>
            <a:ext cx="10802011" cy="624786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000" b="1" dirty="0">
                <a:solidFill>
                  <a:srgbClr val="002060"/>
                </a:solidFill>
              </a:rPr>
              <a:t>Es obvio que Martin </a:t>
            </a:r>
            <a:r>
              <a:rPr lang="es-ES" sz="4000" b="1" dirty="0">
                <a:solidFill>
                  <a:srgbClr val="FF0000"/>
                </a:solidFill>
              </a:rPr>
              <a:t>no se dio cuenta </a:t>
            </a:r>
            <a:r>
              <a:rPr lang="es-ES" sz="4000" b="1" dirty="0">
                <a:solidFill>
                  <a:srgbClr val="002060"/>
                </a:solidFill>
              </a:rPr>
              <a:t>que estaba describiendo la </a:t>
            </a:r>
            <a:r>
              <a:rPr lang="es-ES" sz="4000" b="1" dirty="0">
                <a:solidFill>
                  <a:srgbClr val="FF0000"/>
                </a:solidFill>
              </a:rPr>
              <a:t>herida </a:t>
            </a:r>
            <a:r>
              <a:rPr lang="es-ES" sz="4000" b="1" dirty="0" smtClean="0">
                <a:solidFill>
                  <a:srgbClr val="FF0000"/>
                </a:solidFill>
              </a:rPr>
              <a:t>mortal </a:t>
            </a:r>
            <a:r>
              <a:rPr lang="es-ES" sz="4000" b="1" dirty="0">
                <a:solidFill>
                  <a:srgbClr val="002060"/>
                </a:solidFill>
              </a:rPr>
              <a:t>y el </a:t>
            </a:r>
            <a:r>
              <a:rPr lang="es-ES" sz="4000" b="1" dirty="0">
                <a:solidFill>
                  <a:srgbClr val="FF0000"/>
                </a:solidFill>
              </a:rPr>
              <a:t>cautiverio</a:t>
            </a:r>
            <a:r>
              <a:rPr lang="es-ES" sz="4000" b="1" dirty="0">
                <a:solidFill>
                  <a:srgbClr val="002060"/>
                </a:solidFill>
              </a:rPr>
              <a:t> </a:t>
            </a:r>
            <a:r>
              <a:rPr lang="es-ES" sz="4000" b="1" dirty="0" smtClean="0">
                <a:solidFill>
                  <a:srgbClr val="002060"/>
                </a:solidFill>
              </a:rPr>
              <a:t>del </a:t>
            </a:r>
            <a:r>
              <a:rPr lang="es-ES" sz="4000" b="1" dirty="0">
                <a:solidFill>
                  <a:srgbClr val="002060"/>
                </a:solidFill>
              </a:rPr>
              <a:t>papado que se describe en </a:t>
            </a:r>
            <a:r>
              <a:rPr lang="es-ES" sz="4000" b="1" dirty="0">
                <a:solidFill>
                  <a:srgbClr val="FF0000"/>
                </a:solidFill>
              </a:rPr>
              <a:t>Apocalipsis 13:10</a:t>
            </a:r>
            <a:r>
              <a:rPr lang="es-ES" sz="4000" b="1" dirty="0">
                <a:solidFill>
                  <a:srgbClr val="002060"/>
                </a:solidFill>
              </a:rPr>
              <a:t>. Qué ocurrió doscientos años antes de </a:t>
            </a:r>
            <a:r>
              <a:rPr lang="es-ES" sz="4000" b="1" dirty="0" smtClean="0">
                <a:solidFill>
                  <a:srgbClr val="002060"/>
                </a:solidFill>
              </a:rPr>
              <a:t>1986</a:t>
            </a:r>
            <a:r>
              <a:rPr lang="es-ES" sz="4000" b="1" dirty="0">
                <a:solidFill>
                  <a:srgbClr val="002060"/>
                </a:solidFill>
              </a:rPr>
              <a:t>? La respuesta es ineludible: En la </a:t>
            </a:r>
            <a:r>
              <a:rPr lang="es-ES" sz="4000" b="1" dirty="0">
                <a:solidFill>
                  <a:srgbClr val="FF0000"/>
                </a:solidFill>
              </a:rPr>
              <a:t>Revolución Francesa </a:t>
            </a:r>
            <a:r>
              <a:rPr lang="es-ES" sz="4000" b="1" dirty="0">
                <a:solidFill>
                  <a:srgbClr val="002060"/>
                </a:solidFill>
              </a:rPr>
              <a:t>el </a:t>
            </a:r>
            <a:r>
              <a:rPr lang="es-ES" sz="4000" b="1" dirty="0">
                <a:solidFill>
                  <a:srgbClr val="FF0000"/>
                </a:solidFill>
              </a:rPr>
              <a:t>gobierno francés se </a:t>
            </a:r>
            <a:r>
              <a:rPr lang="es-ES" sz="4000" b="1" dirty="0" smtClean="0">
                <a:solidFill>
                  <a:srgbClr val="FF0000"/>
                </a:solidFill>
              </a:rPr>
              <a:t>liberó </a:t>
            </a:r>
            <a:r>
              <a:rPr lang="es-ES" sz="4000" b="1" dirty="0">
                <a:solidFill>
                  <a:srgbClr val="002060"/>
                </a:solidFill>
              </a:rPr>
              <a:t>del poder papal y con el transcurso del tiempo surgieron los países </a:t>
            </a:r>
            <a:r>
              <a:rPr lang="es-ES" sz="4000" b="1" dirty="0" smtClean="0">
                <a:solidFill>
                  <a:srgbClr val="002060"/>
                </a:solidFill>
              </a:rPr>
              <a:t>democráticos del </a:t>
            </a:r>
            <a:r>
              <a:rPr lang="es-ES" sz="4000" b="1" dirty="0">
                <a:solidFill>
                  <a:srgbClr val="002060"/>
                </a:solidFill>
              </a:rPr>
              <a:t>hemisferio occidental que no han permitido que el papado </a:t>
            </a:r>
            <a:r>
              <a:rPr lang="es-ES" sz="4000" b="1" dirty="0" smtClean="0">
                <a:solidFill>
                  <a:srgbClr val="002060"/>
                </a:solidFill>
              </a:rPr>
              <a:t>los domine como </a:t>
            </a:r>
            <a:r>
              <a:rPr lang="es-ES" sz="4000" b="1" dirty="0">
                <a:solidFill>
                  <a:srgbClr val="002060"/>
                </a:solidFill>
              </a:rPr>
              <a:t>en </a:t>
            </a:r>
            <a:r>
              <a:rPr lang="es-ES" sz="4000" b="1" dirty="0" smtClean="0">
                <a:solidFill>
                  <a:srgbClr val="002060"/>
                </a:solidFill>
              </a:rPr>
              <a:t>el </a:t>
            </a:r>
            <a:r>
              <a:rPr lang="es-ES" sz="4000" b="1" dirty="0">
                <a:solidFill>
                  <a:srgbClr val="002060"/>
                </a:solidFill>
              </a:rPr>
              <a:t>pasado.</a:t>
            </a:r>
            <a:endParaRPr lang="es-E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9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58708" y="337725"/>
            <a:ext cx="10802011" cy="624786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000" b="1" dirty="0">
                <a:solidFill>
                  <a:srgbClr val="002060"/>
                </a:solidFill>
              </a:rPr>
              <a:t>La Revolución Francesa logró </a:t>
            </a:r>
            <a:r>
              <a:rPr lang="es-ES" sz="4000" b="1" dirty="0">
                <a:solidFill>
                  <a:srgbClr val="FF0000"/>
                </a:solidFill>
              </a:rPr>
              <a:t>mucho más que </a:t>
            </a:r>
            <a:r>
              <a:rPr lang="es-ES" sz="4000" b="1" dirty="0" smtClean="0">
                <a:solidFill>
                  <a:srgbClr val="FF0000"/>
                </a:solidFill>
              </a:rPr>
              <a:t>liberar </a:t>
            </a:r>
            <a:r>
              <a:rPr lang="es-ES" sz="4000" b="1" dirty="0">
                <a:solidFill>
                  <a:srgbClr val="FF0000"/>
                </a:solidFill>
              </a:rPr>
              <a:t>a Francia</a:t>
            </a:r>
            <a:r>
              <a:rPr lang="es-ES" sz="4000" b="1" dirty="0">
                <a:solidFill>
                  <a:srgbClr val="002060"/>
                </a:solidFill>
              </a:rPr>
              <a:t> de la mano de hierro del </a:t>
            </a:r>
          </a:p>
          <a:p>
            <a:pPr>
              <a:buClr>
                <a:srgbClr val="FF0000"/>
              </a:buClr>
            </a:pPr>
            <a:r>
              <a:rPr lang="es-ES" sz="4000" b="1" dirty="0">
                <a:solidFill>
                  <a:srgbClr val="002060"/>
                </a:solidFill>
              </a:rPr>
              <a:t>papado. En los años subsiguientes a </a:t>
            </a:r>
            <a:r>
              <a:rPr lang="es-ES" sz="4000" b="1" dirty="0" smtClean="0">
                <a:solidFill>
                  <a:srgbClr val="002060"/>
                </a:solidFill>
              </a:rPr>
              <a:t>1798, </a:t>
            </a:r>
            <a:r>
              <a:rPr lang="es-ES" sz="4000" b="1" dirty="0">
                <a:solidFill>
                  <a:srgbClr val="002060"/>
                </a:solidFill>
              </a:rPr>
              <a:t>todos los grandes </a:t>
            </a:r>
            <a:r>
              <a:rPr lang="es-ES" sz="4000" b="1" dirty="0">
                <a:solidFill>
                  <a:srgbClr val="FF0000"/>
                </a:solidFill>
              </a:rPr>
              <a:t>poderes europeos </a:t>
            </a:r>
            <a:r>
              <a:rPr lang="es-ES" sz="4000" b="1" dirty="0">
                <a:solidFill>
                  <a:srgbClr val="002060"/>
                </a:solidFill>
              </a:rPr>
              <a:t>proclamaron </a:t>
            </a:r>
          </a:p>
          <a:p>
            <a:pPr>
              <a:buClr>
                <a:srgbClr val="FF0000"/>
              </a:buClr>
            </a:pPr>
            <a:r>
              <a:rPr lang="es-ES" sz="4000" b="1" dirty="0">
                <a:solidFill>
                  <a:srgbClr val="002060"/>
                </a:solidFill>
              </a:rPr>
              <a:t>su </a:t>
            </a:r>
            <a:r>
              <a:rPr lang="es-ES" sz="4000" b="1" dirty="0">
                <a:solidFill>
                  <a:srgbClr val="FF0000"/>
                </a:solidFill>
              </a:rPr>
              <a:t>liberación</a:t>
            </a:r>
            <a:r>
              <a:rPr lang="es-ES" sz="4000" b="1" dirty="0">
                <a:solidFill>
                  <a:srgbClr val="002060"/>
                </a:solidFill>
              </a:rPr>
              <a:t>. Nación tras nación europea formaron </a:t>
            </a:r>
            <a:r>
              <a:rPr lang="es-ES" sz="4000" b="1" dirty="0">
                <a:solidFill>
                  <a:srgbClr val="FF0000"/>
                </a:solidFill>
              </a:rPr>
              <a:t>gobiernos democráticos </a:t>
            </a:r>
            <a:r>
              <a:rPr lang="es-ES" sz="4000" b="1" dirty="0">
                <a:solidFill>
                  <a:srgbClr val="002060"/>
                </a:solidFill>
              </a:rPr>
              <a:t>que </a:t>
            </a:r>
          </a:p>
          <a:p>
            <a:pPr>
              <a:buClr>
                <a:srgbClr val="FF0000"/>
              </a:buClr>
            </a:pPr>
            <a:r>
              <a:rPr lang="es-ES" sz="4000" b="1" dirty="0">
                <a:solidFill>
                  <a:srgbClr val="002060"/>
                </a:solidFill>
              </a:rPr>
              <a:t>garantizaban plena libertad civil y religiosa. Por eso el cardenal </a:t>
            </a:r>
            <a:r>
              <a:rPr lang="es-ES" sz="4000" b="1" dirty="0">
                <a:solidFill>
                  <a:srgbClr val="FF0000"/>
                </a:solidFill>
              </a:rPr>
              <a:t>Henry </a:t>
            </a:r>
            <a:r>
              <a:rPr lang="es-ES" sz="4000" b="1" dirty="0" err="1">
                <a:solidFill>
                  <a:srgbClr val="FF0000"/>
                </a:solidFill>
              </a:rPr>
              <a:t>Manning</a:t>
            </a:r>
            <a:r>
              <a:rPr lang="es-ES" sz="4000" b="1" dirty="0">
                <a:solidFill>
                  <a:srgbClr val="FF0000"/>
                </a:solidFill>
              </a:rPr>
              <a:t> en 1862</a:t>
            </a:r>
          </a:p>
          <a:p>
            <a:pPr>
              <a:buClr>
                <a:srgbClr val="FF0000"/>
              </a:buClr>
            </a:pPr>
            <a:r>
              <a:rPr lang="es-ES" sz="4000" b="1" dirty="0">
                <a:solidFill>
                  <a:srgbClr val="FF0000"/>
                </a:solidFill>
              </a:rPr>
              <a:t>lamentó</a:t>
            </a:r>
            <a:r>
              <a:rPr lang="es-ES" sz="4000" b="1" dirty="0">
                <a:solidFill>
                  <a:srgbClr val="002060"/>
                </a:solidFill>
              </a:rPr>
              <a:t> que las naciones de Europa habían </a:t>
            </a:r>
            <a:r>
              <a:rPr lang="es-ES" sz="4000" b="1" dirty="0">
                <a:solidFill>
                  <a:srgbClr val="FF0000"/>
                </a:solidFill>
              </a:rPr>
              <a:t>abandonado al papado</a:t>
            </a:r>
            <a:r>
              <a:rPr lang="es-ES" sz="4000" b="1" dirty="0">
                <a:solidFill>
                  <a:srgbClr val="002060"/>
                </a:solidFill>
              </a:rPr>
              <a:t>:</a:t>
            </a:r>
            <a:endParaRPr lang="es-E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5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207252" y="1050614"/>
            <a:ext cx="1129726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“Ved a ésta iglesia católica, ésta iglesia de Dios, frágil y débil, </a:t>
            </a:r>
            <a:r>
              <a:rPr lang="es-ES" sz="4000" b="1" dirty="0">
                <a:solidFill>
                  <a:srgbClr val="FFFF00"/>
                </a:solidFill>
              </a:rPr>
              <a:t>rechazada</a:t>
            </a:r>
            <a:r>
              <a:rPr lang="es-ES" sz="4000" b="1" dirty="0">
                <a:solidFill>
                  <a:schemeClr val="bg1"/>
                </a:solidFill>
              </a:rPr>
              <a:t> aun por las naciones </a:t>
            </a:r>
            <a:r>
              <a:rPr lang="es-ES" sz="4000" b="1" dirty="0" smtClean="0">
                <a:solidFill>
                  <a:schemeClr val="bg1"/>
                </a:solidFill>
              </a:rPr>
              <a:t>que </a:t>
            </a:r>
            <a:r>
              <a:rPr lang="es-ES" sz="4000" b="1" dirty="0">
                <a:solidFill>
                  <a:schemeClr val="bg1"/>
                </a:solidFill>
              </a:rPr>
              <a:t>se dicen católicas. Allí vemos a la </a:t>
            </a:r>
            <a:r>
              <a:rPr lang="es-ES" sz="4000" b="1" dirty="0">
                <a:solidFill>
                  <a:srgbClr val="FFFF00"/>
                </a:solidFill>
              </a:rPr>
              <a:t>Francia</a:t>
            </a:r>
            <a:r>
              <a:rPr lang="es-ES" sz="4000" b="1" dirty="0">
                <a:solidFill>
                  <a:schemeClr val="bg1"/>
                </a:solidFill>
              </a:rPr>
              <a:t> católica, a la </a:t>
            </a:r>
            <a:r>
              <a:rPr lang="es-ES" sz="4000" b="1" dirty="0">
                <a:solidFill>
                  <a:srgbClr val="FFFF00"/>
                </a:solidFill>
              </a:rPr>
              <a:t>Alemania</a:t>
            </a:r>
            <a:r>
              <a:rPr lang="es-ES" sz="4000" b="1" dirty="0">
                <a:solidFill>
                  <a:schemeClr val="bg1"/>
                </a:solidFill>
              </a:rPr>
              <a:t> católica y la </a:t>
            </a:r>
            <a:r>
              <a:rPr lang="es-ES" sz="4000" b="1" dirty="0" smtClean="0">
                <a:solidFill>
                  <a:srgbClr val="FFFF00"/>
                </a:solidFill>
              </a:rPr>
              <a:t>Italia</a:t>
            </a:r>
            <a:r>
              <a:rPr lang="es-ES" sz="4000" b="1" dirty="0" smtClean="0">
                <a:solidFill>
                  <a:schemeClr val="bg1"/>
                </a:solidFill>
              </a:rPr>
              <a:t> católica </a:t>
            </a:r>
            <a:r>
              <a:rPr lang="es-ES" sz="4000" b="1" dirty="0">
                <a:solidFill>
                  <a:schemeClr val="bg1"/>
                </a:solidFill>
              </a:rPr>
              <a:t>rechazando la idea del </a:t>
            </a:r>
            <a:r>
              <a:rPr lang="es-ES" sz="4000" b="1" dirty="0">
                <a:solidFill>
                  <a:srgbClr val="FFFF00"/>
                </a:solidFill>
              </a:rPr>
              <a:t>poder temporal </a:t>
            </a:r>
            <a:r>
              <a:rPr lang="es-ES" sz="4000" b="1" dirty="0">
                <a:solidFill>
                  <a:schemeClr val="bg1"/>
                </a:solidFill>
              </a:rPr>
              <a:t>del vicario de Jesucristo. Y como la iglesia </a:t>
            </a:r>
            <a:r>
              <a:rPr lang="es-ES" sz="4000" b="1" dirty="0" smtClean="0">
                <a:solidFill>
                  <a:srgbClr val="FFFF00"/>
                </a:solidFill>
              </a:rPr>
              <a:t>parece </a:t>
            </a:r>
            <a:r>
              <a:rPr lang="es-ES" sz="4000" b="1" dirty="0">
                <a:solidFill>
                  <a:srgbClr val="FFFF00"/>
                </a:solidFill>
              </a:rPr>
              <a:t>ser débil </a:t>
            </a:r>
            <a:r>
              <a:rPr lang="es-ES" sz="4000" b="1" dirty="0">
                <a:solidFill>
                  <a:schemeClr val="bg1"/>
                </a:solidFill>
              </a:rPr>
              <a:t>y el vicario del hijo de Dios repite sobre la tierra la pasión de su </a:t>
            </a:r>
            <a:r>
              <a:rPr lang="es-ES" sz="4000" b="1" dirty="0" smtClean="0">
                <a:solidFill>
                  <a:schemeClr val="bg1"/>
                </a:solidFill>
              </a:rPr>
              <a:t>maestro</a:t>
            </a:r>
            <a:r>
              <a:rPr lang="es-ES" sz="4000" b="1" dirty="0">
                <a:solidFill>
                  <a:schemeClr val="bg1"/>
                </a:solidFill>
              </a:rPr>
              <a:t>, nos </a:t>
            </a:r>
            <a:r>
              <a:rPr lang="es-ES" sz="4000" b="1" dirty="0" smtClean="0">
                <a:solidFill>
                  <a:srgbClr val="FFFF00"/>
                </a:solidFill>
              </a:rPr>
              <a:t>escandalizamos</a:t>
            </a:r>
            <a:r>
              <a:rPr lang="es-ES" sz="4000" b="1" dirty="0" smtClean="0">
                <a:solidFill>
                  <a:schemeClr val="bg1"/>
                </a:solidFill>
              </a:rPr>
              <a:t> </a:t>
            </a:r>
            <a:r>
              <a:rPr lang="es-ES" sz="4000" b="1" dirty="0">
                <a:solidFill>
                  <a:schemeClr val="bg1"/>
                </a:solidFill>
              </a:rPr>
              <a:t>y </a:t>
            </a:r>
            <a:r>
              <a:rPr lang="es-ES" sz="4000" b="1" dirty="0">
                <a:solidFill>
                  <a:srgbClr val="FFFF00"/>
                </a:solidFill>
              </a:rPr>
              <a:t>escondemos</a:t>
            </a:r>
            <a:r>
              <a:rPr lang="es-ES" sz="4000" b="1" dirty="0">
                <a:solidFill>
                  <a:schemeClr val="bg1"/>
                </a:solidFill>
              </a:rPr>
              <a:t> de </a:t>
            </a:r>
            <a:r>
              <a:rPr lang="es-ES" sz="4000" b="1" dirty="0" smtClean="0">
                <a:solidFill>
                  <a:schemeClr val="bg1"/>
                </a:solidFill>
              </a:rPr>
              <a:t>él </a:t>
            </a:r>
            <a:r>
              <a:rPr lang="es-ES" sz="4000" b="1" dirty="0">
                <a:solidFill>
                  <a:schemeClr val="bg1"/>
                </a:solidFill>
              </a:rPr>
              <a:t>el rostro</a:t>
            </a:r>
            <a:r>
              <a:rPr lang="es-ES" sz="4000" b="1" dirty="0" smtClean="0">
                <a:solidFill>
                  <a:schemeClr val="bg1"/>
                </a:solidFill>
              </a:rPr>
              <a:t>.”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Temporal Power of the Vicar of </a:t>
            </a:r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Jesus Christ,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pp. 140, 141</a:t>
            </a:r>
          </a:p>
        </p:txBody>
      </p:sp>
    </p:spTree>
    <p:extLst>
      <p:ext uri="{BB962C8B-B14F-4D97-AF65-F5344CB8AC3E}">
        <p14:creationId xmlns:p14="http://schemas.microsoft.com/office/powerpoint/2010/main" val="297227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723963" y="1411373"/>
            <a:ext cx="5729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Se maravillarán en pos de la bestia</a:t>
            </a:r>
            <a:endParaRPr lang="es-E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704091" y="180677"/>
            <a:ext cx="53603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Objetivo de la dinastía papal </a:t>
            </a: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</a:rPr>
              <a:t>actual 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768984" y="4120748"/>
            <a:ext cx="4718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Momento actual de la cadena profética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845739" y="5692390"/>
            <a:ext cx="4641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La herida no ha sanado todavía porque...</a:t>
            </a:r>
            <a:endParaRPr lang="es-E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845738" y="3041549"/>
            <a:ext cx="3242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 smtClean="0">
                <a:solidFill>
                  <a:schemeClr val="accent1">
                    <a:lumMod val="50000"/>
                  </a:schemeClr>
                </a:solidFill>
              </a:rPr>
              <a:t>Teocracia significa</a:t>
            </a:r>
            <a:endParaRPr lang="es-E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995853" y="3830522"/>
            <a:ext cx="4742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D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Cuarta etapa del dragón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995854" y="1390251"/>
            <a:ext cx="434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B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noProof="0" dirty="0">
                <a:solidFill>
                  <a:prstClr val="black"/>
                </a:solidFill>
              </a:rPr>
              <a:t>u</a:t>
            </a:r>
            <a:r>
              <a:rPr lang="es-ES" sz="3200" dirty="0" err="1" smtClean="0">
                <a:solidFill>
                  <a:prstClr val="black"/>
                </a:solidFill>
              </a:rPr>
              <a:t>nir</a:t>
            </a:r>
            <a:r>
              <a:rPr lang="es-ES" sz="3200" dirty="0" smtClean="0">
                <a:solidFill>
                  <a:prstClr val="black"/>
                </a:solidFill>
              </a:rPr>
              <a:t> Iglesia y Estado </a:t>
            </a:r>
            <a:r>
              <a:rPr lang="es-ES" sz="3200" dirty="0">
                <a:solidFill>
                  <a:prstClr val="black"/>
                </a:solidFill>
              </a:rPr>
              <a:t>como en los 1260 años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995854" y="116687"/>
            <a:ext cx="40502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A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La herida está en proceso de sanarse</a:t>
            </a:r>
            <a:endParaRPr lang="es-ES" sz="3200" dirty="0">
              <a:solidFill>
                <a:prstClr val="black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995854" y="2566584"/>
            <a:ext cx="4999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s-DO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>
                <a:solidFill>
                  <a:prstClr val="black"/>
                </a:solidFill>
              </a:rPr>
              <a:t>los poderes seculares no quieren entregar la espada</a:t>
            </a:r>
            <a:endParaRPr kumimoji="0" lang="es-DO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7114921" y="5633069"/>
            <a:ext cx="4623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DO" sz="3200" dirty="0">
                <a:solidFill>
                  <a:srgbClr val="C00000"/>
                </a:solidFill>
                <a:latin typeface="Calibri" panose="020F0502020204030204"/>
              </a:rPr>
              <a:t>G</a:t>
            </a:r>
            <a:r>
              <a:rPr kumimoji="0" lang="es-D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200" dirty="0" smtClean="0">
                <a:solidFill>
                  <a:prstClr val="black"/>
                </a:solidFill>
              </a:rPr>
              <a:t>poder </a:t>
            </a:r>
            <a:r>
              <a:rPr lang="es-ES" sz="3200" dirty="0">
                <a:solidFill>
                  <a:prstClr val="black"/>
                </a:solidFill>
              </a:rPr>
              <a:t>político ejercido por el poder religioso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7055385" y="4747184"/>
            <a:ext cx="46233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DO" sz="3000" dirty="0">
                <a:solidFill>
                  <a:srgbClr val="C00000"/>
                </a:solidFill>
                <a:latin typeface="Calibri" panose="020F0502020204030204"/>
              </a:rPr>
              <a:t>E</a:t>
            </a:r>
            <a:r>
              <a:rPr kumimoji="0" lang="es-DO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lang="es-ES" sz="3000" dirty="0" smtClean="0">
                <a:solidFill>
                  <a:prstClr val="black"/>
                </a:solidFill>
              </a:rPr>
              <a:t>Primera etapa del dragón</a:t>
            </a: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/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Asocie</a:t>
            </a:r>
            <a:endParaRPr kumimoji="0" lang="es-ES" sz="40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7" name="Imagen 16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" y="5705957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23408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B0FF668-9EF4-418A-8028-BA339B26BAA9}"/>
              </a:ext>
            </a:extLst>
          </p:cNvPr>
          <p:cNvSpPr txBox="1"/>
          <p:nvPr/>
        </p:nvSpPr>
        <p:spPr>
          <a:xfrm>
            <a:off x="0" y="1152640"/>
            <a:ext cx="12192000" cy="1569660"/>
          </a:xfrm>
          <a:prstGeom prst="rect">
            <a:avLst/>
          </a:prstGeom>
          <a:solidFill>
            <a:schemeClr val="accent1">
              <a:lumMod val="50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9600" dirty="0">
                <a:solidFill>
                  <a:schemeClr val="bg1"/>
                </a:solidFill>
                <a:latin typeface="Bauhaus 93" panose="04030905020B02020C02" pitchFamily="82" charset="0"/>
              </a:rPr>
              <a:t>Elena [</a:t>
            </a:r>
            <a:r>
              <a:rPr lang="es-ES" sz="9600" dirty="0" smtClean="0">
                <a:solidFill>
                  <a:schemeClr val="bg1"/>
                </a:solidFill>
                <a:latin typeface="Bauhaus 93" panose="04030905020B02020C02" pitchFamily="82" charset="0"/>
              </a:rPr>
              <a:t>G. de] White</a:t>
            </a:r>
            <a:endParaRPr lang="es-ES" sz="9600" u="sng" dirty="0"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11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658708" y="337725"/>
            <a:ext cx="10802011" cy="624786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000" b="1" dirty="0">
                <a:solidFill>
                  <a:srgbClr val="002060"/>
                </a:solidFill>
              </a:rPr>
              <a:t>Pero la historia del papado </a:t>
            </a:r>
            <a:r>
              <a:rPr lang="es-ES" sz="4000" b="1" dirty="0">
                <a:solidFill>
                  <a:srgbClr val="FF0000"/>
                </a:solidFill>
              </a:rPr>
              <a:t>no ha concluido</a:t>
            </a:r>
            <a:r>
              <a:rPr lang="es-ES" sz="4000" b="1" dirty="0">
                <a:solidFill>
                  <a:srgbClr val="002060"/>
                </a:solidFill>
              </a:rPr>
              <a:t>. Los poderes seculares del mundo permitirán </a:t>
            </a:r>
          </a:p>
          <a:p>
            <a:pPr>
              <a:buClr>
                <a:srgbClr val="FF0000"/>
              </a:buClr>
            </a:pPr>
            <a:r>
              <a:rPr lang="es-ES" sz="4000" b="1" dirty="0">
                <a:solidFill>
                  <a:srgbClr val="002060"/>
                </a:solidFill>
              </a:rPr>
              <a:t>una vez más que el papado </a:t>
            </a:r>
            <a:r>
              <a:rPr lang="es-ES" sz="4000" b="1" dirty="0" smtClean="0">
                <a:solidFill>
                  <a:srgbClr val="FF0000"/>
                </a:solidFill>
              </a:rPr>
              <a:t>los domine</a:t>
            </a:r>
            <a:r>
              <a:rPr lang="es-ES" sz="4000" b="1" dirty="0" smtClean="0">
                <a:solidFill>
                  <a:srgbClr val="002060"/>
                </a:solidFill>
              </a:rPr>
              <a:t>. </a:t>
            </a:r>
            <a:r>
              <a:rPr lang="es-ES" sz="4000" b="1" dirty="0">
                <a:solidFill>
                  <a:srgbClr val="002060"/>
                </a:solidFill>
              </a:rPr>
              <a:t>La ramera fornicará con los reyes de la </a:t>
            </a:r>
            <a:r>
              <a:rPr lang="es-ES" sz="4000" b="1" dirty="0" smtClean="0">
                <a:solidFill>
                  <a:srgbClr val="002060"/>
                </a:solidFill>
              </a:rPr>
              <a:t>tierra </a:t>
            </a:r>
            <a:r>
              <a:rPr lang="es-ES" sz="4000" b="1" dirty="0">
                <a:solidFill>
                  <a:srgbClr val="002060"/>
                </a:solidFill>
              </a:rPr>
              <a:t>(Apocalipsis 17:1, 2). La Biblia indica que el papado </a:t>
            </a:r>
            <a:r>
              <a:rPr lang="es-ES" sz="4000" b="1" dirty="0">
                <a:solidFill>
                  <a:srgbClr val="FF0000"/>
                </a:solidFill>
              </a:rPr>
              <a:t>logrará recuperar</a:t>
            </a:r>
            <a:r>
              <a:rPr lang="es-ES" sz="4000" b="1" dirty="0">
                <a:solidFill>
                  <a:srgbClr val="002060"/>
                </a:solidFill>
              </a:rPr>
              <a:t> el apoyo de </a:t>
            </a:r>
            <a:r>
              <a:rPr lang="es-ES" sz="4000" b="1" dirty="0" smtClean="0">
                <a:solidFill>
                  <a:srgbClr val="002060"/>
                </a:solidFill>
              </a:rPr>
              <a:t>los </a:t>
            </a:r>
            <a:r>
              <a:rPr lang="es-ES" sz="4000" b="1" dirty="0">
                <a:solidFill>
                  <a:srgbClr val="002060"/>
                </a:solidFill>
              </a:rPr>
              <a:t>poderes seculares con la espada de los </a:t>
            </a:r>
            <a:r>
              <a:rPr lang="es-ES" sz="4000" b="1" dirty="0">
                <a:solidFill>
                  <a:srgbClr val="FF0000"/>
                </a:solidFill>
              </a:rPr>
              <a:t>Estados Unidos </a:t>
            </a:r>
            <a:r>
              <a:rPr lang="es-ES" sz="4000" b="1" dirty="0">
                <a:solidFill>
                  <a:srgbClr val="002060"/>
                </a:solidFill>
              </a:rPr>
              <a:t>y como resultado la herida mortal </a:t>
            </a:r>
            <a:r>
              <a:rPr lang="es-ES" sz="4000" b="1" dirty="0" smtClean="0">
                <a:solidFill>
                  <a:srgbClr val="002060"/>
                </a:solidFill>
              </a:rPr>
              <a:t>del </a:t>
            </a:r>
            <a:r>
              <a:rPr lang="es-ES" sz="4000" b="1" dirty="0">
                <a:solidFill>
                  <a:srgbClr val="002060"/>
                </a:solidFill>
              </a:rPr>
              <a:t>papado se sanará y escapará de su cautiverio. Elena White lo anunció hace más de ciento </a:t>
            </a:r>
            <a:r>
              <a:rPr lang="es-ES" sz="4000" b="1" dirty="0" smtClean="0">
                <a:solidFill>
                  <a:srgbClr val="002060"/>
                </a:solidFill>
              </a:rPr>
              <a:t>veinte </a:t>
            </a:r>
            <a:r>
              <a:rPr lang="es-ES" sz="4000" b="1" dirty="0">
                <a:solidFill>
                  <a:srgbClr val="002060"/>
                </a:solidFill>
              </a:rPr>
              <a:t>años:</a:t>
            </a:r>
            <a:endParaRPr lang="es-E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4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207252" y="1050614"/>
            <a:ext cx="112972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“Deróguense [</a:t>
            </a:r>
            <a:r>
              <a:rPr lang="es-ES" sz="4800" b="1" dirty="0">
                <a:solidFill>
                  <a:srgbClr val="FFFF00"/>
                </a:solidFill>
              </a:rPr>
              <a:t>quítense</a:t>
            </a:r>
            <a:r>
              <a:rPr lang="es-ES" sz="4800" b="1" dirty="0">
                <a:solidFill>
                  <a:schemeClr val="bg1"/>
                </a:solidFill>
              </a:rPr>
              <a:t>] las </a:t>
            </a:r>
            <a:r>
              <a:rPr lang="es-ES" sz="4800" b="1" dirty="0">
                <a:solidFill>
                  <a:srgbClr val="FFFF00"/>
                </a:solidFill>
              </a:rPr>
              <a:t>medidas restrictivas</a:t>
            </a:r>
            <a:r>
              <a:rPr lang="es-ES" sz="4800" b="1" dirty="0">
                <a:solidFill>
                  <a:schemeClr val="bg1"/>
                </a:solidFill>
              </a:rPr>
              <a:t> impuestas en la actualidad </a:t>
            </a:r>
            <a:r>
              <a:rPr lang="es-ES" sz="4800" b="1" dirty="0">
                <a:solidFill>
                  <a:srgbClr val="FFFF00"/>
                </a:solidFill>
              </a:rPr>
              <a:t>por </a:t>
            </a:r>
            <a:r>
              <a:rPr lang="es-ES" sz="4800" b="1" dirty="0" smtClean="0">
                <a:solidFill>
                  <a:srgbClr val="FFFF00"/>
                </a:solidFill>
              </a:rPr>
              <a:t>los gobiernos </a:t>
            </a:r>
            <a:r>
              <a:rPr lang="es-ES" sz="4800" b="1" dirty="0">
                <a:solidFill>
                  <a:srgbClr val="FFFF00"/>
                </a:solidFill>
              </a:rPr>
              <a:t>civiles [seculares] </a:t>
            </a:r>
            <a:r>
              <a:rPr lang="es-ES" sz="4800" b="1" dirty="0">
                <a:solidFill>
                  <a:schemeClr val="bg1"/>
                </a:solidFill>
              </a:rPr>
              <a:t>y déjesele a Roma que </a:t>
            </a:r>
            <a:r>
              <a:rPr lang="es-ES" sz="4800" b="1" dirty="0">
                <a:solidFill>
                  <a:srgbClr val="FFFF00"/>
                </a:solidFill>
              </a:rPr>
              <a:t>recupere</a:t>
            </a:r>
            <a:r>
              <a:rPr lang="es-ES" sz="4800" b="1" dirty="0">
                <a:solidFill>
                  <a:schemeClr val="bg1"/>
                </a:solidFill>
              </a:rPr>
              <a:t> su antiguo poder y se verán </a:t>
            </a:r>
            <a:r>
              <a:rPr lang="es-ES" sz="4800" b="1" dirty="0" smtClean="0">
                <a:solidFill>
                  <a:srgbClr val="FFFF00"/>
                </a:solidFill>
              </a:rPr>
              <a:t>resucitar</a:t>
            </a:r>
            <a:r>
              <a:rPr lang="es-ES" sz="4800" b="1" dirty="0" smtClean="0">
                <a:solidFill>
                  <a:schemeClr val="bg1"/>
                </a:solidFill>
              </a:rPr>
              <a:t> </a:t>
            </a:r>
            <a:r>
              <a:rPr lang="es-ES" sz="4800" b="1" dirty="0">
                <a:solidFill>
                  <a:schemeClr val="bg1"/>
                </a:solidFill>
              </a:rPr>
              <a:t>en el acto su tiranía y sus persecuciones</a:t>
            </a:r>
            <a:r>
              <a:rPr lang="es-ES" sz="4800" b="1" dirty="0" smtClean="0">
                <a:solidFill>
                  <a:schemeClr val="bg1"/>
                </a:solidFill>
              </a:rPr>
              <a:t>.”</a:t>
            </a:r>
            <a:endParaRPr lang="es-ES" sz="48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El Conflicto de los Siglos, p. 620</a:t>
            </a:r>
          </a:p>
        </p:txBody>
      </p:sp>
    </p:spTree>
    <p:extLst>
      <p:ext uri="{BB962C8B-B14F-4D97-AF65-F5344CB8AC3E}">
        <p14:creationId xmlns:p14="http://schemas.microsoft.com/office/powerpoint/2010/main" val="40763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203200" y="368502"/>
            <a:ext cx="11831484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3600" b="1" dirty="0">
                <a:solidFill>
                  <a:srgbClr val="002060"/>
                </a:solidFill>
              </a:rPr>
              <a:t>Debemos recalcar dos puntos importantes en esta cita:</a:t>
            </a:r>
          </a:p>
          <a:p>
            <a:pPr marL="265113" indent="-265113">
              <a:buClr>
                <a:srgbClr val="FF0000"/>
              </a:buClr>
              <a:buFont typeface="+mj-lt"/>
              <a:buAutoNum type="arabicPeriod"/>
            </a:pPr>
            <a:r>
              <a:rPr lang="es-ES" sz="4000" b="1" dirty="0" smtClean="0">
                <a:solidFill>
                  <a:srgbClr val="002060"/>
                </a:solidFill>
              </a:rPr>
              <a:t>Cuando </a:t>
            </a:r>
            <a:r>
              <a:rPr lang="es-ES" sz="4000" b="1" dirty="0">
                <a:solidFill>
                  <a:srgbClr val="002060"/>
                </a:solidFill>
              </a:rPr>
              <a:t>Elena White escribió, el papado </a:t>
            </a:r>
            <a:r>
              <a:rPr lang="es-ES" sz="4000" b="1" dirty="0">
                <a:solidFill>
                  <a:srgbClr val="FF0000"/>
                </a:solidFill>
              </a:rPr>
              <a:t>estaba restringido</a:t>
            </a:r>
            <a:r>
              <a:rPr lang="es-ES" sz="4000" b="1" dirty="0">
                <a:solidFill>
                  <a:srgbClr val="002060"/>
                </a:solidFill>
              </a:rPr>
              <a:t> por las medidas de los </a:t>
            </a:r>
            <a:r>
              <a:rPr lang="es-ES" sz="4000" b="1" dirty="0" smtClean="0">
                <a:solidFill>
                  <a:srgbClr val="002060"/>
                </a:solidFill>
              </a:rPr>
              <a:t>gobiernos </a:t>
            </a:r>
            <a:r>
              <a:rPr lang="es-ES" sz="4000" b="1" dirty="0">
                <a:solidFill>
                  <a:srgbClr val="002060"/>
                </a:solidFill>
              </a:rPr>
              <a:t>civiles del mundo. En el caso de los </a:t>
            </a:r>
            <a:r>
              <a:rPr lang="es-ES" sz="4000" b="1" dirty="0" smtClean="0">
                <a:solidFill>
                  <a:srgbClr val="002060"/>
                </a:solidFill>
              </a:rPr>
              <a:t>EE. UU., </a:t>
            </a:r>
            <a:r>
              <a:rPr lang="es-ES" sz="4000" b="1" dirty="0">
                <a:solidFill>
                  <a:srgbClr val="002060"/>
                </a:solidFill>
              </a:rPr>
              <a:t>la </a:t>
            </a:r>
            <a:r>
              <a:rPr lang="es-ES" sz="4000" b="1" dirty="0">
                <a:solidFill>
                  <a:srgbClr val="FF0000"/>
                </a:solidFill>
              </a:rPr>
              <a:t>medida </a:t>
            </a:r>
            <a:r>
              <a:rPr lang="es-ES" sz="4000" b="1" dirty="0" smtClean="0">
                <a:solidFill>
                  <a:srgbClr val="FF0000"/>
                </a:solidFill>
              </a:rPr>
              <a:t>restrictiva</a:t>
            </a:r>
            <a:r>
              <a:rPr lang="es-ES" sz="4000" b="1" dirty="0" smtClean="0">
                <a:solidFill>
                  <a:srgbClr val="002060"/>
                </a:solidFill>
              </a:rPr>
              <a:t> es </a:t>
            </a:r>
            <a:r>
              <a:rPr lang="es-ES" sz="4000" b="1" dirty="0">
                <a:solidFill>
                  <a:srgbClr val="002060"/>
                </a:solidFill>
              </a:rPr>
              <a:t>la primera </a:t>
            </a:r>
            <a:r>
              <a:rPr lang="es-ES" sz="4000" b="1" dirty="0" smtClean="0">
                <a:solidFill>
                  <a:srgbClr val="002060"/>
                </a:solidFill>
              </a:rPr>
              <a:t>enmienda </a:t>
            </a:r>
            <a:r>
              <a:rPr lang="es-ES" sz="4000" b="1" dirty="0">
                <a:solidFill>
                  <a:srgbClr val="002060"/>
                </a:solidFill>
              </a:rPr>
              <a:t>a la Constitución del país que le prohíbe al congreso redactar </a:t>
            </a:r>
            <a:r>
              <a:rPr lang="es-ES" sz="4000" b="1" dirty="0" smtClean="0">
                <a:solidFill>
                  <a:srgbClr val="002060"/>
                </a:solidFill>
              </a:rPr>
              <a:t>leyes </a:t>
            </a:r>
            <a:r>
              <a:rPr lang="es-ES" sz="4000" b="1" dirty="0">
                <a:solidFill>
                  <a:srgbClr val="002060"/>
                </a:solidFill>
              </a:rPr>
              <a:t>que establezcan observancias religiosas o que prohíban la libre práctica de las </a:t>
            </a:r>
            <a:r>
              <a:rPr lang="es-ES" sz="4000" b="1" dirty="0" smtClean="0">
                <a:solidFill>
                  <a:srgbClr val="002060"/>
                </a:solidFill>
              </a:rPr>
              <a:t>mismas</a:t>
            </a:r>
            <a:r>
              <a:rPr lang="es-ES" sz="4000" b="1" dirty="0">
                <a:solidFill>
                  <a:srgbClr val="002060"/>
                </a:solidFill>
              </a:rPr>
              <a:t>. Mientras los </a:t>
            </a:r>
            <a:r>
              <a:rPr lang="es-ES" sz="4000" b="1" dirty="0" smtClean="0">
                <a:solidFill>
                  <a:srgbClr val="002060"/>
                </a:solidFill>
              </a:rPr>
              <a:t>EE. UU. respete </a:t>
            </a:r>
            <a:r>
              <a:rPr lang="es-ES" sz="4000" b="1" dirty="0">
                <a:solidFill>
                  <a:srgbClr val="002060"/>
                </a:solidFill>
              </a:rPr>
              <a:t>su Constitución no puede haber una ley </a:t>
            </a:r>
            <a:r>
              <a:rPr lang="es-ES" sz="4000" b="1" dirty="0" smtClean="0">
                <a:solidFill>
                  <a:srgbClr val="002060"/>
                </a:solidFill>
              </a:rPr>
              <a:t>dominical </a:t>
            </a:r>
            <a:r>
              <a:rPr lang="es-ES" sz="4000" b="1" dirty="0">
                <a:solidFill>
                  <a:srgbClr val="002060"/>
                </a:solidFill>
              </a:rPr>
              <a:t>instigada por el papado</a:t>
            </a:r>
            <a:r>
              <a:rPr lang="es-ES" sz="4000" b="1" dirty="0" smtClean="0">
                <a:solidFill>
                  <a:srgbClr val="002060"/>
                </a:solidFill>
              </a:rPr>
              <a:t>.</a:t>
            </a:r>
            <a:endParaRPr lang="es-E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7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64336" y="117693"/>
            <a:ext cx="11135033" cy="67403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rgbClr val="002060"/>
                </a:solidFill>
              </a:rPr>
              <a:t>Por ejemplo, </a:t>
            </a:r>
            <a:r>
              <a:rPr lang="es-ES" sz="5400" b="1" dirty="0">
                <a:solidFill>
                  <a:srgbClr val="FF0000"/>
                </a:solidFill>
              </a:rPr>
              <a:t>Apocalipsis 12:3, 4 </a:t>
            </a:r>
            <a:r>
              <a:rPr lang="es-ES" sz="5400" b="1" dirty="0">
                <a:solidFill>
                  <a:srgbClr val="002060"/>
                </a:solidFill>
              </a:rPr>
              <a:t>nos dice que el dragón se paró delante de la mujer para devorar a su hijo tan pronto naciese. Aun cuando es cierto que el dragón representa a Satanás, también representa a un gobernante de Roma por medio del cual procuró matar a Jesús. </a:t>
            </a:r>
            <a:endParaRPr lang="es-ES" sz="5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5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57200" y="545691"/>
            <a:ext cx="11090787" cy="50783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742950" indent="-742950">
              <a:buClr>
                <a:srgbClr val="FF0000"/>
              </a:buClr>
              <a:buFont typeface="+mj-lt"/>
              <a:buAutoNum type="arabicPeriod" startAt="2"/>
            </a:pPr>
            <a:r>
              <a:rPr lang="es-ES" sz="5400" b="1" dirty="0" smtClean="0">
                <a:solidFill>
                  <a:srgbClr val="002060"/>
                </a:solidFill>
              </a:rPr>
              <a:t>Cuando </a:t>
            </a:r>
            <a:r>
              <a:rPr lang="es-ES" sz="5400" b="1" dirty="0">
                <a:solidFill>
                  <a:srgbClr val="002060"/>
                </a:solidFill>
              </a:rPr>
              <a:t>los gobiernos civiles </a:t>
            </a:r>
            <a:r>
              <a:rPr lang="es-ES" sz="5400" b="1" dirty="0">
                <a:solidFill>
                  <a:srgbClr val="FF0000"/>
                </a:solidFill>
              </a:rPr>
              <a:t>le quiten </a:t>
            </a:r>
            <a:r>
              <a:rPr lang="es-ES" sz="5400" b="1" dirty="0">
                <a:solidFill>
                  <a:srgbClr val="002060"/>
                </a:solidFill>
              </a:rPr>
              <a:t>las medidas restrictivas el papado ella </a:t>
            </a:r>
            <a:r>
              <a:rPr lang="es-ES" sz="5400" b="1" dirty="0" smtClean="0">
                <a:solidFill>
                  <a:srgbClr val="002060"/>
                </a:solidFill>
              </a:rPr>
              <a:t>resucitará </a:t>
            </a:r>
            <a:r>
              <a:rPr lang="es-ES" sz="5400" b="1" dirty="0">
                <a:solidFill>
                  <a:srgbClr val="002060"/>
                </a:solidFill>
              </a:rPr>
              <a:t>de su herida mortal y quedará una vez más libre para actuar como lo hizo </a:t>
            </a:r>
            <a:r>
              <a:rPr lang="es-ES" sz="5400" b="1" dirty="0" smtClean="0">
                <a:solidFill>
                  <a:srgbClr val="002060"/>
                </a:solidFill>
              </a:rPr>
              <a:t>en </a:t>
            </a:r>
            <a:r>
              <a:rPr lang="es-ES" sz="5400" b="1" dirty="0">
                <a:solidFill>
                  <a:srgbClr val="002060"/>
                </a:solidFill>
              </a:rPr>
              <a:t>el pasado.</a:t>
            </a:r>
            <a:endParaRPr lang="es-ES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92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8E51E9B-BA20-4B79-92DA-1BF159F0C888}"/>
              </a:ext>
            </a:extLst>
          </p:cNvPr>
          <p:cNvSpPr txBox="1"/>
          <p:nvPr/>
        </p:nvSpPr>
        <p:spPr>
          <a:xfrm>
            <a:off x="623504" y="829388"/>
            <a:ext cx="1092932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chemeClr val="bg1"/>
                </a:solidFill>
              </a:rPr>
              <a:t>“</a:t>
            </a:r>
            <a:r>
              <a:rPr lang="es-ES" sz="5400" b="1" dirty="0">
                <a:solidFill>
                  <a:schemeClr val="bg1"/>
                </a:solidFill>
              </a:rPr>
              <a:t>Cuando los Estados Unidos, el país de la libertad religiosa, </a:t>
            </a:r>
            <a:r>
              <a:rPr lang="es-ES" sz="5400" b="1" dirty="0">
                <a:solidFill>
                  <a:srgbClr val="FFFF00"/>
                </a:solidFill>
              </a:rPr>
              <a:t>se una con el papado </a:t>
            </a:r>
            <a:r>
              <a:rPr lang="es-ES" sz="5400" b="1" dirty="0">
                <a:solidFill>
                  <a:schemeClr val="bg1"/>
                </a:solidFill>
              </a:rPr>
              <a:t>para forzar </a:t>
            </a:r>
            <a:r>
              <a:rPr lang="es-ES" sz="5400" b="1" dirty="0" smtClean="0">
                <a:solidFill>
                  <a:schemeClr val="bg1"/>
                </a:solidFill>
              </a:rPr>
              <a:t>la </a:t>
            </a:r>
            <a:r>
              <a:rPr lang="es-ES" sz="5400" b="1" dirty="0">
                <a:solidFill>
                  <a:schemeClr val="bg1"/>
                </a:solidFill>
              </a:rPr>
              <a:t>conciencia y obligar a los hombres a honrar el falso día de reposo, los habitantes de </a:t>
            </a:r>
            <a:r>
              <a:rPr lang="es-ES" sz="5400" b="1" dirty="0">
                <a:solidFill>
                  <a:srgbClr val="FFFF00"/>
                </a:solidFill>
              </a:rPr>
              <a:t>todo </a:t>
            </a:r>
            <a:r>
              <a:rPr lang="es-ES" sz="5400" b="1" dirty="0" smtClean="0">
                <a:solidFill>
                  <a:srgbClr val="FFFF00"/>
                </a:solidFill>
              </a:rPr>
              <a:t>país </a:t>
            </a:r>
            <a:r>
              <a:rPr lang="es-ES" sz="5400" b="1" dirty="0">
                <a:solidFill>
                  <a:srgbClr val="FFFF00"/>
                </a:solidFill>
              </a:rPr>
              <a:t>del globo </a:t>
            </a:r>
            <a:r>
              <a:rPr lang="es-ES" sz="5400" b="1" dirty="0">
                <a:solidFill>
                  <a:schemeClr val="bg1"/>
                </a:solidFill>
              </a:rPr>
              <a:t>serán inducidos a seguir </a:t>
            </a:r>
            <a:r>
              <a:rPr lang="es-ES" sz="5400" b="1" dirty="0">
                <a:solidFill>
                  <a:srgbClr val="FFFF00"/>
                </a:solidFill>
              </a:rPr>
              <a:t>su ejemplo</a:t>
            </a:r>
            <a:r>
              <a:rPr lang="es-ES" sz="5400" b="1" dirty="0" smtClean="0">
                <a:solidFill>
                  <a:schemeClr val="bg1"/>
                </a:solidFill>
              </a:rPr>
              <a:t>.”</a:t>
            </a:r>
            <a:endParaRPr lang="es-ES" sz="540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A531DE-78D9-4BAA-B169-FFC31E148D17}"/>
              </a:ext>
            </a:extLst>
          </p:cNvPr>
          <p:cNvSpPr txBox="1"/>
          <p:nvPr/>
        </p:nvSpPr>
        <p:spPr>
          <a:xfrm>
            <a:off x="207252" y="96507"/>
            <a:ext cx="11761835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outerShdw blurRad="50800" dist="38100" dir="5400000" algn="ctr" rotWithShape="0">
              <a:schemeClr val="tx1">
                <a:alpha val="5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Elena White escribió (6T</a:t>
            </a:r>
            <a:r>
              <a:rPr lang="es-E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, p. </a:t>
            </a:r>
            <a:r>
              <a:rPr lang="es-ES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27)</a:t>
            </a:r>
            <a:endParaRPr lang="es-ES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88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04444" y="870606"/>
            <a:ext cx="11611785" cy="50783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5400" b="1" dirty="0">
                <a:solidFill>
                  <a:srgbClr val="002060"/>
                </a:solidFill>
              </a:rPr>
              <a:t>La herida quedará </a:t>
            </a:r>
            <a:r>
              <a:rPr lang="es-ES" sz="5400" b="1" dirty="0">
                <a:solidFill>
                  <a:srgbClr val="FF0000"/>
                </a:solidFill>
              </a:rPr>
              <a:t>plenamente sanada </a:t>
            </a:r>
            <a:r>
              <a:rPr lang="es-ES" sz="5400" b="1" dirty="0">
                <a:solidFill>
                  <a:srgbClr val="002060"/>
                </a:solidFill>
              </a:rPr>
              <a:t>cuando la bestia con cuernos como de cordero (los </a:t>
            </a:r>
            <a:r>
              <a:rPr lang="es-ES" sz="5400" b="1" dirty="0" smtClean="0">
                <a:solidFill>
                  <a:srgbClr val="002060"/>
                </a:solidFill>
              </a:rPr>
              <a:t>Estados </a:t>
            </a:r>
            <a:r>
              <a:rPr lang="es-ES" sz="5400" b="1" dirty="0">
                <a:solidFill>
                  <a:srgbClr val="002060"/>
                </a:solidFill>
              </a:rPr>
              <a:t>Unidos) le </a:t>
            </a:r>
            <a:r>
              <a:rPr lang="es-ES" sz="5400" b="1" dirty="0">
                <a:solidFill>
                  <a:srgbClr val="FF0000"/>
                </a:solidFill>
              </a:rPr>
              <a:t>ayude a la primera bestia </a:t>
            </a:r>
            <a:r>
              <a:rPr lang="es-ES" sz="5400" b="1" dirty="0">
                <a:solidFill>
                  <a:srgbClr val="002060"/>
                </a:solidFill>
              </a:rPr>
              <a:t>a recuperar el </a:t>
            </a:r>
            <a:r>
              <a:rPr lang="es-ES" sz="5400" b="1" dirty="0">
                <a:solidFill>
                  <a:srgbClr val="FF0000"/>
                </a:solidFill>
              </a:rPr>
              <a:t>poder político que </a:t>
            </a:r>
            <a:r>
              <a:rPr lang="es-ES" sz="5400" b="1" dirty="0" smtClean="0">
                <a:solidFill>
                  <a:srgbClr val="FF0000"/>
                </a:solidFill>
              </a:rPr>
              <a:t>perdió </a:t>
            </a:r>
            <a:r>
              <a:rPr lang="es-ES" sz="5400" b="1" dirty="0" smtClean="0">
                <a:solidFill>
                  <a:srgbClr val="002060"/>
                </a:solidFill>
              </a:rPr>
              <a:t>hace </a:t>
            </a:r>
            <a:r>
              <a:rPr lang="es-ES" sz="5400" b="1" dirty="0">
                <a:solidFill>
                  <a:srgbClr val="002060"/>
                </a:solidFill>
              </a:rPr>
              <a:t>algo más de </a:t>
            </a:r>
            <a:r>
              <a:rPr lang="es-ES" sz="5400" b="1" dirty="0">
                <a:solidFill>
                  <a:srgbClr val="FF0000"/>
                </a:solidFill>
              </a:rPr>
              <a:t>200 años</a:t>
            </a:r>
            <a:r>
              <a:rPr lang="es-ES" sz="5400" b="1" dirty="0">
                <a:solidFill>
                  <a:srgbClr val="002060"/>
                </a:solidFill>
              </a:rPr>
              <a:t>. </a:t>
            </a:r>
            <a:endParaRPr lang="es-ES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6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3746090" y="418546"/>
            <a:ext cx="8170139" cy="618630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s-ES" sz="4400" b="1" dirty="0" smtClean="0">
                <a:solidFill>
                  <a:srgbClr val="002060"/>
                </a:solidFill>
              </a:rPr>
              <a:t>Ahora </a:t>
            </a:r>
            <a:r>
              <a:rPr lang="es-ES" sz="4400" b="1" dirty="0">
                <a:solidFill>
                  <a:srgbClr val="002060"/>
                </a:solidFill>
              </a:rPr>
              <a:t>mismo estamos </a:t>
            </a:r>
            <a:r>
              <a:rPr lang="es-ES" sz="4400" b="1" dirty="0">
                <a:solidFill>
                  <a:srgbClr val="FF0000"/>
                </a:solidFill>
              </a:rPr>
              <a:t>casi al final de la cadena profética</a:t>
            </a:r>
            <a:r>
              <a:rPr lang="es-ES" sz="4400" b="1" dirty="0">
                <a:solidFill>
                  <a:srgbClr val="002060"/>
                </a:solidFill>
              </a:rPr>
              <a:t>. Lo </a:t>
            </a:r>
            <a:r>
              <a:rPr lang="es-ES" sz="4400" b="1" dirty="0" smtClean="0">
                <a:solidFill>
                  <a:srgbClr val="002060"/>
                </a:solidFill>
              </a:rPr>
              <a:t>que </a:t>
            </a:r>
            <a:r>
              <a:rPr lang="es-ES" sz="4400" b="1" dirty="0">
                <a:solidFill>
                  <a:srgbClr val="002060"/>
                </a:solidFill>
              </a:rPr>
              <a:t>ocurrió en Filadelfia, Washington y Nueva York en septiembre del año </a:t>
            </a:r>
            <a:r>
              <a:rPr lang="es-ES" sz="4400" b="1" dirty="0" smtClean="0">
                <a:solidFill>
                  <a:srgbClr val="002060"/>
                </a:solidFill>
              </a:rPr>
              <a:t>2015, con la </a:t>
            </a:r>
            <a:r>
              <a:rPr lang="es-ES" sz="4400" b="1" dirty="0" smtClean="0">
                <a:solidFill>
                  <a:srgbClr val="FF0000"/>
                </a:solidFill>
              </a:rPr>
              <a:t>visita del papa Francisco</a:t>
            </a:r>
            <a:r>
              <a:rPr lang="es-ES" sz="4400" b="1" dirty="0" smtClean="0">
                <a:solidFill>
                  <a:srgbClr val="002060"/>
                </a:solidFill>
              </a:rPr>
              <a:t> a EE.UU., </a:t>
            </a:r>
            <a:r>
              <a:rPr lang="es-ES" sz="4400" b="1" dirty="0">
                <a:solidFill>
                  <a:srgbClr val="002060"/>
                </a:solidFill>
              </a:rPr>
              <a:t>son </a:t>
            </a:r>
            <a:r>
              <a:rPr lang="es-ES" sz="4400" b="1" dirty="0" smtClean="0">
                <a:solidFill>
                  <a:srgbClr val="002060"/>
                </a:solidFill>
              </a:rPr>
              <a:t>presagios </a:t>
            </a:r>
            <a:r>
              <a:rPr lang="es-ES" sz="4400" b="1" dirty="0">
                <a:solidFill>
                  <a:srgbClr val="002060"/>
                </a:solidFill>
              </a:rPr>
              <a:t>que indican que no estamos lejos del desencadenamiento de los eventos finales del </a:t>
            </a:r>
            <a:r>
              <a:rPr lang="es-ES" sz="4400" b="1" dirty="0" smtClean="0">
                <a:solidFill>
                  <a:srgbClr val="002060"/>
                </a:solidFill>
              </a:rPr>
              <a:t>drama.</a:t>
            </a:r>
            <a:endParaRPr lang="es-ES" sz="4800" b="1" dirty="0">
              <a:solidFill>
                <a:srgbClr val="00206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1" y="1116163"/>
            <a:ext cx="3542890" cy="435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4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5CD52BB-62E2-4A50-B95C-E838C1DF1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708"/>
            <a:ext cx="6662056" cy="6854761"/>
          </a:xfr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6F061D5-E0DF-496A-B807-17C0A1C200CE}"/>
              </a:ext>
            </a:extLst>
          </p:cNvPr>
          <p:cNvSpPr/>
          <p:nvPr/>
        </p:nvSpPr>
        <p:spPr>
          <a:xfrm>
            <a:off x="227428" y="5006624"/>
            <a:ext cx="6207202" cy="102561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330B5F-E29F-4715-AB9E-A79A8BD7627B}"/>
              </a:ext>
            </a:extLst>
          </p:cNvPr>
          <p:cNvSpPr txBox="1"/>
          <p:nvPr/>
        </p:nvSpPr>
        <p:spPr>
          <a:xfrm>
            <a:off x="179865" y="5134708"/>
            <a:ext cx="630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4400" b="1" dirty="0">
                <a:solidFill>
                  <a:schemeClr val="bg1"/>
                </a:solidFill>
                <a:latin typeface="Bahnschrift" panose="020B0502040204020203" pitchFamily="34" charset="0"/>
              </a:rPr>
              <a:t>APLICACIÓN PERSONAL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4A5B7C5-2780-4378-9D3F-38AA7CE21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9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0"/>
            <a:ext cx="4693919" cy="685476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C24AC44D-1EA4-45A9-830F-60F7EDB2EEE3}"/>
              </a:ext>
            </a:extLst>
          </p:cNvPr>
          <p:cNvSpPr/>
          <p:nvPr/>
        </p:nvSpPr>
        <p:spPr>
          <a:xfrm>
            <a:off x="6662057" y="-14065"/>
            <a:ext cx="5515873" cy="68547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D388BAA-4D52-4A51-8EFF-ADFF3D9FBF8B}"/>
              </a:ext>
            </a:extLst>
          </p:cNvPr>
          <p:cNvSpPr txBox="1"/>
          <p:nvPr/>
        </p:nvSpPr>
        <p:spPr>
          <a:xfrm>
            <a:off x="6841921" y="471017"/>
            <a:ext cx="548304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¿Quieres mantenerte firme en la fe de Jesucristo mientras se acerca el final de la cadena profética?</a:t>
            </a:r>
            <a:endParaRPr lang="es-US" sz="5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93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64336" y="117693"/>
            <a:ext cx="11135033" cy="590931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rgbClr val="002060"/>
                </a:solidFill>
              </a:rPr>
              <a:t>Satanás </a:t>
            </a:r>
            <a:r>
              <a:rPr lang="es-ES" sz="5400" b="1" dirty="0">
                <a:solidFill>
                  <a:srgbClr val="002060"/>
                </a:solidFill>
              </a:rPr>
              <a:t>también usó a </a:t>
            </a:r>
            <a:r>
              <a:rPr lang="es-ES" sz="5400" b="1" dirty="0">
                <a:solidFill>
                  <a:srgbClr val="FF0000"/>
                </a:solidFill>
              </a:rPr>
              <a:t>Faraón</a:t>
            </a:r>
            <a:r>
              <a:rPr lang="es-ES" sz="5400" b="1" dirty="0">
                <a:solidFill>
                  <a:srgbClr val="002060"/>
                </a:solidFill>
              </a:rPr>
              <a:t> para perseguir a Israel y a </a:t>
            </a:r>
            <a:r>
              <a:rPr lang="es-ES" sz="5400" b="1" dirty="0">
                <a:solidFill>
                  <a:srgbClr val="FF0000"/>
                </a:solidFill>
              </a:rPr>
              <a:t>Pilato</a:t>
            </a:r>
            <a:r>
              <a:rPr lang="es-ES" sz="5400" b="1" dirty="0">
                <a:solidFill>
                  <a:srgbClr val="002060"/>
                </a:solidFill>
              </a:rPr>
              <a:t> para condenar a Jesús. Es más, por medio de las </a:t>
            </a:r>
            <a:r>
              <a:rPr lang="es-ES" sz="5400" b="1" dirty="0">
                <a:solidFill>
                  <a:srgbClr val="FF0000"/>
                </a:solidFill>
              </a:rPr>
              <a:t>Naciones Unidas </a:t>
            </a:r>
            <a:r>
              <a:rPr lang="es-ES" sz="5400" b="1" dirty="0">
                <a:solidFill>
                  <a:srgbClr val="002060"/>
                </a:solidFill>
              </a:rPr>
              <a:t>logrará usar al final de la historia a todos los gobernantes del mundo para perseguir a los fieles de Dios.</a:t>
            </a:r>
            <a:endParaRPr lang="es-ES" sz="5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4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0EBB38F-B3A9-4F61-9E89-DC60792F39B7}"/>
              </a:ext>
            </a:extLst>
          </p:cNvPr>
          <p:cNvSpPr/>
          <p:nvPr/>
        </p:nvSpPr>
        <p:spPr>
          <a:xfrm>
            <a:off x="203200" y="217714"/>
            <a:ext cx="11713029" cy="6487886"/>
          </a:xfrm>
          <a:prstGeom prst="rect">
            <a:avLst/>
          </a:prstGeom>
          <a:gradFill flip="none" rotWithShape="1">
            <a:gsLst>
              <a:gs pos="100000">
                <a:srgbClr val="002060">
                  <a:alpha val="43000"/>
                </a:srgbClr>
              </a:gs>
              <a:gs pos="70000">
                <a:srgbClr val="558868">
                  <a:alpha val="0"/>
                </a:srgbClr>
              </a:gs>
              <a:gs pos="2000">
                <a:schemeClr val="bg1">
                  <a:alpha val="66000"/>
                </a:schemeClr>
              </a:gs>
            </a:gsLst>
            <a:lin ang="16200000" scaled="1"/>
            <a:tileRect/>
          </a:gradFill>
          <a:ln w="57150">
            <a:solidFill>
              <a:srgbClr val="D18A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F4ECBB"/>
              </a:solidFill>
            </a:endParaRPr>
          </a:p>
        </p:txBody>
      </p:sp>
      <p:sp>
        <p:nvSpPr>
          <p:cNvPr id="16" name="Triángulo rectángulo 15">
            <a:extLst>
              <a:ext uri="{FF2B5EF4-FFF2-40B4-BE49-F238E27FC236}">
                <a16:creationId xmlns:a16="http://schemas.microsoft.com/office/drawing/2014/main" id="{269D9D2B-D5E2-4FE2-A6AF-84CF4C7C3488}"/>
              </a:ext>
            </a:extLst>
          </p:cNvPr>
          <p:cNvSpPr/>
          <p:nvPr/>
        </p:nvSpPr>
        <p:spPr>
          <a:xfrm rot="16200000">
            <a:off x="10896105" y="5562105"/>
            <a:ext cx="1406529" cy="1185261"/>
          </a:xfrm>
          <a:prstGeom prst="rt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7C6C45D-846D-44D5-835C-FA833FE595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4464" y="5794349"/>
            <a:ext cx="1063651" cy="1063651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CAD3145-9D40-4590-9C0F-0720C96D48ED}"/>
              </a:ext>
            </a:extLst>
          </p:cNvPr>
          <p:cNvSpPr txBox="1"/>
          <p:nvPr/>
        </p:nvSpPr>
        <p:spPr>
          <a:xfrm>
            <a:off x="464336" y="117693"/>
            <a:ext cx="11135033" cy="674030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rgbClr val="002060"/>
                </a:solidFill>
              </a:rPr>
              <a:t>Pero en la </a:t>
            </a:r>
            <a:r>
              <a:rPr lang="es-ES" sz="4800" b="1" dirty="0">
                <a:solidFill>
                  <a:srgbClr val="FF0000"/>
                </a:solidFill>
              </a:rPr>
              <a:t>segunda venida</a:t>
            </a:r>
            <a:r>
              <a:rPr lang="es-ES" sz="4800" b="1" dirty="0">
                <a:solidFill>
                  <a:srgbClr val="002060"/>
                </a:solidFill>
              </a:rPr>
              <a:t>, todos los poderes civiles que apoyaron a Satanás </a:t>
            </a:r>
            <a:r>
              <a:rPr lang="es-ES" sz="4800" b="1" dirty="0">
                <a:solidFill>
                  <a:srgbClr val="FF0000"/>
                </a:solidFill>
              </a:rPr>
              <a:t>morirán</a:t>
            </a:r>
            <a:r>
              <a:rPr lang="es-ES" sz="4800" b="1" dirty="0">
                <a:solidFill>
                  <a:srgbClr val="002060"/>
                </a:solidFill>
              </a:rPr>
              <a:t> (Apocalipsis 19:21) y por consecuencia Satanás recibirá una </a:t>
            </a:r>
            <a:r>
              <a:rPr lang="es-ES" sz="4800" b="1" dirty="0">
                <a:solidFill>
                  <a:srgbClr val="FF0000"/>
                </a:solidFill>
              </a:rPr>
              <a:t>herida mortal </a:t>
            </a:r>
            <a:r>
              <a:rPr lang="es-ES" sz="4800" b="1" dirty="0">
                <a:solidFill>
                  <a:srgbClr val="002060"/>
                </a:solidFill>
              </a:rPr>
              <a:t>y será </a:t>
            </a:r>
            <a:r>
              <a:rPr lang="es-ES" sz="4800" b="1" dirty="0" smtClean="0">
                <a:solidFill>
                  <a:srgbClr val="002060"/>
                </a:solidFill>
              </a:rPr>
              <a:t>echado en </a:t>
            </a:r>
            <a:r>
              <a:rPr lang="es-ES" sz="4800" b="1" dirty="0">
                <a:solidFill>
                  <a:srgbClr val="FF0000"/>
                </a:solidFill>
              </a:rPr>
              <a:t>prisión</a:t>
            </a:r>
            <a:r>
              <a:rPr lang="es-ES" sz="4800" b="1" dirty="0">
                <a:solidFill>
                  <a:srgbClr val="002060"/>
                </a:solidFill>
              </a:rPr>
              <a:t> o cautiverio. Mientras </a:t>
            </a:r>
            <a:r>
              <a:rPr lang="es-ES" sz="4800" b="1" dirty="0" smtClean="0">
                <a:solidFill>
                  <a:srgbClr val="002060"/>
                </a:solidFill>
              </a:rPr>
              <a:t>puede </a:t>
            </a:r>
            <a:r>
              <a:rPr lang="es-ES" sz="4800" b="1" dirty="0">
                <a:solidFill>
                  <a:srgbClr val="002060"/>
                </a:solidFill>
              </a:rPr>
              <a:t>usar a los reyes está vivo y sano, pero cuando pierde el apoyo de los reyes de la tierra está herido y en cautiverio. </a:t>
            </a:r>
            <a:endParaRPr lang="es-ES" sz="48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7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cion 01-Mensaje de los 3 angeles" id="{E36B23E9-E561-41C0-A577-9B93B8962885}" vid="{5F957260-1CFC-4283-8A3F-25F00EE8906C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mensaje tres angeles</Template>
  <TotalTime>9048</TotalTime>
  <Words>3558</Words>
  <Application>Microsoft Office PowerPoint</Application>
  <PresentationFormat>Panorámica</PresentationFormat>
  <Paragraphs>149</Paragraphs>
  <Slides>74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74</vt:i4>
      </vt:variant>
    </vt:vector>
  </HeadingPairs>
  <TitlesOfParts>
    <vt:vector size="86" baseType="lpstr">
      <vt:lpstr>Arial</vt:lpstr>
      <vt:lpstr>Arial Black</vt:lpstr>
      <vt:lpstr>Bahnschrift</vt:lpstr>
      <vt:lpstr>Baskerville Old Face</vt:lpstr>
      <vt:lpstr>Bauhaus 93</vt:lpstr>
      <vt:lpstr>Berlin Sans FB Demi</vt:lpstr>
      <vt:lpstr>Calibri</vt:lpstr>
      <vt:lpstr>Calibri Light</vt:lpstr>
      <vt:lpstr>Cascadia Code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Ulises Aguero Arroyo</dc:creator>
  <cp:lastModifiedBy>Ulises Aguero Arroyo</cp:lastModifiedBy>
  <cp:revision>469</cp:revision>
  <dcterms:created xsi:type="dcterms:W3CDTF">2022-04-02T22:48:54Z</dcterms:created>
  <dcterms:modified xsi:type="dcterms:W3CDTF">2022-10-09T23:36:27Z</dcterms:modified>
</cp:coreProperties>
</file>