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heme/themeOverride8.xml" ContentType="application/vnd.openxmlformats-officedocument.themeOverride+xml"/>
  <Override PartName="/ppt/notesSlides/notesSlide102.xml" ContentType="application/vnd.openxmlformats-officedocument.presentationml.notesSlide+xml"/>
  <Override PartName="/ppt/theme/themeOverride9.xml" ContentType="application/vnd.openxmlformats-officedocument.themeOverride+xml"/>
  <Override PartName="/ppt/notesSlides/notesSlide103.xml" ContentType="application/vnd.openxmlformats-officedocument.presentationml.notesSlide+xml"/>
  <Override PartName="/ppt/theme/themeOverride10.xml" ContentType="application/vnd.openxmlformats-officedocument.themeOverr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7"/>
  </p:notesMasterIdLst>
  <p:sldIdLst>
    <p:sldId id="258" r:id="rId3"/>
    <p:sldId id="2896" r:id="rId4"/>
    <p:sldId id="2897" r:id="rId5"/>
    <p:sldId id="2898" r:id="rId6"/>
    <p:sldId id="2899" r:id="rId7"/>
    <p:sldId id="264" r:id="rId8"/>
    <p:sldId id="2902" r:id="rId9"/>
    <p:sldId id="2903" r:id="rId10"/>
    <p:sldId id="2922" r:id="rId11"/>
    <p:sldId id="2204" r:id="rId12"/>
    <p:sldId id="2900" r:id="rId13"/>
    <p:sldId id="2901" r:id="rId14"/>
    <p:sldId id="2895" r:id="rId15"/>
    <p:sldId id="2837" r:id="rId16"/>
    <p:sldId id="2905" r:id="rId17"/>
    <p:sldId id="2906" r:id="rId18"/>
    <p:sldId id="2904" r:id="rId19"/>
    <p:sldId id="2836" r:id="rId20"/>
    <p:sldId id="2908" r:id="rId21"/>
    <p:sldId id="2267" r:id="rId22"/>
    <p:sldId id="2907" r:id="rId23"/>
    <p:sldId id="2742" r:id="rId24"/>
    <p:sldId id="2910" r:id="rId25"/>
    <p:sldId id="2911" r:id="rId26"/>
    <p:sldId id="2912" r:id="rId27"/>
    <p:sldId id="2909" r:id="rId28"/>
    <p:sldId id="2914" r:id="rId29"/>
    <p:sldId id="2915" r:id="rId30"/>
    <p:sldId id="2916" r:id="rId31"/>
    <p:sldId id="2913" r:id="rId32"/>
    <p:sldId id="2809" r:id="rId33"/>
    <p:sldId id="2839" r:id="rId34"/>
    <p:sldId id="2918" r:id="rId35"/>
    <p:sldId id="2917" r:id="rId36"/>
    <p:sldId id="2841" r:id="rId37"/>
    <p:sldId id="2920" r:id="rId38"/>
    <p:sldId id="2921" r:id="rId39"/>
    <p:sldId id="2834" r:id="rId40"/>
    <p:sldId id="2919" r:id="rId41"/>
    <p:sldId id="2842" r:id="rId42"/>
    <p:sldId id="2924" r:id="rId43"/>
    <p:sldId id="2519" r:id="rId44"/>
    <p:sldId id="2925" r:id="rId45"/>
    <p:sldId id="2926" r:id="rId46"/>
    <p:sldId id="2927" r:id="rId47"/>
    <p:sldId id="2928" r:id="rId48"/>
    <p:sldId id="2929" r:id="rId49"/>
    <p:sldId id="2930" r:id="rId50"/>
    <p:sldId id="2931" r:id="rId51"/>
    <p:sldId id="2932" r:id="rId52"/>
    <p:sldId id="2846" r:id="rId53"/>
    <p:sldId id="2933" r:id="rId54"/>
    <p:sldId id="2934" r:id="rId55"/>
    <p:sldId id="2935" r:id="rId56"/>
    <p:sldId id="2936" r:id="rId57"/>
    <p:sldId id="2937" r:id="rId58"/>
    <p:sldId id="2938" r:id="rId59"/>
    <p:sldId id="2939" r:id="rId60"/>
    <p:sldId id="2923" r:id="rId61"/>
    <p:sldId id="2941" r:id="rId62"/>
    <p:sldId id="2942" r:id="rId63"/>
    <p:sldId id="2943" r:id="rId64"/>
    <p:sldId id="2944" r:id="rId65"/>
    <p:sldId id="2945" r:id="rId66"/>
    <p:sldId id="2946" r:id="rId67"/>
    <p:sldId id="2940" r:id="rId68"/>
    <p:sldId id="2948" r:id="rId69"/>
    <p:sldId id="2949" r:id="rId70"/>
    <p:sldId id="2950" r:id="rId71"/>
    <p:sldId id="2951" r:id="rId72"/>
    <p:sldId id="2952" r:id="rId73"/>
    <p:sldId id="2953" r:id="rId74"/>
    <p:sldId id="2954" r:id="rId75"/>
    <p:sldId id="2844" r:id="rId76"/>
    <p:sldId id="2955" r:id="rId77"/>
    <p:sldId id="2956" r:id="rId78"/>
    <p:sldId id="2957" r:id="rId79"/>
    <p:sldId id="2958" r:id="rId80"/>
    <p:sldId id="2959" r:id="rId81"/>
    <p:sldId id="2960" r:id="rId82"/>
    <p:sldId id="2961" r:id="rId83"/>
    <p:sldId id="2962" r:id="rId84"/>
    <p:sldId id="2963" r:id="rId85"/>
    <p:sldId id="2964" r:id="rId86"/>
    <p:sldId id="2947" r:id="rId87"/>
    <p:sldId id="2966" r:id="rId88"/>
    <p:sldId id="2967" r:id="rId89"/>
    <p:sldId id="2965" r:id="rId90"/>
    <p:sldId id="2969" r:id="rId91"/>
    <p:sldId id="2970" r:id="rId92"/>
    <p:sldId id="2971" r:id="rId93"/>
    <p:sldId id="2972" r:id="rId94"/>
    <p:sldId id="2973" r:id="rId95"/>
    <p:sldId id="2974" r:id="rId96"/>
    <p:sldId id="2975" r:id="rId97"/>
    <p:sldId id="2976" r:id="rId98"/>
    <p:sldId id="2977" r:id="rId99"/>
    <p:sldId id="2968" r:id="rId100"/>
    <p:sldId id="2979" r:id="rId101"/>
    <p:sldId id="2980" r:id="rId102"/>
    <p:sldId id="2981" r:id="rId103"/>
    <p:sldId id="2982" r:id="rId104"/>
    <p:sldId id="2983" r:id="rId105"/>
    <p:sldId id="2984" r:id="rId106"/>
    <p:sldId id="2985" r:id="rId107"/>
    <p:sldId id="2986" r:id="rId108"/>
    <p:sldId id="2987" r:id="rId109"/>
    <p:sldId id="2988" r:id="rId110"/>
    <p:sldId id="2989" r:id="rId111"/>
    <p:sldId id="2849" r:id="rId112"/>
    <p:sldId id="3002" r:id="rId113"/>
    <p:sldId id="2978" r:id="rId114"/>
    <p:sldId id="2991" r:id="rId115"/>
    <p:sldId id="2992" r:id="rId116"/>
    <p:sldId id="2993" r:id="rId117"/>
    <p:sldId id="2990" r:id="rId118"/>
    <p:sldId id="2995" r:id="rId119"/>
    <p:sldId id="2996" r:id="rId120"/>
    <p:sldId id="2997" r:id="rId121"/>
    <p:sldId id="2998" r:id="rId122"/>
    <p:sldId id="2999" r:id="rId123"/>
    <p:sldId id="3000" r:id="rId124"/>
    <p:sldId id="3001" r:id="rId125"/>
    <p:sldId id="296" r:id="rId12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AC0C45"/>
    <a:srgbClr val="CB6A86"/>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343" autoAdjust="0"/>
  </p:normalViewPr>
  <p:slideViewPr>
    <p:cSldViewPr snapToGrid="0">
      <p:cViewPr varScale="1">
        <p:scale>
          <a:sx n="65" d="100"/>
          <a:sy n="65" d="100"/>
        </p:scale>
        <p:origin x="774" y="78"/>
      </p:cViewPr>
      <p:guideLst/>
    </p:cSldViewPr>
  </p:slideViewPr>
  <p:outlineViewPr>
    <p:cViewPr>
      <p:scale>
        <a:sx n="33" d="100"/>
        <a:sy n="33" d="100"/>
      </p:scale>
      <p:origin x="0" y="-14748"/>
    </p:cViewPr>
  </p:outlin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8/15/2023</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dirty="0"/>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a:t>
            </a:fld>
            <a:endParaRPr lang="en-US" dirty="0"/>
          </a:p>
        </p:txBody>
      </p:sp>
    </p:spTree>
    <p:extLst>
      <p:ext uri="{BB962C8B-B14F-4D97-AF65-F5344CB8AC3E}">
        <p14:creationId xmlns:p14="http://schemas.microsoft.com/office/powerpoint/2010/main" val="158211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dirty="0"/>
          </a:p>
        </p:txBody>
      </p:sp>
    </p:spTree>
    <p:extLst>
      <p:ext uri="{BB962C8B-B14F-4D97-AF65-F5344CB8AC3E}">
        <p14:creationId xmlns:p14="http://schemas.microsoft.com/office/powerpoint/2010/main" val="30969279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119</a:t>
            </a:fld>
            <a:endParaRPr lang="en-US"/>
          </a:p>
        </p:txBody>
      </p:sp>
    </p:spTree>
    <p:extLst>
      <p:ext uri="{BB962C8B-B14F-4D97-AF65-F5344CB8AC3E}">
        <p14:creationId xmlns:p14="http://schemas.microsoft.com/office/powerpoint/2010/main" val="35898644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120</a:t>
            </a:fld>
            <a:endParaRPr lang="en-US"/>
          </a:p>
        </p:txBody>
      </p:sp>
    </p:spTree>
    <p:extLst>
      <p:ext uri="{BB962C8B-B14F-4D97-AF65-F5344CB8AC3E}">
        <p14:creationId xmlns:p14="http://schemas.microsoft.com/office/powerpoint/2010/main" val="7349244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121</a:t>
            </a:fld>
            <a:endParaRPr lang="en-US" dirty="0"/>
          </a:p>
        </p:txBody>
      </p:sp>
    </p:spTree>
    <p:extLst>
      <p:ext uri="{BB962C8B-B14F-4D97-AF65-F5344CB8AC3E}">
        <p14:creationId xmlns:p14="http://schemas.microsoft.com/office/powerpoint/2010/main" val="31232606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122</a:t>
            </a:fld>
            <a:endParaRPr lang="en-US" dirty="0"/>
          </a:p>
        </p:txBody>
      </p:sp>
    </p:spTree>
    <p:extLst>
      <p:ext uri="{BB962C8B-B14F-4D97-AF65-F5344CB8AC3E}">
        <p14:creationId xmlns:p14="http://schemas.microsoft.com/office/powerpoint/2010/main" val="42629879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123</a:t>
            </a:fld>
            <a:endParaRPr lang="en-US" dirty="0"/>
          </a:p>
        </p:txBody>
      </p:sp>
    </p:spTree>
    <p:extLst>
      <p:ext uri="{BB962C8B-B14F-4D97-AF65-F5344CB8AC3E}">
        <p14:creationId xmlns:p14="http://schemas.microsoft.com/office/powerpoint/2010/main" val="131952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a:t>
            </a:fld>
            <a:endParaRPr lang="en-US"/>
          </a:p>
        </p:txBody>
      </p:sp>
    </p:spTree>
    <p:extLst>
      <p:ext uri="{BB962C8B-B14F-4D97-AF65-F5344CB8AC3E}">
        <p14:creationId xmlns:p14="http://schemas.microsoft.com/office/powerpoint/2010/main" val="220142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15</a:t>
            </a:fld>
            <a:endParaRPr lang="en-US"/>
          </a:p>
        </p:txBody>
      </p:sp>
    </p:spTree>
    <p:extLst>
      <p:ext uri="{BB962C8B-B14F-4D97-AF65-F5344CB8AC3E}">
        <p14:creationId xmlns:p14="http://schemas.microsoft.com/office/powerpoint/2010/main" val="92590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16</a:t>
            </a:fld>
            <a:endParaRPr lang="en-US"/>
          </a:p>
        </p:txBody>
      </p:sp>
    </p:spTree>
    <p:extLst>
      <p:ext uri="{BB962C8B-B14F-4D97-AF65-F5344CB8AC3E}">
        <p14:creationId xmlns:p14="http://schemas.microsoft.com/office/powerpoint/2010/main" val="47041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a:t>
            </a:fld>
            <a:endParaRPr lang="en-US"/>
          </a:p>
        </p:txBody>
      </p:sp>
    </p:spTree>
    <p:extLst>
      <p:ext uri="{BB962C8B-B14F-4D97-AF65-F5344CB8AC3E}">
        <p14:creationId xmlns:p14="http://schemas.microsoft.com/office/powerpoint/2010/main" val="210797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a:t>
            </a:fld>
            <a:endParaRPr lang="en-US"/>
          </a:p>
        </p:txBody>
      </p:sp>
    </p:spTree>
    <p:extLst>
      <p:ext uri="{BB962C8B-B14F-4D97-AF65-F5344CB8AC3E}">
        <p14:creationId xmlns:p14="http://schemas.microsoft.com/office/powerpoint/2010/main" val="2808480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22</a:t>
            </a:fld>
            <a:endParaRPr lang="en-US"/>
          </a:p>
        </p:txBody>
      </p:sp>
    </p:spTree>
    <p:extLst>
      <p:ext uri="{BB962C8B-B14F-4D97-AF65-F5344CB8AC3E}">
        <p14:creationId xmlns:p14="http://schemas.microsoft.com/office/powerpoint/2010/main" val="106227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23</a:t>
            </a:fld>
            <a:endParaRPr lang="en-US"/>
          </a:p>
        </p:txBody>
      </p:sp>
    </p:spTree>
    <p:extLst>
      <p:ext uri="{BB962C8B-B14F-4D97-AF65-F5344CB8AC3E}">
        <p14:creationId xmlns:p14="http://schemas.microsoft.com/office/powerpoint/2010/main" val="397432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24</a:t>
            </a:fld>
            <a:endParaRPr lang="en-US"/>
          </a:p>
        </p:txBody>
      </p:sp>
    </p:spTree>
    <p:extLst>
      <p:ext uri="{BB962C8B-B14F-4D97-AF65-F5344CB8AC3E}">
        <p14:creationId xmlns:p14="http://schemas.microsoft.com/office/powerpoint/2010/main" val="423863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25</a:t>
            </a:fld>
            <a:endParaRPr lang="en-US"/>
          </a:p>
        </p:txBody>
      </p:sp>
    </p:spTree>
    <p:extLst>
      <p:ext uri="{BB962C8B-B14F-4D97-AF65-F5344CB8AC3E}">
        <p14:creationId xmlns:p14="http://schemas.microsoft.com/office/powerpoint/2010/main" val="27576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dirty="0"/>
          </a:p>
        </p:txBody>
      </p:sp>
    </p:spTree>
    <p:extLst>
      <p:ext uri="{BB962C8B-B14F-4D97-AF65-F5344CB8AC3E}">
        <p14:creationId xmlns:p14="http://schemas.microsoft.com/office/powerpoint/2010/main" val="2770426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27</a:t>
            </a:fld>
            <a:endParaRPr lang="en-US"/>
          </a:p>
        </p:txBody>
      </p:sp>
    </p:spTree>
    <p:extLst>
      <p:ext uri="{BB962C8B-B14F-4D97-AF65-F5344CB8AC3E}">
        <p14:creationId xmlns:p14="http://schemas.microsoft.com/office/powerpoint/2010/main" val="1750179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28</a:t>
            </a:fld>
            <a:endParaRPr lang="en-US"/>
          </a:p>
        </p:txBody>
      </p:sp>
    </p:spTree>
    <p:extLst>
      <p:ext uri="{BB962C8B-B14F-4D97-AF65-F5344CB8AC3E}">
        <p14:creationId xmlns:p14="http://schemas.microsoft.com/office/powerpoint/2010/main" val="281445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29</a:t>
            </a:fld>
            <a:endParaRPr lang="en-US"/>
          </a:p>
        </p:txBody>
      </p:sp>
    </p:spTree>
    <p:extLst>
      <p:ext uri="{BB962C8B-B14F-4D97-AF65-F5344CB8AC3E}">
        <p14:creationId xmlns:p14="http://schemas.microsoft.com/office/powerpoint/2010/main" val="415534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31</a:t>
            </a:fld>
            <a:endParaRPr lang="en-US"/>
          </a:p>
        </p:txBody>
      </p:sp>
    </p:spTree>
    <p:extLst>
      <p:ext uri="{BB962C8B-B14F-4D97-AF65-F5344CB8AC3E}">
        <p14:creationId xmlns:p14="http://schemas.microsoft.com/office/powerpoint/2010/main" val="260710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32</a:t>
            </a:fld>
            <a:endParaRPr lang="en-US"/>
          </a:p>
        </p:txBody>
      </p:sp>
    </p:spTree>
    <p:extLst>
      <p:ext uri="{BB962C8B-B14F-4D97-AF65-F5344CB8AC3E}">
        <p14:creationId xmlns:p14="http://schemas.microsoft.com/office/powerpoint/2010/main" val="618127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33</a:t>
            </a:fld>
            <a:endParaRPr lang="en-US"/>
          </a:p>
        </p:txBody>
      </p:sp>
    </p:spTree>
    <p:extLst>
      <p:ext uri="{BB962C8B-B14F-4D97-AF65-F5344CB8AC3E}">
        <p14:creationId xmlns:p14="http://schemas.microsoft.com/office/powerpoint/2010/main" val="2211045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35</a:t>
            </a:fld>
            <a:endParaRPr lang="en-US"/>
          </a:p>
        </p:txBody>
      </p:sp>
    </p:spTree>
    <p:extLst>
      <p:ext uri="{BB962C8B-B14F-4D97-AF65-F5344CB8AC3E}">
        <p14:creationId xmlns:p14="http://schemas.microsoft.com/office/powerpoint/2010/main" val="332292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36</a:t>
            </a:fld>
            <a:endParaRPr lang="en-US"/>
          </a:p>
        </p:txBody>
      </p:sp>
    </p:spTree>
    <p:extLst>
      <p:ext uri="{BB962C8B-B14F-4D97-AF65-F5344CB8AC3E}">
        <p14:creationId xmlns:p14="http://schemas.microsoft.com/office/powerpoint/2010/main" val="170137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37</a:t>
            </a:fld>
            <a:endParaRPr lang="en-US"/>
          </a:p>
        </p:txBody>
      </p:sp>
    </p:spTree>
    <p:extLst>
      <p:ext uri="{BB962C8B-B14F-4D97-AF65-F5344CB8AC3E}">
        <p14:creationId xmlns:p14="http://schemas.microsoft.com/office/powerpoint/2010/main" val="126909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40</a:t>
            </a:fld>
            <a:endParaRPr lang="en-US"/>
          </a:p>
        </p:txBody>
      </p:sp>
    </p:spTree>
    <p:extLst>
      <p:ext uri="{BB962C8B-B14F-4D97-AF65-F5344CB8AC3E}">
        <p14:creationId xmlns:p14="http://schemas.microsoft.com/office/powerpoint/2010/main" val="219153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dirty="0"/>
          </a:p>
        </p:txBody>
      </p:sp>
    </p:spTree>
    <p:extLst>
      <p:ext uri="{BB962C8B-B14F-4D97-AF65-F5344CB8AC3E}">
        <p14:creationId xmlns:p14="http://schemas.microsoft.com/office/powerpoint/2010/main" val="301069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41</a:t>
            </a:fld>
            <a:endParaRPr lang="en-US"/>
          </a:p>
        </p:txBody>
      </p:sp>
    </p:spTree>
    <p:extLst>
      <p:ext uri="{BB962C8B-B14F-4D97-AF65-F5344CB8AC3E}">
        <p14:creationId xmlns:p14="http://schemas.microsoft.com/office/powerpoint/2010/main" val="195247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42</a:t>
            </a:fld>
            <a:endParaRPr lang="en-US"/>
          </a:p>
        </p:txBody>
      </p:sp>
    </p:spTree>
    <p:extLst>
      <p:ext uri="{BB962C8B-B14F-4D97-AF65-F5344CB8AC3E}">
        <p14:creationId xmlns:p14="http://schemas.microsoft.com/office/powerpoint/2010/main" val="284401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43</a:t>
            </a:fld>
            <a:endParaRPr lang="en-US"/>
          </a:p>
        </p:txBody>
      </p:sp>
    </p:spTree>
    <p:extLst>
      <p:ext uri="{BB962C8B-B14F-4D97-AF65-F5344CB8AC3E}">
        <p14:creationId xmlns:p14="http://schemas.microsoft.com/office/powerpoint/2010/main" val="2418085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44</a:t>
            </a:fld>
            <a:endParaRPr lang="en-US"/>
          </a:p>
        </p:txBody>
      </p:sp>
    </p:spTree>
    <p:extLst>
      <p:ext uri="{BB962C8B-B14F-4D97-AF65-F5344CB8AC3E}">
        <p14:creationId xmlns:p14="http://schemas.microsoft.com/office/powerpoint/2010/main" val="2380816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45</a:t>
            </a:fld>
            <a:endParaRPr lang="en-US"/>
          </a:p>
        </p:txBody>
      </p:sp>
    </p:spTree>
    <p:extLst>
      <p:ext uri="{BB962C8B-B14F-4D97-AF65-F5344CB8AC3E}">
        <p14:creationId xmlns:p14="http://schemas.microsoft.com/office/powerpoint/2010/main" val="2096293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46</a:t>
            </a:fld>
            <a:endParaRPr lang="en-US"/>
          </a:p>
        </p:txBody>
      </p:sp>
    </p:spTree>
    <p:extLst>
      <p:ext uri="{BB962C8B-B14F-4D97-AF65-F5344CB8AC3E}">
        <p14:creationId xmlns:p14="http://schemas.microsoft.com/office/powerpoint/2010/main" val="2176445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47</a:t>
            </a:fld>
            <a:endParaRPr lang="en-US"/>
          </a:p>
        </p:txBody>
      </p:sp>
    </p:spTree>
    <p:extLst>
      <p:ext uri="{BB962C8B-B14F-4D97-AF65-F5344CB8AC3E}">
        <p14:creationId xmlns:p14="http://schemas.microsoft.com/office/powerpoint/2010/main" val="179636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48</a:t>
            </a:fld>
            <a:endParaRPr lang="en-US"/>
          </a:p>
        </p:txBody>
      </p:sp>
    </p:spTree>
    <p:extLst>
      <p:ext uri="{BB962C8B-B14F-4D97-AF65-F5344CB8AC3E}">
        <p14:creationId xmlns:p14="http://schemas.microsoft.com/office/powerpoint/2010/main" val="1369286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49</a:t>
            </a:fld>
            <a:endParaRPr lang="en-US"/>
          </a:p>
        </p:txBody>
      </p:sp>
    </p:spTree>
    <p:extLst>
      <p:ext uri="{BB962C8B-B14F-4D97-AF65-F5344CB8AC3E}">
        <p14:creationId xmlns:p14="http://schemas.microsoft.com/office/powerpoint/2010/main" val="2458738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50</a:t>
            </a:fld>
            <a:endParaRPr lang="en-US"/>
          </a:p>
        </p:txBody>
      </p:sp>
    </p:spTree>
    <p:extLst>
      <p:ext uri="{BB962C8B-B14F-4D97-AF65-F5344CB8AC3E}">
        <p14:creationId xmlns:p14="http://schemas.microsoft.com/office/powerpoint/2010/main" val="347181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dirty="0"/>
          </a:p>
        </p:txBody>
      </p:sp>
    </p:spTree>
    <p:extLst>
      <p:ext uri="{BB962C8B-B14F-4D97-AF65-F5344CB8AC3E}">
        <p14:creationId xmlns:p14="http://schemas.microsoft.com/office/powerpoint/2010/main" val="1546054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51</a:t>
            </a:fld>
            <a:endParaRPr lang="en-US"/>
          </a:p>
        </p:txBody>
      </p:sp>
    </p:spTree>
    <p:extLst>
      <p:ext uri="{BB962C8B-B14F-4D97-AF65-F5344CB8AC3E}">
        <p14:creationId xmlns:p14="http://schemas.microsoft.com/office/powerpoint/2010/main" val="1685208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52</a:t>
            </a:fld>
            <a:endParaRPr lang="en-US"/>
          </a:p>
        </p:txBody>
      </p:sp>
    </p:spTree>
    <p:extLst>
      <p:ext uri="{BB962C8B-B14F-4D97-AF65-F5344CB8AC3E}">
        <p14:creationId xmlns:p14="http://schemas.microsoft.com/office/powerpoint/2010/main" val="2822069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53</a:t>
            </a:fld>
            <a:endParaRPr lang="en-US"/>
          </a:p>
        </p:txBody>
      </p:sp>
    </p:spTree>
    <p:extLst>
      <p:ext uri="{BB962C8B-B14F-4D97-AF65-F5344CB8AC3E}">
        <p14:creationId xmlns:p14="http://schemas.microsoft.com/office/powerpoint/2010/main" val="3955631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54</a:t>
            </a:fld>
            <a:endParaRPr lang="en-US"/>
          </a:p>
        </p:txBody>
      </p:sp>
    </p:spTree>
    <p:extLst>
      <p:ext uri="{BB962C8B-B14F-4D97-AF65-F5344CB8AC3E}">
        <p14:creationId xmlns:p14="http://schemas.microsoft.com/office/powerpoint/2010/main" val="3435476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55</a:t>
            </a:fld>
            <a:endParaRPr lang="en-US"/>
          </a:p>
        </p:txBody>
      </p:sp>
    </p:spTree>
    <p:extLst>
      <p:ext uri="{BB962C8B-B14F-4D97-AF65-F5344CB8AC3E}">
        <p14:creationId xmlns:p14="http://schemas.microsoft.com/office/powerpoint/2010/main" val="4222836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56</a:t>
            </a:fld>
            <a:endParaRPr lang="en-US"/>
          </a:p>
        </p:txBody>
      </p:sp>
    </p:spTree>
    <p:extLst>
      <p:ext uri="{BB962C8B-B14F-4D97-AF65-F5344CB8AC3E}">
        <p14:creationId xmlns:p14="http://schemas.microsoft.com/office/powerpoint/2010/main" val="4213476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57</a:t>
            </a:fld>
            <a:endParaRPr lang="en-US"/>
          </a:p>
        </p:txBody>
      </p:sp>
    </p:spTree>
    <p:extLst>
      <p:ext uri="{BB962C8B-B14F-4D97-AF65-F5344CB8AC3E}">
        <p14:creationId xmlns:p14="http://schemas.microsoft.com/office/powerpoint/2010/main" val="3812140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58</a:t>
            </a:fld>
            <a:endParaRPr lang="en-US"/>
          </a:p>
        </p:txBody>
      </p:sp>
    </p:spTree>
    <p:extLst>
      <p:ext uri="{BB962C8B-B14F-4D97-AF65-F5344CB8AC3E}">
        <p14:creationId xmlns:p14="http://schemas.microsoft.com/office/powerpoint/2010/main" val="3923850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60</a:t>
            </a:fld>
            <a:endParaRPr lang="en-US"/>
          </a:p>
        </p:txBody>
      </p:sp>
    </p:spTree>
    <p:extLst>
      <p:ext uri="{BB962C8B-B14F-4D97-AF65-F5344CB8AC3E}">
        <p14:creationId xmlns:p14="http://schemas.microsoft.com/office/powerpoint/2010/main" val="1908853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61</a:t>
            </a:fld>
            <a:endParaRPr lang="en-US"/>
          </a:p>
        </p:txBody>
      </p:sp>
    </p:spTree>
    <p:extLst>
      <p:ext uri="{BB962C8B-B14F-4D97-AF65-F5344CB8AC3E}">
        <p14:creationId xmlns:p14="http://schemas.microsoft.com/office/powerpoint/2010/main" val="53658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dirty="0"/>
          </a:p>
        </p:txBody>
      </p:sp>
    </p:spTree>
    <p:extLst>
      <p:ext uri="{BB962C8B-B14F-4D97-AF65-F5344CB8AC3E}">
        <p14:creationId xmlns:p14="http://schemas.microsoft.com/office/powerpoint/2010/main" val="319610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62</a:t>
            </a:fld>
            <a:endParaRPr lang="en-US"/>
          </a:p>
        </p:txBody>
      </p:sp>
    </p:spTree>
    <p:extLst>
      <p:ext uri="{BB962C8B-B14F-4D97-AF65-F5344CB8AC3E}">
        <p14:creationId xmlns:p14="http://schemas.microsoft.com/office/powerpoint/2010/main" val="3775455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63</a:t>
            </a:fld>
            <a:endParaRPr lang="en-US"/>
          </a:p>
        </p:txBody>
      </p:sp>
    </p:spTree>
    <p:extLst>
      <p:ext uri="{BB962C8B-B14F-4D97-AF65-F5344CB8AC3E}">
        <p14:creationId xmlns:p14="http://schemas.microsoft.com/office/powerpoint/2010/main" val="2701420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64</a:t>
            </a:fld>
            <a:endParaRPr lang="en-US"/>
          </a:p>
        </p:txBody>
      </p:sp>
    </p:spTree>
    <p:extLst>
      <p:ext uri="{BB962C8B-B14F-4D97-AF65-F5344CB8AC3E}">
        <p14:creationId xmlns:p14="http://schemas.microsoft.com/office/powerpoint/2010/main" val="2758337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65</a:t>
            </a:fld>
            <a:endParaRPr lang="en-US"/>
          </a:p>
        </p:txBody>
      </p:sp>
    </p:spTree>
    <p:extLst>
      <p:ext uri="{BB962C8B-B14F-4D97-AF65-F5344CB8AC3E}">
        <p14:creationId xmlns:p14="http://schemas.microsoft.com/office/powerpoint/2010/main" val="829230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67</a:t>
            </a:fld>
            <a:endParaRPr lang="en-US"/>
          </a:p>
        </p:txBody>
      </p:sp>
    </p:spTree>
    <p:extLst>
      <p:ext uri="{BB962C8B-B14F-4D97-AF65-F5344CB8AC3E}">
        <p14:creationId xmlns:p14="http://schemas.microsoft.com/office/powerpoint/2010/main" val="3650594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68</a:t>
            </a:fld>
            <a:endParaRPr lang="en-US"/>
          </a:p>
        </p:txBody>
      </p:sp>
    </p:spTree>
    <p:extLst>
      <p:ext uri="{BB962C8B-B14F-4D97-AF65-F5344CB8AC3E}">
        <p14:creationId xmlns:p14="http://schemas.microsoft.com/office/powerpoint/2010/main" val="96856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69</a:t>
            </a:fld>
            <a:endParaRPr lang="en-US"/>
          </a:p>
        </p:txBody>
      </p:sp>
    </p:spTree>
    <p:extLst>
      <p:ext uri="{BB962C8B-B14F-4D97-AF65-F5344CB8AC3E}">
        <p14:creationId xmlns:p14="http://schemas.microsoft.com/office/powerpoint/2010/main" val="1177087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70</a:t>
            </a:fld>
            <a:endParaRPr lang="en-US"/>
          </a:p>
        </p:txBody>
      </p:sp>
    </p:spTree>
    <p:extLst>
      <p:ext uri="{BB962C8B-B14F-4D97-AF65-F5344CB8AC3E}">
        <p14:creationId xmlns:p14="http://schemas.microsoft.com/office/powerpoint/2010/main" val="936068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71</a:t>
            </a:fld>
            <a:endParaRPr lang="en-US"/>
          </a:p>
        </p:txBody>
      </p:sp>
    </p:spTree>
    <p:extLst>
      <p:ext uri="{BB962C8B-B14F-4D97-AF65-F5344CB8AC3E}">
        <p14:creationId xmlns:p14="http://schemas.microsoft.com/office/powerpoint/2010/main" val="3561007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72</a:t>
            </a:fld>
            <a:endParaRPr lang="en-US"/>
          </a:p>
        </p:txBody>
      </p:sp>
    </p:spTree>
    <p:extLst>
      <p:ext uri="{BB962C8B-B14F-4D97-AF65-F5344CB8AC3E}">
        <p14:creationId xmlns:p14="http://schemas.microsoft.com/office/powerpoint/2010/main" val="117644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a:t>
            </a:fld>
            <a:endParaRPr lang="en-US" dirty="0"/>
          </a:p>
        </p:txBody>
      </p:sp>
    </p:spTree>
    <p:extLst>
      <p:ext uri="{BB962C8B-B14F-4D97-AF65-F5344CB8AC3E}">
        <p14:creationId xmlns:p14="http://schemas.microsoft.com/office/powerpoint/2010/main" val="3005221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73</a:t>
            </a:fld>
            <a:endParaRPr lang="en-US"/>
          </a:p>
        </p:txBody>
      </p:sp>
    </p:spTree>
    <p:extLst>
      <p:ext uri="{BB962C8B-B14F-4D97-AF65-F5344CB8AC3E}">
        <p14:creationId xmlns:p14="http://schemas.microsoft.com/office/powerpoint/2010/main" val="2440201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74</a:t>
            </a:fld>
            <a:endParaRPr lang="en-US"/>
          </a:p>
        </p:txBody>
      </p:sp>
    </p:spTree>
    <p:extLst>
      <p:ext uri="{BB962C8B-B14F-4D97-AF65-F5344CB8AC3E}">
        <p14:creationId xmlns:p14="http://schemas.microsoft.com/office/powerpoint/2010/main" val="2838337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75</a:t>
            </a:fld>
            <a:endParaRPr lang="en-US"/>
          </a:p>
        </p:txBody>
      </p:sp>
    </p:spTree>
    <p:extLst>
      <p:ext uri="{BB962C8B-B14F-4D97-AF65-F5344CB8AC3E}">
        <p14:creationId xmlns:p14="http://schemas.microsoft.com/office/powerpoint/2010/main" val="2676221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76</a:t>
            </a:fld>
            <a:endParaRPr lang="en-US"/>
          </a:p>
        </p:txBody>
      </p:sp>
    </p:spTree>
    <p:extLst>
      <p:ext uri="{BB962C8B-B14F-4D97-AF65-F5344CB8AC3E}">
        <p14:creationId xmlns:p14="http://schemas.microsoft.com/office/powerpoint/2010/main" val="1228766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77</a:t>
            </a:fld>
            <a:endParaRPr lang="en-US"/>
          </a:p>
        </p:txBody>
      </p:sp>
    </p:spTree>
    <p:extLst>
      <p:ext uri="{BB962C8B-B14F-4D97-AF65-F5344CB8AC3E}">
        <p14:creationId xmlns:p14="http://schemas.microsoft.com/office/powerpoint/2010/main" val="28916293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78</a:t>
            </a:fld>
            <a:endParaRPr lang="en-US"/>
          </a:p>
        </p:txBody>
      </p:sp>
    </p:spTree>
    <p:extLst>
      <p:ext uri="{BB962C8B-B14F-4D97-AF65-F5344CB8AC3E}">
        <p14:creationId xmlns:p14="http://schemas.microsoft.com/office/powerpoint/2010/main" val="2839821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79</a:t>
            </a:fld>
            <a:endParaRPr lang="en-US"/>
          </a:p>
        </p:txBody>
      </p:sp>
    </p:spTree>
    <p:extLst>
      <p:ext uri="{BB962C8B-B14F-4D97-AF65-F5344CB8AC3E}">
        <p14:creationId xmlns:p14="http://schemas.microsoft.com/office/powerpoint/2010/main" val="215567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80</a:t>
            </a:fld>
            <a:endParaRPr lang="en-US"/>
          </a:p>
        </p:txBody>
      </p:sp>
    </p:spTree>
    <p:extLst>
      <p:ext uri="{BB962C8B-B14F-4D97-AF65-F5344CB8AC3E}">
        <p14:creationId xmlns:p14="http://schemas.microsoft.com/office/powerpoint/2010/main" val="696418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81</a:t>
            </a:fld>
            <a:endParaRPr lang="en-US"/>
          </a:p>
        </p:txBody>
      </p:sp>
    </p:spTree>
    <p:extLst>
      <p:ext uri="{BB962C8B-B14F-4D97-AF65-F5344CB8AC3E}">
        <p14:creationId xmlns:p14="http://schemas.microsoft.com/office/powerpoint/2010/main" val="36201050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82</a:t>
            </a:fld>
            <a:endParaRPr lang="en-US"/>
          </a:p>
        </p:txBody>
      </p:sp>
    </p:spTree>
    <p:extLst>
      <p:ext uri="{BB962C8B-B14F-4D97-AF65-F5344CB8AC3E}">
        <p14:creationId xmlns:p14="http://schemas.microsoft.com/office/powerpoint/2010/main" val="216700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a:t>
            </a:fld>
            <a:endParaRPr lang="en-US" dirty="0"/>
          </a:p>
        </p:txBody>
      </p:sp>
    </p:spTree>
    <p:extLst>
      <p:ext uri="{BB962C8B-B14F-4D97-AF65-F5344CB8AC3E}">
        <p14:creationId xmlns:p14="http://schemas.microsoft.com/office/powerpoint/2010/main" val="27740145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83</a:t>
            </a:fld>
            <a:endParaRPr lang="en-US"/>
          </a:p>
        </p:txBody>
      </p:sp>
    </p:spTree>
    <p:extLst>
      <p:ext uri="{BB962C8B-B14F-4D97-AF65-F5344CB8AC3E}">
        <p14:creationId xmlns:p14="http://schemas.microsoft.com/office/powerpoint/2010/main" val="438356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84</a:t>
            </a:fld>
            <a:endParaRPr lang="en-US"/>
          </a:p>
        </p:txBody>
      </p:sp>
    </p:spTree>
    <p:extLst>
      <p:ext uri="{BB962C8B-B14F-4D97-AF65-F5344CB8AC3E}">
        <p14:creationId xmlns:p14="http://schemas.microsoft.com/office/powerpoint/2010/main" val="37408606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86</a:t>
            </a:fld>
            <a:endParaRPr lang="en-US"/>
          </a:p>
        </p:txBody>
      </p:sp>
    </p:spTree>
    <p:extLst>
      <p:ext uri="{BB962C8B-B14F-4D97-AF65-F5344CB8AC3E}">
        <p14:creationId xmlns:p14="http://schemas.microsoft.com/office/powerpoint/2010/main" val="40519837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87</a:t>
            </a:fld>
            <a:endParaRPr lang="en-US"/>
          </a:p>
        </p:txBody>
      </p:sp>
    </p:spTree>
    <p:extLst>
      <p:ext uri="{BB962C8B-B14F-4D97-AF65-F5344CB8AC3E}">
        <p14:creationId xmlns:p14="http://schemas.microsoft.com/office/powerpoint/2010/main" val="12775534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89</a:t>
            </a:fld>
            <a:endParaRPr lang="en-US"/>
          </a:p>
        </p:txBody>
      </p:sp>
    </p:spTree>
    <p:extLst>
      <p:ext uri="{BB962C8B-B14F-4D97-AF65-F5344CB8AC3E}">
        <p14:creationId xmlns:p14="http://schemas.microsoft.com/office/powerpoint/2010/main" val="18512093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90</a:t>
            </a:fld>
            <a:endParaRPr lang="en-US"/>
          </a:p>
        </p:txBody>
      </p:sp>
    </p:spTree>
    <p:extLst>
      <p:ext uri="{BB962C8B-B14F-4D97-AF65-F5344CB8AC3E}">
        <p14:creationId xmlns:p14="http://schemas.microsoft.com/office/powerpoint/2010/main" val="41977030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91</a:t>
            </a:fld>
            <a:endParaRPr lang="en-US"/>
          </a:p>
        </p:txBody>
      </p:sp>
    </p:spTree>
    <p:extLst>
      <p:ext uri="{BB962C8B-B14F-4D97-AF65-F5344CB8AC3E}">
        <p14:creationId xmlns:p14="http://schemas.microsoft.com/office/powerpoint/2010/main" val="31843601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92</a:t>
            </a:fld>
            <a:endParaRPr lang="en-US"/>
          </a:p>
        </p:txBody>
      </p:sp>
    </p:spTree>
    <p:extLst>
      <p:ext uri="{BB962C8B-B14F-4D97-AF65-F5344CB8AC3E}">
        <p14:creationId xmlns:p14="http://schemas.microsoft.com/office/powerpoint/2010/main" val="1343092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93</a:t>
            </a:fld>
            <a:endParaRPr lang="en-US"/>
          </a:p>
        </p:txBody>
      </p:sp>
    </p:spTree>
    <p:extLst>
      <p:ext uri="{BB962C8B-B14F-4D97-AF65-F5344CB8AC3E}">
        <p14:creationId xmlns:p14="http://schemas.microsoft.com/office/powerpoint/2010/main" val="1396794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94</a:t>
            </a:fld>
            <a:endParaRPr lang="en-US"/>
          </a:p>
        </p:txBody>
      </p:sp>
    </p:spTree>
    <p:extLst>
      <p:ext uri="{BB962C8B-B14F-4D97-AF65-F5344CB8AC3E}">
        <p14:creationId xmlns:p14="http://schemas.microsoft.com/office/powerpoint/2010/main" val="57500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a:t>
            </a:fld>
            <a:endParaRPr lang="en-US" dirty="0"/>
          </a:p>
        </p:txBody>
      </p:sp>
    </p:spTree>
    <p:extLst>
      <p:ext uri="{BB962C8B-B14F-4D97-AF65-F5344CB8AC3E}">
        <p14:creationId xmlns:p14="http://schemas.microsoft.com/office/powerpoint/2010/main" val="4337675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95</a:t>
            </a:fld>
            <a:endParaRPr lang="en-US"/>
          </a:p>
        </p:txBody>
      </p:sp>
    </p:spTree>
    <p:extLst>
      <p:ext uri="{BB962C8B-B14F-4D97-AF65-F5344CB8AC3E}">
        <p14:creationId xmlns:p14="http://schemas.microsoft.com/office/powerpoint/2010/main" val="40715008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96</a:t>
            </a:fld>
            <a:endParaRPr lang="en-US"/>
          </a:p>
        </p:txBody>
      </p:sp>
    </p:spTree>
    <p:extLst>
      <p:ext uri="{BB962C8B-B14F-4D97-AF65-F5344CB8AC3E}">
        <p14:creationId xmlns:p14="http://schemas.microsoft.com/office/powerpoint/2010/main" val="833197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97</a:t>
            </a:fld>
            <a:endParaRPr lang="en-US"/>
          </a:p>
        </p:txBody>
      </p:sp>
    </p:spTree>
    <p:extLst>
      <p:ext uri="{BB962C8B-B14F-4D97-AF65-F5344CB8AC3E}">
        <p14:creationId xmlns:p14="http://schemas.microsoft.com/office/powerpoint/2010/main" val="24725774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99</a:t>
            </a:fld>
            <a:endParaRPr lang="en-US"/>
          </a:p>
        </p:txBody>
      </p:sp>
    </p:spTree>
    <p:extLst>
      <p:ext uri="{BB962C8B-B14F-4D97-AF65-F5344CB8AC3E}">
        <p14:creationId xmlns:p14="http://schemas.microsoft.com/office/powerpoint/2010/main" val="35992070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100</a:t>
            </a:fld>
            <a:endParaRPr lang="en-US"/>
          </a:p>
        </p:txBody>
      </p:sp>
    </p:spTree>
    <p:extLst>
      <p:ext uri="{BB962C8B-B14F-4D97-AF65-F5344CB8AC3E}">
        <p14:creationId xmlns:p14="http://schemas.microsoft.com/office/powerpoint/2010/main" val="30913964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101</a:t>
            </a:fld>
            <a:endParaRPr lang="en-US"/>
          </a:p>
        </p:txBody>
      </p:sp>
    </p:spTree>
    <p:extLst>
      <p:ext uri="{BB962C8B-B14F-4D97-AF65-F5344CB8AC3E}">
        <p14:creationId xmlns:p14="http://schemas.microsoft.com/office/powerpoint/2010/main" val="4263160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102</a:t>
            </a:fld>
            <a:endParaRPr lang="en-US"/>
          </a:p>
        </p:txBody>
      </p:sp>
    </p:spTree>
    <p:extLst>
      <p:ext uri="{BB962C8B-B14F-4D97-AF65-F5344CB8AC3E}">
        <p14:creationId xmlns:p14="http://schemas.microsoft.com/office/powerpoint/2010/main" val="30995288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103</a:t>
            </a:fld>
            <a:endParaRPr lang="en-US"/>
          </a:p>
        </p:txBody>
      </p:sp>
    </p:spTree>
    <p:extLst>
      <p:ext uri="{BB962C8B-B14F-4D97-AF65-F5344CB8AC3E}">
        <p14:creationId xmlns:p14="http://schemas.microsoft.com/office/powerpoint/2010/main" val="4109168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104</a:t>
            </a:fld>
            <a:endParaRPr lang="en-US"/>
          </a:p>
        </p:txBody>
      </p:sp>
    </p:spTree>
    <p:extLst>
      <p:ext uri="{BB962C8B-B14F-4D97-AF65-F5344CB8AC3E}">
        <p14:creationId xmlns:p14="http://schemas.microsoft.com/office/powerpoint/2010/main" val="13454785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105</a:t>
            </a:fld>
            <a:endParaRPr lang="en-US"/>
          </a:p>
        </p:txBody>
      </p:sp>
    </p:spTree>
    <p:extLst>
      <p:ext uri="{BB962C8B-B14F-4D97-AF65-F5344CB8AC3E}">
        <p14:creationId xmlns:p14="http://schemas.microsoft.com/office/powerpoint/2010/main" val="246605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dirty="0"/>
          </a:p>
        </p:txBody>
      </p:sp>
    </p:spTree>
    <p:extLst>
      <p:ext uri="{BB962C8B-B14F-4D97-AF65-F5344CB8AC3E}">
        <p14:creationId xmlns:p14="http://schemas.microsoft.com/office/powerpoint/2010/main" val="42257333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106</a:t>
            </a:fld>
            <a:endParaRPr lang="en-US"/>
          </a:p>
        </p:txBody>
      </p:sp>
    </p:spTree>
    <p:extLst>
      <p:ext uri="{BB962C8B-B14F-4D97-AF65-F5344CB8AC3E}">
        <p14:creationId xmlns:p14="http://schemas.microsoft.com/office/powerpoint/2010/main" val="9230680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107</a:t>
            </a:fld>
            <a:endParaRPr lang="en-US"/>
          </a:p>
        </p:txBody>
      </p:sp>
    </p:spTree>
    <p:extLst>
      <p:ext uri="{BB962C8B-B14F-4D97-AF65-F5344CB8AC3E}">
        <p14:creationId xmlns:p14="http://schemas.microsoft.com/office/powerpoint/2010/main" val="38094227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108</a:t>
            </a:fld>
            <a:endParaRPr lang="en-US"/>
          </a:p>
        </p:txBody>
      </p:sp>
    </p:spTree>
    <p:extLst>
      <p:ext uri="{BB962C8B-B14F-4D97-AF65-F5344CB8AC3E}">
        <p14:creationId xmlns:p14="http://schemas.microsoft.com/office/powerpoint/2010/main" val="3874657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109</a:t>
            </a:fld>
            <a:endParaRPr lang="en-US"/>
          </a:p>
        </p:txBody>
      </p:sp>
    </p:spTree>
    <p:extLst>
      <p:ext uri="{BB962C8B-B14F-4D97-AF65-F5344CB8AC3E}">
        <p14:creationId xmlns:p14="http://schemas.microsoft.com/office/powerpoint/2010/main" val="7644426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110</a:t>
            </a:fld>
            <a:endParaRPr lang="en-US"/>
          </a:p>
        </p:txBody>
      </p:sp>
    </p:spTree>
    <p:extLst>
      <p:ext uri="{BB962C8B-B14F-4D97-AF65-F5344CB8AC3E}">
        <p14:creationId xmlns:p14="http://schemas.microsoft.com/office/powerpoint/2010/main" val="1808157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113</a:t>
            </a:fld>
            <a:endParaRPr lang="en-US"/>
          </a:p>
        </p:txBody>
      </p:sp>
    </p:spTree>
    <p:extLst>
      <p:ext uri="{BB962C8B-B14F-4D97-AF65-F5344CB8AC3E}">
        <p14:creationId xmlns:p14="http://schemas.microsoft.com/office/powerpoint/2010/main" val="22011187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114</a:t>
            </a:fld>
            <a:endParaRPr lang="en-US"/>
          </a:p>
        </p:txBody>
      </p:sp>
    </p:spTree>
    <p:extLst>
      <p:ext uri="{BB962C8B-B14F-4D97-AF65-F5344CB8AC3E}">
        <p14:creationId xmlns:p14="http://schemas.microsoft.com/office/powerpoint/2010/main" val="52117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115</a:t>
            </a:fld>
            <a:endParaRPr lang="en-US"/>
          </a:p>
        </p:txBody>
      </p:sp>
    </p:spTree>
    <p:extLst>
      <p:ext uri="{BB962C8B-B14F-4D97-AF65-F5344CB8AC3E}">
        <p14:creationId xmlns:p14="http://schemas.microsoft.com/office/powerpoint/2010/main" val="36334108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117</a:t>
            </a:fld>
            <a:endParaRPr lang="en-US"/>
          </a:p>
        </p:txBody>
      </p:sp>
    </p:spTree>
    <p:extLst>
      <p:ext uri="{BB962C8B-B14F-4D97-AF65-F5344CB8AC3E}">
        <p14:creationId xmlns:p14="http://schemas.microsoft.com/office/powerpoint/2010/main" val="34482378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118</a:t>
            </a:fld>
            <a:endParaRPr lang="en-US"/>
          </a:p>
        </p:txBody>
      </p:sp>
    </p:spTree>
    <p:extLst>
      <p:ext uri="{BB962C8B-B14F-4D97-AF65-F5344CB8AC3E}">
        <p14:creationId xmlns:p14="http://schemas.microsoft.com/office/powerpoint/2010/main" val="104647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dirty="0"/>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dirty="0"/>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dirty="0"/>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dirty="0"/>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dirty="0"/>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dirty="0"/>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dirty="0"/>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dirty="0"/>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DO" dirty="0"/>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15/8/2023</a:t>
            </a:fld>
            <a:endParaRPr lang="es-DO" dirty="0"/>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dirty="0"/>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dirty="0"/>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dirty="0"/>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15/8/2023</a:t>
            </a:fld>
            <a:endParaRPr lang="es-DO" dirty="0"/>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dirty="0"/>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dirty="0"/>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37</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104877"/>
            <a:ext cx="6323857" cy="1754326"/>
          </a:xfrm>
          <a:prstGeom prst="rect">
            <a:avLst/>
          </a:prstGeom>
          <a:noFill/>
        </p:spPr>
        <p:txBody>
          <a:bodyPr wrap="square" rtlCol="0">
            <a:spAutoFit/>
          </a:bodyPr>
          <a:lstStyle/>
          <a:p>
            <a:pPr algn="ctr"/>
            <a:r>
              <a:rPr lang="es-ES" sz="5400" b="1" dirty="0"/>
              <a:t>SALID DE ELLA PUEBLO MÍO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6834" y="359930"/>
            <a:ext cx="11385755"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Note la siguiente comparación entre el </a:t>
            </a:r>
            <a:r>
              <a:rPr lang="es-ES" sz="6600" b="1" dirty="0">
                <a:solidFill>
                  <a:srgbClr val="C00000"/>
                </a:solidFill>
              </a:rPr>
              <a:t>mensaje del segundo ángel</a:t>
            </a:r>
            <a:r>
              <a:rPr lang="es-ES" sz="6600" b="1" dirty="0">
                <a:solidFill>
                  <a:srgbClr val="002060"/>
                </a:solidFill>
              </a:rPr>
              <a:t> de Apocalipsis 14:8 y el </a:t>
            </a:r>
            <a:r>
              <a:rPr lang="es-ES" sz="6600" b="1" dirty="0">
                <a:solidFill>
                  <a:srgbClr val="C00000"/>
                </a:solidFill>
              </a:rPr>
              <a:t>fuerte clamor del ángel </a:t>
            </a:r>
            <a:r>
              <a:rPr lang="es-ES" sz="6600" b="1" dirty="0">
                <a:solidFill>
                  <a:srgbClr val="002060"/>
                </a:solidFill>
              </a:rPr>
              <a:t>de Apocalipsis 18:1-5:</a:t>
            </a:r>
            <a:endParaRPr lang="es-ES" sz="6600" b="1" dirty="0">
              <a:solidFill>
                <a:srgbClr val="C00000"/>
              </a:solidFill>
            </a:endParaRPr>
          </a:p>
        </p:txBody>
      </p:sp>
    </p:spTree>
    <p:extLst>
      <p:ext uri="{BB962C8B-B14F-4D97-AF65-F5344CB8AC3E}">
        <p14:creationId xmlns:p14="http://schemas.microsoft.com/office/powerpoint/2010/main" val="10431898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496401"/>
            <a:ext cx="1126776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Una </a:t>
            </a:r>
            <a:r>
              <a:rPr lang="es-ES" sz="5400" b="1" dirty="0">
                <a:solidFill>
                  <a:srgbClr val="002060"/>
                </a:solidFill>
              </a:rPr>
              <a:t>relación fornicaria entre la iglesia y el estado (</a:t>
            </a:r>
            <a:r>
              <a:rPr lang="es-ES" sz="5400" b="1" dirty="0" smtClean="0">
                <a:solidFill>
                  <a:srgbClr val="002060"/>
                </a:solidFill>
              </a:rPr>
              <a:t>Ap. 17:2; </a:t>
            </a:r>
            <a:r>
              <a:rPr lang="es-ES" sz="5400" b="1" dirty="0">
                <a:solidFill>
                  <a:srgbClr val="002060"/>
                </a:solidFill>
              </a:rPr>
              <a:t>18:3).</a:t>
            </a:r>
          </a:p>
          <a:p>
            <a:pPr marL="685800" indent="-685800">
              <a:buClr>
                <a:srgbClr val="FF0000"/>
              </a:buClr>
              <a:buFont typeface="Wingdings" panose="05000000000000000000" pitchFamily="2" charset="2"/>
              <a:buChar char="Ø"/>
            </a:pPr>
            <a:r>
              <a:rPr lang="es-ES" sz="5400" b="1" dirty="0" smtClean="0">
                <a:solidFill>
                  <a:srgbClr val="002060"/>
                </a:solidFill>
              </a:rPr>
              <a:t>Persecución </a:t>
            </a:r>
            <a:r>
              <a:rPr lang="es-ES" sz="5400" b="1" dirty="0">
                <a:solidFill>
                  <a:srgbClr val="002060"/>
                </a:solidFill>
              </a:rPr>
              <a:t>del pueblo de Dios (</a:t>
            </a:r>
            <a:r>
              <a:rPr lang="es-ES" sz="5400" b="1" dirty="0" smtClean="0">
                <a:solidFill>
                  <a:srgbClr val="002060"/>
                </a:solidFill>
              </a:rPr>
              <a:t>Ap. </a:t>
            </a:r>
            <a:r>
              <a:rPr lang="es-ES" sz="5400" b="1" dirty="0">
                <a:solidFill>
                  <a:srgbClr val="002060"/>
                </a:solidFill>
              </a:rPr>
              <a:t>17:6; 18:20, 24; vea </a:t>
            </a:r>
            <a:r>
              <a:rPr lang="es-ES" sz="5400" b="1" dirty="0" err="1" smtClean="0">
                <a:solidFill>
                  <a:srgbClr val="002060"/>
                </a:solidFill>
              </a:rPr>
              <a:t>Jer</a:t>
            </a:r>
            <a:r>
              <a:rPr lang="es-ES" sz="5400" b="1" dirty="0" smtClean="0">
                <a:solidFill>
                  <a:srgbClr val="002060"/>
                </a:solidFill>
              </a:rPr>
              <a:t>. </a:t>
            </a:r>
            <a:r>
              <a:rPr lang="es-ES" sz="5400" b="1" dirty="0">
                <a:solidFill>
                  <a:srgbClr val="002060"/>
                </a:solidFill>
              </a:rPr>
              <a:t>51:24).</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arte del engaño por medio de la hechicería (</a:t>
            </a:r>
            <a:r>
              <a:rPr lang="es-ES" sz="5400" b="1" dirty="0" smtClean="0">
                <a:solidFill>
                  <a:srgbClr val="002060"/>
                </a:solidFill>
              </a:rPr>
              <a:t>Ap. </a:t>
            </a:r>
            <a:r>
              <a:rPr lang="es-ES" sz="5400" b="1" dirty="0">
                <a:solidFill>
                  <a:srgbClr val="002060"/>
                </a:solidFill>
              </a:rPr>
              <a:t>16:13, 14; 18:23).</a:t>
            </a:r>
            <a:endParaRPr lang="es-ES" sz="5400" b="1" dirty="0">
              <a:solidFill>
                <a:srgbClr val="002060"/>
              </a:solidFill>
            </a:endParaRPr>
          </a:p>
        </p:txBody>
      </p:sp>
    </p:spTree>
    <p:extLst>
      <p:ext uri="{BB962C8B-B14F-4D97-AF65-F5344CB8AC3E}">
        <p14:creationId xmlns:p14="http://schemas.microsoft.com/office/powerpoint/2010/main" val="13507570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73157"/>
            <a:ext cx="1117166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Las plagas de Babilonia se encuentran en Apocalipsis 16. La culminación de su castigo será en las últimas dos plagas cuando las multitudes le retiren su apoyo y se lancen en contra de ella (Apocalipsis 16:19; 17:1, 16; 18:6-8).</a:t>
            </a:r>
          </a:p>
        </p:txBody>
      </p:sp>
    </p:spTree>
    <p:extLst>
      <p:ext uri="{BB962C8B-B14F-4D97-AF65-F5344CB8AC3E}">
        <p14:creationId xmlns:p14="http://schemas.microsoft.com/office/powerpoint/2010/main" val="30483846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150479"/>
            <a:ext cx="1117166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expresión ‘Dios se ha acordado’ debe comprenderse en el contexto del pacto. No es que Dios se olvida de lo que ha hecho Babilonia y de repente se acuerda. Dios está muy </a:t>
            </a:r>
            <a:r>
              <a:rPr lang="es-ES" sz="4800" b="1" dirty="0" smtClean="0">
                <a:solidFill>
                  <a:srgbClr val="002060"/>
                </a:solidFill>
              </a:rPr>
              <a:t>consciente de </a:t>
            </a:r>
            <a:r>
              <a:rPr lang="es-ES" sz="4800" b="1" dirty="0">
                <a:solidFill>
                  <a:srgbClr val="002060"/>
                </a:solidFill>
              </a:rPr>
              <a:t>los pecados de Babilonia que se han ido acumulando durante muchos años (compare Jeremías 51:9). </a:t>
            </a:r>
          </a:p>
        </p:txBody>
      </p:sp>
    </p:spTree>
    <p:extLst>
      <p:ext uri="{BB962C8B-B14F-4D97-AF65-F5344CB8AC3E}">
        <p14:creationId xmlns:p14="http://schemas.microsoft.com/office/powerpoint/2010/main" val="19865759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1583" y="24268"/>
            <a:ext cx="11356258"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Cuando </a:t>
            </a:r>
            <a:r>
              <a:rPr lang="es-ES" sz="4800" b="1" dirty="0">
                <a:solidFill>
                  <a:srgbClr val="002060"/>
                </a:solidFill>
              </a:rPr>
              <a:t>la suma de los pecados alcance el límite que Dios ha establecido, Él se acordará, es decir, ejecutará la sentencia. El ‘recordar’ de Dios debe entenderse en el sentido que Dios demora en derramar su ira hasta que la copa de iniquidad esté llena. Dios dilata el castigo y cuando la copa se llena, Él ‘se acuerda' (Génesis 15:16; Apocalipsis 14:10; 16:19; Mateo 23:32).</a:t>
            </a:r>
          </a:p>
        </p:txBody>
      </p:sp>
    </p:spTree>
    <p:extLst>
      <p:ext uri="{BB962C8B-B14F-4D97-AF65-F5344CB8AC3E}">
        <p14:creationId xmlns:p14="http://schemas.microsoft.com/office/powerpoint/2010/main" val="22660937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1583" y="393600"/>
            <a:ext cx="1135625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Viene a la mente la condenación de las ciudades de la llanura. Antes de destruir las ciudades Dios hizo un juicio investigador para determinar si habían sobrepasado el límite de la tolerancia divina. Cuando Dios determinó que la copa estaba llena, destruyó las ciudades. (Génesis 13:13; 18:20, 21).</a:t>
            </a:r>
          </a:p>
        </p:txBody>
      </p:sp>
    </p:spTree>
    <p:extLst>
      <p:ext uri="{BB962C8B-B14F-4D97-AF65-F5344CB8AC3E}">
        <p14:creationId xmlns:p14="http://schemas.microsoft.com/office/powerpoint/2010/main" val="8723890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28" y="1436092"/>
            <a:ext cx="11284217" cy="4832092"/>
          </a:xfrm>
          <a:prstGeom prst="rect">
            <a:avLst/>
          </a:prstGeom>
          <a:noFill/>
        </p:spPr>
        <p:txBody>
          <a:bodyPr wrap="square" rtlCol="0">
            <a:spAutoFit/>
          </a:bodyPr>
          <a:lstStyle/>
          <a:p>
            <a:r>
              <a:rPr lang="es-ES" sz="4400" b="1" dirty="0">
                <a:solidFill>
                  <a:schemeClr val="bg1"/>
                </a:solidFill>
              </a:rPr>
              <a:t>“La destrucción de Sodoma y Gomorra se debió a su excesiva maldad. Dieron rienda suelta a sus apetitos intemperantes, y luego a sus pasiones corruptas, hasta que estuvieron tan degradados, y sus pecados llegaron a ser tan abominables, que </a:t>
            </a:r>
            <a:r>
              <a:rPr lang="es-ES" sz="4400" b="1" dirty="0">
                <a:solidFill>
                  <a:srgbClr val="FFFF00"/>
                </a:solidFill>
              </a:rPr>
              <a:t>su copa de iniquidad se llenó</a:t>
            </a:r>
            <a:r>
              <a:rPr lang="es-ES" sz="4400" b="1" dirty="0">
                <a:solidFill>
                  <a:schemeClr val="bg1"/>
                </a:solidFill>
              </a:rPr>
              <a:t>, y fueron consumidos con fuego del cielo</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Consejos sobre el Régimen Alimenticio, párrafo #87</a:t>
            </a:r>
          </a:p>
        </p:txBody>
      </p:sp>
    </p:spTree>
    <p:extLst>
      <p:ext uri="{BB962C8B-B14F-4D97-AF65-F5344CB8AC3E}">
        <p14:creationId xmlns:p14="http://schemas.microsoft.com/office/powerpoint/2010/main" val="32189121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28" y="698672"/>
            <a:ext cx="11284217" cy="6186309"/>
          </a:xfrm>
          <a:prstGeom prst="rect">
            <a:avLst/>
          </a:prstGeom>
          <a:noFill/>
        </p:spPr>
        <p:txBody>
          <a:bodyPr wrap="square" rtlCol="0">
            <a:spAutoFit/>
          </a:bodyPr>
          <a:lstStyle/>
          <a:p>
            <a:r>
              <a:rPr lang="es-ES" sz="4400" b="1" dirty="0">
                <a:solidFill>
                  <a:schemeClr val="bg1"/>
                </a:solidFill>
              </a:rPr>
              <a:t>“Con una exactitud inequívoca el Infinito guarda una </a:t>
            </a:r>
            <a:r>
              <a:rPr lang="es-ES" sz="4400" b="1" dirty="0">
                <a:solidFill>
                  <a:srgbClr val="FFFF00"/>
                </a:solidFill>
              </a:rPr>
              <a:t>cuenta con las naciones</a:t>
            </a:r>
            <a:r>
              <a:rPr lang="es-ES" sz="4400" b="1" dirty="0">
                <a:solidFill>
                  <a:schemeClr val="bg1"/>
                </a:solidFill>
              </a:rPr>
              <a:t>. Mientras ofrece su misericordia, y llama al arrepentimiento, esta </a:t>
            </a:r>
            <a:r>
              <a:rPr lang="es-ES" sz="4400" b="1" dirty="0">
                <a:solidFill>
                  <a:srgbClr val="FFFF00"/>
                </a:solidFill>
              </a:rPr>
              <a:t>cuenta permanece abierta</a:t>
            </a:r>
            <a:r>
              <a:rPr lang="es-ES" sz="4400" b="1" dirty="0">
                <a:solidFill>
                  <a:schemeClr val="bg1"/>
                </a:solidFill>
              </a:rPr>
              <a:t>; pero cuando las </a:t>
            </a:r>
            <a:r>
              <a:rPr lang="es-ES" sz="4400" b="1" dirty="0">
                <a:solidFill>
                  <a:srgbClr val="FFFF00"/>
                </a:solidFill>
              </a:rPr>
              <a:t>cifras llegan a cierta cantidad</a:t>
            </a:r>
            <a:r>
              <a:rPr lang="es-ES" sz="4400" b="1" dirty="0">
                <a:solidFill>
                  <a:schemeClr val="bg1"/>
                </a:solidFill>
              </a:rPr>
              <a:t> que Dios ha fijado, el ministerio de </a:t>
            </a:r>
            <a:r>
              <a:rPr lang="es-ES" sz="4400" b="1" dirty="0">
                <a:solidFill>
                  <a:srgbClr val="FFFF00"/>
                </a:solidFill>
              </a:rPr>
              <a:t>su ira comienza</a:t>
            </a:r>
            <a:r>
              <a:rPr lang="es-ES" sz="4400" b="1" dirty="0">
                <a:solidFill>
                  <a:schemeClr val="bg1"/>
                </a:solidFill>
              </a:rPr>
              <a:t>. La cuenta </a:t>
            </a:r>
            <a:r>
              <a:rPr lang="es-ES" sz="4400" b="1" dirty="0">
                <a:solidFill>
                  <a:srgbClr val="FFFF00"/>
                </a:solidFill>
              </a:rPr>
              <a:t>se cierra</a:t>
            </a:r>
            <a:r>
              <a:rPr lang="es-ES" sz="4400" b="1" dirty="0">
                <a:solidFill>
                  <a:schemeClr val="bg1"/>
                </a:solidFill>
              </a:rPr>
              <a:t>. Cesa la paciencia divina. La misericordia </a:t>
            </a:r>
            <a:r>
              <a:rPr lang="es-ES" sz="4400" b="1" dirty="0">
                <a:solidFill>
                  <a:srgbClr val="FFFF00"/>
                </a:solidFill>
              </a:rPr>
              <a:t>ya no intercede</a:t>
            </a:r>
            <a:r>
              <a:rPr lang="es-ES" sz="4400" b="1" dirty="0">
                <a:solidFill>
                  <a:schemeClr val="bg1"/>
                </a:solidFill>
              </a:rPr>
              <a:t> en favor de aquellas naciones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Profetas y Reyes, p. 269</a:t>
            </a:r>
          </a:p>
        </p:txBody>
      </p:sp>
    </p:spTree>
    <p:extLst>
      <p:ext uri="{BB962C8B-B14F-4D97-AF65-F5344CB8AC3E}">
        <p14:creationId xmlns:p14="http://schemas.microsoft.com/office/powerpoint/2010/main" val="29091320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28" y="698672"/>
            <a:ext cx="11284217" cy="6001643"/>
          </a:xfrm>
          <a:prstGeom prst="rect">
            <a:avLst/>
          </a:prstGeom>
          <a:noFill/>
        </p:spPr>
        <p:txBody>
          <a:bodyPr wrap="square" rtlCol="0">
            <a:spAutoFit/>
          </a:bodyPr>
          <a:lstStyle/>
          <a:p>
            <a:r>
              <a:rPr lang="es-ES" sz="4800" b="1" dirty="0">
                <a:solidFill>
                  <a:schemeClr val="bg1"/>
                </a:solidFill>
              </a:rPr>
              <a:t>“De los amorreos dijo el Señor: ‘Y en la cuarta generación volverán acá; porque aún no ha llegado </a:t>
            </a:r>
            <a:r>
              <a:rPr lang="es-ES" sz="4800" b="1" dirty="0">
                <a:solidFill>
                  <a:srgbClr val="FFFF00"/>
                </a:solidFill>
              </a:rPr>
              <a:t>a su colmo </a:t>
            </a:r>
            <a:r>
              <a:rPr lang="es-ES" sz="4800" b="1" dirty="0">
                <a:solidFill>
                  <a:schemeClr val="bg1"/>
                </a:solidFill>
              </a:rPr>
              <a:t>la maldad del amorreo hasta aquí.’ Aun cuando esta nación resaltaba por su idolatría y corrupción, no había llenado aun la copa de su iniquidad y por eso Dios no dio la orden para que fuera totalmente destruida.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Testimonios para la Iglesia, 5T</a:t>
            </a:r>
            <a:r>
              <a:rPr lang="es-ES" dirty="0"/>
              <a:t>, p. 208</a:t>
            </a:r>
          </a:p>
        </p:txBody>
      </p:sp>
    </p:spTree>
    <p:extLst>
      <p:ext uri="{BB962C8B-B14F-4D97-AF65-F5344CB8AC3E}">
        <p14:creationId xmlns:p14="http://schemas.microsoft.com/office/powerpoint/2010/main" val="27175351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4424" y="0"/>
            <a:ext cx="11284217" cy="6740307"/>
          </a:xfrm>
          <a:prstGeom prst="rect">
            <a:avLst/>
          </a:prstGeom>
          <a:noFill/>
        </p:spPr>
        <p:txBody>
          <a:bodyPr wrap="square" rtlCol="0">
            <a:spAutoFit/>
          </a:bodyPr>
          <a:lstStyle/>
          <a:p>
            <a:r>
              <a:rPr lang="es-ES" sz="5400" b="1" dirty="0" smtClean="0">
                <a:solidFill>
                  <a:schemeClr val="bg1"/>
                </a:solidFill>
              </a:rPr>
              <a:t>Los </a:t>
            </a:r>
            <a:r>
              <a:rPr lang="es-ES" sz="5400" b="1" dirty="0">
                <a:solidFill>
                  <a:schemeClr val="bg1"/>
                </a:solidFill>
              </a:rPr>
              <a:t>habitantes debían ver la manifestación del poder divino de manera patente para que no tuviesen excusa. El creador compasivo estuvo dispuesto a soportar la iniquidad hasta la cuarta generación. Luego, si no había una mejora sus juicios recaerían sobre ellos</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42483446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9794" y="698672"/>
            <a:ext cx="11654485" cy="5909310"/>
          </a:xfrm>
          <a:prstGeom prst="rect">
            <a:avLst/>
          </a:prstGeom>
          <a:noFill/>
        </p:spPr>
        <p:txBody>
          <a:bodyPr wrap="square" rtlCol="0">
            <a:spAutoFit/>
          </a:bodyPr>
          <a:lstStyle/>
          <a:p>
            <a:r>
              <a:rPr lang="es-ES" sz="5400" b="1" dirty="0">
                <a:solidFill>
                  <a:schemeClr val="bg1"/>
                </a:solidFill>
              </a:rPr>
              <a:t>“El pueblo de los Estados Unidos ha sido un pueblo favorecido, pero cuando restrinjan la libertad religiosa, renuncien al protestantismo y apoyen al papado, la medida de su culpa se habrá completado y en los libros del cielo se registrará: "Apostasía nacional". </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Eventos de los Últimos Días, pp. 136, 137</a:t>
            </a:r>
          </a:p>
        </p:txBody>
      </p:sp>
    </p:spTree>
    <p:extLst>
      <p:ext uri="{BB962C8B-B14F-4D97-AF65-F5344CB8AC3E}">
        <p14:creationId xmlns:p14="http://schemas.microsoft.com/office/powerpoint/2010/main" val="38475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graphicFrame>
        <p:nvGraphicFramePr>
          <p:cNvPr id="2" name="Tabla 1"/>
          <p:cNvGraphicFramePr>
            <a:graphicFrameLocks noGrp="1"/>
          </p:cNvGraphicFramePr>
          <p:nvPr>
            <p:extLst>
              <p:ext uri="{D42A27DB-BD31-4B8C-83A1-F6EECF244321}">
                <p14:modId xmlns:p14="http://schemas.microsoft.com/office/powerpoint/2010/main" val="203564605"/>
              </p:ext>
            </p:extLst>
          </p:nvPr>
        </p:nvGraphicFramePr>
        <p:xfrm>
          <a:off x="203198" y="220495"/>
          <a:ext cx="11713029" cy="6370320"/>
        </p:xfrm>
        <a:graphic>
          <a:graphicData uri="http://schemas.openxmlformats.org/drawingml/2006/table">
            <a:tbl>
              <a:tblPr firstRow="1" bandRow="1">
                <a:tableStyleId>{5C22544A-7EE6-4342-B048-85BDC9FD1C3A}</a:tableStyleId>
              </a:tblPr>
              <a:tblGrid>
                <a:gridCol w="5742068">
                  <a:extLst>
                    <a:ext uri="{9D8B030D-6E8A-4147-A177-3AD203B41FA5}">
                      <a16:colId xmlns:a16="http://schemas.microsoft.com/office/drawing/2014/main" val="754197318"/>
                    </a:ext>
                  </a:extLst>
                </a:gridCol>
                <a:gridCol w="5970961">
                  <a:extLst>
                    <a:ext uri="{9D8B030D-6E8A-4147-A177-3AD203B41FA5}">
                      <a16:colId xmlns:a16="http://schemas.microsoft.com/office/drawing/2014/main" val="1832905583"/>
                    </a:ext>
                  </a:extLst>
                </a:gridCol>
              </a:tblGrid>
              <a:tr h="720322">
                <a:tc>
                  <a:txBody>
                    <a:bodyPr/>
                    <a:lstStyle/>
                    <a:p>
                      <a:r>
                        <a:rPr lang="en-US" sz="4400" b="1" dirty="0" err="1" smtClean="0"/>
                        <a:t>Apocalipsis</a:t>
                      </a:r>
                      <a:r>
                        <a:rPr lang="en-US" sz="4400" b="1" dirty="0" smtClean="0"/>
                        <a:t> 14:8</a:t>
                      </a:r>
                      <a:endParaRPr lang="en-US" sz="4400" b="1" dirty="0"/>
                    </a:p>
                  </a:txBody>
                  <a:tcPr/>
                </a:tc>
                <a:tc>
                  <a:txBody>
                    <a:bodyPr/>
                    <a:lstStyle/>
                    <a:p>
                      <a:r>
                        <a:rPr lang="en-US" sz="4400" b="1" dirty="0" err="1" smtClean="0"/>
                        <a:t>Apocalipsis</a:t>
                      </a:r>
                      <a:r>
                        <a:rPr lang="en-US" sz="4400" b="1" dirty="0" smtClean="0"/>
                        <a:t> 18:1-5</a:t>
                      </a:r>
                      <a:endParaRPr lang="en-US" sz="4400" b="1" dirty="0"/>
                    </a:p>
                  </a:txBody>
                  <a:tcPr/>
                </a:tc>
                <a:extLst>
                  <a:ext uri="{0D108BD9-81ED-4DB2-BD59-A6C34878D82A}">
                    <a16:rowId xmlns:a16="http://schemas.microsoft.com/office/drawing/2014/main" val="1960824037"/>
                  </a:ext>
                </a:extLst>
              </a:tr>
              <a:tr h="720322">
                <a:tc>
                  <a:txBody>
                    <a:bodyPr/>
                    <a:lstStyle/>
                    <a:p>
                      <a:r>
                        <a:rPr lang="es-ES" sz="4400" b="1" dirty="0" smtClean="0"/>
                        <a:t>Un ángel proclama el mensaje</a:t>
                      </a:r>
                      <a:endParaRPr lang="en-US" sz="4400" b="1" dirty="0"/>
                    </a:p>
                  </a:txBody>
                  <a:tcPr/>
                </a:tc>
                <a:tc>
                  <a:txBody>
                    <a:bodyPr/>
                    <a:lstStyle/>
                    <a:p>
                      <a:r>
                        <a:rPr lang="es-ES" sz="4400" b="1" dirty="0" smtClean="0"/>
                        <a:t>Un ángel desciende con gran poder</a:t>
                      </a:r>
                      <a:endParaRPr lang="en-US" sz="4400" b="1" dirty="0"/>
                    </a:p>
                  </a:txBody>
                  <a:tcPr/>
                </a:tc>
                <a:extLst>
                  <a:ext uri="{0D108BD9-81ED-4DB2-BD59-A6C34878D82A}">
                    <a16:rowId xmlns:a16="http://schemas.microsoft.com/office/drawing/2014/main" val="520935347"/>
                  </a:ext>
                </a:extLst>
              </a:tr>
              <a:tr h="720322">
                <a:tc>
                  <a:txBody>
                    <a:bodyPr/>
                    <a:lstStyle/>
                    <a:p>
                      <a:r>
                        <a:rPr lang="es-ES" sz="4400" b="1" dirty="0" smtClean="0"/>
                        <a:t>No se menciona la voz potente</a:t>
                      </a:r>
                      <a:endParaRPr lang="en-US" sz="4400" b="1" dirty="0"/>
                    </a:p>
                  </a:txBody>
                  <a:tcPr/>
                </a:tc>
                <a:tc>
                  <a:txBody>
                    <a:bodyPr/>
                    <a:lstStyle/>
                    <a:p>
                      <a:r>
                        <a:rPr lang="es-ES" sz="4400" b="1" dirty="0" smtClean="0"/>
                        <a:t>El ángel clama con voz potente</a:t>
                      </a:r>
                      <a:endParaRPr lang="en-US" sz="4400" b="1" dirty="0"/>
                    </a:p>
                  </a:txBody>
                  <a:tcPr/>
                </a:tc>
                <a:extLst>
                  <a:ext uri="{0D108BD9-81ED-4DB2-BD59-A6C34878D82A}">
                    <a16:rowId xmlns:a16="http://schemas.microsoft.com/office/drawing/2014/main" val="1389427956"/>
                  </a:ext>
                </a:extLst>
              </a:tr>
              <a:tr h="720322">
                <a:tc>
                  <a:txBody>
                    <a:bodyPr/>
                    <a:lstStyle/>
                    <a:p>
                      <a:r>
                        <a:rPr lang="es-ES" sz="4000" b="1" dirty="0" smtClean="0"/>
                        <a:t>Babilonia</a:t>
                      </a:r>
                      <a:r>
                        <a:rPr lang="es-ES" sz="4000" b="1" baseline="0" dirty="0" smtClean="0"/>
                        <a:t> c</a:t>
                      </a:r>
                      <a:r>
                        <a:rPr lang="es-ES" sz="4000" b="1" dirty="0" smtClean="0"/>
                        <a:t>ae </a:t>
                      </a:r>
                      <a:r>
                        <a:rPr lang="es-ES" sz="4000" b="1" dirty="0" smtClean="0"/>
                        <a:t>porque hace beber vino a las naciones</a:t>
                      </a:r>
                      <a:endParaRPr lang="en-US" sz="4000" b="1" dirty="0"/>
                    </a:p>
                  </a:txBody>
                  <a:tcPr/>
                </a:tc>
                <a:tc>
                  <a:txBody>
                    <a:bodyPr/>
                    <a:lstStyle/>
                    <a:p>
                      <a:r>
                        <a:rPr lang="en-US" sz="4000" b="1" dirty="0" err="1" smtClean="0"/>
                        <a:t>Babilonia</a:t>
                      </a:r>
                      <a:r>
                        <a:rPr lang="en-US" sz="4000" b="1" dirty="0" smtClean="0"/>
                        <a:t> </a:t>
                      </a:r>
                      <a:r>
                        <a:rPr lang="en-US" sz="4000" b="1" dirty="0" err="1" smtClean="0"/>
                        <a:t>cae</a:t>
                      </a:r>
                      <a:r>
                        <a:rPr lang="en-US" sz="4000" b="1" dirty="0" smtClean="0"/>
                        <a:t> </a:t>
                      </a:r>
                      <a:r>
                        <a:rPr lang="en-US" sz="4000" b="1" dirty="0" err="1" smtClean="0"/>
                        <a:t>porque</a:t>
                      </a:r>
                      <a:r>
                        <a:rPr lang="en-US" sz="4000" b="1" dirty="0" smtClean="0"/>
                        <a:t> da de </a:t>
                      </a:r>
                      <a:r>
                        <a:rPr lang="en-US" sz="4000" b="1" dirty="0" err="1" smtClean="0"/>
                        <a:t>beber</a:t>
                      </a:r>
                      <a:r>
                        <a:rPr lang="en-US" sz="4000" b="1" dirty="0" smtClean="0"/>
                        <a:t> vino a las </a:t>
                      </a:r>
                      <a:r>
                        <a:rPr lang="en-US" sz="4000" b="1" dirty="0" err="1" smtClean="0"/>
                        <a:t>naciones</a:t>
                      </a:r>
                      <a:endParaRPr lang="en-US" sz="4000" b="1" dirty="0"/>
                    </a:p>
                  </a:txBody>
                  <a:tcPr/>
                </a:tc>
                <a:extLst>
                  <a:ext uri="{0D108BD9-81ED-4DB2-BD59-A6C34878D82A}">
                    <a16:rowId xmlns:a16="http://schemas.microsoft.com/office/drawing/2014/main" val="1538294541"/>
                  </a:ext>
                </a:extLst>
              </a:tr>
              <a:tr h="720322">
                <a:tc>
                  <a:txBody>
                    <a:bodyPr/>
                    <a:lstStyle/>
                    <a:p>
                      <a:r>
                        <a:rPr lang="es-ES" sz="4400" b="1" dirty="0" smtClean="0"/>
                        <a:t>No hay llamado para que la gente salga</a:t>
                      </a:r>
                      <a:endParaRPr lang="en-US" sz="4400" b="1" dirty="0"/>
                    </a:p>
                  </a:txBody>
                  <a:tcPr/>
                </a:tc>
                <a:tc>
                  <a:txBody>
                    <a:bodyPr/>
                    <a:lstStyle/>
                    <a:p>
                      <a:r>
                        <a:rPr lang="es-ES" sz="4400" b="1" dirty="0" smtClean="0"/>
                        <a:t>Un llamado a salir antes de las plagas</a:t>
                      </a:r>
                      <a:endParaRPr lang="en-US" sz="4400" b="1" dirty="0"/>
                    </a:p>
                  </a:txBody>
                  <a:tcPr/>
                </a:tc>
                <a:extLst>
                  <a:ext uri="{0D108BD9-81ED-4DB2-BD59-A6C34878D82A}">
                    <a16:rowId xmlns:a16="http://schemas.microsoft.com/office/drawing/2014/main" val="2559804079"/>
                  </a:ext>
                </a:extLst>
              </a:tr>
            </a:tbl>
          </a:graphicData>
        </a:graphic>
      </p:graphicFrame>
    </p:spTree>
    <p:extLst>
      <p:ext uri="{BB962C8B-B14F-4D97-AF65-F5344CB8AC3E}">
        <p14:creationId xmlns:p14="http://schemas.microsoft.com/office/powerpoint/2010/main" val="36439092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5417"/>
            <a:ext cx="1125301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Por el otro lado podemos decir lo mismo en cuanto a la relación que sostiene Dios con su pueblo. Aun cuando Dios parecerá haber olvidado a sus hijos durante el tiempo de angustia, Él se acordará de su pacto con ellos y los librará (compare Éxodo 2:24; 6:5). El ojo de Dios está sobre ellos, pero su fe necesita crecer y sus caracteres deben fijarse por la eternidad, entonces Dios se acordará de su pacto (compare Lucas 18:1-8).</a:t>
            </a:r>
            <a:endParaRPr lang="es-ES" sz="4400" b="1" dirty="0">
              <a:solidFill>
                <a:srgbClr val="C00000"/>
              </a:solidFill>
            </a:endParaRPr>
          </a:p>
        </p:txBody>
      </p:sp>
    </p:spTree>
    <p:extLst>
      <p:ext uri="{BB962C8B-B14F-4D97-AF65-F5344CB8AC3E}">
        <p14:creationId xmlns:p14="http://schemas.microsoft.com/office/powerpoint/2010/main" val="38955576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3" y="1322655"/>
            <a:ext cx="4903376" cy="584775"/>
          </a:xfrm>
          <a:prstGeom prst="rect">
            <a:avLst/>
          </a:prstGeom>
          <a:noFill/>
        </p:spPr>
        <p:txBody>
          <a:bodyPr wrap="square" rtlCol="0">
            <a:spAutoFit/>
          </a:bodyPr>
          <a:lstStyle/>
          <a:p>
            <a:pPr lvl="0">
              <a:defRPr/>
            </a:pPr>
            <a:r>
              <a:rPr lang="es-ES" sz="3200" dirty="0">
                <a:solidFill>
                  <a:srgbClr val="4472C4">
                    <a:lumMod val="50000"/>
                  </a:srgbClr>
                </a:solidFill>
              </a:rPr>
              <a:t>Poder</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180220" cy="584775"/>
          </a:xfrm>
          <a:prstGeom prst="rect">
            <a:avLst/>
          </a:prstGeom>
          <a:noFill/>
        </p:spPr>
        <p:txBody>
          <a:bodyPr wrap="square" rtlCol="0">
            <a:spAutoFit/>
          </a:bodyPr>
          <a:lstStyle/>
          <a:p>
            <a:pPr lvl="0">
              <a:defRPr/>
            </a:pPr>
            <a:r>
              <a:rPr lang="es-ES" sz="3200" dirty="0" err="1">
                <a:solidFill>
                  <a:srgbClr val="4472C4">
                    <a:lumMod val="50000"/>
                  </a:srgbClr>
                </a:solidFill>
              </a:rPr>
              <a:t>Is</a:t>
            </a:r>
            <a:r>
              <a:rPr lang="es-ES" sz="3200" dirty="0">
                <a:solidFill>
                  <a:srgbClr val="4472C4">
                    <a:lumMod val="50000"/>
                  </a:srgbClr>
                </a:solidFill>
              </a:rPr>
              <a:t>. 8: 20</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156430"/>
            <a:ext cx="4577986" cy="584775"/>
          </a:xfrm>
          <a:prstGeom prst="rect">
            <a:avLst/>
          </a:prstGeom>
          <a:noFill/>
        </p:spPr>
        <p:txBody>
          <a:bodyPr wrap="square" rtlCol="0">
            <a:spAutoFit/>
          </a:bodyPr>
          <a:lstStyle/>
          <a:p>
            <a:pPr lvl="0">
              <a:defRPr/>
            </a:pPr>
            <a:r>
              <a:rPr lang="es-ES" sz="3200" dirty="0">
                <a:solidFill>
                  <a:srgbClr val="4472C4">
                    <a:lumMod val="50000"/>
                  </a:srgbClr>
                </a:solidFill>
              </a:rPr>
              <a:t>Llama a salir de Babilonia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07713" y="5260993"/>
            <a:ext cx="4033220" cy="584775"/>
          </a:xfrm>
          <a:prstGeom prst="rect">
            <a:avLst/>
          </a:prstGeom>
          <a:noFill/>
        </p:spPr>
        <p:txBody>
          <a:bodyPr wrap="square" rtlCol="0">
            <a:spAutoFit/>
          </a:bodyPr>
          <a:lstStyle/>
          <a:p>
            <a:pPr lvl="0">
              <a:defRPr/>
            </a:pPr>
            <a:r>
              <a:rPr lang="es-ES" sz="3200" dirty="0" smtClean="0">
                <a:solidFill>
                  <a:srgbClr val="4472C4">
                    <a:lumMod val="50000"/>
                  </a:srgbClr>
                </a:solidFill>
              </a:rPr>
              <a:t>Pecados de </a:t>
            </a:r>
            <a:r>
              <a:rPr lang="es-ES" sz="3200" dirty="0">
                <a:solidFill>
                  <a:srgbClr val="4472C4">
                    <a:lumMod val="50000"/>
                  </a:srgbClr>
                </a:solidFill>
              </a:rPr>
              <a:t>Babilonia</a:t>
            </a:r>
            <a:endParaRPr lang="es-ES" sz="3200" dirty="0">
              <a:solidFill>
                <a:srgbClr val="4472C4">
                  <a:lumMod val="50000"/>
                </a:srgb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584775"/>
          </a:xfrm>
          <a:prstGeom prst="rect">
            <a:avLst/>
          </a:prstGeom>
          <a:noFill/>
        </p:spPr>
        <p:txBody>
          <a:bodyPr wrap="square" rtlCol="0">
            <a:spAutoFit/>
          </a:bodyPr>
          <a:lstStyle/>
          <a:p>
            <a:pPr lvl="0">
              <a:defRPr/>
            </a:pPr>
            <a:r>
              <a:rPr lang="es-ES" sz="3200" dirty="0">
                <a:solidFill>
                  <a:srgbClr val="4472C4">
                    <a:lumMod val="50000"/>
                  </a:srgbClr>
                </a:solidFill>
              </a:rPr>
              <a:t>Fuerte clamor</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03588" y="3429000"/>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Autoridad</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6708" y="1214578"/>
            <a:ext cx="50180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 la ley y al testimonio...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voz de Dios </a:t>
            </a:r>
            <a:r>
              <a:rPr lang="es-ES" sz="3200" dirty="0" smtClean="0">
                <a:solidFill>
                  <a:prstClr val="black"/>
                </a:solidFill>
              </a:rPr>
              <a:t>mismo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03588" y="2370881"/>
            <a:ext cx="5048746" cy="584775"/>
          </a:xfrm>
          <a:prstGeom prst="rect">
            <a:avLst/>
          </a:prstGeom>
          <a:noFill/>
        </p:spPr>
        <p:txBody>
          <a:bodyPr wrap="square" rtlCol="0">
            <a:spAutoFit/>
          </a:bodyPr>
          <a:lstStyle/>
          <a:p>
            <a:r>
              <a:rPr lang="es-DO" sz="3200" dirty="0">
                <a:solidFill>
                  <a:srgbClr val="C00000"/>
                </a:solidFill>
                <a:latin typeface="Calibri" panose="020F0502020204030204"/>
              </a:rPr>
              <a:t>C. </a:t>
            </a:r>
            <a:r>
              <a:rPr lang="es-ES" sz="3200" dirty="0"/>
              <a:t>Orgullo y arrogancia</a:t>
            </a:r>
            <a:endParaRPr lang="es-ES" sz="3200" dirty="0">
              <a:latin typeface="Calibri" panose="020F0502020204030204"/>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77429" y="5643365"/>
            <a:ext cx="4756385"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Y clamó a gran voz</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6708" y="4487062"/>
            <a:ext cx="5018025" cy="584775"/>
          </a:xfrm>
          <a:prstGeom prst="rect">
            <a:avLst/>
          </a:prstGeom>
          <a:noFill/>
        </p:spPr>
        <p:txBody>
          <a:bodyPr wrap="square" rtlCol="0">
            <a:spAutoFit/>
          </a:bodyPr>
          <a:lstStyle/>
          <a:p>
            <a:pPr lvl="0">
              <a:defRPr/>
            </a:pP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E. </a:t>
            </a:r>
            <a:r>
              <a:rPr lang="es-ES" sz="3200" dirty="0" smtClean="0">
                <a:solidFill>
                  <a:prstClr val="black"/>
                </a:solidFill>
              </a:rPr>
              <a:t>Debilidad y humildad</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28957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¿Por qué apela el mensaje de Babilonia?</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9296748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890401"/>
            <a:ext cx="11654485" cy="5262979"/>
          </a:xfrm>
          <a:prstGeom prst="rect">
            <a:avLst/>
          </a:prstGeom>
          <a:noFill/>
        </p:spPr>
        <p:txBody>
          <a:bodyPr wrap="square" rtlCol="0">
            <a:spAutoFit/>
          </a:bodyPr>
          <a:lstStyle/>
          <a:p>
            <a:r>
              <a:rPr lang="es-ES" sz="4800" b="1" dirty="0">
                <a:solidFill>
                  <a:schemeClr val="bg1"/>
                </a:solidFill>
              </a:rPr>
              <a:t>“Un estudio de la Biblia hecho con oración mostraría a los protestantes el verdadero carácter del papado y se lo haría aborrecer y rehuir; pero muchos son tan </a:t>
            </a:r>
            <a:r>
              <a:rPr lang="es-ES" sz="4800" b="1" dirty="0">
                <a:solidFill>
                  <a:srgbClr val="FFFF00"/>
                </a:solidFill>
              </a:rPr>
              <a:t>sabios en su propia opinión </a:t>
            </a:r>
            <a:r>
              <a:rPr lang="es-ES" sz="4800" b="1" dirty="0">
                <a:solidFill>
                  <a:schemeClr val="bg1"/>
                </a:solidFill>
              </a:rPr>
              <a:t>que no sienten ninguna necesidad de buscar humildemente a Dios para ser conducidos a la verdad.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CS, p. 629</a:t>
            </a:r>
          </a:p>
        </p:txBody>
      </p:sp>
    </p:spTree>
    <p:extLst>
      <p:ext uri="{BB962C8B-B14F-4D97-AF65-F5344CB8AC3E}">
        <p14:creationId xmlns:p14="http://schemas.microsoft.com/office/powerpoint/2010/main" val="18747230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8787" y="123485"/>
            <a:ext cx="11654485" cy="6740307"/>
          </a:xfrm>
          <a:prstGeom prst="rect">
            <a:avLst/>
          </a:prstGeom>
          <a:noFill/>
        </p:spPr>
        <p:txBody>
          <a:bodyPr wrap="square" rtlCol="0">
            <a:spAutoFit/>
          </a:bodyPr>
          <a:lstStyle/>
          <a:p>
            <a:r>
              <a:rPr lang="es-ES" sz="5400" b="1" dirty="0" smtClean="0">
                <a:solidFill>
                  <a:schemeClr val="bg1"/>
                </a:solidFill>
              </a:rPr>
              <a:t>Aunque </a:t>
            </a:r>
            <a:r>
              <a:rPr lang="es-ES" sz="5400" b="1" dirty="0">
                <a:solidFill>
                  <a:schemeClr val="bg1"/>
                </a:solidFill>
              </a:rPr>
              <a:t>se enorgullecen de su ilustración, desconocen tanto las Sagradas Escrituras como el poder de Dios. Necesitan algo para </a:t>
            </a:r>
            <a:r>
              <a:rPr lang="es-ES" sz="5400" b="1" dirty="0">
                <a:solidFill>
                  <a:srgbClr val="FFFF00"/>
                </a:solidFill>
              </a:rPr>
              <a:t>calmar sus conciencias</a:t>
            </a:r>
            <a:r>
              <a:rPr lang="es-ES" sz="5400" b="1" dirty="0">
                <a:solidFill>
                  <a:schemeClr val="bg1"/>
                </a:solidFill>
              </a:rPr>
              <a:t>, y buscan lo que es menos espiritual y humillante. Lo que desean es un modo de </a:t>
            </a:r>
            <a:r>
              <a:rPr lang="es-ES" sz="5400" b="1" dirty="0">
                <a:solidFill>
                  <a:srgbClr val="FFFF00"/>
                </a:solidFill>
              </a:rPr>
              <a:t>olvidar a Dios</a:t>
            </a:r>
            <a:r>
              <a:rPr lang="es-ES" sz="5400" b="1" dirty="0">
                <a:solidFill>
                  <a:schemeClr val="bg1"/>
                </a:solidFill>
              </a:rPr>
              <a:t>, pero que </a:t>
            </a:r>
            <a:r>
              <a:rPr lang="es-ES" sz="5400" b="1" dirty="0">
                <a:solidFill>
                  <a:srgbClr val="FFFF00"/>
                </a:solidFill>
              </a:rPr>
              <a:t>parezca recordarlo</a:t>
            </a:r>
            <a:r>
              <a:rPr lang="es-ES" sz="5400" b="1" dirty="0">
                <a:solidFill>
                  <a:schemeClr val="bg1"/>
                </a:solidFill>
              </a:rPr>
              <a:t>. </a:t>
            </a:r>
            <a:endParaRPr lang="es-ES" sz="5400" b="1" dirty="0">
              <a:solidFill>
                <a:schemeClr val="bg1"/>
              </a:solidFill>
            </a:endParaRPr>
          </a:p>
        </p:txBody>
      </p:sp>
    </p:spTree>
    <p:extLst>
      <p:ext uri="{BB962C8B-B14F-4D97-AF65-F5344CB8AC3E}">
        <p14:creationId xmlns:p14="http://schemas.microsoft.com/office/powerpoint/2010/main" val="17602658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8787" y="211975"/>
            <a:ext cx="11654485" cy="6740307"/>
          </a:xfrm>
          <a:prstGeom prst="rect">
            <a:avLst/>
          </a:prstGeom>
          <a:noFill/>
        </p:spPr>
        <p:txBody>
          <a:bodyPr wrap="square" rtlCol="0">
            <a:spAutoFit/>
          </a:bodyPr>
          <a:lstStyle/>
          <a:p>
            <a:r>
              <a:rPr lang="es-ES" sz="5400" b="1" dirty="0" smtClean="0">
                <a:solidFill>
                  <a:schemeClr val="bg1"/>
                </a:solidFill>
              </a:rPr>
              <a:t>El </a:t>
            </a:r>
            <a:r>
              <a:rPr lang="es-ES" sz="5400" b="1" dirty="0">
                <a:solidFill>
                  <a:schemeClr val="bg1"/>
                </a:solidFill>
              </a:rPr>
              <a:t>papado responde perfectamente a las necesidades de todas esas personas. Es adecuado a </a:t>
            </a:r>
            <a:r>
              <a:rPr lang="es-ES" sz="5400" b="1" dirty="0">
                <a:solidFill>
                  <a:srgbClr val="FFFF00"/>
                </a:solidFill>
              </a:rPr>
              <a:t>dos clases </a:t>
            </a:r>
            <a:r>
              <a:rPr lang="es-ES" sz="5400" b="1" dirty="0">
                <a:solidFill>
                  <a:schemeClr val="bg1"/>
                </a:solidFill>
              </a:rPr>
              <a:t>de seres humanos que abarcan casi a todo el mundo: los que quisieran </a:t>
            </a:r>
            <a:r>
              <a:rPr lang="es-ES" sz="5400" b="1" dirty="0">
                <a:solidFill>
                  <a:srgbClr val="FFFF00"/>
                </a:solidFill>
              </a:rPr>
              <a:t>salvarse por sus méritos</a:t>
            </a:r>
            <a:r>
              <a:rPr lang="es-ES" sz="5400" b="1" dirty="0">
                <a:solidFill>
                  <a:schemeClr val="bg1"/>
                </a:solidFill>
              </a:rPr>
              <a:t>, y los que quisieran </a:t>
            </a:r>
            <a:r>
              <a:rPr lang="es-ES" sz="5400" b="1" dirty="0">
                <a:solidFill>
                  <a:srgbClr val="FFFF00"/>
                </a:solidFill>
              </a:rPr>
              <a:t>salvarse en sus pecados</a:t>
            </a:r>
            <a:r>
              <a:rPr lang="es-ES" sz="5400" b="1" dirty="0">
                <a:solidFill>
                  <a:schemeClr val="bg1"/>
                </a:solidFill>
              </a:rPr>
              <a:t>. Tal es el </a:t>
            </a:r>
            <a:r>
              <a:rPr lang="es-ES" sz="5400" b="1" dirty="0">
                <a:solidFill>
                  <a:srgbClr val="FFFF00"/>
                </a:solidFill>
              </a:rPr>
              <a:t>secreto de su poder</a:t>
            </a:r>
            <a:r>
              <a:rPr lang="es-ES" sz="5400" b="1" dirty="0" smtClean="0">
                <a:solidFill>
                  <a:srgbClr val="FFFF00"/>
                </a:solidFill>
              </a:rPr>
              <a:t>.</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11439914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repetición de los tres mensajes</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3599951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5417"/>
            <a:ext cx="1125301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mensajes de los tres ángeles comenzaron a proclamarse después que la bestia recibió su herida mortal en 1798. Luego el protestantismo apostató irreversiblemente en 1844 cuando rechazó la predicación de los tres mensajes angélicos. El </a:t>
            </a:r>
            <a:r>
              <a:rPr lang="es-ES" sz="4800" b="1" dirty="0">
                <a:solidFill>
                  <a:srgbClr val="C00000"/>
                </a:solidFill>
              </a:rPr>
              <a:t>protestantismo apóstata </a:t>
            </a:r>
            <a:r>
              <a:rPr lang="es-ES" sz="4800" b="1" dirty="0">
                <a:solidFill>
                  <a:srgbClr val="002060"/>
                </a:solidFill>
              </a:rPr>
              <a:t>predica un mensaje completamente opuesto al de los tres ángeles. </a:t>
            </a:r>
            <a:endParaRPr lang="es-ES" sz="4800" b="1" dirty="0">
              <a:solidFill>
                <a:srgbClr val="C00000"/>
              </a:solidFill>
            </a:endParaRPr>
          </a:p>
        </p:txBody>
      </p:sp>
    </p:spTree>
    <p:extLst>
      <p:ext uri="{BB962C8B-B14F-4D97-AF65-F5344CB8AC3E}">
        <p14:creationId xmlns:p14="http://schemas.microsoft.com/office/powerpoint/2010/main" val="18884631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5417"/>
            <a:ext cx="1125301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En </a:t>
            </a:r>
            <a:r>
              <a:rPr lang="es-ES" sz="4800" b="1" dirty="0">
                <a:solidFill>
                  <a:srgbClr val="002060"/>
                </a:solidFill>
              </a:rPr>
              <a:t>vez del sábado, dice que hay que guardar el domingo. En vez de enseñar que los muertos nada saben, enseña que el alma del hombre es inmortal. En vez de enseñar que la ley está vigente, enseña que fue clavada a la cruz. En vez de enseñar que las llamas no consumirán a los impíos eternamente, enseñan que el tormento nunca terminará. </a:t>
            </a:r>
            <a:endParaRPr lang="es-ES" sz="4800" b="1" dirty="0">
              <a:solidFill>
                <a:srgbClr val="C00000"/>
              </a:solidFill>
            </a:endParaRPr>
          </a:p>
        </p:txBody>
      </p:sp>
    </p:spTree>
    <p:extLst>
      <p:ext uri="{BB962C8B-B14F-4D97-AF65-F5344CB8AC3E}">
        <p14:creationId xmlns:p14="http://schemas.microsoft.com/office/powerpoint/2010/main" val="30001565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50" y="150479"/>
            <a:ext cx="1125301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En </a:t>
            </a:r>
            <a:r>
              <a:rPr lang="es-ES" sz="4800" b="1" dirty="0">
                <a:solidFill>
                  <a:srgbClr val="002060"/>
                </a:solidFill>
              </a:rPr>
              <a:t>vez de enseñar que debemos cuidar nuestros cuerpos, enseña que podemos comer lo que sea. En vez de enseñar que el juicio comenzó en 1844, enseñan que una persona es juzgada cuando muere. En vez de enseñar que es posible vencer el pecado, enseña que seguiremos pecando hasta que Cristo venga.</a:t>
            </a:r>
            <a:endParaRPr lang="es-ES" sz="4800" b="1" dirty="0">
              <a:solidFill>
                <a:srgbClr val="C00000"/>
              </a:solidFill>
            </a:endParaRPr>
          </a:p>
        </p:txBody>
      </p:sp>
    </p:spTree>
    <p:extLst>
      <p:ext uri="{BB962C8B-B14F-4D97-AF65-F5344CB8AC3E}">
        <p14:creationId xmlns:p14="http://schemas.microsoft.com/office/powerpoint/2010/main" val="150063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graphicFrame>
        <p:nvGraphicFramePr>
          <p:cNvPr id="2" name="Tabla 1"/>
          <p:cNvGraphicFramePr>
            <a:graphicFrameLocks noGrp="1"/>
          </p:cNvGraphicFramePr>
          <p:nvPr>
            <p:extLst>
              <p:ext uri="{D42A27DB-BD31-4B8C-83A1-F6EECF244321}">
                <p14:modId xmlns:p14="http://schemas.microsoft.com/office/powerpoint/2010/main" val="1981881355"/>
              </p:ext>
            </p:extLst>
          </p:nvPr>
        </p:nvGraphicFramePr>
        <p:xfrm>
          <a:off x="324464" y="220495"/>
          <a:ext cx="11591762" cy="6492240"/>
        </p:xfrm>
        <a:graphic>
          <a:graphicData uri="http://schemas.openxmlformats.org/drawingml/2006/table">
            <a:tbl>
              <a:tblPr firstRow="1" bandRow="1">
                <a:tableStyleId>{5C22544A-7EE6-4342-B048-85BDC9FD1C3A}</a:tableStyleId>
              </a:tblPr>
              <a:tblGrid>
                <a:gridCol w="5735247">
                  <a:extLst>
                    <a:ext uri="{9D8B030D-6E8A-4147-A177-3AD203B41FA5}">
                      <a16:colId xmlns:a16="http://schemas.microsoft.com/office/drawing/2014/main" val="754197318"/>
                    </a:ext>
                  </a:extLst>
                </a:gridCol>
                <a:gridCol w="5856515">
                  <a:extLst>
                    <a:ext uri="{9D8B030D-6E8A-4147-A177-3AD203B41FA5}">
                      <a16:colId xmlns:a16="http://schemas.microsoft.com/office/drawing/2014/main" val="1832905583"/>
                    </a:ext>
                  </a:extLst>
                </a:gridCol>
              </a:tblGrid>
              <a:tr h="720322">
                <a:tc>
                  <a:txBody>
                    <a:bodyPr/>
                    <a:lstStyle/>
                    <a:p>
                      <a:r>
                        <a:rPr lang="en-US" sz="4400" b="1" dirty="0" err="1" smtClean="0"/>
                        <a:t>Apocalipsis</a:t>
                      </a:r>
                      <a:r>
                        <a:rPr lang="en-US" sz="4400" b="1" dirty="0" smtClean="0"/>
                        <a:t> 14:8</a:t>
                      </a:r>
                      <a:endParaRPr lang="en-US" sz="4400" b="1" dirty="0"/>
                    </a:p>
                  </a:txBody>
                  <a:tcPr/>
                </a:tc>
                <a:tc>
                  <a:txBody>
                    <a:bodyPr/>
                    <a:lstStyle/>
                    <a:p>
                      <a:r>
                        <a:rPr lang="en-US" sz="4400" b="1" dirty="0" err="1" smtClean="0"/>
                        <a:t>Apocalipsis</a:t>
                      </a:r>
                      <a:r>
                        <a:rPr lang="en-US" sz="4400" b="1" dirty="0" smtClean="0"/>
                        <a:t> 18:1-5</a:t>
                      </a:r>
                      <a:endParaRPr lang="en-US" sz="4400" b="1" dirty="0"/>
                    </a:p>
                  </a:txBody>
                  <a:tcPr/>
                </a:tc>
                <a:extLst>
                  <a:ext uri="{0D108BD9-81ED-4DB2-BD59-A6C34878D82A}">
                    <a16:rowId xmlns:a16="http://schemas.microsoft.com/office/drawing/2014/main" val="1960824037"/>
                  </a:ext>
                </a:extLst>
              </a:tr>
              <a:tr h="720322">
                <a:tc>
                  <a:txBody>
                    <a:bodyPr/>
                    <a:lstStyle/>
                    <a:p>
                      <a:r>
                        <a:rPr lang="es-ES" sz="4400" b="1" dirty="0" smtClean="0"/>
                        <a:t>No se mencionan demonios en Babilonia</a:t>
                      </a:r>
                      <a:endParaRPr lang="en-US" sz="4400" b="1" dirty="0"/>
                    </a:p>
                  </a:txBody>
                  <a:tcPr/>
                </a:tc>
                <a:tc>
                  <a:txBody>
                    <a:bodyPr/>
                    <a:lstStyle/>
                    <a:p>
                      <a:r>
                        <a:rPr lang="es-ES" sz="4400" b="1" dirty="0" smtClean="0"/>
                        <a:t>Babilonia es habitación de demonios</a:t>
                      </a:r>
                      <a:endParaRPr lang="en-US" sz="4400" b="1" dirty="0"/>
                    </a:p>
                  </a:txBody>
                  <a:tcPr/>
                </a:tc>
                <a:extLst>
                  <a:ext uri="{0D108BD9-81ED-4DB2-BD59-A6C34878D82A}">
                    <a16:rowId xmlns:a16="http://schemas.microsoft.com/office/drawing/2014/main" val="520935347"/>
                  </a:ext>
                </a:extLst>
              </a:tr>
              <a:tr h="720322">
                <a:tc>
                  <a:txBody>
                    <a:bodyPr/>
                    <a:lstStyle/>
                    <a:p>
                      <a:r>
                        <a:rPr lang="es-ES" sz="4400" b="1" dirty="0" smtClean="0"/>
                        <a:t>No se mencionan reyes ni mercaderes</a:t>
                      </a:r>
                      <a:endParaRPr lang="en-US" sz="4400" b="1" dirty="0"/>
                    </a:p>
                  </a:txBody>
                  <a:tcPr/>
                </a:tc>
                <a:tc>
                  <a:txBody>
                    <a:bodyPr/>
                    <a:lstStyle/>
                    <a:p>
                      <a:r>
                        <a:rPr lang="es-ES" sz="4400" b="1" dirty="0" smtClean="0"/>
                        <a:t>Se mencionan reyes y mercaderes</a:t>
                      </a:r>
                      <a:endParaRPr lang="en-US" sz="4400" b="1" dirty="0"/>
                    </a:p>
                  </a:txBody>
                  <a:tcPr/>
                </a:tc>
                <a:extLst>
                  <a:ext uri="{0D108BD9-81ED-4DB2-BD59-A6C34878D82A}">
                    <a16:rowId xmlns:a16="http://schemas.microsoft.com/office/drawing/2014/main" val="1389427956"/>
                  </a:ext>
                </a:extLst>
              </a:tr>
              <a:tr h="720322">
                <a:tc>
                  <a:txBody>
                    <a:bodyPr/>
                    <a:lstStyle/>
                    <a:p>
                      <a:r>
                        <a:rPr lang="es-ES" sz="4400" b="1" dirty="0" smtClean="0"/>
                        <a:t>No hay mención de pecados hasta el cielo</a:t>
                      </a:r>
                      <a:endParaRPr lang="en-US" sz="4400" b="1" dirty="0"/>
                    </a:p>
                  </a:txBody>
                  <a:tcPr/>
                </a:tc>
                <a:tc>
                  <a:txBody>
                    <a:bodyPr/>
                    <a:lstStyle/>
                    <a:p>
                      <a:r>
                        <a:rPr lang="es-ES" sz="4400" b="1" dirty="0" smtClean="0"/>
                        <a:t>Sus pecados han llenado la copa</a:t>
                      </a:r>
                      <a:endParaRPr lang="en-US" sz="4400" b="1" dirty="0"/>
                    </a:p>
                  </a:txBody>
                  <a:tcPr/>
                </a:tc>
                <a:extLst>
                  <a:ext uri="{0D108BD9-81ED-4DB2-BD59-A6C34878D82A}">
                    <a16:rowId xmlns:a16="http://schemas.microsoft.com/office/drawing/2014/main" val="1538294541"/>
                  </a:ext>
                </a:extLst>
              </a:tr>
              <a:tr h="720322">
                <a:tc>
                  <a:txBody>
                    <a:bodyPr/>
                    <a:lstStyle/>
                    <a:p>
                      <a:r>
                        <a:rPr lang="es-ES" sz="4400" b="1" dirty="0" smtClean="0"/>
                        <a:t>No menciona el castigo de Babilonia</a:t>
                      </a:r>
                      <a:endParaRPr lang="en-US" sz="4400" b="1" dirty="0"/>
                    </a:p>
                  </a:txBody>
                  <a:tcPr/>
                </a:tc>
                <a:tc>
                  <a:txBody>
                    <a:bodyPr/>
                    <a:lstStyle/>
                    <a:p>
                      <a:r>
                        <a:rPr lang="es-ES" sz="4400" b="1" dirty="0" smtClean="0"/>
                        <a:t>Menciona el castigo de Babilonia [plagas]</a:t>
                      </a:r>
                      <a:endParaRPr lang="en-US" sz="4400" b="1" dirty="0"/>
                    </a:p>
                  </a:txBody>
                  <a:tcPr/>
                </a:tc>
                <a:extLst>
                  <a:ext uri="{0D108BD9-81ED-4DB2-BD59-A6C34878D82A}">
                    <a16:rowId xmlns:a16="http://schemas.microsoft.com/office/drawing/2014/main" val="2559804079"/>
                  </a:ext>
                </a:extLst>
              </a:tr>
            </a:tbl>
          </a:graphicData>
        </a:graphic>
      </p:graphicFrame>
    </p:spTree>
    <p:extLst>
      <p:ext uri="{BB962C8B-B14F-4D97-AF65-F5344CB8AC3E}">
        <p14:creationId xmlns:p14="http://schemas.microsoft.com/office/powerpoint/2010/main" val="30318316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50" y="393600"/>
            <a:ext cx="1125301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Apocalipsis 18:1-5 es una advertencia </a:t>
            </a:r>
            <a:r>
              <a:rPr lang="es-ES" sz="4800" b="1" dirty="0" smtClean="0">
                <a:solidFill>
                  <a:srgbClr val="002060"/>
                </a:solidFill>
              </a:rPr>
              <a:t>intercalada (parentética) </a:t>
            </a:r>
            <a:r>
              <a:rPr lang="es-ES" sz="4800" b="1" dirty="0">
                <a:solidFill>
                  <a:srgbClr val="002060"/>
                </a:solidFill>
              </a:rPr>
              <a:t>entre </a:t>
            </a:r>
            <a:r>
              <a:rPr lang="es-ES" sz="4800" b="1" dirty="0" smtClean="0">
                <a:solidFill>
                  <a:srgbClr val="002060"/>
                </a:solidFill>
              </a:rPr>
              <a:t>Ap. </a:t>
            </a:r>
            <a:r>
              <a:rPr lang="es-ES" sz="4800" b="1" dirty="0">
                <a:solidFill>
                  <a:srgbClr val="002060"/>
                </a:solidFill>
              </a:rPr>
              <a:t>16 y 17 y </a:t>
            </a:r>
            <a:r>
              <a:rPr lang="es-ES" sz="4800" b="1" dirty="0" smtClean="0">
                <a:solidFill>
                  <a:srgbClr val="002060"/>
                </a:solidFill>
              </a:rPr>
              <a:t>Ap. </a:t>
            </a:r>
            <a:r>
              <a:rPr lang="es-ES" sz="4800" b="1" dirty="0">
                <a:solidFill>
                  <a:srgbClr val="002060"/>
                </a:solidFill>
              </a:rPr>
              <a:t>18:6-24. Con suprema urgencia Dios les dice a sus fieles, salgan de Babilonia para que no participen en sus pecados ni reciban de sus plagas. Para poder recibir las plagas, los fieles tendrían que estar vivos durante este periodo de la historia.</a:t>
            </a:r>
            <a:endParaRPr lang="es-ES" sz="4800" b="1" dirty="0">
              <a:solidFill>
                <a:srgbClr val="C00000"/>
              </a:solidFill>
            </a:endParaRPr>
          </a:p>
        </p:txBody>
      </p:sp>
    </p:spTree>
    <p:extLst>
      <p:ext uri="{BB962C8B-B14F-4D97-AF65-F5344CB8AC3E}">
        <p14:creationId xmlns:p14="http://schemas.microsoft.com/office/powerpoint/2010/main" val="29583328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4995" y="856357"/>
            <a:ext cx="11448858" cy="6001643"/>
          </a:xfrm>
          <a:prstGeom prst="rect">
            <a:avLst/>
          </a:prstGeom>
          <a:noFill/>
        </p:spPr>
        <p:txBody>
          <a:bodyPr wrap="square" rtlCol="0">
            <a:spAutoFit/>
          </a:bodyPr>
          <a:lstStyle/>
          <a:p>
            <a:r>
              <a:rPr lang="es-ES" sz="4800" b="1" dirty="0">
                <a:solidFill>
                  <a:schemeClr val="bg1"/>
                </a:solidFill>
              </a:rPr>
              <a:t>“Después de esto vi a otro ángel descender del cielo con </a:t>
            </a:r>
            <a:r>
              <a:rPr lang="es-ES" sz="4800" b="1" dirty="0">
                <a:solidFill>
                  <a:srgbClr val="FFFF00"/>
                </a:solidFill>
              </a:rPr>
              <a:t>gran poder</a:t>
            </a:r>
            <a:r>
              <a:rPr lang="es-ES" sz="4800" b="1" dirty="0">
                <a:solidFill>
                  <a:schemeClr val="bg1"/>
                </a:solidFill>
              </a:rPr>
              <a:t>; y </a:t>
            </a:r>
            <a:r>
              <a:rPr lang="es-ES" sz="4800" b="1" dirty="0">
                <a:solidFill>
                  <a:srgbClr val="FFFF00"/>
                </a:solidFill>
              </a:rPr>
              <a:t>la tierra </a:t>
            </a:r>
            <a:r>
              <a:rPr lang="es-ES" sz="4800" b="1" dirty="0">
                <a:solidFill>
                  <a:schemeClr val="bg1"/>
                </a:solidFill>
              </a:rPr>
              <a:t>fue alumbrada con su gloria. 2 Y </a:t>
            </a:r>
            <a:r>
              <a:rPr lang="es-ES" sz="4800" b="1" dirty="0">
                <a:solidFill>
                  <a:srgbClr val="FFFF00"/>
                </a:solidFill>
              </a:rPr>
              <a:t>clamó con voz potente</a:t>
            </a:r>
            <a:r>
              <a:rPr lang="es-ES" sz="4800" b="1" dirty="0">
                <a:solidFill>
                  <a:schemeClr val="bg1"/>
                </a:solidFill>
              </a:rPr>
              <a:t>, diciendo: </a:t>
            </a:r>
            <a:r>
              <a:rPr lang="es-ES" sz="4800" b="1" dirty="0">
                <a:solidFill>
                  <a:srgbClr val="FFFF00"/>
                </a:solidFill>
              </a:rPr>
              <a:t>Ha caído, ha caído</a:t>
            </a:r>
            <a:r>
              <a:rPr lang="es-ES" sz="4800" b="1" dirty="0">
                <a:solidFill>
                  <a:schemeClr val="bg1"/>
                </a:solidFill>
              </a:rPr>
              <a:t> la gran Babilonia, y se ha hecho habitación de demonios y guarida de todo espíritu inmundo, y albergue de toda ave inmunda y aborrecible.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a:t>
            </a:r>
            <a:r>
              <a:rPr lang="es-ES" dirty="0" smtClean="0"/>
              <a:t>18: </a:t>
            </a:r>
            <a:r>
              <a:rPr lang="es-ES" dirty="0" smtClean="0"/>
              <a:t>1-6</a:t>
            </a:r>
            <a:endParaRPr lang="es-ES" dirty="0"/>
          </a:p>
        </p:txBody>
      </p:sp>
    </p:spTree>
    <p:extLst>
      <p:ext uri="{BB962C8B-B14F-4D97-AF65-F5344CB8AC3E}">
        <p14:creationId xmlns:p14="http://schemas.microsoft.com/office/powerpoint/2010/main" val="989969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52" y="250722"/>
            <a:ext cx="11448858" cy="6001643"/>
          </a:xfrm>
          <a:prstGeom prst="rect">
            <a:avLst/>
          </a:prstGeom>
          <a:noFill/>
        </p:spPr>
        <p:txBody>
          <a:bodyPr wrap="square" rtlCol="0">
            <a:spAutoFit/>
          </a:bodyPr>
          <a:lstStyle/>
          <a:p>
            <a:r>
              <a:rPr lang="es-ES" sz="4800" b="1" dirty="0" smtClean="0">
                <a:solidFill>
                  <a:schemeClr val="bg1"/>
                </a:solidFill>
              </a:rPr>
              <a:t>3 </a:t>
            </a:r>
            <a:r>
              <a:rPr lang="es-ES" sz="4800" b="1" dirty="0">
                <a:solidFill>
                  <a:srgbClr val="FFFF00"/>
                </a:solidFill>
              </a:rPr>
              <a:t>Porque todas las naciones </a:t>
            </a:r>
            <a:r>
              <a:rPr lang="es-ES" sz="4800" b="1" dirty="0">
                <a:solidFill>
                  <a:schemeClr val="bg1"/>
                </a:solidFill>
              </a:rPr>
              <a:t>han bebido del vino del furor de su fornicación; y </a:t>
            </a:r>
            <a:r>
              <a:rPr lang="es-ES" sz="4800" b="1" dirty="0">
                <a:solidFill>
                  <a:srgbClr val="FFFF00"/>
                </a:solidFill>
              </a:rPr>
              <a:t>los reyes de la tierra </a:t>
            </a:r>
            <a:r>
              <a:rPr lang="es-ES" sz="4800" b="1" dirty="0">
                <a:solidFill>
                  <a:schemeClr val="bg1"/>
                </a:solidFill>
              </a:rPr>
              <a:t>han fornicado con ella, y </a:t>
            </a:r>
            <a:r>
              <a:rPr lang="es-ES" sz="4800" b="1" dirty="0">
                <a:solidFill>
                  <a:srgbClr val="FFFF00"/>
                </a:solidFill>
              </a:rPr>
              <a:t>los mercaderes de la tierra </a:t>
            </a:r>
            <a:r>
              <a:rPr lang="es-ES" sz="4800" b="1" dirty="0">
                <a:solidFill>
                  <a:schemeClr val="bg1"/>
                </a:solidFill>
              </a:rPr>
              <a:t>se han enriquecido de la potencia de sus deleites. 4 Y oí otra voz del cielo, que decía: </a:t>
            </a:r>
            <a:r>
              <a:rPr lang="es-ES" sz="4800" b="1" dirty="0">
                <a:solidFill>
                  <a:srgbClr val="FFFF00"/>
                </a:solidFill>
              </a:rPr>
              <a:t>Salid de ella, pueblo mío</a:t>
            </a:r>
            <a:r>
              <a:rPr lang="es-ES" sz="4800" b="1" dirty="0">
                <a:solidFill>
                  <a:schemeClr val="bg1"/>
                </a:solidFill>
              </a:rPr>
              <a:t>, para que no seáis partícipes de </a:t>
            </a:r>
            <a:r>
              <a:rPr lang="es-ES" sz="4800" b="1" dirty="0">
                <a:solidFill>
                  <a:srgbClr val="FFFF00"/>
                </a:solidFill>
              </a:rPr>
              <a:t>sus pecados</a:t>
            </a:r>
            <a:r>
              <a:rPr lang="es-ES" sz="4800" b="1" dirty="0">
                <a:solidFill>
                  <a:schemeClr val="bg1"/>
                </a:solidFill>
              </a:rPr>
              <a:t>, ni recibáis parte de </a:t>
            </a:r>
            <a:r>
              <a:rPr lang="es-ES" sz="4800" b="1" dirty="0">
                <a:solidFill>
                  <a:srgbClr val="FFFF00"/>
                </a:solidFill>
              </a:rPr>
              <a:t>sus </a:t>
            </a:r>
            <a:r>
              <a:rPr lang="es-ES" sz="4800" b="1" dirty="0" smtClean="0">
                <a:solidFill>
                  <a:srgbClr val="FFFF00"/>
                </a:solidFill>
              </a:rPr>
              <a:t>plagas</a:t>
            </a:r>
            <a:r>
              <a:rPr lang="es-ES" sz="4800" b="1" dirty="0" smtClean="0">
                <a:solidFill>
                  <a:schemeClr val="bg1"/>
                </a:solidFill>
              </a:rPr>
              <a:t>; </a:t>
            </a:r>
            <a:endParaRPr lang="es-ES" sz="4800" b="1" dirty="0">
              <a:solidFill>
                <a:schemeClr val="bg1"/>
              </a:solidFill>
            </a:endParaRPr>
          </a:p>
        </p:txBody>
      </p:sp>
    </p:spTree>
    <p:extLst>
      <p:ext uri="{BB962C8B-B14F-4D97-AF65-F5344CB8AC3E}">
        <p14:creationId xmlns:p14="http://schemas.microsoft.com/office/powerpoint/2010/main" val="1848845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0"/>
            <a:ext cx="11372708" cy="6555641"/>
          </a:xfrm>
          <a:prstGeom prst="rect">
            <a:avLst/>
          </a:prstGeom>
          <a:noFill/>
        </p:spPr>
        <p:txBody>
          <a:bodyPr wrap="square" rtlCol="0">
            <a:spAutoFit/>
          </a:bodyPr>
          <a:lstStyle/>
          <a:p>
            <a:r>
              <a:rPr lang="es-ES" sz="6000" b="1" dirty="0" smtClean="0">
                <a:solidFill>
                  <a:schemeClr val="bg1"/>
                </a:solidFill>
              </a:rPr>
              <a:t>5 </a:t>
            </a:r>
            <a:r>
              <a:rPr lang="es-ES" sz="6000" b="1" dirty="0">
                <a:solidFill>
                  <a:srgbClr val="FFFF00"/>
                </a:solidFill>
              </a:rPr>
              <a:t>porque</a:t>
            </a:r>
            <a:r>
              <a:rPr lang="es-ES" sz="6000" b="1" dirty="0">
                <a:solidFill>
                  <a:schemeClr val="bg1"/>
                </a:solidFill>
              </a:rPr>
              <a:t> sus pecados han </a:t>
            </a:r>
            <a:r>
              <a:rPr lang="es-ES" sz="6000" b="1" dirty="0">
                <a:solidFill>
                  <a:srgbClr val="FFFF00"/>
                </a:solidFill>
              </a:rPr>
              <a:t>llegado hasta el cielo</a:t>
            </a:r>
            <a:r>
              <a:rPr lang="es-ES" sz="6000" b="1" dirty="0">
                <a:solidFill>
                  <a:schemeClr val="bg1"/>
                </a:solidFill>
              </a:rPr>
              <a:t>, y Dios </a:t>
            </a:r>
            <a:r>
              <a:rPr lang="es-ES" sz="6000" b="1" dirty="0">
                <a:solidFill>
                  <a:srgbClr val="FFFF00"/>
                </a:solidFill>
              </a:rPr>
              <a:t>se ha acordado de sus maldades</a:t>
            </a:r>
            <a:r>
              <a:rPr lang="es-ES" sz="6000" b="1" dirty="0">
                <a:solidFill>
                  <a:schemeClr val="bg1"/>
                </a:solidFill>
              </a:rPr>
              <a:t>. 6 Dadle a ella como ella os ha dado, y pagadle doble según sus obras; en el cáliz en que ella preparó bebida, preparadle a ella el doble.”</a:t>
            </a:r>
            <a:endParaRPr lang="es-ES" sz="6000" b="1" dirty="0">
              <a:solidFill>
                <a:schemeClr val="bg1"/>
              </a:solidFill>
            </a:endParaRPr>
          </a:p>
        </p:txBody>
      </p:sp>
    </p:spTree>
    <p:extLst>
      <p:ext uri="{BB962C8B-B14F-4D97-AF65-F5344CB8AC3E}">
        <p14:creationId xmlns:p14="http://schemas.microsoft.com/office/powerpoint/2010/main" val="1704617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8" name="CuadroTexto 7">
            <a:extLst>
              <a:ext uri="{FF2B5EF4-FFF2-40B4-BE49-F238E27FC236}">
                <a16:creationId xmlns:a16="http://schemas.microsoft.com/office/drawing/2014/main" id="{BD388BAA-4D52-4A51-8EFF-ADFF3D9FBF8B}"/>
              </a:ext>
            </a:extLst>
          </p:cNvPr>
          <p:cNvSpPr txBox="1"/>
          <p:nvPr/>
        </p:nvSpPr>
        <p:spPr>
          <a:xfrm>
            <a:off x="252483" y="57226"/>
            <a:ext cx="5295332" cy="6740307"/>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predicar los mensajes de los tres ángeles e invitar al mundo a salir de Babilonia para que muchos sean salvos?</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mensaje positivo y los imperativos</a:t>
            </a:r>
          </a:p>
        </p:txBody>
      </p:sp>
    </p:spTree>
    <p:extLst>
      <p:ext uri="{BB962C8B-B14F-4D97-AF65-F5344CB8AC3E}">
        <p14:creationId xmlns:p14="http://schemas.microsoft.com/office/powerpoint/2010/main" val="112907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8710" y="192541"/>
            <a:ext cx="1138575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El mensaje del primer ángel contiene los siguientes elementos</a:t>
            </a:r>
            <a:r>
              <a:rPr lang="es-ES" sz="4400" b="1" dirty="0" smtClean="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C00000"/>
                </a:solidFill>
              </a:rPr>
              <a:t>evangelio eterno </a:t>
            </a:r>
            <a:r>
              <a:rPr lang="es-ES" sz="4400" b="1" dirty="0">
                <a:solidFill>
                  <a:srgbClr val="002060"/>
                </a:solidFill>
              </a:rPr>
              <a:t>(lo que hizo Jesús por nosotros). Vivió la vida que la ley exige y sufrió la muerte que los seres humanos merecen.</a:t>
            </a:r>
          </a:p>
          <a:p>
            <a:pPr marL="571500" indent="-571500">
              <a:buClr>
                <a:srgbClr val="FF0000"/>
              </a:buClr>
              <a:buFont typeface="Wingdings" panose="05000000000000000000" pitchFamily="2" charset="2"/>
              <a:buChar char="Ø"/>
            </a:pPr>
            <a:r>
              <a:rPr lang="es-ES" sz="4400" b="1" dirty="0" smtClean="0">
                <a:solidFill>
                  <a:srgbClr val="002060"/>
                </a:solidFill>
              </a:rPr>
              <a:t>Nos </a:t>
            </a:r>
            <a:r>
              <a:rPr lang="es-ES" sz="4400" b="1" dirty="0">
                <a:solidFill>
                  <a:srgbClr val="002060"/>
                </a:solidFill>
              </a:rPr>
              <a:t>manda a </a:t>
            </a:r>
            <a:r>
              <a:rPr lang="es-ES" sz="4400" b="1" dirty="0">
                <a:solidFill>
                  <a:srgbClr val="C00000"/>
                </a:solidFill>
              </a:rPr>
              <a:t>temer a Dios </a:t>
            </a:r>
            <a:r>
              <a:rPr lang="es-ES" sz="4400" b="1" dirty="0">
                <a:solidFill>
                  <a:srgbClr val="002060"/>
                </a:solidFill>
              </a:rPr>
              <a:t>(un respeto reverente que se manifiesta en la obediencia</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81271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6834" y="311735"/>
            <a:ext cx="11385755"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Nos </a:t>
            </a:r>
            <a:r>
              <a:rPr lang="es-ES" sz="4800" b="1" dirty="0">
                <a:solidFill>
                  <a:srgbClr val="002060"/>
                </a:solidFill>
              </a:rPr>
              <a:t>manda a </a:t>
            </a:r>
            <a:r>
              <a:rPr lang="es-ES" sz="4800" b="1" dirty="0">
                <a:solidFill>
                  <a:srgbClr val="C00000"/>
                </a:solidFill>
              </a:rPr>
              <a:t>darle gloria </a:t>
            </a:r>
            <a:r>
              <a:rPr lang="es-ES" sz="4800" b="1" dirty="0">
                <a:solidFill>
                  <a:srgbClr val="002060"/>
                </a:solidFill>
              </a:rPr>
              <a:t>a Dios (Jesús brilla sobre nosotros [</a:t>
            </a:r>
            <a:r>
              <a:rPr lang="es-ES" sz="4800" b="1" dirty="0">
                <a:solidFill>
                  <a:srgbClr val="C00000"/>
                </a:solidFill>
              </a:rPr>
              <a:t>el sol</a:t>
            </a:r>
            <a:r>
              <a:rPr lang="es-ES" sz="4800" b="1" dirty="0">
                <a:solidFill>
                  <a:srgbClr val="002060"/>
                </a:solidFill>
              </a:rPr>
              <a:t>] y nosotros irradiamos su gloria a otros [</a:t>
            </a:r>
            <a:r>
              <a:rPr lang="es-ES" sz="4800" b="1" dirty="0">
                <a:solidFill>
                  <a:srgbClr val="C00000"/>
                </a:solidFill>
              </a:rPr>
              <a:t>la luna</a:t>
            </a:r>
            <a:r>
              <a:rPr lang="es-ES" sz="4800" b="1" dirty="0">
                <a:solidFill>
                  <a:srgbClr val="002060"/>
                </a:solidFill>
              </a:rPr>
              <a:t>]. Le revelamos su glorioso carácter al mundo.</a:t>
            </a:r>
          </a:p>
          <a:p>
            <a:pPr marL="571500" indent="-571500">
              <a:buClr>
                <a:srgbClr val="FF0000"/>
              </a:buClr>
              <a:buFont typeface="Wingdings" panose="05000000000000000000" pitchFamily="2" charset="2"/>
              <a:buChar char="Ø"/>
            </a:pPr>
            <a:r>
              <a:rPr lang="es-ES" sz="4800" b="1" dirty="0" smtClean="0">
                <a:solidFill>
                  <a:srgbClr val="002060"/>
                </a:solidFill>
              </a:rPr>
              <a:t>Nos </a:t>
            </a:r>
            <a:r>
              <a:rPr lang="es-ES" sz="4800" b="1" dirty="0">
                <a:solidFill>
                  <a:srgbClr val="002060"/>
                </a:solidFill>
              </a:rPr>
              <a:t>manda a </a:t>
            </a:r>
            <a:r>
              <a:rPr lang="es-ES" sz="4800" b="1" dirty="0">
                <a:solidFill>
                  <a:srgbClr val="C00000"/>
                </a:solidFill>
              </a:rPr>
              <a:t>glorificar</a:t>
            </a:r>
            <a:r>
              <a:rPr lang="es-ES" sz="4800" b="1" dirty="0">
                <a:solidFill>
                  <a:srgbClr val="002060"/>
                </a:solidFill>
              </a:rPr>
              <a:t> a Dios con nuestros </a:t>
            </a:r>
            <a:r>
              <a:rPr lang="es-ES" sz="4800" b="1" dirty="0">
                <a:solidFill>
                  <a:srgbClr val="C00000"/>
                </a:solidFill>
              </a:rPr>
              <a:t>cuerpos y nuestras mentes </a:t>
            </a:r>
            <a:r>
              <a:rPr lang="es-ES" sz="4800" b="1" dirty="0">
                <a:solidFill>
                  <a:srgbClr val="002060"/>
                </a:solidFill>
              </a:rPr>
              <a:t>porque somos templo del Espíritu Santo</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585180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dirty="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8710" y="192541"/>
            <a:ext cx="11385755"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6000" b="1" dirty="0" smtClean="0">
                <a:solidFill>
                  <a:srgbClr val="002060"/>
                </a:solidFill>
              </a:rPr>
              <a:t>Estamos </a:t>
            </a:r>
            <a:r>
              <a:rPr lang="es-ES" sz="6000" b="1" dirty="0">
                <a:solidFill>
                  <a:srgbClr val="002060"/>
                </a:solidFill>
              </a:rPr>
              <a:t>viviendo en la hora del </a:t>
            </a:r>
            <a:r>
              <a:rPr lang="es-ES" sz="6000" b="1" dirty="0">
                <a:solidFill>
                  <a:srgbClr val="C00000"/>
                </a:solidFill>
              </a:rPr>
              <a:t>juicio divino</a:t>
            </a:r>
            <a:r>
              <a:rPr lang="es-ES" sz="6000" b="1" dirty="0">
                <a:solidFill>
                  <a:srgbClr val="002060"/>
                </a:solidFill>
              </a:rPr>
              <a:t>.</a:t>
            </a:r>
          </a:p>
          <a:p>
            <a:pPr marL="571500" indent="-571500">
              <a:buClr>
                <a:srgbClr val="FF0000"/>
              </a:buClr>
              <a:buFont typeface="Wingdings" panose="05000000000000000000" pitchFamily="2" charset="2"/>
              <a:buChar char="Ø"/>
            </a:pPr>
            <a:r>
              <a:rPr lang="es-ES" sz="6000" b="1" dirty="0" smtClean="0">
                <a:solidFill>
                  <a:srgbClr val="002060"/>
                </a:solidFill>
              </a:rPr>
              <a:t>Los </a:t>
            </a:r>
            <a:r>
              <a:rPr lang="es-ES" sz="6000" b="1" dirty="0">
                <a:solidFill>
                  <a:srgbClr val="C00000"/>
                </a:solidFill>
              </a:rPr>
              <a:t>muertos duermen </a:t>
            </a:r>
            <a:r>
              <a:rPr lang="es-ES" sz="6000" b="1" dirty="0">
                <a:solidFill>
                  <a:srgbClr val="002060"/>
                </a:solidFill>
              </a:rPr>
              <a:t>en el sepulcro hasta la resurrección.</a:t>
            </a:r>
          </a:p>
          <a:p>
            <a:pPr marL="571500" indent="-571500">
              <a:buClr>
                <a:srgbClr val="FF0000"/>
              </a:buClr>
              <a:buFont typeface="Wingdings" panose="05000000000000000000" pitchFamily="2" charset="2"/>
              <a:buChar char="Ø"/>
            </a:pPr>
            <a:r>
              <a:rPr lang="es-ES" sz="6000" b="1" dirty="0" smtClean="0">
                <a:solidFill>
                  <a:srgbClr val="002060"/>
                </a:solidFill>
              </a:rPr>
              <a:t>Nos </a:t>
            </a:r>
            <a:r>
              <a:rPr lang="es-ES" sz="6000" b="1" dirty="0">
                <a:solidFill>
                  <a:srgbClr val="002060"/>
                </a:solidFill>
              </a:rPr>
              <a:t>manda a </a:t>
            </a:r>
            <a:r>
              <a:rPr lang="es-ES" sz="6000" b="1" dirty="0">
                <a:solidFill>
                  <a:srgbClr val="C00000"/>
                </a:solidFill>
              </a:rPr>
              <a:t>adorar al creador </a:t>
            </a:r>
            <a:r>
              <a:rPr lang="es-ES" sz="6000" b="1" dirty="0">
                <a:solidFill>
                  <a:srgbClr val="002060"/>
                </a:solidFill>
              </a:rPr>
              <a:t>guardando su señal, el Sábado.</a:t>
            </a:r>
          </a:p>
        </p:txBody>
      </p:sp>
    </p:spTree>
    <p:extLst>
      <p:ext uri="{BB962C8B-B14F-4D97-AF65-F5344CB8AC3E}">
        <p14:creationId xmlns:p14="http://schemas.microsoft.com/office/powerpoint/2010/main" val="413888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¿Por qué cayó Babilonia?</a:t>
            </a:r>
          </a:p>
        </p:txBody>
      </p:sp>
    </p:spTree>
    <p:extLst>
      <p:ext uri="{BB962C8B-B14F-4D97-AF65-F5344CB8AC3E}">
        <p14:creationId xmlns:p14="http://schemas.microsoft.com/office/powerpoint/2010/main" val="377209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162038"/>
            <a:ext cx="1171302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Babilonia cayó porque rechazó el mensaje del primer ángel:</a:t>
            </a:r>
          </a:p>
          <a:p>
            <a:pPr marL="571500" indent="-571500">
              <a:buClr>
                <a:srgbClr val="FF0000"/>
              </a:buClr>
              <a:buFont typeface="Wingdings" panose="05000000000000000000" pitchFamily="2" charset="2"/>
              <a:buChar char="Ø"/>
            </a:pPr>
            <a:r>
              <a:rPr lang="es-ES" sz="4400" b="1" dirty="0" smtClean="0">
                <a:solidFill>
                  <a:srgbClr val="002060"/>
                </a:solidFill>
              </a:rPr>
              <a:t>Hemos </a:t>
            </a:r>
            <a:r>
              <a:rPr lang="es-ES" sz="4400" b="1" dirty="0">
                <a:solidFill>
                  <a:srgbClr val="002060"/>
                </a:solidFill>
              </a:rPr>
              <a:t>visto que </a:t>
            </a:r>
            <a:r>
              <a:rPr lang="es-ES" sz="4400" b="1" dirty="0">
                <a:solidFill>
                  <a:srgbClr val="C00000"/>
                </a:solidFill>
              </a:rPr>
              <a:t>Babilonia</a:t>
            </a:r>
            <a:r>
              <a:rPr lang="es-ES" sz="4400" b="1" dirty="0">
                <a:solidFill>
                  <a:srgbClr val="002060"/>
                </a:solidFill>
              </a:rPr>
              <a:t> se compone de tres partes: El </a:t>
            </a:r>
            <a:r>
              <a:rPr lang="es-ES" sz="4400" b="1" dirty="0">
                <a:solidFill>
                  <a:srgbClr val="C00000"/>
                </a:solidFill>
              </a:rPr>
              <a:t>dragón</a:t>
            </a:r>
            <a:r>
              <a:rPr lang="es-ES" sz="4400" b="1" dirty="0">
                <a:solidFill>
                  <a:srgbClr val="002060"/>
                </a:solidFill>
              </a:rPr>
              <a:t>, la </a:t>
            </a:r>
            <a:r>
              <a:rPr lang="es-ES" sz="4400" b="1" dirty="0">
                <a:solidFill>
                  <a:srgbClr val="C00000"/>
                </a:solidFill>
              </a:rPr>
              <a:t>bestia</a:t>
            </a:r>
            <a:r>
              <a:rPr lang="es-ES" sz="4400" b="1" dirty="0">
                <a:solidFill>
                  <a:srgbClr val="002060"/>
                </a:solidFill>
              </a:rPr>
              <a:t> y el </a:t>
            </a:r>
            <a:r>
              <a:rPr lang="es-ES" sz="4400" b="1" dirty="0">
                <a:solidFill>
                  <a:srgbClr val="C00000"/>
                </a:solidFill>
              </a:rPr>
              <a:t>falso profeta</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C00000"/>
                </a:solidFill>
              </a:rPr>
              <a:t>dragón</a:t>
            </a:r>
            <a:r>
              <a:rPr lang="es-ES" sz="4400" b="1" dirty="0">
                <a:solidFill>
                  <a:srgbClr val="002060"/>
                </a:solidFill>
              </a:rPr>
              <a:t> representa los </a:t>
            </a:r>
            <a:r>
              <a:rPr lang="es-ES" sz="4400" b="1" u="sng" dirty="0">
                <a:solidFill>
                  <a:srgbClr val="002060"/>
                </a:solidFill>
              </a:rPr>
              <a:t>poderes civiles del mundo</a:t>
            </a:r>
            <a:r>
              <a:rPr lang="es-ES" sz="4400" b="1" dirty="0">
                <a:solidFill>
                  <a:srgbClr val="002060"/>
                </a:solidFill>
              </a:rPr>
              <a:t>, la </a:t>
            </a:r>
            <a:r>
              <a:rPr lang="es-ES" sz="4400" b="1" dirty="0">
                <a:solidFill>
                  <a:srgbClr val="C00000"/>
                </a:solidFill>
              </a:rPr>
              <a:t>bestia del mar </a:t>
            </a:r>
            <a:r>
              <a:rPr lang="es-ES" sz="4400" b="1" dirty="0">
                <a:solidFill>
                  <a:srgbClr val="002060"/>
                </a:solidFill>
              </a:rPr>
              <a:t>representa </a:t>
            </a:r>
            <a:r>
              <a:rPr lang="es-ES" sz="4400" b="1" u="sng" dirty="0">
                <a:solidFill>
                  <a:srgbClr val="002060"/>
                </a:solidFill>
              </a:rPr>
              <a:t>el papado católico romano</a:t>
            </a:r>
            <a:r>
              <a:rPr lang="es-ES" sz="4400" b="1" dirty="0">
                <a:solidFill>
                  <a:srgbClr val="002060"/>
                </a:solidFill>
              </a:rPr>
              <a:t> y el </a:t>
            </a:r>
            <a:r>
              <a:rPr lang="es-ES" sz="4400" b="1" dirty="0">
                <a:solidFill>
                  <a:srgbClr val="C00000"/>
                </a:solidFill>
              </a:rPr>
              <a:t>falso profeta </a:t>
            </a:r>
            <a:r>
              <a:rPr lang="es-ES" sz="4400" b="1" dirty="0">
                <a:solidFill>
                  <a:srgbClr val="002060"/>
                </a:solidFill>
              </a:rPr>
              <a:t>representa a </a:t>
            </a:r>
            <a:r>
              <a:rPr lang="es-ES" sz="4400" b="1" dirty="0">
                <a:solidFill>
                  <a:srgbClr val="C00000"/>
                </a:solidFill>
              </a:rPr>
              <a:t>los Estados Unidos</a:t>
            </a:r>
            <a:r>
              <a:rPr lang="es-ES" sz="4400" b="1" dirty="0">
                <a:solidFill>
                  <a:srgbClr val="002060"/>
                </a:solidFill>
              </a:rPr>
              <a:t> que hará una </a:t>
            </a:r>
            <a:r>
              <a:rPr lang="es-ES" sz="4400" b="1" dirty="0">
                <a:solidFill>
                  <a:srgbClr val="C00000"/>
                </a:solidFill>
              </a:rPr>
              <a:t>imagen</a:t>
            </a:r>
            <a:r>
              <a:rPr lang="es-ES" sz="4400" b="1" dirty="0">
                <a:solidFill>
                  <a:srgbClr val="002060"/>
                </a:solidFill>
              </a:rPr>
              <a:t> del papado al </a:t>
            </a:r>
            <a:r>
              <a:rPr lang="es-ES" sz="4400" b="1" dirty="0">
                <a:solidFill>
                  <a:srgbClr val="C00000"/>
                </a:solidFill>
              </a:rPr>
              <a:t>unir </a:t>
            </a:r>
            <a:r>
              <a:rPr lang="es-ES" sz="4400" b="1" dirty="0">
                <a:solidFill>
                  <a:srgbClr val="002060"/>
                </a:solidFill>
              </a:rPr>
              <a:t>la iglesia con el estado</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1247107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301267"/>
            <a:ext cx="1153651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400" b="1" dirty="0" smtClean="0">
                <a:solidFill>
                  <a:srgbClr val="002060"/>
                </a:solidFill>
              </a:rPr>
              <a:t>La </a:t>
            </a:r>
            <a:r>
              <a:rPr lang="es-ES" sz="4400" b="1" dirty="0">
                <a:solidFill>
                  <a:srgbClr val="002060"/>
                </a:solidFill>
              </a:rPr>
              <a:t>actriz principal en el drama es la </a:t>
            </a:r>
            <a:r>
              <a:rPr lang="es-ES" sz="4400" b="1" dirty="0">
                <a:solidFill>
                  <a:srgbClr val="C00000"/>
                </a:solidFill>
              </a:rPr>
              <a:t>madre ramera</a:t>
            </a:r>
            <a:r>
              <a:rPr lang="es-ES" sz="4400" b="1" dirty="0">
                <a:solidFill>
                  <a:srgbClr val="002060"/>
                </a:solidFill>
              </a:rPr>
              <a:t> que tiene </a:t>
            </a:r>
            <a:r>
              <a:rPr lang="es-ES" sz="4400" b="1" dirty="0">
                <a:solidFill>
                  <a:srgbClr val="C00000"/>
                </a:solidFill>
              </a:rPr>
              <a:t>hijas</a:t>
            </a:r>
            <a:r>
              <a:rPr lang="es-ES" sz="4400" b="1" dirty="0">
                <a:solidFill>
                  <a:srgbClr val="002060"/>
                </a:solidFill>
              </a:rPr>
              <a:t> que hacen lo que ella manda. La ramera también se vincula con los </a:t>
            </a:r>
            <a:r>
              <a:rPr lang="es-ES" sz="4400" b="1" dirty="0">
                <a:solidFill>
                  <a:srgbClr val="C00000"/>
                </a:solidFill>
              </a:rPr>
              <a:t>reyes de la tierra </a:t>
            </a:r>
            <a:r>
              <a:rPr lang="es-ES" sz="4400" b="1" dirty="0">
                <a:solidFill>
                  <a:srgbClr val="002060"/>
                </a:solidFill>
              </a:rPr>
              <a:t>para que ellos </a:t>
            </a:r>
            <a:r>
              <a:rPr lang="es-ES" sz="4400" b="1" dirty="0">
                <a:solidFill>
                  <a:srgbClr val="C00000"/>
                </a:solidFill>
              </a:rPr>
              <a:t>hagan lo que ella quiera</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La </a:t>
            </a:r>
            <a:r>
              <a:rPr lang="es-ES" sz="4400" b="1" dirty="0">
                <a:solidFill>
                  <a:srgbClr val="C00000"/>
                </a:solidFill>
              </a:rPr>
              <a:t>ramera</a:t>
            </a:r>
            <a:r>
              <a:rPr lang="es-ES" sz="4400" b="1" dirty="0">
                <a:solidFill>
                  <a:srgbClr val="002060"/>
                </a:solidFill>
              </a:rPr>
              <a:t> les da </a:t>
            </a:r>
            <a:r>
              <a:rPr lang="es-ES" sz="4400" b="1" dirty="0">
                <a:solidFill>
                  <a:srgbClr val="C00000"/>
                </a:solidFill>
              </a:rPr>
              <a:t>vino</a:t>
            </a:r>
            <a:r>
              <a:rPr lang="es-ES" sz="4400" b="1" dirty="0">
                <a:solidFill>
                  <a:srgbClr val="002060"/>
                </a:solidFill>
              </a:rPr>
              <a:t> a las </a:t>
            </a:r>
            <a:r>
              <a:rPr lang="es-ES" sz="4400" b="1" dirty="0">
                <a:solidFill>
                  <a:srgbClr val="C00000"/>
                </a:solidFill>
              </a:rPr>
              <a:t>naciones</a:t>
            </a:r>
            <a:r>
              <a:rPr lang="es-ES" sz="4400" b="1" dirty="0">
                <a:solidFill>
                  <a:srgbClr val="002060"/>
                </a:solidFill>
              </a:rPr>
              <a:t> y éstas se llenan de furor </a:t>
            </a:r>
            <a:r>
              <a:rPr lang="es-ES" sz="4400" b="1" u="sng" dirty="0">
                <a:solidFill>
                  <a:srgbClr val="002060"/>
                </a:solidFill>
              </a:rPr>
              <a:t>contra los que no quieren beber</a:t>
            </a:r>
            <a:r>
              <a:rPr lang="es-ES" sz="4400" b="1" dirty="0">
                <a:solidFill>
                  <a:srgbClr val="002060"/>
                </a:solidFill>
              </a:rPr>
              <a:t>. El </a:t>
            </a:r>
            <a:r>
              <a:rPr lang="es-ES" sz="4400" b="1" dirty="0">
                <a:solidFill>
                  <a:srgbClr val="C00000"/>
                </a:solidFill>
              </a:rPr>
              <a:t>vino</a:t>
            </a:r>
            <a:r>
              <a:rPr lang="es-ES" sz="4400" b="1" dirty="0">
                <a:solidFill>
                  <a:srgbClr val="002060"/>
                </a:solidFill>
              </a:rPr>
              <a:t> representa las </a:t>
            </a:r>
            <a:r>
              <a:rPr lang="es-ES" sz="4400" b="1" dirty="0">
                <a:solidFill>
                  <a:srgbClr val="C00000"/>
                </a:solidFill>
              </a:rPr>
              <a:t>falsas doctrinas </a:t>
            </a:r>
            <a:r>
              <a:rPr lang="es-ES" sz="4400" b="1" dirty="0">
                <a:solidFill>
                  <a:srgbClr val="002060"/>
                </a:solidFill>
              </a:rPr>
              <a:t>de la ramera.</a:t>
            </a:r>
            <a:endParaRPr lang="es-ES" sz="4400" b="1" dirty="0">
              <a:solidFill>
                <a:srgbClr val="FF0000"/>
              </a:solidFill>
            </a:endParaRPr>
          </a:p>
        </p:txBody>
      </p:sp>
    </p:spTree>
    <p:extLst>
      <p:ext uri="{BB962C8B-B14F-4D97-AF65-F5344CB8AC3E}">
        <p14:creationId xmlns:p14="http://schemas.microsoft.com/office/powerpoint/2010/main" val="379568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4995" y="856357"/>
            <a:ext cx="11448858"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 volar por en medio del cielo a otro ángel, que tenía el </a:t>
            </a:r>
            <a:r>
              <a:rPr lang="es-ES" sz="4800" b="1" dirty="0">
                <a:solidFill>
                  <a:srgbClr val="FFFF00"/>
                </a:solidFill>
              </a:rPr>
              <a:t>evangelio eterno </a:t>
            </a:r>
            <a:r>
              <a:rPr lang="es-ES" sz="4800" b="1" dirty="0">
                <a:solidFill>
                  <a:schemeClr val="bg1"/>
                </a:solidFill>
              </a:rPr>
              <a:t>para predicarlo a los moradores de la tierra, a toda </a:t>
            </a:r>
            <a:r>
              <a:rPr lang="es-ES" sz="4800" b="1" dirty="0">
                <a:solidFill>
                  <a:srgbClr val="FFFF00"/>
                </a:solidFill>
              </a:rPr>
              <a:t>nación, tribu, lengua y pueblo</a:t>
            </a:r>
            <a:r>
              <a:rPr lang="es-ES" sz="4800" b="1" dirty="0">
                <a:solidFill>
                  <a:schemeClr val="bg1"/>
                </a:solidFill>
              </a:rPr>
              <a:t>, 7 diciendo a gran voz: </a:t>
            </a:r>
            <a:r>
              <a:rPr lang="es-ES" sz="4800" b="1" dirty="0">
                <a:solidFill>
                  <a:srgbClr val="FFFF00"/>
                </a:solidFill>
              </a:rPr>
              <a:t>Temed a Dios, y dadle gloria</a:t>
            </a:r>
            <a:r>
              <a:rPr lang="es-ES" sz="4800" b="1" dirty="0">
                <a:solidFill>
                  <a:schemeClr val="bg1"/>
                </a:solidFill>
              </a:rPr>
              <a:t>, porque la hora de </a:t>
            </a:r>
            <a:r>
              <a:rPr lang="es-ES" sz="4800" b="1" dirty="0">
                <a:solidFill>
                  <a:srgbClr val="FFFF00"/>
                </a:solidFill>
              </a:rPr>
              <a:t>su juicio ha llegado</a:t>
            </a:r>
            <a:r>
              <a:rPr lang="es-ES" sz="4800" b="1" dirty="0">
                <a:solidFill>
                  <a:schemeClr val="bg1"/>
                </a:solidFill>
              </a:rPr>
              <a:t>; y </a:t>
            </a:r>
            <a:r>
              <a:rPr lang="es-ES" sz="4800" b="1" dirty="0">
                <a:solidFill>
                  <a:srgbClr val="FFFF00"/>
                </a:solidFill>
              </a:rPr>
              <a:t>adorad</a:t>
            </a:r>
            <a:r>
              <a:rPr lang="es-ES" sz="4800" b="1" dirty="0">
                <a:solidFill>
                  <a:schemeClr val="bg1"/>
                </a:solidFill>
              </a:rPr>
              <a:t> a aquel que hizo el cielo y la tierra, el mar y las fuentes de las aguas.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14:6-12:</a:t>
            </a:r>
          </a:p>
        </p:txBody>
      </p:sp>
    </p:spTree>
    <p:extLst>
      <p:ext uri="{BB962C8B-B14F-4D97-AF65-F5344CB8AC3E}">
        <p14:creationId xmlns:p14="http://schemas.microsoft.com/office/powerpoint/2010/main" val="959500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3" y="1501026"/>
            <a:ext cx="4903376" cy="1077218"/>
          </a:xfrm>
          <a:prstGeom prst="rect">
            <a:avLst/>
          </a:prstGeom>
          <a:noFill/>
        </p:spPr>
        <p:txBody>
          <a:bodyPr wrap="square" rtlCol="0">
            <a:spAutoFit/>
          </a:bodyPr>
          <a:lstStyle/>
          <a:p>
            <a:pPr lvl="0">
              <a:defRPr/>
            </a:pPr>
            <a:r>
              <a:rPr lang="es-ES" sz="3200" dirty="0" smtClean="0">
                <a:solidFill>
                  <a:srgbClr val="4472C4">
                    <a:lumMod val="50000"/>
                  </a:srgbClr>
                </a:solidFill>
              </a:rPr>
              <a:t>En Ap. X: Y no </a:t>
            </a:r>
            <a:r>
              <a:rPr lang="es-ES" sz="3200" dirty="0">
                <a:solidFill>
                  <a:srgbClr val="4472C4">
                    <a:lumMod val="50000"/>
                  </a:srgbClr>
                </a:solidFill>
              </a:rPr>
              <a:t>se mencionan reyes ni mercaderes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180220" cy="1077218"/>
          </a:xfrm>
          <a:prstGeom prst="rect">
            <a:avLst/>
          </a:prstGeom>
          <a:noFill/>
        </p:spPr>
        <p:txBody>
          <a:bodyPr wrap="square" rtlCol="0">
            <a:spAutoFit/>
          </a:bodyPr>
          <a:lstStyle/>
          <a:p>
            <a:pPr lvl="0">
              <a:defRPr/>
            </a:pPr>
            <a:r>
              <a:rPr lang="es-ES" sz="3200" dirty="0" smtClean="0">
                <a:solidFill>
                  <a:srgbClr val="4472C4">
                    <a:lumMod val="50000"/>
                  </a:srgbClr>
                </a:solidFill>
              </a:rPr>
              <a:t>En Ap</a:t>
            </a:r>
            <a:r>
              <a:rPr lang="es-ES" sz="3200" dirty="0">
                <a:solidFill>
                  <a:srgbClr val="4472C4">
                    <a:lumMod val="50000"/>
                  </a:srgbClr>
                </a:solidFill>
              </a:rPr>
              <a:t>.</a:t>
            </a:r>
            <a:r>
              <a:rPr lang="es-ES" sz="3200" dirty="0" smtClean="0">
                <a:solidFill>
                  <a:srgbClr val="4472C4">
                    <a:lumMod val="50000"/>
                  </a:srgbClr>
                </a:solidFill>
              </a:rPr>
              <a:t> X: Y Babilonia </a:t>
            </a:r>
            <a:r>
              <a:rPr lang="es-ES" sz="3200" dirty="0">
                <a:solidFill>
                  <a:srgbClr val="4472C4">
                    <a:lumMod val="50000"/>
                  </a:srgbClr>
                </a:solidFill>
              </a:rPr>
              <a:t>es habitación de demonios</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7" y="3930187"/>
            <a:ext cx="4577986" cy="584775"/>
          </a:xfrm>
          <a:prstGeom prst="rect">
            <a:avLst/>
          </a:prstGeom>
          <a:noFill/>
        </p:spPr>
        <p:txBody>
          <a:bodyPr wrap="square" rtlCol="0">
            <a:spAutoFit/>
          </a:bodyPr>
          <a:lstStyle/>
          <a:p>
            <a:pPr lvl="0">
              <a:defRPr/>
            </a:pPr>
            <a:r>
              <a:rPr lang="es-ES" sz="3200" dirty="0">
                <a:solidFill>
                  <a:srgbClr val="4472C4">
                    <a:lumMod val="50000"/>
                  </a:srgbClr>
                </a:solidFill>
              </a:rPr>
              <a:t>Falso profeta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3" y="5437469"/>
            <a:ext cx="4033220" cy="584775"/>
          </a:xfrm>
          <a:prstGeom prst="rect">
            <a:avLst/>
          </a:prstGeom>
          <a:noFill/>
        </p:spPr>
        <p:txBody>
          <a:bodyPr wrap="square" rtlCol="0">
            <a:spAutoFit/>
          </a:bodyPr>
          <a:lstStyle/>
          <a:p>
            <a:pPr lvl="0">
              <a:defRPr/>
            </a:pPr>
            <a:r>
              <a:rPr lang="es-ES" sz="3200" dirty="0" smtClean="0">
                <a:solidFill>
                  <a:srgbClr val="4472C4">
                    <a:lumMod val="50000"/>
                  </a:srgbClr>
                </a:solidFill>
              </a:rPr>
              <a:t>Vino </a:t>
            </a:r>
            <a:r>
              <a:rPr lang="es-ES" sz="3200" dirty="0">
                <a:solidFill>
                  <a:srgbClr val="4472C4">
                    <a:lumMod val="50000"/>
                  </a:srgbClr>
                </a:solidFill>
              </a:rPr>
              <a:t>de la ramera</a:t>
            </a:r>
            <a:endParaRPr lang="es-ES" sz="3200" dirty="0">
              <a:solidFill>
                <a:srgbClr val="4472C4">
                  <a:lumMod val="50000"/>
                </a:srgb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584775"/>
          </a:xfrm>
          <a:prstGeom prst="rect">
            <a:avLst/>
          </a:prstGeom>
          <a:noFill/>
        </p:spPr>
        <p:txBody>
          <a:bodyPr wrap="square" rtlCol="0">
            <a:spAutoFit/>
          </a:bodyPr>
          <a:lstStyle/>
          <a:p>
            <a:pPr lvl="0">
              <a:defRPr/>
            </a:pPr>
            <a:r>
              <a:rPr lang="es-ES" sz="3200" dirty="0">
                <a:solidFill>
                  <a:srgbClr val="4472C4">
                    <a:lumMod val="50000"/>
                  </a:srgbClr>
                </a:solidFill>
              </a:rPr>
              <a:t>Temer a Dios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6710" y="3349387"/>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Ap. 14: 8</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97711" y="1312654"/>
            <a:ext cx="50180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Ap. 18: 1-5</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EE.UU.</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15987" y="2279809"/>
            <a:ext cx="4817827" cy="584775"/>
          </a:xfrm>
          <a:prstGeom prst="rect">
            <a:avLst/>
          </a:prstGeom>
          <a:noFill/>
        </p:spPr>
        <p:txBody>
          <a:bodyPr wrap="square" rtlCol="0">
            <a:spAutoFit/>
          </a:bodyPr>
          <a:lstStyle/>
          <a:p>
            <a:r>
              <a:rPr lang="es-DO" sz="3200" dirty="0">
                <a:solidFill>
                  <a:srgbClr val="C00000"/>
                </a:solidFill>
                <a:latin typeface="Calibri" panose="020F0502020204030204"/>
              </a:rPr>
              <a:t>C. </a:t>
            </a:r>
            <a:r>
              <a:rPr lang="es-ES" sz="3200" dirty="0"/>
              <a:t>Falsas doctrinas</a:t>
            </a:r>
            <a:endParaRPr lang="es-ES" sz="3200" dirty="0">
              <a:latin typeface="Calibri" panose="020F0502020204030204"/>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15987" y="5468682"/>
            <a:ext cx="4756385"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Mensaje del primer ángel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89828" y="4222574"/>
            <a:ext cx="5018025" cy="1077218"/>
          </a:xfrm>
          <a:prstGeom prst="rect">
            <a:avLst/>
          </a:prstGeom>
          <a:noFill/>
        </p:spPr>
        <p:txBody>
          <a:bodyPr wrap="square" rtlCol="0">
            <a:spAutoFit/>
          </a:bodyPr>
          <a:lstStyle/>
          <a:p>
            <a:pPr lvl="0">
              <a:defRPr/>
            </a:pP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E. </a:t>
            </a:r>
            <a:r>
              <a:rPr lang="es-ES" sz="3200" dirty="0" smtClean="0">
                <a:solidFill>
                  <a:prstClr val="black"/>
                </a:solidFill>
              </a:rPr>
              <a:t>Mensaje del segundo ángel</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89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advertencia más terrible de la Biblia</a:t>
            </a:r>
          </a:p>
        </p:txBody>
      </p:sp>
    </p:spTree>
    <p:extLst>
      <p:ext uri="{BB962C8B-B14F-4D97-AF65-F5344CB8AC3E}">
        <p14:creationId xmlns:p14="http://schemas.microsoft.com/office/powerpoint/2010/main" val="3142156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327460"/>
            <a:ext cx="1128251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Apocalipsis 14:9-11 contiene la advertencia más terrible de la Biblia:</a:t>
            </a:r>
          </a:p>
          <a:p>
            <a:pPr marL="571500" indent="-571500">
              <a:buClr>
                <a:srgbClr val="FF0000"/>
              </a:buClr>
              <a:buFont typeface="Wingdings" panose="05000000000000000000" pitchFamily="2" charset="2"/>
              <a:buChar char="Ø"/>
            </a:pPr>
            <a:r>
              <a:rPr lang="es-ES" sz="5400" b="1" dirty="0" smtClean="0">
                <a:solidFill>
                  <a:srgbClr val="002060"/>
                </a:solidFill>
              </a:rPr>
              <a:t>La </a:t>
            </a:r>
            <a:r>
              <a:rPr lang="es-ES" sz="5400" b="1" dirty="0">
                <a:solidFill>
                  <a:srgbClr val="C00000"/>
                </a:solidFill>
              </a:rPr>
              <a:t>bestia</a:t>
            </a:r>
            <a:r>
              <a:rPr lang="es-ES" sz="5400" b="1" dirty="0">
                <a:solidFill>
                  <a:srgbClr val="002060"/>
                </a:solidFill>
              </a:rPr>
              <a:t> </a:t>
            </a:r>
            <a:r>
              <a:rPr lang="es-ES" sz="5400" b="1" dirty="0" smtClean="0">
                <a:solidFill>
                  <a:srgbClr val="002060"/>
                </a:solidFill>
              </a:rPr>
              <a:t>(el </a:t>
            </a:r>
            <a:r>
              <a:rPr lang="es-ES" sz="5400" b="1" dirty="0">
                <a:solidFill>
                  <a:srgbClr val="002060"/>
                </a:solidFill>
              </a:rPr>
              <a:t>papado católico romano que reinó por 1260 años, recibió una herida mortal en 1798 y se recuperará de su herida para imponer su religión una vez más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345552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0025" y="24268"/>
            <a:ext cx="1159937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C00000"/>
                </a:solidFill>
              </a:rPr>
              <a:t>bestia de la tierra </a:t>
            </a:r>
            <a:r>
              <a:rPr lang="es-ES" sz="4800" b="1" dirty="0">
                <a:solidFill>
                  <a:srgbClr val="002060"/>
                </a:solidFill>
              </a:rPr>
              <a:t>(los Estados Unidos que reconoce en los documentos que la fundaron la existencia simultanea de dos reinos en una sola nación—el poder civil y el poder religioso, la iglesia y el estado</a:t>
            </a:r>
            <a:r>
              <a:rPr lang="es-ES" sz="4800" b="1" dirty="0" smtClean="0">
                <a:solidFill>
                  <a:srgbClr val="002060"/>
                </a:solidFill>
              </a:rPr>
              <a:t>.</a:t>
            </a:r>
          </a:p>
          <a:p>
            <a:pPr marL="571500" indent="-5715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C00000"/>
                </a:solidFill>
              </a:rPr>
              <a:t>imagen</a:t>
            </a:r>
            <a:r>
              <a:rPr lang="es-ES" sz="4800" b="1" dirty="0">
                <a:solidFill>
                  <a:srgbClr val="002060"/>
                </a:solidFill>
              </a:rPr>
              <a:t> </a:t>
            </a:r>
            <a:r>
              <a:rPr lang="es-ES" sz="4800" b="1" dirty="0">
                <a:solidFill>
                  <a:srgbClr val="C00000"/>
                </a:solidFill>
              </a:rPr>
              <a:t>de la bestia </a:t>
            </a:r>
            <a:r>
              <a:rPr lang="es-ES" sz="4800" b="1" dirty="0">
                <a:solidFill>
                  <a:srgbClr val="002060"/>
                </a:solidFill>
              </a:rPr>
              <a:t>(la unión de la iglesia con el estado tal cual existió en Europa durante los 1260 años de supremacía </a:t>
            </a:r>
            <a:r>
              <a:rPr lang="es-ES" sz="4800" b="1" dirty="0" smtClean="0">
                <a:solidFill>
                  <a:srgbClr val="002060"/>
                </a:solidFill>
              </a:rPr>
              <a:t>papal).</a:t>
            </a:r>
            <a:endParaRPr lang="es-ES" sz="4800" b="1" dirty="0">
              <a:solidFill>
                <a:srgbClr val="002060"/>
              </a:solidFill>
            </a:endParaRPr>
          </a:p>
        </p:txBody>
      </p:sp>
    </p:spTree>
    <p:extLst>
      <p:ext uri="{BB962C8B-B14F-4D97-AF65-F5344CB8AC3E}">
        <p14:creationId xmlns:p14="http://schemas.microsoft.com/office/powerpoint/2010/main" val="1859526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327460"/>
            <a:ext cx="1128251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C00000"/>
                </a:solidFill>
              </a:rPr>
              <a:t>marca de la bestia </a:t>
            </a:r>
            <a:r>
              <a:rPr lang="es-ES" sz="4800" b="1" dirty="0">
                <a:solidFill>
                  <a:srgbClr val="002060"/>
                </a:solidFill>
              </a:rPr>
              <a:t>(la observancia del domingo como día de reposo).</a:t>
            </a:r>
          </a:p>
          <a:p>
            <a:pPr marL="571500" indent="-5715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C00000"/>
                </a:solidFill>
              </a:rPr>
              <a:t>número</a:t>
            </a:r>
            <a:r>
              <a:rPr lang="es-ES" sz="4800" b="1" dirty="0">
                <a:solidFill>
                  <a:srgbClr val="002060"/>
                </a:solidFill>
              </a:rPr>
              <a:t> del nombre de la bestia: </a:t>
            </a:r>
            <a:r>
              <a:rPr lang="es-ES" sz="4800" b="1" dirty="0" err="1">
                <a:solidFill>
                  <a:srgbClr val="C00000"/>
                </a:solidFill>
              </a:rPr>
              <a:t>Vicarius</a:t>
            </a:r>
            <a:r>
              <a:rPr lang="es-ES" sz="4800" b="1" dirty="0">
                <a:solidFill>
                  <a:srgbClr val="C00000"/>
                </a:solidFill>
              </a:rPr>
              <a:t> </a:t>
            </a:r>
            <a:r>
              <a:rPr lang="es-ES" sz="4800" b="1" dirty="0" err="1">
                <a:solidFill>
                  <a:srgbClr val="C00000"/>
                </a:solidFill>
              </a:rPr>
              <a:t>Filii</a:t>
            </a:r>
            <a:r>
              <a:rPr lang="es-ES" sz="4800" b="1" dirty="0">
                <a:solidFill>
                  <a:srgbClr val="C00000"/>
                </a:solidFill>
              </a:rPr>
              <a:t> Dei </a:t>
            </a:r>
            <a:r>
              <a:rPr lang="es-ES" sz="4800" b="1" dirty="0">
                <a:solidFill>
                  <a:srgbClr val="002060"/>
                </a:solidFill>
              </a:rPr>
              <a:t>(‘Vicario del Hijo de Dios’) Este nombre supuestamente le da la autoridad al papa para actuar en lugar de Cristo en la tierra aun hasta el punto de cambiar la ley de Dios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504225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327460"/>
            <a:ext cx="11282515"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6000" b="1" dirty="0" smtClean="0">
                <a:solidFill>
                  <a:srgbClr val="002060"/>
                </a:solidFill>
              </a:rPr>
              <a:t>Quienquiera </a:t>
            </a:r>
            <a:r>
              <a:rPr lang="es-ES" sz="6000" b="1" dirty="0">
                <a:solidFill>
                  <a:srgbClr val="002060"/>
                </a:solidFill>
              </a:rPr>
              <a:t>que siga a estos sistemas beberá el vino de la ira de Dios sin mezcla de misericordia.</a:t>
            </a:r>
            <a:endParaRPr lang="es-ES" sz="6000" b="1" dirty="0" smtClean="0">
              <a:solidFill>
                <a:srgbClr val="002060"/>
              </a:solidFill>
            </a:endParaRPr>
          </a:p>
        </p:txBody>
      </p:sp>
    </p:spTree>
    <p:extLst>
      <p:ext uri="{BB962C8B-B14F-4D97-AF65-F5344CB8AC3E}">
        <p14:creationId xmlns:p14="http://schemas.microsoft.com/office/powerpoint/2010/main" val="144167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fiel remanente de Dios</a:t>
            </a:r>
          </a:p>
        </p:txBody>
      </p:sp>
    </p:spTree>
    <p:extLst>
      <p:ext uri="{BB962C8B-B14F-4D97-AF65-F5344CB8AC3E}">
        <p14:creationId xmlns:p14="http://schemas.microsoft.com/office/powerpoint/2010/main" val="3837249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117693"/>
            <a:ext cx="11713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pueblo de Dios necesitará tener la </a:t>
            </a:r>
            <a:r>
              <a:rPr lang="es-ES" sz="5400" b="1" dirty="0">
                <a:solidFill>
                  <a:srgbClr val="C00000"/>
                </a:solidFill>
              </a:rPr>
              <a:t>paciencia</a:t>
            </a:r>
            <a:r>
              <a:rPr lang="es-ES" sz="5400" b="1" dirty="0">
                <a:solidFill>
                  <a:srgbClr val="002060"/>
                </a:solidFill>
              </a:rPr>
              <a:t> (perseverancia) de los santos.</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remanente guardará todos los </a:t>
            </a:r>
            <a:r>
              <a:rPr lang="es-ES" sz="5400" b="1" dirty="0">
                <a:solidFill>
                  <a:srgbClr val="C00000"/>
                </a:solidFill>
              </a:rPr>
              <a:t>mandamientos</a:t>
            </a:r>
            <a:r>
              <a:rPr lang="es-ES" sz="5400" b="1" dirty="0">
                <a:solidFill>
                  <a:srgbClr val="002060"/>
                </a:solidFill>
              </a:rPr>
              <a:t> de Dios, incluyendo el cuarto.</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pueblo de Dios guardará </a:t>
            </a:r>
            <a:r>
              <a:rPr lang="es-ES" sz="5400" b="1" dirty="0">
                <a:solidFill>
                  <a:srgbClr val="C00000"/>
                </a:solidFill>
              </a:rPr>
              <a:t>la fe de Jesús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292154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208204"/>
            <a:ext cx="11282515"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002060"/>
                </a:solidFill>
              </a:rPr>
              <a:t>Los </a:t>
            </a:r>
            <a:r>
              <a:rPr lang="es-ES" sz="6000" b="1" dirty="0">
                <a:solidFill>
                  <a:srgbClr val="002060"/>
                </a:solidFill>
              </a:rPr>
              <a:t>fieles habrán ganado la </a:t>
            </a:r>
            <a:r>
              <a:rPr lang="es-ES" sz="6000" b="1" dirty="0">
                <a:solidFill>
                  <a:srgbClr val="C00000"/>
                </a:solidFill>
              </a:rPr>
              <a:t>victoria total </a:t>
            </a:r>
            <a:r>
              <a:rPr lang="es-ES" sz="6000" b="1" dirty="0">
                <a:solidFill>
                  <a:srgbClr val="002060"/>
                </a:solidFill>
              </a:rPr>
              <a:t>sobre el pecado y podrán mantenerse firmes en medio del derramamiento de la ira de Dios.</a:t>
            </a:r>
          </a:p>
          <a:p>
            <a:pPr marL="685800" indent="-685800">
              <a:buClr>
                <a:srgbClr val="FF0000"/>
              </a:buClr>
              <a:buFont typeface="Wingdings" panose="05000000000000000000" pitchFamily="2" charset="2"/>
              <a:buChar char="Ø"/>
            </a:pPr>
            <a:r>
              <a:rPr lang="es-ES" sz="6000" b="1" dirty="0" smtClean="0">
                <a:solidFill>
                  <a:srgbClr val="002060"/>
                </a:solidFill>
              </a:rPr>
              <a:t>El </a:t>
            </a:r>
            <a:r>
              <a:rPr lang="es-ES" sz="6000" b="1" dirty="0">
                <a:solidFill>
                  <a:srgbClr val="002060"/>
                </a:solidFill>
              </a:rPr>
              <a:t>remanente poseerá el </a:t>
            </a:r>
            <a:r>
              <a:rPr lang="es-ES" sz="6000" b="1" dirty="0">
                <a:solidFill>
                  <a:srgbClr val="C00000"/>
                </a:solidFill>
              </a:rPr>
              <a:t>testimonio de Jesucristo</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1503140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208204"/>
            <a:ext cx="11282515"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600" b="1" dirty="0" smtClean="0">
                <a:solidFill>
                  <a:srgbClr val="002060"/>
                </a:solidFill>
              </a:rPr>
              <a:t>Cristo </a:t>
            </a:r>
            <a:r>
              <a:rPr lang="es-ES" sz="6600" b="1" dirty="0">
                <a:solidFill>
                  <a:srgbClr val="C00000"/>
                </a:solidFill>
              </a:rPr>
              <a:t>protegerá</a:t>
            </a:r>
            <a:r>
              <a:rPr lang="es-ES" sz="6600" b="1" dirty="0">
                <a:solidFill>
                  <a:srgbClr val="002060"/>
                </a:solidFill>
              </a:rPr>
              <a:t> a sus fieles de la ira de Dios y también de aquellos que adoran a la bestia, su imagen y reciben la marca.</a:t>
            </a:r>
          </a:p>
        </p:txBody>
      </p:sp>
    </p:spTree>
    <p:extLst>
      <p:ext uri="{BB962C8B-B14F-4D97-AF65-F5344CB8AC3E}">
        <p14:creationId xmlns:p14="http://schemas.microsoft.com/office/powerpoint/2010/main" val="369451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5" y="118937"/>
            <a:ext cx="11448858" cy="6740307"/>
          </a:xfrm>
          <a:prstGeom prst="rect">
            <a:avLst/>
          </a:prstGeom>
          <a:noFill/>
        </p:spPr>
        <p:txBody>
          <a:bodyPr wrap="square" rtlCol="0">
            <a:spAutoFit/>
          </a:bodyPr>
          <a:lstStyle/>
          <a:p>
            <a:r>
              <a:rPr lang="es-ES" sz="4800" b="1" dirty="0" smtClean="0">
                <a:solidFill>
                  <a:schemeClr val="bg1"/>
                </a:solidFill>
              </a:rPr>
              <a:t>8 </a:t>
            </a:r>
            <a:r>
              <a:rPr lang="es-ES" sz="4800" b="1" dirty="0">
                <a:solidFill>
                  <a:schemeClr val="bg1"/>
                </a:solidFill>
              </a:rPr>
              <a:t>Otro ángel </a:t>
            </a:r>
            <a:r>
              <a:rPr lang="es-ES" sz="4800" b="1" dirty="0">
                <a:solidFill>
                  <a:srgbClr val="FFFF00"/>
                </a:solidFill>
              </a:rPr>
              <a:t>le</a:t>
            </a:r>
            <a:r>
              <a:rPr lang="es-ES" sz="4800" b="1" dirty="0">
                <a:solidFill>
                  <a:schemeClr val="bg1"/>
                </a:solidFill>
              </a:rPr>
              <a:t> </a:t>
            </a:r>
            <a:r>
              <a:rPr lang="es-ES" sz="4800" b="1" dirty="0">
                <a:solidFill>
                  <a:srgbClr val="FFFF00"/>
                </a:solidFill>
              </a:rPr>
              <a:t>siguió</a:t>
            </a:r>
            <a:r>
              <a:rPr lang="es-ES" sz="4800" b="1" dirty="0">
                <a:solidFill>
                  <a:schemeClr val="bg1"/>
                </a:solidFill>
              </a:rPr>
              <a:t>, diciendo: Ha caído, ha caído </a:t>
            </a:r>
            <a:r>
              <a:rPr lang="es-ES" sz="4800" b="1" dirty="0">
                <a:solidFill>
                  <a:srgbClr val="FFFF00"/>
                </a:solidFill>
              </a:rPr>
              <a:t>Babilonia</a:t>
            </a:r>
            <a:r>
              <a:rPr lang="es-ES" sz="4800" b="1" dirty="0">
                <a:solidFill>
                  <a:schemeClr val="bg1"/>
                </a:solidFill>
              </a:rPr>
              <a:t>, la gran ciudad, porque ha hecho beber a todas las naciones del </a:t>
            </a:r>
            <a:r>
              <a:rPr lang="es-ES" sz="4800" b="1" dirty="0">
                <a:solidFill>
                  <a:srgbClr val="FFFF00"/>
                </a:solidFill>
              </a:rPr>
              <a:t>vino</a:t>
            </a:r>
            <a:r>
              <a:rPr lang="es-ES" sz="4800" b="1" dirty="0">
                <a:solidFill>
                  <a:schemeClr val="bg1"/>
                </a:solidFill>
              </a:rPr>
              <a:t> del furor de su </a:t>
            </a:r>
            <a:r>
              <a:rPr lang="es-ES" sz="4800" b="1" dirty="0">
                <a:solidFill>
                  <a:srgbClr val="FFFF00"/>
                </a:solidFill>
              </a:rPr>
              <a:t>fornicación</a:t>
            </a:r>
            <a:r>
              <a:rPr lang="es-ES" sz="4800" b="1" dirty="0">
                <a:solidFill>
                  <a:schemeClr val="bg1"/>
                </a:solidFill>
              </a:rPr>
              <a:t>. 9 Y el tercer ángel </a:t>
            </a:r>
            <a:r>
              <a:rPr lang="es-ES" sz="4800" b="1" dirty="0">
                <a:solidFill>
                  <a:srgbClr val="FFFF00"/>
                </a:solidFill>
              </a:rPr>
              <a:t>los siguió</a:t>
            </a:r>
            <a:r>
              <a:rPr lang="es-ES" sz="4800" b="1" dirty="0">
                <a:solidFill>
                  <a:schemeClr val="bg1"/>
                </a:solidFill>
              </a:rPr>
              <a:t>, diciendo a gran voz: Si alguno adora a la </a:t>
            </a:r>
            <a:r>
              <a:rPr lang="es-ES" sz="4800" b="1" dirty="0">
                <a:solidFill>
                  <a:srgbClr val="FFFF00"/>
                </a:solidFill>
              </a:rPr>
              <a:t>bestia</a:t>
            </a:r>
            <a:r>
              <a:rPr lang="es-ES" sz="4800" b="1" dirty="0">
                <a:solidFill>
                  <a:schemeClr val="bg1"/>
                </a:solidFill>
              </a:rPr>
              <a:t> y a su </a:t>
            </a:r>
            <a:r>
              <a:rPr lang="es-ES" sz="4800" b="1" dirty="0">
                <a:solidFill>
                  <a:srgbClr val="FFFF00"/>
                </a:solidFill>
              </a:rPr>
              <a:t>imagen [</a:t>
            </a:r>
            <a:r>
              <a:rPr lang="es-ES" sz="4800" b="1" dirty="0" smtClean="0">
                <a:solidFill>
                  <a:srgbClr val="FFFF00"/>
                </a:solidFill>
              </a:rPr>
              <a:t>construida </a:t>
            </a:r>
            <a:r>
              <a:rPr lang="es-ES" sz="4800" b="1" dirty="0">
                <a:solidFill>
                  <a:srgbClr val="FFFF00"/>
                </a:solidFill>
              </a:rPr>
              <a:t>por la bestia que se levanta de la tierra</a:t>
            </a:r>
            <a:r>
              <a:rPr lang="es-ES" sz="4800" b="1" dirty="0" smtClean="0">
                <a:solidFill>
                  <a:srgbClr val="FFFF00"/>
                </a:solidFill>
              </a:rPr>
              <a:t>],</a:t>
            </a:r>
            <a:r>
              <a:rPr lang="es-ES" sz="4800" b="1" dirty="0" smtClean="0">
                <a:solidFill>
                  <a:schemeClr val="bg1"/>
                </a:solidFill>
              </a:rPr>
              <a:t> </a:t>
            </a:r>
            <a:r>
              <a:rPr lang="es-ES" sz="4800" b="1" dirty="0">
                <a:solidFill>
                  <a:schemeClr val="bg1"/>
                </a:solidFill>
              </a:rPr>
              <a:t>y recibe </a:t>
            </a:r>
            <a:r>
              <a:rPr lang="es-ES" sz="4800" b="1" dirty="0">
                <a:solidFill>
                  <a:srgbClr val="FFFF00"/>
                </a:solidFill>
              </a:rPr>
              <a:t>la marca</a:t>
            </a:r>
            <a:r>
              <a:rPr lang="es-ES" sz="4800" b="1" dirty="0">
                <a:solidFill>
                  <a:schemeClr val="bg1"/>
                </a:solidFill>
              </a:rPr>
              <a:t> en su frente o en su mano, </a:t>
            </a:r>
          </a:p>
        </p:txBody>
      </p:sp>
    </p:spTree>
    <p:extLst>
      <p:ext uri="{BB962C8B-B14F-4D97-AF65-F5344CB8AC3E}">
        <p14:creationId xmlns:p14="http://schemas.microsoft.com/office/powerpoint/2010/main" val="1853580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desarrollo del capítulo 18</a:t>
            </a:r>
          </a:p>
        </p:txBody>
      </p:sp>
    </p:spTree>
    <p:extLst>
      <p:ext uri="{BB962C8B-B14F-4D97-AF65-F5344CB8AC3E}">
        <p14:creationId xmlns:p14="http://schemas.microsoft.com/office/powerpoint/2010/main" val="2625837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93265" y="3220647"/>
            <a:ext cx="11448858"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la </a:t>
            </a:r>
            <a:r>
              <a:rPr lang="es-ES" sz="6600" b="1" dirty="0">
                <a:solidFill>
                  <a:srgbClr val="FFFF00"/>
                </a:solidFill>
              </a:rPr>
              <a:t>mujer</a:t>
            </a:r>
            <a:r>
              <a:rPr lang="es-ES" sz="6600" b="1" dirty="0">
                <a:solidFill>
                  <a:schemeClr val="bg1"/>
                </a:solidFill>
              </a:rPr>
              <a:t> que has visto es la </a:t>
            </a:r>
            <a:r>
              <a:rPr lang="es-ES" sz="6600" b="1" dirty="0">
                <a:solidFill>
                  <a:srgbClr val="FFFF00"/>
                </a:solidFill>
              </a:rPr>
              <a:t>gran ciudad </a:t>
            </a:r>
            <a:r>
              <a:rPr lang="es-ES" sz="6600" b="1" dirty="0">
                <a:solidFill>
                  <a:schemeClr val="bg1"/>
                </a:solidFill>
              </a:rPr>
              <a:t>que reina sobre los reyes de la 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94116" y="115068"/>
            <a:ext cx="11448007"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17:18: </a:t>
            </a:r>
            <a:r>
              <a:rPr lang="es-ES" dirty="0">
                <a:solidFill>
                  <a:schemeClr val="tx1"/>
                </a:solidFill>
              </a:rPr>
              <a:t>Este versículo es un </a:t>
            </a:r>
            <a:r>
              <a:rPr lang="es-ES" u="sng" dirty="0">
                <a:solidFill>
                  <a:schemeClr val="tx1"/>
                </a:solidFill>
              </a:rPr>
              <a:t>puente</a:t>
            </a:r>
            <a:r>
              <a:rPr lang="es-ES" dirty="0">
                <a:solidFill>
                  <a:schemeClr val="tx1"/>
                </a:solidFill>
              </a:rPr>
              <a:t> que une el capítulo 17 con el capítulo 18. Este versículo nos dice que la </a:t>
            </a:r>
            <a:r>
              <a:rPr lang="es-ES" u="sng" dirty="0">
                <a:solidFill>
                  <a:schemeClr val="tx1"/>
                </a:solidFill>
              </a:rPr>
              <a:t>ramera</a:t>
            </a:r>
            <a:r>
              <a:rPr lang="es-ES" dirty="0">
                <a:solidFill>
                  <a:schemeClr val="tx1"/>
                </a:solidFill>
              </a:rPr>
              <a:t> y la </a:t>
            </a:r>
            <a:r>
              <a:rPr lang="es-ES" u="sng" dirty="0">
                <a:solidFill>
                  <a:schemeClr val="tx1"/>
                </a:solidFill>
              </a:rPr>
              <a:t>ciudad</a:t>
            </a:r>
            <a:r>
              <a:rPr lang="es-ES" dirty="0">
                <a:solidFill>
                  <a:schemeClr val="tx1"/>
                </a:solidFill>
              </a:rPr>
              <a:t> se refieren al mismo sistema:</a:t>
            </a:r>
          </a:p>
        </p:txBody>
      </p:sp>
    </p:spTree>
    <p:extLst>
      <p:ext uri="{BB962C8B-B14F-4D97-AF65-F5344CB8AC3E}">
        <p14:creationId xmlns:p14="http://schemas.microsoft.com/office/powerpoint/2010/main" val="308665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14667" y="324531"/>
            <a:ext cx="1195075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Apocalipsis 18:1-5</a:t>
            </a:r>
            <a:r>
              <a:rPr lang="es-ES" sz="4800" b="1" dirty="0">
                <a:solidFill>
                  <a:srgbClr val="002060"/>
                </a:solidFill>
              </a:rPr>
              <a:t>: </a:t>
            </a:r>
            <a:r>
              <a:rPr lang="es-ES" sz="4800" b="1" u="sng" dirty="0">
                <a:solidFill>
                  <a:srgbClr val="002060"/>
                </a:solidFill>
              </a:rPr>
              <a:t>El llamado a salir </a:t>
            </a:r>
            <a:r>
              <a:rPr lang="es-ES" sz="4800" b="1" dirty="0">
                <a:solidFill>
                  <a:srgbClr val="002060"/>
                </a:solidFill>
              </a:rPr>
              <a:t>de Babilonia antes que le caiga el castigo.</a:t>
            </a:r>
          </a:p>
          <a:p>
            <a:pPr>
              <a:buClr>
                <a:srgbClr val="FF0000"/>
              </a:buClr>
            </a:pPr>
            <a:r>
              <a:rPr lang="es-ES" sz="4800" b="1" dirty="0">
                <a:solidFill>
                  <a:srgbClr val="C00000"/>
                </a:solidFill>
              </a:rPr>
              <a:t>Apocalipsis 18:6-8</a:t>
            </a:r>
            <a:r>
              <a:rPr lang="es-ES" sz="4800" b="1" dirty="0">
                <a:solidFill>
                  <a:srgbClr val="002060"/>
                </a:solidFill>
              </a:rPr>
              <a:t>: </a:t>
            </a:r>
            <a:r>
              <a:rPr lang="es-ES" sz="4800" b="1" u="sng" dirty="0">
                <a:solidFill>
                  <a:srgbClr val="002060"/>
                </a:solidFill>
              </a:rPr>
              <a:t>Retribución</a:t>
            </a:r>
            <a:r>
              <a:rPr lang="es-ES" sz="4800" b="1" dirty="0">
                <a:solidFill>
                  <a:srgbClr val="002060"/>
                </a:solidFill>
              </a:rPr>
              <a:t> sobre Babilonia por sus pecados.</a:t>
            </a:r>
          </a:p>
          <a:p>
            <a:pPr>
              <a:buClr>
                <a:srgbClr val="FF0000"/>
              </a:buClr>
            </a:pPr>
            <a:r>
              <a:rPr lang="es-ES" sz="4800" b="1" dirty="0">
                <a:solidFill>
                  <a:srgbClr val="C00000"/>
                </a:solidFill>
              </a:rPr>
              <a:t>Apocalipsis 18:9, 10</a:t>
            </a:r>
            <a:r>
              <a:rPr lang="es-ES" sz="4800" b="1" dirty="0">
                <a:solidFill>
                  <a:srgbClr val="002060"/>
                </a:solidFill>
              </a:rPr>
              <a:t>: El </a:t>
            </a:r>
            <a:r>
              <a:rPr lang="es-ES" sz="4800" b="1" u="sng" dirty="0">
                <a:solidFill>
                  <a:srgbClr val="002060"/>
                </a:solidFill>
              </a:rPr>
              <a:t>lamento</a:t>
            </a:r>
            <a:r>
              <a:rPr lang="es-ES" sz="4800" b="1" dirty="0">
                <a:solidFill>
                  <a:srgbClr val="002060"/>
                </a:solidFill>
              </a:rPr>
              <a:t> de los poderes civiles de la tierra</a:t>
            </a:r>
            <a:r>
              <a:rPr lang="es-ES" sz="4800" b="1" dirty="0" smtClean="0">
                <a:solidFill>
                  <a:srgbClr val="002060"/>
                </a:solidFill>
              </a:rPr>
              <a:t>.</a:t>
            </a:r>
          </a:p>
          <a:p>
            <a:pPr>
              <a:buClr>
                <a:srgbClr val="FF0000"/>
              </a:buClr>
            </a:pPr>
            <a:r>
              <a:rPr lang="es-ES" sz="4800" b="1" dirty="0" smtClean="0">
                <a:solidFill>
                  <a:srgbClr val="C00000"/>
                </a:solidFill>
              </a:rPr>
              <a:t>Apocalipsis </a:t>
            </a:r>
            <a:r>
              <a:rPr lang="es-ES" sz="4800" b="1" dirty="0">
                <a:solidFill>
                  <a:srgbClr val="C00000"/>
                </a:solidFill>
              </a:rPr>
              <a:t>18:11-16</a:t>
            </a:r>
            <a:r>
              <a:rPr lang="es-ES" sz="4800" b="1" dirty="0">
                <a:solidFill>
                  <a:srgbClr val="002060"/>
                </a:solidFill>
              </a:rPr>
              <a:t>: El </a:t>
            </a:r>
            <a:r>
              <a:rPr lang="es-ES" sz="4800" b="1" u="sng" dirty="0">
                <a:solidFill>
                  <a:srgbClr val="002060"/>
                </a:solidFill>
              </a:rPr>
              <a:t>lamento</a:t>
            </a:r>
            <a:r>
              <a:rPr lang="es-ES" sz="4800" b="1" dirty="0">
                <a:solidFill>
                  <a:srgbClr val="002060"/>
                </a:solidFill>
              </a:rPr>
              <a:t> de los capitalistas (‘los grandes de la tierra’, </a:t>
            </a:r>
            <a:r>
              <a:rPr lang="es-ES" sz="4800" b="1" dirty="0" smtClean="0">
                <a:solidFill>
                  <a:srgbClr val="002060"/>
                </a:solidFill>
              </a:rPr>
              <a:t>vers. </a:t>
            </a:r>
            <a:r>
              <a:rPr lang="es-ES" sz="4800" b="1" dirty="0">
                <a:solidFill>
                  <a:srgbClr val="002060"/>
                </a:solidFill>
              </a:rPr>
              <a:t>23</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831515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150479"/>
            <a:ext cx="1159937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C00000"/>
                </a:solidFill>
              </a:rPr>
              <a:t>Apocalipsis </a:t>
            </a:r>
            <a:r>
              <a:rPr lang="es-ES" sz="5400" b="1" dirty="0">
                <a:solidFill>
                  <a:srgbClr val="C00000"/>
                </a:solidFill>
              </a:rPr>
              <a:t>18:17-19</a:t>
            </a:r>
            <a:r>
              <a:rPr lang="es-ES" sz="5400" b="1" dirty="0">
                <a:solidFill>
                  <a:srgbClr val="002060"/>
                </a:solidFill>
              </a:rPr>
              <a:t>: El </a:t>
            </a:r>
            <a:r>
              <a:rPr lang="es-ES" sz="5400" b="1" u="sng" dirty="0">
                <a:solidFill>
                  <a:srgbClr val="002060"/>
                </a:solidFill>
              </a:rPr>
              <a:t>lamento</a:t>
            </a:r>
            <a:r>
              <a:rPr lang="es-ES" sz="5400" b="1" dirty="0">
                <a:solidFill>
                  <a:srgbClr val="002060"/>
                </a:solidFill>
              </a:rPr>
              <a:t> de los empleados y viajeros.</a:t>
            </a:r>
          </a:p>
          <a:p>
            <a:pPr>
              <a:buClr>
                <a:srgbClr val="FF0000"/>
              </a:buClr>
            </a:pPr>
            <a:r>
              <a:rPr lang="es-ES" sz="5400" b="1" dirty="0">
                <a:solidFill>
                  <a:srgbClr val="C00000"/>
                </a:solidFill>
              </a:rPr>
              <a:t>Apocalipsis 18:20</a:t>
            </a:r>
            <a:r>
              <a:rPr lang="es-ES" sz="5400" b="1" dirty="0">
                <a:solidFill>
                  <a:srgbClr val="002060"/>
                </a:solidFill>
              </a:rPr>
              <a:t>: Regocijo en el cielo por la caída de Babilonia.</a:t>
            </a:r>
          </a:p>
          <a:p>
            <a:pPr>
              <a:buClr>
                <a:srgbClr val="FF0000"/>
              </a:buClr>
            </a:pPr>
            <a:r>
              <a:rPr lang="es-ES" sz="5400" b="1" dirty="0">
                <a:solidFill>
                  <a:srgbClr val="C00000"/>
                </a:solidFill>
              </a:rPr>
              <a:t>Apocalipsis 18:21-24</a:t>
            </a:r>
            <a:r>
              <a:rPr lang="es-ES" sz="5400" b="1" dirty="0">
                <a:solidFill>
                  <a:srgbClr val="002060"/>
                </a:solidFill>
              </a:rPr>
              <a:t>: La gran ciudad de Babilonia es ahogada y cesan todas sus instituciones y actividades.</a:t>
            </a:r>
          </a:p>
        </p:txBody>
      </p:sp>
    </p:spTree>
    <p:extLst>
      <p:ext uri="{BB962C8B-B14F-4D97-AF65-F5344CB8AC3E}">
        <p14:creationId xmlns:p14="http://schemas.microsoft.com/office/powerpoint/2010/main" val="372490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lugar de los </a:t>
            </a:r>
            <a:endParaRPr lang="es-ES" sz="8000" dirty="0" smtClean="0">
              <a:solidFill>
                <a:schemeClr val="bg1"/>
              </a:solidFill>
              <a:latin typeface="Bauhaus 93" panose="04030905020B02020C02" pitchFamily="82" charset="0"/>
            </a:endParaRPr>
          </a:p>
          <a:p>
            <a:pPr algn="ctr"/>
            <a:r>
              <a:rPr lang="es-ES" sz="8000" dirty="0" smtClean="0">
                <a:solidFill>
                  <a:schemeClr val="bg1"/>
                </a:solidFill>
                <a:latin typeface="Bauhaus 93" panose="04030905020B02020C02" pitchFamily="82" charset="0"/>
              </a:rPr>
              <a:t>versículos Ap. 18: 1-5</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219698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24268"/>
            <a:ext cx="1159937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Apocalipsis 18:1-5 </a:t>
            </a:r>
            <a:r>
              <a:rPr lang="es-ES" sz="4800" b="1" dirty="0">
                <a:solidFill>
                  <a:srgbClr val="002060"/>
                </a:solidFill>
              </a:rPr>
              <a:t>es el </a:t>
            </a:r>
            <a:r>
              <a:rPr lang="es-ES" sz="4800" b="1" u="sng" dirty="0">
                <a:solidFill>
                  <a:srgbClr val="002060"/>
                </a:solidFill>
              </a:rPr>
              <a:t>puente</a:t>
            </a:r>
            <a:r>
              <a:rPr lang="es-ES" sz="4800" b="1" dirty="0">
                <a:solidFill>
                  <a:srgbClr val="002060"/>
                </a:solidFill>
              </a:rPr>
              <a:t> entre Apocalipsis 17 y Apocalipsis 18:6-24. Apocalipsis 17 al igual que Apocalipsis 18:6ff describen la apostasía global de Babilonia y la condena que sufrirá. Entre estos dos pasajes Dios hace un llamado final a los fieles que salgan de Babilonia para que no participen de sus pecados ni reciban sus plagas. </a:t>
            </a:r>
          </a:p>
        </p:txBody>
      </p:sp>
    </p:spTree>
    <p:extLst>
      <p:ext uri="{BB962C8B-B14F-4D97-AF65-F5344CB8AC3E}">
        <p14:creationId xmlns:p14="http://schemas.microsoft.com/office/powerpoint/2010/main" val="3263052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24268"/>
            <a:ext cx="1159937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Es </a:t>
            </a:r>
            <a:r>
              <a:rPr lang="es-ES" sz="5400" b="1" dirty="0">
                <a:solidFill>
                  <a:srgbClr val="002060"/>
                </a:solidFill>
              </a:rPr>
              <a:t>obvio que esta </a:t>
            </a:r>
            <a:r>
              <a:rPr lang="es-ES" sz="5400" b="1" dirty="0" smtClean="0">
                <a:solidFill>
                  <a:srgbClr val="002060"/>
                </a:solidFill>
              </a:rPr>
              <a:t>advertencia transpira </a:t>
            </a:r>
            <a:r>
              <a:rPr lang="es-ES" sz="5400" b="1" dirty="0">
                <a:solidFill>
                  <a:srgbClr val="002060"/>
                </a:solidFill>
              </a:rPr>
              <a:t>casi al final del tiempo de gracia justo antes de caer las plagas. Es el mensaje final de Dios al mundo que </a:t>
            </a:r>
            <a:r>
              <a:rPr lang="es-ES" sz="5400" b="1" dirty="0">
                <a:solidFill>
                  <a:srgbClr val="C00000"/>
                </a:solidFill>
              </a:rPr>
              <a:t>intensifica</a:t>
            </a:r>
            <a:r>
              <a:rPr lang="es-ES" sz="5400" b="1" dirty="0">
                <a:solidFill>
                  <a:srgbClr val="002060"/>
                </a:solidFill>
              </a:rPr>
              <a:t> los mensajes de los tres ángeles.</a:t>
            </a:r>
          </a:p>
          <a:p>
            <a:pPr marL="685800" indent="-685800">
              <a:buClr>
                <a:srgbClr val="FF0000"/>
              </a:buClr>
              <a:buFont typeface="Wingdings" panose="05000000000000000000" pitchFamily="2" charset="2"/>
              <a:buChar char="Ø"/>
            </a:pPr>
            <a:r>
              <a:rPr lang="es-ES" sz="5400" b="1" dirty="0" smtClean="0">
                <a:solidFill>
                  <a:srgbClr val="C00000"/>
                </a:solidFill>
              </a:rPr>
              <a:t>Apocalipsis </a:t>
            </a:r>
            <a:r>
              <a:rPr lang="es-ES" sz="5400" b="1" dirty="0">
                <a:solidFill>
                  <a:srgbClr val="C00000"/>
                </a:solidFill>
              </a:rPr>
              <a:t>17 </a:t>
            </a:r>
            <a:r>
              <a:rPr lang="es-ES" sz="5400" b="1" dirty="0">
                <a:solidFill>
                  <a:srgbClr val="002060"/>
                </a:solidFill>
              </a:rPr>
              <a:t>describe los pecados y la </a:t>
            </a:r>
            <a:r>
              <a:rPr lang="es-ES" sz="5400" b="1" u="sng" dirty="0">
                <a:solidFill>
                  <a:srgbClr val="002060"/>
                </a:solidFill>
              </a:rPr>
              <a:t>condena</a:t>
            </a:r>
            <a:r>
              <a:rPr lang="es-ES" sz="5400" b="1" dirty="0">
                <a:solidFill>
                  <a:srgbClr val="002060"/>
                </a:solidFill>
              </a:rPr>
              <a:t> que caerá sobre </a:t>
            </a:r>
            <a:r>
              <a:rPr lang="es-ES" sz="5400" b="1" u="sng" dirty="0">
                <a:solidFill>
                  <a:srgbClr val="002060"/>
                </a:solidFill>
              </a:rPr>
              <a:t>Babilonia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849782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24268"/>
            <a:ext cx="1159937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600" b="1" dirty="0" smtClean="0">
                <a:solidFill>
                  <a:srgbClr val="C00000"/>
                </a:solidFill>
              </a:rPr>
              <a:t>Apocalipsis </a:t>
            </a:r>
            <a:r>
              <a:rPr lang="es-ES" sz="6600" b="1" dirty="0">
                <a:solidFill>
                  <a:srgbClr val="C00000"/>
                </a:solidFill>
              </a:rPr>
              <a:t>18:1-5 </a:t>
            </a:r>
            <a:r>
              <a:rPr lang="es-ES" sz="6600" b="1" dirty="0">
                <a:solidFill>
                  <a:srgbClr val="002060"/>
                </a:solidFill>
              </a:rPr>
              <a:t>llama a los fieles a </a:t>
            </a:r>
            <a:r>
              <a:rPr lang="es-ES" sz="6600" b="1" u="sng" dirty="0">
                <a:solidFill>
                  <a:srgbClr val="002060"/>
                </a:solidFill>
              </a:rPr>
              <a:t>salir</a:t>
            </a:r>
            <a:r>
              <a:rPr lang="es-ES" sz="6600" b="1" dirty="0">
                <a:solidFill>
                  <a:srgbClr val="002060"/>
                </a:solidFill>
              </a:rPr>
              <a:t> antes que caiga el castigo.</a:t>
            </a:r>
          </a:p>
          <a:p>
            <a:pPr marL="685800" indent="-685800">
              <a:buClr>
                <a:srgbClr val="FF0000"/>
              </a:buClr>
              <a:buFont typeface="Wingdings" panose="05000000000000000000" pitchFamily="2" charset="2"/>
              <a:buChar char="Ø"/>
            </a:pPr>
            <a:r>
              <a:rPr lang="es-ES" sz="6600" b="1" dirty="0" smtClean="0">
                <a:solidFill>
                  <a:srgbClr val="C00000"/>
                </a:solidFill>
              </a:rPr>
              <a:t>Apocalipsis </a:t>
            </a:r>
            <a:r>
              <a:rPr lang="es-ES" sz="6600" b="1" dirty="0">
                <a:solidFill>
                  <a:srgbClr val="C00000"/>
                </a:solidFill>
              </a:rPr>
              <a:t>18:6-24</a:t>
            </a:r>
            <a:r>
              <a:rPr lang="es-ES" sz="6600" b="1" dirty="0">
                <a:solidFill>
                  <a:srgbClr val="002060"/>
                </a:solidFill>
              </a:rPr>
              <a:t>: La </a:t>
            </a:r>
            <a:r>
              <a:rPr lang="es-ES" sz="6600" b="1" u="sng" dirty="0">
                <a:solidFill>
                  <a:srgbClr val="002060"/>
                </a:solidFill>
              </a:rPr>
              <a:t>lamentación</a:t>
            </a:r>
            <a:r>
              <a:rPr lang="es-ES" sz="6600" b="1" dirty="0">
                <a:solidFill>
                  <a:srgbClr val="002060"/>
                </a:solidFill>
              </a:rPr>
              <a:t> de los que </a:t>
            </a:r>
            <a:r>
              <a:rPr lang="es-ES" sz="6600" b="1" u="sng" dirty="0">
                <a:solidFill>
                  <a:srgbClr val="002060"/>
                </a:solidFill>
              </a:rPr>
              <a:t>rehúsan</a:t>
            </a:r>
            <a:r>
              <a:rPr lang="es-ES" sz="6600" b="1" dirty="0">
                <a:solidFill>
                  <a:srgbClr val="002060"/>
                </a:solidFill>
              </a:rPr>
              <a:t> salir de Babilonia.</a:t>
            </a:r>
          </a:p>
        </p:txBody>
      </p:sp>
    </p:spTree>
    <p:extLst>
      <p:ext uri="{BB962C8B-B14F-4D97-AF65-F5344CB8AC3E}">
        <p14:creationId xmlns:p14="http://schemas.microsoft.com/office/powerpoint/2010/main" val="2136054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3" y="1322655"/>
            <a:ext cx="4903376" cy="1077218"/>
          </a:xfrm>
          <a:prstGeom prst="rect">
            <a:avLst/>
          </a:prstGeom>
          <a:noFill/>
        </p:spPr>
        <p:txBody>
          <a:bodyPr wrap="square" rtlCol="0">
            <a:spAutoFit/>
          </a:bodyPr>
          <a:lstStyle/>
          <a:p>
            <a:pPr lvl="0">
              <a:defRPr/>
            </a:pPr>
            <a:r>
              <a:rPr lang="es-ES" sz="3200" dirty="0">
                <a:solidFill>
                  <a:srgbClr val="4472C4">
                    <a:lumMod val="50000"/>
                  </a:srgbClr>
                </a:solidFill>
              </a:rPr>
              <a:t>Número del nombre de la bestia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180220" cy="584775"/>
          </a:xfrm>
          <a:prstGeom prst="rect">
            <a:avLst/>
          </a:prstGeom>
          <a:noFill/>
        </p:spPr>
        <p:txBody>
          <a:bodyPr wrap="square" rtlCol="0">
            <a:spAutoFit/>
          </a:bodyPr>
          <a:lstStyle/>
          <a:p>
            <a:pPr lvl="0">
              <a:defRPr/>
            </a:pPr>
            <a:r>
              <a:rPr lang="es-ES" sz="3200" dirty="0">
                <a:solidFill>
                  <a:srgbClr val="4472C4">
                    <a:lumMod val="50000"/>
                  </a:srgbClr>
                </a:solidFill>
              </a:rPr>
              <a:t>Marca de la bestia</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156430"/>
            <a:ext cx="4577986" cy="1077218"/>
          </a:xfrm>
          <a:prstGeom prst="rect">
            <a:avLst/>
          </a:prstGeom>
          <a:noFill/>
        </p:spPr>
        <p:txBody>
          <a:bodyPr wrap="square" rtlCol="0">
            <a:spAutoFit/>
          </a:bodyPr>
          <a:lstStyle/>
          <a:p>
            <a:pPr lvl="0">
              <a:defRPr/>
            </a:pPr>
            <a:r>
              <a:rPr lang="es-ES" sz="3200" dirty="0">
                <a:solidFill>
                  <a:srgbClr val="4472C4">
                    <a:lumMod val="50000"/>
                  </a:srgbClr>
                </a:solidFill>
              </a:rPr>
              <a:t>Cristo protegerá a sus fieles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07713" y="5753436"/>
            <a:ext cx="4033220" cy="584775"/>
          </a:xfrm>
          <a:prstGeom prst="rect">
            <a:avLst/>
          </a:prstGeom>
          <a:noFill/>
        </p:spPr>
        <p:txBody>
          <a:bodyPr wrap="square" rtlCol="0">
            <a:spAutoFit/>
          </a:bodyPr>
          <a:lstStyle/>
          <a:p>
            <a:pPr lvl="0">
              <a:defRPr/>
            </a:pPr>
            <a:r>
              <a:rPr lang="es-ES" sz="3200" dirty="0">
                <a:solidFill>
                  <a:srgbClr val="4472C4">
                    <a:lumMod val="50000"/>
                  </a:srgbClr>
                </a:solidFill>
              </a:rPr>
              <a:t>Apocalipsis 17</a:t>
            </a:r>
            <a:endParaRPr lang="es-ES" sz="3200" dirty="0">
              <a:solidFill>
                <a:srgbClr val="4472C4">
                  <a:lumMod val="50000"/>
                </a:srgb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584775"/>
          </a:xfrm>
          <a:prstGeom prst="rect">
            <a:avLst/>
          </a:prstGeom>
          <a:noFill/>
        </p:spPr>
        <p:txBody>
          <a:bodyPr wrap="square" rtlCol="0">
            <a:spAutoFit/>
          </a:bodyPr>
          <a:lstStyle/>
          <a:p>
            <a:pPr lvl="0">
              <a:defRPr/>
            </a:pPr>
            <a:r>
              <a:rPr lang="es-ES" sz="3200" dirty="0">
                <a:solidFill>
                  <a:srgbClr val="4472C4">
                    <a:lumMod val="50000"/>
                  </a:srgbClr>
                </a:solidFill>
              </a:rPr>
              <a:t>Remanente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03588" y="3429000"/>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err="1">
                <a:solidFill>
                  <a:prstClr val="black"/>
                </a:solidFill>
              </a:rPr>
              <a:t>Vicarius</a:t>
            </a:r>
            <a:r>
              <a:rPr lang="es-ES" sz="3200" dirty="0">
                <a:solidFill>
                  <a:prstClr val="black"/>
                </a:solidFill>
              </a:rPr>
              <a:t> </a:t>
            </a:r>
            <a:r>
              <a:rPr lang="es-ES" sz="3200" dirty="0" err="1">
                <a:solidFill>
                  <a:prstClr val="black"/>
                </a:solidFill>
              </a:rPr>
              <a:t>Filii</a:t>
            </a:r>
            <a:r>
              <a:rPr lang="es-ES" sz="3200" dirty="0">
                <a:solidFill>
                  <a:prstClr val="black"/>
                </a:solidFill>
              </a:rPr>
              <a:t> Dei</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6708" y="1214578"/>
            <a:ext cx="50180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Vino de la ira de Dios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 la ira de Dios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31347" y="2022549"/>
            <a:ext cx="5048746" cy="1077218"/>
          </a:xfrm>
          <a:prstGeom prst="rect">
            <a:avLst/>
          </a:prstGeom>
          <a:noFill/>
        </p:spPr>
        <p:txBody>
          <a:bodyPr wrap="square" rtlCol="0">
            <a:spAutoFit/>
          </a:bodyPr>
          <a:lstStyle/>
          <a:p>
            <a:r>
              <a:rPr lang="es-DO" sz="3200" dirty="0">
                <a:solidFill>
                  <a:srgbClr val="C00000"/>
                </a:solidFill>
                <a:latin typeface="Calibri" panose="020F0502020204030204"/>
              </a:rPr>
              <a:t>C. </a:t>
            </a:r>
            <a:r>
              <a:rPr lang="es-ES" sz="3200" dirty="0"/>
              <a:t>Apostasía global de Babilonia</a:t>
            </a:r>
            <a:endParaRPr lang="es-ES" sz="3200" dirty="0">
              <a:latin typeface="Calibri" panose="020F0502020204030204"/>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77429" y="5643365"/>
            <a:ext cx="4756385"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Paciencia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6708" y="4487062"/>
            <a:ext cx="5018025" cy="584775"/>
          </a:xfrm>
          <a:prstGeom prst="rect">
            <a:avLst/>
          </a:prstGeom>
          <a:noFill/>
        </p:spPr>
        <p:txBody>
          <a:bodyPr wrap="square" rtlCol="0">
            <a:spAutoFit/>
          </a:bodyPr>
          <a:lstStyle/>
          <a:p>
            <a:pPr lvl="0">
              <a:defRPr/>
            </a:pP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E. </a:t>
            </a:r>
            <a:r>
              <a:rPr lang="es-ES" sz="3200" dirty="0" smtClean="0">
                <a:solidFill>
                  <a:prstClr val="black"/>
                </a:solidFill>
              </a:rPr>
              <a:t>Indolencia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643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Reavivamiento genuino y falso</a:t>
            </a:r>
          </a:p>
        </p:txBody>
      </p:sp>
    </p:spTree>
    <p:extLst>
      <p:ext uri="{BB962C8B-B14F-4D97-AF65-F5344CB8AC3E}">
        <p14:creationId xmlns:p14="http://schemas.microsoft.com/office/powerpoint/2010/main" val="371482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5" y="0"/>
            <a:ext cx="11448858" cy="6740307"/>
          </a:xfrm>
          <a:prstGeom prst="rect">
            <a:avLst/>
          </a:prstGeom>
          <a:noFill/>
        </p:spPr>
        <p:txBody>
          <a:bodyPr wrap="square" rtlCol="0">
            <a:spAutoFit/>
          </a:bodyPr>
          <a:lstStyle/>
          <a:p>
            <a:r>
              <a:rPr lang="es-ES" sz="4800" b="1" dirty="0" smtClean="0">
                <a:solidFill>
                  <a:schemeClr val="bg1"/>
                </a:solidFill>
              </a:rPr>
              <a:t>10 </a:t>
            </a:r>
            <a:r>
              <a:rPr lang="es-ES" sz="4800" b="1" dirty="0">
                <a:solidFill>
                  <a:schemeClr val="bg1"/>
                </a:solidFill>
              </a:rPr>
              <a:t>él también beberá del </a:t>
            </a:r>
            <a:r>
              <a:rPr lang="es-ES" sz="4800" b="1" dirty="0">
                <a:solidFill>
                  <a:srgbClr val="FFFF00"/>
                </a:solidFill>
              </a:rPr>
              <a:t>vino de la ira de Dios</a:t>
            </a:r>
            <a:r>
              <a:rPr lang="es-ES" sz="4800" b="1" dirty="0">
                <a:solidFill>
                  <a:schemeClr val="bg1"/>
                </a:solidFill>
              </a:rPr>
              <a:t>, que ha sido </a:t>
            </a:r>
            <a:r>
              <a:rPr lang="es-ES" sz="4800" b="1" dirty="0">
                <a:solidFill>
                  <a:srgbClr val="FFFF00"/>
                </a:solidFill>
              </a:rPr>
              <a:t>vaciado puro </a:t>
            </a:r>
            <a:r>
              <a:rPr lang="es-ES" sz="4800" b="1" dirty="0">
                <a:solidFill>
                  <a:schemeClr val="bg1"/>
                </a:solidFill>
              </a:rPr>
              <a:t>en el cáliz de su ira; y será atormentado </a:t>
            </a:r>
            <a:r>
              <a:rPr lang="es-ES" sz="4800" b="1" dirty="0">
                <a:solidFill>
                  <a:srgbClr val="FFFF00"/>
                </a:solidFill>
              </a:rPr>
              <a:t>con fuego y azufre </a:t>
            </a:r>
            <a:r>
              <a:rPr lang="es-ES" sz="4800" b="1" dirty="0">
                <a:solidFill>
                  <a:schemeClr val="bg1"/>
                </a:solidFill>
              </a:rPr>
              <a:t>delante de los santos ángeles y del Cordero; 11 y el humo de su tormento sube </a:t>
            </a:r>
            <a:r>
              <a:rPr lang="es-ES" sz="4800" b="1" dirty="0">
                <a:solidFill>
                  <a:srgbClr val="FFFF00"/>
                </a:solidFill>
              </a:rPr>
              <a:t>por los siglos de los siglos</a:t>
            </a:r>
            <a:r>
              <a:rPr lang="es-ES" sz="4800" b="1" dirty="0">
                <a:solidFill>
                  <a:schemeClr val="bg1"/>
                </a:solidFill>
              </a:rPr>
              <a:t>. Y no tienen reposo de día ni de noche los que adoran a la </a:t>
            </a:r>
            <a:r>
              <a:rPr lang="es-ES" sz="4800" b="1" dirty="0">
                <a:solidFill>
                  <a:srgbClr val="FFFF00"/>
                </a:solidFill>
              </a:rPr>
              <a:t>bestia</a:t>
            </a:r>
            <a:r>
              <a:rPr lang="es-ES" sz="4800" b="1" dirty="0">
                <a:solidFill>
                  <a:schemeClr val="bg1"/>
                </a:solidFill>
              </a:rPr>
              <a:t> y a su </a:t>
            </a:r>
            <a:r>
              <a:rPr lang="es-ES" sz="4800" b="1" dirty="0">
                <a:solidFill>
                  <a:srgbClr val="FFFF00"/>
                </a:solidFill>
              </a:rPr>
              <a:t>imagen</a:t>
            </a:r>
            <a:r>
              <a:rPr lang="es-ES" sz="4800" b="1" dirty="0">
                <a:solidFill>
                  <a:schemeClr val="bg1"/>
                </a:solidFill>
              </a:rPr>
              <a:t>, ni nadie que reciba la </a:t>
            </a:r>
            <a:r>
              <a:rPr lang="es-ES" sz="4800" b="1" dirty="0">
                <a:solidFill>
                  <a:srgbClr val="FFFF00"/>
                </a:solidFill>
              </a:rPr>
              <a:t>marca</a:t>
            </a:r>
            <a:r>
              <a:rPr lang="es-ES" sz="4800" b="1" dirty="0">
                <a:solidFill>
                  <a:schemeClr val="bg1"/>
                </a:solidFill>
              </a:rPr>
              <a:t> de su nombre. </a:t>
            </a:r>
          </a:p>
        </p:txBody>
      </p:sp>
    </p:spTree>
    <p:extLst>
      <p:ext uri="{BB962C8B-B14F-4D97-AF65-F5344CB8AC3E}">
        <p14:creationId xmlns:p14="http://schemas.microsoft.com/office/powerpoint/2010/main" val="1483127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6854" y="150479"/>
            <a:ext cx="1159937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Según Apocalipsis </a:t>
            </a:r>
            <a:r>
              <a:rPr lang="es-ES" sz="6000" b="1" dirty="0">
                <a:solidFill>
                  <a:srgbClr val="C00000"/>
                </a:solidFill>
              </a:rPr>
              <a:t>13:13</a:t>
            </a:r>
            <a:r>
              <a:rPr lang="es-ES" sz="6000" b="1" dirty="0">
                <a:solidFill>
                  <a:srgbClr val="002060"/>
                </a:solidFill>
              </a:rPr>
              <a:t> y el </a:t>
            </a:r>
            <a:r>
              <a:rPr lang="es-ES" sz="6000" b="1" dirty="0">
                <a:solidFill>
                  <a:srgbClr val="C00000"/>
                </a:solidFill>
              </a:rPr>
              <a:t>Espíritu de Profecía</a:t>
            </a:r>
            <a:r>
              <a:rPr lang="es-ES" sz="6000" b="1" dirty="0">
                <a:solidFill>
                  <a:srgbClr val="002060"/>
                </a:solidFill>
              </a:rPr>
              <a:t> habrá en las </a:t>
            </a:r>
            <a:r>
              <a:rPr lang="es-ES" sz="6000" b="1" u="sng" dirty="0">
                <a:solidFill>
                  <a:srgbClr val="002060"/>
                </a:solidFill>
              </a:rPr>
              <a:t>iglesias apóstatas </a:t>
            </a:r>
            <a:r>
              <a:rPr lang="es-ES" sz="6000" b="1" dirty="0">
                <a:solidFill>
                  <a:srgbClr val="002060"/>
                </a:solidFill>
              </a:rPr>
              <a:t>un gran </a:t>
            </a:r>
            <a:r>
              <a:rPr lang="es-ES" sz="6000" b="1" u="sng" dirty="0">
                <a:solidFill>
                  <a:srgbClr val="002060"/>
                </a:solidFill>
              </a:rPr>
              <a:t>reavivamiento</a:t>
            </a:r>
            <a:r>
              <a:rPr lang="es-ES" sz="6000" b="1" dirty="0">
                <a:solidFill>
                  <a:srgbClr val="002060"/>
                </a:solidFill>
              </a:rPr>
              <a:t> falso justamente antes que Dios derrame sobre su pueblo la lluvia tardía y ellos proclamen el fuerte clamor:</a:t>
            </a:r>
          </a:p>
        </p:txBody>
      </p:sp>
    </p:spTree>
    <p:extLst>
      <p:ext uri="{BB962C8B-B14F-4D97-AF65-F5344CB8AC3E}">
        <p14:creationId xmlns:p14="http://schemas.microsoft.com/office/powerpoint/2010/main" val="402485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1758" y="698672"/>
            <a:ext cx="11448858" cy="6001643"/>
          </a:xfrm>
          <a:prstGeom prst="rect">
            <a:avLst/>
          </a:prstGeom>
          <a:noFill/>
        </p:spPr>
        <p:txBody>
          <a:bodyPr wrap="square" rtlCol="0">
            <a:spAutoFit/>
          </a:bodyPr>
          <a:lstStyle/>
          <a:p>
            <a:r>
              <a:rPr lang="es-ES" sz="4800" b="1" dirty="0">
                <a:solidFill>
                  <a:schemeClr val="bg1"/>
                </a:solidFill>
              </a:rPr>
              <a:t>“A pesar de las </a:t>
            </a:r>
            <a:r>
              <a:rPr lang="es-ES" sz="4800" b="1" dirty="0">
                <a:solidFill>
                  <a:srgbClr val="FFFF00"/>
                </a:solidFill>
              </a:rPr>
              <a:t>tinieblas espirituales </a:t>
            </a:r>
            <a:r>
              <a:rPr lang="es-ES" sz="4800" b="1" dirty="0">
                <a:solidFill>
                  <a:schemeClr val="bg1"/>
                </a:solidFill>
              </a:rPr>
              <a:t>y del alejamiento de Dios que se observan </a:t>
            </a:r>
            <a:r>
              <a:rPr lang="es-ES" sz="4800" b="1" dirty="0">
                <a:solidFill>
                  <a:srgbClr val="FFFF00"/>
                </a:solidFill>
              </a:rPr>
              <a:t>en las iglesias</a:t>
            </a:r>
            <a:r>
              <a:rPr lang="es-ES" sz="4800" b="1" dirty="0">
                <a:solidFill>
                  <a:schemeClr val="bg1"/>
                </a:solidFill>
              </a:rPr>
              <a:t> que constituyen </a:t>
            </a:r>
            <a:r>
              <a:rPr lang="es-ES" sz="4800" b="1" dirty="0">
                <a:solidFill>
                  <a:srgbClr val="FFFF00"/>
                </a:solidFill>
              </a:rPr>
              <a:t>Babilonia</a:t>
            </a:r>
            <a:r>
              <a:rPr lang="es-ES" sz="4800" b="1" dirty="0">
                <a:solidFill>
                  <a:schemeClr val="bg1"/>
                </a:solidFill>
              </a:rPr>
              <a:t>, </a:t>
            </a:r>
            <a:r>
              <a:rPr lang="es-ES" sz="4800" b="1" dirty="0">
                <a:solidFill>
                  <a:srgbClr val="FFFF00"/>
                </a:solidFill>
              </a:rPr>
              <a:t>la mayoría</a:t>
            </a:r>
            <a:r>
              <a:rPr lang="es-ES" sz="4800" b="1" dirty="0">
                <a:solidFill>
                  <a:schemeClr val="bg1"/>
                </a:solidFill>
              </a:rPr>
              <a:t> de los verdaderos discípulos de Cristo se encuentran aún en el seno de ellas. Muchos de ellos </a:t>
            </a:r>
            <a:r>
              <a:rPr lang="es-ES" sz="4800" b="1" dirty="0">
                <a:solidFill>
                  <a:srgbClr val="FFFF00"/>
                </a:solidFill>
              </a:rPr>
              <a:t>no han oído nunca proclamar</a:t>
            </a:r>
            <a:r>
              <a:rPr lang="es-ES" sz="4800" b="1" dirty="0">
                <a:solidFill>
                  <a:schemeClr val="bg1"/>
                </a:solidFill>
              </a:rPr>
              <a:t> las verdades especiales para nuestro tiempo.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Conflicto de los Siglos, 386</a:t>
            </a:r>
            <a:endParaRPr lang="es-ES" dirty="0">
              <a:solidFill>
                <a:schemeClr val="tx1"/>
              </a:solidFill>
            </a:endParaRPr>
          </a:p>
        </p:txBody>
      </p:sp>
    </p:spTree>
    <p:extLst>
      <p:ext uri="{BB962C8B-B14F-4D97-AF65-F5344CB8AC3E}">
        <p14:creationId xmlns:p14="http://schemas.microsoft.com/office/powerpoint/2010/main" val="2842208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004" y="0"/>
            <a:ext cx="11448858" cy="6740307"/>
          </a:xfrm>
          <a:prstGeom prst="rect">
            <a:avLst/>
          </a:prstGeom>
          <a:noFill/>
        </p:spPr>
        <p:txBody>
          <a:bodyPr wrap="square" rtlCol="0">
            <a:spAutoFit/>
          </a:bodyPr>
          <a:lstStyle/>
          <a:p>
            <a:r>
              <a:rPr lang="es-ES" sz="4800" b="1" dirty="0" smtClean="0">
                <a:solidFill>
                  <a:schemeClr val="bg1"/>
                </a:solidFill>
              </a:rPr>
              <a:t>No </a:t>
            </a:r>
            <a:r>
              <a:rPr lang="es-ES" sz="4800" b="1" dirty="0">
                <a:solidFill>
                  <a:schemeClr val="bg1"/>
                </a:solidFill>
              </a:rPr>
              <a:t>pocos están descontentos con su estado actual y </a:t>
            </a:r>
            <a:r>
              <a:rPr lang="es-ES" sz="4800" b="1" dirty="0">
                <a:solidFill>
                  <a:srgbClr val="FFFF00"/>
                </a:solidFill>
              </a:rPr>
              <a:t>tienen sed de más luz</a:t>
            </a:r>
            <a:r>
              <a:rPr lang="es-ES" sz="4800" b="1" dirty="0">
                <a:solidFill>
                  <a:schemeClr val="bg1"/>
                </a:solidFill>
              </a:rPr>
              <a:t>. En vano buscan el espíritu de Cristo en las iglesias a las cuales pertenecen. Como estas congregaciones se apartan más y más de la verdad y se van uniendo más y más con el mundo, la diferencia entre ambas categorías de cristianos se irá acentuando hasta quedar consumada la separación. </a:t>
            </a:r>
          </a:p>
        </p:txBody>
      </p:sp>
    </p:spTree>
    <p:extLst>
      <p:ext uri="{BB962C8B-B14F-4D97-AF65-F5344CB8AC3E}">
        <p14:creationId xmlns:p14="http://schemas.microsoft.com/office/powerpoint/2010/main" val="1617229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004" y="0"/>
            <a:ext cx="11448858" cy="6555641"/>
          </a:xfrm>
          <a:prstGeom prst="rect">
            <a:avLst/>
          </a:prstGeom>
          <a:noFill/>
        </p:spPr>
        <p:txBody>
          <a:bodyPr wrap="square" rtlCol="0">
            <a:spAutoFit/>
          </a:bodyPr>
          <a:lstStyle/>
          <a:p>
            <a:r>
              <a:rPr lang="es-ES" sz="6000" b="1" dirty="0" smtClean="0">
                <a:solidFill>
                  <a:schemeClr val="bg1"/>
                </a:solidFill>
              </a:rPr>
              <a:t>Llegará </a:t>
            </a:r>
            <a:r>
              <a:rPr lang="es-ES" sz="6000" b="1" dirty="0">
                <a:solidFill>
                  <a:schemeClr val="bg1"/>
                </a:solidFill>
              </a:rPr>
              <a:t>el día en que los que aman a Dios sobre todas las cosas </a:t>
            </a:r>
            <a:r>
              <a:rPr lang="es-ES" sz="6000" b="1" dirty="0">
                <a:solidFill>
                  <a:srgbClr val="FFFF00"/>
                </a:solidFill>
              </a:rPr>
              <a:t>no podrán permanecer unidos</a:t>
            </a:r>
            <a:r>
              <a:rPr lang="es-ES" sz="6000" b="1" dirty="0">
                <a:solidFill>
                  <a:schemeClr val="bg1"/>
                </a:solidFill>
              </a:rPr>
              <a:t> con los que son "amadores de los placeres, más bien que amadores de Dios; teniendo la forma de la piedad, más negando el poder de ella."</a:t>
            </a:r>
          </a:p>
        </p:txBody>
      </p:sp>
    </p:spTree>
    <p:extLst>
      <p:ext uri="{BB962C8B-B14F-4D97-AF65-F5344CB8AC3E}">
        <p14:creationId xmlns:p14="http://schemas.microsoft.com/office/powerpoint/2010/main" val="1331010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905149"/>
            <a:ext cx="11448858" cy="5509200"/>
          </a:xfrm>
          <a:prstGeom prst="rect">
            <a:avLst/>
          </a:prstGeom>
          <a:noFill/>
        </p:spPr>
        <p:txBody>
          <a:bodyPr wrap="square" rtlCol="0">
            <a:spAutoFit/>
          </a:bodyPr>
          <a:lstStyle/>
          <a:p>
            <a:r>
              <a:rPr lang="es-ES" sz="4400" b="1" dirty="0">
                <a:solidFill>
                  <a:schemeClr val="bg1"/>
                </a:solidFill>
              </a:rPr>
              <a:t>El capítulo 18 del Apocalipsis indica el tiempo en que, por haber </a:t>
            </a:r>
            <a:r>
              <a:rPr lang="es-ES" sz="4400" b="1" dirty="0">
                <a:solidFill>
                  <a:srgbClr val="FFFF00"/>
                </a:solidFill>
              </a:rPr>
              <a:t>rechazado la triple amonestación de Apocalipsis 14:16-12</a:t>
            </a:r>
            <a:r>
              <a:rPr lang="es-ES" sz="4400" b="1" dirty="0">
                <a:solidFill>
                  <a:schemeClr val="bg1"/>
                </a:solidFill>
              </a:rPr>
              <a:t>, la iglesia </a:t>
            </a:r>
            <a:r>
              <a:rPr lang="es-ES" sz="4400" b="1" dirty="0">
                <a:solidFill>
                  <a:srgbClr val="FFFF00"/>
                </a:solidFill>
              </a:rPr>
              <a:t>alcanzará plenamente</a:t>
            </a:r>
            <a:r>
              <a:rPr lang="es-ES" sz="4400" b="1" dirty="0">
                <a:solidFill>
                  <a:schemeClr val="bg1"/>
                </a:solidFill>
              </a:rPr>
              <a:t> el estado predicho por el segundo ángel, y el pueblo de Dios que se encontrare aún en Babilonia, </a:t>
            </a:r>
            <a:r>
              <a:rPr lang="es-ES" sz="4400" b="1" dirty="0">
                <a:solidFill>
                  <a:srgbClr val="FFFF00"/>
                </a:solidFill>
              </a:rPr>
              <a:t>será llamado </a:t>
            </a:r>
            <a:r>
              <a:rPr lang="es-ES" sz="4400" b="1" dirty="0" smtClean="0">
                <a:solidFill>
                  <a:srgbClr val="FFFF00"/>
                </a:solidFill>
              </a:rPr>
              <a:t>a separarse </a:t>
            </a:r>
            <a:r>
              <a:rPr lang="es-ES" sz="4400" b="1" dirty="0">
                <a:solidFill>
                  <a:schemeClr val="bg1"/>
                </a:solidFill>
              </a:rPr>
              <a:t>de la comunión de ésta. Este mensaje </a:t>
            </a:r>
            <a:r>
              <a:rPr lang="es-ES" sz="4400" b="1" dirty="0">
                <a:solidFill>
                  <a:srgbClr val="FFFF00"/>
                </a:solidFill>
              </a:rPr>
              <a:t>será el último </a:t>
            </a:r>
            <a:r>
              <a:rPr lang="es-ES" sz="4400" b="1" dirty="0">
                <a:solidFill>
                  <a:schemeClr val="bg1"/>
                </a:solidFill>
              </a:rPr>
              <a:t>que se dé al mundo y cumplirá su obra.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Conflicto de los Siglos, CS, p. </a:t>
            </a:r>
            <a:r>
              <a:rPr lang="es-ES" dirty="0" smtClean="0"/>
              <a:t>441</a:t>
            </a:r>
            <a:endParaRPr lang="es-ES" dirty="0"/>
          </a:p>
        </p:txBody>
      </p:sp>
    </p:spTree>
    <p:extLst>
      <p:ext uri="{BB962C8B-B14F-4D97-AF65-F5344CB8AC3E}">
        <p14:creationId xmlns:p14="http://schemas.microsoft.com/office/powerpoint/2010/main" val="3122372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7513" y="250723"/>
            <a:ext cx="11448858" cy="6186309"/>
          </a:xfrm>
          <a:prstGeom prst="rect">
            <a:avLst/>
          </a:prstGeom>
          <a:noFill/>
        </p:spPr>
        <p:txBody>
          <a:bodyPr wrap="square" rtlCol="0">
            <a:spAutoFit/>
          </a:bodyPr>
          <a:lstStyle/>
          <a:p>
            <a:r>
              <a:rPr lang="es-ES" sz="4400" b="1" dirty="0" smtClean="0">
                <a:solidFill>
                  <a:schemeClr val="bg1"/>
                </a:solidFill>
              </a:rPr>
              <a:t>Cuando </a:t>
            </a:r>
            <a:r>
              <a:rPr lang="es-ES" sz="4400" b="1" dirty="0">
                <a:solidFill>
                  <a:schemeClr val="bg1"/>
                </a:solidFill>
              </a:rPr>
              <a:t>los que "no creen a la verdad, sino que se complacen en la injusticia" (2 </a:t>
            </a:r>
            <a:r>
              <a:rPr lang="es-ES" sz="4400" b="1" dirty="0" err="1" smtClean="0">
                <a:solidFill>
                  <a:schemeClr val="bg1"/>
                </a:solidFill>
              </a:rPr>
              <a:t>Tes</a:t>
            </a:r>
            <a:r>
              <a:rPr lang="es-ES" sz="4400" b="1" dirty="0" smtClean="0">
                <a:solidFill>
                  <a:schemeClr val="bg1"/>
                </a:solidFill>
              </a:rPr>
              <a:t>. </a:t>
            </a:r>
            <a:r>
              <a:rPr lang="es-ES" sz="4400" b="1" dirty="0">
                <a:solidFill>
                  <a:schemeClr val="bg1"/>
                </a:solidFill>
              </a:rPr>
              <a:t>2: </a:t>
            </a:r>
            <a:r>
              <a:rPr lang="es-ES" sz="4400" b="1" dirty="0" smtClean="0">
                <a:solidFill>
                  <a:schemeClr val="bg1"/>
                </a:solidFill>
              </a:rPr>
              <a:t>12), </a:t>
            </a:r>
            <a:r>
              <a:rPr lang="es-ES" sz="4400" b="1" dirty="0">
                <a:solidFill>
                  <a:schemeClr val="bg1"/>
                </a:solidFill>
              </a:rPr>
              <a:t>sean dejados para sufrir tremendo desengaño y para que crean a la mentira, entonces la luz de la verdad brillará sobre todos aquellos cuyos corazones estén abiertos para recibirla, y todos los hijos del Señor que quedaren en Babilonia, </a:t>
            </a:r>
            <a:r>
              <a:rPr lang="es-ES" sz="4400" b="1" dirty="0">
                <a:solidFill>
                  <a:srgbClr val="FFFF00"/>
                </a:solidFill>
              </a:rPr>
              <a:t>oirán el llamamiento</a:t>
            </a:r>
            <a:r>
              <a:rPr lang="es-ES" sz="4400" b="1" dirty="0">
                <a:solidFill>
                  <a:schemeClr val="bg1"/>
                </a:solidFill>
              </a:rPr>
              <a:t>: "¡Salid de ella, pueblo mío!" (Apocalipsis 18: 4</a:t>
            </a:r>
            <a:r>
              <a:rPr lang="es-ES" sz="4400" b="1" dirty="0" smtClean="0">
                <a:solidFill>
                  <a:schemeClr val="bg1"/>
                </a:solidFill>
              </a:rPr>
              <a:t>.). </a:t>
            </a:r>
            <a:endParaRPr lang="es-ES" sz="4400" b="1" dirty="0">
              <a:solidFill>
                <a:schemeClr val="bg1"/>
              </a:solidFill>
            </a:endParaRPr>
          </a:p>
        </p:txBody>
      </p:sp>
    </p:spTree>
    <p:extLst>
      <p:ext uri="{BB962C8B-B14F-4D97-AF65-F5344CB8AC3E}">
        <p14:creationId xmlns:p14="http://schemas.microsoft.com/office/powerpoint/2010/main" val="1258016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905149"/>
            <a:ext cx="11448858" cy="5509200"/>
          </a:xfrm>
          <a:prstGeom prst="rect">
            <a:avLst/>
          </a:prstGeom>
          <a:noFill/>
        </p:spPr>
        <p:txBody>
          <a:bodyPr wrap="square" rtlCol="0">
            <a:spAutoFit/>
          </a:bodyPr>
          <a:lstStyle/>
          <a:p>
            <a:r>
              <a:rPr lang="es-ES" sz="4400" b="1" dirty="0">
                <a:solidFill>
                  <a:schemeClr val="bg1"/>
                </a:solidFill>
              </a:rPr>
              <a:t>“A pesar del decaimiento general de la fe y de la piedad, hay en esas iglesias verdaderos discípulos de Cristo. </a:t>
            </a:r>
            <a:r>
              <a:rPr lang="es-ES" sz="4400" b="1" dirty="0">
                <a:solidFill>
                  <a:srgbClr val="FFFF00"/>
                </a:solidFill>
              </a:rPr>
              <a:t>Antes</a:t>
            </a:r>
            <a:r>
              <a:rPr lang="es-ES" sz="4400" b="1" dirty="0">
                <a:solidFill>
                  <a:schemeClr val="bg1"/>
                </a:solidFill>
              </a:rPr>
              <a:t> que los juicios de Dios caigan finalmente sobre la tierra, habrá entre el pueblo del Señor un </a:t>
            </a:r>
            <a:r>
              <a:rPr lang="es-ES" sz="4400" b="1" dirty="0">
                <a:solidFill>
                  <a:srgbClr val="FFFF00"/>
                </a:solidFill>
              </a:rPr>
              <a:t>avivamiento de la piedad primitiva</a:t>
            </a:r>
            <a:r>
              <a:rPr lang="es-ES" sz="4400" b="1" dirty="0">
                <a:solidFill>
                  <a:schemeClr val="bg1"/>
                </a:solidFill>
              </a:rPr>
              <a:t>, cual no se ha visto nunca desde los tiempos apostólicos. El </a:t>
            </a:r>
            <a:r>
              <a:rPr lang="es-ES" sz="4400" b="1" dirty="0">
                <a:solidFill>
                  <a:srgbClr val="FFFF00"/>
                </a:solidFill>
              </a:rPr>
              <a:t>Espíritu y el poder de Dios</a:t>
            </a:r>
            <a:r>
              <a:rPr lang="es-ES" sz="4400" b="1" dirty="0">
                <a:solidFill>
                  <a:schemeClr val="bg1"/>
                </a:solidFill>
              </a:rPr>
              <a:t> serán derramados sobre sus hijos.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Conflicto de los Siglos, CS, p. </a:t>
            </a:r>
            <a:r>
              <a:rPr lang="es-ES" dirty="0" smtClean="0"/>
              <a:t>517</a:t>
            </a:r>
            <a:endParaRPr lang="es-ES" dirty="0"/>
          </a:p>
        </p:txBody>
      </p:sp>
    </p:spTree>
    <p:extLst>
      <p:ext uri="{BB962C8B-B14F-4D97-AF65-F5344CB8AC3E}">
        <p14:creationId xmlns:p14="http://schemas.microsoft.com/office/powerpoint/2010/main" val="1861235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7357" y="0"/>
            <a:ext cx="11448858" cy="6001643"/>
          </a:xfrm>
          <a:prstGeom prst="rect">
            <a:avLst/>
          </a:prstGeom>
          <a:noFill/>
        </p:spPr>
        <p:txBody>
          <a:bodyPr wrap="square" rtlCol="0">
            <a:spAutoFit/>
          </a:bodyPr>
          <a:lstStyle/>
          <a:p>
            <a:r>
              <a:rPr lang="es-ES" sz="4800" b="1" dirty="0" smtClean="0">
                <a:solidFill>
                  <a:schemeClr val="bg1"/>
                </a:solidFill>
              </a:rPr>
              <a:t>Entonces </a:t>
            </a:r>
            <a:r>
              <a:rPr lang="es-ES" sz="4800" b="1" dirty="0">
                <a:solidFill>
                  <a:srgbClr val="FFFF00"/>
                </a:solidFill>
              </a:rPr>
              <a:t>muchos se separarán de esas iglesias </a:t>
            </a:r>
            <a:r>
              <a:rPr lang="es-ES" sz="4800" b="1" dirty="0">
                <a:solidFill>
                  <a:schemeClr val="bg1"/>
                </a:solidFill>
              </a:rPr>
              <a:t>en las cuales el amor de este mundo ha suplantado al amor de Dios y de su Palabra. Muchos, tanto </a:t>
            </a:r>
            <a:r>
              <a:rPr lang="es-ES" sz="4800" b="1" dirty="0">
                <a:solidFill>
                  <a:srgbClr val="FFFF00"/>
                </a:solidFill>
              </a:rPr>
              <a:t>ministros como laicos</a:t>
            </a:r>
            <a:r>
              <a:rPr lang="es-ES" sz="4800" b="1" dirty="0">
                <a:solidFill>
                  <a:schemeClr val="bg1"/>
                </a:solidFill>
              </a:rPr>
              <a:t>, aceptarán gustosamente esas grandes verdades que Dios ha hecho proclamar en este tiempo a fin de </a:t>
            </a:r>
            <a:r>
              <a:rPr lang="es-ES" sz="4800" b="1" dirty="0">
                <a:solidFill>
                  <a:srgbClr val="FFFF00"/>
                </a:solidFill>
              </a:rPr>
              <a:t>preparar un pueblo </a:t>
            </a:r>
            <a:r>
              <a:rPr lang="es-ES" sz="4800" b="1" dirty="0">
                <a:solidFill>
                  <a:schemeClr val="bg1"/>
                </a:solidFill>
              </a:rPr>
              <a:t>para la segunda venida del Señor. </a:t>
            </a:r>
          </a:p>
        </p:txBody>
      </p:sp>
    </p:spTree>
    <p:extLst>
      <p:ext uri="{BB962C8B-B14F-4D97-AF65-F5344CB8AC3E}">
        <p14:creationId xmlns:p14="http://schemas.microsoft.com/office/powerpoint/2010/main" val="978980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94118" y="0"/>
            <a:ext cx="11637327" cy="6740307"/>
          </a:xfrm>
          <a:prstGeom prst="rect">
            <a:avLst/>
          </a:prstGeom>
          <a:noFill/>
        </p:spPr>
        <p:txBody>
          <a:bodyPr wrap="square" rtlCol="0">
            <a:spAutoFit/>
          </a:bodyPr>
          <a:lstStyle/>
          <a:p>
            <a:r>
              <a:rPr lang="es-ES" sz="4800" b="1" dirty="0" smtClean="0">
                <a:solidFill>
                  <a:schemeClr val="bg1"/>
                </a:solidFill>
              </a:rPr>
              <a:t>El </a:t>
            </a:r>
            <a:r>
              <a:rPr lang="es-ES" sz="4800" b="1" dirty="0">
                <a:solidFill>
                  <a:schemeClr val="bg1"/>
                </a:solidFill>
              </a:rPr>
              <a:t>enemigo de las almas desea impedir esta obra, y antes que llegue el tiempo para que se produzca tal movimiento, tratará de evitarlo </a:t>
            </a:r>
            <a:r>
              <a:rPr lang="es-ES" sz="4800" b="1" dirty="0">
                <a:solidFill>
                  <a:srgbClr val="FFFF00"/>
                </a:solidFill>
              </a:rPr>
              <a:t>introduciendo una falsificación</a:t>
            </a:r>
            <a:r>
              <a:rPr lang="es-ES" sz="4800" b="1" dirty="0">
                <a:solidFill>
                  <a:schemeClr val="bg1"/>
                </a:solidFill>
              </a:rPr>
              <a:t>. Hará </a:t>
            </a:r>
            <a:r>
              <a:rPr lang="es-ES" sz="4800" b="1" dirty="0">
                <a:solidFill>
                  <a:srgbClr val="FFFF00"/>
                </a:solidFill>
              </a:rPr>
              <a:t>aparecer</a:t>
            </a:r>
            <a:r>
              <a:rPr lang="es-ES" sz="4800" b="1" dirty="0">
                <a:solidFill>
                  <a:schemeClr val="bg1"/>
                </a:solidFill>
              </a:rPr>
              <a:t> como que la bendición especial de Dios es derramada sobre las iglesias que pueda colocar bajo su poder seductor; allí se manifestará lo que se considerará como un </a:t>
            </a:r>
            <a:r>
              <a:rPr lang="es-ES" sz="4800" b="1" dirty="0">
                <a:solidFill>
                  <a:srgbClr val="FFFF00"/>
                </a:solidFill>
              </a:rPr>
              <a:t>gran interés por lo religioso</a:t>
            </a:r>
            <a:r>
              <a:rPr lang="es-ES" sz="4800" b="1" dirty="0">
                <a:solidFill>
                  <a:schemeClr val="bg1"/>
                </a:solidFill>
              </a:rPr>
              <a:t>. </a:t>
            </a:r>
          </a:p>
        </p:txBody>
      </p:sp>
    </p:spTree>
    <p:extLst>
      <p:ext uri="{BB962C8B-B14F-4D97-AF65-F5344CB8AC3E}">
        <p14:creationId xmlns:p14="http://schemas.microsoft.com/office/powerpoint/2010/main" val="49669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8364" y="235974"/>
            <a:ext cx="11448858" cy="5909310"/>
          </a:xfrm>
          <a:prstGeom prst="rect">
            <a:avLst/>
          </a:prstGeom>
          <a:noFill/>
        </p:spPr>
        <p:txBody>
          <a:bodyPr wrap="square" rtlCol="0">
            <a:spAutoFit/>
          </a:bodyPr>
          <a:lstStyle/>
          <a:p>
            <a:r>
              <a:rPr lang="es-ES" sz="5400" b="1" dirty="0" smtClean="0">
                <a:solidFill>
                  <a:schemeClr val="bg1"/>
                </a:solidFill>
              </a:rPr>
              <a:t>Multitudes </a:t>
            </a:r>
            <a:r>
              <a:rPr lang="es-ES" sz="5400" b="1" dirty="0">
                <a:solidFill>
                  <a:schemeClr val="bg1"/>
                </a:solidFill>
              </a:rPr>
              <a:t>se alegrarán de que Dios esté obrando maravillosamente en su favor, cuando, en realidad, la obra provendrá de </a:t>
            </a:r>
            <a:r>
              <a:rPr lang="es-ES" sz="5400" b="1" dirty="0">
                <a:solidFill>
                  <a:srgbClr val="FFFF00"/>
                </a:solidFill>
              </a:rPr>
              <a:t>otro espíritu</a:t>
            </a:r>
            <a:r>
              <a:rPr lang="es-ES" sz="5400" b="1" dirty="0">
                <a:solidFill>
                  <a:schemeClr val="bg1"/>
                </a:solidFill>
              </a:rPr>
              <a:t>. Bajo un </a:t>
            </a:r>
            <a:r>
              <a:rPr lang="es-ES" sz="5400" b="1" dirty="0">
                <a:solidFill>
                  <a:srgbClr val="FFFF00"/>
                </a:solidFill>
              </a:rPr>
              <a:t>disfraz religioso</a:t>
            </a:r>
            <a:r>
              <a:rPr lang="es-ES" sz="5400" b="1" dirty="0">
                <a:solidFill>
                  <a:schemeClr val="bg1"/>
                </a:solidFill>
              </a:rPr>
              <a:t>, Satanás tratará de extender su influencia sobre el mundo cristiano.” </a:t>
            </a:r>
          </a:p>
        </p:txBody>
      </p:sp>
    </p:spTree>
    <p:extLst>
      <p:ext uri="{BB962C8B-B14F-4D97-AF65-F5344CB8AC3E}">
        <p14:creationId xmlns:p14="http://schemas.microsoft.com/office/powerpoint/2010/main" val="284095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5" y="0"/>
            <a:ext cx="11448858" cy="6740307"/>
          </a:xfrm>
          <a:prstGeom prst="rect">
            <a:avLst/>
          </a:prstGeom>
          <a:noFill/>
        </p:spPr>
        <p:txBody>
          <a:bodyPr wrap="square" rtlCol="0">
            <a:spAutoFit/>
          </a:bodyPr>
          <a:lstStyle/>
          <a:p>
            <a:r>
              <a:rPr lang="es-ES" sz="7200" b="1" dirty="0" smtClean="0">
                <a:solidFill>
                  <a:schemeClr val="bg1"/>
                </a:solidFill>
              </a:rPr>
              <a:t>12 </a:t>
            </a:r>
            <a:r>
              <a:rPr lang="es-ES" sz="7200" b="1" dirty="0">
                <a:solidFill>
                  <a:schemeClr val="bg1"/>
                </a:solidFill>
              </a:rPr>
              <a:t>Aquí está la </a:t>
            </a:r>
            <a:r>
              <a:rPr lang="es-ES" sz="7200" b="1" dirty="0">
                <a:solidFill>
                  <a:srgbClr val="FFFF00"/>
                </a:solidFill>
              </a:rPr>
              <a:t>paciencia</a:t>
            </a:r>
            <a:r>
              <a:rPr lang="es-ES" sz="7200" b="1" dirty="0">
                <a:solidFill>
                  <a:schemeClr val="bg1"/>
                </a:solidFill>
              </a:rPr>
              <a:t> de los santos, los que guardan los </a:t>
            </a:r>
            <a:r>
              <a:rPr lang="es-ES" sz="7200" b="1" dirty="0">
                <a:solidFill>
                  <a:srgbClr val="FFFF00"/>
                </a:solidFill>
              </a:rPr>
              <a:t>mandamientos</a:t>
            </a:r>
            <a:r>
              <a:rPr lang="es-ES" sz="7200" b="1" dirty="0">
                <a:solidFill>
                  <a:schemeClr val="bg1"/>
                </a:solidFill>
              </a:rPr>
              <a:t> de Dios y la </a:t>
            </a:r>
            <a:r>
              <a:rPr lang="es-ES" sz="7200" b="1" dirty="0">
                <a:solidFill>
                  <a:srgbClr val="FFFF00"/>
                </a:solidFill>
              </a:rPr>
              <a:t>fe</a:t>
            </a:r>
            <a:r>
              <a:rPr lang="es-ES" sz="7200" b="1" dirty="0">
                <a:solidFill>
                  <a:schemeClr val="bg1"/>
                </a:solidFill>
              </a:rPr>
              <a:t> de Jesús </a:t>
            </a:r>
            <a:r>
              <a:rPr lang="es-ES" sz="7200" b="1" dirty="0">
                <a:solidFill>
                  <a:srgbClr val="FFFF00"/>
                </a:solidFill>
              </a:rPr>
              <a:t>[también tienen el testimonio de Jesucristo</a:t>
            </a:r>
            <a:r>
              <a:rPr lang="es-ES" sz="7200" b="1" dirty="0" smtClean="0">
                <a:solidFill>
                  <a:srgbClr val="FFFF00"/>
                </a:solidFill>
              </a:rPr>
              <a:t>].”</a:t>
            </a:r>
            <a:endParaRPr lang="es-ES" sz="7200" b="1" dirty="0">
              <a:solidFill>
                <a:srgbClr val="FFFF00"/>
              </a:solidFill>
            </a:endParaRPr>
          </a:p>
        </p:txBody>
      </p:sp>
    </p:spTree>
    <p:extLst>
      <p:ext uri="{BB962C8B-B14F-4D97-AF65-F5344CB8AC3E}">
        <p14:creationId xmlns:p14="http://schemas.microsoft.com/office/powerpoint/2010/main" val="1341811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6" y="3468661"/>
            <a:ext cx="11448858" cy="2800767"/>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Satanás actuará por medio de sus agentes quienes se han apartado de la fe hasta el punto de hacer descender </a:t>
            </a:r>
            <a:r>
              <a:rPr lang="es-ES" sz="4400" b="1" dirty="0">
                <a:solidFill>
                  <a:srgbClr val="FFFF00"/>
                </a:solidFill>
              </a:rPr>
              <a:t>fuego del cielo </a:t>
            </a:r>
            <a:r>
              <a:rPr lang="es-ES" sz="4400" b="1" dirty="0">
                <a:solidFill>
                  <a:schemeClr val="bg1"/>
                </a:solidFill>
              </a:rPr>
              <a:t>ante la vista de los hombres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34163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Mensajes Selectos, tomo 2, pp. 61. </a:t>
            </a:r>
            <a:r>
              <a:rPr lang="es-ES" dirty="0" smtClean="0"/>
              <a:t>62 </a:t>
            </a:r>
            <a:r>
              <a:rPr lang="es-ES" dirty="0">
                <a:solidFill>
                  <a:schemeClr val="tx1"/>
                </a:solidFill>
              </a:rPr>
              <a:t>Elena White afirma (en armonía con Apocalipsis 13:13) que los agentes de Satanás harán que fuego literal descienda del cielo ante la vista de los hombres tal cual ocurrió en el día del Pentecostés</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3557247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162038"/>
            <a:ext cx="1144802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Dirá usted: ¿</a:t>
            </a:r>
            <a:r>
              <a:rPr lang="es-ES" sz="6000" b="1" dirty="0">
                <a:solidFill>
                  <a:srgbClr val="C00000"/>
                </a:solidFill>
              </a:rPr>
              <a:t>Fuego literal del cielo? ¿Cómo puede ocurrir tal cosa?</a:t>
            </a:r>
          </a:p>
          <a:p>
            <a:pPr>
              <a:buClr>
                <a:srgbClr val="FF0000"/>
              </a:buClr>
            </a:pPr>
            <a:r>
              <a:rPr lang="es-ES" sz="6000" b="1" dirty="0">
                <a:solidFill>
                  <a:srgbClr val="002060"/>
                </a:solidFill>
              </a:rPr>
              <a:t>Hace un tiempo, el renombrado evangelista carismático Benny </a:t>
            </a:r>
            <a:r>
              <a:rPr lang="es-ES" sz="6000" b="1" dirty="0" err="1">
                <a:solidFill>
                  <a:srgbClr val="002060"/>
                </a:solidFill>
              </a:rPr>
              <a:t>Hinn</a:t>
            </a:r>
            <a:r>
              <a:rPr lang="es-ES" sz="6000" b="1" dirty="0">
                <a:solidFill>
                  <a:srgbClr val="002060"/>
                </a:solidFill>
              </a:rPr>
              <a:t> hizo algunas declaraciones que demuestra cómo podría ocurrir esto. </a:t>
            </a:r>
            <a:endParaRPr lang="es-ES" sz="6000" b="1" dirty="0">
              <a:solidFill>
                <a:srgbClr val="C00000"/>
              </a:solidFill>
            </a:endParaRPr>
          </a:p>
        </p:txBody>
      </p:sp>
    </p:spTree>
    <p:extLst>
      <p:ext uri="{BB962C8B-B14F-4D97-AF65-F5344CB8AC3E}">
        <p14:creationId xmlns:p14="http://schemas.microsoft.com/office/powerpoint/2010/main" val="3292581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24268"/>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El </a:t>
            </a:r>
            <a:r>
              <a:rPr lang="es-ES" sz="4800" b="1" dirty="0">
                <a:solidFill>
                  <a:srgbClr val="C00000"/>
                </a:solidFill>
              </a:rPr>
              <a:t>viernes 13 de noviembre del año 2001 </a:t>
            </a:r>
            <a:r>
              <a:rPr lang="es-ES" sz="4800" b="1" dirty="0">
                <a:solidFill>
                  <a:srgbClr val="002060"/>
                </a:solidFill>
              </a:rPr>
              <a:t>en el programa ‘</a:t>
            </a:r>
            <a:r>
              <a:rPr lang="es-ES" sz="4800" b="1" i="1" dirty="0" err="1">
                <a:solidFill>
                  <a:srgbClr val="002060"/>
                </a:solidFill>
              </a:rPr>
              <a:t>Praise</a:t>
            </a:r>
            <a:r>
              <a:rPr lang="es-ES" sz="4800" b="1" i="1" dirty="0">
                <a:solidFill>
                  <a:srgbClr val="002060"/>
                </a:solidFill>
              </a:rPr>
              <a:t> </a:t>
            </a:r>
            <a:r>
              <a:rPr lang="es-ES" sz="4800" b="1" i="1" dirty="0" err="1">
                <a:solidFill>
                  <a:srgbClr val="002060"/>
                </a:solidFill>
              </a:rPr>
              <a:t>the</a:t>
            </a:r>
            <a:r>
              <a:rPr lang="es-ES" sz="4800" b="1" i="1" dirty="0">
                <a:solidFill>
                  <a:srgbClr val="002060"/>
                </a:solidFill>
              </a:rPr>
              <a:t> Lord</a:t>
            </a:r>
            <a:r>
              <a:rPr lang="es-ES" sz="4800" b="1" dirty="0">
                <a:solidFill>
                  <a:srgbClr val="002060"/>
                </a:solidFill>
              </a:rPr>
              <a:t>’ del </a:t>
            </a:r>
            <a:r>
              <a:rPr lang="es-ES" sz="4800" b="1" i="1" dirty="0">
                <a:solidFill>
                  <a:srgbClr val="002060"/>
                </a:solidFill>
              </a:rPr>
              <a:t>Trinity </a:t>
            </a:r>
            <a:r>
              <a:rPr lang="es-ES" sz="4800" b="1" i="1" dirty="0" err="1">
                <a:solidFill>
                  <a:srgbClr val="002060"/>
                </a:solidFill>
              </a:rPr>
              <a:t>Broadcasting</a:t>
            </a:r>
            <a:r>
              <a:rPr lang="es-ES" sz="4800" b="1" i="1" dirty="0">
                <a:solidFill>
                  <a:srgbClr val="002060"/>
                </a:solidFill>
              </a:rPr>
              <a:t> Network</a:t>
            </a:r>
            <a:r>
              <a:rPr lang="es-ES" sz="4800" b="1" dirty="0">
                <a:solidFill>
                  <a:srgbClr val="002060"/>
                </a:solidFill>
              </a:rPr>
              <a:t> el fundador y presidente de la emisora, </a:t>
            </a:r>
            <a:r>
              <a:rPr lang="es-ES" sz="4800" b="1" u="sng" dirty="0">
                <a:solidFill>
                  <a:srgbClr val="002060"/>
                </a:solidFill>
              </a:rPr>
              <a:t>Dan </a:t>
            </a:r>
            <a:r>
              <a:rPr lang="es-ES" sz="4800" b="1" u="sng" dirty="0" err="1">
                <a:solidFill>
                  <a:srgbClr val="002060"/>
                </a:solidFill>
              </a:rPr>
              <a:t>Crouch</a:t>
            </a:r>
            <a:r>
              <a:rPr lang="es-ES" sz="4800" b="1" dirty="0">
                <a:solidFill>
                  <a:srgbClr val="002060"/>
                </a:solidFill>
              </a:rPr>
              <a:t>, entrevistó a Benny </a:t>
            </a:r>
            <a:r>
              <a:rPr lang="es-ES" sz="4800" b="1" dirty="0" err="1">
                <a:solidFill>
                  <a:srgbClr val="002060"/>
                </a:solidFill>
              </a:rPr>
              <a:t>Hinn</a:t>
            </a:r>
            <a:r>
              <a:rPr lang="es-ES" sz="4800" b="1" dirty="0">
                <a:solidFill>
                  <a:srgbClr val="002060"/>
                </a:solidFill>
              </a:rPr>
              <a:t> en cuanto a su conversión. </a:t>
            </a:r>
            <a:r>
              <a:rPr lang="es-ES" sz="4800" b="1" dirty="0" err="1">
                <a:solidFill>
                  <a:srgbClr val="002060"/>
                </a:solidFill>
              </a:rPr>
              <a:t>Hinn</a:t>
            </a:r>
            <a:r>
              <a:rPr lang="es-ES" sz="4800" b="1" dirty="0">
                <a:solidFill>
                  <a:srgbClr val="002060"/>
                </a:solidFill>
              </a:rPr>
              <a:t> explicó que </a:t>
            </a:r>
            <a:r>
              <a:rPr lang="es-ES" sz="4800" b="1" dirty="0">
                <a:solidFill>
                  <a:srgbClr val="C00000"/>
                </a:solidFill>
              </a:rPr>
              <a:t>antes de ser cristiano</a:t>
            </a:r>
            <a:r>
              <a:rPr lang="es-ES" sz="4800" b="1" dirty="0">
                <a:solidFill>
                  <a:srgbClr val="002060"/>
                </a:solidFill>
              </a:rPr>
              <a:t> había tenido visiones y sueños donde se encontraba predicando en </a:t>
            </a:r>
            <a:r>
              <a:rPr lang="es-ES" sz="4800" b="1" dirty="0">
                <a:solidFill>
                  <a:srgbClr val="C00000"/>
                </a:solidFill>
              </a:rPr>
              <a:t>estadios ante miles </a:t>
            </a:r>
            <a:r>
              <a:rPr lang="es-ES" sz="4800" b="1" dirty="0">
                <a:solidFill>
                  <a:srgbClr val="002060"/>
                </a:solidFill>
              </a:rPr>
              <a:t>de personas. </a:t>
            </a:r>
            <a:endParaRPr lang="es-ES" sz="4800" b="1" dirty="0">
              <a:solidFill>
                <a:srgbClr val="C00000"/>
              </a:solidFill>
            </a:endParaRPr>
          </a:p>
        </p:txBody>
      </p:sp>
    </p:spTree>
    <p:extLst>
      <p:ext uri="{BB962C8B-B14F-4D97-AF65-F5344CB8AC3E}">
        <p14:creationId xmlns:p14="http://schemas.microsoft.com/office/powerpoint/2010/main" val="500976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2098" y="153092"/>
            <a:ext cx="1145235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Luego </a:t>
            </a:r>
            <a:r>
              <a:rPr lang="es-ES" sz="4800" b="1" dirty="0">
                <a:solidFill>
                  <a:srgbClr val="002060"/>
                </a:solidFill>
              </a:rPr>
              <a:t>dijo:</a:t>
            </a:r>
          </a:p>
          <a:p>
            <a:pPr>
              <a:buClr>
                <a:srgbClr val="FF0000"/>
              </a:buClr>
            </a:pPr>
            <a:r>
              <a:rPr lang="es-ES" sz="4800" b="1" dirty="0">
                <a:solidFill>
                  <a:srgbClr val="002060"/>
                </a:solidFill>
              </a:rPr>
              <a:t>“En los últimos doce meses he tenido algunos </a:t>
            </a:r>
            <a:r>
              <a:rPr lang="es-ES" sz="4800" b="1" dirty="0">
                <a:solidFill>
                  <a:srgbClr val="C00000"/>
                </a:solidFill>
              </a:rPr>
              <a:t>nuevos sueños y visiones </a:t>
            </a:r>
            <a:r>
              <a:rPr lang="es-ES" sz="4800" b="1" dirty="0">
                <a:solidFill>
                  <a:srgbClr val="002060"/>
                </a:solidFill>
              </a:rPr>
              <a:t>. . . ¡Sueños </a:t>
            </a:r>
            <a:r>
              <a:rPr lang="es-ES" sz="4800" b="1" dirty="0">
                <a:solidFill>
                  <a:srgbClr val="C00000"/>
                </a:solidFill>
              </a:rPr>
              <a:t>asombrosos</a:t>
            </a:r>
            <a:r>
              <a:rPr lang="es-ES" sz="4800" b="1" dirty="0">
                <a:solidFill>
                  <a:srgbClr val="002060"/>
                </a:solidFill>
              </a:rPr>
              <a:t>! He estado viendo fuego. Me he visto en estadios a donde estaba cayendo </a:t>
            </a:r>
            <a:r>
              <a:rPr lang="es-ES" sz="4800" b="1" dirty="0" smtClean="0">
                <a:solidFill>
                  <a:srgbClr val="C00000"/>
                </a:solidFill>
              </a:rPr>
              <a:t>fuego literal </a:t>
            </a:r>
            <a:r>
              <a:rPr lang="es-ES" sz="4800" b="1" dirty="0">
                <a:solidFill>
                  <a:srgbClr val="C00000"/>
                </a:solidFill>
              </a:rPr>
              <a:t>del cielo</a:t>
            </a:r>
            <a:r>
              <a:rPr lang="es-ES" sz="4800" b="1" dirty="0">
                <a:solidFill>
                  <a:srgbClr val="002060"/>
                </a:solidFill>
              </a:rPr>
              <a:t>. La gloria de Dios está a punto de revelarse visiblemente.”</a:t>
            </a:r>
            <a:endParaRPr lang="es-ES" sz="4800" b="1" dirty="0">
              <a:solidFill>
                <a:srgbClr val="C00000"/>
              </a:solidFill>
            </a:endParaRPr>
          </a:p>
        </p:txBody>
      </p:sp>
    </p:spTree>
    <p:extLst>
      <p:ext uri="{BB962C8B-B14F-4D97-AF65-F5344CB8AC3E}">
        <p14:creationId xmlns:p14="http://schemas.microsoft.com/office/powerpoint/2010/main" val="2391704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err="1">
                <a:solidFill>
                  <a:srgbClr val="002060"/>
                </a:solidFill>
              </a:rPr>
              <a:t>Hinn</a:t>
            </a:r>
            <a:r>
              <a:rPr lang="es-ES" sz="4800" b="1" dirty="0">
                <a:solidFill>
                  <a:srgbClr val="002060"/>
                </a:solidFill>
              </a:rPr>
              <a:t> luego se refirió a las lenguas de fuego que cayeron en el día del </a:t>
            </a:r>
            <a:r>
              <a:rPr lang="es-ES" sz="4800" b="1" dirty="0">
                <a:solidFill>
                  <a:srgbClr val="C00000"/>
                </a:solidFill>
              </a:rPr>
              <a:t>Pentecostés</a:t>
            </a:r>
            <a:r>
              <a:rPr lang="es-ES" sz="4800" b="1" dirty="0">
                <a:solidFill>
                  <a:srgbClr val="002060"/>
                </a:solidFill>
              </a:rPr>
              <a:t>, a la experiencia de </a:t>
            </a:r>
            <a:r>
              <a:rPr lang="es-ES" sz="4800" b="1" dirty="0">
                <a:solidFill>
                  <a:srgbClr val="C00000"/>
                </a:solidFill>
              </a:rPr>
              <a:t>Elías</a:t>
            </a:r>
            <a:r>
              <a:rPr lang="es-ES" sz="4800" b="1" dirty="0">
                <a:solidFill>
                  <a:srgbClr val="002060"/>
                </a:solidFill>
              </a:rPr>
              <a:t> en el Monte Carmelo y a la </a:t>
            </a:r>
            <a:r>
              <a:rPr lang="es-ES" sz="4800" b="1" dirty="0">
                <a:solidFill>
                  <a:srgbClr val="C00000"/>
                </a:solidFill>
              </a:rPr>
              <a:t>columna de fuego </a:t>
            </a:r>
            <a:r>
              <a:rPr lang="es-ES" sz="4800" b="1" dirty="0">
                <a:solidFill>
                  <a:srgbClr val="002060"/>
                </a:solidFill>
              </a:rPr>
              <a:t>que dirigía a Israel a través del desierto como </a:t>
            </a:r>
            <a:r>
              <a:rPr lang="es-ES" sz="4800" b="1" dirty="0">
                <a:solidFill>
                  <a:srgbClr val="C00000"/>
                </a:solidFill>
              </a:rPr>
              <a:t>prueba cierta </a:t>
            </a:r>
            <a:r>
              <a:rPr lang="es-ES" sz="4800" b="1" dirty="0">
                <a:solidFill>
                  <a:srgbClr val="002060"/>
                </a:solidFill>
              </a:rPr>
              <a:t>de que en sus reuniones caería fuego literal del cielo para comprobar que su </a:t>
            </a:r>
            <a:r>
              <a:rPr lang="es-ES" sz="4800" b="1" dirty="0">
                <a:solidFill>
                  <a:srgbClr val="C00000"/>
                </a:solidFill>
              </a:rPr>
              <a:t>mensaje era cierto</a:t>
            </a:r>
            <a:r>
              <a:rPr lang="es-ES" sz="4800" b="1" dirty="0">
                <a:solidFill>
                  <a:srgbClr val="002060"/>
                </a:solidFill>
              </a:rPr>
              <a:t>.</a:t>
            </a:r>
            <a:endParaRPr lang="es-ES" sz="4800" b="1" dirty="0">
              <a:solidFill>
                <a:srgbClr val="C00000"/>
              </a:solidFill>
            </a:endParaRPr>
          </a:p>
        </p:txBody>
      </p:sp>
    </p:spTree>
    <p:extLst>
      <p:ext uri="{BB962C8B-B14F-4D97-AF65-F5344CB8AC3E}">
        <p14:creationId xmlns:p14="http://schemas.microsoft.com/office/powerpoint/2010/main" val="1705625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0"/>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pregunta crucial es esta: </a:t>
            </a:r>
            <a:r>
              <a:rPr lang="es-ES" sz="4800" b="1" u="sng" dirty="0">
                <a:solidFill>
                  <a:srgbClr val="002060"/>
                </a:solidFill>
              </a:rPr>
              <a:t>¿Sería fuego literal del cielo en las reuniones de </a:t>
            </a:r>
            <a:r>
              <a:rPr lang="es-ES" sz="4800" b="1" u="sng" dirty="0" err="1">
                <a:solidFill>
                  <a:srgbClr val="002060"/>
                </a:solidFill>
              </a:rPr>
              <a:t>Hinn</a:t>
            </a:r>
            <a:r>
              <a:rPr lang="es-ES" sz="4800" b="1" u="sng" dirty="0">
                <a:solidFill>
                  <a:srgbClr val="002060"/>
                </a:solidFill>
              </a:rPr>
              <a:t> una prueba absoluta del derramamiento del Espíritu Santo? </a:t>
            </a:r>
            <a:r>
              <a:rPr lang="es-ES" sz="4800" b="1" dirty="0">
                <a:solidFill>
                  <a:srgbClr val="002060"/>
                </a:solidFill>
              </a:rPr>
              <a:t>¡Por supuesto que no! </a:t>
            </a:r>
            <a:r>
              <a:rPr lang="es-ES" sz="4800" b="1" dirty="0">
                <a:solidFill>
                  <a:srgbClr val="C00000"/>
                </a:solidFill>
              </a:rPr>
              <a:t>La Biblia nos da la norma absoluta</a:t>
            </a:r>
            <a:r>
              <a:rPr lang="es-ES" sz="4800" b="1" dirty="0">
                <a:solidFill>
                  <a:srgbClr val="002060"/>
                </a:solidFill>
              </a:rPr>
              <a:t> para determinar si un fenómeno es genuino o falso. No podemos confiar en fenómenos sobrenaturales que apelan a nuestros sentidos y emociones.</a:t>
            </a:r>
            <a:endParaRPr lang="es-ES" sz="4800" b="1" dirty="0">
              <a:solidFill>
                <a:srgbClr val="C00000"/>
              </a:solidFill>
            </a:endParaRPr>
          </a:p>
        </p:txBody>
      </p:sp>
    </p:spTree>
    <p:extLst>
      <p:ext uri="{BB962C8B-B14F-4D97-AF65-F5344CB8AC3E}">
        <p14:creationId xmlns:p14="http://schemas.microsoft.com/office/powerpoint/2010/main" val="1334135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150479"/>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C00000"/>
                </a:solidFill>
              </a:rPr>
              <a:t>Isaías 8:20 </a:t>
            </a:r>
            <a:r>
              <a:rPr lang="es-ES" sz="7200" b="1" dirty="0">
                <a:solidFill>
                  <a:srgbClr val="002060"/>
                </a:solidFill>
              </a:rPr>
              <a:t>nos dice claramente:</a:t>
            </a:r>
          </a:p>
          <a:p>
            <a:pPr>
              <a:buClr>
                <a:srgbClr val="FF0000"/>
              </a:buClr>
            </a:pPr>
            <a:r>
              <a:rPr lang="es-ES" sz="7200" b="1" dirty="0">
                <a:solidFill>
                  <a:srgbClr val="002060"/>
                </a:solidFill>
              </a:rPr>
              <a:t>“A la ley y al testimonio, si no hablaren conforme a esta palabra es porque no les ha amanecido.”</a:t>
            </a:r>
            <a:endParaRPr lang="es-ES" sz="7200" b="1" dirty="0">
              <a:solidFill>
                <a:srgbClr val="C00000"/>
              </a:solidFill>
            </a:endParaRPr>
          </a:p>
        </p:txBody>
      </p:sp>
    </p:spTree>
    <p:extLst>
      <p:ext uri="{BB962C8B-B14F-4D97-AF65-F5344CB8AC3E}">
        <p14:creationId xmlns:p14="http://schemas.microsoft.com/office/powerpoint/2010/main" val="3095060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0"/>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¿Cuadran las enseñanzas de Benny </a:t>
            </a:r>
            <a:r>
              <a:rPr lang="es-ES" sz="5400" b="1" dirty="0" err="1">
                <a:solidFill>
                  <a:srgbClr val="002060"/>
                </a:solidFill>
              </a:rPr>
              <a:t>Hinn</a:t>
            </a:r>
            <a:r>
              <a:rPr lang="es-ES" sz="5400" b="1" dirty="0">
                <a:solidFill>
                  <a:srgbClr val="002060"/>
                </a:solidFill>
              </a:rPr>
              <a:t> con las Escrituras? </a:t>
            </a:r>
            <a:r>
              <a:rPr lang="es-ES" sz="5400" b="1" dirty="0">
                <a:solidFill>
                  <a:srgbClr val="C00000"/>
                </a:solidFill>
              </a:rPr>
              <a:t>¡Dos de sus doctrinas indican claramente que no</a:t>
            </a:r>
            <a:r>
              <a:rPr lang="es-ES" sz="5400" b="1" dirty="0">
                <a:solidFill>
                  <a:srgbClr val="002060"/>
                </a:solidFill>
              </a:rPr>
              <a:t>! En primer lugar, </a:t>
            </a:r>
            <a:r>
              <a:rPr lang="es-ES" sz="5400" b="1" dirty="0" err="1">
                <a:solidFill>
                  <a:srgbClr val="002060"/>
                </a:solidFill>
              </a:rPr>
              <a:t>Hinn</a:t>
            </a:r>
            <a:r>
              <a:rPr lang="es-ES" sz="5400" b="1" dirty="0">
                <a:solidFill>
                  <a:srgbClr val="002060"/>
                </a:solidFill>
              </a:rPr>
              <a:t> profesa hablar con </a:t>
            </a:r>
            <a:r>
              <a:rPr lang="es-ES" sz="5400" b="1" dirty="0">
                <a:solidFill>
                  <a:srgbClr val="C00000"/>
                </a:solidFill>
              </a:rPr>
              <a:t>el espíritu de la difunta Katherine </a:t>
            </a:r>
            <a:r>
              <a:rPr lang="es-ES" sz="5400" b="1" dirty="0" err="1">
                <a:solidFill>
                  <a:srgbClr val="C00000"/>
                </a:solidFill>
              </a:rPr>
              <a:t>Kuhlman</a:t>
            </a:r>
            <a:r>
              <a:rPr lang="es-ES" sz="5400" b="1" dirty="0">
                <a:solidFill>
                  <a:srgbClr val="C00000"/>
                </a:solidFill>
              </a:rPr>
              <a:t> </a:t>
            </a:r>
            <a:r>
              <a:rPr lang="es-ES" sz="5400" b="1" dirty="0">
                <a:solidFill>
                  <a:srgbClr val="002060"/>
                </a:solidFill>
              </a:rPr>
              <a:t>en su sepulcro en el cementerio de </a:t>
            </a:r>
            <a:r>
              <a:rPr lang="es-ES" sz="5400" b="1" dirty="0" err="1">
                <a:solidFill>
                  <a:srgbClr val="002060"/>
                </a:solidFill>
              </a:rPr>
              <a:t>Forest</a:t>
            </a:r>
            <a:r>
              <a:rPr lang="es-ES" sz="5400" b="1" dirty="0">
                <a:solidFill>
                  <a:srgbClr val="002060"/>
                </a:solidFill>
              </a:rPr>
              <a:t> </a:t>
            </a:r>
            <a:r>
              <a:rPr lang="es-ES" sz="5400" b="1" dirty="0" err="1">
                <a:solidFill>
                  <a:srgbClr val="002060"/>
                </a:solidFill>
              </a:rPr>
              <a:t>Lawn</a:t>
            </a:r>
            <a:r>
              <a:rPr lang="es-ES" sz="5400" b="1" dirty="0">
                <a:solidFill>
                  <a:srgbClr val="002060"/>
                </a:solidFill>
              </a:rPr>
              <a:t> en Glendale, California. </a:t>
            </a:r>
            <a:endParaRPr lang="es-ES" sz="5400" b="1" dirty="0">
              <a:solidFill>
                <a:srgbClr val="C00000"/>
              </a:solidFill>
            </a:endParaRPr>
          </a:p>
        </p:txBody>
      </p:sp>
    </p:spTree>
    <p:extLst>
      <p:ext uri="{BB962C8B-B14F-4D97-AF65-F5344CB8AC3E}">
        <p14:creationId xmlns:p14="http://schemas.microsoft.com/office/powerpoint/2010/main" val="37214375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También </a:t>
            </a:r>
            <a:r>
              <a:rPr lang="es-ES" sz="4800" b="1" dirty="0">
                <a:solidFill>
                  <a:srgbClr val="002060"/>
                </a:solidFill>
              </a:rPr>
              <a:t>dice que cuando visita el </a:t>
            </a:r>
            <a:r>
              <a:rPr lang="es-ES" sz="4800" b="1" dirty="0">
                <a:solidFill>
                  <a:srgbClr val="C00000"/>
                </a:solidFill>
              </a:rPr>
              <a:t>sepulcro de </a:t>
            </a:r>
            <a:r>
              <a:rPr lang="es-ES" sz="4800" b="1" dirty="0" err="1">
                <a:solidFill>
                  <a:srgbClr val="C00000"/>
                </a:solidFill>
              </a:rPr>
              <a:t>Amee</a:t>
            </a:r>
            <a:r>
              <a:rPr lang="es-ES" sz="4800" b="1" dirty="0">
                <a:solidFill>
                  <a:srgbClr val="C00000"/>
                </a:solidFill>
              </a:rPr>
              <a:t> McPherson </a:t>
            </a:r>
            <a:r>
              <a:rPr lang="es-ES" sz="4800" b="1" dirty="0">
                <a:solidFill>
                  <a:srgbClr val="002060"/>
                </a:solidFill>
              </a:rPr>
              <a:t>en el mismo cementerio siente que la energía de ella le entra. En segundo lugar, </a:t>
            </a:r>
            <a:r>
              <a:rPr lang="es-ES" sz="4800" b="1" dirty="0" err="1">
                <a:solidFill>
                  <a:srgbClr val="002060"/>
                </a:solidFill>
              </a:rPr>
              <a:t>Hinn</a:t>
            </a:r>
            <a:r>
              <a:rPr lang="es-ES" sz="4800" b="1" dirty="0">
                <a:solidFill>
                  <a:srgbClr val="002060"/>
                </a:solidFill>
              </a:rPr>
              <a:t> ha repetido más que una vez que </a:t>
            </a:r>
            <a:r>
              <a:rPr lang="es-ES" sz="4800" b="1" dirty="0">
                <a:solidFill>
                  <a:srgbClr val="C00000"/>
                </a:solidFill>
              </a:rPr>
              <a:t>el domingo es el día del Señor</a:t>
            </a:r>
            <a:r>
              <a:rPr lang="es-ES" sz="4800" b="1" dirty="0">
                <a:solidFill>
                  <a:srgbClr val="002060"/>
                </a:solidFill>
              </a:rPr>
              <a:t> y que todos los cristianos deben observarlo en honor a la resurrección de Cristo.</a:t>
            </a:r>
            <a:endParaRPr lang="es-ES" sz="4800" b="1" dirty="0">
              <a:solidFill>
                <a:srgbClr val="C00000"/>
              </a:solidFill>
            </a:endParaRPr>
          </a:p>
        </p:txBody>
      </p:sp>
    </p:spTree>
    <p:extLst>
      <p:ext uri="{BB962C8B-B14F-4D97-AF65-F5344CB8AC3E}">
        <p14:creationId xmlns:p14="http://schemas.microsoft.com/office/powerpoint/2010/main" val="24222142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41632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5400" dirty="0">
                <a:solidFill>
                  <a:schemeClr val="bg1"/>
                </a:solidFill>
                <a:latin typeface="Bauhaus 93" panose="04030905020B02020C02" pitchFamily="82" charset="0"/>
              </a:rPr>
              <a:t>Comentarios sobre el versículo </a:t>
            </a:r>
            <a:r>
              <a:rPr lang="es-ES" sz="5400" dirty="0" smtClean="0">
                <a:solidFill>
                  <a:schemeClr val="bg1"/>
                </a:solidFill>
                <a:latin typeface="Bauhaus 93" panose="04030905020B02020C02" pitchFamily="82" charset="0"/>
              </a:rPr>
              <a:t>18:1</a:t>
            </a:r>
          </a:p>
          <a:p>
            <a:pPr algn="ctr"/>
            <a:r>
              <a:rPr lang="es-ES" sz="5400" b="1" dirty="0" smtClean="0">
                <a:solidFill>
                  <a:schemeClr val="accent1">
                    <a:lumMod val="20000"/>
                    <a:lumOff val="80000"/>
                  </a:schemeClr>
                </a:solidFill>
              </a:rPr>
              <a:t>“</a:t>
            </a:r>
            <a:r>
              <a:rPr lang="es-ES" sz="5400" b="1" i="1" dirty="0" smtClean="0">
                <a:solidFill>
                  <a:schemeClr val="accent1">
                    <a:lumMod val="20000"/>
                    <a:lumOff val="80000"/>
                  </a:schemeClr>
                </a:solidFill>
              </a:rPr>
              <a:t>Después </a:t>
            </a:r>
            <a:r>
              <a:rPr lang="es-ES" sz="5400" b="1" i="1" dirty="0">
                <a:solidFill>
                  <a:schemeClr val="accent1">
                    <a:lumMod val="20000"/>
                    <a:lumOff val="80000"/>
                  </a:schemeClr>
                </a:solidFill>
              </a:rPr>
              <a:t>de esto vi a otro ángel descender del cielo con </a:t>
            </a:r>
            <a:r>
              <a:rPr lang="es-ES" sz="5400" b="1" i="1" u="sng" dirty="0">
                <a:solidFill>
                  <a:schemeClr val="accent1">
                    <a:lumMod val="20000"/>
                    <a:lumOff val="80000"/>
                  </a:schemeClr>
                </a:solidFill>
              </a:rPr>
              <a:t>gran poder</a:t>
            </a:r>
            <a:r>
              <a:rPr lang="es-ES" sz="5400" b="1" i="1" dirty="0">
                <a:solidFill>
                  <a:schemeClr val="accent1">
                    <a:lumMod val="20000"/>
                    <a:lumOff val="80000"/>
                  </a:schemeClr>
                </a:solidFill>
              </a:rPr>
              <a:t>; y la tierra fue alumbrada con su gloria</a:t>
            </a:r>
            <a:r>
              <a:rPr lang="es-ES" sz="5400" b="1" dirty="0" smtClean="0">
                <a:solidFill>
                  <a:schemeClr val="accent1">
                    <a:lumMod val="20000"/>
                    <a:lumOff val="80000"/>
                  </a:schemeClr>
                </a:solidFill>
              </a:rPr>
              <a:t>.”</a:t>
            </a:r>
            <a:endParaRPr lang="es-ES" sz="5400" b="1" dirty="0">
              <a:solidFill>
                <a:schemeClr val="accent1">
                  <a:lumMod val="20000"/>
                  <a:lumOff val="80000"/>
                </a:schemeClr>
              </a:solidFill>
            </a:endParaRPr>
          </a:p>
        </p:txBody>
      </p:sp>
    </p:spTree>
    <p:extLst>
      <p:ext uri="{BB962C8B-B14F-4D97-AF65-F5344CB8AC3E}">
        <p14:creationId xmlns:p14="http://schemas.microsoft.com/office/powerpoint/2010/main" val="1850752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Comparación de Apocalipsis 14:8 y 18:1-5</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palabra ‘</a:t>
            </a:r>
            <a:r>
              <a:rPr lang="es-ES" sz="5400" b="1" dirty="0">
                <a:solidFill>
                  <a:srgbClr val="C00000"/>
                </a:solidFill>
              </a:rPr>
              <a:t>poder</a:t>
            </a:r>
            <a:r>
              <a:rPr lang="es-ES" sz="5400" b="1" dirty="0">
                <a:solidFill>
                  <a:srgbClr val="002060"/>
                </a:solidFill>
              </a:rPr>
              <a:t>’ es </a:t>
            </a:r>
            <a:r>
              <a:rPr lang="es-ES" sz="5400" b="1" i="1" dirty="0" err="1">
                <a:solidFill>
                  <a:srgbClr val="002060"/>
                </a:solidFill>
              </a:rPr>
              <a:t>exousía</a:t>
            </a:r>
            <a:r>
              <a:rPr lang="es-ES" sz="5400" b="1" dirty="0">
                <a:solidFill>
                  <a:srgbClr val="002060"/>
                </a:solidFill>
              </a:rPr>
              <a:t> y se debe traducir ‘autoridad’. Este ángel no tiene tan solo autoridad sino </a:t>
            </a:r>
            <a:r>
              <a:rPr lang="es-ES" sz="5400" b="1" dirty="0">
                <a:solidFill>
                  <a:srgbClr val="C00000"/>
                </a:solidFill>
              </a:rPr>
              <a:t>mega autoridad</a:t>
            </a:r>
            <a:r>
              <a:rPr lang="es-ES" sz="5400" b="1" dirty="0">
                <a:solidFill>
                  <a:srgbClr val="002060"/>
                </a:solidFill>
              </a:rPr>
              <a:t>. Este es el ángel del fuerte clamor. Se distingue su voz de la del ángel que llama a los fieles de Dios a salir de Babilonia en el versículo 4.</a:t>
            </a:r>
            <a:endParaRPr lang="es-ES" sz="5400" b="1" dirty="0">
              <a:solidFill>
                <a:srgbClr val="C00000"/>
              </a:solidFill>
            </a:endParaRPr>
          </a:p>
        </p:txBody>
      </p:sp>
    </p:spTree>
    <p:extLst>
      <p:ext uri="{BB962C8B-B14F-4D97-AF65-F5344CB8AC3E}">
        <p14:creationId xmlns:p14="http://schemas.microsoft.com/office/powerpoint/2010/main" val="3844857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En el periodo más tenebroso de la historia Dios revelará su gloria con todo su resplandor. La gloria será una manifestación del glorioso carácter de Dios como se revela en su ley (vea Éxodo 33:18, 19; 34:6, 7):</a:t>
            </a:r>
            <a:endParaRPr lang="es-ES" sz="5400" b="1" dirty="0">
              <a:solidFill>
                <a:srgbClr val="C00000"/>
              </a:solidFill>
            </a:endParaRPr>
          </a:p>
        </p:txBody>
      </p:sp>
    </p:spTree>
    <p:extLst>
      <p:ext uri="{BB962C8B-B14F-4D97-AF65-F5344CB8AC3E}">
        <p14:creationId xmlns:p14="http://schemas.microsoft.com/office/powerpoint/2010/main" val="39811814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905149"/>
            <a:ext cx="11448858" cy="5509200"/>
          </a:xfrm>
          <a:prstGeom prst="rect">
            <a:avLst/>
          </a:prstGeom>
          <a:noFill/>
        </p:spPr>
        <p:txBody>
          <a:bodyPr wrap="square" rtlCol="0">
            <a:spAutoFit/>
          </a:bodyPr>
          <a:lstStyle/>
          <a:p>
            <a:r>
              <a:rPr lang="es-ES" sz="4400" b="1" dirty="0">
                <a:solidFill>
                  <a:schemeClr val="bg1"/>
                </a:solidFill>
              </a:rPr>
              <a:t>“Los mensajes de los tres ángeles se han de </a:t>
            </a:r>
            <a:r>
              <a:rPr lang="es-ES" sz="4400" b="1" dirty="0">
                <a:solidFill>
                  <a:srgbClr val="FFFF00"/>
                </a:solidFill>
              </a:rPr>
              <a:t>combinar</a:t>
            </a:r>
            <a:r>
              <a:rPr lang="es-ES" sz="4400" b="1" dirty="0">
                <a:solidFill>
                  <a:schemeClr val="bg1"/>
                </a:solidFill>
              </a:rPr>
              <a:t> para impartir su mensaje al mundo. En el Apocalipsis, Juan dice: ’vi a otro ángel descender del cielo con </a:t>
            </a:r>
            <a:r>
              <a:rPr lang="es-ES" sz="4400" b="1" dirty="0">
                <a:solidFill>
                  <a:srgbClr val="FFFF00"/>
                </a:solidFill>
              </a:rPr>
              <a:t>gran poder</a:t>
            </a:r>
            <a:r>
              <a:rPr lang="es-ES" sz="4400" b="1" dirty="0">
                <a:solidFill>
                  <a:schemeClr val="bg1"/>
                </a:solidFill>
              </a:rPr>
              <a:t>; y la </a:t>
            </a:r>
            <a:r>
              <a:rPr lang="es-ES" sz="4400" b="1" dirty="0">
                <a:solidFill>
                  <a:srgbClr val="FFFF00"/>
                </a:solidFill>
              </a:rPr>
              <a:t>tierra</a:t>
            </a:r>
            <a:r>
              <a:rPr lang="es-ES" sz="4400" b="1" dirty="0">
                <a:solidFill>
                  <a:schemeClr val="bg1"/>
                </a:solidFill>
              </a:rPr>
              <a:t> fue alumbrada con su gloria.’ [se cita Apocalipsis 18:2-5]. Esto representa la proclamación del triple mensaje, que es el último mensaje de advertencia al mundo</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(Manuscrito 52, 1900).</a:t>
            </a:r>
          </a:p>
        </p:txBody>
      </p:sp>
    </p:spTree>
    <p:extLst>
      <p:ext uri="{BB962C8B-B14F-4D97-AF65-F5344CB8AC3E}">
        <p14:creationId xmlns:p14="http://schemas.microsoft.com/office/powerpoint/2010/main" val="2678183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698672"/>
            <a:ext cx="11448858" cy="6247864"/>
          </a:xfrm>
          <a:prstGeom prst="rect">
            <a:avLst/>
          </a:prstGeom>
          <a:noFill/>
        </p:spPr>
        <p:txBody>
          <a:bodyPr wrap="square" rtlCol="0">
            <a:spAutoFit/>
          </a:bodyPr>
          <a:lstStyle/>
          <a:p>
            <a:r>
              <a:rPr lang="es-ES" sz="4000" b="1" dirty="0">
                <a:solidFill>
                  <a:schemeClr val="bg1"/>
                </a:solidFill>
              </a:rPr>
              <a:t>“Las profecías del capítulo 18 de Apocalipsis </a:t>
            </a:r>
            <a:r>
              <a:rPr lang="es-ES" sz="4000" b="1" dirty="0">
                <a:solidFill>
                  <a:srgbClr val="FFFF00"/>
                </a:solidFill>
              </a:rPr>
              <a:t>pronto se cumplirán</a:t>
            </a:r>
            <a:r>
              <a:rPr lang="es-ES" sz="4000" b="1" dirty="0">
                <a:solidFill>
                  <a:schemeClr val="bg1"/>
                </a:solidFill>
              </a:rPr>
              <a:t>. Durante la proclamación del mensaje del tercer ángel otro ángel descenderá del cielo con gran autoridad y la tierra será alumbrada con su gloria. El Espíritu del Señor bendecirá con su gracia a los instrumentos humanos, y los hombres, las mujeres y los niños abrirán sus labios en alabanza y gratitud, </a:t>
            </a:r>
            <a:r>
              <a:rPr lang="es-ES" sz="4000" b="1" dirty="0" smtClean="0">
                <a:solidFill>
                  <a:schemeClr val="bg1"/>
                </a:solidFill>
              </a:rPr>
              <a:t>y llenarán </a:t>
            </a:r>
            <a:r>
              <a:rPr lang="es-ES" sz="4000" b="1" dirty="0">
                <a:solidFill>
                  <a:schemeClr val="bg1"/>
                </a:solidFill>
              </a:rPr>
              <a:t>la tierra con el conocimiento de Dios y con una gloria incomparable, como las aguas cubren el mar</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7BC, p. 983</a:t>
            </a:r>
          </a:p>
        </p:txBody>
      </p:sp>
    </p:spTree>
    <p:extLst>
      <p:ext uri="{BB962C8B-B14F-4D97-AF65-F5344CB8AC3E}">
        <p14:creationId xmlns:p14="http://schemas.microsoft.com/office/powerpoint/2010/main" val="33207491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6" y="919898"/>
            <a:ext cx="11448858" cy="5262979"/>
          </a:xfrm>
          <a:prstGeom prst="rect">
            <a:avLst/>
          </a:prstGeom>
          <a:noFill/>
        </p:spPr>
        <p:txBody>
          <a:bodyPr wrap="square" rtlCol="0">
            <a:spAutoFit/>
          </a:bodyPr>
          <a:lstStyle/>
          <a:p>
            <a:r>
              <a:rPr lang="es-ES" sz="4800" b="1" dirty="0">
                <a:solidFill>
                  <a:schemeClr val="bg1"/>
                </a:solidFill>
              </a:rPr>
              <a:t>“Los </a:t>
            </a:r>
            <a:r>
              <a:rPr lang="es-ES" sz="4800" b="1" dirty="0">
                <a:solidFill>
                  <a:srgbClr val="FFFF00"/>
                </a:solidFill>
              </a:rPr>
              <a:t>últimos rayos </a:t>
            </a:r>
            <a:r>
              <a:rPr lang="es-ES" sz="4800" b="1" dirty="0">
                <a:solidFill>
                  <a:schemeClr val="bg1"/>
                </a:solidFill>
              </a:rPr>
              <a:t>de luz misericordiosa, el último mensaje de clemencia que ha de darse al mundo, es una revelación de su </a:t>
            </a:r>
            <a:r>
              <a:rPr lang="es-ES" sz="4800" b="1" dirty="0">
                <a:solidFill>
                  <a:srgbClr val="FFFF00"/>
                </a:solidFill>
              </a:rPr>
              <a:t>carácter de amor</a:t>
            </a:r>
            <a:r>
              <a:rPr lang="es-ES" sz="4800" b="1" dirty="0">
                <a:solidFill>
                  <a:schemeClr val="bg1"/>
                </a:solidFill>
              </a:rPr>
              <a:t>. Los hijos de Dios han de </a:t>
            </a:r>
            <a:r>
              <a:rPr lang="es-ES" sz="4800" b="1" dirty="0">
                <a:solidFill>
                  <a:srgbClr val="FFFF00"/>
                </a:solidFill>
              </a:rPr>
              <a:t>manifestar su gloria</a:t>
            </a:r>
            <a:r>
              <a:rPr lang="es-ES" sz="4800" b="1" dirty="0">
                <a:solidFill>
                  <a:schemeClr val="bg1"/>
                </a:solidFill>
              </a:rPr>
              <a:t>. En su vida y carácter han de revelar lo que </a:t>
            </a:r>
            <a:r>
              <a:rPr lang="es-ES" sz="4800" b="1" dirty="0">
                <a:solidFill>
                  <a:srgbClr val="FFFF00"/>
                </a:solidFill>
              </a:rPr>
              <a:t>la gracia de Dios ha hecho por ellos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Palabras de vida del gran maestro, p. 342</a:t>
            </a:r>
          </a:p>
        </p:txBody>
      </p:sp>
    </p:spTree>
    <p:extLst>
      <p:ext uri="{BB962C8B-B14F-4D97-AF65-F5344CB8AC3E}">
        <p14:creationId xmlns:p14="http://schemas.microsoft.com/office/powerpoint/2010/main" val="3364066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6" y="856357"/>
            <a:ext cx="11448858" cy="6001643"/>
          </a:xfrm>
          <a:prstGeom prst="rect">
            <a:avLst/>
          </a:prstGeom>
          <a:noFill/>
        </p:spPr>
        <p:txBody>
          <a:bodyPr wrap="square" rtlCol="0">
            <a:spAutoFit/>
          </a:bodyPr>
          <a:lstStyle/>
          <a:p>
            <a:r>
              <a:rPr lang="es-ES" sz="4800" b="1" dirty="0">
                <a:solidFill>
                  <a:schemeClr val="bg1"/>
                </a:solidFill>
              </a:rPr>
              <a:t>“Al </a:t>
            </a:r>
            <a:r>
              <a:rPr lang="es-ES" sz="4800" b="1" dirty="0">
                <a:solidFill>
                  <a:srgbClr val="FFFF00"/>
                </a:solidFill>
              </a:rPr>
              <a:t>contemplar</a:t>
            </a:r>
            <a:r>
              <a:rPr lang="es-ES" sz="4800" b="1" dirty="0">
                <a:solidFill>
                  <a:schemeClr val="bg1"/>
                </a:solidFill>
              </a:rPr>
              <a:t> a Jesús, al </a:t>
            </a:r>
            <a:r>
              <a:rPr lang="es-ES" sz="4800" b="1" dirty="0">
                <a:solidFill>
                  <a:srgbClr val="FFFF00"/>
                </a:solidFill>
              </a:rPr>
              <a:t>hablar</a:t>
            </a:r>
            <a:r>
              <a:rPr lang="es-ES" sz="4800" b="1" dirty="0">
                <a:solidFill>
                  <a:schemeClr val="bg1"/>
                </a:solidFill>
              </a:rPr>
              <a:t> de Él, al </a:t>
            </a:r>
            <a:r>
              <a:rPr lang="es-ES" sz="4800" b="1" dirty="0">
                <a:solidFill>
                  <a:srgbClr val="FFFF00"/>
                </a:solidFill>
              </a:rPr>
              <a:t>contemplar</a:t>
            </a:r>
            <a:r>
              <a:rPr lang="es-ES" sz="4800" b="1" dirty="0">
                <a:solidFill>
                  <a:schemeClr val="bg1"/>
                </a:solidFill>
              </a:rPr>
              <a:t> la hermosura de su carácter, somos </a:t>
            </a:r>
            <a:r>
              <a:rPr lang="es-ES" sz="4800" b="1" dirty="0">
                <a:solidFill>
                  <a:srgbClr val="FFFF00"/>
                </a:solidFill>
              </a:rPr>
              <a:t>transformados</a:t>
            </a:r>
            <a:r>
              <a:rPr lang="es-ES" sz="4800" b="1" dirty="0">
                <a:solidFill>
                  <a:schemeClr val="bg1"/>
                </a:solidFill>
              </a:rPr>
              <a:t>. Transformados de gloria en gloria. ¿Y qué es la gloria? </a:t>
            </a:r>
            <a:r>
              <a:rPr lang="es-ES" sz="4800" b="1" dirty="0">
                <a:solidFill>
                  <a:srgbClr val="FFFF00"/>
                </a:solidFill>
              </a:rPr>
              <a:t>Carácter</a:t>
            </a:r>
            <a:r>
              <a:rPr lang="es-ES" sz="4800" b="1" dirty="0">
                <a:solidFill>
                  <a:schemeClr val="bg1"/>
                </a:solidFill>
              </a:rPr>
              <a:t>, somos transformados de carácter en carácter. Así vemos que se realiza una </a:t>
            </a:r>
            <a:r>
              <a:rPr lang="es-ES" sz="4800" b="1" dirty="0">
                <a:solidFill>
                  <a:srgbClr val="FFFF00"/>
                </a:solidFill>
              </a:rPr>
              <a:t>obra de purificación</a:t>
            </a:r>
            <a:r>
              <a:rPr lang="es-ES" sz="4800" b="1" dirty="0">
                <a:solidFill>
                  <a:schemeClr val="bg1"/>
                </a:solidFill>
              </a:rPr>
              <a:t> mientras contemplamos a Jesús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Sons and Daughters of God, p. 337</a:t>
            </a:r>
          </a:p>
        </p:txBody>
      </p:sp>
    </p:spTree>
    <p:extLst>
      <p:ext uri="{BB962C8B-B14F-4D97-AF65-F5344CB8AC3E}">
        <p14:creationId xmlns:p14="http://schemas.microsoft.com/office/powerpoint/2010/main" val="1059532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4800" dirty="0">
                <a:solidFill>
                  <a:schemeClr val="bg1"/>
                </a:solidFill>
                <a:latin typeface="Bauhaus 93" panose="04030905020B02020C02" pitchFamily="82" charset="0"/>
              </a:rPr>
              <a:t>Comentarios sobre el versículo </a:t>
            </a:r>
            <a:r>
              <a:rPr lang="es-ES" sz="4800" dirty="0" smtClean="0">
                <a:solidFill>
                  <a:schemeClr val="bg1"/>
                </a:solidFill>
                <a:latin typeface="Bauhaus 93" panose="04030905020B02020C02" pitchFamily="82" charset="0"/>
              </a:rPr>
              <a:t>18: 2</a:t>
            </a:r>
          </a:p>
          <a:p>
            <a:pPr algn="ctr"/>
            <a:r>
              <a:rPr lang="es-ES" sz="4800" b="1" i="1" dirty="0" smtClean="0">
                <a:solidFill>
                  <a:schemeClr val="accent1">
                    <a:lumMod val="20000"/>
                    <a:lumOff val="80000"/>
                  </a:schemeClr>
                </a:solidFill>
              </a:rPr>
              <a:t>“Y </a:t>
            </a:r>
            <a:r>
              <a:rPr lang="es-ES" sz="4800" b="1" i="1" dirty="0">
                <a:solidFill>
                  <a:schemeClr val="accent1">
                    <a:lumMod val="20000"/>
                    <a:lumOff val="80000"/>
                  </a:schemeClr>
                </a:solidFill>
              </a:rPr>
              <a:t>clamó con voz potente, diciendo: Ha caído, ha caído la gran Babilonia, y se ha hecho habitación de demonios y guarida de todo espíritu inmundo, y albergue de toda ave inmunda y aborrecible</a:t>
            </a:r>
            <a:r>
              <a:rPr lang="es-ES" sz="4800" b="1" i="1" dirty="0" smtClean="0">
                <a:solidFill>
                  <a:schemeClr val="accent1">
                    <a:lumMod val="20000"/>
                    <a:lumOff val="80000"/>
                  </a:schemeClr>
                </a:solidFill>
              </a:rPr>
              <a:t>.”</a:t>
            </a:r>
            <a:endParaRPr lang="es-ES" sz="4800" b="1" i="1" dirty="0">
              <a:solidFill>
                <a:schemeClr val="accent1">
                  <a:lumMod val="20000"/>
                  <a:lumOff val="80000"/>
                </a:schemeClr>
              </a:solidFill>
            </a:endParaRPr>
          </a:p>
        </p:txBody>
      </p:sp>
    </p:spTree>
    <p:extLst>
      <p:ext uri="{BB962C8B-B14F-4D97-AF65-F5344CB8AC3E}">
        <p14:creationId xmlns:p14="http://schemas.microsoft.com/office/powerpoint/2010/main" val="42217311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El poder del mensaje de este ángel se describe con las palabras ‘</a:t>
            </a:r>
            <a:r>
              <a:rPr lang="es-ES" sz="7200" b="1" dirty="0">
                <a:solidFill>
                  <a:srgbClr val="C00000"/>
                </a:solidFill>
              </a:rPr>
              <a:t>y clamó a gran voz</a:t>
            </a:r>
            <a:r>
              <a:rPr lang="es-ES" sz="7200" b="1" dirty="0">
                <a:solidFill>
                  <a:srgbClr val="002060"/>
                </a:solidFill>
              </a:rPr>
              <a:t>’. Por eso le decimos a este mensaje ‘</a:t>
            </a:r>
            <a:r>
              <a:rPr lang="es-ES" sz="7200" b="1" dirty="0">
                <a:solidFill>
                  <a:srgbClr val="C00000"/>
                </a:solidFill>
              </a:rPr>
              <a:t>el fuerte clamor</a:t>
            </a:r>
            <a:r>
              <a:rPr lang="es-ES" sz="7200" b="1" dirty="0">
                <a:solidFill>
                  <a:srgbClr val="002060"/>
                </a:solidFill>
              </a:rPr>
              <a:t>’.</a:t>
            </a:r>
            <a:endParaRPr lang="es-ES" sz="7200" b="1" dirty="0">
              <a:solidFill>
                <a:srgbClr val="C00000"/>
              </a:solidFill>
            </a:endParaRPr>
          </a:p>
        </p:txBody>
      </p:sp>
    </p:spTree>
    <p:extLst>
      <p:ext uri="{BB962C8B-B14F-4D97-AF65-F5344CB8AC3E}">
        <p14:creationId xmlns:p14="http://schemas.microsoft.com/office/powerpoint/2010/main" val="1779646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532" y="324531"/>
            <a:ext cx="1145235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Este versículo contiene tres expresiones paralelas, con cada una agregándole un pincelazo a la anterior:</a:t>
            </a:r>
          </a:p>
          <a:p>
            <a:pPr marL="914400" indent="-914400">
              <a:buClr>
                <a:srgbClr val="FF0000"/>
              </a:buClr>
              <a:buFont typeface="+mj-lt"/>
              <a:buAutoNum type="arabicPeriod"/>
            </a:pPr>
            <a:r>
              <a:rPr lang="es-ES" sz="5400" b="1" dirty="0" smtClean="0">
                <a:solidFill>
                  <a:srgbClr val="002060"/>
                </a:solidFill>
              </a:rPr>
              <a:t>‘</a:t>
            </a:r>
            <a:r>
              <a:rPr lang="es-ES" sz="5400" b="1" dirty="0">
                <a:solidFill>
                  <a:srgbClr val="002060"/>
                </a:solidFill>
              </a:rPr>
              <a:t>habitación de demonios’</a:t>
            </a:r>
          </a:p>
          <a:p>
            <a:pPr marL="914400" indent="-914400">
              <a:buClr>
                <a:srgbClr val="FF0000"/>
              </a:buClr>
              <a:buFont typeface="+mj-lt"/>
              <a:buAutoNum type="arabicPeriod"/>
            </a:pPr>
            <a:r>
              <a:rPr lang="es-ES" sz="5400" b="1" dirty="0" smtClean="0">
                <a:solidFill>
                  <a:srgbClr val="002060"/>
                </a:solidFill>
              </a:rPr>
              <a:t>‘</a:t>
            </a:r>
            <a:r>
              <a:rPr lang="es-ES" sz="5400" b="1" dirty="0">
                <a:solidFill>
                  <a:srgbClr val="002060"/>
                </a:solidFill>
              </a:rPr>
              <a:t>prisión de todo espíritu inmundo’</a:t>
            </a:r>
          </a:p>
          <a:p>
            <a:pPr marL="914400" indent="-914400">
              <a:buClr>
                <a:srgbClr val="FF0000"/>
              </a:buClr>
              <a:buFont typeface="+mj-lt"/>
              <a:buAutoNum type="arabicPeriod"/>
            </a:pPr>
            <a:r>
              <a:rPr lang="es-ES" sz="5400" b="1" dirty="0" smtClean="0">
                <a:solidFill>
                  <a:srgbClr val="002060"/>
                </a:solidFill>
              </a:rPr>
              <a:t>‘</a:t>
            </a:r>
            <a:r>
              <a:rPr lang="es-ES" sz="5400" b="1" dirty="0">
                <a:solidFill>
                  <a:srgbClr val="002060"/>
                </a:solidFill>
              </a:rPr>
              <a:t>albergue de toda ave inmunda y aborrecible’</a:t>
            </a:r>
            <a:endParaRPr lang="es-ES" sz="5400" b="1" dirty="0">
              <a:solidFill>
                <a:srgbClr val="C00000"/>
              </a:solidFill>
            </a:endParaRPr>
          </a:p>
        </p:txBody>
      </p:sp>
    </p:spTree>
    <p:extLst>
      <p:ext uri="{BB962C8B-B14F-4D97-AF65-F5344CB8AC3E}">
        <p14:creationId xmlns:p14="http://schemas.microsoft.com/office/powerpoint/2010/main" val="1527865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14667" y="-5417"/>
            <a:ext cx="1171302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Estas tres expresiones indican que la apostasía de Babilonia se intensificó desde que se proclamó el mensaje del segundo ángel por primera vez en 1844. En el modo de pensar hebreo ésta forma de expresión se conoce como paralelismo sinónimo. Cuando llegue este momento, Babilonia habrá caído y su condición será irreparable pues se habrá convertido en guarida de Satanás, estará irremediablemente poseída por las fuerzas del mal.</a:t>
            </a:r>
            <a:endParaRPr lang="es-ES" sz="4400" b="1" dirty="0">
              <a:solidFill>
                <a:srgbClr val="C00000"/>
              </a:solidFill>
            </a:endParaRPr>
          </a:p>
        </p:txBody>
      </p:sp>
    </p:spTree>
    <p:extLst>
      <p:ext uri="{BB962C8B-B14F-4D97-AF65-F5344CB8AC3E}">
        <p14:creationId xmlns:p14="http://schemas.microsoft.com/office/powerpoint/2010/main" val="1926033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4995" y="856357"/>
            <a:ext cx="11448858" cy="6001643"/>
          </a:xfrm>
          <a:prstGeom prst="rect">
            <a:avLst/>
          </a:prstGeom>
          <a:noFill/>
        </p:spPr>
        <p:txBody>
          <a:bodyPr wrap="square" rtlCol="0">
            <a:spAutoFit/>
          </a:bodyPr>
          <a:lstStyle/>
          <a:p>
            <a:r>
              <a:rPr lang="es-ES" sz="4800" b="1" dirty="0" smtClean="0">
                <a:solidFill>
                  <a:schemeClr val="bg1"/>
                </a:solidFill>
              </a:rPr>
              <a:t>“Después </a:t>
            </a:r>
            <a:r>
              <a:rPr lang="es-ES" sz="4800" b="1" dirty="0">
                <a:solidFill>
                  <a:schemeClr val="bg1"/>
                </a:solidFill>
              </a:rPr>
              <a:t>de esto vi a </a:t>
            </a:r>
            <a:r>
              <a:rPr lang="es-ES" sz="4800" b="1" dirty="0">
                <a:solidFill>
                  <a:srgbClr val="FFFF00"/>
                </a:solidFill>
              </a:rPr>
              <a:t>otro ángel </a:t>
            </a:r>
            <a:r>
              <a:rPr lang="es-ES" sz="4800" b="1" dirty="0">
                <a:solidFill>
                  <a:schemeClr val="bg1"/>
                </a:solidFill>
              </a:rPr>
              <a:t>descender del cielo con </a:t>
            </a:r>
            <a:r>
              <a:rPr lang="es-ES" sz="4800" b="1" dirty="0">
                <a:solidFill>
                  <a:srgbClr val="FFFF00"/>
                </a:solidFill>
              </a:rPr>
              <a:t>gran poder</a:t>
            </a:r>
            <a:r>
              <a:rPr lang="es-ES" sz="4800" b="1" dirty="0">
                <a:solidFill>
                  <a:schemeClr val="bg1"/>
                </a:solidFill>
              </a:rPr>
              <a:t>; y la tierra fue alumbrada con su gloria. 2 Y </a:t>
            </a:r>
            <a:r>
              <a:rPr lang="es-ES" sz="4800" b="1" dirty="0">
                <a:solidFill>
                  <a:srgbClr val="FFFF00"/>
                </a:solidFill>
              </a:rPr>
              <a:t>clamó con voz potente</a:t>
            </a:r>
            <a:r>
              <a:rPr lang="es-ES" sz="4800" b="1" dirty="0">
                <a:solidFill>
                  <a:schemeClr val="bg1"/>
                </a:solidFill>
              </a:rPr>
              <a:t>, diciendo: Ha caído, ha caído la gran </a:t>
            </a:r>
            <a:r>
              <a:rPr lang="es-ES" sz="4800" b="1" dirty="0">
                <a:solidFill>
                  <a:srgbClr val="FFFF00"/>
                </a:solidFill>
              </a:rPr>
              <a:t>Babilonia</a:t>
            </a:r>
            <a:r>
              <a:rPr lang="es-ES" sz="4800" b="1" dirty="0">
                <a:solidFill>
                  <a:schemeClr val="bg1"/>
                </a:solidFill>
              </a:rPr>
              <a:t>, y se ha hecho </a:t>
            </a:r>
            <a:r>
              <a:rPr lang="es-ES" sz="4800" b="1" dirty="0">
                <a:solidFill>
                  <a:srgbClr val="FFFF00"/>
                </a:solidFill>
              </a:rPr>
              <a:t>habitación de demonios</a:t>
            </a:r>
            <a:r>
              <a:rPr lang="es-ES" sz="4800" b="1" dirty="0">
                <a:solidFill>
                  <a:schemeClr val="bg1"/>
                </a:solidFill>
              </a:rPr>
              <a:t> y guarida de todo espíritu inmundo, y albergue de toda ave inmunda y aborrecible.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a:t>
            </a:r>
            <a:r>
              <a:rPr lang="es-ES" dirty="0" smtClean="0"/>
              <a:t>18: </a:t>
            </a:r>
            <a:r>
              <a:rPr lang="es-ES" dirty="0" smtClean="0"/>
              <a:t>1-6</a:t>
            </a:r>
            <a:endParaRPr lang="es-ES" dirty="0"/>
          </a:p>
        </p:txBody>
      </p:sp>
    </p:spTree>
    <p:extLst>
      <p:ext uri="{BB962C8B-B14F-4D97-AF65-F5344CB8AC3E}">
        <p14:creationId xmlns:p14="http://schemas.microsoft.com/office/powerpoint/2010/main" val="3511489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698672"/>
            <a:ext cx="11681572" cy="6186309"/>
          </a:xfrm>
          <a:prstGeom prst="rect">
            <a:avLst/>
          </a:prstGeom>
          <a:noFill/>
        </p:spPr>
        <p:txBody>
          <a:bodyPr wrap="square" rtlCol="0">
            <a:spAutoFit/>
          </a:bodyPr>
          <a:lstStyle/>
          <a:p>
            <a:r>
              <a:rPr lang="es-ES" sz="4400" b="1" dirty="0">
                <a:solidFill>
                  <a:schemeClr val="bg1"/>
                </a:solidFill>
              </a:rPr>
              <a:t>“Estos versículos señalan un tiempo en el porvenir cuando el anuncio de la caída de Babilonia, tal cual fue hecho por el segundo ángel de Apocalipsis 14:8, </a:t>
            </a:r>
            <a:r>
              <a:rPr lang="es-ES" sz="4400" b="1" dirty="0">
                <a:solidFill>
                  <a:srgbClr val="FFFF00"/>
                </a:solidFill>
              </a:rPr>
              <a:t>se repetirá </a:t>
            </a:r>
            <a:r>
              <a:rPr lang="es-ES" sz="4400" b="1" dirty="0">
                <a:solidFill>
                  <a:schemeClr val="bg1"/>
                </a:solidFill>
              </a:rPr>
              <a:t>con la </a:t>
            </a:r>
            <a:r>
              <a:rPr lang="es-ES" sz="4400" b="1" dirty="0">
                <a:solidFill>
                  <a:srgbClr val="FFFF00"/>
                </a:solidFill>
              </a:rPr>
              <a:t>mención adicional</a:t>
            </a:r>
            <a:r>
              <a:rPr lang="es-ES" sz="4400" b="1" dirty="0">
                <a:solidFill>
                  <a:schemeClr val="bg1"/>
                </a:solidFill>
              </a:rPr>
              <a:t> de las corrupciones que han estado introduciéndose en las diversas organizaciones religiosas que constituyen a Babilonia, desde que ese mensaje fue proclamado </a:t>
            </a:r>
            <a:r>
              <a:rPr lang="es-ES" sz="4400" b="1" dirty="0">
                <a:solidFill>
                  <a:srgbClr val="FFFF00"/>
                </a:solidFill>
              </a:rPr>
              <a:t>por primera v</a:t>
            </a:r>
            <a:r>
              <a:rPr lang="es-ES" sz="4400" b="1" dirty="0">
                <a:solidFill>
                  <a:schemeClr val="bg1"/>
                </a:solidFill>
              </a:rPr>
              <a:t>ez, durante el </a:t>
            </a:r>
            <a:r>
              <a:rPr lang="es-ES" sz="4400" b="1" dirty="0">
                <a:solidFill>
                  <a:srgbClr val="FFFF00"/>
                </a:solidFill>
              </a:rPr>
              <a:t>verano de 1844</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CS, pp. 661, 662</a:t>
            </a:r>
          </a:p>
        </p:txBody>
      </p:sp>
    </p:spTree>
    <p:extLst>
      <p:ext uri="{BB962C8B-B14F-4D97-AF65-F5344CB8AC3E}">
        <p14:creationId xmlns:p14="http://schemas.microsoft.com/office/powerpoint/2010/main" val="3720053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4621" y="324465"/>
            <a:ext cx="11681572" cy="6186309"/>
          </a:xfrm>
          <a:prstGeom prst="rect">
            <a:avLst/>
          </a:prstGeom>
          <a:noFill/>
        </p:spPr>
        <p:txBody>
          <a:bodyPr wrap="square" rtlCol="0">
            <a:spAutoFit/>
          </a:bodyPr>
          <a:lstStyle/>
          <a:p>
            <a:r>
              <a:rPr lang="es-ES" sz="4400" b="1" dirty="0" smtClean="0">
                <a:solidFill>
                  <a:schemeClr val="bg1"/>
                </a:solidFill>
              </a:rPr>
              <a:t>Se </a:t>
            </a:r>
            <a:r>
              <a:rPr lang="es-ES" sz="4400" b="1" dirty="0">
                <a:solidFill>
                  <a:schemeClr val="bg1"/>
                </a:solidFill>
              </a:rPr>
              <a:t>describe aquí la </a:t>
            </a:r>
            <a:r>
              <a:rPr lang="es-ES" sz="4400" b="1" dirty="0">
                <a:solidFill>
                  <a:srgbClr val="FFFF00"/>
                </a:solidFill>
              </a:rPr>
              <a:t>terrible condición </a:t>
            </a:r>
            <a:r>
              <a:rPr lang="es-ES" sz="4400" b="1" dirty="0">
                <a:solidFill>
                  <a:schemeClr val="bg1"/>
                </a:solidFill>
              </a:rPr>
              <a:t>en que se encuentra el mundo religioso. Cada vez que la gente rechace la verdad, habrá mayor confusión en su mente y más terquedad en su corazón, hasta que se hunda en </a:t>
            </a:r>
            <a:r>
              <a:rPr lang="es-ES" sz="4400" b="1" dirty="0">
                <a:solidFill>
                  <a:srgbClr val="FFFF00"/>
                </a:solidFill>
              </a:rPr>
              <a:t>temeraria incredulidad</a:t>
            </a:r>
            <a:r>
              <a:rPr lang="es-ES" sz="4400" b="1" dirty="0">
                <a:solidFill>
                  <a:schemeClr val="bg1"/>
                </a:solidFill>
              </a:rPr>
              <a:t>. En su desafío de las amonestaciones de Dios, </a:t>
            </a:r>
            <a:r>
              <a:rPr lang="es-ES" sz="4400" b="1" dirty="0">
                <a:solidFill>
                  <a:srgbClr val="FFFF00"/>
                </a:solidFill>
              </a:rPr>
              <a:t>seguirá pisoteando</a:t>
            </a:r>
            <a:r>
              <a:rPr lang="es-ES" sz="4400" b="1" dirty="0">
                <a:solidFill>
                  <a:schemeClr val="bg1"/>
                </a:solidFill>
              </a:rPr>
              <a:t> uno de los preceptos, del Decálogo hasta que sea inducida a </a:t>
            </a:r>
            <a:r>
              <a:rPr lang="es-ES" sz="4400" b="1" dirty="0">
                <a:solidFill>
                  <a:srgbClr val="FFFF00"/>
                </a:solidFill>
              </a:rPr>
              <a:t>perseguir</a:t>
            </a:r>
            <a:r>
              <a:rPr lang="es-ES" sz="4400" b="1" dirty="0">
                <a:solidFill>
                  <a:schemeClr val="bg1"/>
                </a:solidFill>
              </a:rPr>
              <a:t> a los que lo consideran sagrado. </a:t>
            </a:r>
          </a:p>
        </p:txBody>
      </p:sp>
    </p:spTree>
    <p:extLst>
      <p:ext uri="{BB962C8B-B14F-4D97-AF65-F5344CB8AC3E}">
        <p14:creationId xmlns:p14="http://schemas.microsoft.com/office/powerpoint/2010/main" val="15434986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7860" y="309716"/>
            <a:ext cx="11681572" cy="6001643"/>
          </a:xfrm>
          <a:prstGeom prst="rect">
            <a:avLst/>
          </a:prstGeom>
          <a:noFill/>
        </p:spPr>
        <p:txBody>
          <a:bodyPr wrap="square" rtlCol="0">
            <a:spAutoFit/>
          </a:bodyPr>
          <a:lstStyle/>
          <a:p>
            <a:r>
              <a:rPr lang="es-ES" sz="4800" b="1" dirty="0" smtClean="0">
                <a:solidFill>
                  <a:schemeClr val="bg1"/>
                </a:solidFill>
              </a:rPr>
              <a:t>Se </a:t>
            </a:r>
            <a:r>
              <a:rPr lang="es-ES" sz="4800" b="1" dirty="0">
                <a:solidFill>
                  <a:schemeClr val="bg1"/>
                </a:solidFill>
              </a:rPr>
              <a:t>desprecia a Cristo cuando se manifiesta desdén hacia su Palabra y hacia su pueblo. Conforme vayan siendo aceptadas las </a:t>
            </a:r>
            <a:r>
              <a:rPr lang="es-ES" sz="4800" b="1" dirty="0">
                <a:solidFill>
                  <a:srgbClr val="FFFF00"/>
                </a:solidFill>
              </a:rPr>
              <a:t>enseñanzas del espiritismo </a:t>
            </a:r>
            <a:r>
              <a:rPr lang="es-ES" sz="4800" b="1" dirty="0">
                <a:solidFill>
                  <a:schemeClr val="bg1"/>
                </a:solidFill>
              </a:rPr>
              <a:t>en las iglesias, irán </a:t>
            </a:r>
            <a:r>
              <a:rPr lang="es-ES" sz="4800" b="1" dirty="0">
                <a:solidFill>
                  <a:srgbClr val="FFFF00"/>
                </a:solidFill>
              </a:rPr>
              <a:t>desapareciendo las vallas </a:t>
            </a:r>
            <a:r>
              <a:rPr lang="es-ES" sz="4800" b="1" dirty="0">
                <a:solidFill>
                  <a:schemeClr val="bg1"/>
                </a:solidFill>
              </a:rPr>
              <a:t>impuestas </a:t>
            </a:r>
            <a:r>
              <a:rPr lang="es-ES" sz="4800" b="1" dirty="0" smtClean="0">
                <a:solidFill>
                  <a:schemeClr val="bg1"/>
                </a:solidFill>
              </a:rPr>
              <a:t>al corazón </a:t>
            </a:r>
            <a:r>
              <a:rPr lang="es-ES" sz="4800" b="1" dirty="0">
                <a:solidFill>
                  <a:schemeClr val="bg1"/>
                </a:solidFill>
              </a:rPr>
              <a:t>carnal, y la religión se convertirá en un manto para cubrir las más bajas iniquidades. </a:t>
            </a:r>
          </a:p>
        </p:txBody>
      </p:sp>
    </p:spTree>
    <p:extLst>
      <p:ext uri="{BB962C8B-B14F-4D97-AF65-F5344CB8AC3E}">
        <p14:creationId xmlns:p14="http://schemas.microsoft.com/office/powerpoint/2010/main" val="39309352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3112" y="132735"/>
            <a:ext cx="11401353" cy="6555641"/>
          </a:xfrm>
          <a:prstGeom prst="rect">
            <a:avLst/>
          </a:prstGeom>
          <a:noFill/>
        </p:spPr>
        <p:txBody>
          <a:bodyPr wrap="square" rtlCol="0">
            <a:spAutoFit/>
          </a:bodyPr>
          <a:lstStyle/>
          <a:p>
            <a:r>
              <a:rPr lang="es-ES" sz="6000" b="1" dirty="0" smtClean="0">
                <a:solidFill>
                  <a:schemeClr val="bg1"/>
                </a:solidFill>
              </a:rPr>
              <a:t>La </a:t>
            </a:r>
            <a:r>
              <a:rPr lang="es-ES" sz="6000" b="1" dirty="0">
                <a:solidFill>
                  <a:schemeClr val="bg1"/>
                </a:solidFill>
              </a:rPr>
              <a:t>creencia en las </a:t>
            </a:r>
            <a:r>
              <a:rPr lang="es-ES" sz="6000" b="1" dirty="0">
                <a:solidFill>
                  <a:srgbClr val="FFFF00"/>
                </a:solidFill>
              </a:rPr>
              <a:t>manifestaciones espiritistas</a:t>
            </a:r>
            <a:r>
              <a:rPr lang="es-ES" sz="6000" b="1" dirty="0">
                <a:solidFill>
                  <a:schemeClr val="bg1"/>
                </a:solidFill>
              </a:rPr>
              <a:t> abre el campo a los espíritus seductores y a las doctrinas de demonios, y de este modo se dejarán sentir en las iglesias las </a:t>
            </a:r>
            <a:r>
              <a:rPr lang="es-ES" sz="6000" b="1" dirty="0">
                <a:solidFill>
                  <a:srgbClr val="FFFF00"/>
                </a:solidFill>
              </a:rPr>
              <a:t>influencias de los ángeles malos</a:t>
            </a:r>
            <a:r>
              <a:rPr lang="es-ES" sz="6000" b="1" dirty="0" smtClean="0">
                <a:solidFill>
                  <a:schemeClr val="bg1"/>
                </a:solidFill>
              </a:rPr>
              <a:t>.”</a:t>
            </a:r>
            <a:endParaRPr lang="es-ES" sz="6000" b="1" dirty="0">
              <a:solidFill>
                <a:schemeClr val="bg1"/>
              </a:solidFill>
            </a:endParaRPr>
          </a:p>
        </p:txBody>
      </p:sp>
    </p:spTree>
    <p:extLst>
      <p:ext uri="{BB962C8B-B14F-4D97-AF65-F5344CB8AC3E}">
        <p14:creationId xmlns:p14="http://schemas.microsoft.com/office/powerpoint/2010/main" val="37268919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868" y="105238"/>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Apocalipsis 18:2 es una confirmación y ampliación de Apocalipsis 16:13 a donde dice que la trilogía de Babilonia hablará con la autoridad de los espíritus de demonios y su propósito será reunir a la comunidad mundial de naciones para la batalla final contra Dios en la persona de sus hijos. Elena White usó un paralelismo muy similar cuando escribió:</a:t>
            </a:r>
          </a:p>
        </p:txBody>
      </p:sp>
    </p:spTree>
    <p:extLst>
      <p:ext uri="{BB962C8B-B14F-4D97-AF65-F5344CB8AC3E}">
        <p14:creationId xmlns:p14="http://schemas.microsoft.com/office/powerpoint/2010/main" val="13659057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934646"/>
            <a:ext cx="11681572" cy="4524315"/>
          </a:xfrm>
          <a:prstGeom prst="rect">
            <a:avLst/>
          </a:prstGeom>
          <a:noFill/>
        </p:spPr>
        <p:txBody>
          <a:bodyPr wrap="square" rtlCol="0">
            <a:spAutoFit/>
          </a:bodyPr>
          <a:lstStyle/>
          <a:p>
            <a:r>
              <a:rPr lang="es-ES" sz="7200" b="1" dirty="0">
                <a:solidFill>
                  <a:schemeClr val="bg1"/>
                </a:solidFill>
              </a:rPr>
              <a:t>“Habrá un lazo de </a:t>
            </a:r>
            <a:r>
              <a:rPr lang="es-ES" sz="7200" b="1" dirty="0">
                <a:solidFill>
                  <a:srgbClr val="FFFF00"/>
                </a:solidFill>
              </a:rPr>
              <a:t>unión universal</a:t>
            </a:r>
            <a:r>
              <a:rPr lang="es-ES" sz="7200" b="1" dirty="0">
                <a:solidFill>
                  <a:schemeClr val="bg1"/>
                </a:solidFill>
              </a:rPr>
              <a:t>, una </a:t>
            </a:r>
            <a:r>
              <a:rPr lang="es-ES" sz="7200" b="1" dirty="0">
                <a:solidFill>
                  <a:srgbClr val="FFFF00"/>
                </a:solidFill>
              </a:rPr>
              <a:t>gran armonía</a:t>
            </a:r>
            <a:r>
              <a:rPr lang="es-ES" sz="7200" b="1" dirty="0">
                <a:solidFill>
                  <a:schemeClr val="bg1"/>
                </a:solidFill>
              </a:rPr>
              <a:t>, una </a:t>
            </a:r>
            <a:r>
              <a:rPr lang="es-ES" sz="7200" b="1" dirty="0">
                <a:solidFill>
                  <a:srgbClr val="FFFF00"/>
                </a:solidFill>
              </a:rPr>
              <a:t>confederación</a:t>
            </a:r>
            <a:r>
              <a:rPr lang="es-ES" sz="7200" b="1" dirty="0">
                <a:solidFill>
                  <a:schemeClr val="bg1"/>
                </a:solidFill>
              </a:rPr>
              <a:t> de las fuerzas de Satanás</a:t>
            </a:r>
            <a:r>
              <a:rPr lang="es-ES" sz="7200" b="1" dirty="0" smtClean="0">
                <a:solidFill>
                  <a:schemeClr val="bg1"/>
                </a:solidFill>
              </a:rPr>
              <a:t>.”</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Eventos de los Últimos Días, p. 140</a:t>
            </a:r>
          </a:p>
        </p:txBody>
      </p:sp>
    </p:spTree>
    <p:extLst>
      <p:ext uri="{BB962C8B-B14F-4D97-AF65-F5344CB8AC3E}">
        <p14:creationId xmlns:p14="http://schemas.microsoft.com/office/powerpoint/2010/main" val="1633959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868" y="105238"/>
            <a:ext cx="1145235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¡Las aves aborrecibles no son gorriones! Son aves de rapiña. Esto queda claro en </a:t>
            </a:r>
            <a:r>
              <a:rPr lang="es-ES" sz="4800" b="1" dirty="0">
                <a:solidFill>
                  <a:srgbClr val="C00000"/>
                </a:solidFill>
              </a:rPr>
              <a:t>Apocalipsis 19:17</a:t>
            </a:r>
            <a:r>
              <a:rPr lang="es-ES" sz="4800" b="1" dirty="0">
                <a:solidFill>
                  <a:srgbClr val="002060"/>
                </a:solidFill>
              </a:rPr>
              <a:t> a donde aparece la misma palabra que se refiere a las aves del cielo. Es decir, estas aves son carroñeras y se alimentan de los que son engañados por Babilonia. La palabra ‘albergue’ se traduce ‘prisión’ en otros textos de nuevo testamento.</a:t>
            </a:r>
          </a:p>
        </p:txBody>
      </p:sp>
    </p:spTree>
    <p:extLst>
      <p:ext uri="{BB962C8B-B14F-4D97-AF65-F5344CB8AC3E}">
        <p14:creationId xmlns:p14="http://schemas.microsoft.com/office/powerpoint/2010/main" val="3140153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6" y="1806667"/>
            <a:ext cx="11284217"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Después que la verdad haya sido proclamada por testimonio a todas las naciones, comenzará a actuar todo medio concebible de maldad, y las mentes serán confundidas por muchas voces que clamarán: "¡He aquí el Cristo! ¡Helo allí! ¡Esta es la verdad! Yo tengo el mensaje de Dios; él me ha enviado con gran luz".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a:t>Maranata</a:t>
            </a:r>
            <a:r>
              <a:rPr lang="es-ES" dirty="0"/>
              <a:t>, p. </a:t>
            </a:r>
            <a:r>
              <a:rPr lang="es-ES" dirty="0" smtClean="0"/>
              <a:t>190 </a:t>
            </a:r>
            <a:r>
              <a:rPr lang="es-ES" dirty="0">
                <a:solidFill>
                  <a:schemeClr val="tx1"/>
                </a:solidFill>
              </a:rPr>
              <a:t>Elena White vio lo que sucederá cuando se cumpla Apocalipsis 18:2 en su plenitud</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40532134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0428" y="339213"/>
            <a:ext cx="11273533" cy="6001643"/>
          </a:xfrm>
          <a:prstGeom prst="rect">
            <a:avLst/>
          </a:prstGeom>
          <a:noFill/>
        </p:spPr>
        <p:txBody>
          <a:bodyPr wrap="square" rtlCol="0">
            <a:spAutoFit/>
          </a:bodyPr>
          <a:lstStyle/>
          <a:p>
            <a:r>
              <a:rPr lang="es-ES" sz="4800" b="1" dirty="0" smtClean="0">
                <a:solidFill>
                  <a:schemeClr val="bg1"/>
                </a:solidFill>
              </a:rPr>
              <a:t>Entonces </a:t>
            </a:r>
            <a:r>
              <a:rPr lang="es-ES" sz="4800" b="1" dirty="0">
                <a:solidFill>
                  <a:schemeClr val="bg1"/>
                </a:solidFill>
              </a:rPr>
              <a:t>se intentará </a:t>
            </a:r>
            <a:r>
              <a:rPr lang="es-ES" sz="4800" b="1" dirty="0">
                <a:solidFill>
                  <a:srgbClr val="FFFF00"/>
                </a:solidFill>
              </a:rPr>
              <a:t>remover los hitos </a:t>
            </a:r>
            <a:r>
              <a:rPr lang="es-ES" sz="4800" b="1" dirty="0">
                <a:solidFill>
                  <a:schemeClr val="bg1"/>
                </a:solidFill>
              </a:rPr>
              <a:t>y se tratará de </a:t>
            </a:r>
            <a:r>
              <a:rPr lang="es-ES" sz="4800" b="1" dirty="0">
                <a:solidFill>
                  <a:srgbClr val="FFFF00"/>
                </a:solidFill>
              </a:rPr>
              <a:t>derribar los pilares </a:t>
            </a:r>
            <a:r>
              <a:rPr lang="es-ES" sz="4800" b="1" dirty="0">
                <a:solidFill>
                  <a:schemeClr val="bg1"/>
                </a:solidFill>
              </a:rPr>
              <a:t>de nuestra fe. Se hará un esfuerzo más decidido para </a:t>
            </a:r>
            <a:r>
              <a:rPr lang="es-ES" sz="4800" b="1" dirty="0">
                <a:solidFill>
                  <a:srgbClr val="FFFF00"/>
                </a:solidFill>
              </a:rPr>
              <a:t>exaltar el falso día </a:t>
            </a:r>
            <a:r>
              <a:rPr lang="es-ES" sz="4800" b="1" dirty="0">
                <a:solidFill>
                  <a:schemeClr val="bg1"/>
                </a:solidFill>
              </a:rPr>
              <a:t>de reposo y despreciar a Dios mismo al reemplazar el día que él bendijo y santificó. Se pondrá en vigencia la observancia de este falso día de reposo mediante una </a:t>
            </a:r>
            <a:r>
              <a:rPr lang="es-ES" sz="4800" b="1" dirty="0">
                <a:solidFill>
                  <a:srgbClr val="FFFF00"/>
                </a:solidFill>
              </a:rPr>
              <a:t>ley opresiva</a:t>
            </a:r>
            <a:r>
              <a:rPr lang="es-ES" sz="4800" b="1" dirty="0">
                <a:solidFill>
                  <a:schemeClr val="bg1"/>
                </a:solidFill>
              </a:rPr>
              <a:t>. </a:t>
            </a:r>
          </a:p>
        </p:txBody>
      </p:sp>
    </p:spTree>
    <p:extLst>
      <p:ext uri="{BB962C8B-B14F-4D97-AF65-F5344CB8AC3E}">
        <p14:creationId xmlns:p14="http://schemas.microsoft.com/office/powerpoint/2010/main" val="15294716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35976" y="280219"/>
            <a:ext cx="11606980" cy="6247864"/>
          </a:xfrm>
          <a:prstGeom prst="rect">
            <a:avLst/>
          </a:prstGeom>
          <a:noFill/>
        </p:spPr>
        <p:txBody>
          <a:bodyPr wrap="square" rtlCol="0">
            <a:spAutoFit/>
          </a:bodyPr>
          <a:lstStyle/>
          <a:p>
            <a:r>
              <a:rPr lang="es-ES" sz="4000" b="1" dirty="0" smtClean="0">
                <a:solidFill>
                  <a:schemeClr val="bg1"/>
                </a:solidFill>
              </a:rPr>
              <a:t>Satanás </a:t>
            </a:r>
            <a:r>
              <a:rPr lang="es-ES" sz="4000" b="1" dirty="0">
                <a:solidFill>
                  <a:schemeClr val="bg1"/>
                </a:solidFill>
              </a:rPr>
              <a:t>y sus ángeles están bien despiertos e intensamente activos, obrando con energía y perseverancia por medio de instrumentos humanos para cumplir su propósito de </a:t>
            </a:r>
            <a:r>
              <a:rPr lang="es-ES" sz="4000" b="1" dirty="0">
                <a:solidFill>
                  <a:srgbClr val="FFFF00"/>
                </a:solidFill>
              </a:rPr>
              <a:t>borrar de las mentes </a:t>
            </a:r>
            <a:r>
              <a:rPr lang="es-ES" sz="4000" b="1" dirty="0">
                <a:solidFill>
                  <a:schemeClr val="bg1"/>
                </a:solidFill>
              </a:rPr>
              <a:t>de los hombres el conocimiento de Dios. Pero mientras Satanás obra con sus maravillas mentirosas, se cumplirá el tiempo predicho en Apocalipsis y el </a:t>
            </a:r>
            <a:r>
              <a:rPr lang="es-ES" sz="4000" b="1" dirty="0">
                <a:solidFill>
                  <a:srgbClr val="FFFF00"/>
                </a:solidFill>
              </a:rPr>
              <a:t>ángel poderoso </a:t>
            </a:r>
            <a:r>
              <a:rPr lang="es-ES" sz="4000" b="1" dirty="0">
                <a:solidFill>
                  <a:schemeClr val="bg1"/>
                </a:solidFill>
              </a:rPr>
              <a:t>que alumbrara a toda la tierra con su gloria proclamara la caída de Babilonia y llamará al pueblo de Dios a que salga de ella</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76153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5" y="206478"/>
            <a:ext cx="11448858" cy="6001643"/>
          </a:xfrm>
          <a:prstGeom prst="rect">
            <a:avLst/>
          </a:prstGeom>
          <a:noFill/>
        </p:spPr>
        <p:txBody>
          <a:bodyPr wrap="square" rtlCol="0">
            <a:spAutoFit/>
          </a:bodyPr>
          <a:lstStyle/>
          <a:p>
            <a:r>
              <a:rPr lang="es-ES" sz="4800" b="1" dirty="0" smtClean="0">
                <a:solidFill>
                  <a:schemeClr val="bg1"/>
                </a:solidFill>
              </a:rPr>
              <a:t>3 </a:t>
            </a:r>
            <a:r>
              <a:rPr lang="es-ES" sz="4800" b="1" dirty="0">
                <a:solidFill>
                  <a:schemeClr val="bg1"/>
                </a:solidFill>
              </a:rPr>
              <a:t>Porque todas las naciones </a:t>
            </a:r>
            <a:r>
              <a:rPr lang="es-ES" sz="4800" b="1" dirty="0">
                <a:solidFill>
                  <a:srgbClr val="FFFF00"/>
                </a:solidFill>
              </a:rPr>
              <a:t>han bebido del vino </a:t>
            </a:r>
            <a:r>
              <a:rPr lang="es-ES" sz="4800" b="1" dirty="0">
                <a:solidFill>
                  <a:schemeClr val="bg1"/>
                </a:solidFill>
              </a:rPr>
              <a:t>del furor de su fornicación; y los </a:t>
            </a:r>
            <a:r>
              <a:rPr lang="es-ES" sz="4800" b="1" dirty="0">
                <a:solidFill>
                  <a:srgbClr val="FFFF00"/>
                </a:solidFill>
              </a:rPr>
              <a:t>reyes</a:t>
            </a:r>
            <a:r>
              <a:rPr lang="es-ES" sz="4800" b="1" dirty="0">
                <a:solidFill>
                  <a:schemeClr val="bg1"/>
                </a:solidFill>
              </a:rPr>
              <a:t> de la tierra han fornicado con ella, y los </a:t>
            </a:r>
            <a:r>
              <a:rPr lang="es-ES" sz="4800" b="1" dirty="0">
                <a:solidFill>
                  <a:srgbClr val="FFFF00"/>
                </a:solidFill>
              </a:rPr>
              <a:t>mercaderes</a:t>
            </a:r>
            <a:r>
              <a:rPr lang="es-ES" sz="4800" b="1" dirty="0">
                <a:solidFill>
                  <a:schemeClr val="bg1"/>
                </a:solidFill>
              </a:rPr>
              <a:t> de la tierra se han enriquecido de la potencia de sus deleites. 4 Y oí otra voz del cielo, que decía: </a:t>
            </a:r>
            <a:r>
              <a:rPr lang="es-ES" sz="4800" b="1" dirty="0">
                <a:solidFill>
                  <a:srgbClr val="FFFF00"/>
                </a:solidFill>
              </a:rPr>
              <a:t>Salid de ella</a:t>
            </a:r>
            <a:r>
              <a:rPr lang="es-ES" sz="4800" b="1" dirty="0">
                <a:solidFill>
                  <a:schemeClr val="bg1"/>
                </a:solidFill>
              </a:rPr>
              <a:t>, </a:t>
            </a:r>
            <a:r>
              <a:rPr lang="es-ES" sz="4800" b="1" dirty="0">
                <a:solidFill>
                  <a:srgbClr val="FFFF00"/>
                </a:solidFill>
              </a:rPr>
              <a:t>pueblo mío</a:t>
            </a:r>
            <a:r>
              <a:rPr lang="es-ES" sz="4800" b="1" dirty="0">
                <a:solidFill>
                  <a:schemeClr val="bg1"/>
                </a:solidFill>
              </a:rPr>
              <a:t>, para que no seáis partícipes de sus pecados, </a:t>
            </a:r>
            <a:r>
              <a:rPr lang="es-ES" sz="4800" b="1" dirty="0">
                <a:solidFill>
                  <a:srgbClr val="FFFF00"/>
                </a:solidFill>
              </a:rPr>
              <a:t>ni recibáis parte de sus plagas</a:t>
            </a:r>
            <a:r>
              <a:rPr lang="es-ES" sz="4800" b="1" dirty="0">
                <a:solidFill>
                  <a:schemeClr val="bg1"/>
                </a:solidFill>
              </a:rPr>
              <a:t>; </a:t>
            </a:r>
          </a:p>
        </p:txBody>
      </p:sp>
    </p:spTree>
    <p:extLst>
      <p:ext uri="{BB962C8B-B14F-4D97-AF65-F5344CB8AC3E}">
        <p14:creationId xmlns:p14="http://schemas.microsoft.com/office/powerpoint/2010/main" val="1527686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3868" y="931148"/>
            <a:ext cx="10405693"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8800" b="1" dirty="0">
                <a:solidFill>
                  <a:srgbClr val="002060"/>
                </a:solidFill>
              </a:rPr>
              <a:t>¿Qué caracterizará a los que </a:t>
            </a:r>
            <a:r>
              <a:rPr lang="es-ES" sz="8800" b="1" dirty="0">
                <a:solidFill>
                  <a:srgbClr val="C00000"/>
                </a:solidFill>
              </a:rPr>
              <a:t>proclamen</a:t>
            </a:r>
            <a:r>
              <a:rPr lang="es-ES" sz="8800" b="1" dirty="0">
                <a:solidFill>
                  <a:srgbClr val="002060"/>
                </a:solidFill>
              </a:rPr>
              <a:t> este </a:t>
            </a:r>
            <a:r>
              <a:rPr lang="es-ES" sz="8800" b="1" dirty="0">
                <a:solidFill>
                  <a:srgbClr val="C00000"/>
                </a:solidFill>
              </a:rPr>
              <a:t>mensaje</a:t>
            </a:r>
            <a:r>
              <a:rPr lang="es-ES" sz="8800" b="1" dirty="0">
                <a:solidFill>
                  <a:srgbClr val="002060"/>
                </a:solidFill>
              </a:rPr>
              <a:t>?</a:t>
            </a:r>
          </a:p>
        </p:txBody>
      </p:sp>
    </p:spTree>
    <p:extLst>
      <p:ext uri="{BB962C8B-B14F-4D97-AF65-F5344CB8AC3E}">
        <p14:creationId xmlns:p14="http://schemas.microsoft.com/office/powerpoint/2010/main" val="1377287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249" y="698672"/>
            <a:ext cx="11284217" cy="6186309"/>
          </a:xfrm>
          <a:prstGeom prst="rect">
            <a:avLst/>
          </a:prstGeom>
          <a:noFill/>
        </p:spPr>
        <p:txBody>
          <a:bodyPr wrap="square" rtlCol="0">
            <a:spAutoFit/>
          </a:bodyPr>
          <a:lstStyle/>
          <a:p>
            <a:r>
              <a:rPr lang="es-ES" sz="4400" b="1" dirty="0">
                <a:solidFill>
                  <a:schemeClr val="bg1"/>
                </a:solidFill>
              </a:rPr>
              <a:t>“Cuando llegue el tiempo de hacerlo con el mayor poder, el Señor obrará por conducto de </a:t>
            </a:r>
            <a:r>
              <a:rPr lang="es-ES" sz="4400" b="1" dirty="0">
                <a:solidFill>
                  <a:srgbClr val="FFFF00"/>
                </a:solidFill>
              </a:rPr>
              <a:t>humildes instrumentos</a:t>
            </a:r>
            <a:r>
              <a:rPr lang="es-ES" sz="4400" b="1" dirty="0">
                <a:solidFill>
                  <a:schemeClr val="bg1"/>
                </a:solidFill>
              </a:rPr>
              <a:t>, dirigiendo las mentes de los que se </a:t>
            </a:r>
            <a:r>
              <a:rPr lang="es-ES" sz="4400" b="1" dirty="0">
                <a:solidFill>
                  <a:srgbClr val="FFFF00"/>
                </a:solidFill>
              </a:rPr>
              <a:t>consagren a su servicio</a:t>
            </a:r>
            <a:r>
              <a:rPr lang="es-ES" sz="4400" b="1" dirty="0">
                <a:solidFill>
                  <a:schemeClr val="bg1"/>
                </a:solidFill>
              </a:rPr>
              <a:t>. Los obreros serán calificados más bien por la </a:t>
            </a:r>
            <a:r>
              <a:rPr lang="es-ES" sz="4400" b="1" dirty="0">
                <a:solidFill>
                  <a:srgbClr val="FFFF00"/>
                </a:solidFill>
              </a:rPr>
              <a:t>unción de su Espíritu </a:t>
            </a:r>
            <a:r>
              <a:rPr lang="es-ES" sz="4400" b="1" dirty="0">
                <a:solidFill>
                  <a:schemeClr val="bg1"/>
                </a:solidFill>
              </a:rPr>
              <a:t>que por la educación en </a:t>
            </a:r>
            <a:r>
              <a:rPr lang="es-ES" sz="4400" b="1" dirty="0">
                <a:solidFill>
                  <a:srgbClr val="FFFF00"/>
                </a:solidFill>
              </a:rPr>
              <a:t>institutos de enseñanza</a:t>
            </a:r>
            <a:r>
              <a:rPr lang="es-ES" sz="4400" b="1" dirty="0">
                <a:solidFill>
                  <a:schemeClr val="bg1"/>
                </a:solidFill>
              </a:rPr>
              <a:t>. Habrá hombres de fe y de oración que se sentirán impelidos a declarar con santo celo las palabras que Dios les inspire.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CS, pp. 664, 665</a:t>
            </a:r>
          </a:p>
        </p:txBody>
      </p:sp>
    </p:spTree>
    <p:extLst>
      <p:ext uri="{BB962C8B-B14F-4D97-AF65-F5344CB8AC3E}">
        <p14:creationId xmlns:p14="http://schemas.microsoft.com/office/powerpoint/2010/main" val="38740678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8256" y="0"/>
            <a:ext cx="11284217" cy="6863417"/>
          </a:xfrm>
          <a:prstGeom prst="rect">
            <a:avLst/>
          </a:prstGeom>
          <a:noFill/>
        </p:spPr>
        <p:txBody>
          <a:bodyPr wrap="square" rtlCol="0">
            <a:spAutoFit/>
          </a:bodyPr>
          <a:lstStyle/>
          <a:p>
            <a:r>
              <a:rPr lang="es-ES" sz="4400" b="1" dirty="0" smtClean="0">
                <a:solidFill>
                  <a:schemeClr val="bg1"/>
                </a:solidFill>
              </a:rPr>
              <a:t>Los </a:t>
            </a:r>
            <a:r>
              <a:rPr lang="es-ES" sz="4400" b="1" dirty="0">
                <a:solidFill>
                  <a:srgbClr val="FFFF00"/>
                </a:solidFill>
              </a:rPr>
              <a:t>pecados de Babilonia </a:t>
            </a:r>
            <a:r>
              <a:rPr lang="es-ES" sz="4400" b="1" dirty="0" smtClean="0">
                <a:solidFill>
                  <a:schemeClr val="bg1"/>
                </a:solidFill>
              </a:rPr>
              <a:t>serán denunciados</a:t>
            </a:r>
            <a:r>
              <a:rPr lang="es-ES" sz="4400" b="1" dirty="0">
                <a:solidFill>
                  <a:schemeClr val="bg1"/>
                </a:solidFill>
              </a:rPr>
              <a:t>. Los resultados funestos y espantosos de la imposición de las observancias de la iglesia por la </a:t>
            </a:r>
            <a:r>
              <a:rPr lang="es-ES" sz="4400" b="1" dirty="0">
                <a:solidFill>
                  <a:srgbClr val="FFFF00"/>
                </a:solidFill>
              </a:rPr>
              <a:t>autoridad civil</a:t>
            </a:r>
            <a:r>
              <a:rPr lang="es-ES" sz="4400" b="1" dirty="0">
                <a:solidFill>
                  <a:schemeClr val="bg1"/>
                </a:solidFill>
              </a:rPr>
              <a:t>, las </a:t>
            </a:r>
            <a:r>
              <a:rPr lang="es-ES" sz="4400" b="1" dirty="0">
                <a:solidFill>
                  <a:srgbClr val="FFFF00"/>
                </a:solidFill>
              </a:rPr>
              <a:t>invasiones del espiritismo</a:t>
            </a:r>
            <a:r>
              <a:rPr lang="es-ES" sz="4400" b="1" dirty="0">
                <a:solidFill>
                  <a:schemeClr val="bg1"/>
                </a:solidFill>
              </a:rPr>
              <a:t>, los progresos secretos pero rápidos del </a:t>
            </a:r>
            <a:r>
              <a:rPr lang="es-ES" sz="4400" b="1" dirty="0">
                <a:solidFill>
                  <a:srgbClr val="FFFF00"/>
                </a:solidFill>
              </a:rPr>
              <a:t>poder papal</a:t>
            </a:r>
            <a:r>
              <a:rPr lang="es-ES" sz="4400" b="1" dirty="0">
                <a:solidFill>
                  <a:schemeClr val="bg1"/>
                </a:solidFill>
              </a:rPr>
              <a:t> - todo será </a:t>
            </a:r>
            <a:r>
              <a:rPr lang="es-ES" sz="4400" b="1" dirty="0">
                <a:solidFill>
                  <a:srgbClr val="FFFF00"/>
                </a:solidFill>
              </a:rPr>
              <a:t>desenmascarado</a:t>
            </a:r>
            <a:r>
              <a:rPr lang="es-ES" sz="4400" b="1" dirty="0">
                <a:solidFill>
                  <a:schemeClr val="bg1"/>
                </a:solidFill>
              </a:rPr>
              <a:t>. Estas solemnes amonestaciones </a:t>
            </a:r>
            <a:r>
              <a:rPr lang="es-ES" sz="4400" b="1" dirty="0">
                <a:solidFill>
                  <a:srgbClr val="FFFF00"/>
                </a:solidFill>
              </a:rPr>
              <a:t>conmoverán al pueblo</a:t>
            </a:r>
            <a:r>
              <a:rPr lang="es-ES" sz="4400" b="1" dirty="0">
                <a:solidFill>
                  <a:schemeClr val="bg1"/>
                </a:solidFill>
              </a:rPr>
              <a:t>. Miles y miles de personas que nunca habrán oído palabras semejantes, las escucharán. </a:t>
            </a:r>
          </a:p>
        </p:txBody>
      </p:sp>
    </p:spTree>
    <p:extLst>
      <p:ext uri="{BB962C8B-B14F-4D97-AF65-F5344CB8AC3E}">
        <p14:creationId xmlns:p14="http://schemas.microsoft.com/office/powerpoint/2010/main" val="5590816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8256" y="0"/>
            <a:ext cx="11284217" cy="6186309"/>
          </a:xfrm>
          <a:prstGeom prst="rect">
            <a:avLst/>
          </a:prstGeom>
          <a:noFill/>
        </p:spPr>
        <p:txBody>
          <a:bodyPr wrap="square" rtlCol="0">
            <a:spAutoFit/>
          </a:bodyPr>
          <a:lstStyle/>
          <a:p>
            <a:r>
              <a:rPr lang="es-ES" sz="4400" b="1" dirty="0" smtClean="0">
                <a:solidFill>
                  <a:schemeClr val="bg1"/>
                </a:solidFill>
              </a:rPr>
              <a:t>Pasmados </a:t>
            </a:r>
            <a:r>
              <a:rPr lang="es-ES" sz="4400" b="1" dirty="0">
                <a:solidFill>
                  <a:schemeClr val="bg1"/>
                </a:solidFill>
              </a:rPr>
              <a:t>oirán el testimonio de que </a:t>
            </a:r>
            <a:r>
              <a:rPr lang="es-ES" sz="4400" b="1" dirty="0">
                <a:solidFill>
                  <a:srgbClr val="FFFF00"/>
                </a:solidFill>
              </a:rPr>
              <a:t>Babilonia es la iglesia </a:t>
            </a:r>
            <a:r>
              <a:rPr lang="es-ES" sz="4400" b="1" dirty="0">
                <a:solidFill>
                  <a:schemeClr val="bg1"/>
                </a:solidFill>
              </a:rPr>
              <a:t>que cayó por sus errores y sus pecados, porque </a:t>
            </a:r>
            <a:r>
              <a:rPr lang="es-ES" sz="4400" b="1" dirty="0">
                <a:solidFill>
                  <a:srgbClr val="FFFF00"/>
                </a:solidFill>
              </a:rPr>
              <a:t>rechazó la verdad </a:t>
            </a:r>
            <a:r>
              <a:rPr lang="es-ES" sz="4400" b="1" dirty="0">
                <a:solidFill>
                  <a:schemeClr val="bg1"/>
                </a:solidFill>
              </a:rPr>
              <a:t>que le fue enviada del cielo. Cuando el pueblo acuda a sus antiguos maestros espirituales a preguntarles con ansia: ¿Son estas cosas así? los ministros presentaran fábulas, profetizarán </a:t>
            </a:r>
            <a:r>
              <a:rPr lang="es-ES" sz="4400" b="1" dirty="0">
                <a:solidFill>
                  <a:srgbClr val="FFFF00"/>
                </a:solidFill>
              </a:rPr>
              <a:t>cosas agradables</a:t>
            </a:r>
            <a:r>
              <a:rPr lang="es-ES" sz="4400" b="1" dirty="0">
                <a:solidFill>
                  <a:schemeClr val="bg1"/>
                </a:solidFill>
              </a:rPr>
              <a:t> para calmar los temores y tranquilizar las conciencias despertadas. </a:t>
            </a:r>
          </a:p>
        </p:txBody>
      </p:sp>
    </p:spTree>
    <p:extLst>
      <p:ext uri="{BB962C8B-B14F-4D97-AF65-F5344CB8AC3E}">
        <p14:creationId xmlns:p14="http://schemas.microsoft.com/office/powerpoint/2010/main" val="40737710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9262" y="309716"/>
            <a:ext cx="11284217" cy="6186309"/>
          </a:xfrm>
          <a:prstGeom prst="rect">
            <a:avLst/>
          </a:prstGeom>
          <a:noFill/>
        </p:spPr>
        <p:txBody>
          <a:bodyPr wrap="square" rtlCol="0">
            <a:spAutoFit/>
          </a:bodyPr>
          <a:lstStyle/>
          <a:p>
            <a:r>
              <a:rPr lang="es-ES" sz="4400" b="1" dirty="0" smtClean="0">
                <a:solidFill>
                  <a:schemeClr val="bg1"/>
                </a:solidFill>
              </a:rPr>
              <a:t>Pero </a:t>
            </a:r>
            <a:r>
              <a:rPr lang="es-ES" sz="4400" b="1" dirty="0">
                <a:solidFill>
                  <a:schemeClr val="bg1"/>
                </a:solidFill>
              </a:rPr>
              <a:t>como muchas personas no se contentan con las meras razones de los hombres y </a:t>
            </a:r>
            <a:r>
              <a:rPr lang="es-ES" sz="4400" b="1" dirty="0">
                <a:solidFill>
                  <a:srgbClr val="FFFF00"/>
                </a:solidFill>
              </a:rPr>
              <a:t>exigen un positivo</a:t>
            </a:r>
            <a:r>
              <a:rPr lang="es-ES" sz="4400" b="1" dirty="0">
                <a:solidFill>
                  <a:schemeClr val="bg1"/>
                </a:solidFill>
              </a:rPr>
              <a:t> "</a:t>
            </a:r>
            <a:r>
              <a:rPr lang="es-ES" sz="4400" b="1" dirty="0">
                <a:solidFill>
                  <a:srgbClr val="FFFF00"/>
                </a:solidFill>
              </a:rPr>
              <a:t>Así dice Jehová</a:t>
            </a:r>
            <a:r>
              <a:rPr lang="es-ES" sz="4400" b="1" dirty="0">
                <a:solidFill>
                  <a:schemeClr val="bg1"/>
                </a:solidFill>
              </a:rPr>
              <a:t>," los ministros populares, como los fariseos de antaño, </a:t>
            </a:r>
            <a:r>
              <a:rPr lang="es-ES" sz="4400" b="1" dirty="0">
                <a:solidFill>
                  <a:srgbClr val="FFFF00"/>
                </a:solidFill>
              </a:rPr>
              <a:t>airándose</a:t>
            </a:r>
            <a:r>
              <a:rPr lang="es-ES" sz="4400" b="1" dirty="0">
                <a:solidFill>
                  <a:schemeClr val="bg1"/>
                </a:solidFill>
              </a:rPr>
              <a:t> al ver que se pone en duda su autoridad, denunciarán el mensaje como si viniese de Satanás e incitarán a las multitudes dadas al pecado a que </a:t>
            </a:r>
            <a:r>
              <a:rPr lang="es-ES" sz="4400" b="1" dirty="0">
                <a:solidFill>
                  <a:srgbClr val="FFFF00"/>
                </a:solidFill>
              </a:rPr>
              <a:t>injurien y persigan </a:t>
            </a:r>
            <a:r>
              <a:rPr lang="es-ES" sz="4400" b="1" dirty="0">
                <a:solidFill>
                  <a:schemeClr val="bg1"/>
                </a:solidFill>
              </a:rPr>
              <a:t>a los que lo proclaman</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270950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4800" dirty="0">
                <a:solidFill>
                  <a:schemeClr val="bg1"/>
                </a:solidFill>
                <a:latin typeface="Bauhaus 93" panose="04030905020B02020C02" pitchFamily="82" charset="0"/>
              </a:rPr>
              <a:t>Comentarios sobre el versículo </a:t>
            </a:r>
            <a:r>
              <a:rPr lang="es-ES" sz="4800" dirty="0" smtClean="0">
                <a:solidFill>
                  <a:schemeClr val="bg1"/>
                </a:solidFill>
                <a:latin typeface="Bauhaus 93" panose="04030905020B02020C02" pitchFamily="82" charset="0"/>
              </a:rPr>
              <a:t>18: 3:</a:t>
            </a:r>
          </a:p>
          <a:p>
            <a:pPr algn="ctr"/>
            <a:r>
              <a:rPr lang="es-ES" sz="4800" b="1" i="1" dirty="0" smtClean="0">
                <a:solidFill>
                  <a:schemeClr val="accent1">
                    <a:lumMod val="20000"/>
                    <a:lumOff val="80000"/>
                  </a:schemeClr>
                </a:solidFill>
              </a:rPr>
              <a:t>“Porque </a:t>
            </a:r>
            <a:r>
              <a:rPr lang="es-ES" sz="4800" b="1" i="1" dirty="0">
                <a:solidFill>
                  <a:schemeClr val="accent1">
                    <a:lumMod val="20000"/>
                    <a:lumOff val="80000"/>
                  </a:schemeClr>
                </a:solidFill>
              </a:rPr>
              <a:t>todas las naciones han bebido del vino del furor de su fornicación; y los reyes de la tierra han fornicado con ella, y los mercaderes de la tierra se han enriquecido de la potencia de sus deleites</a:t>
            </a:r>
            <a:r>
              <a:rPr lang="es-ES" sz="4800" b="1" i="1" dirty="0" smtClean="0">
                <a:solidFill>
                  <a:schemeClr val="accent1">
                    <a:lumMod val="20000"/>
                    <a:lumOff val="80000"/>
                  </a:schemeClr>
                </a:solidFill>
              </a:rPr>
              <a:t>.“</a:t>
            </a:r>
            <a:endParaRPr lang="es-ES" sz="4800" b="1" i="1" dirty="0">
              <a:solidFill>
                <a:schemeClr val="accent1">
                  <a:lumMod val="20000"/>
                  <a:lumOff val="80000"/>
                </a:schemeClr>
              </a:solidFill>
            </a:endParaRPr>
          </a:p>
        </p:txBody>
      </p:sp>
    </p:spTree>
    <p:extLst>
      <p:ext uri="{BB962C8B-B14F-4D97-AF65-F5344CB8AC3E}">
        <p14:creationId xmlns:p14="http://schemas.microsoft.com/office/powerpoint/2010/main" val="2707157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4" y="199258"/>
            <a:ext cx="1126776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palabra ‘</a:t>
            </a:r>
            <a:r>
              <a:rPr lang="es-ES" sz="5400" b="1" dirty="0">
                <a:solidFill>
                  <a:srgbClr val="C00000"/>
                </a:solidFill>
              </a:rPr>
              <a:t>mercaderes</a:t>
            </a:r>
            <a:r>
              <a:rPr lang="es-ES" sz="5400" b="1" dirty="0">
                <a:solidFill>
                  <a:srgbClr val="002060"/>
                </a:solidFill>
              </a:rPr>
              <a:t>’ en el versículo 3 literalmente significa ‘uno que están viajando con el fin de negociar’. Este concepto viene de </a:t>
            </a:r>
            <a:r>
              <a:rPr lang="es-ES" sz="5400" b="1" dirty="0">
                <a:solidFill>
                  <a:srgbClr val="C00000"/>
                </a:solidFill>
              </a:rPr>
              <a:t>Ezequiel 27 </a:t>
            </a:r>
            <a:r>
              <a:rPr lang="es-ES" sz="5400" b="1" dirty="0">
                <a:solidFill>
                  <a:srgbClr val="002060"/>
                </a:solidFill>
              </a:rPr>
              <a:t>a donde los mercaderes de Tiro emprendían viajes en barcos para vender sus enseres. </a:t>
            </a:r>
          </a:p>
        </p:txBody>
      </p:sp>
    </p:spTree>
    <p:extLst>
      <p:ext uri="{BB962C8B-B14F-4D97-AF65-F5344CB8AC3E}">
        <p14:creationId xmlns:p14="http://schemas.microsoft.com/office/powerpoint/2010/main" val="18236355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0"/>
            <a:ext cx="11267768"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Los </a:t>
            </a:r>
            <a:r>
              <a:rPr lang="es-ES" sz="4800" b="1" dirty="0">
                <a:solidFill>
                  <a:srgbClr val="002060"/>
                </a:solidFill>
              </a:rPr>
              <a:t>mercaderes que compran y venden se deben vincular con Apocalipsis 13:15 a donde dice que Babilonia le prohibirá al pueblo de Dios comprar y vender al menos que adoren a la bestia y su imagen y reciban su marca. En Apocalipsis 18 nos dice que se voltearán las tablas Babilonia ya no podrá comprar ni vender pues estará en bancarrota.</a:t>
            </a:r>
          </a:p>
        </p:txBody>
      </p:sp>
    </p:spTree>
    <p:extLst>
      <p:ext uri="{BB962C8B-B14F-4D97-AF65-F5344CB8AC3E}">
        <p14:creationId xmlns:p14="http://schemas.microsoft.com/office/powerpoint/2010/main" val="868651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4800" dirty="0">
                <a:solidFill>
                  <a:schemeClr val="bg1"/>
                </a:solidFill>
                <a:latin typeface="Bauhaus 93" panose="04030905020B02020C02" pitchFamily="82" charset="0"/>
              </a:rPr>
              <a:t>Comentarios sobre el versículo 4</a:t>
            </a:r>
            <a:r>
              <a:rPr lang="es-ES" sz="4800" dirty="0" smtClean="0">
                <a:solidFill>
                  <a:schemeClr val="bg1"/>
                </a:solidFill>
                <a:latin typeface="Bauhaus 93" panose="04030905020B02020C02" pitchFamily="82" charset="0"/>
              </a:rPr>
              <a:t>:</a:t>
            </a:r>
          </a:p>
          <a:p>
            <a:pPr algn="ctr"/>
            <a:r>
              <a:rPr lang="es-ES" sz="4800" b="1" i="1" dirty="0" smtClean="0">
                <a:solidFill>
                  <a:schemeClr val="accent1">
                    <a:lumMod val="20000"/>
                    <a:lumOff val="80000"/>
                  </a:schemeClr>
                </a:solidFill>
              </a:rPr>
              <a:t>“Y </a:t>
            </a:r>
            <a:r>
              <a:rPr lang="es-ES" sz="4800" b="1" i="1" dirty="0">
                <a:solidFill>
                  <a:schemeClr val="accent1">
                    <a:lumMod val="20000"/>
                    <a:lumOff val="80000"/>
                  </a:schemeClr>
                </a:solidFill>
              </a:rPr>
              <a:t>oí otra voz del cielo, que decía: Salid de ella, pueblo mío, para que no seáis partícipes de sus pecados, ni recibáis parte de sus plagas</a:t>
            </a:r>
            <a:r>
              <a:rPr lang="es-ES" sz="4800" b="1" i="1" dirty="0" smtClean="0">
                <a:solidFill>
                  <a:schemeClr val="accent1">
                    <a:lumMod val="20000"/>
                    <a:lumOff val="80000"/>
                  </a:schemeClr>
                </a:solidFill>
              </a:rPr>
              <a:t>;”</a:t>
            </a:r>
            <a:endParaRPr lang="es-ES" sz="4800" b="1" i="1" dirty="0">
              <a:solidFill>
                <a:schemeClr val="accent1">
                  <a:lumMod val="20000"/>
                  <a:lumOff val="80000"/>
                </a:schemeClr>
              </a:solidFill>
            </a:endParaRPr>
          </a:p>
        </p:txBody>
      </p:sp>
    </p:spTree>
    <p:extLst>
      <p:ext uri="{BB962C8B-B14F-4D97-AF65-F5344CB8AC3E}">
        <p14:creationId xmlns:p14="http://schemas.microsoft.com/office/powerpoint/2010/main" val="17955413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0"/>
            <a:ext cx="1126776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voz del ángel que desciende del cielo a la tierra para proclamar que Babilonia ha caído </a:t>
            </a:r>
            <a:r>
              <a:rPr lang="es-ES" sz="6000" b="1" dirty="0">
                <a:solidFill>
                  <a:srgbClr val="C00000"/>
                </a:solidFill>
              </a:rPr>
              <a:t>no es la misma </a:t>
            </a:r>
            <a:r>
              <a:rPr lang="es-ES" sz="6000" b="1" dirty="0">
                <a:solidFill>
                  <a:srgbClr val="002060"/>
                </a:solidFill>
              </a:rPr>
              <a:t>que llama al pueblo a salir de ella. Es la </a:t>
            </a:r>
            <a:r>
              <a:rPr lang="es-ES" sz="6000" b="1" dirty="0">
                <a:solidFill>
                  <a:srgbClr val="C00000"/>
                </a:solidFill>
              </a:rPr>
              <a:t>voz de Dios mismo </a:t>
            </a:r>
            <a:r>
              <a:rPr lang="es-ES" sz="6000" b="1" dirty="0">
                <a:solidFill>
                  <a:srgbClr val="002060"/>
                </a:solidFill>
              </a:rPr>
              <a:t>que llama a su pueblo a salir de Babilonia.</a:t>
            </a:r>
          </a:p>
        </p:txBody>
      </p:sp>
    </p:spTree>
    <p:extLst>
      <p:ext uri="{BB962C8B-B14F-4D97-AF65-F5344CB8AC3E}">
        <p14:creationId xmlns:p14="http://schemas.microsoft.com/office/powerpoint/2010/main" val="91002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0247" y="0"/>
            <a:ext cx="11448858" cy="6555641"/>
          </a:xfrm>
          <a:prstGeom prst="rect">
            <a:avLst/>
          </a:prstGeom>
          <a:noFill/>
        </p:spPr>
        <p:txBody>
          <a:bodyPr wrap="square" rtlCol="0">
            <a:spAutoFit/>
          </a:bodyPr>
          <a:lstStyle/>
          <a:p>
            <a:r>
              <a:rPr lang="es-ES" sz="6000" b="1" dirty="0" smtClean="0">
                <a:solidFill>
                  <a:schemeClr val="bg1"/>
                </a:solidFill>
              </a:rPr>
              <a:t>5 </a:t>
            </a:r>
            <a:r>
              <a:rPr lang="es-ES" sz="6000" b="1" dirty="0">
                <a:solidFill>
                  <a:schemeClr val="bg1"/>
                </a:solidFill>
              </a:rPr>
              <a:t>porque </a:t>
            </a:r>
            <a:r>
              <a:rPr lang="es-ES" sz="6000" b="1" dirty="0">
                <a:solidFill>
                  <a:srgbClr val="FFFF00"/>
                </a:solidFill>
              </a:rPr>
              <a:t>sus pecados </a:t>
            </a:r>
            <a:r>
              <a:rPr lang="es-ES" sz="6000" b="1" dirty="0">
                <a:solidFill>
                  <a:schemeClr val="bg1"/>
                </a:solidFill>
              </a:rPr>
              <a:t>han llegado hasta el cielo, y Dios </a:t>
            </a:r>
            <a:r>
              <a:rPr lang="es-ES" sz="6000" b="1" dirty="0">
                <a:solidFill>
                  <a:srgbClr val="FFFF00"/>
                </a:solidFill>
              </a:rPr>
              <a:t>se ha acordado </a:t>
            </a:r>
            <a:r>
              <a:rPr lang="es-ES" sz="6000" b="1" dirty="0">
                <a:solidFill>
                  <a:schemeClr val="bg1"/>
                </a:solidFill>
              </a:rPr>
              <a:t>de sus maldades. 6 Dadle a ella como ella os ha dado, y pagadle doble según sus obras; en el cáliz en que ella preparó bebida, preparadle a ella el doble.”</a:t>
            </a:r>
          </a:p>
        </p:txBody>
      </p:sp>
    </p:spTree>
    <p:extLst>
      <p:ext uri="{BB962C8B-B14F-4D97-AF65-F5344CB8AC3E}">
        <p14:creationId xmlns:p14="http://schemas.microsoft.com/office/powerpoint/2010/main" val="1524940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249" y="698672"/>
            <a:ext cx="11284217" cy="5909310"/>
          </a:xfrm>
          <a:prstGeom prst="rect">
            <a:avLst/>
          </a:prstGeom>
          <a:noFill/>
        </p:spPr>
        <p:txBody>
          <a:bodyPr wrap="square" rtlCol="0">
            <a:spAutoFit/>
          </a:bodyPr>
          <a:lstStyle/>
          <a:p>
            <a:r>
              <a:rPr lang="es-ES" sz="5400" b="1" dirty="0">
                <a:solidFill>
                  <a:schemeClr val="bg1"/>
                </a:solidFill>
              </a:rPr>
              <a:t>“Se dice que Babilonia es "madre de las rameras." </a:t>
            </a:r>
            <a:r>
              <a:rPr lang="es-ES" sz="5400" b="1" dirty="0">
                <a:solidFill>
                  <a:srgbClr val="FFFF00"/>
                </a:solidFill>
              </a:rPr>
              <a:t>Sus hijas </a:t>
            </a:r>
            <a:r>
              <a:rPr lang="es-ES" sz="5400" b="1" dirty="0">
                <a:solidFill>
                  <a:schemeClr val="bg1"/>
                </a:solidFill>
              </a:rPr>
              <a:t>deben simbolizar las iglesias que se atienen a sus doctrinas y tradiciones, y siguen su ejemplo sacrificando la verdad y la aprobación de Dios, para formar </a:t>
            </a:r>
            <a:r>
              <a:rPr lang="es-ES" sz="5400" b="1" dirty="0">
                <a:solidFill>
                  <a:srgbClr val="FFFF00"/>
                </a:solidFill>
              </a:rPr>
              <a:t>alianza ilícita con el mundo</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CS, p. 433</a:t>
            </a:r>
          </a:p>
        </p:txBody>
      </p:sp>
    </p:spTree>
    <p:extLst>
      <p:ext uri="{BB962C8B-B14F-4D97-AF65-F5344CB8AC3E}">
        <p14:creationId xmlns:p14="http://schemas.microsoft.com/office/powerpoint/2010/main" val="29560078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7752" y="256221"/>
            <a:ext cx="11284217" cy="6186309"/>
          </a:xfrm>
          <a:prstGeom prst="rect">
            <a:avLst/>
          </a:prstGeom>
          <a:noFill/>
        </p:spPr>
        <p:txBody>
          <a:bodyPr wrap="square" rtlCol="0">
            <a:spAutoFit/>
          </a:bodyPr>
          <a:lstStyle/>
          <a:p>
            <a:r>
              <a:rPr lang="es-ES" sz="4400" b="1" dirty="0" smtClean="0">
                <a:solidFill>
                  <a:schemeClr val="bg1"/>
                </a:solidFill>
              </a:rPr>
              <a:t>El </a:t>
            </a:r>
            <a:r>
              <a:rPr lang="es-ES" sz="4400" b="1" dirty="0">
                <a:solidFill>
                  <a:schemeClr val="bg1"/>
                </a:solidFill>
              </a:rPr>
              <a:t>mensaje de Apocalipsis 14, que anuncia la caída de Babilonia, debe aplicarse a comunidades religiosas que un tiempo fueron puras y </a:t>
            </a:r>
            <a:r>
              <a:rPr lang="es-ES" sz="4400" b="1" dirty="0">
                <a:solidFill>
                  <a:srgbClr val="FFFF00"/>
                </a:solidFill>
              </a:rPr>
              <a:t>luego se han corrompido</a:t>
            </a:r>
            <a:r>
              <a:rPr lang="es-ES" sz="4400" b="1" dirty="0">
                <a:solidFill>
                  <a:schemeClr val="bg1"/>
                </a:solidFill>
              </a:rPr>
              <a:t>. En vista de que este mensaje sigue al aviso del juicio, debe ser proclamado en los últimos días, y </a:t>
            </a:r>
            <a:r>
              <a:rPr lang="es-ES" sz="4400" b="1" dirty="0">
                <a:solidFill>
                  <a:srgbClr val="FFFF00"/>
                </a:solidFill>
              </a:rPr>
              <a:t>no puede por consiguiente referirse sólo a la iglesia romana</a:t>
            </a:r>
            <a:r>
              <a:rPr lang="es-ES" sz="4400" b="1" dirty="0">
                <a:solidFill>
                  <a:schemeClr val="bg1"/>
                </a:solidFill>
              </a:rPr>
              <a:t>, pues dicha iglesia está en condición caída desde hace muchos siglos. </a:t>
            </a:r>
          </a:p>
        </p:txBody>
      </p:sp>
    </p:spTree>
    <p:extLst>
      <p:ext uri="{BB962C8B-B14F-4D97-AF65-F5344CB8AC3E}">
        <p14:creationId xmlns:p14="http://schemas.microsoft.com/office/powerpoint/2010/main" val="34512440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249" y="108737"/>
            <a:ext cx="11284217" cy="6740307"/>
          </a:xfrm>
          <a:prstGeom prst="rect">
            <a:avLst/>
          </a:prstGeom>
          <a:noFill/>
        </p:spPr>
        <p:txBody>
          <a:bodyPr wrap="square" rtlCol="0">
            <a:spAutoFit/>
          </a:bodyPr>
          <a:lstStyle/>
          <a:p>
            <a:r>
              <a:rPr lang="es-ES" sz="4800" b="1" dirty="0" smtClean="0">
                <a:solidFill>
                  <a:schemeClr val="bg1"/>
                </a:solidFill>
              </a:rPr>
              <a:t>Además</a:t>
            </a:r>
            <a:r>
              <a:rPr lang="es-ES" sz="4800" b="1" dirty="0">
                <a:solidFill>
                  <a:schemeClr val="bg1"/>
                </a:solidFill>
              </a:rPr>
              <a:t>, en el capítulo 18 del Apocalipsis se exhorta al pueblo de Dios a que salga de Babilonia. Según este pasaje de la Escritura, muchos del pueblo de Dios deben estar aún en Babilonia. ¿Y en qué comunidades religiosas se encuentra actualmente la mayoría de los discípulos de Cristo? Sin duda alguna, en las varias </a:t>
            </a:r>
            <a:r>
              <a:rPr lang="es-ES" sz="4800" b="1" dirty="0">
                <a:solidFill>
                  <a:srgbClr val="FFFF00"/>
                </a:solidFill>
              </a:rPr>
              <a:t>iglesias que profesan la fe protestante</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0514822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324531"/>
            <a:ext cx="1126776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llamado a </a:t>
            </a:r>
            <a:r>
              <a:rPr lang="es-ES" sz="4800" b="1" dirty="0">
                <a:solidFill>
                  <a:srgbClr val="C00000"/>
                </a:solidFill>
              </a:rPr>
              <a:t>salir</a:t>
            </a:r>
            <a:r>
              <a:rPr lang="es-ES" sz="4800" b="1" dirty="0">
                <a:solidFill>
                  <a:srgbClr val="002060"/>
                </a:solidFill>
              </a:rPr>
              <a:t> de Babilonia en el versículo 4 debe entenderse a la luz del paralelo literal en el antiguo testamento (Isaías 48:20; Jeremías 50:8; 51:6, 45). Dios llamó al </a:t>
            </a:r>
            <a:r>
              <a:rPr lang="es-ES" sz="4800" b="1" dirty="0">
                <a:solidFill>
                  <a:srgbClr val="C00000"/>
                </a:solidFill>
              </a:rPr>
              <a:t>Israel literal </a:t>
            </a:r>
            <a:r>
              <a:rPr lang="es-ES" sz="4800" b="1" dirty="0">
                <a:solidFill>
                  <a:srgbClr val="002060"/>
                </a:solidFill>
              </a:rPr>
              <a:t>a salir de la Babilonia literal para escapar de su castigo. Pero debían salir no para divagar sino para regresar a Jerusalén, su hogar perdido. </a:t>
            </a:r>
          </a:p>
        </p:txBody>
      </p:sp>
    </p:spTree>
    <p:extLst>
      <p:ext uri="{BB962C8B-B14F-4D97-AF65-F5344CB8AC3E}">
        <p14:creationId xmlns:p14="http://schemas.microsoft.com/office/powerpoint/2010/main" val="20527235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0"/>
            <a:ext cx="1126776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Esto </a:t>
            </a:r>
            <a:r>
              <a:rPr lang="es-ES" sz="5400" b="1" dirty="0">
                <a:solidFill>
                  <a:srgbClr val="002060"/>
                </a:solidFill>
              </a:rPr>
              <a:t>ocurrirá en un sentido </a:t>
            </a:r>
            <a:r>
              <a:rPr lang="es-ES" sz="5400" b="1" dirty="0">
                <a:solidFill>
                  <a:srgbClr val="C00000"/>
                </a:solidFill>
              </a:rPr>
              <a:t>espiritual</a:t>
            </a:r>
            <a:r>
              <a:rPr lang="es-ES" sz="5400" b="1" dirty="0">
                <a:solidFill>
                  <a:srgbClr val="002060"/>
                </a:solidFill>
              </a:rPr>
              <a:t> al final de la historia. Dios tiene un </a:t>
            </a:r>
            <a:r>
              <a:rPr lang="es-ES" sz="5400" b="1" dirty="0">
                <a:solidFill>
                  <a:srgbClr val="C00000"/>
                </a:solidFill>
              </a:rPr>
              <a:t>Israel global y espiritual </a:t>
            </a:r>
            <a:r>
              <a:rPr lang="es-ES" sz="5400" b="1" dirty="0">
                <a:solidFill>
                  <a:srgbClr val="002060"/>
                </a:solidFill>
              </a:rPr>
              <a:t>en la Babilonia espiritual y antes de destruir a Babilonia, llama a su pueblo a salir para llevarlos a </a:t>
            </a:r>
            <a:r>
              <a:rPr lang="es-ES" sz="5400" b="1" dirty="0">
                <a:solidFill>
                  <a:srgbClr val="C00000"/>
                </a:solidFill>
              </a:rPr>
              <a:t>la Jerusalén espiritual</a:t>
            </a:r>
            <a:r>
              <a:rPr lang="es-ES" sz="5400" b="1" dirty="0">
                <a:solidFill>
                  <a:srgbClr val="002060"/>
                </a:solidFill>
              </a:rPr>
              <a:t>. Explica Elena White:</a:t>
            </a:r>
          </a:p>
        </p:txBody>
      </p:sp>
    </p:spTree>
    <p:extLst>
      <p:ext uri="{BB962C8B-B14F-4D97-AF65-F5344CB8AC3E}">
        <p14:creationId xmlns:p14="http://schemas.microsoft.com/office/powerpoint/2010/main" val="16178837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249" y="698672"/>
            <a:ext cx="11284217" cy="6186309"/>
          </a:xfrm>
          <a:prstGeom prst="rect">
            <a:avLst/>
          </a:prstGeom>
          <a:noFill/>
        </p:spPr>
        <p:txBody>
          <a:bodyPr wrap="square" rtlCol="0">
            <a:spAutoFit/>
          </a:bodyPr>
          <a:lstStyle/>
          <a:p>
            <a:r>
              <a:rPr lang="es-ES" sz="4400" b="1" dirty="0">
                <a:solidFill>
                  <a:schemeClr val="bg1"/>
                </a:solidFill>
              </a:rPr>
              <a:t>“Pero, gracias a Dios, su iglesia no está ya en servidumbre. Al </a:t>
            </a:r>
            <a:r>
              <a:rPr lang="es-ES" sz="4400" b="1" dirty="0">
                <a:solidFill>
                  <a:srgbClr val="FFFF00"/>
                </a:solidFill>
              </a:rPr>
              <a:t>Israel espiritual </a:t>
            </a:r>
            <a:r>
              <a:rPr lang="es-ES" sz="4400" b="1" dirty="0">
                <a:solidFill>
                  <a:schemeClr val="bg1"/>
                </a:solidFill>
              </a:rPr>
              <a:t>han sido devueltos los privilegios que fueron concedidos al pueblo de Dios cuando se le libertó de Babilonia. En todas partes de la tierra, hombres y mujeres están respondiendo al mensaje enviado por el Cielo, acerca del cual Juan el revelador profetizó que sería proclamado antes del segundo advenimiento de Cristo</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8" y="52341"/>
            <a:ext cx="1144885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Patriarcas y Reyes, PR</a:t>
            </a:r>
            <a:r>
              <a:rPr lang="es-ES" dirty="0"/>
              <a:t>, pp. 527, 528</a:t>
            </a:r>
          </a:p>
        </p:txBody>
      </p:sp>
    </p:spTree>
    <p:extLst>
      <p:ext uri="{BB962C8B-B14F-4D97-AF65-F5344CB8AC3E}">
        <p14:creationId xmlns:p14="http://schemas.microsoft.com/office/powerpoint/2010/main" val="38109692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3507" y="138233"/>
            <a:ext cx="11284217" cy="6740307"/>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Temed a Dios, y dadle honra; porque la hora de su juicio es venida." (Apocalipsis 14: </a:t>
            </a:r>
            <a:r>
              <a:rPr lang="es-ES" sz="4800" b="1" dirty="0" smtClean="0">
                <a:solidFill>
                  <a:schemeClr val="bg1"/>
                </a:solidFill>
              </a:rPr>
              <a:t>7) Las </a:t>
            </a:r>
            <a:r>
              <a:rPr lang="es-ES" sz="4800" b="1" dirty="0">
                <a:solidFill>
                  <a:schemeClr val="bg1"/>
                </a:solidFill>
              </a:rPr>
              <a:t>huestes del mal no tienen ya poder para mantener </a:t>
            </a:r>
            <a:r>
              <a:rPr lang="es-ES" sz="4800" b="1" dirty="0">
                <a:solidFill>
                  <a:srgbClr val="FFFF00"/>
                </a:solidFill>
              </a:rPr>
              <a:t>cautiva a la iglesia</a:t>
            </a:r>
            <a:r>
              <a:rPr lang="es-ES" sz="4800" b="1" dirty="0">
                <a:solidFill>
                  <a:schemeClr val="bg1"/>
                </a:solidFill>
              </a:rPr>
              <a:t>, porque "ha caído, ha caído Babilonia, aquella grande ciudad," que "ha dado a beber a todas las naciones del vino del furor de su fornicación;" y al </a:t>
            </a:r>
            <a:r>
              <a:rPr lang="es-ES" sz="4800" b="1" dirty="0">
                <a:solidFill>
                  <a:srgbClr val="FFFF00"/>
                </a:solidFill>
              </a:rPr>
              <a:t>Israel espiritual </a:t>
            </a:r>
            <a:r>
              <a:rPr lang="es-ES" sz="4800" b="1" dirty="0">
                <a:solidFill>
                  <a:schemeClr val="bg1"/>
                </a:solidFill>
              </a:rPr>
              <a:t>se da este mensaje</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4739819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50723" y="0"/>
            <a:ext cx="11739716" cy="6863417"/>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Salid de ella, pueblo mío, porque no seáis participantes de sus pecados, y que no recibáis de sus plagas."(Apocalipsis. 14:8; 18: 4.) Así como los cautivos desterrados escucharon el mensaje: "Huid de en medio </a:t>
            </a:r>
            <a:r>
              <a:rPr lang="es-ES" sz="4400" b="1" dirty="0" smtClean="0">
                <a:solidFill>
                  <a:schemeClr val="bg1"/>
                </a:solidFill>
              </a:rPr>
              <a:t>de Babilonia</a:t>
            </a:r>
            <a:r>
              <a:rPr lang="es-ES" sz="4400" b="1" dirty="0">
                <a:solidFill>
                  <a:schemeClr val="bg1"/>
                </a:solidFill>
              </a:rPr>
              <a:t>"(Jeremías 51: 6), y fueron devueltos a la tierra prometida, los que hoy temen a Dios prestan atención a la orden de retirarse de la Babilonia espiritual, y pronto se destacarán como trofeos de la gracia divina en la tierra hecha nueva, la </a:t>
            </a:r>
            <a:r>
              <a:rPr lang="es-ES" sz="4400" b="1" dirty="0">
                <a:solidFill>
                  <a:srgbClr val="FFFF00"/>
                </a:solidFill>
              </a:rPr>
              <a:t>Canaán celestial</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15344919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30832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4800" dirty="0">
                <a:solidFill>
                  <a:schemeClr val="bg1"/>
                </a:solidFill>
                <a:latin typeface="Bauhaus 93" panose="04030905020B02020C02" pitchFamily="82" charset="0"/>
              </a:rPr>
              <a:t>Comentarios sobre el versículo </a:t>
            </a:r>
            <a:r>
              <a:rPr lang="es-ES" sz="4800" dirty="0" smtClean="0">
                <a:solidFill>
                  <a:schemeClr val="bg1"/>
                </a:solidFill>
                <a:latin typeface="Bauhaus 93" panose="04030905020B02020C02" pitchFamily="82" charset="0"/>
              </a:rPr>
              <a:t>18: 5:</a:t>
            </a:r>
          </a:p>
          <a:p>
            <a:pPr algn="ctr"/>
            <a:r>
              <a:rPr lang="es-ES" sz="4800" b="1" i="1" dirty="0" smtClean="0">
                <a:solidFill>
                  <a:schemeClr val="accent1">
                    <a:lumMod val="20000"/>
                    <a:lumOff val="80000"/>
                  </a:schemeClr>
                </a:solidFill>
              </a:rPr>
              <a:t>“porque </a:t>
            </a:r>
            <a:r>
              <a:rPr lang="es-ES" sz="4800" b="1" i="1" dirty="0">
                <a:solidFill>
                  <a:schemeClr val="accent1">
                    <a:lumMod val="20000"/>
                    <a:lumOff val="80000"/>
                  </a:schemeClr>
                </a:solidFill>
              </a:rPr>
              <a:t>sus pecados han llegado hasta el cielo, y Dios se ha acordado de sus maldades</a:t>
            </a:r>
            <a:r>
              <a:rPr lang="es-ES" sz="4800" b="1" i="1" dirty="0" smtClean="0">
                <a:solidFill>
                  <a:schemeClr val="accent1">
                    <a:lumMod val="20000"/>
                    <a:lumOff val="80000"/>
                  </a:schemeClr>
                </a:solidFill>
              </a:rPr>
              <a:t>.”</a:t>
            </a:r>
            <a:endParaRPr lang="es-ES" sz="4800" b="1" i="1" dirty="0">
              <a:solidFill>
                <a:schemeClr val="accent1">
                  <a:lumMod val="20000"/>
                  <a:lumOff val="80000"/>
                </a:schemeClr>
              </a:solidFill>
            </a:endParaRPr>
          </a:p>
        </p:txBody>
      </p:sp>
    </p:spTree>
    <p:extLst>
      <p:ext uri="{BB962C8B-B14F-4D97-AF65-F5344CB8AC3E}">
        <p14:creationId xmlns:p14="http://schemas.microsoft.com/office/powerpoint/2010/main" val="2729297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1601" y="373157"/>
            <a:ext cx="1126776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pecados de Babilonia se delinean en Apocalipsis 17 y 18:</a:t>
            </a:r>
          </a:p>
          <a:p>
            <a:pPr marL="685800" indent="-685800">
              <a:buClr>
                <a:srgbClr val="FF0000"/>
              </a:buClr>
              <a:buFont typeface="Wingdings" panose="05000000000000000000" pitchFamily="2" charset="2"/>
              <a:buChar char="Ø"/>
            </a:pPr>
            <a:r>
              <a:rPr lang="es-ES" sz="5400" b="1" dirty="0" smtClean="0">
                <a:solidFill>
                  <a:srgbClr val="002060"/>
                </a:solidFill>
              </a:rPr>
              <a:t>Orgullo </a:t>
            </a:r>
            <a:r>
              <a:rPr lang="es-ES" sz="5400" b="1" dirty="0">
                <a:solidFill>
                  <a:srgbClr val="002060"/>
                </a:solidFill>
              </a:rPr>
              <a:t>y arrogancia (</a:t>
            </a:r>
            <a:r>
              <a:rPr lang="es-ES" sz="5400" b="1" dirty="0" smtClean="0">
                <a:solidFill>
                  <a:srgbClr val="002060"/>
                </a:solidFill>
              </a:rPr>
              <a:t>Ap. </a:t>
            </a:r>
            <a:r>
              <a:rPr lang="es-ES" sz="5400" b="1" dirty="0">
                <a:solidFill>
                  <a:srgbClr val="002060"/>
                </a:solidFill>
              </a:rPr>
              <a:t>18:7).</a:t>
            </a:r>
          </a:p>
          <a:p>
            <a:pPr marL="685800" indent="-685800">
              <a:buClr>
                <a:srgbClr val="FF0000"/>
              </a:buClr>
              <a:buFont typeface="Wingdings" panose="05000000000000000000" pitchFamily="2" charset="2"/>
              <a:buChar char="Ø"/>
            </a:pPr>
            <a:r>
              <a:rPr lang="es-ES" sz="5400" b="1" dirty="0" smtClean="0">
                <a:solidFill>
                  <a:srgbClr val="002060"/>
                </a:solidFill>
              </a:rPr>
              <a:t>Materialismo </a:t>
            </a:r>
            <a:r>
              <a:rPr lang="es-ES" sz="5400" b="1" dirty="0">
                <a:solidFill>
                  <a:srgbClr val="002060"/>
                </a:solidFill>
              </a:rPr>
              <a:t>craso (</a:t>
            </a:r>
            <a:r>
              <a:rPr lang="es-ES" sz="5400" b="1" dirty="0" smtClean="0">
                <a:solidFill>
                  <a:srgbClr val="002060"/>
                </a:solidFill>
              </a:rPr>
              <a:t>Ap. </a:t>
            </a:r>
            <a:r>
              <a:rPr lang="es-ES" sz="5400" b="1" dirty="0">
                <a:solidFill>
                  <a:srgbClr val="002060"/>
                </a:solidFill>
              </a:rPr>
              <a:t>18:11-14).</a:t>
            </a:r>
          </a:p>
          <a:p>
            <a:pPr marL="685800" indent="-685800">
              <a:buClr>
                <a:srgbClr val="FF0000"/>
              </a:buClr>
              <a:buFont typeface="Wingdings" panose="05000000000000000000" pitchFamily="2" charset="2"/>
              <a:buChar char="Ø"/>
            </a:pPr>
            <a:r>
              <a:rPr lang="es-ES" sz="5400" b="1" dirty="0" smtClean="0">
                <a:solidFill>
                  <a:srgbClr val="002060"/>
                </a:solidFill>
              </a:rPr>
              <a:t>Dándole </a:t>
            </a:r>
            <a:r>
              <a:rPr lang="es-ES" sz="5400" b="1" dirty="0">
                <a:solidFill>
                  <a:srgbClr val="002060"/>
                </a:solidFill>
              </a:rPr>
              <a:t>el vino de la falsa doctrina al mundo (</a:t>
            </a:r>
            <a:r>
              <a:rPr lang="es-ES" sz="5400" b="1" dirty="0" smtClean="0">
                <a:solidFill>
                  <a:srgbClr val="002060"/>
                </a:solidFill>
              </a:rPr>
              <a:t>Ap. </a:t>
            </a:r>
            <a:r>
              <a:rPr lang="es-ES" sz="5400" b="1" dirty="0">
                <a:solidFill>
                  <a:srgbClr val="002060"/>
                </a:solidFill>
              </a:rPr>
              <a:t>14:8; 17:2; 18:2, 3</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880207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Plantilla mensaje tres angeles</Template>
  <TotalTime>24615</TotalTime>
  <Words>6735</Words>
  <Application>Microsoft Office PowerPoint</Application>
  <PresentationFormat>Panorámica</PresentationFormat>
  <Paragraphs>344</Paragraphs>
  <Slides>124</Slides>
  <Notes>104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124</vt:i4>
      </vt:variant>
    </vt:vector>
  </HeadingPairs>
  <TitlesOfParts>
    <vt:vector size="135"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1308</cp:revision>
  <dcterms:created xsi:type="dcterms:W3CDTF">2022-04-02T22:48:54Z</dcterms:created>
  <dcterms:modified xsi:type="dcterms:W3CDTF">2023-08-16T04:46:22Z</dcterms:modified>
</cp:coreProperties>
</file>