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1"/>
  </p:notesMasterIdLst>
  <p:sldIdLst>
    <p:sldId id="258" r:id="rId3"/>
    <p:sldId id="264" r:id="rId4"/>
    <p:sldId id="260" r:id="rId5"/>
    <p:sldId id="1541" r:id="rId6"/>
    <p:sldId id="1676" r:id="rId7"/>
    <p:sldId id="1677" r:id="rId8"/>
    <p:sldId id="1678" r:id="rId9"/>
    <p:sldId id="1679" r:id="rId10"/>
    <p:sldId id="1680" r:id="rId11"/>
    <p:sldId id="1192" r:id="rId12"/>
    <p:sldId id="1546" r:id="rId13"/>
    <p:sldId id="483" r:id="rId14"/>
    <p:sldId id="1548" r:id="rId15"/>
    <p:sldId id="1681" r:id="rId16"/>
    <p:sldId id="1549" r:id="rId17"/>
    <p:sldId id="1682" r:id="rId18"/>
    <p:sldId id="1683" r:id="rId19"/>
    <p:sldId id="1684" r:id="rId20"/>
    <p:sldId id="1550" r:id="rId21"/>
    <p:sldId id="1478" r:id="rId22"/>
    <p:sldId id="1685" r:id="rId23"/>
    <p:sldId id="1554" r:id="rId24"/>
    <p:sldId id="1686" r:id="rId25"/>
    <p:sldId id="1687" r:id="rId26"/>
    <p:sldId id="1688" r:id="rId27"/>
    <p:sldId id="1155" r:id="rId28"/>
    <p:sldId id="1689" r:id="rId29"/>
    <p:sldId id="1690" r:id="rId30"/>
    <p:sldId id="1691" r:id="rId31"/>
    <p:sldId id="1692" r:id="rId32"/>
    <p:sldId id="1235" r:id="rId33"/>
    <p:sldId id="1693" r:id="rId34"/>
    <p:sldId id="1694" r:id="rId35"/>
    <p:sldId id="1695" r:id="rId36"/>
    <p:sldId id="1696" r:id="rId37"/>
    <p:sldId id="1697" r:id="rId38"/>
    <p:sldId id="1698" r:id="rId39"/>
    <p:sldId id="1699" r:id="rId40"/>
    <p:sldId id="1700" r:id="rId41"/>
    <p:sldId id="1701" r:id="rId42"/>
    <p:sldId id="1702" r:id="rId43"/>
    <p:sldId id="1703" r:id="rId44"/>
    <p:sldId id="1704" r:id="rId45"/>
    <p:sldId id="1705" r:id="rId46"/>
    <p:sldId id="1162" r:id="rId47"/>
    <p:sldId id="1551" r:id="rId48"/>
    <p:sldId id="1706" r:id="rId49"/>
    <p:sldId id="1762" r:id="rId50"/>
    <p:sldId id="1707" r:id="rId51"/>
    <p:sldId id="1552" r:id="rId52"/>
    <p:sldId id="1708" r:id="rId53"/>
    <p:sldId id="1709" r:id="rId54"/>
    <p:sldId id="1710" r:id="rId55"/>
    <p:sldId id="1423" r:id="rId56"/>
    <p:sldId id="1711" r:id="rId57"/>
    <p:sldId id="1712" r:id="rId58"/>
    <p:sldId id="1555" r:id="rId59"/>
    <p:sldId id="1713" r:id="rId60"/>
    <p:sldId id="1714" r:id="rId61"/>
    <p:sldId id="1715" r:id="rId62"/>
    <p:sldId id="1716" r:id="rId63"/>
    <p:sldId id="1717" r:id="rId64"/>
    <p:sldId id="1718" r:id="rId65"/>
    <p:sldId id="1719" r:id="rId66"/>
    <p:sldId id="1720" r:id="rId67"/>
    <p:sldId id="1721" r:id="rId68"/>
    <p:sldId id="1722" r:id="rId69"/>
    <p:sldId id="1723" r:id="rId70"/>
    <p:sldId id="1724" r:id="rId71"/>
    <p:sldId id="1725" r:id="rId72"/>
    <p:sldId id="1726" r:id="rId73"/>
    <p:sldId id="1727" r:id="rId74"/>
    <p:sldId id="1728" r:id="rId75"/>
    <p:sldId id="1729" r:id="rId76"/>
    <p:sldId id="1730" r:id="rId77"/>
    <p:sldId id="1731" r:id="rId78"/>
    <p:sldId id="1732" r:id="rId79"/>
    <p:sldId id="1733" r:id="rId80"/>
    <p:sldId id="1734" r:id="rId81"/>
    <p:sldId id="1735" r:id="rId82"/>
    <p:sldId id="1763" r:id="rId83"/>
    <p:sldId id="1736" r:id="rId84"/>
    <p:sldId id="1737" r:id="rId85"/>
    <p:sldId id="1738" r:id="rId86"/>
    <p:sldId id="1739" r:id="rId87"/>
    <p:sldId id="1740" r:id="rId88"/>
    <p:sldId id="1741" r:id="rId89"/>
    <p:sldId id="1742" r:id="rId90"/>
    <p:sldId id="1743" r:id="rId91"/>
    <p:sldId id="1744" r:id="rId92"/>
    <p:sldId id="1745" r:id="rId93"/>
    <p:sldId id="1746" r:id="rId94"/>
    <p:sldId id="1747" r:id="rId95"/>
    <p:sldId id="1748" r:id="rId96"/>
    <p:sldId id="1749" r:id="rId97"/>
    <p:sldId id="1750" r:id="rId98"/>
    <p:sldId id="1751" r:id="rId99"/>
    <p:sldId id="1752" r:id="rId100"/>
    <p:sldId id="1753" r:id="rId101"/>
    <p:sldId id="1754" r:id="rId102"/>
    <p:sldId id="1755" r:id="rId103"/>
    <p:sldId id="1756" r:id="rId104"/>
    <p:sldId id="1757" r:id="rId105"/>
    <p:sldId id="1758" r:id="rId106"/>
    <p:sldId id="1759" r:id="rId107"/>
    <p:sldId id="1764" r:id="rId108"/>
    <p:sldId id="1765" r:id="rId109"/>
    <p:sldId id="296" r:id="rId110"/>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snapToGrid="0">
      <p:cViewPr varScale="1">
        <p:scale>
          <a:sx n="65" d="100"/>
          <a:sy n="65" d="100"/>
        </p:scale>
        <p:origin x="750"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1/3/2023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32621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123530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a:t>
            </a:fld>
            <a:endParaRPr lang="en-US"/>
          </a:p>
        </p:txBody>
      </p:sp>
    </p:spTree>
    <p:extLst>
      <p:ext uri="{BB962C8B-B14F-4D97-AF65-F5344CB8AC3E}">
        <p14:creationId xmlns:p14="http://schemas.microsoft.com/office/powerpoint/2010/main" val="273552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a:t>
            </a:fld>
            <a:endParaRPr lang="en-US"/>
          </a:p>
        </p:txBody>
      </p:sp>
    </p:spTree>
    <p:extLst>
      <p:ext uri="{BB962C8B-B14F-4D97-AF65-F5344CB8AC3E}">
        <p14:creationId xmlns:p14="http://schemas.microsoft.com/office/powerpoint/2010/main" val="15359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a:t>
            </a:fld>
            <a:endParaRPr lang="en-US"/>
          </a:p>
        </p:txBody>
      </p:sp>
    </p:spTree>
    <p:extLst>
      <p:ext uri="{BB962C8B-B14F-4D97-AF65-F5344CB8AC3E}">
        <p14:creationId xmlns:p14="http://schemas.microsoft.com/office/powerpoint/2010/main" val="404225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a:t>
            </a:fld>
            <a:endParaRPr lang="en-US"/>
          </a:p>
        </p:txBody>
      </p:sp>
    </p:spTree>
    <p:extLst>
      <p:ext uri="{BB962C8B-B14F-4D97-AF65-F5344CB8AC3E}">
        <p14:creationId xmlns:p14="http://schemas.microsoft.com/office/powerpoint/2010/main" val="240546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a:t>
            </a:fld>
            <a:endParaRPr lang="en-US"/>
          </a:p>
        </p:txBody>
      </p:sp>
    </p:spTree>
    <p:extLst>
      <p:ext uri="{BB962C8B-B14F-4D97-AF65-F5344CB8AC3E}">
        <p14:creationId xmlns:p14="http://schemas.microsoft.com/office/powerpoint/2010/main" val="417632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21</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5" y="3347679"/>
            <a:ext cx="5487857" cy="1323439"/>
          </a:xfrm>
          <a:prstGeom prst="rect">
            <a:avLst/>
          </a:prstGeom>
          <a:noFill/>
        </p:spPr>
        <p:txBody>
          <a:bodyPr wrap="square" rtlCol="0">
            <a:spAutoFit/>
          </a:bodyPr>
          <a:lstStyle/>
          <a:p>
            <a:pPr algn="ctr"/>
            <a:r>
              <a:rPr lang="es-ES" sz="4000" b="1" dirty="0"/>
              <a:t>DIES DOMINI </a:t>
            </a:r>
            <a:r>
              <a:rPr lang="es-ES" sz="4000" b="1" dirty="0" smtClean="0"/>
              <a:t>[Día </a:t>
            </a:r>
            <a:r>
              <a:rPr lang="es-ES" sz="4000" b="1" smtClean="0"/>
              <a:t>del Señor] ANTE </a:t>
            </a:r>
            <a:r>
              <a:rPr lang="es-ES" sz="4000" b="1" dirty="0"/>
              <a:t>LA BIBLIA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cuerno que intentó cambiar la ley</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1020495"/>
            <a:ext cx="11353795" cy="5632311"/>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Grande es ciertamente la riqueza espiritual y pastoral del domingo, tal como la </a:t>
            </a:r>
            <a:r>
              <a:rPr lang="es-ES" sz="7200" b="1" dirty="0">
                <a:solidFill>
                  <a:srgbClr val="FFFF00"/>
                </a:solidFill>
              </a:rPr>
              <a:t>tradición nos lo ha transmitido</a:t>
            </a:r>
            <a:r>
              <a:rPr lang="es-ES" sz="72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#81:</a:t>
            </a:r>
          </a:p>
        </p:txBody>
      </p:sp>
    </p:spTree>
    <p:extLst>
      <p:ext uri="{BB962C8B-B14F-4D97-AF65-F5344CB8AC3E}">
        <p14:creationId xmlns:p14="http://schemas.microsoft.com/office/powerpoint/2010/main" val="15744972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800" b="1" dirty="0">
                <a:solidFill>
                  <a:srgbClr val="002060"/>
                </a:solidFill>
              </a:rPr>
              <a:t>Según la </a:t>
            </a:r>
            <a:r>
              <a:rPr lang="es-ES" sz="8800" b="1" dirty="0">
                <a:solidFill>
                  <a:srgbClr val="C00000"/>
                </a:solidFill>
              </a:rPr>
              <a:t>Biblia</a:t>
            </a:r>
            <a:r>
              <a:rPr lang="es-ES" sz="8800" b="1" dirty="0">
                <a:solidFill>
                  <a:srgbClr val="002060"/>
                </a:solidFill>
              </a:rPr>
              <a:t>, ¿cuál </a:t>
            </a:r>
            <a:r>
              <a:rPr lang="es-ES" sz="8800" b="1" dirty="0">
                <a:solidFill>
                  <a:srgbClr val="C00000"/>
                </a:solidFill>
              </a:rPr>
              <a:t>día</a:t>
            </a:r>
            <a:r>
              <a:rPr lang="es-ES" sz="8800" b="1" dirty="0">
                <a:solidFill>
                  <a:srgbClr val="002060"/>
                </a:solidFill>
              </a:rPr>
              <a:t> guardó la bienaventurada </a:t>
            </a:r>
            <a:r>
              <a:rPr lang="es-ES" sz="8800" b="1" dirty="0">
                <a:solidFill>
                  <a:srgbClr val="C00000"/>
                </a:solidFill>
              </a:rPr>
              <a:t>virgen María</a:t>
            </a:r>
            <a:r>
              <a:rPr lang="es-ES" sz="8800" b="1" dirty="0">
                <a:solidFill>
                  <a:srgbClr val="002060"/>
                </a:solidFill>
              </a:rPr>
              <a:t>?</a:t>
            </a:r>
            <a:endParaRPr lang="es-ES" sz="8800" b="1" dirty="0" smtClean="0">
              <a:solidFill>
                <a:srgbClr val="C00000"/>
              </a:solidFill>
            </a:endParaRPr>
          </a:p>
        </p:txBody>
      </p:sp>
    </p:spTree>
    <p:extLst>
      <p:ext uri="{BB962C8B-B14F-4D97-AF65-F5344CB8AC3E}">
        <p14:creationId xmlns:p14="http://schemas.microsoft.com/office/powerpoint/2010/main" val="35134318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1020495"/>
            <a:ext cx="11353795" cy="5909310"/>
          </a:xfrm>
          <a:prstGeom prst="rect">
            <a:avLst/>
          </a:prstGeom>
          <a:noFill/>
        </p:spPr>
        <p:txBody>
          <a:bodyPr wrap="square" rtlCol="0">
            <a:spAutoFit/>
          </a:bodyPr>
          <a:lstStyle/>
          <a:p>
            <a:r>
              <a:rPr lang="es-ES" sz="5400" b="1" dirty="0">
                <a:solidFill>
                  <a:schemeClr val="bg1"/>
                </a:solidFill>
              </a:rPr>
              <a:t>“Y las mujeres que habían venido con él desde Galilea, siguieron también, y vieron el sepulcro, y cómo fue puesto su cuerpo. </a:t>
            </a:r>
            <a:r>
              <a:rPr lang="es-ES" sz="5400" b="1" dirty="0">
                <a:solidFill>
                  <a:srgbClr val="C00000"/>
                </a:solidFill>
              </a:rPr>
              <a:t>56</a:t>
            </a:r>
            <a:r>
              <a:rPr lang="es-ES" sz="5400" b="1" dirty="0">
                <a:solidFill>
                  <a:schemeClr val="bg1"/>
                </a:solidFill>
              </a:rPr>
              <a:t> Y vueltas, prepararon especias aromáticas y ungüentos; y </a:t>
            </a:r>
            <a:r>
              <a:rPr lang="es-ES" sz="5400" b="1" dirty="0">
                <a:solidFill>
                  <a:srgbClr val="FFFF00"/>
                </a:solidFill>
              </a:rPr>
              <a:t>descansaron</a:t>
            </a:r>
            <a:r>
              <a:rPr lang="es-ES" sz="5400" b="1" dirty="0">
                <a:solidFill>
                  <a:schemeClr val="bg1"/>
                </a:solidFill>
              </a:rPr>
              <a:t> </a:t>
            </a:r>
            <a:r>
              <a:rPr lang="es-ES" sz="5400" b="1" dirty="0">
                <a:solidFill>
                  <a:srgbClr val="FFFF00"/>
                </a:solidFill>
              </a:rPr>
              <a:t>el Sábado</a:t>
            </a:r>
            <a:r>
              <a:rPr lang="es-ES" sz="5400" b="1" dirty="0">
                <a:solidFill>
                  <a:schemeClr val="bg1"/>
                </a:solidFill>
              </a:rPr>
              <a:t>, </a:t>
            </a:r>
            <a:r>
              <a:rPr lang="es-ES" sz="5400" b="1" dirty="0">
                <a:solidFill>
                  <a:srgbClr val="FFFF00"/>
                </a:solidFill>
              </a:rPr>
              <a:t>conforme al mandamiento</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Lucas 23: 55, 56</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172646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Según </a:t>
            </a:r>
            <a:r>
              <a:rPr lang="es-ES" sz="8000" b="1" dirty="0" err="1">
                <a:solidFill>
                  <a:srgbClr val="C00000"/>
                </a:solidFill>
              </a:rPr>
              <a:t>Dies</a:t>
            </a:r>
            <a:r>
              <a:rPr lang="es-ES" sz="8000" b="1" dirty="0">
                <a:solidFill>
                  <a:srgbClr val="C00000"/>
                </a:solidFill>
              </a:rPr>
              <a:t> </a:t>
            </a:r>
            <a:r>
              <a:rPr lang="es-ES" sz="8000" b="1" dirty="0" err="1">
                <a:solidFill>
                  <a:srgbClr val="C00000"/>
                </a:solidFill>
              </a:rPr>
              <a:t>Domini</a:t>
            </a:r>
            <a:r>
              <a:rPr lang="es-ES" sz="8000" b="1" dirty="0">
                <a:solidFill>
                  <a:srgbClr val="002060"/>
                </a:solidFill>
              </a:rPr>
              <a:t>, ¿cuál </a:t>
            </a:r>
            <a:r>
              <a:rPr lang="es-ES" sz="8000" b="1" dirty="0">
                <a:solidFill>
                  <a:srgbClr val="C00000"/>
                </a:solidFill>
              </a:rPr>
              <a:t>día</a:t>
            </a:r>
            <a:r>
              <a:rPr lang="es-ES" sz="8000" b="1" dirty="0">
                <a:solidFill>
                  <a:srgbClr val="002060"/>
                </a:solidFill>
              </a:rPr>
              <a:t> de la semana guardó la bienaventurada </a:t>
            </a:r>
            <a:r>
              <a:rPr lang="es-ES" sz="8000" b="1" dirty="0">
                <a:solidFill>
                  <a:srgbClr val="C00000"/>
                </a:solidFill>
              </a:rPr>
              <a:t>virgen María</a:t>
            </a:r>
            <a:r>
              <a:rPr lang="es-ES" sz="8000" b="1" dirty="0">
                <a:solidFill>
                  <a:srgbClr val="002060"/>
                </a:solidFill>
              </a:rPr>
              <a:t>?</a:t>
            </a:r>
            <a:endParaRPr lang="es-ES" sz="8000" b="1" dirty="0" smtClean="0">
              <a:solidFill>
                <a:srgbClr val="C00000"/>
              </a:solidFill>
            </a:endParaRPr>
          </a:p>
        </p:txBody>
      </p:sp>
    </p:spTree>
    <p:extLst>
      <p:ext uri="{BB962C8B-B14F-4D97-AF65-F5344CB8AC3E}">
        <p14:creationId xmlns:p14="http://schemas.microsoft.com/office/powerpoint/2010/main" val="9337435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681282"/>
            <a:ext cx="11353795"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Encomiendo la viva acogida de esta Carta apostólica, por parte de la comunidad cristiana, a la intercesión de la Santísima Virgen. Ella, sin quitar nada al papel central de Cristo y de su Espíritu, está </a:t>
            </a:r>
            <a:r>
              <a:rPr lang="es-ES" sz="4000" b="1" dirty="0">
                <a:solidFill>
                  <a:srgbClr val="FFFF00"/>
                </a:solidFill>
              </a:rPr>
              <a:t>presente en cada domingo </a:t>
            </a:r>
            <a:r>
              <a:rPr lang="es-ES" sz="4000" b="1" dirty="0">
                <a:solidFill>
                  <a:schemeClr val="bg1"/>
                </a:solidFill>
              </a:rPr>
              <a:t>de la iglesia. Lo requiere el mismo misterio de Cristo</a:t>
            </a:r>
            <a:r>
              <a:rPr lang="es-ES" sz="4000" b="1" dirty="0" smtClean="0">
                <a:solidFill>
                  <a:schemeClr val="bg1"/>
                </a:solidFill>
              </a:rPr>
              <a:t>: en </a:t>
            </a:r>
            <a:r>
              <a:rPr lang="es-ES" sz="4000" b="1" dirty="0">
                <a:solidFill>
                  <a:schemeClr val="bg1"/>
                </a:solidFill>
              </a:rPr>
              <a:t>efecto, </a:t>
            </a:r>
            <a:r>
              <a:rPr lang="es-ES" sz="4000" b="1" dirty="0" smtClean="0">
                <a:solidFill>
                  <a:schemeClr val="bg1"/>
                </a:solidFill>
              </a:rPr>
              <a:t>¿cómo </a:t>
            </a:r>
            <a:r>
              <a:rPr lang="es-ES" sz="4000" b="1" dirty="0">
                <a:solidFill>
                  <a:schemeClr val="bg1"/>
                </a:solidFill>
              </a:rPr>
              <a:t>podría ella, que es la Mater </a:t>
            </a:r>
            <a:r>
              <a:rPr lang="es-ES" sz="4000" b="1" dirty="0" err="1">
                <a:solidFill>
                  <a:schemeClr val="bg1"/>
                </a:solidFill>
              </a:rPr>
              <a:t>Domini</a:t>
            </a:r>
            <a:r>
              <a:rPr lang="es-ES" sz="4000" b="1" dirty="0">
                <a:solidFill>
                  <a:schemeClr val="bg1"/>
                </a:solidFill>
              </a:rPr>
              <a:t> </a:t>
            </a:r>
            <a:r>
              <a:rPr lang="es-ES" sz="4000" b="1" dirty="0" smtClean="0">
                <a:solidFill>
                  <a:schemeClr val="bg1"/>
                </a:solidFill>
              </a:rPr>
              <a:t>[</a:t>
            </a:r>
            <a:r>
              <a:rPr lang="es-ES" sz="4000" b="1" dirty="0" smtClean="0">
                <a:solidFill>
                  <a:srgbClr val="FFFF00"/>
                </a:solidFill>
              </a:rPr>
              <a:t>Madre del </a:t>
            </a:r>
            <a:r>
              <a:rPr lang="es-ES" sz="4000" b="1" dirty="0">
                <a:solidFill>
                  <a:srgbClr val="FFFF00"/>
                </a:solidFill>
              </a:rPr>
              <a:t>Señor</a:t>
            </a:r>
            <a:r>
              <a:rPr lang="es-ES" sz="4000" b="1" dirty="0">
                <a:solidFill>
                  <a:schemeClr val="bg1"/>
                </a:solidFill>
              </a:rPr>
              <a:t>] y la Mater </a:t>
            </a:r>
            <a:r>
              <a:rPr lang="es-ES" sz="4000" b="1" dirty="0" err="1">
                <a:solidFill>
                  <a:schemeClr val="bg1"/>
                </a:solidFill>
              </a:rPr>
              <a:t>Ecclesiae</a:t>
            </a:r>
            <a:r>
              <a:rPr lang="es-ES" sz="4000" b="1" dirty="0">
                <a:solidFill>
                  <a:schemeClr val="bg1"/>
                </a:solidFill>
              </a:rPr>
              <a:t> [</a:t>
            </a:r>
            <a:r>
              <a:rPr lang="es-ES" sz="4000" b="1" dirty="0">
                <a:solidFill>
                  <a:srgbClr val="FFFF00"/>
                </a:solidFill>
              </a:rPr>
              <a:t>madre de la iglesia</a:t>
            </a:r>
            <a:r>
              <a:rPr lang="es-ES" sz="4000" b="1" dirty="0">
                <a:solidFill>
                  <a:schemeClr val="bg1"/>
                </a:solidFill>
              </a:rPr>
              <a:t>], no estar presente por un título especial, el día que es a la vez </a:t>
            </a:r>
            <a:r>
              <a:rPr lang="es-ES" sz="4000" b="1" dirty="0" err="1">
                <a:solidFill>
                  <a:schemeClr val="bg1"/>
                </a:solidFill>
              </a:rPr>
              <a:t>dies</a:t>
            </a:r>
            <a:r>
              <a:rPr lang="es-ES" sz="4000" b="1" dirty="0">
                <a:solidFill>
                  <a:schemeClr val="bg1"/>
                </a:solidFill>
              </a:rPr>
              <a:t> </a:t>
            </a:r>
            <a:r>
              <a:rPr lang="es-ES" sz="4000" b="1" dirty="0" err="1">
                <a:solidFill>
                  <a:schemeClr val="bg1"/>
                </a:solidFill>
              </a:rPr>
              <a:t>Domini</a:t>
            </a:r>
            <a:r>
              <a:rPr lang="es-ES" sz="4000" b="1" dirty="0">
                <a:solidFill>
                  <a:schemeClr val="bg1"/>
                </a:solidFill>
              </a:rPr>
              <a:t> y </a:t>
            </a:r>
            <a:r>
              <a:rPr lang="es-ES" sz="4000" b="1" dirty="0" err="1">
                <a:solidFill>
                  <a:schemeClr val="bg1"/>
                </a:solidFill>
              </a:rPr>
              <a:t>dies</a:t>
            </a:r>
            <a:r>
              <a:rPr lang="es-ES" sz="4000" b="1" dirty="0">
                <a:solidFill>
                  <a:schemeClr val="bg1"/>
                </a:solidFill>
              </a:rPr>
              <a:t> </a:t>
            </a:r>
            <a:r>
              <a:rPr lang="es-ES" sz="4000" b="1" dirty="0" err="1">
                <a:solidFill>
                  <a:schemeClr val="bg1"/>
                </a:solidFill>
              </a:rPr>
              <a:t>Ecclessiae</a:t>
            </a:r>
            <a:r>
              <a:rPr lang="es-ES" sz="40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#86:</a:t>
            </a:r>
          </a:p>
        </p:txBody>
      </p:sp>
    </p:spTree>
    <p:extLst>
      <p:ext uri="{BB962C8B-B14F-4D97-AF65-F5344CB8AC3E}">
        <p14:creationId xmlns:p14="http://schemas.microsoft.com/office/powerpoint/2010/main" val="26870912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075" y="117693"/>
            <a:ext cx="11446154"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La ironía es que la </a:t>
            </a:r>
            <a:r>
              <a:rPr lang="es-ES" sz="4800" b="1" dirty="0">
                <a:solidFill>
                  <a:srgbClr val="C00000"/>
                </a:solidFill>
              </a:rPr>
              <a:t>iglesia católica </a:t>
            </a:r>
            <a:r>
              <a:rPr lang="es-ES" sz="4800" b="1" dirty="0">
                <a:solidFill>
                  <a:srgbClr val="002060"/>
                </a:solidFill>
              </a:rPr>
              <a:t>dice que el sábado ha sido cambiado al domingo en la </a:t>
            </a:r>
            <a:r>
              <a:rPr lang="es-ES" sz="4800" b="1" dirty="0">
                <a:solidFill>
                  <a:srgbClr val="C00000"/>
                </a:solidFill>
              </a:rPr>
              <a:t>nueva </a:t>
            </a:r>
            <a:r>
              <a:rPr lang="es-ES" sz="4800" b="1" dirty="0" smtClean="0">
                <a:solidFill>
                  <a:srgbClr val="C00000"/>
                </a:solidFill>
              </a:rPr>
              <a:t>dispensación [nueva “administración” u orden]</a:t>
            </a:r>
            <a:r>
              <a:rPr lang="es-ES" sz="4800" b="1" dirty="0" smtClean="0">
                <a:solidFill>
                  <a:srgbClr val="002060"/>
                </a:solidFill>
              </a:rPr>
              <a:t>, </a:t>
            </a:r>
            <a:r>
              <a:rPr lang="es-ES" sz="4800" b="1" dirty="0">
                <a:solidFill>
                  <a:srgbClr val="002060"/>
                </a:solidFill>
              </a:rPr>
              <a:t>pero ellos siguen haciendo lo mismo que el judaísmo de la antigua dispensación. Tienen </a:t>
            </a:r>
            <a:r>
              <a:rPr lang="es-ES" sz="4800" b="1" dirty="0">
                <a:solidFill>
                  <a:srgbClr val="C00000"/>
                </a:solidFill>
              </a:rPr>
              <a:t>templos, altares, sacrificios, incienso, agua bendita, vestimentas sacerdotales, fiestas</a:t>
            </a:r>
            <a:r>
              <a:rPr lang="es-ES" sz="4800" b="1" dirty="0">
                <a:solidFill>
                  <a:srgbClr val="002060"/>
                </a:solidFill>
              </a:rPr>
              <a:t>, como si </a:t>
            </a:r>
            <a:r>
              <a:rPr lang="es-ES" sz="4800" b="1" dirty="0">
                <a:solidFill>
                  <a:srgbClr val="C00000"/>
                </a:solidFill>
              </a:rPr>
              <a:t>Cristo nunca hubiera venido</a:t>
            </a:r>
            <a:r>
              <a:rPr lang="es-ES" sz="4800" b="1" dirty="0">
                <a:solidFill>
                  <a:srgbClr val="002060"/>
                </a:solidFill>
              </a:rPr>
              <a:t>.</a:t>
            </a:r>
            <a:endParaRPr lang="es-ES" sz="4800" b="1" dirty="0" smtClean="0">
              <a:solidFill>
                <a:srgbClr val="C00000"/>
              </a:solidFill>
            </a:endParaRPr>
          </a:p>
        </p:txBody>
      </p:sp>
    </p:spTree>
    <p:extLst>
      <p:ext uri="{BB962C8B-B14F-4D97-AF65-F5344CB8AC3E}">
        <p14:creationId xmlns:p14="http://schemas.microsoft.com/office/powerpoint/2010/main" val="12478857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075" y="117693"/>
            <a:ext cx="11446154"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El papa declara que el Sábado es el día del </a:t>
            </a:r>
            <a:r>
              <a:rPr lang="es-ES" sz="6000" b="1" dirty="0">
                <a:solidFill>
                  <a:srgbClr val="C00000"/>
                </a:solidFill>
              </a:rPr>
              <a:t>antiguo pacto </a:t>
            </a:r>
            <a:r>
              <a:rPr lang="es-ES" sz="6000" b="1" dirty="0">
                <a:solidFill>
                  <a:srgbClr val="002060"/>
                </a:solidFill>
              </a:rPr>
              <a:t>y lo llama el </a:t>
            </a:r>
            <a:r>
              <a:rPr lang="es-ES" sz="6000" b="1" dirty="0">
                <a:solidFill>
                  <a:srgbClr val="C00000"/>
                </a:solidFill>
              </a:rPr>
              <a:t>Sábado judío</a:t>
            </a:r>
            <a:r>
              <a:rPr lang="es-ES" sz="6000" b="1" dirty="0">
                <a:solidFill>
                  <a:srgbClr val="002060"/>
                </a:solidFill>
              </a:rPr>
              <a:t>. El único problema con esto es que el sábado fue establecido en </a:t>
            </a:r>
            <a:r>
              <a:rPr lang="es-ES" sz="6000" b="1" dirty="0">
                <a:solidFill>
                  <a:srgbClr val="C00000"/>
                </a:solidFill>
              </a:rPr>
              <a:t>Génesis</a:t>
            </a:r>
            <a:r>
              <a:rPr lang="es-ES" sz="6000" b="1" dirty="0">
                <a:solidFill>
                  <a:srgbClr val="002060"/>
                </a:solidFill>
              </a:rPr>
              <a:t> antes que hubiese un </a:t>
            </a:r>
            <a:r>
              <a:rPr lang="es-ES" sz="6000" b="1" dirty="0">
                <a:solidFill>
                  <a:srgbClr val="C00000"/>
                </a:solidFill>
              </a:rPr>
              <a:t>antiguo pacto </a:t>
            </a:r>
            <a:r>
              <a:rPr lang="es-ES" sz="6000" b="1" dirty="0">
                <a:solidFill>
                  <a:srgbClr val="002060"/>
                </a:solidFill>
              </a:rPr>
              <a:t>y antes que </a:t>
            </a:r>
            <a:r>
              <a:rPr lang="es-ES" sz="6000" b="1" dirty="0">
                <a:solidFill>
                  <a:srgbClr val="C00000"/>
                </a:solidFill>
              </a:rPr>
              <a:t>hubiese un judío</a:t>
            </a:r>
            <a:r>
              <a:rPr lang="es-ES" sz="6000" b="1" dirty="0">
                <a:solidFill>
                  <a:srgbClr val="002060"/>
                </a:solidFill>
              </a:rPr>
              <a:t>.</a:t>
            </a:r>
            <a:endParaRPr lang="es-ES" sz="6000" b="1" dirty="0" smtClean="0">
              <a:solidFill>
                <a:srgbClr val="C00000"/>
              </a:solidFill>
            </a:endParaRPr>
          </a:p>
        </p:txBody>
      </p:sp>
    </p:spTree>
    <p:extLst>
      <p:ext uri="{BB962C8B-B14F-4D97-AF65-F5344CB8AC3E}">
        <p14:creationId xmlns:p14="http://schemas.microsoft.com/office/powerpoint/2010/main" val="15217450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28230" y="1213383"/>
            <a:ext cx="6391992" cy="1569660"/>
          </a:xfrm>
          <a:prstGeom prst="rect">
            <a:avLst/>
          </a:prstGeom>
          <a:noFill/>
        </p:spPr>
        <p:txBody>
          <a:bodyPr wrap="square" rtlCol="0">
            <a:spAutoFit/>
          </a:bodyPr>
          <a:lstStyle/>
          <a:p>
            <a:pPr lvl="0">
              <a:defRPr/>
            </a:pPr>
            <a:r>
              <a:rPr lang="es-ES" sz="3200" b="1" dirty="0">
                <a:solidFill>
                  <a:srgbClr val="0070C0"/>
                </a:solidFill>
              </a:rPr>
              <a:t>Según la Biblia, modificar la doctrina de Cristo con mandamientos de hombres es aceptable</a:t>
            </a: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56257"/>
            <a:ext cx="7026046" cy="1077218"/>
          </a:xfrm>
          <a:prstGeom prst="rect">
            <a:avLst/>
          </a:prstGeom>
          <a:noFill/>
        </p:spPr>
        <p:txBody>
          <a:bodyPr wrap="square" rtlCol="0">
            <a:spAutoFit/>
          </a:bodyPr>
          <a:lstStyle/>
          <a:p>
            <a:pPr lvl="0">
              <a:defRPr/>
            </a:pPr>
            <a:r>
              <a:rPr lang="es-ES" sz="3200" dirty="0">
                <a:solidFill>
                  <a:schemeClr val="accent1">
                    <a:lumMod val="50000"/>
                  </a:schemeClr>
                </a:solidFill>
              </a:rPr>
              <a:t>Según la Biblia, Jesús alivió a muchos de sus penas y sufrimientos en sábado</a:t>
            </a: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28230" y="4200071"/>
            <a:ext cx="6377729" cy="1077218"/>
          </a:xfrm>
          <a:prstGeom prst="rect">
            <a:avLst/>
          </a:prstGeom>
          <a:noFill/>
        </p:spPr>
        <p:txBody>
          <a:bodyPr wrap="square" rtlCol="0">
            <a:spAutoFit/>
          </a:bodyPr>
          <a:lstStyle/>
          <a:p>
            <a:pPr lvl="0">
              <a:defRPr/>
            </a:pPr>
            <a:r>
              <a:rPr lang="es-ES" sz="3200" b="1" dirty="0">
                <a:solidFill>
                  <a:srgbClr val="0070C0"/>
                </a:solidFill>
              </a:rPr>
              <a:t>La Virgen María guardó los domingos, según la Biblia</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28230" y="5480771"/>
            <a:ext cx="6391992" cy="1077218"/>
          </a:xfrm>
          <a:prstGeom prst="rect">
            <a:avLst/>
          </a:prstGeom>
          <a:noFill/>
        </p:spPr>
        <p:txBody>
          <a:bodyPr wrap="square" rtlCol="0">
            <a:spAutoFit/>
          </a:bodyPr>
          <a:lstStyle/>
          <a:p>
            <a:pPr>
              <a:defRPr/>
            </a:pPr>
            <a:r>
              <a:rPr lang="es-ES" sz="3200" dirty="0">
                <a:solidFill>
                  <a:schemeClr val="accent1">
                    <a:lumMod val="50000"/>
                  </a:schemeClr>
                </a:solidFill>
              </a:rPr>
              <a:t>El sábado es parte del "antiguo pacto"</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890391"/>
            <a:ext cx="6780527" cy="1077218"/>
          </a:xfrm>
          <a:prstGeom prst="rect">
            <a:avLst/>
          </a:prstGeom>
          <a:noFill/>
        </p:spPr>
        <p:txBody>
          <a:bodyPr wrap="square" rtlCol="0">
            <a:spAutoFit/>
          </a:bodyPr>
          <a:lstStyle/>
          <a:p>
            <a:pPr lvl="0">
              <a:defRPr/>
            </a:pPr>
            <a:r>
              <a:rPr lang="es-ES" sz="3200" dirty="0">
                <a:solidFill>
                  <a:schemeClr val="accent1">
                    <a:lumMod val="50000"/>
                  </a:schemeClr>
                </a:solidFill>
              </a:rPr>
              <a:t>Según </a:t>
            </a:r>
            <a:r>
              <a:rPr lang="es-ES" sz="3200" dirty="0" err="1">
                <a:solidFill>
                  <a:schemeClr val="accent1">
                    <a:lumMod val="50000"/>
                  </a:schemeClr>
                </a:solidFill>
              </a:rPr>
              <a:t>Dies</a:t>
            </a:r>
            <a:r>
              <a:rPr lang="es-ES" sz="3200" dirty="0">
                <a:solidFill>
                  <a:schemeClr val="accent1">
                    <a:lumMod val="50000"/>
                  </a:schemeClr>
                </a:solidFill>
              </a:rPr>
              <a:t> </a:t>
            </a:r>
            <a:r>
              <a:rPr lang="es-ES" sz="3200" dirty="0" err="1">
                <a:solidFill>
                  <a:schemeClr val="accent1">
                    <a:lumMod val="50000"/>
                  </a:schemeClr>
                </a:solidFill>
              </a:rPr>
              <a:t>Domini</a:t>
            </a:r>
            <a:r>
              <a:rPr lang="es-ES" sz="3200" dirty="0">
                <a:solidFill>
                  <a:schemeClr val="accent1">
                    <a:lumMod val="50000"/>
                  </a:schemeClr>
                </a:solidFill>
              </a:rPr>
              <a:t>, la observancia del domingo vino por tradición</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8656692" y="279350"/>
            <a:ext cx="1073180"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9811126" y="279350"/>
            <a:ext cx="1932651"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45157"/>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9803751" y="1658940"/>
            <a:ext cx="1947400"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8602344" y="4446292"/>
            <a:ext cx="1127528"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9830856" y="3038530"/>
            <a:ext cx="1938631"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8590020" y="5416128"/>
            <a:ext cx="1058432"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8616133" y="1699872"/>
            <a:ext cx="1032319"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9795986" y="4388214"/>
            <a:ext cx="199164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8656692" y="3038529"/>
            <a:ext cx="1087931"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9830856" y="5399342"/>
            <a:ext cx="2006392"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Tree>
    <p:extLst>
      <p:ext uri="{BB962C8B-B14F-4D97-AF65-F5344CB8AC3E}">
        <p14:creationId xmlns:p14="http://schemas.microsoft.com/office/powerpoint/2010/main" val="37271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25"/>
                                        </p:tgtEl>
                                        <p:attrNameLst>
                                          <p:attrName>fillcolor</p:attrName>
                                        </p:attrNameLst>
                                      </p:cBhvr>
                                      <p:to>
                                        <a:srgbClr val="00B050"/>
                                      </p:to>
                                    </p:animClr>
                                    <p:set>
                                      <p:cBhvr>
                                        <p:cTn id="31" dur="2000" fill="hold"/>
                                        <p:tgtEl>
                                          <p:spTgt spid="25"/>
                                        </p:tgtEl>
                                        <p:attrNameLst>
                                          <p:attrName>fill.type</p:attrName>
                                        </p:attrNameLst>
                                      </p:cBhvr>
                                      <p:to>
                                        <p:strVal val="solid"/>
                                      </p:to>
                                    </p:set>
                                    <p:set>
                                      <p:cBhvr>
                                        <p:cTn id="32" dur="2000" fill="hold"/>
                                        <p:tgtEl>
                                          <p:spTgt spid="25"/>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grpId="0" nodeType="clickEffect">
                                  <p:stCondLst>
                                    <p:cond delay="0"/>
                                  </p:stCondLst>
                                  <p:childTnLst>
                                    <p:animClr clrSpc="rgb" dir="cw">
                                      <p:cBhvr>
                                        <p:cTn id="40" dur="2000" fill="hold"/>
                                        <p:tgtEl>
                                          <p:spTgt spid="24"/>
                                        </p:tgtEl>
                                        <p:attrNameLst>
                                          <p:attrName>fillcolor</p:attrName>
                                        </p:attrNameLst>
                                      </p:cBhvr>
                                      <p:to>
                                        <a:srgbClr val="00B050"/>
                                      </p:to>
                                    </p:animClr>
                                    <p:set>
                                      <p:cBhvr>
                                        <p:cTn id="41" dur="2000" fill="hold"/>
                                        <p:tgtEl>
                                          <p:spTgt spid="24"/>
                                        </p:tgtEl>
                                        <p:attrNameLst>
                                          <p:attrName>fill.type</p:attrName>
                                        </p:attrNameLst>
                                      </p:cBhvr>
                                      <p:to>
                                        <p:strVal val="solid"/>
                                      </p:to>
                                    </p:set>
                                    <p:set>
                                      <p:cBhvr>
                                        <p:cTn id="42" dur="2000" fill="hold"/>
                                        <p:tgtEl>
                                          <p:spTgt spid="24"/>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89484" y="320160"/>
            <a:ext cx="5163266" cy="6186309"/>
          </a:xfrm>
          <a:prstGeom prst="rect">
            <a:avLst/>
          </a:prstGeom>
          <a:noFill/>
        </p:spPr>
        <p:txBody>
          <a:bodyPr wrap="square" rtlCol="0">
            <a:spAutoFit/>
          </a:bodyPr>
          <a:lstStyle/>
          <a:p>
            <a:pPr algn="ctr"/>
            <a:r>
              <a:rPr lang="es-ES" sz="66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¿Crees que el sábado es el verdadero Día del Señor, ayer, hoy y para siempre?</a:t>
            </a:r>
            <a:endParaRPr lang="es-US" sz="66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612992"/>
            <a:ext cx="11415251"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hablará palabras contra el Altísimo, y a los santos del Altísimo quebrantará, y pensará en cambiar los tiempos </a:t>
            </a:r>
            <a:r>
              <a:rPr lang="es-ES" sz="5400" b="1" dirty="0">
                <a:solidFill>
                  <a:srgbClr val="FFFF00"/>
                </a:solidFill>
              </a:rPr>
              <a:t>y la ley</a:t>
            </a:r>
            <a:r>
              <a:rPr lang="es-ES" sz="5400" b="1" dirty="0">
                <a:solidFill>
                  <a:schemeClr val="bg1"/>
                </a:solidFill>
              </a:rPr>
              <a:t>; y serán entregados en su mano hasta tiempo, y tiempos, y medio tiempo.”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Daniel 7:25: </a:t>
            </a:r>
            <a:r>
              <a:rPr lang="es-ES" dirty="0">
                <a:solidFill>
                  <a:schemeClr val="tx1"/>
                </a:solidFill>
              </a:rPr>
              <a:t>La profecía indica que la Iglesia Romana iba a procurar cambiar la ley de Dios</a:t>
            </a: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415498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b="1" i="1" dirty="0" err="1">
                <a:solidFill>
                  <a:schemeClr val="bg1"/>
                </a:solidFill>
                <a:latin typeface="Bauhaus 93" panose="04030905020B02020C02" pitchFamily="82" charset="0"/>
              </a:rPr>
              <a:t>Dies</a:t>
            </a:r>
            <a:r>
              <a:rPr lang="es-ES" sz="8800" b="1" i="1" dirty="0">
                <a:solidFill>
                  <a:schemeClr val="bg1"/>
                </a:solidFill>
                <a:latin typeface="Bauhaus 93" panose="04030905020B02020C02" pitchFamily="82" charset="0"/>
              </a:rPr>
              <a:t> </a:t>
            </a:r>
            <a:r>
              <a:rPr lang="es-ES" sz="8800" b="1" i="1" dirty="0" err="1" smtClean="0">
                <a:solidFill>
                  <a:schemeClr val="bg1"/>
                </a:solidFill>
                <a:latin typeface="Bauhaus 93" panose="04030905020B02020C02" pitchFamily="82" charset="0"/>
              </a:rPr>
              <a:t>Domini</a:t>
            </a:r>
            <a:r>
              <a:rPr lang="es-ES" sz="8800" b="1" i="1" dirty="0" smtClean="0">
                <a:solidFill>
                  <a:schemeClr val="bg1"/>
                </a:solidFill>
                <a:latin typeface="Bauhaus 93" panose="04030905020B02020C02" pitchFamily="82" charset="0"/>
              </a:rPr>
              <a:t> </a:t>
            </a:r>
            <a:r>
              <a:rPr lang="es-ES" sz="8800" dirty="0" smtClean="0">
                <a:solidFill>
                  <a:schemeClr val="bg1"/>
                </a:solidFill>
                <a:latin typeface="Bauhaus 93" panose="04030905020B02020C02" pitchFamily="82" charset="0"/>
              </a:rPr>
              <a:t>:</a:t>
            </a:r>
          </a:p>
          <a:p>
            <a:pPr algn="ctr"/>
            <a:r>
              <a:rPr lang="es-ES" sz="8800" dirty="0" smtClean="0">
                <a:solidFill>
                  <a:schemeClr val="bg1"/>
                </a:solidFill>
                <a:latin typeface="Bauhaus 93" panose="04030905020B02020C02" pitchFamily="82" charset="0"/>
              </a:rPr>
              <a:t> </a:t>
            </a:r>
            <a:r>
              <a:rPr lang="es-ES" sz="8800" dirty="0">
                <a:solidFill>
                  <a:schemeClr val="bg1"/>
                </a:solidFill>
                <a:latin typeface="Bauhaus 93" panose="04030905020B02020C02" pitchFamily="82" charset="0"/>
              </a:rPr>
              <a:t>La carta pastoral de Juan Pablo II</a:t>
            </a:r>
            <a:endParaRPr lang="es-ES" sz="88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3924" y="891756"/>
            <a:ext cx="10751575"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La Carta Pastoral </a:t>
            </a:r>
            <a:r>
              <a:rPr lang="es-ES" sz="4800" b="1" i="1" dirty="0" err="1">
                <a:solidFill>
                  <a:srgbClr val="C00000"/>
                </a:solidFill>
              </a:rPr>
              <a:t>Dies</a:t>
            </a:r>
            <a:r>
              <a:rPr lang="es-ES" sz="4800" b="1" i="1" dirty="0">
                <a:solidFill>
                  <a:srgbClr val="C00000"/>
                </a:solidFill>
              </a:rPr>
              <a:t> </a:t>
            </a:r>
            <a:r>
              <a:rPr lang="es-ES" sz="4800" b="1" i="1" dirty="0" err="1">
                <a:solidFill>
                  <a:srgbClr val="C00000"/>
                </a:solidFill>
              </a:rPr>
              <a:t>Domini</a:t>
            </a:r>
            <a:r>
              <a:rPr lang="es-ES" sz="4800" b="1" dirty="0">
                <a:solidFill>
                  <a:srgbClr val="002060"/>
                </a:solidFill>
              </a:rPr>
              <a:t> fue enviada desde el Vaticano el 31 de mayo en la Solemnidad del Pentecostés del año </a:t>
            </a:r>
            <a:r>
              <a:rPr lang="es-ES" sz="4800" b="1" dirty="0">
                <a:solidFill>
                  <a:srgbClr val="C00000"/>
                </a:solidFill>
              </a:rPr>
              <a:t>1998</a:t>
            </a:r>
            <a:r>
              <a:rPr lang="es-ES" sz="4800" b="1" dirty="0">
                <a:solidFill>
                  <a:srgbClr val="002060"/>
                </a:solidFill>
              </a:rPr>
              <a:t>. En este estudio vamos a comparar y contrastar el testimonio bíblico respecto al día de reposo y el testimonio de Juan Pablo II</a:t>
            </a:r>
            <a:endParaRPr lang="es-ES" sz="4800" b="1" i="1" dirty="0">
              <a:solidFill>
                <a:srgbClr val="AC0C45"/>
              </a:solidFill>
            </a:endParaRPr>
          </a:p>
        </p:txBody>
      </p:sp>
    </p:spTree>
    <p:extLst>
      <p:ext uri="{BB962C8B-B14F-4D97-AF65-F5344CB8AC3E}">
        <p14:creationId xmlns:p14="http://schemas.microsoft.com/office/powerpoint/2010/main" val="1485030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538817"/>
            <a:ext cx="10751575" cy="4524315"/>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Según la Biblia, </a:t>
            </a:r>
            <a:endParaRPr lang="es-ES" sz="7200" b="1" dirty="0" smtClean="0">
              <a:solidFill>
                <a:srgbClr val="002060"/>
              </a:solidFill>
            </a:endParaRPr>
          </a:p>
          <a:p>
            <a:r>
              <a:rPr lang="es-ES" sz="7200" b="1" dirty="0" smtClean="0">
                <a:solidFill>
                  <a:srgbClr val="002060"/>
                </a:solidFill>
              </a:rPr>
              <a:t>¿</a:t>
            </a:r>
            <a:r>
              <a:rPr lang="es-ES" sz="7200" b="1" dirty="0">
                <a:solidFill>
                  <a:srgbClr val="002060"/>
                </a:solidFill>
              </a:rPr>
              <a:t>cuál es el </a:t>
            </a:r>
            <a:r>
              <a:rPr lang="es-ES" sz="7200" b="1" dirty="0">
                <a:solidFill>
                  <a:srgbClr val="C00000"/>
                </a:solidFill>
              </a:rPr>
              <a:t>día</a:t>
            </a:r>
            <a:r>
              <a:rPr lang="es-ES" sz="7200" b="1" dirty="0">
                <a:solidFill>
                  <a:srgbClr val="002060"/>
                </a:solidFill>
              </a:rPr>
              <a:t> que Dios </a:t>
            </a:r>
            <a:r>
              <a:rPr lang="es-ES" sz="7200" b="1" dirty="0">
                <a:solidFill>
                  <a:srgbClr val="C00000"/>
                </a:solidFill>
              </a:rPr>
              <a:t>bendijo</a:t>
            </a:r>
            <a:r>
              <a:rPr lang="es-ES" sz="7200" b="1" dirty="0">
                <a:solidFill>
                  <a:srgbClr val="002060"/>
                </a:solidFill>
              </a:rPr>
              <a:t> y </a:t>
            </a:r>
            <a:r>
              <a:rPr lang="es-ES" sz="7200" b="1" dirty="0" smtClean="0">
                <a:solidFill>
                  <a:srgbClr val="C00000"/>
                </a:solidFill>
              </a:rPr>
              <a:t>santificó</a:t>
            </a:r>
            <a:r>
              <a:rPr lang="es-ES" sz="7200" b="1" dirty="0" smtClean="0">
                <a:solidFill>
                  <a:srgbClr val="002060"/>
                </a:solidFill>
              </a:rPr>
              <a:t>?</a:t>
            </a:r>
          </a:p>
          <a:p>
            <a:r>
              <a:rPr lang="es-ES" sz="7200" b="1" dirty="0" smtClean="0">
                <a:solidFill>
                  <a:srgbClr val="002060"/>
                </a:solidFill>
              </a:rPr>
              <a:t>¿</a:t>
            </a:r>
            <a:r>
              <a:rPr lang="es-ES" sz="7200" b="1" dirty="0">
                <a:solidFill>
                  <a:srgbClr val="002060"/>
                </a:solidFill>
              </a:rPr>
              <a:t>Cuál es el ‘</a:t>
            </a:r>
            <a:r>
              <a:rPr lang="es-ES" sz="7200" b="1" dirty="0">
                <a:solidFill>
                  <a:srgbClr val="C00000"/>
                </a:solidFill>
              </a:rPr>
              <a:t>día del Señor</a:t>
            </a:r>
            <a:r>
              <a:rPr lang="es-ES" sz="7200" b="1" dirty="0">
                <a:solidFill>
                  <a:srgbClr val="002060"/>
                </a:solidFill>
              </a:rPr>
              <a:t>’?</a:t>
            </a:r>
            <a:endParaRPr lang="es-ES" sz="7200" b="1" i="1" dirty="0">
              <a:solidFill>
                <a:srgbClr val="AC0C45"/>
              </a:solidFill>
            </a:endParaRPr>
          </a:p>
        </p:txBody>
      </p:sp>
    </p:spTree>
    <p:extLst>
      <p:ext uri="{BB962C8B-B14F-4D97-AF65-F5344CB8AC3E}">
        <p14:creationId xmlns:p14="http://schemas.microsoft.com/office/powerpoint/2010/main" val="2523030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126295"/>
            <a:ext cx="11415251"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acabó Dios en el </a:t>
            </a:r>
            <a:r>
              <a:rPr lang="es-ES" sz="5400" b="1" dirty="0">
                <a:solidFill>
                  <a:srgbClr val="FFFF00"/>
                </a:solidFill>
              </a:rPr>
              <a:t>día séptimo </a:t>
            </a:r>
            <a:r>
              <a:rPr lang="es-ES" sz="5400" b="1" dirty="0">
                <a:solidFill>
                  <a:schemeClr val="bg1"/>
                </a:solidFill>
              </a:rPr>
              <a:t>la obra que hizo; y reposó el </a:t>
            </a:r>
            <a:r>
              <a:rPr lang="es-ES" sz="5400" b="1" dirty="0">
                <a:solidFill>
                  <a:srgbClr val="FFFF00"/>
                </a:solidFill>
              </a:rPr>
              <a:t>día séptimo </a:t>
            </a:r>
            <a:r>
              <a:rPr lang="es-ES" sz="5400" b="1" dirty="0">
                <a:solidFill>
                  <a:schemeClr val="bg1"/>
                </a:solidFill>
              </a:rPr>
              <a:t>de toda la obra que hizo. </a:t>
            </a:r>
            <a:r>
              <a:rPr lang="es-ES" sz="5400" b="1" dirty="0">
                <a:solidFill>
                  <a:srgbClr val="FF0000"/>
                </a:solidFill>
              </a:rPr>
              <a:t>3</a:t>
            </a:r>
            <a:r>
              <a:rPr lang="es-ES" sz="5400" b="1" dirty="0">
                <a:solidFill>
                  <a:schemeClr val="bg1"/>
                </a:solidFill>
              </a:rPr>
              <a:t> Y </a:t>
            </a:r>
            <a:r>
              <a:rPr lang="es-ES" sz="5400" b="1" dirty="0">
                <a:solidFill>
                  <a:srgbClr val="FFFF00"/>
                </a:solidFill>
              </a:rPr>
              <a:t>bendijo Dios al </a:t>
            </a:r>
            <a:r>
              <a:rPr lang="es-ES" sz="5400" b="1" dirty="0" smtClean="0">
                <a:solidFill>
                  <a:srgbClr val="FFFF00"/>
                </a:solidFill>
              </a:rPr>
              <a:t>día séptimo</a:t>
            </a:r>
            <a:r>
              <a:rPr lang="es-ES" sz="5400" b="1" dirty="0">
                <a:solidFill>
                  <a:schemeClr val="bg1"/>
                </a:solidFill>
              </a:rPr>
              <a:t>, y lo </a:t>
            </a:r>
            <a:r>
              <a:rPr lang="es-ES" sz="5400" b="1" dirty="0">
                <a:solidFill>
                  <a:srgbClr val="FFFF00"/>
                </a:solidFill>
              </a:rPr>
              <a:t>santificó</a:t>
            </a:r>
            <a:r>
              <a:rPr lang="es-ES" sz="5400" b="1" dirty="0">
                <a:solidFill>
                  <a:schemeClr val="bg1"/>
                </a:solidFill>
              </a:rPr>
              <a:t>, porque en él reposó de toda la obra que había hecho en la creación.”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Génesis 2:2, 3:</a:t>
            </a:r>
          </a:p>
        </p:txBody>
      </p:sp>
    </p:spTree>
    <p:extLst>
      <p:ext uri="{BB962C8B-B14F-4D97-AF65-F5344CB8AC3E}">
        <p14:creationId xmlns:p14="http://schemas.microsoft.com/office/powerpoint/2010/main" val="4151615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742838"/>
            <a:ext cx="11415251"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Acuérdate del día de reposo para santificarlo. </a:t>
            </a:r>
            <a:r>
              <a:rPr lang="es-ES" sz="4000" b="1" dirty="0">
                <a:solidFill>
                  <a:srgbClr val="FF0000"/>
                </a:solidFill>
              </a:rPr>
              <a:t>9</a:t>
            </a:r>
            <a:r>
              <a:rPr lang="es-ES" sz="4000" b="1" dirty="0">
                <a:solidFill>
                  <a:schemeClr val="bg1"/>
                </a:solidFill>
              </a:rPr>
              <a:t> Seis días trabajarás, y harás toda tu obra; </a:t>
            </a:r>
            <a:r>
              <a:rPr lang="es-ES" sz="4000" b="1" dirty="0">
                <a:solidFill>
                  <a:srgbClr val="FF0000"/>
                </a:solidFill>
              </a:rPr>
              <a:t>10</a:t>
            </a:r>
            <a:r>
              <a:rPr lang="es-ES" sz="4000" b="1" dirty="0">
                <a:solidFill>
                  <a:schemeClr val="bg1"/>
                </a:solidFill>
              </a:rPr>
              <a:t> más </a:t>
            </a:r>
            <a:r>
              <a:rPr lang="es-ES" sz="4000" b="1" dirty="0">
                <a:solidFill>
                  <a:srgbClr val="FFFF00"/>
                </a:solidFill>
              </a:rPr>
              <a:t>el séptimo día </a:t>
            </a:r>
            <a:r>
              <a:rPr lang="es-ES" sz="4000" b="1" dirty="0">
                <a:solidFill>
                  <a:schemeClr val="bg1"/>
                </a:solidFill>
              </a:rPr>
              <a:t>es </a:t>
            </a:r>
            <a:r>
              <a:rPr lang="es-ES" sz="4000" b="1" dirty="0">
                <a:solidFill>
                  <a:srgbClr val="FFFF00"/>
                </a:solidFill>
              </a:rPr>
              <a:t>reposo para Jehová tú Dios</a:t>
            </a:r>
            <a:r>
              <a:rPr lang="es-ES" sz="4000" b="1" dirty="0">
                <a:solidFill>
                  <a:schemeClr val="bg1"/>
                </a:solidFill>
              </a:rPr>
              <a:t>; no hagas en él obra alguna, tú, ni tu hijo, ni tu hija, ni tu siervo, ni tu criada, ni tu bestia, ni tu extranjero que está dentro de tus puertas. </a:t>
            </a:r>
            <a:r>
              <a:rPr lang="es-ES" sz="4000" b="1" dirty="0">
                <a:solidFill>
                  <a:srgbClr val="FF0000"/>
                </a:solidFill>
              </a:rPr>
              <a:t>11</a:t>
            </a:r>
            <a:r>
              <a:rPr lang="es-ES" sz="4000" b="1" dirty="0">
                <a:solidFill>
                  <a:schemeClr val="bg1"/>
                </a:solidFill>
              </a:rPr>
              <a:t> Porque en seis días hizo Jehová los cielos y la tierra, el mar, y todas las cosas que en ellos hay, y reposó en el </a:t>
            </a:r>
            <a:r>
              <a:rPr lang="es-ES" sz="4000" b="1" dirty="0">
                <a:solidFill>
                  <a:srgbClr val="FFFF00"/>
                </a:solidFill>
              </a:rPr>
              <a:t>séptimo día</a:t>
            </a:r>
            <a:r>
              <a:rPr lang="es-ES" sz="4000" b="1" dirty="0">
                <a:solidFill>
                  <a:schemeClr val="bg1"/>
                </a:solidFill>
              </a:rPr>
              <a:t>; por tanto, Jehová </a:t>
            </a:r>
            <a:r>
              <a:rPr lang="es-ES" sz="4000" b="1" dirty="0">
                <a:solidFill>
                  <a:srgbClr val="FFFF00"/>
                </a:solidFill>
              </a:rPr>
              <a:t>bendijo el día de reposo y lo santificó</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Éxodo 20:8-11:</a:t>
            </a:r>
          </a:p>
        </p:txBody>
      </p:sp>
    </p:spTree>
    <p:extLst>
      <p:ext uri="{BB962C8B-B14F-4D97-AF65-F5344CB8AC3E}">
        <p14:creationId xmlns:p14="http://schemas.microsoft.com/office/powerpoint/2010/main" val="507538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90322"/>
            <a:ext cx="11415251"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También les dijo: El día de reposo fue hecho por causa del hombre, y no el hombre por causa del día de reposo. </a:t>
            </a:r>
            <a:r>
              <a:rPr lang="es-ES" sz="6000" b="1" dirty="0">
                <a:solidFill>
                  <a:srgbClr val="FF0000"/>
                </a:solidFill>
              </a:rPr>
              <a:t>28</a:t>
            </a:r>
            <a:r>
              <a:rPr lang="es-ES" sz="6000" b="1" dirty="0">
                <a:solidFill>
                  <a:schemeClr val="bg1"/>
                </a:solidFill>
              </a:rPr>
              <a:t> Por tanto, el Hijo del Hombre es </a:t>
            </a:r>
            <a:r>
              <a:rPr lang="es-ES" sz="6000" b="1" dirty="0">
                <a:solidFill>
                  <a:srgbClr val="FFFF00"/>
                </a:solidFill>
              </a:rPr>
              <a:t>Señor aun del día de reposo</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Marcos 2:27-28:</a:t>
            </a:r>
          </a:p>
        </p:txBody>
      </p:sp>
    </p:spTree>
    <p:extLst>
      <p:ext uri="{BB962C8B-B14F-4D97-AF65-F5344CB8AC3E}">
        <p14:creationId xmlns:p14="http://schemas.microsoft.com/office/powerpoint/2010/main" val="3194938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90322"/>
            <a:ext cx="11415251"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Si retrajeres del </a:t>
            </a:r>
            <a:r>
              <a:rPr lang="es-ES" sz="4000" b="1" dirty="0">
                <a:solidFill>
                  <a:srgbClr val="FFFF00"/>
                </a:solidFill>
              </a:rPr>
              <a:t>día de reposo </a:t>
            </a:r>
            <a:r>
              <a:rPr lang="es-ES" sz="4000" b="1" dirty="0">
                <a:solidFill>
                  <a:schemeClr val="bg1"/>
                </a:solidFill>
              </a:rPr>
              <a:t>tu pie, de hacer tu voluntad </a:t>
            </a:r>
            <a:r>
              <a:rPr lang="es-ES" sz="4000" b="1" dirty="0">
                <a:solidFill>
                  <a:srgbClr val="FFFF00"/>
                </a:solidFill>
              </a:rPr>
              <a:t>en mi día santo</a:t>
            </a:r>
            <a:r>
              <a:rPr lang="es-ES" sz="4000" b="1" dirty="0">
                <a:solidFill>
                  <a:schemeClr val="bg1"/>
                </a:solidFill>
              </a:rPr>
              <a:t>, y lo llamares delicia, [el día] santo, glorioso de Jehová; y lo venerares, no andando en tus propios caminos, ni buscando tu voluntad, ni hablando tus propias palabras, </a:t>
            </a:r>
            <a:r>
              <a:rPr lang="es-ES" sz="4000" b="1" dirty="0">
                <a:solidFill>
                  <a:srgbClr val="FF0000"/>
                </a:solidFill>
              </a:rPr>
              <a:t>14</a:t>
            </a:r>
            <a:r>
              <a:rPr lang="es-ES" sz="4000" b="1" dirty="0">
                <a:solidFill>
                  <a:schemeClr val="bg1"/>
                </a:solidFill>
              </a:rPr>
              <a:t> entonces te deleitarás en Jehová; </a:t>
            </a:r>
            <a:r>
              <a:rPr lang="es-ES" sz="4000" b="1" dirty="0" smtClean="0">
                <a:solidFill>
                  <a:schemeClr val="bg1"/>
                </a:solidFill>
              </a:rPr>
              <a:t>y yo </a:t>
            </a:r>
            <a:r>
              <a:rPr lang="es-ES" sz="4000" b="1" dirty="0">
                <a:solidFill>
                  <a:schemeClr val="bg1"/>
                </a:solidFill>
              </a:rPr>
              <a:t>te haré subir sobre las alturas de la tierra, y te daré a comer la heredad de Jacob tu padre; porque la boca de Jehová lo ha hablado.”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Isaías 58:13-14:</a:t>
            </a:r>
          </a:p>
        </p:txBody>
      </p:sp>
    </p:spTree>
    <p:extLst>
      <p:ext uri="{BB962C8B-B14F-4D97-AF65-F5344CB8AC3E}">
        <p14:creationId xmlns:p14="http://schemas.microsoft.com/office/powerpoint/2010/main" val="31338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40247" y="192541"/>
            <a:ext cx="11038930"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800" b="1" dirty="0" smtClean="0">
                <a:solidFill>
                  <a:srgbClr val="002060"/>
                </a:solidFill>
              </a:rPr>
              <a:t>Según </a:t>
            </a:r>
            <a:r>
              <a:rPr lang="es-ES" sz="8800" b="1" i="1" dirty="0" err="1">
                <a:solidFill>
                  <a:srgbClr val="C00000"/>
                </a:solidFill>
              </a:rPr>
              <a:t>Dies</a:t>
            </a:r>
            <a:r>
              <a:rPr lang="es-ES" sz="8800" b="1" i="1" dirty="0">
                <a:solidFill>
                  <a:srgbClr val="C00000"/>
                </a:solidFill>
              </a:rPr>
              <a:t> </a:t>
            </a:r>
            <a:r>
              <a:rPr lang="es-ES" sz="8800" b="1" i="1" dirty="0" err="1">
                <a:solidFill>
                  <a:srgbClr val="C00000"/>
                </a:solidFill>
              </a:rPr>
              <a:t>Domini</a:t>
            </a:r>
            <a:r>
              <a:rPr lang="es-ES" sz="8800" b="1" i="1" dirty="0">
                <a:solidFill>
                  <a:srgbClr val="C00000"/>
                </a:solidFill>
              </a:rPr>
              <a:t> </a:t>
            </a:r>
            <a:r>
              <a:rPr lang="es-ES" sz="8800" b="1" dirty="0">
                <a:solidFill>
                  <a:srgbClr val="002060"/>
                </a:solidFill>
              </a:rPr>
              <a:t>¿cuál día </a:t>
            </a:r>
            <a:r>
              <a:rPr lang="es-ES" sz="8800" b="1" dirty="0">
                <a:solidFill>
                  <a:srgbClr val="C00000"/>
                </a:solidFill>
              </a:rPr>
              <a:t>bendijo</a:t>
            </a:r>
            <a:r>
              <a:rPr lang="es-ES" sz="8800" b="1" dirty="0">
                <a:solidFill>
                  <a:srgbClr val="002060"/>
                </a:solidFill>
              </a:rPr>
              <a:t> y </a:t>
            </a:r>
            <a:r>
              <a:rPr lang="es-ES" sz="8800" b="1" dirty="0">
                <a:solidFill>
                  <a:srgbClr val="C00000"/>
                </a:solidFill>
              </a:rPr>
              <a:t>santificó</a:t>
            </a:r>
            <a:r>
              <a:rPr lang="es-ES" sz="8800" b="1" dirty="0">
                <a:solidFill>
                  <a:srgbClr val="002060"/>
                </a:solidFill>
              </a:rPr>
              <a:t> Dios? ¿Cuál es el </a:t>
            </a:r>
            <a:r>
              <a:rPr lang="es-ES" sz="8800" b="1" dirty="0">
                <a:solidFill>
                  <a:srgbClr val="C00000"/>
                </a:solidFill>
              </a:rPr>
              <a:t>Día del Señor</a:t>
            </a:r>
            <a:r>
              <a:rPr lang="es-ES" sz="8800" b="1" dirty="0">
                <a:solidFill>
                  <a:srgbClr val="002060"/>
                </a:solidFill>
              </a:rPr>
              <a:t>?</a:t>
            </a:r>
          </a:p>
        </p:txBody>
      </p:sp>
    </p:spTree>
    <p:extLst>
      <p:ext uri="{BB962C8B-B14F-4D97-AF65-F5344CB8AC3E}">
        <p14:creationId xmlns:p14="http://schemas.microsoft.com/office/powerpoint/2010/main" val="1065950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smtClean="0">
                <a:solidFill>
                  <a:schemeClr val="bg1"/>
                </a:solidFill>
                <a:latin typeface="Bauhaus 93" panose="04030905020B02020C02" pitchFamily="82" charset="0"/>
              </a:rPr>
              <a:t>Introducción</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948690"/>
            <a:ext cx="11038396"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El </a:t>
            </a:r>
            <a:r>
              <a:rPr lang="es-ES" sz="6000" b="1" dirty="0">
                <a:solidFill>
                  <a:srgbClr val="FFFF00"/>
                </a:solidFill>
              </a:rPr>
              <a:t>día de descanso </a:t>
            </a:r>
            <a:r>
              <a:rPr lang="es-ES" sz="6000" b="1" dirty="0">
                <a:solidFill>
                  <a:schemeClr val="bg1"/>
                </a:solidFill>
              </a:rPr>
              <a:t>[el </a:t>
            </a:r>
            <a:r>
              <a:rPr lang="es-ES" sz="6000" b="1" dirty="0">
                <a:solidFill>
                  <a:srgbClr val="FFFF00"/>
                </a:solidFill>
              </a:rPr>
              <a:t>Domingo</a:t>
            </a:r>
            <a:r>
              <a:rPr lang="es-ES" sz="6000" b="1" dirty="0">
                <a:solidFill>
                  <a:schemeClr val="bg1"/>
                </a:solidFill>
              </a:rPr>
              <a:t>] es tal ante todo porque es el día ‘</a:t>
            </a:r>
            <a:r>
              <a:rPr lang="es-ES" sz="6000" b="1" dirty="0">
                <a:solidFill>
                  <a:srgbClr val="FFFF00"/>
                </a:solidFill>
              </a:rPr>
              <a:t>bendecido</a:t>
            </a:r>
            <a:r>
              <a:rPr lang="es-ES" sz="6000" b="1" dirty="0">
                <a:solidFill>
                  <a:schemeClr val="bg1"/>
                </a:solidFill>
              </a:rPr>
              <a:t>’ y ‘</a:t>
            </a:r>
            <a:r>
              <a:rPr lang="es-ES" sz="6000" b="1" dirty="0">
                <a:solidFill>
                  <a:srgbClr val="FFFF00"/>
                </a:solidFill>
              </a:rPr>
              <a:t>santificado</a:t>
            </a:r>
            <a:r>
              <a:rPr lang="es-ES" sz="6000" b="1" dirty="0">
                <a:solidFill>
                  <a:schemeClr val="bg1"/>
                </a:solidFill>
              </a:rPr>
              <a:t>’ por Dios, o sea, </a:t>
            </a:r>
            <a:r>
              <a:rPr lang="es-ES" sz="6000" b="1" dirty="0">
                <a:solidFill>
                  <a:srgbClr val="FFFF00"/>
                </a:solidFill>
              </a:rPr>
              <a:t>separado</a:t>
            </a:r>
            <a:r>
              <a:rPr lang="es-ES" sz="6000" b="1" dirty="0">
                <a:solidFill>
                  <a:schemeClr val="bg1"/>
                </a:solidFill>
              </a:rPr>
              <a:t> de los otros días para ser, entre todos, el ‘</a:t>
            </a:r>
            <a:r>
              <a:rPr lang="es-ES" sz="6000" b="1" dirty="0">
                <a:solidFill>
                  <a:srgbClr val="FFFF00"/>
                </a:solidFill>
              </a:rPr>
              <a:t>día del Señor</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err="1">
                <a:solidFill>
                  <a:srgbClr val="FF0000"/>
                </a:solidFill>
                <a:latin typeface="Arial Black" panose="020B0A04020102020204" pitchFamily="34" charset="0"/>
              </a:rPr>
              <a:t>Dies</a:t>
            </a:r>
            <a:r>
              <a:rPr lang="es-ES" sz="3600" b="1" dirty="0">
                <a:solidFill>
                  <a:srgbClr val="FF0000"/>
                </a:solidFill>
                <a:latin typeface="Arial Black" panose="020B0A04020102020204" pitchFamily="34" charset="0"/>
              </a:rPr>
              <a:t> </a:t>
            </a:r>
            <a:r>
              <a:rPr lang="es-ES" sz="3600" b="1" dirty="0" err="1">
                <a:solidFill>
                  <a:srgbClr val="FF0000"/>
                </a:solidFill>
                <a:latin typeface="Arial Black" panose="020B0A04020102020204" pitchFamily="34" charset="0"/>
              </a:rPr>
              <a:t>Domini</a:t>
            </a:r>
            <a:r>
              <a:rPr lang="es-ES" sz="3600" b="1" dirty="0">
                <a:solidFill>
                  <a:srgbClr val="FF0000"/>
                </a:solidFill>
                <a:latin typeface="Arial Black" panose="020B0A04020102020204" pitchFamily="34" charset="0"/>
              </a:rPr>
              <a:t> párrafo #14:</a:t>
            </a:r>
          </a:p>
        </p:txBody>
      </p:sp>
    </p:spTree>
    <p:extLst>
      <p:ext uri="{BB962C8B-B14F-4D97-AF65-F5344CB8AC3E}">
        <p14:creationId xmlns:p14="http://schemas.microsoft.com/office/powerpoint/2010/main" val="3089465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0439" y="558531"/>
            <a:ext cx="11038930"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err="1">
                <a:solidFill>
                  <a:srgbClr val="002060"/>
                </a:solidFill>
              </a:rPr>
              <a:t>Samuele</a:t>
            </a:r>
            <a:r>
              <a:rPr lang="es-ES" sz="6600" b="1" dirty="0">
                <a:solidFill>
                  <a:srgbClr val="002060"/>
                </a:solidFill>
              </a:rPr>
              <a:t> </a:t>
            </a:r>
            <a:r>
              <a:rPr lang="es-ES" sz="6600" b="1" dirty="0" err="1">
                <a:solidFill>
                  <a:srgbClr val="002060"/>
                </a:solidFill>
              </a:rPr>
              <a:t>Bacchiocchi</a:t>
            </a:r>
            <a:r>
              <a:rPr lang="es-ES" sz="6600" b="1" dirty="0">
                <a:solidFill>
                  <a:srgbClr val="002060"/>
                </a:solidFill>
              </a:rPr>
              <a:t> explicó lo que hubiera sucedido si los apóstoles hubieran procurado </a:t>
            </a:r>
            <a:r>
              <a:rPr lang="es-ES" sz="6600" b="1" dirty="0">
                <a:solidFill>
                  <a:srgbClr val="C00000"/>
                </a:solidFill>
              </a:rPr>
              <a:t>cambiar</a:t>
            </a:r>
            <a:r>
              <a:rPr lang="es-ES" sz="6600" b="1" dirty="0">
                <a:solidFill>
                  <a:srgbClr val="002060"/>
                </a:solidFill>
              </a:rPr>
              <a:t> el día de reposo del sábado al domingo:</a:t>
            </a:r>
          </a:p>
        </p:txBody>
      </p:sp>
    </p:spTree>
    <p:extLst>
      <p:ext uri="{BB962C8B-B14F-4D97-AF65-F5344CB8AC3E}">
        <p14:creationId xmlns:p14="http://schemas.microsoft.com/office/powerpoint/2010/main" val="33566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094" y="1348800"/>
            <a:ext cx="11488993" cy="5509200"/>
          </a:xfrm>
          <a:prstGeom prst="rect">
            <a:avLst/>
          </a:prstGeom>
          <a:noFill/>
        </p:spPr>
        <p:txBody>
          <a:bodyPr wrap="square" rtlCol="0">
            <a:spAutoFit/>
          </a:bodyPr>
          <a:lstStyle/>
          <a:p>
            <a:r>
              <a:rPr lang="es-ES" sz="4400" b="1" dirty="0">
                <a:solidFill>
                  <a:schemeClr val="bg1"/>
                </a:solidFill>
              </a:rPr>
              <a:t>“. . . Si Pablo o algún otro apóstol hubiera intentado promover el abandono del sábado que era una institución milenaria profundamente arraigada en la conciencia religiosa del pueblo, para reemplazarlo con la observancia del Domingo, se </a:t>
            </a:r>
            <a:r>
              <a:rPr lang="es-ES" sz="4400" b="1" dirty="0">
                <a:solidFill>
                  <a:srgbClr val="FFFF00"/>
                </a:solidFill>
              </a:rPr>
              <a:t>hubiera levantado gran oposición </a:t>
            </a:r>
            <a:r>
              <a:rPr lang="es-ES" sz="4400" b="1" dirty="0">
                <a:solidFill>
                  <a:schemeClr val="bg1"/>
                </a:solidFill>
              </a:rPr>
              <a:t>por parte de los judíos cristianos como sucedió en el caso de la </a:t>
            </a:r>
            <a:r>
              <a:rPr lang="es-ES" sz="4400" b="1" dirty="0">
                <a:solidFill>
                  <a:srgbClr val="FFFF00"/>
                </a:solidFill>
              </a:rPr>
              <a:t>circuncisión</a:t>
            </a:r>
            <a:r>
              <a:rPr lang="es-ES" sz="4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a:solidFill>
                  <a:srgbClr val="FF0000"/>
                </a:solidFill>
                <a:latin typeface="Arial Black" panose="020B0A04020102020204" pitchFamily="34" charset="0"/>
              </a:rPr>
              <a:t>Samuele</a:t>
            </a:r>
            <a:r>
              <a:rPr lang="en-US" sz="3200" b="1" dirty="0">
                <a:solidFill>
                  <a:srgbClr val="FF0000"/>
                </a:solidFill>
                <a:latin typeface="Arial Black" panose="020B0A04020102020204" pitchFamily="34" charset="0"/>
              </a:rPr>
              <a:t> </a:t>
            </a:r>
            <a:r>
              <a:rPr lang="en-US" sz="3200" b="1" dirty="0" err="1">
                <a:solidFill>
                  <a:srgbClr val="FF0000"/>
                </a:solidFill>
                <a:latin typeface="Arial Black" panose="020B0A04020102020204" pitchFamily="34" charset="0"/>
              </a:rPr>
              <a:t>Bacchiocchi</a:t>
            </a:r>
            <a:r>
              <a:rPr lang="en-US" sz="3200" b="1" dirty="0">
                <a:solidFill>
                  <a:srgbClr val="FF0000"/>
                </a:solidFill>
                <a:latin typeface="Arial Black" panose="020B0A04020102020204" pitchFamily="34" charset="0"/>
              </a:rPr>
              <a:t>, </a:t>
            </a:r>
            <a:r>
              <a:rPr lang="en-US" sz="3200" b="1" dirty="0" smtClean="0">
                <a:solidFill>
                  <a:srgbClr val="FF0000"/>
                </a:solidFill>
                <a:latin typeface="Arial Black" panose="020B0A04020102020204" pitchFamily="34" charset="0"/>
              </a:rPr>
              <a:t>“Pope’s Call for Observance of Sunday” Issues, Friday, August 7, 1998</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54140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9978" y="137529"/>
            <a:ext cx="11038396" cy="6555641"/>
          </a:xfrm>
          <a:prstGeom prst="rect">
            <a:avLst/>
          </a:prstGeom>
          <a:noFill/>
        </p:spPr>
        <p:txBody>
          <a:bodyPr wrap="square" rtlCol="0">
            <a:spAutoFit/>
          </a:bodyPr>
          <a:lstStyle/>
          <a:p>
            <a:r>
              <a:rPr lang="es-ES" sz="6000" b="1" dirty="0" smtClean="0">
                <a:solidFill>
                  <a:srgbClr val="FFFF00"/>
                </a:solidFill>
              </a:rPr>
              <a:t>La </a:t>
            </a:r>
            <a:r>
              <a:rPr lang="es-ES" sz="6000" b="1" dirty="0">
                <a:solidFill>
                  <a:srgbClr val="FFFF00"/>
                </a:solidFill>
              </a:rPr>
              <a:t>falta de cualquier eco de controversia </a:t>
            </a:r>
            <a:r>
              <a:rPr lang="es-ES" sz="6000" b="1" dirty="0">
                <a:solidFill>
                  <a:schemeClr val="bg1"/>
                </a:solidFill>
              </a:rPr>
              <a:t>en cuanto al sábado y al domingo en el Nuevo Testamento es una evidencia contundente de que el inicio de la observancia del domingo fue un </a:t>
            </a:r>
            <a:r>
              <a:rPr lang="es-ES" sz="6000" b="1" dirty="0">
                <a:solidFill>
                  <a:srgbClr val="FFFF00"/>
                </a:solidFill>
              </a:rPr>
              <a:t>fenómeno post-apostólico</a:t>
            </a:r>
            <a:r>
              <a:rPr lang="es-ES" sz="6000" b="1" dirty="0" smtClean="0">
                <a:solidFill>
                  <a:schemeClr val="bg1"/>
                </a:solidFill>
              </a:rPr>
              <a:t>.”</a:t>
            </a:r>
            <a:endParaRPr lang="es-ES" sz="6000" b="1" dirty="0">
              <a:solidFill>
                <a:schemeClr val="bg1"/>
              </a:solidFill>
            </a:endParaRPr>
          </a:p>
        </p:txBody>
      </p:sp>
    </p:spTree>
    <p:extLst>
      <p:ext uri="{BB962C8B-B14F-4D97-AF65-F5344CB8AC3E}">
        <p14:creationId xmlns:p14="http://schemas.microsoft.com/office/powerpoint/2010/main" val="1504987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0439" y="558531"/>
            <a:ext cx="11038930"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C00000"/>
                </a:solidFill>
              </a:rPr>
              <a:t>Según la Biblia</a:t>
            </a:r>
            <a:r>
              <a:rPr lang="es-ES" sz="6600" b="1" dirty="0">
                <a:solidFill>
                  <a:srgbClr val="002060"/>
                </a:solidFill>
              </a:rPr>
              <a:t>, ¿cuál es el día que está en el mismo centro de todo </a:t>
            </a:r>
            <a:r>
              <a:rPr lang="es-ES" sz="6600" b="1" dirty="0">
                <a:solidFill>
                  <a:srgbClr val="C00000"/>
                </a:solidFill>
              </a:rPr>
              <a:t>culto</a:t>
            </a:r>
            <a:r>
              <a:rPr lang="es-ES" sz="6600" b="1" dirty="0">
                <a:solidFill>
                  <a:srgbClr val="002060"/>
                </a:solidFill>
              </a:rPr>
              <a:t> y </a:t>
            </a:r>
            <a:r>
              <a:rPr lang="es-ES" sz="6600" b="1" dirty="0">
                <a:solidFill>
                  <a:srgbClr val="C00000"/>
                </a:solidFill>
              </a:rPr>
              <a:t>adoración</a:t>
            </a:r>
            <a:r>
              <a:rPr lang="es-ES" sz="6600" b="1" dirty="0">
                <a:solidFill>
                  <a:srgbClr val="002060"/>
                </a:solidFill>
              </a:rPr>
              <a:t>? ¿Qué día </a:t>
            </a:r>
            <a:r>
              <a:rPr lang="es-ES" sz="6600" b="1" dirty="0">
                <a:solidFill>
                  <a:srgbClr val="C00000"/>
                </a:solidFill>
              </a:rPr>
              <a:t>distingue</a:t>
            </a:r>
            <a:r>
              <a:rPr lang="es-ES" sz="6600" b="1" dirty="0">
                <a:solidFill>
                  <a:srgbClr val="002060"/>
                </a:solidFill>
              </a:rPr>
              <a:t> al </a:t>
            </a:r>
            <a:r>
              <a:rPr lang="es-ES" sz="6600" b="1" dirty="0">
                <a:solidFill>
                  <a:srgbClr val="C00000"/>
                </a:solidFill>
              </a:rPr>
              <a:t>Creador</a:t>
            </a:r>
            <a:r>
              <a:rPr lang="es-ES" sz="6600" b="1" dirty="0">
                <a:solidFill>
                  <a:srgbClr val="002060"/>
                </a:solidFill>
              </a:rPr>
              <a:t> de </a:t>
            </a:r>
            <a:r>
              <a:rPr lang="es-ES" sz="6600" b="1" dirty="0">
                <a:solidFill>
                  <a:srgbClr val="C00000"/>
                </a:solidFill>
              </a:rPr>
              <a:t>Sus criaturas</a:t>
            </a:r>
            <a:r>
              <a:rPr lang="es-ES" sz="6600" b="1" dirty="0">
                <a:solidFill>
                  <a:srgbClr val="002060"/>
                </a:solidFill>
              </a:rPr>
              <a:t>?</a:t>
            </a:r>
          </a:p>
        </p:txBody>
      </p:sp>
    </p:spTree>
    <p:extLst>
      <p:ext uri="{BB962C8B-B14F-4D97-AF65-F5344CB8AC3E}">
        <p14:creationId xmlns:p14="http://schemas.microsoft.com/office/powerpoint/2010/main" val="3195648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681282"/>
            <a:ext cx="11200629"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Vi volar por en medio del cielo a otro ángel, que tenía el evangelio eterno para predicarlo a los moradores de la tierra, a toda nación, tribu, lengua y pueblo, 7 diciendo a gran voz: Temed a Dios, y dadle gloria, porque la hora de su juicio ha llegado; y </a:t>
            </a:r>
            <a:r>
              <a:rPr lang="es-ES" sz="4800" b="1" dirty="0">
                <a:solidFill>
                  <a:srgbClr val="FFFF00"/>
                </a:solidFill>
              </a:rPr>
              <a:t>adorad a aquel que hizo el cielo y la tierra, el mar y las fuentes de las aguas</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a:solidFill>
                  <a:srgbClr val="FF0000"/>
                </a:solidFill>
                <a:latin typeface="Arial Black" panose="020B0A04020102020204" pitchFamily="34" charset="0"/>
              </a:rPr>
              <a:t>Apocalipsis</a:t>
            </a:r>
            <a:r>
              <a:rPr lang="en-US" sz="3200" b="1" dirty="0">
                <a:solidFill>
                  <a:srgbClr val="FF0000"/>
                </a:solidFill>
                <a:latin typeface="Arial Black" panose="020B0A04020102020204" pitchFamily="34" charset="0"/>
              </a:rPr>
              <a:t> 14:6-7:</a:t>
            </a:r>
          </a:p>
        </p:txBody>
      </p:sp>
    </p:spTree>
    <p:extLst>
      <p:ext uri="{BB962C8B-B14F-4D97-AF65-F5344CB8AC3E}">
        <p14:creationId xmlns:p14="http://schemas.microsoft.com/office/powerpoint/2010/main" val="1015036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623703"/>
            <a:ext cx="10943304"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La expresión ‘</a:t>
            </a:r>
            <a:r>
              <a:rPr lang="es-ES" sz="5400" b="1" dirty="0">
                <a:solidFill>
                  <a:srgbClr val="C00000"/>
                </a:solidFill>
              </a:rPr>
              <a:t>adorad a aquel que hizo el cielo y la tierra, el mar y las fuentes de las aguas</a:t>
            </a:r>
            <a:r>
              <a:rPr lang="es-ES" sz="5400" b="1" dirty="0">
                <a:solidFill>
                  <a:srgbClr val="002060"/>
                </a:solidFill>
              </a:rPr>
              <a:t>’ hace alusión directa al </a:t>
            </a:r>
            <a:r>
              <a:rPr lang="es-ES" sz="5400" b="1" dirty="0">
                <a:solidFill>
                  <a:srgbClr val="C00000"/>
                </a:solidFill>
              </a:rPr>
              <a:t>cuarto mandamiento </a:t>
            </a:r>
            <a:r>
              <a:rPr lang="es-ES" sz="5400" b="1" dirty="0">
                <a:solidFill>
                  <a:srgbClr val="002060"/>
                </a:solidFill>
              </a:rPr>
              <a:t>a donde dice que el Sábado es la </a:t>
            </a:r>
            <a:r>
              <a:rPr lang="es-ES" sz="5400" b="1" dirty="0">
                <a:solidFill>
                  <a:srgbClr val="C00000"/>
                </a:solidFill>
              </a:rPr>
              <a:t>señal semanal del creador de los cielos y la tierra</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2564379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681282"/>
            <a:ext cx="11200629"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Porque en seis días hizo Jehová </a:t>
            </a:r>
            <a:r>
              <a:rPr lang="es-ES" sz="6000" b="1" dirty="0">
                <a:solidFill>
                  <a:srgbClr val="FFFF00"/>
                </a:solidFill>
              </a:rPr>
              <a:t>los cielos y la tierra, el mar, y todas las cosas que en ellos hay</a:t>
            </a:r>
            <a:r>
              <a:rPr lang="es-ES" sz="6000" b="1" dirty="0">
                <a:solidFill>
                  <a:schemeClr val="bg1"/>
                </a:solidFill>
              </a:rPr>
              <a:t>, y reposó en el </a:t>
            </a:r>
            <a:r>
              <a:rPr lang="es-ES" sz="6000" b="1" dirty="0">
                <a:solidFill>
                  <a:srgbClr val="FFFF00"/>
                </a:solidFill>
              </a:rPr>
              <a:t>séptimo día</a:t>
            </a:r>
            <a:r>
              <a:rPr lang="es-ES" sz="6000" b="1" dirty="0">
                <a:solidFill>
                  <a:schemeClr val="bg1"/>
                </a:solidFill>
              </a:rPr>
              <a:t>; por tanto, Jehová bendijo el día de reposo y lo santificó.”</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a:solidFill>
                  <a:srgbClr val="FF0000"/>
                </a:solidFill>
                <a:latin typeface="Arial Black" panose="020B0A04020102020204" pitchFamily="34" charset="0"/>
              </a:rPr>
              <a:t>Éxodo</a:t>
            </a:r>
            <a:r>
              <a:rPr lang="en-US" sz="3200" b="1" dirty="0">
                <a:solidFill>
                  <a:srgbClr val="FF0000"/>
                </a:solidFill>
                <a:latin typeface="Arial Black" panose="020B0A04020102020204" pitchFamily="34" charset="0"/>
              </a:rPr>
              <a:t> 20:11:</a:t>
            </a:r>
          </a:p>
        </p:txBody>
      </p:sp>
    </p:spTree>
    <p:extLst>
      <p:ext uri="{BB962C8B-B14F-4D97-AF65-F5344CB8AC3E}">
        <p14:creationId xmlns:p14="http://schemas.microsoft.com/office/powerpoint/2010/main" val="1923667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1108985"/>
            <a:ext cx="11200629"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Porque como los cielos nuevos y la nueva tierra que yo hago permanecerán delante de mí, dice Jehová, así permanecerá vuestra descendencia y vuestro nombre. 23 Y de mes en mes, y de </a:t>
            </a:r>
            <a:r>
              <a:rPr lang="es-ES" sz="4800" b="1" dirty="0">
                <a:solidFill>
                  <a:srgbClr val="FFFF00"/>
                </a:solidFill>
              </a:rPr>
              <a:t>Sábado</a:t>
            </a:r>
            <a:r>
              <a:rPr lang="es-ES" sz="4800" b="1" dirty="0">
                <a:solidFill>
                  <a:schemeClr val="bg1"/>
                </a:solidFill>
              </a:rPr>
              <a:t> en </a:t>
            </a:r>
            <a:r>
              <a:rPr lang="es-ES" sz="4800" b="1" dirty="0">
                <a:solidFill>
                  <a:srgbClr val="FFFF00"/>
                </a:solidFill>
              </a:rPr>
              <a:t>Sábado</a:t>
            </a:r>
            <a:r>
              <a:rPr lang="es-ES" sz="4800" b="1" dirty="0">
                <a:solidFill>
                  <a:schemeClr val="bg1"/>
                </a:solidFill>
              </a:rPr>
              <a:t>, </a:t>
            </a:r>
            <a:r>
              <a:rPr lang="es-ES" sz="4800" b="1" dirty="0">
                <a:solidFill>
                  <a:srgbClr val="FFFF00"/>
                </a:solidFill>
              </a:rPr>
              <a:t>vendrán todos a adorar </a:t>
            </a:r>
            <a:r>
              <a:rPr lang="es-ES" sz="4800" b="1" dirty="0">
                <a:solidFill>
                  <a:schemeClr val="bg1"/>
                </a:solidFill>
              </a:rPr>
              <a:t>delante de mí, dijo Jehová.”</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a:solidFill>
                  <a:srgbClr val="FF0000"/>
                </a:solidFill>
                <a:latin typeface="Arial Black" panose="020B0A04020102020204" pitchFamily="34" charset="0"/>
              </a:rPr>
              <a:t>Isaías</a:t>
            </a:r>
            <a:r>
              <a:rPr lang="en-US" sz="3200" b="1" dirty="0">
                <a:solidFill>
                  <a:srgbClr val="FF0000"/>
                </a:solidFill>
                <a:latin typeface="Arial Black" panose="020B0A04020102020204" pitchFamily="34" charset="0"/>
              </a:rPr>
              <a:t> 66:22, 23:</a:t>
            </a:r>
          </a:p>
        </p:txBody>
      </p:sp>
    </p:spTree>
    <p:extLst>
      <p:ext uri="{BB962C8B-B14F-4D97-AF65-F5344CB8AC3E}">
        <p14:creationId xmlns:p14="http://schemas.microsoft.com/office/powerpoint/2010/main" val="3729119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623703"/>
            <a:ext cx="10943304"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Según </a:t>
            </a:r>
            <a:r>
              <a:rPr lang="es-ES" sz="8000" b="1" dirty="0" err="1">
                <a:solidFill>
                  <a:srgbClr val="C00000"/>
                </a:solidFill>
              </a:rPr>
              <a:t>Dies</a:t>
            </a:r>
            <a:r>
              <a:rPr lang="es-ES" sz="8000" b="1" dirty="0">
                <a:solidFill>
                  <a:srgbClr val="C00000"/>
                </a:solidFill>
              </a:rPr>
              <a:t> </a:t>
            </a:r>
            <a:r>
              <a:rPr lang="es-ES" sz="8000" b="1" dirty="0" err="1">
                <a:solidFill>
                  <a:srgbClr val="C00000"/>
                </a:solidFill>
              </a:rPr>
              <a:t>Domini</a:t>
            </a:r>
            <a:r>
              <a:rPr lang="es-ES" sz="8000" b="1" dirty="0">
                <a:solidFill>
                  <a:srgbClr val="002060"/>
                </a:solidFill>
              </a:rPr>
              <a:t>, ¿cuál día está en el mismo </a:t>
            </a:r>
            <a:r>
              <a:rPr lang="es-ES" sz="8000" b="1" dirty="0">
                <a:solidFill>
                  <a:srgbClr val="C00000"/>
                </a:solidFill>
              </a:rPr>
              <a:t>centro</a:t>
            </a:r>
            <a:r>
              <a:rPr lang="es-ES" sz="8000" b="1" dirty="0">
                <a:solidFill>
                  <a:srgbClr val="002060"/>
                </a:solidFill>
              </a:rPr>
              <a:t> de todo </a:t>
            </a:r>
            <a:r>
              <a:rPr lang="es-ES" sz="8000" b="1" dirty="0">
                <a:solidFill>
                  <a:srgbClr val="C00000"/>
                </a:solidFill>
              </a:rPr>
              <a:t>culto</a:t>
            </a:r>
            <a:r>
              <a:rPr lang="es-ES" sz="8000" b="1" dirty="0">
                <a:solidFill>
                  <a:srgbClr val="002060"/>
                </a:solidFill>
              </a:rPr>
              <a:t> y </a:t>
            </a:r>
            <a:r>
              <a:rPr lang="es-ES" sz="8000" b="1" dirty="0">
                <a:solidFill>
                  <a:srgbClr val="C00000"/>
                </a:solidFill>
              </a:rPr>
              <a:t>adoración</a:t>
            </a:r>
            <a:r>
              <a:rPr lang="es-ES" sz="8000" b="1" dirty="0">
                <a:solidFill>
                  <a:srgbClr val="002060"/>
                </a:solidFill>
              </a:rPr>
              <a:t>?</a:t>
            </a:r>
            <a:endParaRPr lang="es-ES" sz="8000" b="1" dirty="0" smtClean="0">
              <a:solidFill>
                <a:srgbClr val="002060"/>
              </a:solidFill>
            </a:endParaRPr>
          </a:p>
        </p:txBody>
      </p:sp>
    </p:spTree>
    <p:extLst>
      <p:ext uri="{BB962C8B-B14F-4D97-AF65-F5344CB8AC3E}">
        <p14:creationId xmlns:p14="http://schemas.microsoft.com/office/powerpoint/2010/main" val="4033426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Hace unos años </a:t>
            </a:r>
            <a:r>
              <a:rPr lang="es-ES" sz="4400" b="1" dirty="0" smtClean="0">
                <a:solidFill>
                  <a:srgbClr val="002060"/>
                </a:solidFill>
              </a:rPr>
              <a:t>prediqué </a:t>
            </a:r>
            <a:r>
              <a:rPr lang="es-ES" sz="4400" b="1" dirty="0">
                <a:solidFill>
                  <a:srgbClr val="002060"/>
                </a:solidFill>
              </a:rPr>
              <a:t>una serie de sermones en nuestra Universidad Adventista del Plata. Una de las noches presenté un sermón sobre la </a:t>
            </a:r>
            <a:r>
              <a:rPr lang="es-ES" sz="4400" b="1" dirty="0">
                <a:solidFill>
                  <a:srgbClr val="FF0000"/>
                </a:solidFill>
              </a:rPr>
              <a:t>gran ramera </a:t>
            </a:r>
            <a:r>
              <a:rPr lang="es-ES" sz="4400" b="1" dirty="0">
                <a:solidFill>
                  <a:srgbClr val="002060"/>
                </a:solidFill>
              </a:rPr>
              <a:t>de Apocalipsis 17. Al comienzo del tema </a:t>
            </a:r>
            <a:r>
              <a:rPr lang="es-ES" sz="4400" b="1" dirty="0" smtClean="0">
                <a:solidFill>
                  <a:srgbClr val="002060"/>
                </a:solidFill>
              </a:rPr>
              <a:t>anuncié </a:t>
            </a:r>
            <a:r>
              <a:rPr lang="es-ES" sz="4400" b="1" dirty="0">
                <a:solidFill>
                  <a:srgbClr val="002060"/>
                </a:solidFill>
              </a:rPr>
              <a:t>que no iba a decirle al público a qué sistema religioso apuntaba este capítulo. Les dije que tan solo iba a presentar las características y ellos entonces tendrían que buscar el cumplimiento.</a:t>
            </a: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856357"/>
            <a:ext cx="11200629"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Esta profunda relación del </a:t>
            </a:r>
            <a:r>
              <a:rPr lang="es-ES" sz="4800" b="1" dirty="0">
                <a:solidFill>
                  <a:srgbClr val="FFFF00"/>
                </a:solidFill>
              </a:rPr>
              <a:t>domingo</a:t>
            </a:r>
            <a:r>
              <a:rPr lang="es-ES" sz="4800" b="1" dirty="0">
                <a:solidFill>
                  <a:schemeClr val="bg1"/>
                </a:solidFill>
              </a:rPr>
              <a:t> con la </a:t>
            </a:r>
            <a:r>
              <a:rPr lang="es-ES" sz="4800" b="1" dirty="0">
                <a:solidFill>
                  <a:srgbClr val="FFFF00"/>
                </a:solidFill>
              </a:rPr>
              <a:t>resurrección</a:t>
            </a:r>
            <a:r>
              <a:rPr lang="es-ES" sz="4800" b="1" dirty="0">
                <a:solidFill>
                  <a:schemeClr val="bg1"/>
                </a:solidFill>
              </a:rPr>
              <a:t> del Señor es puesta en relieve con fuerza por todas las Iglesias, tanto en Occidente como en Oriente. En la tradición de las Iglesias orientales, en particular, cada domingo es la </a:t>
            </a:r>
            <a:r>
              <a:rPr lang="es-ES" sz="4800" b="1" i="1" u="sng" dirty="0" err="1" smtClean="0">
                <a:solidFill>
                  <a:schemeClr val="bg1"/>
                </a:solidFill>
              </a:rPr>
              <a:t>anastásimos</a:t>
            </a:r>
            <a:r>
              <a:rPr lang="es-ES" sz="4800" b="1" i="1" u="sng" dirty="0" smtClean="0">
                <a:solidFill>
                  <a:schemeClr val="bg1"/>
                </a:solidFill>
              </a:rPr>
              <a:t> </a:t>
            </a:r>
            <a:r>
              <a:rPr lang="es-ES" sz="4800" b="1" i="1" u="sng" dirty="0" err="1" smtClean="0">
                <a:solidFill>
                  <a:schemeClr val="bg1"/>
                </a:solidFill>
              </a:rPr>
              <a:t>heméra</a:t>
            </a:r>
            <a:r>
              <a:rPr lang="es-ES" sz="4800" b="1" dirty="0">
                <a:solidFill>
                  <a:schemeClr val="bg1"/>
                </a:solidFill>
              </a:rPr>
              <a:t>, </a:t>
            </a:r>
            <a:r>
              <a:rPr lang="es-ES" sz="4800" b="1" u="sng" dirty="0">
                <a:solidFill>
                  <a:schemeClr val="bg1"/>
                </a:solidFill>
              </a:rPr>
              <a:t>el día de la resurrección</a:t>
            </a:r>
            <a:r>
              <a:rPr lang="es-ES" sz="4800" b="1" dirty="0">
                <a:solidFill>
                  <a:schemeClr val="bg1"/>
                </a:solidFill>
              </a:rPr>
              <a:t>, y precisamente por ello es el </a:t>
            </a:r>
            <a:r>
              <a:rPr lang="es-ES" sz="4800" b="1" dirty="0">
                <a:solidFill>
                  <a:srgbClr val="FFFF00"/>
                </a:solidFill>
              </a:rPr>
              <a:t>centro de todo culto </a:t>
            </a:r>
            <a:r>
              <a:rPr lang="es-ES" sz="4800" b="1" dirty="0">
                <a:solidFill>
                  <a:schemeClr val="bg1"/>
                </a:solidFill>
              </a:rPr>
              <a:t>[</a:t>
            </a:r>
            <a:r>
              <a:rPr lang="es-ES" sz="4800" b="1" dirty="0">
                <a:solidFill>
                  <a:srgbClr val="FFFF00"/>
                </a:solidFill>
              </a:rPr>
              <a:t>adoración</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Dies Domini </a:t>
            </a:r>
            <a:r>
              <a:rPr lang="en-US" sz="3200" b="1" dirty="0" err="1">
                <a:solidFill>
                  <a:srgbClr val="FF0000"/>
                </a:solidFill>
                <a:latin typeface="Arial Black" panose="020B0A04020102020204" pitchFamily="34" charset="0"/>
              </a:rPr>
              <a:t>Párrafo</a:t>
            </a:r>
            <a:r>
              <a:rPr lang="en-US" sz="3200" b="1" dirty="0">
                <a:solidFill>
                  <a:srgbClr val="FF0000"/>
                </a:solidFill>
                <a:latin typeface="Arial Black" panose="020B0A04020102020204" pitchFamily="34" charset="0"/>
              </a:rPr>
              <a:t> #19:</a:t>
            </a:r>
          </a:p>
        </p:txBody>
      </p:sp>
    </p:spTree>
    <p:extLst>
      <p:ext uri="{BB962C8B-B14F-4D97-AF65-F5344CB8AC3E}">
        <p14:creationId xmlns:p14="http://schemas.microsoft.com/office/powerpoint/2010/main" val="4118663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3" y="1563543"/>
            <a:ext cx="5692878" cy="1077218"/>
          </a:xfrm>
          <a:prstGeom prst="rect">
            <a:avLst/>
          </a:prstGeom>
          <a:noFill/>
        </p:spPr>
        <p:txBody>
          <a:bodyPr wrap="square" rtlCol="0">
            <a:spAutoFit/>
          </a:bodyPr>
          <a:lstStyle/>
          <a:p>
            <a:pPr lvl="0">
              <a:defRPr/>
            </a:pPr>
            <a:r>
              <a:rPr lang="es-ES" sz="3200" b="1" dirty="0">
                <a:solidFill>
                  <a:srgbClr val="0070C0"/>
                </a:solidFill>
              </a:rPr>
              <a:t>Según la Biblia, el Día del Señor es el </a:t>
            </a:r>
            <a:r>
              <a:rPr lang="es-ES" sz="3200" b="1" dirty="0" smtClean="0">
                <a:solidFill>
                  <a:srgbClr val="0070C0"/>
                </a:solidFill>
              </a:rPr>
              <a:t>sábado</a:t>
            </a:r>
            <a:endParaRPr lang="es-ES" sz="3200" b="1" dirty="0">
              <a:solidFill>
                <a:srgbClr val="0070C0"/>
              </a:solidFill>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5035625" cy="1077218"/>
          </a:xfrm>
          <a:prstGeom prst="rect">
            <a:avLst/>
          </a:prstGeom>
          <a:noFill/>
        </p:spPr>
        <p:txBody>
          <a:bodyPr wrap="square" rtlCol="0">
            <a:spAutoFit/>
          </a:bodyPr>
          <a:lstStyle/>
          <a:p>
            <a:pPr lvl="0">
              <a:defRPr/>
            </a:pPr>
            <a:r>
              <a:rPr lang="es-ES" sz="3200" i="1" dirty="0" err="1">
                <a:solidFill>
                  <a:schemeClr val="accent1">
                    <a:lumMod val="50000"/>
                  </a:schemeClr>
                </a:solidFill>
              </a:rPr>
              <a:t>Dies</a:t>
            </a:r>
            <a:r>
              <a:rPr lang="es-ES" sz="3200" i="1" dirty="0">
                <a:solidFill>
                  <a:schemeClr val="accent1">
                    <a:lumMod val="50000"/>
                  </a:schemeClr>
                </a:solidFill>
              </a:rPr>
              <a:t> </a:t>
            </a:r>
            <a:r>
              <a:rPr lang="es-ES" sz="3200" i="1" dirty="0" err="1">
                <a:solidFill>
                  <a:schemeClr val="accent1">
                    <a:lumMod val="50000"/>
                  </a:schemeClr>
                </a:solidFill>
              </a:rPr>
              <a:t>Domini</a:t>
            </a:r>
            <a:r>
              <a:rPr lang="es-ES" sz="3200" i="1" dirty="0">
                <a:solidFill>
                  <a:schemeClr val="accent1">
                    <a:lumMod val="50000"/>
                  </a:schemeClr>
                </a:solidFill>
              </a:rPr>
              <a:t> </a:t>
            </a:r>
            <a:r>
              <a:rPr lang="es-ES" sz="3200" dirty="0">
                <a:solidFill>
                  <a:schemeClr val="accent1">
                    <a:lumMod val="50000"/>
                  </a:schemeClr>
                </a:solidFill>
              </a:rPr>
              <a:t>significa Día del Dominio</a:t>
            </a: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45943"/>
            <a:ext cx="6377729" cy="1077218"/>
          </a:xfrm>
          <a:prstGeom prst="rect">
            <a:avLst/>
          </a:prstGeom>
          <a:noFill/>
        </p:spPr>
        <p:txBody>
          <a:bodyPr wrap="square" rtlCol="0">
            <a:spAutoFit/>
          </a:bodyPr>
          <a:lstStyle/>
          <a:p>
            <a:pPr lvl="0">
              <a:defRPr/>
            </a:pPr>
            <a:r>
              <a:rPr lang="es-ES" sz="3200" b="1" dirty="0">
                <a:solidFill>
                  <a:srgbClr val="0070C0"/>
                </a:solidFill>
              </a:rPr>
              <a:t>Los apóstoles trataron de cambiar el día de reposo de sábado a domingo</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5393" y="5492883"/>
            <a:ext cx="5965259" cy="1077218"/>
          </a:xfrm>
          <a:prstGeom prst="rect">
            <a:avLst/>
          </a:prstGeom>
          <a:noFill/>
        </p:spPr>
        <p:txBody>
          <a:bodyPr wrap="square" rtlCol="0">
            <a:spAutoFit/>
          </a:bodyPr>
          <a:lstStyle/>
          <a:p>
            <a:pPr>
              <a:defRPr/>
            </a:pPr>
            <a:r>
              <a:rPr lang="es-ES" sz="3200" dirty="0">
                <a:solidFill>
                  <a:schemeClr val="accent1">
                    <a:lumMod val="50000"/>
                  </a:schemeClr>
                </a:solidFill>
              </a:rPr>
              <a:t>El domingo es la señal semanal del creador de los cielos y la tierra</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2808836"/>
            <a:ext cx="5035624" cy="1077218"/>
          </a:xfrm>
          <a:prstGeom prst="rect">
            <a:avLst/>
          </a:prstGeom>
          <a:noFill/>
        </p:spPr>
        <p:txBody>
          <a:bodyPr wrap="square" rtlCol="0">
            <a:spAutoFit/>
          </a:bodyPr>
          <a:lstStyle/>
          <a:p>
            <a:pPr lvl="0">
              <a:defRPr/>
            </a:pPr>
            <a:r>
              <a:rPr lang="es-ES" sz="3200" dirty="0">
                <a:solidFill>
                  <a:schemeClr val="accent1">
                    <a:lumMod val="50000"/>
                  </a:schemeClr>
                </a:solidFill>
              </a:rPr>
              <a:t>Según </a:t>
            </a:r>
            <a:r>
              <a:rPr lang="es-ES" sz="3200" i="1" dirty="0" err="1">
                <a:solidFill>
                  <a:schemeClr val="accent1">
                    <a:lumMod val="50000"/>
                  </a:schemeClr>
                </a:solidFill>
              </a:rPr>
              <a:t>Dies</a:t>
            </a:r>
            <a:r>
              <a:rPr lang="es-ES" sz="3200" i="1" dirty="0">
                <a:solidFill>
                  <a:schemeClr val="accent1">
                    <a:lumMod val="50000"/>
                  </a:schemeClr>
                </a:solidFill>
              </a:rPr>
              <a:t> </a:t>
            </a:r>
            <a:r>
              <a:rPr lang="es-ES" sz="3200" i="1" dirty="0" err="1">
                <a:solidFill>
                  <a:schemeClr val="accent1">
                    <a:lumMod val="50000"/>
                  </a:schemeClr>
                </a:solidFill>
              </a:rPr>
              <a:t>Domini</a:t>
            </a:r>
            <a:r>
              <a:rPr lang="es-ES" sz="3200" dirty="0">
                <a:solidFill>
                  <a:schemeClr val="accent1">
                    <a:lumMod val="50000"/>
                  </a:schemeClr>
                </a:solidFill>
              </a:rPr>
              <a:t>, el </a:t>
            </a:r>
            <a:r>
              <a:rPr lang="es-ES" sz="3200" dirty="0" smtClean="0">
                <a:solidFill>
                  <a:schemeClr val="accent1">
                    <a:lumMod val="50000"/>
                  </a:schemeClr>
                </a:solidFill>
              </a:rPr>
              <a:t>Día </a:t>
            </a:r>
            <a:r>
              <a:rPr lang="es-ES" sz="3200" dirty="0">
                <a:solidFill>
                  <a:schemeClr val="accent1">
                    <a:lumMod val="50000"/>
                  </a:schemeClr>
                </a:solidFill>
              </a:rPr>
              <a:t>del Señor es el sábado</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9811132" y="174309"/>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8208374" y="225167"/>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45157"/>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8208372" y="1602648"/>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8208374" y="2985894"/>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8208373" y="4462870"/>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8208372" y="5745954"/>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9811126" y="1677203"/>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9811128" y="2983011"/>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9811127" y="4426598"/>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9811126" y="5739105"/>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623703"/>
            <a:ext cx="10943304" cy="4524315"/>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9600" b="1" dirty="0">
                <a:solidFill>
                  <a:srgbClr val="002060"/>
                </a:solidFill>
              </a:rPr>
              <a:t>Según </a:t>
            </a:r>
            <a:r>
              <a:rPr lang="es-ES" sz="9600" b="1" dirty="0">
                <a:solidFill>
                  <a:srgbClr val="C00000"/>
                </a:solidFill>
              </a:rPr>
              <a:t>la Biblia</a:t>
            </a:r>
            <a:r>
              <a:rPr lang="es-ES" sz="9600" b="1" dirty="0">
                <a:solidFill>
                  <a:srgbClr val="002060"/>
                </a:solidFill>
              </a:rPr>
              <a:t>, ¿cuál es la </a:t>
            </a:r>
            <a:r>
              <a:rPr lang="es-ES" sz="9600" b="1" dirty="0">
                <a:solidFill>
                  <a:srgbClr val="C00000"/>
                </a:solidFill>
              </a:rPr>
              <a:t>señal</a:t>
            </a:r>
            <a:r>
              <a:rPr lang="es-ES" sz="9600" b="1" dirty="0">
                <a:solidFill>
                  <a:srgbClr val="002060"/>
                </a:solidFill>
              </a:rPr>
              <a:t> entre </a:t>
            </a:r>
            <a:r>
              <a:rPr lang="es-ES" sz="9600" b="1" dirty="0">
                <a:solidFill>
                  <a:srgbClr val="C00000"/>
                </a:solidFill>
              </a:rPr>
              <a:t>Dios y Su </a:t>
            </a:r>
            <a:r>
              <a:rPr lang="es-ES" sz="9600" b="1" dirty="0" smtClean="0">
                <a:solidFill>
                  <a:srgbClr val="C00000"/>
                </a:solidFill>
              </a:rPr>
              <a:t>pueblo</a:t>
            </a:r>
            <a:r>
              <a:rPr lang="es-ES" sz="9600" b="1" dirty="0" smtClean="0">
                <a:solidFill>
                  <a:srgbClr val="002060"/>
                </a:solidFill>
              </a:rPr>
              <a:t>?</a:t>
            </a:r>
          </a:p>
        </p:txBody>
      </p:sp>
    </p:spTree>
    <p:extLst>
      <p:ext uri="{BB962C8B-B14F-4D97-AF65-F5344CB8AC3E}">
        <p14:creationId xmlns:p14="http://schemas.microsoft.com/office/powerpoint/2010/main" val="4248459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856357"/>
            <a:ext cx="11200629"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les di también mis días de </a:t>
            </a:r>
            <a:r>
              <a:rPr lang="es-ES" sz="6600" b="1" dirty="0">
                <a:solidFill>
                  <a:srgbClr val="FFFF00"/>
                </a:solidFill>
              </a:rPr>
              <a:t>reposo</a:t>
            </a:r>
            <a:r>
              <a:rPr lang="es-ES" sz="6600" b="1" dirty="0">
                <a:solidFill>
                  <a:schemeClr val="bg1"/>
                </a:solidFill>
              </a:rPr>
              <a:t>, para que fuesen por </a:t>
            </a:r>
            <a:r>
              <a:rPr lang="es-ES" sz="6600" b="1" dirty="0">
                <a:solidFill>
                  <a:srgbClr val="FFFF00"/>
                </a:solidFill>
              </a:rPr>
              <a:t>señal entre mí y ellos</a:t>
            </a:r>
            <a:r>
              <a:rPr lang="es-ES" sz="6600" b="1" dirty="0">
                <a:solidFill>
                  <a:schemeClr val="bg1"/>
                </a:solidFill>
              </a:rPr>
              <a:t>, para que supiesen que yo soy Jehová que los santifico.”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Ezequiel 20:12:</a:t>
            </a:r>
          </a:p>
        </p:txBody>
      </p:sp>
    </p:spTree>
    <p:extLst>
      <p:ext uri="{BB962C8B-B14F-4D97-AF65-F5344CB8AC3E}">
        <p14:creationId xmlns:p14="http://schemas.microsoft.com/office/powerpoint/2010/main" val="4005491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1020495"/>
            <a:ext cx="11200629" cy="5170646"/>
          </a:xfrm>
          <a:prstGeom prst="rect">
            <a:avLst/>
          </a:prstGeom>
          <a:noFill/>
        </p:spPr>
        <p:txBody>
          <a:bodyPr wrap="square" rtlCol="0">
            <a:spAutoFit/>
          </a:bodyPr>
          <a:lstStyle/>
          <a:p>
            <a:r>
              <a:rPr lang="es-ES" sz="6600" b="1" dirty="0" smtClean="0">
                <a:solidFill>
                  <a:schemeClr val="bg1"/>
                </a:solidFill>
              </a:rPr>
              <a:t>“. </a:t>
            </a:r>
            <a:r>
              <a:rPr lang="es-ES" sz="6600" b="1" dirty="0">
                <a:solidFill>
                  <a:schemeClr val="bg1"/>
                </a:solidFill>
              </a:rPr>
              <a:t>. . y santificad mis días de reposo, y sean por </a:t>
            </a:r>
            <a:r>
              <a:rPr lang="es-ES" sz="6600" b="1" dirty="0">
                <a:solidFill>
                  <a:srgbClr val="FFFF00"/>
                </a:solidFill>
              </a:rPr>
              <a:t>señal entre mí y vosotros</a:t>
            </a:r>
            <a:r>
              <a:rPr lang="es-ES" sz="6600" b="1" dirty="0">
                <a:solidFill>
                  <a:schemeClr val="bg1"/>
                </a:solidFill>
              </a:rPr>
              <a:t>, para que sepáis que yo soy Jehová vuestro Dios.”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Ezequiel 20:20:</a:t>
            </a:r>
          </a:p>
        </p:txBody>
      </p:sp>
    </p:spTree>
    <p:extLst>
      <p:ext uri="{BB962C8B-B14F-4D97-AF65-F5344CB8AC3E}">
        <p14:creationId xmlns:p14="http://schemas.microsoft.com/office/powerpoint/2010/main" val="1872078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623703"/>
            <a:ext cx="10943304"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800" b="1" dirty="0">
                <a:solidFill>
                  <a:srgbClr val="002060"/>
                </a:solidFill>
              </a:rPr>
              <a:t>Según </a:t>
            </a:r>
            <a:r>
              <a:rPr lang="es-ES" sz="8800" b="1" dirty="0" err="1">
                <a:solidFill>
                  <a:srgbClr val="C00000"/>
                </a:solidFill>
              </a:rPr>
              <a:t>Dies</a:t>
            </a:r>
            <a:r>
              <a:rPr lang="es-ES" sz="8800" b="1" dirty="0">
                <a:solidFill>
                  <a:srgbClr val="C00000"/>
                </a:solidFill>
              </a:rPr>
              <a:t> </a:t>
            </a:r>
            <a:r>
              <a:rPr lang="es-ES" sz="8800" b="1" dirty="0" err="1">
                <a:solidFill>
                  <a:srgbClr val="C00000"/>
                </a:solidFill>
              </a:rPr>
              <a:t>Domini</a:t>
            </a:r>
            <a:r>
              <a:rPr lang="es-ES" sz="8800" b="1" dirty="0">
                <a:solidFill>
                  <a:srgbClr val="002060"/>
                </a:solidFill>
              </a:rPr>
              <a:t>, ¿cuál es la </a:t>
            </a:r>
            <a:r>
              <a:rPr lang="es-ES" sz="8800" b="1" dirty="0">
                <a:solidFill>
                  <a:srgbClr val="C00000"/>
                </a:solidFill>
              </a:rPr>
              <a:t>señal</a:t>
            </a:r>
            <a:r>
              <a:rPr lang="es-ES" sz="8800" b="1" dirty="0">
                <a:solidFill>
                  <a:srgbClr val="002060"/>
                </a:solidFill>
              </a:rPr>
              <a:t> que distingue al </a:t>
            </a:r>
            <a:r>
              <a:rPr lang="es-ES" sz="8800" b="1" dirty="0">
                <a:solidFill>
                  <a:srgbClr val="C00000"/>
                </a:solidFill>
              </a:rPr>
              <a:t>verdadero pueblo de Dios</a:t>
            </a:r>
            <a:r>
              <a:rPr lang="es-ES" sz="8800" b="1" dirty="0">
                <a:solidFill>
                  <a:srgbClr val="002060"/>
                </a:solidFill>
              </a:rPr>
              <a:t>?</a:t>
            </a:r>
            <a:endParaRPr lang="es-ES" sz="8800" b="1" dirty="0" smtClean="0">
              <a:solidFill>
                <a:srgbClr val="002060"/>
              </a:solidFill>
            </a:endParaRPr>
          </a:p>
        </p:txBody>
      </p:sp>
    </p:spTree>
    <p:extLst>
      <p:ext uri="{BB962C8B-B14F-4D97-AF65-F5344CB8AC3E}">
        <p14:creationId xmlns:p14="http://schemas.microsoft.com/office/powerpoint/2010/main" val="3580945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814018"/>
            <a:ext cx="11200629"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El libro de Apocalipsis testimonia la costumbre de llamar a este </a:t>
            </a:r>
            <a:r>
              <a:rPr lang="es-ES" sz="5400" b="1" dirty="0">
                <a:solidFill>
                  <a:srgbClr val="FFFF00"/>
                </a:solidFill>
              </a:rPr>
              <a:t>primer día de la semana</a:t>
            </a:r>
            <a:r>
              <a:rPr lang="es-ES" sz="5400" b="1" dirty="0">
                <a:solidFill>
                  <a:schemeClr val="bg1"/>
                </a:solidFill>
              </a:rPr>
              <a:t> el ‘</a:t>
            </a:r>
            <a:r>
              <a:rPr lang="es-ES" sz="5400" b="1" dirty="0">
                <a:solidFill>
                  <a:srgbClr val="FFFF00"/>
                </a:solidFill>
              </a:rPr>
              <a:t>día del Señor</a:t>
            </a:r>
            <a:r>
              <a:rPr lang="es-ES" sz="5400" b="1" dirty="0" smtClean="0">
                <a:solidFill>
                  <a:schemeClr val="bg1"/>
                </a:solidFill>
              </a:rPr>
              <a:t>.’ [Ap. 1:10] </a:t>
            </a:r>
            <a:r>
              <a:rPr lang="es-ES" sz="5400" b="1" dirty="0">
                <a:solidFill>
                  <a:schemeClr val="bg1"/>
                </a:solidFill>
              </a:rPr>
              <a:t>De hecho, ésta será una de las características que </a:t>
            </a:r>
            <a:r>
              <a:rPr lang="es-ES" sz="5400" b="1" dirty="0">
                <a:solidFill>
                  <a:srgbClr val="FFFF00"/>
                </a:solidFill>
              </a:rPr>
              <a:t>distinguirá a los cristianos </a:t>
            </a:r>
            <a:r>
              <a:rPr lang="es-ES" sz="5400" b="1" dirty="0">
                <a:solidFill>
                  <a:schemeClr val="bg1"/>
                </a:solidFill>
              </a:rPr>
              <a:t>respecto al mundo circundante.”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Dies Domini, </a:t>
            </a:r>
            <a:r>
              <a:rPr lang="en-US" sz="3200" b="1" dirty="0" err="1">
                <a:solidFill>
                  <a:srgbClr val="FF0000"/>
                </a:solidFill>
                <a:latin typeface="Arial Black" panose="020B0A04020102020204" pitchFamily="34" charset="0"/>
              </a:rPr>
              <a:t>párrafo</a:t>
            </a:r>
            <a:r>
              <a:rPr lang="en-US" sz="3200" b="1" dirty="0">
                <a:solidFill>
                  <a:srgbClr val="FF0000"/>
                </a:solidFill>
                <a:latin typeface="Arial Black" panose="020B0A04020102020204" pitchFamily="34" charset="0"/>
              </a:rPr>
              <a:t> #21:</a:t>
            </a:r>
          </a:p>
        </p:txBody>
      </p:sp>
    </p:spTree>
    <p:extLst>
      <p:ext uri="{BB962C8B-B14F-4D97-AF65-F5344CB8AC3E}">
        <p14:creationId xmlns:p14="http://schemas.microsoft.com/office/powerpoint/2010/main" val="1662182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368502"/>
            <a:ext cx="10943304"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Según los estudiosos de la cronología bíblica, Apocalipsis y el evangelio según San Juan fueron escritos por la misma persona más o menos al mismo tiempo. En ninguno de los dos libros se le llama al domingo el </a:t>
            </a:r>
            <a:r>
              <a:rPr lang="es-ES" sz="4400" b="1" dirty="0">
                <a:solidFill>
                  <a:srgbClr val="C00000"/>
                </a:solidFill>
              </a:rPr>
              <a:t>día del Señor</a:t>
            </a:r>
            <a:r>
              <a:rPr lang="es-ES" sz="4400" b="1" dirty="0">
                <a:solidFill>
                  <a:srgbClr val="002060"/>
                </a:solidFill>
              </a:rPr>
              <a:t> o el </a:t>
            </a:r>
            <a:r>
              <a:rPr lang="es-ES" sz="4400" b="1" dirty="0">
                <a:solidFill>
                  <a:srgbClr val="C00000"/>
                </a:solidFill>
              </a:rPr>
              <a:t>memorial de la resurrección</a:t>
            </a:r>
            <a:r>
              <a:rPr lang="es-ES" sz="4400" b="1" dirty="0">
                <a:solidFill>
                  <a:srgbClr val="002060"/>
                </a:solidFill>
              </a:rPr>
              <a:t>. Nunca se dice que </a:t>
            </a:r>
            <a:r>
              <a:rPr lang="es-ES" sz="4400" b="1" dirty="0">
                <a:solidFill>
                  <a:srgbClr val="C00000"/>
                </a:solidFill>
              </a:rPr>
              <a:t>el domingo es santo</a:t>
            </a:r>
            <a:r>
              <a:rPr lang="es-ES" sz="4400" b="1" dirty="0">
                <a:solidFill>
                  <a:srgbClr val="002060"/>
                </a:solidFill>
              </a:rPr>
              <a:t>, que es </a:t>
            </a:r>
            <a:r>
              <a:rPr lang="es-ES" sz="4400" b="1" dirty="0">
                <a:solidFill>
                  <a:srgbClr val="C00000"/>
                </a:solidFill>
              </a:rPr>
              <a:t>día de reposo</a:t>
            </a:r>
            <a:r>
              <a:rPr lang="es-ES" sz="4400" b="1" dirty="0">
                <a:solidFill>
                  <a:srgbClr val="002060"/>
                </a:solidFill>
              </a:rPr>
              <a:t>, que </a:t>
            </a:r>
            <a:r>
              <a:rPr lang="es-ES" sz="4400" b="1" dirty="0">
                <a:solidFill>
                  <a:srgbClr val="C00000"/>
                </a:solidFill>
              </a:rPr>
              <a:t>se debe ir a la iglesia </a:t>
            </a:r>
            <a:r>
              <a:rPr lang="es-ES" sz="4400" b="1" dirty="0">
                <a:solidFill>
                  <a:srgbClr val="002060"/>
                </a:solidFill>
              </a:rPr>
              <a:t>o </a:t>
            </a:r>
            <a:r>
              <a:rPr lang="es-ES" sz="4400" b="1" dirty="0">
                <a:solidFill>
                  <a:srgbClr val="C00000"/>
                </a:solidFill>
              </a:rPr>
              <a:t>que se debe honrar</a:t>
            </a:r>
            <a:r>
              <a:rPr lang="es-ES" sz="4400" b="1" dirty="0">
                <a:solidFill>
                  <a:srgbClr val="002060"/>
                </a:solidFill>
              </a:rPr>
              <a:t> por causa de la resurrección.</a:t>
            </a:r>
            <a:endParaRPr lang="es-ES" sz="4400" b="1" dirty="0" smtClean="0">
              <a:solidFill>
                <a:srgbClr val="002060"/>
              </a:solidFill>
            </a:endParaRPr>
          </a:p>
        </p:txBody>
      </p:sp>
    </p:spTree>
    <p:extLst>
      <p:ext uri="{BB962C8B-B14F-4D97-AF65-F5344CB8AC3E}">
        <p14:creationId xmlns:p14="http://schemas.microsoft.com/office/powerpoint/2010/main" val="2024259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1" y="368502"/>
            <a:ext cx="1119589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Es más, por </a:t>
            </a:r>
            <a:r>
              <a:rPr lang="es-ES" sz="4400" b="1" dirty="0">
                <a:solidFill>
                  <a:srgbClr val="C00000"/>
                </a:solidFill>
              </a:rPr>
              <a:t>unos cien años </a:t>
            </a:r>
            <a:r>
              <a:rPr lang="es-ES" sz="4400" b="1" dirty="0">
                <a:solidFill>
                  <a:srgbClr val="002060"/>
                </a:solidFill>
              </a:rPr>
              <a:t>después de la resurrección, la iglesia honraba la resurrección </a:t>
            </a:r>
            <a:r>
              <a:rPr lang="es-ES" sz="4400" b="1" dirty="0">
                <a:solidFill>
                  <a:srgbClr val="C00000"/>
                </a:solidFill>
              </a:rPr>
              <a:t>anualmente</a:t>
            </a:r>
            <a:r>
              <a:rPr lang="es-ES" sz="4400" b="1" dirty="0">
                <a:solidFill>
                  <a:srgbClr val="002060"/>
                </a:solidFill>
              </a:rPr>
              <a:t> celebrándolo en el día de la </a:t>
            </a:r>
            <a:r>
              <a:rPr lang="es-ES" sz="4400" b="1" dirty="0">
                <a:solidFill>
                  <a:srgbClr val="C00000"/>
                </a:solidFill>
              </a:rPr>
              <a:t>Pascua el 14 </a:t>
            </a:r>
            <a:r>
              <a:rPr lang="es-ES" sz="4400" b="1" dirty="0" smtClean="0">
                <a:solidFill>
                  <a:srgbClr val="C00000"/>
                </a:solidFill>
              </a:rPr>
              <a:t>de Nisán [primer mes del calendario hebreo: Ester 3: 7] </a:t>
            </a:r>
            <a:r>
              <a:rPr lang="es-ES" sz="4400" b="1" dirty="0">
                <a:solidFill>
                  <a:srgbClr val="002060"/>
                </a:solidFill>
              </a:rPr>
              <a:t>no importaba </a:t>
            </a:r>
            <a:r>
              <a:rPr lang="es-ES" sz="4400" b="1" dirty="0">
                <a:solidFill>
                  <a:srgbClr val="C00000"/>
                </a:solidFill>
              </a:rPr>
              <a:t>en que día de la semana caía</a:t>
            </a:r>
            <a:r>
              <a:rPr lang="es-ES" sz="4400" b="1" dirty="0">
                <a:solidFill>
                  <a:srgbClr val="002060"/>
                </a:solidFill>
              </a:rPr>
              <a:t>. Solo en el </a:t>
            </a:r>
            <a:r>
              <a:rPr lang="es-ES" sz="4400" b="1" dirty="0">
                <a:solidFill>
                  <a:srgbClr val="C00000"/>
                </a:solidFill>
              </a:rPr>
              <a:t>segundo siglo </a:t>
            </a:r>
            <a:r>
              <a:rPr lang="es-ES" sz="4400" b="1" dirty="0">
                <a:solidFill>
                  <a:srgbClr val="002060"/>
                </a:solidFill>
              </a:rPr>
              <a:t>fue que el </a:t>
            </a:r>
            <a:r>
              <a:rPr lang="es-ES" sz="4400" b="1" dirty="0">
                <a:solidFill>
                  <a:srgbClr val="C00000"/>
                </a:solidFill>
              </a:rPr>
              <a:t>obispo</a:t>
            </a:r>
            <a:r>
              <a:rPr lang="es-ES" sz="4400" b="1" dirty="0">
                <a:solidFill>
                  <a:srgbClr val="002060"/>
                </a:solidFill>
              </a:rPr>
              <a:t> </a:t>
            </a:r>
            <a:r>
              <a:rPr lang="es-ES" sz="4400" b="1" dirty="0">
                <a:solidFill>
                  <a:srgbClr val="C00000"/>
                </a:solidFill>
              </a:rPr>
              <a:t>Víctor</a:t>
            </a:r>
            <a:r>
              <a:rPr lang="es-ES" sz="4400" b="1" dirty="0">
                <a:solidFill>
                  <a:srgbClr val="002060"/>
                </a:solidFill>
              </a:rPr>
              <a:t> excomulgó a los cristianos de Asia por no conmemorar la </a:t>
            </a:r>
            <a:r>
              <a:rPr lang="es-ES" sz="4400" b="1" dirty="0" smtClean="0">
                <a:solidFill>
                  <a:srgbClr val="002060"/>
                </a:solidFill>
              </a:rPr>
              <a:t>resurrección </a:t>
            </a:r>
            <a:r>
              <a:rPr lang="es-ES" sz="4400" b="1" dirty="0">
                <a:solidFill>
                  <a:srgbClr val="C00000"/>
                </a:solidFill>
              </a:rPr>
              <a:t>semanalmente en el domingo</a:t>
            </a:r>
            <a:r>
              <a:rPr lang="es-ES" sz="4400" b="1" dirty="0">
                <a:solidFill>
                  <a:srgbClr val="002060"/>
                </a:solidFill>
              </a:rPr>
              <a:t>.</a:t>
            </a:r>
            <a:endParaRPr lang="es-ES" sz="4400" b="1" dirty="0" smtClean="0">
              <a:solidFill>
                <a:srgbClr val="002060"/>
              </a:solidFill>
            </a:endParaRPr>
          </a:p>
        </p:txBody>
      </p:sp>
    </p:spTree>
    <p:extLst>
      <p:ext uri="{BB962C8B-B14F-4D97-AF65-F5344CB8AC3E}">
        <p14:creationId xmlns:p14="http://schemas.microsoft.com/office/powerpoint/2010/main" val="3746792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1764" y="217714"/>
            <a:ext cx="1119589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En los </a:t>
            </a:r>
            <a:r>
              <a:rPr lang="es-ES" sz="4400" b="1" dirty="0">
                <a:solidFill>
                  <a:srgbClr val="C00000"/>
                </a:solidFill>
              </a:rPr>
              <a:t>párrafos #20 y </a:t>
            </a:r>
            <a:r>
              <a:rPr lang="es-ES" sz="4400" b="1" dirty="0" smtClean="0">
                <a:solidFill>
                  <a:srgbClr val="C00000"/>
                </a:solidFill>
              </a:rPr>
              <a:t>21, </a:t>
            </a:r>
            <a:r>
              <a:rPr lang="es-ES" sz="4400" b="1" dirty="0">
                <a:solidFill>
                  <a:srgbClr val="002060"/>
                </a:solidFill>
              </a:rPr>
              <a:t>Juan Pablo II cita todos los textos de los evangelios que dice Jesús resucitó el </a:t>
            </a:r>
            <a:r>
              <a:rPr lang="es-ES" sz="4400" b="1" dirty="0">
                <a:solidFill>
                  <a:srgbClr val="C00000"/>
                </a:solidFill>
              </a:rPr>
              <a:t>primer día de la semana </a:t>
            </a:r>
            <a:r>
              <a:rPr lang="es-ES" sz="4400" b="1" dirty="0">
                <a:solidFill>
                  <a:srgbClr val="002060"/>
                </a:solidFill>
              </a:rPr>
              <a:t>(Marcos 16:2, 9; Lucas 24:1; Juan 20:1) y los usa para defender la observancia del domingo como día de reposo. Además, afirma que el domingo de resurrección Jesús se les apareció a dos seguidores en </a:t>
            </a:r>
            <a:r>
              <a:rPr lang="es-ES" sz="4400" b="1" dirty="0">
                <a:solidFill>
                  <a:srgbClr val="C00000"/>
                </a:solidFill>
              </a:rPr>
              <a:t>camino a Emaús </a:t>
            </a:r>
            <a:r>
              <a:rPr lang="es-ES" sz="4400" b="1" dirty="0">
                <a:solidFill>
                  <a:srgbClr val="002060"/>
                </a:solidFill>
              </a:rPr>
              <a:t>(Lucas 24:36),] y a los </a:t>
            </a:r>
            <a:r>
              <a:rPr lang="es-ES" sz="4400" b="1" dirty="0">
                <a:solidFill>
                  <a:srgbClr val="C00000"/>
                </a:solidFill>
              </a:rPr>
              <a:t>once apóstoles </a:t>
            </a:r>
            <a:r>
              <a:rPr lang="es-ES" sz="4400" b="1" dirty="0">
                <a:solidFill>
                  <a:srgbClr val="002060"/>
                </a:solidFill>
              </a:rPr>
              <a:t>(Juan 20:19</a:t>
            </a:r>
            <a:r>
              <a:rPr lang="es-ES" sz="4400" b="1" dirty="0" smtClean="0">
                <a:solidFill>
                  <a:srgbClr val="002060"/>
                </a:solidFill>
              </a:rPr>
              <a:t>). </a:t>
            </a:r>
          </a:p>
        </p:txBody>
      </p:sp>
    </p:spTree>
    <p:extLst>
      <p:ext uri="{BB962C8B-B14F-4D97-AF65-F5344CB8AC3E}">
        <p14:creationId xmlns:p14="http://schemas.microsoft.com/office/powerpoint/2010/main" val="270823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El siguiente día, durante las entrevistas privadas con los alumnos vino a visitarme una estudiante de enfermería que me dijo: ‘Pastor, en su tema de anoche usted me ofendió porque habló mal de </a:t>
            </a:r>
            <a:r>
              <a:rPr lang="es-ES" sz="6000" b="1" dirty="0" smtClean="0">
                <a:solidFill>
                  <a:srgbClr val="002060"/>
                </a:solidFill>
              </a:rPr>
              <a:t>mi </a:t>
            </a:r>
            <a:r>
              <a:rPr lang="es-ES" sz="6000" b="1" dirty="0">
                <a:solidFill>
                  <a:srgbClr val="002060"/>
                </a:solidFill>
              </a:rPr>
              <a:t>iglesia.’</a:t>
            </a:r>
          </a:p>
        </p:txBody>
      </p:sp>
    </p:spTree>
    <p:extLst>
      <p:ext uri="{BB962C8B-B14F-4D97-AF65-F5344CB8AC3E}">
        <p14:creationId xmlns:p14="http://schemas.microsoft.com/office/powerpoint/2010/main" val="1621177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1" y="368502"/>
            <a:ext cx="1119589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smtClean="0">
                <a:solidFill>
                  <a:srgbClr val="002060"/>
                </a:solidFill>
              </a:rPr>
              <a:t>Una </a:t>
            </a:r>
            <a:r>
              <a:rPr lang="es-ES" sz="4400" b="1" dirty="0">
                <a:solidFill>
                  <a:srgbClr val="002060"/>
                </a:solidFill>
              </a:rPr>
              <a:t>semana después, </a:t>
            </a:r>
            <a:r>
              <a:rPr lang="es-ES" sz="4400" b="1" dirty="0">
                <a:solidFill>
                  <a:srgbClr val="C00000"/>
                </a:solidFill>
              </a:rPr>
              <a:t>en domingo</a:t>
            </a:r>
            <a:r>
              <a:rPr lang="es-ES" sz="4400" b="1" dirty="0">
                <a:solidFill>
                  <a:srgbClr val="002060"/>
                </a:solidFill>
              </a:rPr>
              <a:t>, se la apareció </a:t>
            </a:r>
            <a:r>
              <a:rPr lang="es-ES" sz="4400" b="1" dirty="0">
                <a:solidFill>
                  <a:srgbClr val="C00000"/>
                </a:solidFill>
              </a:rPr>
              <a:t>a los doce</a:t>
            </a:r>
            <a:r>
              <a:rPr lang="es-ES" sz="4400" b="1" dirty="0">
                <a:solidFill>
                  <a:srgbClr val="002060"/>
                </a:solidFill>
              </a:rPr>
              <a:t>. Continúa diciendo que el día del Pentecostés </a:t>
            </a:r>
            <a:r>
              <a:rPr lang="es-ES" sz="4400" b="1" dirty="0" smtClean="0">
                <a:solidFill>
                  <a:srgbClr val="002060"/>
                </a:solidFill>
              </a:rPr>
              <a:t>cayó </a:t>
            </a:r>
            <a:r>
              <a:rPr lang="es-ES" sz="4400" b="1" dirty="0">
                <a:solidFill>
                  <a:srgbClr val="002060"/>
                </a:solidFill>
              </a:rPr>
              <a:t>en domingo y ese día se </a:t>
            </a:r>
            <a:r>
              <a:rPr lang="es-ES" sz="4400" b="1" dirty="0">
                <a:solidFill>
                  <a:srgbClr val="C00000"/>
                </a:solidFill>
              </a:rPr>
              <a:t>derramó </a:t>
            </a:r>
            <a:r>
              <a:rPr lang="es-ES" sz="4400" b="1" dirty="0" smtClean="0">
                <a:solidFill>
                  <a:srgbClr val="C00000"/>
                </a:solidFill>
              </a:rPr>
              <a:t>el Espíritu </a:t>
            </a:r>
            <a:r>
              <a:rPr lang="es-ES" sz="4400" b="1" dirty="0">
                <a:solidFill>
                  <a:srgbClr val="C00000"/>
                </a:solidFill>
              </a:rPr>
              <a:t>Santo</a:t>
            </a:r>
            <a:r>
              <a:rPr lang="es-ES" sz="4400" b="1" dirty="0">
                <a:solidFill>
                  <a:srgbClr val="002060"/>
                </a:solidFill>
              </a:rPr>
              <a:t>, se hizo la </a:t>
            </a:r>
            <a:r>
              <a:rPr lang="es-ES" sz="4400" b="1" dirty="0">
                <a:solidFill>
                  <a:srgbClr val="C00000"/>
                </a:solidFill>
              </a:rPr>
              <a:t>primera proclamación del evangelio </a:t>
            </a:r>
            <a:r>
              <a:rPr lang="es-ES" sz="4400" b="1" dirty="0">
                <a:solidFill>
                  <a:srgbClr val="002060"/>
                </a:solidFill>
              </a:rPr>
              <a:t>y se hicieron los </a:t>
            </a:r>
            <a:r>
              <a:rPr lang="es-ES" sz="4400" b="1" dirty="0">
                <a:solidFill>
                  <a:srgbClr val="C00000"/>
                </a:solidFill>
              </a:rPr>
              <a:t>primeros bautismos</a:t>
            </a:r>
            <a:r>
              <a:rPr lang="es-ES" sz="4400" b="1" dirty="0">
                <a:solidFill>
                  <a:srgbClr val="002060"/>
                </a:solidFill>
              </a:rPr>
              <a:t>. Juan </a:t>
            </a:r>
            <a:r>
              <a:rPr lang="es-ES" sz="4400" b="1" dirty="0" smtClean="0">
                <a:solidFill>
                  <a:srgbClr val="002060"/>
                </a:solidFill>
              </a:rPr>
              <a:t>Pablo II </a:t>
            </a:r>
            <a:r>
              <a:rPr lang="es-ES" sz="4400" b="1" dirty="0">
                <a:solidFill>
                  <a:srgbClr val="002060"/>
                </a:solidFill>
              </a:rPr>
              <a:t>menciona también I Corintios 16:2; Hechos 20:7-9 y Apocalipsis 1:10 para defender la observancia del domingo como día de reposo.</a:t>
            </a:r>
            <a:endParaRPr lang="es-ES" sz="4400" b="1" dirty="0" smtClean="0">
              <a:solidFill>
                <a:srgbClr val="002060"/>
              </a:solidFill>
            </a:endParaRPr>
          </a:p>
        </p:txBody>
      </p:sp>
    </p:spTree>
    <p:extLst>
      <p:ext uri="{BB962C8B-B14F-4D97-AF65-F5344CB8AC3E}">
        <p14:creationId xmlns:p14="http://schemas.microsoft.com/office/powerpoint/2010/main" val="1684995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1" y="368502"/>
            <a:ext cx="1119589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a:solidFill>
                  <a:srgbClr val="002060"/>
                </a:solidFill>
              </a:rPr>
              <a:t>Hasta el </a:t>
            </a:r>
            <a:r>
              <a:rPr lang="es-ES" sz="4000" b="1" dirty="0">
                <a:solidFill>
                  <a:srgbClr val="C00000"/>
                </a:solidFill>
              </a:rPr>
              <a:t>Concilio Vaticano II </a:t>
            </a:r>
            <a:r>
              <a:rPr lang="es-ES" sz="4000" b="1" dirty="0">
                <a:solidFill>
                  <a:srgbClr val="002060"/>
                </a:solidFill>
              </a:rPr>
              <a:t>los teólogos católicos se defendían contra los protestantes diciendo que al guardar el domingo ellos estaban obedeciendo a </a:t>
            </a:r>
            <a:r>
              <a:rPr lang="es-ES" sz="4000" b="1" dirty="0">
                <a:solidFill>
                  <a:srgbClr val="C00000"/>
                </a:solidFill>
              </a:rPr>
              <a:t>la autoridad de la iglesia católica</a:t>
            </a:r>
            <a:r>
              <a:rPr lang="es-ES" sz="4000" b="1" dirty="0">
                <a:solidFill>
                  <a:srgbClr val="002060"/>
                </a:solidFill>
              </a:rPr>
              <a:t>. Pero ahora que el papado se está arrimando a los protestantes, sabe que no puede convencer a los protestantes que guarden el sábado por la tradición de la </a:t>
            </a:r>
            <a:r>
              <a:rPr lang="es-ES" sz="4000" b="1" dirty="0" smtClean="0">
                <a:solidFill>
                  <a:srgbClr val="002060"/>
                </a:solidFill>
              </a:rPr>
              <a:t>iglesia, </a:t>
            </a:r>
            <a:r>
              <a:rPr lang="es-ES" sz="4000" b="1" dirty="0">
                <a:solidFill>
                  <a:srgbClr val="002060"/>
                </a:solidFill>
              </a:rPr>
              <a:t>de modo que usa los mismos argumentos torcidos que usan los protestantes para defender la observancia del </a:t>
            </a:r>
            <a:r>
              <a:rPr lang="es-ES" sz="4000" b="1" dirty="0" smtClean="0">
                <a:solidFill>
                  <a:srgbClr val="002060"/>
                </a:solidFill>
              </a:rPr>
              <a:t>domingo:</a:t>
            </a:r>
          </a:p>
        </p:txBody>
      </p:sp>
    </p:spTree>
    <p:extLst>
      <p:ext uri="{BB962C8B-B14F-4D97-AF65-F5344CB8AC3E}">
        <p14:creationId xmlns:p14="http://schemas.microsoft.com/office/powerpoint/2010/main" val="1240329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814018"/>
            <a:ext cx="11200629"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 las puertas del tercer Milenio, la celebración del </a:t>
            </a:r>
            <a:r>
              <a:rPr lang="es-ES" sz="4800" b="1" dirty="0">
                <a:solidFill>
                  <a:srgbClr val="FFFF00"/>
                </a:solidFill>
              </a:rPr>
              <a:t>domingo cristiano</a:t>
            </a:r>
            <a:r>
              <a:rPr lang="es-ES" sz="4800" b="1" dirty="0">
                <a:solidFill>
                  <a:schemeClr val="bg1"/>
                </a:solidFill>
              </a:rPr>
              <a:t>, por los significados que evoca y las dimensiones que implica en relación con los fundamentos de la fe, continúa siendo un </a:t>
            </a:r>
            <a:r>
              <a:rPr lang="es-ES" sz="4800" b="1" dirty="0">
                <a:solidFill>
                  <a:srgbClr val="FFFF00"/>
                </a:solidFill>
              </a:rPr>
              <a:t>elemento característico </a:t>
            </a:r>
            <a:r>
              <a:rPr lang="es-ES" sz="4800" b="1" dirty="0">
                <a:solidFill>
                  <a:schemeClr val="bg1"/>
                </a:solidFill>
              </a:rPr>
              <a:t>de la </a:t>
            </a:r>
            <a:r>
              <a:rPr lang="es-ES" sz="4800" b="1" dirty="0">
                <a:solidFill>
                  <a:srgbClr val="FFFF00"/>
                </a:solidFill>
              </a:rPr>
              <a:t>identidad</a:t>
            </a:r>
            <a:r>
              <a:rPr lang="es-ES" sz="4800" b="1" dirty="0">
                <a:solidFill>
                  <a:schemeClr val="bg1"/>
                </a:solidFill>
              </a:rPr>
              <a:t> cristiana [</a:t>
            </a:r>
            <a:r>
              <a:rPr lang="es-ES" sz="4800" b="1" dirty="0">
                <a:solidFill>
                  <a:srgbClr val="FFFF00"/>
                </a:solidFill>
              </a:rPr>
              <a:t>un elemento indispensable de nuestra identidad cristiana</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Dies Domini </a:t>
            </a:r>
            <a:r>
              <a:rPr lang="en-US" sz="3200" b="1" dirty="0" err="1">
                <a:solidFill>
                  <a:srgbClr val="FF0000"/>
                </a:solidFill>
                <a:latin typeface="Arial Black" panose="020B0A04020102020204" pitchFamily="34" charset="0"/>
              </a:rPr>
              <a:t>párrafo</a:t>
            </a:r>
            <a:r>
              <a:rPr lang="en-US" sz="3200" b="1" dirty="0">
                <a:solidFill>
                  <a:srgbClr val="FF0000"/>
                </a:solidFill>
                <a:latin typeface="Arial Black" panose="020B0A04020102020204" pitchFamily="34" charset="0"/>
              </a:rPr>
              <a:t> #30:</a:t>
            </a:r>
          </a:p>
        </p:txBody>
      </p:sp>
    </p:spTree>
    <p:extLst>
      <p:ext uri="{BB962C8B-B14F-4D97-AF65-F5344CB8AC3E}">
        <p14:creationId xmlns:p14="http://schemas.microsoft.com/office/powerpoint/2010/main" val="4026037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814018"/>
            <a:ext cx="11200629"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Este es un día que constituye el </a:t>
            </a:r>
            <a:r>
              <a:rPr lang="es-ES" sz="8000" b="1" dirty="0">
                <a:solidFill>
                  <a:srgbClr val="FFFF00"/>
                </a:solidFill>
              </a:rPr>
              <a:t>centro mismo</a:t>
            </a:r>
            <a:r>
              <a:rPr lang="es-ES" sz="8000" b="1" dirty="0">
                <a:solidFill>
                  <a:schemeClr val="bg1"/>
                </a:solidFill>
              </a:rPr>
              <a:t> de la vida cristiana.”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Dies Domini </a:t>
            </a:r>
            <a:r>
              <a:rPr lang="en-US" sz="3200" b="1" dirty="0" err="1">
                <a:solidFill>
                  <a:srgbClr val="FF0000"/>
                </a:solidFill>
                <a:latin typeface="Arial Black" panose="020B0A04020102020204" pitchFamily="34" charset="0"/>
              </a:rPr>
              <a:t>párrafo</a:t>
            </a:r>
            <a:r>
              <a:rPr lang="en-US" sz="3200" b="1" dirty="0">
                <a:solidFill>
                  <a:srgbClr val="FF0000"/>
                </a:solidFill>
                <a:latin typeface="Arial Black" panose="020B0A04020102020204" pitchFamily="34" charset="0"/>
              </a:rPr>
              <a:t> #7:</a:t>
            </a:r>
          </a:p>
        </p:txBody>
      </p:sp>
    </p:spTree>
    <p:extLst>
      <p:ext uri="{BB962C8B-B14F-4D97-AF65-F5344CB8AC3E}">
        <p14:creationId xmlns:p14="http://schemas.microsoft.com/office/powerpoint/2010/main" val="1484515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1" y="368502"/>
            <a:ext cx="1119589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Según </a:t>
            </a:r>
            <a:r>
              <a:rPr lang="es-ES" sz="6000" b="1" dirty="0">
                <a:solidFill>
                  <a:srgbClr val="C00000"/>
                </a:solidFill>
              </a:rPr>
              <a:t>la Biblia</a:t>
            </a:r>
            <a:r>
              <a:rPr lang="es-ES" sz="6000" b="1" dirty="0">
                <a:solidFill>
                  <a:srgbClr val="002060"/>
                </a:solidFill>
              </a:rPr>
              <a:t>, ¿cuál es el único mandamiento que reúne las tres </a:t>
            </a:r>
            <a:r>
              <a:rPr lang="es-ES" sz="6000" b="1" dirty="0">
                <a:solidFill>
                  <a:srgbClr val="C00000"/>
                </a:solidFill>
              </a:rPr>
              <a:t>características</a:t>
            </a:r>
            <a:r>
              <a:rPr lang="es-ES" sz="6000" b="1" dirty="0">
                <a:solidFill>
                  <a:srgbClr val="002060"/>
                </a:solidFill>
              </a:rPr>
              <a:t> </a:t>
            </a:r>
            <a:r>
              <a:rPr lang="es-ES" sz="6000" b="1" dirty="0">
                <a:solidFill>
                  <a:srgbClr val="C00000"/>
                </a:solidFill>
              </a:rPr>
              <a:t>indispensables</a:t>
            </a:r>
            <a:r>
              <a:rPr lang="es-ES" sz="6000" b="1" dirty="0">
                <a:solidFill>
                  <a:srgbClr val="002060"/>
                </a:solidFill>
              </a:rPr>
              <a:t> de un </a:t>
            </a:r>
            <a:r>
              <a:rPr lang="es-ES" sz="6000" b="1" dirty="0">
                <a:solidFill>
                  <a:srgbClr val="C00000"/>
                </a:solidFill>
              </a:rPr>
              <a:t>sello</a:t>
            </a:r>
            <a:r>
              <a:rPr lang="es-ES" sz="6000" b="1" dirty="0">
                <a:solidFill>
                  <a:srgbClr val="002060"/>
                </a:solidFill>
              </a:rPr>
              <a:t>? Según </a:t>
            </a:r>
            <a:r>
              <a:rPr lang="es-ES" sz="6000" b="1" dirty="0">
                <a:solidFill>
                  <a:srgbClr val="C00000"/>
                </a:solidFill>
              </a:rPr>
              <a:t>la Biblia</a:t>
            </a:r>
            <a:r>
              <a:rPr lang="es-ES" sz="6000" b="1" dirty="0">
                <a:solidFill>
                  <a:srgbClr val="002060"/>
                </a:solidFill>
              </a:rPr>
              <a:t>, ¿cuál es el </a:t>
            </a:r>
            <a:r>
              <a:rPr lang="es-ES" sz="6000" b="1" dirty="0">
                <a:solidFill>
                  <a:srgbClr val="C00000"/>
                </a:solidFill>
              </a:rPr>
              <a:t>día</a:t>
            </a:r>
            <a:r>
              <a:rPr lang="es-ES" sz="6000" b="1" dirty="0">
                <a:solidFill>
                  <a:srgbClr val="002060"/>
                </a:solidFill>
              </a:rPr>
              <a:t> que está </a:t>
            </a:r>
            <a:r>
              <a:rPr lang="es-ES" sz="6000" b="1" dirty="0">
                <a:solidFill>
                  <a:srgbClr val="C00000"/>
                </a:solidFill>
              </a:rPr>
              <a:t>por encima de todos</a:t>
            </a:r>
            <a:r>
              <a:rPr lang="es-ES" sz="6000" b="1" dirty="0">
                <a:solidFill>
                  <a:srgbClr val="002060"/>
                </a:solidFill>
              </a:rPr>
              <a:t> los demás días?</a:t>
            </a:r>
            <a:endParaRPr lang="es-ES" sz="6000" b="1" dirty="0" smtClean="0">
              <a:solidFill>
                <a:srgbClr val="002060"/>
              </a:solidFill>
            </a:endParaRPr>
          </a:p>
        </p:txBody>
      </p:sp>
    </p:spTree>
    <p:extLst>
      <p:ext uri="{BB962C8B-B14F-4D97-AF65-F5344CB8AC3E}">
        <p14:creationId xmlns:p14="http://schemas.microsoft.com/office/powerpoint/2010/main" val="3155068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965342"/>
            <a:ext cx="11038396"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Porque en seis días [</a:t>
            </a:r>
            <a:r>
              <a:rPr lang="es-ES" sz="5400" b="1" dirty="0" smtClean="0">
                <a:solidFill>
                  <a:srgbClr val="FFFF00"/>
                </a:solidFill>
              </a:rPr>
              <a:t>1: </a:t>
            </a:r>
            <a:r>
              <a:rPr lang="es-ES" sz="5400" b="1" u="sng" dirty="0" smtClean="0">
                <a:solidFill>
                  <a:srgbClr val="FFFF00"/>
                </a:solidFill>
              </a:rPr>
              <a:t>el oficio</a:t>
            </a:r>
            <a:r>
              <a:rPr lang="es-ES" sz="5400" b="1" dirty="0" smtClean="0">
                <a:solidFill>
                  <a:schemeClr val="bg1"/>
                </a:solidFill>
              </a:rPr>
              <a:t>] </a:t>
            </a:r>
            <a:r>
              <a:rPr lang="es-ES" sz="5400" b="1" dirty="0">
                <a:solidFill>
                  <a:srgbClr val="FFFF00"/>
                </a:solidFill>
              </a:rPr>
              <a:t>hizo</a:t>
            </a:r>
            <a:r>
              <a:rPr lang="es-ES" sz="5400" b="1" dirty="0">
                <a:solidFill>
                  <a:schemeClr val="bg1"/>
                </a:solidFill>
              </a:rPr>
              <a:t> [</a:t>
            </a:r>
            <a:r>
              <a:rPr lang="es-ES" sz="5400" b="1" dirty="0" smtClean="0">
                <a:solidFill>
                  <a:srgbClr val="FFFF00"/>
                </a:solidFill>
              </a:rPr>
              <a:t>2: </a:t>
            </a:r>
            <a:r>
              <a:rPr lang="es-ES" sz="5400" b="1" u="sng" dirty="0" smtClean="0">
                <a:solidFill>
                  <a:srgbClr val="FFFF00"/>
                </a:solidFill>
              </a:rPr>
              <a:t>el nombre</a:t>
            </a:r>
            <a:r>
              <a:rPr lang="es-ES" sz="5400" b="1" dirty="0" smtClean="0">
                <a:solidFill>
                  <a:schemeClr val="bg1"/>
                </a:solidFill>
              </a:rPr>
              <a:t>] </a:t>
            </a:r>
            <a:r>
              <a:rPr lang="es-ES" sz="5400" b="1" dirty="0">
                <a:solidFill>
                  <a:srgbClr val="FFFF00"/>
                </a:solidFill>
              </a:rPr>
              <a:t>Jehová</a:t>
            </a:r>
            <a:r>
              <a:rPr lang="es-ES" sz="5400" b="1" dirty="0">
                <a:solidFill>
                  <a:schemeClr val="bg1"/>
                </a:solidFill>
              </a:rPr>
              <a:t> los [</a:t>
            </a:r>
            <a:r>
              <a:rPr lang="es-ES" sz="5400" b="1" dirty="0" smtClean="0">
                <a:solidFill>
                  <a:srgbClr val="FFFF00"/>
                </a:solidFill>
              </a:rPr>
              <a:t>3: </a:t>
            </a:r>
            <a:r>
              <a:rPr lang="es-ES" sz="5400" b="1" u="sng" dirty="0" smtClean="0">
                <a:solidFill>
                  <a:srgbClr val="FFFF00"/>
                </a:solidFill>
              </a:rPr>
              <a:t>el territorio</a:t>
            </a:r>
            <a:r>
              <a:rPr lang="es-ES" sz="5400" b="1" dirty="0" smtClean="0">
                <a:solidFill>
                  <a:schemeClr val="bg1"/>
                </a:solidFill>
              </a:rPr>
              <a:t>] </a:t>
            </a:r>
            <a:r>
              <a:rPr lang="es-ES" sz="5400" b="1" dirty="0">
                <a:solidFill>
                  <a:srgbClr val="FFFF00"/>
                </a:solidFill>
              </a:rPr>
              <a:t>cielos y la tierra, el mar, y todas las cosas que en ellos hay</a:t>
            </a:r>
            <a:r>
              <a:rPr lang="es-ES" sz="5400" b="1" dirty="0">
                <a:solidFill>
                  <a:schemeClr val="bg1"/>
                </a:solidFill>
              </a:rPr>
              <a:t>, y reposó en el séptimo día; por tanto, Jehová bendijo el día de reposo y lo santificó.”</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20:11:</a:t>
            </a:r>
          </a:p>
        </p:txBody>
      </p:sp>
    </p:spTree>
    <p:extLst>
      <p:ext uri="{BB962C8B-B14F-4D97-AF65-F5344CB8AC3E}">
        <p14:creationId xmlns:p14="http://schemas.microsoft.com/office/powerpoint/2010/main" val="3537947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721" y="117693"/>
            <a:ext cx="11210648"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Las tabletas que se hallaron en la antigua ciudad cananea de </a:t>
            </a:r>
            <a:r>
              <a:rPr lang="es-ES" sz="5400" b="1" dirty="0" err="1">
                <a:solidFill>
                  <a:srgbClr val="C00000"/>
                </a:solidFill>
              </a:rPr>
              <a:t>Ugarit</a:t>
            </a:r>
            <a:r>
              <a:rPr lang="es-ES" sz="5400" b="1" dirty="0">
                <a:solidFill>
                  <a:srgbClr val="002060"/>
                </a:solidFill>
              </a:rPr>
              <a:t> tenían las siguientes características:</a:t>
            </a:r>
          </a:p>
          <a:p>
            <a:pPr marL="685800" indent="-685800">
              <a:buClr>
                <a:srgbClr val="C00000"/>
              </a:buClr>
              <a:buFont typeface="Wingdings" panose="05000000000000000000" pitchFamily="2" charset="2"/>
              <a:buChar char="Ø"/>
            </a:pPr>
            <a:r>
              <a:rPr lang="es-ES" sz="5400" b="1" dirty="0" smtClean="0">
                <a:solidFill>
                  <a:srgbClr val="002060"/>
                </a:solidFill>
              </a:rPr>
              <a:t>Eran </a:t>
            </a:r>
            <a:r>
              <a:rPr lang="es-ES" sz="5400" b="1" dirty="0">
                <a:solidFill>
                  <a:srgbClr val="002060"/>
                </a:solidFill>
              </a:rPr>
              <a:t>un </a:t>
            </a:r>
            <a:r>
              <a:rPr lang="es-ES" sz="5400" b="1" dirty="0">
                <a:solidFill>
                  <a:srgbClr val="C00000"/>
                </a:solidFill>
              </a:rPr>
              <a:t>pacto</a:t>
            </a:r>
            <a:r>
              <a:rPr lang="es-ES" sz="5400" b="1" dirty="0">
                <a:solidFill>
                  <a:srgbClr val="002060"/>
                </a:solidFill>
              </a:rPr>
              <a:t> entre un rey </a:t>
            </a:r>
            <a:r>
              <a:rPr lang="es-ES" sz="5400" b="1" dirty="0">
                <a:solidFill>
                  <a:srgbClr val="C00000"/>
                </a:solidFill>
              </a:rPr>
              <a:t>soberano</a:t>
            </a:r>
            <a:r>
              <a:rPr lang="es-ES" sz="5400" b="1" dirty="0">
                <a:solidFill>
                  <a:srgbClr val="002060"/>
                </a:solidFill>
              </a:rPr>
              <a:t> y un rey </a:t>
            </a:r>
            <a:r>
              <a:rPr lang="es-ES" sz="5400" b="1" dirty="0">
                <a:solidFill>
                  <a:srgbClr val="C00000"/>
                </a:solidFill>
              </a:rPr>
              <a:t>vasallo</a:t>
            </a:r>
            <a:r>
              <a:rPr lang="es-ES" sz="5400" b="1" dirty="0">
                <a:solidFill>
                  <a:srgbClr val="002060"/>
                </a:solidFill>
              </a:rPr>
              <a:t>: Deuteronomio 4:13</a:t>
            </a:r>
          </a:p>
          <a:p>
            <a:pPr marL="685800" indent="-685800">
              <a:buClr>
                <a:srgbClr val="C0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pacto estaba escrito en </a:t>
            </a:r>
            <a:r>
              <a:rPr lang="es-ES" sz="5400" b="1" dirty="0">
                <a:solidFill>
                  <a:srgbClr val="C00000"/>
                </a:solidFill>
              </a:rPr>
              <a:t>tablas</a:t>
            </a:r>
            <a:r>
              <a:rPr lang="es-ES" sz="5400" b="1" dirty="0">
                <a:solidFill>
                  <a:srgbClr val="002060"/>
                </a:solidFill>
              </a:rPr>
              <a:t>: Deuteronomio </a:t>
            </a:r>
            <a:r>
              <a:rPr lang="es-ES" sz="5400" b="1" dirty="0" smtClean="0">
                <a:solidFill>
                  <a:srgbClr val="002060"/>
                </a:solidFill>
              </a:rPr>
              <a:t>4:13</a:t>
            </a:r>
            <a:endParaRPr lang="es-ES" sz="5400" b="1" dirty="0">
              <a:solidFill>
                <a:srgbClr val="002060"/>
              </a:solidFill>
            </a:endParaRPr>
          </a:p>
        </p:txBody>
      </p:sp>
    </p:spTree>
    <p:extLst>
      <p:ext uri="{BB962C8B-B14F-4D97-AF65-F5344CB8AC3E}">
        <p14:creationId xmlns:p14="http://schemas.microsoft.com/office/powerpoint/2010/main" val="3876131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9200" y="302359"/>
            <a:ext cx="10656402"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C00000"/>
              </a:buClr>
              <a:buFont typeface="Wingdings" panose="05000000000000000000" pitchFamily="2" charset="2"/>
              <a:buChar char="Ø"/>
            </a:pPr>
            <a:r>
              <a:rPr lang="es-ES" sz="6000" b="1" dirty="0" smtClean="0">
                <a:solidFill>
                  <a:srgbClr val="002060"/>
                </a:solidFill>
              </a:rPr>
              <a:t>Las </a:t>
            </a:r>
            <a:r>
              <a:rPr lang="es-ES" sz="6000" b="1" dirty="0">
                <a:solidFill>
                  <a:srgbClr val="002060"/>
                </a:solidFill>
              </a:rPr>
              <a:t>tablas estaban escritas por </a:t>
            </a:r>
            <a:r>
              <a:rPr lang="es-ES" sz="6000" b="1" dirty="0">
                <a:solidFill>
                  <a:srgbClr val="C00000"/>
                </a:solidFill>
              </a:rPr>
              <a:t>ambos lados</a:t>
            </a:r>
            <a:r>
              <a:rPr lang="es-ES" sz="6000" b="1" dirty="0">
                <a:solidFill>
                  <a:srgbClr val="002060"/>
                </a:solidFill>
              </a:rPr>
              <a:t>: Éxodo 32:15, 16</a:t>
            </a:r>
          </a:p>
          <a:p>
            <a:pPr marL="685800" indent="-685800">
              <a:buClr>
                <a:srgbClr val="C00000"/>
              </a:buClr>
              <a:buFont typeface="Wingdings" panose="05000000000000000000" pitchFamily="2" charset="2"/>
              <a:buChar char="Ø"/>
            </a:pPr>
            <a:r>
              <a:rPr lang="es-ES" sz="6000" b="1" dirty="0" smtClean="0">
                <a:solidFill>
                  <a:srgbClr val="002060"/>
                </a:solidFill>
              </a:rPr>
              <a:t>El </a:t>
            </a:r>
            <a:r>
              <a:rPr lang="es-ES" sz="6000" b="1" dirty="0" smtClean="0">
                <a:solidFill>
                  <a:srgbClr val="C00000"/>
                </a:solidFill>
              </a:rPr>
              <a:t>sello</a:t>
            </a:r>
            <a:r>
              <a:rPr lang="es-ES" sz="6000" b="1" dirty="0" smtClean="0">
                <a:solidFill>
                  <a:srgbClr val="002060"/>
                </a:solidFill>
              </a:rPr>
              <a:t> </a:t>
            </a:r>
            <a:r>
              <a:rPr lang="es-ES" sz="6000" b="1" dirty="0">
                <a:solidFill>
                  <a:srgbClr val="002060"/>
                </a:solidFill>
              </a:rPr>
              <a:t>se encontraba en el </a:t>
            </a:r>
            <a:r>
              <a:rPr lang="es-ES" sz="6000" b="1" dirty="0">
                <a:solidFill>
                  <a:srgbClr val="C00000"/>
                </a:solidFill>
              </a:rPr>
              <a:t>centro</a:t>
            </a:r>
            <a:r>
              <a:rPr lang="es-ES" sz="6000" b="1" dirty="0">
                <a:solidFill>
                  <a:srgbClr val="002060"/>
                </a:solidFill>
              </a:rPr>
              <a:t> de la tabla</a:t>
            </a:r>
          </a:p>
          <a:p>
            <a:pPr marL="685800" indent="-685800">
              <a:buClr>
                <a:srgbClr val="C00000"/>
              </a:buClr>
              <a:buFont typeface="Wingdings" panose="05000000000000000000" pitchFamily="2" charset="2"/>
              <a:buChar char="Ø"/>
            </a:pPr>
            <a:r>
              <a:rPr lang="es-ES" sz="6000" b="1" dirty="0" smtClean="0">
                <a:solidFill>
                  <a:srgbClr val="C00000"/>
                </a:solidFill>
              </a:rPr>
              <a:t>El </a:t>
            </a:r>
            <a:r>
              <a:rPr lang="es-ES" sz="6000" b="1" dirty="0">
                <a:solidFill>
                  <a:srgbClr val="C00000"/>
                </a:solidFill>
              </a:rPr>
              <a:t>sello tenía tres elementos</a:t>
            </a:r>
            <a:r>
              <a:rPr lang="es-ES" sz="6000" b="1" dirty="0">
                <a:solidFill>
                  <a:srgbClr val="002060"/>
                </a:solidFill>
              </a:rPr>
              <a:t>: El </a:t>
            </a:r>
            <a:r>
              <a:rPr lang="es-ES" sz="6000" b="1" u="sng" dirty="0">
                <a:solidFill>
                  <a:srgbClr val="002060"/>
                </a:solidFill>
              </a:rPr>
              <a:t>nombre</a:t>
            </a:r>
            <a:r>
              <a:rPr lang="es-ES" sz="6000" b="1" dirty="0">
                <a:solidFill>
                  <a:srgbClr val="002060"/>
                </a:solidFill>
              </a:rPr>
              <a:t>, el </a:t>
            </a:r>
            <a:r>
              <a:rPr lang="es-ES" sz="6000" b="1" u="sng" dirty="0">
                <a:solidFill>
                  <a:srgbClr val="002060"/>
                </a:solidFill>
              </a:rPr>
              <a:t>oficio</a:t>
            </a:r>
            <a:r>
              <a:rPr lang="es-ES" sz="6000" b="1" dirty="0">
                <a:solidFill>
                  <a:srgbClr val="002060"/>
                </a:solidFill>
              </a:rPr>
              <a:t> y el </a:t>
            </a:r>
            <a:r>
              <a:rPr lang="es-ES" sz="6000" b="1" u="sng" dirty="0">
                <a:solidFill>
                  <a:srgbClr val="002060"/>
                </a:solidFill>
              </a:rPr>
              <a:t>territorio</a:t>
            </a:r>
            <a:endParaRPr lang="es-ES" sz="6000" b="1" u="sng" dirty="0" smtClean="0">
              <a:solidFill>
                <a:srgbClr val="002060"/>
              </a:solidFill>
            </a:endParaRPr>
          </a:p>
        </p:txBody>
      </p:sp>
    </p:spTree>
    <p:extLst>
      <p:ext uri="{BB962C8B-B14F-4D97-AF65-F5344CB8AC3E}">
        <p14:creationId xmlns:p14="http://schemas.microsoft.com/office/powerpoint/2010/main" val="21178525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28230" y="1165072"/>
            <a:ext cx="6391992" cy="1569660"/>
          </a:xfrm>
          <a:prstGeom prst="rect">
            <a:avLst/>
          </a:prstGeom>
          <a:noFill/>
        </p:spPr>
        <p:txBody>
          <a:bodyPr wrap="square" rtlCol="0">
            <a:spAutoFit/>
          </a:bodyPr>
          <a:lstStyle/>
          <a:p>
            <a:pPr lvl="0">
              <a:defRPr/>
            </a:pPr>
            <a:r>
              <a:rPr lang="es-ES" sz="3200" b="1" dirty="0">
                <a:solidFill>
                  <a:srgbClr val="0070C0"/>
                </a:solidFill>
              </a:rPr>
              <a:t>Según </a:t>
            </a:r>
            <a:r>
              <a:rPr lang="es-ES" sz="3200" b="1" dirty="0" err="1">
                <a:solidFill>
                  <a:srgbClr val="0070C0"/>
                </a:solidFill>
              </a:rPr>
              <a:t>Dies</a:t>
            </a:r>
            <a:r>
              <a:rPr lang="es-ES" sz="3200" b="1" dirty="0">
                <a:solidFill>
                  <a:srgbClr val="0070C0"/>
                </a:solidFill>
              </a:rPr>
              <a:t> </a:t>
            </a:r>
            <a:r>
              <a:rPr lang="es-ES" sz="3200" b="1" dirty="0" err="1">
                <a:solidFill>
                  <a:srgbClr val="0070C0"/>
                </a:solidFill>
              </a:rPr>
              <a:t>Domini</a:t>
            </a:r>
            <a:r>
              <a:rPr lang="es-ES" sz="3200" b="1" dirty="0">
                <a:solidFill>
                  <a:srgbClr val="0070C0"/>
                </a:solidFill>
              </a:rPr>
              <a:t>, la señal que distingue al verdadero pueblo de Dios es el primer día de la semana</a:t>
            </a: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56257"/>
            <a:ext cx="7026046" cy="1077218"/>
          </a:xfrm>
          <a:prstGeom prst="rect">
            <a:avLst/>
          </a:prstGeom>
          <a:noFill/>
        </p:spPr>
        <p:txBody>
          <a:bodyPr wrap="square" rtlCol="0">
            <a:spAutoFit/>
          </a:bodyPr>
          <a:lstStyle/>
          <a:p>
            <a:pPr lvl="0">
              <a:defRPr/>
            </a:pPr>
            <a:r>
              <a:rPr lang="es-ES" sz="3200" dirty="0">
                <a:solidFill>
                  <a:schemeClr val="accent1">
                    <a:lumMod val="50000"/>
                  </a:schemeClr>
                </a:solidFill>
              </a:rPr>
              <a:t>Según la Biblia, la señal entre Dios y su pueblo es el día de resurrección de Cristo</a:t>
            </a: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28230" y="4312155"/>
            <a:ext cx="6377729" cy="1077218"/>
          </a:xfrm>
          <a:prstGeom prst="rect">
            <a:avLst/>
          </a:prstGeom>
          <a:noFill/>
        </p:spPr>
        <p:txBody>
          <a:bodyPr wrap="square" rtlCol="0">
            <a:spAutoFit/>
          </a:bodyPr>
          <a:lstStyle/>
          <a:p>
            <a:pPr lvl="0">
              <a:defRPr/>
            </a:pPr>
            <a:r>
              <a:rPr lang="es-ES" sz="3200" b="1" dirty="0">
                <a:solidFill>
                  <a:srgbClr val="0070C0"/>
                </a:solidFill>
              </a:rPr>
              <a:t>Según </a:t>
            </a:r>
            <a:r>
              <a:rPr lang="es-ES" sz="3200" b="1" dirty="0" err="1">
                <a:solidFill>
                  <a:srgbClr val="0070C0"/>
                </a:solidFill>
              </a:rPr>
              <a:t>Dies</a:t>
            </a:r>
            <a:r>
              <a:rPr lang="es-ES" sz="3200" b="1" dirty="0">
                <a:solidFill>
                  <a:srgbClr val="0070C0"/>
                </a:solidFill>
              </a:rPr>
              <a:t> </a:t>
            </a:r>
            <a:r>
              <a:rPr lang="es-ES" sz="3200" b="1" dirty="0" err="1">
                <a:solidFill>
                  <a:srgbClr val="0070C0"/>
                </a:solidFill>
              </a:rPr>
              <a:t>Domini</a:t>
            </a:r>
            <a:r>
              <a:rPr lang="es-ES" sz="3200" b="1" dirty="0">
                <a:solidFill>
                  <a:srgbClr val="0070C0"/>
                </a:solidFill>
              </a:rPr>
              <a:t>, el domingo es el centro mismo de la vida cristiana</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28230" y="5491985"/>
            <a:ext cx="6749100" cy="1077218"/>
          </a:xfrm>
          <a:prstGeom prst="rect">
            <a:avLst/>
          </a:prstGeom>
          <a:noFill/>
        </p:spPr>
        <p:txBody>
          <a:bodyPr wrap="square" rtlCol="0">
            <a:spAutoFit/>
          </a:bodyPr>
          <a:lstStyle/>
          <a:p>
            <a:pPr>
              <a:defRPr/>
            </a:pPr>
            <a:r>
              <a:rPr lang="es-ES" sz="3200" dirty="0">
                <a:solidFill>
                  <a:schemeClr val="accent1">
                    <a:lumMod val="50000"/>
                  </a:schemeClr>
                </a:solidFill>
              </a:rPr>
              <a:t>Los tres elementos de un sello real son el nombre, el territorio y el tiempo.</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697338"/>
            <a:ext cx="6780527" cy="1569660"/>
          </a:xfrm>
          <a:prstGeom prst="rect">
            <a:avLst/>
          </a:prstGeom>
          <a:noFill/>
        </p:spPr>
        <p:txBody>
          <a:bodyPr wrap="square" rtlCol="0">
            <a:spAutoFit/>
          </a:bodyPr>
          <a:lstStyle/>
          <a:p>
            <a:pPr lvl="0">
              <a:defRPr/>
            </a:pPr>
            <a:r>
              <a:rPr lang="es-ES" sz="3200" dirty="0">
                <a:solidFill>
                  <a:schemeClr val="accent1">
                    <a:lumMod val="50000"/>
                  </a:schemeClr>
                </a:solidFill>
              </a:rPr>
              <a:t>En ningún lugar de Apocalipsis se indica que el Día del Señor es el día de la resurrección</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9899620" y="174309"/>
            <a:ext cx="1987521"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8671439" y="228825"/>
            <a:ext cx="1127355"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45157"/>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8671439" y="1657508"/>
            <a:ext cx="1142104"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9874769" y="2943399"/>
            <a:ext cx="2012372"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9874769" y="4446293"/>
            <a:ext cx="1938631"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8688001" y="5738207"/>
            <a:ext cx="1054805"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9899620" y="1677203"/>
            <a:ext cx="1987521"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8671439" y="2892703"/>
            <a:ext cx="1058433"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8671439" y="4503012"/>
            <a:ext cx="1087931"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9811126" y="5739105"/>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Tree>
    <p:extLst>
      <p:ext uri="{BB962C8B-B14F-4D97-AF65-F5344CB8AC3E}">
        <p14:creationId xmlns:p14="http://schemas.microsoft.com/office/powerpoint/2010/main" val="29671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623703"/>
            <a:ext cx="10943304"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Según </a:t>
            </a:r>
            <a:r>
              <a:rPr lang="es-ES" sz="7200" b="1" dirty="0" err="1">
                <a:solidFill>
                  <a:srgbClr val="C00000"/>
                </a:solidFill>
              </a:rPr>
              <a:t>Dies</a:t>
            </a:r>
            <a:r>
              <a:rPr lang="es-ES" sz="7200" b="1" dirty="0">
                <a:solidFill>
                  <a:srgbClr val="C00000"/>
                </a:solidFill>
              </a:rPr>
              <a:t> </a:t>
            </a:r>
            <a:r>
              <a:rPr lang="es-ES" sz="7200" b="1" dirty="0" err="1">
                <a:solidFill>
                  <a:srgbClr val="C00000"/>
                </a:solidFill>
              </a:rPr>
              <a:t>Domini</a:t>
            </a:r>
            <a:r>
              <a:rPr lang="es-ES" sz="7200" b="1" dirty="0">
                <a:solidFill>
                  <a:srgbClr val="002060"/>
                </a:solidFill>
              </a:rPr>
              <a:t>, ¿sobre cuál </a:t>
            </a:r>
            <a:r>
              <a:rPr lang="es-ES" sz="7200" b="1" dirty="0">
                <a:solidFill>
                  <a:srgbClr val="C00000"/>
                </a:solidFill>
              </a:rPr>
              <a:t>día</a:t>
            </a:r>
            <a:r>
              <a:rPr lang="es-ES" sz="7200" b="1" dirty="0">
                <a:solidFill>
                  <a:srgbClr val="002060"/>
                </a:solidFill>
              </a:rPr>
              <a:t> ha colocado Dios su </a:t>
            </a:r>
            <a:r>
              <a:rPr lang="es-ES" sz="7200" b="1" dirty="0">
                <a:solidFill>
                  <a:srgbClr val="C00000"/>
                </a:solidFill>
              </a:rPr>
              <a:t>sello</a:t>
            </a:r>
            <a:r>
              <a:rPr lang="es-ES" sz="7200" b="1" dirty="0">
                <a:solidFill>
                  <a:srgbClr val="002060"/>
                </a:solidFill>
              </a:rPr>
              <a:t>? ¿Cuál es el </a:t>
            </a:r>
            <a:r>
              <a:rPr lang="es-ES" sz="7200" b="1" dirty="0">
                <a:solidFill>
                  <a:srgbClr val="C00000"/>
                </a:solidFill>
              </a:rPr>
              <a:t>día</a:t>
            </a:r>
            <a:r>
              <a:rPr lang="es-ES" sz="7200" b="1" dirty="0">
                <a:solidFill>
                  <a:srgbClr val="002060"/>
                </a:solidFill>
              </a:rPr>
              <a:t> que está </a:t>
            </a:r>
            <a:r>
              <a:rPr lang="es-ES" sz="7200" b="1" dirty="0">
                <a:solidFill>
                  <a:srgbClr val="C00000"/>
                </a:solidFill>
              </a:rPr>
              <a:t>por encima de todos </a:t>
            </a:r>
            <a:r>
              <a:rPr lang="es-ES" sz="7200" b="1" dirty="0">
                <a:solidFill>
                  <a:srgbClr val="002060"/>
                </a:solidFill>
              </a:rPr>
              <a:t>los días?</a:t>
            </a:r>
            <a:endParaRPr lang="es-ES" sz="7200" b="1" dirty="0" smtClean="0">
              <a:solidFill>
                <a:srgbClr val="002060"/>
              </a:solidFill>
            </a:endParaRPr>
          </a:p>
        </p:txBody>
      </p:sp>
    </p:spTree>
    <p:extLst>
      <p:ext uri="{BB962C8B-B14F-4D97-AF65-F5344CB8AC3E}">
        <p14:creationId xmlns:p14="http://schemas.microsoft.com/office/powerpoint/2010/main" val="12156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Le dije con todo respeto: ‘Yo no mencioné el nombre de ninguna iglesia en el tema de anoche a lo cual ella replicó: ‘Pero por las características que presentó se sabía que se estaba refiriendo a la iglesia católica.” Le dije: “Si yo tan solo presenté las características y tú misma concluiste a cuál sistema se refieren las características, entonces debes reflexionar seriamente sobre lo que prediqué.”</a:t>
            </a:r>
          </a:p>
        </p:txBody>
      </p:sp>
    </p:spTree>
    <p:extLst>
      <p:ext uri="{BB962C8B-B14F-4D97-AF65-F5344CB8AC3E}">
        <p14:creationId xmlns:p14="http://schemas.microsoft.com/office/powerpoint/2010/main" val="44722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A su vez, san Agustín observa: ‘Por esto el Señor </a:t>
            </a:r>
            <a:r>
              <a:rPr lang="es-ES" sz="6000" b="1" dirty="0">
                <a:solidFill>
                  <a:srgbClr val="FFFF00"/>
                </a:solidFill>
              </a:rPr>
              <a:t>imprimió también su sello</a:t>
            </a:r>
            <a:r>
              <a:rPr lang="es-ES" sz="6000" b="1" dirty="0">
                <a:solidFill>
                  <a:schemeClr val="bg1"/>
                </a:solidFill>
              </a:rPr>
              <a:t> a su día [Domingo], que es el tercero después de la pasión.’”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err="1">
                <a:solidFill>
                  <a:srgbClr val="FF0000"/>
                </a:solidFill>
                <a:latin typeface="Arial Black" panose="020B0A04020102020204" pitchFamily="34" charset="0"/>
              </a:rPr>
              <a:t>Dies</a:t>
            </a:r>
            <a:r>
              <a:rPr lang="es-ES" sz="3600" b="1" dirty="0">
                <a:solidFill>
                  <a:srgbClr val="FF0000"/>
                </a:solidFill>
                <a:latin typeface="Arial Black" panose="020B0A04020102020204" pitchFamily="34" charset="0"/>
              </a:rPr>
              <a:t> </a:t>
            </a:r>
            <a:r>
              <a:rPr lang="es-ES" sz="3600" b="1" dirty="0" err="1">
                <a:solidFill>
                  <a:srgbClr val="FF0000"/>
                </a:solidFill>
                <a:latin typeface="Arial Black" panose="020B0A04020102020204" pitchFamily="34" charset="0"/>
              </a:rPr>
              <a:t>Domini</a:t>
            </a:r>
            <a:r>
              <a:rPr lang="es-ES" sz="3600" b="1" dirty="0">
                <a:solidFill>
                  <a:srgbClr val="FF0000"/>
                </a:solidFill>
                <a:latin typeface="Arial Black" panose="020B0A04020102020204" pitchFamily="34" charset="0"/>
              </a:rPr>
              <a:t> párrafo #23:</a:t>
            </a:r>
          </a:p>
        </p:txBody>
      </p:sp>
    </p:spTree>
    <p:extLst>
      <p:ext uri="{BB962C8B-B14F-4D97-AF65-F5344CB8AC3E}">
        <p14:creationId xmlns:p14="http://schemas.microsoft.com/office/powerpoint/2010/main" val="3119297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142323"/>
            <a:ext cx="11038396"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Hay pues motivos para decir, como sugiere la homilía de un autor del siglo IV que el ‘día del Señor’ es el ‘</a:t>
            </a:r>
            <a:r>
              <a:rPr lang="es-ES" sz="6600" b="1" dirty="0">
                <a:solidFill>
                  <a:srgbClr val="FFFF00"/>
                </a:solidFill>
              </a:rPr>
              <a:t>señor de los días</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err="1">
                <a:solidFill>
                  <a:srgbClr val="FF0000"/>
                </a:solidFill>
                <a:latin typeface="Arial Black" panose="020B0A04020102020204" pitchFamily="34" charset="0"/>
              </a:rPr>
              <a:t>Dies</a:t>
            </a:r>
            <a:r>
              <a:rPr lang="es-ES" sz="3600" b="1" dirty="0">
                <a:solidFill>
                  <a:srgbClr val="FF0000"/>
                </a:solidFill>
                <a:latin typeface="Arial Black" panose="020B0A04020102020204" pitchFamily="34" charset="0"/>
              </a:rPr>
              <a:t> </a:t>
            </a:r>
            <a:r>
              <a:rPr lang="es-ES" sz="3600" b="1" dirty="0" err="1">
                <a:solidFill>
                  <a:srgbClr val="FF0000"/>
                </a:solidFill>
                <a:latin typeface="Arial Black" panose="020B0A04020102020204" pitchFamily="34" charset="0"/>
              </a:rPr>
              <a:t>Domini</a:t>
            </a:r>
            <a:r>
              <a:rPr lang="es-ES" sz="3600" b="1" dirty="0">
                <a:solidFill>
                  <a:srgbClr val="FF0000"/>
                </a:solidFill>
                <a:latin typeface="Arial Black" panose="020B0A04020102020204" pitchFamily="34" charset="0"/>
              </a:rPr>
              <a:t> párrafo #2:</a:t>
            </a:r>
          </a:p>
        </p:txBody>
      </p:sp>
    </p:spTree>
    <p:extLst>
      <p:ext uri="{BB962C8B-B14F-4D97-AF65-F5344CB8AC3E}">
        <p14:creationId xmlns:p14="http://schemas.microsoft.com/office/powerpoint/2010/main" val="1961404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891600"/>
            <a:ext cx="11038396"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El domingo es pues el día en el cual, </a:t>
            </a:r>
            <a:r>
              <a:rPr lang="es-ES" sz="6000" b="1" dirty="0">
                <a:solidFill>
                  <a:srgbClr val="FFFF00"/>
                </a:solidFill>
              </a:rPr>
              <a:t>más que en ningún otro</a:t>
            </a:r>
            <a:r>
              <a:rPr lang="es-ES" sz="6000" b="1" dirty="0">
                <a:solidFill>
                  <a:schemeClr val="bg1"/>
                </a:solidFill>
              </a:rPr>
              <a:t>, el cristiano está llamado a recordar la salvación que, ofrecida en el bautismo, le hace hombre nuevo en Cristo.”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err="1">
                <a:solidFill>
                  <a:srgbClr val="FF0000"/>
                </a:solidFill>
                <a:latin typeface="Arial Black" panose="020B0A04020102020204" pitchFamily="34" charset="0"/>
              </a:rPr>
              <a:t>Dies</a:t>
            </a:r>
            <a:r>
              <a:rPr lang="es-ES" sz="3600" b="1" dirty="0">
                <a:solidFill>
                  <a:srgbClr val="FF0000"/>
                </a:solidFill>
                <a:latin typeface="Arial Black" panose="020B0A04020102020204" pitchFamily="34" charset="0"/>
              </a:rPr>
              <a:t> </a:t>
            </a:r>
            <a:r>
              <a:rPr lang="es-ES" sz="3600" b="1" dirty="0" err="1">
                <a:solidFill>
                  <a:srgbClr val="FF0000"/>
                </a:solidFill>
                <a:latin typeface="Arial Black" panose="020B0A04020102020204" pitchFamily="34" charset="0"/>
              </a:rPr>
              <a:t>Domini</a:t>
            </a:r>
            <a:r>
              <a:rPr lang="es-ES" sz="3600" b="1" dirty="0">
                <a:solidFill>
                  <a:srgbClr val="FF0000"/>
                </a:solidFill>
                <a:latin typeface="Arial Black" panose="020B0A04020102020204" pitchFamily="34" charset="0"/>
              </a:rPr>
              <a:t> párrafo #25:</a:t>
            </a:r>
          </a:p>
        </p:txBody>
      </p:sp>
    </p:spTree>
    <p:extLst>
      <p:ext uri="{BB962C8B-B14F-4D97-AF65-F5344CB8AC3E}">
        <p14:creationId xmlns:p14="http://schemas.microsoft.com/office/powerpoint/2010/main" val="2801308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891600"/>
            <a:ext cx="10433326" cy="5632311"/>
          </a:xfrm>
          <a:prstGeom prst="rect">
            <a:avLst/>
          </a:prstGeom>
          <a:noFill/>
        </p:spPr>
        <p:txBody>
          <a:bodyPr wrap="square" rtlCol="0">
            <a:spAutoFit/>
          </a:bodyPr>
          <a:lstStyle/>
          <a:p>
            <a:r>
              <a:rPr lang="es-ES" sz="6000" b="1" dirty="0">
                <a:solidFill>
                  <a:schemeClr val="bg1"/>
                </a:solidFill>
              </a:rPr>
              <a:t>« Sea </a:t>
            </a:r>
            <a:r>
              <a:rPr lang="es-ES" sz="6000" b="1" dirty="0">
                <a:solidFill>
                  <a:srgbClr val="FFFF00"/>
                </a:solidFill>
              </a:rPr>
              <a:t>bendito</a:t>
            </a:r>
            <a:r>
              <a:rPr lang="es-ES" sz="6000" b="1" dirty="0">
                <a:solidFill>
                  <a:schemeClr val="bg1"/>
                </a:solidFill>
              </a:rPr>
              <a:t> Aquél que ha elevado el gran día del domingo </a:t>
            </a:r>
            <a:r>
              <a:rPr lang="es-ES" sz="6000" b="1" dirty="0">
                <a:solidFill>
                  <a:srgbClr val="FFFF00"/>
                </a:solidFill>
              </a:rPr>
              <a:t>por encima de todos los días</a:t>
            </a:r>
            <a:r>
              <a:rPr lang="es-ES" sz="6000" b="1" dirty="0">
                <a:solidFill>
                  <a:schemeClr val="bg1"/>
                </a:solidFill>
              </a:rPr>
              <a:t>. Los cielos y la tierra, los ángeles y los hombres se entregan a la alegría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err="1">
                <a:solidFill>
                  <a:srgbClr val="FF0000"/>
                </a:solidFill>
                <a:latin typeface="Arial Black" panose="020B0A04020102020204" pitchFamily="34" charset="0"/>
              </a:rPr>
              <a:t>Dies</a:t>
            </a:r>
            <a:r>
              <a:rPr lang="es-ES" sz="3600" b="1" dirty="0">
                <a:solidFill>
                  <a:srgbClr val="FF0000"/>
                </a:solidFill>
                <a:latin typeface="Arial Black" panose="020B0A04020102020204" pitchFamily="34" charset="0"/>
              </a:rPr>
              <a:t> </a:t>
            </a:r>
            <a:r>
              <a:rPr lang="es-ES" sz="3600" b="1" dirty="0" err="1">
                <a:solidFill>
                  <a:srgbClr val="FF0000"/>
                </a:solidFill>
                <a:latin typeface="Arial Black" panose="020B0A04020102020204" pitchFamily="34" charset="0"/>
              </a:rPr>
              <a:t>Domini</a:t>
            </a:r>
            <a:r>
              <a:rPr lang="es-ES" sz="3600" b="1" dirty="0">
                <a:solidFill>
                  <a:srgbClr val="FF0000"/>
                </a:solidFill>
                <a:latin typeface="Arial Black" panose="020B0A04020102020204" pitchFamily="34" charset="0"/>
              </a:rPr>
              <a:t> párrafo #55:</a:t>
            </a:r>
          </a:p>
        </p:txBody>
      </p:sp>
    </p:spTree>
    <p:extLst>
      <p:ext uri="{BB962C8B-B14F-4D97-AF65-F5344CB8AC3E}">
        <p14:creationId xmlns:p14="http://schemas.microsoft.com/office/powerpoint/2010/main" val="553617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1821" y="669092"/>
            <a:ext cx="10987548"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¿Qué actitud tiene Dios para con la antigua práctica pagana de </a:t>
            </a:r>
            <a:r>
              <a:rPr lang="es-ES" sz="8000" b="1" dirty="0">
                <a:solidFill>
                  <a:srgbClr val="C00000"/>
                </a:solidFill>
              </a:rPr>
              <a:t>adorar al sol</a:t>
            </a:r>
            <a:r>
              <a:rPr lang="es-ES" sz="8000" b="1" dirty="0">
                <a:solidFill>
                  <a:srgbClr val="002060"/>
                </a:solidFill>
              </a:rPr>
              <a:t>?</a:t>
            </a:r>
            <a:endParaRPr lang="es-ES" sz="8000" b="1" dirty="0" smtClean="0">
              <a:solidFill>
                <a:srgbClr val="002060"/>
              </a:solidFill>
            </a:endParaRPr>
          </a:p>
        </p:txBody>
      </p:sp>
    </p:spTree>
    <p:extLst>
      <p:ext uri="{BB962C8B-B14F-4D97-AF65-F5344CB8AC3E}">
        <p14:creationId xmlns:p14="http://schemas.microsoft.com/office/powerpoint/2010/main" val="992225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9934" y="1023058"/>
            <a:ext cx="10515601"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me llevó al atrio de adentro de la casa de Jehová; y he aquí junto a la entrada del templo de Jehová, entre la entrada y el altar, como veinticinco varones, sus espaldas vueltas al templo de Jehová y </a:t>
            </a:r>
            <a:r>
              <a:rPr lang="es-ES" sz="4800" b="1" dirty="0">
                <a:solidFill>
                  <a:srgbClr val="FFFF00"/>
                </a:solidFill>
              </a:rPr>
              <a:t>sus rostros hacia el oriente, y </a:t>
            </a:r>
            <a:r>
              <a:rPr lang="es-ES" sz="4800" b="1" u="sng" dirty="0">
                <a:solidFill>
                  <a:srgbClr val="FFFF00"/>
                </a:solidFill>
              </a:rPr>
              <a:t>adoraban al sol</a:t>
            </a:r>
            <a:r>
              <a:rPr lang="es-ES" sz="4800" b="1" dirty="0">
                <a:solidFill>
                  <a:srgbClr val="FFFF00"/>
                </a:solidFill>
              </a:rPr>
              <a:t>, postrándose hacia el oriente</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Ezequiel 8:16, 17:</a:t>
            </a:r>
          </a:p>
        </p:txBody>
      </p:sp>
    </p:spTree>
    <p:extLst>
      <p:ext uri="{BB962C8B-B14F-4D97-AF65-F5344CB8AC3E}">
        <p14:creationId xmlns:p14="http://schemas.microsoft.com/office/powerpoint/2010/main" val="3594380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9475" y="447870"/>
            <a:ext cx="11141248" cy="5909310"/>
          </a:xfrm>
          <a:prstGeom prst="rect">
            <a:avLst/>
          </a:prstGeom>
          <a:noFill/>
        </p:spPr>
        <p:txBody>
          <a:bodyPr wrap="square" rtlCol="0">
            <a:spAutoFit/>
          </a:bodyPr>
          <a:lstStyle/>
          <a:p>
            <a:r>
              <a:rPr lang="es-ES" sz="5400" b="1" dirty="0" smtClean="0">
                <a:solidFill>
                  <a:srgbClr val="C00000"/>
                </a:solidFill>
              </a:rPr>
              <a:t>17</a:t>
            </a:r>
            <a:r>
              <a:rPr lang="es-ES" sz="5400" b="1" dirty="0" smtClean="0">
                <a:solidFill>
                  <a:schemeClr val="bg1"/>
                </a:solidFill>
              </a:rPr>
              <a:t> </a:t>
            </a:r>
            <a:r>
              <a:rPr lang="es-ES" sz="5400" b="1" dirty="0">
                <a:solidFill>
                  <a:schemeClr val="bg1"/>
                </a:solidFill>
              </a:rPr>
              <a:t>Y me dijo: ¿No has visto, hijo de hombre? ¿Es cosa liviana para la casa de Judá hacer las </a:t>
            </a:r>
            <a:r>
              <a:rPr lang="es-ES" sz="5400" b="1" dirty="0">
                <a:solidFill>
                  <a:srgbClr val="FFFF00"/>
                </a:solidFill>
              </a:rPr>
              <a:t>abominaciones</a:t>
            </a:r>
            <a:r>
              <a:rPr lang="es-ES" sz="5400" b="1" dirty="0">
                <a:solidFill>
                  <a:schemeClr val="bg1"/>
                </a:solidFill>
              </a:rPr>
              <a:t> que hacen aquí? Después que han llenado de maldad la tierra, </a:t>
            </a:r>
            <a:r>
              <a:rPr lang="es-ES" sz="5400" b="1" dirty="0">
                <a:solidFill>
                  <a:srgbClr val="FFFF00"/>
                </a:solidFill>
              </a:rPr>
              <a:t>se volvieron a mí para irritarme</a:t>
            </a:r>
            <a:r>
              <a:rPr lang="es-ES" sz="5400" b="1" dirty="0">
                <a:solidFill>
                  <a:schemeClr val="bg1"/>
                </a:solidFill>
              </a:rPr>
              <a:t>; he aquí que aplican el ramo a sus narices.”</a:t>
            </a:r>
          </a:p>
        </p:txBody>
      </p:sp>
    </p:spTree>
    <p:extLst>
      <p:ext uri="{BB962C8B-B14F-4D97-AF65-F5344CB8AC3E}">
        <p14:creationId xmlns:p14="http://schemas.microsoft.com/office/powerpoint/2010/main" val="22163647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3938" y="522424"/>
            <a:ext cx="1110366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En la iglesia católica halla uno </a:t>
            </a:r>
            <a:r>
              <a:rPr lang="es-ES" sz="6000" b="1" dirty="0">
                <a:solidFill>
                  <a:srgbClr val="C00000"/>
                </a:solidFill>
              </a:rPr>
              <a:t>soles</a:t>
            </a:r>
            <a:r>
              <a:rPr lang="es-ES" sz="6000" b="1" dirty="0">
                <a:solidFill>
                  <a:srgbClr val="002060"/>
                </a:solidFill>
              </a:rPr>
              <a:t> por todas partes. Hablar de la </a:t>
            </a:r>
            <a:r>
              <a:rPr lang="es-ES" sz="6000" b="1" dirty="0">
                <a:solidFill>
                  <a:srgbClr val="C00000"/>
                </a:solidFill>
              </a:rPr>
              <a:t>tonsura</a:t>
            </a:r>
            <a:r>
              <a:rPr lang="es-ES" sz="6000" b="1" dirty="0">
                <a:solidFill>
                  <a:srgbClr val="002060"/>
                </a:solidFill>
              </a:rPr>
              <a:t> y de la </a:t>
            </a:r>
            <a:r>
              <a:rPr lang="es-ES" sz="6000" b="1" dirty="0">
                <a:solidFill>
                  <a:srgbClr val="C00000"/>
                </a:solidFill>
              </a:rPr>
              <a:t>ostia</a:t>
            </a:r>
            <a:r>
              <a:rPr lang="es-ES" sz="6000" b="1" dirty="0">
                <a:solidFill>
                  <a:srgbClr val="002060"/>
                </a:solidFill>
              </a:rPr>
              <a:t>. Soles en las </a:t>
            </a:r>
            <a:r>
              <a:rPr lang="es-ES" sz="6000" b="1" dirty="0">
                <a:solidFill>
                  <a:srgbClr val="C00000"/>
                </a:solidFill>
              </a:rPr>
              <a:t>copas</a:t>
            </a:r>
            <a:r>
              <a:rPr lang="es-ES" sz="6000" b="1" dirty="0">
                <a:solidFill>
                  <a:srgbClr val="002060"/>
                </a:solidFill>
              </a:rPr>
              <a:t>, los </a:t>
            </a:r>
            <a:r>
              <a:rPr lang="es-ES" sz="6000" b="1" dirty="0">
                <a:solidFill>
                  <a:srgbClr val="C00000"/>
                </a:solidFill>
              </a:rPr>
              <a:t>altares</a:t>
            </a:r>
            <a:r>
              <a:rPr lang="es-ES" sz="6000" b="1" dirty="0">
                <a:solidFill>
                  <a:srgbClr val="002060"/>
                </a:solidFill>
              </a:rPr>
              <a:t>, las </a:t>
            </a:r>
            <a:r>
              <a:rPr lang="es-ES" sz="6000" b="1" dirty="0">
                <a:solidFill>
                  <a:srgbClr val="C00000"/>
                </a:solidFill>
              </a:rPr>
              <a:t>ventanas</a:t>
            </a:r>
            <a:r>
              <a:rPr lang="es-ES" sz="6000" b="1" dirty="0">
                <a:solidFill>
                  <a:srgbClr val="002060"/>
                </a:solidFill>
              </a:rPr>
              <a:t>, las obras de </a:t>
            </a:r>
            <a:r>
              <a:rPr lang="es-ES" sz="6000" b="1" dirty="0">
                <a:solidFill>
                  <a:srgbClr val="C00000"/>
                </a:solidFill>
              </a:rPr>
              <a:t>arte</a:t>
            </a:r>
            <a:r>
              <a:rPr lang="es-ES" sz="6000" b="1" dirty="0">
                <a:solidFill>
                  <a:srgbClr val="002060"/>
                </a:solidFill>
              </a:rPr>
              <a:t>, las </a:t>
            </a:r>
            <a:r>
              <a:rPr lang="es-ES" sz="6000" b="1" dirty="0">
                <a:solidFill>
                  <a:srgbClr val="C00000"/>
                </a:solidFill>
              </a:rPr>
              <a:t>coronas</a:t>
            </a:r>
            <a:r>
              <a:rPr lang="es-ES" sz="6000" b="1" dirty="0">
                <a:solidFill>
                  <a:srgbClr val="002060"/>
                </a:solidFill>
              </a:rPr>
              <a:t>, las </a:t>
            </a:r>
            <a:r>
              <a:rPr lang="es-ES" sz="6000" b="1" dirty="0">
                <a:solidFill>
                  <a:srgbClr val="C00000"/>
                </a:solidFill>
              </a:rPr>
              <a:t>vestiduras</a:t>
            </a:r>
            <a:r>
              <a:rPr lang="es-ES" sz="6000" b="1" dirty="0">
                <a:solidFill>
                  <a:srgbClr val="002060"/>
                </a:solidFill>
              </a:rPr>
              <a:t>, etc.</a:t>
            </a:r>
            <a:endParaRPr lang="es-ES" sz="6000" b="1" dirty="0" smtClean="0">
              <a:solidFill>
                <a:srgbClr val="002060"/>
              </a:solidFill>
            </a:endParaRPr>
          </a:p>
        </p:txBody>
      </p:sp>
    </p:spTree>
    <p:extLst>
      <p:ext uri="{BB962C8B-B14F-4D97-AF65-F5344CB8AC3E}">
        <p14:creationId xmlns:p14="http://schemas.microsoft.com/office/powerpoint/2010/main" val="39300571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9934" y="1023058"/>
            <a:ext cx="10515601" cy="5262979"/>
          </a:xfrm>
          <a:prstGeom prst="rect">
            <a:avLst/>
          </a:prstGeom>
          <a:noFill/>
        </p:spPr>
        <p:txBody>
          <a:bodyPr wrap="square" rtlCol="0">
            <a:spAutoFit/>
          </a:bodyPr>
          <a:lstStyle/>
          <a:p>
            <a:r>
              <a:rPr lang="es-ES" sz="4800" b="1" dirty="0" smtClean="0">
                <a:solidFill>
                  <a:schemeClr val="bg1"/>
                </a:solidFill>
              </a:rPr>
              <a:t>RVR1960</a:t>
            </a:r>
          </a:p>
          <a:p>
            <a:r>
              <a:rPr lang="es-ES" sz="4800" b="1" dirty="0" smtClean="0">
                <a:solidFill>
                  <a:schemeClr val="bg1"/>
                </a:solidFill>
              </a:rPr>
              <a:t>No </a:t>
            </a:r>
            <a:r>
              <a:rPr lang="es-ES" sz="4800" b="1" dirty="0">
                <a:solidFill>
                  <a:srgbClr val="FFFF00"/>
                </a:solidFill>
              </a:rPr>
              <a:t>haréis</a:t>
            </a:r>
            <a:r>
              <a:rPr lang="es-ES" sz="4800" b="1" dirty="0">
                <a:solidFill>
                  <a:schemeClr val="bg1"/>
                </a:solidFill>
              </a:rPr>
              <a:t> </a:t>
            </a:r>
            <a:r>
              <a:rPr lang="es-ES" sz="4800" b="1" dirty="0">
                <a:solidFill>
                  <a:srgbClr val="FFFF00"/>
                </a:solidFill>
              </a:rPr>
              <a:t>tonsura</a:t>
            </a:r>
            <a:r>
              <a:rPr lang="es-ES" sz="4800" b="1" dirty="0">
                <a:solidFill>
                  <a:schemeClr val="bg1"/>
                </a:solidFill>
              </a:rPr>
              <a:t> en vuestras cabezas, ni dañaréis la punta de vuestra barba</a:t>
            </a:r>
            <a:r>
              <a:rPr lang="es-ES" sz="4800" b="1" dirty="0" smtClean="0">
                <a:solidFill>
                  <a:schemeClr val="bg1"/>
                </a:solidFill>
              </a:rPr>
              <a:t>.</a:t>
            </a:r>
          </a:p>
          <a:p>
            <a:endParaRPr lang="es-ES" sz="4800" b="1" dirty="0" smtClean="0">
              <a:solidFill>
                <a:schemeClr val="bg1"/>
              </a:solidFill>
            </a:endParaRPr>
          </a:p>
          <a:p>
            <a:r>
              <a:rPr lang="es-ES" sz="4800" b="1" dirty="0" smtClean="0">
                <a:solidFill>
                  <a:schemeClr val="bg1"/>
                </a:solidFill>
              </a:rPr>
              <a:t>RVR1977</a:t>
            </a:r>
            <a:endParaRPr lang="es-ES" sz="4800" b="1" dirty="0">
              <a:solidFill>
                <a:schemeClr val="bg1"/>
              </a:solidFill>
            </a:endParaRPr>
          </a:p>
          <a:p>
            <a:r>
              <a:rPr lang="es-ES" sz="4800" b="1" dirty="0">
                <a:solidFill>
                  <a:schemeClr val="bg1"/>
                </a:solidFill>
              </a:rPr>
              <a:t>No </a:t>
            </a:r>
            <a:r>
              <a:rPr lang="es-ES" sz="4800" b="1" dirty="0">
                <a:solidFill>
                  <a:srgbClr val="FFFF00"/>
                </a:solidFill>
              </a:rPr>
              <a:t>raparéis en redondo </a:t>
            </a:r>
            <a:r>
              <a:rPr lang="es-ES" sz="4800" b="1" dirty="0">
                <a:solidFill>
                  <a:schemeClr val="bg1"/>
                </a:solidFill>
              </a:rPr>
              <a:t>vuestra cabeza, ni os recortaréis los bordes de la barba.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Levítico 19:27</a:t>
            </a:r>
          </a:p>
        </p:txBody>
      </p:sp>
    </p:spTree>
    <p:extLst>
      <p:ext uri="{BB962C8B-B14F-4D97-AF65-F5344CB8AC3E}">
        <p14:creationId xmlns:p14="http://schemas.microsoft.com/office/powerpoint/2010/main" val="29110576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pic>
        <p:nvPicPr>
          <p:cNvPr id="2" name="Imagen 1"/>
          <p:cNvPicPr>
            <a:picLocks noChangeAspect="1"/>
          </p:cNvPicPr>
          <p:nvPr/>
        </p:nvPicPr>
        <p:blipFill>
          <a:blip r:embed="rId3"/>
          <a:stretch>
            <a:fillRect/>
          </a:stretch>
        </p:blipFill>
        <p:spPr>
          <a:xfrm>
            <a:off x="203200" y="260542"/>
            <a:ext cx="6862996" cy="6402230"/>
          </a:xfrm>
          <a:prstGeom prst="rect">
            <a:avLst/>
          </a:prstGeom>
        </p:spPr>
      </p:pic>
      <p:pic>
        <p:nvPicPr>
          <p:cNvPr id="3" name="Imagen 2"/>
          <p:cNvPicPr>
            <a:picLocks noChangeAspect="1"/>
          </p:cNvPicPr>
          <p:nvPr/>
        </p:nvPicPr>
        <p:blipFill>
          <a:blip r:embed="rId4"/>
          <a:stretch>
            <a:fillRect/>
          </a:stretch>
        </p:blipFill>
        <p:spPr>
          <a:xfrm>
            <a:off x="7066197" y="273524"/>
            <a:ext cx="4850032" cy="5748416"/>
          </a:xfrm>
          <a:prstGeom prst="rect">
            <a:avLst/>
          </a:prstGeom>
        </p:spPr>
      </p:pic>
    </p:spTree>
    <p:extLst>
      <p:ext uri="{BB962C8B-B14F-4D97-AF65-F5344CB8AC3E}">
        <p14:creationId xmlns:p14="http://schemas.microsoft.com/office/powerpoint/2010/main" val="30413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Continuando la conversación le </a:t>
            </a:r>
            <a:r>
              <a:rPr lang="es-ES" sz="4800" b="1" dirty="0" smtClean="0">
                <a:solidFill>
                  <a:srgbClr val="002060"/>
                </a:solidFill>
              </a:rPr>
              <a:t>pregunté: </a:t>
            </a:r>
            <a:r>
              <a:rPr lang="es-ES" sz="4800" b="1" dirty="0">
                <a:solidFill>
                  <a:srgbClr val="002060"/>
                </a:solidFill>
              </a:rPr>
              <a:t>“¿Según la Biblia, </a:t>
            </a:r>
            <a:r>
              <a:rPr lang="es-ES" sz="4800" b="1" dirty="0" smtClean="0">
                <a:solidFill>
                  <a:srgbClr val="002060"/>
                </a:solidFill>
              </a:rPr>
              <a:t>cuál </a:t>
            </a:r>
            <a:r>
              <a:rPr lang="es-ES" sz="4800" b="1" dirty="0">
                <a:solidFill>
                  <a:srgbClr val="002060"/>
                </a:solidFill>
              </a:rPr>
              <a:t>es el día de reposo que debemos observar?” Ella respondió: “El domingo.” Le </a:t>
            </a:r>
            <a:r>
              <a:rPr lang="es-ES" sz="4800" b="1" dirty="0" smtClean="0">
                <a:solidFill>
                  <a:srgbClr val="002060"/>
                </a:solidFill>
              </a:rPr>
              <a:t>pregunté: </a:t>
            </a:r>
            <a:r>
              <a:rPr lang="es-ES" sz="4800" b="1" dirty="0">
                <a:solidFill>
                  <a:srgbClr val="002060"/>
                </a:solidFill>
              </a:rPr>
              <a:t>“has leído alguna vez los diez mandamientos en la Biblia católica” y me dijo que sí. Entonces le pregunté: “¿Según los mandamientos en la Biblia católica, cual es el día que debemos observar</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0011325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30368" y="681282"/>
            <a:ext cx="10515601" cy="5509200"/>
          </a:xfrm>
          <a:prstGeom prst="rect">
            <a:avLst/>
          </a:prstGeom>
          <a:noFill/>
        </p:spPr>
        <p:txBody>
          <a:bodyPr wrap="square" rtlCol="0">
            <a:spAutoFit/>
          </a:bodyPr>
          <a:lstStyle/>
          <a:p>
            <a:r>
              <a:rPr lang="es-ES" sz="4400" b="1" dirty="0">
                <a:solidFill>
                  <a:schemeClr val="bg1"/>
                </a:solidFill>
              </a:rPr>
              <a:t>"La razón por la cual la </a:t>
            </a:r>
            <a:r>
              <a:rPr lang="es-ES" sz="4400" b="1" dirty="0">
                <a:solidFill>
                  <a:srgbClr val="FFFF00"/>
                </a:solidFill>
              </a:rPr>
              <a:t>tonsura</a:t>
            </a:r>
            <a:r>
              <a:rPr lang="es-ES" sz="4400" b="1" dirty="0">
                <a:solidFill>
                  <a:schemeClr val="bg1"/>
                </a:solidFill>
              </a:rPr>
              <a:t> fuese prohibida en la Biblia se debe a su </a:t>
            </a:r>
            <a:r>
              <a:rPr lang="es-ES" sz="4400" b="1" dirty="0">
                <a:solidFill>
                  <a:srgbClr val="FFFF00"/>
                </a:solidFill>
              </a:rPr>
              <a:t>significado pagano</a:t>
            </a:r>
            <a:r>
              <a:rPr lang="es-ES" sz="4400" b="1" dirty="0">
                <a:solidFill>
                  <a:schemeClr val="bg1"/>
                </a:solidFill>
              </a:rPr>
              <a:t>. Recuerden que, en los Misterios Babilónicos, muchas cosas eran símbolos y tenían un sentido oculto. El significado pagano de la forma redonda del afeitado en la cabeza es el símbolo del </a:t>
            </a:r>
            <a:r>
              <a:rPr lang="es-ES" sz="4400" b="1" dirty="0">
                <a:solidFill>
                  <a:srgbClr val="FFFF00"/>
                </a:solidFill>
              </a:rPr>
              <a:t>sol</a:t>
            </a:r>
            <a:r>
              <a:rPr lang="es-ES" sz="4400" b="1" dirty="0">
                <a:solidFill>
                  <a:schemeClr val="bg1"/>
                </a:solidFill>
              </a:rPr>
              <a:t> ¡un símbolo pagano del dios sol!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it-IT" sz="3200" b="1" dirty="0">
                <a:solidFill>
                  <a:srgbClr val="FF0000"/>
                </a:solidFill>
                <a:latin typeface="Arial Black" panose="020B0A04020102020204" pitchFamily="34" charset="0"/>
              </a:rPr>
              <a:t>Babilonia Misterio Religioso, Woodrow, p. 190-192</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67253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3458" y="106095"/>
            <a:ext cx="11223523" cy="6863417"/>
          </a:xfrm>
          <a:prstGeom prst="rect">
            <a:avLst/>
          </a:prstGeom>
          <a:noFill/>
        </p:spPr>
        <p:txBody>
          <a:bodyPr wrap="square" rtlCol="0">
            <a:spAutoFit/>
          </a:bodyPr>
          <a:lstStyle/>
          <a:p>
            <a:r>
              <a:rPr lang="es-ES" sz="4400" b="1" dirty="0" smtClean="0">
                <a:solidFill>
                  <a:schemeClr val="bg1"/>
                </a:solidFill>
              </a:rPr>
              <a:t>Los </a:t>
            </a:r>
            <a:r>
              <a:rPr lang="es-ES" sz="4400" b="1" dirty="0">
                <a:solidFill>
                  <a:schemeClr val="bg1"/>
                </a:solidFill>
              </a:rPr>
              <a:t>sacerdotes de </a:t>
            </a:r>
            <a:r>
              <a:rPr lang="es-ES" sz="4400" b="1" dirty="0">
                <a:solidFill>
                  <a:srgbClr val="FFFF00"/>
                </a:solidFill>
              </a:rPr>
              <a:t>Mitra</a:t>
            </a:r>
            <a:r>
              <a:rPr lang="es-ES" sz="4400" b="1" dirty="0">
                <a:solidFill>
                  <a:schemeClr val="bg1"/>
                </a:solidFill>
              </a:rPr>
              <a:t>, </a:t>
            </a:r>
            <a:r>
              <a:rPr lang="es-ES" sz="4400" b="1" dirty="0">
                <a:solidFill>
                  <a:srgbClr val="FFFF00"/>
                </a:solidFill>
              </a:rPr>
              <a:t>'en su corona imitaban al disco solar</a:t>
            </a:r>
            <a:r>
              <a:rPr lang="es-ES" sz="4400" b="1" dirty="0">
                <a:solidFill>
                  <a:schemeClr val="bg1"/>
                </a:solidFill>
              </a:rPr>
              <a:t>'. Y esta misma práctica, poco a poco, vino a ser </a:t>
            </a:r>
            <a:r>
              <a:rPr lang="es-ES" sz="4400" b="1" dirty="0">
                <a:solidFill>
                  <a:srgbClr val="FFFF00"/>
                </a:solidFill>
              </a:rPr>
              <a:t>adoptado</a:t>
            </a:r>
            <a:r>
              <a:rPr lang="es-ES" sz="4400" b="1" dirty="0">
                <a:solidFill>
                  <a:schemeClr val="bg1"/>
                </a:solidFill>
              </a:rPr>
              <a:t> por la iglesia romana. Pero en su intento por </a:t>
            </a:r>
            <a:r>
              <a:rPr lang="es-ES" sz="4400" b="1" dirty="0">
                <a:solidFill>
                  <a:srgbClr val="FFFF00"/>
                </a:solidFill>
              </a:rPr>
              <a:t>desacreditar este hecho</a:t>
            </a:r>
            <a:r>
              <a:rPr lang="es-ES" sz="4400" b="1" dirty="0">
                <a:solidFill>
                  <a:schemeClr val="bg1"/>
                </a:solidFill>
              </a:rPr>
              <a:t>, los Concilios de Valencia, Salzburgo y </a:t>
            </a:r>
            <a:r>
              <a:rPr lang="es-ES" sz="4400" b="1" dirty="0" err="1">
                <a:solidFill>
                  <a:schemeClr val="bg1"/>
                </a:solidFill>
              </a:rPr>
              <a:t>Ravenna</a:t>
            </a:r>
            <a:r>
              <a:rPr lang="es-ES" sz="4400" b="1" dirty="0">
                <a:solidFill>
                  <a:schemeClr val="bg1"/>
                </a:solidFill>
              </a:rPr>
              <a:t> asociaron la tonsura redonda con la </a:t>
            </a:r>
            <a:r>
              <a:rPr lang="es-ES" sz="4400" b="1" dirty="0">
                <a:solidFill>
                  <a:srgbClr val="FFFF00"/>
                </a:solidFill>
              </a:rPr>
              <a:t>hostia</a:t>
            </a:r>
            <a:r>
              <a:rPr lang="es-ES" sz="4400" b="1" dirty="0">
                <a:solidFill>
                  <a:schemeClr val="bg1"/>
                </a:solidFill>
              </a:rPr>
              <a:t> redonda. Sin embargo, </a:t>
            </a:r>
            <a:r>
              <a:rPr lang="es-ES" sz="4400" b="1" dirty="0">
                <a:solidFill>
                  <a:srgbClr val="FFFF00"/>
                </a:solidFill>
              </a:rPr>
              <a:t>no</a:t>
            </a:r>
            <a:r>
              <a:rPr lang="es-ES" sz="4400" b="1" dirty="0">
                <a:solidFill>
                  <a:schemeClr val="bg1"/>
                </a:solidFill>
              </a:rPr>
              <a:t> hay tampoco nada que indique la </a:t>
            </a:r>
            <a:r>
              <a:rPr lang="es-ES" sz="4400" b="1" dirty="0">
                <a:solidFill>
                  <a:srgbClr val="FFFF00"/>
                </a:solidFill>
              </a:rPr>
              <a:t>hostia redonda </a:t>
            </a:r>
            <a:r>
              <a:rPr lang="es-ES" sz="4400" b="1" dirty="0">
                <a:solidFill>
                  <a:schemeClr val="bg1"/>
                </a:solidFill>
              </a:rPr>
              <a:t>de la misa sea un </a:t>
            </a:r>
            <a:r>
              <a:rPr lang="es-ES" sz="4400" b="1" dirty="0">
                <a:solidFill>
                  <a:srgbClr val="FFFF00"/>
                </a:solidFill>
              </a:rPr>
              <a:t>símbolo cristiano</a:t>
            </a:r>
            <a:r>
              <a:rPr lang="es-ES" sz="4400" b="1" dirty="0">
                <a:solidFill>
                  <a:schemeClr val="bg1"/>
                </a:solidFill>
              </a:rPr>
              <a:t>. En cambio, las pruebas indican todo lo contrario." </a:t>
            </a:r>
          </a:p>
        </p:txBody>
      </p:sp>
    </p:spTree>
    <p:extLst>
      <p:ext uri="{BB962C8B-B14F-4D97-AF65-F5344CB8AC3E}">
        <p14:creationId xmlns:p14="http://schemas.microsoft.com/office/powerpoint/2010/main" val="1591425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5706" y="1103322"/>
            <a:ext cx="11103663" cy="3785652"/>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¿Es lo mismo </a:t>
            </a:r>
            <a:r>
              <a:rPr lang="es-ES" sz="8000" b="1" dirty="0">
                <a:solidFill>
                  <a:srgbClr val="C00000"/>
                </a:solidFill>
              </a:rPr>
              <a:t>adorar </a:t>
            </a:r>
            <a:r>
              <a:rPr lang="es-ES" sz="8000" b="1" dirty="0" smtClean="0">
                <a:solidFill>
                  <a:srgbClr val="C00000"/>
                </a:solidFill>
              </a:rPr>
              <a:t>al </a:t>
            </a:r>
            <a:r>
              <a:rPr lang="es-ES" sz="8000" b="1" dirty="0">
                <a:solidFill>
                  <a:srgbClr val="C00000"/>
                </a:solidFill>
              </a:rPr>
              <a:t>sol </a:t>
            </a:r>
            <a:r>
              <a:rPr lang="es-ES" sz="8000" b="1" dirty="0">
                <a:solidFill>
                  <a:srgbClr val="002060"/>
                </a:solidFill>
              </a:rPr>
              <a:t>que adorar </a:t>
            </a:r>
            <a:r>
              <a:rPr lang="es-ES" sz="8000" b="1" dirty="0">
                <a:solidFill>
                  <a:srgbClr val="C00000"/>
                </a:solidFill>
              </a:rPr>
              <a:t>en el día del sol</a:t>
            </a:r>
            <a:r>
              <a:rPr lang="es-ES" sz="8000" b="1" dirty="0">
                <a:solidFill>
                  <a:srgbClr val="002060"/>
                </a:solidFill>
              </a:rPr>
              <a:t>? En principio </a:t>
            </a:r>
            <a:r>
              <a:rPr lang="es-ES" sz="8000" b="1" dirty="0" smtClean="0">
                <a:solidFill>
                  <a:srgbClr val="002060"/>
                </a:solidFill>
              </a:rPr>
              <a:t>sí </a:t>
            </a:r>
            <a:r>
              <a:rPr lang="es-ES" sz="8000" b="1" dirty="0">
                <a:solidFill>
                  <a:srgbClr val="002060"/>
                </a:solidFill>
              </a:rPr>
              <a:t>lo es:</a:t>
            </a:r>
            <a:endParaRPr lang="es-ES" sz="8000" b="1" dirty="0" smtClean="0">
              <a:solidFill>
                <a:srgbClr val="002060"/>
              </a:solidFill>
            </a:endParaRPr>
          </a:p>
        </p:txBody>
      </p:sp>
    </p:spTree>
    <p:extLst>
      <p:ext uri="{BB962C8B-B14F-4D97-AF65-F5344CB8AC3E}">
        <p14:creationId xmlns:p14="http://schemas.microsoft.com/office/powerpoint/2010/main" val="24769604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5706" y="522424"/>
            <a:ext cx="1110366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¿Quién creó el sol? </a:t>
            </a:r>
            <a:r>
              <a:rPr lang="es-ES" sz="6000" b="1" dirty="0">
                <a:solidFill>
                  <a:srgbClr val="C00000"/>
                </a:solidFill>
              </a:rPr>
              <a:t>Dios</a:t>
            </a:r>
          </a:p>
          <a:p>
            <a:r>
              <a:rPr lang="es-ES" sz="6000" b="1" dirty="0">
                <a:solidFill>
                  <a:srgbClr val="002060"/>
                </a:solidFill>
              </a:rPr>
              <a:t>¿Lo creó como objeto de adoración? </a:t>
            </a:r>
            <a:r>
              <a:rPr lang="es-ES" sz="6000" b="1" dirty="0">
                <a:solidFill>
                  <a:srgbClr val="C00000"/>
                </a:solidFill>
              </a:rPr>
              <a:t>No</a:t>
            </a:r>
          </a:p>
          <a:p>
            <a:r>
              <a:rPr lang="es-ES" sz="6000" b="1" dirty="0">
                <a:solidFill>
                  <a:srgbClr val="002060"/>
                </a:solidFill>
              </a:rPr>
              <a:t>¿Qué sucede si el hombre lo convierte en objeto de adoración? </a:t>
            </a:r>
            <a:r>
              <a:rPr lang="es-ES" sz="6000" b="1" dirty="0">
                <a:solidFill>
                  <a:srgbClr val="C00000"/>
                </a:solidFill>
              </a:rPr>
              <a:t>Idolatría</a:t>
            </a:r>
            <a:r>
              <a:rPr lang="es-ES" sz="6000" b="1" dirty="0">
                <a:solidFill>
                  <a:srgbClr val="002060"/>
                </a:solidFill>
              </a:rPr>
              <a:t>.</a:t>
            </a:r>
            <a:endParaRPr lang="es-ES" sz="6000" b="1" dirty="0" smtClean="0">
              <a:solidFill>
                <a:srgbClr val="002060"/>
              </a:solidFill>
            </a:endParaRPr>
          </a:p>
        </p:txBody>
      </p:sp>
    </p:spTree>
    <p:extLst>
      <p:ext uri="{BB962C8B-B14F-4D97-AF65-F5344CB8AC3E}">
        <p14:creationId xmlns:p14="http://schemas.microsoft.com/office/powerpoint/2010/main" val="34638845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5706" y="183836"/>
            <a:ext cx="1110366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¿Quién creó el primer día de la semana? </a:t>
            </a:r>
            <a:r>
              <a:rPr lang="es-ES" sz="6000" b="1" dirty="0">
                <a:solidFill>
                  <a:srgbClr val="C00000"/>
                </a:solidFill>
              </a:rPr>
              <a:t>Dios</a:t>
            </a:r>
          </a:p>
          <a:p>
            <a:r>
              <a:rPr lang="es-ES" sz="6000" b="1" dirty="0">
                <a:solidFill>
                  <a:srgbClr val="002060"/>
                </a:solidFill>
              </a:rPr>
              <a:t>¿Lo creó para usarlo como día de adoración? </a:t>
            </a:r>
            <a:r>
              <a:rPr lang="es-ES" sz="6000" b="1" dirty="0">
                <a:solidFill>
                  <a:srgbClr val="C00000"/>
                </a:solidFill>
              </a:rPr>
              <a:t>No</a:t>
            </a:r>
          </a:p>
          <a:p>
            <a:r>
              <a:rPr lang="es-ES" sz="6000" b="1" dirty="0">
                <a:solidFill>
                  <a:srgbClr val="002060"/>
                </a:solidFill>
              </a:rPr>
              <a:t>¿Qué sucede si el hombre lo convierte en día de adoración? </a:t>
            </a:r>
            <a:r>
              <a:rPr lang="es-ES" sz="6000" b="1" dirty="0">
                <a:solidFill>
                  <a:srgbClr val="C00000"/>
                </a:solidFill>
              </a:rPr>
              <a:t>Idolatría</a:t>
            </a:r>
            <a:endParaRPr lang="es-ES" sz="6000" b="1" dirty="0" smtClean="0">
              <a:solidFill>
                <a:srgbClr val="C00000"/>
              </a:solidFill>
            </a:endParaRPr>
          </a:p>
        </p:txBody>
      </p:sp>
    </p:spTree>
    <p:extLst>
      <p:ext uri="{BB962C8B-B14F-4D97-AF65-F5344CB8AC3E}">
        <p14:creationId xmlns:p14="http://schemas.microsoft.com/office/powerpoint/2010/main" val="11323252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5706" y="381327"/>
            <a:ext cx="1110366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Según </a:t>
            </a:r>
            <a:r>
              <a:rPr lang="es-ES" sz="7200" b="1" dirty="0" err="1">
                <a:solidFill>
                  <a:srgbClr val="C00000"/>
                </a:solidFill>
              </a:rPr>
              <a:t>Dies</a:t>
            </a:r>
            <a:r>
              <a:rPr lang="es-ES" sz="7200" b="1" dirty="0">
                <a:solidFill>
                  <a:srgbClr val="C00000"/>
                </a:solidFill>
              </a:rPr>
              <a:t> </a:t>
            </a:r>
            <a:r>
              <a:rPr lang="es-ES" sz="7200" b="1" dirty="0" err="1">
                <a:solidFill>
                  <a:srgbClr val="C00000"/>
                </a:solidFill>
              </a:rPr>
              <a:t>Domini</a:t>
            </a:r>
            <a:r>
              <a:rPr lang="es-ES" sz="7200" b="1" dirty="0">
                <a:solidFill>
                  <a:srgbClr val="002060"/>
                </a:solidFill>
              </a:rPr>
              <a:t>, ¿qué relación existe entre la práctica pagana de </a:t>
            </a:r>
            <a:r>
              <a:rPr lang="es-ES" sz="7200" b="1" dirty="0">
                <a:solidFill>
                  <a:srgbClr val="C00000"/>
                </a:solidFill>
              </a:rPr>
              <a:t>adorar </a:t>
            </a:r>
            <a:r>
              <a:rPr lang="es-ES" sz="7200" b="1" dirty="0" smtClean="0">
                <a:solidFill>
                  <a:srgbClr val="C00000"/>
                </a:solidFill>
              </a:rPr>
              <a:t>al </a:t>
            </a:r>
            <a:r>
              <a:rPr lang="es-ES" sz="7200" b="1" dirty="0">
                <a:solidFill>
                  <a:srgbClr val="C00000"/>
                </a:solidFill>
              </a:rPr>
              <a:t>sol </a:t>
            </a:r>
            <a:r>
              <a:rPr lang="es-ES" sz="7200" b="1" dirty="0">
                <a:solidFill>
                  <a:srgbClr val="002060"/>
                </a:solidFill>
              </a:rPr>
              <a:t>y la cristiana de </a:t>
            </a:r>
            <a:r>
              <a:rPr lang="es-ES" sz="7200" b="1" dirty="0">
                <a:solidFill>
                  <a:srgbClr val="C00000"/>
                </a:solidFill>
              </a:rPr>
              <a:t>adorar en el día del sol</a:t>
            </a:r>
            <a:r>
              <a:rPr lang="es-ES" sz="7200" b="1" dirty="0">
                <a:solidFill>
                  <a:srgbClr val="002060"/>
                </a:solidFill>
              </a:rPr>
              <a:t>?</a:t>
            </a:r>
            <a:endParaRPr lang="es-ES" sz="7200" b="1" dirty="0" smtClean="0">
              <a:solidFill>
                <a:srgbClr val="C00000"/>
              </a:solidFill>
            </a:endParaRPr>
          </a:p>
        </p:txBody>
      </p:sp>
    </p:spTree>
    <p:extLst>
      <p:ext uri="{BB962C8B-B14F-4D97-AF65-F5344CB8AC3E}">
        <p14:creationId xmlns:p14="http://schemas.microsoft.com/office/powerpoint/2010/main" val="13052564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681282"/>
            <a:ext cx="11761835"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En efecto, una </a:t>
            </a:r>
            <a:r>
              <a:rPr lang="es-ES" sz="4400" b="1" dirty="0">
                <a:solidFill>
                  <a:srgbClr val="FFFF00"/>
                </a:solidFill>
              </a:rPr>
              <a:t>aguda intuición pastoral </a:t>
            </a:r>
            <a:r>
              <a:rPr lang="es-ES" sz="4400" b="1" dirty="0">
                <a:solidFill>
                  <a:schemeClr val="bg1"/>
                </a:solidFill>
              </a:rPr>
              <a:t>sugirió a </a:t>
            </a:r>
            <a:r>
              <a:rPr lang="es-ES" sz="4400" b="1" dirty="0">
                <a:solidFill>
                  <a:srgbClr val="FFFF00"/>
                </a:solidFill>
              </a:rPr>
              <a:t>la Iglesia cristianizar </a:t>
            </a:r>
            <a:r>
              <a:rPr lang="es-ES" sz="4400" b="1" dirty="0">
                <a:solidFill>
                  <a:schemeClr val="bg1"/>
                </a:solidFill>
              </a:rPr>
              <a:t>para el domingo, el </a:t>
            </a:r>
            <a:r>
              <a:rPr lang="es-ES" sz="4400" b="1" dirty="0">
                <a:solidFill>
                  <a:srgbClr val="FFFF00"/>
                </a:solidFill>
              </a:rPr>
              <a:t>contenido del ‘día del sol’, </a:t>
            </a:r>
            <a:r>
              <a:rPr lang="es-ES" sz="4400" b="1" dirty="0">
                <a:solidFill>
                  <a:schemeClr val="bg1"/>
                </a:solidFill>
              </a:rPr>
              <a:t>expresión con la que </a:t>
            </a:r>
            <a:r>
              <a:rPr lang="es-ES" sz="4400" b="1" dirty="0">
                <a:solidFill>
                  <a:srgbClr val="FFFF00"/>
                </a:solidFill>
              </a:rPr>
              <a:t>los romanos </a:t>
            </a:r>
            <a:r>
              <a:rPr lang="es-ES" sz="4400" b="1" dirty="0">
                <a:solidFill>
                  <a:schemeClr val="bg1"/>
                </a:solidFill>
              </a:rPr>
              <a:t>denominaban este día y que aún hoy aparece en algunas lenguas contemporáneas, apartando a los fieles de la seducción de los cultos que divinizaban el sol y orientando la celebración de </a:t>
            </a:r>
            <a:r>
              <a:rPr lang="es-ES" sz="4400" b="1" dirty="0">
                <a:solidFill>
                  <a:srgbClr val="FFFF00"/>
                </a:solidFill>
              </a:rPr>
              <a:t>este día hacia Cristo</a:t>
            </a:r>
            <a:r>
              <a:rPr lang="es-ES" sz="4400" b="1" dirty="0">
                <a:solidFill>
                  <a:schemeClr val="bg1"/>
                </a:solidFill>
              </a:rPr>
              <a:t>, verdadero ‘sol’ de la humanidad.”</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it-IT" sz="3200" b="1" dirty="0">
                <a:solidFill>
                  <a:srgbClr val="FF0000"/>
                </a:solidFill>
                <a:latin typeface="Arial Black" panose="020B0A04020102020204" pitchFamily="34" charset="0"/>
              </a:rPr>
              <a:t>Dies Domini párrafo #27:</a:t>
            </a:r>
          </a:p>
        </p:txBody>
      </p:sp>
    </p:spTree>
    <p:extLst>
      <p:ext uri="{BB962C8B-B14F-4D97-AF65-F5344CB8AC3E}">
        <p14:creationId xmlns:p14="http://schemas.microsoft.com/office/powerpoint/2010/main" val="23883009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5" y="1167979"/>
            <a:ext cx="11761835" cy="4832092"/>
          </a:xfrm>
          <a:prstGeom prst="rect">
            <a:avLst/>
          </a:prstGeom>
          <a:noFill/>
        </p:spPr>
        <p:txBody>
          <a:bodyPr wrap="square" rtlCol="0">
            <a:spAutoFit/>
          </a:bodyPr>
          <a:lstStyle/>
          <a:p>
            <a:r>
              <a:rPr lang="es-ES" sz="4400" b="1" dirty="0">
                <a:solidFill>
                  <a:schemeClr val="bg1"/>
                </a:solidFill>
              </a:rPr>
              <a:t>«Nos reunimos todos </a:t>
            </a:r>
            <a:r>
              <a:rPr lang="es-ES" sz="4400" b="1" dirty="0">
                <a:solidFill>
                  <a:srgbClr val="FFFF00"/>
                </a:solidFill>
              </a:rPr>
              <a:t>el</a:t>
            </a:r>
            <a:r>
              <a:rPr lang="es-ES" sz="4400" b="1" dirty="0">
                <a:solidFill>
                  <a:schemeClr val="bg1"/>
                </a:solidFill>
              </a:rPr>
              <a:t> </a:t>
            </a:r>
            <a:r>
              <a:rPr lang="es-ES" sz="4400" b="1" dirty="0">
                <a:solidFill>
                  <a:srgbClr val="FFFF00"/>
                </a:solidFill>
              </a:rPr>
              <a:t>día del sol </a:t>
            </a:r>
            <a:r>
              <a:rPr lang="es-ES" sz="4400" b="1" dirty="0">
                <a:solidFill>
                  <a:schemeClr val="bg1"/>
                </a:solidFill>
              </a:rPr>
              <a:t>porque es el </a:t>
            </a:r>
            <a:r>
              <a:rPr lang="es-ES" sz="4400" b="1" dirty="0">
                <a:solidFill>
                  <a:srgbClr val="FFFF00"/>
                </a:solidFill>
              </a:rPr>
              <a:t>primer día </a:t>
            </a:r>
            <a:r>
              <a:rPr lang="es-ES" sz="4400" b="1" dirty="0">
                <a:solidFill>
                  <a:schemeClr val="bg1"/>
                </a:solidFill>
              </a:rPr>
              <a:t>[después del sábado judío, pero también el primer día], en que Dios, sacando la materia de las tinieblas, </a:t>
            </a:r>
            <a:r>
              <a:rPr lang="es-ES" sz="4400" b="1" dirty="0">
                <a:solidFill>
                  <a:srgbClr val="FFFF00"/>
                </a:solidFill>
              </a:rPr>
              <a:t>creó al mundo</a:t>
            </a:r>
            <a:r>
              <a:rPr lang="es-ES" sz="4400" b="1" dirty="0">
                <a:solidFill>
                  <a:schemeClr val="bg1"/>
                </a:solidFill>
              </a:rPr>
              <a:t>; ese mismo día, Jesucristo nuestro Salvador resucitó de entre los muertos» </a:t>
            </a:r>
            <a:r>
              <a:rPr lang="es-ES" sz="4400" b="1" dirty="0">
                <a:solidFill>
                  <a:schemeClr val="accent4">
                    <a:lumMod val="60000"/>
                    <a:lumOff val="40000"/>
                  </a:schemeClr>
                </a:solidFill>
              </a:rPr>
              <a:t>(San Justino, </a:t>
            </a:r>
            <a:r>
              <a:rPr lang="es-ES" sz="4400" b="1" dirty="0" err="1">
                <a:solidFill>
                  <a:schemeClr val="accent4">
                    <a:lumMod val="60000"/>
                    <a:lumOff val="40000"/>
                  </a:schemeClr>
                </a:solidFill>
              </a:rPr>
              <a:t>Apologia</a:t>
            </a:r>
            <a:r>
              <a:rPr lang="es-ES" sz="4400" b="1" dirty="0">
                <a:solidFill>
                  <a:schemeClr val="accent4">
                    <a:lumMod val="60000"/>
                    <a:lumOff val="40000"/>
                  </a:schemeClr>
                </a:solidFill>
              </a:rPr>
              <a:t>, 1,67).</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Catecismo de la Iglesia </a:t>
            </a:r>
            <a:r>
              <a:rPr lang="es-ES" sz="3200" b="1" dirty="0" smtClean="0">
                <a:solidFill>
                  <a:srgbClr val="FF0000"/>
                </a:solidFill>
                <a:latin typeface="Arial Black" panose="020B0A04020102020204" pitchFamily="34" charset="0"/>
              </a:rPr>
              <a:t>Católica, párrafo 2174</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98280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12566" y="927155"/>
            <a:ext cx="11103663" cy="4524315"/>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Pero la Biblia dice que la conmemoración de la </a:t>
            </a:r>
            <a:r>
              <a:rPr lang="es-ES" sz="7200" b="1" dirty="0">
                <a:solidFill>
                  <a:srgbClr val="C00000"/>
                </a:solidFill>
              </a:rPr>
              <a:t>creación</a:t>
            </a:r>
            <a:r>
              <a:rPr lang="es-ES" sz="7200" b="1" dirty="0">
                <a:solidFill>
                  <a:srgbClr val="002060"/>
                </a:solidFill>
              </a:rPr>
              <a:t> es el día </a:t>
            </a:r>
            <a:r>
              <a:rPr lang="es-ES" sz="7200" b="1" dirty="0">
                <a:solidFill>
                  <a:srgbClr val="C00000"/>
                </a:solidFill>
              </a:rPr>
              <a:t>séptimo</a:t>
            </a:r>
            <a:r>
              <a:rPr lang="es-ES" sz="7200" b="1" dirty="0">
                <a:solidFill>
                  <a:srgbClr val="002060"/>
                </a:solidFill>
              </a:rPr>
              <a:t>, </a:t>
            </a:r>
            <a:r>
              <a:rPr lang="es-ES" sz="7200" b="1" dirty="0">
                <a:solidFill>
                  <a:srgbClr val="C00000"/>
                </a:solidFill>
              </a:rPr>
              <a:t>no el primero</a:t>
            </a:r>
            <a:r>
              <a:rPr lang="es-ES" sz="7200" b="1" dirty="0">
                <a:solidFill>
                  <a:srgbClr val="002060"/>
                </a:solidFill>
              </a:rPr>
              <a:t>.</a:t>
            </a:r>
            <a:endParaRPr lang="es-ES" sz="7200" b="1" dirty="0" smtClean="0">
              <a:solidFill>
                <a:srgbClr val="C00000"/>
              </a:solidFill>
            </a:endParaRPr>
          </a:p>
        </p:txBody>
      </p:sp>
    </p:spTree>
    <p:extLst>
      <p:ext uri="{BB962C8B-B14F-4D97-AF65-F5344CB8AC3E}">
        <p14:creationId xmlns:p14="http://schemas.microsoft.com/office/powerpoint/2010/main" val="4134736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12566" y="927155"/>
            <a:ext cx="9599795"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Según la Biblia ¿qué </a:t>
            </a:r>
            <a:r>
              <a:rPr lang="es-ES" sz="8000" b="1" dirty="0">
                <a:solidFill>
                  <a:srgbClr val="C00000"/>
                </a:solidFill>
              </a:rPr>
              <a:t>relación</a:t>
            </a:r>
            <a:r>
              <a:rPr lang="es-ES" sz="8000" b="1" dirty="0">
                <a:solidFill>
                  <a:srgbClr val="002060"/>
                </a:solidFill>
              </a:rPr>
              <a:t> debe existir entre la </a:t>
            </a:r>
            <a:r>
              <a:rPr lang="es-ES" sz="8000" b="1" dirty="0" smtClean="0">
                <a:solidFill>
                  <a:srgbClr val="C00000"/>
                </a:solidFill>
              </a:rPr>
              <a:t>Iglesia</a:t>
            </a:r>
            <a:r>
              <a:rPr lang="es-ES" sz="8000" b="1" dirty="0" smtClean="0">
                <a:solidFill>
                  <a:srgbClr val="002060"/>
                </a:solidFill>
              </a:rPr>
              <a:t> </a:t>
            </a:r>
            <a:r>
              <a:rPr lang="es-ES" sz="8000" b="1" dirty="0">
                <a:solidFill>
                  <a:srgbClr val="002060"/>
                </a:solidFill>
              </a:rPr>
              <a:t>y el </a:t>
            </a:r>
            <a:r>
              <a:rPr lang="es-ES" sz="8000" b="1" dirty="0" smtClean="0">
                <a:solidFill>
                  <a:srgbClr val="C00000"/>
                </a:solidFill>
              </a:rPr>
              <a:t>Estado</a:t>
            </a:r>
            <a:r>
              <a:rPr lang="es-ES" sz="8000" b="1" dirty="0">
                <a:solidFill>
                  <a:srgbClr val="002060"/>
                </a:solidFill>
              </a:rPr>
              <a:t>?</a:t>
            </a:r>
            <a:endParaRPr lang="es-ES" sz="8000" b="1" dirty="0" smtClean="0">
              <a:solidFill>
                <a:srgbClr val="C00000"/>
              </a:solidFill>
            </a:endParaRPr>
          </a:p>
        </p:txBody>
      </p:sp>
    </p:spTree>
    <p:extLst>
      <p:ext uri="{BB962C8B-B14F-4D97-AF65-F5344CB8AC3E}">
        <p14:creationId xmlns:p14="http://schemas.microsoft.com/office/powerpoint/2010/main" val="201245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Respondió </a:t>
            </a:r>
            <a:r>
              <a:rPr lang="es-ES" sz="5400" b="1" dirty="0">
                <a:solidFill>
                  <a:srgbClr val="002060"/>
                </a:solidFill>
              </a:rPr>
              <a:t>nuevamente: “El domingo.” Abrí mi versión Reina-Valera y leí el cuarto mandamiento y le dije: “No tengo conmigo una Biblia católica, pero te animo a leer el mandamiento en tu propia Biblia y verás que dice lo mismo que la Biblia protestante.”</a:t>
            </a:r>
          </a:p>
        </p:txBody>
      </p:sp>
    </p:spTree>
    <p:extLst>
      <p:ext uri="{BB962C8B-B14F-4D97-AF65-F5344CB8AC3E}">
        <p14:creationId xmlns:p14="http://schemas.microsoft.com/office/powerpoint/2010/main" val="15743813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5" y="1167979"/>
            <a:ext cx="11761835"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Entonces les dijo: ¿De quién es esta imagen, y la inscripción? </a:t>
            </a:r>
            <a:r>
              <a:rPr lang="es-ES" sz="6000" b="1" dirty="0">
                <a:solidFill>
                  <a:srgbClr val="C00000"/>
                </a:solidFill>
              </a:rPr>
              <a:t>21</a:t>
            </a:r>
            <a:r>
              <a:rPr lang="es-ES" sz="6000" b="1" dirty="0">
                <a:solidFill>
                  <a:schemeClr val="bg1"/>
                </a:solidFill>
              </a:rPr>
              <a:t> Le dijeron: De César. Y les dijo: Dad, pues, a </a:t>
            </a:r>
            <a:r>
              <a:rPr lang="es-ES" sz="6000" b="1" dirty="0">
                <a:solidFill>
                  <a:srgbClr val="FFFF00"/>
                </a:solidFill>
              </a:rPr>
              <a:t>César</a:t>
            </a:r>
            <a:r>
              <a:rPr lang="es-ES" sz="6000" b="1" dirty="0">
                <a:solidFill>
                  <a:schemeClr val="bg1"/>
                </a:solidFill>
              </a:rPr>
              <a:t> lo que es de César, y a </a:t>
            </a:r>
            <a:r>
              <a:rPr lang="es-ES" sz="6000" b="1" dirty="0">
                <a:solidFill>
                  <a:srgbClr val="FFFF00"/>
                </a:solidFill>
              </a:rPr>
              <a:t>Dios</a:t>
            </a:r>
            <a:r>
              <a:rPr lang="es-ES" sz="6000" b="1" dirty="0">
                <a:solidFill>
                  <a:schemeClr val="bg1"/>
                </a:solidFill>
              </a:rPr>
              <a:t> lo que es de Dios.”</a:t>
            </a:r>
            <a:endParaRPr lang="es-ES" sz="6000" b="1" dirty="0">
              <a:solidFill>
                <a:schemeClr val="accent4">
                  <a:lumMod val="60000"/>
                  <a:lumOff val="40000"/>
                </a:schemeClr>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22:20, 21:</a:t>
            </a:r>
          </a:p>
        </p:txBody>
      </p:sp>
    </p:spTree>
    <p:extLst>
      <p:ext uri="{BB962C8B-B14F-4D97-AF65-F5344CB8AC3E}">
        <p14:creationId xmlns:p14="http://schemas.microsoft.com/office/powerpoint/2010/main" val="32497799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5" y="887760"/>
            <a:ext cx="11761835"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Respondió Jesús: Mi reino no es de este mundo; si mi reino fuera de este mundo, mis servidores pelearían para que yo no fuera entregado a los judíos; pero mi reino no es de aquí.”</a:t>
            </a:r>
            <a:endParaRPr lang="es-ES" sz="6000" b="1" dirty="0">
              <a:solidFill>
                <a:schemeClr val="accent4">
                  <a:lumMod val="60000"/>
                  <a:lumOff val="40000"/>
                </a:schemeClr>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18:36:</a:t>
            </a:r>
          </a:p>
        </p:txBody>
      </p:sp>
    </p:spTree>
    <p:extLst>
      <p:ext uri="{BB962C8B-B14F-4D97-AF65-F5344CB8AC3E}">
        <p14:creationId xmlns:p14="http://schemas.microsoft.com/office/powerpoint/2010/main" val="25504800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131173" y="623703"/>
            <a:ext cx="9599795"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Según </a:t>
            </a:r>
            <a:r>
              <a:rPr lang="es-ES" sz="6600" b="1" dirty="0" err="1">
                <a:solidFill>
                  <a:srgbClr val="C00000"/>
                </a:solidFill>
              </a:rPr>
              <a:t>Dies</a:t>
            </a:r>
            <a:r>
              <a:rPr lang="es-ES" sz="6600" b="1" dirty="0">
                <a:solidFill>
                  <a:srgbClr val="C00000"/>
                </a:solidFill>
              </a:rPr>
              <a:t> </a:t>
            </a:r>
            <a:r>
              <a:rPr lang="es-ES" sz="6600" b="1" dirty="0" err="1">
                <a:solidFill>
                  <a:srgbClr val="C00000"/>
                </a:solidFill>
              </a:rPr>
              <a:t>Domini</a:t>
            </a:r>
            <a:r>
              <a:rPr lang="es-ES" sz="6600" b="1" dirty="0">
                <a:solidFill>
                  <a:srgbClr val="C00000"/>
                </a:solidFill>
              </a:rPr>
              <a:t> </a:t>
            </a:r>
            <a:r>
              <a:rPr lang="es-ES" sz="6600" b="1" dirty="0">
                <a:solidFill>
                  <a:srgbClr val="002060"/>
                </a:solidFill>
              </a:rPr>
              <a:t>¿qué deben hacer los cristianos para asegurarse el </a:t>
            </a:r>
            <a:r>
              <a:rPr lang="es-ES" sz="6600" b="1" dirty="0">
                <a:solidFill>
                  <a:srgbClr val="C00000"/>
                </a:solidFill>
              </a:rPr>
              <a:t>derecho</a:t>
            </a:r>
            <a:r>
              <a:rPr lang="es-ES" sz="6600" b="1" dirty="0">
                <a:solidFill>
                  <a:srgbClr val="002060"/>
                </a:solidFill>
              </a:rPr>
              <a:t> de </a:t>
            </a:r>
            <a:r>
              <a:rPr lang="es-ES" sz="6600" b="1" dirty="0">
                <a:solidFill>
                  <a:srgbClr val="C00000"/>
                </a:solidFill>
              </a:rPr>
              <a:t>guardar el domingo </a:t>
            </a:r>
            <a:r>
              <a:rPr lang="es-ES" sz="6600" b="1" dirty="0">
                <a:solidFill>
                  <a:srgbClr val="002060"/>
                </a:solidFill>
              </a:rPr>
              <a:t>como día de reposo?</a:t>
            </a:r>
            <a:endParaRPr lang="es-ES" sz="6600" b="1" dirty="0" smtClean="0">
              <a:solidFill>
                <a:srgbClr val="C00000"/>
              </a:solidFill>
            </a:endParaRPr>
          </a:p>
        </p:txBody>
      </p:sp>
    </p:spTree>
    <p:extLst>
      <p:ext uri="{BB962C8B-B14F-4D97-AF65-F5344CB8AC3E}">
        <p14:creationId xmlns:p14="http://schemas.microsoft.com/office/powerpoint/2010/main" val="26593310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6" y="887760"/>
            <a:ext cx="11353795"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Solamente en el siglo IV, </a:t>
            </a:r>
            <a:r>
              <a:rPr lang="es-ES" sz="4000" b="1" dirty="0">
                <a:solidFill>
                  <a:srgbClr val="FFFF00"/>
                </a:solidFill>
              </a:rPr>
              <a:t>la ley civil </a:t>
            </a:r>
            <a:r>
              <a:rPr lang="es-ES" sz="4000" b="1" dirty="0">
                <a:solidFill>
                  <a:schemeClr val="bg1"/>
                </a:solidFill>
              </a:rPr>
              <a:t>del Imperio Romano reconoció el ritmo semanal, disponiendo que en el ‘día del sol’ los jueces, las poblaciones de las ciudades y las corporaciones de los diferentes oficios dejaran de trabajar. Los cristianos se alegraron de ver superados así los obstáculos que hasta entonces habían hecho heroica a veces la observancia del día del Señor. Ellos podían dedicarse ya a la oración en común sin impedimentos.”</a:t>
            </a:r>
            <a:endParaRPr lang="es-ES" sz="4000" b="1" dirty="0">
              <a:solidFill>
                <a:schemeClr val="accent4">
                  <a:lumMod val="60000"/>
                  <a:lumOff val="40000"/>
                </a:schemeClr>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#64:</a:t>
            </a:r>
          </a:p>
        </p:txBody>
      </p:sp>
    </p:spTree>
    <p:extLst>
      <p:ext uri="{BB962C8B-B14F-4D97-AF65-F5344CB8AC3E}">
        <p14:creationId xmlns:p14="http://schemas.microsoft.com/office/powerpoint/2010/main" val="1400158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smtClean="0">
                <a:solidFill>
                  <a:srgbClr val="002060"/>
                </a:solidFill>
              </a:rPr>
              <a:t>La ley a la que se refiere </a:t>
            </a:r>
            <a:r>
              <a:rPr lang="es-ES" sz="6600" b="1" dirty="0">
                <a:solidFill>
                  <a:srgbClr val="002060"/>
                </a:solidFill>
              </a:rPr>
              <a:t>es la ley civil dada por Constantino el </a:t>
            </a:r>
            <a:r>
              <a:rPr lang="es-ES" sz="6600" b="1" dirty="0">
                <a:solidFill>
                  <a:srgbClr val="C00000"/>
                </a:solidFill>
              </a:rPr>
              <a:t>7 de marzo del año 321 </a:t>
            </a:r>
            <a:r>
              <a:rPr lang="es-ES" sz="6600" b="1" dirty="0">
                <a:solidFill>
                  <a:srgbClr val="002060"/>
                </a:solidFill>
              </a:rPr>
              <a:t>luego se convirtió en el año </a:t>
            </a:r>
            <a:r>
              <a:rPr lang="es-ES" sz="6600" b="1" dirty="0">
                <a:solidFill>
                  <a:srgbClr val="C00000"/>
                </a:solidFill>
              </a:rPr>
              <a:t>336</a:t>
            </a:r>
            <a:r>
              <a:rPr lang="es-ES" sz="6600" b="1" dirty="0">
                <a:solidFill>
                  <a:srgbClr val="002060"/>
                </a:solidFill>
              </a:rPr>
              <a:t> en el </a:t>
            </a:r>
            <a:r>
              <a:rPr lang="es-ES" sz="6600" b="1" dirty="0">
                <a:solidFill>
                  <a:srgbClr val="C00000"/>
                </a:solidFill>
              </a:rPr>
              <a:t>Sínodo de </a:t>
            </a:r>
            <a:r>
              <a:rPr lang="es-ES" sz="6600" b="1" dirty="0" err="1">
                <a:solidFill>
                  <a:srgbClr val="C00000"/>
                </a:solidFill>
              </a:rPr>
              <a:t>Laodicea</a:t>
            </a:r>
            <a:r>
              <a:rPr lang="es-ES" sz="6600" b="1" dirty="0">
                <a:solidFill>
                  <a:srgbClr val="C00000"/>
                </a:solidFill>
              </a:rPr>
              <a:t> </a:t>
            </a:r>
            <a:r>
              <a:rPr lang="es-ES" sz="6600" b="1" dirty="0">
                <a:solidFill>
                  <a:srgbClr val="002060"/>
                </a:solidFill>
              </a:rPr>
              <a:t>en una ley religiosa.</a:t>
            </a:r>
            <a:endParaRPr lang="es-ES" sz="6600" b="1" dirty="0" smtClean="0">
              <a:solidFill>
                <a:srgbClr val="C00000"/>
              </a:solidFill>
            </a:endParaRPr>
          </a:p>
        </p:txBody>
      </p:sp>
    </p:spTree>
    <p:extLst>
      <p:ext uri="{BB962C8B-B14F-4D97-AF65-F5344CB8AC3E}">
        <p14:creationId xmlns:p14="http://schemas.microsoft.com/office/powerpoint/2010/main" val="1647473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"Que todos los jueces, todos los habitantes de las ciudades y todos los comerciantes descansen en el </a:t>
            </a:r>
            <a:r>
              <a:rPr lang="es-ES" sz="6600" b="1" dirty="0" smtClean="0">
                <a:solidFill>
                  <a:srgbClr val="C00000"/>
                </a:solidFill>
              </a:rPr>
              <a:t>venerable </a:t>
            </a:r>
            <a:r>
              <a:rPr lang="es-ES" sz="6600" b="1" dirty="0">
                <a:solidFill>
                  <a:srgbClr val="C00000"/>
                </a:solidFill>
              </a:rPr>
              <a:t>día del sol.</a:t>
            </a:r>
            <a:r>
              <a:rPr lang="es-ES" sz="6600" b="1" dirty="0">
                <a:solidFill>
                  <a:srgbClr val="002060"/>
                </a:solidFill>
              </a:rPr>
              <a:t>” </a:t>
            </a:r>
            <a:r>
              <a:rPr lang="es-ES" sz="6600" b="1" i="1" dirty="0">
                <a:solidFill>
                  <a:srgbClr val="AC0C45"/>
                </a:solidFill>
              </a:rPr>
              <a:t>Dado el 7 de marzo del año 321 A.D</a:t>
            </a:r>
            <a:r>
              <a:rPr lang="es-ES" sz="6600" b="1" dirty="0">
                <a:solidFill>
                  <a:srgbClr val="002060"/>
                </a:solidFill>
              </a:rPr>
              <a:t>.</a:t>
            </a:r>
            <a:endParaRPr lang="es-ES" sz="6600" b="1" dirty="0" smtClean="0">
              <a:solidFill>
                <a:srgbClr val="C00000"/>
              </a:solidFill>
            </a:endParaRPr>
          </a:p>
        </p:txBody>
      </p:sp>
    </p:spTree>
    <p:extLst>
      <p:ext uri="{BB962C8B-B14F-4D97-AF65-F5344CB8AC3E}">
        <p14:creationId xmlns:p14="http://schemas.microsoft.com/office/powerpoint/2010/main" val="31464847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1595021"/>
            <a:ext cx="1135379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Los Cristianos </a:t>
            </a:r>
            <a:r>
              <a:rPr lang="es-ES" sz="4800" b="1" dirty="0">
                <a:solidFill>
                  <a:srgbClr val="FFFF00"/>
                </a:solidFill>
              </a:rPr>
              <a:t>no han de Judaizar descansando el sábado</a:t>
            </a:r>
            <a:r>
              <a:rPr lang="es-ES" sz="4800" b="1" dirty="0">
                <a:solidFill>
                  <a:schemeClr val="bg1"/>
                </a:solidFill>
              </a:rPr>
              <a:t>, sino que deberán </a:t>
            </a:r>
            <a:r>
              <a:rPr lang="es-ES" sz="4800" b="1" dirty="0">
                <a:solidFill>
                  <a:srgbClr val="FFFF00"/>
                </a:solidFill>
              </a:rPr>
              <a:t>trabajar ese día</a:t>
            </a:r>
            <a:r>
              <a:rPr lang="es-ES" sz="4800" b="1" dirty="0">
                <a:solidFill>
                  <a:schemeClr val="bg1"/>
                </a:solidFill>
              </a:rPr>
              <a:t>; más bien siendo cristianos deben honrar especialmente el </a:t>
            </a:r>
            <a:r>
              <a:rPr lang="es-ES" sz="4800" b="1" dirty="0">
                <a:solidFill>
                  <a:srgbClr val="FFFF00"/>
                </a:solidFill>
              </a:rPr>
              <a:t>Día del Señor </a:t>
            </a:r>
            <a:r>
              <a:rPr lang="es-ES" sz="4800" b="1" dirty="0">
                <a:solidFill>
                  <a:schemeClr val="bg1"/>
                </a:solidFill>
              </a:rPr>
              <a:t>no trabajando, si fuere posible, en ese día. Si se les hallare Judaizando que </a:t>
            </a:r>
            <a:r>
              <a:rPr lang="es-ES" sz="4800" b="1" dirty="0">
                <a:solidFill>
                  <a:srgbClr val="FFFF00"/>
                </a:solidFill>
              </a:rPr>
              <a:t>sean anatema </a:t>
            </a:r>
            <a:r>
              <a:rPr lang="es-ES" sz="4800" b="1" dirty="0">
                <a:solidFill>
                  <a:schemeClr val="bg1"/>
                </a:solidFill>
              </a:rPr>
              <a:t>de Cristo.”</a:t>
            </a:r>
            <a:endParaRPr lang="es-ES" sz="4800" b="1" dirty="0">
              <a:solidFill>
                <a:schemeClr val="accent4">
                  <a:lumMod val="60000"/>
                  <a:lumOff val="40000"/>
                </a:schemeClr>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C00000"/>
                </a:solidFill>
                <a:latin typeface="Arial Black" panose="020B0A04020102020204" pitchFamily="34" charset="0"/>
              </a:rPr>
              <a:t>Canon 29 </a:t>
            </a:r>
            <a:r>
              <a:rPr lang="es-ES" sz="3200" b="1" dirty="0">
                <a:latin typeface="Arial Black" panose="020B0A04020102020204" pitchFamily="34" charset="0"/>
              </a:rPr>
              <a:t>del Sínodo de </a:t>
            </a:r>
            <a:r>
              <a:rPr lang="es-ES" sz="3200" b="1" dirty="0" err="1">
                <a:latin typeface="Arial Black" panose="020B0A04020102020204" pitchFamily="34" charset="0"/>
              </a:rPr>
              <a:t>Laodicea</a:t>
            </a:r>
            <a:r>
              <a:rPr lang="es-ES" sz="3200" b="1" dirty="0">
                <a:latin typeface="Arial Black" panose="020B0A04020102020204" pitchFamily="34" charset="0"/>
              </a:rPr>
              <a:t> en el año </a:t>
            </a:r>
            <a:r>
              <a:rPr lang="es-ES" sz="3200" b="1" dirty="0">
                <a:solidFill>
                  <a:srgbClr val="C00000"/>
                </a:solidFill>
                <a:latin typeface="Arial Black" panose="020B0A04020102020204" pitchFamily="34" charset="0"/>
              </a:rPr>
              <a:t>336</a:t>
            </a:r>
            <a:r>
              <a:rPr lang="es-ES" sz="3200" b="1" dirty="0">
                <a:latin typeface="Arial Black" panose="020B0A04020102020204" pitchFamily="34" charset="0"/>
              </a:rPr>
              <a:t> y aprobado en el </a:t>
            </a:r>
            <a:r>
              <a:rPr lang="es-ES" sz="3200" b="1" dirty="0">
                <a:solidFill>
                  <a:srgbClr val="C00000"/>
                </a:solidFill>
                <a:latin typeface="Arial Black" panose="020B0A04020102020204" pitchFamily="34" charset="0"/>
              </a:rPr>
              <a:t>Concilio Ecuménico </a:t>
            </a:r>
            <a:r>
              <a:rPr lang="es-ES" sz="3200" b="1" dirty="0">
                <a:latin typeface="Arial Black" panose="020B0A04020102020204" pitchFamily="34" charset="0"/>
              </a:rPr>
              <a:t>de Calcedonia en el año </a:t>
            </a:r>
            <a:r>
              <a:rPr lang="es-ES" sz="3200" b="1" dirty="0">
                <a:solidFill>
                  <a:srgbClr val="C00000"/>
                </a:solidFill>
                <a:latin typeface="Arial Black" panose="020B0A04020102020204" pitchFamily="34" charset="0"/>
              </a:rPr>
              <a:t>451</a:t>
            </a:r>
            <a:r>
              <a:rPr lang="es-ES" sz="32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24901939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6" y="887760"/>
            <a:ext cx="11353795"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 este respecto, mi predecesor León XIII en la Encíclica </a:t>
            </a:r>
            <a:r>
              <a:rPr lang="es-ES" sz="5400" b="1" dirty="0" err="1">
                <a:solidFill>
                  <a:schemeClr val="bg1"/>
                </a:solidFill>
              </a:rPr>
              <a:t>Rerum</a:t>
            </a:r>
            <a:r>
              <a:rPr lang="es-ES" sz="5400" b="1" dirty="0">
                <a:solidFill>
                  <a:schemeClr val="bg1"/>
                </a:solidFill>
              </a:rPr>
              <a:t> </a:t>
            </a:r>
            <a:r>
              <a:rPr lang="es-ES" sz="5400" b="1" dirty="0" err="1">
                <a:solidFill>
                  <a:schemeClr val="bg1"/>
                </a:solidFill>
              </a:rPr>
              <a:t>Novarum</a:t>
            </a:r>
            <a:r>
              <a:rPr lang="es-ES" sz="5400" b="1" dirty="0">
                <a:solidFill>
                  <a:schemeClr val="bg1"/>
                </a:solidFill>
              </a:rPr>
              <a:t> presentaba el descanso festivo [del Domingo] como un derecho del trabajador que el </a:t>
            </a:r>
            <a:r>
              <a:rPr lang="es-ES" sz="5400" b="1" dirty="0">
                <a:solidFill>
                  <a:srgbClr val="FFFF00"/>
                </a:solidFill>
              </a:rPr>
              <a:t>estado debe garantizar</a:t>
            </a:r>
            <a:r>
              <a:rPr lang="es-ES" sz="5400" b="1" dirty="0">
                <a:solidFill>
                  <a:schemeClr val="bg1"/>
                </a:solidFill>
              </a:rPr>
              <a:t>.”</a:t>
            </a:r>
            <a:endParaRPr lang="es-ES" sz="5400" b="1" dirty="0">
              <a:solidFill>
                <a:schemeClr val="accent4">
                  <a:lumMod val="60000"/>
                  <a:lumOff val="40000"/>
                </a:schemeClr>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#66:</a:t>
            </a:r>
          </a:p>
        </p:txBody>
      </p:sp>
    </p:spTree>
    <p:extLst>
      <p:ext uri="{BB962C8B-B14F-4D97-AF65-F5344CB8AC3E}">
        <p14:creationId xmlns:p14="http://schemas.microsoft.com/office/powerpoint/2010/main" val="24730353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6" y="887760"/>
            <a:ext cx="11353795"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Por eso, es natural que los cristianos procuren que, incluso en las circunstancias especiales de nuestro tiempo, la </a:t>
            </a:r>
            <a:r>
              <a:rPr lang="es-ES" sz="5400" b="1" dirty="0">
                <a:solidFill>
                  <a:srgbClr val="FFFF00"/>
                </a:solidFill>
              </a:rPr>
              <a:t>legislación civil </a:t>
            </a:r>
            <a:r>
              <a:rPr lang="es-ES" sz="5400" b="1" dirty="0">
                <a:solidFill>
                  <a:schemeClr val="bg1"/>
                </a:solidFill>
              </a:rPr>
              <a:t>tenga en cuenta su deber de </a:t>
            </a:r>
            <a:r>
              <a:rPr lang="es-ES" sz="5400" b="1" dirty="0">
                <a:solidFill>
                  <a:srgbClr val="FFFF00"/>
                </a:solidFill>
              </a:rPr>
              <a:t>santificar el domingo</a:t>
            </a:r>
            <a:r>
              <a:rPr lang="es-ES" sz="5400" b="1" dirty="0">
                <a:solidFill>
                  <a:schemeClr val="bg1"/>
                </a:solidFill>
              </a:rPr>
              <a:t>.”</a:t>
            </a:r>
            <a:endParaRPr lang="es-ES" sz="5400" b="1" dirty="0">
              <a:solidFill>
                <a:schemeClr val="accent4">
                  <a:lumMod val="60000"/>
                  <a:lumOff val="40000"/>
                </a:schemeClr>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#67:</a:t>
            </a:r>
          </a:p>
        </p:txBody>
      </p:sp>
    </p:spTree>
    <p:extLst>
      <p:ext uri="{BB962C8B-B14F-4D97-AF65-F5344CB8AC3E}">
        <p14:creationId xmlns:p14="http://schemas.microsoft.com/office/powerpoint/2010/main" val="25568547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5292" y="1625180"/>
            <a:ext cx="11353795"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Es particularmente urgente en nuestro tiempo recordar que el día del Señor es también el día de descanso del trabajo. Esperamos con gran interés que la </a:t>
            </a:r>
            <a:r>
              <a:rPr lang="es-ES" sz="4400" b="1" dirty="0">
                <a:solidFill>
                  <a:srgbClr val="FFFF00"/>
                </a:solidFill>
              </a:rPr>
              <a:t>sociedad civil lo reconozca también así</a:t>
            </a:r>
            <a:r>
              <a:rPr lang="es-ES" sz="4400" b="1" dirty="0">
                <a:solidFill>
                  <a:schemeClr val="bg1"/>
                </a:solidFill>
              </a:rPr>
              <a:t>, a fin de que sea posible liberarse de las actividades laborales sin sufrir por ello perjuicio alguno.”</a:t>
            </a:r>
            <a:endParaRPr lang="es-ES" sz="4400" b="1" dirty="0">
              <a:solidFill>
                <a:schemeClr val="accent4">
                  <a:lumMod val="60000"/>
                  <a:lumOff val="40000"/>
                </a:schemeClr>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Párrafo #74 de la Exhortación Apostólica </a:t>
            </a:r>
            <a:r>
              <a:rPr lang="es-ES" sz="3200" b="1" dirty="0" err="1">
                <a:solidFill>
                  <a:srgbClr val="FF0000"/>
                </a:solidFill>
                <a:latin typeface="Arial Black" panose="020B0A04020102020204" pitchFamily="34" charset="0"/>
              </a:rPr>
              <a:t>Sacramentum</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Caritatis</a:t>
            </a:r>
            <a:r>
              <a:rPr lang="es-ES" sz="3200" b="1" dirty="0">
                <a:solidFill>
                  <a:srgbClr val="FF0000"/>
                </a:solidFill>
                <a:latin typeface="Arial Black" panose="020B0A04020102020204" pitchFamily="34" charset="0"/>
              </a:rPr>
              <a:t> del papa Benedicto XVI:</a:t>
            </a:r>
          </a:p>
        </p:txBody>
      </p:sp>
    </p:spTree>
    <p:extLst>
      <p:ext uri="{BB962C8B-B14F-4D97-AF65-F5344CB8AC3E}">
        <p14:creationId xmlns:p14="http://schemas.microsoft.com/office/powerpoint/2010/main" val="1105613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514808"/>
            <a:ext cx="1115148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Luego le dije: “El papa dice que el día de reposo que debemos observar es el domingo, pero el cuarto mandamiento dice que es el sábado. ¿A quién debemos hacerle caso, a la Biblia o </a:t>
            </a:r>
            <a:r>
              <a:rPr lang="es-ES" sz="4800" b="1" dirty="0" smtClean="0">
                <a:solidFill>
                  <a:srgbClr val="002060"/>
                </a:solidFill>
              </a:rPr>
              <a:t>al papa</a:t>
            </a:r>
            <a:r>
              <a:rPr lang="es-ES" sz="4800" b="1" dirty="0">
                <a:solidFill>
                  <a:srgbClr val="002060"/>
                </a:solidFill>
              </a:rPr>
              <a:t>? Hubo un largo momento de silencio y me dijo: “Estoy confundida sobre este asunto, tengo que ir a hablar con mi obispo.”</a:t>
            </a:r>
          </a:p>
        </p:txBody>
      </p:sp>
    </p:spTree>
    <p:extLst>
      <p:ext uri="{BB962C8B-B14F-4D97-AF65-F5344CB8AC3E}">
        <p14:creationId xmlns:p14="http://schemas.microsoft.com/office/powerpoint/2010/main" val="24973823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El Vaticano </a:t>
            </a:r>
            <a:r>
              <a:rPr lang="es-ES" sz="5400" b="1" dirty="0" smtClean="0">
                <a:solidFill>
                  <a:srgbClr val="002060"/>
                </a:solidFill>
              </a:rPr>
              <a:t>ha presionado </a:t>
            </a:r>
            <a:r>
              <a:rPr lang="es-ES" sz="5400" b="1" dirty="0">
                <a:solidFill>
                  <a:srgbClr val="002060"/>
                </a:solidFill>
              </a:rPr>
              <a:t>fuertemente para que la </a:t>
            </a:r>
            <a:r>
              <a:rPr lang="es-ES" sz="5400" b="1" dirty="0">
                <a:solidFill>
                  <a:srgbClr val="C00000"/>
                </a:solidFill>
              </a:rPr>
              <a:t>Comunidad Europea </a:t>
            </a:r>
            <a:r>
              <a:rPr lang="es-ES" sz="5400" b="1" dirty="0">
                <a:solidFill>
                  <a:srgbClr val="002060"/>
                </a:solidFill>
              </a:rPr>
              <a:t>imponga una ley dominical de </a:t>
            </a:r>
            <a:r>
              <a:rPr lang="es-ES" sz="5400" b="1" dirty="0">
                <a:solidFill>
                  <a:srgbClr val="C00000"/>
                </a:solidFill>
              </a:rPr>
              <a:t>índole secular</a:t>
            </a:r>
            <a:r>
              <a:rPr lang="es-ES" sz="5400" b="1" dirty="0">
                <a:solidFill>
                  <a:srgbClr val="002060"/>
                </a:solidFill>
              </a:rPr>
              <a:t>. Pero la historia demuestra que las leyes dominicales civiles siempre </a:t>
            </a:r>
            <a:r>
              <a:rPr lang="es-ES" sz="5400" b="1" dirty="0">
                <a:solidFill>
                  <a:srgbClr val="C00000"/>
                </a:solidFill>
              </a:rPr>
              <a:t>se convierten </a:t>
            </a:r>
            <a:r>
              <a:rPr lang="es-ES" sz="5400" b="1" dirty="0">
                <a:solidFill>
                  <a:srgbClr val="002060"/>
                </a:solidFill>
              </a:rPr>
              <a:t>en leyes religiosas.</a:t>
            </a:r>
            <a:endParaRPr lang="es-ES" sz="5400" b="1" dirty="0" smtClean="0">
              <a:solidFill>
                <a:srgbClr val="C00000"/>
              </a:solidFill>
            </a:endParaRPr>
          </a:p>
        </p:txBody>
      </p:sp>
    </p:spTree>
    <p:extLst>
      <p:ext uri="{BB962C8B-B14F-4D97-AF65-F5344CB8AC3E}">
        <p14:creationId xmlns:p14="http://schemas.microsoft.com/office/powerpoint/2010/main" val="701545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28230" y="1455786"/>
            <a:ext cx="6391992" cy="1077218"/>
          </a:xfrm>
          <a:prstGeom prst="rect">
            <a:avLst/>
          </a:prstGeom>
          <a:noFill/>
        </p:spPr>
        <p:txBody>
          <a:bodyPr wrap="square" rtlCol="0">
            <a:spAutoFit/>
          </a:bodyPr>
          <a:lstStyle/>
          <a:p>
            <a:pPr lvl="0">
              <a:defRPr/>
            </a:pPr>
            <a:r>
              <a:rPr lang="es-ES" sz="3200" b="1" dirty="0">
                <a:solidFill>
                  <a:srgbClr val="0070C0"/>
                </a:solidFill>
              </a:rPr>
              <a:t>Según Ezequiel, Dios tolera la adoración al sol</a:t>
            </a: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56257"/>
            <a:ext cx="7026046" cy="1077218"/>
          </a:xfrm>
          <a:prstGeom prst="rect">
            <a:avLst/>
          </a:prstGeom>
          <a:noFill/>
        </p:spPr>
        <p:txBody>
          <a:bodyPr wrap="square" rtlCol="0">
            <a:spAutoFit/>
          </a:bodyPr>
          <a:lstStyle/>
          <a:p>
            <a:pPr lvl="0">
              <a:defRPr/>
            </a:pPr>
            <a:r>
              <a:rPr lang="es-ES" sz="3200" dirty="0">
                <a:solidFill>
                  <a:schemeClr val="accent1">
                    <a:lumMod val="50000"/>
                  </a:schemeClr>
                </a:solidFill>
              </a:rPr>
              <a:t>Según </a:t>
            </a:r>
            <a:r>
              <a:rPr lang="es-ES" sz="3200" dirty="0" err="1">
                <a:solidFill>
                  <a:schemeClr val="accent1">
                    <a:lumMod val="50000"/>
                  </a:schemeClr>
                </a:solidFill>
              </a:rPr>
              <a:t>Dies</a:t>
            </a:r>
            <a:r>
              <a:rPr lang="es-ES" sz="3200" dirty="0">
                <a:solidFill>
                  <a:schemeClr val="accent1">
                    <a:lumMod val="50000"/>
                  </a:schemeClr>
                </a:solidFill>
              </a:rPr>
              <a:t> </a:t>
            </a:r>
            <a:r>
              <a:rPr lang="es-ES" sz="3200" dirty="0" err="1">
                <a:solidFill>
                  <a:schemeClr val="accent1">
                    <a:lumMod val="50000"/>
                  </a:schemeClr>
                </a:solidFill>
              </a:rPr>
              <a:t>Domini</a:t>
            </a:r>
            <a:r>
              <a:rPr lang="es-ES" sz="3200" dirty="0">
                <a:solidFill>
                  <a:schemeClr val="accent1">
                    <a:lumMod val="50000"/>
                  </a:schemeClr>
                </a:solidFill>
              </a:rPr>
              <a:t>, debemos elevar el domingo por encima de todos los días</a:t>
            </a: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28230" y="4200071"/>
            <a:ext cx="6377729" cy="1077218"/>
          </a:xfrm>
          <a:prstGeom prst="rect">
            <a:avLst/>
          </a:prstGeom>
          <a:noFill/>
        </p:spPr>
        <p:txBody>
          <a:bodyPr wrap="square" rtlCol="0">
            <a:spAutoFit/>
          </a:bodyPr>
          <a:lstStyle/>
          <a:p>
            <a:pPr lvl="0">
              <a:defRPr/>
            </a:pPr>
            <a:r>
              <a:rPr lang="es-ES" sz="3200" b="1" dirty="0">
                <a:solidFill>
                  <a:srgbClr val="0070C0"/>
                </a:solidFill>
              </a:rPr>
              <a:t>Según el Catecismo católico, el día del sol es el primer día de la semana</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28230" y="5491985"/>
            <a:ext cx="6749100" cy="1077218"/>
          </a:xfrm>
          <a:prstGeom prst="rect">
            <a:avLst/>
          </a:prstGeom>
          <a:noFill/>
        </p:spPr>
        <p:txBody>
          <a:bodyPr wrap="square" rtlCol="0">
            <a:spAutoFit/>
          </a:bodyPr>
          <a:lstStyle/>
          <a:p>
            <a:pPr>
              <a:defRPr/>
            </a:pPr>
            <a:r>
              <a:rPr lang="es-ES" sz="3200" dirty="0">
                <a:solidFill>
                  <a:schemeClr val="accent1">
                    <a:lumMod val="50000"/>
                  </a:schemeClr>
                </a:solidFill>
              </a:rPr>
              <a:t>Según </a:t>
            </a:r>
            <a:r>
              <a:rPr lang="es-ES" sz="3200" dirty="0" err="1">
                <a:solidFill>
                  <a:schemeClr val="accent1">
                    <a:lumMod val="50000"/>
                  </a:schemeClr>
                </a:solidFill>
              </a:rPr>
              <a:t>Dies</a:t>
            </a:r>
            <a:r>
              <a:rPr lang="es-ES" sz="3200" dirty="0">
                <a:solidFill>
                  <a:schemeClr val="accent1">
                    <a:lumMod val="50000"/>
                  </a:schemeClr>
                </a:solidFill>
              </a:rPr>
              <a:t> </a:t>
            </a:r>
            <a:r>
              <a:rPr lang="es-ES" sz="3200" dirty="0" err="1">
                <a:solidFill>
                  <a:schemeClr val="accent1">
                    <a:lumMod val="50000"/>
                  </a:schemeClr>
                </a:solidFill>
              </a:rPr>
              <a:t>Domini</a:t>
            </a:r>
            <a:r>
              <a:rPr lang="es-ES" sz="3200" dirty="0">
                <a:solidFill>
                  <a:schemeClr val="accent1">
                    <a:lumMod val="50000"/>
                  </a:schemeClr>
                </a:solidFill>
              </a:rPr>
              <a:t>, la ley civil debe obligar a guardar el domingo</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890391"/>
            <a:ext cx="6780527" cy="1077218"/>
          </a:xfrm>
          <a:prstGeom prst="rect">
            <a:avLst/>
          </a:prstGeom>
          <a:noFill/>
        </p:spPr>
        <p:txBody>
          <a:bodyPr wrap="square" rtlCol="0">
            <a:spAutoFit/>
          </a:bodyPr>
          <a:lstStyle/>
          <a:p>
            <a:pPr lvl="0">
              <a:defRPr/>
            </a:pPr>
            <a:r>
              <a:rPr lang="es-ES" sz="3200">
                <a:solidFill>
                  <a:schemeClr val="accent1">
                    <a:lumMod val="50000"/>
                  </a:schemeClr>
                </a:solidFill>
              </a:rPr>
              <a:t>Según Levítico, la tonsura en la cabeza es aceptable para Dios</a:t>
            </a:r>
            <a:endParaRPr lang="es-ES" sz="3200" dirty="0">
              <a:solidFill>
                <a:schemeClr val="accent1">
                  <a:lumMod val="50000"/>
                </a:schemeClr>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8656692" y="279350"/>
            <a:ext cx="1073180"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9811126" y="279350"/>
            <a:ext cx="1932651"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45157"/>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9803751" y="1658940"/>
            <a:ext cx="1947400"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8619093" y="3048037"/>
            <a:ext cx="1127528"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9874769" y="4446293"/>
            <a:ext cx="1938631"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9899620" y="5512317"/>
            <a:ext cx="2019328"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8616133" y="1699872"/>
            <a:ext cx="1032319"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9863473" y="3038530"/>
            <a:ext cx="199164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8671439" y="4503012"/>
            <a:ext cx="1087931"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8656692" y="5491985"/>
            <a:ext cx="1073184"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Tree>
    <p:extLst>
      <p:ext uri="{BB962C8B-B14F-4D97-AF65-F5344CB8AC3E}">
        <p14:creationId xmlns:p14="http://schemas.microsoft.com/office/powerpoint/2010/main" val="529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Según </a:t>
            </a:r>
            <a:r>
              <a:rPr lang="es-ES" sz="7200" b="1" dirty="0">
                <a:solidFill>
                  <a:srgbClr val="C00000"/>
                </a:solidFill>
              </a:rPr>
              <a:t>la Biblia</a:t>
            </a:r>
            <a:r>
              <a:rPr lang="es-ES" sz="7200" b="1" dirty="0">
                <a:solidFill>
                  <a:srgbClr val="002060"/>
                </a:solidFill>
              </a:rPr>
              <a:t>, ¿cuál fue el día en que Jesús especialmente </a:t>
            </a:r>
            <a:r>
              <a:rPr lang="es-ES" sz="7200" b="1" dirty="0">
                <a:solidFill>
                  <a:srgbClr val="C00000"/>
                </a:solidFill>
              </a:rPr>
              <a:t>aliviaba</a:t>
            </a:r>
            <a:r>
              <a:rPr lang="es-ES" sz="7200" b="1" dirty="0">
                <a:solidFill>
                  <a:srgbClr val="002060"/>
                </a:solidFill>
              </a:rPr>
              <a:t> las </a:t>
            </a:r>
            <a:r>
              <a:rPr lang="es-ES" sz="7200" b="1" dirty="0">
                <a:solidFill>
                  <a:srgbClr val="C00000"/>
                </a:solidFill>
              </a:rPr>
              <a:t>penas</a:t>
            </a:r>
            <a:r>
              <a:rPr lang="es-ES" sz="7200" b="1" dirty="0">
                <a:solidFill>
                  <a:srgbClr val="002060"/>
                </a:solidFill>
              </a:rPr>
              <a:t> y los </a:t>
            </a:r>
            <a:r>
              <a:rPr lang="es-ES" sz="7200" b="1" dirty="0">
                <a:solidFill>
                  <a:srgbClr val="C00000"/>
                </a:solidFill>
              </a:rPr>
              <a:t>sufrimientos</a:t>
            </a:r>
            <a:r>
              <a:rPr lang="es-ES" sz="7200" b="1" dirty="0">
                <a:solidFill>
                  <a:srgbClr val="002060"/>
                </a:solidFill>
              </a:rPr>
              <a:t> de sus semejantes?</a:t>
            </a:r>
            <a:endParaRPr lang="es-ES" sz="7200" b="1" dirty="0" smtClean="0">
              <a:solidFill>
                <a:srgbClr val="C00000"/>
              </a:solidFill>
            </a:endParaRPr>
          </a:p>
        </p:txBody>
      </p:sp>
    </p:spTree>
    <p:extLst>
      <p:ext uri="{BB962C8B-B14F-4D97-AF65-F5344CB8AC3E}">
        <p14:creationId xmlns:p14="http://schemas.microsoft.com/office/powerpoint/2010/main" val="14030964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68502"/>
            <a:ext cx="11488525"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C00000"/>
              </a:buClr>
              <a:buFont typeface="Courier New" panose="02070309020205020404" pitchFamily="49" charset="0"/>
              <a:buChar char="o"/>
            </a:pPr>
            <a:r>
              <a:rPr lang="es-ES" sz="4800" b="1" dirty="0">
                <a:solidFill>
                  <a:srgbClr val="002060"/>
                </a:solidFill>
              </a:rPr>
              <a:t>Un hombre con una </a:t>
            </a:r>
            <a:r>
              <a:rPr lang="es-ES" sz="4800" b="1" dirty="0">
                <a:solidFill>
                  <a:srgbClr val="C00000"/>
                </a:solidFill>
              </a:rPr>
              <a:t>mano seca </a:t>
            </a:r>
            <a:r>
              <a:rPr lang="es-ES" sz="4800" b="1" dirty="0">
                <a:solidFill>
                  <a:srgbClr val="002060"/>
                </a:solidFill>
              </a:rPr>
              <a:t>(Mateo 12:12).</a:t>
            </a:r>
          </a:p>
          <a:p>
            <a:pPr marL="685800" indent="-685800">
              <a:buClr>
                <a:srgbClr val="C00000"/>
              </a:buClr>
              <a:buFont typeface="Courier New" panose="02070309020205020404" pitchFamily="49" charset="0"/>
              <a:buChar char="o"/>
            </a:pPr>
            <a:r>
              <a:rPr lang="es-ES" sz="4800" b="1" dirty="0" smtClean="0">
                <a:solidFill>
                  <a:srgbClr val="002060"/>
                </a:solidFill>
              </a:rPr>
              <a:t>Echó </a:t>
            </a:r>
            <a:r>
              <a:rPr lang="es-ES" sz="4800" b="1" dirty="0">
                <a:solidFill>
                  <a:srgbClr val="C00000"/>
                </a:solidFill>
              </a:rPr>
              <a:t>demonios</a:t>
            </a:r>
            <a:r>
              <a:rPr lang="es-ES" sz="4800" b="1" dirty="0">
                <a:solidFill>
                  <a:srgbClr val="002060"/>
                </a:solidFill>
              </a:rPr>
              <a:t> (Marcos 1:21-24).</a:t>
            </a:r>
          </a:p>
          <a:p>
            <a:pPr marL="685800" indent="-685800">
              <a:buClr>
                <a:srgbClr val="C00000"/>
              </a:buClr>
              <a:buFont typeface="Courier New" panose="02070309020205020404" pitchFamily="49" charset="0"/>
              <a:buChar char="o"/>
            </a:pPr>
            <a:r>
              <a:rPr lang="es-ES" sz="4800" b="1" dirty="0" smtClean="0">
                <a:solidFill>
                  <a:srgbClr val="002060"/>
                </a:solidFill>
              </a:rPr>
              <a:t>Lucas </a:t>
            </a:r>
            <a:r>
              <a:rPr lang="es-ES" sz="4800" b="1" dirty="0">
                <a:solidFill>
                  <a:srgbClr val="002060"/>
                </a:solidFill>
              </a:rPr>
              <a:t>4:16: El Sábado apunta a la </a:t>
            </a:r>
            <a:r>
              <a:rPr lang="es-ES" sz="4800" b="1" dirty="0">
                <a:solidFill>
                  <a:srgbClr val="C00000"/>
                </a:solidFill>
              </a:rPr>
              <a:t>liberación</a:t>
            </a:r>
            <a:r>
              <a:rPr lang="es-ES" sz="4800" b="1" dirty="0">
                <a:solidFill>
                  <a:srgbClr val="002060"/>
                </a:solidFill>
              </a:rPr>
              <a:t> que Jesús iba a traer a los afligidos y dolidos.</a:t>
            </a:r>
          </a:p>
          <a:p>
            <a:pPr marL="685800" indent="-685800">
              <a:buClr>
                <a:srgbClr val="C00000"/>
              </a:buClr>
              <a:buFont typeface="Courier New" panose="02070309020205020404" pitchFamily="49" charset="0"/>
              <a:buChar char="o"/>
            </a:pPr>
            <a:r>
              <a:rPr lang="es-ES" sz="4800" b="1" dirty="0" smtClean="0">
                <a:solidFill>
                  <a:srgbClr val="002060"/>
                </a:solidFill>
              </a:rPr>
              <a:t>La </a:t>
            </a:r>
            <a:r>
              <a:rPr lang="es-ES" sz="4800" b="1" dirty="0">
                <a:solidFill>
                  <a:srgbClr val="C00000"/>
                </a:solidFill>
              </a:rPr>
              <a:t>suegra</a:t>
            </a:r>
            <a:r>
              <a:rPr lang="es-ES" sz="4800" b="1" dirty="0">
                <a:solidFill>
                  <a:srgbClr val="002060"/>
                </a:solidFill>
              </a:rPr>
              <a:t> de Pedro (Mateo 8:14</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2505900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68502"/>
            <a:ext cx="1148852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C00000"/>
              </a:buClr>
              <a:buFont typeface="Courier New" panose="02070309020205020404" pitchFamily="49" charset="0"/>
              <a:buChar char="o"/>
            </a:pPr>
            <a:r>
              <a:rPr lang="es-ES" sz="4800" b="1" dirty="0" smtClean="0">
                <a:solidFill>
                  <a:srgbClr val="002060"/>
                </a:solidFill>
              </a:rPr>
              <a:t>Una </a:t>
            </a:r>
            <a:r>
              <a:rPr lang="es-ES" sz="4800" b="1" dirty="0">
                <a:solidFill>
                  <a:srgbClr val="C00000"/>
                </a:solidFill>
              </a:rPr>
              <a:t>mujer doblada </a:t>
            </a:r>
            <a:r>
              <a:rPr lang="es-ES" sz="4800" b="1" dirty="0">
                <a:solidFill>
                  <a:srgbClr val="002060"/>
                </a:solidFill>
              </a:rPr>
              <a:t>que no se podía enderezar (Lucas 13:10-17).</a:t>
            </a:r>
          </a:p>
          <a:p>
            <a:pPr marL="685800" indent="-685800">
              <a:buClr>
                <a:srgbClr val="C00000"/>
              </a:buClr>
              <a:buFont typeface="Courier New" panose="02070309020205020404" pitchFamily="49" charset="0"/>
              <a:buChar char="o"/>
            </a:pPr>
            <a:r>
              <a:rPr lang="es-ES" sz="4800" b="1" dirty="0" smtClean="0">
                <a:solidFill>
                  <a:srgbClr val="002060"/>
                </a:solidFill>
              </a:rPr>
              <a:t>Un </a:t>
            </a:r>
            <a:r>
              <a:rPr lang="es-ES" sz="4800" b="1" dirty="0">
                <a:solidFill>
                  <a:srgbClr val="002060"/>
                </a:solidFill>
              </a:rPr>
              <a:t>hombre </a:t>
            </a:r>
            <a:r>
              <a:rPr lang="es-ES" sz="4800" b="1" dirty="0">
                <a:solidFill>
                  <a:srgbClr val="C00000"/>
                </a:solidFill>
              </a:rPr>
              <a:t>hidrópico</a:t>
            </a:r>
            <a:r>
              <a:rPr lang="es-ES" sz="4800" b="1" dirty="0">
                <a:solidFill>
                  <a:srgbClr val="002060"/>
                </a:solidFill>
              </a:rPr>
              <a:t> [una enfermedad a donde se reúne </a:t>
            </a:r>
            <a:r>
              <a:rPr lang="es-ES" sz="4800" b="1" dirty="0" smtClean="0">
                <a:solidFill>
                  <a:srgbClr val="002060"/>
                </a:solidFill>
              </a:rPr>
              <a:t>líquido </a:t>
            </a:r>
            <a:r>
              <a:rPr lang="es-ES" sz="4800" b="1" dirty="0">
                <a:solidFill>
                  <a:srgbClr val="002060"/>
                </a:solidFill>
              </a:rPr>
              <a:t>en las coyunturas del cuerpo causando gran sufrimiento y dolor] (Lucas 14:1-6).</a:t>
            </a:r>
          </a:p>
          <a:p>
            <a:pPr marL="685800" indent="-685800">
              <a:buClr>
                <a:srgbClr val="C00000"/>
              </a:buClr>
              <a:buFont typeface="Courier New" panose="02070309020205020404" pitchFamily="49" charset="0"/>
              <a:buChar char="o"/>
            </a:pPr>
            <a:r>
              <a:rPr lang="es-ES" sz="4800" b="1" dirty="0" smtClean="0">
                <a:solidFill>
                  <a:srgbClr val="002060"/>
                </a:solidFill>
              </a:rPr>
              <a:t>Un </a:t>
            </a:r>
            <a:r>
              <a:rPr lang="es-ES" sz="4800" b="1" dirty="0">
                <a:solidFill>
                  <a:srgbClr val="C00000"/>
                </a:solidFill>
              </a:rPr>
              <a:t>paralítico</a:t>
            </a:r>
            <a:r>
              <a:rPr lang="es-ES" sz="4800" b="1" dirty="0">
                <a:solidFill>
                  <a:srgbClr val="002060"/>
                </a:solidFill>
              </a:rPr>
              <a:t> por 38 años (Juan 5</a:t>
            </a:r>
            <a:r>
              <a:rPr lang="es-ES" sz="4800" b="1" dirty="0" smtClean="0">
                <a:solidFill>
                  <a:srgbClr val="002060"/>
                </a:solidFill>
              </a:rPr>
              <a:t>).</a:t>
            </a:r>
          </a:p>
          <a:p>
            <a:pPr marL="685800" indent="-685800">
              <a:buClr>
                <a:srgbClr val="C00000"/>
              </a:buClr>
              <a:buFont typeface="Courier New" panose="02070309020205020404" pitchFamily="49" charset="0"/>
              <a:buChar char="o"/>
            </a:pPr>
            <a:r>
              <a:rPr lang="es-ES" sz="4800" b="1" dirty="0" smtClean="0">
                <a:solidFill>
                  <a:srgbClr val="002060"/>
                </a:solidFill>
              </a:rPr>
              <a:t>Un </a:t>
            </a:r>
            <a:r>
              <a:rPr lang="es-ES" sz="4800" b="1" dirty="0">
                <a:solidFill>
                  <a:srgbClr val="C00000"/>
                </a:solidFill>
              </a:rPr>
              <a:t>ciego</a:t>
            </a:r>
            <a:r>
              <a:rPr lang="es-ES" sz="4800" b="1" dirty="0">
                <a:solidFill>
                  <a:srgbClr val="002060"/>
                </a:solidFill>
              </a:rPr>
              <a:t> de nacimiento (Juan 9).</a:t>
            </a:r>
            <a:endParaRPr lang="es-ES" sz="4800" b="1" dirty="0" smtClean="0">
              <a:solidFill>
                <a:srgbClr val="C00000"/>
              </a:solidFill>
            </a:endParaRPr>
          </a:p>
        </p:txBody>
      </p:sp>
    </p:spTree>
    <p:extLst>
      <p:ext uri="{BB962C8B-B14F-4D97-AF65-F5344CB8AC3E}">
        <p14:creationId xmlns:p14="http://schemas.microsoft.com/office/powerpoint/2010/main" val="7077278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Según </a:t>
            </a:r>
            <a:r>
              <a:rPr lang="es-ES" sz="8000" b="1" dirty="0" err="1">
                <a:solidFill>
                  <a:srgbClr val="C00000"/>
                </a:solidFill>
              </a:rPr>
              <a:t>Dies</a:t>
            </a:r>
            <a:r>
              <a:rPr lang="es-ES" sz="8000" b="1" dirty="0">
                <a:solidFill>
                  <a:srgbClr val="C00000"/>
                </a:solidFill>
              </a:rPr>
              <a:t> </a:t>
            </a:r>
            <a:r>
              <a:rPr lang="es-ES" sz="8000" b="1" dirty="0" err="1">
                <a:solidFill>
                  <a:srgbClr val="C00000"/>
                </a:solidFill>
              </a:rPr>
              <a:t>Domini</a:t>
            </a:r>
            <a:r>
              <a:rPr lang="es-ES" sz="8000" b="1" dirty="0">
                <a:solidFill>
                  <a:srgbClr val="C00000"/>
                </a:solidFill>
              </a:rPr>
              <a:t> </a:t>
            </a:r>
            <a:r>
              <a:rPr lang="es-ES" sz="8000" b="1" dirty="0">
                <a:solidFill>
                  <a:srgbClr val="002060"/>
                </a:solidFill>
              </a:rPr>
              <a:t>¿cuál es el </a:t>
            </a:r>
            <a:r>
              <a:rPr lang="es-ES" sz="8000" b="1" dirty="0">
                <a:solidFill>
                  <a:srgbClr val="C00000"/>
                </a:solidFill>
              </a:rPr>
              <a:t>día</a:t>
            </a:r>
            <a:r>
              <a:rPr lang="es-ES" sz="8000" b="1" dirty="0">
                <a:solidFill>
                  <a:srgbClr val="002060"/>
                </a:solidFill>
              </a:rPr>
              <a:t> especial para </a:t>
            </a:r>
            <a:r>
              <a:rPr lang="es-ES" sz="8000" b="1" dirty="0">
                <a:solidFill>
                  <a:srgbClr val="C00000"/>
                </a:solidFill>
              </a:rPr>
              <a:t>aliviar</a:t>
            </a:r>
            <a:r>
              <a:rPr lang="es-ES" sz="8000" b="1" dirty="0">
                <a:solidFill>
                  <a:srgbClr val="002060"/>
                </a:solidFill>
              </a:rPr>
              <a:t> el </a:t>
            </a:r>
            <a:r>
              <a:rPr lang="es-ES" sz="8000" b="1" dirty="0">
                <a:solidFill>
                  <a:srgbClr val="C00000"/>
                </a:solidFill>
              </a:rPr>
              <a:t>sufrimiento</a:t>
            </a:r>
            <a:r>
              <a:rPr lang="es-ES" sz="8000" b="1" dirty="0">
                <a:solidFill>
                  <a:srgbClr val="002060"/>
                </a:solidFill>
              </a:rPr>
              <a:t> de nuestros semejantes?</a:t>
            </a:r>
            <a:endParaRPr lang="es-ES" sz="8000" b="1" dirty="0" smtClean="0">
              <a:solidFill>
                <a:srgbClr val="C00000"/>
              </a:solidFill>
            </a:endParaRPr>
          </a:p>
        </p:txBody>
      </p:sp>
    </p:spTree>
    <p:extLst>
      <p:ext uri="{BB962C8B-B14F-4D97-AF65-F5344CB8AC3E}">
        <p14:creationId xmlns:p14="http://schemas.microsoft.com/office/powerpoint/2010/main" val="23377029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681282"/>
            <a:ext cx="11353795" cy="6247864"/>
          </a:xfrm>
          <a:prstGeom prst="rect">
            <a:avLst/>
          </a:prstGeom>
          <a:noFill/>
        </p:spPr>
        <p:txBody>
          <a:bodyPr wrap="square" rtlCol="0">
            <a:spAutoFit/>
          </a:bodyPr>
          <a:lstStyle/>
          <a:p>
            <a:r>
              <a:rPr lang="es-ES" sz="4000" b="1" dirty="0">
                <a:solidFill>
                  <a:schemeClr val="bg1"/>
                </a:solidFill>
              </a:rPr>
              <a:t>“Si éste [</a:t>
            </a:r>
            <a:r>
              <a:rPr lang="es-ES" sz="4000" b="1" dirty="0">
                <a:solidFill>
                  <a:srgbClr val="FFFF00"/>
                </a:solidFill>
              </a:rPr>
              <a:t>Domingo</a:t>
            </a:r>
            <a:r>
              <a:rPr lang="es-ES" sz="4000" b="1" dirty="0">
                <a:solidFill>
                  <a:schemeClr val="bg1"/>
                </a:solidFill>
              </a:rPr>
              <a:t>] es </a:t>
            </a:r>
            <a:r>
              <a:rPr lang="es-ES" sz="4000" b="1" dirty="0">
                <a:solidFill>
                  <a:srgbClr val="FFFF00"/>
                </a:solidFill>
              </a:rPr>
              <a:t>día de alegría</a:t>
            </a:r>
            <a:r>
              <a:rPr lang="es-ES" sz="4000" b="1" dirty="0">
                <a:solidFill>
                  <a:schemeClr val="bg1"/>
                </a:solidFill>
              </a:rPr>
              <a:t>, es preciso que el cristiano manifieste con sus actitudes concretas que no se puede ser feliz ‘solo.’ Él mira a su alrededor para identificar a las personas que </a:t>
            </a:r>
            <a:r>
              <a:rPr lang="es-ES" sz="4000" b="1" dirty="0">
                <a:solidFill>
                  <a:srgbClr val="FFFF00"/>
                </a:solidFill>
              </a:rPr>
              <a:t>necesitan su solidaridad</a:t>
            </a:r>
            <a:r>
              <a:rPr lang="es-ES" sz="4000" b="1" dirty="0">
                <a:solidFill>
                  <a:schemeClr val="bg1"/>
                </a:solidFill>
              </a:rPr>
              <a:t>. Puede suceder que en su vecindario o en su ámbito de amistades haya </a:t>
            </a:r>
            <a:r>
              <a:rPr lang="es-ES" sz="4000" b="1" dirty="0">
                <a:solidFill>
                  <a:srgbClr val="FFFF00"/>
                </a:solidFill>
              </a:rPr>
              <a:t>enfermos, ancianos, niños e inmigrantes</a:t>
            </a:r>
            <a:r>
              <a:rPr lang="es-ES" sz="4000" b="1" dirty="0">
                <a:solidFill>
                  <a:schemeClr val="bg1"/>
                </a:solidFill>
              </a:rPr>
              <a:t>, que precisamente en domingo sienten más duramente su soledad, sus necesidades, su condición de sufrimiento. Ciertamente la atención hacia ellos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a:t>
            </a:r>
            <a:r>
              <a:rPr lang="es-ES" sz="3200" b="1" dirty="0" smtClean="0">
                <a:solidFill>
                  <a:srgbClr val="FF0000"/>
                </a:solidFill>
                <a:latin typeface="Arial Black" panose="020B0A04020102020204" pitchFamily="34" charset="0"/>
              </a:rPr>
              <a:t>#72:</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469009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29258" y="106095"/>
            <a:ext cx="11353795" cy="6863417"/>
          </a:xfrm>
          <a:prstGeom prst="rect">
            <a:avLst/>
          </a:prstGeom>
          <a:noFill/>
        </p:spPr>
        <p:txBody>
          <a:bodyPr wrap="square" rtlCol="0">
            <a:spAutoFit/>
          </a:bodyPr>
          <a:lstStyle/>
          <a:p>
            <a:r>
              <a:rPr lang="es-ES" sz="4000" b="1" dirty="0" smtClean="0">
                <a:solidFill>
                  <a:schemeClr val="bg1"/>
                </a:solidFill>
              </a:rPr>
              <a:t>no </a:t>
            </a:r>
            <a:r>
              <a:rPr lang="es-ES" sz="4000" b="1" dirty="0">
                <a:solidFill>
                  <a:schemeClr val="bg1"/>
                </a:solidFill>
              </a:rPr>
              <a:t>puede limitarse a una iniciativa dominical esporádica. Pero teniendo una actitud de entrega más global, ¿por qué no dar al día del Señor un mayor clima en el compartir, poniendo en juego toda la creatividad de que es capaz la caridad cristiana? Invitar a comer consigo a alguna persona sola, </a:t>
            </a:r>
            <a:r>
              <a:rPr lang="es-ES" sz="4000" b="1" dirty="0">
                <a:solidFill>
                  <a:srgbClr val="FFFF00"/>
                </a:solidFill>
              </a:rPr>
              <a:t>visitar enfermos, proporcionar comida</a:t>
            </a:r>
            <a:r>
              <a:rPr lang="es-ES" sz="4000" b="1" dirty="0">
                <a:solidFill>
                  <a:schemeClr val="bg1"/>
                </a:solidFill>
              </a:rPr>
              <a:t> a alguna familia necesitada, dedicar alguna hora a iniciativas concretas de </a:t>
            </a:r>
            <a:r>
              <a:rPr lang="es-ES" sz="4000" b="1" dirty="0">
                <a:solidFill>
                  <a:srgbClr val="FFFF00"/>
                </a:solidFill>
              </a:rPr>
              <a:t>voluntariado y solidaridad</a:t>
            </a:r>
            <a:r>
              <a:rPr lang="es-ES" sz="4000" b="1" dirty="0">
                <a:solidFill>
                  <a:schemeClr val="bg1"/>
                </a:solidFill>
              </a:rPr>
              <a:t>, sería ciertamente una manera de llevar en la vida la caridad de Cristo recibida en la Mesa eucarística</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3211861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Según la </a:t>
            </a:r>
            <a:r>
              <a:rPr lang="es-ES" sz="8000" b="1" dirty="0">
                <a:solidFill>
                  <a:srgbClr val="C00000"/>
                </a:solidFill>
              </a:rPr>
              <a:t>Biblia</a:t>
            </a:r>
            <a:r>
              <a:rPr lang="es-ES" sz="8000" b="1" dirty="0">
                <a:solidFill>
                  <a:srgbClr val="002060"/>
                </a:solidFill>
              </a:rPr>
              <a:t>, el pueblo de Dios </a:t>
            </a:r>
            <a:r>
              <a:rPr lang="es-ES" sz="8000" b="1" dirty="0">
                <a:solidFill>
                  <a:srgbClr val="C00000"/>
                </a:solidFill>
              </a:rPr>
              <a:t>guardará el sábado</a:t>
            </a:r>
            <a:r>
              <a:rPr lang="es-ES" sz="8000" b="1" dirty="0">
                <a:solidFill>
                  <a:srgbClr val="002060"/>
                </a:solidFill>
              </a:rPr>
              <a:t> en el futuro en conmemoración de la </a:t>
            </a:r>
            <a:r>
              <a:rPr lang="es-ES" sz="8000" b="1" dirty="0">
                <a:solidFill>
                  <a:srgbClr val="C00000"/>
                </a:solidFill>
              </a:rPr>
              <a:t>nueva </a:t>
            </a:r>
            <a:r>
              <a:rPr lang="es-ES" sz="8000" b="1" dirty="0" smtClean="0">
                <a:solidFill>
                  <a:srgbClr val="C00000"/>
                </a:solidFill>
              </a:rPr>
              <a:t>creación</a:t>
            </a:r>
            <a:r>
              <a:rPr lang="es-ES" sz="8000" b="1" dirty="0" smtClean="0">
                <a:solidFill>
                  <a:srgbClr val="002060"/>
                </a:solidFill>
              </a:rPr>
              <a:t>.</a:t>
            </a:r>
            <a:endParaRPr lang="es-ES" sz="8000" b="1" dirty="0" smtClean="0">
              <a:solidFill>
                <a:srgbClr val="C00000"/>
              </a:solidFill>
            </a:endParaRPr>
          </a:p>
        </p:txBody>
      </p:sp>
    </p:spTree>
    <p:extLst>
      <p:ext uri="{BB962C8B-B14F-4D97-AF65-F5344CB8AC3E}">
        <p14:creationId xmlns:p14="http://schemas.microsoft.com/office/powerpoint/2010/main" val="33630121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902507"/>
            <a:ext cx="11353795" cy="5262979"/>
          </a:xfrm>
          <a:prstGeom prst="rect">
            <a:avLst/>
          </a:prstGeom>
          <a:noFill/>
        </p:spPr>
        <p:txBody>
          <a:bodyPr wrap="square" rtlCol="0">
            <a:spAutoFit/>
          </a:bodyPr>
          <a:lstStyle/>
          <a:p>
            <a:r>
              <a:rPr lang="es-ES" sz="4800" b="1" dirty="0">
                <a:solidFill>
                  <a:schemeClr val="bg1"/>
                </a:solidFill>
              </a:rPr>
              <a:t>“Porque como los cielos nuevos y la nueva tierra que yo hago permanecerán delante de mí, dice Jehová, así permanecerá vuestra descendencia y vuestro nombre. </a:t>
            </a:r>
            <a:r>
              <a:rPr lang="es-ES" sz="4800" b="1" dirty="0">
                <a:solidFill>
                  <a:srgbClr val="C00000"/>
                </a:solidFill>
              </a:rPr>
              <a:t>23</a:t>
            </a:r>
            <a:r>
              <a:rPr lang="es-ES" sz="4800" b="1" dirty="0">
                <a:solidFill>
                  <a:schemeClr val="bg1"/>
                </a:solidFill>
              </a:rPr>
              <a:t> Y de mes en mes, y de </a:t>
            </a:r>
            <a:r>
              <a:rPr lang="es-ES" sz="4800" b="1" dirty="0">
                <a:solidFill>
                  <a:srgbClr val="FFFF00"/>
                </a:solidFill>
              </a:rPr>
              <a:t>sábado en sábado, vendrán todos a adorar </a:t>
            </a:r>
            <a:r>
              <a:rPr lang="es-ES" sz="4800" b="1" dirty="0">
                <a:solidFill>
                  <a:schemeClr val="bg1"/>
                </a:solidFill>
              </a:rPr>
              <a:t>delante de mí, dijo Jehová.”</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Isaías 66: 22, 23</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9337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514808"/>
            <a:ext cx="1115148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No volví a ver a esta dama así que no se si habló con su obispo o no. Ojalá que haya decidido seguir el testimonio de la Biblia.</a:t>
            </a:r>
          </a:p>
        </p:txBody>
      </p:sp>
    </p:spTree>
    <p:extLst>
      <p:ext uri="{BB962C8B-B14F-4D97-AF65-F5344CB8AC3E}">
        <p14:creationId xmlns:p14="http://schemas.microsoft.com/office/powerpoint/2010/main" val="23394224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Según </a:t>
            </a:r>
            <a:r>
              <a:rPr lang="es-ES" sz="8000" b="1" dirty="0" err="1">
                <a:solidFill>
                  <a:srgbClr val="C00000"/>
                </a:solidFill>
              </a:rPr>
              <a:t>Dies</a:t>
            </a:r>
            <a:r>
              <a:rPr lang="es-ES" sz="8000" b="1" dirty="0">
                <a:solidFill>
                  <a:srgbClr val="C00000"/>
                </a:solidFill>
              </a:rPr>
              <a:t> </a:t>
            </a:r>
            <a:r>
              <a:rPr lang="es-ES" sz="8000" b="1" dirty="0" err="1">
                <a:solidFill>
                  <a:srgbClr val="C00000"/>
                </a:solidFill>
              </a:rPr>
              <a:t>Domini</a:t>
            </a:r>
            <a:r>
              <a:rPr lang="es-ES" sz="8000" b="1" dirty="0">
                <a:solidFill>
                  <a:srgbClr val="C00000"/>
                </a:solidFill>
              </a:rPr>
              <a:t> </a:t>
            </a:r>
            <a:r>
              <a:rPr lang="es-ES" sz="8000" b="1" dirty="0">
                <a:solidFill>
                  <a:srgbClr val="002060"/>
                </a:solidFill>
              </a:rPr>
              <a:t>¿cuál </a:t>
            </a:r>
            <a:r>
              <a:rPr lang="es-ES" sz="8000" b="1" dirty="0">
                <a:solidFill>
                  <a:srgbClr val="C00000"/>
                </a:solidFill>
              </a:rPr>
              <a:t>día</a:t>
            </a:r>
            <a:r>
              <a:rPr lang="es-ES" sz="8000" b="1" dirty="0">
                <a:solidFill>
                  <a:srgbClr val="002060"/>
                </a:solidFill>
              </a:rPr>
              <a:t> se </a:t>
            </a:r>
            <a:r>
              <a:rPr lang="es-ES" sz="8000" b="1" dirty="0">
                <a:solidFill>
                  <a:srgbClr val="C00000"/>
                </a:solidFill>
              </a:rPr>
              <a:t>guardará</a:t>
            </a:r>
            <a:r>
              <a:rPr lang="es-ES" sz="8000" b="1" dirty="0">
                <a:solidFill>
                  <a:srgbClr val="002060"/>
                </a:solidFill>
              </a:rPr>
              <a:t> en el futuro como </a:t>
            </a:r>
            <a:r>
              <a:rPr lang="es-ES" sz="8000" b="1" dirty="0">
                <a:solidFill>
                  <a:srgbClr val="C00000"/>
                </a:solidFill>
              </a:rPr>
              <a:t>señal de la consumación</a:t>
            </a:r>
            <a:r>
              <a:rPr lang="es-ES" sz="8000" b="1" dirty="0">
                <a:solidFill>
                  <a:srgbClr val="002060"/>
                </a:solidFill>
              </a:rPr>
              <a:t>?</a:t>
            </a:r>
            <a:endParaRPr lang="es-ES" sz="8000" b="1" dirty="0" smtClean="0">
              <a:solidFill>
                <a:srgbClr val="C00000"/>
              </a:solidFill>
            </a:endParaRPr>
          </a:p>
        </p:txBody>
      </p:sp>
    </p:spTree>
    <p:extLst>
      <p:ext uri="{BB962C8B-B14F-4D97-AF65-F5344CB8AC3E}">
        <p14:creationId xmlns:p14="http://schemas.microsoft.com/office/powerpoint/2010/main" val="13887612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843514"/>
            <a:ext cx="11353795" cy="6001643"/>
          </a:xfrm>
          <a:prstGeom prst="rect">
            <a:avLst/>
          </a:prstGeom>
          <a:noFill/>
        </p:spPr>
        <p:txBody>
          <a:bodyPr wrap="square" rtlCol="0">
            <a:spAutoFit/>
          </a:bodyPr>
          <a:lstStyle/>
          <a:p>
            <a:r>
              <a:rPr lang="es-ES" sz="4800" b="1" dirty="0">
                <a:solidFill>
                  <a:schemeClr val="bg1"/>
                </a:solidFill>
              </a:rPr>
              <a:t>“Y de </a:t>
            </a:r>
            <a:r>
              <a:rPr lang="es-ES" sz="4800" b="1" dirty="0">
                <a:solidFill>
                  <a:srgbClr val="FFFF00"/>
                </a:solidFill>
              </a:rPr>
              <a:t>domingo en domingo</a:t>
            </a:r>
            <a:r>
              <a:rPr lang="es-ES" sz="4800" b="1" dirty="0">
                <a:solidFill>
                  <a:schemeClr val="bg1"/>
                </a:solidFill>
              </a:rPr>
              <a:t>, la comunidad cristiana iluminada por Cristo camina hacia el </a:t>
            </a:r>
            <a:r>
              <a:rPr lang="es-ES" sz="4800" b="1" dirty="0">
                <a:solidFill>
                  <a:srgbClr val="FFFF00"/>
                </a:solidFill>
              </a:rPr>
              <a:t>domingo sin fin </a:t>
            </a:r>
            <a:r>
              <a:rPr lang="es-ES" sz="4800" b="1" dirty="0">
                <a:solidFill>
                  <a:schemeClr val="bg1"/>
                </a:solidFill>
              </a:rPr>
              <a:t>de la Jerusalén celestial, cuando se completará en todas sus facetas la mística Ciudad de Dios, que ‘no necesita ni de sol ni de luna que la alumbren, porque la ilumina la gloria de Dios, y su lámpara es el Cordero.”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a:t>
            </a:r>
            <a:r>
              <a:rPr lang="es-ES" sz="3200" b="1" dirty="0" smtClean="0">
                <a:solidFill>
                  <a:srgbClr val="FF0000"/>
                </a:solidFill>
                <a:latin typeface="Arial Black" panose="020B0A04020102020204" pitchFamily="34" charset="0"/>
              </a:rPr>
              <a:t>#84:</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340630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Según la </a:t>
            </a:r>
            <a:r>
              <a:rPr lang="es-ES" sz="8000" b="1" dirty="0">
                <a:solidFill>
                  <a:srgbClr val="C00000"/>
                </a:solidFill>
              </a:rPr>
              <a:t>Biblia</a:t>
            </a:r>
            <a:r>
              <a:rPr lang="es-ES" sz="8000" b="1" dirty="0">
                <a:solidFill>
                  <a:srgbClr val="002060"/>
                </a:solidFill>
              </a:rPr>
              <a:t>, ¿cuánto valen las </a:t>
            </a:r>
            <a:r>
              <a:rPr lang="es-ES" sz="8000" b="1" dirty="0">
                <a:solidFill>
                  <a:srgbClr val="C00000"/>
                </a:solidFill>
              </a:rPr>
              <a:t>tradiciones</a:t>
            </a:r>
            <a:r>
              <a:rPr lang="es-ES" sz="8000" b="1" dirty="0">
                <a:solidFill>
                  <a:srgbClr val="002060"/>
                </a:solidFill>
              </a:rPr>
              <a:t> de los hombres cuando </a:t>
            </a:r>
            <a:r>
              <a:rPr lang="es-ES" sz="8000" b="1" dirty="0">
                <a:solidFill>
                  <a:srgbClr val="C00000"/>
                </a:solidFill>
              </a:rPr>
              <a:t>contradicen</a:t>
            </a:r>
            <a:r>
              <a:rPr lang="es-ES" sz="8000" b="1" dirty="0">
                <a:solidFill>
                  <a:srgbClr val="002060"/>
                </a:solidFill>
              </a:rPr>
              <a:t> la Palabra escrita de Dios?</a:t>
            </a:r>
            <a:endParaRPr lang="es-ES" sz="8000" b="1" dirty="0" smtClean="0">
              <a:solidFill>
                <a:srgbClr val="C00000"/>
              </a:solidFill>
            </a:endParaRPr>
          </a:p>
        </p:txBody>
      </p:sp>
    </p:spTree>
    <p:extLst>
      <p:ext uri="{BB962C8B-B14F-4D97-AF65-F5344CB8AC3E}">
        <p14:creationId xmlns:p14="http://schemas.microsoft.com/office/powerpoint/2010/main" val="21208820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843514"/>
            <a:ext cx="11353795"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Pues </a:t>
            </a:r>
            <a:r>
              <a:rPr lang="es-ES" sz="8000" b="1" dirty="0">
                <a:solidFill>
                  <a:srgbClr val="FFFF00"/>
                </a:solidFill>
              </a:rPr>
              <a:t>en vano </a:t>
            </a:r>
            <a:r>
              <a:rPr lang="es-ES" sz="8000" b="1" dirty="0">
                <a:solidFill>
                  <a:schemeClr val="bg1"/>
                </a:solidFill>
              </a:rPr>
              <a:t>me honran, Enseñando como doctrinas </a:t>
            </a:r>
            <a:r>
              <a:rPr lang="es-ES" sz="8000" b="1" dirty="0">
                <a:solidFill>
                  <a:srgbClr val="FFFF00"/>
                </a:solidFill>
              </a:rPr>
              <a:t>mandamientos de hombres</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Marcos 7:7:</a:t>
            </a:r>
          </a:p>
        </p:txBody>
      </p:sp>
    </p:spTree>
    <p:extLst>
      <p:ext uri="{BB962C8B-B14F-4D97-AF65-F5344CB8AC3E}">
        <p14:creationId xmlns:p14="http://schemas.microsoft.com/office/powerpoint/2010/main" val="5282251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800" b="1" dirty="0">
                <a:solidFill>
                  <a:srgbClr val="002060"/>
                </a:solidFill>
              </a:rPr>
              <a:t>Según </a:t>
            </a:r>
            <a:r>
              <a:rPr lang="es-ES" sz="8800" b="1" dirty="0" err="1">
                <a:solidFill>
                  <a:srgbClr val="C00000"/>
                </a:solidFill>
              </a:rPr>
              <a:t>Dies</a:t>
            </a:r>
            <a:r>
              <a:rPr lang="es-ES" sz="8800" b="1" dirty="0">
                <a:solidFill>
                  <a:srgbClr val="C00000"/>
                </a:solidFill>
              </a:rPr>
              <a:t> </a:t>
            </a:r>
            <a:r>
              <a:rPr lang="es-ES" sz="8800" b="1" dirty="0" err="1">
                <a:solidFill>
                  <a:srgbClr val="C00000"/>
                </a:solidFill>
              </a:rPr>
              <a:t>Domini</a:t>
            </a:r>
            <a:r>
              <a:rPr lang="es-ES" sz="8800" b="1" dirty="0">
                <a:solidFill>
                  <a:srgbClr val="C00000"/>
                </a:solidFill>
              </a:rPr>
              <a:t> </a:t>
            </a:r>
            <a:r>
              <a:rPr lang="es-ES" sz="8800" b="1" dirty="0">
                <a:solidFill>
                  <a:srgbClr val="002060"/>
                </a:solidFill>
              </a:rPr>
              <a:t>¿de dónde viene la </a:t>
            </a:r>
            <a:r>
              <a:rPr lang="es-ES" sz="8800" b="1" dirty="0">
                <a:solidFill>
                  <a:srgbClr val="C00000"/>
                </a:solidFill>
              </a:rPr>
              <a:t>observancia</a:t>
            </a:r>
            <a:r>
              <a:rPr lang="es-ES" sz="8800" b="1" dirty="0">
                <a:solidFill>
                  <a:srgbClr val="002060"/>
                </a:solidFill>
              </a:rPr>
              <a:t> del </a:t>
            </a:r>
            <a:r>
              <a:rPr lang="es-ES" sz="8800" b="1" dirty="0">
                <a:solidFill>
                  <a:srgbClr val="C00000"/>
                </a:solidFill>
              </a:rPr>
              <a:t>Domingo</a:t>
            </a:r>
            <a:r>
              <a:rPr lang="es-ES" sz="8800" b="1" dirty="0">
                <a:solidFill>
                  <a:srgbClr val="002060"/>
                </a:solidFill>
              </a:rPr>
              <a:t>?</a:t>
            </a:r>
            <a:endParaRPr lang="es-ES" sz="8800" b="1" dirty="0" smtClean="0">
              <a:solidFill>
                <a:srgbClr val="C00000"/>
              </a:solidFill>
            </a:endParaRPr>
          </a:p>
        </p:txBody>
      </p:sp>
    </p:spTree>
    <p:extLst>
      <p:ext uri="{BB962C8B-B14F-4D97-AF65-F5344CB8AC3E}">
        <p14:creationId xmlns:p14="http://schemas.microsoft.com/office/powerpoint/2010/main" val="33150190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1792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Aunque </a:t>
            </a:r>
            <a:r>
              <a:rPr lang="es-ES" sz="5400" b="1" dirty="0">
                <a:solidFill>
                  <a:srgbClr val="C00000"/>
                </a:solidFill>
              </a:rPr>
              <a:t>Juan Pablo II </a:t>
            </a:r>
            <a:r>
              <a:rPr lang="es-ES" sz="5400" b="1" dirty="0">
                <a:solidFill>
                  <a:srgbClr val="002060"/>
                </a:solidFill>
              </a:rPr>
              <a:t>hizo un </a:t>
            </a:r>
            <a:r>
              <a:rPr lang="es-ES" sz="5400" b="1" dirty="0">
                <a:solidFill>
                  <a:srgbClr val="C00000"/>
                </a:solidFill>
              </a:rPr>
              <a:t>intento valiente</a:t>
            </a:r>
            <a:r>
              <a:rPr lang="es-ES" sz="5400" b="1" dirty="0">
                <a:solidFill>
                  <a:srgbClr val="002060"/>
                </a:solidFill>
              </a:rPr>
              <a:t> de demostrar que la observancia del domingo se estableció en tiempos apostólicos, la carta pastoral </a:t>
            </a:r>
            <a:r>
              <a:rPr lang="es-ES" sz="5400" b="1" dirty="0" err="1">
                <a:solidFill>
                  <a:srgbClr val="002060"/>
                </a:solidFill>
              </a:rPr>
              <a:t>Dies</a:t>
            </a:r>
            <a:r>
              <a:rPr lang="es-ES" sz="5400" b="1" dirty="0">
                <a:solidFill>
                  <a:srgbClr val="002060"/>
                </a:solidFill>
              </a:rPr>
              <a:t> </a:t>
            </a:r>
            <a:r>
              <a:rPr lang="es-ES" sz="5400" b="1" dirty="0" err="1">
                <a:solidFill>
                  <a:srgbClr val="002060"/>
                </a:solidFill>
              </a:rPr>
              <a:t>Domini</a:t>
            </a:r>
            <a:r>
              <a:rPr lang="es-ES" sz="5400" b="1" dirty="0">
                <a:solidFill>
                  <a:srgbClr val="002060"/>
                </a:solidFill>
              </a:rPr>
              <a:t>, en realidad revela que la observancia del domingo </a:t>
            </a:r>
            <a:r>
              <a:rPr lang="es-ES" sz="5400" b="1" dirty="0">
                <a:solidFill>
                  <a:srgbClr val="C00000"/>
                </a:solidFill>
              </a:rPr>
              <a:t>vino por tradición</a:t>
            </a:r>
            <a:r>
              <a:rPr lang="es-ES" sz="5400" b="1" dirty="0">
                <a:solidFill>
                  <a:srgbClr val="002060"/>
                </a:solidFill>
              </a:rPr>
              <a:t>:</a:t>
            </a:r>
            <a:endParaRPr lang="es-ES" sz="5400" b="1" dirty="0" smtClean="0">
              <a:solidFill>
                <a:srgbClr val="C00000"/>
              </a:solidFill>
            </a:endParaRPr>
          </a:p>
        </p:txBody>
      </p:sp>
    </p:spTree>
    <p:extLst>
      <p:ext uri="{BB962C8B-B14F-4D97-AF65-F5344CB8AC3E}">
        <p14:creationId xmlns:p14="http://schemas.microsoft.com/office/powerpoint/2010/main" val="30760670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1108985"/>
            <a:ext cx="11353795" cy="5262979"/>
          </a:xfrm>
          <a:prstGeom prst="rect">
            <a:avLst/>
          </a:prstGeom>
          <a:noFill/>
        </p:spPr>
        <p:txBody>
          <a:bodyPr wrap="square" rtlCol="0">
            <a:spAutoFit/>
          </a:bodyPr>
          <a:lstStyle/>
          <a:p>
            <a:r>
              <a:rPr lang="es-ES" sz="4800" b="1" dirty="0" smtClean="0">
                <a:solidFill>
                  <a:schemeClr val="bg1"/>
                </a:solidFill>
              </a:rPr>
              <a:t>“. </a:t>
            </a:r>
            <a:r>
              <a:rPr lang="es-ES" sz="4800" b="1" dirty="0">
                <a:solidFill>
                  <a:schemeClr val="bg1"/>
                </a:solidFill>
              </a:rPr>
              <a:t>. . parece necesario más que nunca recuperar las motivaciones doctrinales profundas que son la base del </a:t>
            </a:r>
            <a:r>
              <a:rPr lang="es-ES" sz="4800" b="1" dirty="0">
                <a:solidFill>
                  <a:srgbClr val="FFFF00"/>
                </a:solidFill>
              </a:rPr>
              <a:t>precepto eclesial</a:t>
            </a:r>
            <a:r>
              <a:rPr lang="es-ES" sz="4800" b="1" dirty="0">
                <a:solidFill>
                  <a:schemeClr val="bg1"/>
                </a:solidFill>
              </a:rPr>
              <a:t>, para que todos los fieles vean muy claro el valor irrenunciable del domingo en la vida cristiana. Actuando así nos situamos en la </a:t>
            </a:r>
            <a:r>
              <a:rPr lang="es-ES" sz="4800" b="1" dirty="0">
                <a:solidFill>
                  <a:srgbClr val="FFFF00"/>
                </a:solidFill>
              </a:rPr>
              <a:t>perenne tradición de la Iglesia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#6:</a:t>
            </a:r>
          </a:p>
        </p:txBody>
      </p:sp>
    </p:spTree>
    <p:extLst>
      <p:ext uri="{BB962C8B-B14F-4D97-AF65-F5344CB8AC3E}">
        <p14:creationId xmlns:p14="http://schemas.microsoft.com/office/powerpoint/2010/main" val="30734300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681282"/>
            <a:ext cx="11353795"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Dado que el tercer mandamiento depende esencialmente del recuerdo de las obras salvíficas de Dios</a:t>
            </a:r>
            <a:r>
              <a:rPr lang="es-ES" sz="4800" b="1" dirty="0">
                <a:solidFill>
                  <a:srgbClr val="FFFF00"/>
                </a:solidFill>
              </a:rPr>
              <a:t>, los cristianos</a:t>
            </a:r>
            <a:r>
              <a:rPr lang="es-ES" sz="4800" b="1" dirty="0">
                <a:solidFill>
                  <a:schemeClr val="bg1"/>
                </a:solidFill>
              </a:rPr>
              <a:t>, percibiendo la originalidad del tiempo nuevo y definitivo inaugurado por Cristo, </a:t>
            </a:r>
            <a:r>
              <a:rPr lang="es-ES" sz="4800" b="1" dirty="0">
                <a:solidFill>
                  <a:srgbClr val="FFFF00"/>
                </a:solidFill>
              </a:rPr>
              <a:t>han asumido </a:t>
            </a:r>
            <a:r>
              <a:rPr lang="es-ES" sz="4800" b="1" dirty="0">
                <a:solidFill>
                  <a:schemeClr val="bg1"/>
                </a:solidFill>
              </a:rPr>
              <a:t>como festivo el primer día después del sábado, porque en él tuvo lugar la resurrección del Señor.”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#18:</a:t>
            </a:r>
          </a:p>
        </p:txBody>
      </p:sp>
    </p:spTree>
    <p:extLst>
      <p:ext uri="{BB962C8B-B14F-4D97-AF65-F5344CB8AC3E}">
        <p14:creationId xmlns:p14="http://schemas.microsoft.com/office/powerpoint/2010/main" val="12048927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1020495"/>
            <a:ext cx="11353795" cy="4154984"/>
          </a:xfrm>
          <a:prstGeom prst="rect">
            <a:avLst/>
          </a:prstGeom>
          <a:noFill/>
        </p:spPr>
        <p:txBody>
          <a:bodyPr wrap="square" rtlCol="0">
            <a:spAutoFit/>
          </a:bodyPr>
          <a:lstStyle/>
          <a:p>
            <a:r>
              <a:rPr lang="es-ES" sz="6600" b="1" dirty="0" smtClean="0">
                <a:solidFill>
                  <a:schemeClr val="bg1"/>
                </a:solidFill>
              </a:rPr>
              <a:t>La </a:t>
            </a:r>
            <a:r>
              <a:rPr lang="es-ES" sz="6600" b="1" dirty="0">
                <a:solidFill>
                  <a:schemeClr val="bg1"/>
                </a:solidFill>
              </a:rPr>
              <a:t>carta pastoral dice que “la </a:t>
            </a:r>
            <a:r>
              <a:rPr lang="es-ES" sz="6600" b="1" dirty="0">
                <a:solidFill>
                  <a:srgbClr val="FFFF00"/>
                </a:solidFill>
              </a:rPr>
              <a:t>reflexión creyente</a:t>
            </a:r>
            <a:r>
              <a:rPr lang="es-ES" sz="6600" b="1" dirty="0">
                <a:solidFill>
                  <a:schemeClr val="bg1"/>
                </a:solidFill>
              </a:rPr>
              <a:t>” y la “</a:t>
            </a:r>
            <a:r>
              <a:rPr lang="es-ES" sz="6600" b="1" dirty="0">
                <a:solidFill>
                  <a:srgbClr val="FFFF00"/>
                </a:solidFill>
              </a:rPr>
              <a:t>práctica pastoral</a:t>
            </a:r>
            <a:r>
              <a:rPr lang="es-ES" sz="6600" b="1" dirty="0">
                <a:solidFill>
                  <a:schemeClr val="bg1"/>
                </a:solidFill>
              </a:rPr>
              <a:t>” cristianizó el día del </a:t>
            </a:r>
            <a:r>
              <a:rPr lang="es-ES" sz="6600" b="1" dirty="0" smtClean="0">
                <a:solidFill>
                  <a:schemeClr val="bg1"/>
                </a:solidFill>
              </a:rPr>
              <a:t>sol.</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#27:</a:t>
            </a:r>
          </a:p>
        </p:txBody>
      </p:sp>
    </p:spTree>
    <p:extLst>
      <p:ext uri="{BB962C8B-B14F-4D97-AF65-F5344CB8AC3E}">
        <p14:creationId xmlns:p14="http://schemas.microsoft.com/office/powerpoint/2010/main" val="5698694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71" y="1020495"/>
            <a:ext cx="11353795"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Así se entiende por qué </a:t>
            </a:r>
            <a:r>
              <a:rPr lang="es-ES" sz="6000" b="1" dirty="0">
                <a:solidFill>
                  <a:srgbClr val="FFFF00"/>
                </a:solidFill>
              </a:rPr>
              <a:t>los cristianos</a:t>
            </a:r>
            <a:r>
              <a:rPr lang="es-ES" sz="6000" b="1" dirty="0">
                <a:solidFill>
                  <a:schemeClr val="bg1"/>
                </a:solidFill>
              </a:rPr>
              <a:t>, anunciadores de la liberación realizada por la sangre de Cristo, </a:t>
            </a:r>
            <a:r>
              <a:rPr lang="es-ES" sz="6000" b="1" dirty="0">
                <a:solidFill>
                  <a:srgbClr val="FFFF00"/>
                </a:solidFill>
              </a:rPr>
              <a:t>se sintieran autorizados </a:t>
            </a:r>
            <a:r>
              <a:rPr lang="es-ES" sz="6000" b="1" dirty="0">
                <a:solidFill>
                  <a:schemeClr val="bg1"/>
                </a:solidFill>
              </a:rPr>
              <a:t>a </a:t>
            </a:r>
            <a:r>
              <a:rPr lang="es-ES" sz="6000" b="1" dirty="0">
                <a:solidFill>
                  <a:srgbClr val="FFFF00"/>
                </a:solidFill>
              </a:rPr>
              <a:t>trasladar el sentido del sábado al día de la resurrección</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err="1">
                <a:solidFill>
                  <a:srgbClr val="FF0000"/>
                </a:solidFill>
                <a:latin typeface="Arial Black" panose="020B0A04020102020204" pitchFamily="34" charset="0"/>
              </a:rPr>
              <a:t>Dies</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Domini</a:t>
            </a:r>
            <a:r>
              <a:rPr lang="es-ES" sz="3200" b="1" dirty="0">
                <a:solidFill>
                  <a:srgbClr val="FF0000"/>
                </a:solidFill>
                <a:latin typeface="Arial Black" panose="020B0A04020102020204" pitchFamily="34" charset="0"/>
              </a:rPr>
              <a:t> párrafo #63:</a:t>
            </a:r>
          </a:p>
        </p:txBody>
      </p:sp>
    </p:spTree>
    <p:extLst>
      <p:ext uri="{BB962C8B-B14F-4D97-AF65-F5344CB8AC3E}">
        <p14:creationId xmlns:p14="http://schemas.microsoft.com/office/powerpoint/2010/main" val="4015457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14811</TotalTime>
  <Words>5138</Words>
  <Application>Microsoft Office PowerPoint</Application>
  <PresentationFormat>Panorámica</PresentationFormat>
  <Paragraphs>244</Paragraphs>
  <Slides>108</Slides>
  <Notes>7</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108</vt:i4>
      </vt:variant>
    </vt:vector>
  </HeadingPairs>
  <TitlesOfParts>
    <vt:vector size="121" baseType="lpstr">
      <vt:lpstr>Arial</vt:lpstr>
      <vt:lpstr>Arial Black</vt:lpstr>
      <vt:lpstr>Bahnschrift</vt:lpstr>
      <vt:lpstr>Baskerville Old Face</vt:lpstr>
      <vt:lpstr>Bauhaus 93</vt:lpstr>
      <vt:lpstr>Berlin Sans FB Demi</vt:lpstr>
      <vt:lpstr>Calibri</vt:lpstr>
      <vt:lpstr>Calibri Light</vt:lpstr>
      <vt:lpstr>Cascadia Code</vt:lpstr>
      <vt:lpstr>Courier New</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756</cp:revision>
  <dcterms:created xsi:type="dcterms:W3CDTF">2022-04-02T22:48:54Z</dcterms:created>
  <dcterms:modified xsi:type="dcterms:W3CDTF">2023-01-04T04:20:21Z</dcterms:modified>
</cp:coreProperties>
</file>