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6"/>
  </p:notesMasterIdLst>
  <p:sldIdLst>
    <p:sldId id="258" r:id="rId3"/>
    <p:sldId id="264" r:id="rId4"/>
    <p:sldId id="2519" r:id="rId5"/>
    <p:sldId id="2627" r:id="rId6"/>
    <p:sldId id="2628" r:id="rId7"/>
    <p:sldId id="2204" r:id="rId8"/>
    <p:sldId id="2203" r:id="rId9"/>
    <p:sldId id="2630" r:id="rId10"/>
    <p:sldId id="2631" r:id="rId11"/>
    <p:sldId id="2632" r:id="rId12"/>
    <p:sldId id="2629" r:id="rId13"/>
    <p:sldId id="2634" r:id="rId14"/>
    <p:sldId id="2635" r:id="rId15"/>
    <p:sldId id="2636" r:id="rId16"/>
    <p:sldId id="2633" r:id="rId17"/>
    <p:sldId id="2638" r:id="rId18"/>
    <p:sldId id="2639" r:id="rId19"/>
    <p:sldId id="2640" r:id="rId20"/>
    <p:sldId id="2637" r:id="rId21"/>
    <p:sldId id="2642" r:id="rId22"/>
    <p:sldId id="2641" r:id="rId23"/>
    <p:sldId id="2644" r:id="rId24"/>
    <p:sldId id="1831" r:id="rId25"/>
    <p:sldId id="2643" r:id="rId26"/>
    <p:sldId id="2646" r:id="rId27"/>
    <p:sldId id="2645" r:id="rId28"/>
    <p:sldId id="2648" r:id="rId29"/>
    <p:sldId id="2649" r:id="rId30"/>
    <p:sldId id="2647" r:id="rId31"/>
    <p:sldId id="2514" r:id="rId32"/>
    <p:sldId id="1546" r:id="rId33"/>
    <p:sldId id="2515" r:id="rId34"/>
    <p:sldId id="2650" r:id="rId35"/>
    <p:sldId id="2652" r:id="rId36"/>
    <p:sldId id="2653" r:id="rId37"/>
    <p:sldId id="2651" r:id="rId38"/>
    <p:sldId id="2656" r:id="rId39"/>
    <p:sldId id="2657" r:id="rId40"/>
    <p:sldId id="2658" r:id="rId41"/>
    <p:sldId id="2659" r:id="rId42"/>
    <p:sldId id="2660" r:id="rId43"/>
    <p:sldId id="2654" r:id="rId44"/>
    <p:sldId id="2655" r:id="rId45"/>
    <p:sldId id="2662" r:id="rId46"/>
    <p:sldId id="2663" r:id="rId47"/>
    <p:sldId id="2106" r:id="rId48"/>
    <p:sldId id="2661" r:id="rId49"/>
    <p:sldId id="2665" r:id="rId50"/>
    <p:sldId id="2666" r:id="rId51"/>
    <p:sldId id="2667" r:id="rId52"/>
    <p:sldId id="2668" r:id="rId53"/>
    <p:sldId id="2669" r:id="rId54"/>
    <p:sldId id="2670" r:id="rId55"/>
    <p:sldId id="2671" r:id="rId56"/>
    <p:sldId id="2672" r:id="rId57"/>
    <p:sldId id="2673" r:id="rId58"/>
    <p:sldId id="2674" r:id="rId59"/>
    <p:sldId id="2675" r:id="rId60"/>
    <p:sldId id="2664" r:id="rId61"/>
    <p:sldId id="2517" r:id="rId62"/>
    <p:sldId id="2676" r:id="rId63"/>
    <p:sldId id="2678" r:id="rId64"/>
    <p:sldId id="2677" r:id="rId65"/>
    <p:sldId id="2680" r:id="rId66"/>
    <p:sldId id="2679" r:id="rId67"/>
    <p:sldId id="2682" r:id="rId68"/>
    <p:sldId id="2518" r:id="rId69"/>
    <p:sldId id="2683" r:id="rId70"/>
    <p:sldId id="2684" r:id="rId71"/>
    <p:sldId id="2685" r:id="rId72"/>
    <p:sldId id="2686" r:id="rId73"/>
    <p:sldId id="2687" r:id="rId74"/>
    <p:sldId id="2688" r:id="rId75"/>
    <p:sldId id="2689" r:id="rId76"/>
    <p:sldId id="2690" r:id="rId77"/>
    <p:sldId id="2691" r:id="rId78"/>
    <p:sldId id="2692" r:id="rId79"/>
    <p:sldId id="2693" r:id="rId80"/>
    <p:sldId id="2681" r:id="rId81"/>
    <p:sldId id="2695" r:id="rId82"/>
    <p:sldId id="2696" r:id="rId83"/>
    <p:sldId id="2694" r:id="rId84"/>
    <p:sldId id="2698" r:id="rId85"/>
    <p:sldId id="2699" r:id="rId86"/>
    <p:sldId id="2267" r:id="rId87"/>
    <p:sldId id="2697" r:id="rId88"/>
    <p:sldId id="2701" r:id="rId89"/>
    <p:sldId id="2702" r:id="rId90"/>
    <p:sldId id="2700" r:id="rId91"/>
    <p:sldId id="2704" r:id="rId92"/>
    <p:sldId id="2705" r:id="rId93"/>
    <p:sldId id="2706" r:id="rId94"/>
    <p:sldId id="2524" r:id="rId95"/>
    <p:sldId id="2707" r:id="rId96"/>
    <p:sldId id="2708" r:id="rId97"/>
    <p:sldId id="2709" r:id="rId98"/>
    <p:sldId id="2710" r:id="rId99"/>
    <p:sldId id="2396" r:id="rId100"/>
    <p:sldId id="2711" r:id="rId101"/>
    <p:sldId id="2703" r:id="rId102"/>
    <p:sldId id="2713" r:id="rId103"/>
    <p:sldId id="2525" r:id="rId104"/>
    <p:sldId id="2714" r:id="rId105"/>
    <p:sldId id="2715" r:id="rId106"/>
    <p:sldId id="2716" r:id="rId107"/>
    <p:sldId id="2712" r:id="rId108"/>
    <p:sldId id="2398" r:id="rId109"/>
    <p:sldId id="2717" r:id="rId110"/>
    <p:sldId id="2719" r:id="rId111"/>
    <p:sldId id="2720" r:id="rId112"/>
    <p:sldId id="2721" r:id="rId113"/>
    <p:sldId id="2722" r:id="rId114"/>
    <p:sldId id="2718" r:id="rId115"/>
    <p:sldId id="2274" r:id="rId116"/>
    <p:sldId id="2724" r:id="rId117"/>
    <p:sldId id="2725" r:id="rId118"/>
    <p:sldId id="2723" r:id="rId119"/>
    <p:sldId id="2727" r:id="rId120"/>
    <p:sldId id="2728" r:id="rId121"/>
    <p:sldId id="2729" r:id="rId122"/>
    <p:sldId id="2730" r:id="rId123"/>
    <p:sldId id="2731" r:id="rId124"/>
    <p:sldId id="2732" r:id="rId125"/>
    <p:sldId id="2733" r:id="rId126"/>
    <p:sldId id="2740" r:id="rId127"/>
    <p:sldId id="2726" r:id="rId128"/>
    <p:sldId id="2530" r:id="rId129"/>
    <p:sldId id="2735" r:id="rId130"/>
    <p:sldId id="2734" r:id="rId131"/>
    <p:sldId id="2737" r:id="rId132"/>
    <p:sldId id="2738" r:id="rId133"/>
    <p:sldId id="2739" r:id="rId134"/>
    <p:sldId id="296" r:id="rId135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3874"/>
    <a:srgbClr val="AC0C45"/>
    <a:srgbClr val="CB6A86"/>
    <a:srgbClr val="672F62"/>
    <a:srgbClr val="649C56"/>
    <a:srgbClr val="451F41"/>
    <a:srgbClr val="A0A9A7"/>
    <a:srgbClr val="578B66"/>
    <a:srgbClr val="D18A7F"/>
    <a:srgbClr val="377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774" y="78"/>
      </p:cViewPr>
      <p:guideLst/>
    </p:cSldViewPr>
  </p:slideViewPr>
  <p:outlineViewPr>
    <p:cViewPr>
      <p:scale>
        <a:sx n="33" d="100"/>
        <a:sy n="33" d="100"/>
      </p:scale>
      <p:origin x="0" y="-147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CC6F-2A0E-4F3E-ACD5-ACDEABDA14CF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1EECC-04B9-4816-A831-54CDC00334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7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1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38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19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46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71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79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28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60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8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7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34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29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68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75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18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7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43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45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32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9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34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74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5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954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1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84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61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587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39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1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40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4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37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2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7244-2D8D-4D4B-B073-FE37524A4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BB0F7B-691A-4B6F-9C1D-AA60DE6ED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F0710-72A3-41D3-8BDC-80774BB0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2AF1-7B8C-4847-B435-EF512A46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63952-F5EE-494F-8A3A-C40D46F4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10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76A8-30A5-4545-BC07-2208A5B3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44D28C-CEA0-4A2B-A7F8-6E5FD06B7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DB765-8814-46A0-A724-9EBDC97A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FA858-B0CA-4AC7-85AC-E8DB0559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3A4DF-88F4-41DB-A7FE-B5882391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05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17A0CD-1900-4A22-8E47-7E703ED65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7F410-EEC1-4707-AF09-E32633A1F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F55DB-1364-4CCA-A635-383112BD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B5CAE-6AA4-45C9-9F95-2A23AC1B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EB583-E464-4D75-9A41-DD4439C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0759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FF98F-F66E-47EE-A34A-B27117D8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0B748-14C3-47A7-8683-8851E015D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4779F-FC67-4738-B1CE-02A93310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10257-D2E1-47E4-B289-8BB517F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17BAB-653A-4A0C-AFF5-67E5507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478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FD7A-235B-472E-A358-1CE3D2C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89D56-E551-4FCD-9B31-C5F64C41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B7FA0-B7BB-4CD6-BD78-7355EA9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115C04-6AD6-43DC-B1BE-8DD50B5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E4662-B320-4382-875A-DB47AF1F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5368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F81FF-D99E-43B1-A770-BCD81CBC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F158C-EBE3-4FE1-A323-1AF65197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FE31C-9951-42E5-ABF0-79A768BC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65C3-9EA9-403F-BA12-A4C88A7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7300A-FB8F-4E0B-BEB6-3FB9BFA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999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52440-BF41-428F-95E1-07C761A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3BF9B-97F9-4CCF-9062-11AFAEA7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47188-9B0D-4100-9E01-1AF00D4F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E4576-D88D-4723-95A6-13142449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9887AA-30E2-4228-9E89-F2996EA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27EDB1-4DEC-4D05-9EF9-2EBB63E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547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431B-AC69-4AAA-973E-A57F5736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E817F-A4CB-4991-854C-65DB724A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D47D32-14E2-4848-8E76-BDB655C2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88F400-6B3C-4A82-B524-99823E079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563AE0-FFF2-4A79-8CBD-6F824B5C6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259560-B0AE-49D1-A17F-FF371698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034A84-5F3A-4870-9531-4DC082DD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F0E196-51ED-4D55-8847-BEE38580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8606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745E6-3B0A-44AE-B1CD-DF54DD64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8A50B9-161C-4F13-BC01-6E334355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CF8D5-8CB0-461F-9779-70A74D52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2561D-CC02-47B3-8709-762D1468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888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251AF-86B6-409F-8E71-FEBB8A63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3EAE96-A8DD-4142-B7FA-94D112E7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1E59F-C60A-4B7E-8AD5-D5F1D421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7183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E5428-733C-42BC-9D02-25A6662A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9E3AA-AC6F-41B0-8D33-4D8FE23F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2B7DF-4769-42E8-867B-E5806676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4F9CBC-5F3B-42C1-95F6-BA24A55B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7C2D4-1780-444E-8439-A87B120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25ABB-6149-4F88-8B8B-3075A950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86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D7794-5F3D-4458-AC35-25F1B97A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75CE9-6375-4204-94F1-80315AD8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928AE-036D-4016-9C71-5EBC578D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FCFFB-EFFB-4B44-BE34-8CE4F29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46EB3-317F-41D8-9DD9-ED3728C4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7302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917F4-7571-4135-BD8C-D5441787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12D14A-A1C1-4C0F-9F75-A4344CB8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274EA-D22B-4C7A-964A-EF6EE75BC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F3E66-8210-4CFB-A5C8-B9BC912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81686-A28F-454B-888E-5B7725D8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3F561-C394-454F-9798-FCCF1121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98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8CED6-F359-4D0A-A50D-3858F643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6E7869-F2BE-43DD-B18B-44D9E0B0D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E15F5-CA39-4F78-BEBA-254B1344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92B50-ADAB-4CCE-B99B-A60657BE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A626A-F1FD-48E4-9E10-CDB7B774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471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3E061F-F2AF-4166-AE41-B65C9BCCF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5E2C5-DCB2-4598-99C5-3E63925B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1BAE7-45FB-4E6A-B61C-822885E5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3F476-62DC-4BD8-8DCB-780F8E7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16952-F220-4A9E-B6A7-2ACBEC98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1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A4F94-851D-4796-80CB-0067EDBC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EFC10-6E00-4444-968A-6F4115B2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AD233-8392-4766-A282-A4464BDB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A8568-1237-4F77-8E46-56AAE467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E88E0-DCDB-4CA8-881C-5F5AD677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051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2C3F-6A36-40EC-977E-4A33834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9EEFB-E900-456C-8D96-7E6E2E7BE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AA4F45-3F8B-44D1-B592-8D8DF16A6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58CD9-1EC8-463C-B3B3-4CF1595F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D78BF9-A5F3-4BD1-83B1-30725433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3A38F8-DEB1-4745-9082-6AA2CB4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993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15BF-7003-4CB2-866A-833B357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EE417-298C-4BA6-BBA3-A43C3818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F3B28-5F46-47FD-9C33-700E81CF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A5EA34-672B-44D1-B5E0-CD2DA80B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232AC8-A92C-4FED-8E89-4991C5291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E6EF34-F8C0-4EC7-B750-16464F15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90EE15-2099-4FCD-8AA8-E305FAED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DAA85B-6B8A-4F5A-BC80-771529A8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12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B1EB6-8CAE-49F7-B747-129378C1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87C22-CD7B-4954-AF32-6A7FCDEA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B478BF-1493-4646-84D8-467FFF17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04930-75BB-407A-9092-7804A21A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0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7793-A42A-4CFE-B2C0-DBAE45D7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5E5907-4460-42B4-BF1A-2E4AF8ED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37FACD-1532-4868-9035-12A309EB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66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6916B-3CF0-4E50-83D4-E1223E28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A3FAD-4A04-42ED-96D0-B4A3F4D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6AEF79-BB98-4959-A5D9-91FA6DE9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AE007-3B20-4391-BD69-45080314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56EAE-2EA6-4D48-997B-0F3D9450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F93908-8F38-4E46-90DA-A21A85D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39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8BDD8-3393-45E1-9AAD-D24E0BDB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F43380-D9F7-4659-AC12-E4BD3C6B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BC95E0-AF33-4F2E-8899-809EB50C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C2CE9-FE48-4712-A6B8-C51FC950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B433D-6B0A-4E83-9198-B1103938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43853-9AC3-47BA-866A-801D5426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353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269E44-79F7-4CA3-BA8D-FFE9D177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5FC1D-C3CC-4226-B003-E6DCF746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F631F-9C47-46D4-B960-091DF814F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83E4-3EBA-4806-86AA-70CD5420321A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AFE70-72B7-47CC-BB40-3A837AD23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0C557-72E8-4220-88F6-5815ACE60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17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A09A02-95BE-4D0D-AD1E-FDC4EC77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9AB327-E2DD-40DA-955A-3D419D18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F31F4-7237-4B82-89FF-E94F83EE2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A31E-41B7-46B2-B779-DD92D1E68E44}" type="datetimeFigureOut">
              <a:rPr lang="es-DO" smtClean="0"/>
              <a:t>19/6/2023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5BB4E-3466-4A00-BC43-78543876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98699-5BA3-4A0E-95CE-C2F8A80A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82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C6F6D4-23A6-433A-B31F-5FD78665AAB4}"/>
              </a:ext>
            </a:extLst>
          </p:cNvPr>
          <p:cNvSpPr/>
          <p:nvPr/>
        </p:nvSpPr>
        <p:spPr>
          <a:xfrm>
            <a:off x="207657" y="713302"/>
            <a:ext cx="6639951" cy="43123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951C0-09E0-4405-AA70-AFC4BB783825}"/>
              </a:ext>
            </a:extLst>
          </p:cNvPr>
          <p:cNvSpPr txBox="1"/>
          <p:nvPr/>
        </p:nvSpPr>
        <p:spPr>
          <a:xfrm>
            <a:off x="460375" y="981219"/>
            <a:ext cx="6171457" cy="2123658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rgbClr val="000000">
                <a:alpha val="77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DO" sz="6600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Los mensajes de los tres ángeles</a:t>
            </a:r>
            <a:endParaRPr lang="es-DO" sz="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B8265892-07DB-4E47-A587-399873FA4AE7}"/>
              </a:ext>
            </a:extLst>
          </p:cNvPr>
          <p:cNvSpPr/>
          <p:nvPr/>
        </p:nvSpPr>
        <p:spPr>
          <a:xfrm rot="16200000">
            <a:off x="10297050" y="4954803"/>
            <a:ext cx="1763486" cy="204651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816E79-6441-4118-A9E4-B9A8FF2C4B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20" y="5453263"/>
            <a:ext cx="1575582" cy="15755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82071F-404D-498F-AD0A-AE232CC13A40}"/>
              </a:ext>
            </a:extLst>
          </p:cNvPr>
          <p:cNvSpPr txBox="1"/>
          <p:nvPr/>
        </p:nvSpPr>
        <p:spPr>
          <a:xfrm>
            <a:off x="307975" y="5640066"/>
            <a:ext cx="641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1" dirty="0" smtClean="0">
                <a:solidFill>
                  <a:srgbClr val="002060"/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Basado en el estudio del pastor  Esteban Bohr, “Los mensajes de los tres ángeles”</a:t>
            </a:r>
            <a:endParaRPr lang="es-DO" sz="2800" i="1" dirty="0">
              <a:solidFill>
                <a:srgbClr val="002060"/>
              </a:solidFill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7B7E0BE-3AFF-4D20-A1A6-725F8603CD82}"/>
              </a:ext>
            </a:extLst>
          </p:cNvPr>
          <p:cNvSpPr/>
          <p:nvPr/>
        </p:nvSpPr>
        <p:spPr>
          <a:xfrm>
            <a:off x="207657" y="269072"/>
            <a:ext cx="1174598" cy="63706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400" dirty="0" smtClean="0"/>
              <a:t>33</a:t>
            </a:r>
            <a:endParaRPr lang="es-DO" sz="4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E52157-2401-4934-958A-0DA8F6793B69}"/>
              </a:ext>
            </a:extLst>
          </p:cNvPr>
          <p:cNvSpPr txBox="1"/>
          <p:nvPr/>
        </p:nvSpPr>
        <p:spPr>
          <a:xfrm>
            <a:off x="7779657" y="5824733"/>
            <a:ext cx="268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latin typeface="Baskerville Old Face" panose="02020602080505020303" pitchFamily="18" charset="0"/>
              </a:rPr>
              <a:t>c</a:t>
            </a:r>
            <a:r>
              <a:rPr lang="es-DO" sz="3200" b="1" dirty="0" smtClean="0">
                <a:latin typeface="Baskerville Old Face" panose="02020602080505020303" pitchFamily="18" charset="0"/>
              </a:rPr>
              <a:t>ristoweb.com</a:t>
            </a:r>
            <a:endParaRPr lang="es-DO" sz="32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AutoShape 2" descr="Mensaje De Los Tres ángeles descarga gratuita de png - Santa Claus HOLLY  CHICAS de Ángel de Navidad Clip art - angel imagen png - imagen  transparente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04" y="374386"/>
            <a:ext cx="5312759" cy="4840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307975" y="3104877"/>
            <a:ext cx="6323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EL TESTIMONIO DE JESUCRISTO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4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4954" y="192541"/>
            <a:ext cx="11144761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 smtClean="0">
                <a:solidFill>
                  <a:srgbClr val="002060"/>
                </a:solidFill>
              </a:rPr>
              <a:t>Todas </a:t>
            </a:r>
            <a:r>
              <a:rPr lang="es-ES" sz="6000" b="1" dirty="0">
                <a:solidFill>
                  <a:srgbClr val="002060"/>
                </a:solidFill>
              </a:rPr>
              <a:t>las apariencias indicaban que Juan el Bautista era el Elías prometido pues vivía </a:t>
            </a:r>
            <a:r>
              <a:rPr lang="es-ES" sz="6000" b="1" dirty="0">
                <a:solidFill>
                  <a:srgbClr val="FF0000"/>
                </a:solidFill>
              </a:rPr>
              <a:t>en el desierto</a:t>
            </a:r>
            <a:r>
              <a:rPr lang="es-ES" sz="6000" b="1" dirty="0">
                <a:solidFill>
                  <a:srgbClr val="002060"/>
                </a:solidFill>
              </a:rPr>
              <a:t> como Elías, </a:t>
            </a:r>
            <a:r>
              <a:rPr lang="es-ES" sz="6000" b="1" dirty="0">
                <a:solidFill>
                  <a:srgbClr val="FF0000"/>
                </a:solidFill>
              </a:rPr>
              <a:t>comía</a:t>
            </a:r>
            <a:r>
              <a:rPr lang="es-ES" sz="6000" b="1" dirty="0">
                <a:solidFill>
                  <a:srgbClr val="002060"/>
                </a:solidFill>
              </a:rPr>
              <a:t> lo que Elías comía, </a:t>
            </a:r>
            <a:r>
              <a:rPr lang="es-ES" sz="6000" b="1" dirty="0">
                <a:solidFill>
                  <a:srgbClr val="FF0000"/>
                </a:solidFill>
              </a:rPr>
              <a:t>vestía</a:t>
            </a:r>
            <a:r>
              <a:rPr lang="es-ES" sz="6000" b="1" dirty="0">
                <a:solidFill>
                  <a:srgbClr val="002060"/>
                </a:solidFill>
              </a:rPr>
              <a:t> como Elías y llamaba al pueblo a </a:t>
            </a:r>
            <a:r>
              <a:rPr lang="es-ES" sz="6000" b="1" dirty="0">
                <a:solidFill>
                  <a:srgbClr val="FF0000"/>
                </a:solidFill>
              </a:rPr>
              <a:t>arrepentirse</a:t>
            </a:r>
            <a:r>
              <a:rPr lang="es-ES" sz="6000" b="1" dirty="0">
                <a:solidFill>
                  <a:srgbClr val="002060"/>
                </a:solidFill>
              </a:rPr>
              <a:t> como lo hizo Elías.</a:t>
            </a:r>
          </a:p>
        </p:txBody>
      </p:sp>
    </p:spTree>
    <p:extLst>
      <p:ext uri="{BB962C8B-B14F-4D97-AF65-F5344CB8AC3E}">
        <p14:creationId xmlns:p14="http://schemas.microsoft.com/office/powerpoint/2010/main" val="39267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Elena White fue una luz menor</a:t>
            </a:r>
          </a:p>
        </p:txBody>
      </p:sp>
    </p:spTree>
    <p:extLst>
      <p:ext uri="{BB962C8B-B14F-4D97-AF65-F5344CB8AC3E}">
        <p14:creationId xmlns:p14="http://schemas.microsoft.com/office/powerpoint/2010/main" val="14644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25976" y="2144014"/>
            <a:ext cx="11475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Poco caso se hace a la Biblia y por esto el Señor ha dado una </a:t>
            </a:r>
            <a:r>
              <a:rPr lang="es-ES" sz="5400" b="1" dirty="0">
                <a:solidFill>
                  <a:srgbClr val="FFFF00"/>
                </a:solidFill>
              </a:rPr>
              <a:t>luz menor [EGW] </a:t>
            </a:r>
            <a:r>
              <a:rPr lang="es-ES" sz="5400" b="1" dirty="0">
                <a:solidFill>
                  <a:schemeClr val="bg1"/>
                </a:solidFill>
              </a:rPr>
              <a:t>para guiar a los hombres y a las mujeres a la </a:t>
            </a:r>
            <a:r>
              <a:rPr lang="es-ES" sz="5400" b="1" dirty="0">
                <a:solidFill>
                  <a:srgbClr val="FFFF00"/>
                </a:solidFill>
              </a:rPr>
              <a:t>luz mayor [Jesús</a:t>
            </a:r>
            <a:r>
              <a:rPr lang="es-ES" sz="5400" b="1" dirty="0" smtClean="0">
                <a:solidFill>
                  <a:srgbClr val="FFFF00"/>
                </a:solidFill>
              </a:rPr>
              <a:t>].”</a:t>
            </a:r>
            <a:endParaRPr lang="es-ES" sz="5400" b="1" dirty="0">
              <a:solidFill>
                <a:srgbClr val="FFFF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Algunos han interpretado mal la siguiente cita de la hermana White: </a:t>
            </a:r>
            <a:r>
              <a:rPr lang="es-ES" dirty="0"/>
              <a:t>Mensajes Selectos, tomo 3, p. </a:t>
            </a:r>
            <a:r>
              <a:rPr lang="es-ES" dirty="0" smtClean="0"/>
              <a:t>30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12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73213" y="192541"/>
            <a:ext cx="10495478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Según dicen, los </a:t>
            </a:r>
            <a:r>
              <a:rPr lang="es-ES" sz="6000" b="1" dirty="0">
                <a:solidFill>
                  <a:srgbClr val="C00000"/>
                </a:solidFill>
              </a:rPr>
              <a:t>escritos de la hermana White son la luz menor</a:t>
            </a:r>
            <a:r>
              <a:rPr lang="es-ES" sz="6000" b="1" dirty="0">
                <a:solidFill>
                  <a:srgbClr val="002060"/>
                </a:solidFill>
              </a:rPr>
              <a:t> y la </a:t>
            </a:r>
            <a:r>
              <a:rPr lang="es-ES" sz="6000" b="1" dirty="0">
                <a:solidFill>
                  <a:srgbClr val="C00000"/>
                </a:solidFill>
              </a:rPr>
              <a:t>Biblia es la luz mayor</a:t>
            </a:r>
            <a:r>
              <a:rPr lang="es-ES" sz="6000" b="1" dirty="0">
                <a:solidFill>
                  <a:srgbClr val="002060"/>
                </a:solidFill>
              </a:rPr>
              <a:t>. Pero como ya hemos visto, tanto los escritos de la hermana White como los de la Biblia son </a:t>
            </a:r>
            <a:r>
              <a:rPr lang="es-ES" sz="6000" b="1" dirty="0">
                <a:solidFill>
                  <a:srgbClr val="C00000"/>
                </a:solidFill>
              </a:rPr>
              <a:t>una luz </a:t>
            </a:r>
            <a:r>
              <a:rPr lang="es-ES" sz="6000" b="1" dirty="0" smtClean="0">
                <a:solidFill>
                  <a:srgbClr val="C00000"/>
                </a:solidFill>
              </a:rPr>
              <a:t>menor.</a:t>
            </a:r>
            <a:endParaRPr lang="es-E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4955" y="347711"/>
            <a:ext cx="10495478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7200" b="1" dirty="0">
                <a:solidFill>
                  <a:srgbClr val="002060"/>
                </a:solidFill>
              </a:rPr>
              <a:t>Surge la pregunta: </a:t>
            </a:r>
            <a:r>
              <a:rPr lang="es-ES" sz="7200" b="1" dirty="0">
                <a:solidFill>
                  <a:srgbClr val="C00000"/>
                </a:solidFill>
              </a:rPr>
              <a:t>¿Por qué se necesita una luz menor cuando ya hay otra luz menor que apunta a Jesús?</a:t>
            </a:r>
          </a:p>
        </p:txBody>
      </p:sp>
    </p:spTree>
    <p:extLst>
      <p:ext uri="{BB962C8B-B14F-4D97-AF65-F5344CB8AC3E}">
        <p14:creationId xmlns:p14="http://schemas.microsoft.com/office/powerpoint/2010/main" val="1518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46289" y="301267"/>
            <a:ext cx="11430000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La razón es que en la </a:t>
            </a:r>
            <a:r>
              <a:rPr lang="es-ES" sz="4400" b="1" dirty="0">
                <a:solidFill>
                  <a:srgbClr val="C00000"/>
                </a:solidFill>
              </a:rPr>
              <a:t>edad media </a:t>
            </a:r>
            <a:r>
              <a:rPr lang="es-ES" sz="4400" b="1" dirty="0">
                <a:solidFill>
                  <a:srgbClr val="002060"/>
                </a:solidFill>
              </a:rPr>
              <a:t>se había </a:t>
            </a:r>
            <a:r>
              <a:rPr lang="es-ES" sz="4400" b="1" dirty="0">
                <a:solidFill>
                  <a:srgbClr val="C00000"/>
                </a:solidFill>
              </a:rPr>
              <a:t>perdido de vista</a:t>
            </a:r>
            <a:r>
              <a:rPr lang="es-ES" sz="4400" b="1" dirty="0">
                <a:solidFill>
                  <a:srgbClr val="002060"/>
                </a:solidFill>
              </a:rPr>
              <a:t> algunas </a:t>
            </a:r>
            <a:r>
              <a:rPr lang="es-ES" sz="4400" b="1" dirty="0">
                <a:solidFill>
                  <a:srgbClr val="C00000"/>
                </a:solidFill>
              </a:rPr>
              <a:t>doctrinas vitales </a:t>
            </a:r>
            <a:r>
              <a:rPr lang="es-ES" sz="4400" b="1" dirty="0">
                <a:solidFill>
                  <a:srgbClr val="002060"/>
                </a:solidFill>
              </a:rPr>
              <a:t>de las Escrituras tales como el </a:t>
            </a:r>
            <a:r>
              <a:rPr lang="es-ES" sz="4400" b="1" dirty="0">
                <a:solidFill>
                  <a:srgbClr val="C00000"/>
                </a:solidFill>
              </a:rPr>
              <a:t>sábado</a:t>
            </a:r>
            <a:r>
              <a:rPr lang="es-ES" sz="4400" b="1" dirty="0">
                <a:solidFill>
                  <a:srgbClr val="002060"/>
                </a:solidFill>
              </a:rPr>
              <a:t>, el estado de los </a:t>
            </a:r>
            <a:r>
              <a:rPr lang="es-ES" sz="4400" b="1" dirty="0">
                <a:solidFill>
                  <a:srgbClr val="C00000"/>
                </a:solidFill>
              </a:rPr>
              <a:t>muertos</a:t>
            </a:r>
            <a:r>
              <a:rPr lang="es-ES" sz="4400" b="1" dirty="0">
                <a:solidFill>
                  <a:srgbClr val="002060"/>
                </a:solidFill>
              </a:rPr>
              <a:t>, los principios de la </a:t>
            </a:r>
            <a:r>
              <a:rPr lang="es-ES" sz="4400" b="1" dirty="0">
                <a:solidFill>
                  <a:srgbClr val="C00000"/>
                </a:solidFill>
              </a:rPr>
              <a:t>salud</a:t>
            </a:r>
            <a:r>
              <a:rPr lang="es-ES" sz="4400" b="1" dirty="0">
                <a:solidFill>
                  <a:srgbClr val="002060"/>
                </a:solidFill>
              </a:rPr>
              <a:t>, la </a:t>
            </a:r>
            <a:r>
              <a:rPr lang="es-ES" sz="4400" b="1" dirty="0">
                <a:solidFill>
                  <a:srgbClr val="C00000"/>
                </a:solidFill>
              </a:rPr>
              <a:t>segunda venida </a:t>
            </a:r>
            <a:r>
              <a:rPr lang="es-ES" sz="4400" b="1" dirty="0">
                <a:solidFill>
                  <a:srgbClr val="002060"/>
                </a:solidFill>
              </a:rPr>
              <a:t>de Cristo y la </a:t>
            </a:r>
            <a:r>
              <a:rPr lang="es-ES" sz="4400" b="1" dirty="0">
                <a:solidFill>
                  <a:srgbClr val="C00000"/>
                </a:solidFill>
              </a:rPr>
              <a:t>justificación por la fe</a:t>
            </a:r>
            <a:r>
              <a:rPr lang="es-ES" sz="4400" b="1" dirty="0">
                <a:solidFill>
                  <a:srgbClr val="002060"/>
                </a:solidFill>
              </a:rPr>
              <a:t>. Los protestantes estaban </a:t>
            </a:r>
            <a:r>
              <a:rPr lang="es-ES" sz="4400" b="1" dirty="0" smtClean="0">
                <a:solidFill>
                  <a:srgbClr val="002060"/>
                </a:solidFill>
              </a:rPr>
              <a:t>enseñando </a:t>
            </a:r>
            <a:r>
              <a:rPr lang="es-ES" sz="4400" b="1" dirty="0">
                <a:solidFill>
                  <a:srgbClr val="002060"/>
                </a:solidFill>
              </a:rPr>
              <a:t>que </a:t>
            </a:r>
            <a:r>
              <a:rPr lang="es-ES" sz="4400" b="1" dirty="0">
                <a:solidFill>
                  <a:srgbClr val="C00000"/>
                </a:solidFill>
              </a:rPr>
              <a:t>la ley fue clavada a la cruz</a:t>
            </a:r>
            <a:r>
              <a:rPr lang="es-ES" sz="4400" b="1" dirty="0">
                <a:solidFill>
                  <a:srgbClr val="002060"/>
                </a:solidFill>
              </a:rPr>
              <a:t> y los católicos que </a:t>
            </a:r>
            <a:r>
              <a:rPr lang="es-ES" sz="4400" b="1" dirty="0">
                <a:solidFill>
                  <a:srgbClr val="C00000"/>
                </a:solidFill>
              </a:rPr>
              <a:t>la ley había sido cambiada</a:t>
            </a:r>
            <a:r>
              <a:rPr lang="es-ES" sz="4400" b="1" dirty="0">
                <a:solidFill>
                  <a:srgbClr val="002060"/>
                </a:solidFill>
              </a:rPr>
              <a:t>. Nadie sabía que el </a:t>
            </a:r>
            <a:r>
              <a:rPr lang="es-ES" sz="4400" b="1" dirty="0">
                <a:solidFill>
                  <a:srgbClr val="C00000"/>
                </a:solidFill>
              </a:rPr>
              <a:t>juicio había iniciado </a:t>
            </a:r>
            <a:r>
              <a:rPr lang="es-ES" sz="4400" b="1" dirty="0">
                <a:solidFill>
                  <a:srgbClr val="002060"/>
                </a:solidFill>
              </a:rPr>
              <a:t>en el cielo.</a:t>
            </a:r>
            <a:endParaRPr lang="es-E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46289" y="150479"/>
            <a:ext cx="11430000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Elena White fue llamada para llamar la atención de la gente a </a:t>
            </a:r>
            <a:r>
              <a:rPr lang="es-ES" sz="6000" b="1" dirty="0">
                <a:solidFill>
                  <a:srgbClr val="C00000"/>
                </a:solidFill>
              </a:rPr>
              <a:t>estas doctrinas olvidadas </a:t>
            </a:r>
            <a:r>
              <a:rPr lang="es-ES" sz="6000" b="1" dirty="0">
                <a:solidFill>
                  <a:srgbClr val="002060"/>
                </a:solidFill>
              </a:rPr>
              <a:t>y a </a:t>
            </a:r>
            <a:r>
              <a:rPr lang="es-ES" sz="6000" b="1" dirty="0">
                <a:solidFill>
                  <a:srgbClr val="C00000"/>
                </a:solidFill>
              </a:rPr>
              <a:t>corregir</a:t>
            </a:r>
            <a:r>
              <a:rPr lang="es-ES" sz="6000" b="1" dirty="0">
                <a:solidFill>
                  <a:srgbClr val="002060"/>
                </a:solidFill>
              </a:rPr>
              <a:t> </a:t>
            </a:r>
            <a:r>
              <a:rPr lang="es-ES" sz="6000" b="1" dirty="0" smtClean="0">
                <a:solidFill>
                  <a:srgbClr val="002060"/>
                </a:solidFill>
              </a:rPr>
              <a:t>a los </a:t>
            </a:r>
            <a:r>
              <a:rPr lang="es-ES" sz="6000" b="1" dirty="0">
                <a:solidFill>
                  <a:srgbClr val="002060"/>
                </a:solidFill>
              </a:rPr>
              <a:t>que </a:t>
            </a:r>
            <a:r>
              <a:rPr lang="es-ES" sz="6000" b="1" dirty="0" smtClean="0">
                <a:solidFill>
                  <a:srgbClr val="002060"/>
                </a:solidFill>
              </a:rPr>
              <a:t>enseñaban </a:t>
            </a:r>
            <a:r>
              <a:rPr lang="es-ES" sz="6000" b="1" dirty="0">
                <a:solidFill>
                  <a:srgbClr val="002060"/>
                </a:solidFill>
              </a:rPr>
              <a:t>el error. Ella </a:t>
            </a:r>
            <a:r>
              <a:rPr lang="es-ES" sz="6000" b="1" dirty="0">
                <a:solidFill>
                  <a:srgbClr val="C00000"/>
                </a:solidFill>
              </a:rPr>
              <a:t>simplifica, amplia, magnifica, explica, corrige, esclarece</a:t>
            </a:r>
            <a:r>
              <a:rPr lang="es-ES" sz="6000" b="1" dirty="0">
                <a:solidFill>
                  <a:srgbClr val="002060"/>
                </a:solidFill>
              </a:rPr>
              <a:t> la palabra ya dada.</a:t>
            </a:r>
            <a:endParaRPr lang="es-E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378565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A Elena White se le acusaba de no hacer milagros</a:t>
            </a:r>
          </a:p>
        </p:txBody>
      </p:sp>
    </p:spTree>
    <p:extLst>
      <p:ext uri="{BB962C8B-B14F-4D97-AF65-F5344CB8AC3E}">
        <p14:creationId xmlns:p14="http://schemas.microsoft.com/office/powerpoint/2010/main" val="18811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98088" y="1284034"/>
            <a:ext cx="112064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“Algunos declaran que no creen en la obra que el Señor me ha encomendado porque, según dicen: ‘</a:t>
            </a:r>
            <a:r>
              <a:rPr lang="es-ES" sz="6000" b="1" i="1" dirty="0">
                <a:solidFill>
                  <a:srgbClr val="FFFF00"/>
                </a:solidFill>
              </a:rPr>
              <a:t>La Sra. E. G. de White no realiza milagros</a:t>
            </a:r>
            <a:r>
              <a:rPr lang="es-ES" sz="6000" b="1" dirty="0" smtClean="0">
                <a:solidFill>
                  <a:schemeClr val="bg1"/>
                </a:solidFill>
              </a:rPr>
              <a:t>.’”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Mensajes Selectos, tomo 2, p. 61</a:t>
            </a:r>
          </a:p>
        </p:txBody>
      </p:sp>
    </p:spTree>
    <p:extLst>
      <p:ext uri="{BB962C8B-B14F-4D97-AF65-F5344CB8AC3E}">
        <p14:creationId xmlns:p14="http://schemas.microsoft.com/office/powerpoint/2010/main" val="2644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relación que sostiene con la Biblia</a:t>
            </a:r>
          </a:p>
        </p:txBody>
      </p:sp>
    </p:spTree>
    <p:extLst>
      <p:ext uri="{BB962C8B-B14F-4D97-AF65-F5344CB8AC3E}">
        <p14:creationId xmlns:p14="http://schemas.microsoft.com/office/powerpoint/2010/main" val="3260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944821"/>
            <a:ext cx="11206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“Si os hubierais dedicado a estudiar la Palabra de Dios, con un deseo de alcanzar la norma de la Biblia y la perfección cristiana, </a:t>
            </a:r>
            <a:r>
              <a:rPr lang="es-ES" sz="6000" b="1" dirty="0">
                <a:solidFill>
                  <a:srgbClr val="FFFF00"/>
                </a:solidFill>
              </a:rPr>
              <a:t>no habríais necesitado los Testimonios.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79369" y="126084"/>
            <a:ext cx="1160783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Joyas de los Testimonios, tomo 2, p. 280, 281</a:t>
            </a:r>
          </a:p>
        </p:txBody>
      </p:sp>
    </p:spTree>
    <p:extLst>
      <p:ext uri="{BB962C8B-B14F-4D97-AF65-F5344CB8AC3E}">
        <p14:creationId xmlns:p14="http://schemas.microsoft.com/office/powerpoint/2010/main" val="18789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Juan negó que era Elías</a:t>
            </a:r>
          </a:p>
        </p:txBody>
      </p:sp>
    </p:spTree>
    <p:extLst>
      <p:ext uri="{BB962C8B-B14F-4D97-AF65-F5344CB8AC3E}">
        <p14:creationId xmlns:p14="http://schemas.microsoft.com/office/powerpoint/2010/main" val="35431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01445" y="281144"/>
            <a:ext cx="112677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Es </a:t>
            </a:r>
            <a:r>
              <a:rPr lang="es-ES" sz="4800" b="1" dirty="0">
                <a:solidFill>
                  <a:schemeClr val="bg1"/>
                </a:solidFill>
              </a:rPr>
              <a:t>porque habéis </a:t>
            </a:r>
            <a:r>
              <a:rPr lang="es-ES" sz="4800" b="1" dirty="0">
                <a:solidFill>
                  <a:srgbClr val="FFFF00"/>
                </a:solidFill>
              </a:rPr>
              <a:t>descuidado</a:t>
            </a:r>
            <a:r>
              <a:rPr lang="es-ES" sz="4800" b="1" dirty="0">
                <a:solidFill>
                  <a:schemeClr val="bg1"/>
                </a:solidFill>
              </a:rPr>
              <a:t> el familiarizaros con el </a:t>
            </a:r>
            <a:r>
              <a:rPr lang="es-ES" sz="4800" b="1" dirty="0">
                <a:solidFill>
                  <a:srgbClr val="FFFF00"/>
                </a:solidFill>
              </a:rPr>
              <a:t>Libro inspirado de Dios </a:t>
            </a:r>
            <a:r>
              <a:rPr lang="es-ES" sz="4800" b="1" dirty="0">
                <a:solidFill>
                  <a:schemeClr val="bg1"/>
                </a:solidFill>
              </a:rPr>
              <a:t>por lo que él ha tratado de alcanzaros mediante testimonios sencillos y directos, </a:t>
            </a:r>
            <a:r>
              <a:rPr lang="es-ES" sz="4800" b="1" dirty="0">
                <a:solidFill>
                  <a:srgbClr val="FFFF00"/>
                </a:solidFill>
              </a:rPr>
              <a:t>llamando vuestra atención a las palabras de la inspiración </a:t>
            </a:r>
            <a:r>
              <a:rPr lang="es-ES" sz="4800" b="1" dirty="0">
                <a:solidFill>
                  <a:schemeClr val="bg1"/>
                </a:solidFill>
              </a:rPr>
              <a:t>que habéis descuidado de obedecer, e invitándoos a amoldar vuestra vida de acuerdo con sus enseñanzas puras y elevadas. . </a:t>
            </a:r>
            <a:r>
              <a:rPr lang="es-ES" sz="4800" b="1" dirty="0" smtClean="0">
                <a:solidFill>
                  <a:schemeClr val="bg1"/>
                </a:solidFill>
              </a:rPr>
              <a:t>.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117693"/>
            <a:ext cx="112064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Los </a:t>
            </a:r>
            <a:r>
              <a:rPr lang="es-ES" sz="5400" b="1" dirty="0">
                <a:solidFill>
                  <a:schemeClr val="bg1"/>
                </a:solidFill>
              </a:rPr>
              <a:t>testimonios escritos no son dados para proporcionar </a:t>
            </a:r>
            <a:r>
              <a:rPr lang="es-ES" sz="5400" b="1" dirty="0">
                <a:solidFill>
                  <a:srgbClr val="FFFF00"/>
                </a:solidFill>
              </a:rPr>
              <a:t>nueva luz,</a:t>
            </a:r>
            <a:r>
              <a:rPr lang="es-ES" sz="5400" b="1" dirty="0">
                <a:solidFill>
                  <a:schemeClr val="bg1"/>
                </a:solidFill>
              </a:rPr>
              <a:t> sino para impresionar vívidamente en el corazón las verdades de la inspiración </a:t>
            </a:r>
            <a:r>
              <a:rPr lang="es-ES" sz="5400" b="1" dirty="0">
                <a:solidFill>
                  <a:srgbClr val="FFFF00"/>
                </a:solidFill>
              </a:rPr>
              <a:t>ya reveladas</a:t>
            </a:r>
            <a:r>
              <a:rPr lang="es-ES" sz="5400" b="1" dirty="0">
                <a:solidFill>
                  <a:schemeClr val="bg1"/>
                </a:solidFill>
              </a:rPr>
              <a:t>. El deber del </a:t>
            </a:r>
            <a:r>
              <a:rPr lang="es-ES" sz="5400" b="1" dirty="0" smtClean="0">
                <a:solidFill>
                  <a:schemeClr val="bg1"/>
                </a:solidFill>
              </a:rPr>
              <a:t>hombre hacia </a:t>
            </a:r>
            <a:r>
              <a:rPr lang="es-ES" sz="5400" b="1" dirty="0">
                <a:solidFill>
                  <a:schemeClr val="bg1"/>
                </a:solidFill>
              </a:rPr>
              <a:t>Dios y sus semejantes ha sido especificado distintamente </a:t>
            </a:r>
            <a:r>
              <a:rPr lang="es-ES" sz="5400" b="1" dirty="0">
                <a:solidFill>
                  <a:srgbClr val="FFFF00"/>
                </a:solidFill>
              </a:rPr>
              <a:t>en la Palabra de Dios</a:t>
            </a:r>
            <a:r>
              <a:rPr lang="es-ES" sz="54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96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117693"/>
            <a:ext cx="112064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Sin </a:t>
            </a:r>
            <a:r>
              <a:rPr lang="es-ES" sz="4800" b="1" dirty="0">
                <a:solidFill>
                  <a:schemeClr val="bg1"/>
                </a:solidFill>
              </a:rPr>
              <a:t>embargo, son pocos entre vosotros los que obedecen a </a:t>
            </a:r>
            <a:r>
              <a:rPr lang="es-ES" sz="4800" b="1" dirty="0">
                <a:solidFill>
                  <a:srgbClr val="FFFF00"/>
                </a:solidFill>
              </a:rPr>
              <a:t>la luz dada</a:t>
            </a:r>
            <a:r>
              <a:rPr lang="es-ES" sz="4800" b="1" dirty="0">
                <a:solidFill>
                  <a:schemeClr val="bg1"/>
                </a:solidFill>
              </a:rPr>
              <a:t>. No son sacadas a relucir </a:t>
            </a:r>
            <a:r>
              <a:rPr lang="es-ES" sz="4800" b="1" dirty="0">
                <a:solidFill>
                  <a:srgbClr val="FFFF00"/>
                </a:solidFill>
              </a:rPr>
              <a:t>verdades adicionales</a:t>
            </a:r>
            <a:r>
              <a:rPr lang="es-ES" sz="4800" b="1" dirty="0">
                <a:solidFill>
                  <a:schemeClr val="bg1"/>
                </a:solidFill>
              </a:rPr>
              <a:t>; sino que Dios ha </a:t>
            </a:r>
            <a:r>
              <a:rPr lang="es-ES" sz="4800" b="1" dirty="0">
                <a:solidFill>
                  <a:srgbClr val="FFFF00"/>
                </a:solidFill>
              </a:rPr>
              <a:t>simplificado</a:t>
            </a:r>
            <a:r>
              <a:rPr lang="es-ES" sz="4800" b="1" dirty="0">
                <a:solidFill>
                  <a:schemeClr val="bg1"/>
                </a:solidFill>
              </a:rPr>
              <a:t> por medio de los Testimonios las grandes verdades </a:t>
            </a:r>
            <a:r>
              <a:rPr lang="es-ES" sz="4800" b="1" dirty="0">
                <a:solidFill>
                  <a:srgbClr val="FFFF00"/>
                </a:solidFill>
              </a:rPr>
              <a:t>ya dadas</a:t>
            </a:r>
            <a:r>
              <a:rPr lang="es-ES" sz="4800" b="1" dirty="0">
                <a:solidFill>
                  <a:schemeClr val="bg1"/>
                </a:solidFill>
              </a:rPr>
              <a:t>, y en la forma de su elección, las ha presentado a la gente, para despertar e impresionar su mente con ellas, a fin de que todos queden sin excusa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José Smith y Elena White</a:t>
            </a:r>
          </a:p>
        </p:txBody>
      </p:sp>
    </p:spTree>
    <p:extLst>
      <p:ext uri="{BB962C8B-B14F-4D97-AF65-F5344CB8AC3E}">
        <p14:creationId xmlns:p14="http://schemas.microsoft.com/office/powerpoint/2010/main" val="25144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2933" y="368776"/>
            <a:ext cx="11283356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Alrededor del </a:t>
            </a:r>
            <a:r>
              <a:rPr lang="es-ES" sz="5400" b="1" dirty="0">
                <a:solidFill>
                  <a:srgbClr val="C00000"/>
                </a:solidFill>
              </a:rPr>
              <a:t>mismo tiempo </a:t>
            </a:r>
            <a:r>
              <a:rPr lang="es-ES" sz="5400" b="1" dirty="0">
                <a:solidFill>
                  <a:srgbClr val="002060"/>
                </a:solidFill>
              </a:rPr>
              <a:t>que Dios llamo a Elena White, se levantó otro que </a:t>
            </a:r>
            <a:r>
              <a:rPr lang="es-ES" sz="5400" b="1" dirty="0">
                <a:solidFill>
                  <a:srgbClr val="C00000"/>
                </a:solidFill>
              </a:rPr>
              <a:t>profesaba</a:t>
            </a:r>
            <a:r>
              <a:rPr lang="es-ES" sz="5400" b="1" dirty="0">
                <a:solidFill>
                  <a:srgbClr val="002060"/>
                </a:solidFill>
              </a:rPr>
              <a:t> tener el </a:t>
            </a:r>
            <a:r>
              <a:rPr lang="es-ES" sz="5400" b="1" dirty="0">
                <a:solidFill>
                  <a:srgbClr val="C00000"/>
                </a:solidFill>
              </a:rPr>
              <a:t>don profético</a:t>
            </a:r>
            <a:r>
              <a:rPr lang="es-ES" sz="5400" b="1" dirty="0">
                <a:solidFill>
                  <a:srgbClr val="002060"/>
                </a:solidFill>
              </a:rPr>
              <a:t>. Supuestamente </a:t>
            </a:r>
            <a:r>
              <a:rPr lang="es-ES" sz="5400" b="1" dirty="0" smtClean="0">
                <a:solidFill>
                  <a:srgbClr val="002060"/>
                </a:solidFill>
              </a:rPr>
              <a:t>halló </a:t>
            </a:r>
            <a:r>
              <a:rPr lang="es-ES" sz="5400" b="1" dirty="0">
                <a:solidFill>
                  <a:srgbClr val="002060"/>
                </a:solidFill>
              </a:rPr>
              <a:t>unas </a:t>
            </a:r>
            <a:r>
              <a:rPr lang="es-ES" sz="5400" b="1" dirty="0">
                <a:solidFill>
                  <a:srgbClr val="C00000"/>
                </a:solidFill>
              </a:rPr>
              <a:t>placas de oro</a:t>
            </a:r>
            <a:r>
              <a:rPr lang="es-ES" sz="5400" b="1" dirty="0">
                <a:solidFill>
                  <a:srgbClr val="002060"/>
                </a:solidFill>
              </a:rPr>
              <a:t> en </a:t>
            </a:r>
            <a:r>
              <a:rPr lang="es-ES" sz="5400" b="1" dirty="0">
                <a:solidFill>
                  <a:srgbClr val="C00000"/>
                </a:solidFill>
              </a:rPr>
              <a:t>Palmira, Nueva York </a:t>
            </a:r>
            <a:r>
              <a:rPr lang="es-ES" sz="5400" b="1" dirty="0">
                <a:solidFill>
                  <a:srgbClr val="002060"/>
                </a:solidFill>
              </a:rPr>
              <a:t>escritas en idioma egipcio las cuales tradujo al inglés. </a:t>
            </a:r>
          </a:p>
        </p:txBody>
      </p:sp>
    </p:spTree>
    <p:extLst>
      <p:ext uri="{BB962C8B-B14F-4D97-AF65-F5344CB8AC3E}">
        <p14:creationId xmlns:p14="http://schemas.microsoft.com/office/powerpoint/2010/main" val="20489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39213" y="117693"/>
            <a:ext cx="11179277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Este </a:t>
            </a:r>
            <a:r>
              <a:rPr lang="es-ES" sz="4800" b="1" dirty="0">
                <a:solidFill>
                  <a:srgbClr val="002060"/>
                </a:solidFill>
              </a:rPr>
              <a:t>documento se conoce como </a:t>
            </a:r>
            <a:r>
              <a:rPr lang="es-ES" sz="4800" b="1" dirty="0">
                <a:solidFill>
                  <a:srgbClr val="C00000"/>
                </a:solidFill>
              </a:rPr>
              <a:t>El Libro de Mormón </a:t>
            </a:r>
            <a:r>
              <a:rPr lang="es-ES" sz="4800" b="1" dirty="0">
                <a:solidFill>
                  <a:srgbClr val="002060"/>
                </a:solidFill>
              </a:rPr>
              <a:t>y lo designan como ‘</a:t>
            </a:r>
            <a:r>
              <a:rPr lang="es-ES" sz="4800" b="1" i="1" u="sng" dirty="0">
                <a:solidFill>
                  <a:srgbClr val="002060"/>
                </a:solidFill>
              </a:rPr>
              <a:t>otro testamento de Jesucristo</a:t>
            </a:r>
            <a:r>
              <a:rPr lang="es-ES" sz="4800" b="1" dirty="0">
                <a:solidFill>
                  <a:srgbClr val="002060"/>
                </a:solidFill>
              </a:rPr>
              <a:t>.’ Se considera que este libro </a:t>
            </a:r>
            <a:r>
              <a:rPr lang="es-ES" sz="4800" b="1" dirty="0" smtClean="0">
                <a:solidFill>
                  <a:srgbClr val="C00000"/>
                </a:solidFill>
              </a:rPr>
              <a:t>suplementa [agrega]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a la palabra de Dios junto con </a:t>
            </a:r>
            <a:r>
              <a:rPr lang="es-ES" sz="4800" b="1" dirty="0">
                <a:solidFill>
                  <a:srgbClr val="C00000"/>
                </a:solidFill>
              </a:rPr>
              <a:t>La Perla de Gran Precio y La Doctrina</a:t>
            </a:r>
            <a:r>
              <a:rPr lang="es-ES" sz="4800" b="1" dirty="0">
                <a:solidFill>
                  <a:srgbClr val="002060"/>
                </a:solidFill>
              </a:rPr>
              <a:t> y </a:t>
            </a:r>
            <a:r>
              <a:rPr lang="es-ES" sz="4800" b="1" dirty="0">
                <a:solidFill>
                  <a:srgbClr val="C00000"/>
                </a:solidFill>
              </a:rPr>
              <a:t>los Pactos</a:t>
            </a:r>
            <a:r>
              <a:rPr lang="es-ES" sz="4800" b="1" dirty="0">
                <a:solidFill>
                  <a:srgbClr val="002060"/>
                </a:solidFill>
              </a:rPr>
              <a:t>. Los mormones, </a:t>
            </a:r>
            <a:r>
              <a:rPr lang="es-ES" sz="4800" b="1" dirty="0">
                <a:solidFill>
                  <a:srgbClr val="C00000"/>
                </a:solidFill>
              </a:rPr>
              <a:t>sin titubear</a:t>
            </a:r>
            <a:r>
              <a:rPr lang="es-ES" sz="4800" b="1" dirty="0">
                <a:solidFill>
                  <a:srgbClr val="002060"/>
                </a:solidFill>
              </a:rPr>
              <a:t> afirman que estos libros contienen </a:t>
            </a:r>
            <a:r>
              <a:rPr lang="es-ES" sz="4800" b="1" dirty="0">
                <a:solidFill>
                  <a:srgbClr val="C00000"/>
                </a:solidFill>
              </a:rPr>
              <a:t>doctrinas y verdades </a:t>
            </a:r>
            <a:r>
              <a:rPr lang="es-ES" sz="4800" b="1" dirty="0">
                <a:solidFill>
                  <a:srgbClr val="002060"/>
                </a:solidFill>
              </a:rPr>
              <a:t>que </a:t>
            </a:r>
            <a:r>
              <a:rPr lang="es-ES" sz="4800" b="1" dirty="0">
                <a:solidFill>
                  <a:srgbClr val="C00000"/>
                </a:solidFill>
              </a:rPr>
              <a:t>no se hallan en la Biblia.</a:t>
            </a:r>
          </a:p>
        </p:txBody>
      </p:sp>
    </p:spTree>
    <p:extLst>
      <p:ext uri="{BB962C8B-B14F-4D97-AF65-F5344CB8AC3E}">
        <p14:creationId xmlns:p14="http://schemas.microsoft.com/office/powerpoint/2010/main" val="38801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39213" y="117693"/>
            <a:ext cx="11577014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Cuando los </a:t>
            </a:r>
            <a:r>
              <a:rPr lang="es-ES" sz="4400" b="1" dirty="0">
                <a:solidFill>
                  <a:srgbClr val="C00000"/>
                </a:solidFill>
              </a:rPr>
              <a:t>misioneros mormones </a:t>
            </a:r>
            <a:r>
              <a:rPr lang="es-ES" sz="4400" b="1" dirty="0">
                <a:solidFill>
                  <a:srgbClr val="002060"/>
                </a:solidFill>
              </a:rPr>
              <a:t>visitan un hogar, el primer </a:t>
            </a:r>
            <a:r>
              <a:rPr lang="es-ES" sz="4400" b="1" dirty="0">
                <a:solidFill>
                  <a:srgbClr val="C00000"/>
                </a:solidFill>
              </a:rPr>
              <a:t>estudio</a:t>
            </a:r>
            <a:r>
              <a:rPr lang="es-ES" sz="4400" b="1" dirty="0">
                <a:solidFill>
                  <a:srgbClr val="002060"/>
                </a:solidFill>
              </a:rPr>
              <a:t> Bíblico que dan es sobre las placas de oro y el </a:t>
            </a:r>
            <a:r>
              <a:rPr lang="es-ES" sz="4400" b="1" dirty="0">
                <a:solidFill>
                  <a:srgbClr val="C00000"/>
                </a:solidFill>
              </a:rPr>
              <a:t>Libro de Mormón</a:t>
            </a:r>
            <a:r>
              <a:rPr lang="es-ES" sz="4400" b="1" dirty="0">
                <a:solidFill>
                  <a:srgbClr val="002060"/>
                </a:solidFill>
              </a:rPr>
              <a:t>. Esto tiene un </a:t>
            </a:r>
            <a:r>
              <a:rPr lang="es-ES" sz="4400" b="1" dirty="0">
                <a:solidFill>
                  <a:srgbClr val="C00000"/>
                </a:solidFill>
              </a:rPr>
              <a:t>propósito especial</a:t>
            </a:r>
            <a:r>
              <a:rPr lang="es-ES" sz="4400" b="1" dirty="0">
                <a:solidFill>
                  <a:srgbClr val="002060"/>
                </a:solidFill>
              </a:rPr>
              <a:t>. Ellos saben que todas sus doctrinas </a:t>
            </a:r>
            <a:r>
              <a:rPr lang="es-ES" sz="4400" b="1" dirty="0">
                <a:solidFill>
                  <a:srgbClr val="C00000"/>
                </a:solidFill>
              </a:rPr>
              <a:t>no se hallan en la Biblia </a:t>
            </a:r>
            <a:r>
              <a:rPr lang="es-ES" sz="4400" b="1" dirty="0">
                <a:solidFill>
                  <a:srgbClr val="002060"/>
                </a:solidFill>
              </a:rPr>
              <a:t>y por lo tanto tienen que </a:t>
            </a:r>
            <a:r>
              <a:rPr lang="es-ES" sz="4400" b="1" dirty="0">
                <a:solidFill>
                  <a:srgbClr val="C00000"/>
                </a:solidFill>
              </a:rPr>
              <a:t>convencer a la gente </a:t>
            </a:r>
            <a:r>
              <a:rPr lang="es-ES" sz="4400" b="1" dirty="0">
                <a:solidFill>
                  <a:srgbClr val="002060"/>
                </a:solidFill>
              </a:rPr>
              <a:t>que el Libro de Mormón tiene la </a:t>
            </a:r>
            <a:r>
              <a:rPr lang="es-ES" sz="4400" b="1" dirty="0">
                <a:solidFill>
                  <a:srgbClr val="C00000"/>
                </a:solidFill>
              </a:rPr>
              <a:t>misma inspiración </a:t>
            </a:r>
            <a:r>
              <a:rPr lang="es-ES" sz="4400" b="1" dirty="0">
                <a:solidFill>
                  <a:srgbClr val="002060"/>
                </a:solidFill>
              </a:rPr>
              <a:t>que la Biblia. De esta forma pueden usar el </a:t>
            </a:r>
            <a:r>
              <a:rPr lang="es-ES" sz="4400" b="1" dirty="0">
                <a:solidFill>
                  <a:srgbClr val="C00000"/>
                </a:solidFill>
              </a:rPr>
              <a:t>Libro de Mormón</a:t>
            </a:r>
            <a:r>
              <a:rPr lang="es-ES" sz="4400" b="1" dirty="0">
                <a:solidFill>
                  <a:srgbClr val="002060"/>
                </a:solidFill>
              </a:rPr>
              <a:t> </a:t>
            </a:r>
            <a:r>
              <a:rPr lang="es-ES" sz="4400" b="1" dirty="0">
                <a:solidFill>
                  <a:srgbClr val="C00000"/>
                </a:solidFill>
              </a:rPr>
              <a:t>en sus estudios </a:t>
            </a:r>
            <a:r>
              <a:rPr lang="es-ES" sz="4400" b="1" dirty="0">
                <a:solidFill>
                  <a:srgbClr val="002060"/>
                </a:solidFill>
              </a:rPr>
              <a:t>Bíblicos.</a:t>
            </a:r>
            <a:endParaRPr lang="es-E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Elena G. de White y la Biblia</a:t>
            </a:r>
          </a:p>
        </p:txBody>
      </p:sp>
    </p:spTree>
    <p:extLst>
      <p:ext uri="{BB962C8B-B14F-4D97-AF65-F5344CB8AC3E}">
        <p14:creationId xmlns:p14="http://schemas.microsoft.com/office/powerpoint/2010/main" val="36796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39213" y="-37287"/>
            <a:ext cx="11577014" cy="68634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Con los adventistas el proceso se </a:t>
            </a:r>
            <a:r>
              <a:rPr lang="es-ES" sz="4400" b="1" dirty="0">
                <a:solidFill>
                  <a:srgbClr val="C00000"/>
                </a:solidFill>
              </a:rPr>
              <a:t>reversa</a:t>
            </a:r>
            <a:r>
              <a:rPr lang="es-ES" sz="4400" b="1" dirty="0">
                <a:solidFill>
                  <a:srgbClr val="002060"/>
                </a:solidFill>
              </a:rPr>
              <a:t>. Al </a:t>
            </a:r>
            <a:r>
              <a:rPr lang="es-ES" sz="4400" b="1" dirty="0">
                <a:solidFill>
                  <a:srgbClr val="C00000"/>
                </a:solidFill>
              </a:rPr>
              <a:t>catecúmeno</a:t>
            </a:r>
            <a:r>
              <a:rPr lang="es-ES" sz="4400" b="1" dirty="0">
                <a:solidFill>
                  <a:srgbClr val="002060"/>
                </a:solidFill>
              </a:rPr>
              <a:t> se le </a:t>
            </a:r>
            <a:r>
              <a:rPr lang="es-ES" sz="4400" b="1" dirty="0" smtClean="0">
                <a:solidFill>
                  <a:srgbClr val="002060"/>
                </a:solidFill>
              </a:rPr>
              <a:t>enseña </a:t>
            </a:r>
            <a:r>
              <a:rPr lang="es-ES" sz="4400" b="1" dirty="0">
                <a:solidFill>
                  <a:srgbClr val="002060"/>
                </a:solidFill>
              </a:rPr>
              <a:t>de la </a:t>
            </a:r>
            <a:r>
              <a:rPr lang="es-ES" sz="4400" b="1" dirty="0">
                <a:solidFill>
                  <a:srgbClr val="C00000"/>
                </a:solidFill>
              </a:rPr>
              <a:t>Biblia </a:t>
            </a:r>
            <a:r>
              <a:rPr lang="es-ES" sz="4400" b="1" dirty="0" smtClean="0">
                <a:solidFill>
                  <a:srgbClr val="C00000"/>
                </a:solidFill>
              </a:rPr>
              <a:t>sola [la Sola </a:t>
            </a:r>
            <a:r>
              <a:rPr lang="es-ES" sz="4400" b="1" dirty="0" err="1" smtClean="0">
                <a:solidFill>
                  <a:srgbClr val="C00000"/>
                </a:solidFill>
              </a:rPr>
              <a:t>Scriptura</a:t>
            </a:r>
            <a:r>
              <a:rPr lang="es-ES" sz="4400" b="1" dirty="0" smtClean="0">
                <a:solidFill>
                  <a:srgbClr val="C00000"/>
                </a:solidFill>
              </a:rPr>
              <a:t>] </a:t>
            </a:r>
            <a:r>
              <a:rPr lang="es-ES" sz="4400" b="1" dirty="0">
                <a:solidFill>
                  <a:srgbClr val="002060"/>
                </a:solidFill>
              </a:rPr>
              <a:t>todas las doctrinas de la iglesia y luego al </a:t>
            </a:r>
            <a:r>
              <a:rPr lang="es-ES" sz="4400" b="1" dirty="0">
                <a:solidFill>
                  <a:srgbClr val="C00000"/>
                </a:solidFill>
              </a:rPr>
              <a:t>final</a:t>
            </a:r>
            <a:r>
              <a:rPr lang="es-ES" sz="4400" b="1" dirty="0">
                <a:solidFill>
                  <a:srgbClr val="002060"/>
                </a:solidFill>
              </a:rPr>
              <a:t> de los estudios se les presenta el Espíritu de Profecía como una </a:t>
            </a:r>
            <a:r>
              <a:rPr lang="es-ES" sz="4400" b="1" dirty="0">
                <a:solidFill>
                  <a:srgbClr val="C00000"/>
                </a:solidFill>
              </a:rPr>
              <a:t>ampliación y explicación de la Biblia</a:t>
            </a:r>
            <a:r>
              <a:rPr lang="es-ES" sz="4400" b="1" dirty="0">
                <a:solidFill>
                  <a:srgbClr val="002060"/>
                </a:solidFill>
              </a:rPr>
              <a:t>. Este orden no se sigue porque el Espíritu de Profecía es de una </a:t>
            </a:r>
            <a:r>
              <a:rPr lang="es-ES" sz="4400" b="1" dirty="0">
                <a:solidFill>
                  <a:srgbClr val="C00000"/>
                </a:solidFill>
              </a:rPr>
              <a:t>importancia secundaria</a:t>
            </a:r>
            <a:r>
              <a:rPr lang="es-ES" sz="4400" b="1" dirty="0">
                <a:solidFill>
                  <a:srgbClr val="002060"/>
                </a:solidFill>
              </a:rPr>
              <a:t> o porque tiene </a:t>
            </a:r>
            <a:r>
              <a:rPr lang="es-ES" sz="4400" b="1" dirty="0">
                <a:solidFill>
                  <a:srgbClr val="C00000"/>
                </a:solidFill>
              </a:rPr>
              <a:t>menos importancia</a:t>
            </a:r>
            <a:r>
              <a:rPr lang="es-ES" sz="4400" b="1" dirty="0">
                <a:solidFill>
                  <a:srgbClr val="002060"/>
                </a:solidFill>
              </a:rPr>
              <a:t>, </a:t>
            </a:r>
            <a:r>
              <a:rPr lang="es-ES" sz="4400" b="1" dirty="0">
                <a:solidFill>
                  <a:srgbClr val="C00000"/>
                </a:solidFill>
              </a:rPr>
              <a:t>inspiración o autoridad</a:t>
            </a:r>
            <a:r>
              <a:rPr lang="es-ES" sz="4400" b="1" dirty="0">
                <a:solidFill>
                  <a:srgbClr val="002060"/>
                </a:solidFill>
              </a:rPr>
              <a:t>, sino porque tiene </a:t>
            </a:r>
            <a:r>
              <a:rPr lang="es-ES" sz="4400" b="1" dirty="0">
                <a:solidFill>
                  <a:srgbClr val="C00000"/>
                </a:solidFill>
              </a:rPr>
              <a:t>otra función.</a:t>
            </a:r>
            <a:r>
              <a:rPr lang="es-ES" sz="4400" b="1" dirty="0">
                <a:solidFill>
                  <a:srgbClr val="002060"/>
                </a:solidFill>
              </a:rPr>
              <a:t> </a:t>
            </a:r>
            <a:endParaRPr lang="es-E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39213" y="117693"/>
            <a:ext cx="11577014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 smtClean="0">
                <a:solidFill>
                  <a:srgbClr val="002060"/>
                </a:solidFill>
              </a:rPr>
              <a:t>El </a:t>
            </a:r>
            <a:r>
              <a:rPr lang="es-ES" sz="4400" b="1" dirty="0">
                <a:solidFill>
                  <a:srgbClr val="002060"/>
                </a:solidFill>
              </a:rPr>
              <a:t>propósito del Espíritu de Profecía no es proporcionar </a:t>
            </a:r>
            <a:r>
              <a:rPr lang="es-ES" sz="4400" b="1" dirty="0">
                <a:solidFill>
                  <a:srgbClr val="C00000"/>
                </a:solidFill>
              </a:rPr>
              <a:t>nueva luz</a:t>
            </a:r>
            <a:r>
              <a:rPr lang="es-ES" sz="4400" b="1" dirty="0">
                <a:solidFill>
                  <a:srgbClr val="002060"/>
                </a:solidFill>
              </a:rPr>
              <a:t>. Los escritos de Elena White </a:t>
            </a:r>
            <a:r>
              <a:rPr lang="es-ES" sz="4400" b="1" dirty="0">
                <a:solidFill>
                  <a:srgbClr val="C00000"/>
                </a:solidFill>
              </a:rPr>
              <a:t>magnifican y amplían </a:t>
            </a:r>
            <a:r>
              <a:rPr lang="es-ES" sz="4400" b="1" dirty="0">
                <a:solidFill>
                  <a:srgbClr val="002060"/>
                </a:solidFill>
              </a:rPr>
              <a:t>las grandes doctrinas de la Biblia y </a:t>
            </a:r>
            <a:r>
              <a:rPr lang="es-ES" sz="4400" b="1" dirty="0">
                <a:solidFill>
                  <a:srgbClr val="C00000"/>
                </a:solidFill>
              </a:rPr>
              <a:t>corrigen</a:t>
            </a:r>
            <a:r>
              <a:rPr lang="es-ES" sz="4400" b="1" dirty="0">
                <a:solidFill>
                  <a:srgbClr val="002060"/>
                </a:solidFill>
              </a:rPr>
              <a:t> a los que yerran, pero </a:t>
            </a:r>
            <a:r>
              <a:rPr lang="es-ES" sz="4400" b="1" dirty="0">
                <a:solidFill>
                  <a:srgbClr val="C00000"/>
                </a:solidFill>
              </a:rPr>
              <a:t>no le añaden </a:t>
            </a:r>
            <a:r>
              <a:rPr lang="es-ES" sz="4400" b="1" dirty="0">
                <a:solidFill>
                  <a:srgbClr val="002060"/>
                </a:solidFill>
              </a:rPr>
              <a:t>a la Biblia ninguna doctrina. Ella es como un </a:t>
            </a:r>
            <a:r>
              <a:rPr lang="es-ES" sz="4400" b="1" dirty="0">
                <a:solidFill>
                  <a:srgbClr val="C00000"/>
                </a:solidFill>
              </a:rPr>
              <a:t>microscopio o telescopio </a:t>
            </a:r>
            <a:r>
              <a:rPr lang="es-ES" sz="4400" b="1" dirty="0">
                <a:solidFill>
                  <a:srgbClr val="002060"/>
                </a:solidFill>
              </a:rPr>
              <a:t>que amplia lo que posiblemente no se capta a </a:t>
            </a:r>
            <a:r>
              <a:rPr lang="es-ES" sz="4400" b="1" dirty="0">
                <a:solidFill>
                  <a:srgbClr val="C00000"/>
                </a:solidFill>
              </a:rPr>
              <a:t>simple vista</a:t>
            </a:r>
            <a:r>
              <a:rPr lang="es-ES" sz="4400" b="1" dirty="0">
                <a:solidFill>
                  <a:srgbClr val="002060"/>
                </a:solidFill>
              </a:rPr>
              <a:t>. El telescopio </a:t>
            </a:r>
            <a:r>
              <a:rPr lang="es-ES" sz="4400" b="1" dirty="0">
                <a:solidFill>
                  <a:srgbClr val="C00000"/>
                </a:solidFill>
              </a:rPr>
              <a:t>no inventa </a:t>
            </a:r>
            <a:r>
              <a:rPr lang="es-ES" sz="4400" b="1" dirty="0">
                <a:solidFill>
                  <a:srgbClr val="002060"/>
                </a:solidFill>
              </a:rPr>
              <a:t>estrellas, sino que ayuda a verlas más claramente.</a:t>
            </a:r>
            <a:endParaRPr lang="es-E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1228" y="1859724"/>
            <a:ext cx="115045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Y le preguntaron [a Juan]: ¿Qué pues? ¿Eres tú Elías? Dijo: No soy. ¿</a:t>
            </a:r>
            <a:r>
              <a:rPr lang="es-ES" sz="6600" b="1" dirty="0">
                <a:solidFill>
                  <a:srgbClr val="FFFF00"/>
                </a:solidFill>
              </a:rPr>
              <a:t>Eres tú el profeta</a:t>
            </a:r>
            <a:r>
              <a:rPr lang="es-ES" sz="6600" b="1" dirty="0">
                <a:solidFill>
                  <a:schemeClr val="bg1"/>
                </a:solidFill>
              </a:rPr>
              <a:t>? Y respondió: </a:t>
            </a:r>
            <a:r>
              <a:rPr lang="es-ES" sz="6600" b="1" dirty="0">
                <a:solidFill>
                  <a:srgbClr val="FFFF00"/>
                </a:solidFill>
              </a:rPr>
              <a:t>No</a:t>
            </a:r>
            <a:r>
              <a:rPr lang="es-ES" sz="66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Juan 1:21: </a:t>
            </a:r>
            <a:r>
              <a:rPr lang="es-ES" dirty="0">
                <a:solidFill>
                  <a:schemeClr val="tx1"/>
                </a:solidFill>
              </a:rPr>
              <a:t>Juan negó que era Elías o ‘el profeta’:</a:t>
            </a:r>
          </a:p>
        </p:txBody>
      </p:sp>
    </p:spTree>
    <p:extLst>
      <p:ext uri="{BB962C8B-B14F-4D97-AF65-F5344CB8AC3E}">
        <p14:creationId xmlns:p14="http://schemas.microsoft.com/office/powerpoint/2010/main" val="7366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25976" y="994856"/>
            <a:ext cx="114750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“Los testimonios de Hna. White no deben ser presentados en </a:t>
            </a:r>
            <a:r>
              <a:rPr lang="es-ES" sz="6000" b="1" dirty="0">
                <a:solidFill>
                  <a:srgbClr val="FFFF00"/>
                </a:solidFill>
              </a:rPr>
              <a:t>primera línea.</a:t>
            </a:r>
            <a:r>
              <a:rPr lang="es-ES" sz="6000" b="1" dirty="0">
                <a:solidFill>
                  <a:schemeClr val="bg1"/>
                </a:solidFill>
              </a:rPr>
              <a:t> La Palabra de Dios es la norma infalible. Los testimonios no han de ocupar </a:t>
            </a:r>
            <a:r>
              <a:rPr lang="es-ES" sz="6000" b="1" dirty="0">
                <a:solidFill>
                  <a:srgbClr val="FFFF00"/>
                </a:solidFill>
              </a:rPr>
              <a:t>el lugar de la Palabra</a:t>
            </a:r>
            <a:r>
              <a:rPr lang="es-ES" sz="6000" b="1" dirty="0">
                <a:solidFill>
                  <a:schemeClr val="bg1"/>
                </a:solidFill>
              </a:rPr>
              <a:t>. </a:t>
            </a:r>
            <a:endParaRPr lang="es-ES" sz="6000" b="1" dirty="0">
              <a:solidFill>
                <a:srgbClr val="FFFF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39236" y="126084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solidFill>
                  <a:srgbClr val="C00000"/>
                </a:solidFill>
              </a:rPr>
              <a:t>El Evangelismo, p. 190</a:t>
            </a:r>
          </a:p>
        </p:txBody>
      </p:sp>
    </p:spTree>
    <p:extLst>
      <p:ext uri="{BB962C8B-B14F-4D97-AF65-F5344CB8AC3E}">
        <p14:creationId xmlns:p14="http://schemas.microsoft.com/office/powerpoint/2010/main" val="23777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66983" y="375424"/>
            <a:ext cx="114750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Debe </a:t>
            </a:r>
            <a:r>
              <a:rPr lang="es-ES" sz="4800" b="1" dirty="0">
                <a:solidFill>
                  <a:schemeClr val="bg1"/>
                </a:solidFill>
              </a:rPr>
              <a:t>ejercerse gran cuidado por parte de todos los creyentes, para presentar cuidadosamente estas cuestiones, y siempre conviene detenerse cuando se ha dicho suficiente. Prueben toda su posición por medio </a:t>
            </a:r>
            <a:r>
              <a:rPr lang="es-ES" sz="4800" b="1" dirty="0">
                <a:solidFill>
                  <a:srgbClr val="FFFF00"/>
                </a:solidFill>
              </a:rPr>
              <a:t>de las Escrituras</a:t>
            </a:r>
            <a:r>
              <a:rPr lang="es-ES" sz="4800" b="1" dirty="0">
                <a:solidFill>
                  <a:schemeClr val="bg1"/>
                </a:solidFill>
              </a:rPr>
              <a:t>, y prueben por la Palabra revelada de Dios todo punto que sostienen como verdad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25976" y="1997747"/>
            <a:ext cx="11475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chemeClr val="bg1"/>
                </a:solidFill>
              </a:rPr>
              <a:t>“</a:t>
            </a:r>
            <a:r>
              <a:rPr lang="es-ES" sz="7200" b="1" dirty="0">
                <a:solidFill>
                  <a:schemeClr val="bg1"/>
                </a:solidFill>
              </a:rPr>
              <a:t>Si perdéis la confianza en los Testimonios os extraviareis de </a:t>
            </a:r>
            <a:r>
              <a:rPr lang="es-ES" sz="7200" b="1" dirty="0">
                <a:solidFill>
                  <a:srgbClr val="FFFF00"/>
                </a:solidFill>
              </a:rPr>
              <a:t>la verdad Bíblica</a:t>
            </a:r>
            <a:r>
              <a:rPr lang="es-ES" sz="7200" b="1" dirty="0" smtClean="0">
                <a:solidFill>
                  <a:schemeClr val="bg1"/>
                </a:solidFill>
              </a:rPr>
              <a:t>.”</a:t>
            </a:r>
            <a:endParaRPr lang="es-ES" sz="7200" b="1" dirty="0">
              <a:solidFill>
                <a:srgbClr val="FFFF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39236" y="126084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Testimonies for the Church, </a:t>
            </a:r>
            <a:r>
              <a:rPr lang="en-US" dirty="0" err="1">
                <a:solidFill>
                  <a:srgbClr val="C00000"/>
                </a:solidFill>
              </a:rPr>
              <a:t>tomo</a:t>
            </a:r>
            <a:r>
              <a:rPr lang="en-US" dirty="0">
                <a:solidFill>
                  <a:srgbClr val="C00000"/>
                </a:solidFill>
              </a:rPr>
              <a:t> 5, p. 98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Por el otro lado la hermana White afirma</a:t>
            </a:r>
            <a:r>
              <a:rPr lang="es-ES" dirty="0" smtClean="0">
                <a:solidFill>
                  <a:srgbClr val="C00000"/>
                </a:solidFill>
              </a:rPr>
              <a:t>: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5" y="1326413"/>
            <a:ext cx="114750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“Además de la instrucción de su Palabra, el Señor ha dado testimonios especiales a su pueblo, no como una </a:t>
            </a:r>
            <a:r>
              <a:rPr lang="es-ES" sz="4400" b="1" dirty="0">
                <a:solidFill>
                  <a:srgbClr val="FFFF00"/>
                </a:solidFill>
              </a:rPr>
              <a:t>nueva revelación</a:t>
            </a:r>
            <a:r>
              <a:rPr lang="es-ES" sz="4400" b="1" dirty="0">
                <a:solidFill>
                  <a:schemeClr val="bg1"/>
                </a:solidFill>
              </a:rPr>
              <a:t>, sino que él desea presentar delante de nosotros las </a:t>
            </a:r>
            <a:r>
              <a:rPr lang="es-ES" sz="4400" b="1" dirty="0">
                <a:solidFill>
                  <a:srgbClr val="FFFF00"/>
                </a:solidFill>
              </a:rPr>
              <a:t>lecciones claras de su Palabra </a:t>
            </a:r>
            <a:r>
              <a:rPr lang="es-ES" sz="4400" b="1" dirty="0">
                <a:solidFill>
                  <a:schemeClr val="bg1"/>
                </a:solidFill>
              </a:rPr>
              <a:t>para que puedan </a:t>
            </a:r>
            <a:r>
              <a:rPr lang="es-ES" sz="4400" b="1" dirty="0">
                <a:solidFill>
                  <a:srgbClr val="FFFF00"/>
                </a:solidFill>
              </a:rPr>
              <a:t>corregirse errores</a:t>
            </a:r>
            <a:r>
              <a:rPr lang="es-ES" sz="4400" b="1" dirty="0">
                <a:solidFill>
                  <a:schemeClr val="bg1"/>
                </a:solidFill>
              </a:rPr>
              <a:t>, para que pueda señalarse el </a:t>
            </a:r>
            <a:r>
              <a:rPr lang="es-ES" sz="4400" b="1" dirty="0">
                <a:solidFill>
                  <a:srgbClr val="FFFF00"/>
                </a:solidFill>
              </a:rPr>
              <a:t>camino correcto</a:t>
            </a:r>
            <a:r>
              <a:rPr lang="es-ES" sz="4400" b="1" dirty="0">
                <a:solidFill>
                  <a:schemeClr val="bg1"/>
                </a:solidFill>
              </a:rPr>
              <a:t>, para que cada alma esté </a:t>
            </a:r>
            <a:r>
              <a:rPr lang="es-ES" sz="4400" b="1" dirty="0">
                <a:solidFill>
                  <a:srgbClr val="FFFF00"/>
                </a:solidFill>
              </a:rPr>
              <a:t>sin excusa</a:t>
            </a:r>
            <a:r>
              <a:rPr lang="es-ES" sz="4400" b="1" dirty="0" smtClean="0">
                <a:solidFill>
                  <a:srgbClr val="FFFF00"/>
                </a:solidFill>
              </a:rPr>
              <a:t>.</a:t>
            </a:r>
            <a:r>
              <a:rPr lang="es-ES" sz="4400" b="1" dirty="0" smtClean="0">
                <a:solidFill>
                  <a:schemeClr val="bg1"/>
                </a:solidFill>
              </a:rPr>
              <a:t>”</a:t>
            </a:r>
            <a:endParaRPr lang="es-ES" sz="4400" b="1" dirty="0">
              <a:solidFill>
                <a:srgbClr val="FFFF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39236" y="126084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solidFill>
                  <a:srgbClr val="C00000"/>
                </a:solidFill>
              </a:rPr>
              <a:t>Carta 63, 1893. Mensajes Selectos, tomo 3, pp. 33, 34</a:t>
            </a:r>
          </a:p>
        </p:txBody>
      </p:sp>
    </p:spTree>
    <p:extLst>
      <p:ext uri="{BB962C8B-B14F-4D97-AF65-F5344CB8AC3E}">
        <p14:creationId xmlns:p14="http://schemas.microsoft.com/office/powerpoint/2010/main" val="6821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5" y="1577135"/>
            <a:ext cx="114750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“La Biblia debe ser vuestro consejero. Estudiadla y estudiad los testimonios que Dios ha dado, porque ellos </a:t>
            </a:r>
            <a:r>
              <a:rPr lang="es-ES" sz="6000" b="1" dirty="0">
                <a:solidFill>
                  <a:srgbClr val="FFFF00"/>
                </a:solidFill>
              </a:rPr>
              <a:t>nunca contradicen esta Palabra</a:t>
            </a:r>
            <a:r>
              <a:rPr lang="es-ES" sz="6000" b="1" dirty="0" smtClean="0">
                <a:solidFill>
                  <a:srgbClr val="FFFF00"/>
                </a:solidFill>
              </a:rPr>
              <a:t>.</a:t>
            </a:r>
            <a:r>
              <a:rPr lang="es-ES" sz="6000" b="1" dirty="0" smtClean="0">
                <a:solidFill>
                  <a:schemeClr val="bg1"/>
                </a:solidFill>
              </a:rPr>
              <a:t>”</a:t>
            </a:r>
            <a:endParaRPr lang="es-ES" sz="6000" b="1" dirty="0">
              <a:solidFill>
                <a:srgbClr val="FFFF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39236" y="126084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solidFill>
                  <a:srgbClr val="C00000"/>
                </a:solidFill>
              </a:rPr>
              <a:t>(Carta 106, 1907). Mensajes Selectos, tomo 3, p. 36</a:t>
            </a:r>
          </a:p>
        </p:txBody>
      </p:sp>
    </p:spTree>
    <p:extLst>
      <p:ext uri="{BB962C8B-B14F-4D97-AF65-F5344CB8AC3E}">
        <p14:creationId xmlns:p14="http://schemas.microsoft.com/office/powerpoint/2010/main" val="13430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59656" y="1541431"/>
            <a:ext cx="4903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EGW tenía...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3" y="318250"/>
            <a:ext cx="471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EGW fue una...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45393" y="4156430"/>
            <a:ext cx="4577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El libro del Mormón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59656" y="5299793"/>
            <a:ext cx="4033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Los escritos de EGW no...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45393" y="2764612"/>
            <a:ext cx="471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EGW fue una luz...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903589" y="3827478"/>
            <a:ext cx="510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el testimonio de Jesucristo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885267" y="1732943"/>
            <a:ext cx="501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mensajera del Señor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946710" y="266638"/>
            <a:ext cx="5104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Todas sus doctrinas no se hallan en la Biblia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885267" y="2706806"/>
            <a:ext cx="4817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C. </a:t>
            </a:r>
            <a:r>
              <a:rPr lang="es-ES" sz="3200" dirty="0"/>
              <a:t>añaden doctrinas a la Biblia</a:t>
            </a:r>
            <a:endParaRPr lang="es-ES" sz="3200" dirty="0">
              <a:latin typeface="Calibri" panose="020F050202020403020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946709" y="5929912"/>
            <a:ext cx="475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lang="es-ES" sz="3200" dirty="0">
                <a:solidFill>
                  <a:prstClr val="black"/>
                </a:solidFill>
              </a:rPr>
              <a:t>menor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946709" y="4632473"/>
            <a:ext cx="5018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s-ES" sz="3200" dirty="0" smtClean="0">
                <a:solidFill>
                  <a:prstClr val="black"/>
                </a:solidFill>
              </a:rPr>
              <a:t>Todas sus doctrinas están en la Biblia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8012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Elena White no fue omnisciente ni infalible</a:t>
            </a:r>
          </a:p>
        </p:txBody>
      </p:sp>
    </p:spTree>
    <p:extLst>
      <p:ext uri="{BB962C8B-B14F-4D97-AF65-F5344CB8AC3E}">
        <p14:creationId xmlns:p14="http://schemas.microsoft.com/office/powerpoint/2010/main" val="35801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78184" y="245425"/>
            <a:ext cx="10922319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Elena White no era perfecta ni </a:t>
            </a:r>
            <a:r>
              <a:rPr lang="es-ES" sz="5400" b="1" dirty="0">
                <a:solidFill>
                  <a:srgbClr val="C00000"/>
                </a:solidFill>
              </a:rPr>
              <a:t>infalible</a:t>
            </a:r>
            <a:r>
              <a:rPr lang="es-ES" sz="5400" b="1" dirty="0">
                <a:solidFill>
                  <a:srgbClr val="002060"/>
                </a:solidFill>
              </a:rPr>
              <a:t> ni </a:t>
            </a:r>
            <a:r>
              <a:rPr lang="es-ES" sz="5400" b="1" dirty="0">
                <a:solidFill>
                  <a:srgbClr val="C00000"/>
                </a:solidFill>
              </a:rPr>
              <a:t>omnisciente</a:t>
            </a:r>
            <a:r>
              <a:rPr lang="es-ES" sz="5400" b="1" dirty="0">
                <a:solidFill>
                  <a:srgbClr val="002060"/>
                </a:solidFill>
              </a:rPr>
              <a:t>. </a:t>
            </a:r>
            <a:r>
              <a:rPr lang="es-ES" sz="5400" b="1" u="sng" dirty="0">
                <a:solidFill>
                  <a:srgbClr val="002060"/>
                </a:solidFill>
              </a:rPr>
              <a:t>Con el transcurso del tiempo su comprensión de la Palabra se acrecentó</a:t>
            </a:r>
            <a:r>
              <a:rPr lang="es-ES" sz="5400" b="1" dirty="0">
                <a:solidFill>
                  <a:srgbClr val="002060"/>
                </a:solidFill>
              </a:rPr>
              <a:t>. Por ejemplo, hay una gran diferencia literaria entre </a:t>
            </a:r>
            <a:r>
              <a:rPr lang="es-ES" sz="5400" b="1" dirty="0">
                <a:solidFill>
                  <a:srgbClr val="C00000"/>
                </a:solidFill>
              </a:rPr>
              <a:t>Primeros Escritos </a:t>
            </a:r>
            <a:r>
              <a:rPr lang="es-ES" sz="5400" b="1" dirty="0"/>
              <a:t>y el</a:t>
            </a:r>
            <a:r>
              <a:rPr lang="es-ES" sz="5400" b="1" dirty="0">
                <a:solidFill>
                  <a:srgbClr val="C00000"/>
                </a:solidFill>
              </a:rPr>
              <a:t> Conflicto de los Siglos</a:t>
            </a:r>
            <a:r>
              <a:rPr lang="es-ES" sz="5400" b="1" dirty="0" smtClean="0">
                <a:solidFill>
                  <a:srgbClr val="002060"/>
                </a:solidFill>
              </a:rPr>
              <a:t>.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2933" y="496401"/>
            <a:ext cx="11283356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Algunos </a:t>
            </a:r>
            <a:r>
              <a:rPr lang="es-ES" sz="5400" b="1" dirty="0">
                <a:solidFill>
                  <a:srgbClr val="002060"/>
                </a:solidFill>
              </a:rPr>
              <a:t>han criticado a Elena White porque por un tiempo después de 1844 </a:t>
            </a:r>
            <a:r>
              <a:rPr lang="es-ES" sz="5400" b="1" dirty="0" smtClean="0">
                <a:solidFill>
                  <a:srgbClr val="002060"/>
                </a:solidFill>
              </a:rPr>
              <a:t>enseñó </a:t>
            </a:r>
            <a:r>
              <a:rPr lang="es-ES" sz="5400" b="1" dirty="0">
                <a:solidFill>
                  <a:srgbClr val="002060"/>
                </a:solidFill>
              </a:rPr>
              <a:t>que </a:t>
            </a:r>
            <a:r>
              <a:rPr lang="es-ES" sz="5400" b="1" dirty="0">
                <a:solidFill>
                  <a:srgbClr val="C00000"/>
                </a:solidFill>
              </a:rPr>
              <a:t>la puerta de la gracia se había cerrado para el mundo</a:t>
            </a:r>
            <a:r>
              <a:rPr lang="es-ES" sz="5400" b="1" dirty="0">
                <a:solidFill>
                  <a:srgbClr val="002060"/>
                </a:solidFill>
              </a:rPr>
              <a:t>. Pero con el transcurso del tiempo Dios le </a:t>
            </a:r>
            <a:r>
              <a:rPr lang="es-ES" sz="5400" b="1" dirty="0" smtClean="0">
                <a:solidFill>
                  <a:srgbClr val="002060"/>
                </a:solidFill>
              </a:rPr>
              <a:t>mostró </a:t>
            </a:r>
            <a:r>
              <a:rPr lang="es-ES" sz="5400" b="1" dirty="0">
                <a:solidFill>
                  <a:srgbClr val="002060"/>
                </a:solidFill>
              </a:rPr>
              <a:t>que </a:t>
            </a:r>
            <a:r>
              <a:rPr lang="es-ES" sz="5400" b="1" dirty="0">
                <a:solidFill>
                  <a:srgbClr val="C00000"/>
                </a:solidFill>
              </a:rPr>
              <a:t>estaba equivocada</a:t>
            </a:r>
            <a:r>
              <a:rPr lang="es-ES" sz="5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0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378565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 odio contra el don de la profecía en el tiempo del fin</a:t>
            </a:r>
          </a:p>
        </p:txBody>
      </p:sp>
    </p:spTree>
    <p:extLst>
      <p:ext uri="{BB962C8B-B14F-4D97-AF65-F5344CB8AC3E}">
        <p14:creationId xmlns:p14="http://schemas.microsoft.com/office/powerpoint/2010/main" val="21883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4954" y="192541"/>
            <a:ext cx="11144761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Juan el Bautista era </a:t>
            </a:r>
            <a:r>
              <a:rPr lang="es-ES" sz="6000" b="1" dirty="0">
                <a:solidFill>
                  <a:srgbClr val="FF0000"/>
                </a:solidFill>
              </a:rPr>
              <a:t>modesto y humilde </a:t>
            </a:r>
            <a:r>
              <a:rPr lang="es-ES" sz="6000" b="1" dirty="0">
                <a:solidFill>
                  <a:srgbClr val="002060"/>
                </a:solidFill>
              </a:rPr>
              <a:t>y no buscaba </a:t>
            </a:r>
            <a:r>
              <a:rPr lang="es-ES" sz="6000" b="1" dirty="0">
                <a:solidFill>
                  <a:srgbClr val="FF0000"/>
                </a:solidFill>
              </a:rPr>
              <a:t>fama ni fortuna</a:t>
            </a:r>
            <a:r>
              <a:rPr lang="es-ES" sz="6000" b="1" dirty="0">
                <a:solidFill>
                  <a:srgbClr val="002060"/>
                </a:solidFill>
              </a:rPr>
              <a:t>. Como veremos en unos momentos, su función era </a:t>
            </a:r>
            <a:r>
              <a:rPr lang="es-ES" sz="6000" b="1" dirty="0">
                <a:solidFill>
                  <a:srgbClr val="FF0000"/>
                </a:solidFill>
              </a:rPr>
              <a:t>testificar</a:t>
            </a:r>
            <a:r>
              <a:rPr lang="es-ES" sz="6000" b="1" dirty="0">
                <a:solidFill>
                  <a:srgbClr val="002060"/>
                </a:solidFill>
              </a:rPr>
              <a:t> en cuanto a Jesús, es decir, preparar al pueblo judío para recibirle. </a:t>
            </a:r>
          </a:p>
        </p:txBody>
      </p:sp>
    </p:spTree>
    <p:extLst>
      <p:ext uri="{BB962C8B-B14F-4D97-AF65-F5344CB8AC3E}">
        <p14:creationId xmlns:p14="http://schemas.microsoft.com/office/powerpoint/2010/main" val="27541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39236" y="987200"/>
            <a:ext cx="114750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“Satanás </a:t>
            </a:r>
            <a:r>
              <a:rPr lang="es-ES" sz="4800" b="1" dirty="0" smtClean="0">
                <a:solidFill>
                  <a:schemeClr val="bg1"/>
                </a:solidFill>
              </a:rPr>
              <a:t>está. </a:t>
            </a:r>
            <a:r>
              <a:rPr lang="es-ES" sz="4800" b="1" dirty="0">
                <a:solidFill>
                  <a:schemeClr val="bg1"/>
                </a:solidFill>
              </a:rPr>
              <a:t>. . constantemente haciendo fuerza por introducir lo espurio a fin de apartar de la verdad. El </a:t>
            </a:r>
            <a:r>
              <a:rPr lang="es-ES" sz="4800" b="1" dirty="0" smtClean="0">
                <a:solidFill>
                  <a:srgbClr val="FFFF00"/>
                </a:solidFill>
              </a:rPr>
              <a:t>último</a:t>
            </a:r>
            <a:r>
              <a:rPr lang="es-ES" sz="4800" b="1" dirty="0" smtClean="0">
                <a:solidFill>
                  <a:schemeClr val="bg1"/>
                </a:solidFill>
              </a:rPr>
              <a:t> engaño </a:t>
            </a:r>
            <a:r>
              <a:rPr lang="es-ES" sz="4800" b="1" dirty="0">
                <a:solidFill>
                  <a:schemeClr val="bg1"/>
                </a:solidFill>
              </a:rPr>
              <a:t>de Satanás será el de anular el efecto del testimonio del Espíritu de Dios. ‘Sin profecía el pueblo será disipado’ (Proverbios 29:18, versión Valera antigua). </a:t>
            </a:r>
            <a:endParaRPr lang="es-ES" sz="4800" b="1" dirty="0">
              <a:solidFill>
                <a:srgbClr val="FFFF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39236" y="126084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solidFill>
                  <a:srgbClr val="C00000"/>
                </a:solidFill>
              </a:rPr>
              <a:t>Mensajes Selectos, tomo 1, pp. 54, 55</a:t>
            </a:r>
          </a:p>
        </p:txBody>
      </p:sp>
    </p:spTree>
    <p:extLst>
      <p:ext uri="{BB962C8B-B14F-4D97-AF65-F5344CB8AC3E}">
        <p14:creationId xmlns:p14="http://schemas.microsoft.com/office/powerpoint/2010/main" val="41378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00592" y="471006"/>
            <a:ext cx="114750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Satanás trabajará </a:t>
            </a:r>
            <a:r>
              <a:rPr lang="es-ES" sz="6000" b="1" dirty="0">
                <a:solidFill>
                  <a:schemeClr val="bg1"/>
                </a:solidFill>
              </a:rPr>
              <a:t>hábilmente en diferentes formas y mediante diferentes instrumentos para </a:t>
            </a:r>
            <a:r>
              <a:rPr lang="es-ES" sz="6000" b="1" dirty="0">
                <a:solidFill>
                  <a:srgbClr val="FFFF00"/>
                </a:solidFill>
              </a:rPr>
              <a:t>perturbar la confianza </a:t>
            </a:r>
            <a:r>
              <a:rPr lang="es-ES" sz="6000" b="1" dirty="0">
                <a:solidFill>
                  <a:schemeClr val="bg1"/>
                </a:solidFill>
              </a:rPr>
              <a:t>del pueblo remanente de Dios en el testimonio verdadero</a:t>
            </a:r>
            <a:r>
              <a:rPr lang="es-ES" sz="6000" b="1" dirty="0" smtClean="0">
                <a:solidFill>
                  <a:schemeClr val="bg1"/>
                </a:solidFill>
              </a:rPr>
              <a:t>.”</a:t>
            </a:r>
            <a:endParaRPr lang="es-E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01491" y="772415"/>
            <a:ext cx="114750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“Se encenderá un </a:t>
            </a:r>
            <a:r>
              <a:rPr lang="es-ES" sz="4800" b="1" dirty="0">
                <a:solidFill>
                  <a:srgbClr val="FFFF00"/>
                </a:solidFill>
              </a:rPr>
              <a:t>odio satánico </a:t>
            </a:r>
            <a:r>
              <a:rPr lang="es-ES" sz="4800" b="1" dirty="0">
                <a:solidFill>
                  <a:schemeClr val="bg1"/>
                </a:solidFill>
              </a:rPr>
              <a:t>contra los testimonios. La obra de Satanás será </a:t>
            </a:r>
            <a:r>
              <a:rPr lang="es-ES" sz="4800" b="1" dirty="0">
                <a:solidFill>
                  <a:srgbClr val="FFFF00"/>
                </a:solidFill>
              </a:rPr>
              <a:t>perturbar la fe de las iglesias </a:t>
            </a:r>
            <a:r>
              <a:rPr lang="es-ES" sz="4800" b="1" dirty="0">
                <a:solidFill>
                  <a:schemeClr val="bg1"/>
                </a:solidFill>
              </a:rPr>
              <a:t>en ellos por esta razón: Satanás no puede disponer de una senda clara para introducir sus engaños y atar a las almas con sus errores si se obedecen las amonestaciones y reproches del Espíritu de Dios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rgbClr val="FFFF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39236" y="126084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solidFill>
                  <a:srgbClr val="C00000"/>
                </a:solidFill>
              </a:rPr>
              <a:t>Mensajes Selectos, tomo 1, p. 55</a:t>
            </a:r>
          </a:p>
        </p:txBody>
      </p:sp>
    </p:spTree>
    <p:extLst>
      <p:ext uri="{BB962C8B-B14F-4D97-AF65-F5344CB8AC3E}">
        <p14:creationId xmlns:p14="http://schemas.microsoft.com/office/powerpoint/2010/main" val="5305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4A5B7C5-2780-4378-9D3F-38AA7CE21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4693919" cy="685476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24AC44D-1EA4-45A9-830F-60F7EDB2EEE3}"/>
              </a:ext>
            </a:extLst>
          </p:cNvPr>
          <p:cNvSpPr/>
          <p:nvPr/>
        </p:nvSpPr>
        <p:spPr>
          <a:xfrm>
            <a:off x="0" y="3239"/>
            <a:ext cx="5800299" cy="68547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388BAA-4D52-4A51-8EFF-ADFF3D9FBF8B}"/>
              </a:ext>
            </a:extLst>
          </p:cNvPr>
          <p:cNvSpPr txBox="1"/>
          <p:nvPr/>
        </p:nvSpPr>
        <p:spPr>
          <a:xfrm>
            <a:off x="252483" y="334225"/>
            <a:ext cx="52953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¿Aceptas que la Palabra da testimonio de la luz mayor que es Jesucristo?</a:t>
            </a:r>
            <a:endParaRPr lang="es-US" sz="6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298" y="0"/>
            <a:ext cx="63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1528" y="544596"/>
            <a:ext cx="11144761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Es </a:t>
            </a:r>
            <a:r>
              <a:rPr lang="es-ES" sz="5400" b="1" dirty="0">
                <a:solidFill>
                  <a:srgbClr val="002060"/>
                </a:solidFill>
              </a:rPr>
              <a:t>digno de notar que, aunque Juan </a:t>
            </a:r>
            <a:r>
              <a:rPr lang="es-ES" sz="5400" b="1" dirty="0">
                <a:solidFill>
                  <a:srgbClr val="FF0000"/>
                </a:solidFill>
              </a:rPr>
              <a:t>negó que era Elías o el profeta</a:t>
            </a:r>
            <a:r>
              <a:rPr lang="es-ES" sz="5400" b="1" dirty="0">
                <a:solidFill>
                  <a:srgbClr val="002060"/>
                </a:solidFill>
              </a:rPr>
              <a:t>, Jesús no solo </a:t>
            </a:r>
            <a:r>
              <a:rPr lang="es-ES" sz="5400" b="1" dirty="0" smtClean="0">
                <a:solidFill>
                  <a:srgbClr val="FF0000"/>
                </a:solidFill>
              </a:rPr>
              <a:t>lo identificó como Elías</a:t>
            </a:r>
            <a:r>
              <a:rPr lang="es-ES" sz="5400" b="1" dirty="0">
                <a:solidFill>
                  <a:srgbClr val="002060"/>
                </a:solidFill>
              </a:rPr>
              <a:t>, sino que se refirió a él como </a:t>
            </a:r>
            <a:r>
              <a:rPr lang="es-ES" sz="5400" b="1" dirty="0">
                <a:solidFill>
                  <a:srgbClr val="FF0000"/>
                </a:solidFill>
              </a:rPr>
              <a:t>el más grande de los profetas</a:t>
            </a:r>
            <a:r>
              <a:rPr lang="es-ES" sz="5400" b="1" dirty="0">
                <a:solidFill>
                  <a:srgbClr val="002060"/>
                </a:solidFill>
              </a:rPr>
              <a:t>. Juan no pretendía ser Elías, pero Jesús </a:t>
            </a:r>
            <a:r>
              <a:rPr lang="es-ES" sz="5400" b="1" dirty="0" smtClean="0">
                <a:solidFill>
                  <a:srgbClr val="002060"/>
                </a:solidFill>
              </a:rPr>
              <a:t>afirmó que </a:t>
            </a:r>
            <a:r>
              <a:rPr lang="es-ES" sz="5400" b="1" dirty="0">
                <a:solidFill>
                  <a:srgbClr val="002060"/>
                </a:solidFill>
              </a:rPr>
              <a:t>en efecto lo era.</a:t>
            </a:r>
          </a:p>
        </p:txBody>
      </p:sp>
    </p:spTree>
    <p:extLst>
      <p:ext uri="{BB962C8B-B14F-4D97-AF65-F5344CB8AC3E}">
        <p14:creationId xmlns:p14="http://schemas.microsoft.com/office/powerpoint/2010/main" val="37979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Juan era el ‘mensajero del Señor’</a:t>
            </a:r>
          </a:p>
        </p:txBody>
      </p:sp>
    </p:spTree>
    <p:extLst>
      <p:ext uri="{BB962C8B-B14F-4D97-AF65-F5344CB8AC3E}">
        <p14:creationId xmlns:p14="http://schemas.microsoft.com/office/powerpoint/2010/main" val="23814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1228" y="2670886"/>
            <a:ext cx="115045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Este es de quien está escrito: He aquí, envío </a:t>
            </a:r>
            <a:r>
              <a:rPr lang="es-ES" sz="6000" b="1" dirty="0">
                <a:solidFill>
                  <a:srgbClr val="FFFF00"/>
                </a:solidFill>
              </a:rPr>
              <a:t>mi mensajero </a:t>
            </a:r>
            <a:r>
              <a:rPr lang="es-ES" sz="6000" b="1" dirty="0">
                <a:solidFill>
                  <a:schemeClr val="bg1"/>
                </a:solidFill>
              </a:rPr>
              <a:t>delante de tu faz, el cual preparará tu camino delante de ti.”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Lucas 7:27: </a:t>
            </a:r>
            <a:r>
              <a:rPr lang="es-ES" dirty="0">
                <a:solidFill>
                  <a:schemeClr val="tx1"/>
                </a:solidFill>
              </a:rPr>
              <a:t>Si Juan no era Elías, entonces ¿quién era? La respuesta es que una profecía del antiguo testamento lo </a:t>
            </a:r>
            <a:r>
              <a:rPr lang="es-ES" dirty="0" smtClean="0">
                <a:solidFill>
                  <a:schemeClr val="tx1"/>
                </a:solidFill>
              </a:rPr>
              <a:t>identificó </a:t>
            </a:r>
            <a:r>
              <a:rPr lang="es-ES" dirty="0">
                <a:solidFill>
                  <a:schemeClr val="tx1"/>
                </a:solidFill>
              </a:rPr>
              <a:t>como el </a:t>
            </a:r>
            <a:r>
              <a:rPr lang="es-ES" u="sng" dirty="0">
                <a:solidFill>
                  <a:schemeClr val="tx1"/>
                </a:solidFill>
              </a:rPr>
              <a:t>mensajero del Señor (Malaquías 3:1).</a:t>
            </a:r>
          </a:p>
        </p:txBody>
      </p:sp>
    </p:spTree>
    <p:extLst>
      <p:ext uri="{BB962C8B-B14F-4D97-AF65-F5344CB8AC3E}">
        <p14:creationId xmlns:p14="http://schemas.microsoft.com/office/powerpoint/2010/main" val="38337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Juan era más que un profeta</a:t>
            </a:r>
          </a:p>
        </p:txBody>
      </p:sp>
    </p:spTree>
    <p:extLst>
      <p:ext uri="{BB962C8B-B14F-4D97-AF65-F5344CB8AC3E}">
        <p14:creationId xmlns:p14="http://schemas.microsoft.com/office/powerpoint/2010/main" val="6789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1682745"/>
            <a:ext cx="115045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bg1"/>
                </a:solidFill>
              </a:rPr>
              <a:t>“</a:t>
            </a:r>
            <a:r>
              <a:rPr lang="es-ES" sz="8000" b="1" dirty="0">
                <a:solidFill>
                  <a:schemeClr val="bg1"/>
                </a:solidFill>
              </a:rPr>
              <a:t>Mas ¿qué salisteis a ver? ¿A un profeta? Sí, os digo, y </a:t>
            </a:r>
            <a:r>
              <a:rPr lang="es-ES" sz="8000" b="1" dirty="0">
                <a:solidFill>
                  <a:srgbClr val="FFFF00"/>
                </a:solidFill>
              </a:rPr>
              <a:t>más que profeta</a:t>
            </a:r>
            <a:r>
              <a:rPr lang="es-ES" sz="80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Lucas 7:26: </a:t>
            </a:r>
            <a:r>
              <a:rPr lang="es-ES" dirty="0">
                <a:solidFill>
                  <a:schemeClr val="tx1"/>
                </a:solidFill>
              </a:rPr>
              <a:t>Juan no era un profeta común y corriente, era más que un profeta:</a:t>
            </a:r>
          </a:p>
        </p:txBody>
      </p:sp>
    </p:spTree>
    <p:extLst>
      <p:ext uri="{BB962C8B-B14F-4D97-AF65-F5344CB8AC3E}">
        <p14:creationId xmlns:p14="http://schemas.microsoft.com/office/powerpoint/2010/main" val="30652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Juan tenía ‘el testimonio de Jesucristo’</a:t>
            </a:r>
          </a:p>
        </p:txBody>
      </p:sp>
    </p:spTree>
    <p:extLst>
      <p:ext uri="{BB962C8B-B14F-4D97-AF65-F5344CB8AC3E}">
        <p14:creationId xmlns:p14="http://schemas.microsoft.com/office/powerpoint/2010/main" val="19347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Introducción: Tres textos claves</a:t>
            </a:r>
          </a:p>
        </p:txBody>
      </p:sp>
    </p:spTree>
    <p:extLst>
      <p:ext uri="{BB962C8B-B14F-4D97-AF65-F5344CB8AC3E}">
        <p14:creationId xmlns:p14="http://schemas.microsoft.com/office/powerpoint/2010/main" val="2086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1682745"/>
            <a:ext cx="115045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Si yo doy </a:t>
            </a:r>
            <a:r>
              <a:rPr lang="es-ES" sz="4800" b="1" dirty="0">
                <a:solidFill>
                  <a:srgbClr val="FFFF00"/>
                </a:solidFill>
              </a:rPr>
              <a:t>testimonio</a:t>
            </a:r>
            <a:r>
              <a:rPr lang="es-ES" sz="4800" b="1" dirty="0">
                <a:solidFill>
                  <a:schemeClr val="bg1"/>
                </a:solidFill>
              </a:rPr>
              <a:t> acerca de mí mismo, mi </a:t>
            </a:r>
            <a:r>
              <a:rPr lang="es-ES" sz="4800" b="1" dirty="0">
                <a:solidFill>
                  <a:srgbClr val="FFFF00"/>
                </a:solidFill>
              </a:rPr>
              <a:t>testimonio</a:t>
            </a:r>
            <a:r>
              <a:rPr lang="es-ES" sz="4800" b="1" dirty="0">
                <a:solidFill>
                  <a:schemeClr val="bg1"/>
                </a:solidFill>
              </a:rPr>
              <a:t> no es verdadero. 32 Otro es el que da </a:t>
            </a:r>
            <a:r>
              <a:rPr lang="es-ES" sz="4800" b="1" dirty="0">
                <a:solidFill>
                  <a:srgbClr val="FFFF00"/>
                </a:solidFill>
              </a:rPr>
              <a:t>testimonio</a:t>
            </a:r>
            <a:r>
              <a:rPr lang="es-ES" sz="4800" b="1" dirty="0">
                <a:solidFill>
                  <a:schemeClr val="bg1"/>
                </a:solidFill>
              </a:rPr>
              <a:t> acerca de mí, y sé que el </a:t>
            </a:r>
            <a:r>
              <a:rPr lang="es-ES" sz="4800" b="1" dirty="0">
                <a:solidFill>
                  <a:srgbClr val="FFFF00"/>
                </a:solidFill>
              </a:rPr>
              <a:t>testimonio</a:t>
            </a:r>
            <a:r>
              <a:rPr lang="es-ES" sz="4800" b="1" dirty="0">
                <a:solidFill>
                  <a:schemeClr val="bg1"/>
                </a:solidFill>
              </a:rPr>
              <a:t> que da de mí es verdadero. 33 Vosotros enviasteis mensajeros a Juan, y él dio </a:t>
            </a:r>
            <a:r>
              <a:rPr lang="es-ES" sz="4800" b="1" dirty="0">
                <a:solidFill>
                  <a:srgbClr val="FFFF00"/>
                </a:solidFill>
              </a:rPr>
              <a:t>testimonio</a:t>
            </a:r>
            <a:r>
              <a:rPr lang="es-ES" sz="4800" b="1" dirty="0">
                <a:solidFill>
                  <a:schemeClr val="bg1"/>
                </a:solidFill>
              </a:rPr>
              <a:t> de la verdad.”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Juan 5:31-33: </a:t>
            </a:r>
            <a:r>
              <a:rPr lang="es-ES" dirty="0">
                <a:solidFill>
                  <a:schemeClr val="tx1"/>
                </a:solidFill>
              </a:rPr>
              <a:t>Por ser profeta, Juan tenía ‘el testimonio de Jesucristo’</a:t>
            </a:r>
          </a:p>
        </p:txBody>
      </p:sp>
    </p:spTree>
    <p:extLst>
      <p:ext uri="{BB962C8B-B14F-4D97-AF65-F5344CB8AC3E}">
        <p14:creationId xmlns:p14="http://schemas.microsoft.com/office/powerpoint/2010/main" val="42124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Juan no hizo milagros</a:t>
            </a:r>
          </a:p>
        </p:txBody>
      </p:sp>
    </p:spTree>
    <p:extLst>
      <p:ext uri="{BB962C8B-B14F-4D97-AF65-F5344CB8AC3E}">
        <p14:creationId xmlns:p14="http://schemas.microsoft.com/office/powerpoint/2010/main" val="23098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1682745"/>
            <a:ext cx="115045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Y muchos venían a él, y decían: Juan, a la verdad, </a:t>
            </a:r>
            <a:r>
              <a:rPr lang="es-ES" sz="6600" b="1" dirty="0">
                <a:solidFill>
                  <a:srgbClr val="FFFF00"/>
                </a:solidFill>
              </a:rPr>
              <a:t>ninguna señal hizo</a:t>
            </a:r>
            <a:r>
              <a:rPr lang="es-ES" sz="6600" b="1" dirty="0">
                <a:solidFill>
                  <a:schemeClr val="bg1"/>
                </a:solidFill>
              </a:rPr>
              <a:t>; pero todo lo que Juan dijo de éste, era </a:t>
            </a:r>
            <a:r>
              <a:rPr lang="es-ES" sz="6600" b="1" dirty="0">
                <a:solidFill>
                  <a:srgbClr val="FFFF00"/>
                </a:solidFill>
              </a:rPr>
              <a:t>verdad</a:t>
            </a:r>
            <a:r>
              <a:rPr lang="es-ES" sz="66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Juan 10:41: </a:t>
            </a:r>
            <a:r>
              <a:rPr lang="es-ES" dirty="0">
                <a:solidFill>
                  <a:schemeClr val="tx1"/>
                </a:solidFill>
              </a:rPr>
              <a:t>Aunque Juan nunca hizo un milagro, su mensaje era verdadero:</a:t>
            </a:r>
          </a:p>
        </p:txBody>
      </p:sp>
    </p:spTree>
    <p:extLst>
      <p:ext uri="{BB962C8B-B14F-4D97-AF65-F5344CB8AC3E}">
        <p14:creationId xmlns:p14="http://schemas.microsoft.com/office/powerpoint/2010/main" val="7127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59657" y="1577168"/>
            <a:ext cx="422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El testimonio de Jesús </a:t>
            </a:r>
            <a:r>
              <a:rPr lang="es-ES" sz="3200" dirty="0" smtClean="0">
                <a:solidFill>
                  <a:srgbClr val="4472C4">
                    <a:lumMod val="50000"/>
                  </a:srgbClr>
                </a:solidFill>
              </a:rPr>
              <a:t>es</a:t>
            </a: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s-ES" sz="3200" dirty="0" smtClean="0">
                <a:solidFill>
                  <a:srgbClr val="4472C4">
                    <a:lumMod val="50000"/>
                  </a:srgbClr>
                </a:solidFill>
              </a:rPr>
              <a:t>el espíritu…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31132" y="158771"/>
            <a:ext cx="4504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El remanente final tendrá...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73919" y="4507053"/>
            <a:ext cx="4210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Juan el Bautista era el...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59657" y="5806888"/>
            <a:ext cx="403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Juan el Bautista...</a:t>
            </a:r>
            <a:endParaRPr kumimoji="0" lang="es-ES" sz="3200" b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31131" y="2947551"/>
            <a:ext cx="4210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Los hermanos de Juan eran...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554929" y="3492934"/>
            <a:ext cx="530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</a:rPr>
              <a:t>de </a:t>
            </a:r>
            <a:r>
              <a:rPr lang="es-ES" sz="3200" dirty="0">
                <a:solidFill>
                  <a:prstClr val="black"/>
                </a:solidFill>
              </a:rPr>
              <a:t>profecía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554929" y="1235989"/>
            <a:ext cx="540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el testimonio de Jesucristo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16338" y="266638"/>
            <a:ext cx="512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mensajero del Señor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453714" y="2361998"/>
            <a:ext cx="524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no hizo milagros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585991" y="5806527"/>
            <a:ext cx="511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lang="es-ES" sz="3200" dirty="0">
                <a:solidFill>
                  <a:prstClr val="black"/>
                </a:solidFill>
              </a:rPr>
              <a:t>profetas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585991" y="4828244"/>
            <a:ext cx="505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lang="es-ES" sz="3200" noProof="0" dirty="0" smtClean="0">
                <a:solidFill>
                  <a:prstClr val="black"/>
                </a:solidFill>
                <a:latin typeface="Calibri" panose="020F0502020204030204"/>
              </a:rPr>
              <a:t>izo muchos milagros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392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Juan no era la Luz</a:t>
            </a:r>
          </a:p>
        </p:txBody>
      </p:sp>
    </p:spTree>
    <p:extLst>
      <p:ext uri="{BB962C8B-B14F-4D97-AF65-F5344CB8AC3E}">
        <p14:creationId xmlns:p14="http://schemas.microsoft.com/office/powerpoint/2010/main" val="27170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39851" y="1547638"/>
            <a:ext cx="115045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Hubo un hombre enviado de Dios, el cual se llamaba Juan. 7 Este vino por testimonio, para que diese testimonio de la luz, a fin de que todos creyesen por él. 8 </a:t>
            </a:r>
            <a:r>
              <a:rPr lang="es-ES" sz="5400" b="1" dirty="0">
                <a:solidFill>
                  <a:srgbClr val="FFFF00"/>
                </a:solidFill>
              </a:rPr>
              <a:t>No era él la luz</a:t>
            </a:r>
            <a:r>
              <a:rPr lang="es-ES" sz="5400" b="1" dirty="0">
                <a:solidFill>
                  <a:schemeClr val="bg1"/>
                </a:solidFill>
              </a:rPr>
              <a:t>, sino para que diese </a:t>
            </a:r>
            <a:r>
              <a:rPr lang="es-ES" sz="5400" b="1" dirty="0">
                <a:solidFill>
                  <a:srgbClr val="FFFF00"/>
                </a:solidFill>
              </a:rPr>
              <a:t>testimonio</a:t>
            </a:r>
            <a:r>
              <a:rPr lang="es-ES" sz="5400" b="1" dirty="0">
                <a:solidFill>
                  <a:schemeClr val="bg1"/>
                </a:solidFill>
              </a:rPr>
              <a:t> de la luz.”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Juan 1:6-8: </a:t>
            </a:r>
            <a:r>
              <a:rPr lang="es-ES" dirty="0">
                <a:solidFill>
                  <a:schemeClr val="tx1"/>
                </a:solidFill>
              </a:rPr>
              <a:t>Juan el Bautista </a:t>
            </a:r>
            <a:r>
              <a:rPr lang="es-ES" u="sng" dirty="0">
                <a:solidFill>
                  <a:schemeClr val="tx1"/>
                </a:solidFill>
              </a:rPr>
              <a:t>no era la luz</a:t>
            </a:r>
            <a:r>
              <a:rPr lang="es-ES" dirty="0">
                <a:solidFill>
                  <a:schemeClr val="tx1"/>
                </a:solidFill>
              </a:rPr>
              <a:t>, sino que dio testimonio de la luz:</a:t>
            </a:r>
          </a:p>
        </p:txBody>
      </p:sp>
    </p:spTree>
    <p:extLst>
      <p:ext uri="{BB962C8B-B14F-4D97-AF65-F5344CB8AC3E}">
        <p14:creationId xmlns:p14="http://schemas.microsoft.com/office/powerpoint/2010/main" val="21604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Juan era una luz menor</a:t>
            </a:r>
          </a:p>
        </p:txBody>
      </p:sp>
    </p:spTree>
    <p:extLst>
      <p:ext uri="{BB962C8B-B14F-4D97-AF65-F5344CB8AC3E}">
        <p14:creationId xmlns:p14="http://schemas.microsoft.com/office/powerpoint/2010/main" val="18723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87409" y="2152322"/>
            <a:ext cx="115045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El [Juan] era </a:t>
            </a:r>
            <a:r>
              <a:rPr lang="es-ES" sz="6600" b="1" dirty="0">
                <a:solidFill>
                  <a:srgbClr val="FFFF00"/>
                </a:solidFill>
              </a:rPr>
              <a:t>antorcha</a:t>
            </a:r>
            <a:r>
              <a:rPr lang="es-ES" sz="6600" b="1" dirty="0">
                <a:solidFill>
                  <a:schemeClr val="bg1"/>
                </a:solidFill>
              </a:rPr>
              <a:t> que ardía y alumbraba; y vosotros quisisteis regocijaros por un tiempo en su luz.”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Juan 5:35: </a:t>
            </a:r>
            <a:r>
              <a:rPr lang="es-ES" dirty="0">
                <a:solidFill>
                  <a:schemeClr val="tx1"/>
                </a:solidFill>
              </a:rPr>
              <a:t>Aunque Juan no era </a:t>
            </a:r>
            <a:r>
              <a:rPr lang="es-ES" u="sng" dirty="0">
                <a:solidFill>
                  <a:schemeClr val="tx1"/>
                </a:solidFill>
              </a:rPr>
              <a:t>la luz</a:t>
            </a:r>
            <a:r>
              <a:rPr lang="es-ES" dirty="0">
                <a:solidFill>
                  <a:schemeClr val="tx1"/>
                </a:solidFill>
              </a:rPr>
              <a:t> si era </a:t>
            </a:r>
            <a:r>
              <a:rPr lang="es-ES" u="sng" dirty="0">
                <a:solidFill>
                  <a:schemeClr val="tx1"/>
                </a:solidFill>
              </a:rPr>
              <a:t>una luz menor </a:t>
            </a:r>
            <a:r>
              <a:rPr lang="es-ES" dirty="0">
                <a:solidFill>
                  <a:schemeClr val="tx1"/>
                </a:solidFill>
              </a:rPr>
              <a:t>que apuntaba hacia la luz mayor:</a:t>
            </a:r>
          </a:p>
        </p:txBody>
      </p:sp>
    </p:spTree>
    <p:extLst>
      <p:ext uri="{BB962C8B-B14F-4D97-AF65-F5344CB8AC3E}">
        <p14:creationId xmlns:p14="http://schemas.microsoft.com/office/powerpoint/2010/main" val="25460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1606632"/>
            <a:ext cx="115045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El profeta Juan era el eslabón que unía las dos dispensaciones. . . Era </a:t>
            </a:r>
            <a:r>
              <a:rPr lang="es-ES" sz="6600" b="1" dirty="0">
                <a:solidFill>
                  <a:srgbClr val="FFFF00"/>
                </a:solidFill>
              </a:rPr>
              <a:t>la luz menor</a:t>
            </a:r>
            <a:r>
              <a:rPr lang="es-ES" sz="6600" b="1" dirty="0">
                <a:solidFill>
                  <a:schemeClr val="bg1"/>
                </a:solidFill>
              </a:rPr>
              <a:t>, que había de ser seguida por </a:t>
            </a:r>
            <a:r>
              <a:rPr lang="es-ES" sz="6600" b="1" dirty="0">
                <a:solidFill>
                  <a:srgbClr val="FFFF00"/>
                </a:solidFill>
              </a:rPr>
              <a:t>otra mayor</a:t>
            </a:r>
            <a:r>
              <a:rPr lang="es-ES" sz="6600" b="1" dirty="0" smtClean="0">
                <a:solidFill>
                  <a:schemeClr val="bg1"/>
                </a:solidFill>
              </a:rPr>
              <a:t>.”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El Deseado de todas las Gentes, p. 191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Dice la sierva del Señor: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Las escrituras eran otra luz menor</a:t>
            </a:r>
          </a:p>
        </p:txBody>
      </p:sp>
    </p:spTree>
    <p:extLst>
      <p:ext uri="{BB962C8B-B14F-4D97-AF65-F5344CB8AC3E}">
        <p14:creationId xmlns:p14="http://schemas.microsoft.com/office/powerpoint/2010/main" val="15728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89084" y="1583575"/>
            <a:ext cx="111358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“Entonces el dragón se llenó de ira contra la mujer; y se fue a hacer guerra contra el resto de la descendencia de ella, los que guardan los mandamientos de Dios y </a:t>
            </a:r>
            <a:r>
              <a:rPr lang="es-ES" sz="5400" b="1" dirty="0" smtClean="0">
                <a:solidFill>
                  <a:srgbClr val="FFFF00"/>
                </a:solidFill>
              </a:rPr>
              <a:t>tienen el testimonio de Jesucristo.</a:t>
            </a:r>
            <a:r>
              <a:rPr lang="es-ES" sz="5400" b="1" dirty="0" smtClean="0">
                <a:solidFill>
                  <a:schemeClr val="bg1"/>
                </a:solidFill>
              </a:rPr>
              <a:t>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12:17</a:t>
            </a:r>
            <a:r>
              <a:rPr lang="es-ES" dirty="0" smtClean="0"/>
              <a:t>: </a:t>
            </a:r>
            <a:r>
              <a:rPr lang="es-ES" dirty="0">
                <a:solidFill>
                  <a:schemeClr val="tx1"/>
                </a:solidFill>
              </a:rPr>
              <a:t>El remanente final tendrá el testimonio de Jesucristo</a:t>
            </a:r>
            <a:r>
              <a:rPr lang="es-ES" dirty="0" smtClean="0">
                <a:solidFill>
                  <a:schemeClr val="tx1"/>
                </a:solidFill>
              </a:rPr>
              <a:t>: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55016" y="0"/>
            <a:ext cx="11321273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Pero </a:t>
            </a:r>
            <a:r>
              <a:rPr lang="es-ES" sz="5400" b="1" dirty="0">
                <a:solidFill>
                  <a:srgbClr val="002060"/>
                </a:solidFill>
              </a:rPr>
              <a:t>había </a:t>
            </a:r>
            <a:r>
              <a:rPr lang="es-ES" sz="5400" b="1" dirty="0">
                <a:solidFill>
                  <a:srgbClr val="C00000"/>
                </a:solidFill>
              </a:rPr>
              <a:t>otra luz menor</a:t>
            </a:r>
            <a:r>
              <a:rPr lang="es-ES" sz="5400" b="1" dirty="0">
                <a:solidFill>
                  <a:srgbClr val="002060"/>
                </a:solidFill>
              </a:rPr>
              <a:t>: Las escrituras del </a:t>
            </a:r>
            <a:r>
              <a:rPr lang="es-ES" sz="5400" b="1" dirty="0">
                <a:solidFill>
                  <a:srgbClr val="C00000"/>
                </a:solidFill>
              </a:rPr>
              <a:t>antiguo testamento </a:t>
            </a:r>
            <a:r>
              <a:rPr lang="es-ES" sz="5400" b="1" dirty="0">
                <a:solidFill>
                  <a:srgbClr val="002060"/>
                </a:solidFill>
              </a:rPr>
              <a:t>también daban </a:t>
            </a:r>
            <a:r>
              <a:rPr lang="es-ES" sz="5400" b="1" dirty="0">
                <a:solidFill>
                  <a:srgbClr val="C00000"/>
                </a:solidFill>
              </a:rPr>
              <a:t>testimonio de Jesús</a:t>
            </a:r>
            <a:r>
              <a:rPr lang="es-ES" sz="5400" b="1" dirty="0">
                <a:solidFill>
                  <a:srgbClr val="002060"/>
                </a:solidFill>
              </a:rPr>
              <a:t>. Así es que había dos fuentes que daban testimonio de Jesús: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5400" b="1" dirty="0" smtClean="0">
                <a:solidFill>
                  <a:srgbClr val="002060"/>
                </a:solidFill>
              </a:rPr>
              <a:t>Juan </a:t>
            </a:r>
            <a:r>
              <a:rPr lang="es-ES" sz="5400" b="1" dirty="0">
                <a:solidFill>
                  <a:srgbClr val="002060"/>
                </a:solidFill>
              </a:rPr>
              <a:t>el Bautista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5400" b="1" dirty="0" smtClean="0">
                <a:solidFill>
                  <a:srgbClr val="002060"/>
                </a:solidFill>
              </a:rPr>
              <a:t>Las </a:t>
            </a:r>
            <a:r>
              <a:rPr lang="es-ES" sz="5400" b="1" dirty="0">
                <a:solidFill>
                  <a:srgbClr val="002060"/>
                </a:solidFill>
              </a:rPr>
              <a:t>escrituras del antiguo testamento</a:t>
            </a:r>
          </a:p>
        </p:txBody>
      </p:sp>
    </p:spTree>
    <p:extLst>
      <p:ext uri="{BB962C8B-B14F-4D97-AF65-F5344CB8AC3E}">
        <p14:creationId xmlns:p14="http://schemas.microsoft.com/office/powerpoint/2010/main" val="26173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1701564"/>
            <a:ext cx="11563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Escudriñad las </a:t>
            </a:r>
            <a:r>
              <a:rPr lang="es-ES" sz="5400" b="1" dirty="0">
                <a:solidFill>
                  <a:srgbClr val="FFFF00"/>
                </a:solidFill>
              </a:rPr>
              <a:t>Escrituras</a:t>
            </a:r>
            <a:r>
              <a:rPr lang="es-ES" sz="5400" b="1" dirty="0">
                <a:solidFill>
                  <a:schemeClr val="bg1"/>
                </a:solidFill>
              </a:rPr>
              <a:t>; porque a vosotros os parece que en ellas tenéis la vida eterna; y ellas son las que dan </a:t>
            </a:r>
            <a:r>
              <a:rPr lang="es-ES" sz="5400" b="1" dirty="0">
                <a:solidFill>
                  <a:srgbClr val="FFFF00"/>
                </a:solidFill>
              </a:rPr>
              <a:t>testimonio de mí</a:t>
            </a:r>
            <a:r>
              <a:rPr lang="es-ES" sz="5400" b="1" dirty="0">
                <a:solidFill>
                  <a:schemeClr val="bg1"/>
                </a:solidFill>
              </a:rPr>
              <a:t>; 40 y no queréis venir a mí para que tengáis vida.”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Juan 5:39, 40: </a:t>
            </a:r>
            <a:r>
              <a:rPr lang="es-ES" dirty="0">
                <a:solidFill>
                  <a:schemeClr val="tx1"/>
                </a:solidFill>
              </a:rPr>
              <a:t>Las </a:t>
            </a:r>
            <a:r>
              <a:rPr lang="es-ES" u="sng" dirty="0">
                <a:solidFill>
                  <a:schemeClr val="tx1"/>
                </a:solidFill>
              </a:rPr>
              <a:t>escrituras</a:t>
            </a:r>
            <a:r>
              <a:rPr lang="es-ES" dirty="0">
                <a:solidFill>
                  <a:schemeClr val="tx1"/>
                </a:solidFill>
              </a:rPr>
              <a:t> también </a:t>
            </a:r>
            <a:r>
              <a:rPr lang="es-ES" u="sng" dirty="0">
                <a:solidFill>
                  <a:schemeClr val="tx1"/>
                </a:solidFill>
              </a:rPr>
              <a:t>daban testimonio </a:t>
            </a:r>
            <a:r>
              <a:rPr lang="es-ES" dirty="0">
                <a:solidFill>
                  <a:schemeClr val="tx1"/>
                </a:solidFill>
              </a:rPr>
              <a:t>de la </a:t>
            </a:r>
            <a:r>
              <a:rPr lang="es-ES" u="sng" dirty="0">
                <a:solidFill>
                  <a:schemeClr val="tx1"/>
                </a:solidFill>
              </a:rPr>
              <a:t>luz mayor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068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11261" y="399018"/>
            <a:ext cx="11404966" cy="452431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9600" b="1" dirty="0">
                <a:solidFill>
                  <a:srgbClr val="002060"/>
                </a:solidFill>
              </a:rPr>
              <a:t>Una de estas luces menores era </a:t>
            </a:r>
            <a:r>
              <a:rPr lang="es-ES" sz="9600" b="1" u="sng" dirty="0">
                <a:solidFill>
                  <a:srgbClr val="C00000"/>
                </a:solidFill>
              </a:rPr>
              <a:t>canónica</a:t>
            </a:r>
            <a:r>
              <a:rPr lang="es-ES" sz="9600" b="1" dirty="0">
                <a:solidFill>
                  <a:srgbClr val="002060"/>
                </a:solidFill>
              </a:rPr>
              <a:t> y la otra </a:t>
            </a:r>
            <a:r>
              <a:rPr lang="es-ES" sz="9600" b="1" u="sng" dirty="0">
                <a:solidFill>
                  <a:srgbClr val="C00000"/>
                </a:solidFill>
              </a:rPr>
              <a:t>no</a:t>
            </a:r>
            <a:r>
              <a:rPr lang="es-ES" sz="96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42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Jesús era la Luz Mayor</a:t>
            </a:r>
          </a:p>
        </p:txBody>
      </p:sp>
    </p:spTree>
    <p:extLst>
      <p:ext uri="{BB962C8B-B14F-4D97-AF65-F5344CB8AC3E}">
        <p14:creationId xmlns:p14="http://schemas.microsoft.com/office/powerpoint/2010/main" val="38564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22762" y="1037887"/>
            <a:ext cx="115635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Más yo tengo </a:t>
            </a:r>
            <a:r>
              <a:rPr lang="es-ES" sz="6000" b="1" dirty="0">
                <a:solidFill>
                  <a:srgbClr val="FFFF00"/>
                </a:solidFill>
              </a:rPr>
              <a:t>mayor testimonio </a:t>
            </a:r>
            <a:r>
              <a:rPr lang="es-ES" sz="6000" b="1" dirty="0">
                <a:solidFill>
                  <a:schemeClr val="bg1"/>
                </a:solidFill>
              </a:rPr>
              <a:t>que el de Juan; porque las obras que el Padre me dio para que cumpliese, las mismas obras que yo hago, dan testimonio de mí, que el Padre me ha enviado.”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24514" y="126083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Juan 5:36: </a:t>
            </a:r>
            <a:r>
              <a:rPr lang="es-ES" dirty="0">
                <a:solidFill>
                  <a:schemeClr val="tx1"/>
                </a:solidFill>
              </a:rPr>
              <a:t>Jesús en persona era la luz mayor:</a:t>
            </a:r>
          </a:p>
        </p:txBody>
      </p:sp>
    </p:spTree>
    <p:extLst>
      <p:ext uri="{BB962C8B-B14F-4D97-AF65-F5344CB8AC3E}">
        <p14:creationId xmlns:p14="http://schemas.microsoft.com/office/powerpoint/2010/main" val="29092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71323" y="324531"/>
            <a:ext cx="11404966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C00000"/>
                </a:solidFill>
              </a:rPr>
              <a:t>Ningún libro </a:t>
            </a:r>
            <a:r>
              <a:rPr lang="es-ES" sz="4800" b="1" dirty="0">
                <a:solidFill>
                  <a:srgbClr val="002060"/>
                </a:solidFill>
              </a:rPr>
              <a:t>puede revelar en su </a:t>
            </a:r>
            <a:r>
              <a:rPr lang="es-ES" sz="4800" b="1" dirty="0">
                <a:solidFill>
                  <a:srgbClr val="C00000"/>
                </a:solidFill>
              </a:rPr>
              <a:t>plenitud a Jesús</a:t>
            </a:r>
            <a:r>
              <a:rPr lang="es-ES" sz="4800" b="1" dirty="0">
                <a:solidFill>
                  <a:srgbClr val="002060"/>
                </a:solidFill>
              </a:rPr>
              <a:t>. Las escrituras del antiguo testamento eran un </a:t>
            </a:r>
            <a:r>
              <a:rPr lang="es-ES" sz="4800" b="1" dirty="0">
                <a:solidFill>
                  <a:srgbClr val="C00000"/>
                </a:solidFill>
              </a:rPr>
              <a:t>pálido reflejo </a:t>
            </a:r>
            <a:r>
              <a:rPr lang="es-ES" sz="4800" b="1" dirty="0">
                <a:solidFill>
                  <a:srgbClr val="002060"/>
                </a:solidFill>
              </a:rPr>
              <a:t>de lo que es Jesús en su persona y carácter. Podríamos comparar a Jesús como la luz del sol y las escrituras del antiguo testamento como la luz de la luna. El fin de la </a:t>
            </a:r>
            <a:r>
              <a:rPr lang="es-ES" sz="4800" b="1" dirty="0">
                <a:solidFill>
                  <a:srgbClr val="C00000"/>
                </a:solidFill>
              </a:rPr>
              <a:t>luna es reflejar </a:t>
            </a:r>
            <a:r>
              <a:rPr lang="es-ES" sz="4800" b="1" dirty="0">
                <a:solidFill>
                  <a:srgbClr val="002060"/>
                </a:solidFill>
              </a:rPr>
              <a:t>la luz del sol a la tierra en la </a:t>
            </a:r>
            <a:r>
              <a:rPr lang="es-ES" sz="4800" b="1" dirty="0">
                <a:solidFill>
                  <a:srgbClr val="C00000"/>
                </a:solidFill>
              </a:rPr>
              <a:t>oscuridad de la noche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71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¿Por qué se necesitaban dos luces menores?</a:t>
            </a:r>
          </a:p>
        </p:txBody>
      </p:sp>
    </p:spTree>
    <p:extLst>
      <p:ext uri="{BB962C8B-B14F-4D97-AF65-F5344CB8AC3E}">
        <p14:creationId xmlns:p14="http://schemas.microsoft.com/office/powerpoint/2010/main" val="4130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57229" y="116601"/>
            <a:ext cx="11404966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 smtClean="0">
                <a:solidFill>
                  <a:srgbClr val="002060"/>
                </a:solidFill>
              </a:rPr>
              <a:t>La </a:t>
            </a:r>
            <a:r>
              <a:rPr lang="es-ES" sz="6000" b="1" dirty="0">
                <a:solidFill>
                  <a:srgbClr val="002060"/>
                </a:solidFill>
              </a:rPr>
              <a:t>misión de Juan no era traer </a:t>
            </a:r>
            <a:r>
              <a:rPr lang="es-ES" sz="6000" b="1" dirty="0">
                <a:solidFill>
                  <a:srgbClr val="FF0000"/>
                </a:solidFill>
              </a:rPr>
              <a:t>nueva luz </a:t>
            </a:r>
            <a:r>
              <a:rPr lang="es-ES" sz="6000" b="1" dirty="0">
                <a:solidFill>
                  <a:srgbClr val="002060"/>
                </a:solidFill>
              </a:rPr>
              <a:t>sino fijar la atención de la gente en la </a:t>
            </a:r>
            <a:r>
              <a:rPr lang="es-ES" sz="6000" b="1" dirty="0">
                <a:solidFill>
                  <a:srgbClr val="FF0000"/>
                </a:solidFill>
              </a:rPr>
              <a:t>luz que ya había sido dada </a:t>
            </a:r>
            <a:r>
              <a:rPr lang="es-ES" sz="6000" b="1" dirty="0">
                <a:solidFill>
                  <a:srgbClr val="002060"/>
                </a:solidFill>
              </a:rPr>
              <a:t>en las escrituras. Debía </a:t>
            </a:r>
            <a:r>
              <a:rPr lang="es-ES" sz="6000" b="1" dirty="0">
                <a:solidFill>
                  <a:srgbClr val="C00000"/>
                </a:solidFill>
              </a:rPr>
              <a:t>despertar el interés </a:t>
            </a:r>
            <a:r>
              <a:rPr lang="es-ES" sz="6000" b="1" dirty="0">
                <a:solidFill>
                  <a:srgbClr val="002060"/>
                </a:solidFill>
              </a:rPr>
              <a:t>del pueblo en estudiar las </a:t>
            </a:r>
            <a:r>
              <a:rPr lang="es-ES" sz="6000" b="1" dirty="0">
                <a:solidFill>
                  <a:srgbClr val="C00000"/>
                </a:solidFill>
              </a:rPr>
              <a:t>profecías del antiguo testamento</a:t>
            </a:r>
            <a:r>
              <a:rPr lang="es-ES" sz="60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24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71323" y="150479"/>
            <a:ext cx="11544904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Es </a:t>
            </a:r>
            <a:r>
              <a:rPr lang="es-ES" sz="5400" b="1" dirty="0">
                <a:solidFill>
                  <a:srgbClr val="002060"/>
                </a:solidFill>
              </a:rPr>
              <a:t>decir, su obra era </a:t>
            </a:r>
            <a:r>
              <a:rPr lang="es-ES" sz="5400" b="1" dirty="0">
                <a:solidFill>
                  <a:srgbClr val="C00000"/>
                </a:solidFill>
              </a:rPr>
              <a:t>complementar</a:t>
            </a:r>
            <a:r>
              <a:rPr lang="es-ES" sz="5400" b="1" dirty="0">
                <a:solidFill>
                  <a:srgbClr val="002060"/>
                </a:solidFill>
              </a:rPr>
              <a:t> las escrituras, no </a:t>
            </a:r>
            <a:r>
              <a:rPr lang="es-ES" sz="5400" b="1" dirty="0">
                <a:solidFill>
                  <a:srgbClr val="C00000"/>
                </a:solidFill>
              </a:rPr>
              <a:t>suplementarlas</a:t>
            </a:r>
            <a:r>
              <a:rPr lang="es-ES" sz="5400" b="1" dirty="0">
                <a:solidFill>
                  <a:srgbClr val="002060"/>
                </a:solidFill>
              </a:rPr>
              <a:t>. La </a:t>
            </a:r>
            <a:r>
              <a:rPr lang="es-ES" sz="5400" b="1" dirty="0">
                <a:solidFill>
                  <a:srgbClr val="C00000"/>
                </a:solidFill>
              </a:rPr>
              <a:t>apariencia y la obra </a:t>
            </a:r>
            <a:r>
              <a:rPr lang="es-ES" sz="5400" b="1" dirty="0">
                <a:solidFill>
                  <a:srgbClr val="002060"/>
                </a:solidFill>
              </a:rPr>
              <a:t>de Juan se </a:t>
            </a:r>
            <a:r>
              <a:rPr lang="es-ES" sz="5400" b="1" dirty="0">
                <a:solidFill>
                  <a:srgbClr val="C00000"/>
                </a:solidFill>
              </a:rPr>
              <a:t>asemejaban</a:t>
            </a:r>
            <a:r>
              <a:rPr lang="es-ES" sz="5400" b="1" dirty="0">
                <a:solidFill>
                  <a:srgbClr val="002060"/>
                </a:solidFill>
              </a:rPr>
              <a:t> a la descripción que daba el Antiguo Testamento del precursor del Mesías. Siendo este el caso, la gente </a:t>
            </a:r>
            <a:r>
              <a:rPr lang="es-ES" sz="5400" b="1" dirty="0">
                <a:solidFill>
                  <a:srgbClr val="C00000"/>
                </a:solidFill>
              </a:rPr>
              <a:t>debería haber buscado </a:t>
            </a:r>
            <a:r>
              <a:rPr lang="es-ES" sz="5400" b="1" dirty="0">
                <a:solidFill>
                  <a:srgbClr val="002060"/>
                </a:solidFill>
              </a:rPr>
              <a:t>en las escrituras como habría de venir el Mesías.</a:t>
            </a:r>
          </a:p>
        </p:txBody>
      </p:sp>
    </p:spTree>
    <p:extLst>
      <p:ext uri="{BB962C8B-B14F-4D97-AF65-F5344CB8AC3E}">
        <p14:creationId xmlns:p14="http://schemas.microsoft.com/office/powerpoint/2010/main" val="32738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71323" y="150479"/>
            <a:ext cx="11544904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No obstante, aquellos que </a:t>
            </a:r>
            <a:r>
              <a:rPr lang="es-ES" sz="5400" b="1" dirty="0">
                <a:solidFill>
                  <a:srgbClr val="C00000"/>
                </a:solidFill>
              </a:rPr>
              <a:t>profesaban ser </a:t>
            </a:r>
            <a:r>
              <a:rPr lang="es-ES" sz="5400" b="1" dirty="0">
                <a:solidFill>
                  <a:srgbClr val="002060"/>
                </a:solidFill>
              </a:rPr>
              <a:t>pueblo de Dios y que </a:t>
            </a:r>
            <a:r>
              <a:rPr lang="es-ES" sz="5400" b="1" dirty="0">
                <a:solidFill>
                  <a:srgbClr val="C00000"/>
                </a:solidFill>
              </a:rPr>
              <a:t>se jactaban de tener el as </a:t>
            </a:r>
            <a:r>
              <a:rPr lang="es-ES" sz="5400" b="1" dirty="0">
                <a:solidFill>
                  <a:srgbClr val="002060"/>
                </a:solidFill>
              </a:rPr>
              <a:t>Moisés, los profetas y los Salmos estaban </a:t>
            </a:r>
            <a:r>
              <a:rPr lang="es-ES" sz="5400" b="1" dirty="0">
                <a:solidFill>
                  <a:srgbClr val="C00000"/>
                </a:solidFill>
              </a:rPr>
              <a:t>violando</a:t>
            </a:r>
            <a:r>
              <a:rPr lang="es-ES" sz="5400" b="1" dirty="0">
                <a:solidFill>
                  <a:srgbClr val="002060"/>
                </a:solidFill>
              </a:rPr>
              <a:t> todos los principios que se hallaban allí. Profesaban </a:t>
            </a:r>
            <a:r>
              <a:rPr lang="es-ES" sz="5400" b="1" dirty="0">
                <a:solidFill>
                  <a:srgbClr val="C00000"/>
                </a:solidFill>
              </a:rPr>
              <a:t>estar esperando </a:t>
            </a:r>
            <a:r>
              <a:rPr lang="es-ES" sz="5400" b="1" dirty="0">
                <a:solidFill>
                  <a:srgbClr val="002060"/>
                </a:solidFill>
              </a:rPr>
              <a:t>al Mesías. </a:t>
            </a:r>
          </a:p>
        </p:txBody>
      </p:sp>
    </p:spTree>
    <p:extLst>
      <p:ext uri="{BB962C8B-B14F-4D97-AF65-F5344CB8AC3E}">
        <p14:creationId xmlns:p14="http://schemas.microsoft.com/office/powerpoint/2010/main" val="5241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95583" y="2013145"/>
            <a:ext cx="111358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Yo me postré a sus pies para adorarle. Y él me dijo: Mira, no lo hagas; yo soy consiervo tuyo, y </a:t>
            </a:r>
            <a:r>
              <a:rPr lang="es-ES" sz="4800" b="1" dirty="0">
                <a:solidFill>
                  <a:srgbClr val="FFFF00"/>
                </a:solidFill>
              </a:rPr>
              <a:t>de tus hermanos </a:t>
            </a:r>
            <a:r>
              <a:rPr lang="es-ES" sz="4800" b="1" dirty="0">
                <a:solidFill>
                  <a:schemeClr val="bg1"/>
                </a:solidFill>
              </a:rPr>
              <a:t>que retienen el </a:t>
            </a:r>
            <a:r>
              <a:rPr lang="es-ES" sz="4800" b="1" dirty="0">
                <a:solidFill>
                  <a:srgbClr val="FFFF00"/>
                </a:solidFill>
              </a:rPr>
              <a:t>testimonio de Jesús</a:t>
            </a:r>
            <a:r>
              <a:rPr lang="es-ES" sz="4800" b="1" dirty="0">
                <a:solidFill>
                  <a:schemeClr val="bg1"/>
                </a:solidFill>
              </a:rPr>
              <a:t>. Adora a Dios; porque el </a:t>
            </a:r>
            <a:r>
              <a:rPr lang="es-ES" sz="4800" b="1" dirty="0">
                <a:solidFill>
                  <a:srgbClr val="FFFF00"/>
                </a:solidFill>
              </a:rPr>
              <a:t>testimonio de Jesús </a:t>
            </a:r>
            <a:r>
              <a:rPr lang="es-ES" sz="4800" b="1" dirty="0">
                <a:solidFill>
                  <a:schemeClr val="bg1"/>
                </a:solidFill>
              </a:rPr>
              <a:t>es el </a:t>
            </a:r>
            <a:r>
              <a:rPr lang="es-ES" sz="4800" b="1" dirty="0">
                <a:solidFill>
                  <a:srgbClr val="FFFF00"/>
                </a:solidFill>
              </a:rPr>
              <a:t>espíritu de la profecía.</a:t>
            </a:r>
            <a:r>
              <a:rPr lang="es-ES" sz="48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19:10: </a:t>
            </a:r>
            <a:r>
              <a:rPr lang="es-ES" dirty="0" smtClean="0">
                <a:solidFill>
                  <a:schemeClr val="tx1"/>
                </a:solidFill>
              </a:rPr>
              <a:t>Los hermanos de Juan retienen el </a:t>
            </a:r>
            <a:r>
              <a:rPr lang="es-ES" dirty="0">
                <a:solidFill>
                  <a:schemeClr val="tx1"/>
                </a:solidFill>
              </a:rPr>
              <a:t>testimonio de Jesucristo </a:t>
            </a:r>
            <a:r>
              <a:rPr lang="es-ES" dirty="0" smtClean="0">
                <a:solidFill>
                  <a:schemeClr val="tx1"/>
                </a:solidFill>
              </a:rPr>
              <a:t>que es </a:t>
            </a:r>
            <a:r>
              <a:rPr lang="es-ES" dirty="0">
                <a:solidFill>
                  <a:schemeClr val="tx1"/>
                </a:solidFill>
              </a:rPr>
              <a:t>el espíritu de la profecía:</a:t>
            </a:r>
          </a:p>
        </p:txBody>
      </p:sp>
    </p:spTree>
    <p:extLst>
      <p:ext uri="{BB962C8B-B14F-4D97-AF65-F5344CB8AC3E}">
        <p14:creationId xmlns:p14="http://schemas.microsoft.com/office/powerpoint/2010/main" val="7530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71323" y="150479"/>
            <a:ext cx="11544904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C00000"/>
                </a:solidFill>
              </a:rPr>
              <a:t>Profesaban </a:t>
            </a:r>
            <a:r>
              <a:rPr lang="es-ES" sz="5400" b="1" dirty="0">
                <a:solidFill>
                  <a:srgbClr val="C00000"/>
                </a:solidFill>
              </a:rPr>
              <a:t>amar a Dios </a:t>
            </a:r>
            <a:r>
              <a:rPr lang="es-ES" sz="5400" b="1" dirty="0">
                <a:solidFill>
                  <a:srgbClr val="002060"/>
                </a:solidFill>
              </a:rPr>
              <a:t>y sin embargo crucificaron a Cristo por </a:t>
            </a:r>
            <a:r>
              <a:rPr lang="es-ES" sz="5400" b="1" dirty="0">
                <a:solidFill>
                  <a:srgbClr val="C00000"/>
                </a:solidFill>
              </a:rPr>
              <a:t>no entender las profecías </a:t>
            </a:r>
            <a:r>
              <a:rPr lang="es-ES" sz="5400" b="1" dirty="0">
                <a:solidFill>
                  <a:srgbClr val="002060"/>
                </a:solidFill>
              </a:rPr>
              <a:t>del antiguo testamento. Rechazaron a </a:t>
            </a:r>
            <a:r>
              <a:rPr lang="es-ES" sz="5400" b="1" dirty="0">
                <a:solidFill>
                  <a:srgbClr val="C00000"/>
                </a:solidFill>
              </a:rPr>
              <a:t>la Luz Mayor </a:t>
            </a:r>
            <a:r>
              <a:rPr lang="es-ES" sz="5400" b="1" dirty="0">
                <a:solidFill>
                  <a:srgbClr val="002060"/>
                </a:solidFill>
              </a:rPr>
              <a:t>por haber malentendido </a:t>
            </a:r>
            <a:r>
              <a:rPr lang="es-ES" sz="5400" b="1" dirty="0">
                <a:solidFill>
                  <a:srgbClr val="C00000"/>
                </a:solidFill>
              </a:rPr>
              <a:t>la luz menor</a:t>
            </a:r>
            <a:r>
              <a:rPr lang="es-ES" sz="5400" b="1" dirty="0">
                <a:solidFill>
                  <a:srgbClr val="002060"/>
                </a:solidFill>
              </a:rPr>
              <a:t>. Por haber rechazado el mensaje de </a:t>
            </a:r>
            <a:r>
              <a:rPr lang="es-ES" sz="5400" b="1" dirty="0">
                <a:solidFill>
                  <a:srgbClr val="C00000"/>
                </a:solidFill>
              </a:rPr>
              <a:t>Juan</a:t>
            </a:r>
            <a:r>
              <a:rPr lang="es-ES" sz="5400" b="1" dirty="0">
                <a:solidFill>
                  <a:srgbClr val="002060"/>
                </a:solidFill>
              </a:rPr>
              <a:t>, rechazaron también a </a:t>
            </a:r>
            <a:r>
              <a:rPr lang="es-ES" sz="5400" b="1" dirty="0">
                <a:solidFill>
                  <a:srgbClr val="C00000"/>
                </a:solidFill>
              </a:rPr>
              <a:t>Jesús</a:t>
            </a:r>
            <a:r>
              <a:rPr lang="es-ES" sz="5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5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71323" y="150479"/>
            <a:ext cx="11544904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Los judíos se jactaban: “</a:t>
            </a:r>
            <a:r>
              <a:rPr lang="es-ES" sz="5400" b="1" i="1" dirty="0">
                <a:solidFill>
                  <a:srgbClr val="002060"/>
                </a:solidFill>
              </a:rPr>
              <a:t>Nosotros tenemos a Moisés</a:t>
            </a:r>
            <a:r>
              <a:rPr lang="es-ES" sz="5400" b="1" dirty="0">
                <a:solidFill>
                  <a:srgbClr val="002060"/>
                </a:solidFill>
              </a:rPr>
              <a:t>” y sin embargo </a:t>
            </a:r>
            <a:r>
              <a:rPr lang="es-ES" sz="5400" b="1" dirty="0">
                <a:solidFill>
                  <a:srgbClr val="C00000"/>
                </a:solidFill>
              </a:rPr>
              <a:t>no entendían ni practicaban </a:t>
            </a:r>
            <a:r>
              <a:rPr lang="es-ES" sz="5400" b="1" dirty="0">
                <a:solidFill>
                  <a:srgbClr val="002060"/>
                </a:solidFill>
              </a:rPr>
              <a:t>lo que escribió Moisés. Juan fijó la atención de la gente en las escrituras que </a:t>
            </a:r>
            <a:r>
              <a:rPr lang="es-ES" sz="5400" b="1" dirty="0">
                <a:solidFill>
                  <a:srgbClr val="C00000"/>
                </a:solidFill>
              </a:rPr>
              <a:t>ya habían sido dadas.</a:t>
            </a:r>
          </a:p>
        </p:txBody>
      </p:sp>
    </p:spTree>
    <p:extLst>
      <p:ext uri="{BB962C8B-B14F-4D97-AF65-F5344CB8AC3E}">
        <p14:creationId xmlns:p14="http://schemas.microsoft.com/office/powerpoint/2010/main" val="2590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gente estaba en tinieblas</a:t>
            </a:r>
          </a:p>
        </p:txBody>
      </p:sp>
    </p:spTree>
    <p:extLst>
      <p:ext uri="{BB962C8B-B14F-4D97-AF65-F5344CB8AC3E}">
        <p14:creationId xmlns:p14="http://schemas.microsoft.com/office/powerpoint/2010/main" val="4536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22762" y="2055526"/>
            <a:ext cx="115635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El pueblo asentado en </a:t>
            </a:r>
            <a:r>
              <a:rPr lang="es-ES" sz="6600" b="1" dirty="0">
                <a:solidFill>
                  <a:srgbClr val="FFFF00"/>
                </a:solidFill>
              </a:rPr>
              <a:t>tinieblas</a:t>
            </a:r>
            <a:r>
              <a:rPr lang="es-ES" sz="6600" b="1" dirty="0">
                <a:solidFill>
                  <a:schemeClr val="bg1"/>
                </a:solidFill>
              </a:rPr>
              <a:t> vio gran luz; y a los asentados en región de sombra de muerte, Luz les resplandeció.”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24514" y="126083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Mateo 4:16: </a:t>
            </a:r>
            <a:r>
              <a:rPr lang="es-ES" dirty="0">
                <a:solidFill>
                  <a:schemeClr val="tx1"/>
                </a:solidFill>
              </a:rPr>
              <a:t>Aunque tenían la palabra escrita, la gente estaba en </a:t>
            </a:r>
            <a:r>
              <a:rPr lang="es-ES" u="sng" dirty="0">
                <a:solidFill>
                  <a:schemeClr val="tx1"/>
                </a:solidFill>
              </a:rPr>
              <a:t>tinieblas</a:t>
            </a:r>
            <a:r>
              <a:rPr lang="es-ES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89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22762" y="1326412"/>
            <a:ext cx="115635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Escudriñad las </a:t>
            </a:r>
            <a:r>
              <a:rPr lang="es-ES" sz="6000" b="1" dirty="0">
                <a:solidFill>
                  <a:srgbClr val="FFFF00"/>
                </a:solidFill>
              </a:rPr>
              <a:t>Escrituras</a:t>
            </a:r>
            <a:r>
              <a:rPr lang="es-ES" sz="6000" b="1" dirty="0">
                <a:solidFill>
                  <a:schemeClr val="bg1"/>
                </a:solidFill>
              </a:rPr>
              <a:t>; porque a vosotros os parece que en ellas tenéis la vida eterna; y ellas son las que dan </a:t>
            </a:r>
            <a:r>
              <a:rPr lang="es-ES" sz="6000" b="1" dirty="0">
                <a:solidFill>
                  <a:srgbClr val="FFFF00"/>
                </a:solidFill>
              </a:rPr>
              <a:t>testimonio de m</a:t>
            </a:r>
            <a:r>
              <a:rPr lang="es-ES" sz="6000" b="1" dirty="0">
                <a:solidFill>
                  <a:schemeClr val="bg1"/>
                </a:solidFill>
              </a:rPr>
              <a:t>í; 40 y </a:t>
            </a:r>
            <a:r>
              <a:rPr lang="es-ES" sz="6000" b="1" dirty="0">
                <a:solidFill>
                  <a:srgbClr val="FFFF00"/>
                </a:solidFill>
              </a:rPr>
              <a:t>no queréis venir a mí</a:t>
            </a:r>
            <a:r>
              <a:rPr lang="es-ES" sz="6000" b="1" dirty="0">
                <a:solidFill>
                  <a:schemeClr val="bg1"/>
                </a:solidFill>
              </a:rPr>
              <a:t> para que tengáis vida.”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24514" y="126083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Juan 5:39, 40: </a:t>
            </a:r>
            <a:r>
              <a:rPr lang="es-ES" dirty="0">
                <a:solidFill>
                  <a:schemeClr val="tx1"/>
                </a:solidFill>
              </a:rPr>
              <a:t>Tenían los escritos de </a:t>
            </a:r>
            <a:r>
              <a:rPr lang="es-ES" u="sng" dirty="0">
                <a:solidFill>
                  <a:schemeClr val="tx1"/>
                </a:solidFill>
              </a:rPr>
              <a:t>Moisés</a:t>
            </a:r>
            <a:r>
              <a:rPr lang="es-ES" dirty="0">
                <a:solidFill>
                  <a:schemeClr val="tx1"/>
                </a:solidFill>
              </a:rPr>
              <a:t>, pero </a:t>
            </a:r>
            <a:r>
              <a:rPr lang="es-ES" u="sng" dirty="0">
                <a:solidFill>
                  <a:schemeClr val="tx1"/>
                </a:solidFill>
              </a:rPr>
              <a:t>no los comprendían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6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22762" y="1326412"/>
            <a:ext cx="115635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No penséis que yo voy a acusaros delante del Padre; hay quien os acusa, </a:t>
            </a:r>
            <a:r>
              <a:rPr lang="es-ES" sz="4800" b="1" dirty="0">
                <a:solidFill>
                  <a:srgbClr val="FFFF00"/>
                </a:solidFill>
              </a:rPr>
              <a:t>Moisés</a:t>
            </a:r>
            <a:r>
              <a:rPr lang="es-ES" sz="4800" b="1" dirty="0">
                <a:solidFill>
                  <a:schemeClr val="bg1"/>
                </a:solidFill>
              </a:rPr>
              <a:t>, en quien tenéis vuestra esperanza. 46 Porque si </a:t>
            </a:r>
            <a:r>
              <a:rPr lang="es-ES" sz="4800" b="1" dirty="0">
                <a:solidFill>
                  <a:srgbClr val="FFFF00"/>
                </a:solidFill>
              </a:rPr>
              <a:t>creyeseis a Moisés</a:t>
            </a:r>
            <a:r>
              <a:rPr lang="es-ES" sz="4800" b="1" dirty="0">
                <a:solidFill>
                  <a:schemeClr val="bg1"/>
                </a:solidFill>
              </a:rPr>
              <a:t>, me creeríais a mí, porque </a:t>
            </a:r>
            <a:r>
              <a:rPr lang="es-ES" sz="4800" b="1" dirty="0">
                <a:solidFill>
                  <a:srgbClr val="FFFF00"/>
                </a:solidFill>
              </a:rPr>
              <a:t>de mí escribió él</a:t>
            </a:r>
            <a:r>
              <a:rPr lang="es-ES" sz="4800" b="1" dirty="0">
                <a:solidFill>
                  <a:schemeClr val="bg1"/>
                </a:solidFill>
              </a:rPr>
              <a:t>. 47 Pero si no creéis a sus escritos, ¿cómo creeréis a mis palabras?”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24514" y="126083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Juan 5:45-47: </a:t>
            </a:r>
            <a:r>
              <a:rPr lang="es-ES" dirty="0">
                <a:solidFill>
                  <a:schemeClr val="tx1"/>
                </a:solidFill>
              </a:rPr>
              <a:t>Tenían a Moisés, pero </a:t>
            </a:r>
            <a:r>
              <a:rPr lang="es-ES" u="sng" dirty="0">
                <a:solidFill>
                  <a:schemeClr val="tx1"/>
                </a:solidFill>
              </a:rPr>
              <a:t>no lo comprendían</a:t>
            </a:r>
          </a:p>
        </p:txBody>
      </p:sp>
    </p:spTree>
    <p:extLst>
      <p:ext uri="{BB962C8B-B14F-4D97-AF65-F5344CB8AC3E}">
        <p14:creationId xmlns:p14="http://schemas.microsoft.com/office/powerpoint/2010/main" val="28782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05315" y="2131920"/>
            <a:ext cx="4508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Juan el Bautista era una...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3" y="318250"/>
            <a:ext cx="4666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Juan el Bautista no era la luz sino que...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31131" y="4573599"/>
            <a:ext cx="466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La luz mayor era...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59657" y="5653007"/>
            <a:ext cx="4033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Tenían los escritos de Moisés pero...</a:t>
            </a:r>
            <a:endParaRPr kumimoji="0" lang="es-ES" sz="3200" b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45393" y="3131642"/>
            <a:ext cx="4468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El Antiguo Testamento da...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551452" y="3658821"/>
            <a:ext cx="528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luz menor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490520" y="2496659"/>
            <a:ext cx="530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dio testimonio de la luz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37729" y="190919"/>
            <a:ext cx="534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Jesús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537729" y="1455345"/>
            <a:ext cx="526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no los comprendían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562149" y="5653007"/>
            <a:ext cx="526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lang="es-ES" sz="3200" dirty="0">
                <a:solidFill>
                  <a:prstClr val="black"/>
                </a:solidFill>
              </a:rPr>
              <a:t>testimonio de Jesús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551452" y="4630859"/>
            <a:ext cx="553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noProof="0" dirty="0" smtClean="0">
                <a:solidFill>
                  <a:prstClr val="black"/>
                </a:solidFill>
              </a:rPr>
              <a:t>Moisés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8869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Juan no trajo nueva luz</a:t>
            </a:r>
          </a:p>
        </p:txBody>
      </p:sp>
    </p:spTree>
    <p:extLst>
      <p:ext uri="{BB962C8B-B14F-4D97-AF65-F5344CB8AC3E}">
        <p14:creationId xmlns:p14="http://schemas.microsoft.com/office/powerpoint/2010/main" val="25288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20092" y="24268"/>
            <a:ext cx="11179277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Juan no trajo a la luz ninguna </a:t>
            </a:r>
            <a:r>
              <a:rPr lang="es-ES" sz="5400" b="1" dirty="0">
                <a:solidFill>
                  <a:srgbClr val="C00000"/>
                </a:solidFill>
              </a:rPr>
              <a:t>doctrina nueva</a:t>
            </a:r>
            <a:r>
              <a:rPr lang="es-ES" sz="5400" b="1" dirty="0">
                <a:solidFill>
                  <a:srgbClr val="002060"/>
                </a:solidFill>
              </a:rPr>
              <a:t>. Debía explicar las </a:t>
            </a:r>
            <a:r>
              <a:rPr lang="es-ES" sz="5400" b="1" dirty="0">
                <a:solidFill>
                  <a:srgbClr val="C00000"/>
                </a:solidFill>
              </a:rPr>
              <a:t>verdades ya reveladas</a:t>
            </a:r>
            <a:r>
              <a:rPr lang="es-ES" sz="5400" b="1" dirty="0">
                <a:solidFill>
                  <a:srgbClr val="002060"/>
                </a:solidFill>
              </a:rPr>
              <a:t> para que la gente las pudiera </a:t>
            </a:r>
            <a:r>
              <a:rPr lang="es-ES" sz="5400" b="1" dirty="0">
                <a:solidFill>
                  <a:srgbClr val="C00000"/>
                </a:solidFill>
              </a:rPr>
              <a:t>comprender</a:t>
            </a:r>
            <a:r>
              <a:rPr lang="es-ES" sz="5400" b="1" dirty="0">
                <a:solidFill>
                  <a:srgbClr val="002060"/>
                </a:solidFill>
              </a:rPr>
              <a:t>. Ni aun el bautismo era una doctrina nueva como lo demuestra el uso del agua en el </a:t>
            </a:r>
            <a:r>
              <a:rPr lang="es-ES" sz="5400" b="1" dirty="0">
                <a:solidFill>
                  <a:srgbClr val="C00000"/>
                </a:solidFill>
              </a:rPr>
              <a:t>santuario</a:t>
            </a:r>
            <a:r>
              <a:rPr lang="es-ES" sz="5400" b="1" dirty="0">
                <a:solidFill>
                  <a:srgbClr val="002060"/>
                </a:solidFill>
              </a:rPr>
              <a:t>, la historia de </a:t>
            </a:r>
            <a:r>
              <a:rPr lang="es-ES" sz="5400" b="1" dirty="0" smtClean="0">
                <a:solidFill>
                  <a:srgbClr val="C00000"/>
                </a:solidFill>
              </a:rPr>
              <a:t>Naamán</a:t>
            </a:r>
            <a:r>
              <a:rPr lang="es-ES" sz="5400" b="1" dirty="0" smtClean="0">
                <a:solidFill>
                  <a:srgbClr val="002060"/>
                </a:solidFill>
              </a:rPr>
              <a:t> </a:t>
            </a:r>
            <a:r>
              <a:rPr lang="es-ES" sz="5400" b="1" dirty="0">
                <a:solidFill>
                  <a:srgbClr val="002060"/>
                </a:solidFill>
              </a:rPr>
              <a:t>y el cruce del </a:t>
            </a:r>
            <a:r>
              <a:rPr lang="es-ES" sz="5400" b="1" dirty="0">
                <a:solidFill>
                  <a:srgbClr val="C00000"/>
                </a:solidFill>
              </a:rPr>
              <a:t>Mar Rojo</a:t>
            </a:r>
          </a:p>
        </p:txBody>
      </p:sp>
    </p:spTree>
    <p:extLst>
      <p:ext uri="{BB962C8B-B14F-4D97-AF65-F5344CB8AC3E}">
        <p14:creationId xmlns:p14="http://schemas.microsoft.com/office/powerpoint/2010/main" val="29702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22762" y="942954"/>
            <a:ext cx="115635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chemeClr val="bg1"/>
                </a:solidFill>
              </a:rPr>
              <a:t>“</a:t>
            </a:r>
            <a:r>
              <a:rPr lang="es-ES" sz="7200" b="1" dirty="0">
                <a:solidFill>
                  <a:schemeClr val="bg1"/>
                </a:solidFill>
              </a:rPr>
              <a:t>El siguiente día vio Juan a Jesús que venía a él, y dijo: He aquí el </a:t>
            </a:r>
            <a:r>
              <a:rPr lang="es-ES" sz="7200" b="1" dirty="0">
                <a:solidFill>
                  <a:srgbClr val="FFFF00"/>
                </a:solidFill>
              </a:rPr>
              <a:t>Cordero de Dios</a:t>
            </a:r>
            <a:r>
              <a:rPr lang="es-ES" sz="7200" b="1" dirty="0">
                <a:solidFill>
                  <a:schemeClr val="bg1"/>
                </a:solidFill>
              </a:rPr>
              <a:t>, que quita el pecado del mundo.”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24514" y="126083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Juan 1:29: </a:t>
            </a:r>
            <a:r>
              <a:rPr lang="es-ES" dirty="0">
                <a:solidFill>
                  <a:schemeClr val="tx1"/>
                </a:solidFill>
              </a:rPr>
              <a:t>Cristo como el Cordero de Dios.</a:t>
            </a:r>
          </a:p>
        </p:txBody>
      </p:sp>
    </p:spTree>
    <p:extLst>
      <p:ext uri="{BB962C8B-B14F-4D97-AF65-F5344CB8AC3E}">
        <p14:creationId xmlns:p14="http://schemas.microsoft.com/office/powerpoint/2010/main" val="4639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5343" y="1865661"/>
            <a:ext cx="115045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Yo Juan soy el que oyó y vio estas cosas. Y después que las hube oído y visto, me postré para adorar a los pies del ángel que me mostraba estas cosas. 9 Pero él me dijo: Mira, no lo hagas; porque yo soy consiervo tuyo, de tus </a:t>
            </a:r>
            <a:r>
              <a:rPr lang="es-ES" sz="4400" b="1" dirty="0">
                <a:solidFill>
                  <a:srgbClr val="FFFF00"/>
                </a:solidFill>
              </a:rPr>
              <a:t>hermanos los profetas</a:t>
            </a:r>
            <a:r>
              <a:rPr lang="es-ES" sz="4400" b="1" dirty="0">
                <a:solidFill>
                  <a:schemeClr val="bg1"/>
                </a:solidFill>
              </a:rPr>
              <a:t>, y de los que guardan las palabras de este libro. Adora a Dios.”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22:8, 9: </a:t>
            </a:r>
            <a:r>
              <a:rPr lang="es-ES" dirty="0">
                <a:solidFill>
                  <a:schemeClr val="tx1"/>
                </a:solidFill>
              </a:rPr>
              <a:t>Los hermanos de </a:t>
            </a:r>
            <a:r>
              <a:rPr lang="es-ES" dirty="0" smtClean="0">
                <a:solidFill>
                  <a:schemeClr val="tx1"/>
                </a:solidFill>
              </a:rPr>
              <a:t>Juan (que retienen el testimonio de Jesús) </a:t>
            </a:r>
            <a:r>
              <a:rPr lang="es-ES" dirty="0">
                <a:solidFill>
                  <a:schemeClr val="tx1"/>
                </a:solidFill>
              </a:rPr>
              <a:t>eran profetas: </a:t>
            </a:r>
          </a:p>
        </p:txBody>
      </p:sp>
    </p:spTree>
    <p:extLst>
      <p:ext uri="{BB962C8B-B14F-4D97-AF65-F5344CB8AC3E}">
        <p14:creationId xmlns:p14="http://schemas.microsoft.com/office/powerpoint/2010/main" val="27317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22762" y="1518141"/>
            <a:ext cx="115635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Angustiado él, y afligido, no abrió su boca; como </a:t>
            </a:r>
            <a:r>
              <a:rPr lang="es-ES" sz="6000" b="1" dirty="0">
                <a:solidFill>
                  <a:srgbClr val="FFFF00"/>
                </a:solidFill>
              </a:rPr>
              <a:t>cordero</a:t>
            </a:r>
            <a:r>
              <a:rPr lang="es-ES" sz="6000" b="1" dirty="0">
                <a:solidFill>
                  <a:schemeClr val="bg1"/>
                </a:solidFill>
              </a:rPr>
              <a:t> fue llevado al matadero; y como oveja delante de sus trasquiladores, enmudeció, y no abrió su boca.”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24514" y="126083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Isaías 53:7: </a:t>
            </a:r>
            <a:r>
              <a:rPr lang="es-ES" dirty="0" smtClean="0">
                <a:solidFill>
                  <a:schemeClr val="tx1"/>
                </a:solidFill>
              </a:rPr>
              <a:t>Ya la </a:t>
            </a:r>
            <a:r>
              <a:rPr lang="es-ES" u="sng" dirty="0" smtClean="0">
                <a:solidFill>
                  <a:schemeClr val="tx1"/>
                </a:solidFill>
              </a:rPr>
              <a:t>palabra escrita </a:t>
            </a:r>
            <a:r>
              <a:rPr lang="es-ES" dirty="0" smtClean="0">
                <a:solidFill>
                  <a:schemeClr val="tx1"/>
                </a:solidFill>
              </a:rPr>
              <a:t>apuntaba hacia el </a:t>
            </a:r>
            <a:r>
              <a:rPr lang="es-ES" u="sng" dirty="0" smtClean="0">
                <a:solidFill>
                  <a:schemeClr val="tx1"/>
                </a:solidFill>
              </a:rPr>
              <a:t>cordero de </a:t>
            </a:r>
            <a:r>
              <a:rPr lang="es-ES" u="sng" dirty="0">
                <a:solidFill>
                  <a:schemeClr val="tx1"/>
                </a:solidFill>
              </a:rPr>
              <a:t>Dios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55673" y="150479"/>
            <a:ext cx="11713029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¿Por qué necesitaban a Juan si tenían los escritos de Moisés? ¿Podrían haber aceptado a Cristo solo a base de las escrituras del antiguo testamento? Las siguientes profecías indican que los judíos podrían haber discernido al Mesías tan solo con las escrituras del antiguo testamento:</a:t>
            </a:r>
            <a:endParaRPr lang="es-E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55673" y="150479"/>
            <a:ext cx="11713029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FF0000"/>
                </a:solidFill>
              </a:rPr>
              <a:t>Miqueas </a:t>
            </a:r>
            <a:r>
              <a:rPr lang="es-ES" sz="4400" b="1" dirty="0">
                <a:solidFill>
                  <a:srgbClr val="FF0000"/>
                </a:solidFill>
              </a:rPr>
              <a:t>5:2</a:t>
            </a:r>
            <a:r>
              <a:rPr lang="es-ES" sz="4400" b="1" dirty="0">
                <a:solidFill>
                  <a:srgbClr val="002060"/>
                </a:solidFill>
              </a:rPr>
              <a:t>: Nacería en Belén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C00000"/>
                </a:solidFill>
              </a:rPr>
              <a:t>Isaías </a:t>
            </a:r>
            <a:r>
              <a:rPr lang="es-ES" sz="4400" b="1" dirty="0">
                <a:solidFill>
                  <a:srgbClr val="C00000"/>
                </a:solidFill>
              </a:rPr>
              <a:t>7:14</a:t>
            </a:r>
            <a:r>
              <a:rPr lang="es-ES" sz="4400" b="1" dirty="0">
                <a:solidFill>
                  <a:srgbClr val="002060"/>
                </a:solidFill>
              </a:rPr>
              <a:t>: Nacería de una virgen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C00000"/>
                </a:solidFill>
              </a:rPr>
              <a:t>Números </a:t>
            </a:r>
            <a:r>
              <a:rPr lang="es-ES" sz="4400" b="1" dirty="0">
                <a:solidFill>
                  <a:srgbClr val="C00000"/>
                </a:solidFill>
              </a:rPr>
              <a:t>24:17</a:t>
            </a:r>
            <a:r>
              <a:rPr lang="es-ES" sz="4400" b="1" dirty="0">
                <a:solidFill>
                  <a:srgbClr val="002060"/>
                </a:solidFill>
              </a:rPr>
              <a:t>: Su nacimiento sería anunciado por una estrella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C00000"/>
                </a:solidFill>
              </a:rPr>
              <a:t>Jeremías </a:t>
            </a:r>
            <a:r>
              <a:rPr lang="es-ES" sz="4400" b="1" dirty="0">
                <a:solidFill>
                  <a:srgbClr val="C00000"/>
                </a:solidFill>
              </a:rPr>
              <a:t>40:1</a:t>
            </a:r>
            <a:r>
              <a:rPr lang="es-ES" sz="4400" b="1" dirty="0">
                <a:solidFill>
                  <a:srgbClr val="002060"/>
                </a:solidFill>
              </a:rPr>
              <a:t>: Habría una masacre de niños cuando naciera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C00000"/>
                </a:solidFill>
              </a:rPr>
              <a:t>Oseas </a:t>
            </a:r>
            <a:r>
              <a:rPr lang="es-ES" sz="4400" b="1" dirty="0">
                <a:solidFill>
                  <a:srgbClr val="C00000"/>
                </a:solidFill>
              </a:rPr>
              <a:t>11:1</a:t>
            </a:r>
            <a:r>
              <a:rPr lang="es-ES" sz="4400" b="1" dirty="0">
                <a:solidFill>
                  <a:srgbClr val="002060"/>
                </a:solidFill>
              </a:rPr>
              <a:t>: Dios lo llamaría de Egipto: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C00000"/>
                </a:solidFill>
              </a:rPr>
              <a:t>Daniel </a:t>
            </a:r>
            <a:r>
              <a:rPr lang="es-ES" sz="4400" b="1" dirty="0">
                <a:solidFill>
                  <a:srgbClr val="C00000"/>
                </a:solidFill>
              </a:rPr>
              <a:t>9:25</a:t>
            </a:r>
            <a:r>
              <a:rPr lang="es-ES" sz="4400" b="1" dirty="0">
                <a:solidFill>
                  <a:srgbClr val="002060"/>
                </a:solidFill>
              </a:rPr>
              <a:t>: Sería ungido al terminar la semana # 69 de la profecía de Daniel </a:t>
            </a:r>
            <a:r>
              <a:rPr lang="es-ES" sz="4400" b="1" dirty="0" smtClean="0">
                <a:solidFill>
                  <a:srgbClr val="002060"/>
                </a:solidFill>
              </a:rPr>
              <a:t>9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55673" y="150479"/>
            <a:ext cx="11713029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Isaías </a:t>
            </a:r>
            <a:r>
              <a:rPr lang="es-ES" sz="4800" b="1" dirty="0">
                <a:solidFill>
                  <a:srgbClr val="C00000"/>
                </a:solidFill>
              </a:rPr>
              <a:t>61:1-4</a:t>
            </a:r>
            <a:r>
              <a:rPr lang="es-ES" sz="4800" b="1" dirty="0">
                <a:solidFill>
                  <a:srgbClr val="002060"/>
                </a:solidFill>
              </a:rPr>
              <a:t>: Haría obras maravillosas y predicaría con poder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Isaías </a:t>
            </a:r>
            <a:r>
              <a:rPr lang="es-ES" sz="4800" b="1" dirty="0">
                <a:solidFill>
                  <a:srgbClr val="C00000"/>
                </a:solidFill>
              </a:rPr>
              <a:t>6:9, 10</a:t>
            </a:r>
            <a:r>
              <a:rPr lang="es-ES" sz="4800" b="1" dirty="0">
                <a:solidFill>
                  <a:srgbClr val="002060"/>
                </a:solidFill>
              </a:rPr>
              <a:t>: Su mensaje </a:t>
            </a:r>
            <a:r>
              <a:rPr lang="es-ES" sz="4800" b="1" dirty="0" smtClean="0">
                <a:solidFill>
                  <a:srgbClr val="002060"/>
                </a:solidFill>
              </a:rPr>
              <a:t>sería </a:t>
            </a:r>
            <a:r>
              <a:rPr lang="es-ES" sz="4800" b="1" dirty="0">
                <a:solidFill>
                  <a:srgbClr val="002060"/>
                </a:solidFill>
              </a:rPr>
              <a:t>rechazado por los judíos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Isaías </a:t>
            </a:r>
            <a:r>
              <a:rPr lang="es-ES" sz="4800" b="1" dirty="0">
                <a:solidFill>
                  <a:srgbClr val="C00000"/>
                </a:solidFill>
              </a:rPr>
              <a:t>29:13</a:t>
            </a:r>
            <a:r>
              <a:rPr lang="es-ES" sz="4800" b="1" dirty="0">
                <a:solidFill>
                  <a:srgbClr val="002060"/>
                </a:solidFill>
              </a:rPr>
              <a:t>: El pueblo judío lo honraría con los labios, pero no con el corazón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Zacarías </a:t>
            </a:r>
            <a:r>
              <a:rPr lang="es-ES" sz="4800" b="1" dirty="0">
                <a:solidFill>
                  <a:srgbClr val="C00000"/>
                </a:solidFill>
              </a:rPr>
              <a:t>9:9</a:t>
            </a:r>
            <a:r>
              <a:rPr lang="es-ES" sz="4800" b="1" dirty="0">
                <a:solidFill>
                  <a:srgbClr val="002060"/>
                </a:solidFill>
              </a:rPr>
              <a:t>: Entraría a Jerusalén montado en un asno en medio de </a:t>
            </a:r>
            <a:r>
              <a:rPr lang="es-ES" sz="4800" b="1" dirty="0" smtClean="0">
                <a:solidFill>
                  <a:srgbClr val="002060"/>
                </a:solidFill>
              </a:rPr>
              <a:t>aclamación</a:t>
            </a:r>
          </a:p>
        </p:txBody>
      </p:sp>
    </p:spTree>
    <p:extLst>
      <p:ext uri="{BB962C8B-B14F-4D97-AF65-F5344CB8AC3E}">
        <p14:creationId xmlns:p14="http://schemas.microsoft.com/office/powerpoint/2010/main" val="19038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55673" y="150479"/>
            <a:ext cx="11713029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Jeremías </a:t>
            </a:r>
            <a:r>
              <a:rPr lang="es-ES" sz="4800" b="1" dirty="0">
                <a:solidFill>
                  <a:srgbClr val="C00000"/>
                </a:solidFill>
              </a:rPr>
              <a:t>7:11</a:t>
            </a:r>
            <a:r>
              <a:rPr lang="es-ES" sz="4800" b="1" dirty="0">
                <a:solidFill>
                  <a:srgbClr val="002060"/>
                </a:solidFill>
              </a:rPr>
              <a:t>: Echaría del templo a los comerciantes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Salmo </a:t>
            </a:r>
            <a:r>
              <a:rPr lang="es-ES" sz="4800" b="1" dirty="0">
                <a:solidFill>
                  <a:srgbClr val="C00000"/>
                </a:solidFill>
              </a:rPr>
              <a:t>69:9</a:t>
            </a:r>
            <a:r>
              <a:rPr lang="es-ES" sz="4800" b="1" dirty="0">
                <a:solidFill>
                  <a:srgbClr val="002060"/>
                </a:solidFill>
              </a:rPr>
              <a:t>: El celo por la casa de Dios lo consumiría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Zacarías </a:t>
            </a:r>
            <a:r>
              <a:rPr lang="es-ES" sz="4800" b="1" dirty="0">
                <a:solidFill>
                  <a:srgbClr val="C00000"/>
                </a:solidFill>
              </a:rPr>
              <a:t>11:13</a:t>
            </a:r>
            <a:r>
              <a:rPr lang="es-ES" sz="4800" b="1" dirty="0">
                <a:solidFill>
                  <a:srgbClr val="002060"/>
                </a:solidFill>
              </a:rPr>
              <a:t>: Sería vendido por treinta piezas de plata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Zacarías </a:t>
            </a:r>
            <a:r>
              <a:rPr lang="es-ES" sz="4800" b="1" dirty="0">
                <a:solidFill>
                  <a:srgbClr val="C00000"/>
                </a:solidFill>
              </a:rPr>
              <a:t>13:7</a:t>
            </a:r>
            <a:r>
              <a:rPr lang="es-ES" sz="4800" b="1" dirty="0">
                <a:solidFill>
                  <a:srgbClr val="002060"/>
                </a:solidFill>
              </a:rPr>
              <a:t>: Sus propios discípulos lo abandonarían en la hora de </a:t>
            </a:r>
            <a:r>
              <a:rPr lang="es-ES" sz="4800" b="1" dirty="0" smtClean="0">
                <a:solidFill>
                  <a:srgbClr val="002060"/>
                </a:solidFill>
              </a:rPr>
              <a:t>prueba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55673" y="150479"/>
            <a:ext cx="11713029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Isaías </a:t>
            </a:r>
            <a:r>
              <a:rPr lang="es-ES" sz="4800" b="1" dirty="0">
                <a:solidFill>
                  <a:srgbClr val="C00000"/>
                </a:solidFill>
              </a:rPr>
              <a:t>53:3-6</a:t>
            </a:r>
            <a:r>
              <a:rPr lang="es-ES" sz="4800" b="1" dirty="0">
                <a:solidFill>
                  <a:srgbClr val="002060"/>
                </a:solidFill>
              </a:rPr>
              <a:t>: Moriría por los pecados del mundo y no abriría su boca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Salmo </a:t>
            </a:r>
            <a:r>
              <a:rPr lang="es-ES" sz="4800" b="1" dirty="0">
                <a:solidFill>
                  <a:srgbClr val="C00000"/>
                </a:solidFill>
              </a:rPr>
              <a:t>22:1</a:t>
            </a:r>
            <a:r>
              <a:rPr lang="es-ES" sz="4800" b="1" dirty="0">
                <a:solidFill>
                  <a:srgbClr val="002060"/>
                </a:solidFill>
              </a:rPr>
              <a:t>: Diría en la cruz: ‘Dios mío, Dios mío, ¿por qué me has desamparado?’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Salmo </a:t>
            </a:r>
            <a:r>
              <a:rPr lang="es-ES" sz="4800" b="1" dirty="0">
                <a:solidFill>
                  <a:srgbClr val="C00000"/>
                </a:solidFill>
              </a:rPr>
              <a:t>22:16</a:t>
            </a:r>
            <a:r>
              <a:rPr lang="es-ES" sz="4800" b="1" dirty="0">
                <a:solidFill>
                  <a:srgbClr val="002060"/>
                </a:solidFill>
              </a:rPr>
              <a:t>: Le atravesarían las manos y los pies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Salmo </a:t>
            </a:r>
            <a:r>
              <a:rPr lang="es-ES" sz="4800" b="1" dirty="0">
                <a:solidFill>
                  <a:srgbClr val="C00000"/>
                </a:solidFill>
              </a:rPr>
              <a:t>22:18</a:t>
            </a:r>
            <a:r>
              <a:rPr lang="es-ES" sz="4800" b="1" dirty="0">
                <a:solidFill>
                  <a:srgbClr val="002060"/>
                </a:solidFill>
              </a:rPr>
              <a:t>: Echarían suertes sobre sus </a:t>
            </a:r>
            <a:r>
              <a:rPr lang="es-ES" sz="4800" b="1" dirty="0" smtClean="0">
                <a:solidFill>
                  <a:srgbClr val="002060"/>
                </a:solidFill>
              </a:rPr>
              <a:t>vestiduras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55673" y="150479"/>
            <a:ext cx="11713029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Salmo </a:t>
            </a:r>
            <a:r>
              <a:rPr lang="es-ES" sz="4800" b="1" dirty="0">
                <a:solidFill>
                  <a:srgbClr val="C00000"/>
                </a:solidFill>
              </a:rPr>
              <a:t>22:14</a:t>
            </a:r>
            <a:r>
              <a:rPr lang="es-ES" sz="4800" b="1" dirty="0">
                <a:solidFill>
                  <a:srgbClr val="002060"/>
                </a:solidFill>
              </a:rPr>
              <a:t>: Su corazón se derramaría como agua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Isaías </a:t>
            </a:r>
            <a:r>
              <a:rPr lang="es-ES" sz="4800" b="1" dirty="0">
                <a:solidFill>
                  <a:srgbClr val="C00000"/>
                </a:solidFill>
              </a:rPr>
              <a:t>50:6</a:t>
            </a:r>
            <a:r>
              <a:rPr lang="es-ES" sz="4800" b="1" dirty="0">
                <a:solidFill>
                  <a:srgbClr val="002060"/>
                </a:solidFill>
              </a:rPr>
              <a:t>: Sus enemigos le escupirían en el </a:t>
            </a:r>
            <a:r>
              <a:rPr lang="es-ES" sz="4800" b="1" dirty="0" smtClean="0">
                <a:solidFill>
                  <a:srgbClr val="002060"/>
                </a:solidFill>
              </a:rPr>
              <a:t>rostro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Salmo </a:t>
            </a:r>
            <a:r>
              <a:rPr lang="es-ES" sz="4800" b="1" dirty="0">
                <a:solidFill>
                  <a:srgbClr val="C00000"/>
                </a:solidFill>
              </a:rPr>
              <a:t>22:8</a:t>
            </a:r>
            <a:r>
              <a:rPr lang="es-ES" sz="4800" b="1" dirty="0">
                <a:solidFill>
                  <a:srgbClr val="002060"/>
                </a:solidFill>
              </a:rPr>
              <a:t>: Sus enemigos lo desafiarían a bajarse de la cruz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Éxodo </a:t>
            </a:r>
            <a:r>
              <a:rPr lang="es-ES" sz="4800" b="1" dirty="0">
                <a:solidFill>
                  <a:srgbClr val="C00000"/>
                </a:solidFill>
              </a:rPr>
              <a:t>12:46</a:t>
            </a:r>
            <a:r>
              <a:rPr lang="es-ES" sz="4800" b="1" dirty="0">
                <a:solidFill>
                  <a:srgbClr val="002060"/>
                </a:solidFill>
              </a:rPr>
              <a:t>: Ninguno de sus huesos </a:t>
            </a:r>
            <a:r>
              <a:rPr lang="es-ES" sz="4800" b="1" dirty="0" smtClean="0">
                <a:solidFill>
                  <a:srgbClr val="002060"/>
                </a:solidFill>
              </a:rPr>
              <a:t>sería quebrado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55673" y="150479"/>
            <a:ext cx="11713029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Salmo </a:t>
            </a:r>
            <a:r>
              <a:rPr lang="es-ES" sz="4800" b="1" dirty="0">
                <a:solidFill>
                  <a:srgbClr val="C00000"/>
                </a:solidFill>
              </a:rPr>
              <a:t>22:15; 69:21</a:t>
            </a:r>
            <a:r>
              <a:rPr lang="es-ES" sz="4800" b="1" dirty="0">
                <a:solidFill>
                  <a:srgbClr val="002060"/>
                </a:solidFill>
              </a:rPr>
              <a:t>: En la cruz diría ‘sed tengo’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Jonás </a:t>
            </a:r>
            <a:r>
              <a:rPr lang="es-ES" sz="4800" b="1" dirty="0">
                <a:solidFill>
                  <a:srgbClr val="C00000"/>
                </a:solidFill>
              </a:rPr>
              <a:t>2:1: </a:t>
            </a:r>
            <a:r>
              <a:rPr lang="es-ES" sz="4800" b="1" dirty="0">
                <a:solidFill>
                  <a:srgbClr val="002060"/>
                </a:solidFill>
              </a:rPr>
              <a:t>Su pasión y sufrimiento duraría tres días y tres noches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Isaías </a:t>
            </a:r>
            <a:r>
              <a:rPr lang="es-ES" sz="4800" b="1" dirty="0">
                <a:solidFill>
                  <a:srgbClr val="C00000"/>
                </a:solidFill>
              </a:rPr>
              <a:t>53:9</a:t>
            </a:r>
            <a:r>
              <a:rPr lang="es-ES" sz="4800" b="1" dirty="0">
                <a:solidFill>
                  <a:srgbClr val="002060"/>
                </a:solidFill>
              </a:rPr>
              <a:t>: Su sepultura </a:t>
            </a:r>
            <a:r>
              <a:rPr lang="es-ES" sz="4800" b="1" dirty="0" smtClean="0">
                <a:solidFill>
                  <a:srgbClr val="002060"/>
                </a:solidFill>
              </a:rPr>
              <a:t>sería </a:t>
            </a:r>
            <a:r>
              <a:rPr lang="es-ES" sz="4800" b="1" dirty="0">
                <a:solidFill>
                  <a:srgbClr val="002060"/>
                </a:solidFill>
              </a:rPr>
              <a:t>con los ricos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Salmo </a:t>
            </a:r>
            <a:r>
              <a:rPr lang="es-ES" sz="4800" b="1" dirty="0">
                <a:solidFill>
                  <a:srgbClr val="C00000"/>
                </a:solidFill>
              </a:rPr>
              <a:t>16:10</a:t>
            </a:r>
            <a:r>
              <a:rPr lang="es-ES" sz="4800" b="1" dirty="0">
                <a:solidFill>
                  <a:srgbClr val="002060"/>
                </a:solidFill>
              </a:rPr>
              <a:t>; Isaías 53:9-11: Resucitaría de los muertos al tercer </a:t>
            </a:r>
            <a:r>
              <a:rPr lang="es-ES" sz="4800" b="1" dirty="0" smtClean="0">
                <a:solidFill>
                  <a:srgbClr val="002060"/>
                </a:solidFill>
              </a:rPr>
              <a:t>día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155673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32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155673" y="150479"/>
            <a:ext cx="11713029" cy="41549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6600" b="1" dirty="0" smtClean="0">
                <a:solidFill>
                  <a:srgbClr val="C00000"/>
                </a:solidFill>
              </a:rPr>
              <a:t>Salmo </a:t>
            </a:r>
            <a:r>
              <a:rPr lang="es-ES" sz="6600" b="1" dirty="0">
                <a:solidFill>
                  <a:srgbClr val="C00000"/>
                </a:solidFill>
              </a:rPr>
              <a:t>24</a:t>
            </a:r>
            <a:r>
              <a:rPr lang="es-ES" sz="6600" b="1" dirty="0">
                <a:solidFill>
                  <a:srgbClr val="002060"/>
                </a:solidFill>
              </a:rPr>
              <a:t>: Ascendería al cielo: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6600" b="1" dirty="0" smtClean="0">
                <a:solidFill>
                  <a:srgbClr val="C00000"/>
                </a:solidFill>
              </a:rPr>
              <a:t>Salmo </a:t>
            </a:r>
            <a:r>
              <a:rPr lang="es-ES" sz="6600" b="1" dirty="0">
                <a:solidFill>
                  <a:srgbClr val="C00000"/>
                </a:solidFill>
              </a:rPr>
              <a:t>110:1, 4</a:t>
            </a:r>
            <a:r>
              <a:rPr lang="es-ES" sz="6600" b="1" dirty="0">
                <a:solidFill>
                  <a:srgbClr val="002060"/>
                </a:solidFill>
              </a:rPr>
              <a:t>: Se sentaría a la diestra del Padre para interceder por la raza humana</a:t>
            </a:r>
          </a:p>
        </p:txBody>
      </p:sp>
    </p:spTree>
    <p:extLst>
      <p:ext uri="{BB962C8B-B14F-4D97-AF65-F5344CB8AC3E}">
        <p14:creationId xmlns:p14="http://schemas.microsoft.com/office/powerpoint/2010/main" val="22313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Juan vino a restaurar la verdad</a:t>
            </a:r>
          </a:p>
        </p:txBody>
      </p:sp>
    </p:spTree>
    <p:extLst>
      <p:ext uri="{BB962C8B-B14F-4D97-AF65-F5344CB8AC3E}">
        <p14:creationId xmlns:p14="http://schemas.microsoft.com/office/powerpoint/2010/main" val="8600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4955" y="192541"/>
            <a:ext cx="10495478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A fin de comprender cabalmente lo que significa la expresión ‘</a:t>
            </a:r>
            <a:r>
              <a:rPr lang="es-ES" sz="6000" b="1" dirty="0">
                <a:solidFill>
                  <a:srgbClr val="FF0000"/>
                </a:solidFill>
              </a:rPr>
              <a:t>el testimonio de Jesucristo’ </a:t>
            </a:r>
            <a:r>
              <a:rPr lang="es-ES" sz="6000" b="1" dirty="0">
                <a:solidFill>
                  <a:srgbClr val="002060"/>
                </a:solidFill>
              </a:rPr>
              <a:t>necesitamos regresar a </a:t>
            </a:r>
            <a:r>
              <a:rPr lang="es-ES" sz="6000" b="1" u="sng" dirty="0">
                <a:solidFill>
                  <a:srgbClr val="002060"/>
                </a:solidFill>
              </a:rPr>
              <a:t>los tiempos de Juan el Bautista</a:t>
            </a:r>
            <a:r>
              <a:rPr lang="es-ES" sz="60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31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5690" y="1627821"/>
            <a:ext cx="11105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Respondiendo Jesús, les dijo: A la verdad, Elías viene primero, y </a:t>
            </a:r>
            <a:r>
              <a:rPr lang="es-ES" sz="6600" b="1" dirty="0">
                <a:solidFill>
                  <a:srgbClr val="FFFF00"/>
                </a:solidFill>
              </a:rPr>
              <a:t>restaurará</a:t>
            </a:r>
            <a:r>
              <a:rPr lang="es-ES" sz="6600" b="1" dirty="0">
                <a:solidFill>
                  <a:schemeClr val="bg1"/>
                </a:solidFill>
              </a:rPr>
              <a:t> todas las cosas.”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Mateo 17:11: </a:t>
            </a:r>
            <a:r>
              <a:rPr lang="es-ES" dirty="0">
                <a:solidFill>
                  <a:schemeClr val="tx1"/>
                </a:solidFill>
              </a:rPr>
              <a:t>Juan vino a </a:t>
            </a:r>
            <a:r>
              <a:rPr lang="es-ES" u="sng" dirty="0">
                <a:solidFill>
                  <a:schemeClr val="tx1"/>
                </a:solidFill>
              </a:rPr>
              <a:t>restaurar</a:t>
            </a:r>
            <a:r>
              <a:rPr lang="es-ES" dirty="0">
                <a:solidFill>
                  <a:schemeClr val="tx1"/>
                </a:solidFill>
              </a:rPr>
              <a:t> lo que se había olvidado.</a:t>
            </a:r>
          </a:p>
        </p:txBody>
      </p:sp>
    </p:spTree>
    <p:extLst>
      <p:ext uri="{BB962C8B-B14F-4D97-AF65-F5344CB8AC3E}">
        <p14:creationId xmlns:p14="http://schemas.microsoft.com/office/powerpoint/2010/main" val="26821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Juan vino a preparar a un pueblo</a:t>
            </a:r>
          </a:p>
        </p:txBody>
      </p:sp>
    </p:spTree>
    <p:extLst>
      <p:ext uri="{BB962C8B-B14F-4D97-AF65-F5344CB8AC3E}">
        <p14:creationId xmlns:p14="http://schemas.microsoft.com/office/powerpoint/2010/main" val="26229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5690" y="1436092"/>
            <a:ext cx="114152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E </a:t>
            </a:r>
            <a:r>
              <a:rPr lang="es-ES" sz="5400" b="1" dirty="0">
                <a:solidFill>
                  <a:srgbClr val="FFFF00"/>
                </a:solidFill>
              </a:rPr>
              <a:t>[Juan] </a:t>
            </a:r>
            <a:r>
              <a:rPr lang="es-ES" sz="5400" b="1" dirty="0">
                <a:solidFill>
                  <a:schemeClr val="bg1"/>
                </a:solidFill>
              </a:rPr>
              <a:t>irá delante de él </a:t>
            </a:r>
            <a:r>
              <a:rPr lang="es-ES" sz="5400" b="1" dirty="0">
                <a:solidFill>
                  <a:srgbClr val="FFFF00"/>
                </a:solidFill>
              </a:rPr>
              <a:t>[de Jesús]</a:t>
            </a:r>
            <a:r>
              <a:rPr lang="es-ES" sz="5400" b="1" dirty="0">
                <a:solidFill>
                  <a:schemeClr val="bg1"/>
                </a:solidFill>
              </a:rPr>
              <a:t> con el espíritu y el poder de Elías, para hacer </a:t>
            </a:r>
            <a:r>
              <a:rPr lang="es-ES" sz="5400" b="1" dirty="0">
                <a:solidFill>
                  <a:srgbClr val="FFFF00"/>
                </a:solidFill>
              </a:rPr>
              <a:t>volver</a:t>
            </a:r>
            <a:r>
              <a:rPr lang="es-ES" sz="5400" b="1" dirty="0">
                <a:solidFill>
                  <a:schemeClr val="bg1"/>
                </a:solidFill>
              </a:rPr>
              <a:t> los corazones de los padres a los hijos, y de los rebeldes a la prudencia de los justos, para </a:t>
            </a:r>
            <a:r>
              <a:rPr lang="es-ES" sz="5400" b="1" dirty="0">
                <a:solidFill>
                  <a:srgbClr val="FFFF00"/>
                </a:solidFill>
              </a:rPr>
              <a:t>preparar al Señor </a:t>
            </a:r>
            <a:r>
              <a:rPr lang="es-ES" sz="5400" b="1" dirty="0">
                <a:solidFill>
                  <a:schemeClr val="bg1"/>
                </a:solidFill>
              </a:rPr>
              <a:t>un pueblo bien dispuesto.”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Lucas 1:17: </a:t>
            </a:r>
            <a:r>
              <a:rPr lang="es-ES" dirty="0">
                <a:solidFill>
                  <a:schemeClr val="tx1"/>
                </a:solidFill>
              </a:rPr>
              <a:t>Vino a </a:t>
            </a:r>
            <a:r>
              <a:rPr lang="es-ES" u="sng" dirty="0">
                <a:solidFill>
                  <a:schemeClr val="tx1"/>
                </a:solidFill>
              </a:rPr>
              <a:t>preparar</a:t>
            </a:r>
            <a:r>
              <a:rPr lang="es-ES" dirty="0">
                <a:solidFill>
                  <a:schemeClr val="tx1"/>
                </a:solidFill>
              </a:rPr>
              <a:t> a un pueblo para la venida del Señor.</a:t>
            </a:r>
          </a:p>
        </p:txBody>
      </p:sp>
    </p:spTree>
    <p:extLst>
      <p:ext uri="{BB962C8B-B14F-4D97-AF65-F5344CB8AC3E}">
        <p14:creationId xmlns:p14="http://schemas.microsoft.com/office/powerpoint/2010/main" val="18067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Juan habló la verdad sin temor</a:t>
            </a:r>
          </a:p>
        </p:txBody>
      </p:sp>
    </p:spTree>
    <p:extLst>
      <p:ext uri="{BB962C8B-B14F-4D97-AF65-F5344CB8AC3E}">
        <p14:creationId xmlns:p14="http://schemas.microsoft.com/office/powerpoint/2010/main" val="18797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89935" y="1450840"/>
            <a:ext cx="111055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Mientras ellos se iban, comenzó Jesús a decir de Juan a la gente: ¿Qué salisteis a ver al desierto? ¿Una </a:t>
            </a:r>
            <a:r>
              <a:rPr lang="es-ES" sz="4800" b="1" dirty="0">
                <a:solidFill>
                  <a:srgbClr val="FFFF00"/>
                </a:solidFill>
              </a:rPr>
              <a:t>caña sacudida por el viento</a:t>
            </a:r>
            <a:r>
              <a:rPr lang="es-ES" sz="4800" b="1" dirty="0">
                <a:solidFill>
                  <a:schemeClr val="bg1"/>
                </a:solidFill>
              </a:rPr>
              <a:t>? 8 ¿O qué salisteis a ver? ¿A un hombre cubierto de vestiduras delicadas? He aquí, los que llevan vestiduras delicadas, en las casas de los reyes están.”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Mateo 11:7, 8: </a:t>
            </a:r>
            <a:r>
              <a:rPr lang="es-ES" dirty="0" smtClean="0">
                <a:solidFill>
                  <a:schemeClr val="tx1"/>
                </a:solidFill>
              </a:rPr>
              <a:t>Habló </a:t>
            </a:r>
            <a:r>
              <a:rPr lang="es-ES" dirty="0">
                <a:solidFill>
                  <a:schemeClr val="tx1"/>
                </a:solidFill>
              </a:rPr>
              <a:t>claramente </a:t>
            </a:r>
            <a:r>
              <a:rPr lang="es-ES" u="sng" dirty="0">
                <a:solidFill>
                  <a:schemeClr val="tx1"/>
                </a:solidFill>
              </a:rPr>
              <a:t>sin temor </a:t>
            </a:r>
            <a:r>
              <a:rPr lang="es-ES" dirty="0">
                <a:solidFill>
                  <a:schemeClr val="tx1"/>
                </a:solidFill>
              </a:rPr>
              <a:t>ni deseos de </a:t>
            </a:r>
            <a:r>
              <a:rPr lang="es-ES" u="sng" dirty="0">
                <a:solidFill>
                  <a:schemeClr val="tx1"/>
                </a:solidFill>
              </a:rPr>
              <a:t>complacer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0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Juan ganó enemigos por su mensaje</a:t>
            </a:r>
          </a:p>
        </p:txBody>
      </p:sp>
    </p:spTree>
    <p:extLst>
      <p:ext uri="{BB962C8B-B14F-4D97-AF65-F5344CB8AC3E}">
        <p14:creationId xmlns:p14="http://schemas.microsoft.com/office/powerpoint/2010/main" val="40046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10756" y="1775305"/>
            <a:ext cx="11105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bg1"/>
                </a:solidFill>
              </a:rPr>
              <a:t>“</a:t>
            </a:r>
            <a:r>
              <a:rPr lang="es-ES" sz="8000" b="1" dirty="0">
                <a:solidFill>
                  <a:schemeClr val="bg1"/>
                </a:solidFill>
              </a:rPr>
              <a:t>Porque vino Juan, que ni comía ni bebía, y dicen: </a:t>
            </a:r>
            <a:r>
              <a:rPr lang="es-ES" sz="8000" b="1" dirty="0">
                <a:solidFill>
                  <a:srgbClr val="FFFF00"/>
                </a:solidFill>
              </a:rPr>
              <a:t>Demonio tiene</a:t>
            </a:r>
            <a:r>
              <a:rPr lang="es-ES" sz="80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Mateo 11:18: </a:t>
            </a:r>
            <a:r>
              <a:rPr lang="es-ES" dirty="0" smtClean="0">
                <a:solidFill>
                  <a:schemeClr val="tx1"/>
                </a:solidFill>
              </a:rPr>
              <a:t>Ganó </a:t>
            </a:r>
            <a:r>
              <a:rPr lang="es-ES" u="sng" dirty="0">
                <a:solidFill>
                  <a:schemeClr val="tx1"/>
                </a:solidFill>
              </a:rPr>
              <a:t>enemigos</a:t>
            </a:r>
            <a:r>
              <a:rPr lang="es-ES" dirty="0">
                <a:solidFill>
                  <a:schemeClr val="tx1"/>
                </a:solidFill>
              </a:rPr>
              <a:t>. Hasta lo acusaron de estar </a:t>
            </a:r>
            <a:r>
              <a:rPr lang="es-ES" u="sng" dirty="0">
                <a:solidFill>
                  <a:schemeClr val="tx1"/>
                </a:solidFill>
              </a:rPr>
              <a:t>endemoniado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92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10756" y="1436092"/>
            <a:ext cx="111055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Y todo el pueblo y los publicanos, cuando lo oyeron, justificaron a Dios, bautizándose con el bautismo de Juan. 30 Más los </a:t>
            </a:r>
            <a:r>
              <a:rPr lang="es-ES" sz="4800" b="1" dirty="0">
                <a:solidFill>
                  <a:srgbClr val="FFFF00"/>
                </a:solidFill>
              </a:rPr>
              <a:t>fariseos [ministros] y los intérpretes de la ley [teólogos] </a:t>
            </a:r>
            <a:r>
              <a:rPr lang="es-ES" sz="4800" b="1" dirty="0">
                <a:solidFill>
                  <a:schemeClr val="bg1"/>
                </a:solidFill>
              </a:rPr>
              <a:t>desecharon los designios de Dios respecto de sí mismos, no siendo bautizados por Juan.”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Lucas 7:29, 30: </a:t>
            </a:r>
            <a:r>
              <a:rPr lang="es-ES" dirty="0">
                <a:solidFill>
                  <a:schemeClr val="tx1"/>
                </a:solidFill>
              </a:rPr>
              <a:t>Ganó enemigos: </a:t>
            </a:r>
            <a:r>
              <a:rPr lang="es-ES" u="sng" dirty="0">
                <a:solidFill>
                  <a:schemeClr val="tx1"/>
                </a:solidFill>
              </a:rPr>
              <a:t>Ministros y teólogos.</a:t>
            </a:r>
          </a:p>
        </p:txBody>
      </p:sp>
    </p:spTree>
    <p:extLst>
      <p:ext uri="{BB962C8B-B14F-4D97-AF65-F5344CB8AC3E}">
        <p14:creationId xmlns:p14="http://schemas.microsoft.com/office/powerpoint/2010/main" val="3617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50723" y="1436092"/>
            <a:ext cx="11893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Mas os digo que Elías ya vino, y no le conocieron, sino que hicieron con él </a:t>
            </a:r>
            <a:r>
              <a:rPr lang="es-ES" sz="5400" b="1" dirty="0">
                <a:solidFill>
                  <a:srgbClr val="FFFF00"/>
                </a:solidFill>
              </a:rPr>
              <a:t>todo lo que quisieron</a:t>
            </a:r>
            <a:r>
              <a:rPr lang="es-ES" sz="5400" b="1" dirty="0">
                <a:solidFill>
                  <a:schemeClr val="bg1"/>
                </a:solidFill>
              </a:rPr>
              <a:t>; así también el Hijo del Hombre padecerá de ellos. 13 Entonces los discípulos comprendieron que les había hablado de Juan el Bautista.”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Mateo 17:12, 13: </a:t>
            </a:r>
            <a:r>
              <a:rPr lang="es-ES" dirty="0">
                <a:solidFill>
                  <a:schemeClr val="tx1"/>
                </a:solidFill>
              </a:rPr>
              <a:t>Al rechazar el mensaje de Juan rechazaron también a Jesús.</a:t>
            </a:r>
          </a:p>
        </p:txBody>
      </p:sp>
    </p:spTree>
    <p:extLst>
      <p:ext uri="{BB962C8B-B14F-4D97-AF65-F5344CB8AC3E}">
        <p14:creationId xmlns:p14="http://schemas.microsoft.com/office/powerpoint/2010/main" val="25727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Juan creció en su conocimiento</a:t>
            </a:r>
          </a:p>
        </p:txBody>
      </p:sp>
    </p:spTree>
    <p:extLst>
      <p:ext uri="{BB962C8B-B14F-4D97-AF65-F5344CB8AC3E}">
        <p14:creationId xmlns:p14="http://schemas.microsoft.com/office/powerpoint/2010/main" val="27213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Un gran despertar religioso</a:t>
            </a:r>
          </a:p>
        </p:txBody>
      </p:sp>
    </p:spTree>
    <p:extLst>
      <p:ext uri="{BB962C8B-B14F-4D97-AF65-F5344CB8AC3E}">
        <p14:creationId xmlns:p14="http://schemas.microsoft.com/office/powerpoint/2010/main" val="1936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2749183"/>
            <a:ext cx="11652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Y ya también el hacha está puesta a la raíz de los árboles; por tanto, todo árbol que no da buen fruto es cortado y </a:t>
            </a:r>
            <a:r>
              <a:rPr lang="es-ES" sz="5400" b="1" dirty="0">
                <a:solidFill>
                  <a:srgbClr val="FFFF00"/>
                </a:solidFill>
              </a:rPr>
              <a:t>echado en el fuego</a:t>
            </a:r>
            <a:r>
              <a:rPr lang="es-ES" sz="5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Mateo </a:t>
            </a:r>
            <a:r>
              <a:rPr lang="es-ES" dirty="0" smtClean="0"/>
              <a:t>3:10-12</a:t>
            </a:r>
            <a:r>
              <a:rPr lang="es-ES" dirty="0"/>
              <a:t>: </a:t>
            </a:r>
            <a:r>
              <a:rPr lang="es-ES" dirty="0">
                <a:solidFill>
                  <a:schemeClr val="tx1"/>
                </a:solidFill>
              </a:rPr>
              <a:t>Juan no era </a:t>
            </a:r>
            <a:r>
              <a:rPr lang="es-ES" u="sng" dirty="0">
                <a:solidFill>
                  <a:schemeClr val="tx1"/>
                </a:solidFill>
              </a:rPr>
              <a:t>omnisciente</a:t>
            </a:r>
            <a:r>
              <a:rPr lang="es-ES" dirty="0">
                <a:solidFill>
                  <a:schemeClr val="tx1"/>
                </a:solidFill>
              </a:rPr>
              <a:t>. Creía que Jesús iba a establecer su reino </a:t>
            </a:r>
            <a:r>
              <a:rPr lang="es-ES" u="sng" dirty="0">
                <a:solidFill>
                  <a:schemeClr val="tx1"/>
                </a:solidFill>
              </a:rPr>
              <a:t>inmediatamente</a:t>
            </a:r>
            <a:r>
              <a:rPr lang="es-ES" dirty="0">
                <a:solidFill>
                  <a:schemeClr val="tx1"/>
                </a:solidFill>
              </a:rPr>
              <a:t>. </a:t>
            </a:r>
            <a:r>
              <a:rPr lang="es-ES" u="sng" dirty="0">
                <a:solidFill>
                  <a:schemeClr val="tx1"/>
                </a:solidFill>
              </a:rPr>
              <a:t>Pero con el transcurso del tiempo, creció </a:t>
            </a:r>
            <a:r>
              <a:rPr lang="es-ES" dirty="0">
                <a:solidFill>
                  <a:schemeClr val="tx1"/>
                </a:solidFill>
              </a:rPr>
              <a:t>en su conocimiento.</a:t>
            </a:r>
          </a:p>
        </p:txBody>
      </p:sp>
    </p:spTree>
    <p:extLst>
      <p:ext uri="{BB962C8B-B14F-4D97-AF65-F5344CB8AC3E}">
        <p14:creationId xmlns:p14="http://schemas.microsoft.com/office/powerpoint/2010/main" val="736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2439" y="300952"/>
            <a:ext cx="116520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11 </a:t>
            </a:r>
            <a:r>
              <a:rPr lang="es-ES" sz="4800" b="1" dirty="0">
                <a:solidFill>
                  <a:schemeClr val="bg1"/>
                </a:solidFill>
              </a:rPr>
              <a:t>Yo a la verdad os bautizo en agua para arrepentimiento; pero el que viene tras mí, cuyo calzado yo no soy digno de llevar, es más poderoso que yo; él os bautizará en Espíritu Santo y fuego. 12 Su aventador está en su mano, y </a:t>
            </a:r>
            <a:r>
              <a:rPr lang="es-ES" sz="4800" b="1" dirty="0">
                <a:solidFill>
                  <a:srgbClr val="FFFF00"/>
                </a:solidFill>
              </a:rPr>
              <a:t>limpiará su era</a:t>
            </a:r>
            <a:r>
              <a:rPr lang="es-ES" sz="4800" b="1" dirty="0">
                <a:solidFill>
                  <a:schemeClr val="bg1"/>
                </a:solidFill>
              </a:rPr>
              <a:t>; y recogerá </a:t>
            </a:r>
            <a:r>
              <a:rPr lang="es-ES" sz="4800" b="1" dirty="0">
                <a:solidFill>
                  <a:srgbClr val="FFFF00"/>
                </a:solidFill>
              </a:rPr>
              <a:t>su trigo</a:t>
            </a:r>
            <a:r>
              <a:rPr lang="es-ES" sz="4800" b="1" dirty="0">
                <a:solidFill>
                  <a:schemeClr val="bg1"/>
                </a:solidFill>
              </a:rPr>
              <a:t> en el granero, y quemará </a:t>
            </a:r>
            <a:r>
              <a:rPr lang="es-ES" sz="4800" b="1" dirty="0">
                <a:solidFill>
                  <a:srgbClr val="FFFF00"/>
                </a:solidFill>
              </a:rPr>
              <a:t>la paja</a:t>
            </a:r>
            <a:r>
              <a:rPr lang="es-ES" sz="4800" b="1" dirty="0">
                <a:solidFill>
                  <a:schemeClr val="bg1"/>
                </a:solidFill>
              </a:rPr>
              <a:t> en fuego que nunca se apagará.”</a:t>
            </a:r>
          </a:p>
        </p:txBody>
      </p:sp>
    </p:spTree>
    <p:extLst>
      <p:ext uri="{BB962C8B-B14F-4D97-AF65-F5344CB8AC3E}">
        <p14:creationId xmlns:p14="http://schemas.microsoft.com/office/powerpoint/2010/main" val="33233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757666"/>
            <a:ext cx="116520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“Juan </a:t>
            </a:r>
            <a:r>
              <a:rPr lang="es-ES" sz="5400" b="1" dirty="0">
                <a:solidFill>
                  <a:srgbClr val="FFFF00"/>
                </a:solidFill>
              </a:rPr>
              <a:t>no comprendía plenamente </a:t>
            </a:r>
            <a:r>
              <a:rPr lang="es-ES" sz="5400" b="1" dirty="0">
                <a:solidFill>
                  <a:schemeClr val="bg1"/>
                </a:solidFill>
              </a:rPr>
              <a:t>la naturaleza del reino del Mesías. Esperaba que Israel fuese librado de sus </a:t>
            </a:r>
            <a:r>
              <a:rPr lang="es-ES" sz="5400" b="1" dirty="0">
                <a:solidFill>
                  <a:srgbClr val="FFFF00"/>
                </a:solidFill>
              </a:rPr>
              <a:t>enemigos nacionales</a:t>
            </a:r>
            <a:r>
              <a:rPr lang="es-ES" sz="5400" b="1" dirty="0">
                <a:solidFill>
                  <a:schemeClr val="bg1"/>
                </a:solidFill>
              </a:rPr>
              <a:t>; pero el gran objeto de su esperanza era la venida de un Rey de justicia y el establecimiento de </a:t>
            </a:r>
            <a:r>
              <a:rPr lang="es-ES" sz="5400" b="1" dirty="0">
                <a:solidFill>
                  <a:srgbClr val="FFFF00"/>
                </a:solidFill>
              </a:rPr>
              <a:t>Israel como nación santa</a:t>
            </a:r>
            <a:r>
              <a:rPr lang="es-ES" sz="5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DTG, pp. 78-79</a:t>
            </a:r>
          </a:p>
        </p:txBody>
      </p:sp>
    </p:spTree>
    <p:extLst>
      <p:ext uri="{BB962C8B-B14F-4D97-AF65-F5344CB8AC3E}">
        <p14:creationId xmlns:p14="http://schemas.microsoft.com/office/powerpoint/2010/main" val="6787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12104" y="418453"/>
            <a:ext cx="116520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Así </a:t>
            </a:r>
            <a:r>
              <a:rPr lang="es-ES" sz="5400" b="1" dirty="0">
                <a:solidFill>
                  <a:schemeClr val="bg1"/>
                </a:solidFill>
              </a:rPr>
              <a:t>creía que se cumpliría la profecía hecha en ocasión de su nacimiento: ‘Acordándose [Dios] de su santo pacto que sin temor </a:t>
            </a:r>
            <a:r>
              <a:rPr lang="es-ES" sz="5400" b="1" dirty="0">
                <a:solidFill>
                  <a:srgbClr val="FFFF00"/>
                </a:solidFill>
              </a:rPr>
              <a:t>librados de nuestros enemigos</a:t>
            </a:r>
            <a:r>
              <a:rPr lang="es-ES" sz="5400" b="1" dirty="0">
                <a:solidFill>
                  <a:schemeClr val="bg1"/>
                </a:solidFill>
              </a:rPr>
              <a:t>, le serviríamos en santidad y en justicia delante de él, todos los días nuestros</a:t>
            </a:r>
            <a:r>
              <a:rPr lang="es-ES" sz="5400" b="1" dirty="0" smtClean="0">
                <a:solidFill>
                  <a:schemeClr val="bg1"/>
                </a:solidFill>
              </a:rPr>
              <a:t>.’”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757666"/>
            <a:ext cx="116520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“Cuando, en ocasión del bautismo de Jesús, Juan le señaló como el cordero de Dios, una nueva luz resplandeció sobre la obra del Mesías. </a:t>
            </a:r>
            <a:r>
              <a:rPr lang="es-ES" sz="6000" b="1" dirty="0">
                <a:solidFill>
                  <a:srgbClr val="FFFF00"/>
                </a:solidFill>
              </a:rPr>
              <a:t>La mente del profeta </a:t>
            </a:r>
            <a:r>
              <a:rPr lang="es-ES" sz="6000" b="1" dirty="0">
                <a:solidFill>
                  <a:schemeClr val="bg1"/>
                </a:solidFill>
              </a:rPr>
              <a:t>fue dirigida a las palabras de </a:t>
            </a:r>
            <a:r>
              <a:rPr lang="es-ES" sz="6000" b="1" dirty="0">
                <a:solidFill>
                  <a:srgbClr val="FFFF00"/>
                </a:solidFill>
              </a:rPr>
              <a:t>Isaías</a:t>
            </a:r>
            <a:r>
              <a:rPr lang="es-ES" sz="6000" b="1" dirty="0" smtClean="0">
                <a:solidFill>
                  <a:schemeClr val="bg1"/>
                </a:solidFill>
              </a:rPr>
              <a:t>: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DTG, p. 110</a:t>
            </a:r>
          </a:p>
        </p:txBody>
      </p:sp>
    </p:spTree>
    <p:extLst>
      <p:ext uri="{BB962C8B-B14F-4D97-AF65-F5344CB8AC3E}">
        <p14:creationId xmlns:p14="http://schemas.microsoft.com/office/powerpoint/2010/main" val="303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08866" y="447950"/>
            <a:ext cx="116520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‘</a:t>
            </a:r>
            <a:r>
              <a:rPr lang="es-ES" sz="4400" b="1" dirty="0">
                <a:solidFill>
                  <a:schemeClr val="bg1"/>
                </a:solidFill>
              </a:rPr>
              <a:t>Como cordero fue llevado al matadero.’ Durante las semanas que siguieron, </a:t>
            </a:r>
            <a:r>
              <a:rPr lang="es-ES" sz="4400" b="1" dirty="0">
                <a:solidFill>
                  <a:srgbClr val="FFFF00"/>
                </a:solidFill>
              </a:rPr>
              <a:t>Juan </a:t>
            </a:r>
            <a:r>
              <a:rPr lang="es-ES" sz="4400" b="1" dirty="0" smtClean="0">
                <a:solidFill>
                  <a:srgbClr val="FFFF00"/>
                </a:solidFill>
              </a:rPr>
              <a:t>estudió </a:t>
            </a:r>
            <a:r>
              <a:rPr lang="es-ES" sz="4400" b="1" dirty="0">
                <a:solidFill>
                  <a:srgbClr val="FFFF00"/>
                </a:solidFill>
              </a:rPr>
              <a:t>con nuevo interés</a:t>
            </a:r>
            <a:r>
              <a:rPr lang="es-ES" sz="4400" b="1" dirty="0">
                <a:solidFill>
                  <a:schemeClr val="bg1"/>
                </a:solidFill>
              </a:rPr>
              <a:t> las profecías y la enseñanza de las ceremonias de los sacrificios. </a:t>
            </a:r>
            <a:r>
              <a:rPr lang="es-ES" sz="4400" b="1" dirty="0">
                <a:solidFill>
                  <a:srgbClr val="FFFF00"/>
                </a:solidFill>
              </a:rPr>
              <a:t>No distinguía claramente las dos fases</a:t>
            </a:r>
            <a:r>
              <a:rPr lang="es-ES" sz="4400" b="1" dirty="0">
                <a:solidFill>
                  <a:schemeClr val="bg1"/>
                </a:solidFill>
              </a:rPr>
              <a:t> de la obra de Cristo—como sacrificio doliente y como rey vencedor—pero veía que su venida tenía un significado </a:t>
            </a:r>
            <a:r>
              <a:rPr lang="es-ES" sz="4400" b="1" dirty="0">
                <a:solidFill>
                  <a:srgbClr val="FFFF00"/>
                </a:solidFill>
              </a:rPr>
              <a:t>más profundo</a:t>
            </a:r>
            <a:r>
              <a:rPr lang="es-ES" sz="4400" b="1" dirty="0">
                <a:solidFill>
                  <a:schemeClr val="bg1"/>
                </a:solidFill>
              </a:rPr>
              <a:t> que el que discernían los sacerdotes y el pueblo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757666"/>
            <a:ext cx="116520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“Como los discípulos del Salvador, Juan el Bautista </a:t>
            </a:r>
            <a:r>
              <a:rPr lang="es-ES" sz="5400" b="1" dirty="0">
                <a:solidFill>
                  <a:srgbClr val="FFFF00"/>
                </a:solidFill>
              </a:rPr>
              <a:t>no comprendía </a:t>
            </a:r>
            <a:r>
              <a:rPr lang="es-ES" sz="5400" b="1" dirty="0">
                <a:solidFill>
                  <a:schemeClr val="bg1"/>
                </a:solidFill>
              </a:rPr>
              <a:t>la naturaleza del reino de Cristo. Esperaba que Jesús ocupase </a:t>
            </a:r>
            <a:r>
              <a:rPr lang="es-ES" sz="5400" b="1" dirty="0">
                <a:solidFill>
                  <a:srgbClr val="FFFF00"/>
                </a:solidFill>
              </a:rPr>
              <a:t>el trono de David</a:t>
            </a:r>
            <a:r>
              <a:rPr lang="es-ES" sz="5400" b="1" dirty="0">
                <a:solidFill>
                  <a:schemeClr val="bg1"/>
                </a:solidFill>
              </a:rPr>
              <a:t>; y como pasaba el tiempo y el Salvador no asumía la autoridad real, Juan quedaba </a:t>
            </a:r>
            <a:r>
              <a:rPr lang="es-ES" sz="5400" b="1" dirty="0">
                <a:solidFill>
                  <a:srgbClr val="FFFF00"/>
                </a:solidFill>
              </a:rPr>
              <a:t>perplejo y perturbado</a:t>
            </a:r>
            <a:r>
              <a:rPr lang="es-ES" sz="5400" b="1" dirty="0" smtClean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DTG, p. 186</a:t>
            </a:r>
          </a:p>
        </p:txBody>
      </p:sp>
    </p:spTree>
    <p:extLst>
      <p:ext uri="{BB962C8B-B14F-4D97-AF65-F5344CB8AC3E}">
        <p14:creationId xmlns:p14="http://schemas.microsoft.com/office/powerpoint/2010/main" val="18505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0802" y="2057390"/>
            <a:ext cx="115054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Cuando Jesús terminó de dar instrucciones a sus doce discípulos, se fue de allí a enseñar y a predicar en las ciudades de ellos. 2 Y al oír Juan, en la cárcel, los hechos de Cristo, le </a:t>
            </a:r>
            <a:r>
              <a:rPr lang="es-ES" sz="4400" b="1" dirty="0">
                <a:solidFill>
                  <a:srgbClr val="FFFF00"/>
                </a:solidFill>
              </a:rPr>
              <a:t>envió dos de sus discípulos</a:t>
            </a:r>
            <a:r>
              <a:rPr lang="es-ES" sz="4400" b="1" dirty="0">
                <a:solidFill>
                  <a:schemeClr val="bg1"/>
                </a:solidFill>
              </a:rPr>
              <a:t>, 3 para preguntarle: ¿Eres tú aquel que había de venir, o esperaremos a otro?”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Mateo 11:1-3: </a:t>
            </a:r>
            <a:r>
              <a:rPr lang="es-ES" dirty="0">
                <a:solidFill>
                  <a:schemeClr val="tx1"/>
                </a:solidFill>
              </a:rPr>
              <a:t>Por un buen tiempo </a:t>
            </a:r>
            <a:r>
              <a:rPr lang="es-ES" u="sng" dirty="0">
                <a:solidFill>
                  <a:schemeClr val="tx1"/>
                </a:solidFill>
              </a:rPr>
              <a:t>Juan no comprendió</a:t>
            </a:r>
            <a:r>
              <a:rPr lang="es-ES" dirty="0">
                <a:solidFill>
                  <a:schemeClr val="tx1"/>
                </a:solidFill>
              </a:rPr>
              <a:t> que clase de Mesías iba a ser Jesús, pero al final de su </a:t>
            </a:r>
            <a:r>
              <a:rPr lang="es-ES" dirty="0" smtClean="0">
                <a:solidFill>
                  <a:schemeClr val="tx1"/>
                </a:solidFill>
              </a:rPr>
              <a:t>vida lo </a:t>
            </a:r>
            <a:r>
              <a:rPr lang="es-ES" dirty="0">
                <a:solidFill>
                  <a:schemeClr val="tx1"/>
                </a:solidFill>
              </a:rPr>
              <a:t>comprendió</a:t>
            </a:r>
          </a:p>
        </p:txBody>
      </p:sp>
    </p:spTree>
    <p:extLst>
      <p:ext uri="{BB962C8B-B14F-4D97-AF65-F5344CB8AC3E}">
        <p14:creationId xmlns:p14="http://schemas.microsoft.com/office/powerpoint/2010/main" val="26897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0299" y="907016"/>
            <a:ext cx="111994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Juan en la prisión, “</a:t>
            </a:r>
            <a:r>
              <a:rPr lang="es-ES" sz="5400" b="1" dirty="0">
                <a:solidFill>
                  <a:srgbClr val="FFFF00"/>
                </a:solidFill>
              </a:rPr>
              <a:t>recordó la profecía </a:t>
            </a:r>
            <a:r>
              <a:rPr lang="es-ES" sz="5400" b="1" dirty="0">
                <a:solidFill>
                  <a:schemeClr val="bg1"/>
                </a:solidFill>
              </a:rPr>
              <a:t>concerniente al Mesías [cita Isaías 61:1, 2]. . . Las palabras de Cristo no solo le declaraban el Mesías, sino que demostraban </a:t>
            </a:r>
            <a:r>
              <a:rPr lang="es-ES" sz="5400" b="1" dirty="0">
                <a:solidFill>
                  <a:srgbClr val="FFFF00"/>
                </a:solidFill>
              </a:rPr>
              <a:t>de qué manera </a:t>
            </a:r>
            <a:r>
              <a:rPr lang="es-ES" sz="5400" b="1" dirty="0">
                <a:solidFill>
                  <a:schemeClr val="bg1"/>
                </a:solidFill>
              </a:rPr>
              <a:t>había de establecerse el reino</a:t>
            </a:r>
            <a:r>
              <a:rPr lang="es-ES" sz="5400" b="1" dirty="0" smtClean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DTG, p. 188</a:t>
            </a:r>
          </a:p>
        </p:txBody>
      </p:sp>
    </p:spTree>
    <p:extLst>
      <p:ext uri="{BB962C8B-B14F-4D97-AF65-F5344CB8AC3E}">
        <p14:creationId xmlns:p14="http://schemas.microsoft.com/office/powerpoint/2010/main" val="18260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842923"/>
            <a:ext cx="12192000" cy="501675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u="sng" dirty="0">
                <a:solidFill>
                  <a:schemeClr val="bg1"/>
                </a:solidFill>
                <a:latin typeface="Bauhaus 93" panose="04030905020B02020C02" pitchFamily="82" charset="0"/>
              </a:rPr>
              <a:t>El profeta del tiempo del fin</a:t>
            </a:r>
          </a:p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Un gran despertar religioso</a:t>
            </a:r>
          </a:p>
        </p:txBody>
      </p:sp>
    </p:spTree>
    <p:extLst>
      <p:ext uri="{BB962C8B-B14F-4D97-AF65-F5344CB8AC3E}">
        <p14:creationId xmlns:p14="http://schemas.microsoft.com/office/powerpoint/2010/main" val="26566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1228" y="4057233"/>
            <a:ext cx="115045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Y salía a él Jerusalén, y toda Judea, y toda la provincia de alrededor del Jordán, 6 y eran bautizados por él en el Jordán, confesando sus pecados.”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Mateo 3:5, </a:t>
            </a:r>
            <a:r>
              <a:rPr lang="es-ES" dirty="0" smtClean="0"/>
              <a:t>6: </a:t>
            </a:r>
            <a:r>
              <a:rPr lang="es-ES" dirty="0" smtClean="0">
                <a:solidFill>
                  <a:schemeClr val="tx1"/>
                </a:solidFill>
              </a:rPr>
              <a:t>En </a:t>
            </a:r>
            <a:r>
              <a:rPr lang="es-ES" dirty="0">
                <a:solidFill>
                  <a:schemeClr val="tx1"/>
                </a:solidFill>
              </a:rPr>
              <a:t>la primavera y el verano del </a:t>
            </a:r>
            <a:r>
              <a:rPr lang="es-ES" u="sng" dirty="0">
                <a:solidFill>
                  <a:schemeClr val="tx1"/>
                </a:solidFill>
              </a:rPr>
              <a:t>año 27 </a:t>
            </a:r>
            <a:r>
              <a:rPr lang="es-ES" u="sng" dirty="0" smtClean="0">
                <a:solidFill>
                  <a:schemeClr val="tx1"/>
                </a:solidFill>
              </a:rPr>
              <a:t>d.C. </a:t>
            </a:r>
            <a:r>
              <a:rPr lang="es-ES" dirty="0">
                <a:solidFill>
                  <a:schemeClr val="tx1"/>
                </a:solidFill>
              </a:rPr>
              <a:t>ocurrieron eventos impactantes en la región de Jerusalén. Transpiraba un </a:t>
            </a:r>
            <a:r>
              <a:rPr lang="es-ES" u="sng" dirty="0">
                <a:solidFill>
                  <a:schemeClr val="tx1"/>
                </a:solidFill>
              </a:rPr>
              <a:t>gran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u="sng" dirty="0">
                <a:solidFill>
                  <a:schemeClr val="tx1"/>
                </a:solidFill>
              </a:rPr>
              <a:t>despertar</a:t>
            </a:r>
            <a:r>
              <a:rPr lang="es-ES" dirty="0">
                <a:solidFill>
                  <a:schemeClr val="tx1"/>
                </a:solidFill>
              </a:rPr>
              <a:t> religioso entre el pueblo judío. Multitudes salieron al </a:t>
            </a:r>
            <a:r>
              <a:rPr lang="es-ES" u="sng" dirty="0">
                <a:solidFill>
                  <a:schemeClr val="tx1"/>
                </a:solidFill>
              </a:rPr>
              <a:t>desierto</a:t>
            </a:r>
            <a:r>
              <a:rPr lang="es-ES" dirty="0">
                <a:solidFill>
                  <a:schemeClr val="tx1"/>
                </a:solidFill>
              </a:rPr>
              <a:t> confesando sus </a:t>
            </a:r>
            <a:r>
              <a:rPr lang="es-ES" u="sng" dirty="0">
                <a:solidFill>
                  <a:schemeClr val="tx1"/>
                </a:solidFill>
              </a:rPr>
              <a:t>pecados</a:t>
            </a:r>
            <a:r>
              <a:rPr lang="es-ES" dirty="0">
                <a:solidFill>
                  <a:schemeClr val="tx1"/>
                </a:solidFill>
              </a:rPr>
              <a:t> y siendo </a:t>
            </a:r>
            <a:r>
              <a:rPr lang="es-ES" u="sng" dirty="0">
                <a:solidFill>
                  <a:schemeClr val="tx1"/>
                </a:solidFill>
              </a:rPr>
              <a:t>bautizados</a:t>
            </a:r>
            <a:r>
              <a:rPr lang="es-ES" dirty="0">
                <a:solidFill>
                  <a:schemeClr val="tx1"/>
                </a:solidFill>
              </a:rPr>
              <a:t> por Juan. Así lo describe el evangelio según San Mateo:</a:t>
            </a:r>
          </a:p>
        </p:txBody>
      </p:sp>
    </p:spTree>
    <p:extLst>
      <p:ext uri="{BB962C8B-B14F-4D97-AF65-F5344CB8AC3E}">
        <p14:creationId xmlns:p14="http://schemas.microsoft.com/office/powerpoint/2010/main" val="27435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52259" y="3135889"/>
            <a:ext cx="11475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Y él dijo: Hasta dos mil trescientas tardes y mañanas; luego el </a:t>
            </a:r>
            <a:r>
              <a:rPr lang="es-ES" sz="6000" b="1" dirty="0">
                <a:solidFill>
                  <a:srgbClr val="FFFF00"/>
                </a:solidFill>
              </a:rPr>
              <a:t>santuario será purificado</a:t>
            </a:r>
            <a:r>
              <a:rPr lang="es-ES" sz="6000" b="1" dirty="0" smtClean="0">
                <a:solidFill>
                  <a:schemeClr val="bg1"/>
                </a:solidFill>
              </a:rPr>
              <a:t>.”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14:6, 7: </a:t>
            </a:r>
            <a:r>
              <a:rPr lang="es-ES" dirty="0">
                <a:solidFill>
                  <a:schemeClr val="tx1"/>
                </a:solidFill>
              </a:rPr>
              <a:t>Cuando estaba </a:t>
            </a:r>
            <a:r>
              <a:rPr lang="es-ES" u="sng" dirty="0">
                <a:solidFill>
                  <a:schemeClr val="tx1"/>
                </a:solidFill>
              </a:rPr>
              <a:t>por cumplirse </a:t>
            </a:r>
            <a:r>
              <a:rPr lang="es-ES" dirty="0">
                <a:solidFill>
                  <a:schemeClr val="tx1"/>
                </a:solidFill>
              </a:rPr>
              <a:t>la profecía de los 2300 días, Dios levantó un gran </a:t>
            </a:r>
            <a:r>
              <a:rPr lang="es-ES" u="sng" dirty="0">
                <a:solidFill>
                  <a:schemeClr val="tx1"/>
                </a:solidFill>
              </a:rPr>
              <a:t>reavivamiento intercontinental</a:t>
            </a:r>
            <a:r>
              <a:rPr lang="es-ES" dirty="0">
                <a:solidFill>
                  <a:schemeClr val="tx1"/>
                </a:solidFill>
              </a:rPr>
              <a:t> e </a:t>
            </a:r>
            <a:r>
              <a:rPr lang="es-ES" u="sng" dirty="0">
                <a:solidFill>
                  <a:schemeClr val="tx1"/>
                </a:solidFill>
              </a:rPr>
              <a:t>inter-</a:t>
            </a:r>
            <a:r>
              <a:rPr lang="es-ES" u="sng" dirty="0" err="1">
                <a:solidFill>
                  <a:schemeClr val="tx1"/>
                </a:solidFill>
              </a:rPr>
              <a:t>denominacional</a:t>
            </a:r>
            <a:r>
              <a:rPr lang="es-ES" u="sng" dirty="0">
                <a:solidFill>
                  <a:schemeClr val="tx1"/>
                </a:solidFill>
              </a:rPr>
              <a:t> (Daniel 8:14; Apocalipsis 10).</a:t>
            </a:r>
          </a:p>
        </p:txBody>
      </p:sp>
    </p:spTree>
    <p:extLst>
      <p:ext uri="{BB962C8B-B14F-4D97-AF65-F5344CB8AC3E}">
        <p14:creationId xmlns:p14="http://schemas.microsoft.com/office/powerpoint/2010/main" val="5554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38361" y="436934"/>
            <a:ext cx="111994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Vi volar por en medio del cielo a otro ángel, que tenía el evangelio eterno para predicarlo a los moradores de la tierra, a toda nación, tribu, lengua y pueblo 7 diciendo a gran voz: Temed a Dios, y dadle gloria, porque </a:t>
            </a:r>
            <a:r>
              <a:rPr lang="es-ES" sz="4800" b="1" dirty="0">
                <a:solidFill>
                  <a:srgbClr val="FFFF00"/>
                </a:solidFill>
              </a:rPr>
              <a:t>la hora de su juicio ha llegado</a:t>
            </a:r>
            <a:r>
              <a:rPr lang="es-ES" sz="4800" b="1" dirty="0">
                <a:solidFill>
                  <a:schemeClr val="bg1"/>
                </a:solidFill>
              </a:rPr>
              <a:t>; y adorad a aquel que hizo el cielo y la tierra, el mar y las fuentes de las aguas.”</a:t>
            </a:r>
          </a:p>
        </p:txBody>
      </p:sp>
    </p:spTree>
    <p:extLst>
      <p:ext uri="{BB962C8B-B14F-4D97-AF65-F5344CB8AC3E}">
        <p14:creationId xmlns:p14="http://schemas.microsoft.com/office/powerpoint/2010/main" val="34919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Elena White no pretendió ser profetiza</a:t>
            </a:r>
          </a:p>
        </p:txBody>
      </p:sp>
    </p:spTree>
    <p:extLst>
      <p:ext uri="{BB962C8B-B14F-4D97-AF65-F5344CB8AC3E}">
        <p14:creationId xmlns:p14="http://schemas.microsoft.com/office/powerpoint/2010/main" val="1702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0299" y="907016"/>
            <a:ext cx="111994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“Durante el discurso dije que </a:t>
            </a:r>
            <a:r>
              <a:rPr lang="es-ES" sz="4000" b="1" dirty="0">
                <a:solidFill>
                  <a:srgbClr val="FFFF00"/>
                </a:solidFill>
              </a:rPr>
              <a:t>no pretendía ser profetiza</a:t>
            </a:r>
            <a:r>
              <a:rPr lang="es-ES" sz="4000" b="1" dirty="0">
                <a:solidFill>
                  <a:schemeClr val="bg1"/>
                </a:solidFill>
              </a:rPr>
              <a:t>. Algunos se sorprendieron ante esta declaración y como mucho se está diciendo acerca de esto, daré una explicación. Otros me han llamado profetiza, pero </a:t>
            </a:r>
            <a:r>
              <a:rPr lang="es-ES" sz="4000" b="1" dirty="0">
                <a:solidFill>
                  <a:srgbClr val="FFFF00"/>
                </a:solidFill>
              </a:rPr>
              <a:t>nunca pretendí ese título</a:t>
            </a:r>
            <a:r>
              <a:rPr lang="es-ES" sz="4000" b="1" dirty="0">
                <a:solidFill>
                  <a:schemeClr val="bg1"/>
                </a:solidFill>
              </a:rPr>
              <a:t>. No he sentido que era mi deber designarme así. Los que osadamente pretenden que son profetas en este nuestro día, son con frecuencia un reproche para la causa de Cristo</a:t>
            </a:r>
            <a:r>
              <a:rPr lang="es-ES" sz="4000" b="1" dirty="0" smtClean="0">
                <a:solidFill>
                  <a:schemeClr val="bg1"/>
                </a:solidFill>
              </a:rPr>
              <a:t>.”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Mensajes Selectos, tomo 1, p. 40</a:t>
            </a:r>
          </a:p>
        </p:txBody>
      </p:sp>
    </p:spTree>
    <p:extLst>
      <p:ext uri="{BB962C8B-B14F-4D97-AF65-F5344CB8AC3E}">
        <p14:creationId xmlns:p14="http://schemas.microsoft.com/office/powerpoint/2010/main" val="20200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0299" y="907016"/>
            <a:ext cx="111994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“La última vez que estuve en </a:t>
            </a:r>
            <a:r>
              <a:rPr lang="es-ES" sz="4400" b="1" dirty="0" err="1">
                <a:solidFill>
                  <a:schemeClr val="bg1"/>
                </a:solidFill>
              </a:rPr>
              <a:t>Battle</a:t>
            </a:r>
            <a:r>
              <a:rPr lang="es-ES" sz="4400" b="1" dirty="0">
                <a:solidFill>
                  <a:schemeClr val="bg1"/>
                </a:solidFill>
              </a:rPr>
              <a:t> Creek, dije delante de una gran congregación que </a:t>
            </a:r>
            <a:r>
              <a:rPr lang="es-ES" sz="4400" b="1" dirty="0">
                <a:solidFill>
                  <a:srgbClr val="FFFF00"/>
                </a:solidFill>
              </a:rPr>
              <a:t>no pretendía ser profetiza</a:t>
            </a:r>
            <a:r>
              <a:rPr lang="es-ES" sz="4400" b="1" dirty="0">
                <a:solidFill>
                  <a:schemeClr val="bg1"/>
                </a:solidFill>
              </a:rPr>
              <a:t>. Dos veces me referí a este asunto, con el propósito de hacer cada vez esta declaración: ‘</a:t>
            </a:r>
            <a:r>
              <a:rPr lang="es-ES" sz="4400" b="1" dirty="0">
                <a:solidFill>
                  <a:srgbClr val="FFFF00"/>
                </a:solidFill>
              </a:rPr>
              <a:t>No pretendo ser profetiza</a:t>
            </a:r>
            <a:r>
              <a:rPr lang="es-ES" sz="4400" b="1" dirty="0">
                <a:solidFill>
                  <a:schemeClr val="bg1"/>
                </a:solidFill>
              </a:rPr>
              <a:t>.’ Si digo algo diferente a esto, entiendan todos ahora que lo que quería decir era que </a:t>
            </a:r>
            <a:r>
              <a:rPr lang="es-ES" sz="4400" b="1" dirty="0">
                <a:solidFill>
                  <a:srgbClr val="FFFF00"/>
                </a:solidFill>
              </a:rPr>
              <a:t>no pretendo el título de profeta</a:t>
            </a:r>
            <a:r>
              <a:rPr lang="es-ES" sz="4400" b="1" dirty="0">
                <a:solidFill>
                  <a:schemeClr val="bg1"/>
                </a:solidFill>
              </a:rPr>
              <a:t> o profetiza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Mensajes Selectos, tomo 1, p. 39</a:t>
            </a:r>
          </a:p>
        </p:txBody>
      </p:sp>
    </p:spTree>
    <p:extLst>
      <p:ext uri="{BB962C8B-B14F-4D97-AF65-F5344CB8AC3E}">
        <p14:creationId xmlns:p14="http://schemas.microsoft.com/office/powerpoint/2010/main" val="12757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59656" y="1794281"/>
            <a:ext cx="4903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Juan el Bautista vino a 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3" y="318250"/>
            <a:ext cx="471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Los judíos podrían haber discernido al </a:t>
            </a:r>
            <a:r>
              <a:rPr lang="es-ES" sz="3200" dirty="0" smtClean="0">
                <a:solidFill>
                  <a:srgbClr val="4472C4">
                    <a:lumMod val="50000"/>
                  </a:srgbClr>
                </a:solidFill>
              </a:rPr>
              <a:t>Mesías…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45393" y="4156430"/>
            <a:ext cx="4577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Rechazaron a Jesús...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59656" y="5299793"/>
            <a:ext cx="4033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Establecer a Israel como nación </a:t>
            </a:r>
            <a:r>
              <a:rPr lang="es-ES" sz="3200" dirty="0" smtClean="0">
                <a:solidFill>
                  <a:srgbClr val="4472C4">
                    <a:lumMod val="50000"/>
                  </a:srgbClr>
                </a:solidFill>
              </a:rPr>
              <a:t>Santa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45393" y="2764612"/>
            <a:ext cx="471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A Juan el Bautista lo acusaron de...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946710" y="3802519"/>
            <a:ext cx="5104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preparar un pueblo para Jesús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946709" y="1387310"/>
            <a:ext cx="5018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tan solo con el Antiguo Testamento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946710" y="266638"/>
            <a:ext cx="5104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rechazando a Juan el Bautista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946709" y="2564556"/>
            <a:ext cx="4817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C. </a:t>
            </a:r>
            <a:r>
              <a:rPr lang="es-ES" sz="3200" dirty="0">
                <a:latin typeface="Calibri" panose="020F0502020204030204"/>
              </a:rPr>
              <a:t>Objeto de la esperanza de Juan el </a:t>
            </a:r>
            <a:r>
              <a:rPr lang="es-ES" sz="3200" dirty="0" smtClean="0">
                <a:latin typeface="Calibri" panose="020F0502020204030204"/>
              </a:rPr>
              <a:t>Bautista</a:t>
            </a:r>
            <a:endParaRPr lang="es-ES" sz="3200" dirty="0">
              <a:latin typeface="Calibri" panose="020F050202020403020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946709" y="5929912"/>
            <a:ext cx="475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lang="es-ES" sz="3200" dirty="0">
                <a:solidFill>
                  <a:prstClr val="black"/>
                </a:solidFill>
              </a:rPr>
              <a:t>estar endemoniado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946709" y="5040483"/>
            <a:ext cx="501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s-ES" sz="3200" dirty="0">
                <a:solidFill>
                  <a:prstClr val="black"/>
                </a:solidFill>
              </a:rPr>
              <a:t>h</a:t>
            </a:r>
            <a:r>
              <a:rPr lang="es-ES" sz="3200" noProof="0" dirty="0" err="1" smtClean="0">
                <a:solidFill>
                  <a:prstClr val="black"/>
                </a:solidFill>
              </a:rPr>
              <a:t>acer</a:t>
            </a:r>
            <a:r>
              <a:rPr lang="es-ES" sz="3200" noProof="0" dirty="0" smtClean="0">
                <a:solidFill>
                  <a:prstClr val="black"/>
                </a:solidFill>
              </a:rPr>
              <a:t> milagros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0289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Elena White era la mensajera del Señor</a:t>
            </a:r>
          </a:p>
        </p:txBody>
      </p:sp>
    </p:spTree>
    <p:extLst>
      <p:ext uri="{BB962C8B-B14F-4D97-AF65-F5344CB8AC3E}">
        <p14:creationId xmlns:p14="http://schemas.microsoft.com/office/powerpoint/2010/main" val="13223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0299" y="907016"/>
            <a:ext cx="111994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“Nunca he pretendido </a:t>
            </a:r>
            <a:r>
              <a:rPr lang="es-ES" sz="4800" b="1" dirty="0">
                <a:solidFill>
                  <a:srgbClr val="FFFF00"/>
                </a:solidFill>
              </a:rPr>
              <a:t>ser profetiza</a:t>
            </a:r>
            <a:r>
              <a:rPr lang="es-ES" sz="4800" b="1" dirty="0">
                <a:solidFill>
                  <a:schemeClr val="bg1"/>
                </a:solidFill>
              </a:rPr>
              <a:t>. Si otros me llaman así, no les discuto. Pero mi obra ha abarcado tantos aspectos que no puedo llamarme sino </a:t>
            </a:r>
            <a:r>
              <a:rPr lang="es-ES" sz="4800" b="1" dirty="0">
                <a:solidFill>
                  <a:srgbClr val="FFFF00"/>
                </a:solidFill>
              </a:rPr>
              <a:t>mensajera</a:t>
            </a:r>
            <a:r>
              <a:rPr lang="es-ES" sz="4800" b="1" dirty="0">
                <a:solidFill>
                  <a:schemeClr val="bg1"/>
                </a:solidFill>
              </a:rPr>
              <a:t> enviada para dar un mensaje del Señor a Su pueblo y para ocuparme de cualquier actividad que El me señale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Mensajes Selectos, tomo 1, p. 40</a:t>
            </a:r>
          </a:p>
        </p:txBody>
      </p:sp>
    </p:spTree>
    <p:extLst>
      <p:ext uri="{BB962C8B-B14F-4D97-AF65-F5344CB8AC3E}">
        <p14:creationId xmlns:p14="http://schemas.microsoft.com/office/powerpoint/2010/main" val="22466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757666"/>
            <a:ext cx="117544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“Algunos han tropezado en el hecho de que dije que no pretendía ser profetiza y han preguntado: ¿Por qué? No he tenido otra pretensión sino la de que se me ha indicado que soy la </a:t>
            </a:r>
            <a:r>
              <a:rPr lang="es-ES" sz="4800" b="1" dirty="0">
                <a:solidFill>
                  <a:srgbClr val="FFFF00"/>
                </a:solidFill>
              </a:rPr>
              <a:t>mensajera del Señor</a:t>
            </a:r>
            <a:r>
              <a:rPr lang="es-ES" sz="4800" b="1" dirty="0">
                <a:solidFill>
                  <a:schemeClr val="bg1"/>
                </a:solidFill>
              </a:rPr>
              <a:t>; que él me llamo en mi juventud para ser </a:t>
            </a:r>
            <a:r>
              <a:rPr lang="es-ES" sz="4800" b="1" dirty="0">
                <a:solidFill>
                  <a:srgbClr val="FFFF00"/>
                </a:solidFill>
              </a:rPr>
              <a:t>su mensajera</a:t>
            </a:r>
            <a:r>
              <a:rPr lang="es-ES" sz="4800" b="1" dirty="0">
                <a:solidFill>
                  <a:schemeClr val="bg1"/>
                </a:solidFill>
              </a:rPr>
              <a:t>, para recibir su palabra y dar un mensaje claro y decidido en el nombre del Señor Jesús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Mensajes Selectos, tomo 1, p. 36</a:t>
            </a:r>
          </a:p>
        </p:txBody>
      </p:sp>
    </p:spTree>
    <p:extLst>
      <p:ext uri="{BB962C8B-B14F-4D97-AF65-F5344CB8AC3E}">
        <p14:creationId xmlns:p14="http://schemas.microsoft.com/office/powerpoint/2010/main" val="11150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Elena White fue más que un profeta</a:t>
            </a:r>
          </a:p>
        </p:txBody>
      </p:sp>
    </p:spTree>
    <p:extLst>
      <p:ext uri="{BB962C8B-B14F-4D97-AF65-F5344CB8AC3E}">
        <p14:creationId xmlns:p14="http://schemas.microsoft.com/office/powerpoint/2010/main" val="6920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4954" y="192541"/>
            <a:ext cx="11144761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El pueblo judío estaba consciente que </a:t>
            </a:r>
            <a:r>
              <a:rPr lang="es-ES" sz="4400" b="1" dirty="0">
                <a:solidFill>
                  <a:srgbClr val="FF0000"/>
                </a:solidFill>
              </a:rPr>
              <a:t>estaban por ocurrir </a:t>
            </a:r>
            <a:r>
              <a:rPr lang="es-ES" sz="4400" b="1" dirty="0">
                <a:solidFill>
                  <a:srgbClr val="002060"/>
                </a:solidFill>
              </a:rPr>
              <a:t>eventos muy significativos. Sabían que estaba por comenzar la </a:t>
            </a:r>
            <a:r>
              <a:rPr lang="es-ES" sz="4400" b="1" dirty="0">
                <a:solidFill>
                  <a:srgbClr val="FF0000"/>
                </a:solidFill>
              </a:rPr>
              <a:t>última de las setenta</a:t>
            </a:r>
            <a:r>
              <a:rPr lang="es-ES" sz="4400" b="1" dirty="0">
                <a:solidFill>
                  <a:srgbClr val="002060"/>
                </a:solidFill>
              </a:rPr>
              <a:t> semanas y entre el pueblo había </a:t>
            </a:r>
            <a:r>
              <a:rPr lang="es-ES" sz="4400" b="1" dirty="0">
                <a:solidFill>
                  <a:srgbClr val="FF0000"/>
                </a:solidFill>
              </a:rPr>
              <a:t>gran expectativa </a:t>
            </a:r>
            <a:r>
              <a:rPr lang="es-ES" sz="4400" b="1" dirty="0">
                <a:solidFill>
                  <a:srgbClr val="002060"/>
                </a:solidFill>
              </a:rPr>
              <a:t>que el </a:t>
            </a:r>
            <a:r>
              <a:rPr lang="es-ES" sz="4400" b="1" dirty="0">
                <a:solidFill>
                  <a:srgbClr val="FF0000"/>
                </a:solidFill>
              </a:rPr>
              <a:t>Mesías</a:t>
            </a:r>
            <a:r>
              <a:rPr lang="es-ES" sz="4400" b="1" dirty="0">
                <a:solidFill>
                  <a:srgbClr val="002060"/>
                </a:solidFill>
              </a:rPr>
              <a:t> estaba a punto de aparecer (vea Daniel 9:24-27). Sabían que el canon del antiguo testamento </a:t>
            </a:r>
            <a:r>
              <a:rPr lang="es-ES" sz="4400" b="1" dirty="0">
                <a:solidFill>
                  <a:srgbClr val="FF0000"/>
                </a:solidFill>
              </a:rPr>
              <a:t>había concluido </a:t>
            </a:r>
            <a:r>
              <a:rPr lang="es-ES" sz="4400" b="1" dirty="0">
                <a:solidFill>
                  <a:srgbClr val="002060"/>
                </a:solidFill>
              </a:rPr>
              <a:t>con la promesa que Dios enviaría a </a:t>
            </a:r>
            <a:r>
              <a:rPr lang="es-ES" sz="4400" b="1" dirty="0">
                <a:solidFill>
                  <a:srgbClr val="FF0000"/>
                </a:solidFill>
              </a:rPr>
              <a:t>Elías</a:t>
            </a:r>
            <a:r>
              <a:rPr lang="es-ES" sz="4400" b="1" dirty="0">
                <a:solidFill>
                  <a:srgbClr val="002060"/>
                </a:solidFill>
              </a:rPr>
              <a:t> antes del día grande y terrible de Jehová. </a:t>
            </a:r>
          </a:p>
        </p:txBody>
      </p:sp>
    </p:spTree>
    <p:extLst>
      <p:ext uri="{BB962C8B-B14F-4D97-AF65-F5344CB8AC3E}">
        <p14:creationId xmlns:p14="http://schemas.microsoft.com/office/powerpoint/2010/main" val="23058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757666"/>
            <a:ext cx="11357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“Mi </a:t>
            </a:r>
            <a:r>
              <a:rPr lang="es-ES" sz="6000" b="1" dirty="0">
                <a:solidFill>
                  <a:schemeClr val="bg1"/>
                </a:solidFill>
              </a:rPr>
              <a:t>obra incluye </a:t>
            </a:r>
            <a:r>
              <a:rPr lang="es-ES" sz="6000" b="1" dirty="0">
                <a:solidFill>
                  <a:srgbClr val="FFFF00"/>
                </a:solidFill>
              </a:rPr>
              <a:t>mucho más </a:t>
            </a:r>
            <a:r>
              <a:rPr lang="es-ES" sz="6000" b="1" dirty="0">
                <a:solidFill>
                  <a:schemeClr val="bg1"/>
                </a:solidFill>
              </a:rPr>
              <a:t>de lo que indica ese nombre. Me considero a mí misma como una </a:t>
            </a:r>
            <a:r>
              <a:rPr lang="es-ES" sz="6000" b="1" dirty="0">
                <a:solidFill>
                  <a:srgbClr val="FFFF00"/>
                </a:solidFill>
              </a:rPr>
              <a:t>mensajera</a:t>
            </a:r>
            <a:r>
              <a:rPr lang="es-ES" sz="6000" b="1" dirty="0">
                <a:solidFill>
                  <a:schemeClr val="bg1"/>
                </a:solidFill>
              </a:rPr>
              <a:t> a quien el Señor le ha confiado mensajes para su pueblo</a:t>
            </a:r>
            <a:r>
              <a:rPr lang="es-ES" sz="6000" b="1" dirty="0" smtClean="0">
                <a:solidFill>
                  <a:schemeClr val="bg1"/>
                </a:solidFill>
              </a:rPr>
              <a:t>.”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Mensajes Selectos, tomo 1, p. 40</a:t>
            </a:r>
          </a:p>
        </p:txBody>
      </p:sp>
    </p:spTree>
    <p:extLst>
      <p:ext uri="{BB962C8B-B14F-4D97-AF65-F5344CB8AC3E}">
        <p14:creationId xmlns:p14="http://schemas.microsoft.com/office/powerpoint/2010/main" val="14113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757666"/>
            <a:ext cx="11357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“Mi misión abarca la obra de un profeta, pero no termina allí. </a:t>
            </a:r>
            <a:r>
              <a:rPr lang="es-ES" sz="6000" b="1" dirty="0">
                <a:solidFill>
                  <a:srgbClr val="FFFF00"/>
                </a:solidFill>
              </a:rPr>
              <a:t>Abarca mucho más </a:t>
            </a:r>
            <a:r>
              <a:rPr lang="es-ES" sz="6000" b="1" dirty="0">
                <a:solidFill>
                  <a:schemeClr val="bg1"/>
                </a:solidFill>
              </a:rPr>
              <a:t>de lo que puedan imaginar las mentes de los que han estado sembrando semillas de incredulidad</a:t>
            </a:r>
            <a:r>
              <a:rPr lang="es-ES" sz="6000" b="1" dirty="0" smtClean="0">
                <a:solidFill>
                  <a:schemeClr val="bg1"/>
                </a:solidFill>
              </a:rPr>
              <a:t>.”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Mensajes Selectos, tomo 1, pp. 40, 41</a:t>
            </a:r>
          </a:p>
        </p:txBody>
      </p:sp>
    </p:spTree>
    <p:extLst>
      <p:ext uri="{BB962C8B-B14F-4D97-AF65-F5344CB8AC3E}">
        <p14:creationId xmlns:p14="http://schemas.microsoft.com/office/powerpoint/2010/main" val="37952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757666"/>
            <a:ext cx="113571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“Por qué no he pretendido ser profetiza? Porque en estos días muchos que osadamente pretenden ser profetas son un reproche para la causa de Cristo, y porque mi obra incluye </a:t>
            </a:r>
            <a:r>
              <a:rPr lang="es-ES" sz="5400" b="1" dirty="0">
                <a:solidFill>
                  <a:srgbClr val="FFFF00"/>
                </a:solidFill>
              </a:rPr>
              <a:t>mucho más </a:t>
            </a:r>
            <a:r>
              <a:rPr lang="es-ES" sz="5400" b="1" dirty="0">
                <a:solidFill>
                  <a:schemeClr val="bg1"/>
                </a:solidFill>
              </a:rPr>
              <a:t>de lo que significa la palabra ‘profeta</a:t>
            </a:r>
            <a:r>
              <a:rPr lang="es-ES" sz="5400" b="1" dirty="0" smtClean="0">
                <a:solidFill>
                  <a:schemeClr val="bg1"/>
                </a:solidFill>
              </a:rPr>
              <a:t>.’”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Mensajes Selectos, tomo 1, p. 37</a:t>
            </a:r>
          </a:p>
        </p:txBody>
      </p:sp>
    </p:spTree>
    <p:extLst>
      <p:ext uri="{BB962C8B-B14F-4D97-AF65-F5344CB8AC3E}">
        <p14:creationId xmlns:p14="http://schemas.microsoft.com/office/powerpoint/2010/main" val="28821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11261" y="399018"/>
            <a:ext cx="10495478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Elena White escribió </a:t>
            </a:r>
            <a:r>
              <a:rPr lang="es-ES" sz="4800" b="1" dirty="0">
                <a:solidFill>
                  <a:srgbClr val="FF0000"/>
                </a:solidFill>
              </a:rPr>
              <a:t>sobre muchos temas </a:t>
            </a:r>
            <a:r>
              <a:rPr lang="es-ES" sz="4800" b="1" dirty="0">
                <a:solidFill>
                  <a:srgbClr val="002060"/>
                </a:solidFill>
              </a:rPr>
              <a:t>que cubren </a:t>
            </a:r>
            <a:r>
              <a:rPr lang="es-ES" sz="4800" b="1" dirty="0">
                <a:solidFill>
                  <a:srgbClr val="FF0000"/>
                </a:solidFill>
              </a:rPr>
              <a:t>todas las dimensiones de la vida</a:t>
            </a:r>
            <a:r>
              <a:rPr lang="es-ES" sz="4800" b="1" dirty="0">
                <a:solidFill>
                  <a:srgbClr val="002060"/>
                </a:solidFill>
              </a:rPr>
              <a:t>. Nuestras instituciones y nuestras vidas personales </a:t>
            </a:r>
            <a:r>
              <a:rPr lang="es-ES" sz="4800" b="1" dirty="0">
                <a:solidFill>
                  <a:srgbClr val="FF0000"/>
                </a:solidFill>
              </a:rPr>
              <a:t>estarían en mejor condición </a:t>
            </a:r>
            <a:r>
              <a:rPr lang="es-ES" sz="4800" b="1" dirty="0">
                <a:solidFill>
                  <a:srgbClr val="002060"/>
                </a:solidFill>
              </a:rPr>
              <a:t>si le hiciéramos caso a los consejos que ella dio en los siguientes libros:</a:t>
            </a:r>
          </a:p>
        </p:txBody>
      </p:sp>
    </p:spTree>
    <p:extLst>
      <p:ext uri="{BB962C8B-B14F-4D97-AF65-F5344CB8AC3E}">
        <p14:creationId xmlns:p14="http://schemas.microsoft.com/office/powerpoint/2010/main" val="2131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11261" y="399018"/>
            <a:ext cx="10495478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Salud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(El Ministerio de Curación, Consejos sobre la Salud, Consejos sobre el Régimen Alimenticio, Ministerio Medico)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Educación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(La Educación, Fundamentos de la Educación Cristiana</a:t>
            </a:r>
            <a:r>
              <a:rPr lang="es-ES" sz="4800" b="1" dirty="0" smtClean="0">
                <a:solidFill>
                  <a:srgbClr val="002060"/>
                </a:solidFill>
              </a:rPr>
              <a:t>)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11261" y="399018"/>
            <a:ext cx="10495478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Publicaciones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(El </a:t>
            </a:r>
            <a:r>
              <a:rPr lang="es-ES" sz="4800" b="1" dirty="0" err="1">
                <a:solidFill>
                  <a:srgbClr val="002060"/>
                </a:solidFill>
              </a:rPr>
              <a:t>Colportor</a:t>
            </a:r>
            <a:r>
              <a:rPr lang="es-ES" sz="4800" b="1" dirty="0">
                <a:solidFill>
                  <a:srgbClr val="002060"/>
                </a:solidFill>
              </a:rPr>
              <a:t> Evangélico)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Administración </a:t>
            </a:r>
            <a:r>
              <a:rPr lang="es-ES" sz="4800" b="1" dirty="0">
                <a:solidFill>
                  <a:srgbClr val="C00000"/>
                </a:solidFill>
              </a:rPr>
              <a:t>de la igle</a:t>
            </a:r>
            <a:r>
              <a:rPr lang="es-ES" sz="4800" b="1" dirty="0">
                <a:solidFill>
                  <a:srgbClr val="002060"/>
                </a:solidFill>
              </a:rPr>
              <a:t>sia (Testimonios para los Ministros)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Ministerial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(Obreros Evangélicos)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Obra </a:t>
            </a:r>
            <a:r>
              <a:rPr lang="es-ES" sz="4800" b="1" dirty="0">
                <a:solidFill>
                  <a:srgbClr val="C00000"/>
                </a:solidFill>
              </a:rPr>
              <a:t>de Beneficencia </a:t>
            </a:r>
            <a:r>
              <a:rPr lang="es-ES" sz="4800" b="1" dirty="0">
                <a:solidFill>
                  <a:srgbClr val="002060"/>
                </a:solidFill>
              </a:rPr>
              <a:t>(Ministerio de la Bondad</a:t>
            </a:r>
            <a:r>
              <a:rPr lang="es-ES" sz="4800" b="1" dirty="0" smtClean="0">
                <a:solidFill>
                  <a:srgbClr val="002060"/>
                </a:solidFill>
              </a:rPr>
              <a:t>)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208661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77331" y="82450"/>
            <a:ext cx="11198958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Evangelismo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(El Evangelismo)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Teología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(la serie del Conflicto)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Hogar </a:t>
            </a:r>
            <a:r>
              <a:rPr lang="es-ES" sz="4800" b="1" dirty="0">
                <a:solidFill>
                  <a:srgbClr val="C00000"/>
                </a:solidFill>
              </a:rPr>
              <a:t>y Familia </a:t>
            </a:r>
            <a:r>
              <a:rPr lang="es-ES" sz="4800" b="1" dirty="0">
                <a:solidFill>
                  <a:srgbClr val="002060"/>
                </a:solidFill>
              </a:rPr>
              <a:t>(El Hogar Cristiano)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Vida </a:t>
            </a:r>
            <a:r>
              <a:rPr lang="es-ES" sz="4800" b="1" dirty="0">
                <a:solidFill>
                  <a:srgbClr val="C00000"/>
                </a:solidFill>
              </a:rPr>
              <a:t>devocional </a:t>
            </a:r>
            <a:r>
              <a:rPr lang="es-ES" sz="4800" b="1" dirty="0">
                <a:solidFill>
                  <a:srgbClr val="002060"/>
                </a:solidFill>
              </a:rPr>
              <a:t>(El Camino a Cristo, La Vida Santificada)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Educación </a:t>
            </a:r>
            <a:r>
              <a:rPr lang="es-ES" sz="4800" b="1" dirty="0">
                <a:solidFill>
                  <a:srgbClr val="C00000"/>
                </a:solidFill>
              </a:rPr>
              <a:t>de los niños </a:t>
            </a:r>
            <a:r>
              <a:rPr lang="es-ES" sz="4800" b="1" dirty="0">
                <a:solidFill>
                  <a:srgbClr val="002060"/>
                </a:solidFill>
              </a:rPr>
              <a:t>(Conducción del </a:t>
            </a:r>
            <a:r>
              <a:rPr lang="es-ES" sz="4800" b="1" dirty="0" smtClean="0">
                <a:solidFill>
                  <a:srgbClr val="002060"/>
                </a:solidFill>
              </a:rPr>
              <a:t>Niño</a:t>
            </a:r>
            <a:r>
              <a:rPr lang="es-ES" sz="4800" b="1" dirty="0">
                <a:solidFill>
                  <a:srgbClr val="002060"/>
                </a:solidFill>
              </a:rPr>
              <a:t>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C00000"/>
                </a:solidFill>
              </a:rPr>
              <a:t>Finanzas</a:t>
            </a:r>
            <a:r>
              <a:rPr lang="es-ES" sz="4800" b="1" dirty="0" smtClean="0">
                <a:solidFill>
                  <a:srgbClr val="002060"/>
                </a:solidFill>
              </a:rPr>
              <a:t> (Consejos </a:t>
            </a:r>
            <a:r>
              <a:rPr lang="es-ES" sz="4800" b="1" dirty="0">
                <a:solidFill>
                  <a:srgbClr val="002060"/>
                </a:solidFill>
              </a:rPr>
              <a:t>sobre Mayordomía Cristiana)</a:t>
            </a:r>
          </a:p>
        </p:txBody>
      </p:sp>
    </p:spTree>
    <p:extLst>
      <p:ext uri="{BB962C8B-B14F-4D97-AF65-F5344CB8AC3E}">
        <p14:creationId xmlns:p14="http://schemas.microsoft.com/office/powerpoint/2010/main" val="33824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Elena White tenía el testimonio de Jesucristo</a:t>
            </a:r>
          </a:p>
        </p:txBody>
      </p:sp>
    </p:spTree>
    <p:extLst>
      <p:ext uri="{BB962C8B-B14F-4D97-AF65-F5344CB8AC3E}">
        <p14:creationId xmlns:p14="http://schemas.microsoft.com/office/powerpoint/2010/main" val="544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757666"/>
            <a:ext cx="114750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Entonces el dragón se llenó de ira contra la mujer; y se fue a hacer guerra contra el resto de la descendencia de ella, los que guardan los mandamientos de Dios y tienen el </a:t>
            </a:r>
            <a:r>
              <a:rPr lang="es-ES" sz="5400" b="1" dirty="0">
                <a:solidFill>
                  <a:srgbClr val="FFFF00"/>
                </a:solidFill>
              </a:rPr>
              <a:t>testimonio de Jesucristo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12:17:</a:t>
            </a:r>
          </a:p>
        </p:txBody>
      </p:sp>
    </p:spTree>
    <p:extLst>
      <p:ext uri="{BB962C8B-B14F-4D97-AF65-F5344CB8AC3E}">
        <p14:creationId xmlns:p14="http://schemas.microsoft.com/office/powerpoint/2010/main" val="2759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757666"/>
            <a:ext cx="114750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Yo me postré a sus pies para adorarle. Y él me dijo: Mira, no lo hagas; yo soy consiervo tuyo, y de tus hermanos que retienen el testimonio de Jesús. Adora a Dios; porque </a:t>
            </a:r>
            <a:r>
              <a:rPr lang="es-ES" sz="5400" b="1" dirty="0">
                <a:solidFill>
                  <a:srgbClr val="FFFF00"/>
                </a:solidFill>
              </a:rPr>
              <a:t>el testimonio de Jesús es el espíritu de la profecía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19:10:</a:t>
            </a:r>
          </a:p>
        </p:txBody>
      </p:sp>
    </p:spTree>
    <p:extLst>
      <p:ext uri="{BB962C8B-B14F-4D97-AF65-F5344CB8AC3E}">
        <p14:creationId xmlns:p14="http://schemas.microsoft.com/office/powerpoint/2010/main" val="31960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cion 01-Mensaje de los 3 angeles" id="{E36B23E9-E561-41C0-A577-9B93B8962885}" vid="{5F957260-1CFC-4283-8A3F-25F00EE8906C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mensaje tres angeles</Template>
  <TotalTime>22722</TotalTime>
  <Words>5702</Words>
  <Application>Microsoft Office PowerPoint</Application>
  <PresentationFormat>Panorámica</PresentationFormat>
  <Paragraphs>303</Paragraphs>
  <Slides>133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133</vt:i4>
      </vt:variant>
    </vt:vector>
  </HeadingPairs>
  <TitlesOfParts>
    <vt:vector size="144" baseType="lpstr">
      <vt:lpstr>Arial</vt:lpstr>
      <vt:lpstr>Arial Black</vt:lpstr>
      <vt:lpstr>Baskerville Old Face</vt:lpstr>
      <vt:lpstr>Bauhaus 93</vt:lpstr>
      <vt:lpstr>Berlin Sans FB Demi</vt:lpstr>
      <vt:lpstr>Calibri</vt:lpstr>
      <vt:lpstr>Calibri Light</vt:lpstr>
      <vt:lpstr>Cascadia Code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 Arroyo</dc:creator>
  <cp:lastModifiedBy>Ulises Aguero Arroyo</cp:lastModifiedBy>
  <cp:revision>1184</cp:revision>
  <dcterms:created xsi:type="dcterms:W3CDTF">2022-04-02T22:48:54Z</dcterms:created>
  <dcterms:modified xsi:type="dcterms:W3CDTF">2023-06-20T04:21:38Z</dcterms:modified>
</cp:coreProperties>
</file>