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sldIdLst>
    <p:sldId id="257" r:id="rId3"/>
    <p:sldId id="285" r:id="rId4"/>
    <p:sldId id="322" r:id="rId5"/>
    <p:sldId id="452" r:id="rId6"/>
    <p:sldId id="453" r:id="rId7"/>
    <p:sldId id="454" r:id="rId8"/>
    <p:sldId id="455" r:id="rId9"/>
    <p:sldId id="456" r:id="rId10"/>
    <p:sldId id="457" r:id="rId11"/>
    <p:sldId id="458" r:id="rId12"/>
    <p:sldId id="459" r:id="rId13"/>
    <p:sldId id="460" r:id="rId14"/>
    <p:sldId id="461" r:id="rId15"/>
    <p:sldId id="462" r:id="rId16"/>
    <p:sldId id="463" r:id="rId17"/>
    <p:sldId id="464" r:id="rId18"/>
    <p:sldId id="465" r:id="rId19"/>
    <p:sldId id="466" r:id="rId20"/>
    <p:sldId id="467" r:id="rId21"/>
    <p:sldId id="284" r:id="rId22"/>
    <p:sldId id="259" r:id="rId23"/>
  </p:sldIdLst>
  <p:sldSz cx="12192000" cy="6858000"/>
  <p:notesSz cx="6858000" cy="9144000"/>
  <p:photoAlbum/>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B59792-18B9-8FD6-EF14-1DF5EB07270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a:extLst>
              <a:ext uri="{FF2B5EF4-FFF2-40B4-BE49-F238E27FC236}">
                <a16:creationId xmlns:a16="http://schemas.microsoft.com/office/drawing/2014/main" id="{C71146E9-687F-E8BC-6044-58A4407D54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419"/>
          </a:p>
        </p:txBody>
      </p:sp>
      <p:sp>
        <p:nvSpPr>
          <p:cNvPr id="4" name="Marcador de fecha 3">
            <a:extLst>
              <a:ext uri="{FF2B5EF4-FFF2-40B4-BE49-F238E27FC236}">
                <a16:creationId xmlns:a16="http://schemas.microsoft.com/office/drawing/2014/main" id="{3D322BFE-1E62-2E26-CB05-D5F920AECD5A}"/>
              </a:ext>
            </a:extLst>
          </p:cNvPr>
          <p:cNvSpPr>
            <a:spLocks noGrp="1"/>
          </p:cNvSpPr>
          <p:nvPr>
            <p:ph type="dt" sz="half" idx="10"/>
          </p:nvPr>
        </p:nvSpPr>
        <p:spPr/>
        <p:txBody>
          <a:bodyPr/>
          <a:lstStyle/>
          <a:p>
            <a:fld id="{A359B9C6-C011-4741-998D-4934121D99A2}" type="datetimeFigureOut">
              <a:rPr lang="es-419" smtClean="0"/>
              <a:t>22/6/2025</a:t>
            </a:fld>
            <a:endParaRPr lang="es-419"/>
          </a:p>
        </p:txBody>
      </p:sp>
      <p:sp>
        <p:nvSpPr>
          <p:cNvPr id="5" name="Marcador de pie de página 4">
            <a:extLst>
              <a:ext uri="{FF2B5EF4-FFF2-40B4-BE49-F238E27FC236}">
                <a16:creationId xmlns:a16="http://schemas.microsoft.com/office/drawing/2014/main" id="{5F99BA35-6703-2A13-E803-F0CDC7BD3755}"/>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B2A3E83C-C1A6-36D5-6761-51C804A30F79}"/>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1523586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71F814-F414-EF23-5B43-C8AA85928519}"/>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EFE82AA9-AEB2-3E8D-1392-65E85BEDBB9B}"/>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BA23041B-482D-2FF5-7811-4B8CFA186F85}"/>
              </a:ext>
            </a:extLst>
          </p:cNvPr>
          <p:cNvSpPr>
            <a:spLocks noGrp="1"/>
          </p:cNvSpPr>
          <p:nvPr>
            <p:ph type="dt" sz="half" idx="10"/>
          </p:nvPr>
        </p:nvSpPr>
        <p:spPr/>
        <p:txBody>
          <a:bodyPr/>
          <a:lstStyle/>
          <a:p>
            <a:fld id="{A359B9C6-C011-4741-998D-4934121D99A2}" type="datetimeFigureOut">
              <a:rPr lang="es-419" smtClean="0"/>
              <a:t>22/6/2025</a:t>
            </a:fld>
            <a:endParaRPr lang="es-419"/>
          </a:p>
        </p:txBody>
      </p:sp>
      <p:sp>
        <p:nvSpPr>
          <p:cNvPr id="5" name="Marcador de pie de página 4">
            <a:extLst>
              <a:ext uri="{FF2B5EF4-FFF2-40B4-BE49-F238E27FC236}">
                <a16:creationId xmlns:a16="http://schemas.microsoft.com/office/drawing/2014/main" id="{33D0597A-2E17-963A-02B2-1BA0B8761856}"/>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C949C2F0-1F96-594E-C3E0-8546437D1B95}"/>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256136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1F1AE6B-13CD-A23B-CDAF-6CC8502CB4C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6080E18C-98FF-0118-CC11-73F2BA7A6A3A}"/>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E255BFAD-AD88-6CDB-6164-3B79FF56F567}"/>
              </a:ext>
            </a:extLst>
          </p:cNvPr>
          <p:cNvSpPr>
            <a:spLocks noGrp="1"/>
          </p:cNvSpPr>
          <p:nvPr>
            <p:ph type="dt" sz="half" idx="10"/>
          </p:nvPr>
        </p:nvSpPr>
        <p:spPr/>
        <p:txBody>
          <a:bodyPr/>
          <a:lstStyle/>
          <a:p>
            <a:fld id="{A359B9C6-C011-4741-998D-4934121D99A2}" type="datetimeFigureOut">
              <a:rPr lang="es-419" smtClean="0"/>
              <a:t>22/6/2025</a:t>
            </a:fld>
            <a:endParaRPr lang="es-419"/>
          </a:p>
        </p:txBody>
      </p:sp>
      <p:sp>
        <p:nvSpPr>
          <p:cNvPr id="5" name="Marcador de pie de página 4">
            <a:extLst>
              <a:ext uri="{FF2B5EF4-FFF2-40B4-BE49-F238E27FC236}">
                <a16:creationId xmlns:a16="http://schemas.microsoft.com/office/drawing/2014/main" id="{961E9704-7418-B5B9-3B9C-D9A8860E7848}"/>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13945250-4C70-3C47-0990-F40D06739CA1}"/>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434668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6/22/2025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063680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6/22/2025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536028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smtClean="0"/>
              <a:t>6/22/2025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076740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6/22/2025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571577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6/22/2025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02371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6/22/2025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137589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6/22/2025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442596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smtClean="0"/>
              <a:t>6/22/2025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48877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08892D-D702-00C2-BC9A-5A82849E40D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5C705981-4A37-F1CF-F063-FB8568D3A0E0}"/>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4234F3CA-2C4B-4260-981F-F827575B7AE5}"/>
              </a:ext>
            </a:extLst>
          </p:cNvPr>
          <p:cNvSpPr>
            <a:spLocks noGrp="1"/>
          </p:cNvSpPr>
          <p:nvPr>
            <p:ph type="dt" sz="half" idx="10"/>
          </p:nvPr>
        </p:nvSpPr>
        <p:spPr/>
        <p:txBody>
          <a:bodyPr/>
          <a:lstStyle/>
          <a:p>
            <a:fld id="{A359B9C6-C011-4741-998D-4934121D99A2}" type="datetimeFigureOut">
              <a:rPr lang="es-419" smtClean="0"/>
              <a:t>22/6/2025</a:t>
            </a:fld>
            <a:endParaRPr lang="es-419"/>
          </a:p>
        </p:txBody>
      </p:sp>
      <p:sp>
        <p:nvSpPr>
          <p:cNvPr id="5" name="Marcador de pie de página 4">
            <a:extLst>
              <a:ext uri="{FF2B5EF4-FFF2-40B4-BE49-F238E27FC236}">
                <a16:creationId xmlns:a16="http://schemas.microsoft.com/office/drawing/2014/main" id="{BA9522E4-5946-5EFB-C88C-B84371A1903A}"/>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58EC67FD-70A7-3A1C-8DAE-B828DA0E16A0}"/>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240966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6/22/2025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61327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6/22/2025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199098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6/22/2025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040345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6/22/2025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6593387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6/22/2025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224326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6/22/2025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945020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6/22/2025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375373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6/22/2025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790548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6/22/2025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016968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D285BB-5999-9BD0-AFA5-73153F04BDE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39D0AFAA-5E0E-A017-3974-B8E8E6EDC6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2A38A9EA-CA4A-E775-FEA9-7E4A5E324D56}"/>
              </a:ext>
            </a:extLst>
          </p:cNvPr>
          <p:cNvSpPr>
            <a:spLocks noGrp="1"/>
          </p:cNvSpPr>
          <p:nvPr>
            <p:ph type="dt" sz="half" idx="10"/>
          </p:nvPr>
        </p:nvSpPr>
        <p:spPr/>
        <p:txBody>
          <a:bodyPr/>
          <a:lstStyle/>
          <a:p>
            <a:fld id="{A359B9C6-C011-4741-998D-4934121D99A2}" type="datetimeFigureOut">
              <a:rPr lang="es-419" smtClean="0"/>
              <a:t>22/6/2025</a:t>
            </a:fld>
            <a:endParaRPr lang="es-419"/>
          </a:p>
        </p:txBody>
      </p:sp>
      <p:sp>
        <p:nvSpPr>
          <p:cNvPr id="5" name="Marcador de pie de página 4">
            <a:extLst>
              <a:ext uri="{FF2B5EF4-FFF2-40B4-BE49-F238E27FC236}">
                <a16:creationId xmlns:a16="http://schemas.microsoft.com/office/drawing/2014/main" id="{3EB2A586-1AEA-8DCB-3301-9A5DB29580EB}"/>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A23CEFC5-DA17-A23D-A0C8-85FB169135E5}"/>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38260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352FF8-9009-5451-CFA8-BA1C96C50C1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CA309D88-CE9E-4A86-45DC-3A5E9F396978}"/>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63317619-52DD-696F-4F65-FAC8BB1C64C9}"/>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DFED535D-E24D-8707-D970-E6A3975A49A2}"/>
              </a:ext>
            </a:extLst>
          </p:cNvPr>
          <p:cNvSpPr>
            <a:spLocks noGrp="1"/>
          </p:cNvSpPr>
          <p:nvPr>
            <p:ph type="dt" sz="half" idx="10"/>
          </p:nvPr>
        </p:nvSpPr>
        <p:spPr/>
        <p:txBody>
          <a:bodyPr/>
          <a:lstStyle/>
          <a:p>
            <a:fld id="{A359B9C6-C011-4741-998D-4934121D99A2}" type="datetimeFigureOut">
              <a:rPr lang="es-419" smtClean="0"/>
              <a:t>22/6/2025</a:t>
            </a:fld>
            <a:endParaRPr lang="es-419"/>
          </a:p>
        </p:txBody>
      </p:sp>
      <p:sp>
        <p:nvSpPr>
          <p:cNvPr id="6" name="Marcador de pie de página 5">
            <a:extLst>
              <a:ext uri="{FF2B5EF4-FFF2-40B4-BE49-F238E27FC236}">
                <a16:creationId xmlns:a16="http://schemas.microsoft.com/office/drawing/2014/main" id="{DF0DDF4C-DFCF-0F9B-23F5-5F64B8BFEC77}"/>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3D31C51F-BCB4-EA1E-5F89-FF0F675ABA68}"/>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231335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BB8F6-248A-077B-09B1-D9AD509BBC2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274E2E9F-F97C-4097-42A8-8E76BC91B6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71C6618C-5BEE-F355-CBAB-5DFDB5619188}"/>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3F10C05A-A6FB-2DAD-7322-AA24458D27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12F2D67D-B28D-2C35-A46A-8DE80B9B7AC9}"/>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7C00534B-0C4B-027C-9066-F75E4E16E2F6}"/>
              </a:ext>
            </a:extLst>
          </p:cNvPr>
          <p:cNvSpPr>
            <a:spLocks noGrp="1"/>
          </p:cNvSpPr>
          <p:nvPr>
            <p:ph type="dt" sz="half" idx="10"/>
          </p:nvPr>
        </p:nvSpPr>
        <p:spPr/>
        <p:txBody>
          <a:bodyPr/>
          <a:lstStyle/>
          <a:p>
            <a:fld id="{A359B9C6-C011-4741-998D-4934121D99A2}" type="datetimeFigureOut">
              <a:rPr lang="es-419" smtClean="0"/>
              <a:t>22/6/2025</a:t>
            </a:fld>
            <a:endParaRPr lang="es-419"/>
          </a:p>
        </p:txBody>
      </p:sp>
      <p:sp>
        <p:nvSpPr>
          <p:cNvPr id="8" name="Marcador de pie de página 7">
            <a:extLst>
              <a:ext uri="{FF2B5EF4-FFF2-40B4-BE49-F238E27FC236}">
                <a16:creationId xmlns:a16="http://schemas.microsoft.com/office/drawing/2014/main" id="{483CF184-9F58-FED4-1A36-59FDC22AAE34}"/>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id="{C0DB0397-2D87-C7F8-AB22-3BCF47A0E170}"/>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97928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33EEBC-8D8E-A58D-60AF-25CBB6795B48}"/>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8522707B-E948-5CE2-C90C-FB86CC0B7097}"/>
              </a:ext>
            </a:extLst>
          </p:cNvPr>
          <p:cNvSpPr>
            <a:spLocks noGrp="1"/>
          </p:cNvSpPr>
          <p:nvPr>
            <p:ph type="dt" sz="half" idx="10"/>
          </p:nvPr>
        </p:nvSpPr>
        <p:spPr/>
        <p:txBody>
          <a:bodyPr/>
          <a:lstStyle/>
          <a:p>
            <a:fld id="{A359B9C6-C011-4741-998D-4934121D99A2}" type="datetimeFigureOut">
              <a:rPr lang="es-419" smtClean="0"/>
              <a:t>22/6/2025</a:t>
            </a:fld>
            <a:endParaRPr lang="es-419"/>
          </a:p>
        </p:txBody>
      </p:sp>
      <p:sp>
        <p:nvSpPr>
          <p:cNvPr id="4" name="Marcador de pie de página 3">
            <a:extLst>
              <a:ext uri="{FF2B5EF4-FFF2-40B4-BE49-F238E27FC236}">
                <a16:creationId xmlns:a16="http://schemas.microsoft.com/office/drawing/2014/main" id="{A5B5B3BF-F931-EB9C-2E01-E798C9E79D40}"/>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id="{AC330045-2A19-7260-DE21-3E95F9E93D57}"/>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35971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238DB6F-7900-EDD4-0D0D-4843F5B628FA}"/>
              </a:ext>
            </a:extLst>
          </p:cNvPr>
          <p:cNvSpPr>
            <a:spLocks noGrp="1"/>
          </p:cNvSpPr>
          <p:nvPr>
            <p:ph type="dt" sz="half" idx="10"/>
          </p:nvPr>
        </p:nvSpPr>
        <p:spPr/>
        <p:txBody>
          <a:bodyPr/>
          <a:lstStyle/>
          <a:p>
            <a:fld id="{A359B9C6-C011-4741-998D-4934121D99A2}" type="datetimeFigureOut">
              <a:rPr lang="es-419" smtClean="0"/>
              <a:t>22/6/2025</a:t>
            </a:fld>
            <a:endParaRPr lang="es-419"/>
          </a:p>
        </p:txBody>
      </p:sp>
      <p:sp>
        <p:nvSpPr>
          <p:cNvPr id="3" name="Marcador de pie de página 2">
            <a:extLst>
              <a:ext uri="{FF2B5EF4-FFF2-40B4-BE49-F238E27FC236}">
                <a16:creationId xmlns:a16="http://schemas.microsoft.com/office/drawing/2014/main" id="{6B352ACC-B5BC-D52B-FC65-A7E36C2AE844}"/>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id="{1E03866C-4B76-7238-C705-560DB26B635E}"/>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401449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03B8AF-80B3-0AD8-8500-6F37802EF8E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0CF2B118-190C-E2CD-3FB0-A45720412C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47E54338-2056-73C7-205C-C1E67601F9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56499695-0D33-4BC4-FCDF-C17AEA4D8873}"/>
              </a:ext>
            </a:extLst>
          </p:cNvPr>
          <p:cNvSpPr>
            <a:spLocks noGrp="1"/>
          </p:cNvSpPr>
          <p:nvPr>
            <p:ph type="dt" sz="half" idx="10"/>
          </p:nvPr>
        </p:nvSpPr>
        <p:spPr/>
        <p:txBody>
          <a:bodyPr/>
          <a:lstStyle/>
          <a:p>
            <a:fld id="{A359B9C6-C011-4741-998D-4934121D99A2}" type="datetimeFigureOut">
              <a:rPr lang="es-419" smtClean="0"/>
              <a:t>22/6/2025</a:t>
            </a:fld>
            <a:endParaRPr lang="es-419"/>
          </a:p>
        </p:txBody>
      </p:sp>
      <p:sp>
        <p:nvSpPr>
          <p:cNvPr id="6" name="Marcador de pie de página 5">
            <a:extLst>
              <a:ext uri="{FF2B5EF4-FFF2-40B4-BE49-F238E27FC236}">
                <a16:creationId xmlns:a16="http://schemas.microsoft.com/office/drawing/2014/main" id="{EF3B861C-27FB-A4FB-B48D-E51601CD6708}"/>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35103F12-2DED-514D-D0B4-5071CE0244A9}"/>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807798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F6AA19-AAFC-F739-BF8A-EBEC31172FE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0AE06951-CB06-E713-83DB-C07FBE8F48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419"/>
          </a:p>
        </p:txBody>
      </p:sp>
      <p:sp>
        <p:nvSpPr>
          <p:cNvPr id="4" name="Marcador de texto 3">
            <a:extLst>
              <a:ext uri="{FF2B5EF4-FFF2-40B4-BE49-F238E27FC236}">
                <a16:creationId xmlns:a16="http://schemas.microsoft.com/office/drawing/2014/main" id="{11D3463C-B71E-1534-D736-178A9D90A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2CC375DF-CAAF-901F-9329-010BBDAD6978}"/>
              </a:ext>
            </a:extLst>
          </p:cNvPr>
          <p:cNvSpPr>
            <a:spLocks noGrp="1"/>
          </p:cNvSpPr>
          <p:nvPr>
            <p:ph type="dt" sz="half" idx="10"/>
          </p:nvPr>
        </p:nvSpPr>
        <p:spPr/>
        <p:txBody>
          <a:bodyPr/>
          <a:lstStyle/>
          <a:p>
            <a:fld id="{A359B9C6-C011-4741-998D-4934121D99A2}" type="datetimeFigureOut">
              <a:rPr lang="es-419" smtClean="0"/>
              <a:t>22/6/2025</a:t>
            </a:fld>
            <a:endParaRPr lang="es-419"/>
          </a:p>
        </p:txBody>
      </p:sp>
      <p:sp>
        <p:nvSpPr>
          <p:cNvPr id="6" name="Marcador de pie de página 5">
            <a:extLst>
              <a:ext uri="{FF2B5EF4-FFF2-40B4-BE49-F238E27FC236}">
                <a16:creationId xmlns:a16="http://schemas.microsoft.com/office/drawing/2014/main" id="{66AFB9DE-98BE-D0F3-01D8-B808A557850B}"/>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EACA37C0-1FD0-6102-7944-BD38403F0416}"/>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236080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9D3DD9F-D327-9301-5A5F-F6BB3D57A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D29E8055-7761-B772-D82B-FBDF9DE4BE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79FEF495-6D99-B1CC-332C-62C8D27142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59B9C6-C011-4741-998D-4934121D99A2}" type="datetimeFigureOut">
              <a:rPr lang="es-419" smtClean="0"/>
              <a:t>22/6/2025</a:t>
            </a:fld>
            <a:endParaRPr lang="es-419"/>
          </a:p>
        </p:txBody>
      </p:sp>
      <p:sp>
        <p:nvSpPr>
          <p:cNvPr id="5" name="Marcador de pie de página 4">
            <a:extLst>
              <a:ext uri="{FF2B5EF4-FFF2-40B4-BE49-F238E27FC236}">
                <a16:creationId xmlns:a16="http://schemas.microsoft.com/office/drawing/2014/main" id="{0CB7F1C3-0314-FD34-F252-1DB5D66647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419"/>
          </a:p>
        </p:txBody>
      </p:sp>
      <p:sp>
        <p:nvSpPr>
          <p:cNvPr id="6" name="Marcador de número de diapositiva 5">
            <a:extLst>
              <a:ext uri="{FF2B5EF4-FFF2-40B4-BE49-F238E27FC236}">
                <a16:creationId xmlns:a16="http://schemas.microsoft.com/office/drawing/2014/main" id="{41C10CE5-34A0-98FF-3C6B-0AFC8A6FCD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291F84-6F03-4C0B-9611-A582E7A48C1D}" type="slidenum">
              <a:rPr lang="es-419" smtClean="0"/>
              <a:t>‹Nº›</a:t>
            </a:fld>
            <a:endParaRPr lang="es-419"/>
          </a:p>
        </p:txBody>
      </p:sp>
    </p:spTree>
    <p:extLst>
      <p:ext uri="{BB962C8B-B14F-4D97-AF65-F5344CB8AC3E}">
        <p14:creationId xmlns:p14="http://schemas.microsoft.com/office/powerpoint/2010/main" val="65466462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6/22/2025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45234820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
            <a:extLst>
              <a:ext uri="{FF2B5EF4-FFF2-40B4-BE49-F238E27FC236}">
                <a16:creationId xmlns:a16="http://schemas.microsoft.com/office/drawing/2014/main" id="{8680A5DA-4E3B-597C-DD2C-2B874E5D2D4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47317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1DA15-09F5-BDF9-34BC-50ADE29089B2}"/>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19ABFFBF-5F34-59D5-8A8F-270AB9EC4CD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F764AF82-4CF3-E8AC-11C8-E64347DCD7C6}"/>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Benjamín.-</a:t>
            </a:r>
            <a:endParaRPr lang="en-US" b="1" dirty="0"/>
          </a:p>
        </p:txBody>
      </p:sp>
      <p:sp>
        <p:nvSpPr>
          <p:cNvPr id="5" name="Título 1">
            <a:extLst>
              <a:ext uri="{FF2B5EF4-FFF2-40B4-BE49-F238E27FC236}">
                <a16:creationId xmlns:a16="http://schemas.microsoft.com/office/drawing/2014/main" id="{635EDF7B-BB9C-30A3-B156-7F17952D8E85}"/>
              </a:ext>
            </a:extLst>
          </p:cNvPr>
          <p:cNvSpPr txBox="1">
            <a:spLocks/>
          </p:cNvSpPr>
          <p:nvPr/>
        </p:nvSpPr>
        <p:spPr>
          <a:xfrm>
            <a:off x="450098" y="839339"/>
            <a:ext cx="10932135" cy="5689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schemeClr val="accent2">
                    <a:lumMod val="60000"/>
                    <a:lumOff val="40000"/>
                  </a:schemeClr>
                </a:solidFill>
                <a:effectLst/>
                <a:uLnTx/>
                <a:uFillTx/>
                <a:latin typeface="Century Gothic" panose="020B0502020202020204"/>
                <a:ea typeface="+mj-ea"/>
                <a:cs typeface="+mj-cs"/>
              </a:rPr>
              <a:t>El mismo carácter temerario que Jacob comparó con un lobo, destruyéndolo todo a su paso, es cambiado por el poder convertidor del Espíritu de Dios; y la fuerza usada una vez para destruir, ahora es usada para proteger al pueblo y los intereses del Señor</a:t>
            </a: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“El amado de Jehová habitará confiado cerca de él”.</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Resulta interesante observar la similitud entre el carácter de la antigua tribu y la del apóstol líder a los gentiles, quien dijo de sí mismo: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yo soy israelita…de la tribu de Benjamín”</a:t>
            </a: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 Romanos 11:1.</a:t>
            </a:r>
          </a:p>
        </p:txBody>
      </p:sp>
    </p:spTree>
    <p:extLst>
      <p:ext uri="{BB962C8B-B14F-4D97-AF65-F5344CB8AC3E}">
        <p14:creationId xmlns:p14="http://schemas.microsoft.com/office/powerpoint/2010/main" val="3812543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ECE25-B187-B4A5-8281-591B9E339718}"/>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07AEEA95-B041-8ED8-7BD7-BFB9325DF24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A5D2BDA3-B522-E79F-E0F9-38B09C94F6F9}"/>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Benjamín.-</a:t>
            </a:r>
            <a:endParaRPr lang="en-US" b="1" dirty="0"/>
          </a:p>
        </p:txBody>
      </p:sp>
      <p:sp>
        <p:nvSpPr>
          <p:cNvPr id="5" name="Título 1">
            <a:extLst>
              <a:ext uri="{FF2B5EF4-FFF2-40B4-BE49-F238E27FC236}">
                <a16:creationId xmlns:a16="http://schemas.microsoft.com/office/drawing/2014/main" id="{76DDBE97-78A1-6303-4000-2C59D2051742}"/>
              </a:ext>
            </a:extLst>
          </p:cNvPr>
          <p:cNvSpPr txBox="1">
            <a:spLocks/>
          </p:cNvSpPr>
          <p:nvPr/>
        </p:nvSpPr>
        <p:spPr>
          <a:xfrm>
            <a:off x="450098" y="839339"/>
            <a:ext cx="10932135" cy="5689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Saulo, llamado después Pablo, primero es introducido presenciando la lapidación de Esteban y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“consentía en su muerte”</a:t>
            </a: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 Hechos 7:58; 8:1. Luego oímos de él como un lobo rapaz, asolaba la iglesia, y entrando casa por casa, arrastraba a hombres y a mujeres, y los entregaba en la cárcel”. Hechos 8:3. Como un lobo rapaz, sediento por la sangre de su presa, él estaba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“respirando aún amenazas y muerte contra los discípulos del Señor”. </a:t>
            </a: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Hechos 9:1. No había seguridad para cualquiera de los amados del Señor cerca a tal carácter. </a:t>
            </a:r>
            <a:r>
              <a:rPr kumimoji="0" lang="es-ES" sz="2800" b="1" i="0" u="none" strike="noStrike" kern="1200" cap="none" spc="0" normalizeH="0" baseline="0" noProof="0" dirty="0">
                <a:ln>
                  <a:noFill/>
                </a:ln>
                <a:solidFill>
                  <a:schemeClr val="accent2">
                    <a:lumMod val="60000"/>
                    <a:lumOff val="40000"/>
                  </a:schemeClr>
                </a:solidFill>
                <a:effectLst/>
                <a:uLnTx/>
                <a:uFillTx/>
                <a:latin typeface="Century Gothic" panose="020B0502020202020204"/>
                <a:ea typeface="+mj-ea"/>
                <a:cs typeface="+mj-cs"/>
              </a:rPr>
              <a:t>Pero la misma fuerza de carácter que causará que uno sea rapaz como un lobo y hiera y destruya al pueblo de Dios, cuando se convierta, protegerá el honor de Dios y su causa.</a:t>
            </a:r>
          </a:p>
        </p:txBody>
      </p:sp>
    </p:spTree>
    <p:extLst>
      <p:ext uri="{BB962C8B-B14F-4D97-AF65-F5344CB8AC3E}">
        <p14:creationId xmlns:p14="http://schemas.microsoft.com/office/powerpoint/2010/main" val="532522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F442F-F397-44AF-0E5D-E5226073B2BA}"/>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26FD53FF-1849-A9C6-3757-28228D3EFA2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432E7A70-18E1-A498-68E2-A044D5415BFE}"/>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Benjamín.-</a:t>
            </a:r>
            <a:endParaRPr lang="en-US" b="1" dirty="0"/>
          </a:p>
        </p:txBody>
      </p:sp>
      <p:sp>
        <p:nvSpPr>
          <p:cNvPr id="5" name="Título 1">
            <a:extLst>
              <a:ext uri="{FF2B5EF4-FFF2-40B4-BE49-F238E27FC236}">
                <a16:creationId xmlns:a16="http://schemas.microsoft.com/office/drawing/2014/main" id="{FCDFCA14-46F2-519D-58E8-51734E1C03C3}"/>
              </a:ext>
            </a:extLst>
          </p:cNvPr>
          <p:cNvSpPr txBox="1">
            <a:spLocks/>
          </p:cNvSpPr>
          <p:nvPr/>
        </p:nvSpPr>
        <p:spPr>
          <a:xfrm>
            <a:off x="450098" y="839339"/>
            <a:ext cx="10932135" cy="5689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Desde aquel entonces, que Saulo, el benjamita, había tenido una vista de Jesús Hechos 9:3-9 su naturaleza </a:t>
            </a:r>
            <a:r>
              <a:rPr kumimoji="0" lang="es-ES" sz="2800" b="1" i="0" u="none" strike="noStrike" kern="1200" cap="none" spc="0" normalizeH="0" baseline="0" noProof="0" dirty="0" err="1">
                <a:ln>
                  <a:noFill/>
                </a:ln>
                <a:solidFill>
                  <a:prstClr val="white"/>
                </a:solidFill>
                <a:effectLst/>
                <a:uLnTx/>
                <a:uFillTx/>
                <a:latin typeface="Century Gothic" panose="020B0502020202020204"/>
                <a:ea typeface="+mj-ea"/>
                <a:cs typeface="+mj-cs"/>
              </a:rPr>
              <a:t>loberina</a:t>
            </a: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 se apartó, y el amado del Señor podía morar con seguridad al lado de él. Los santos en Damascos no estaban ya en peligro. Aquel que había decidido destruirlos ahora era su amigo. Hechos 9:10-19 Dios nunca olvida devolver un acto de bondad. 1 Samuel 2:30 Cuando Saulo escudó y protegió al “amado del Señor”, el Señor lo cubrió todo el día; nada podía hacerle daño. La mordedura de la serpiente venenosa fue impotente. Hechos 28:1-6. No había suficiente agua en el mar para ahogarlo. Hechos 27:23-25 Dios lo cubrió todo el día.</a:t>
            </a:r>
          </a:p>
        </p:txBody>
      </p:sp>
    </p:spTree>
    <p:extLst>
      <p:ext uri="{BB962C8B-B14F-4D97-AF65-F5344CB8AC3E}">
        <p14:creationId xmlns:p14="http://schemas.microsoft.com/office/powerpoint/2010/main" val="2334426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E59D9-CEB5-2233-71E2-B969C7E9EAB0}"/>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CC62AFB5-4CCC-1A15-A472-438F932161A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5CCFF0C0-C29E-3A9A-0EF0-91C6DD8A3D54}"/>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Benjamín.-</a:t>
            </a:r>
            <a:endParaRPr lang="en-US" b="1" dirty="0"/>
          </a:p>
        </p:txBody>
      </p:sp>
      <p:sp>
        <p:nvSpPr>
          <p:cNvPr id="5" name="Título 1">
            <a:extLst>
              <a:ext uri="{FF2B5EF4-FFF2-40B4-BE49-F238E27FC236}">
                <a16:creationId xmlns:a16="http://schemas.microsoft.com/office/drawing/2014/main" id="{22B34453-4FE8-4F0F-CA82-A53CE483BE62}"/>
              </a:ext>
            </a:extLst>
          </p:cNvPr>
          <p:cNvSpPr txBox="1">
            <a:spLocks/>
          </p:cNvSpPr>
          <p:nvPr/>
        </p:nvSpPr>
        <p:spPr>
          <a:xfrm>
            <a:off x="450098" y="839339"/>
            <a:ext cx="10932135" cy="5689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La bendición pronunciada por Moisés dice: </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“El Señor lo cubrirá siempre, Y entre sus hombros morará”</a:t>
            </a: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 Algunos comentaristas creen que esto se refiere al templo siendo construido sobre el Monte Moria, dentro de las fronteras de Benjamín; pero para uno que tiene remembranzas de la infancia siendo llevado entre los fuertes hombros de su padre por el áspero, desequilibrado lugres en la carretera, las palabras tienen otro significado.</a:t>
            </a:r>
          </a:p>
        </p:txBody>
      </p:sp>
    </p:spTree>
    <p:extLst>
      <p:ext uri="{BB962C8B-B14F-4D97-AF65-F5344CB8AC3E}">
        <p14:creationId xmlns:p14="http://schemas.microsoft.com/office/powerpoint/2010/main" val="2958883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0BD53-1720-2EA9-5934-0295CEB1EF86}"/>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D609C308-6F5C-19C4-B254-CC10A200870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C0B13BBC-6123-DAC6-6D36-68E177213AD7}"/>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Benjamín.-</a:t>
            </a:r>
            <a:endParaRPr lang="en-US" b="1" dirty="0"/>
          </a:p>
        </p:txBody>
      </p:sp>
      <p:sp>
        <p:nvSpPr>
          <p:cNvPr id="5" name="Título 1">
            <a:extLst>
              <a:ext uri="{FF2B5EF4-FFF2-40B4-BE49-F238E27FC236}">
                <a16:creationId xmlns:a16="http://schemas.microsoft.com/office/drawing/2014/main" id="{96C01FFC-005D-FC17-A1DF-B65448CB7AAF}"/>
              </a:ext>
            </a:extLst>
          </p:cNvPr>
          <p:cNvSpPr txBox="1">
            <a:spLocks/>
          </p:cNvSpPr>
          <p:nvPr/>
        </p:nvSpPr>
        <p:spPr>
          <a:xfrm>
            <a:off x="450098" y="839339"/>
            <a:ext cx="10932135" cy="5689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“El Señor lo cubrirá siempre”, protege contra todo daño y peligro. Y cuando llegamos a imposibilidades en nuestro camino, cosas que nuestra fortaleza nunca podría dominar, nuestro Padre celestial nos alza en sus poderosos brazos, y nos transporta con seguridad sobre aquello que sin su ayuda habría sido completamente imposible lograr. Como el niño que descansa con seguridad sobre los hombres de su padre, con sus manos aferradas firmemente alrededor de su cuello, logramos aquello que está más allá de todo poder humano. ¡Bendito lugar donde estar! Pero es para aquel quien, el amado del Señor puede habitar con seguridad. La voz de la crítica y la maledicencia debe callar para siempre por el que espera llenar ese lugar. Santiago 1:26.</a:t>
            </a:r>
          </a:p>
        </p:txBody>
      </p:sp>
    </p:spTree>
    <p:extLst>
      <p:ext uri="{BB962C8B-B14F-4D97-AF65-F5344CB8AC3E}">
        <p14:creationId xmlns:p14="http://schemas.microsoft.com/office/powerpoint/2010/main" val="3871490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45AA4-4464-49B5-6254-ECF315A8DBF3}"/>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FB16AB70-EAAB-57DD-5901-28E959521E7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F1A32114-DFDD-ADAD-E416-F851AA43D110}"/>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Benjamín.-</a:t>
            </a:r>
            <a:endParaRPr lang="en-US" b="1" dirty="0"/>
          </a:p>
        </p:txBody>
      </p:sp>
      <p:sp>
        <p:nvSpPr>
          <p:cNvPr id="5" name="Título 1">
            <a:extLst>
              <a:ext uri="{FF2B5EF4-FFF2-40B4-BE49-F238E27FC236}">
                <a16:creationId xmlns:a16="http://schemas.microsoft.com/office/drawing/2014/main" id="{4DAEBBC1-7533-F50F-76A6-8AC798A37810}"/>
              </a:ext>
            </a:extLst>
          </p:cNvPr>
          <p:cNvSpPr txBox="1">
            <a:spLocks/>
          </p:cNvSpPr>
          <p:nvPr/>
        </p:nvSpPr>
        <p:spPr>
          <a:xfrm>
            <a:off x="295146" y="839339"/>
            <a:ext cx="11372598" cy="58685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400" b="1" i="0" u="none" strike="noStrike" kern="1200" cap="none" spc="0" normalizeH="0" baseline="0" noProof="0" dirty="0" err="1">
                <a:ln>
                  <a:noFill/>
                </a:ln>
                <a:solidFill>
                  <a:schemeClr val="accent2">
                    <a:lumMod val="60000"/>
                    <a:lumOff val="40000"/>
                  </a:schemeClr>
                </a:solidFill>
                <a:effectLst/>
                <a:uLnTx/>
                <a:uFillTx/>
                <a:latin typeface="Century Gothic" panose="020B0502020202020204"/>
                <a:ea typeface="+mj-ea"/>
                <a:cs typeface="+mj-cs"/>
              </a:rPr>
              <a:t>Aod</a:t>
            </a:r>
            <a:r>
              <a:rPr kumimoji="0" lang="es-ES" sz="2400" b="1" i="0" u="none" strike="noStrike" kern="1200" cap="none" spc="0" normalizeH="0" baseline="0" noProof="0" dirty="0">
                <a:ln>
                  <a:noFill/>
                </a:ln>
                <a:solidFill>
                  <a:schemeClr val="accent2">
                    <a:lumMod val="60000"/>
                    <a:lumOff val="40000"/>
                  </a:schemeClr>
                </a:solidFill>
                <a:effectLst/>
                <a:uLnTx/>
                <a:uFillTx/>
                <a:latin typeface="Century Gothic" panose="020B0502020202020204"/>
                <a:ea typeface="+mj-ea"/>
                <a:cs typeface="+mj-cs"/>
              </a:rPr>
              <a:t>, </a:t>
            </a:r>
            <a:r>
              <a:rPr kumimoji="0" lang="es-ES" sz="2400" b="1" i="0" u="none" strike="noStrike" kern="1200" cap="none" spc="0" normalizeH="0" baseline="0" noProof="0" dirty="0">
                <a:ln>
                  <a:noFill/>
                </a:ln>
                <a:solidFill>
                  <a:prstClr val="white"/>
                </a:solidFill>
                <a:effectLst/>
                <a:uLnTx/>
                <a:uFillTx/>
                <a:latin typeface="Century Gothic" panose="020B0502020202020204"/>
                <a:ea typeface="+mj-ea"/>
                <a:cs typeface="+mj-cs"/>
              </a:rPr>
              <a:t>bajo quien la tierra había descansado 80 años, </a:t>
            </a:r>
            <a:r>
              <a:rPr kumimoji="0" lang="es-ES" sz="2400" b="1" i="0" u="none" strike="noStrike" kern="1200" cap="none" spc="0" normalizeH="0" baseline="0" noProof="0" dirty="0">
                <a:ln>
                  <a:noFill/>
                </a:ln>
                <a:solidFill>
                  <a:schemeClr val="accent2">
                    <a:lumMod val="60000"/>
                    <a:lumOff val="40000"/>
                  </a:schemeClr>
                </a:solidFill>
                <a:effectLst/>
                <a:uLnTx/>
                <a:uFillTx/>
                <a:latin typeface="Century Gothic" panose="020B0502020202020204"/>
                <a:ea typeface="+mj-ea"/>
                <a:cs typeface="+mj-cs"/>
              </a:rPr>
              <a:t>era un benjamita</a:t>
            </a:r>
            <a:r>
              <a:rPr kumimoji="0" lang="es-ES" sz="2400" b="1" i="0" u="none" strike="noStrike" kern="1200" cap="none" spc="0" normalizeH="0" baseline="0" noProof="0" dirty="0">
                <a:ln>
                  <a:noFill/>
                </a:ln>
                <a:solidFill>
                  <a:prstClr val="white"/>
                </a:solidFill>
                <a:effectLst/>
                <a:uLnTx/>
                <a:uFillTx/>
                <a:latin typeface="Century Gothic" panose="020B0502020202020204"/>
                <a:ea typeface="+mj-ea"/>
                <a:cs typeface="+mj-cs"/>
              </a:rPr>
              <a:t>. Jueces 3:15, 30. Él era zurdo, y al parecer por usar su mano izquierda, fue más capaz de matar a </a:t>
            </a:r>
            <a:r>
              <a:rPr kumimoji="0" lang="es-ES" sz="2400" b="1" i="0" u="none" strike="noStrike" kern="1200" cap="none" spc="0" normalizeH="0" baseline="0" noProof="0" dirty="0" err="1">
                <a:ln>
                  <a:noFill/>
                </a:ln>
                <a:solidFill>
                  <a:prstClr val="white"/>
                </a:solidFill>
                <a:effectLst/>
                <a:uLnTx/>
                <a:uFillTx/>
                <a:latin typeface="Century Gothic" panose="020B0502020202020204"/>
                <a:ea typeface="+mj-ea"/>
                <a:cs typeface="+mj-cs"/>
              </a:rPr>
              <a:t>Eglón</a:t>
            </a:r>
            <a:r>
              <a:rPr kumimoji="0" lang="es-ES" sz="2400" b="1" i="0" u="none" strike="noStrike" kern="1200" cap="none" spc="0" normalizeH="0" baseline="0" noProof="0" dirty="0">
                <a:ln>
                  <a:noFill/>
                </a:ln>
                <a:solidFill>
                  <a:prstClr val="white"/>
                </a:solidFill>
                <a:effectLst/>
                <a:uLnTx/>
                <a:uFillTx/>
                <a:latin typeface="Century Gothic" panose="020B0502020202020204"/>
                <a:ea typeface="+mj-ea"/>
                <a:cs typeface="+mj-cs"/>
              </a:rPr>
              <a:t>, rey de </a:t>
            </a:r>
            <a:r>
              <a:rPr kumimoji="0" lang="es-ES" sz="2400" b="1" i="0" u="none" strike="noStrike" kern="1200" cap="none" spc="0" normalizeH="0" baseline="0" noProof="0" dirty="0" err="1">
                <a:ln>
                  <a:noFill/>
                </a:ln>
                <a:solidFill>
                  <a:prstClr val="white"/>
                </a:solidFill>
                <a:effectLst/>
                <a:uLnTx/>
                <a:uFillTx/>
                <a:latin typeface="Century Gothic" panose="020B0502020202020204"/>
                <a:ea typeface="+mj-ea"/>
                <a:cs typeface="+mj-cs"/>
              </a:rPr>
              <a:t>Moab</a:t>
            </a:r>
            <a:r>
              <a:rPr kumimoji="0" lang="es-ES" sz="2400" b="1" i="0" u="none" strike="noStrike" kern="1200" cap="none" spc="0" normalizeH="0" baseline="0" noProof="0" dirty="0">
                <a:ln>
                  <a:noFill/>
                </a:ln>
                <a:solidFill>
                  <a:prstClr val="white"/>
                </a:solidFill>
                <a:effectLst/>
                <a:uLnTx/>
                <a:uFillTx/>
                <a:latin typeface="Century Gothic" panose="020B0502020202020204"/>
                <a:ea typeface="+mj-ea"/>
                <a:cs typeface="+mj-cs"/>
              </a:rPr>
              <a:t>, quien estaba oprimiendo a Israel. Jueces 3:21-26. </a:t>
            </a:r>
            <a:r>
              <a:rPr kumimoji="0" lang="es-ES" sz="2400" b="1" i="0" u="none" strike="noStrike" kern="1200" cap="none" spc="0" normalizeH="0" baseline="0" noProof="0" dirty="0">
                <a:ln>
                  <a:noFill/>
                </a:ln>
                <a:solidFill>
                  <a:schemeClr val="accent2">
                    <a:lumMod val="60000"/>
                    <a:lumOff val="40000"/>
                  </a:schemeClr>
                </a:solidFill>
                <a:effectLst/>
                <a:uLnTx/>
                <a:uFillTx/>
                <a:latin typeface="Century Gothic" panose="020B0502020202020204"/>
                <a:ea typeface="+mj-ea"/>
                <a:cs typeface="+mj-cs"/>
              </a:rPr>
              <a:t>Saúl</a:t>
            </a:r>
            <a:r>
              <a:rPr kumimoji="0" lang="es-ES" sz="2400" b="1" i="0" u="none" strike="noStrike" kern="1200" cap="none" spc="0" normalizeH="0" baseline="0" noProof="0" dirty="0">
                <a:ln>
                  <a:noFill/>
                </a:ln>
                <a:solidFill>
                  <a:prstClr val="white"/>
                </a:solidFill>
                <a:effectLst/>
                <a:uLnTx/>
                <a:uFillTx/>
                <a:latin typeface="Century Gothic" panose="020B0502020202020204"/>
                <a:ea typeface="+mj-ea"/>
                <a:cs typeface="+mj-cs"/>
              </a:rPr>
              <a:t>, el primer rey de Israel, </a:t>
            </a:r>
            <a:r>
              <a:rPr kumimoji="0" lang="es-ES" sz="2400" b="1" i="0" u="none" strike="noStrike" kern="1200" cap="none" spc="0" normalizeH="0" baseline="0" noProof="0" dirty="0">
                <a:ln>
                  <a:noFill/>
                </a:ln>
                <a:solidFill>
                  <a:schemeClr val="accent2">
                    <a:lumMod val="60000"/>
                    <a:lumOff val="40000"/>
                  </a:schemeClr>
                </a:solidFill>
                <a:effectLst/>
                <a:uLnTx/>
                <a:uFillTx/>
                <a:latin typeface="Century Gothic" panose="020B0502020202020204"/>
                <a:ea typeface="+mj-ea"/>
                <a:cs typeface="+mj-cs"/>
              </a:rPr>
              <a:t>era de la tribu de Benjamín</a:t>
            </a:r>
            <a:r>
              <a:rPr kumimoji="0" lang="es-ES" sz="2400" b="1" i="0" u="none" strike="noStrike" kern="1200" cap="none" spc="0" normalizeH="0" baseline="0" noProof="0" dirty="0">
                <a:ln>
                  <a:noFill/>
                </a:ln>
                <a:solidFill>
                  <a:prstClr val="white"/>
                </a:solidFill>
                <a:effectLst/>
                <a:uLnTx/>
                <a:uFillTx/>
                <a:latin typeface="Century Gothic" panose="020B0502020202020204"/>
                <a:ea typeface="+mj-ea"/>
                <a:cs typeface="+mj-cs"/>
              </a:rPr>
              <a:t>. 1 Samuel 9:21 Dios no solo ungió a Saúl rey de Israel, sino que “le mudó Dios su corazón”. 1 Samuel 10:9. Él había asociado consigo hombres “a quienes Dios había tocado sus corazones”; 1 Samuel 10:26 y mientras él permaneció humilde, el Señor estaba con él. 1 Samuel 15:17-23. Cuando él se exaltó en su propia mente, él fue rechazado por el Señor. Entonces las propensiones </a:t>
            </a:r>
            <a:r>
              <a:rPr kumimoji="0" lang="es-ES" sz="2400" b="1" i="0" u="none" strike="noStrike" kern="1200" cap="none" spc="0" normalizeH="0" baseline="0" noProof="0" dirty="0" err="1">
                <a:ln>
                  <a:noFill/>
                </a:ln>
                <a:solidFill>
                  <a:prstClr val="white"/>
                </a:solidFill>
                <a:effectLst/>
                <a:uLnTx/>
                <a:uFillTx/>
                <a:latin typeface="Century Gothic" panose="020B0502020202020204"/>
                <a:ea typeface="+mj-ea"/>
                <a:cs typeface="+mj-cs"/>
              </a:rPr>
              <a:t>loberinas</a:t>
            </a:r>
            <a:r>
              <a:rPr kumimoji="0" lang="es-ES" sz="2400" b="1" i="0" u="none" strike="noStrike" kern="1200" cap="none" spc="0" normalizeH="0" baseline="0" noProof="0" dirty="0">
                <a:ln>
                  <a:noFill/>
                </a:ln>
                <a:solidFill>
                  <a:prstClr val="white"/>
                </a:solidFill>
                <a:effectLst/>
                <a:uLnTx/>
                <a:uFillTx/>
                <a:latin typeface="Century Gothic" panose="020B0502020202020204"/>
                <a:ea typeface="+mj-ea"/>
                <a:cs typeface="+mj-cs"/>
              </a:rPr>
              <a:t> de su carácter fueron vistas claramente; porque él como un lobo rapaz, durante años persiguió a David como “una perdiz por los montes”. 1 Samuel 26:19-20.</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400" b="1" i="0" u="none" strike="noStrike" kern="1200" cap="none" spc="0" normalizeH="0" baseline="0" noProof="0" dirty="0">
                <a:ln>
                  <a:noFill/>
                </a:ln>
                <a:solidFill>
                  <a:prstClr val="white"/>
                </a:solidFill>
                <a:effectLst/>
                <a:uLnTx/>
                <a:uFillTx/>
                <a:latin typeface="Century Gothic" panose="020B0502020202020204"/>
                <a:ea typeface="+mj-ea"/>
                <a:cs typeface="+mj-cs"/>
              </a:rPr>
              <a:t>Su único deseo era matar “al amado del Señor” 1 Samuel 18:11; 15:28.</a:t>
            </a:r>
          </a:p>
        </p:txBody>
      </p:sp>
    </p:spTree>
    <p:extLst>
      <p:ext uri="{BB962C8B-B14F-4D97-AF65-F5344CB8AC3E}">
        <p14:creationId xmlns:p14="http://schemas.microsoft.com/office/powerpoint/2010/main" val="1865015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D67CD-76DD-A53E-EBAE-3D58E5003515}"/>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B59086E5-66F4-9F40-C06B-FC218095EF1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1B63F4D8-0165-373D-D485-4A571F4D9AC6}"/>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Benjamín.-</a:t>
            </a:r>
            <a:endParaRPr lang="en-US" b="1" dirty="0"/>
          </a:p>
        </p:txBody>
      </p:sp>
      <p:sp>
        <p:nvSpPr>
          <p:cNvPr id="5" name="Título 1">
            <a:extLst>
              <a:ext uri="{FF2B5EF4-FFF2-40B4-BE49-F238E27FC236}">
                <a16:creationId xmlns:a16="http://schemas.microsoft.com/office/drawing/2014/main" id="{5665261A-58DB-0B1C-BF30-F6461D468FC3}"/>
              </a:ext>
            </a:extLst>
          </p:cNvPr>
          <p:cNvSpPr txBox="1">
            <a:spLocks/>
          </p:cNvSpPr>
          <p:nvPr/>
        </p:nvSpPr>
        <p:spPr>
          <a:xfrm>
            <a:off x="146304" y="839339"/>
            <a:ext cx="11750550" cy="60186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700" b="1" i="0" u="none" strike="noStrike" kern="1200" cap="none" spc="0" normalizeH="0" baseline="0" noProof="0" dirty="0">
                <a:ln>
                  <a:noFill/>
                </a:ln>
                <a:solidFill>
                  <a:prstClr val="white"/>
                </a:solidFill>
                <a:effectLst/>
                <a:uLnTx/>
                <a:uFillTx/>
                <a:latin typeface="Century Gothic" panose="020B0502020202020204"/>
                <a:ea typeface="+mj-ea"/>
                <a:cs typeface="+mj-cs"/>
              </a:rPr>
              <a:t>En contraste directo con Saúl, quien gastó la virilidad de su hombría en conspirar para destruir al “hombre tras el corazón de Dios”, es </a:t>
            </a:r>
            <a:r>
              <a:rPr kumimoji="0" lang="es-ES" sz="2700" b="1" i="0" u="none" strike="noStrike" kern="1200" cap="none" spc="0" normalizeH="0" baseline="0" noProof="0" dirty="0">
                <a:ln>
                  <a:noFill/>
                </a:ln>
                <a:solidFill>
                  <a:schemeClr val="accent2">
                    <a:lumMod val="60000"/>
                    <a:lumOff val="40000"/>
                  </a:schemeClr>
                </a:solidFill>
                <a:effectLst/>
                <a:uLnTx/>
                <a:uFillTx/>
                <a:latin typeface="Century Gothic" panose="020B0502020202020204"/>
                <a:ea typeface="+mj-ea"/>
                <a:cs typeface="+mj-cs"/>
              </a:rPr>
              <a:t>Mardoqueo</a:t>
            </a:r>
            <a:r>
              <a:rPr kumimoji="0" lang="es-ES" sz="2700" b="1" i="0" u="none" strike="noStrike" kern="1200" cap="none" spc="0" normalizeH="0" baseline="0" noProof="0" dirty="0">
                <a:ln>
                  <a:noFill/>
                </a:ln>
                <a:solidFill>
                  <a:prstClr val="white"/>
                </a:solidFill>
                <a:effectLst/>
                <a:uLnTx/>
                <a:uFillTx/>
                <a:latin typeface="Century Gothic" panose="020B0502020202020204"/>
                <a:ea typeface="+mj-ea"/>
                <a:cs typeface="+mj-cs"/>
              </a:rPr>
              <a:t>, “el hijo de Cis, </a:t>
            </a:r>
            <a:r>
              <a:rPr kumimoji="0" lang="es-ES" sz="2700" b="1" i="0" u="none" strike="noStrike" kern="1200" cap="none" spc="0" normalizeH="0" baseline="0" noProof="0" dirty="0">
                <a:ln>
                  <a:noFill/>
                </a:ln>
                <a:solidFill>
                  <a:schemeClr val="accent2">
                    <a:lumMod val="60000"/>
                    <a:lumOff val="40000"/>
                  </a:schemeClr>
                </a:solidFill>
                <a:effectLst/>
                <a:uLnTx/>
                <a:uFillTx/>
                <a:latin typeface="Century Gothic" panose="020B0502020202020204"/>
                <a:ea typeface="+mj-ea"/>
                <a:cs typeface="+mj-cs"/>
              </a:rPr>
              <a:t>un benjamita</a:t>
            </a:r>
            <a:r>
              <a:rPr kumimoji="0" lang="es-ES" sz="2700" b="1" i="0" u="none" strike="noStrike" kern="1200" cap="none" spc="0" normalizeH="0" baseline="0" noProof="0" dirty="0">
                <a:ln>
                  <a:noFill/>
                </a:ln>
                <a:solidFill>
                  <a:prstClr val="white"/>
                </a:solidFill>
                <a:effectLst/>
                <a:uLnTx/>
                <a:uFillTx/>
                <a:latin typeface="Century Gothic" panose="020B0502020202020204"/>
                <a:ea typeface="+mj-ea"/>
                <a:cs typeface="+mj-cs"/>
              </a:rPr>
              <a:t>”. Sus padres tuvieron el mismo nombre y es posible que hayan estado más relacionados que por la relación tribal. Toda la historia de Mardoqueo es una serie de liberaciones de gente de problemas. Él le salvó la vida al rey persa. Esther 2:21-23. Después de eso Satanás y Amán planeaban destruir a todo creyente en el verdadero Dios; Esther 3:8-15 y mientras Mardoqueo estaba buscando sinceramente al Señor para la liberación, Esther 4:1-3 Dios usó la bondad que él le había demostrado al rey como un medio de escapatoria. Esther 6:1-11. Mardoqueo fue ascendido a una posición exaltada en el reino, y fue usado por el Señor para escudar y proteger su pueblo. </a:t>
            </a:r>
          </a:p>
        </p:txBody>
      </p:sp>
    </p:spTree>
    <p:extLst>
      <p:ext uri="{BB962C8B-B14F-4D97-AF65-F5344CB8AC3E}">
        <p14:creationId xmlns:p14="http://schemas.microsoft.com/office/powerpoint/2010/main" val="2537199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A88E5-F5EA-FAA3-0607-20341858F068}"/>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81F47240-EC9F-E4DC-E08E-D5E6DC3BAD9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89C57AE4-64EA-B8C0-E65D-A9F91A74A96A}"/>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Benjamín.-</a:t>
            </a:r>
            <a:endParaRPr lang="en-US" b="1" dirty="0"/>
          </a:p>
        </p:txBody>
      </p:sp>
      <p:sp>
        <p:nvSpPr>
          <p:cNvPr id="5" name="Título 1">
            <a:extLst>
              <a:ext uri="{FF2B5EF4-FFF2-40B4-BE49-F238E27FC236}">
                <a16:creationId xmlns:a16="http://schemas.microsoft.com/office/drawing/2014/main" id="{DF08975A-F5F1-C1DC-D047-99BF892918BC}"/>
              </a:ext>
            </a:extLst>
          </p:cNvPr>
          <p:cNvSpPr txBox="1">
            <a:spLocks/>
          </p:cNvSpPr>
          <p:nvPr/>
        </p:nvSpPr>
        <p:spPr>
          <a:xfrm>
            <a:off x="295146" y="839339"/>
            <a:ext cx="11390886" cy="5689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400" b="1" i="0" u="none" strike="noStrike" kern="1200" cap="none" spc="0" normalizeH="0" baseline="0" noProof="0" dirty="0">
                <a:ln>
                  <a:noFill/>
                </a:ln>
                <a:solidFill>
                  <a:prstClr val="white"/>
                </a:solidFill>
                <a:effectLst/>
                <a:uLnTx/>
                <a:uFillTx/>
                <a:latin typeface="Century Gothic" panose="020B0502020202020204"/>
                <a:ea typeface="+mj-ea"/>
                <a:cs typeface="+mj-cs"/>
              </a:rPr>
              <a:t> Esther 8:7-17. La verdadera, victoria perdurable que se extiende a través de toda la eternidad no depende de relaciones tribales o tendencias hereditarias, sino sobre una humilde confianza en Dios. “</a:t>
            </a:r>
            <a:r>
              <a:rPr kumimoji="0" lang="es-ES" sz="2400" b="1" i="0" u="none" strike="noStrike" kern="1200" cap="none" spc="0" normalizeH="0" baseline="0" noProof="0" dirty="0">
                <a:ln>
                  <a:noFill/>
                </a:ln>
                <a:solidFill>
                  <a:srgbClr val="FFFF00"/>
                </a:solidFill>
                <a:effectLst/>
                <a:uLnTx/>
                <a:uFillTx/>
                <a:latin typeface="Century Gothic" panose="020B0502020202020204"/>
                <a:ea typeface="+mj-ea"/>
                <a:cs typeface="+mj-cs"/>
              </a:rPr>
              <a:t>Los ojos de Jehová contemplan toda la tierra, para mostrar su poder a favor de los que tienen corazón perfecto para con él”</a:t>
            </a:r>
            <a:r>
              <a:rPr kumimoji="0" lang="es-ES" sz="2400" b="1" i="0" u="none" strike="noStrike" kern="1200" cap="none" spc="0" normalizeH="0" baseline="0" noProof="0" dirty="0">
                <a:ln>
                  <a:noFill/>
                </a:ln>
                <a:solidFill>
                  <a:prstClr val="white"/>
                </a:solidFill>
                <a:effectLst/>
                <a:uLnTx/>
                <a:uFillTx/>
                <a:latin typeface="Century Gothic" panose="020B0502020202020204"/>
                <a:ea typeface="+mj-ea"/>
                <a:cs typeface="+mj-cs"/>
              </a:rPr>
              <a:t>. 2 Crónicas 16:9. Dios puede humillar a los reyes cuando estos rechazan su palabra; 2 Crónicas 36:1-4, 9-10 y Él puede tomar cautivos y darles poder real. Daniel 6:1-3; Esther 8:15; 10:3. El carácter natural de Benjamín es el carácter del corazón inconverso en cada siglo del mundo. Jeremías 17:9. Feliz es aquel que actualmente, al igual que Mardoqueo, se parará en firme a los principios, Esther 3:2 y lo arriesgará todo para proteger al “amado del Señor”; él podrá reclamar la promesa dada a Benjamín de la antigüedad: “El Señor lo cubrirá siempre, Y entre sus hombros morará”. Doce mil con este carácter, portando el nombre de Benjamín, servirán al Señor día y noche en su templo a lo largo de la eternidad. Apocalipsis 7:15.</a:t>
            </a:r>
          </a:p>
        </p:txBody>
      </p:sp>
    </p:spTree>
    <p:extLst>
      <p:ext uri="{BB962C8B-B14F-4D97-AF65-F5344CB8AC3E}">
        <p14:creationId xmlns:p14="http://schemas.microsoft.com/office/powerpoint/2010/main" val="4280856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6F9AA-C211-1EA0-5E7C-1FF09786C35E}"/>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2D41EF68-74FE-9B26-3234-5A378758992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FAADF9F2-5486-6336-A4B2-D255F468EDF6}"/>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Benjamín.-</a:t>
            </a:r>
            <a:endParaRPr lang="en-US" b="1" dirty="0"/>
          </a:p>
        </p:txBody>
      </p:sp>
      <p:sp>
        <p:nvSpPr>
          <p:cNvPr id="5" name="Título 1">
            <a:extLst>
              <a:ext uri="{FF2B5EF4-FFF2-40B4-BE49-F238E27FC236}">
                <a16:creationId xmlns:a16="http://schemas.microsoft.com/office/drawing/2014/main" id="{A8A6DE87-E295-B9E0-704D-20869AB1017C}"/>
              </a:ext>
            </a:extLst>
          </p:cNvPr>
          <p:cNvSpPr txBox="1">
            <a:spLocks/>
          </p:cNvSpPr>
          <p:nvPr/>
        </p:nvSpPr>
        <p:spPr>
          <a:xfrm>
            <a:off x="450098" y="839339"/>
            <a:ext cx="10932135" cy="5689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300" b="1" i="0" u="none" strike="noStrike" kern="1200" cap="none" spc="0" normalizeH="0" baseline="0" noProof="0" dirty="0">
                <a:ln>
                  <a:noFill/>
                </a:ln>
                <a:solidFill>
                  <a:schemeClr val="accent2">
                    <a:lumMod val="40000"/>
                    <a:lumOff val="60000"/>
                  </a:schemeClr>
                </a:solidFill>
                <a:effectLst/>
                <a:uLnTx/>
                <a:uFillTx/>
                <a:latin typeface="Century Gothic" panose="020B0502020202020204"/>
                <a:ea typeface="+mj-ea"/>
                <a:cs typeface="+mj-cs"/>
              </a:rPr>
              <a:t> </a:t>
            </a:r>
            <a:r>
              <a:rPr kumimoji="0" lang="es-ES" sz="2800" b="1" i="0" u="none" strike="noStrike" kern="1200" cap="none" spc="0" normalizeH="0" baseline="0" noProof="0" dirty="0">
                <a:ln>
                  <a:noFill/>
                </a:ln>
                <a:solidFill>
                  <a:schemeClr val="accent2">
                    <a:lumMod val="40000"/>
                    <a:lumOff val="60000"/>
                  </a:schemeClr>
                </a:solidFill>
                <a:effectLst/>
                <a:uLnTx/>
                <a:uFillTx/>
                <a:latin typeface="Century Gothic" panose="020B0502020202020204"/>
                <a:ea typeface="+mj-ea"/>
                <a:cs typeface="+mj-cs"/>
              </a:rPr>
              <a:t>RESUMEN</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Benjamín tenía diez hijos de quienes surgió la tribu de Benjamín. Génesis 46:21. </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Cuando entraron a la tierra prometida la tribu de Benjamín tenía 45.600. </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Los benjamitas fueron notorios arqueros, y por ser </a:t>
            </a:r>
            <a:r>
              <a:rPr kumimoji="0" lang="es-ES" sz="2800" b="1" i="0" u="none" strike="noStrike" kern="1200" cap="none" spc="0" normalizeH="0" baseline="0" noProof="0" dirty="0" err="1">
                <a:ln>
                  <a:noFill/>
                </a:ln>
                <a:solidFill>
                  <a:prstClr val="white"/>
                </a:solidFill>
                <a:effectLst/>
                <a:uLnTx/>
                <a:uFillTx/>
                <a:latin typeface="Century Gothic" panose="020B0502020202020204"/>
                <a:ea typeface="+mj-ea"/>
                <a:cs typeface="+mj-cs"/>
              </a:rPr>
              <a:t>sinistros</a:t>
            </a: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 1 Crónicas 8:40; 2 Crónicas 17:17.</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Ramá, el hogar de Samuel, estaba dentro de las fronteras de Benjamín. Mizpa donde Israel celebró grandes asambleas, estaba en la tierra de Benjamín.</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endParaRPr kumimoji="0" lang="es-ES" sz="2300" b="1"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315795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A45C0-E244-3192-D809-AD8DA4E69983}"/>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7EDEAEEB-6FB3-2036-FADF-AE91237C401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85E722E2-5B6F-86AA-618C-A8CA7AD10CB7}"/>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Benjamín.-</a:t>
            </a:r>
            <a:endParaRPr lang="en-US" b="1" dirty="0"/>
          </a:p>
        </p:txBody>
      </p:sp>
      <p:sp>
        <p:nvSpPr>
          <p:cNvPr id="5" name="Título 1">
            <a:extLst>
              <a:ext uri="{FF2B5EF4-FFF2-40B4-BE49-F238E27FC236}">
                <a16:creationId xmlns:a16="http://schemas.microsoft.com/office/drawing/2014/main" id="{906FDF27-E5F7-2003-0D66-ACCB3AAE6826}"/>
              </a:ext>
            </a:extLst>
          </p:cNvPr>
          <p:cNvSpPr txBox="1">
            <a:spLocks/>
          </p:cNvSpPr>
          <p:nvPr/>
        </p:nvSpPr>
        <p:spPr>
          <a:xfrm>
            <a:off x="450098" y="839339"/>
            <a:ext cx="10932135" cy="5689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300" b="1" i="0" u="none" strike="noStrike" kern="1200" cap="none" spc="0" normalizeH="0" baseline="0" noProof="0" dirty="0">
                <a:ln>
                  <a:noFill/>
                </a:ln>
                <a:solidFill>
                  <a:schemeClr val="accent2">
                    <a:lumMod val="40000"/>
                    <a:lumOff val="60000"/>
                  </a:schemeClr>
                </a:solidFill>
                <a:effectLst/>
                <a:uLnTx/>
                <a:uFillTx/>
                <a:latin typeface="Century Gothic" panose="020B0502020202020204"/>
                <a:ea typeface="+mj-ea"/>
                <a:cs typeface="+mj-cs"/>
              </a:rPr>
              <a:t> </a:t>
            </a:r>
            <a:r>
              <a:rPr kumimoji="0" lang="es-ES" sz="3200" b="1" i="0" u="none" strike="noStrike" kern="1200" cap="none" spc="0" normalizeH="0" baseline="0" noProof="0" dirty="0">
                <a:ln>
                  <a:noFill/>
                </a:ln>
                <a:solidFill>
                  <a:schemeClr val="accent2">
                    <a:lumMod val="40000"/>
                    <a:lumOff val="60000"/>
                  </a:schemeClr>
                </a:solidFill>
                <a:effectLst/>
                <a:uLnTx/>
                <a:uFillTx/>
                <a:latin typeface="Century Gothic" panose="020B0502020202020204"/>
                <a:ea typeface="+mj-ea"/>
                <a:cs typeface="+mj-cs"/>
              </a:rPr>
              <a:t>Personajes Distinguidos</a:t>
            </a:r>
          </a:p>
          <a:p>
            <a:pPr marL="457200" marR="0" lvl="0" indent="-457200" algn="just" defTabSz="457200" rtl="0" eaLnBrk="1" fontAlgn="auto" latinLnBrk="0" hangingPunct="1">
              <a:lnSpc>
                <a:spcPct val="150000"/>
              </a:lnSpc>
              <a:spcBef>
                <a:spcPts val="1000"/>
              </a:spcBef>
              <a:spcAft>
                <a:spcPts val="0"/>
              </a:spcAft>
              <a:buClr>
                <a:srgbClr val="1E5155">
                  <a:lumMod val="40000"/>
                  <a:lumOff val="60000"/>
                </a:srgbClr>
              </a:buClr>
              <a:buSzPct val="80000"/>
              <a:buFont typeface="Arial" panose="020B0604020202020204" pitchFamily="34" charset="0"/>
              <a:buChar char="•"/>
              <a:tabLst/>
              <a:defRPr/>
            </a:pPr>
            <a:r>
              <a:rPr kumimoji="0" lang="es-ES" sz="3200" b="1" i="0" u="none" strike="noStrike" kern="1200" cap="none" spc="0" normalizeH="0" baseline="0" noProof="0" dirty="0" err="1">
                <a:ln>
                  <a:noFill/>
                </a:ln>
                <a:effectLst/>
                <a:uLnTx/>
                <a:uFillTx/>
                <a:latin typeface="Century Gothic" panose="020B0502020202020204"/>
                <a:ea typeface="+mj-ea"/>
                <a:cs typeface="+mj-cs"/>
              </a:rPr>
              <a:t>Aod</a:t>
            </a:r>
            <a:r>
              <a:rPr kumimoji="0" lang="es-ES" sz="3200" b="1" i="0" u="none" strike="noStrike" kern="1200" cap="none" spc="0" normalizeH="0" baseline="0" noProof="0" dirty="0">
                <a:ln>
                  <a:noFill/>
                </a:ln>
                <a:effectLst/>
                <a:uLnTx/>
                <a:uFillTx/>
                <a:latin typeface="Century Gothic" panose="020B0502020202020204"/>
                <a:ea typeface="+mj-ea"/>
                <a:cs typeface="+mj-cs"/>
              </a:rPr>
              <a:t>, quien juzgó durante 8o años, Jueces 3:21-26.</a:t>
            </a:r>
          </a:p>
          <a:p>
            <a:pPr marL="457200" marR="0" lvl="0" indent="-457200" algn="just" defTabSz="457200" rtl="0" eaLnBrk="1" fontAlgn="auto" latinLnBrk="0" hangingPunct="1">
              <a:lnSpc>
                <a:spcPct val="150000"/>
              </a:lnSpc>
              <a:spcBef>
                <a:spcPts val="1000"/>
              </a:spcBef>
              <a:spcAft>
                <a:spcPts val="0"/>
              </a:spcAft>
              <a:buClr>
                <a:srgbClr val="1E5155">
                  <a:lumMod val="40000"/>
                  <a:lumOff val="60000"/>
                </a:srgbClr>
              </a:buClr>
              <a:buSzPct val="80000"/>
              <a:buFont typeface="Arial" panose="020B0604020202020204" pitchFamily="34" charset="0"/>
              <a:buChar char="•"/>
              <a:tabLst/>
              <a:defRPr/>
            </a:pPr>
            <a:r>
              <a:rPr kumimoji="0" lang="es-ES" sz="3200" b="1" i="0" u="none" strike="noStrike" kern="1200" cap="none" spc="0" normalizeH="0" baseline="0" noProof="0" dirty="0">
                <a:ln>
                  <a:noFill/>
                </a:ln>
                <a:effectLst/>
                <a:uLnTx/>
                <a:uFillTx/>
                <a:latin typeface="Century Gothic" panose="020B0502020202020204"/>
                <a:ea typeface="+mj-ea"/>
                <a:cs typeface="+mj-cs"/>
              </a:rPr>
              <a:t> Saúl el primer rey de Israel. 1 Samuel 9:21.</a:t>
            </a:r>
          </a:p>
          <a:p>
            <a:pPr marL="457200" marR="0" lvl="0" indent="-457200" algn="just" defTabSz="457200" rtl="0" eaLnBrk="1" fontAlgn="auto" latinLnBrk="0" hangingPunct="1">
              <a:lnSpc>
                <a:spcPct val="150000"/>
              </a:lnSpc>
              <a:spcBef>
                <a:spcPts val="1000"/>
              </a:spcBef>
              <a:spcAft>
                <a:spcPts val="0"/>
              </a:spcAft>
              <a:buClr>
                <a:srgbClr val="1E5155">
                  <a:lumMod val="40000"/>
                  <a:lumOff val="60000"/>
                </a:srgbClr>
              </a:buClr>
              <a:buSzPct val="80000"/>
              <a:buFont typeface="Arial" panose="020B0604020202020204" pitchFamily="34" charset="0"/>
              <a:buChar char="•"/>
              <a:tabLst/>
              <a:defRPr/>
            </a:pPr>
            <a:r>
              <a:rPr kumimoji="0" lang="es-ES" sz="3200" b="1" i="0" u="none" strike="noStrike" kern="1200" cap="none" spc="0" normalizeH="0" baseline="0" noProof="0" dirty="0">
                <a:ln>
                  <a:noFill/>
                </a:ln>
                <a:effectLst/>
                <a:uLnTx/>
                <a:uFillTx/>
                <a:latin typeface="Century Gothic" panose="020B0502020202020204"/>
                <a:ea typeface="+mj-ea"/>
                <a:cs typeface="+mj-cs"/>
              </a:rPr>
              <a:t> Mardoqueo, a quien el Señor usó para salvar a Israel en los días de Esther. Esther 2:5. </a:t>
            </a:r>
          </a:p>
          <a:p>
            <a:pPr marL="457200" marR="0" lvl="0" indent="-457200" algn="just" defTabSz="457200" rtl="0" eaLnBrk="1" fontAlgn="auto" latinLnBrk="0" hangingPunct="1">
              <a:lnSpc>
                <a:spcPct val="150000"/>
              </a:lnSpc>
              <a:spcBef>
                <a:spcPts val="1000"/>
              </a:spcBef>
              <a:spcAft>
                <a:spcPts val="0"/>
              </a:spcAft>
              <a:buClr>
                <a:srgbClr val="1E5155">
                  <a:lumMod val="40000"/>
                  <a:lumOff val="60000"/>
                </a:srgbClr>
              </a:buClr>
              <a:buSzPct val="80000"/>
              <a:buFont typeface="Arial" panose="020B0604020202020204" pitchFamily="34" charset="0"/>
              <a:buChar char="•"/>
              <a:tabLst/>
              <a:defRPr/>
            </a:pPr>
            <a:r>
              <a:rPr kumimoji="0" lang="es-ES" sz="3200" b="1" i="0" u="none" strike="noStrike" kern="1200" cap="none" spc="0" normalizeH="0" baseline="0" noProof="0" dirty="0">
                <a:ln>
                  <a:noFill/>
                </a:ln>
                <a:effectLst/>
                <a:uLnTx/>
                <a:uFillTx/>
                <a:latin typeface="Century Gothic" panose="020B0502020202020204"/>
                <a:ea typeface="+mj-ea"/>
                <a:cs typeface="+mj-cs"/>
              </a:rPr>
              <a:t>Pablo, el principal apóstol a los gentiles, Romanos 11:1.</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endParaRPr kumimoji="0" lang="es-ES" sz="2300" b="1"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097626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472965" y="682388"/>
            <a:ext cx="11382703" cy="56774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7200" b="1" dirty="0">
                <a:solidFill>
                  <a:schemeClr val="accent2">
                    <a:lumMod val="40000"/>
                    <a:lumOff val="60000"/>
                  </a:schemeClr>
                </a:solidFill>
              </a:rPr>
              <a:t>Sección IX.- LAS TRIBUS DE ISRAEL</a:t>
            </a:r>
          </a:p>
          <a:p>
            <a:br>
              <a:rPr lang="es-DO" sz="7200" b="1" dirty="0"/>
            </a:br>
            <a:r>
              <a:rPr kumimoji="0" lang="es-ES" sz="6000" b="1" i="0" u="none" strike="noStrike" kern="1200" cap="none" spc="0" normalizeH="0" baseline="0" noProof="0" dirty="0">
                <a:ln>
                  <a:noFill/>
                </a:ln>
                <a:solidFill>
                  <a:srgbClr val="EBEBEB"/>
                </a:solidFill>
                <a:effectLst/>
                <a:uLnTx/>
                <a:uFillTx/>
                <a:latin typeface="Century Gothic" panose="020B0502020202020204"/>
                <a:ea typeface="+mj-ea"/>
                <a:cs typeface="+mj-cs"/>
              </a:rPr>
              <a:t>CAPÍTULO XLVII</a:t>
            </a:r>
          </a:p>
          <a:p>
            <a:r>
              <a:rPr kumimoji="0" lang="es-ES" sz="6000" b="1" i="0" u="none" strike="noStrike" kern="1200" cap="none" spc="0" normalizeH="0" baseline="0" noProof="0" dirty="0">
                <a:ln>
                  <a:noFill/>
                </a:ln>
                <a:solidFill>
                  <a:srgbClr val="EBEBEB"/>
                </a:solidFill>
                <a:effectLst/>
                <a:uLnTx/>
                <a:uFillTx/>
                <a:latin typeface="Century Gothic" panose="020B0502020202020204"/>
                <a:ea typeface="+mj-ea"/>
                <a:cs typeface="+mj-cs"/>
              </a:rPr>
              <a:t>BENJAMIN</a:t>
            </a:r>
          </a:p>
          <a:p>
            <a:endParaRPr lang="en-US" sz="7200" b="1" dirty="0"/>
          </a:p>
        </p:txBody>
      </p:sp>
    </p:spTree>
    <p:extLst>
      <p:ext uri="{BB962C8B-B14F-4D97-AF65-F5344CB8AC3E}">
        <p14:creationId xmlns:p14="http://schemas.microsoft.com/office/powerpoint/2010/main" val="1880141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061" y="0"/>
            <a:ext cx="12192000" cy="6858000"/>
          </a:xfrm>
          <a:prstGeom prst="rect">
            <a:avLst/>
          </a:prstGeom>
        </p:spPr>
      </p:pic>
      <p:sp>
        <p:nvSpPr>
          <p:cNvPr id="4" name="CuadroTexto 3">
            <a:extLst>
              <a:ext uri="{FF2B5EF4-FFF2-40B4-BE49-F238E27FC236}">
                <a16:creationId xmlns:a16="http://schemas.microsoft.com/office/drawing/2014/main" id="{B7F75417-8BC0-431B-9DD0-3952FEF3CE45}"/>
              </a:ext>
            </a:extLst>
          </p:cNvPr>
          <p:cNvSpPr txBox="1"/>
          <p:nvPr/>
        </p:nvSpPr>
        <p:spPr>
          <a:xfrm>
            <a:off x="357360" y="1623473"/>
            <a:ext cx="5157427" cy="1138773"/>
          </a:xfrm>
          <a:prstGeom prst="rect">
            <a:avLst/>
          </a:prstGeom>
          <a:noFill/>
        </p:spPr>
        <p:txBody>
          <a:bodyPr wrap="square" rtlCol="0">
            <a:spAutoFit/>
          </a:bodyPr>
          <a:lstStyle/>
          <a:p>
            <a:pPr lvl="0" algn="just" defTabSz="457200">
              <a:defRPr/>
            </a:pPr>
            <a:r>
              <a:rPr lang="es-ES" sz="1700" b="1" dirty="0">
                <a:solidFill>
                  <a:prstClr val="white"/>
                </a:solidFill>
              </a:rPr>
              <a:t>El carácter de la tribu se expresa en la bendición de Jacob: </a:t>
            </a:r>
            <a:r>
              <a:rPr lang="es-ES" sz="1700" b="1" dirty="0">
                <a:solidFill>
                  <a:srgbClr val="FFFF00"/>
                </a:solidFill>
              </a:rPr>
              <a:t>“Benjamín es lobo arrebatador;</a:t>
            </a:r>
            <a:r>
              <a:rPr lang="es-ES" sz="1700" b="1" dirty="0">
                <a:solidFill>
                  <a:prstClr val="white"/>
                </a:solidFill>
              </a:rPr>
              <a:t>…un carácter de un niño complacido y mimado.</a:t>
            </a:r>
          </a:p>
        </p:txBody>
      </p:sp>
      <p:sp>
        <p:nvSpPr>
          <p:cNvPr id="5" name="CuadroTexto 4">
            <a:extLst>
              <a:ext uri="{FF2B5EF4-FFF2-40B4-BE49-F238E27FC236}">
                <a16:creationId xmlns:a16="http://schemas.microsoft.com/office/drawing/2014/main" id="{2B80B65F-4774-4B34-B211-5F7CCD9DB0D1}"/>
              </a:ext>
            </a:extLst>
          </p:cNvPr>
          <p:cNvSpPr txBox="1"/>
          <p:nvPr/>
        </p:nvSpPr>
        <p:spPr>
          <a:xfrm>
            <a:off x="357360" y="532076"/>
            <a:ext cx="5157426" cy="1138773"/>
          </a:xfrm>
          <a:prstGeom prst="rect">
            <a:avLst/>
          </a:prstGeom>
          <a:noFill/>
        </p:spPr>
        <p:txBody>
          <a:bodyPr wrap="square" rtlCol="0">
            <a:spAutoFit/>
          </a:bodyPr>
          <a:lstStyle/>
          <a:p>
            <a:pPr lvl="0" defTabSz="457200">
              <a:defRPr/>
            </a:pPr>
            <a:r>
              <a:rPr lang="es-ES" sz="1700" b="1" dirty="0">
                <a:solidFill>
                  <a:prstClr val="white"/>
                </a:solidFill>
              </a:rPr>
              <a:t>Se le llamó, ¨</a:t>
            </a:r>
            <a:r>
              <a:rPr lang="es-ES" sz="1700" b="1" dirty="0" err="1">
                <a:solidFill>
                  <a:schemeClr val="accent2">
                    <a:lumMod val="60000"/>
                    <a:lumOff val="40000"/>
                  </a:schemeClr>
                </a:solidFill>
              </a:rPr>
              <a:t>Benoni</a:t>
            </a:r>
            <a:r>
              <a:rPr lang="es-ES" sz="1700" b="1" dirty="0">
                <a:solidFill>
                  <a:prstClr val="white"/>
                </a:solidFill>
              </a:rPr>
              <a:t>¨ el hijo de mi tristeza, luego ¨</a:t>
            </a:r>
            <a:r>
              <a:rPr lang="es-ES" sz="1700" b="1" dirty="0">
                <a:solidFill>
                  <a:schemeClr val="accent2">
                    <a:lumMod val="60000"/>
                    <a:lumOff val="40000"/>
                  </a:schemeClr>
                </a:solidFill>
              </a:rPr>
              <a:t>Benjamín</a:t>
            </a:r>
            <a:r>
              <a:rPr lang="es-ES" sz="1700" b="1" dirty="0">
                <a:solidFill>
                  <a:prstClr val="white"/>
                </a:solidFill>
              </a:rPr>
              <a:t>¨ el hijo de la diestra, al duodécimo hijo de Jacob, por la muerte de su hermano José</a:t>
            </a:r>
            <a:endParaRPr kumimoji="0" lang="es-ES" sz="1700" b="0" i="0" u="none" strike="noStrike" kern="1200" cap="none" spc="0" normalizeH="0" baseline="0" noProof="0" dirty="0">
              <a:ln>
                <a:noFill/>
              </a:ln>
              <a:solidFill>
                <a:srgbClr val="FFFF00"/>
              </a:solidFill>
              <a:effectLst/>
              <a:uLnTx/>
              <a:uFillTx/>
              <a:latin typeface="Calibri" panose="020F0502020204030204"/>
            </a:endParaRPr>
          </a:p>
        </p:txBody>
      </p:sp>
      <p:sp>
        <p:nvSpPr>
          <p:cNvPr id="6" name="CuadroTexto 5">
            <a:extLst>
              <a:ext uri="{FF2B5EF4-FFF2-40B4-BE49-F238E27FC236}">
                <a16:creationId xmlns:a16="http://schemas.microsoft.com/office/drawing/2014/main" id="{3C95100F-E8B5-4CF3-9E17-D707427B80EE}"/>
              </a:ext>
            </a:extLst>
          </p:cNvPr>
          <p:cNvSpPr txBox="1"/>
          <p:nvPr/>
        </p:nvSpPr>
        <p:spPr>
          <a:xfrm>
            <a:off x="357360" y="3901020"/>
            <a:ext cx="4803412" cy="1077218"/>
          </a:xfrm>
          <a:prstGeom prst="rect">
            <a:avLst/>
          </a:prstGeom>
          <a:noFill/>
        </p:spPr>
        <p:txBody>
          <a:bodyPr wrap="square" rtlCol="0">
            <a:spAutoFit/>
          </a:bodyPr>
          <a:lstStyle/>
          <a:p>
            <a:pPr lvl="0" algn="just" defTabSz="457200">
              <a:spcBef>
                <a:spcPts val="1000"/>
              </a:spcBef>
              <a:buClr>
                <a:srgbClr val="1E5155">
                  <a:lumMod val="40000"/>
                  <a:lumOff val="60000"/>
                </a:srgbClr>
              </a:buClr>
              <a:buSzPct val="80000"/>
              <a:defRPr/>
            </a:pPr>
            <a:r>
              <a:rPr lang="es-ES" sz="1600" b="1" dirty="0">
                <a:solidFill>
                  <a:prstClr val="white"/>
                </a:solidFill>
              </a:rPr>
              <a:t>El Espíritu Santo cambió el carácter de benjamín y la fuerza que usaba para destruir ahora la usaba para proteger al amado de Jehová.</a:t>
            </a:r>
          </a:p>
        </p:txBody>
      </p:sp>
      <p:sp>
        <p:nvSpPr>
          <p:cNvPr id="7" name="CuadroTexto 6">
            <a:extLst>
              <a:ext uri="{FF2B5EF4-FFF2-40B4-BE49-F238E27FC236}">
                <a16:creationId xmlns:a16="http://schemas.microsoft.com/office/drawing/2014/main" id="{484CE96C-CBE3-40DD-869A-7E653E50D465}"/>
              </a:ext>
            </a:extLst>
          </p:cNvPr>
          <p:cNvSpPr txBox="1"/>
          <p:nvPr/>
        </p:nvSpPr>
        <p:spPr>
          <a:xfrm>
            <a:off x="382213" y="5069051"/>
            <a:ext cx="4803412" cy="830997"/>
          </a:xfrm>
          <a:prstGeom prst="rect">
            <a:avLst/>
          </a:prstGeom>
          <a:noFill/>
        </p:spPr>
        <p:txBody>
          <a:bodyPr wrap="square" rtlCol="0">
            <a:spAutoFit/>
          </a:bodyPr>
          <a:lstStyle/>
          <a:p>
            <a:pPr lvl="0" defTabSz="457200">
              <a:defRPr/>
            </a:pPr>
            <a:r>
              <a:rPr lang="es-ES" sz="1600" b="1" dirty="0" err="1"/>
              <a:t>Aod</a:t>
            </a:r>
            <a:r>
              <a:rPr lang="es-ES" sz="1600" b="1" dirty="0"/>
              <a:t> (Juez), Saúl (Rey), Mardoqueo (oficial de la corte del rey Asuero), Ester (Reina), Saulo/Pablo (Apóstol) eran de la tribu de Leví</a:t>
            </a:r>
            <a:endParaRPr lang="es-ES" sz="1600" b="1" dirty="0">
              <a:solidFill>
                <a:srgbClr val="FFFF00"/>
              </a:solidFill>
            </a:endParaRPr>
          </a:p>
        </p:txBody>
      </p:sp>
      <p:sp>
        <p:nvSpPr>
          <p:cNvPr id="8" name="CuadroTexto 7">
            <a:extLst>
              <a:ext uri="{FF2B5EF4-FFF2-40B4-BE49-F238E27FC236}">
                <a16:creationId xmlns:a16="http://schemas.microsoft.com/office/drawing/2014/main" id="{BADEAE86-D7E0-4E67-860F-EC436B06AF60}"/>
              </a:ext>
            </a:extLst>
          </p:cNvPr>
          <p:cNvSpPr txBox="1"/>
          <p:nvPr/>
        </p:nvSpPr>
        <p:spPr>
          <a:xfrm>
            <a:off x="317412" y="2823802"/>
            <a:ext cx="4933015" cy="1077218"/>
          </a:xfrm>
          <a:prstGeom prst="rect">
            <a:avLst/>
          </a:prstGeom>
          <a:noFill/>
        </p:spPr>
        <p:txBody>
          <a:bodyPr wrap="square" rtlCol="0">
            <a:spAutoFit/>
          </a:bodyPr>
          <a:lstStyle/>
          <a:p>
            <a:pPr lvl="0" algn="just" defTabSz="457200">
              <a:defRPr/>
            </a:pPr>
            <a:r>
              <a:rPr lang="es-ES" sz="1600" b="1" dirty="0"/>
              <a:t>En el territorio de Benjamín: El Arca del Pacto duró 20 años (</a:t>
            </a:r>
            <a:r>
              <a:rPr lang="es-ES" sz="1600" b="1" dirty="0" err="1"/>
              <a:t>Quiriat-Jearim</a:t>
            </a:r>
            <a:r>
              <a:rPr lang="es-ES" sz="1600" b="1" dirty="0"/>
              <a:t>), el profeta Samuel vivió (Ramá), se celebraban grandes asambleas (Mizpa)</a:t>
            </a:r>
            <a:endParaRPr kumimoji="0" lang="es-ES" sz="1600" b="0" i="0" u="none" strike="noStrike" kern="1200" cap="none" spc="0" normalizeH="0" baseline="0" noProof="0" dirty="0">
              <a:ln>
                <a:noFill/>
              </a:ln>
              <a:solidFill>
                <a:prstClr val="white"/>
              </a:solidFill>
              <a:effectLst/>
              <a:uLnTx/>
              <a:uFillTx/>
              <a:latin typeface="Calibri" panose="020F0502020204030204"/>
            </a:endParaRPr>
          </a:p>
        </p:txBody>
      </p:sp>
      <p:sp>
        <p:nvSpPr>
          <p:cNvPr id="9" name="CuadroTexto 8">
            <a:extLst>
              <a:ext uri="{FF2B5EF4-FFF2-40B4-BE49-F238E27FC236}">
                <a16:creationId xmlns:a16="http://schemas.microsoft.com/office/drawing/2014/main" id="{DB4BBA2C-AD84-4635-BFED-A54A24D56E2B}"/>
              </a:ext>
            </a:extLst>
          </p:cNvPr>
          <p:cNvSpPr txBox="1"/>
          <p:nvPr/>
        </p:nvSpPr>
        <p:spPr>
          <a:xfrm>
            <a:off x="5661943" y="4043413"/>
            <a:ext cx="6483306"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D. </a:t>
            </a:r>
            <a:r>
              <a:rPr kumimoji="0" lang="es-DO" sz="3200" b="0" i="0" u="none" strike="noStrike" kern="1200" cap="none" spc="0" normalizeH="0" baseline="0" noProof="0" dirty="0">
                <a:ln>
                  <a:noFill/>
                </a:ln>
                <a:solidFill>
                  <a:srgbClr val="00B0F0"/>
                </a:solidFill>
                <a:effectLst/>
                <a:uLnTx/>
                <a:uFillTx/>
                <a:latin typeface="Calibri" panose="020F0502020204030204"/>
                <a:ea typeface="+mn-ea"/>
                <a:cs typeface="+mn-cs"/>
              </a:rPr>
              <a:t>Verdadero</a:t>
            </a:r>
            <a:endParaRPr kumimoji="0" lang="es-ES" sz="32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
        <p:nvSpPr>
          <p:cNvPr id="10" name="CuadroTexto 9">
            <a:extLst>
              <a:ext uri="{FF2B5EF4-FFF2-40B4-BE49-F238E27FC236}">
                <a16:creationId xmlns:a16="http://schemas.microsoft.com/office/drawing/2014/main" id="{8F3B8264-4C31-43B4-BA54-43EE83420FE7}"/>
              </a:ext>
            </a:extLst>
          </p:cNvPr>
          <p:cNvSpPr txBox="1"/>
          <p:nvPr/>
        </p:nvSpPr>
        <p:spPr>
          <a:xfrm>
            <a:off x="5629489" y="1358066"/>
            <a:ext cx="5735510"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B</a:t>
            </a:r>
            <a:r>
              <a:rPr kumimoji="0" lang="es-DO"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s-DO" sz="3200" dirty="0">
                <a:solidFill>
                  <a:srgbClr val="00B0F0"/>
                </a:solidFill>
                <a:latin typeface="Calibri" panose="020F0502020204030204"/>
              </a:rPr>
              <a:t>Falso</a:t>
            </a:r>
            <a:endParaRPr kumimoji="0" lang="es-ES" sz="3200" b="0" i="0" u="none" strike="noStrike" kern="1200" cap="none" spc="0" normalizeH="0" baseline="0" noProof="0" dirty="0">
              <a:ln>
                <a:noFill/>
              </a:ln>
              <a:solidFill>
                <a:srgbClr val="00B0F0"/>
              </a:solidFill>
              <a:effectLst/>
              <a:uLnTx/>
              <a:uFillTx/>
              <a:latin typeface="Calibri" panose="020F0502020204030204"/>
            </a:endParaRPr>
          </a:p>
        </p:txBody>
      </p:sp>
      <p:sp>
        <p:nvSpPr>
          <p:cNvPr id="11" name="CuadroTexto 10">
            <a:extLst>
              <a:ext uri="{FF2B5EF4-FFF2-40B4-BE49-F238E27FC236}">
                <a16:creationId xmlns:a16="http://schemas.microsoft.com/office/drawing/2014/main" id="{707CBC07-791E-485A-931D-932FDFAF0D6C}"/>
              </a:ext>
            </a:extLst>
          </p:cNvPr>
          <p:cNvSpPr txBox="1"/>
          <p:nvPr/>
        </p:nvSpPr>
        <p:spPr>
          <a:xfrm>
            <a:off x="5661943" y="362799"/>
            <a:ext cx="5332006"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A. </a:t>
            </a:r>
            <a:r>
              <a:rPr kumimoji="0" lang="es-DO" sz="3200" b="0" i="0" u="none" strike="noStrike" kern="1200" cap="none" spc="0" normalizeH="0" baseline="0" noProof="0" dirty="0">
                <a:ln>
                  <a:noFill/>
                </a:ln>
                <a:solidFill>
                  <a:srgbClr val="00B0F0"/>
                </a:solidFill>
                <a:effectLst/>
                <a:uLnTx/>
                <a:uFillTx/>
                <a:latin typeface="Calibri" panose="020F0502020204030204"/>
                <a:ea typeface="+mn-ea"/>
                <a:cs typeface="+mn-cs"/>
              </a:rPr>
              <a:t>Verdadero </a:t>
            </a:r>
            <a:endParaRPr kumimoji="0" lang="es-ES" sz="32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
        <p:nvSpPr>
          <p:cNvPr id="12" name="CuadroTexto 11">
            <a:extLst>
              <a:ext uri="{FF2B5EF4-FFF2-40B4-BE49-F238E27FC236}">
                <a16:creationId xmlns:a16="http://schemas.microsoft.com/office/drawing/2014/main" id="{4D4C28EC-9574-47D6-8D4C-A2D48F991BF0}"/>
              </a:ext>
            </a:extLst>
          </p:cNvPr>
          <p:cNvSpPr txBox="1"/>
          <p:nvPr/>
        </p:nvSpPr>
        <p:spPr>
          <a:xfrm>
            <a:off x="5661943" y="2839190"/>
            <a:ext cx="6427788"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C. </a:t>
            </a:r>
            <a:r>
              <a:rPr kumimoji="0" lang="es-DO" sz="3200" b="0" i="0" u="none" strike="noStrike" kern="1200" cap="none" spc="0" normalizeH="0" baseline="0" noProof="0" dirty="0">
                <a:ln>
                  <a:noFill/>
                </a:ln>
                <a:solidFill>
                  <a:srgbClr val="00B0F0"/>
                </a:solidFill>
                <a:effectLst/>
                <a:uLnTx/>
                <a:uFillTx/>
                <a:latin typeface="Calibri" panose="020F0502020204030204"/>
                <a:ea typeface="+mn-ea"/>
                <a:cs typeface="+mn-cs"/>
              </a:rPr>
              <a:t>Falso</a:t>
            </a:r>
            <a:endParaRPr kumimoji="0" lang="es-ES" sz="32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570408FA-21B6-4E50-A2CA-A06FB9771535}"/>
              </a:ext>
            </a:extLst>
          </p:cNvPr>
          <p:cNvSpPr txBox="1"/>
          <p:nvPr/>
        </p:nvSpPr>
        <p:spPr>
          <a:xfrm>
            <a:off x="5785082" y="5704918"/>
            <a:ext cx="6181510"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F. </a:t>
            </a:r>
            <a:r>
              <a:rPr lang="es-DO" sz="3200" dirty="0">
                <a:solidFill>
                  <a:srgbClr val="00B0F0"/>
                </a:solidFill>
                <a:latin typeface="Calibri" panose="020F0502020204030204"/>
              </a:rPr>
              <a:t>Verdadero</a:t>
            </a:r>
            <a:endParaRPr kumimoji="0" lang="es-ES" sz="3200" b="0" i="0" u="none" strike="noStrike" kern="1200" cap="none" spc="0" normalizeH="0" baseline="0" noProof="0" dirty="0">
              <a:ln>
                <a:noFill/>
              </a:ln>
              <a:solidFill>
                <a:srgbClr val="00B0F0"/>
              </a:solidFill>
              <a:effectLst/>
              <a:uLnTx/>
              <a:uFillTx/>
              <a:latin typeface="Century Gothic" panose="020B0502020202020204"/>
            </a:endParaRPr>
          </a:p>
        </p:txBody>
      </p:sp>
      <p:sp>
        <p:nvSpPr>
          <p:cNvPr id="14" name="CuadroTexto 13">
            <a:extLst>
              <a:ext uri="{FF2B5EF4-FFF2-40B4-BE49-F238E27FC236}">
                <a16:creationId xmlns:a16="http://schemas.microsoft.com/office/drawing/2014/main" id="{D52AD20F-C77A-4B88-B6A1-2718AE27E03B}"/>
              </a:ext>
            </a:extLst>
          </p:cNvPr>
          <p:cNvSpPr txBox="1"/>
          <p:nvPr/>
        </p:nvSpPr>
        <p:spPr>
          <a:xfrm>
            <a:off x="5732821" y="4777848"/>
            <a:ext cx="6412428" cy="584775"/>
          </a:xfrm>
          <a:prstGeom prst="rect">
            <a:avLst/>
          </a:prstGeom>
          <a:noFill/>
        </p:spPr>
        <p:txBody>
          <a:bodyPr wrap="square" rtlCol="0">
            <a:spAutoFit/>
          </a:bodyPr>
          <a:lstStyle/>
          <a:p>
            <a:pPr lvl="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E.</a:t>
            </a:r>
            <a:r>
              <a:rPr lang="es-ES" sz="3200" dirty="0">
                <a:solidFill>
                  <a:prstClr val="white"/>
                </a:solidFill>
              </a:rPr>
              <a:t> </a:t>
            </a:r>
            <a:r>
              <a:rPr lang="es-ES" sz="2400" dirty="0">
                <a:solidFill>
                  <a:prstClr val="white"/>
                </a:solidFill>
              </a:rPr>
              <a:t>Falso</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372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0047927D-8278-105D-702C-2B24C0BC063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E575D3F2-26D6-77A2-D051-73489A17DA74}"/>
              </a:ext>
            </a:extLst>
          </p:cNvPr>
          <p:cNvSpPr txBox="1"/>
          <p:nvPr/>
        </p:nvSpPr>
        <p:spPr>
          <a:xfrm>
            <a:off x="5833241" y="561028"/>
            <a:ext cx="6045898" cy="4893647"/>
          </a:xfrm>
          <a:prstGeom prst="rect">
            <a:avLst/>
          </a:prstGeom>
          <a:noFill/>
        </p:spPr>
        <p:txBody>
          <a:bodyPr wrap="square" rtlCol="0">
            <a:spAutoFit/>
          </a:bodyPr>
          <a:lstStyle/>
          <a:p>
            <a:pPr defTabSz="457200"/>
            <a:r>
              <a:rPr lang="es-DO" sz="3900" b="1" dirty="0">
                <a:solidFill>
                  <a:srgbClr val="FFFF00"/>
                </a:solidFill>
                <a:latin typeface="Century Gothic" panose="020B0502020202020204"/>
              </a:rPr>
              <a:t>¿Quieres que el Espíritu Santo te transforme de un lobo arrebatador a un protector del amado de Jehová, y en ti more permanentemente el Arca del Pacto, (la gloria de Dios) ?</a:t>
            </a:r>
            <a:endParaRPr lang="en-US" sz="3900" b="1" dirty="0">
              <a:solidFill>
                <a:srgbClr val="FFFF00"/>
              </a:solidFill>
              <a:latin typeface="Century Gothic" panose="020B0502020202020204"/>
            </a:endParaRPr>
          </a:p>
        </p:txBody>
      </p:sp>
    </p:spTree>
    <p:extLst>
      <p:ext uri="{BB962C8B-B14F-4D97-AF65-F5344CB8AC3E}">
        <p14:creationId xmlns:p14="http://schemas.microsoft.com/office/powerpoint/2010/main" val="2303535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Benjamín.-</a:t>
            </a:r>
            <a:endParaRPr lang="en-US" b="1" dirty="0"/>
          </a:p>
        </p:txBody>
      </p:sp>
      <p:sp>
        <p:nvSpPr>
          <p:cNvPr id="5" name="Título 1"/>
          <p:cNvSpPr txBox="1">
            <a:spLocks/>
          </p:cNvSpPr>
          <p:nvPr/>
        </p:nvSpPr>
        <p:spPr>
          <a:xfrm>
            <a:off x="450098" y="839339"/>
            <a:ext cx="10932135" cy="5689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Benjamín, el duodécimo hijo de Jacob, fue dejado huérfano de nacimiento. La única solicitud registrada de su madre, Raquel, era que el bebé fuera llamado </a:t>
            </a:r>
            <a:r>
              <a:rPr kumimoji="0" lang="es-ES" sz="2800" b="1" i="0" u="none" strike="noStrike" kern="1200" cap="none" spc="0" normalizeH="0" baseline="0" noProof="0" dirty="0" err="1">
                <a:ln>
                  <a:noFill/>
                </a:ln>
                <a:solidFill>
                  <a:prstClr val="white"/>
                </a:solidFill>
                <a:effectLst/>
                <a:uLnTx/>
                <a:uFillTx/>
                <a:latin typeface="Century Gothic" panose="020B0502020202020204"/>
                <a:ea typeface="+mj-ea"/>
                <a:cs typeface="+mj-cs"/>
              </a:rPr>
              <a:t>Benoni</a:t>
            </a: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,”el hijo de mi tristeza”, pero Jacob cambió el nombre por Benjamín, “el hijo de la diestra”, Génesis 35:16-18.</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lang="es-ES" sz="2800" b="1" dirty="0">
                <a:solidFill>
                  <a:srgbClr val="FFFF00"/>
                </a:solidFill>
                <a:latin typeface="Century Gothic" panose="020B0502020202020204"/>
              </a:rPr>
              <a:t>¨16 Después partieron de Betel; y había aún como media legua de tierra para llegar a </a:t>
            </a:r>
            <a:r>
              <a:rPr lang="es-ES" sz="2800" b="1" dirty="0" err="1">
                <a:solidFill>
                  <a:srgbClr val="FFFF00"/>
                </a:solidFill>
                <a:latin typeface="Century Gothic" panose="020B0502020202020204"/>
              </a:rPr>
              <a:t>Efrata</a:t>
            </a:r>
            <a:r>
              <a:rPr lang="es-ES" sz="2800" b="1" dirty="0">
                <a:solidFill>
                  <a:srgbClr val="FFFF00"/>
                </a:solidFill>
                <a:latin typeface="Century Gothic" panose="020B0502020202020204"/>
              </a:rPr>
              <a:t>, cuando dio a luz Raquel, y hubo trabajo en su parto. 17 Y aconteció, como había trabajo en su parto, que le dijo la partera: No temas, que también tendrás este hijo. 18 Y aconteció que al salírsele el alma (pues murió), llamó su nombre </a:t>
            </a:r>
            <a:r>
              <a:rPr lang="es-ES" sz="2800" b="1" dirty="0" err="1">
                <a:solidFill>
                  <a:srgbClr val="FFFF00"/>
                </a:solidFill>
                <a:latin typeface="Century Gothic" panose="020B0502020202020204"/>
              </a:rPr>
              <a:t>Benoni</a:t>
            </a:r>
            <a:r>
              <a:rPr lang="es-ES" sz="2800" b="1" dirty="0">
                <a:solidFill>
                  <a:srgbClr val="FFFF00"/>
                </a:solidFill>
                <a:latin typeface="Century Gothic" panose="020B0502020202020204"/>
              </a:rPr>
              <a:t>;[a] mas su padre lo llamó Benjamín.¨</a:t>
            </a:r>
            <a:endPar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330086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64FE8-E1DA-1C31-8FAA-408012A66C13}"/>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05168F3D-6119-D4AB-1844-027684D7E51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0D4D9AC5-A877-DA82-FE7F-0FC4DAC91835}"/>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Benjamín.-</a:t>
            </a:r>
            <a:endParaRPr lang="en-US" b="1" dirty="0"/>
          </a:p>
        </p:txBody>
      </p:sp>
      <p:sp>
        <p:nvSpPr>
          <p:cNvPr id="5" name="Título 1">
            <a:extLst>
              <a:ext uri="{FF2B5EF4-FFF2-40B4-BE49-F238E27FC236}">
                <a16:creationId xmlns:a16="http://schemas.microsoft.com/office/drawing/2014/main" id="{02A29119-9055-4298-D7AB-EF7BC31AFABF}"/>
              </a:ext>
            </a:extLst>
          </p:cNvPr>
          <p:cNvSpPr txBox="1">
            <a:spLocks/>
          </p:cNvSpPr>
          <p:nvPr/>
        </p:nvSpPr>
        <p:spPr>
          <a:xfrm>
            <a:off x="450098" y="839339"/>
            <a:ext cx="10932135" cy="5689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El tierno amor del padre por su hijo huérfano de madre está demostrado por su renuencia a permitirle acompañar a sus hermanos a Egipto. Génesis 42:38</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Benjamín con frecuencia es referido como un niño cuando fue a Egipto; Génesis 43:8 pero el registro indica que él era el padre de diez hijos en ese instante. Génesis 46:2. La forma patriarcal de gobierno sin duda lo colocó más cerca bajo la dirección de su padre que los hijos actualmente. </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Si bien se registra poco de Benjamín como un individuo, la tribu que llevó su nombre tuvo una actuación importante en la historia de los hijos de Israel.</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endPar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620681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C0623-73AA-70B8-8581-341195B08985}"/>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DA16BA34-59FB-44C5-1EC8-3D92EC952D0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665FB73C-A274-D22E-D2A5-D226E7CC1A74}"/>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Benjamín.-</a:t>
            </a:r>
            <a:endParaRPr lang="en-US" b="1" dirty="0"/>
          </a:p>
        </p:txBody>
      </p:sp>
      <p:sp>
        <p:nvSpPr>
          <p:cNvPr id="5" name="Título 1">
            <a:extLst>
              <a:ext uri="{FF2B5EF4-FFF2-40B4-BE49-F238E27FC236}">
                <a16:creationId xmlns:a16="http://schemas.microsoft.com/office/drawing/2014/main" id="{2CEDE20D-306B-59B6-F16E-207E23DF2C73}"/>
              </a:ext>
            </a:extLst>
          </p:cNvPr>
          <p:cNvSpPr txBox="1">
            <a:spLocks/>
          </p:cNvSpPr>
          <p:nvPr/>
        </p:nvSpPr>
        <p:spPr>
          <a:xfrm>
            <a:off x="450098" y="839339"/>
            <a:ext cx="10932135" cy="5689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El carácter de la tribu parece estar retratado por las palabras proféticas de Jacob en su bendición de despedida: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“Benjamín es lobo arrebatador;</a:t>
            </a: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 A la mañana comerá la presa, Y a la tarde repartirá los despojos”. Génesis 49:27.</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schemeClr val="accent2">
                    <a:lumMod val="60000"/>
                    <a:lumOff val="40000"/>
                  </a:schemeClr>
                </a:solidFill>
                <a:effectLst/>
                <a:uLnTx/>
                <a:uFillTx/>
                <a:latin typeface="Century Gothic" panose="020B0502020202020204"/>
                <a:ea typeface="+mj-ea"/>
                <a:cs typeface="+mj-cs"/>
              </a:rPr>
              <a:t>Estas palabras no describen un carácter envidiable, sino más bien la de un niño complacido y mimado hasta que se haya vuelto voluntarioso y petulante</a:t>
            </a: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 como se esperaría que fuera el último hijo en una familia grande, sin una madre para controlarlo.</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endPar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3795183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8CC9E-2A1C-4C0B-E084-3DE05CD7D33F}"/>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A1385934-64DC-1FD4-5EC2-480B078F35A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775080E5-D50B-DA1A-7CEC-C481FCC5D5A6}"/>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Benjamín.-</a:t>
            </a:r>
            <a:endParaRPr lang="en-US" b="1" dirty="0"/>
          </a:p>
        </p:txBody>
      </p:sp>
      <p:sp>
        <p:nvSpPr>
          <p:cNvPr id="5" name="Título 1">
            <a:extLst>
              <a:ext uri="{FF2B5EF4-FFF2-40B4-BE49-F238E27FC236}">
                <a16:creationId xmlns:a16="http://schemas.microsoft.com/office/drawing/2014/main" id="{010639C2-FF5C-F53B-0BF1-A9350F2ED156}"/>
              </a:ext>
            </a:extLst>
          </p:cNvPr>
          <p:cNvSpPr txBox="1">
            <a:spLocks/>
          </p:cNvSpPr>
          <p:nvPr/>
        </p:nvSpPr>
        <p:spPr>
          <a:xfrm>
            <a:off x="450098" y="839339"/>
            <a:ext cx="10932135" cy="5689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Este mismo </a:t>
            </a:r>
            <a:r>
              <a:rPr kumimoji="0" lang="es-ES" sz="2800" b="1" i="0" u="none" strike="noStrike" kern="1200" cap="none" spc="0" normalizeH="0" baseline="0" noProof="0" dirty="0">
                <a:ln>
                  <a:noFill/>
                </a:ln>
                <a:solidFill>
                  <a:schemeClr val="accent2">
                    <a:lumMod val="60000"/>
                    <a:lumOff val="40000"/>
                  </a:schemeClr>
                </a:solidFill>
                <a:effectLst/>
                <a:uLnTx/>
                <a:uFillTx/>
                <a:latin typeface="Century Gothic" panose="020B0502020202020204"/>
                <a:ea typeface="+mj-ea"/>
                <a:cs typeface="+mj-cs"/>
              </a:rPr>
              <a:t>espíritu terco</a:t>
            </a: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 fue demostrado por la tribu de Benjamín peleando hasta que fueron casi exterminados, en vez de entregar los hombres impíos de </a:t>
            </a:r>
            <a:r>
              <a:rPr kumimoji="0" lang="es-ES" sz="2800" b="1" i="0" u="none" strike="noStrike" kern="1200" cap="none" spc="0" normalizeH="0" baseline="0" noProof="0" dirty="0" err="1">
                <a:ln>
                  <a:noFill/>
                </a:ln>
                <a:solidFill>
                  <a:prstClr val="white"/>
                </a:solidFill>
                <a:effectLst/>
                <a:uLnTx/>
                <a:uFillTx/>
                <a:latin typeface="Century Gothic" panose="020B0502020202020204"/>
                <a:ea typeface="+mj-ea"/>
                <a:cs typeface="+mj-cs"/>
              </a:rPr>
              <a:t>Gabaa</a:t>
            </a: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 para que fueran castigados. Jueces 20:12-48. A pesar de que en esta oportunidad estaban reducidos a seiscientos, sin embargo, en la época de David se habían vuelto una tribu numerosa de nuevo. 1 Crónicas 7:6-12.</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En los días de los jueces, los benjamitas podían proporcionar setecientos hombres que podían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“tirar una piedra con la honda a un cabello, y no erraban”. </a:t>
            </a: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Jueces 20:16.</a:t>
            </a:r>
          </a:p>
        </p:txBody>
      </p:sp>
    </p:spTree>
    <p:extLst>
      <p:ext uri="{BB962C8B-B14F-4D97-AF65-F5344CB8AC3E}">
        <p14:creationId xmlns:p14="http://schemas.microsoft.com/office/powerpoint/2010/main" val="2907770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47B6E-027A-1A10-AF23-B75FEE3FBC07}"/>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CAA989CC-824B-4711-8885-1A161337060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413BC0F3-1608-6C1D-634F-0E9CF88AC9CF}"/>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Benjamín.-</a:t>
            </a:r>
            <a:endParaRPr lang="en-US" b="1" dirty="0"/>
          </a:p>
        </p:txBody>
      </p:sp>
      <p:sp>
        <p:nvSpPr>
          <p:cNvPr id="5" name="Título 1">
            <a:extLst>
              <a:ext uri="{FF2B5EF4-FFF2-40B4-BE49-F238E27FC236}">
                <a16:creationId xmlns:a16="http://schemas.microsoft.com/office/drawing/2014/main" id="{A51BF862-5BB4-DEE9-C3C0-A101099E4849}"/>
              </a:ext>
            </a:extLst>
          </p:cNvPr>
          <p:cNvSpPr txBox="1">
            <a:spLocks/>
          </p:cNvSpPr>
          <p:nvPr/>
        </p:nvSpPr>
        <p:spPr>
          <a:xfrm>
            <a:off x="450098" y="839339"/>
            <a:ext cx="10932135" cy="5689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Alrededor de trescientos cincuenta años más tarde, leemos que los hombres poderosos de Benjamín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“usaban de ambas manos para tirar piedras con honda y saetas con arco”</a:t>
            </a: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 1 Crónicas 12:1-2. Los benjamitas fue la única tribu que parece haber buscado la arquería para algún propósito, y su destreza en el uso del arco y la honda era celebrada. 1 Crónicas 8:40; 2 Crónicas 17:17; 2 Samuel 1:22.</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El territorio de Benjamín quedaba al norte de Judá, la línea fronteriza, entre las dos tribus corrían por medio de la ciudad de Jerusalén. </a:t>
            </a:r>
          </a:p>
        </p:txBody>
      </p:sp>
    </p:spTree>
    <p:extLst>
      <p:ext uri="{BB962C8B-B14F-4D97-AF65-F5344CB8AC3E}">
        <p14:creationId xmlns:p14="http://schemas.microsoft.com/office/powerpoint/2010/main" val="3084179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C5685-F4D8-A47A-F3B8-3362C2F58D94}"/>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A755F96D-C31A-37C5-D339-A5CB1C32CB5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4ACB8105-C772-5929-2B38-24CDFF471C9C}"/>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Benjamín.-</a:t>
            </a:r>
            <a:endParaRPr lang="en-US" b="1" dirty="0"/>
          </a:p>
        </p:txBody>
      </p:sp>
      <p:sp>
        <p:nvSpPr>
          <p:cNvPr id="5" name="Título 1">
            <a:extLst>
              <a:ext uri="{FF2B5EF4-FFF2-40B4-BE49-F238E27FC236}">
                <a16:creationId xmlns:a16="http://schemas.microsoft.com/office/drawing/2014/main" id="{C3E7C03A-5102-6C53-D4EB-510F032F9CA0}"/>
              </a:ext>
            </a:extLst>
          </p:cNvPr>
          <p:cNvSpPr txBox="1">
            <a:spLocks/>
          </p:cNvSpPr>
          <p:nvPr/>
        </p:nvSpPr>
        <p:spPr>
          <a:xfrm>
            <a:off x="450098" y="839339"/>
            <a:ext cx="10932135" cy="5689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Después de la gran crisis que resultó de la desafortunada transacción en </a:t>
            </a:r>
            <a:r>
              <a:rPr kumimoji="0" lang="es-ES" sz="2800" b="1" i="0" u="none" strike="noStrike" kern="1200" cap="none" spc="0" normalizeH="0" baseline="0" noProof="0" dirty="0" err="1">
                <a:ln>
                  <a:noFill/>
                </a:ln>
                <a:solidFill>
                  <a:prstClr val="white"/>
                </a:solidFill>
                <a:effectLst/>
                <a:uLnTx/>
                <a:uFillTx/>
                <a:latin typeface="Century Gothic" panose="020B0502020202020204"/>
                <a:ea typeface="+mj-ea"/>
                <a:cs typeface="+mj-cs"/>
              </a:rPr>
              <a:t>Gabaa</a:t>
            </a: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 Jueces 19:14-39 había muchas cosas que tendrían una tendencia a cambiar la naturaleza del terco, carácter voluntarioso de la tribu.</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schemeClr val="accent2">
                    <a:lumMod val="60000"/>
                    <a:lumOff val="40000"/>
                  </a:schemeClr>
                </a:solidFill>
                <a:effectLst/>
                <a:uLnTx/>
                <a:uFillTx/>
                <a:latin typeface="Century Gothic" panose="020B0502020202020204"/>
                <a:ea typeface="+mj-ea"/>
                <a:cs typeface="+mj-cs"/>
              </a:rPr>
              <a:t>Durante veinte años el arca sagrada del Señor permaneció dentro de sus fronteras, en </a:t>
            </a:r>
            <a:r>
              <a:rPr kumimoji="0" lang="es-ES" sz="2800" b="1" i="0" u="none" strike="noStrike" kern="1200" cap="none" spc="0" normalizeH="0" baseline="0" noProof="0" dirty="0" err="1">
                <a:ln>
                  <a:noFill/>
                </a:ln>
                <a:solidFill>
                  <a:schemeClr val="accent2">
                    <a:lumMod val="60000"/>
                    <a:lumOff val="40000"/>
                  </a:schemeClr>
                </a:solidFill>
                <a:effectLst/>
                <a:uLnTx/>
                <a:uFillTx/>
                <a:latin typeface="Century Gothic" panose="020B0502020202020204"/>
                <a:ea typeface="+mj-ea"/>
                <a:cs typeface="+mj-cs"/>
              </a:rPr>
              <a:t>Quiriat-jearim</a:t>
            </a:r>
            <a:r>
              <a:rPr kumimoji="0" lang="es-ES" sz="2800" b="1" i="0" u="none" strike="noStrike" kern="1200" cap="none" spc="0" normalizeH="0" baseline="0" noProof="0" dirty="0">
                <a:ln>
                  <a:noFill/>
                </a:ln>
                <a:solidFill>
                  <a:schemeClr val="accent2">
                    <a:lumMod val="60000"/>
                    <a:lumOff val="40000"/>
                  </a:schemeClr>
                </a:solidFill>
                <a:effectLst/>
                <a:uLnTx/>
                <a:uFillTx/>
                <a:latin typeface="Century Gothic" panose="020B0502020202020204"/>
                <a:ea typeface="+mj-ea"/>
                <a:cs typeface="+mj-cs"/>
              </a:rPr>
              <a:t> </a:t>
            </a: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con un sacerdote para atenderlo. 1 Samuel 7:1-2. </a:t>
            </a:r>
            <a:r>
              <a:rPr kumimoji="0" lang="es-ES" sz="2800" b="1" i="0" u="none" strike="noStrike" kern="1200" cap="none" spc="0" normalizeH="0" baseline="0" noProof="0" dirty="0">
                <a:ln>
                  <a:noFill/>
                </a:ln>
                <a:solidFill>
                  <a:schemeClr val="accent2">
                    <a:lumMod val="60000"/>
                    <a:lumOff val="40000"/>
                  </a:schemeClr>
                </a:solidFill>
                <a:effectLst/>
                <a:uLnTx/>
                <a:uFillTx/>
                <a:latin typeface="Century Gothic" panose="020B0502020202020204"/>
                <a:ea typeface="+mj-ea"/>
                <a:cs typeface="+mj-cs"/>
              </a:rPr>
              <a:t>Ramá, una ciudad de Benjamín, era el hogar de Samuel el profeta</a:t>
            </a: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 quien tenía un altar construido al Señor en este lugar, y ofrecía sacrificios. Samuel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“todos los años iba y daba vuelta a </a:t>
            </a:r>
            <a:r>
              <a:rPr kumimoji="0" lang="es-ES" sz="2800" b="1" i="0" u="none" strike="noStrike" kern="1200" cap="none" spc="0" normalizeH="0" baseline="0" noProof="0" dirty="0" err="1">
                <a:ln>
                  <a:noFill/>
                </a:ln>
                <a:solidFill>
                  <a:srgbClr val="FFFF00"/>
                </a:solidFill>
                <a:effectLst/>
                <a:uLnTx/>
                <a:uFillTx/>
                <a:latin typeface="Century Gothic" panose="020B0502020202020204"/>
                <a:ea typeface="+mj-ea"/>
                <a:cs typeface="+mj-cs"/>
              </a:rPr>
              <a:t>Bet</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-el, a </a:t>
            </a:r>
            <a:r>
              <a:rPr kumimoji="0" lang="es-ES" sz="2800" b="1" i="0" u="none" strike="noStrike" kern="1200" cap="none" spc="0" normalizeH="0" baseline="0" noProof="0" dirty="0" err="1">
                <a:ln>
                  <a:noFill/>
                </a:ln>
                <a:solidFill>
                  <a:srgbClr val="FFFF00"/>
                </a:solidFill>
                <a:effectLst/>
                <a:uLnTx/>
                <a:uFillTx/>
                <a:latin typeface="Century Gothic" panose="020B0502020202020204"/>
                <a:ea typeface="+mj-ea"/>
                <a:cs typeface="+mj-cs"/>
              </a:rPr>
              <a:t>Gilgal</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 y a Mizpa, y juzgaba a Israel en todos estos lugares. Después volvía a Ramá”. </a:t>
            </a: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1 Samuel 7:15-17</a:t>
            </a:r>
          </a:p>
        </p:txBody>
      </p:sp>
    </p:spTree>
    <p:extLst>
      <p:ext uri="{BB962C8B-B14F-4D97-AF65-F5344CB8AC3E}">
        <p14:creationId xmlns:p14="http://schemas.microsoft.com/office/powerpoint/2010/main" val="776990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33055-1238-D234-6A5D-1206D73D96E2}"/>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BF0C1B17-41F5-8B74-6487-9AE00644497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2D0485B1-9FD1-8836-CCF6-ACB12ED3D7B8}"/>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Benjamín.-</a:t>
            </a:r>
            <a:endParaRPr lang="en-US" b="1" dirty="0"/>
          </a:p>
        </p:txBody>
      </p:sp>
      <p:sp>
        <p:nvSpPr>
          <p:cNvPr id="5" name="Título 1">
            <a:extLst>
              <a:ext uri="{FF2B5EF4-FFF2-40B4-BE49-F238E27FC236}">
                <a16:creationId xmlns:a16="http://schemas.microsoft.com/office/drawing/2014/main" id="{9629E389-EF69-B22C-6463-FC86D82D5383}"/>
              </a:ext>
            </a:extLst>
          </p:cNvPr>
          <p:cNvSpPr txBox="1">
            <a:spLocks/>
          </p:cNvSpPr>
          <p:nvPr/>
        </p:nvSpPr>
        <p:spPr>
          <a:xfrm>
            <a:off x="450098" y="839339"/>
            <a:ext cx="10932135" cy="5689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schemeClr val="accent2">
                    <a:lumMod val="60000"/>
                    <a:lumOff val="40000"/>
                  </a:schemeClr>
                </a:solidFill>
                <a:effectLst/>
                <a:uLnTx/>
                <a:uFillTx/>
                <a:latin typeface="Century Gothic" panose="020B0502020202020204"/>
                <a:ea typeface="+mj-ea"/>
                <a:cs typeface="+mj-cs"/>
              </a:rPr>
              <a:t>Mizpa, el lugar donde se celebraban las grandes asambleas de todo Israel Jueces 20:1; 2 Reyes 25:23 estaba dentro de las fronteras de Benjamín</a:t>
            </a: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 Aquí el Señor realizó una gran liberación para su pueblo aterrorizado.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“Mas Jehová tronó aquel día con gran estruendo sobre los filisteos, y los atemorizó, y fueron vencidos delante de Israel”</a:t>
            </a: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 1 Samuel 7:5-11.</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Las palabras proféticas de Moisés en su bendición de despedida sobre las tribus, indicó que habría un cambio decidido del carácter retratado por Jacob: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De Benjamín él dijo, El amado de Jehová habitará confiado cerca de él; Lo cubrirá siempre, Y entre sus hombros morará”</a:t>
            </a: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 Deuteronomio 33:12.</a:t>
            </a:r>
          </a:p>
        </p:txBody>
      </p:sp>
    </p:spTree>
    <p:extLst>
      <p:ext uri="{BB962C8B-B14F-4D97-AF65-F5344CB8AC3E}">
        <p14:creationId xmlns:p14="http://schemas.microsoft.com/office/powerpoint/2010/main" val="257929649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lantilla" id="{CBAD0E0A-F576-4E8B-A01B-D97BC1BBDAE3}" vid="{BD0A4B01-F1E2-47E0-9001-0D659CBADEE4}"/>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Plantilla la cruz y su sombra</Template>
  <TotalTime>1150</TotalTime>
  <Words>2341</Words>
  <Application>Microsoft Office PowerPoint</Application>
  <PresentationFormat>Panorámica</PresentationFormat>
  <Paragraphs>67</Paragraphs>
  <Slides>21</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21</vt:i4>
      </vt:variant>
    </vt:vector>
  </HeadingPairs>
  <TitlesOfParts>
    <vt:vector size="29" baseType="lpstr">
      <vt:lpstr>Aptos</vt:lpstr>
      <vt:lpstr>Aptos Display</vt:lpstr>
      <vt:lpstr>Arial</vt:lpstr>
      <vt:lpstr>Calibri</vt:lpstr>
      <vt:lpstr>Century Gothic</vt:lpstr>
      <vt:lpstr>Wingdings 3</vt:lpstr>
      <vt:lpstr>Tema de Office</vt:lpstr>
      <vt:lpstr>1_Ion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Aguero</dc:creator>
  <cp:lastModifiedBy>Ulises Aguero</cp:lastModifiedBy>
  <cp:revision>56</cp:revision>
  <dcterms:created xsi:type="dcterms:W3CDTF">2024-04-21T02:46:20Z</dcterms:created>
  <dcterms:modified xsi:type="dcterms:W3CDTF">2025-06-23T00:04:31Z</dcterms:modified>
</cp:coreProperties>
</file>