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0"/>
  </p:notesMasterIdLst>
  <p:sldIdLst>
    <p:sldId id="258" r:id="rId3"/>
    <p:sldId id="264" r:id="rId4"/>
    <p:sldId id="260" r:id="rId5"/>
    <p:sldId id="1541" r:id="rId6"/>
    <p:sldId id="1542" r:id="rId7"/>
    <p:sldId id="1543" r:id="rId8"/>
    <p:sldId id="1160" r:id="rId9"/>
    <p:sldId id="1544" r:id="rId10"/>
    <p:sldId id="1545" r:id="rId11"/>
    <p:sldId id="1192" r:id="rId12"/>
    <p:sldId id="1546" r:id="rId13"/>
    <p:sldId id="1539" r:id="rId14"/>
    <p:sldId id="483" r:id="rId15"/>
    <p:sldId id="1547" r:id="rId16"/>
    <p:sldId id="1548" r:id="rId17"/>
    <p:sldId id="1549" r:id="rId18"/>
    <p:sldId id="1550" r:id="rId19"/>
    <p:sldId id="1478" r:id="rId20"/>
    <p:sldId id="1554" r:id="rId21"/>
    <p:sldId id="1299" r:id="rId22"/>
    <p:sldId id="1155" r:id="rId23"/>
    <p:sldId id="1162" r:id="rId24"/>
    <p:sldId id="1551" r:id="rId25"/>
    <p:sldId id="1552" r:id="rId26"/>
    <p:sldId id="1553" r:id="rId27"/>
    <p:sldId id="1423" r:id="rId28"/>
    <p:sldId id="1235" r:id="rId29"/>
    <p:sldId id="380" r:id="rId30"/>
    <p:sldId id="1300" r:id="rId31"/>
    <p:sldId id="1555" r:id="rId32"/>
    <p:sldId id="1499" r:id="rId33"/>
    <p:sldId id="1556" r:id="rId34"/>
    <p:sldId id="1113" r:id="rId35"/>
    <p:sldId id="1303" r:id="rId36"/>
    <p:sldId id="1522" r:id="rId37"/>
    <p:sldId id="1557" r:id="rId38"/>
    <p:sldId id="1558" r:id="rId39"/>
    <p:sldId id="1523" r:id="rId40"/>
    <p:sldId id="1534" r:id="rId41"/>
    <p:sldId id="1535" r:id="rId42"/>
    <p:sldId id="1559" r:id="rId43"/>
    <p:sldId id="1560" r:id="rId44"/>
    <p:sldId id="1561" r:id="rId45"/>
    <p:sldId id="1562" r:id="rId46"/>
    <p:sldId id="1563" r:id="rId47"/>
    <p:sldId id="1564" r:id="rId48"/>
    <p:sldId id="1565" r:id="rId49"/>
    <p:sldId id="1566" r:id="rId50"/>
    <p:sldId id="1567" r:id="rId51"/>
    <p:sldId id="1568" r:id="rId52"/>
    <p:sldId id="1569" r:id="rId53"/>
    <p:sldId id="1570" r:id="rId54"/>
    <p:sldId id="1571" r:id="rId55"/>
    <p:sldId id="1572" r:id="rId56"/>
    <p:sldId id="1573" r:id="rId57"/>
    <p:sldId id="1574" r:id="rId58"/>
    <p:sldId id="1575" r:id="rId59"/>
    <p:sldId id="1576" r:id="rId60"/>
    <p:sldId id="1577" r:id="rId61"/>
    <p:sldId id="1578" r:id="rId62"/>
    <p:sldId id="1579" r:id="rId63"/>
    <p:sldId id="1580" r:id="rId64"/>
    <p:sldId id="1581" r:id="rId65"/>
    <p:sldId id="1582" r:id="rId66"/>
    <p:sldId id="1583" r:id="rId67"/>
    <p:sldId id="1584" r:id="rId68"/>
    <p:sldId id="1540" r:id="rId69"/>
    <p:sldId id="1595" r:id="rId70"/>
    <p:sldId id="1585" r:id="rId71"/>
    <p:sldId id="1588" r:id="rId72"/>
    <p:sldId id="1587" r:id="rId73"/>
    <p:sldId id="1589" r:id="rId74"/>
    <p:sldId id="1592" r:id="rId75"/>
    <p:sldId id="1590" r:id="rId76"/>
    <p:sldId id="1591" r:id="rId77"/>
    <p:sldId id="1593" r:id="rId78"/>
    <p:sldId id="1594" r:id="rId79"/>
    <p:sldId id="1596" r:id="rId80"/>
    <p:sldId id="1597" r:id="rId81"/>
    <p:sldId id="1598" r:id="rId82"/>
    <p:sldId id="1599" r:id="rId83"/>
    <p:sldId id="1600" r:id="rId84"/>
    <p:sldId id="1601" r:id="rId85"/>
    <p:sldId id="1602" r:id="rId86"/>
    <p:sldId id="1604" r:id="rId87"/>
    <p:sldId id="1605" r:id="rId88"/>
    <p:sldId id="1606" r:id="rId89"/>
    <p:sldId id="1607" r:id="rId90"/>
    <p:sldId id="1608" r:id="rId91"/>
    <p:sldId id="1609" r:id="rId92"/>
    <p:sldId id="1610" r:id="rId93"/>
    <p:sldId id="1611" r:id="rId94"/>
    <p:sldId id="1612" r:id="rId95"/>
    <p:sldId id="1613" r:id="rId96"/>
    <p:sldId id="1614" r:id="rId97"/>
    <p:sldId id="1615" r:id="rId98"/>
    <p:sldId id="1616" r:id="rId99"/>
    <p:sldId id="1617" r:id="rId100"/>
    <p:sldId id="1619" r:id="rId101"/>
    <p:sldId id="1620" r:id="rId102"/>
    <p:sldId id="1618" r:id="rId103"/>
    <p:sldId id="1622" r:id="rId104"/>
    <p:sldId id="1621" r:id="rId105"/>
    <p:sldId id="1623" r:id="rId106"/>
    <p:sldId id="1624" r:id="rId107"/>
    <p:sldId id="1625" r:id="rId108"/>
    <p:sldId id="1626" r:id="rId109"/>
    <p:sldId id="1627" r:id="rId110"/>
    <p:sldId id="1628" r:id="rId111"/>
    <p:sldId id="1674" r:id="rId112"/>
    <p:sldId id="1629" r:id="rId113"/>
    <p:sldId id="1630" r:id="rId114"/>
    <p:sldId id="1631" r:id="rId115"/>
    <p:sldId id="1632" r:id="rId116"/>
    <p:sldId id="1633" r:id="rId117"/>
    <p:sldId id="1634" r:id="rId118"/>
    <p:sldId id="1635" r:id="rId119"/>
    <p:sldId id="1636" r:id="rId120"/>
    <p:sldId id="1637" r:id="rId121"/>
    <p:sldId id="1638" r:id="rId122"/>
    <p:sldId id="1639" r:id="rId123"/>
    <p:sldId id="1640" r:id="rId124"/>
    <p:sldId id="1641" r:id="rId125"/>
    <p:sldId id="1642" r:id="rId126"/>
    <p:sldId id="1643" r:id="rId127"/>
    <p:sldId id="1644" r:id="rId128"/>
    <p:sldId id="1645" r:id="rId129"/>
    <p:sldId id="1646" r:id="rId130"/>
    <p:sldId id="1647" r:id="rId131"/>
    <p:sldId id="1675" r:id="rId132"/>
    <p:sldId id="1648" r:id="rId133"/>
    <p:sldId id="1649" r:id="rId134"/>
    <p:sldId id="1650" r:id="rId135"/>
    <p:sldId id="1651" r:id="rId136"/>
    <p:sldId id="1652" r:id="rId137"/>
    <p:sldId id="1653" r:id="rId138"/>
    <p:sldId id="1654" r:id="rId139"/>
    <p:sldId id="1655" r:id="rId140"/>
    <p:sldId id="1656" r:id="rId141"/>
    <p:sldId id="1657" r:id="rId142"/>
    <p:sldId id="1658" r:id="rId143"/>
    <p:sldId id="1659" r:id="rId144"/>
    <p:sldId id="1660" r:id="rId145"/>
    <p:sldId id="1661" r:id="rId146"/>
    <p:sldId id="1662" r:id="rId147"/>
    <p:sldId id="1663" r:id="rId148"/>
    <p:sldId id="1664" r:id="rId149"/>
    <p:sldId id="1665" r:id="rId150"/>
    <p:sldId id="1666" r:id="rId151"/>
    <p:sldId id="1667" r:id="rId152"/>
    <p:sldId id="1668" r:id="rId153"/>
    <p:sldId id="1669" r:id="rId154"/>
    <p:sldId id="1670" r:id="rId155"/>
    <p:sldId id="1671" r:id="rId156"/>
    <p:sldId id="1672" r:id="rId157"/>
    <p:sldId id="1673" r:id="rId158"/>
    <p:sldId id="296" r:id="rId159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C45"/>
    <a:srgbClr val="CB6A86"/>
    <a:srgbClr val="672F62"/>
    <a:srgbClr val="7B3874"/>
    <a:srgbClr val="649C56"/>
    <a:srgbClr val="451F41"/>
    <a:srgbClr val="A0A9A7"/>
    <a:srgbClr val="578B66"/>
    <a:srgbClr val="D18A7F"/>
    <a:srgbClr val="377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5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theme" Target="theme/theme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3CC6F-2A0E-4F3E-ACD5-ACDEABDA14CF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1EECC-04B9-4816-A831-54CDC00334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8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7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27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92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37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8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11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48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47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62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6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4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08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52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17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76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20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68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33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20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18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84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18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02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256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021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679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261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192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97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963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219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8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986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534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154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115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63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74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96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99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43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34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35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8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97244-2D8D-4D4B-B073-FE37524A4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BB0F7B-691A-4B6F-9C1D-AA60DE6ED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F0710-72A3-41D3-8BDC-80774BB0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2AF1-7B8C-4847-B435-EF512A46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763952-F5EE-494F-8A3A-C40D46F4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510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176A8-30A5-4545-BC07-2208A5B3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44D28C-CEA0-4A2B-A7F8-6E5FD06B7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0DB765-8814-46A0-A724-9EBDC97A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FA858-B0CA-4AC7-85AC-E8DB0559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23A4DF-88F4-41DB-A7FE-B5882391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305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17A0CD-1900-4A22-8E47-7E703ED65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17F410-EEC1-4707-AF09-E32633A1F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F55DB-1364-4CCA-A635-383112BD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B5CAE-6AA4-45C9-9F95-2A23AC1B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4EB583-E464-4D75-9A41-DD4439C9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0759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FF98F-F66E-47EE-A34A-B27117D8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0B748-14C3-47A7-8683-8851E015D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4779F-FC67-4738-B1CE-02A93310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B10257-D2E1-47E4-B289-8BB517FF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A17BAB-653A-4A0C-AFF5-67E5507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4783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2FD7A-235B-472E-A358-1CE3D2CF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89D56-E551-4FCD-9B31-C5F64C41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7B7FA0-B7BB-4CD6-BD78-7355EA97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115C04-6AD6-43DC-B1BE-8DD50B50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E4662-B320-4382-875A-DB47AF1F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5368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F81FF-D99E-43B1-A770-BCD81CBC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9F158C-EBE3-4FE1-A323-1AF651976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FE31C-9951-42E5-ABF0-79A768BC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65C3-9EA9-403F-BA12-A4C88A7C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7300A-FB8F-4E0B-BEB6-3FB9BFA9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999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52440-BF41-428F-95E1-07C761A2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3BF9B-97F9-4CCF-9062-11AFAEA75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147188-9B0D-4100-9E01-1AF00D4FC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BE4576-D88D-4723-95A6-13142449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9887AA-30E2-4228-9E89-F2996EA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27EDB1-4DEC-4D05-9EF9-2EBB63E5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0547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A431B-AC69-4AAA-973E-A57F5736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1E817F-A4CB-4991-854C-65DB724A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D47D32-14E2-4848-8E76-BDB655C2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88F400-6B3C-4A82-B524-99823E079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563AE0-FFF2-4A79-8CBD-6F824B5C6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259560-B0AE-49D1-A17F-FF371698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034A84-5F3A-4870-9531-4DC082DD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F0E196-51ED-4D55-8847-BEE38580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86065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745E6-3B0A-44AE-B1CD-DF54DD64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8A50B9-161C-4F13-BC01-6E334355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4CF8D5-8CB0-461F-9779-70A74D52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62561D-CC02-47B3-8709-762D1468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8888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0251AF-86B6-409F-8E71-FEBB8A63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3EAE96-A8DD-4142-B7FA-94D112E7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81E59F-C60A-4B7E-8AD5-D5F1D421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7183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E5428-733C-42BC-9D02-25A6662A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9E3AA-AC6F-41B0-8D33-4D8FE23F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52B7DF-4769-42E8-867B-E58066764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4F9CBC-5F3B-42C1-95F6-BA24A55B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77C2D4-1780-444E-8439-A87B1208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525ABB-6149-4F88-8B8B-3075A950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1861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D7794-5F3D-4458-AC35-25F1B97A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75CE9-6375-4204-94F1-80315AD87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928AE-036D-4016-9C71-5EBC578D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FCFFB-EFFB-4B44-BE34-8CE4F29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B46EB3-317F-41D8-9DD9-ED3728C4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7302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917F4-7571-4135-BD8C-D5441787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12D14A-A1C1-4C0F-9F75-A4344CB84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5274EA-D22B-4C7A-964A-EF6EE75BC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F3E66-8210-4CFB-A5C8-B9BC912E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381686-A28F-454B-888E-5B7725D8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53F561-C394-454F-9798-FCCF1121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983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8CED6-F359-4D0A-A50D-3858F643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6E7869-F2BE-43DD-B18B-44D9E0B0D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E15F5-CA39-4F78-BEBA-254B1344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92B50-ADAB-4CCE-B99B-A60657BE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A626A-F1FD-48E4-9E10-CDB7B774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4711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3E061F-F2AF-4166-AE41-B65C9BCCF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65E2C5-DCB2-4598-99C5-3E63925B2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1BAE7-45FB-4E6A-B61C-822885E5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3F476-62DC-4BD8-8DCB-780F8E72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16952-F220-4A9E-B6A7-2ACBEC98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419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A4F94-851D-4796-80CB-0067EDBC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5EFC10-6E00-4444-968A-6F4115B2C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AD233-8392-4766-A282-A4464BDB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CA8568-1237-4F77-8E46-56AAE467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0E88E0-DCDB-4CA8-881C-5F5AD677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051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22C3F-6A36-40EC-977E-4A338341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9EEFB-E900-456C-8D96-7E6E2E7BE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AA4F45-3F8B-44D1-B592-8D8DF16A6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58CD9-1EC8-463C-B3B3-4CF1595F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D78BF9-A5F3-4BD1-83B1-30725433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3A38F8-DEB1-4745-9082-6AA2CB4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993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15BF-7003-4CB2-866A-833B357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DEE417-298C-4BA6-BBA3-A43C3818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F3B28-5F46-47FD-9C33-700E81CF1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A5EA34-672B-44D1-B5E0-CD2DA80B3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232AC8-A92C-4FED-8E89-4991C5291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E6EF34-F8C0-4EC7-B750-16464F15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90EE15-2099-4FCD-8AA8-E305FAED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DAA85B-6B8A-4F5A-BC80-771529A8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7127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B1EB6-8CAE-49F7-B747-129378C1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A87C22-CD7B-4954-AF32-6A7FCDEA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B478BF-1493-4646-84D8-467FFF17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404930-75BB-407A-9092-7804A21A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00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7793-A42A-4CFE-B2C0-DBAE45D7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5E5907-4460-42B4-BF1A-2E4AF8ED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37FACD-1532-4868-9035-12A309EB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6666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6916B-3CF0-4E50-83D4-E1223E28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A3FAD-4A04-42ED-96D0-B4A3F4D1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6AEF79-BB98-4959-A5D9-91FA6DE93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0AE007-3B20-4391-BD69-45080314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456EAE-2EA6-4D48-997B-0F3D9450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F93908-8F38-4E46-90DA-A21A85D6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1392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8BDD8-3393-45E1-9AAD-D24E0BDB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F43380-D9F7-4659-AC12-E4BD3C6BC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BC95E0-AF33-4F2E-8899-809EB50C6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DC2CE9-FE48-4712-A6B8-C51FC950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B433D-6B0A-4E83-9198-B1103938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43853-9AC3-47BA-866A-801D5426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3539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269E44-79F7-4CA3-BA8D-FFE9D177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85FC1D-C3CC-4226-B003-E6DCF746F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7F631F-9C47-46D4-B960-091DF814F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83E4-3EBA-4806-86AA-70CD5420321A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AFE70-72B7-47CC-BB40-3A837AD23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30C557-72E8-4220-88F6-5815ACE60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8177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A09A02-95BE-4D0D-AD1E-FDC4EC77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9AB327-E2DD-40DA-955A-3D419D182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F31F4-7237-4B82-89FF-E94F83EE2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8A31E-41B7-46B2-B779-DD92D1E68E44}" type="datetimeFigureOut">
              <a:rPr lang="es-DO" smtClean="0"/>
              <a:t>6/12/2022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5BB4E-3466-4A00-BC43-785438761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98699-5BA3-4A0E-95CE-C2F8A80A6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582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C6F6D4-23A6-433A-B31F-5FD78665AAB4}"/>
              </a:ext>
            </a:extLst>
          </p:cNvPr>
          <p:cNvSpPr/>
          <p:nvPr/>
        </p:nvSpPr>
        <p:spPr>
          <a:xfrm>
            <a:off x="207657" y="713302"/>
            <a:ext cx="6639951" cy="43123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9951C0-09E0-4405-AA70-AFC4BB783825}"/>
              </a:ext>
            </a:extLst>
          </p:cNvPr>
          <p:cNvSpPr txBox="1"/>
          <p:nvPr/>
        </p:nvSpPr>
        <p:spPr>
          <a:xfrm>
            <a:off x="460375" y="981219"/>
            <a:ext cx="6171457" cy="2123658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rgbClr val="000000">
                <a:alpha val="77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  <a:bevelB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DO" sz="6600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Los mensajes de los tres ángeles</a:t>
            </a:r>
            <a:endParaRPr lang="es-DO" sz="6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B8265892-07DB-4E47-A587-399873FA4AE7}"/>
              </a:ext>
            </a:extLst>
          </p:cNvPr>
          <p:cNvSpPr/>
          <p:nvPr/>
        </p:nvSpPr>
        <p:spPr>
          <a:xfrm rot="16200000">
            <a:off x="10297050" y="4954803"/>
            <a:ext cx="1763486" cy="204651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816E79-6441-4118-A9E4-B9A8FF2C4B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20" y="5453263"/>
            <a:ext cx="1575582" cy="15755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C82071F-404D-498F-AD0A-AE232CC13A40}"/>
              </a:ext>
            </a:extLst>
          </p:cNvPr>
          <p:cNvSpPr txBox="1"/>
          <p:nvPr/>
        </p:nvSpPr>
        <p:spPr>
          <a:xfrm>
            <a:off x="307975" y="5640066"/>
            <a:ext cx="6419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i="1" dirty="0" smtClean="0">
                <a:solidFill>
                  <a:srgbClr val="002060"/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Basado en el estudio del pastor  Esteban Bohr, “Los mensajes de los tres ángeles”</a:t>
            </a:r>
            <a:endParaRPr lang="es-DO" sz="2800" i="1" dirty="0">
              <a:solidFill>
                <a:srgbClr val="002060"/>
              </a:solidFill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7B7E0BE-3AFF-4D20-A1A6-725F8603CD82}"/>
              </a:ext>
            </a:extLst>
          </p:cNvPr>
          <p:cNvSpPr/>
          <p:nvPr/>
        </p:nvSpPr>
        <p:spPr>
          <a:xfrm>
            <a:off x="207657" y="269072"/>
            <a:ext cx="1174598" cy="63706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4400" dirty="0" smtClean="0"/>
              <a:t>20</a:t>
            </a:r>
            <a:endParaRPr lang="es-DO" sz="4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3E52157-2401-4934-958A-0DA8F6793B69}"/>
              </a:ext>
            </a:extLst>
          </p:cNvPr>
          <p:cNvSpPr txBox="1"/>
          <p:nvPr/>
        </p:nvSpPr>
        <p:spPr>
          <a:xfrm>
            <a:off x="7779657" y="5824733"/>
            <a:ext cx="268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latin typeface="Baskerville Old Face" panose="02020602080505020303" pitchFamily="18" charset="0"/>
              </a:rPr>
              <a:t>c</a:t>
            </a:r>
            <a:r>
              <a:rPr lang="es-DO" sz="3200" b="1" dirty="0" smtClean="0">
                <a:latin typeface="Baskerville Old Face" panose="02020602080505020303" pitchFamily="18" charset="0"/>
              </a:rPr>
              <a:t>ristoweb.com</a:t>
            </a:r>
            <a:endParaRPr lang="es-DO" sz="32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AutoShape 2" descr="Mensaje De Los Tres ángeles descarga gratuita de png - Santa Claus HOLLY  CHICAS de Ángel de Navidad Clip art - angel imagen png - imagen  transparente descarga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04" y="374386"/>
            <a:ext cx="5312759" cy="4840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794955" y="3347679"/>
            <a:ext cx="5487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LECCIONES DE</a:t>
            </a:r>
          </a:p>
          <a:p>
            <a:pPr algn="ctr"/>
            <a:r>
              <a:rPr lang="es-ES" sz="4000" b="1" dirty="0"/>
              <a:t>UN ÁRBOL PROHIBIDO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4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¿Quién fue el Creador</a:t>
            </a:r>
          </a:p>
        </p:txBody>
      </p:sp>
    </p:spTree>
    <p:extLst>
      <p:ext uri="{BB962C8B-B14F-4D97-AF65-F5344CB8AC3E}">
        <p14:creationId xmlns:p14="http://schemas.microsoft.com/office/powerpoint/2010/main" val="5654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3169" y="742838"/>
            <a:ext cx="11430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Cuando llegó la </a:t>
            </a:r>
            <a:r>
              <a:rPr lang="es-ES" sz="5400" b="1" dirty="0">
                <a:solidFill>
                  <a:srgbClr val="FFFF00"/>
                </a:solidFill>
              </a:rPr>
              <a:t>noche</a:t>
            </a:r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i="1" dirty="0">
                <a:solidFill>
                  <a:schemeClr val="bg1"/>
                </a:solidFill>
              </a:rPr>
              <a:t>[la traducción ‘</a:t>
            </a:r>
            <a:r>
              <a:rPr lang="es-ES" sz="5400" b="1" i="1" dirty="0">
                <a:solidFill>
                  <a:srgbClr val="FFC000"/>
                </a:solidFill>
              </a:rPr>
              <a:t>noche</a:t>
            </a:r>
            <a:r>
              <a:rPr lang="es-ES" sz="5400" b="1" i="1" dirty="0">
                <a:solidFill>
                  <a:schemeClr val="bg1"/>
                </a:solidFill>
              </a:rPr>
              <a:t>’ es deplorable. La palabra </a:t>
            </a:r>
          </a:p>
          <a:p>
            <a:r>
              <a:rPr lang="es-ES" sz="5400" b="1" i="1" dirty="0">
                <a:solidFill>
                  <a:schemeClr val="bg1"/>
                </a:solidFill>
              </a:rPr>
              <a:t>noche en griego es ‘</a:t>
            </a:r>
            <a:r>
              <a:rPr lang="es-ES" sz="5400" b="1" i="1" dirty="0" err="1">
                <a:solidFill>
                  <a:srgbClr val="FFC000"/>
                </a:solidFill>
              </a:rPr>
              <a:t>nuchtós</a:t>
            </a:r>
            <a:r>
              <a:rPr lang="es-ES" sz="5400" b="1" i="1" dirty="0">
                <a:solidFill>
                  <a:schemeClr val="bg1"/>
                </a:solidFill>
              </a:rPr>
              <a:t>’ pero la palabra aquí es </a:t>
            </a:r>
            <a:r>
              <a:rPr lang="es-ES" sz="5400" b="1" i="1" dirty="0" smtClean="0">
                <a:solidFill>
                  <a:schemeClr val="bg1"/>
                </a:solidFill>
              </a:rPr>
              <a:t>‘</a:t>
            </a:r>
            <a:r>
              <a:rPr lang="es-ES" sz="5400" b="1" i="1" dirty="0" err="1" smtClean="0">
                <a:solidFill>
                  <a:srgbClr val="FFC000"/>
                </a:solidFill>
              </a:rPr>
              <a:t>opsios</a:t>
            </a:r>
            <a:r>
              <a:rPr lang="es-ES" sz="5400" b="1" i="1" dirty="0" smtClean="0">
                <a:solidFill>
                  <a:srgbClr val="FFC000"/>
                </a:solidFill>
              </a:rPr>
              <a:t>’: ‘tarde’</a:t>
            </a:r>
            <a:r>
              <a:rPr lang="es-ES" sz="5400" b="1" i="1" dirty="0" smtClean="0">
                <a:solidFill>
                  <a:schemeClr val="bg1"/>
                </a:solidFill>
              </a:rPr>
              <a:t>]</a:t>
            </a:r>
            <a:r>
              <a:rPr lang="es-ES" sz="5400" b="1" dirty="0" smtClean="0">
                <a:solidFill>
                  <a:schemeClr val="bg1"/>
                </a:solidFill>
              </a:rPr>
              <a:t> </a:t>
            </a:r>
            <a:r>
              <a:rPr lang="es-ES" sz="5400" b="1" dirty="0">
                <a:solidFill>
                  <a:schemeClr val="bg1"/>
                </a:solidFill>
              </a:rPr>
              <a:t>luego que </a:t>
            </a:r>
            <a:r>
              <a:rPr lang="es-ES" sz="5400" b="1" dirty="0">
                <a:solidFill>
                  <a:srgbClr val="FFFF00"/>
                </a:solidFill>
              </a:rPr>
              <a:t>el sol se puso</a:t>
            </a:r>
            <a:r>
              <a:rPr lang="es-ES" sz="5400" b="1" dirty="0">
                <a:solidFill>
                  <a:schemeClr val="bg1"/>
                </a:solidFill>
              </a:rPr>
              <a:t>, le </a:t>
            </a:r>
            <a:r>
              <a:rPr lang="es-ES" sz="5400" b="1" dirty="0" smtClean="0">
                <a:solidFill>
                  <a:schemeClr val="bg1"/>
                </a:solidFill>
              </a:rPr>
              <a:t>trajeron </a:t>
            </a:r>
            <a:r>
              <a:rPr lang="es-ES" sz="5400" b="1" dirty="0">
                <a:solidFill>
                  <a:schemeClr val="bg1"/>
                </a:solidFill>
              </a:rPr>
              <a:t>todos los que tenían </a:t>
            </a:r>
            <a:r>
              <a:rPr lang="es-ES" sz="5400" b="1" dirty="0" smtClean="0">
                <a:solidFill>
                  <a:schemeClr val="bg1"/>
                </a:solidFill>
              </a:rPr>
              <a:t>enfermedades</a:t>
            </a:r>
            <a:r>
              <a:rPr lang="es-ES" sz="5400" b="1" dirty="0">
                <a:solidFill>
                  <a:schemeClr val="bg1"/>
                </a:solidFill>
              </a:rPr>
              <a:t>, y a los endemoniados.”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Marcos 1:32: 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4834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17" y="265472"/>
            <a:ext cx="9958439" cy="63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3169" y="1642489"/>
            <a:ext cx="1143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“Al </a:t>
            </a:r>
            <a:r>
              <a:rPr lang="es-ES" sz="6000" b="1" dirty="0" smtClean="0">
                <a:solidFill>
                  <a:srgbClr val="FFFF00"/>
                </a:solidFill>
              </a:rPr>
              <a:t>atardecer</a:t>
            </a:r>
            <a:r>
              <a:rPr lang="es-ES" sz="6000" b="1" dirty="0" smtClean="0">
                <a:solidFill>
                  <a:schemeClr val="bg1"/>
                </a:solidFill>
              </a:rPr>
              <a:t> [</a:t>
            </a:r>
            <a:r>
              <a:rPr lang="es-ES" sz="6000" b="1" dirty="0" err="1" smtClean="0">
                <a:solidFill>
                  <a:srgbClr val="FFFF00"/>
                </a:solidFill>
              </a:rPr>
              <a:t>opsios</a:t>
            </a:r>
            <a:r>
              <a:rPr lang="es-ES" sz="6000" b="1" dirty="0" smtClean="0">
                <a:solidFill>
                  <a:schemeClr val="bg1"/>
                </a:solidFill>
              </a:rPr>
              <a:t>], </a:t>
            </a:r>
            <a:r>
              <a:rPr lang="es-ES" sz="6000" b="1" dirty="0">
                <a:solidFill>
                  <a:schemeClr val="bg1"/>
                </a:solidFill>
              </a:rPr>
              <a:t>cuando se puso el sol, comenzaron a traerle a todos los enfermos y endemoniados;.”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Marcos 1:32</a:t>
            </a:r>
            <a:r>
              <a:rPr lang="es-ES" sz="3600" b="1" dirty="0" smtClean="0">
                <a:solidFill>
                  <a:srgbClr val="FF0000"/>
                </a:solidFill>
              </a:rPr>
              <a:t>: RVR1977 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9335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371721"/>
            <a:ext cx="11129532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u="sng" dirty="0">
                <a:solidFill>
                  <a:srgbClr val="FF0000"/>
                </a:solidFill>
              </a:rPr>
              <a:t>Nota</a:t>
            </a:r>
            <a:r>
              <a:rPr lang="es-ES" sz="4800" b="1" dirty="0">
                <a:solidFill>
                  <a:srgbClr val="002060"/>
                </a:solidFill>
              </a:rPr>
              <a:t>: El Sábado se debe guardar desde la puesta del sol el viernes hasta la puesta del sol el </a:t>
            </a:r>
            <a:r>
              <a:rPr lang="es-ES" sz="4800" b="1" dirty="0" smtClean="0">
                <a:solidFill>
                  <a:srgbClr val="002060"/>
                </a:solidFill>
              </a:rPr>
              <a:t>sábado</a:t>
            </a:r>
            <a:r>
              <a:rPr lang="es-ES" sz="4800" b="1" dirty="0">
                <a:solidFill>
                  <a:srgbClr val="002060"/>
                </a:solidFill>
              </a:rPr>
              <a:t>. Cada día de la creación consistía de tarde y mañana. Es decir, la parte oscura del día </a:t>
            </a:r>
            <a:r>
              <a:rPr lang="es-ES" sz="4800" b="1" dirty="0" smtClean="0">
                <a:solidFill>
                  <a:srgbClr val="002060"/>
                </a:solidFill>
              </a:rPr>
              <a:t>viene </a:t>
            </a:r>
            <a:r>
              <a:rPr lang="es-ES" sz="4800" b="1" dirty="0">
                <a:solidFill>
                  <a:srgbClr val="002060"/>
                </a:solidFill>
              </a:rPr>
              <a:t>antes de la parte clara. Las 24 horas en su totalidad le pertenecen en forma especial a </a:t>
            </a:r>
            <a:r>
              <a:rPr lang="es-ES" sz="4800" b="1" dirty="0" smtClean="0">
                <a:solidFill>
                  <a:srgbClr val="002060"/>
                </a:solidFill>
              </a:rPr>
              <a:t>Dios</a:t>
            </a:r>
            <a:r>
              <a:rPr lang="es-ES" sz="48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1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371721"/>
            <a:ext cx="11129532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No </a:t>
            </a:r>
            <a:r>
              <a:rPr lang="es-ES" sz="4800" b="1" dirty="0">
                <a:solidFill>
                  <a:srgbClr val="002060"/>
                </a:solidFill>
              </a:rPr>
              <a:t>podemos usar ni un solo segundo para nuestros asuntos seculares (Isaías 58:12, </a:t>
            </a:r>
          </a:p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13). Salir a comer a un restaurante, jugar a la pelota, ver televisión secular, trabajar y hablar </a:t>
            </a:r>
            <a:r>
              <a:rPr lang="es-ES" sz="4800" b="1" dirty="0" smtClean="0">
                <a:solidFill>
                  <a:srgbClr val="002060"/>
                </a:solidFill>
              </a:rPr>
              <a:t>de </a:t>
            </a:r>
            <a:r>
              <a:rPr lang="es-ES" sz="4800" b="1" dirty="0">
                <a:solidFill>
                  <a:srgbClr val="002060"/>
                </a:solidFill>
              </a:rPr>
              <a:t>cosas comunes están prohibidos. Si amamos a Jesús será un placer concentrarnos </a:t>
            </a:r>
            <a:r>
              <a:rPr lang="es-ES" sz="4800" b="1" dirty="0" smtClean="0">
                <a:solidFill>
                  <a:srgbClr val="002060"/>
                </a:solidFill>
              </a:rPr>
              <a:t>solamente </a:t>
            </a:r>
            <a:r>
              <a:rPr lang="es-ES" sz="4800" b="1" dirty="0">
                <a:solidFill>
                  <a:srgbClr val="002060"/>
                </a:solidFill>
              </a:rPr>
              <a:t>en </a:t>
            </a:r>
            <a:r>
              <a:rPr lang="es-ES" sz="4800" b="1" dirty="0" smtClean="0">
                <a:solidFill>
                  <a:srgbClr val="002060"/>
                </a:solidFill>
              </a:rPr>
              <a:t>El, </a:t>
            </a:r>
            <a:r>
              <a:rPr lang="es-ES" sz="4800" b="1" dirty="0">
                <a:solidFill>
                  <a:srgbClr val="002060"/>
                </a:solidFill>
              </a:rPr>
              <a:t>en el sábado. </a:t>
            </a:r>
          </a:p>
        </p:txBody>
      </p:sp>
    </p:spTree>
    <p:extLst>
      <p:ext uri="{BB962C8B-B14F-4D97-AF65-F5344CB8AC3E}">
        <p14:creationId xmlns:p14="http://schemas.microsoft.com/office/powerpoint/2010/main" val="5153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9837" y="416864"/>
            <a:ext cx="11129532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002060"/>
                </a:solidFill>
              </a:rPr>
              <a:t>Será </a:t>
            </a:r>
            <a:r>
              <a:rPr lang="es-ES" sz="5400" b="1" dirty="0">
                <a:solidFill>
                  <a:srgbClr val="002060"/>
                </a:solidFill>
              </a:rPr>
              <a:t>una delicia y no vamos a querer que nada estorbe nuestra </a:t>
            </a:r>
            <a:r>
              <a:rPr lang="es-ES" sz="5400" b="1" dirty="0" smtClean="0">
                <a:solidFill>
                  <a:srgbClr val="002060"/>
                </a:solidFill>
              </a:rPr>
              <a:t>comunión </a:t>
            </a:r>
            <a:r>
              <a:rPr lang="es-ES" sz="5400" b="1" dirty="0">
                <a:solidFill>
                  <a:srgbClr val="002060"/>
                </a:solidFill>
              </a:rPr>
              <a:t>con El en su santo día. No haremos como Israel en los días de Oseas quienes </a:t>
            </a:r>
            <a:r>
              <a:rPr lang="es-ES" sz="5400" b="1" dirty="0" smtClean="0">
                <a:solidFill>
                  <a:srgbClr val="002060"/>
                </a:solidFill>
              </a:rPr>
              <a:t>anhelaban </a:t>
            </a:r>
            <a:r>
              <a:rPr lang="es-ES" sz="5400" b="1" dirty="0">
                <a:solidFill>
                  <a:srgbClr val="002060"/>
                </a:solidFill>
              </a:rPr>
              <a:t>que pasara el sábado para poder llevar adelante sus negocios. Bien ha escrito </a:t>
            </a:r>
            <a:r>
              <a:rPr lang="es-ES" sz="5400" b="1" dirty="0" smtClean="0">
                <a:solidFill>
                  <a:srgbClr val="002060"/>
                </a:solidFill>
              </a:rPr>
              <a:t>Elena </a:t>
            </a:r>
            <a:r>
              <a:rPr lang="es-ES" sz="5400" b="1" dirty="0">
                <a:solidFill>
                  <a:srgbClr val="002060"/>
                </a:solidFill>
              </a:rPr>
              <a:t>White:</a:t>
            </a:r>
          </a:p>
        </p:txBody>
      </p:sp>
    </p:spTree>
    <p:extLst>
      <p:ext uri="{BB962C8B-B14F-4D97-AF65-F5344CB8AC3E}">
        <p14:creationId xmlns:p14="http://schemas.microsoft.com/office/powerpoint/2010/main" val="9153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3169" y="742838"/>
            <a:ext cx="11430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“El Señor no acepta una </a:t>
            </a:r>
            <a:r>
              <a:rPr lang="es-ES" sz="4400" b="1" dirty="0">
                <a:solidFill>
                  <a:srgbClr val="FFFF00"/>
                </a:solidFill>
              </a:rPr>
              <a:t>observancia parcial </a:t>
            </a:r>
            <a:r>
              <a:rPr lang="es-ES" sz="4400" b="1" dirty="0">
                <a:solidFill>
                  <a:schemeClr val="bg1"/>
                </a:solidFill>
              </a:rPr>
              <a:t>de la ley del sábado, porque ejerce peor efecto </a:t>
            </a:r>
            <a:r>
              <a:rPr lang="es-ES" sz="4400" b="1" dirty="0" smtClean="0">
                <a:solidFill>
                  <a:schemeClr val="bg1"/>
                </a:solidFill>
              </a:rPr>
              <a:t>sobre </a:t>
            </a:r>
            <a:r>
              <a:rPr lang="es-ES" sz="4400" b="1" dirty="0">
                <a:solidFill>
                  <a:schemeClr val="bg1"/>
                </a:solidFill>
              </a:rPr>
              <a:t>la mente de los pecadores que si no profesara observar el sábado. Ellos perciben que su </a:t>
            </a:r>
            <a:r>
              <a:rPr lang="es-ES" sz="4400" b="1" dirty="0" smtClean="0">
                <a:solidFill>
                  <a:schemeClr val="bg1"/>
                </a:solidFill>
              </a:rPr>
              <a:t>vida </a:t>
            </a:r>
            <a:r>
              <a:rPr lang="es-ES" sz="4400" b="1" dirty="0">
                <a:solidFill>
                  <a:schemeClr val="bg1"/>
                </a:solidFill>
              </a:rPr>
              <a:t>contradice su creencia y pierden la fe en el cristianismo. El Señor quiere decir precisamente </a:t>
            </a:r>
            <a:r>
              <a:rPr lang="es-ES" sz="4400" b="1" dirty="0" smtClean="0">
                <a:solidFill>
                  <a:schemeClr val="bg1"/>
                </a:solidFill>
              </a:rPr>
              <a:t>lo </a:t>
            </a:r>
            <a:r>
              <a:rPr lang="es-ES" sz="4400" b="1" dirty="0">
                <a:solidFill>
                  <a:schemeClr val="bg1"/>
                </a:solidFill>
              </a:rPr>
              <a:t>que expresa, y el hombre no puede poner impunemente a un lado sus mandamientos.”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Testimonios para la Iglesia, tomo 4, p. 245</a:t>
            </a:r>
          </a:p>
        </p:txBody>
      </p:sp>
    </p:spTree>
    <p:extLst>
      <p:ext uri="{BB962C8B-B14F-4D97-AF65-F5344CB8AC3E}">
        <p14:creationId xmlns:p14="http://schemas.microsoft.com/office/powerpoint/2010/main" val="17241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3169" y="1170542"/>
            <a:ext cx="1143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“Usar el sábado ocasionalmente para los negocios seculares es una violación tan despiadada </a:t>
            </a:r>
            <a:r>
              <a:rPr lang="es-ES" sz="5400" b="1" dirty="0" smtClean="0">
                <a:solidFill>
                  <a:schemeClr val="bg1"/>
                </a:solidFill>
              </a:rPr>
              <a:t>como </a:t>
            </a:r>
            <a:r>
              <a:rPr lang="es-ES" sz="5400" b="1" dirty="0">
                <a:solidFill>
                  <a:schemeClr val="bg1"/>
                </a:solidFill>
              </a:rPr>
              <a:t>si se rechazara por completo, pues hace que el mandamiento de Dios sea un asunto de </a:t>
            </a:r>
            <a:r>
              <a:rPr lang="es-ES" sz="5400" b="1" dirty="0" smtClean="0">
                <a:solidFill>
                  <a:schemeClr val="bg1"/>
                </a:solidFill>
              </a:rPr>
              <a:t>conveniencia.”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Testimonios para la Iglesia, tomo 4, p. 246</a:t>
            </a:r>
          </a:p>
        </p:txBody>
      </p:sp>
    </p:spTree>
    <p:extLst>
      <p:ext uri="{BB962C8B-B14F-4D97-AF65-F5344CB8AC3E}">
        <p14:creationId xmlns:p14="http://schemas.microsoft.com/office/powerpoint/2010/main" val="40271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3169" y="860825"/>
            <a:ext cx="11430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“Muchos, al excusarse por violar el sábado, se refieren a su ejemplo. Arguyen que, si un hombre </a:t>
            </a:r>
            <a:r>
              <a:rPr lang="es-ES" sz="4800" b="1" dirty="0" smtClean="0">
                <a:solidFill>
                  <a:schemeClr val="bg1"/>
                </a:solidFill>
              </a:rPr>
              <a:t>tan </a:t>
            </a:r>
            <a:r>
              <a:rPr lang="es-ES" sz="4800" b="1" dirty="0">
                <a:solidFill>
                  <a:schemeClr val="bg1"/>
                </a:solidFill>
              </a:rPr>
              <a:t>bueno, que cree que el séptimo día es el día de reposo, puede dedicarse a empleos mundanos </a:t>
            </a:r>
            <a:r>
              <a:rPr lang="es-ES" sz="4800" b="1" dirty="0" smtClean="0">
                <a:solidFill>
                  <a:schemeClr val="bg1"/>
                </a:solidFill>
              </a:rPr>
              <a:t>en </a:t>
            </a:r>
            <a:r>
              <a:rPr lang="es-ES" sz="4800" b="1" dirty="0">
                <a:solidFill>
                  <a:schemeClr val="bg1"/>
                </a:solidFill>
              </a:rPr>
              <a:t>ese día cuando </a:t>
            </a:r>
            <a:r>
              <a:rPr lang="es-ES" sz="4800" b="1" dirty="0">
                <a:solidFill>
                  <a:srgbClr val="FFFF00"/>
                </a:solidFill>
              </a:rPr>
              <a:t>las circunstancias parecen requerirlo</a:t>
            </a:r>
            <a:r>
              <a:rPr lang="es-ES" sz="4800" b="1" dirty="0">
                <a:solidFill>
                  <a:schemeClr val="bg1"/>
                </a:solidFill>
              </a:rPr>
              <a:t>, seguramente ellos pueden hacer lo </a:t>
            </a:r>
            <a:r>
              <a:rPr lang="es-ES" sz="4800" b="1" dirty="0" smtClean="0">
                <a:solidFill>
                  <a:schemeClr val="bg1"/>
                </a:solidFill>
              </a:rPr>
              <a:t>mismo </a:t>
            </a:r>
            <a:r>
              <a:rPr lang="es-ES" sz="4800" b="1" dirty="0">
                <a:solidFill>
                  <a:schemeClr val="bg1"/>
                </a:solidFill>
              </a:rPr>
              <a:t>sin ser condenados.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Testimonios para la Iglesia, </a:t>
            </a:r>
            <a:r>
              <a:rPr lang="es-ES" sz="3600" b="1" dirty="0" smtClean="0">
                <a:solidFill>
                  <a:srgbClr val="FF0000"/>
                </a:solidFill>
              </a:rPr>
              <a:t>tomo 4</a:t>
            </a:r>
            <a:r>
              <a:rPr lang="es-ES" sz="3600" b="1" dirty="0">
                <a:solidFill>
                  <a:srgbClr val="FF0000"/>
                </a:solidFill>
              </a:rPr>
              <a:t>, p. 247</a:t>
            </a:r>
          </a:p>
        </p:txBody>
      </p:sp>
    </p:spTree>
    <p:extLst>
      <p:ext uri="{BB962C8B-B14F-4D97-AF65-F5344CB8AC3E}">
        <p14:creationId xmlns:p14="http://schemas.microsoft.com/office/powerpoint/2010/main" val="12492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3169" y="860825"/>
            <a:ext cx="1143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Muchas </a:t>
            </a:r>
            <a:r>
              <a:rPr lang="es-ES" sz="5400" b="1" dirty="0">
                <a:solidFill>
                  <a:schemeClr val="bg1"/>
                </a:solidFill>
              </a:rPr>
              <a:t>almas lo enfrentarán en el día del juicio, y presentarán su </a:t>
            </a:r>
            <a:r>
              <a:rPr lang="es-ES" sz="5400" b="1" dirty="0" smtClean="0">
                <a:solidFill>
                  <a:schemeClr val="bg1"/>
                </a:solidFill>
              </a:rPr>
              <a:t>influencia </a:t>
            </a:r>
            <a:r>
              <a:rPr lang="es-ES" sz="5400" b="1" dirty="0">
                <a:solidFill>
                  <a:schemeClr val="bg1"/>
                </a:solidFill>
              </a:rPr>
              <a:t>como argumento para explicar su desobediencia a la ley de Dios. Aunque esto no los </a:t>
            </a:r>
            <a:r>
              <a:rPr lang="es-ES" sz="5400" b="1" dirty="0" smtClean="0">
                <a:solidFill>
                  <a:schemeClr val="bg1"/>
                </a:solidFill>
              </a:rPr>
              <a:t>disculpará </a:t>
            </a:r>
            <a:r>
              <a:rPr lang="es-ES" sz="5400" b="1" dirty="0">
                <a:solidFill>
                  <a:schemeClr val="bg1"/>
                </a:solidFill>
              </a:rPr>
              <a:t>de su pecado, será un terrible cargo en su contra</a:t>
            </a:r>
            <a:r>
              <a:rPr lang="es-ES" sz="5400" b="1" dirty="0" smtClean="0">
                <a:solidFill>
                  <a:schemeClr val="bg1"/>
                </a:solidFill>
              </a:rPr>
              <a:t>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Testimonios para la Iglesia, </a:t>
            </a:r>
            <a:r>
              <a:rPr lang="es-ES" sz="3600" b="1" dirty="0" smtClean="0">
                <a:solidFill>
                  <a:srgbClr val="FF0000"/>
                </a:solidFill>
              </a:rPr>
              <a:t>tomo 4</a:t>
            </a:r>
            <a:r>
              <a:rPr lang="es-ES" sz="3600" b="1" dirty="0">
                <a:solidFill>
                  <a:srgbClr val="FF0000"/>
                </a:solidFill>
              </a:rPr>
              <a:t>, p. 247</a:t>
            </a:r>
          </a:p>
        </p:txBody>
      </p:sp>
    </p:spTree>
    <p:extLst>
      <p:ext uri="{BB962C8B-B14F-4D97-AF65-F5344CB8AC3E}">
        <p14:creationId xmlns:p14="http://schemas.microsoft.com/office/powerpoint/2010/main" val="17486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0543" y="1612992"/>
            <a:ext cx="114152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“En el principio era el </a:t>
            </a:r>
            <a:r>
              <a:rPr lang="es-ES" sz="5400" b="1" dirty="0">
                <a:solidFill>
                  <a:srgbClr val="FFFF00"/>
                </a:solidFill>
              </a:rPr>
              <a:t>Verbo</a:t>
            </a:r>
            <a:r>
              <a:rPr lang="es-ES" sz="5400" b="1" dirty="0">
                <a:solidFill>
                  <a:schemeClr val="bg1"/>
                </a:solidFill>
              </a:rPr>
              <a:t>, y el Verbo era con Dios, y el Verbo era Dios. </a:t>
            </a:r>
            <a:r>
              <a:rPr lang="es-ES" sz="5400" b="1" dirty="0">
                <a:solidFill>
                  <a:srgbClr val="C00000"/>
                </a:solidFill>
              </a:rPr>
              <a:t>2</a:t>
            </a:r>
            <a:r>
              <a:rPr lang="es-ES" sz="5400" b="1" dirty="0">
                <a:solidFill>
                  <a:schemeClr val="bg1"/>
                </a:solidFill>
              </a:rPr>
              <a:t> Este era en </a:t>
            </a:r>
            <a:r>
              <a:rPr lang="es-ES" sz="5400" b="1" dirty="0" smtClean="0">
                <a:solidFill>
                  <a:schemeClr val="bg1"/>
                </a:solidFill>
              </a:rPr>
              <a:t>el </a:t>
            </a:r>
            <a:r>
              <a:rPr lang="es-ES" sz="5400" b="1" dirty="0">
                <a:solidFill>
                  <a:schemeClr val="bg1"/>
                </a:solidFill>
              </a:rPr>
              <a:t>principio con Dios. </a:t>
            </a:r>
            <a:r>
              <a:rPr lang="es-ES" sz="5400" b="1" dirty="0">
                <a:solidFill>
                  <a:srgbClr val="C00000"/>
                </a:solidFill>
              </a:rPr>
              <a:t>3</a:t>
            </a:r>
            <a:r>
              <a:rPr lang="es-ES" sz="5400" b="1" dirty="0">
                <a:solidFill>
                  <a:schemeClr val="bg1"/>
                </a:solidFill>
              </a:rPr>
              <a:t> Todas las cosas </a:t>
            </a:r>
            <a:r>
              <a:rPr lang="es-ES" sz="5400" b="1" dirty="0">
                <a:solidFill>
                  <a:srgbClr val="FFFF00"/>
                </a:solidFill>
              </a:rPr>
              <a:t>por él fueron hechas</a:t>
            </a:r>
            <a:r>
              <a:rPr lang="es-ES" sz="5400" b="1" dirty="0">
                <a:solidFill>
                  <a:schemeClr val="bg1"/>
                </a:solidFill>
              </a:rPr>
              <a:t>, y sin él nada de lo que ha </a:t>
            </a:r>
            <a:r>
              <a:rPr lang="es-ES" sz="5400" b="1" dirty="0" smtClean="0">
                <a:solidFill>
                  <a:schemeClr val="bg1"/>
                </a:solidFill>
              </a:rPr>
              <a:t>sido hecho</a:t>
            </a:r>
            <a:r>
              <a:rPr lang="es-ES" sz="5400" b="1" dirty="0">
                <a:solidFill>
                  <a:schemeClr val="bg1"/>
                </a:solidFill>
              </a:rPr>
              <a:t>, fue hecho.”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Según la Biblia, ¿quién fue el agente activo de la creación</a:t>
            </a:r>
            <a:r>
              <a:rPr lang="es-ES" dirty="0" smtClean="0">
                <a:solidFill>
                  <a:schemeClr val="tx1"/>
                </a:solidFill>
              </a:rPr>
              <a:t>? </a:t>
            </a:r>
            <a:r>
              <a:rPr lang="en-US" dirty="0"/>
              <a:t>Juan 1:3: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68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27967" y="1542955"/>
            <a:ext cx="4230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cuarto mandamiento es el sello de Dios en...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645393" y="133777"/>
            <a:ext cx="4224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cuarto mandamiento es el único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que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define…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39585" y="4226947"/>
            <a:ext cx="4218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Abstenerse de trabajar el sábado es...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39585" y="5822426"/>
            <a:ext cx="435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dirty="0" err="1">
                <a:solidFill>
                  <a:schemeClr val="accent1">
                    <a:lumMod val="50000"/>
                  </a:schemeClr>
                </a:solidFill>
              </a:rPr>
              <a:t>Opsios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39585" y="2984912"/>
            <a:ext cx="3982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La semana tiene siete días porque...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281977" y="3292833"/>
            <a:ext cx="5525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el centro de los diez mandamientos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281977" y="1210995"/>
            <a:ext cx="4130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</a:rPr>
              <a:t>al </a:t>
            </a:r>
            <a:r>
              <a:rPr lang="es-ES" sz="3200" dirty="0">
                <a:solidFill>
                  <a:prstClr val="black"/>
                </a:solidFill>
              </a:rPr>
              <a:t>Dios vivo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255302" y="276912"/>
            <a:ext cx="576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una señal de lealtad al Creador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255302" y="2383170"/>
            <a:ext cx="5463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tarde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351089" y="5461137"/>
            <a:ext cx="5325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 smtClean="0">
                <a:solidFill>
                  <a:srgbClr val="C00000"/>
                </a:solidFill>
                <a:latin typeface="Calibri" panose="020F0502020204030204"/>
              </a:rPr>
              <a:t>G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Dios lo estableció así en el principio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281977" y="4613410"/>
            <a:ext cx="526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DO" sz="3000" dirty="0">
                <a:solidFill>
                  <a:srgbClr val="C00000"/>
                </a:solidFill>
                <a:latin typeface="Calibri" panose="020F0502020204030204"/>
              </a:rPr>
              <a:t>E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</a:rPr>
              <a:t>noche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0964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Satanás odia el Sábado</a:t>
            </a:r>
          </a:p>
        </p:txBody>
      </p:sp>
    </p:spTree>
    <p:extLst>
      <p:ext uri="{BB962C8B-B14F-4D97-AF65-F5344CB8AC3E}">
        <p14:creationId xmlns:p14="http://schemas.microsoft.com/office/powerpoint/2010/main" val="8482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3169" y="1450761"/>
            <a:ext cx="1143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Tú que decías en tu corazón: Subiré al cielo; en lo alto, junto a las estrellas </a:t>
            </a:r>
          </a:p>
          <a:p>
            <a:r>
              <a:rPr lang="es-ES" sz="4800" b="1" dirty="0">
                <a:solidFill>
                  <a:schemeClr val="bg1"/>
                </a:solidFill>
              </a:rPr>
              <a:t>de Dios, levantaré mi trono, y en el monte del testimonio me sentaré, a los lados del </a:t>
            </a:r>
            <a:r>
              <a:rPr lang="es-ES" sz="4800" b="1" dirty="0" smtClean="0">
                <a:solidFill>
                  <a:schemeClr val="bg1"/>
                </a:solidFill>
              </a:rPr>
              <a:t>norte; </a:t>
            </a:r>
            <a:r>
              <a:rPr lang="es-ES" sz="4800" b="1" dirty="0" smtClean="0">
                <a:solidFill>
                  <a:srgbClr val="FF0000"/>
                </a:solidFill>
              </a:rPr>
              <a:t>14</a:t>
            </a:r>
            <a:r>
              <a:rPr lang="es-ES" sz="4800" b="1" dirty="0" smtClean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chemeClr val="bg1"/>
                </a:solidFill>
              </a:rPr>
              <a:t>sobre las alturas de las nubes subiré, y seré semejante al Altísimo.”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Isaías 14:13, 14: </a:t>
            </a:r>
            <a:r>
              <a:rPr lang="es-ES" sz="3600" b="1" dirty="0" smtClean="0"/>
              <a:t>¿</a:t>
            </a:r>
            <a:r>
              <a:rPr lang="es-ES" sz="3600" b="1" dirty="0"/>
              <a:t>Qué grandes aspiraciones tenía Lucifer que le llevaron a caer del cielo</a:t>
            </a:r>
            <a:r>
              <a:rPr lang="es-ES" sz="3600" b="1" dirty="0" smtClean="0"/>
              <a:t>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0254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29490" y="117693"/>
            <a:ext cx="11269879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FF0000"/>
                </a:solidFill>
              </a:rPr>
              <a:t>Nota</a:t>
            </a:r>
            <a:r>
              <a:rPr lang="es-ES" sz="5400" b="1" dirty="0">
                <a:solidFill>
                  <a:srgbClr val="002060"/>
                </a:solidFill>
              </a:rPr>
              <a:t>: No cabe duda que Satanás odia el sábado porque revela la distinción absoluta entre el </a:t>
            </a:r>
            <a:r>
              <a:rPr lang="es-ES" sz="5400" b="1" dirty="0" smtClean="0">
                <a:solidFill>
                  <a:srgbClr val="002060"/>
                </a:solidFill>
              </a:rPr>
              <a:t>Creador </a:t>
            </a:r>
            <a:r>
              <a:rPr lang="es-ES" sz="5400" b="1" dirty="0">
                <a:solidFill>
                  <a:srgbClr val="002060"/>
                </a:solidFill>
              </a:rPr>
              <a:t>y sus criaturas. Al principio Lucifer (que ahora se llama Satanás) quería suplantar a </a:t>
            </a:r>
            <a:r>
              <a:rPr lang="es-ES" sz="5400" b="1" dirty="0" smtClean="0">
                <a:solidFill>
                  <a:srgbClr val="002060"/>
                </a:solidFill>
              </a:rPr>
              <a:t>Dios </a:t>
            </a:r>
            <a:r>
              <a:rPr lang="es-ES" sz="5400" b="1" dirty="0">
                <a:solidFill>
                  <a:srgbClr val="002060"/>
                </a:solidFill>
              </a:rPr>
              <a:t>(Isaías 14:12-14) que es una idea ridícula para un ser que por naturaleza es criatura. </a:t>
            </a:r>
          </a:p>
        </p:txBody>
      </p:sp>
    </p:spTree>
    <p:extLst>
      <p:ext uri="{BB962C8B-B14F-4D97-AF65-F5344CB8AC3E}">
        <p14:creationId xmlns:p14="http://schemas.microsoft.com/office/powerpoint/2010/main" val="34416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9837" y="416864"/>
            <a:ext cx="11129532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Satanás </a:t>
            </a:r>
            <a:r>
              <a:rPr lang="es-ES" sz="4800" b="1" dirty="0">
                <a:solidFill>
                  <a:srgbClr val="002060"/>
                </a:solidFill>
              </a:rPr>
              <a:t>odia el sábado porque identifica al Creador cuya posición quería usurpar. El </a:t>
            </a:r>
          </a:p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desprecio que tiene Satanás para con el sábado se deja ver por la forma en que Israel lo </a:t>
            </a:r>
            <a:r>
              <a:rPr lang="es-ES" sz="4800" b="1" dirty="0" smtClean="0">
                <a:solidFill>
                  <a:srgbClr val="002060"/>
                </a:solidFill>
              </a:rPr>
              <a:t>violaba </a:t>
            </a:r>
            <a:r>
              <a:rPr lang="es-ES" sz="4800" b="1" dirty="0">
                <a:solidFill>
                  <a:srgbClr val="002060"/>
                </a:solidFill>
              </a:rPr>
              <a:t>constantemente. También se deja ver este desprecio por la manera en que los líderes </a:t>
            </a:r>
            <a:r>
              <a:rPr lang="es-ES" sz="4800" b="1" dirty="0" smtClean="0">
                <a:solidFill>
                  <a:srgbClr val="002060"/>
                </a:solidFill>
              </a:rPr>
              <a:t>religiosos </a:t>
            </a:r>
            <a:r>
              <a:rPr lang="es-ES" sz="4800" b="1" dirty="0">
                <a:solidFill>
                  <a:srgbClr val="002060"/>
                </a:solidFill>
              </a:rPr>
              <a:t>de la época de Jesús y los cristianos de hoy lo tratan.</a:t>
            </a:r>
          </a:p>
        </p:txBody>
      </p:sp>
    </p:spTree>
    <p:extLst>
      <p:ext uri="{BB962C8B-B14F-4D97-AF65-F5344CB8AC3E}">
        <p14:creationId xmlns:p14="http://schemas.microsoft.com/office/powerpoint/2010/main" val="6408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Lo genuino y lo falso</a:t>
            </a:r>
          </a:p>
        </p:txBody>
      </p:sp>
    </p:spTree>
    <p:extLst>
      <p:ext uri="{BB962C8B-B14F-4D97-AF65-F5344CB8AC3E}">
        <p14:creationId xmlns:p14="http://schemas.microsoft.com/office/powerpoint/2010/main" val="11965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3169" y="1450761"/>
            <a:ext cx="1143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Y </a:t>
            </a:r>
            <a:r>
              <a:rPr lang="es-ES" sz="6600" b="1" dirty="0">
                <a:solidFill>
                  <a:srgbClr val="FFFF00"/>
                </a:solidFill>
              </a:rPr>
              <a:t>bendijo</a:t>
            </a:r>
            <a:r>
              <a:rPr lang="es-ES" sz="6600" b="1" dirty="0">
                <a:solidFill>
                  <a:schemeClr val="bg1"/>
                </a:solidFill>
              </a:rPr>
              <a:t> Dios al </a:t>
            </a:r>
            <a:r>
              <a:rPr lang="es-ES" sz="6600" b="1" dirty="0">
                <a:solidFill>
                  <a:srgbClr val="FFFF00"/>
                </a:solidFill>
              </a:rPr>
              <a:t>día séptimo</a:t>
            </a:r>
            <a:r>
              <a:rPr lang="es-ES" sz="6600" b="1" dirty="0">
                <a:solidFill>
                  <a:schemeClr val="bg1"/>
                </a:solidFill>
              </a:rPr>
              <a:t>, y lo </a:t>
            </a:r>
            <a:r>
              <a:rPr lang="es-ES" sz="6600" b="1" dirty="0">
                <a:solidFill>
                  <a:srgbClr val="FFFF00"/>
                </a:solidFill>
              </a:rPr>
              <a:t>santificó</a:t>
            </a:r>
            <a:r>
              <a:rPr lang="es-ES" sz="6600" b="1" dirty="0">
                <a:solidFill>
                  <a:schemeClr val="bg1"/>
                </a:solidFill>
              </a:rPr>
              <a:t>, porque en él </a:t>
            </a:r>
            <a:r>
              <a:rPr lang="es-ES" sz="6600" b="1" dirty="0">
                <a:solidFill>
                  <a:srgbClr val="FFFF00"/>
                </a:solidFill>
              </a:rPr>
              <a:t>reposó</a:t>
            </a:r>
            <a:r>
              <a:rPr lang="es-ES" sz="6600" b="1" dirty="0">
                <a:solidFill>
                  <a:schemeClr val="bg1"/>
                </a:solidFill>
              </a:rPr>
              <a:t> de toda la obra </a:t>
            </a:r>
            <a:r>
              <a:rPr lang="es-ES" sz="6600" b="1" dirty="0" smtClean="0">
                <a:solidFill>
                  <a:schemeClr val="bg1"/>
                </a:solidFill>
              </a:rPr>
              <a:t>que </a:t>
            </a:r>
            <a:r>
              <a:rPr lang="es-ES" sz="6600" b="1" dirty="0">
                <a:solidFill>
                  <a:schemeClr val="bg1"/>
                </a:solidFill>
              </a:rPr>
              <a:t>había hecho en la creación.”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Génesis 2:3: </a:t>
            </a:r>
            <a:r>
              <a:rPr lang="es-ES" sz="3600" b="1" dirty="0" smtClean="0"/>
              <a:t>¿</a:t>
            </a:r>
            <a:r>
              <a:rPr lang="es-ES" sz="3600" b="1" dirty="0"/>
              <a:t>Cuál fue el día genuino de reposo que estableció Dios al principio</a:t>
            </a:r>
            <a:r>
              <a:rPr lang="es-ES" sz="3600" b="1" dirty="0" smtClean="0"/>
              <a:t>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5206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9837" y="416864"/>
            <a:ext cx="11129532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u="sng" dirty="0">
                <a:solidFill>
                  <a:srgbClr val="FF0000"/>
                </a:solidFill>
              </a:rPr>
              <a:t>Nota: </a:t>
            </a:r>
            <a:r>
              <a:rPr lang="es-ES" sz="4800" b="1" dirty="0">
                <a:solidFill>
                  <a:srgbClr val="002060"/>
                </a:solidFill>
              </a:rPr>
              <a:t>Satanás tiene una </a:t>
            </a:r>
            <a:r>
              <a:rPr lang="es-ES" sz="4800" b="1" dirty="0">
                <a:solidFill>
                  <a:srgbClr val="FF0000"/>
                </a:solidFill>
              </a:rPr>
              <a:t>falsificación</a:t>
            </a:r>
            <a:r>
              <a:rPr lang="es-ES" sz="4800" b="1" dirty="0">
                <a:solidFill>
                  <a:srgbClr val="002060"/>
                </a:solidFill>
              </a:rPr>
              <a:t> para cada </a:t>
            </a:r>
            <a:r>
              <a:rPr lang="es-ES" sz="4800" b="1" dirty="0">
                <a:solidFill>
                  <a:srgbClr val="FF0000"/>
                </a:solidFill>
              </a:rPr>
              <a:t>verdad de Dios</a:t>
            </a:r>
            <a:r>
              <a:rPr lang="es-ES" sz="4800" b="1" dirty="0">
                <a:solidFill>
                  <a:srgbClr val="002060"/>
                </a:solidFill>
              </a:rPr>
              <a:t>. Es importante recordar que </a:t>
            </a:r>
            <a:r>
              <a:rPr lang="es-ES" sz="4800" b="1" dirty="0" smtClean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002060"/>
                </a:solidFill>
              </a:rPr>
              <a:t>falsificación casi siempre viene </a:t>
            </a:r>
            <a:r>
              <a:rPr lang="es-ES" sz="4800" b="1" dirty="0" smtClean="0">
                <a:solidFill>
                  <a:srgbClr val="002060"/>
                </a:solidFill>
              </a:rPr>
              <a:t>un tiempo </a:t>
            </a:r>
            <a:r>
              <a:rPr lang="es-ES" sz="4800" b="1" dirty="0">
                <a:solidFill>
                  <a:srgbClr val="002060"/>
                </a:solidFill>
              </a:rPr>
              <a:t>después de lo </a:t>
            </a:r>
            <a:r>
              <a:rPr lang="es-ES" sz="4800" b="1" dirty="0" smtClean="0">
                <a:solidFill>
                  <a:srgbClr val="002060"/>
                </a:solidFill>
              </a:rPr>
              <a:t>genuino </a:t>
            </a:r>
            <a:r>
              <a:rPr lang="es-ES" sz="4800" b="1" dirty="0">
                <a:solidFill>
                  <a:srgbClr val="002060"/>
                </a:solidFill>
              </a:rPr>
              <a:t>y la falsificación </a:t>
            </a:r>
            <a:r>
              <a:rPr lang="es-ES" sz="4800" b="1" dirty="0" smtClean="0">
                <a:solidFill>
                  <a:srgbClr val="002060"/>
                </a:solidFill>
              </a:rPr>
              <a:t>engaña porque se </a:t>
            </a:r>
            <a:r>
              <a:rPr lang="es-ES" sz="4800" b="1" dirty="0">
                <a:solidFill>
                  <a:srgbClr val="002060"/>
                </a:solidFill>
              </a:rPr>
              <a:t>parece </a:t>
            </a:r>
            <a:r>
              <a:rPr lang="es-ES" sz="4800" b="1" dirty="0" smtClean="0">
                <a:solidFill>
                  <a:srgbClr val="002060"/>
                </a:solidFill>
              </a:rPr>
              <a:t>mucho </a:t>
            </a:r>
            <a:r>
              <a:rPr lang="es-ES" sz="4800" b="1" dirty="0">
                <a:solidFill>
                  <a:srgbClr val="002060"/>
                </a:solidFill>
              </a:rPr>
              <a:t>a lo que es genuino. El día de </a:t>
            </a:r>
            <a:r>
              <a:rPr lang="es-ES" sz="4800" b="1" dirty="0">
                <a:solidFill>
                  <a:srgbClr val="FF0000"/>
                </a:solidFill>
              </a:rPr>
              <a:t>reposo genuino </a:t>
            </a:r>
            <a:r>
              <a:rPr lang="es-ES" sz="4800" b="1" dirty="0">
                <a:solidFill>
                  <a:srgbClr val="002060"/>
                </a:solidFill>
              </a:rPr>
              <a:t>de Dios es el </a:t>
            </a:r>
            <a:r>
              <a:rPr lang="es-ES" sz="4800" b="1" dirty="0" smtClean="0">
                <a:solidFill>
                  <a:srgbClr val="002060"/>
                </a:solidFill>
              </a:rPr>
              <a:t>séptimo </a:t>
            </a:r>
            <a:r>
              <a:rPr lang="es-ES" sz="4800" b="1" dirty="0">
                <a:solidFill>
                  <a:srgbClr val="002060"/>
                </a:solidFill>
              </a:rPr>
              <a:t>día </a:t>
            </a:r>
            <a:r>
              <a:rPr lang="es-ES" sz="4800" b="1" dirty="0">
                <a:solidFill>
                  <a:srgbClr val="FF0000"/>
                </a:solidFill>
              </a:rPr>
              <a:t>sábado</a:t>
            </a:r>
            <a:r>
              <a:rPr lang="es-ES" sz="48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68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9837" y="416864"/>
            <a:ext cx="11129532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Más </a:t>
            </a:r>
            <a:r>
              <a:rPr lang="es-ES" sz="4800" b="1" dirty="0">
                <a:solidFill>
                  <a:srgbClr val="002060"/>
                </a:solidFill>
              </a:rPr>
              <a:t>adelante en la historia esperaríamos que Satanás introdujera una </a:t>
            </a:r>
          </a:p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falsificación. La falsificación también sería un día que supuestamente exalta a Jesús. ¿</a:t>
            </a:r>
            <a:r>
              <a:rPr lang="es-ES" sz="4800" b="1" dirty="0">
                <a:solidFill>
                  <a:srgbClr val="FF0000"/>
                </a:solidFill>
              </a:rPr>
              <a:t>Cuál día </a:t>
            </a:r>
            <a:r>
              <a:rPr lang="es-ES" sz="4800" b="1" dirty="0" smtClean="0">
                <a:solidFill>
                  <a:srgbClr val="FF0000"/>
                </a:solidFill>
              </a:rPr>
              <a:t>ha </a:t>
            </a:r>
            <a:r>
              <a:rPr lang="es-ES" sz="4800" b="1" dirty="0">
                <a:solidFill>
                  <a:srgbClr val="FF0000"/>
                </a:solidFill>
              </a:rPr>
              <a:t>adoptado el mundo cristiano que da la apariencia de honrar a Dios</a:t>
            </a:r>
            <a:r>
              <a:rPr lang="es-ES" sz="4800" b="1" dirty="0">
                <a:solidFill>
                  <a:srgbClr val="002060"/>
                </a:solidFill>
              </a:rPr>
              <a:t>? La respuesta es: ¡</a:t>
            </a:r>
            <a:r>
              <a:rPr lang="es-ES" sz="4800" b="1" dirty="0">
                <a:solidFill>
                  <a:srgbClr val="FF0000"/>
                </a:solidFill>
              </a:rPr>
              <a:t>El </a:t>
            </a:r>
            <a:r>
              <a:rPr lang="es-ES" sz="4800" b="1" dirty="0" smtClean="0">
                <a:solidFill>
                  <a:srgbClr val="FF0000"/>
                </a:solidFill>
              </a:rPr>
              <a:t>domingo</a:t>
            </a:r>
            <a:r>
              <a:rPr lang="es-ES" sz="4800" b="1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44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840658" y="876334"/>
            <a:ext cx="10758711" cy="517064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600" b="1" dirty="0">
                <a:solidFill>
                  <a:srgbClr val="002060"/>
                </a:solidFill>
              </a:rPr>
              <a:t>¿</a:t>
            </a:r>
            <a:r>
              <a:rPr lang="es-ES" sz="6600" b="1" dirty="0">
                <a:solidFill>
                  <a:srgbClr val="FF0000"/>
                </a:solidFill>
              </a:rPr>
              <a:t>Es mejor </a:t>
            </a:r>
            <a:r>
              <a:rPr lang="es-ES" sz="6600" b="1" dirty="0">
                <a:solidFill>
                  <a:srgbClr val="002060"/>
                </a:solidFill>
              </a:rPr>
              <a:t>el sábado que todos los demás días? ¿Por qué es importante </a:t>
            </a:r>
            <a:r>
              <a:rPr lang="es-ES" sz="6600" b="1" dirty="0" smtClean="0">
                <a:solidFill>
                  <a:srgbClr val="002060"/>
                </a:solidFill>
              </a:rPr>
              <a:t>guardar </a:t>
            </a:r>
            <a:r>
              <a:rPr lang="es-ES" sz="6600" b="1" dirty="0">
                <a:solidFill>
                  <a:srgbClr val="002060"/>
                </a:solidFill>
              </a:rPr>
              <a:t>el día exacto que Dios ha especificado?</a:t>
            </a:r>
          </a:p>
        </p:txBody>
      </p:sp>
    </p:spTree>
    <p:extLst>
      <p:ext uri="{BB962C8B-B14F-4D97-AF65-F5344CB8AC3E}">
        <p14:creationId xmlns:p14="http://schemas.microsoft.com/office/powerpoint/2010/main" val="36943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57200" y="368502"/>
            <a:ext cx="11179277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6600" b="1" u="sng" dirty="0">
                <a:solidFill>
                  <a:srgbClr val="C00000"/>
                </a:solidFill>
              </a:rPr>
              <a:t>Nota</a:t>
            </a:r>
            <a:r>
              <a:rPr lang="es-ES" sz="6600" b="1" dirty="0">
                <a:solidFill>
                  <a:srgbClr val="002060"/>
                </a:solidFill>
              </a:rPr>
              <a:t>: Si Jesús creó todas las cosas entonces también creó el sábado. Por eso es que durante </a:t>
            </a:r>
            <a:r>
              <a:rPr lang="es-ES" sz="6600" b="1" dirty="0" smtClean="0">
                <a:solidFill>
                  <a:srgbClr val="002060"/>
                </a:solidFill>
              </a:rPr>
              <a:t>su </a:t>
            </a:r>
            <a:r>
              <a:rPr lang="es-ES" sz="6600" b="1" dirty="0">
                <a:solidFill>
                  <a:srgbClr val="002060"/>
                </a:solidFill>
              </a:rPr>
              <a:t>ministerio Jesús se declaró ‘</a:t>
            </a:r>
            <a:r>
              <a:rPr lang="es-ES" sz="6600" b="1" dirty="0">
                <a:solidFill>
                  <a:srgbClr val="C00000"/>
                </a:solidFill>
              </a:rPr>
              <a:t>Señor del Sábado</a:t>
            </a:r>
            <a:r>
              <a:rPr lang="es-ES" sz="6600" b="1" dirty="0">
                <a:solidFill>
                  <a:srgbClr val="002060"/>
                </a:solidFill>
              </a:rPr>
              <a:t>’ (Marcos 2:27, 28).</a:t>
            </a:r>
            <a:endParaRPr lang="es-ES" sz="66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20032" y="91503"/>
            <a:ext cx="11356257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FF0000"/>
                </a:solidFill>
              </a:rPr>
              <a:t>Nota</a:t>
            </a:r>
            <a:r>
              <a:rPr lang="es-ES" sz="5400" b="1" dirty="0">
                <a:solidFill>
                  <a:srgbClr val="002060"/>
                </a:solidFill>
              </a:rPr>
              <a:t>: De por sí, el sábado no es mejor que cualquier otro día. El asunto principal no es si el </a:t>
            </a:r>
            <a:r>
              <a:rPr lang="es-ES" sz="5400" b="1" dirty="0" smtClean="0">
                <a:solidFill>
                  <a:srgbClr val="002060"/>
                </a:solidFill>
              </a:rPr>
              <a:t>sábado </a:t>
            </a:r>
            <a:r>
              <a:rPr lang="es-ES" sz="5400" b="1" dirty="0">
                <a:solidFill>
                  <a:srgbClr val="002060"/>
                </a:solidFill>
              </a:rPr>
              <a:t>es mejor que cualquier otro día. El punto central es este: ¿</a:t>
            </a:r>
            <a:r>
              <a:rPr lang="es-ES" sz="5400" b="1" dirty="0">
                <a:solidFill>
                  <a:srgbClr val="FF0000"/>
                </a:solidFill>
              </a:rPr>
              <a:t>Cuál autoridad aceptamos</a:t>
            </a:r>
            <a:r>
              <a:rPr lang="es-ES" sz="5400" b="1" dirty="0">
                <a:solidFill>
                  <a:srgbClr val="002060"/>
                </a:solidFill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</a:rPr>
              <a:t>y </a:t>
            </a:r>
            <a:r>
              <a:rPr lang="es-ES" sz="5400" b="1" dirty="0">
                <a:solidFill>
                  <a:srgbClr val="FF0000"/>
                </a:solidFill>
              </a:rPr>
              <a:t>obedecemos</a:t>
            </a:r>
            <a:r>
              <a:rPr lang="es-ES" sz="5400" b="1" dirty="0">
                <a:solidFill>
                  <a:srgbClr val="002060"/>
                </a:solidFill>
              </a:rPr>
              <a:t>? Al guardar el sábado estamos reconociendo la autoridad del que lo </a:t>
            </a:r>
            <a:r>
              <a:rPr lang="es-ES" sz="5400" b="1" dirty="0" smtClean="0">
                <a:solidFill>
                  <a:srgbClr val="002060"/>
                </a:solidFill>
              </a:rPr>
              <a:t>estableció</a:t>
            </a:r>
            <a:r>
              <a:rPr lang="es-ES" sz="54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78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840658" y="854090"/>
            <a:ext cx="10758711" cy="470898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 smtClean="0">
                <a:solidFill>
                  <a:srgbClr val="002060"/>
                </a:solidFill>
              </a:rPr>
              <a:t>Por otro </a:t>
            </a:r>
            <a:r>
              <a:rPr lang="es-ES" sz="6000" b="1" dirty="0">
                <a:solidFill>
                  <a:srgbClr val="002060"/>
                </a:solidFill>
              </a:rPr>
              <a:t>lado, al guardar el </a:t>
            </a:r>
            <a:r>
              <a:rPr lang="es-ES" sz="6000" b="1" dirty="0">
                <a:solidFill>
                  <a:srgbClr val="FF0000"/>
                </a:solidFill>
              </a:rPr>
              <a:t>domingo</a:t>
            </a:r>
            <a:r>
              <a:rPr lang="es-ES" sz="6000" b="1" dirty="0">
                <a:solidFill>
                  <a:srgbClr val="002060"/>
                </a:solidFill>
              </a:rPr>
              <a:t> estamos </a:t>
            </a:r>
            <a:r>
              <a:rPr lang="es-ES" sz="6000" b="1" dirty="0">
                <a:solidFill>
                  <a:srgbClr val="FF0000"/>
                </a:solidFill>
              </a:rPr>
              <a:t>reconociendo</a:t>
            </a:r>
            <a:r>
              <a:rPr lang="es-ES" sz="6000" b="1" dirty="0">
                <a:solidFill>
                  <a:srgbClr val="002060"/>
                </a:solidFill>
              </a:rPr>
              <a:t> la autoridad del </a:t>
            </a:r>
            <a:r>
              <a:rPr lang="es-ES" sz="6000" b="1" dirty="0" smtClean="0">
                <a:solidFill>
                  <a:srgbClr val="002060"/>
                </a:solidFill>
              </a:rPr>
              <a:t>poder </a:t>
            </a:r>
            <a:r>
              <a:rPr lang="es-ES" sz="6000" b="1" dirty="0">
                <a:solidFill>
                  <a:srgbClr val="002060"/>
                </a:solidFill>
              </a:rPr>
              <a:t>que lo estableció como día de reposo—el </a:t>
            </a:r>
            <a:r>
              <a:rPr lang="es-ES" sz="6000" b="1" dirty="0">
                <a:solidFill>
                  <a:srgbClr val="FF0000"/>
                </a:solidFill>
              </a:rPr>
              <a:t>papado Romano</a:t>
            </a:r>
            <a:r>
              <a:rPr lang="es-ES" sz="60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07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 castigo por violar el sábado</a:t>
            </a:r>
          </a:p>
        </p:txBody>
      </p:sp>
    </p:spTree>
    <p:extLst>
      <p:ext uri="{BB962C8B-B14F-4D97-AF65-F5344CB8AC3E}">
        <p14:creationId xmlns:p14="http://schemas.microsoft.com/office/powerpoint/2010/main" val="35678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3169" y="1450761"/>
            <a:ext cx="11430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Seis días se trabajará, Más el día séptimo es día de reposo consagrado a Jehová; </a:t>
            </a:r>
            <a:r>
              <a:rPr lang="es-ES" sz="6600" b="1" dirty="0" smtClean="0">
                <a:solidFill>
                  <a:schemeClr val="bg1"/>
                </a:solidFill>
              </a:rPr>
              <a:t>cualquiera </a:t>
            </a:r>
            <a:r>
              <a:rPr lang="es-ES" sz="6600" b="1" dirty="0">
                <a:solidFill>
                  <a:schemeClr val="bg1"/>
                </a:solidFill>
              </a:rPr>
              <a:t>que trabaje en el día de reposo, ciertamente </a:t>
            </a:r>
            <a:r>
              <a:rPr lang="es-ES" sz="6600" b="1" dirty="0">
                <a:solidFill>
                  <a:srgbClr val="FFFF00"/>
                </a:solidFill>
              </a:rPr>
              <a:t>morirá</a:t>
            </a:r>
            <a:r>
              <a:rPr lang="es-ES" sz="66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Éxodo 31:15: </a:t>
            </a:r>
            <a:r>
              <a:rPr lang="es-ES" sz="3600" b="1" dirty="0" smtClean="0"/>
              <a:t> ¿</a:t>
            </a:r>
            <a:r>
              <a:rPr lang="es-ES" sz="3600" b="1" dirty="0"/>
              <a:t>Cuál era el castigo por violar con mano alzada el sábado? </a:t>
            </a:r>
          </a:p>
        </p:txBody>
      </p:sp>
    </p:spTree>
    <p:extLst>
      <p:ext uri="{BB962C8B-B14F-4D97-AF65-F5344CB8AC3E}">
        <p14:creationId xmlns:p14="http://schemas.microsoft.com/office/powerpoint/2010/main" val="32588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80358" y="217714"/>
            <a:ext cx="10758711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u="sng" dirty="0">
                <a:solidFill>
                  <a:srgbClr val="FF0000"/>
                </a:solidFill>
              </a:rPr>
              <a:t>Nota</a:t>
            </a:r>
            <a:r>
              <a:rPr lang="es-ES" sz="5400" b="1" dirty="0">
                <a:solidFill>
                  <a:srgbClr val="002060"/>
                </a:solidFill>
              </a:rPr>
              <a:t>: Al principio Satanás parecía insinuarle a Eva: “</a:t>
            </a:r>
            <a:r>
              <a:rPr lang="es-ES" sz="5400" b="1" dirty="0" smtClean="0">
                <a:solidFill>
                  <a:srgbClr val="002060"/>
                </a:solidFill>
              </a:rPr>
              <a:t>Crees </a:t>
            </a:r>
            <a:r>
              <a:rPr lang="es-ES" sz="5400" b="1" dirty="0">
                <a:solidFill>
                  <a:srgbClr val="002060"/>
                </a:solidFill>
              </a:rPr>
              <a:t>en verdad que Dios te va a destruir </a:t>
            </a:r>
            <a:r>
              <a:rPr lang="es-ES" sz="5400" b="1" dirty="0" smtClean="0">
                <a:solidFill>
                  <a:srgbClr val="002060"/>
                </a:solidFill>
              </a:rPr>
              <a:t>por </a:t>
            </a:r>
            <a:r>
              <a:rPr lang="es-ES" sz="5400" b="1" dirty="0">
                <a:solidFill>
                  <a:srgbClr val="002060"/>
                </a:solidFill>
              </a:rPr>
              <a:t>comerte un pedacito de fruta? ¿Crees que Dios pronunciaría contra ti el decreto de </a:t>
            </a:r>
            <a:r>
              <a:rPr lang="es-ES" sz="5400" b="1" dirty="0" smtClean="0">
                <a:solidFill>
                  <a:srgbClr val="002060"/>
                </a:solidFill>
              </a:rPr>
              <a:t>muerte </a:t>
            </a:r>
            <a:r>
              <a:rPr lang="es-ES" sz="5400" b="1" dirty="0">
                <a:solidFill>
                  <a:srgbClr val="002060"/>
                </a:solidFill>
              </a:rPr>
              <a:t>tan solo por pegarle un mordisco a la fruta? ¡</a:t>
            </a:r>
            <a:r>
              <a:rPr lang="es-ES" sz="5400" b="1" dirty="0">
                <a:solidFill>
                  <a:srgbClr val="FF0000"/>
                </a:solidFill>
              </a:rPr>
              <a:t>Qué absurdo</a:t>
            </a:r>
            <a:r>
              <a:rPr lang="es-ES" sz="5400" b="1" dirty="0" smtClean="0">
                <a:solidFill>
                  <a:srgbClr val="002060"/>
                </a:solidFill>
              </a:rPr>
              <a:t>!!”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80358" y="217714"/>
            <a:ext cx="10758711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002060"/>
                </a:solidFill>
              </a:rPr>
              <a:t>Si </a:t>
            </a:r>
            <a:r>
              <a:rPr lang="es-ES" sz="5400" b="1" dirty="0">
                <a:solidFill>
                  <a:srgbClr val="002060"/>
                </a:solidFill>
              </a:rPr>
              <a:t>Dios amenazó con </a:t>
            </a:r>
            <a:r>
              <a:rPr lang="es-ES" sz="5400" b="1" dirty="0" smtClean="0">
                <a:solidFill>
                  <a:srgbClr val="002060"/>
                </a:solidFill>
              </a:rPr>
              <a:t>matar </a:t>
            </a:r>
            <a:r>
              <a:rPr lang="es-ES" sz="5400" b="1" dirty="0">
                <a:solidFill>
                  <a:srgbClr val="002060"/>
                </a:solidFill>
              </a:rPr>
              <a:t>a Moisés por no cumplir el rito ceremonial de circuncidar a su hijo, ¿cuán serio debe </a:t>
            </a:r>
            <a:r>
              <a:rPr lang="es-ES" sz="5400" b="1" dirty="0" smtClean="0">
                <a:solidFill>
                  <a:srgbClr val="002060"/>
                </a:solidFill>
              </a:rPr>
              <a:t>ser </a:t>
            </a:r>
            <a:r>
              <a:rPr lang="es-ES" sz="5400" b="1" dirty="0">
                <a:solidFill>
                  <a:srgbClr val="002060"/>
                </a:solidFill>
              </a:rPr>
              <a:t>el acto de </a:t>
            </a:r>
            <a:r>
              <a:rPr lang="es-ES" sz="5400" b="1" dirty="0">
                <a:solidFill>
                  <a:srgbClr val="FF0000"/>
                </a:solidFill>
              </a:rPr>
              <a:t>violar</a:t>
            </a:r>
            <a:r>
              <a:rPr lang="es-ES" sz="5400" b="1" dirty="0">
                <a:solidFill>
                  <a:srgbClr val="002060"/>
                </a:solidFill>
              </a:rPr>
              <a:t> el mandato moral de guardar el sábado? ¿Será que Dios es menos </a:t>
            </a:r>
            <a:r>
              <a:rPr lang="es-ES" sz="5400" b="1" dirty="0" smtClean="0">
                <a:solidFill>
                  <a:srgbClr val="002060"/>
                </a:solidFill>
              </a:rPr>
              <a:t>particular </a:t>
            </a:r>
            <a:r>
              <a:rPr lang="es-ES" sz="5400" b="1" dirty="0">
                <a:solidFill>
                  <a:srgbClr val="002060"/>
                </a:solidFill>
              </a:rPr>
              <a:t>hoy que en el pasado? </a:t>
            </a:r>
          </a:p>
        </p:txBody>
      </p:sp>
    </p:spTree>
    <p:extLst>
      <p:ext uri="{BB962C8B-B14F-4D97-AF65-F5344CB8AC3E}">
        <p14:creationId xmlns:p14="http://schemas.microsoft.com/office/powerpoint/2010/main" val="9179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57200" y="117693"/>
            <a:ext cx="10981869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002060"/>
                </a:solidFill>
              </a:rPr>
              <a:t>Algunos </a:t>
            </a:r>
            <a:r>
              <a:rPr lang="es-ES" sz="5400" b="1" dirty="0">
                <a:solidFill>
                  <a:srgbClr val="002060"/>
                </a:solidFill>
              </a:rPr>
              <a:t>arguyen que como no </a:t>
            </a:r>
            <a:r>
              <a:rPr lang="es-ES" sz="5400" b="1" dirty="0" smtClean="0">
                <a:solidFill>
                  <a:srgbClr val="002060"/>
                </a:solidFill>
              </a:rPr>
              <a:t>ejecutamos </a:t>
            </a:r>
            <a:r>
              <a:rPr lang="es-ES" sz="5400" b="1" dirty="0">
                <a:solidFill>
                  <a:srgbClr val="002060"/>
                </a:solidFill>
              </a:rPr>
              <a:t>hoy a los que violan el sábado entonces el sábado </a:t>
            </a:r>
            <a:r>
              <a:rPr lang="es-ES" sz="5400" b="1" dirty="0" smtClean="0">
                <a:solidFill>
                  <a:srgbClr val="002060"/>
                </a:solidFill>
              </a:rPr>
              <a:t>ya </a:t>
            </a:r>
            <a:r>
              <a:rPr lang="es-ES" sz="5400" b="1" dirty="0">
                <a:solidFill>
                  <a:srgbClr val="002060"/>
                </a:solidFill>
              </a:rPr>
              <a:t>no está </a:t>
            </a:r>
            <a:r>
              <a:rPr lang="es-ES" sz="5400" b="1" dirty="0">
                <a:solidFill>
                  <a:srgbClr val="FF0000"/>
                </a:solidFill>
              </a:rPr>
              <a:t>vigente</a:t>
            </a:r>
            <a:r>
              <a:rPr lang="es-ES" sz="5400" b="1" dirty="0">
                <a:solidFill>
                  <a:srgbClr val="002060"/>
                </a:solidFill>
              </a:rPr>
              <a:t> para los cristianos. Pero la lógica de este argumento es errónea. En el </a:t>
            </a:r>
            <a:r>
              <a:rPr lang="es-ES" sz="5400" b="1" dirty="0" smtClean="0">
                <a:solidFill>
                  <a:srgbClr val="002060"/>
                </a:solidFill>
              </a:rPr>
              <a:t>Antiguo </a:t>
            </a:r>
            <a:r>
              <a:rPr lang="es-ES" sz="5400" b="1" dirty="0">
                <a:solidFill>
                  <a:srgbClr val="002060"/>
                </a:solidFill>
              </a:rPr>
              <a:t>Testamento se apedreaban a los que eran tomados en el acto del </a:t>
            </a:r>
            <a:r>
              <a:rPr lang="es-ES" sz="5400" b="1" dirty="0" smtClean="0">
                <a:solidFill>
                  <a:srgbClr val="FF0000"/>
                </a:solidFill>
              </a:rPr>
              <a:t>adulterio</a:t>
            </a:r>
            <a:r>
              <a:rPr lang="es-ES" sz="54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60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80358" y="217714"/>
            <a:ext cx="10758711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¿</a:t>
            </a:r>
            <a:r>
              <a:rPr lang="es-ES" sz="4800" b="1" dirty="0">
                <a:solidFill>
                  <a:srgbClr val="FF0000"/>
                </a:solidFill>
              </a:rPr>
              <a:t>Está </a:t>
            </a:r>
            <a:r>
              <a:rPr lang="es-ES" sz="4800" b="1" dirty="0" smtClean="0">
                <a:solidFill>
                  <a:srgbClr val="FF0000"/>
                </a:solidFill>
              </a:rPr>
              <a:t>bien </a:t>
            </a:r>
            <a:r>
              <a:rPr lang="es-ES" sz="4800" b="1" dirty="0">
                <a:solidFill>
                  <a:srgbClr val="002060"/>
                </a:solidFill>
              </a:rPr>
              <a:t>cometer adulterio hoy porque ya no ejecutamos a los que lo practican? El hecho es </a:t>
            </a:r>
            <a:r>
              <a:rPr lang="es-ES" sz="4800" b="1" dirty="0" smtClean="0">
                <a:solidFill>
                  <a:srgbClr val="002060"/>
                </a:solidFill>
              </a:rPr>
              <a:t>que pisotear </a:t>
            </a:r>
            <a:r>
              <a:rPr lang="es-ES" sz="4800" b="1" dirty="0">
                <a:solidFill>
                  <a:srgbClr val="002060"/>
                </a:solidFill>
              </a:rPr>
              <a:t>el sábado a </a:t>
            </a:r>
            <a:r>
              <a:rPr lang="es-ES" sz="4800" b="1" dirty="0" smtClean="0">
                <a:solidFill>
                  <a:srgbClr val="002060"/>
                </a:solidFill>
              </a:rPr>
              <a:t>propósito, no nos </a:t>
            </a:r>
            <a:r>
              <a:rPr lang="es-ES" sz="4800" b="1" dirty="0">
                <a:solidFill>
                  <a:srgbClr val="002060"/>
                </a:solidFill>
              </a:rPr>
              <a:t>lleva a la muerte inmediata hoy, pero </a:t>
            </a:r>
            <a:r>
              <a:rPr lang="es-ES" sz="4800" b="1" dirty="0" smtClean="0">
                <a:solidFill>
                  <a:srgbClr val="002060"/>
                </a:solidFill>
              </a:rPr>
              <a:t>sí llevará </a:t>
            </a:r>
            <a:r>
              <a:rPr lang="es-ES" sz="4800" b="1" dirty="0">
                <a:solidFill>
                  <a:srgbClr val="002060"/>
                </a:solidFill>
              </a:rPr>
              <a:t>a la </a:t>
            </a:r>
            <a:r>
              <a:rPr lang="es-ES" sz="4800" b="1" dirty="0">
                <a:solidFill>
                  <a:srgbClr val="FF0000"/>
                </a:solidFill>
              </a:rPr>
              <a:t>muerte </a:t>
            </a:r>
          </a:p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FF0000"/>
                </a:solidFill>
              </a:rPr>
              <a:t>segunda</a:t>
            </a:r>
            <a:r>
              <a:rPr lang="es-ES" sz="4800" b="1" dirty="0">
                <a:solidFill>
                  <a:srgbClr val="002060"/>
                </a:solidFill>
              </a:rPr>
              <a:t> después </a:t>
            </a:r>
            <a:r>
              <a:rPr lang="es-ES" sz="4800" b="1" dirty="0" smtClean="0">
                <a:solidFill>
                  <a:srgbClr val="002060"/>
                </a:solidFill>
              </a:rPr>
              <a:t>del </a:t>
            </a:r>
            <a:r>
              <a:rPr lang="es-ES" sz="4800" b="1" dirty="0">
                <a:solidFill>
                  <a:srgbClr val="002060"/>
                </a:solidFill>
              </a:rPr>
              <a:t>milenio. </a:t>
            </a:r>
          </a:p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Note esta cita significativa en la matutina, </a:t>
            </a:r>
            <a:r>
              <a:rPr lang="es-ES" sz="4800" b="1" i="1" dirty="0">
                <a:solidFill>
                  <a:srgbClr val="FF0000"/>
                </a:solidFill>
              </a:rPr>
              <a:t>Nuestro Elevado Llamado</a:t>
            </a:r>
            <a:r>
              <a:rPr lang="es-ES" sz="4800" b="1" dirty="0">
                <a:solidFill>
                  <a:srgbClr val="002060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2702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39087" y="742838"/>
            <a:ext cx="11430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“Así como el árbol del </a:t>
            </a:r>
            <a:r>
              <a:rPr lang="es-ES" sz="4800" b="1" dirty="0" smtClean="0">
                <a:solidFill>
                  <a:schemeClr val="bg1"/>
                </a:solidFill>
              </a:rPr>
              <a:t>conocimiento </a:t>
            </a:r>
            <a:r>
              <a:rPr lang="es-ES" sz="4800" b="1" dirty="0">
                <a:solidFill>
                  <a:schemeClr val="bg1"/>
                </a:solidFill>
              </a:rPr>
              <a:t>fue colocado </a:t>
            </a:r>
            <a:r>
              <a:rPr lang="es-ES" sz="4800" b="1" dirty="0">
                <a:solidFill>
                  <a:srgbClr val="FFFF00"/>
                </a:solidFill>
              </a:rPr>
              <a:t>en el medio </a:t>
            </a:r>
            <a:r>
              <a:rPr lang="es-ES" sz="4800" b="1" dirty="0">
                <a:solidFill>
                  <a:schemeClr val="bg1"/>
                </a:solidFill>
              </a:rPr>
              <a:t>del huerto del Edén, también el mandamiento que </a:t>
            </a:r>
            <a:r>
              <a:rPr lang="es-ES" sz="4800" b="1" dirty="0" smtClean="0">
                <a:solidFill>
                  <a:schemeClr val="bg1"/>
                </a:solidFill>
              </a:rPr>
              <a:t>atañe </a:t>
            </a:r>
            <a:r>
              <a:rPr lang="es-ES" sz="4800" b="1" dirty="0">
                <a:solidFill>
                  <a:schemeClr val="bg1"/>
                </a:solidFill>
              </a:rPr>
              <a:t>al sábado fue colocado </a:t>
            </a:r>
            <a:r>
              <a:rPr lang="es-ES" sz="4800" b="1" dirty="0">
                <a:solidFill>
                  <a:srgbClr val="FFFF00"/>
                </a:solidFill>
              </a:rPr>
              <a:t>en medio del Decálogo</a:t>
            </a:r>
            <a:r>
              <a:rPr lang="es-ES" sz="4800" b="1" dirty="0">
                <a:solidFill>
                  <a:schemeClr val="bg1"/>
                </a:solidFill>
              </a:rPr>
              <a:t>. Respecto del fruto del árbol del </a:t>
            </a:r>
          </a:p>
          <a:p>
            <a:r>
              <a:rPr lang="es-ES" sz="4800" b="1" dirty="0">
                <a:solidFill>
                  <a:schemeClr val="bg1"/>
                </a:solidFill>
              </a:rPr>
              <a:t>conocimiento, la prohibición fue ésta: “No comeréis de él, ... porque no muráis”. Génesis 3:3.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Nuestra Elevada Vocación, p. 345</a:t>
            </a:r>
          </a:p>
        </p:txBody>
      </p:sp>
    </p:spTree>
    <p:extLst>
      <p:ext uri="{BB962C8B-B14F-4D97-AF65-F5344CB8AC3E}">
        <p14:creationId xmlns:p14="http://schemas.microsoft.com/office/powerpoint/2010/main" val="21039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39087" y="117693"/>
            <a:ext cx="11430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Dios dijo </a:t>
            </a:r>
            <a:r>
              <a:rPr lang="es-ES" sz="4800" b="1" dirty="0">
                <a:solidFill>
                  <a:schemeClr val="bg1"/>
                </a:solidFill>
              </a:rPr>
              <a:t>acerca del sábado: No lo contaminaréis, sino que lo santificaréis. “Acordarte has del día de </a:t>
            </a:r>
            <a:r>
              <a:rPr lang="es-ES" sz="4800" b="1" dirty="0" smtClean="0">
                <a:solidFill>
                  <a:schemeClr val="bg1"/>
                </a:solidFill>
              </a:rPr>
              <a:t>reposo </a:t>
            </a:r>
            <a:r>
              <a:rPr lang="es-ES" sz="4800" b="1" dirty="0">
                <a:solidFill>
                  <a:schemeClr val="bg1"/>
                </a:solidFill>
              </a:rPr>
              <a:t>para santificarlo”. Éxodo 20:8. Así como el </a:t>
            </a:r>
            <a:r>
              <a:rPr lang="es-ES" sz="4800" b="1" dirty="0">
                <a:solidFill>
                  <a:srgbClr val="FFFF00"/>
                </a:solidFill>
              </a:rPr>
              <a:t>árbol del conocimiento</a:t>
            </a:r>
            <a:r>
              <a:rPr lang="es-ES" sz="4800" b="1" dirty="0">
                <a:solidFill>
                  <a:schemeClr val="bg1"/>
                </a:solidFill>
              </a:rPr>
              <a:t> fue la prueba de la </a:t>
            </a:r>
          </a:p>
          <a:p>
            <a:r>
              <a:rPr lang="es-ES" sz="4800" b="1" dirty="0">
                <a:solidFill>
                  <a:schemeClr val="bg1"/>
                </a:solidFill>
              </a:rPr>
              <a:t>obediencia de Adán, </a:t>
            </a:r>
            <a:r>
              <a:rPr lang="es-ES" sz="4800" b="1" dirty="0">
                <a:solidFill>
                  <a:srgbClr val="FFFF00"/>
                </a:solidFill>
              </a:rPr>
              <a:t>también el cuarto mandamiento</a:t>
            </a:r>
            <a:r>
              <a:rPr lang="es-ES" sz="4800" b="1" dirty="0">
                <a:solidFill>
                  <a:schemeClr val="bg1"/>
                </a:solidFill>
              </a:rPr>
              <a:t> es la prueba que Dios ha dado para </a:t>
            </a:r>
            <a:r>
              <a:rPr lang="es-ES" sz="4800" b="1" dirty="0" smtClean="0">
                <a:solidFill>
                  <a:schemeClr val="bg1"/>
                </a:solidFill>
              </a:rPr>
              <a:t>probar </a:t>
            </a:r>
            <a:r>
              <a:rPr lang="es-ES" sz="4800" b="1" dirty="0">
                <a:solidFill>
                  <a:schemeClr val="bg1"/>
                </a:solidFill>
              </a:rPr>
              <a:t>la lealtad de todo su pueblo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24588"/>
            <a:ext cx="12192000" cy="280076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chemeClr val="bg1"/>
                </a:solidFill>
                <a:latin typeface="Bauhaus 93" panose="04030905020B02020C02" pitchFamily="82" charset="0"/>
              </a:rPr>
              <a:t>Mandato positivo y negativo</a:t>
            </a:r>
            <a:endParaRPr lang="es-ES" sz="8800" dirty="0" smtClean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27967" y="1359572"/>
            <a:ext cx="4230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La falsificación del día sábado 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645393" y="133777"/>
            <a:ext cx="4224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Satanás odia el sábado porque...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27967" y="3938265"/>
            <a:ext cx="4218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Si guardamos el domingo...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27967" y="5348995"/>
            <a:ext cx="4357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Pisotear el sábado a propósito nos lleva a...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39585" y="2684016"/>
            <a:ext cx="3982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Guardamos el sábado porque...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293844" y="3996040"/>
            <a:ext cx="5525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el domingo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234563" y="1546057"/>
            <a:ext cx="4130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identifica al Creador que quería usurpar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255302" y="276912"/>
            <a:ext cx="5761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aceptamos el poder del papado romano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255302" y="2735417"/>
            <a:ext cx="5463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la muerte segunda luego del milenio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351089" y="5461137"/>
            <a:ext cx="5325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 smtClean="0">
                <a:solidFill>
                  <a:srgbClr val="C00000"/>
                </a:solidFill>
                <a:latin typeface="Calibri" panose="020F0502020204030204"/>
              </a:rPr>
              <a:t>G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aceptamos la autoridad de Dios y le obedecemos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326201" y="4764220"/>
            <a:ext cx="526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DO" sz="3000" dirty="0">
                <a:solidFill>
                  <a:srgbClr val="C00000"/>
                </a:solidFill>
                <a:latin typeface="Calibri" panose="020F0502020204030204"/>
              </a:rPr>
              <a:t>E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</a:rPr>
              <a:t>La muerte primera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45157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7495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La simiente de Abraham</a:t>
            </a:r>
            <a:endParaRPr lang="es-ES" sz="8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48929" y="1878464"/>
            <a:ext cx="11154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Y </a:t>
            </a:r>
            <a:r>
              <a:rPr lang="es-ES" sz="6000" b="1" dirty="0">
                <a:solidFill>
                  <a:srgbClr val="FFFF00"/>
                </a:solidFill>
              </a:rPr>
              <a:t>si vosotros sois de Cristo</a:t>
            </a:r>
            <a:r>
              <a:rPr lang="es-ES" sz="6000" b="1" dirty="0">
                <a:solidFill>
                  <a:schemeClr val="bg1"/>
                </a:solidFill>
              </a:rPr>
              <a:t>, ciertamente </a:t>
            </a:r>
            <a:r>
              <a:rPr lang="es-ES" sz="6000" b="1" dirty="0">
                <a:solidFill>
                  <a:srgbClr val="FFFF00"/>
                </a:solidFill>
              </a:rPr>
              <a:t>linaje</a:t>
            </a:r>
            <a:r>
              <a:rPr lang="es-ES" sz="6000" b="1" dirty="0">
                <a:solidFill>
                  <a:schemeClr val="bg1"/>
                </a:solidFill>
              </a:rPr>
              <a:t> de Abraham sois, y </a:t>
            </a:r>
            <a:r>
              <a:rPr lang="es-ES" sz="6000" b="1" dirty="0">
                <a:solidFill>
                  <a:srgbClr val="FFFF00"/>
                </a:solidFill>
              </a:rPr>
              <a:t>herederos</a:t>
            </a:r>
            <a:r>
              <a:rPr lang="es-ES" sz="6000" b="1" dirty="0">
                <a:solidFill>
                  <a:schemeClr val="bg1"/>
                </a:solidFill>
              </a:rPr>
              <a:t> </a:t>
            </a:r>
            <a:r>
              <a:rPr lang="es-ES" sz="6000" b="1" dirty="0" smtClean="0">
                <a:solidFill>
                  <a:schemeClr val="bg1"/>
                </a:solidFill>
              </a:rPr>
              <a:t>según </a:t>
            </a:r>
            <a:r>
              <a:rPr lang="es-ES" sz="6000" b="1" dirty="0">
                <a:solidFill>
                  <a:schemeClr val="bg1"/>
                </a:solidFill>
              </a:rPr>
              <a:t>la promesa.”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Gálatas 3:29: </a:t>
            </a:r>
            <a:r>
              <a:rPr lang="es-ES" sz="3600" b="1" dirty="0" smtClean="0"/>
              <a:t>Según </a:t>
            </a:r>
            <a:r>
              <a:rPr lang="es-ES" sz="3600" b="1" dirty="0"/>
              <a:t>el apóstol Pablo, ¿quién es la </a:t>
            </a:r>
            <a:r>
              <a:rPr lang="es-ES" sz="3600" b="1" dirty="0" smtClean="0"/>
              <a:t>simiente </a:t>
            </a:r>
            <a:r>
              <a:rPr lang="es-ES" sz="3600" b="1" dirty="0"/>
              <a:t>de Abraham hoy</a:t>
            </a:r>
            <a:r>
              <a:rPr lang="es-ES" sz="3600" b="1" dirty="0" smtClean="0"/>
              <a:t>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32561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 gran prueba final</a:t>
            </a:r>
          </a:p>
        </p:txBody>
      </p:sp>
    </p:spTree>
    <p:extLst>
      <p:ext uri="{BB962C8B-B14F-4D97-AF65-F5344CB8AC3E}">
        <p14:creationId xmlns:p14="http://schemas.microsoft.com/office/powerpoint/2010/main" val="2210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68779" y="830167"/>
            <a:ext cx="10981869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u="sng" dirty="0">
                <a:solidFill>
                  <a:srgbClr val="FF0000"/>
                </a:solidFill>
              </a:rPr>
              <a:t>Preguntas para meditar: </a:t>
            </a:r>
            <a:r>
              <a:rPr lang="es-ES" sz="4800" b="1" dirty="0">
                <a:solidFill>
                  <a:srgbClr val="002060"/>
                </a:solidFill>
              </a:rPr>
              <a:t>¿Cuáles eran los dos puntos de contención en la historia de Daniel </a:t>
            </a:r>
            <a:r>
              <a:rPr lang="es-ES" sz="4800" b="1" dirty="0" smtClean="0">
                <a:solidFill>
                  <a:srgbClr val="002060"/>
                </a:solidFill>
              </a:rPr>
              <a:t>3</a:t>
            </a:r>
            <a:r>
              <a:rPr lang="es-ES" sz="4800" b="1" dirty="0">
                <a:solidFill>
                  <a:srgbClr val="002060"/>
                </a:solidFill>
              </a:rPr>
              <a:t>? (Clave: Note la cantidad de veces en el capítulo que se usa la palabra ‘</a:t>
            </a:r>
            <a:r>
              <a:rPr lang="es-ES" sz="4800" b="1" dirty="0">
                <a:solidFill>
                  <a:srgbClr val="FF0000"/>
                </a:solidFill>
              </a:rPr>
              <a:t>adorar</a:t>
            </a:r>
            <a:r>
              <a:rPr lang="es-ES" sz="4800" b="1" dirty="0" smtClean="0">
                <a:solidFill>
                  <a:srgbClr val="002060"/>
                </a:solidFill>
              </a:rPr>
              <a:t>’). </a:t>
            </a:r>
            <a:r>
              <a:rPr lang="es-ES" sz="4800" b="1" dirty="0">
                <a:solidFill>
                  <a:srgbClr val="002060"/>
                </a:solidFill>
              </a:rPr>
              <a:t>¿Tiene algo </a:t>
            </a:r>
            <a:r>
              <a:rPr lang="es-ES" sz="4800" b="1" dirty="0" smtClean="0">
                <a:solidFill>
                  <a:srgbClr val="002060"/>
                </a:solidFill>
              </a:rPr>
              <a:t>que </a:t>
            </a:r>
            <a:r>
              <a:rPr lang="es-ES" sz="4800" b="1" dirty="0">
                <a:solidFill>
                  <a:srgbClr val="002060"/>
                </a:solidFill>
              </a:rPr>
              <a:t>ver esta historia con la ley de Dios? ¿Cuál de las dos tablas de la ley estaba especialmente </a:t>
            </a:r>
            <a:r>
              <a:rPr lang="es-ES" sz="4800" b="1" dirty="0" smtClean="0">
                <a:solidFill>
                  <a:srgbClr val="002060"/>
                </a:solidFill>
              </a:rPr>
              <a:t>en juego?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48929" y="1878464"/>
            <a:ext cx="11154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Y se le permitió infundir aliento a la imagen de la bestia, para que la </a:t>
            </a:r>
          </a:p>
          <a:p>
            <a:r>
              <a:rPr lang="es-ES" sz="6000" b="1" dirty="0">
                <a:solidFill>
                  <a:schemeClr val="bg1"/>
                </a:solidFill>
              </a:rPr>
              <a:t>imagen hablase e hiciese </a:t>
            </a:r>
            <a:r>
              <a:rPr lang="es-ES" sz="6000" b="1" dirty="0">
                <a:solidFill>
                  <a:srgbClr val="FFFF00"/>
                </a:solidFill>
              </a:rPr>
              <a:t>matar a todo el que no la adorase</a:t>
            </a:r>
            <a:r>
              <a:rPr lang="es-ES" sz="60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Apocalipsis 13:15: </a:t>
            </a:r>
            <a:r>
              <a:rPr lang="es-ES" sz="3600" b="1" dirty="0" smtClean="0"/>
              <a:t>¿Cuál será el gran punto de contención en el conflicto final?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7054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68779" y="519291"/>
            <a:ext cx="10981869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600" b="1" dirty="0" smtClean="0">
                <a:solidFill>
                  <a:srgbClr val="FF0000"/>
                </a:solidFill>
              </a:rPr>
              <a:t>Apocalipsis </a:t>
            </a:r>
            <a:r>
              <a:rPr lang="es-ES" sz="6600" b="1" dirty="0">
                <a:solidFill>
                  <a:srgbClr val="FF0000"/>
                </a:solidFill>
              </a:rPr>
              <a:t>14:9-11 </a:t>
            </a:r>
            <a:r>
              <a:rPr lang="es-ES" sz="6600" b="1" dirty="0">
                <a:solidFill>
                  <a:srgbClr val="002060"/>
                </a:solidFill>
              </a:rPr>
              <a:t>trae a la vista aquellos que adoran a la bestia. ¿Qué características </a:t>
            </a:r>
            <a:r>
              <a:rPr lang="es-ES" sz="6600" b="1" dirty="0" smtClean="0">
                <a:solidFill>
                  <a:srgbClr val="002060"/>
                </a:solidFill>
              </a:rPr>
              <a:t>tendrá </a:t>
            </a:r>
            <a:r>
              <a:rPr lang="es-ES" sz="6600" b="1" dirty="0">
                <a:solidFill>
                  <a:srgbClr val="FF0000"/>
                </a:solidFill>
              </a:rPr>
              <a:t>el pueblo de Dios </a:t>
            </a:r>
            <a:r>
              <a:rPr lang="es-ES" sz="6600" b="1" dirty="0">
                <a:solidFill>
                  <a:srgbClr val="002060"/>
                </a:solidFill>
              </a:rPr>
              <a:t>que se describe en el siguiente versículo?</a:t>
            </a:r>
          </a:p>
        </p:txBody>
      </p:sp>
    </p:spTree>
    <p:extLst>
      <p:ext uri="{BB962C8B-B14F-4D97-AF65-F5344CB8AC3E}">
        <p14:creationId xmlns:p14="http://schemas.microsoft.com/office/powerpoint/2010/main" val="7746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48929" y="1730980"/>
            <a:ext cx="11154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Aquí está la </a:t>
            </a:r>
            <a:r>
              <a:rPr lang="es-ES" sz="6000" b="1" dirty="0">
                <a:solidFill>
                  <a:srgbClr val="FFFF00"/>
                </a:solidFill>
              </a:rPr>
              <a:t>paciencia</a:t>
            </a:r>
            <a:r>
              <a:rPr lang="es-ES" sz="6000" b="1" dirty="0">
                <a:solidFill>
                  <a:schemeClr val="bg1"/>
                </a:solidFill>
              </a:rPr>
              <a:t> de los santos, los que </a:t>
            </a:r>
            <a:r>
              <a:rPr lang="es-ES" sz="6000" b="1" dirty="0">
                <a:solidFill>
                  <a:srgbClr val="FFFF00"/>
                </a:solidFill>
              </a:rPr>
              <a:t>guardan</a:t>
            </a:r>
            <a:r>
              <a:rPr lang="es-ES" sz="6000" b="1" dirty="0">
                <a:solidFill>
                  <a:schemeClr val="bg1"/>
                </a:solidFill>
              </a:rPr>
              <a:t> los mandamientos </a:t>
            </a:r>
            <a:r>
              <a:rPr lang="es-ES" sz="6000" b="1" dirty="0" smtClean="0">
                <a:solidFill>
                  <a:schemeClr val="bg1"/>
                </a:solidFill>
              </a:rPr>
              <a:t>de </a:t>
            </a:r>
            <a:r>
              <a:rPr lang="es-ES" sz="6000" b="1" dirty="0">
                <a:solidFill>
                  <a:schemeClr val="bg1"/>
                </a:solidFill>
              </a:rPr>
              <a:t>Dios y la </a:t>
            </a:r>
            <a:r>
              <a:rPr lang="es-ES" sz="6000" b="1" dirty="0">
                <a:solidFill>
                  <a:srgbClr val="FFFF00"/>
                </a:solidFill>
              </a:rPr>
              <a:t>fe</a:t>
            </a:r>
            <a:r>
              <a:rPr lang="es-ES" sz="6000" b="1" dirty="0">
                <a:solidFill>
                  <a:schemeClr val="bg1"/>
                </a:solidFill>
              </a:rPr>
              <a:t> de Jesús.”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Apocalipsis 14:12: 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5979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814847" y="1465509"/>
            <a:ext cx="111542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Entonces el </a:t>
            </a:r>
            <a:r>
              <a:rPr lang="es-ES" sz="5400" b="1" dirty="0">
                <a:solidFill>
                  <a:srgbClr val="FFFF00"/>
                </a:solidFill>
              </a:rPr>
              <a:t>dragón</a:t>
            </a:r>
            <a:r>
              <a:rPr lang="es-ES" sz="5400" b="1" dirty="0">
                <a:solidFill>
                  <a:schemeClr val="bg1"/>
                </a:solidFill>
              </a:rPr>
              <a:t> se llenó de </a:t>
            </a:r>
            <a:r>
              <a:rPr lang="es-ES" sz="5400" b="1" dirty="0">
                <a:solidFill>
                  <a:srgbClr val="FFFF00"/>
                </a:solidFill>
              </a:rPr>
              <a:t>ira</a:t>
            </a:r>
            <a:r>
              <a:rPr lang="es-ES" sz="5400" b="1" dirty="0">
                <a:solidFill>
                  <a:schemeClr val="bg1"/>
                </a:solidFill>
              </a:rPr>
              <a:t> contra la </a:t>
            </a:r>
            <a:r>
              <a:rPr lang="es-ES" sz="5400" b="1" dirty="0">
                <a:solidFill>
                  <a:srgbClr val="FFFF00"/>
                </a:solidFill>
              </a:rPr>
              <a:t>mujer</a:t>
            </a:r>
            <a:r>
              <a:rPr lang="es-ES" sz="5400" b="1" dirty="0">
                <a:solidFill>
                  <a:schemeClr val="bg1"/>
                </a:solidFill>
              </a:rPr>
              <a:t>; y se fue a hacer </a:t>
            </a:r>
            <a:r>
              <a:rPr lang="es-ES" sz="5400" b="1" dirty="0">
                <a:solidFill>
                  <a:srgbClr val="FFFF00"/>
                </a:solidFill>
              </a:rPr>
              <a:t>guerra</a:t>
            </a:r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dirty="0" smtClean="0">
                <a:solidFill>
                  <a:schemeClr val="bg1"/>
                </a:solidFill>
              </a:rPr>
              <a:t>contra </a:t>
            </a:r>
            <a:r>
              <a:rPr lang="es-ES" sz="5400" b="1" dirty="0">
                <a:solidFill>
                  <a:schemeClr val="bg1"/>
                </a:solidFill>
              </a:rPr>
              <a:t>el resto de la descendencia de ella, los que </a:t>
            </a:r>
            <a:r>
              <a:rPr lang="es-ES" sz="5400" b="1" dirty="0">
                <a:solidFill>
                  <a:srgbClr val="FFFF00"/>
                </a:solidFill>
              </a:rPr>
              <a:t>guardan</a:t>
            </a:r>
            <a:r>
              <a:rPr lang="es-ES" sz="5400" b="1" dirty="0">
                <a:solidFill>
                  <a:schemeClr val="bg1"/>
                </a:solidFill>
              </a:rPr>
              <a:t> los mandamientos de Dios y tienen </a:t>
            </a:r>
          </a:p>
          <a:p>
            <a:r>
              <a:rPr lang="es-ES" sz="5400" b="1" dirty="0">
                <a:solidFill>
                  <a:schemeClr val="bg1"/>
                </a:solidFill>
              </a:rPr>
              <a:t>el </a:t>
            </a:r>
            <a:r>
              <a:rPr lang="es-ES" sz="5400" b="1" dirty="0">
                <a:solidFill>
                  <a:srgbClr val="FFFF00"/>
                </a:solidFill>
              </a:rPr>
              <a:t>testimonio</a:t>
            </a:r>
            <a:r>
              <a:rPr lang="es-ES" sz="5400" b="1" dirty="0">
                <a:solidFill>
                  <a:schemeClr val="bg1"/>
                </a:solidFill>
              </a:rPr>
              <a:t> de Jesucristo.”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Apocalipsis 12:17: </a:t>
            </a:r>
            <a:r>
              <a:rPr lang="es-ES" sz="3600" b="1" dirty="0" smtClean="0"/>
              <a:t>¿</a:t>
            </a:r>
            <a:r>
              <a:rPr lang="es-ES" sz="3600" b="1" dirty="0"/>
              <a:t>Por qué </a:t>
            </a:r>
            <a:r>
              <a:rPr lang="es-ES" sz="3600" b="1" dirty="0" smtClean="0"/>
              <a:t>odiará </a:t>
            </a:r>
            <a:r>
              <a:rPr lang="es-ES" sz="3600" b="1" dirty="0"/>
              <a:t>Satanás el remanente de Dios al final de la historia</a:t>
            </a:r>
            <a:r>
              <a:rPr lang="es-ES" sz="3600" b="1" dirty="0" smtClean="0"/>
              <a:t>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9907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En la mano o en la frente</a:t>
            </a:r>
          </a:p>
        </p:txBody>
      </p:sp>
    </p:spTree>
    <p:extLst>
      <p:ext uri="{BB962C8B-B14F-4D97-AF65-F5344CB8AC3E}">
        <p14:creationId xmlns:p14="http://schemas.microsoft.com/office/powerpoint/2010/main" val="21338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0543" y="1834218"/>
            <a:ext cx="114152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“Tomó, pues, Jehová Dios al hombre, y lo puso en el huerto de Edén, para que </a:t>
            </a:r>
          </a:p>
          <a:p>
            <a:r>
              <a:rPr lang="es-ES" sz="5400" b="1" dirty="0" smtClean="0">
                <a:solidFill>
                  <a:schemeClr val="bg1"/>
                </a:solidFill>
              </a:rPr>
              <a:t>lo </a:t>
            </a:r>
            <a:r>
              <a:rPr lang="es-ES" sz="5400" b="1" dirty="0">
                <a:solidFill>
                  <a:schemeClr val="bg1"/>
                </a:solidFill>
              </a:rPr>
              <a:t>labrara y lo guardase. Y mandó Jehová Dios al hombre, diciendo: </a:t>
            </a:r>
            <a:r>
              <a:rPr lang="es-ES" sz="5400" b="1" dirty="0">
                <a:solidFill>
                  <a:srgbClr val="FFFF00"/>
                </a:solidFill>
              </a:rPr>
              <a:t>De todo árbol </a:t>
            </a:r>
            <a:r>
              <a:rPr lang="es-ES" sz="5400" b="1" dirty="0">
                <a:solidFill>
                  <a:schemeClr val="bg1"/>
                </a:solidFill>
              </a:rPr>
              <a:t>del huerto </a:t>
            </a:r>
            <a:r>
              <a:rPr lang="es-ES" sz="5400" b="1" dirty="0" smtClean="0">
                <a:solidFill>
                  <a:schemeClr val="bg1"/>
                </a:solidFill>
              </a:rPr>
              <a:t>podrás </a:t>
            </a:r>
            <a:r>
              <a:rPr lang="es-ES" sz="5400" b="1" dirty="0">
                <a:solidFill>
                  <a:schemeClr val="bg1"/>
                </a:solidFill>
              </a:rPr>
              <a:t>comer.”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¿Qué mandato positivo le dio Dios a Adán cuando lo </a:t>
            </a:r>
            <a:r>
              <a:rPr lang="es-ES" dirty="0" smtClean="0">
                <a:solidFill>
                  <a:schemeClr val="tx1"/>
                </a:solidFill>
              </a:rPr>
              <a:t>creó? </a:t>
            </a:r>
            <a:r>
              <a:rPr lang="es-ES" dirty="0" smtClean="0"/>
              <a:t>Génesis </a:t>
            </a:r>
            <a:r>
              <a:rPr lang="es-ES" dirty="0"/>
              <a:t>2:15, 16: </a:t>
            </a:r>
          </a:p>
        </p:txBody>
      </p:sp>
    </p:spTree>
    <p:extLst>
      <p:ext uri="{BB962C8B-B14F-4D97-AF65-F5344CB8AC3E}">
        <p14:creationId xmlns:p14="http://schemas.microsoft.com/office/powerpoint/2010/main" val="15745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37866" y="1996451"/>
            <a:ext cx="11154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Y hacía que, a todos, pequeños y grandes, ricos y pobres, libres y esclavos, </a:t>
            </a:r>
            <a:r>
              <a:rPr lang="es-ES" sz="5400" b="1" dirty="0" smtClean="0">
                <a:solidFill>
                  <a:schemeClr val="bg1"/>
                </a:solidFill>
              </a:rPr>
              <a:t>se </a:t>
            </a:r>
            <a:r>
              <a:rPr lang="es-ES" sz="5400" b="1" dirty="0">
                <a:solidFill>
                  <a:schemeClr val="bg1"/>
                </a:solidFill>
              </a:rPr>
              <a:t>les pusiese una marca en la </a:t>
            </a:r>
            <a:r>
              <a:rPr lang="es-ES" sz="5400" b="1" dirty="0">
                <a:solidFill>
                  <a:srgbClr val="FFFF00"/>
                </a:solidFill>
              </a:rPr>
              <a:t>mano derecha</a:t>
            </a:r>
            <a:r>
              <a:rPr lang="es-ES" sz="5400" b="1" dirty="0">
                <a:solidFill>
                  <a:schemeClr val="bg1"/>
                </a:solidFill>
              </a:rPr>
              <a:t>, o en </a:t>
            </a:r>
            <a:r>
              <a:rPr lang="es-ES" sz="5400" b="1" dirty="0">
                <a:solidFill>
                  <a:srgbClr val="FFFF00"/>
                </a:solidFill>
              </a:rPr>
              <a:t>la frente</a:t>
            </a:r>
            <a:r>
              <a:rPr lang="es-ES" sz="54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Apocalipsis 13:16: </a:t>
            </a:r>
            <a:r>
              <a:rPr lang="es-ES" sz="3600" b="1" dirty="0" smtClean="0"/>
              <a:t>¿En cuáles dos lugares recibirán los impíos la marca de la bestia?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7689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6471" y="1421264"/>
            <a:ext cx="114233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“Y </a:t>
            </a:r>
            <a:r>
              <a:rPr lang="es-ES" sz="4400" b="1" dirty="0" smtClean="0">
                <a:solidFill>
                  <a:srgbClr val="FFFF00"/>
                </a:solidFill>
              </a:rPr>
              <a:t>estas </a:t>
            </a:r>
            <a:r>
              <a:rPr lang="es-ES" sz="4400" b="1" u="sng" dirty="0" smtClean="0">
                <a:solidFill>
                  <a:srgbClr val="FFFF00"/>
                </a:solidFill>
              </a:rPr>
              <a:t>palabras</a:t>
            </a:r>
            <a:r>
              <a:rPr lang="es-ES" sz="4400" b="1" dirty="0" smtClean="0">
                <a:solidFill>
                  <a:srgbClr val="FFFF00"/>
                </a:solidFill>
              </a:rPr>
              <a:t> </a:t>
            </a:r>
            <a:r>
              <a:rPr lang="es-ES" sz="4400" b="1" dirty="0" smtClean="0">
                <a:solidFill>
                  <a:schemeClr val="bg1"/>
                </a:solidFill>
              </a:rPr>
              <a:t>que yo te mando hoy, estarán sobre </a:t>
            </a:r>
            <a:r>
              <a:rPr lang="es-ES" sz="4400" b="1" dirty="0" smtClean="0">
                <a:solidFill>
                  <a:srgbClr val="FFFF00"/>
                </a:solidFill>
              </a:rPr>
              <a:t>tu corazón</a:t>
            </a:r>
            <a:r>
              <a:rPr lang="es-ES" sz="4400" b="1" dirty="0" smtClean="0">
                <a:solidFill>
                  <a:schemeClr val="bg1"/>
                </a:solidFill>
              </a:rPr>
              <a:t>; </a:t>
            </a:r>
            <a:r>
              <a:rPr lang="es-ES" sz="4400" b="1" dirty="0" smtClean="0">
                <a:solidFill>
                  <a:srgbClr val="FF0000"/>
                </a:solidFill>
              </a:rPr>
              <a:t>7</a:t>
            </a:r>
            <a:r>
              <a:rPr lang="es-ES" sz="4400" b="1" dirty="0" smtClean="0">
                <a:solidFill>
                  <a:schemeClr val="bg1"/>
                </a:solidFill>
              </a:rPr>
              <a:t> y las repetirás </a:t>
            </a:r>
            <a:r>
              <a:rPr lang="es-ES" sz="4400" b="1" dirty="0">
                <a:solidFill>
                  <a:schemeClr val="bg1"/>
                </a:solidFill>
              </a:rPr>
              <a:t>a tus hijos, y hablarás de ellas estando en tu casa, y andando por el camino, y al </a:t>
            </a:r>
            <a:r>
              <a:rPr lang="es-ES" sz="4400" b="1" dirty="0" smtClean="0">
                <a:solidFill>
                  <a:schemeClr val="bg1"/>
                </a:solidFill>
              </a:rPr>
              <a:t>acostarte</a:t>
            </a:r>
            <a:r>
              <a:rPr lang="es-ES" sz="4400" b="1" dirty="0">
                <a:solidFill>
                  <a:schemeClr val="bg1"/>
                </a:solidFill>
              </a:rPr>
              <a:t>, y cuando te levantes. </a:t>
            </a:r>
            <a:r>
              <a:rPr lang="es-ES" sz="4400" b="1" dirty="0">
                <a:solidFill>
                  <a:srgbClr val="FF0000"/>
                </a:solidFill>
              </a:rPr>
              <a:t>8</a:t>
            </a:r>
            <a:r>
              <a:rPr lang="es-ES" sz="4400" b="1" dirty="0">
                <a:solidFill>
                  <a:schemeClr val="bg1"/>
                </a:solidFill>
              </a:rPr>
              <a:t> Y las atarás </a:t>
            </a:r>
            <a:r>
              <a:rPr lang="es-ES" sz="4400" b="1" dirty="0">
                <a:solidFill>
                  <a:srgbClr val="FFFF00"/>
                </a:solidFill>
              </a:rPr>
              <a:t>como una señal </a:t>
            </a:r>
            <a:r>
              <a:rPr lang="es-ES" sz="4400" b="1" dirty="0">
                <a:solidFill>
                  <a:schemeClr val="bg1"/>
                </a:solidFill>
              </a:rPr>
              <a:t>en tu </a:t>
            </a:r>
            <a:r>
              <a:rPr lang="es-ES" sz="4400" b="1" dirty="0">
                <a:solidFill>
                  <a:srgbClr val="FFFF00"/>
                </a:solidFill>
              </a:rPr>
              <a:t>mano</a:t>
            </a:r>
            <a:r>
              <a:rPr lang="es-ES" sz="4400" b="1" dirty="0">
                <a:solidFill>
                  <a:schemeClr val="bg1"/>
                </a:solidFill>
              </a:rPr>
              <a:t>, y estarán como </a:t>
            </a:r>
            <a:r>
              <a:rPr lang="es-ES" sz="4400" b="1" dirty="0" smtClean="0">
                <a:solidFill>
                  <a:schemeClr val="bg1"/>
                </a:solidFill>
              </a:rPr>
              <a:t>frontales </a:t>
            </a:r>
            <a:r>
              <a:rPr lang="es-ES" sz="4400" b="1" dirty="0">
                <a:solidFill>
                  <a:srgbClr val="FFFF00"/>
                </a:solidFill>
              </a:rPr>
              <a:t>entre tus ojos</a:t>
            </a:r>
            <a:r>
              <a:rPr lang="es-ES" sz="4400" b="1" dirty="0">
                <a:solidFill>
                  <a:schemeClr val="bg1"/>
                </a:solidFill>
              </a:rPr>
              <a:t>; </a:t>
            </a:r>
            <a:r>
              <a:rPr lang="es-ES" sz="4400" b="1" dirty="0">
                <a:solidFill>
                  <a:srgbClr val="FF0000"/>
                </a:solidFill>
              </a:rPr>
              <a:t>9</a:t>
            </a:r>
            <a:r>
              <a:rPr lang="es-ES" sz="4400" b="1" dirty="0">
                <a:solidFill>
                  <a:schemeClr val="bg1"/>
                </a:solidFill>
              </a:rPr>
              <a:t> y las escribirás en los postes de tu casa, y en tus puertas.”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Deuteronomio 6:6-9: </a:t>
            </a:r>
            <a:r>
              <a:rPr lang="es-ES" sz="3600" b="1" dirty="0" smtClean="0"/>
              <a:t>¿</a:t>
            </a:r>
            <a:r>
              <a:rPr lang="es-ES" sz="3600" b="1" dirty="0"/>
              <a:t>Qué fue colocado en la frente y en la mano de los israelitas en el Antiguo Testamento</a:t>
            </a:r>
            <a:r>
              <a:rPr lang="es-ES" sz="3600" b="1" dirty="0" smtClean="0"/>
              <a:t>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7071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07252" y="1125671"/>
            <a:ext cx="117618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Por lo cual, este es el pacto que haré con la casa de Israel después de </a:t>
            </a:r>
            <a:r>
              <a:rPr lang="es-ES" sz="5400" b="1" dirty="0" smtClean="0">
                <a:solidFill>
                  <a:schemeClr val="bg1"/>
                </a:solidFill>
              </a:rPr>
              <a:t>aquellos días</a:t>
            </a:r>
            <a:r>
              <a:rPr lang="es-ES" sz="5400" b="1" dirty="0">
                <a:solidFill>
                  <a:schemeClr val="bg1"/>
                </a:solidFill>
              </a:rPr>
              <a:t>, dice el Señor: Pondré </a:t>
            </a:r>
            <a:r>
              <a:rPr lang="es-ES" sz="5400" b="1" dirty="0">
                <a:solidFill>
                  <a:srgbClr val="FFFF00"/>
                </a:solidFill>
              </a:rPr>
              <a:t>mis leyes </a:t>
            </a:r>
            <a:r>
              <a:rPr lang="es-ES" sz="5400" b="1" dirty="0">
                <a:solidFill>
                  <a:schemeClr val="bg1"/>
                </a:solidFill>
              </a:rPr>
              <a:t>en la </a:t>
            </a:r>
            <a:r>
              <a:rPr lang="es-ES" sz="5400" b="1" dirty="0">
                <a:solidFill>
                  <a:srgbClr val="FFFF00"/>
                </a:solidFill>
              </a:rPr>
              <a:t>mente</a:t>
            </a:r>
            <a:r>
              <a:rPr lang="es-ES" sz="5400" b="1" dirty="0">
                <a:solidFill>
                  <a:schemeClr val="bg1"/>
                </a:solidFill>
              </a:rPr>
              <a:t> de ellos, y sobre su </a:t>
            </a:r>
            <a:r>
              <a:rPr lang="es-ES" sz="5400" b="1" dirty="0">
                <a:solidFill>
                  <a:srgbClr val="FFFF00"/>
                </a:solidFill>
              </a:rPr>
              <a:t>corazón</a:t>
            </a:r>
            <a:r>
              <a:rPr lang="es-ES" sz="5400" b="1" dirty="0">
                <a:solidFill>
                  <a:schemeClr val="bg1"/>
                </a:solidFill>
              </a:rPr>
              <a:t> las escribiré; y seré </a:t>
            </a:r>
            <a:r>
              <a:rPr lang="es-ES" sz="5400" b="1" dirty="0" smtClean="0">
                <a:solidFill>
                  <a:schemeClr val="bg1"/>
                </a:solidFill>
              </a:rPr>
              <a:t>a </a:t>
            </a:r>
            <a:r>
              <a:rPr lang="es-ES" sz="5400" b="1" dirty="0">
                <a:solidFill>
                  <a:schemeClr val="bg1"/>
                </a:solidFill>
              </a:rPr>
              <a:t>ellos por Dios, y ellos me serán a mí por pueblo. . 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Hebreos 8:10: </a:t>
            </a:r>
            <a:r>
              <a:rPr lang="es-ES" sz="3600" b="1" dirty="0" smtClean="0"/>
              <a:t>¿</a:t>
            </a:r>
            <a:r>
              <a:rPr lang="es-ES" sz="3600" b="1" dirty="0"/>
              <a:t>A dónde prometió Dios escribir su ley</a:t>
            </a:r>
            <a:r>
              <a:rPr lang="es-ES" sz="3600" b="1" dirty="0" smtClean="0"/>
              <a:t>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7275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07252" y="1296836"/>
            <a:ext cx="117618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Después de esto vi a cuatro ángeles en pie sobre los cuatro ángulos de la </a:t>
            </a:r>
            <a:r>
              <a:rPr lang="es-ES" sz="4800" b="1" dirty="0" smtClean="0">
                <a:solidFill>
                  <a:schemeClr val="bg1"/>
                </a:solidFill>
              </a:rPr>
              <a:t>tierra</a:t>
            </a:r>
            <a:r>
              <a:rPr lang="es-ES" sz="4800" b="1" dirty="0">
                <a:solidFill>
                  <a:schemeClr val="bg1"/>
                </a:solidFill>
              </a:rPr>
              <a:t>, que detenían los cuatro vientos de la tierra, para que no soplase viento alguno sobre la </a:t>
            </a:r>
            <a:r>
              <a:rPr lang="es-ES" sz="4800" b="1" dirty="0" smtClean="0">
                <a:solidFill>
                  <a:schemeClr val="bg1"/>
                </a:solidFill>
              </a:rPr>
              <a:t>tierra</a:t>
            </a:r>
            <a:r>
              <a:rPr lang="es-ES" sz="4800" b="1" dirty="0">
                <a:solidFill>
                  <a:schemeClr val="bg1"/>
                </a:solidFill>
              </a:rPr>
              <a:t>, ni sobre el mar, ni sobre ningún árbol. </a:t>
            </a:r>
            <a:r>
              <a:rPr lang="es-ES" sz="4800" b="1" dirty="0">
                <a:solidFill>
                  <a:srgbClr val="FF0000"/>
                </a:solidFill>
              </a:rPr>
              <a:t>2</a:t>
            </a:r>
            <a:r>
              <a:rPr lang="es-ES" sz="4800" b="1" dirty="0">
                <a:solidFill>
                  <a:schemeClr val="bg1"/>
                </a:solidFill>
              </a:rPr>
              <a:t> Vi también a otro ángel que subía de donde sale </a:t>
            </a:r>
            <a:r>
              <a:rPr lang="es-ES" sz="4800" b="1" dirty="0" smtClean="0">
                <a:solidFill>
                  <a:schemeClr val="bg1"/>
                </a:solidFill>
              </a:rPr>
              <a:t>el </a:t>
            </a:r>
            <a:r>
              <a:rPr lang="es-ES" sz="4800" b="1" dirty="0">
                <a:solidFill>
                  <a:schemeClr val="bg1"/>
                </a:solidFill>
              </a:rPr>
              <a:t>sol, y tenía el </a:t>
            </a:r>
            <a:r>
              <a:rPr lang="es-ES" sz="4800" b="1" dirty="0">
                <a:solidFill>
                  <a:srgbClr val="FFFF00"/>
                </a:solidFill>
              </a:rPr>
              <a:t>sello</a:t>
            </a:r>
            <a:r>
              <a:rPr lang="es-ES" sz="4800" b="1" dirty="0">
                <a:solidFill>
                  <a:schemeClr val="bg1"/>
                </a:solidFill>
              </a:rPr>
              <a:t> del Dios vivo;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Apocalipsis 7:1-3: </a:t>
            </a:r>
            <a:r>
              <a:rPr lang="es-ES" sz="3600" b="1" dirty="0" smtClean="0"/>
              <a:t>¿</a:t>
            </a:r>
            <a:r>
              <a:rPr lang="es-ES" sz="3600" b="1" dirty="0"/>
              <a:t>Qué </a:t>
            </a:r>
            <a:r>
              <a:rPr lang="es-ES" sz="3600" b="1" dirty="0" smtClean="0"/>
              <a:t>recibirá </a:t>
            </a:r>
            <a:r>
              <a:rPr lang="es-ES" sz="3600" b="1" dirty="0"/>
              <a:t>el pueblo de Dios en contraste con la marca de la bestia</a:t>
            </a:r>
            <a:r>
              <a:rPr lang="es-ES" sz="3600" b="1" dirty="0" smtClean="0"/>
              <a:t>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0443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01445" y="441430"/>
            <a:ext cx="1143814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y </a:t>
            </a:r>
            <a:r>
              <a:rPr lang="es-ES" sz="5400" b="1" dirty="0">
                <a:solidFill>
                  <a:schemeClr val="bg1"/>
                </a:solidFill>
              </a:rPr>
              <a:t>clamó a gran voz a los cuatro ángeles, a quienes se les había </a:t>
            </a:r>
            <a:r>
              <a:rPr lang="es-ES" sz="5400" b="1" dirty="0" smtClean="0">
                <a:solidFill>
                  <a:schemeClr val="bg1"/>
                </a:solidFill>
              </a:rPr>
              <a:t>dado </a:t>
            </a:r>
            <a:r>
              <a:rPr lang="es-ES" sz="5400" b="1" dirty="0">
                <a:solidFill>
                  <a:schemeClr val="bg1"/>
                </a:solidFill>
              </a:rPr>
              <a:t>el poder de hacer daño a la tierra y al mar, </a:t>
            </a:r>
            <a:r>
              <a:rPr lang="es-ES" sz="5400" b="1" dirty="0">
                <a:solidFill>
                  <a:srgbClr val="FF0000"/>
                </a:solidFill>
              </a:rPr>
              <a:t>3</a:t>
            </a:r>
            <a:r>
              <a:rPr lang="es-ES" sz="5400" b="1" dirty="0">
                <a:solidFill>
                  <a:schemeClr val="bg1"/>
                </a:solidFill>
              </a:rPr>
              <a:t> diciendo: No hagáis daño a la tierra, ni al </a:t>
            </a:r>
            <a:r>
              <a:rPr lang="es-ES" sz="5400" b="1" dirty="0" smtClean="0">
                <a:solidFill>
                  <a:schemeClr val="bg1"/>
                </a:solidFill>
              </a:rPr>
              <a:t>mar</a:t>
            </a:r>
            <a:r>
              <a:rPr lang="es-ES" sz="5400" b="1" dirty="0">
                <a:solidFill>
                  <a:schemeClr val="bg1"/>
                </a:solidFill>
              </a:rPr>
              <a:t>, ni a los árboles, hasta que hayamos </a:t>
            </a:r>
            <a:r>
              <a:rPr lang="es-ES" sz="5400" b="1" dirty="0">
                <a:solidFill>
                  <a:srgbClr val="FFFF00"/>
                </a:solidFill>
              </a:rPr>
              <a:t>sellado en sus frentes a los siervos de nuestro Dios</a:t>
            </a:r>
            <a:r>
              <a:rPr lang="es-ES" sz="5400" b="1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0352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95740" y="1916268"/>
            <a:ext cx="117618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Vi volar por en medio del cielo a otro ángel, que tenía el evangelio eterno </a:t>
            </a:r>
            <a:r>
              <a:rPr lang="es-ES" sz="4400" b="1" dirty="0" smtClean="0">
                <a:solidFill>
                  <a:schemeClr val="bg1"/>
                </a:solidFill>
              </a:rPr>
              <a:t>para </a:t>
            </a:r>
            <a:r>
              <a:rPr lang="es-ES" sz="4400" b="1" dirty="0">
                <a:solidFill>
                  <a:schemeClr val="bg1"/>
                </a:solidFill>
              </a:rPr>
              <a:t>predicarlo a los moradores de la tierra, a toda nación, tribu, lengua y pueblo, </a:t>
            </a:r>
            <a:r>
              <a:rPr lang="es-ES" sz="4400" b="1" dirty="0">
                <a:solidFill>
                  <a:srgbClr val="FF0000"/>
                </a:solidFill>
              </a:rPr>
              <a:t>7</a:t>
            </a:r>
            <a:r>
              <a:rPr lang="es-ES" sz="4400" b="1" dirty="0">
                <a:solidFill>
                  <a:schemeClr val="bg1"/>
                </a:solidFill>
              </a:rPr>
              <a:t> diciendo a </a:t>
            </a:r>
            <a:r>
              <a:rPr lang="es-ES" sz="4400" b="1" dirty="0" smtClean="0">
                <a:solidFill>
                  <a:schemeClr val="bg1"/>
                </a:solidFill>
              </a:rPr>
              <a:t>gran </a:t>
            </a:r>
            <a:r>
              <a:rPr lang="es-ES" sz="4400" b="1" dirty="0">
                <a:solidFill>
                  <a:schemeClr val="bg1"/>
                </a:solidFill>
              </a:rPr>
              <a:t>voz: </a:t>
            </a:r>
            <a:r>
              <a:rPr lang="es-ES" sz="4400" b="1" dirty="0">
                <a:solidFill>
                  <a:srgbClr val="FFFF00"/>
                </a:solidFill>
              </a:rPr>
              <a:t>Temed</a:t>
            </a:r>
            <a:r>
              <a:rPr lang="es-ES" sz="4400" b="1" dirty="0">
                <a:solidFill>
                  <a:schemeClr val="bg1"/>
                </a:solidFill>
              </a:rPr>
              <a:t> a Dios, y </a:t>
            </a:r>
            <a:r>
              <a:rPr lang="es-ES" sz="4400" b="1" dirty="0">
                <a:solidFill>
                  <a:srgbClr val="FFFF00"/>
                </a:solidFill>
              </a:rPr>
              <a:t>dadle gloria</a:t>
            </a:r>
            <a:r>
              <a:rPr lang="es-ES" sz="4400" b="1" dirty="0">
                <a:solidFill>
                  <a:schemeClr val="bg1"/>
                </a:solidFill>
              </a:rPr>
              <a:t>, porque la hora de su juicio ha llegado; y </a:t>
            </a:r>
            <a:r>
              <a:rPr lang="es-ES" sz="4400" b="1" dirty="0">
                <a:solidFill>
                  <a:srgbClr val="FFFF00"/>
                </a:solidFill>
              </a:rPr>
              <a:t>adorad</a:t>
            </a:r>
            <a:r>
              <a:rPr lang="es-ES" sz="4400" b="1" dirty="0">
                <a:solidFill>
                  <a:schemeClr val="bg1"/>
                </a:solidFill>
              </a:rPr>
              <a:t> a aquel </a:t>
            </a:r>
            <a:r>
              <a:rPr lang="es-ES" sz="4400" b="1" dirty="0" smtClean="0">
                <a:solidFill>
                  <a:schemeClr val="bg1"/>
                </a:solidFill>
              </a:rPr>
              <a:t>que </a:t>
            </a:r>
            <a:r>
              <a:rPr lang="es-ES" sz="4400" b="1" dirty="0">
                <a:solidFill>
                  <a:schemeClr val="bg1"/>
                </a:solidFill>
              </a:rPr>
              <a:t>hizo el cielo y la tierra, el mar y las fuentes de las aguas.”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88488" y="96507"/>
            <a:ext cx="11969087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Apocalipsis 14:6, 7: </a:t>
            </a:r>
            <a:r>
              <a:rPr lang="es-ES" sz="3600" b="1" dirty="0" smtClean="0"/>
              <a:t>¿</a:t>
            </a:r>
            <a:r>
              <a:rPr lang="es-ES" sz="3600" b="1" dirty="0"/>
              <a:t>A cuál mandamiento dirige nuestra atención el mensaje del primer ángel? </a:t>
            </a:r>
            <a:endParaRPr lang="es-ES" sz="3600" b="1" dirty="0" smtClean="0"/>
          </a:p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(Clave: Éxodo 20:8-11 sobre el sábado)</a:t>
            </a:r>
            <a:r>
              <a:rPr lang="es-ES" sz="3600" b="1" dirty="0" smtClean="0"/>
              <a:t>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0183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36294" y="1444320"/>
            <a:ext cx="114734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Porque como los cielos nuevos y la nueva tierra que yo hago permanecerán </a:t>
            </a:r>
            <a:r>
              <a:rPr lang="es-ES" sz="4800" b="1" dirty="0" smtClean="0">
                <a:solidFill>
                  <a:schemeClr val="bg1"/>
                </a:solidFill>
              </a:rPr>
              <a:t>delante </a:t>
            </a:r>
            <a:r>
              <a:rPr lang="es-ES" sz="4800" b="1" dirty="0">
                <a:solidFill>
                  <a:schemeClr val="bg1"/>
                </a:solidFill>
              </a:rPr>
              <a:t>de mí, dice Jehová, así permanecerá vuestra descendencia y vuestro nombre. 23 Y de mes </a:t>
            </a:r>
            <a:r>
              <a:rPr lang="es-ES" sz="4800" b="1" dirty="0" smtClean="0">
                <a:solidFill>
                  <a:schemeClr val="bg1"/>
                </a:solidFill>
              </a:rPr>
              <a:t>en </a:t>
            </a:r>
            <a:r>
              <a:rPr lang="es-ES" sz="4800" b="1" dirty="0">
                <a:solidFill>
                  <a:schemeClr val="bg1"/>
                </a:solidFill>
              </a:rPr>
              <a:t>mes, y </a:t>
            </a:r>
            <a:r>
              <a:rPr lang="es-ES" sz="4800" b="1" dirty="0">
                <a:solidFill>
                  <a:srgbClr val="FFFF00"/>
                </a:solidFill>
              </a:rPr>
              <a:t>de día de reposo en día de reposo</a:t>
            </a:r>
            <a:r>
              <a:rPr lang="es-ES" sz="4800" b="1" dirty="0">
                <a:solidFill>
                  <a:schemeClr val="bg1"/>
                </a:solidFill>
              </a:rPr>
              <a:t>, vendrán todos a </a:t>
            </a:r>
            <a:r>
              <a:rPr lang="es-ES" sz="4800" b="1" dirty="0">
                <a:solidFill>
                  <a:srgbClr val="FFFF00"/>
                </a:solidFill>
              </a:rPr>
              <a:t>adorar</a:t>
            </a:r>
            <a:r>
              <a:rPr lang="es-ES" sz="4800" b="1" dirty="0">
                <a:solidFill>
                  <a:schemeClr val="bg1"/>
                </a:solidFill>
              </a:rPr>
              <a:t> delante de mí, dijo Jehová.”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88488" y="96507"/>
            <a:ext cx="11969087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Isaías 66:22, 23: </a:t>
            </a:r>
            <a:r>
              <a:rPr lang="es-ES" sz="3600" b="1" dirty="0" smtClean="0"/>
              <a:t>¿</a:t>
            </a:r>
            <a:r>
              <a:rPr lang="es-ES" sz="3600" b="1" dirty="0"/>
              <a:t>Tiene el cuarto mandamiento algo que ver con la adoración</a:t>
            </a:r>
            <a:r>
              <a:rPr lang="es-ES" sz="3600" b="1" dirty="0" smtClean="0"/>
              <a:t>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618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 importancia del Sábado</a:t>
            </a:r>
          </a:p>
        </p:txBody>
      </p:sp>
    </p:spTree>
    <p:extLst>
      <p:ext uri="{BB962C8B-B14F-4D97-AF65-F5344CB8AC3E}">
        <p14:creationId xmlns:p14="http://schemas.microsoft.com/office/powerpoint/2010/main" val="32803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36294" y="898629"/>
            <a:ext cx="114734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“Hemos de manifestar al mundo los puros, nobles y santos principios que han de distinguir del </a:t>
            </a:r>
            <a:r>
              <a:rPr lang="es-ES" sz="4400" b="1" dirty="0" smtClean="0">
                <a:solidFill>
                  <a:schemeClr val="bg1"/>
                </a:solidFill>
              </a:rPr>
              <a:t>mundo </a:t>
            </a:r>
            <a:r>
              <a:rPr lang="es-ES" sz="4400" b="1" dirty="0">
                <a:solidFill>
                  <a:schemeClr val="bg1"/>
                </a:solidFill>
              </a:rPr>
              <a:t>al pueblo de Dios. En lugar de que el pueblo de Dios llegue a distinguirse cada vez menos </a:t>
            </a:r>
            <a:r>
              <a:rPr lang="es-ES" sz="4400" b="1" dirty="0" smtClean="0">
                <a:solidFill>
                  <a:schemeClr val="bg1"/>
                </a:solidFill>
              </a:rPr>
              <a:t>definidamente </a:t>
            </a:r>
            <a:r>
              <a:rPr lang="es-ES" sz="4400" b="1" dirty="0">
                <a:solidFill>
                  <a:schemeClr val="bg1"/>
                </a:solidFill>
              </a:rPr>
              <a:t>de los que no guardan el sábado, han de hacer la observancia del sábado </a:t>
            </a:r>
            <a:r>
              <a:rPr lang="es-ES" sz="4400" b="1" dirty="0">
                <a:solidFill>
                  <a:srgbClr val="FFFF00"/>
                </a:solidFill>
              </a:rPr>
              <a:t>tan </a:t>
            </a:r>
            <a:r>
              <a:rPr lang="es-ES" sz="4400" b="1" dirty="0" smtClean="0">
                <a:solidFill>
                  <a:srgbClr val="FFFF00"/>
                </a:solidFill>
              </a:rPr>
              <a:t>prominente </a:t>
            </a:r>
            <a:r>
              <a:rPr lang="es-ES" sz="4400" b="1" dirty="0">
                <a:solidFill>
                  <a:schemeClr val="bg1"/>
                </a:solidFill>
              </a:rPr>
              <a:t>que el mundo no pueda sino reconocerlos como adventistas del séptimo día</a:t>
            </a:r>
            <a:r>
              <a:rPr lang="es-ES" sz="4400" b="1" dirty="0" smtClean="0">
                <a:solidFill>
                  <a:schemeClr val="bg1"/>
                </a:solidFill>
              </a:rPr>
              <a:t>.” 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36295" y="96507"/>
            <a:ext cx="1163939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El Evangelismo</a:t>
            </a:r>
            <a:r>
              <a:rPr lang="es-ES" sz="3600" b="1" dirty="0">
                <a:solidFill>
                  <a:srgbClr val="FF0000"/>
                </a:solidFill>
              </a:rPr>
              <a:t>, p. 173</a:t>
            </a:r>
          </a:p>
        </p:txBody>
      </p:sp>
    </p:spTree>
    <p:extLst>
      <p:ext uri="{BB962C8B-B14F-4D97-AF65-F5344CB8AC3E}">
        <p14:creationId xmlns:p14="http://schemas.microsoft.com/office/powerpoint/2010/main" val="29866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19256" y="942874"/>
            <a:ext cx="114734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“No debe haber </a:t>
            </a:r>
            <a:r>
              <a:rPr lang="es-ES" sz="4800" b="1" dirty="0">
                <a:solidFill>
                  <a:srgbClr val="FFFF00"/>
                </a:solidFill>
              </a:rPr>
              <a:t>contemporización</a:t>
            </a:r>
            <a:r>
              <a:rPr lang="es-ES" sz="4800" b="1" dirty="0">
                <a:solidFill>
                  <a:schemeClr val="bg1"/>
                </a:solidFill>
              </a:rPr>
              <a:t> con los que adoran un </a:t>
            </a:r>
            <a:r>
              <a:rPr lang="es-ES" sz="4800" b="1" dirty="0">
                <a:solidFill>
                  <a:srgbClr val="FFFF00"/>
                </a:solidFill>
              </a:rPr>
              <a:t>día de reposo idolátrico</a:t>
            </a:r>
            <a:r>
              <a:rPr lang="es-ES" sz="4800" b="1" dirty="0">
                <a:solidFill>
                  <a:schemeClr val="bg1"/>
                </a:solidFill>
              </a:rPr>
              <a:t>. No </a:t>
            </a:r>
          </a:p>
          <a:p>
            <a:r>
              <a:rPr lang="es-ES" sz="4800" b="1" dirty="0">
                <a:solidFill>
                  <a:schemeClr val="bg1"/>
                </a:solidFill>
              </a:rPr>
              <a:t>debemos emplear nuestro tiempo en controversias con los que conocen la verdad y sobre </a:t>
            </a:r>
            <a:r>
              <a:rPr lang="es-ES" sz="4800" b="1" dirty="0" smtClean="0">
                <a:solidFill>
                  <a:schemeClr val="bg1"/>
                </a:solidFill>
              </a:rPr>
              <a:t>quienes </a:t>
            </a:r>
            <a:r>
              <a:rPr lang="es-ES" sz="4800" b="1" dirty="0">
                <a:solidFill>
                  <a:schemeClr val="bg1"/>
                </a:solidFill>
              </a:rPr>
              <a:t>la luz de la verdad ha estado brillando, cuando apartan sus oídos de la verdad para </a:t>
            </a:r>
            <a:r>
              <a:rPr lang="es-ES" sz="4800" b="1" dirty="0" smtClean="0">
                <a:solidFill>
                  <a:schemeClr val="bg1"/>
                </a:solidFill>
              </a:rPr>
              <a:t>escuchar </a:t>
            </a:r>
            <a:r>
              <a:rPr lang="es-ES" sz="4800" b="1" dirty="0">
                <a:solidFill>
                  <a:schemeClr val="bg1"/>
                </a:solidFill>
              </a:rPr>
              <a:t>fábulas.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36295" y="96507"/>
            <a:ext cx="1163939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Mensajes Selectos, tomo 2, p. 443</a:t>
            </a:r>
          </a:p>
        </p:txBody>
      </p:sp>
    </p:spTree>
    <p:extLst>
      <p:ext uri="{BB962C8B-B14F-4D97-AF65-F5344CB8AC3E}">
        <p14:creationId xmlns:p14="http://schemas.microsoft.com/office/powerpoint/2010/main" val="21050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847794" y="301267"/>
            <a:ext cx="10751575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6600" b="1" u="sng" dirty="0">
                <a:solidFill>
                  <a:srgbClr val="C00000"/>
                </a:solidFill>
              </a:rPr>
              <a:t>Nota: </a:t>
            </a:r>
            <a:r>
              <a:rPr lang="es-ES" sz="6600" b="1" dirty="0">
                <a:solidFill>
                  <a:srgbClr val="002060"/>
                </a:solidFill>
              </a:rPr>
              <a:t>Dios les dio a Adán y Eva un </a:t>
            </a:r>
            <a:r>
              <a:rPr lang="es-ES" sz="6600" b="1" dirty="0">
                <a:solidFill>
                  <a:srgbClr val="C00000"/>
                </a:solidFill>
              </a:rPr>
              <a:t>mandato positivo </a:t>
            </a:r>
            <a:r>
              <a:rPr lang="es-ES" sz="6600" b="1" dirty="0">
                <a:solidFill>
                  <a:srgbClr val="002060"/>
                </a:solidFill>
              </a:rPr>
              <a:t>primero. Les instruyó que podían </a:t>
            </a:r>
            <a:r>
              <a:rPr lang="es-ES" sz="6600" b="1" dirty="0" smtClean="0">
                <a:solidFill>
                  <a:srgbClr val="002060"/>
                </a:solidFill>
              </a:rPr>
              <a:t>disfrutar </a:t>
            </a:r>
            <a:r>
              <a:rPr lang="es-ES" sz="6600" b="1" dirty="0">
                <a:solidFill>
                  <a:srgbClr val="002060"/>
                </a:solidFill>
              </a:rPr>
              <a:t>de </a:t>
            </a:r>
            <a:r>
              <a:rPr lang="es-ES" sz="6600" b="1" dirty="0">
                <a:solidFill>
                  <a:srgbClr val="C00000"/>
                </a:solidFill>
              </a:rPr>
              <a:t>todos</a:t>
            </a:r>
            <a:r>
              <a:rPr lang="es-ES" sz="6600" b="1" dirty="0">
                <a:solidFill>
                  <a:srgbClr val="002060"/>
                </a:solidFill>
              </a:rPr>
              <a:t> los árboles del huerto menos uno.</a:t>
            </a:r>
            <a:endParaRPr lang="es-ES" sz="6600" b="1" i="1" dirty="0">
              <a:solidFill>
                <a:srgbClr val="AC0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69029" y="117693"/>
            <a:ext cx="114734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Se </a:t>
            </a:r>
            <a:r>
              <a:rPr lang="es-ES" sz="4800" b="1" dirty="0">
                <a:solidFill>
                  <a:schemeClr val="bg1"/>
                </a:solidFill>
              </a:rPr>
              <a:t>me dijo que los hombres utilizarán </a:t>
            </a:r>
            <a:r>
              <a:rPr lang="es-ES" sz="4800" b="1" dirty="0">
                <a:solidFill>
                  <a:srgbClr val="FFFF00"/>
                </a:solidFill>
              </a:rPr>
              <a:t>toda clase de artimañas </a:t>
            </a:r>
            <a:r>
              <a:rPr lang="es-ES" sz="4800" b="1" dirty="0">
                <a:solidFill>
                  <a:schemeClr val="bg1"/>
                </a:solidFill>
              </a:rPr>
              <a:t>para hacer </a:t>
            </a:r>
            <a:r>
              <a:rPr lang="es-ES" sz="4800" b="1" dirty="0" smtClean="0">
                <a:solidFill>
                  <a:srgbClr val="FFFF00"/>
                </a:solidFill>
              </a:rPr>
              <a:t>menos </a:t>
            </a:r>
            <a:r>
              <a:rPr lang="es-ES" sz="4800" b="1" dirty="0">
                <a:solidFill>
                  <a:srgbClr val="FFFF00"/>
                </a:solidFill>
              </a:rPr>
              <a:t>prominente</a:t>
            </a:r>
            <a:r>
              <a:rPr lang="es-ES" sz="4800" b="1" dirty="0">
                <a:solidFill>
                  <a:schemeClr val="bg1"/>
                </a:solidFill>
              </a:rPr>
              <a:t> la diferencia entre la fe de los adventistas del séptimo día y la de quienes </a:t>
            </a:r>
            <a:r>
              <a:rPr lang="es-ES" sz="4800" b="1" dirty="0" smtClean="0">
                <a:solidFill>
                  <a:schemeClr val="bg1"/>
                </a:solidFill>
              </a:rPr>
              <a:t>observan </a:t>
            </a:r>
            <a:r>
              <a:rPr lang="es-ES" sz="4800" b="1" dirty="0">
                <a:solidFill>
                  <a:schemeClr val="bg1"/>
                </a:solidFill>
              </a:rPr>
              <a:t>el primer día de la semana. Todo el mundo participará en esta controversia; y hay </a:t>
            </a:r>
            <a:r>
              <a:rPr lang="es-ES" sz="4800" b="1" dirty="0" smtClean="0">
                <a:solidFill>
                  <a:schemeClr val="bg1"/>
                </a:solidFill>
              </a:rPr>
              <a:t>que </a:t>
            </a:r>
            <a:r>
              <a:rPr lang="es-ES" sz="4800" b="1" dirty="0">
                <a:solidFill>
                  <a:schemeClr val="bg1"/>
                </a:solidFill>
              </a:rPr>
              <a:t>tener en cuenta que el tiempo es corto. No es éste el momento de arriar nuestros colores.” </a:t>
            </a:r>
          </a:p>
        </p:txBody>
      </p:sp>
    </p:spTree>
    <p:extLst>
      <p:ext uri="{BB962C8B-B14F-4D97-AF65-F5344CB8AC3E}">
        <p14:creationId xmlns:p14="http://schemas.microsoft.com/office/powerpoint/2010/main" val="31003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55055" y="742838"/>
            <a:ext cx="114734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“Me fue presentado un grupo de personas bajo el nombre de </a:t>
            </a:r>
            <a:r>
              <a:rPr lang="es-ES" sz="4800" b="1" dirty="0">
                <a:solidFill>
                  <a:srgbClr val="FFFF00"/>
                </a:solidFill>
              </a:rPr>
              <a:t>adventistas del séptimo día</a:t>
            </a:r>
            <a:r>
              <a:rPr lang="es-ES" sz="4800" b="1" dirty="0">
                <a:solidFill>
                  <a:schemeClr val="bg1"/>
                </a:solidFill>
              </a:rPr>
              <a:t>, que </a:t>
            </a:r>
            <a:r>
              <a:rPr lang="es-ES" sz="4800" b="1" dirty="0" smtClean="0">
                <a:solidFill>
                  <a:schemeClr val="bg1"/>
                </a:solidFill>
              </a:rPr>
              <a:t>aconsejaban </a:t>
            </a:r>
            <a:r>
              <a:rPr lang="es-ES" sz="4800" b="1" dirty="0">
                <a:solidFill>
                  <a:schemeClr val="bg1"/>
                </a:solidFill>
              </a:rPr>
              <a:t>que el estandarte o la señal que nos hace un pueblo distintivo no se hiciera ondear </a:t>
            </a:r>
            <a:r>
              <a:rPr lang="es-ES" sz="4800" b="1" dirty="0" smtClean="0">
                <a:solidFill>
                  <a:schemeClr val="bg1"/>
                </a:solidFill>
              </a:rPr>
              <a:t>en </a:t>
            </a:r>
            <a:r>
              <a:rPr lang="es-ES" sz="4800" b="1" dirty="0">
                <a:solidFill>
                  <a:srgbClr val="FFFF00"/>
                </a:solidFill>
              </a:rPr>
              <a:t>forma tan destacada</a:t>
            </a:r>
            <a:r>
              <a:rPr lang="es-ES" sz="4800" b="1" dirty="0">
                <a:solidFill>
                  <a:schemeClr val="bg1"/>
                </a:solidFill>
              </a:rPr>
              <a:t>; como razón de esto sostenían que no era la mejor política para </a:t>
            </a:r>
            <a:r>
              <a:rPr lang="es-ES" sz="4800" b="1" dirty="0" smtClean="0">
                <a:solidFill>
                  <a:schemeClr val="bg1"/>
                </a:solidFill>
              </a:rPr>
              <a:t>asegurar </a:t>
            </a:r>
            <a:r>
              <a:rPr lang="es-ES" sz="4800" b="1" dirty="0">
                <a:solidFill>
                  <a:schemeClr val="bg1"/>
                </a:solidFill>
              </a:rPr>
              <a:t>el éxito de nuestras instituciones.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36295" y="96507"/>
            <a:ext cx="1163939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Mensajes Selectos, tomo 2, p. 443</a:t>
            </a:r>
          </a:p>
        </p:txBody>
      </p:sp>
    </p:spTree>
    <p:extLst>
      <p:ext uri="{BB962C8B-B14F-4D97-AF65-F5344CB8AC3E}">
        <p14:creationId xmlns:p14="http://schemas.microsoft.com/office/powerpoint/2010/main" val="4341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48753" y="117693"/>
            <a:ext cx="114734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Pero </a:t>
            </a:r>
            <a:r>
              <a:rPr lang="es-ES" sz="5400" b="1" dirty="0">
                <a:solidFill>
                  <a:schemeClr val="bg1"/>
                </a:solidFill>
              </a:rPr>
              <a:t>este </a:t>
            </a:r>
            <a:r>
              <a:rPr lang="es-ES" sz="5400" b="1" dirty="0">
                <a:solidFill>
                  <a:srgbClr val="FFFF00"/>
                </a:solidFill>
              </a:rPr>
              <a:t>estandarte distintivo </a:t>
            </a:r>
            <a:r>
              <a:rPr lang="es-ES" sz="5400" b="1" dirty="0">
                <a:solidFill>
                  <a:schemeClr val="bg1"/>
                </a:solidFill>
              </a:rPr>
              <a:t>ha de llevarse por </a:t>
            </a:r>
            <a:r>
              <a:rPr lang="es-ES" sz="5400" b="1" dirty="0" smtClean="0">
                <a:solidFill>
                  <a:schemeClr val="bg1"/>
                </a:solidFill>
              </a:rPr>
              <a:t>todo </a:t>
            </a:r>
            <a:r>
              <a:rPr lang="es-ES" sz="5400" b="1" dirty="0">
                <a:solidFill>
                  <a:schemeClr val="bg1"/>
                </a:solidFill>
              </a:rPr>
              <a:t>el mundo hasta el fin del tiempo de gracia. Juan dice, al describir el pueblo remanente </a:t>
            </a:r>
            <a:r>
              <a:rPr lang="es-ES" sz="5400" b="1" dirty="0" smtClean="0">
                <a:solidFill>
                  <a:schemeClr val="bg1"/>
                </a:solidFill>
              </a:rPr>
              <a:t>de Dios</a:t>
            </a:r>
            <a:r>
              <a:rPr lang="es-ES" sz="5400" b="1" dirty="0">
                <a:solidFill>
                  <a:schemeClr val="bg1"/>
                </a:solidFill>
              </a:rPr>
              <a:t>: “Aquí está la paciencia de los santos, los que guardan los mandamientos de Dios y la fe de </a:t>
            </a:r>
            <a:r>
              <a:rPr lang="es-ES" sz="5400" b="1" dirty="0" smtClean="0">
                <a:solidFill>
                  <a:schemeClr val="bg1"/>
                </a:solidFill>
              </a:rPr>
              <a:t>Jesús</a:t>
            </a:r>
            <a:r>
              <a:rPr lang="es-ES" sz="5400" b="1" dirty="0">
                <a:solidFill>
                  <a:schemeClr val="bg1"/>
                </a:solidFill>
              </a:rPr>
              <a:t>”. Apocalipsis 14:12. Esto abarca la ley y el Evangelio. </a:t>
            </a:r>
          </a:p>
        </p:txBody>
      </p:sp>
    </p:spTree>
    <p:extLst>
      <p:ext uri="{BB962C8B-B14F-4D97-AF65-F5344CB8AC3E}">
        <p14:creationId xmlns:p14="http://schemas.microsoft.com/office/powerpoint/2010/main" val="17631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19256" y="175958"/>
            <a:ext cx="1147347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El </a:t>
            </a:r>
            <a:r>
              <a:rPr lang="es-ES" sz="4400" b="1" dirty="0">
                <a:solidFill>
                  <a:schemeClr val="bg1"/>
                </a:solidFill>
              </a:rPr>
              <a:t>mundo y las iglesias se están </a:t>
            </a:r>
            <a:r>
              <a:rPr lang="es-ES" sz="4400" b="1" dirty="0" smtClean="0">
                <a:solidFill>
                  <a:schemeClr val="bg1"/>
                </a:solidFill>
              </a:rPr>
              <a:t>uniendo </a:t>
            </a:r>
            <a:r>
              <a:rPr lang="es-ES" sz="4400" b="1" dirty="0">
                <a:solidFill>
                  <a:schemeClr val="bg1"/>
                </a:solidFill>
              </a:rPr>
              <a:t>para transgredir la ley de Dios, para derribar el monumento conmemorativo de Dios y </a:t>
            </a:r>
            <a:r>
              <a:rPr lang="es-ES" sz="4400" b="1" dirty="0" smtClean="0">
                <a:solidFill>
                  <a:schemeClr val="bg1"/>
                </a:solidFill>
              </a:rPr>
              <a:t>para </a:t>
            </a:r>
            <a:r>
              <a:rPr lang="es-ES" sz="4400" b="1" dirty="0">
                <a:solidFill>
                  <a:schemeClr val="bg1"/>
                </a:solidFill>
              </a:rPr>
              <a:t>exaltar un día de reposo que lleva la firma del hombre de pecado. Pero el sábado de Jehová </a:t>
            </a:r>
            <a:r>
              <a:rPr lang="es-ES" sz="4400" b="1" dirty="0" smtClean="0">
                <a:solidFill>
                  <a:schemeClr val="bg1"/>
                </a:solidFill>
              </a:rPr>
              <a:t>tu </a:t>
            </a:r>
            <a:r>
              <a:rPr lang="es-ES" sz="4400" b="1" dirty="0">
                <a:solidFill>
                  <a:schemeClr val="bg1"/>
                </a:solidFill>
              </a:rPr>
              <a:t>Dios ha de ser una señal que demuestre la diferencia entre los obedientes y los desobedientes. </a:t>
            </a:r>
            <a:r>
              <a:rPr lang="es-ES" sz="4400" b="1" dirty="0" smtClean="0">
                <a:solidFill>
                  <a:schemeClr val="bg1"/>
                </a:solidFill>
              </a:rPr>
              <a:t>Vi </a:t>
            </a:r>
            <a:r>
              <a:rPr lang="es-ES" sz="4400" b="1" dirty="0">
                <a:solidFill>
                  <a:schemeClr val="bg1"/>
                </a:solidFill>
              </a:rPr>
              <a:t>que algunos extendían sus manos para quitar el estandarte y oscurecer su </a:t>
            </a:r>
            <a:r>
              <a:rPr lang="es-ES" sz="4400" b="1" dirty="0" smtClean="0">
                <a:solidFill>
                  <a:schemeClr val="bg1"/>
                </a:solidFill>
              </a:rPr>
              <a:t>significado</a:t>
            </a:r>
            <a:r>
              <a:rPr lang="es-ES" sz="4400" b="1" dirty="0">
                <a:solidFill>
                  <a:schemeClr val="bg1"/>
                </a:solidFill>
              </a:rPr>
              <a:t>... </a:t>
            </a:r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02218" y="978813"/>
            <a:ext cx="114734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“Nuestro pueblo ha sido considerado demasiado insignificante para ser digno de nota, pero </a:t>
            </a:r>
            <a:r>
              <a:rPr lang="es-ES" sz="4800" b="1" dirty="0" smtClean="0">
                <a:solidFill>
                  <a:schemeClr val="bg1"/>
                </a:solidFill>
              </a:rPr>
              <a:t>ocurrirá </a:t>
            </a:r>
            <a:r>
              <a:rPr lang="es-ES" sz="4800" b="1" dirty="0">
                <a:solidFill>
                  <a:schemeClr val="bg1"/>
                </a:solidFill>
              </a:rPr>
              <a:t>un cambio; ahora se están dando los primeros pasos. El mundo cristiano ahora está </a:t>
            </a:r>
            <a:r>
              <a:rPr lang="es-ES" sz="4800" b="1" dirty="0" smtClean="0">
                <a:solidFill>
                  <a:schemeClr val="bg1"/>
                </a:solidFill>
              </a:rPr>
              <a:t>dando </a:t>
            </a:r>
            <a:r>
              <a:rPr lang="es-ES" sz="4800" b="1" dirty="0">
                <a:solidFill>
                  <a:schemeClr val="bg1"/>
                </a:solidFill>
              </a:rPr>
              <a:t>los pasos que pondrán necesariamente en relieve al pueblo que guarda los </a:t>
            </a:r>
            <a:r>
              <a:rPr lang="es-ES" sz="4800" b="1" dirty="0" smtClean="0">
                <a:solidFill>
                  <a:schemeClr val="bg1"/>
                </a:solidFill>
              </a:rPr>
              <a:t>mandamientos</a:t>
            </a:r>
            <a:r>
              <a:rPr lang="es-ES" sz="48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36295" y="96507"/>
            <a:ext cx="1163939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Carta 12, 1886. Mensajes </a:t>
            </a:r>
            <a:r>
              <a:rPr lang="es-ES" sz="3600" b="1" dirty="0" smtClean="0">
                <a:solidFill>
                  <a:srgbClr val="FF0000"/>
                </a:solidFill>
              </a:rPr>
              <a:t>Selectos, tomo </a:t>
            </a:r>
            <a:r>
              <a:rPr lang="es-ES" sz="3600" b="1" dirty="0">
                <a:solidFill>
                  <a:srgbClr val="FF0000"/>
                </a:solidFill>
              </a:rPr>
              <a:t>2, p. 444</a:t>
            </a:r>
          </a:p>
        </p:txBody>
      </p:sp>
    </p:spTree>
    <p:extLst>
      <p:ext uri="{BB962C8B-B14F-4D97-AF65-F5344CB8AC3E}">
        <p14:creationId xmlns:p14="http://schemas.microsoft.com/office/powerpoint/2010/main" val="2363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6061" y="117693"/>
            <a:ext cx="114734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Diariamente </a:t>
            </a:r>
            <a:r>
              <a:rPr lang="es-ES" sz="5400" b="1" dirty="0">
                <a:solidFill>
                  <a:schemeClr val="bg1"/>
                </a:solidFill>
              </a:rPr>
              <a:t>se suprime la verdad de Dios y se la sustituye por las teorías y las </a:t>
            </a:r>
            <a:r>
              <a:rPr lang="es-ES" sz="5400" b="1" dirty="0" smtClean="0">
                <a:solidFill>
                  <a:schemeClr val="bg1"/>
                </a:solidFill>
              </a:rPr>
              <a:t>doctrinas </a:t>
            </a:r>
            <a:r>
              <a:rPr lang="es-ES" sz="5400" b="1" dirty="0">
                <a:solidFill>
                  <a:schemeClr val="bg1"/>
                </a:solidFill>
              </a:rPr>
              <a:t>falsas de origen humano. Se trazan planes y se realizan movimientos destinados a </a:t>
            </a:r>
            <a:r>
              <a:rPr lang="es-ES" sz="5400" b="1" dirty="0" smtClean="0">
                <a:solidFill>
                  <a:schemeClr val="bg1"/>
                </a:solidFill>
              </a:rPr>
              <a:t>esclavizar </a:t>
            </a:r>
            <a:r>
              <a:rPr lang="es-ES" sz="5400" b="1" dirty="0">
                <a:solidFill>
                  <a:schemeClr val="bg1"/>
                </a:solidFill>
              </a:rPr>
              <a:t>las conciencias de los que deseen ser leales a Dios. Los legisladores se opondrán al </a:t>
            </a:r>
            <a:r>
              <a:rPr lang="es-ES" sz="5400" b="1" dirty="0" smtClean="0">
                <a:solidFill>
                  <a:schemeClr val="bg1"/>
                </a:solidFill>
              </a:rPr>
              <a:t>pueblo </a:t>
            </a:r>
            <a:r>
              <a:rPr lang="es-ES" sz="5400" b="1" dirty="0">
                <a:solidFill>
                  <a:schemeClr val="bg1"/>
                </a:solidFill>
              </a:rPr>
              <a:t>de Dios. </a:t>
            </a:r>
          </a:p>
        </p:txBody>
      </p:sp>
    </p:spTree>
    <p:extLst>
      <p:ext uri="{BB962C8B-B14F-4D97-AF65-F5344CB8AC3E}">
        <p14:creationId xmlns:p14="http://schemas.microsoft.com/office/powerpoint/2010/main" val="16916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25558" y="374128"/>
            <a:ext cx="114734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Cada </a:t>
            </a:r>
            <a:r>
              <a:rPr lang="es-ES" sz="4800" b="1" dirty="0">
                <a:solidFill>
                  <a:schemeClr val="bg1"/>
                </a:solidFill>
              </a:rPr>
              <a:t>alma será probada. Ojalá que como pueblo seamos sabios y sepamos </a:t>
            </a:r>
          </a:p>
          <a:p>
            <a:r>
              <a:rPr lang="es-ES" sz="4800" b="1" dirty="0">
                <a:solidFill>
                  <a:schemeClr val="bg1"/>
                </a:solidFill>
              </a:rPr>
              <a:t>impartir esa sabiduría a nuestros hijos. Se investigará cada posición de nuestra fe, y si no somos </a:t>
            </a:r>
            <a:r>
              <a:rPr lang="es-ES" sz="4800" b="1" dirty="0" smtClean="0">
                <a:solidFill>
                  <a:schemeClr val="bg1"/>
                </a:solidFill>
              </a:rPr>
              <a:t>estudiantes </a:t>
            </a:r>
            <a:r>
              <a:rPr lang="es-ES" sz="4800" b="1" dirty="0">
                <a:solidFill>
                  <a:schemeClr val="bg1"/>
                </a:solidFill>
              </a:rPr>
              <a:t>cabales de la Biblia, establecidos firmemente y fortalecidos, la sabiduría de los </a:t>
            </a:r>
            <a:r>
              <a:rPr lang="es-ES" sz="4800" b="1" dirty="0" smtClean="0">
                <a:solidFill>
                  <a:schemeClr val="bg1"/>
                </a:solidFill>
              </a:rPr>
              <a:t>grandes </a:t>
            </a:r>
            <a:r>
              <a:rPr lang="es-ES" sz="4800" b="1" dirty="0">
                <a:solidFill>
                  <a:schemeClr val="bg1"/>
                </a:solidFill>
              </a:rPr>
              <a:t>hombres del mundo será demasiado para nosotros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CD52BB-62E2-4A50-B95C-E838C1DF1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708"/>
            <a:ext cx="6662056" cy="6854761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6F061D5-E0DF-496A-B807-17C0A1C200CE}"/>
              </a:ext>
            </a:extLst>
          </p:cNvPr>
          <p:cNvSpPr/>
          <p:nvPr/>
        </p:nvSpPr>
        <p:spPr>
          <a:xfrm>
            <a:off x="227428" y="5006624"/>
            <a:ext cx="6207202" cy="10256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330B5F-E29F-4715-AB9E-A79A8BD7627B}"/>
              </a:ext>
            </a:extLst>
          </p:cNvPr>
          <p:cNvSpPr txBox="1"/>
          <p:nvPr/>
        </p:nvSpPr>
        <p:spPr>
          <a:xfrm>
            <a:off x="179865" y="5134708"/>
            <a:ext cx="630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400" b="1" dirty="0">
                <a:solidFill>
                  <a:schemeClr val="bg1"/>
                </a:solidFill>
                <a:latin typeface="Bahnschrift" panose="020B0502040204020203" pitchFamily="34" charset="0"/>
              </a:rPr>
              <a:t>APLICACIÓN PERSONAL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4A5B7C5-2780-4378-9D3F-38AA7CE21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0"/>
            <a:ext cx="4693919" cy="685476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24AC44D-1EA4-45A9-830F-60F7EDB2EEE3}"/>
              </a:ext>
            </a:extLst>
          </p:cNvPr>
          <p:cNvSpPr/>
          <p:nvPr/>
        </p:nvSpPr>
        <p:spPr>
          <a:xfrm>
            <a:off x="6662057" y="-14065"/>
            <a:ext cx="5515873" cy="68547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388BAA-4D52-4A51-8EFF-ADFF3D9FBF8B}"/>
              </a:ext>
            </a:extLst>
          </p:cNvPr>
          <p:cNvSpPr txBox="1"/>
          <p:nvPr/>
        </p:nvSpPr>
        <p:spPr>
          <a:xfrm>
            <a:off x="6889484" y="-28130"/>
            <a:ext cx="516326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¿QUIERES SER PARTE DEL REMANENTE LLEVANDO A CRISTO Y SUS MANDAMIENTOS EN TU CORAZÓN?</a:t>
            </a:r>
            <a:endParaRPr lang="es-US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0543" y="2512644"/>
            <a:ext cx="114152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“. </a:t>
            </a:r>
            <a:r>
              <a:rPr lang="es-ES" sz="6000" b="1" dirty="0">
                <a:solidFill>
                  <a:schemeClr val="bg1"/>
                </a:solidFill>
              </a:rPr>
              <a:t>. . más del árbol de la ciencia del bien y del mal no comerás; porque el día </a:t>
            </a:r>
            <a:r>
              <a:rPr lang="es-ES" sz="6000" b="1" dirty="0" smtClean="0">
                <a:solidFill>
                  <a:schemeClr val="bg1"/>
                </a:solidFill>
              </a:rPr>
              <a:t>que </a:t>
            </a:r>
            <a:r>
              <a:rPr lang="es-ES" sz="6000" b="1" dirty="0">
                <a:solidFill>
                  <a:schemeClr val="bg1"/>
                </a:solidFill>
              </a:rPr>
              <a:t>de él comieres, ciertamente morirás.”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¿Qué mandato negativo le dio Dios a Adán concerniente a un árbol en particular? </a:t>
            </a:r>
          </a:p>
          <a:p>
            <a:r>
              <a:rPr lang="es-ES" dirty="0"/>
              <a:t>Génesis 2:17: </a:t>
            </a:r>
          </a:p>
        </p:txBody>
      </p:sp>
    </p:spTree>
    <p:extLst>
      <p:ext uri="{BB962C8B-B14F-4D97-AF65-F5344CB8AC3E}">
        <p14:creationId xmlns:p14="http://schemas.microsoft.com/office/powerpoint/2010/main" val="41516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40247" y="192541"/>
            <a:ext cx="11038930" cy="65556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6000" b="1" u="sng" dirty="0">
                <a:solidFill>
                  <a:srgbClr val="C00000"/>
                </a:solidFill>
              </a:rPr>
              <a:t>Nota: </a:t>
            </a:r>
            <a:r>
              <a:rPr lang="es-ES" sz="6000" b="1" dirty="0" smtClean="0">
                <a:solidFill>
                  <a:srgbClr val="002060"/>
                </a:solidFill>
              </a:rPr>
              <a:t>Dios </a:t>
            </a:r>
            <a:r>
              <a:rPr lang="es-ES" sz="6000" b="1" dirty="0">
                <a:solidFill>
                  <a:srgbClr val="002060"/>
                </a:solidFill>
              </a:rPr>
              <a:t>se reservó un árbol de todos los que había en el huerto y les prohibió a </a:t>
            </a:r>
            <a:r>
              <a:rPr lang="es-ES" sz="6000" b="1" dirty="0">
                <a:solidFill>
                  <a:srgbClr val="FF0000"/>
                </a:solidFill>
              </a:rPr>
              <a:t>Adán y </a:t>
            </a:r>
            <a:r>
              <a:rPr lang="es-ES" sz="6000" b="1" dirty="0" smtClean="0">
                <a:solidFill>
                  <a:srgbClr val="FF0000"/>
                </a:solidFill>
              </a:rPr>
              <a:t>Eva </a:t>
            </a:r>
            <a:r>
              <a:rPr lang="es-ES" sz="6000" b="1" dirty="0">
                <a:solidFill>
                  <a:srgbClr val="002060"/>
                </a:solidFill>
              </a:rPr>
              <a:t>que comieran de él. </a:t>
            </a:r>
            <a:endParaRPr lang="es-ES" sz="6000" b="1" dirty="0" smtClean="0">
              <a:solidFill>
                <a:srgbClr val="002060"/>
              </a:solidFill>
            </a:endParaRPr>
          </a:p>
          <a:p>
            <a:r>
              <a:rPr lang="es-ES" sz="6000" b="1" dirty="0" smtClean="0">
                <a:solidFill>
                  <a:srgbClr val="002060"/>
                </a:solidFill>
              </a:rPr>
              <a:t>Cuando </a:t>
            </a:r>
            <a:r>
              <a:rPr lang="es-ES" sz="6000" b="1" dirty="0" err="1" smtClean="0">
                <a:solidFill>
                  <a:srgbClr val="FF0000"/>
                </a:solidFill>
              </a:rPr>
              <a:t>Acán</a:t>
            </a:r>
            <a:r>
              <a:rPr lang="es-ES" sz="6000" b="1" dirty="0" smtClean="0">
                <a:solidFill>
                  <a:srgbClr val="002060"/>
                </a:solidFill>
              </a:rPr>
              <a:t> robó de la </a:t>
            </a:r>
            <a:r>
              <a:rPr lang="es-ES" sz="6000" b="1" dirty="0">
                <a:solidFill>
                  <a:srgbClr val="002060"/>
                </a:solidFill>
              </a:rPr>
              <a:t>porción de </a:t>
            </a:r>
            <a:r>
              <a:rPr lang="es-ES" sz="6000" b="1" dirty="0" smtClean="0">
                <a:solidFill>
                  <a:srgbClr val="002060"/>
                </a:solidFill>
              </a:rPr>
              <a:t>Dios, </a:t>
            </a:r>
            <a:r>
              <a:rPr lang="es-ES" sz="6000" b="1" dirty="0">
                <a:solidFill>
                  <a:srgbClr val="002060"/>
                </a:solidFill>
              </a:rPr>
              <a:t>el castigo fue </a:t>
            </a:r>
            <a:r>
              <a:rPr lang="es-ES" sz="6000" b="1" dirty="0" smtClean="0">
                <a:solidFill>
                  <a:srgbClr val="002060"/>
                </a:solidFill>
              </a:rPr>
              <a:t>severo—la muerte</a:t>
            </a:r>
            <a:r>
              <a:rPr lang="es-ES" sz="60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59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68971" y="948690"/>
            <a:ext cx="110383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“Pero </a:t>
            </a:r>
            <a:r>
              <a:rPr lang="es-ES" sz="5400" b="1" dirty="0">
                <a:solidFill>
                  <a:schemeClr val="bg1"/>
                </a:solidFill>
              </a:rPr>
              <a:t>los hijos de Israel cometieron una prevaricación en cuanto al </a:t>
            </a:r>
            <a:r>
              <a:rPr lang="es-ES" sz="5400" b="1" dirty="0">
                <a:solidFill>
                  <a:srgbClr val="FFFF00"/>
                </a:solidFill>
              </a:rPr>
              <a:t>anatema</a:t>
            </a:r>
            <a:r>
              <a:rPr lang="es-ES" sz="5400" b="1" dirty="0">
                <a:solidFill>
                  <a:schemeClr val="bg1"/>
                </a:solidFill>
              </a:rPr>
              <a:t>; porque </a:t>
            </a:r>
            <a:r>
              <a:rPr lang="es-ES" sz="5400" b="1" dirty="0" err="1">
                <a:solidFill>
                  <a:srgbClr val="FFFF00"/>
                </a:solidFill>
              </a:rPr>
              <a:t>Acán</a:t>
            </a:r>
            <a:r>
              <a:rPr lang="es-ES" sz="5400" b="1" dirty="0">
                <a:solidFill>
                  <a:schemeClr val="bg1"/>
                </a:solidFill>
              </a:rPr>
              <a:t> hijo de </a:t>
            </a:r>
            <a:r>
              <a:rPr lang="es-ES" sz="5400" b="1" dirty="0" err="1">
                <a:solidFill>
                  <a:schemeClr val="bg1"/>
                </a:solidFill>
              </a:rPr>
              <a:t>Carmi</a:t>
            </a:r>
            <a:r>
              <a:rPr lang="es-ES" sz="5400" b="1" dirty="0">
                <a:solidFill>
                  <a:schemeClr val="bg1"/>
                </a:solidFill>
              </a:rPr>
              <a:t>, hijo de </a:t>
            </a:r>
            <a:r>
              <a:rPr lang="es-ES" sz="5400" b="1" dirty="0" err="1">
                <a:solidFill>
                  <a:schemeClr val="bg1"/>
                </a:solidFill>
              </a:rPr>
              <a:t>Zabdi</a:t>
            </a:r>
            <a:r>
              <a:rPr lang="es-ES" sz="5400" b="1" dirty="0">
                <a:solidFill>
                  <a:schemeClr val="bg1"/>
                </a:solidFill>
              </a:rPr>
              <a:t>, hijo de </a:t>
            </a:r>
            <a:r>
              <a:rPr lang="es-ES" sz="5400" b="1" dirty="0" err="1">
                <a:solidFill>
                  <a:schemeClr val="bg1"/>
                </a:solidFill>
              </a:rPr>
              <a:t>Zera</a:t>
            </a:r>
            <a:r>
              <a:rPr lang="es-ES" sz="5400" b="1" dirty="0">
                <a:solidFill>
                  <a:schemeClr val="bg1"/>
                </a:solidFill>
              </a:rPr>
              <a:t>, de la tribu de Judá, </a:t>
            </a:r>
            <a:r>
              <a:rPr lang="es-ES" sz="5400" b="1" dirty="0">
                <a:solidFill>
                  <a:srgbClr val="FFFF00"/>
                </a:solidFill>
              </a:rPr>
              <a:t>tomó del anatema</a:t>
            </a:r>
            <a:r>
              <a:rPr lang="es-ES" sz="5400" b="1" dirty="0">
                <a:solidFill>
                  <a:schemeClr val="bg1"/>
                </a:solidFill>
              </a:rPr>
              <a:t>; y </a:t>
            </a:r>
            <a:r>
              <a:rPr lang="es-ES" sz="5400" b="1" dirty="0">
                <a:solidFill>
                  <a:srgbClr val="FFFF00"/>
                </a:solidFill>
              </a:rPr>
              <a:t>la ira de Jehová se encendió </a:t>
            </a:r>
            <a:r>
              <a:rPr lang="es-ES" sz="5400" b="1" dirty="0">
                <a:solidFill>
                  <a:schemeClr val="bg1"/>
                </a:solidFill>
              </a:rPr>
              <a:t>contra los hijos de Israel</a:t>
            </a:r>
            <a:r>
              <a:rPr lang="es-ES" sz="5400" b="1" dirty="0" smtClean="0">
                <a:solidFill>
                  <a:schemeClr val="bg1"/>
                </a:solidFill>
              </a:rPr>
              <a:t>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Josué 7: 1</a:t>
            </a:r>
            <a:endParaRPr lang="es-E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68971" y="1110922"/>
            <a:ext cx="110383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“¿No cometió </a:t>
            </a:r>
            <a:r>
              <a:rPr lang="es-ES" sz="6000" b="1" dirty="0" err="1">
                <a:solidFill>
                  <a:srgbClr val="FFFF00"/>
                </a:solidFill>
              </a:rPr>
              <a:t>Acán</a:t>
            </a:r>
            <a:r>
              <a:rPr lang="es-ES" sz="6000" b="1" dirty="0">
                <a:solidFill>
                  <a:schemeClr val="bg1"/>
                </a:solidFill>
              </a:rPr>
              <a:t> hijo de </a:t>
            </a:r>
            <a:r>
              <a:rPr lang="es-ES" sz="6000" b="1" dirty="0" err="1">
                <a:solidFill>
                  <a:schemeClr val="bg1"/>
                </a:solidFill>
              </a:rPr>
              <a:t>Zera</a:t>
            </a:r>
            <a:r>
              <a:rPr lang="es-ES" sz="6000" b="1" dirty="0">
                <a:solidFill>
                  <a:schemeClr val="bg1"/>
                </a:solidFill>
              </a:rPr>
              <a:t> prevaricación en el anatema, y vino ira sobre toda la congregación de Israel? </a:t>
            </a:r>
            <a:r>
              <a:rPr lang="es-ES" sz="6000" b="1" dirty="0">
                <a:solidFill>
                  <a:srgbClr val="FFFF00"/>
                </a:solidFill>
              </a:rPr>
              <a:t>Y aquel hombre no pereció solo en su iniquidad</a:t>
            </a:r>
            <a:r>
              <a:rPr lang="es-ES" sz="6000" b="1" dirty="0" smtClean="0">
                <a:solidFill>
                  <a:schemeClr val="bg1"/>
                </a:solidFill>
              </a:rPr>
              <a:t>.”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Josué 22: 20</a:t>
            </a:r>
            <a:endParaRPr lang="es-E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Introducción</a:t>
            </a:r>
            <a:endParaRPr lang="es-ES" sz="8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24588"/>
            <a:ext cx="12192000" cy="280076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chemeClr val="bg1"/>
                </a:solidFill>
                <a:latin typeface="Bauhaus 93" panose="04030905020B02020C02" pitchFamily="82" charset="0"/>
              </a:rPr>
              <a:t>Un Ejemplo de la Historia de </a:t>
            </a:r>
            <a:r>
              <a:rPr lang="es-ES" sz="88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Israel</a:t>
            </a:r>
            <a:endParaRPr lang="es-ES" sz="88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88062" y="623703"/>
            <a:ext cx="10943304" cy="517064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rgbClr val="002060"/>
                </a:solidFill>
              </a:rPr>
              <a:t>Jericó fue la primera ciudad que Israel conquistó en la tierra prometida y Dios les advirtió </a:t>
            </a:r>
            <a:r>
              <a:rPr lang="es-ES" sz="6600" b="1" dirty="0" smtClean="0">
                <a:solidFill>
                  <a:srgbClr val="002060"/>
                </a:solidFill>
              </a:rPr>
              <a:t>que </a:t>
            </a:r>
            <a:r>
              <a:rPr lang="es-ES" sz="6600" b="1" dirty="0">
                <a:solidFill>
                  <a:srgbClr val="002060"/>
                </a:solidFill>
              </a:rPr>
              <a:t>no tomaran para sí mismos del despojo.</a:t>
            </a:r>
            <a:endParaRPr lang="es-ES" sz="6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68971" y="1142323"/>
            <a:ext cx="110383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“Pero vosotros guardaos del </a:t>
            </a:r>
            <a:r>
              <a:rPr lang="es-ES" sz="5400" b="1" dirty="0" smtClean="0">
                <a:solidFill>
                  <a:srgbClr val="FFFF00"/>
                </a:solidFill>
              </a:rPr>
              <a:t>anatema</a:t>
            </a:r>
            <a:r>
              <a:rPr lang="es-ES" sz="5400" b="1" dirty="0" smtClean="0">
                <a:solidFill>
                  <a:schemeClr val="bg1"/>
                </a:solidFill>
              </a:rPr>
              <a:t> [</a:t>
            </a:r>
            <a:r>
              <a:rPr lang="es-ES" sz="5400" b="1" i="1" dirty="0" err="1" smtClean="0">
                <a:solidFill>
                  <a:schemeClr val="bg1"/>
                </a:solidFill>
              </a:rPr>
              <a:t>Cherem</a:t>
            </a:r>
            <a:r>
              <a:rPr lang="es-ES" sz="5400" b="1" dirty="0" smtClean="0">
                <a:solidFill>
                  <a:schemeClr val="bg1"/>
                </a:solidFill>
              </a:rPr>
              <a:t>: </a:t>
            </a:r>
            <a:r>
              <a:rPr lang="es-ES" sz="5400" b="1" i="1" dirty="0" smtClean="0">
                <a:solidFill>
                  <a:srgbClr val="FFFF00"/>
                </a:solidFill>
              </a:rPr>
              <a:t>algo bajo maldición</a:t>
            </a:r>
            <a:r>
              <a:rPr lang="es-ES" sz="5400" b="1" dirty="0" smtClean="0">
                <a:solidFill>
                  <a:schemeClr val="bg1"/>
                </a:solidFill>
              </a:rPr>
              <a:t>]; </a:t>
            </a:r>
            <a:r>
              <a:rPr lang="es-ES" sz="5400" b="1" dirty="0">
                <a:solidFill>
                  <a:schemeClr val="bg1"/>
                </a:solidFill>
              </a:rPr>
              <a:t>ni toquéis, ni toméis alguna cosa del </a:t>
            </a:r>
            <a:r>
              <a:rPr lang="es-ES" sz="5400" b="1" dirty="0" smtClean="0">
                <a:solidFill>
                  <a:schemeClr val="bg1"/>
                </a:solidFill>
              </a:rPr>
              <a:t>anatema, </a:t>
            </a:r>
            <a:r>
              <a:rPr lang="es-ES" sz="5400" b="1" dirty="0">
                <a:solidFill>
                  <a:schemeClr val="bg1"/>
                </a:solidFill>
              </a:rPr>
              <a:t>no sea que hagáis anatema el campamento de Israel, y lo turbéis.”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Josué 6: 18</a:t>
            </a:r>
            <a:endParaRPr lang="es-E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88062" y="368502"/>
            <a:ext cx="10656402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2060"/>
                </a:solidFill>
              </a:rPr>
              <a:t>Nota:  La palabra hebrea </a:t>
            </a:r>
            <a:r>
              <a:rPr lang="es-ES" sz="6000" b="1" i="1" u="sng" dirty="0" err="1">
                <a:solidFill>
                  <a:srgbClr val="002060"/>
                </a:solidFill>
              </a:rPr>
              <a:t>c</a:t>
            </a:r>
            <a:r>
              <a:rPr lang="es-ES" sz="6000" b="1" i="1" u="sng" dirty="0" err="1" smtClean="0">
                <a:solidFill>
                  <a:srgbClr val="002060"/>
                </a:solidFill>
              </a:rPr>
              <a:t>herem</a:t>
            </a:r>
            <a:r>
              <a:rPr lang="es-ES" sz="6000" b="1" dirty="0" smtClean="0">
                <a:solidFill>
                  <a:srgbClr val="002060"/>
                </a:solidFill>
              </a:rPr>
              <a:t>, además de </a:t>
            </a:r>
            <a:r>
              <a:rPr lang="es-ES" sz="6000" b="1" dirty="0" smtClean="0">
                <a:solidFill>
                  <a:srgbClr val="FF0000"/>
                </a:solidFill>
              </a:rPr>
              <a:t>anatema</a:t>
            </a:r>
            <a:r>
              <a:rPr lang="es-ES" sz="6000" b="1" dirty="0" smtClean="0">
                <a:solidFill>
                  <a:srgbClr val="002060"/>
                </a:solidFill>
              </a:rPr>
              <a:t> (“</a:t>
            </a:r>
            <a:r>
              <a:rPr lang="es-ES" sz="6000" b="1" dirty="0" smtClean="0">
                <a:solidFill>
                  <a:srgbClr val="FF0000"/>
                </a:solidFill>
              </a:rPr>
              <a:t>algo bajo maldición</a:t>
            </a:r>
            <a:r>
              <a:rPr lang="es-ES" sz="6000" b="1" dirty="0" smtClean="0">
                <a:solidFill>
                  <a:srgbClr val="002060"/>
                </a:solidFill>
              </a:rPr>
              <a:t>”), también puede significar “</a:t>
            </a:r>
            <a:r>
              <a:rPr lang="es-ES" sz="6000" b="1" dirty="0" smtClean="0">
                <a:solidFill>
                  <a:srgbClr val="FF0000"/>
                </a:solidFill>
              </a:rPr>
              <a:t>algo consagrado o dedicado a Dios</a:t>
            </a:r>
            <a:r>
              <a:rPr lang="es-ES" sz="6000" b="1" dirty="0" smtClean="0">
                <a:solidFill>
                  <a:srgbClr val="002060"/>
                </a:solidFill>
              </a:rPr>
              <a:t>”, dependiendo del contexto.</a:t>
            </a:r>
          </a:p>
        </p:txBody>
      </p:sp>
    </p:spTree>
    <p:extLst>
      <p:ext uri="{BB962C8B-B14F-4D97-AF65-F5344CB8AC3E}">
        <p14:creationId xmlns:p14="http://schemas.microsoft.com/office/powerpoint/2010/main" val="38761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68971" y="1142323"/>
            <a:ext cx="110383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Pero no se venderá ni se rescatará ninguna cosa </a:t>
            </a:r>
            <a:r>
              <a:rPr lang="es-ES" sz="4800" b="1" dirty="0">
                <a:solidFill>
                  <a:srgbClr val="FFFF00"/>
                </a:solidFill>
              </a:rPr>
              <a:t>consagrada</a:t>
            </a:r>
            <a:r>
              <a:rPr lang="es-ES" sz="4800" b="1" dirty="0">
                <a:solidFill>
                  <a:schemeClr val="bg1"/>
                </a:solidFill>
              </a:rPr>
              <a:t> [</a:t>
            </a:r>
            <a:r>
              <a:rPr lang="es-ES" sz="4800" b="1" dirty="0" err="1">
                <a:solidFill>
                  <a:srgbClr val="FFFF00"/>
                </a:solidFill>
              </a:rPr>
              <a:t>cherem</a:t>
            </a:r>
            <a:r>
              <a:rPr lang="es-ES" sz="4800" b="1" dirty="0">
                <a:solidFill>
                  <a:schemeClr val="bg1"/>
                </a:solidFill>
              </a:rPr>
              <a:t>], que </a:t>
            </a:r>
            <a:r>
              <a:rPr lang="es-ES" sz="4800" b="1" dirty="0" smtClean="0">
                <a:solidFill>
                  <a:schemeClr val="bg1"/>
                </a:solidFill>
              </a:rPr>
              <a:t>alguno </a:t>
            </a:r>
            <a:r>
              <a:rPr lang="es-ES" sz="4800" b="1" dirty="0">
                <a:solidFill>
                  <a:schemeClr val="bg1"/>
                </a:solidFill>
              </a:rPr>
              <a:t>hubiere </a:t>
            </a:r>
            <a:r>
              <a:rPr lang="es-ES" sz="4800" b="1" dirty="0">
                <a:solidFill>
                  <a:srgbClr val="FFFF00"/>
                </a:solidFill>
              </a:rPr>
              <a:t>dedicado</a:t>
            </a:r>
            <a:r>
              <a:rPr lang="es-ES" sz="4800" b="1" dirty="0">
                <a:solidFill>
                  <a:schemeClr val="bg1"/>
                </a:solidFill>
              </a:rPr>
              <a:t> [</a:t>
            </a:r>
            <a:r>
              <a:rPr lang="es-ES" sz="4800" b="1" dirty="0" err="1">
                <a:solidFill>
                  <a:srgbClr val="FFFF00"/>
                </a:solidFill>
              </a:rPr>
              <a:t>cherem</a:t>
            </a:r>
            <a:r>
              <a:rPr lang="es-ES" sz="4800" b="1" dirty="0">
                <a:solidFill>
                  <a:schemeClr val="bg1"/>
                </a:solidFill>
              </a:rPr>
              <a:t>] a Jehová; de todo lo que tuviere, de hombres y animales, y </a:t>
            </a:r>
            <a:r>
              <a:rPr lang="es-ES" sz="4800" b="1" dirty="0" smtClean="0">
                <a:solidFill>
                  <a:schemeClr val="bg1"/>
                </a:solidFill>
              </a:rPr>
              <a:t>de </a:t>
            </a:r>
            <a:r>
              <a:rPr lang="es-ES" sz="4800" b="1" dirty="0">
                <a:solidFill>
                  <a:schemeClr val="bg1"/>
                </a:solidFill>
              </a:rPr>
              <a:t>las tierras de su posesión, todo lo </a:t>
            </a:r>
            <a:r>
              <a:rPr lang="es-ES" sz="4800" b="1" dirty="0">
                <a:solidFill>
                  <a:srgbClr val="FFFF00"/>
                </a:solidFill>
              </a:rPr>
              <a:t>consagrado</a:t>
            </a:r>
            <a:r>
              <a:rPr lang="es-ES" sz="4800" b="1" dirty="0">
                <a:solidFill>
                  <a:schemeClr val="bg1"/>
                </a:solidFill>
              </a:rPr>
              <a:t> [</a:t>
            </a:r>
            <a:r>
              <a:rPr lang="es-ES" sz="4800" b="1" dirty="0" err="1">
                <a:solidFill>
                  <a:srgbClr val="FFFF00"/>
                </a:solidFill>
              </a:rPr>
              <a:t>cherem</a:t>
            </a:r>
            <a:r>
              <a:rPr lang="es-ES" sz="4800" b="1" dirty="0">
                <a:solidFill>
                  <a:schemeClr val="bg1"/>
                </a:solidFill>
              </a:rPr>
              <a:t>] será cosa </a:t>
            </a:r>
            <a:r>
              <a:rPr lang="es-ES" sz="4800" b="1" u="sng" dirty="0">
                <a:solidFill>
                  <a:srgbClr val="FFFF00"/>
                </a:solidFill>
              </a:rPr>
              <a:t>santísima</a:t>
            </a:r>
            <a:r>
              <a:rPr lang="es-ES" sz="4800" b="1" dirty="0">
                <a:solidFill>
                  <a:schemeClr val="bg1"/>
                </a:solidFill>
              </a:rPr>
              <a:t> para Jehová.”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Levítico 27:28: </a:t>
            </a:r>
          </a:p>
        </p:txBody>
      </p:sp>
    </p:spTree>
    <p:extLst>
      <p:ext uri="{BB962C8B-B14F-4D97-AF65-F5344CB8AC3E}">
        <p14:creationId xmlns:p14="http://schemas.microsoft.com/office/powerpoint/2010/main" val="31192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68971" y="2041975"/>
            <a:ext cx="110383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Más toda la plata y el oro, y los utensilios de bronce y de hierro, sean </a:t>
            </a:r>
            <a:r>
              <a:rPr lang="es-ES" sz="6000" b="1" dirty="0">
                <a:solidFill>
                  <a:srgbClr val="FFFF00"/>
                </a:solidFill>
              </a:rPr>
              <a:t>consagrados</a:t>
            </a:r>
            <a:r>
              <a:rPr lang="es-ES" sz="6000" b="1" dirty="0">
                <a:solidFill>
                  <a:schemeClr val="bg1"/>
                </a:solidFill>
              </a:rPr>
              <a:t> [</a:t>
            </a:r>
            <a:r>
              <a:rPr lang="es-ES" sz="6000" b="1" i="1" dirty="0" err="1" smtClean="0">
                <a:solidFill>
                  <a:srgbClr val="FFFF00"/>
                </a:solidFill>
              </a:rPr>
              <a:t>kadash</a:t>
            </a:r>
            <a:r>
              <a:rPr lang="es-ES" sz="6000" b="1" dirty="0" smtClean="0">
                <a:solidFill>
                  <a:schemeClr val="bg1"/>
                </a:solidFill>
              </a:rPr>
              <a:t>] a </a:t>
            </a:r>
            <a:r>
              <a:rPr lang="es-ES" sz="6000" b="1" dirty="0">
                <a:solidFill>
                  <a:schemeClr val="bg1"/>
                </a:solidFill>
              </a:rPr>
              <a:t>Jehová, y entren en el </a:t>
            </a:r>
            <a:r>
              <a:rPr lang="es-ES" sz="6000" b="1" u="sng" dirty="0">
                <a:solidFill>
                  <a:srgbClr val="FFFF00"/>
                </a:solidFill>
              </a:rPr>
              <a:t>tesoro</a:t>
            </a:r>
            <a:r>
              <a:rPr lang="es-ES" sz="6000" b="1" dirty="0">
                <a:solidFill>
                  <a:schemeClr val="bg1"/>
                </a:solidFill>
              </a:rPr>
              <a:t> de Jehová.”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Arial Black" panose="020B0A04020102020204" pitchFamily="34" charset="0"/>
              </a:rPr>
              <a:t>¿Por qué era ‘dedicado’ el oro y la plata de la ciudad de Jericó? </a:t>
            </a:r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Josué 6:19 </a:t>
            </a:r>
            <a:r>
              <a:rPr lang="es-ES" sz="3600" b="1" dirty="0">
                <a:latin typeface="Arial Black" panose="020B0A04020102020204" pitchFamily="34" charset="0"/>
              </a:rPr>
              <a:t>tiene la respuesta</a:t>
            </a:r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6336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61257" y="419185"/>
            <a:ext cx="11713029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</a:rPr>
              <a:t>En Josué 6:19 la palabra hebrea </a:t>
            </a:r>
            <a:r>
              <a:rPr lang="es-ES" sz="4400" b="1" i="1" dirty="0" err="1" smtClean="0">
                <a:solidFill>
                  <a:srgbClr val="FF0000"/>
                </a:solidFill>
              </a:rPr>
              <a:t>kadash</a:t>
            </a:r>
            <a:r>
              <a:rPr lang="es-ES" sz="4400" b="1" i="1" dirty="0" smtClean="0">
                <a:solidFill>
                  <a:srgbClr val="FF0000"/>
                </a:solidFill>
              </a:rPr>
              <a:t>,</a:t>
            </a:r>
            <a:r>
              <a:rPr lang="es-ES" sz="4400" b="1" dirty="0" smtClean="0">
                <a:solidFill>
                  <a:srgbClr val="002060"/>
                </a:solidFill>
              </a:rPr>
              <a:t> </a:t>
            </a:r>
            <a:r>
              <a:rPr lang="es-ES" sz="4400" b="1" dirty="0">
                <a:solidFill>
                  <a:srgbClr val="002060"/>
                </a:solidFill>
              </a:rPr>
              <a:t>que se traduce ‘</a:t>
            </a:r>
            <a:r>
              <a:rPr lang="es-ES" sz="4400" b="1" dirty="0" smtClean="0">
                <a:solidFill>
                  <a:srgbClr val="FF0000"/>
                </a:solidFill>
              </a:rPr>
              <a:t>consagrado [o dedicado]</a:t>
            </a:r>
            <a:r>
              <a:rPr lang="es-ES" sz="4400" b="1" dirty="0" smtClean="0">
                <a:solidFill>
                  <a:srgbClr val="002060"/>
                </a:solidFill>
              </a:rPr>
              <a:t>’, </a:t>
            </a:r>
            <a:r>
              <a:rPr lang="es-ES" sz="4400" b="1" dirty="0">
                <a:solidFill>
                  <a:srgbClr val="002060"/>
                </a:solidFill>
              </a:rPr>
              <a:t>significa “</a:t>
            </a:r>
            <a:r>
              <a:rPr lang="es-ES" sz="4400" b="1" dirty="0">
                <a:solidFill>
                  <a:srgbClr val="FF0000"/>
                </a:solidFill>
              </a:rPr>
              <a:t>apartar </a:t>
            </a:r>
            <a:r>
              <a:rPr lang="es-ES" sz="4400" b="1" dirty="0" smtClean="0">
                <a:solidFill>
                  <a:srgbClr val="FF0000"/>
                </a:solidFill>
              </a:rPr>
              <a:t>para </a:t>
            </a:r>
            <a:r>
              <a:rPr lang="es-ES" sz="4400" b="1" dirty="0">
                <a:solidFill>
                  <a:srgbClr val="FF0000"/>
                </a:solidFill>
              </a:rPr>
              <a:t>un uso santo</a:t>
            </a:r>
            <a:r>
              <a:rPr lang="es-ES" sz="4400" b="1" dirty="0" smtClean="0">
                <a:solidFill>
                  <a:srgbClr val="002060"/>
                </a:solidFill>
              </a:rPr>
              <a:t>”.</a:t>
            </a:r>
          </a:p>
          <a:p>
            <a:r>
              <a:rPr lang="es-ES" sz="4400" b="1" dirty="0" smtClean="0">
                <a:solidFill>
                  <a:srgbClr val="002060"/>
                </a:solidFill>
              </a:rPr>
              <a:t> ¿</a:t>
            </a:r>
            <a:r>
              <a:rPr lang="es-ES" sz="4400" b="1" dirty="0">
                <a:solidFill>
                  <a:srgbClr val="002060"/>
                </a:solidFill>
              </a:rPr>
              <a:t>Por qué estaban el oro y la plata ‘</a:t>
            </a:r>
            <a:r>
              <a:rPr lang="es-ES" sz="4400" b="1" dirty="0">
                <a:solidFill>
                  <a:srgbClr val="FF0000"/>
                </a:solidFill>
              </a:rPr>
              <a:t>dedicados</a:t>
            </a:r>
            <a:r>
              <a:rPr lang="es-ES" sz="4400" b="1" dirty="0">
                <a:solidFill>
                  <a:srgbClr val="002060"/>
                </a:solidFill>
              </a:rPr>
              <a:t>’? La respuesta es que el oro y la plata eran el </a:t>
            </a:r>
            <a:r>
              <a:rPr lang="es-ES" sz="4400" b="1" dirty="0" smtClean="0">
                <a:solidFill>
                  <a:srgbClr val="002060"/>
                </a:solidFill>
              </a:rPr>
              <a:t>diezmo </a:t>
            </a:r>
            <a:r>
              <a:rPr lang="es-ES" sz="4400" b="1" dirty="0">
                <a:solidFill>
                  <a:srgbClr val="002060"/>
                </a:solidFill>
              </a:rPr>
              <a:t>de la tierra que le pertenecía a Dios para el servicio del santuario. </a:t>
            </a:r>
            <a:r>
              <a:rPr lang="es-ES" sz="4400" b="1" dirty="0" err="1" smtClean="0">
                <a:solidFill>
                  <a:srgbClr val="002060"/>
                </a:solidFill>
              </a:rPr>
              <a:t>Acán</a:t>
            </a:r>
            <a:r>
              <a:rPr lang="es-ES" sz="4400" b="1" dirty="0" smtClean="0">
                <a:solidFill>
                  <a:srgbClr val="002060"/>
                </a:solidFill>
              </a:rPr>
              <a:t> </a:t>
            </a:r>
            <a:r>
              <a:rPr lang="es-ES" sz="4400" b="1" dirty="0">
                <a:solidFill>
                  <a:srgbClr val="002060"/>
                </a:solidFill>
              </a:rPr>
              <a:t>hizo </a:t>
            </a:r>
            <a:r>
              <a:rPr lang="es-ES" sz="4400" b="1" dirty="0">
                <a:solidFill>
                  <a:srgbClr val="FF0000"/>
                </a:solidFill>
              </a:rPr>
              <a:t>más que robar</a:t>
            </a:r>
            <a:r>
              <a:rPr lang="es-ES" sz="4400" b="1" dirty="0">
                <a:solidFill>
                  <a:srgbClr val="002060"/>
                </a:solidFill>
              </a:rPr>
              <a:t>. </a:t>
            </a:r>
            <a:r>
              <a:rPr lang="es-ES" sz="4400" b="1" i="1" dirty="0">
                <a:solidFill>
                  <a:srgbClr val="002060"/>
                </a:solidFill>
              </a:rPr>
              <a:t>Estaba tomando lo que era santo con la intención de usarlo con </a:t>
            </a:r>
            <a:r>
              <a:rPr lang="es-ES" sz="4400" b="1" i="1" dirty="0" smtClean="0">
                <a:solidFill>
                  <a:srgbClr val="002060"/>
                </a:solidFill>
              </a:rPr>
              <a:t>propósitos </a:t>
            </a:r>
            <a:r>
              <a:rPr lang="es-ES" sz="4400" b="1" i="1" dirty="0">
                <a:solidFill>
                  <a:srgbClr val="002060"/>
                </a:solidFill>
              </a:rPr>
              <a:t>seculares</a:t>
            </a:r>
            <a:r>
              <a:rPr lang="es-ES" sz="4400" b="1" dirty="0">
                <a:solidFill>
                  <a:srgbClr val="002060"/>
                </a:solidFill>
              </a:rPr>
              <a:t>.</a:t>
            </a:r>
            <a:endParaRPr lang="es-ES" sz="4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45394" y="1809765"/>
            <a:ext cx="422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creador del sábado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645394" y="318250"/>
            <a:ext cx="4224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Nuestra fe debe reposar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sobre las...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45394" y="4575542"/>
            <a:ext cx="443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err="1">
                <a:solidFill>
                  <a:schemeClr val="accent1">
                    <a:lumMod val="50000"/>
                  </a:schemeClr>
                </a:solidFill>
              </a:rPr>
              <a:t>Acán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 prevaricó en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59657" y="5745954"/>
            <a:ext cx="320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i="1" dirty="0" err="1">
                <a:solidFill>
                  <a:schemeClr val="accent1">
                    <a:lumMod val="50000"/>
                  </a:schemeClr>
                </a:solidFill>
              </a:rPr>
              <a:t>Cherem</a:t>
            </a:r>
            <a:endParaRPr lang="es-ES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45394" y="3032060"/>
            <a:ext cx="4047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Mandato positivo a Adán y Eva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361420" y="3474464"/>
            <a:ext cx="5525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Jesús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255302" y="1166460"/>
            <a:ext cx="495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evidencias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243385" y="266638"/>
            <a:ext cx="576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el anatema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281977" y="2036034"/>
            <a:ext cx="5463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Anatema, o bien algo dedicado a Dios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420203" y="5366853"/>
            <a:ext cx="5325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 smtClean="0">
                <a:solidFill>
                  <a:srgbClr val="C00000"/>
                </a:solidFill>
                <a:latin typeface="Calibri" panose="020F0502020204030204"/>
              </a:rPr>
              <a:t>G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Disfruten de todos los árboles menos uno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420203" y="4420452"/>
            <a:ext cx="526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DO" sz="3000" dirty="0">
                <a:solidFill>
                  <a:srgbClr val="C00000"/>
                </a:solidFill>
                <a:latin typeface="Calibri" panose="020F0502020204030204"/>
              </a:rPr>
              <a:t>E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</a:rPr>
              <a:t>demostraciones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8610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04808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Localidad del árbol prohibido</a:t>
            </a:r>
            <a:endParaRPr lang="es-ES" sz="8000" u="sng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71823" y="1466787"/>
            <a:ext cx="112972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Y la mujer respondió a la serpiente: Del fruto de los árboles del </a:t>
            </a:r>
            <a:r>
              <a:rPr lang="es-ES" sz="5400" b="1" dirty="0" smtClean="0">
                <a:solidFill>
                  <a:schemeClr val="bg1"/>
                </a:solidFill>
              </a:rPr>
              <a:t>huerto podemos </a:t>
            </a:r>
            <a:r>
              <a:rPr lang="es-ES" sz="5400" b="1" dirty="0">
                <a:solidFill>
                  <a:schemeClr val="bg1"/>
                </a:solidFill>
              </a:rPr>
              <a:t>comer; </a:t>
            </a:r>
            <a:r>
              <a:rPr lang="es-ES" sz="5400" b="1" dirty="0">
                <a:solidFill>
                  <a:srgbClr val="FF0000"/>
                </a:solidFill>
              </a:rPr>
              <a:t>3</a:t>
            </a:r>
            <a:r>
              <a:rPr lang="es-ES" sz="5400" b="1" dirty="0">
                <a:solidFill>
                  <a:schemeClr val="bg1"/>
                </a:solidFill>
              </a:rPr>
              <a:t> pero del fruto del árbol que está </a:t>
            </a:r>
            <a:r>
              <a:rPr lang="es-ES" sz="5400" b="1" dirty="0">
                <a:solidFill>
                  <a:srgbClr val="FFFF00"/>
                </a:solidFill>
              </a:rPr>
              <a:t>en medio </a:t>
            </a:r>
            <a:r>
              <a:rPr lang="es-ES" sz="5400" b="1" dirty="0">
                <a:solidFill>
                  <a:schemeClr val="bg1"/>
                </a:solidFill>
              </a:rPr>
              <a:t>del huerto dijo Dios: No comeréis </a:t>
            </a:r>
            <a:r>
              <a:rPr lang="es-ES" sz="5400" b="1" dirty="0" smtClean="0">
                <a:solidFill>
                  <a:schemeClr val="bg1"/>
                </a:solidFill>
              </a:rPr>
              <a:t>de </a:t>
            </a:r>
            <a:r>
              <a:rPr lang="es-ES" sz="5400" b="1" dirty="0">
                <a:solidFill>
                  <a:schemeClr val="bg1"/>
                </a:solidFill>
              </a:rPr>
              <a:t>él, ni le tocaréis, para que no muráis.”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Génesis 3:2, 3: </a:t>
            </a:r>
            <a:r>
              <a:rPr lang="es-ES" sz="3600" b="1" dirty="0" smtClean="0"/>
              <a:t>¿</a:t>
            </a:r>
            <a:r>
              <a:rPr lang="es-ES" sz="3600" b="1" dirty="0"/>
              <a:t>A dónde se hallaba el árbol que probó la fe y lealtad de Adán y Eva? </a:t>
            </a:r>
          </a:p>
        </p:txBody>
      </p:sp>
    </p:spTree>
    <p:extLst>
      <p:ext uri="{BB962C8B-B14F-4D97-AF65-F5344CB8AC3E}">
        <p14:creationId xmlns:p14="http://schemas.microsoft.com/office/powerpoint/2010/main" val="15229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24806" y="116601"/>
            <a:ext cx="11151483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Aun un vistazo somero del relato de la creación indica que Adán y Eva no fueron testigos </a:t>
            </a:r>
            <a:r>
              <a:rPr lang="es-ES" sz="5400" b="1" dirty="0" smtClean="0">
                <a:solidFill>
                  <a:srgbClr val="002060"/>
                </a:solidFill>
              </a:rPr>
              <a:t>oculares</a:t>
            </a:r>
            <a:r>
              <a:rPr lang="es-ES" sz="5400" b="1" dirty="0">
                <a:solidFill>
                  <a:srgbClr val="002060"/>
                </a:solidFill>
              </a:rPr>
              <a:t>. Por eso no tenían ninguna prueba absoluta—sensorial, empírica, científica, </a:t>
            </a:r>
            <a:r>
              <a:rPr lang="es-ES" sz="5400" b="1" dirty="0" smtClean="0">
                <a:solidFill>
                  <a:srgbClr val="002060"/>
                </a:solidFill>
              </a:rPr>
              <a:t>histórica—que </a:t>
            </a:r>
            <a:r>
              <a:rPr lang="es-ES" sz="5400" b="1" dirty="0">
                <a:solidFill>
                  <a:srgbClr val="002060"/>
                </a:solidFill>
              </a:rPr>
              <a:t>Dios les estaba diciendo la verdad cuando les afirmó que Él los había creado. </a:t>
            </a:r>
          </a:p>
        </p:txBody>
      </p:sp>
    </p:spTree>
    <p:extLst>
      <p:ext uri="{BB962C8B-B14F-4D97-AF65-F5344CB8AC3E}">
        <p14:creationId xmlns:p14="http://schemas.microsoft.com/office/powerpoint/2010/main" val="33033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03938" y="522424"/>
            <a:ext cx="11103663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6000" b="1" u="sng" dirty="0">
                <a:solidFill>
                  <a:srgbClr val="FF0000"/>
                </a:solidFill>
              </a:rPr>
              <a:t>Nota</a:t>
            </a:r>
            <a:r>
              <a:rPr lang="es-ES" sz="6000" b="1" dirty="0">
                <a:solidFill>
                  <a:srgbClr val="002060"/>
                </a:solidFill>
              </a:rPr>
              <a:t>: El árbol que probó la lealtad de Adán y Eva se encontraba </a:t>
            </a:r>
            <a:r>
              <a:rPr lang="es-ES" sz="6000" b="1" dirty="0">
                <a:solidFill>
                  <a:srgbClr val="FF0000"/>
                </a:solidFill>
              </a:rPr>
              <a:t>en el centro</a:t>
            </a:r>
            <a:r>
              <a:rPr lang="es-ES" sz="6000" b="1" dirty="0">
                <a:solidFill>
                  <a:srgbClr val="002060"/>
                </a:solidFill>
              </a:rPr>
              <a:t> del huerto del </a:t>
            </a:r>
            <a:r>
              <a:rPr lang="es-ES" sz="6000" b="1" dirty="0" smtClean="0">
                <a:solidFill>
                  <a:srgbClr val="002060"/>
                </a:solidFill>
              </a:rPr>
              <a:t>Edén</a:t>
            </a:r>
            <a:r>
              <a:rPr lang="es-ES" sz="6000" b="1" dirty="0">
                <a:solidFill>
                  <a:srgbClr val="002060"/>
                </a:solidFill>
              </a:rPr>
              <a:t>. El árbol era una prueba externa de la lealtad interna de Adán y Eva para con Jesús. </a:t>
            </a:r>
            <a:endParaRPr lang="es-ES" sz="6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1954801"/>
            <a:ext cx="11297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pero del fruto del árbol que está en medio del huerto </a:t>
            </a:r>
            <a:r>
              <a:rPr lang="es-ES" sz="6000" b="1" dirty="0">
                <a:solidFill>
                  <a:srgbClr val="FFFF00"/>
                </a:solidFill>
              </a:rPr>
              <a:t>dijo Dios</a:t>
            </a:r>
            <a:r>
              <a:rPr lang="es-ES" sz="6000" b="1" dirty="0">
                <a:solidFill>
                  <a:schemeClr val="bg1"/>
                </a:solidFill>
              </a:rPr>
              <a:t>: No comeréis de </a:t>
            </a:r>
            <a:r>
              <a:rPr lang="es-ES" sz="6000" b="1" dirty="0" smtClean="0">
                <a:solidFill>
                  <a:schemeClr val="bg1"/>
                </a:solidFill>
              </a:rPr>
              <a:t>él</a:t>
            </a:r>
            <a:r>
              <a:rPr lang="es-ES" sz="6000" b="1" dirty="0">
                <a:solidFill>
                  <a:schemeClr val="bg1"/>
                </a:solidFill>
              </a:rPr>
              <a:t>, ni le tocaréis, para que no muráis.”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Génesis 3:3: </a:t>
            </a:r>
            <a:r>
              <a:rPr lang="es-ES" sz="3600" b="1" dirty="0" smtClean="0"/>
              <a:t>¿</a:t>
            </a:r>
            <a:r>
              <a:rPr lang="es-ES" sz="3600" b="1" dirty="0"/>
              <a:t>Quién escogió el árbol del cual no debían comer Adán y Eva? </a:t>
            </a:r>
          </a:p>
        </p:txBody>
      </p:sp>
    </p:spTree>
    <p:extLst>
      <p:ext uri="{BB962C8B-B14F-4D97-AF65-F5344CB8AC3E}">
        <p14:creationId xmlns:p14="http://schemas.microsoft.com/office/powerpoint/2010/main" val="42776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03938" y="522424"/>
            <a:ext cx="11103663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6000" b="1" u="sng" dirty="0">
                <a:solidFill>
                  <a:srgbClr val="FF0000"/>
                </a:solidFill>
              </a:rPr>
              <a:t>Nota</a:t>
            </a:r>
            <a:r>
              <a:rPr lang="es-ES" sz="6000" b="1" dirty="0">
                <a:solidFill>
                  <a:srgbClr val="002060"/>
                </a:solidFill>
              </a:rPr>
              <a:t>: </a:t>
            </a:r>
            <a:r>
              <a:rPr lang="es-ES" sz="6000" b="1" dirty="0" smtClean="0">
                <a:solidFill>
                  <a:srgbClr val="002060"/>
                </a:solidFill>
              </a:rPr>
              <a:t>Dios </a:t>
            </a:r>
            <a:r>
              <a:rPr lang="es-ES" sz="6000" b="1" dirty="0">
                <a:solidFill>
                  <a:srgbClr val="002060"/>
                </a:solidFill>
              </a:rPr>
              <a:t>no les dio a Adán y Eva la </a:t>
            </a:r>
            <a:r>
              <a:rPr lang="es-ES" sz="6000" b="1" dirty="0">
                <a:solidFill>
                  <a:srgbClr val="C00000"/>
                </a:solidFill>
              </a:rPr>
              <a:t>opción de escoger </a:t>
            </a:r>
            <a:r>
              <a:rPr lang="es-ES" sz="6000" b="1" dirty="0">
                <a:solidFill>
                  <a:srgbClr val="002060"/>
                </a:solidFill>
              </a:rPr>
              <a:t>el árbol de cual no podían comer. </a:t>
            </a:r>
            <a:r>
              <a:rPr lang="es-ES" sz="6000" b="1" dirty="0" smtClean="0">
                <a:solidFill>
                  <a:srgbClr val="002060"/>
                </a:solidFill>
              </a:rPr>
              <a:t>Dios </a:t>
            </a:r>
            <a:r>
              <a:rPr lang="es-ES" sz="6000" b="1" dirty="0">
                <a:solidFill>
                  <a:srgbClr val="002060"/>
                </a:solidFill>
              </a:rPr>
              <a:t>mismo escogió el árbol especifico, se los mostró y esperaba que ellos se abstuvieran de </a:t>
            </a:r>
            <a:r>
              <a:rPr lang="es-ES" sz="6000" b="1" dirty="0" smtClean="0">
                <a:solidFill>
                  <a:srgbClr val="002060"/>
                </a:solidFill>
              </a:rPr>
              <a:t>comer </a:t>
            </a:r>
            <a:r>
              <a:rPr lang="es-ES" sz="6000" b="1" dirty="0">
                <a:solidFill>
                  <a:srgbClr val="002060"/>
                </a:solidFill>
              </a:rPr>
              <a:t>de él.</a:t>
            </a:r>
            <a:endParaRPr lang="es-ES" sz="6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Apariencia del árbol prohibido</a:t>
            </a:r>
            <a:endParaRPr lang="es-ES" sz="8000" u="sng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57200" y="427409"/>
            <a:ext cx="11090787" cy="470898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Lea cuidadosamente </a:t>
            </a:r>
            <a:r>
              <a:rPr lang="es-ES" sz="6000" b="1" dirty="0">
                <a:solidFill>
                  <a:srgbClr val="C00000"/>
                </a:solidFill>
              </a:rPr>
              <a:t>Génesis 2:15-17</a:t>
            </a:r>
            <a:r>
              <a:rPr lang="es-ES" sz="6000" b="1" dirty="0">
                <a:solidFill>
                  <a:srgbClr val="002060"/>
                </a:solidFill>
              </a:rPr>
              <a:t>. ¿Existe alguna evidencia que el árbol de la ciencia del </a:t>
            </a:r>
            <a:r>
              <a:rPr lang="es-ES" sz="6000" b="1" dirty="0" smtClean="0">
                <a:solidFill>
                  <a:srgbClr val="002060"/>
                </a:solidFill>
              </a:rPr>
              <a:t>bien </a:t>
            </a:r>
            <a:r>
              <a:rPr lang="es-ES" sz="6000" b="1" dirty="0">
                <a:solidFill>
                  <a:srgbClr val="002060"/>
                </a:solidFill>
              </a:rPr>
              <a:t>y el mal era diferente en su apariencia a los otros árboles del huerto?</a:t>
            </a:r>
          </a:p>
        </p:txBody>
      </p:sp>
    </p:spTree>
    <p:extLst>
      <p:ext uri="{BB962C8B-B14F-4D97-AF65-F5344CB8AC3E}">
        <p14:creationId xmlns:p14="http://schemas.microsoft.com/office/powerpoint/2010/main" val="12111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39862" y="856357"/>
            <a:ext cx="114292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 </a:t>
            </a:r>
            <a:r>
              <a:rPr lang="es-ES" sz="4800" b="1" dirty="0" smtClean="0">
                <a:solidFill>
                  <a:schemeClr val="bg1"/>
                </a:solidFill>
              </a:rPr>
              <a:t>“Tomó</a:t>
            </a:r>
            <a:r>
              <a:rPr lang="es-ES" sz="4800" b="1" dirty="0">
                <a:solidFill>
                  <a:schemeClr val="bg1"/>
                </a:solidFill>
              </a:rPr>
              <a:t>, pues, Jehová Dios al hombre, y lo puso en el huerto de Edén, para que lo labrara y lo guardase. </a:t>
            </a:r>
            <a:r>
              <a:rPr lang="es-ES" sz="4800" b="1" dirty="0">
                <a:solidFill>
                  <a:srgbClr val="C00000"/>
                </a:solidFill>
              </a:rPr>
              <a:t>16</a:t>
            </a:r>
            <a:r>
              <a:rPr lang="es-ES" sz="4800" b="1" dirty="0">
                <a:solidFill>
                  <a:schemeClr val="bg1"/>
                </a:solidFill>
              </a:rPr>
              <a:t> Y mandó Jehová Dios al hombre, diciendo: De todo árbol del huerto podrás comer; </a:t>
            </a:r>
            <a:r>
              <a:rPr lang="es-ES" sz="4800" b="1" dirty="0">
                <a:solidFill>
                  <a:srgbClr val="C00000"/>
                </a:solidFill>
              </a:rPr>
              <a:t>17</a:t>
            </a:r>
            <a:r>
              <a:rPr lang="es-ES" sz="4800" b="1" dirty="0">
                <a:solidFill>
                  <a:schemeClr val="bg1"/>
                </a:solidFill>
              </a:rPr>
              <a:t> mas del árbol de la ciencia del bien y del mal no comerás; porque el día que de él comieres, ciertamente morirás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rgbClr val="CB6A86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solidFill>
                  <a:srgbClr val="C00000"/>
                </a:solidFill>
              </a:rPr>
              <a:t>Gn</a:t>
            </a:r>
            <a:r>
              <a:rPr lang="es-ES" sz="3600" b="1" dirty="0" smtClean="0">
                <a:solidFill>
                  <a:srgbClr val="C00000"/>
                </a:solidFill>
              </a:rPr>
              <a:t>. 2: 15-17</a:t>
            </a:r>
            <a:endParaRPr lang="es-E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34181" y="217714"/>
            <a:ext cx="11282048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u="sng" dirty="0">
                <a:solidFill>
                  <a:srgbClr val="FF0000"/>
                </a:solidFill>
              </a:rPr>
              <a:t>Nota</a:t>
            </a:r>
            <a:r>
              <a:rPr lang="es-ES" sz="5400" b="1" dirty="0">
                <a:solidFill>
                  <a:srgbClr val="002060"/>
                </a:solidFill>
              </a:rPr>
              <a:t>: No hay evidencia alguna que el árbol prohibido era </a:t>
            </a:r>
            <a:r>
              <a:rPr lang="es-ES" sz="5400" b="1" dirty="0">
                <a:solidFill>
                  <a:srgbClr val="FF0000"/>
                </a:solidFill>
              </a:rPr>
              <a:t>diferente en su apariencia</a:t>
            </a:r>
            <a:r>
              <a:rPr lang="es-ES" sz="5400" b="1" dirty="0">
                <a:solidFill>
                  <a:srgbClr val="002060"/>
                </a:solidFill>
              </a:rPr>
              <a:t> a los </a:t>
            </a:r>
            <a:r>
              <a:rPr lang="es-ES" sz="5400" b="1" dirty="0" smtClean="0">
                <a:solidFill>
                  <a:srgbClr val="002060"/>
                </a:solidFill>
              </a:rPr>
              <a:t>otros </a:t>
            </a:r>
            <a:r>
              <a:rPr lang="es-ES" sz="5400" b="1" dirty="0">
                <a:solidFill>
                  <a:srgbClr val="002060"/>
                </a:solidFill>
              </a:rPr>
              <a:t>árboles del huerto. No se nos dice que era más alto o brillante. Tampoco se nos dice </a:t>
            </a:r>
            <a:r>
              <a:rPr lang="es-ES" sz="5400" b="1" dirty="0" smtClean="0">
                <a:solidFill>
                  <a:srgbClr val="002060"/>
                </a:solidFill>
              </a:rPr>
              <a:t>que </a:t>
            </a:r>
            <a:r>
              <a:rPr lang="es-ES" sz="5400" b="1" dirty="0">
                <a:solidFill>
                  <a:srgbClr val="002060"/>
                </a:solidFill>
              </a:rPr>
              <a:t>tenía un fruto distinto que los demás árboles. </a:t>
            </a:r>
          </a:p>
        </p:txBody>
      </p:sp>
    </p:spTree>
    <p:extLst>
      <p:ext uri="{BB962C8B-B14F-4D97-AF65-F5344CB8AC3E}">
        <p14:creationId xmlns:p14="http://schemas.microsoft.com/office/powerpoint/2010/main" val="29926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04683" y="571675"/>
            <a:ext cx="10869561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002060"/>
                </a:solidFill>
              </a:rPr>
              <a:t>Lo </a:t>
            </a:r>
            <a:r>
              <a:rPr lang="es-ES" sz="5400" b="1" dirty="0">
                <a:solidFill>
                  <a:srgbClr val="002060"/>
                </a:solidFill>
              </a:rPr>
              <a:t>que hacía que fuera diferente no era su </a:t>
            </a:r>
            <a:r>
              <a:rPr lang="es-ES" sz="5400" b="1" dirty="0" smtClean="0">
                <a:solidFill>
                  <a:srgbClr val="002060"/>
                </a:solidFill>
              </a:rPr>
              <a:t>apariencia </a:t>
            </a:r>
            <a:r>
              <a:rPr lang="es-ES" sz="5400" b="1" dirty="0">
                <a:solidFill>
                  <a:srgbClr val="002060"/>
                </a:solidFill>
              </a:rPr>
              <a:t>externa sino el hecho que Dios lo había apartado de los demás. El árbol se </a:t>
            </a:r>
            <a:r>
              <a:rPr lang="es-ES" sz="5400" b="1" dirty="0" smtClean="0">
                <a:solidFill>
                  <a:srgbClr val="002060"/>
                </a:solidFill>
              </a:rPr>
              <a:t>identificaba </a:t>
            </a:r>
            <a:r>
              <a:rPr lang="es-ES" sz="5400" b="1" dirty="0">
                <a:solidFill>
                  <a:srgbClr val="002060"/>
                </a:solidFill>
              </a:rPr>
              <a:t>por </a:t>
            </a:r>
            <a:r>
              <a:rPr lang="es-ES" sz="5400" b="1" dirty="0">
                <a:solidFill>
                  <a:srgbClr val="FF0000"/>
                </a:solidFill>
              </a:rPr>
              <a:t>el </a:t>
            </a:r>
            <a:r>
              <a:rPr lang="es-ES" sz="5400" b="1" dirty="0" smtClean="0">
                <a:solidFill>
                  <a:srgbClr val="FF0000"/>
                </a:solidFill>
              </a:rPr>
              <a:t>lugar </a:t>
            </a:r>
            <a:r>
              <a:rPr lang="es-ES" sz="5400" b="1" dirty="0" smtClean="0">
                <a:solidFill>
                  <a:srgbClr val="002060"/>
                </a:solidFill>
              </a:rPr>
              <a:t>a </a:t>
            </a:r>
            <a:r>
              <a:rPr lang="es-ES" sz="5400" b="1" dirty="0">
                <a:solidFill>
                  <a:srgbClr val="002060"/>
                </a:solidFill>
              </a:rPr>
              <a:t>donde se encontraba </a:t>
            </a:r>
            <a:r>
              <a:rPr lang="es-ES" sz="5400" b="1" dirty="0">
                <a:solidFill>
                  <a:srgbClr val="FF0000"/>
                </a:solidFill>
              </a:rPr>
              <a:t>[en el </a:t>
            </a:r>
            <a:r>
              <a:rPr lang="es-ES" sz="5400" b="1" dirty="0" smtClean="0">
                <a:solidFill>
                  <a:srgbClr val="FF0000"/>
                </a:solidFill>
              </a:rPr>
              <a:t>centro del huerto] </a:t>
            </a:r>
            <a:r>
              <a:rPr lang="es-ES" sz="5400" b="1" dirty="0" smtClean="0">
                <a:solidFill>
                  <a:srgbClr val="002060"/>
                </a:solidFill>
              </a:rPr>
              <a:t>y </a:t>
            </a:r>
            <a:r>
              <a:rPr lang="es-ES" sz="5400" b="1" dirty="0">
                <a:solidFill>
                  <a:srgbClr val="002060"/>
                </a:solidFill>
              </a:rPr>
              <a:t>no por su apariencia.</a:t>
            </a:r>
          </a:p>
        </p:txBody>
      </p:sp>
    </p:spTree>
    <p:extLst>
      <p:ext uri="{BB962C8B-B14F-4D97-AF65-F5344CB8AC3E}">
        <p14:creationId xmlns:p14="http://schemas.microsoft.com/office/powerpoint/2010/main" val="24355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3556" y="742838"/>
            <a:ext cx="114292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“A Adán y a Eva se les permitió comer de cada árbol del huerto, con excepción de uno. Había </a:t>
            </a:r>
            <a:r>
              <a:rPr lang="es-ES" sz="4400" b="1" dirty="0" smtClean="0">
                <a:solidFill>
                  <a:schemeClr val="bg1"/>
                </a:solidFill>
              </a:rPr>
              <a:t>una </a:t>
            </a:r>
            <a:r>
              <a:rPr lang="es-ES" sz="4400" b="1" dirty="0">
                <a:solidFill>
                  <a:schemeClr val="bg1"/>
                </a:solidFill>
              </a:rPr>
              <a:t>sola prohibición. El árbol prohibido era </a:t>
            </a:r>
            <a:r>
              <a:rPr lang="es-ES" sz="4400" b="1" dirty="0">
                <a:solidFill>
                  <a:srgbClr val="FFFF00"/>
                </a:solidFill>
              </a:rPr>
              <a:t>tan atractivo y hermoso como cualquiera de </a:t>
            </a:r>
            <a:r>
              <a:rPr lang="es-ES" sz="4400" b="1" dirty="0" smtClean="0">
                <a:solidFill>
                  <a:srgbClr val="FFFF00"/>
                </a:solidFill>
              </a:rPr>
              <a:t>los </a:t>
            </a:r>
            <a:r>
              <a:rPr lang="es-ES" sz="4400" b="1" dirty="0">
                <a:solidFill>
                  <a:srgbClr val="FFFF00"/>
                </a:solidFill>
              </a:rPr>
              <a:t>árboles del huerto</a:t>
            </a:r>
            <a:r>
              <a:rPr lang="es-ES" sz="4400" b="1" dirty="0">
                <a:solidFill>
                  <a:schemeClr val="bg1"/>
                </a:solidFill>
              </a:rPr>
              <a:t>. Se lo llamó el árbol del conocimiento, porque al participar de ese árbol, </a:t>
            </a:r>
          </a:p>
          <a:p>
            <a:r>
              <a:rPr lang="es-ES" sz="4400" b="1" dirty="0">
                <a:solidFill>
                  <a:schemeClr val="bg1"/>
                </a:solidFill>
              </a:rPr>
              <a:t>del cual Dios había dicho “no comerás” (Génesis 2:17), tendrían un conocimiento del pecado y </a:t>
            </a:r>
          </a:p>
          <a:p>
            <a:r>
              <a:rPr lang="es-ES" sz="4400" b="1" dirty="0">
                <a:solidFill>
                  <a:schemeClr val="bg1"/>
                </a:solidFill>
              </a:rPr>
              <a:t>experimentarían la desobediencia</a:t>
            </a:r>
            <a:r>
              <a:rPr lang="es-ES" sz="4400" b="1" dirty="0" smtClean="0">
                <a:solidFill>
                  <a:schemeClr val="bg1"/>
                </a:solidFill>
              </a:rPr>
              <a:t>.” </a:t>
            </a:r>
            <a:endParaRPr lang="es-ES" sz="4000" b="1" dirty="0">
              <a:solidFill>
                <a:srgbClr val="CB6A86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A Fin de Conocerle, p. 16</a:t>
            </a:r>
          </a:p>
        </p:txBody>
      </p:sp>
    </p:spTree>
    <p:extLst>
      <p:ext uri="{BB962C8B-B14F-4D97-AF65-F5344CB8AC3E}">
        <p14:creationId xmlns:p14="http://schemas.microsoft.com/office/powerpoint/2010/main" val="27362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Dueño del árbol</a:t>
            </a:r>
            <a:endParaRPr lang="es-ES" sz="8000" u="sng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24806" y="116601"/>
            <a:ext cx="11151483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600" b="1" dirty="0" smtClean="0">
                <a:solidFill>
                  <a:srgbClr val="002060"/>
                </a:solidFill>
              </a:rPr>
              <a:t>Creer </a:t>
            </a:r>
            <a:r>
              <a:rPr lang="es-ES" sz="6600" b="1" dirty="0">
                <a:solidFill>
                  <a:srgbClr val="002060"/>
                </a:solidFill>
              </a:rPr>
              <a:t>que Jesús era su creador era un asunto de fe, pero no de fe ciega. Dios nunca nos pide </a:t>
            </a:r>
          </a:p>
          <a:p>
            <a:pPr>
              <a:buClr>
                <a:srgbClr val="FF0000"/>
              </a:buClr>
            </a:pPr>
            <a:r>
              <a:rPr lang="es-ES" sz="6600" b="1" dirty="0">
                <a:solidFill>
                  <a:srgbClr val="002060"/>
                </a:solidFill>
              </a:rPr>
              <a:t>que creamos sin darnos evidencia visible sobre la cual basar nuestra fe.</a:t>
            </a:r>
          </a:p>
        </p:txBody>
      </p:sp>
    </p:spTree>
    <p:extLst>
      <p:ext uri="{BB962C8B-B14F-4D97-AF65-F5344CB8AC3E}">
        <p14:creationId xmlns:p14="http://schemas.microsoft.com/office/powerpoint/2010/main" val="16211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44059" y="1745728"/>
            <a:ext cx="114882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De Jehová es la tierra y su plenitud; el mundo, y los que en él habitan. </a:t>
            </a:r>
            <a:r>
              <a:rPr lang="es-ES" sz="5400" b="1" dirty="0" smtClean="0">
                <a:solidFill>
                  <a:srgbClr val="FF0000"/>
                </a:solidFill>
              </a:rPr>
              <a:t>2</a:t>
            </a:r>
            <a:r>
              <a:rPr lang="es-ES" sz="5400" b="1" dirty="0" smtClean="0">
                <a:solidFill>
                  <a:schemeClr val="bg1"/>
                </a:solidFill>
              </a:rPr>
              <a:t> Porque él </a:t>
            </a:r>
            <a:r>
              <a:rPr lang="es-ES" sz="5400" b="1" dirty="0">
                <a:solidFill>
                  <a:schemeClr val="bg1"/>
                </a:solidFill>
              </a:rPr>
              <a:t>la fundó sobre los mares, y la afirmó sobre los ríos.”</a:t>
            </a:r>
            <a:endParaRPr lang="es-ES" sz="4800" b="1" dirty="0">
              <a:solidFill>
                <a:srgbClr val="CB6A86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Salmo 24:1, 2: </a:t>
            </a:r>
            <a:r>
              <a:rPr lang="es-ES" sz="3600" b="1" dirty="0" smtClean="0"/>
              <a:t>¿</a:t>
            </a:r>
            <a:r>
              <a:rPr lang="es-ES" sz="3600" b="1" dirty="0"/>
              <a:t>A quién le pertenecían todos los árboles del huerto? </a:t>
            </a:r>
          </a:p>
        </p:txBody>
      </p:sp>
    </p:spTree>
    <p:extLst>
      <p:ext uri="{BB962C8B-B14F-4D97-AF65-F5344CB8AC3E}">
        <p14:creationId xmlns:p14="http://schemas.microsoft.com/office/powerpoint/2010/main" val="16920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04683" y="571675"/>
            <a:ext cx="10869561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u="sng" dirty="0">
                <a:solidFill>
                  <a:srgbClr val="FF0000"/>
                </a:solidFill>
              </a:rPr>
              <a:t>Nota</a:t>
            </a:r>
            <a:r>
              <a:rPr lang="es-ES" sz="4800" b="1" dirty="0">
                <a:solidFill>
                  <a:srgbClr val="002060"/>
                </a:solidFill>
              </a:rPr>
              <a:t>: Todos los </a:t>
            </a:r>
            <a:r>
              <a:rPr lang="es-ES" sz="4800" b="1" dirty="0" smtClean="0">
                <a:solidFill>
                  <a:srgbClr val="002060"/>
                </a:solidFill>
              </a:rPr>
              <a:t>árboles </a:t>
            </a:r>
            <a:r>
              <a:rPr lang="es-ES" sz="4800" b="1" dirty="0">
                <a:solidFill>
                  <a:srgbClr val="002060"/>
                </a:solidFill>
              </a:rPr>
              <a:t>del huerto le pertenecían a Dios por haberlos creado. Pero el árbol </a:t>
            </a:r>
            <a:r>
              <a:rPr lang="es-ES" sz="4800" b="1" dirty="0" smtClean="0">
                <a:solidFill>
                  <a:srgbClr val="002060"/>
                </a:solidFill>
              </a:rPr>
              <a:t>prohibido </a:t>
            </a:r>
            <a:r>
              <a:rPr lang="es-ES" sz="4800" b="1" dirty="0">
                <a:solidFill>
                  <a:srgbClr val="002060"/>
                </a:solidFill>
              </a:rPr>
              <a:t>estaba </a:t>
            </a:r>
            <a:r>
              <a:rPr lang="es-ES" sz="4800" b="1" dirty="0">
                <a:solidFill>
                  <a:srgbClr val="FF0000"/>
                </a:solidFill>
              </a:rPr>
              <a:t>en una categoría especial</a:t>
            </a:r>
            <a:r>
              <a:rPr lang="es-ES" sz="4800" b="1" dirty="0">
                <a:solidFill>
                  <a:srgbClr val="002060"/>
                </a:solidFill>
              </a:rPr>
              <a:t>—le pertenecía exclusivamente a Dios en un </a:t>
            </a:r>
            <a:r>
              <a:rPr lang="es-ES" sz="4800" b="1" dirty="0" smtClean="0">
                <a:solidFill>
                  <a:srgbClr val="002060"/>
                </a:solidFill>
              </a:rPr>
              <a:t>sentido </a:t>
            </a:r>
            <a:r>
              <a:rPr lang="es-ES" sz="4800" b="1" dirty="0">
                <a:solidFill>
                  <a:srgbClr val="002060"/>
                </a:solidFill>
              </a:rPr>
              <a:t>especial. Aun cuando los demás arboles le pertenecían a Dios, al hombre se les </a:t>
            </a:r>
          </a:p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permitió usarlos para su propio deleite. </a:t>
            </a:r>
          </a:p>
        </p:txBody>
      </p:sp>
    </p:spTree>
    <p:extLst>
      <p:ext uri="{BB962C8B-B14F-4D97-AF65-F5344CB8AC3E}">
        <p14:creationId xmlns:p14="http://schemas.microsoft.com/office/powerpoint/2010/main" val="29488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04683" y="571675"/>
            <a:ext cx="10869561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002060"/>
                </a:solidFill>
              </a:rPr>
              <a:t>Pero </a:t>
            </a:r>
            <a:r>
              <a:rPr lang="es-ES" sz="5400" b="1" dirty="0">
                <a:solidFill>
                  <a:srgbClr val="002060"/>
                </a:solidFill>
              </a:rPr>
              <a:t>este árbol </a:t>
            </a:r>
            <a:r>
              <a:rPr lang="es-ES" sz="5400" b="1" dirty="0" smtClean="0">
                <a:solidFill>
                  <a:srgbClr val="002060"/>
                </a:solidFill>
              </a:rPr>
              <a:t>en </a:t>
            </a:r>
            <a:r>
              <a:rPr lang="es-ES" sz="5400" b="1" dirty="0">
                <a:solidFill>
                  <a:srgbClr val="002060"/>
                </a:solidFill>
              </a:rPr>
              <a:t>particular no debía el hombre </a:t>
            </a:r>
            <a:r>
              <a:rPr lang="es-ES" sz="5400" b="1" dirty="0" smtClean="0">
                <a:solidFill>
                  <a:srgbClr val="002060"/>
                </a:solidFill>
              </a:rPr>
              <a:t>usarlo</a:t>
            </a:r>
            <a:r>
              <a:rPr lang="es-ES" sz="5400" b="1" dirty="0">
                <a:solidFill>
                  <a:srgbClr val="002060"/>
                </a:solidFill>
              </a:rPr>
              <a:t>.</a:t>
            </a:r>
          </a:p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FF0000"/>
                </a:solidFill>
              </a:rPr>
              <a:t>¿Cuánto del árbol le pertenecía a Dios? </a:t>
            </a:r>
            <a:r>
              <a:rPr lang="es-ES" sz="5400" b="1" dirty="0">
                <a:solidFill>
                  <a:srgbClr val="002060"/>
                </a:solidFill>
              </a:rPr>
              <a:t>¿No podía el hombre comer, aunque fuera un pedacito </a:t>
            </a:r>
            <a:r>
              <a:rPr lang="es-ES" sz="5400" b="1" dirty="0" smtClean="0">
                <a:solidFill>
                  <a:srgbClr val="002060"/>
                </a:solidFill>
              </a:rPr>
              <a:t>de </a:t>
            </a:r>
            <a:r>
              <a:rPr lang="es-ES" sz="5400" b="1" dirty="0">
                <a:solidFill>
                  <a:srgbClr val="002060"/>
                </a:solidFill>
              </a:rPr>
              <a:t>un fruto? ¡No! ¡El árbol en su totalidad les estaba prohibido!</a:t>
            </a:r>
          </a:p>
        </p:txBody>
      </p:sp>
    </p:spTree>
    <p:extLst>
      <p:ext uri="{BB962C8B-B14F-4D97-AF65-F5344CB8AC3E}">
        <p14:creationId xmlns:p14="http://schemas.microsoft.com/office/powerpoint/2010/main" val="7515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Rechazo del Creador</a:t>
            </a:r>
            <a:endParaRPr lang="es-ES" sz="8000" u="sng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44059" y="1745728"/>
            <a:ext cx="114882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Entonces la serpiente dijo a la mujer: No moriréis; </a:t>
            </a:r>
            <a:r>
              <a:rPr lang="es-ES" sz="5400" b="1" dirty="0">
                <a:solidFill>
                  <a:srgbClr val="FF0000"/>
                </a:solidFill>
              </a:rPr>
              <a:t>5</a:t>
            </a:r>
            <a:r>
              <a:rPr lang="es-ES" sz="5400" b="1" dirty="0">
                <a:solidFill>
                  <a:schemeClr val="bg1"/>
                </a:solidFill>
              </a:rPr>
              <a:t> sino que sabe Dios que el </a:t>
            </a:r>
            <a:r>
              <a:rPr lang="es-ES" sz="5400" b="1" dirty="0" smtClean="0">
                <a:solidFill>
                  <a:schemeClr val="bg1"/>
                </a:solidFill>
              </a:rPr>
              <a:t>día </a:t>
            </a:r>
            <a:r>
              <a:rPr lang="es-ES" sz="5400" b="1" dirty="0">
                <a:solidFill>
                  <a:schemeClr val="bg1"/>
                </a:solidFill>
              </a:rPr>
              <a:t>que comáis de él, serán abiertos vuestros ojos, y </a:t>
            </a:r>
            <a:r>
              <a:rPr lang="es-ES" sz="5400" b="1" dirty="0">
                <a:solidFill>
                  <a:srgbClr val="FFFF00"/>
                </a:solidFill>
              </a:rPr>
              <a:t>seréis como Dios</a:t>
            </a:r>
            <a:r>
              <a:rPr lang="es-ES" sz="5400" b="1" dirty="0">
                <a:solidFill>
                  <a:schemeClr val="bg1"/>
                </a:solidFill>
              </a:rPr>
              <a:t>, sabiendo el bien y el </a:t>
            </a:r>
            <a:r>
              <a:rPr lang="es-ES" sz="5400" b="1" dirty="0" smtClean="0">
                <a:solidFill>
                  <a:schemeClr val="bg1"/>
                </a:solidFill>
              </a:rPr>
              <a:t>mal</a:t>
            </a:r>
            <a:r>
              <a:rPr lang="es-ES" sz="54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Génesis 3:4, 5: </a:t>
            </a:r>
            <a:r>
              <a:rPr lang="es-ES" sz="3600" b="1" dirty="0" smtClean="0"/>
              <a:t>¿</a:t>
            </a:r>
            <a:r>
              <a:rPr lang="es-ES" sz="3600" b="1" dirty="0"/>
              <a:t>Qué le dijo la serpiente a Eva que ella y su esposo llegarían a ser </a:t>
            </a:r>
            <a:r>
              <a:rPr lang="es-ES" sz="3600" b="1" u="sng" dirty="0"/>
              <a:t>si comían del árbol</a:t>
            </a:r>
            <a:r>
              <a:rPr lang="es-ES" sz="3600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433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82323" y="117693"/>
            <a:ext cx="11017046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u="sng" dirty="0">
                <a:solidFill>
                  <a:srgbClr val="FF0000"/>
                </a:solidFill>
              </a:rPr>
              <a:t>Preguntas de Eva: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5400" b="1" dirty="0" smtClean="0">
                <a:solidFill>
                  <a:srgbClr val="002060"/>
                </a:solidFill>
              </a:rPr>
              <a:t>Dios </a:t>
            </a:r>
            <a:r>
              <a:rPr lang="es-ES" sz="5400" b="1" dirty="0">
                <a:solidFill>
                  <a:srgbClr val="002060"/>
                </a:solidFill>
              </a:rPr>
              <a:t>le había advertido a Eva que sería mejor no acercase siquiera al árbol pues al </a:t>
            </a:r>
            <a:r>
              <a:rPr lang="es-ES" sz="5400" b="1" dirty="0" smtClean="0">
                <a:solidFill>
                  <a:srgbClr val="002060"/>
                </a:solidFill>
              </a:rPr>
              <a:t>hacerlo </a:t>
            </a:r>
            <a:r>
              <a:rPr lang="es-ES" sz="5400" b="1" dirty="0">
                <a:solidFill>
                  <a:srgbClr val="002060"/>
                </a:solidFill>
              </a:rPr>
              <a:t>estaría en peligro.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5400" b="1" dirty="0" smtClean="0">
                <a:solidFill>
                  <a:srgbClr val="002060"/>
                </a:solidFill>
              </a:rPr>
              <a:t>Eva </a:t>
            </a:r>
            <a:r>
              <a:rPr lang="es-ES" sz="5400" b="1" dirty="0">
                <a:solidFill>
                  <a:srgbClr val="002060"/>
                </a:solidFill>
              </a:rPr>
              <a:t>se preguntó: ¿Por qué nos prohibió Dios este árbol en particular? </a:t>
            </a:r>
          </a:p>
        </p:txBody>
      </p:sp>
    </p:spTree>
    <p:extLst>
      <p:ext uri="{BB962C8B-B14F-4D97-AF65-F5344CB8AC3E}">
        <p14:creationId xmlns:p14="http://schemas.microsoft.com/office/powerpoint/2010/main" val="36394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04683" y="571675"/>
            <a:ext cx="10869561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¿</a:t>
            </a:r>
            <a:r>
              <a:rPr lang="es-ES" sz="4800" b="1" dirty="0">
                <a:solidFill>
                  <a:srgbClr val="002060"/>
                </a:solidFill>
              </a:rPr>
              <a:t>Será que de verdad vinimos de las manos de Dios o será que Dios nos mintió? 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¿</a:t>
            </a:r>
            <a:r>
              <a:rPr lang="es-ES" sz="4800" b="1" dirty="0">
                <a:solidFill>
                  <a:srgbClr val="002060"/>
                </a:solidFill>
              </a:rPr>
              <a:t>Acaso vimos a Dios crear </a:t>
            </a:r>
            <a:r>
              <a:rPr lang="es-ES" sz="4800" b="1" dirty="0" smtClean="0">
                <a:solidFill>
                  <a:srgbClr val="002060"/>
                </a:solidFill>
              </a:rPr>
              <a:t>el mundo con </a:t>
            </a:r>
            <a:r>
              <a:rPr lang="es-ES" sz="4800" b="1" dirty="0">
                <a:solidFill>
                  <a:srgbClr val="002060"/>
                </a:solidFill>
              </a:rPr>
              <a:t>nuestros propios ojos? 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¿</a:t>
            </a:r>
            <a:r>
              <a:rPr lang="es-ES" sz="4800" b="1" dirty="0">
                <a:solidFill>
                  <a:srgbClr val="002060"/>
                </a:solidFill>
              </a:rPr>
              <a:t>Acaso no podría haber otra explicación de nuestra existencia?</a:t>
            </a:r>
          </a:p>
        </p:txBody>
      </p:sp>
    </p:spTree>
    <p:extLst>
      <p:ext uri="{BB962C8B-B14F-4D97-AF65-F5344CB8AC3E}">
        <p14:creationId xmlns:p14="http://schemas.microsoft.com/office/powerpoint/2010/main" val="12332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01445" y="217714"/>
            <a:ext cx="10869561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u="sng" dirty="0">
                <a:solidFill>
                  <a:srgbClr val="FF0000"/>
                </a:solidFill>
              </a:rPr>
              <a:t>La Lógica de Satanás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Satanás </a:t>
            </a:r>
            <a:r>
              <a:rPr lang="es-ES" sz="4800" b="1" dirty="0">
                <a:solidFill>
                  <a:srgbClr val="002060"/>
                </a:solidFill>
              </a:rPr>
              <a:t>hizo cuatro cosas para llevar a Eva a la transgresión: Hizo un </a:t>
            </a:r>
            <a:r>
              <a:rPr lang="es-ES" sz="4800" b="1" dirty="0" smtClean="0">
                <a:solidFill>
                  <a:srgbClr val="002060"/>
                </a:solidFill>
              </a:rPr>
              <a:t>milagro mentiroso</a:t>
            </a:r>
            <a:r>
              <a:rPr lang="es-ES" sz="4800" b="1" dirty="0">
                <a:solidFill>
                  <a:srgbClr val="002060"/>
                </a:solidFill>
              </a:rPr>
              <a:t>, adulteró la palabra de Dios, llevó a Eva a depender de sus cinco </a:t>
            </a:r>
            <a:r>
              <a:rPr lang="es-ES" sz="4800" b="1" dirty="0" smtClean="0">
                <a:solidFill>
                  <a:srgbClr val="002060"/>
                </a:solidFill>
              </a:rPr>
              <a:t>sentidos, y la </a:t>
            </a:r>
            <a:r>
              <a:rPr lang="es-ES" sz="4800" b="1" dirty="0">
                <a:solidFill>
                  <a:srgbClr val="002060"/>
                </a:solidFill>
              </a:rPr>
              <a:t>llevó a </a:t>
            </a:r>
            <a:r>
              <a:rPr lang="es-ES" sz="4800" b="1" u="sng" dirty="0">
                <a:solidFill>
                  <a:srgbClr val="002060"/>
                </a:solidFill>
              </a:rPr>
              <a:t>confiar en su lógica en lugar de confiar en la palabra de Dios</a:t>
            </a:r>
            <a:r>
              <a:rPr lang="es-ES" sz="4800" b="1" dirty="0">
                <a:solidFill>
                  <a:srgbClr val="002060"/>
                </a:solidFill>
              </a:rPr>
              <a:t>. </a:t>
            </a:r>
          </a:p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 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86697" y="572435"/>
            <a:ext cx="10869561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5400" b="1" dirty="0" smtClean="0">
                <a:solidFill>
                  <a:srgbClr val="002060"/>
                </a:solidFill>
              </a:rPr>
              <a:t>Lea </a:t>
            </a:r>
            <a:r>
              <a:rPr lang="es-ES" sz="5400" b="1" dirty="0">
                <a:solidFill>
                  <a:srgbClr val="002060"/>
                </a:solidFill>
              </a:rPr>
              <a:t>Génesis 3:1-4 y se dará cuenta que la explicación alternativa de Satanás tenía </a:t>
            </a:r>
            <a:r>
              <a:rPr lang="es-ES" sz="5400" b="1" dirty="0" smtClean="0">
                <a:solidFill>
                  <a:srgbClr val="002060"/>
                </a:solidFill>
              </a:rPr>
              <a:t>lógica superficialmente</a:t>
            </a:r>
            <a:r>
              <a:rPr lang="es-ES" sz="5400" b="1" dirty="0">
                <a:solidFill>
                  <a:srgbClr val="002060"/>
                </a:solidFill>
              </a:rPr>
              <a:t>. Para estar segura, Eva debía confiar implícitamente en </a:t>
            </a:r>
            <a:r>
              <a:rPr lang="es-ES" sz="5400" b="1" dirty="0" smtClean="0">
                <a:solidFill>
                  <a:srgbClr val="002060"/>
                </a:solidFill>
              </a:rPr>
              <a:t>la palabra </a:t>
            </a:r>
            <a:r>
              <a:rPr lang="es-ES" sz="5400" b="1" dirty="0">
                <a:solidFill>
                  <a:srgbClr val="002060"/>
                </a:solidFill>
              </a:rPr>
              <a:t>de Dios sin cuestionar ni razonar. </a:t>
            </a:r>
          </a:p>
        </p:txBody>
      </p:sp>
    </p:spTree>
    <p:extLst>
      <p:ext uri="{BB962C8B-B14F-4D97-AF65-F5344CB8AC3E}">
        <p14:creationId xmlns:p14="http://schemas.microsoft.com/office/powerpoint/2010/main" val="19990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68710" y="890321"/>
            <a:ext cx="111055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“Pero la serpiente era astuta, más que todos los animales del campo que Jehová Dios había hecho; la cual dijo a la mujer: ¿Conque Dios os ha dicho: No comáis de todo árbol del huerto? </a:t>
            </a:r>
            <a:r>
              <a:rPr lang="es-ES" sz="4000" b="1" dirty="0">
                <a:solidFill>
                  <a:srgbClr val="FF0000"/>
                </a:solidFill>
              </a:rPr>
              <a:t>2</a:t>
            </a:r>
            <a:r>
              <a:rPr lang="es-ES" sz="4000" b="1" dirty="0">
                <a:solidFill>
                  <a:schemeClr val="bg1"/>
                </a:solidFill>
              </a:rPr>
              <a:t> Y la mujer respondió a la serpiente: Del fruto de los árboles del huerto podemos comer; </a:t>
            </a:r>
            <a:r>
              <a:rPr lang="es-ES" sz="4000" b="1" dirty="0">
                <a:solidFill>
                  <a:srgbClr val="FF0000"/>
                </a:solidFill>
              </a:rPr>
              <a:t>3</a:t>
            </a:r>
            <a:r>
              <a:rPr lang="es-ES" sz="4000" b="1" dirty="0">
                <a:solidFill>
                  <a:schemeClr val="bg1"/>
                </a:solidFill>
              </a:rPr>
              <a:t> pero del fruto del árbol que está en medio del huerto dijo Dios: No comeréis de él, ni le tocaréis, para que no muráis. </a:t>
            </a:r>
            <a:r>
              <a:rPr lang="es-ES" sz="4000" b="1" dirty="0">
                <a:solidFill>
                  <a:srgbClr val="FF0000"/>
                </a:solidFill>
              </a:rPr>
              <a:t>4</a:t>
            </a:r>
            <a:r>
              <a:rPr lang="es-ES" sz="4000" b="1" dirty="0">
                <a:solidFill>
                  <a:schemeClr val="bg1"/>
                </a:solidFill>
              </a:rPr>
              <a:t> Entonces la serpiente dijo a la mujer: No moriréis;.”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Génesis </a:t>
            </a:r>
            <a:r>
              <a:rPr lang="es-ES" sz="3600" b="1" dirty="0" smtClean="0">
                <a:solidFill>
                  <a:srgbClr val="FF0000"/>
                </a:solidFill>
              </a:rPr>
              <a:t>3:1-4: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9570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24806" y="512364"/>
            <a:ext cx="11151483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u="sng" dirty="0">
                <a:solidFill>
                  <a:srgbClr val="FF0000"/>
                </a:solidFill>
              </a:rPr>
              <a:t>Ninguna prueba absoluta o demostración</a:t>
            </a:r>
            <a:r>
              <a:rPr lang="es-ES" sz="4800" b="1" dirty="0">
                <a:solidFill>
                  <a:srgbClr val="002060"/>
                </a:solidFill>
              </a:rPr>
              <a:t>: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Eva </a:t>
            </a:r>
            <a:r>
              <a:rPr lang="es-ES" sz="4800" b="1" dirty="0">
                <a:solidFill>
                  <a:srgbClr val="002060"/>
                </a:solidFill>
              </a:rPr>
              <a:t>no tenía ninguna prueba absoluta que Dios era su Creador.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Ella </a:t>
            </a:r>
            <a:r>
              <a:rPr lang="es-ES" sz="4800" b="1" dirty="0">
                <a:solidFill>
                  <a:srgbClr val="002060"/>
                </a:solidFill>
              </a:rPr>
              <a:t>no vio a Dios crear nada.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No </a:t>
            </a:r>
            <a:r>
              <a:rPr lang="es-ES" sz="4800" b="1" dirty="0">
                <a:solidFill>
                  <a:srgbClr val="002060"/>
                </a:solidFill>
              </a:rPr>
              <a:t>hubo ninguna demostración.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Eva </a:t>
            </a:r>
            <a:r>
              <a:rPr lang="es-ES" sz="4800" b="1" dirty="0">
                <a:solidFill>
                  <a:srgbClr val="002060"/>
                </a:solidFill>
              </a:rPr>
              <a:t>debía sencillamente confiar en la palabra de Dios.</a:t>
            </a:r>
          </a:p>
        </p:txBody>
      </p:sp>
    </p:spTree>
    <p:extLst>
      <p:ext uri="{BB962C8B-B14F-4D97-AF65-F5344CB8AC3E}">
        <p14:creationId xmlns:p14="http://schemas.microsoft.com/office/powerpoint/2010/main" val="37475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04683" y="571675"/>
            <a:ext cx="10869561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u="sng" dirty="0">
                <a:solidFill>
                  <a:srgbClr val="FF0000"/>
                </a:solidFill>
              </a:rPr>
              <a:t>Nota</a:t>
            </a:r>
            <a:r>
              <a:rPr lang="es-ES" sz="5400" b="1" dirty="0">
                <a:solidFill>
                  <a:srgbClr val="002060"/>
                </a:solidFill>
              </a:rPr>
              <a:t>: El propósito de la prueba que le dio Dios a Adán y Eva fue ver si ellos le reconocían </a:t>
            </a:r>
            <a:r>
              <a:rPr lang="es-ES" sz="5400" b="1" dirty="0" smtClean="0">
                <a:solidFill>
                  <a:srgbClr val="002060"/>
                </a:solidFill>
              </a:rPr>
              <a:t>como </a:t>
            </a:r>
            <a:r>
              <a:rPr lang="es-ES" sz="5400" b="1" dirty="0">
                <a:solidFill>
                  <a:srgbClr val="002060"/>
                </a:solidFill>
              </a:rPr>
              <a:t>el único Dios verdadero y su Creador. En su tentación Satanás no estaba insinuando </a:t>
            </a:r>
            <a:r>
              <a:rPr lang="es-ES" sz="5400" b="1" dirty="0" smtClean="0">
                <a:solidFill>
                  <a:srgbClr val="002060"/>
                </a:solidFill>
              </a:rPr>
              <a:t>que </a:t>
            </a:r>
            <a:r>
              <a:rPr lang="es-ES" sz="5400" b="1" dirty="0">
                <a:solidFill>
                  <a:srgbClr val="002060"/>
                </a:solidFill>
              </a:rPr>
              <a:t>al comer del árbol ellos llegarían a ser diosecitos. </a:t>
            </a:r>
          </a:p>
        </p:txBody>
      </p:sp>
    </p:spTree>
    <p:extLst>
      <p:ext uri="{BB962C8B-B14F-4D97-AF65-F5344CB8AC3E}">
        <p14:creationId xmlns:p14="http://schemas.microsoft.com/office/powerpoint/2010/main" val="6199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04683" y="571675"/>
            <a:ext cx="10869561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002060"/>
                </a:solidFill>
              </a:rPr>
              <a:t>Estaba </a:t>
            </a:r>
            <a:r>
              <a:rPr lang="es-ES" sz="5400" b="1" dirty="0">
                <a:solidFill>
                  <a:srgbClr val="002060"/>
                </a:solidFill>
              </a:rPr>
              <a:t>insinuándole a Eva que </a:t>
            </a:r>
            <a:r>
              <a:rPr lang="es-ES" sz="5400" b="1" dirty="0" smtClean="0">
                <a:solidFill>
                  <a:srgbClr val="002060"/>
                </a:solidFill>
              </a:rPr>
              <a:t>Dios mismo </a:t>
            </a:r>
            <a:r>
              <a:rPr lang="es-ES" sz="5400" b="1" dirty="0">
                <a:solidFill>
                  <a:srgbClr val="002060"/>
                </a:solidFill>
              </a:rPr>
              <a:t>había comido del árbol en un pasado y al hacerlo había llegado a ser Dios y que ellos </a:t>
            </a:r>
            <a:r>
              <a:rPr lang="es-ES" sz="5400" b="1" dirty="0" smtClean="0">
                <a:solidFill>
                  <a:srgbClr val="002060"/>
                </a:solidFill>
              </a:rPr>
              <a:t>serían también </a:t>
            </a:r>
            <a:r>
              <a:rPr lang="es-ES" sz="5400" b="1" dirty="0">
                <a:solidFill>
                  <a:srgbClr val="002060"/>
                </a:solidFill>
              </a:rPr>
              <a:t>Dios si comían. La palabra hebrea ‘</a:t>
            </a:r>
            <a:r>
              <a:rPr lang="es-ES" sz="5400" b="1" dirty="0">
                <a:solidFill>
                  <a:srgbClr val="FF0000"/>
                </a:solidFill>
              </a:rPr>
              <a:t>Dios</a:t>
            </a:r>
            <a:r>
              <a:rPr lang="es-ES" sz="5400" b="1" dirty="0">
                <a:solidFill>
                  <a:srgbClr val="002060"/>
                </a:solidFill>
              </a:rPr>
              <a:t>’ en Génesis 3:5 es </a:t>
            </a:r>
            <a:r>
              <a:rPr lang="es-ES" sz="5400" b="1" i="1" dirty="0" err="1">
                <a:solidFill>
                  <a:srgbClr val="FF0000"/>
                </a:solidFill>
              </a:rPr>
              <a:t>Elohim</a:t>
            </a:r>
            <a:r>
              <a:rPr lang="es-ES" sz="54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77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519291"/>
            <a:ext cx="11129532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 smtClean="0">
                <a:solidFill>
                  <a:srgbClr val="002060"/>
                </a:solidFill>
              </a:rPr>
              <a:t>Esta </a:t>
            </a:r>
            <a:r>
              <a:rPr lang="es-ES" sz="4400" b="1" dirty="0">
                <a:solidFill>
                  <a:srgbClr val="002060"/>
                </a:solidFill>
              </a:rPr>
              <a:t>es </a:t>
            </a:r>
            <a:r>
              <a:rPr lang="es-ES" sz="4400" b="1" dirty="0" smtClean="0">
                <a:solidFill>
                  <a:srgbClr val="002060"/>
                </a:solidFill>
              </a:rPr>
              <a:t>la </a:t>
            </a:r>
            <a:r>
              <a:rPr lang="es-ES" sz="4400" b="1" dirty="0">
                <a:solidFill>
                  <a:srgbClr val="002060"/>
                </a:solidFill>
              </a:rPr>
              <a:t>palabra idéntica que se traduce ‘Dios’ en Génesis 1:1. Satanás atacó descaradamente a Dios </a:t>
            </a:r>
            <a:r>
              <a:rPr lang="es-ES" sz="4400" b="1" dirty="0" smtClean="0">
                <a:solidFill>
                  <a:srgbClr val="002060"/>
                </a:solidFill>
              </a:rPr>
              <a:t>como </a:t>
            </a:r>
            <a:r>
              <a:rPr lang="es-ES" sz="4400" b="1" dirty="0">
                <a:solidFill>
                  <a:srgbClr val="002060"/>
                </a:solidFill>
              </a:rPr>
              <a:t>Creador. No le estaba diciendo a Eva que sería un dios pequeño, sino que estaría en un </a:t>
            </a:r>
            <a:r>
              <a:rPr lang="es-ES" sz="4400" b="1" dirty="0" smtClean="0">
                <a:solidFill>
                  <a:srgbClr val="002060"/>
                </a:solidFill>
              </a:rPr>
              <a:t>nivel </a:t>
            </a:r>
            <a:r>
              <a:rPr lang="es-ES" sz="4400" b="1" dirty="0">
                <a:solidFill>
                  <a:srgbClr val="002060"/>
                </a:solidFill>
              </a:rPr>
              <a:t>de absoluta igualdad con Dios. Satanás sabía que la única manera de llevar a Adán y Eva </a:t>
            </a:r>
            <a:r>
              <a:rPr lang="es-ES" sz="4400" b="1" dirty="0" smtClean="0">
                <a:solidFill>
                  <a:srgbClr val="002060"/>
                </a:solidFill>
              </a:rPr>
              <a:t>a </a:t>
            </a:r>
            <a:r>
              <a:rPr lang="es-ES" sz="4400" b="1" dirty="0">
                <a:solidFill>
                  <a:srgbClr val="002060"/>
                </a:solidFill>
              </a:rPr>
              <a:t>deshonrar a su Creador, era llevándolos a comer del árbol que Dios se había reservado para </a:t>
            </a:r>
            <a:r>
              <a:rPr lang="es-ES" sz="4400" b="1" dirty="0" smtClean="0">
                <a:solidFill>
                  <a:srgbClr val="002060"/>
                </a:solidFill>
              </a:rPr>
              <a:t>sí mismo.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 engaño</a:t>
            </a:r>
          </a:p>
        </p:txBody>
      </p:sp>
    </p:spTree>
    <p:extLst>
      <p:ext uri="{BB962C8B-B14F-4D97-AF65-F5344CB8AC3E}">
        <p14:creationId xmlns:p14="http://schemas.microsoft.com/office/powerpoint/2010/main" val="11777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04684" y="1804721"/>
            <a:ext cx="108548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“Entonces Jehová Dios dijo a la mujer: ¿Qué es lo que has hecho? Y dijo la mujer: </a:t>
            </a:r>
            <a:r>
              <a:rPr lang="es-ES" sz="5400" b="1" dirty="0" smtClean="0">
                <a:solidFill>
                  <a:srgbClr val="FFFF00"/>
                </a:solidFill>
              </a:rPr>
              <a:t>La </a:t>
            </a:r>
            <a:r>
              <a:rPr lang="es-ES" sz="5400" b="1" dirty="0">
                <a:solidFill>
                  <a:srgbClr val="FFFF00"/>
                </a:solidFill>
              </a:rPr>
              <a:t>serpiente me engañó</a:t>
            </a:r>
            <a:r>
              <a:rPr lang="es-ES" sz="5400" b="1" dirty="0">
                <a:solidFill>
                  <a:schemeClr val="bg1"/>
                </a:solidFill>
              </a:rPr>
              <a:t>, y comí.”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Génesis 3:13: </a:t>
            </a:r>
            <a:r>
              <a:rPr lang="es-ES" sz="3600" b="1" dirty="0" smtClean="0"/>
              <a:t> ¿</a:t>
            </a:r>
            <a:r>
              <a:rPr lang="es-ES" sz="3600" b="1" dirty="0"/>
              <a:t>Qué excusa la ofreció Eva a Dios por haber comido del árbol</a:t>
            </a:r>
            <a:r>
              <a:rPr lang="es-ES" sz="3600" b="1" dirty="0" smtClean="0"/>
              <a:t>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6723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401304"/>
            <a:ext cx="11129532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u="sng" dirty="0">
                <a:solidFill>
                  <a:srgbClr val="FF0000"/>
                </a:solidFill>
              </a:rPr>
              <a:t>Nota: </a:t>
            </a:r>
            <a:r>
              <a:rPr lang="es-ES" sz="5400" b="1" dirty="0">
                <a:solidFill>
                  <a:srgbClr val="002060"/>
                </a:solidFill>
              </a:rPr>
              <a:t>La palabra ‘</a:t>
            </a:r>
            <a:r>
              <a:rPr lang="es-ES" sz="5400" b="1" u="sng" dirty="0">
                <a:solidFill>
                  <a:srgbClr val="002060"/>
                </a:solidFill>
              </a:rPr>
              <a:t>engañó</a:t>
            </a:r>
            <a:r>
              <a:rPr lang="es-ES" sz="5400" b="1" dirty="0">
                <a:solidFill>
                  <a:srgbClr val="002060"/>
                </a:solidFill>
              </a:rPr>
              <a:t>’ es significativa. Tres hechos vienen a la mente cuando se habla de </a:t>
            </a:r>
            <a:r>
              <a:rPr lang="es-ES" sz="5400" b="1" dirty="0" smtClean="0">
                <a:solidFill>
                  <a:srgbClr val="002060"/>
                </a:solidFill>
              </a:rPr>
              <a:t>lo </a:t>
            </a:r>
            <a:r>
              <a:rPr lang="es-ES" sz="5400" b="1" u="sng" dirty="0">
                <a:solidFill>
                  <a:srgbClr val="002060"/>
                </a:solidFill>
              </a:rPr>
              <a:t>genuino</a:t>
            </a:r>
            <a:r>
              <a:rPr lang="es-ES" sz="5400" b="1" dirty="0">
                <a:solidFill>
                  <a:srgbClr val="002060"/>
                </a:solidFill>
              </a:rPr>
              <a:t> y la </a:t>
            </a:r>
            <a:r>
              <a:rPr lang="es-ES" sz="5400" b="1" u="sng" dirty="0">
                <a:solidFill>
                  <a:srgbClr val="002060"/>
                </a:solidFill>
              </a:rPr>
              <a:t>falsificación</a:t>
            </a:r>
            <a:r>
              <a:rPr lang="es-ES" sz="5400" b="1" dirty="0">
                <a:solidFill>
                  <a:srgbClr val="002060"/>
                </a:solidFill>
              </a:rPr>
              <a:t>: 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/>
            </a:pPr>
            <a:r>
              <a:rPr lang="es-ES" sz="5400" b="1" dirty="0" smtClean="0">
                <a:solidFill>
                  <a:srgbClr val="002060"/>
                </a:solidFill>
              </a:rPr>
              <a:t>Mientras </a:t>
            </a:r>
            <a:r>
              <a:rPr lang="es-ES" sz="5400" b="1" dirty="0">
                <a:solidFill>
                  <a:srgbClr val="002060"/>
                </a:solidFill>
              </a:rPr>
              <a:t>más se parezca la falsificación a lo que es genuino más engañoso es</a:t>
            </a:r>
            <a:r>
              <a:rPr lang="es-ES" sz="5400" b="1" dirty="0" smtClean="0">
                <a:solidFill>
                  <a:srgbClr val="002060"/>
                </a:solidFill>
              </a:rPr>
              <a:t>.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814259"/>
            <a:ext cx="11129532" cy="42473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914400" indent="-914400">
              <a:buClr>
                <a:srgbClr val="FF0000"/>
              </a:buClr>
              <a:buFont typeface="+mj-lt"/>
              <a:buAutoNum type="arabicPeriod" startAt="2"/>
            </a:pPr>
            <a:r>
              <a:rPr lang="es-ES" sz="5400" b="1" dirty="0" smtClean="0">
                <a:solidFill>
                  <a:srgbClr val="002060"/>
                </a:solidFill>
              </a:rPr>
              <a:t>La </a:t>
            </a:r>
            <a:r>
              <a:rPr lang="es-ES" sz="5400" b="1" dirty="0">
                <a:solidFill>
                  <a:srgbClr val="002060"/>
                </a:solidFill>
              </a:rPr>
              <a:t>falsificación en casi todos los casos viene después de lo genuino.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 startAt="2"/>
            </a:pPr>
            <a:r>
              <a:rPr lang="es-ES" sz="5400" b="1" dirty="0" smtClean="0">
                <a:solidFill>
                  <a:srgbClr val="002060"/>
                </a:solidFill>
              </a:rPr>
              <a:t>La </a:t>
            </a:r>
            <a:r>
              <a:rPr lang="es-ES" sz="5400" b="1" dirty="0">
                <a:solidFill>
                  <a:srgbClr val="002060"/>
                </a:solidFill>
              </a:rPr>
              <a:t>única forma de detectar una falsificación es conociendo cabalmente lo que es </a:t>
            </a:r>
            <a:r>
              <a:rPr lang="es-ES" sz="5400" b="1" dirty="0" smtClean="0">
                <a:solidFill>
                  <a:srgbClr val="002060"/>
                </a:solidFill>
              </a:rPr>
              <a:t>genuino</a:t>
            </a:r>
            <a:r>
              <a:rPr lang="es-ES" sz="54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38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 castigo por transgredir</a:t>
            </a:r>
          </a:p>
        </p:txBody>
      </p:sp>
    </p:spTree>
    <p:extLst>
      <p:ext uri="{BB962C8B-B14F-4D97-AF65-F5344CB8AC3E}">
        <p14:creationId xmlns:p14="http://schemas.microsoft.com/office/powerpoint/2010/main" val="2428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60762" y="1509753"/>
            <a:ext cx="1085481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chemeClr val="bg1"/>
                </a:solidFill>
              </a:rPr>
              <a:t>más del árbol de la ciencia del bien y del mal no comerás; porque el día que de </a:t>
            </a:r>
            <a:r>
              <a:rPr lang="es-ES" sz="6600" b="1" dirty="0" smtClean="0">
                <a:solidFill>
                  <a:schemeClr val="bg1"/>
                </a:solidFill>
              </a:rPr>
              <a:t>él </a:t>
            </a:r>
            <a:r>
              <a:rPr lang="es-ES" sz="6600" b="1" dirty="0">
                <a:solidFill>
                  <a:schemeClr val="bg1"/>
                </a:solidFill>
              </a:rPr>
              <a:t>comieres, ciertamente </a:t>
            </a:r>
            <a:r>
              <a:rPr lang="es-ES" sz="6600" b="1" dirty="0">
                <a:solidFill>
                  <a:srgbClr val="FFFF00"/>
                </a:solidFill>
              </a:rPr>
              <a:t>morirás</a:t>
            </a:r>
            <a:r>
              <a:rPr lang="es-ES" sz="66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Génesis 2:17: </a:t>
            </a:r>
            <a:r>
              <a:rPr lang="es-ES" sz="3600" b="1" dirty="0" smtClean="0"/>
              <a:t>¿</a:t>
            </a:r>
            <a:r>
              <a:rPr lang="es-ES" sz="3600" b="1" dirty="0"/>
              <a:t>Cuál fue el castigo por haber comido del árbol prohibido</a:t>
            </a:r>
            <a:r>
              <a:rPr lang="es-ES" sz="3600" b="1" dirty="0" smtClean="0"/>
              <a:t>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3510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 gran prueba final</a:t>
            </a:r>
          </a:p>
        </p:txBody>
      </p:sp>
    </p:spTree>
    <p:extLst>
      <p:ext uri="{BB962C8B-B14F-4D97-AF65-F5344CB8AC3E}">
        <p14:creationId xmlns:p14="http://schemas.microsoft.com/office/powerpoint/2010/main" val="28073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24806" y="116601"/>
            <a:ext cx="11151483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u="sng" dirty="0">
                <a:solidFill>
                  <a:srgbClr val="FF0000"/>
                </a:solidFill>
              </a:rPr>
              <a:t>Adán y Eva tenían evidencia: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Pero </a:t>
            </a:r>
            <a:r>
              <a:rPr lang="es-ES" sz="4400" b="1" dirty="0">
                <a:solidFill>
                  <a:srgbClr val="002060"/>
                </a:solidFill>
              </a:rPr>
              <a:t>Adán y Eva si tenían evidencias que Dios era el Creador.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Vivían </a:t>
            </a:r>
            <a:r>
              <a:rPr lang="es-ES" sz="4400" b="1" dirty="0">
                <a:solidFill>
                  <a:srgbClr val="002060"/>
                </a:solidFill>
              </a:rPr>
              <a:t>en un mundo espectacular.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>
                <a:solidFill>
                  <a:srgbClr val="002060"/>
                </a:solidFill>
              </a:rPr>
              <a:t>T</a:t>
            </a:r>
            <a:r>
              <a:rPr lang="es-ES" sz="4400" b="1" dirty="0" smtClean="0">
                <a:solidFill>
                  <a:srgbClr val="002060"/>
                </a:solidFill>
              </a:rPr>
              <a:t>enían </a:t>
            </a:r>
            <a:r>
              <a:rPr lang="es-ES" sz="4400" b="1" dirty="0">
                <a:solidFill>
                  <a:srgbClr val="002060"/>
                </a:solidFill>
              </a:rPr>
              <a:t>una relación matrimonial perfecta.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Jesús </a:t>
            </a:r>
            <a:r>
              <a:rPr lang="es-ES" sz="4400" b="1" dirty="0">
                <a:solidFill>
                  <a:srgbClr val="002060"/>
                </a:solidFill>
              </a:rPr>
              <a:t>hablaba con ellos cara a cara.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Tenían </a:t>
            </a:r>
            <a:r>
              <a:rPr lang="es-ES" sz="4400" b="1" dirty="0">
                <a:solidFill>
                  <a:srgbClr val="002060"/>
                </a:solidFill>
              </a:rPr>
              <a:t>plenitud de paz, gozo y felicidad.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Tenían </a:t>
            </a:r>
            <a:r>
              <a:rPr lang="es-ES" sz="4400" b="1" dirty="0">
                <a:solidFill>
                  <a:srgbClr val="002060"/>
                </a:solidFill>
              </a:rPr>
              <a:t>abundante evidencia sobre la cual basar su fe en el Creador.</a:t>
            </a:r>
          </a:p>
        </p:txBody>
      </p:sp>
    </p:spTree>
    <p:extLst>
      <p:ext uri="{BB962C8B-B14F-4D97-AF65-F5344CB8AC3E}">
        <p14:creationId xmlns:p14="http://schemas.microsoft.com/office/powerpoint/2010/main" val="21171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57523" y="1296836"/>
            <a:ext cx="1085481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 </a:t>
            </a:r>
            <a:r>
              <a:rPr lang="es-ES" sz="6600" b="1" dirty="0">
                <a:solidFill>
                  <a:schemeClr val="bg1"/>
                </a:solidFill>
              </a:rPr>
              <a:t>“</a:t>
            </a:r>
            <a:r>
              <a:rPr lang="es-ES" sz="6600" b="1" dirty="0">
                <a:solidFill>
                  <a:srgbClr val="FFFF00"/>
                </a:solidFill>
              </a:rPr>
              <a:t>Por la fe entendemos </a:t>
            </a:r>
            <a:r>
              <a:rPr lang="es-ES" sz="6600" b="1" dirty="0">
                <a:solidFill>
                  <a:schemeClr val="bg1"/>
                </a:solidFill>
              </a:rPr>
              <a:t>haber sido constituido el universo por la palabra </a:t>
            </a:r>
            <a:r>
              <a:rPr lang="es-ES" sz="6600" b="1" dirty="0" smtClean="0">
                <a:solidFill>
                  <a:schemeClr val="bg1"/>
                </a:solidFill>
              </a:rPr>
              <a:t>de Dios</a:t>
            </a:r>
            <a:r>
              <a:rPr lang="es-ES" sz="6600" b="1" dirty="0">
                <a:solidFill>
                  <a:schemeClr val="bg1"/>
                </a:solidFill>
              </a:rPr>
              <a:t>, de modo que lo que se ve fue hecho de lo que no se veía.”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Hebreos 11:3</a:t>
            </a:r>
            <a:r>
              <a:rPr lang="es-ES" sz="3600" b="1" dirty="0" smtClean="0">
                <a:solidFill>
                  <a:srgbClr val="FF0000"/>
                </a:solidFill>
              </a:rPr>
              <a:t>:</a:t>
            </a:r>
            <a:r>
              <a:rPr lang="es-ES" sz="3600" b="1" dirty="0" smtClean="0"/>
              <a:t> ¿</a:t>
            </a:r>
            <a:r>
              <a:rPr lang="es-ES" sz="3600" b="1" dirty="0"/>
              <a:t>Tenemos hoy alguna prueba absoluta que Dios fue el Creador</a:t>
            </a:r>
            <a:r>
              <a:rPr lang="es-ES" sz="3600" b="1" dirty="0" smtClean="0"/>
              <a:t>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1144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531370"/>
            <a:ext cx="11129532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u="sng" dirty="0">
                <a:solidFill>
                  <a:srgbClr val="FF0000"/>
                </a:solidFill>
              </a:rPr>
              <a:t>Nota: </a:t>
            </a:r>
            <a:r>
              <a:rPr lang="es-ES" sz="4800" b="1" dirty="0" smtClean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002060"/>
                </a:solidFill>
              </a:rPr>
              <a:t>No tenemos hoy más pruebas empíricas, racionales, históricas y científicas que las que </a:t>
            </a:r>
            <a:r>
              <a:rPr lang="es-ES" sz="4800" b="1" dirty="0" smtClean="0">
                <a:solidFill>
                  <a:srgbClr val="002060"/>
                </a:solidFill>
              </a:rPr>
              <a:t>tenían </a:t>
            </a:r>
            <a:r>
              <a:rPr lang="es-ES" sz="4800" b="1" dirty="0">
                <a:solidFill>
                  <a:srgbClr val="002060"/>
                </a:solidFill>
              </a:rPr>
              <a:t>Adán y Eva. Al fin y al cabo, hay muchas explicaciones plausibles para el origen del </a:t>
            </a:r>
            <a:r>
              <a:rPr lang="es-ES" sz="4800" b="1" dirty="0" smtClean="0">
                <a:solidFill>
                  <a:srgbClr val="002060"/>
                </a:solidFill>
              </a:rPr>
              <a:t>mundo—Big </a:t>
            </a:r>
            <a:r>
              <a:rPr lang="es-ES" sz="4800" b="1" dirty="0" err="1">
                <a:solidFill>
                  <a:srgbClr val="002060"/>
                </a:solidFill>
              </a:rPr>
              <a:t>Bang</a:t>
            </a:r>
            <a:r>
              <a:rPr lang="es-ES" sz="4800" b="1" dirty="0">
                <a:solidFill>
                  <a:srgbClr val="002060"/>
                </a:solidFill>
              </a:rPr>
              <a:t>, generación espontánea, diseño inteligente, la creación progresiva, etc. </a:t>
            </a:r>
          </a:p>
        </p:txBody>
      </p:sp>
    </p:spTree>
    <p:extLst>
      <p:ext uri="{BB962C8B-B14F-4D97-AF65-F5344CB8AC3E}">
        <p14:creationId xmlns:p14="http://schemas.microsoft.com/office/powerpoint/2010/main" val="19962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716036"/>
            <a:ext cx="11129532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002060"/>
                </a:solidFill>
              </a:rPr>
              <a:t>El hecho </a:t>
            </a:r>
            <a:r>
              <a:rPr lang="es-ES" sz="5400" b="1" dirty="0">
                <a:solidFill>
                  <a:srgbClr val="002060"/>
                </a:solidFill>
              </a:rPr>
              <a:t>es que solo podemos tener certeza que Dios es el Creador porque así lo dice la palabra </a:t>
            </a:r>
            <a:r>
              <a:rPr lang="es-ES" sz="5400" b="1" dirty="0" smtClean="0">
                <a:solidFill>
                  <a:srgbClr val="002060"/>
                </a:solidFill>
              </a:rPr>
              <a:t>de </a:t>
            </a:r>
            <a:r>
              <a:rPr lang="es-ES" sz="5400" b="1" dirty="0">
                <a:solidFill>
                  <a:srgbClr val="002060"/>
                </a:solidFill>
              </a:rPr>
              <a:t>Dios. Nos es menester aceptar este hecho por la fe aun cuando hay mucha evidencia para </a:t>
            </a:r>
          </a:p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fortalecer nuestra fe.</a:t>
            </a:r>
          </a:p>
        </p:txBody>
      </p:sp>
    </p:spTree>
    <p:extLst>
      <p:ext uri="{BB962C8B-B14F-4D97-AF65-F5344CB8AC3E}">
        <p14:creationId xmlns:p14="http://schemas.microsoft.com/office/powerpoint/2010/main" val="12377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Mandato positivo y negativo</a:t>
            </a:r>
          </a:p>
        </p:txBody>
      </p:sp>
    </p:spTree>
    <p:extLst>
      <p:ext uri="{BB962C8B-B14F-4D97-AF65-F5344CB8AC3E}">
        <p14:creationId xmlns:p14="http://schemas.microsoft.com/office/powerpoint/2010/main" val="24216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60762" y="2063752"/>
            <a:ext cx="10854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chemeClr val="bg1"/>
                </a:solidFill>
              </a:rPr>
              <a:t>“</a:t>
            </a:r>
            <a:r>
              <a:rPr lang="es-ES" sz="7200" b="1" dirty="0">
                <a:solidFill>
                  <a:srgbClr val="FFFF00"/>
                </a:solidFill>
              </a:rPr>
              <a:t>Seis días trabajarás</a:t>
            </a:r>
            <a:r>
              <a:rPr lang="es-ES" sz="7200" b="1" dirty="0">
                <a:solidFill>
                  <a:schemeClr val="bg1"/>
                </a:solidFill>
              </a:rPr>
              <a:t>, y </a:t>
            </a:r>
            <a:r>
              <a:rPr lang="es-ES" sz="7200" b="1" dirty="0">
                <a:solidFill>
                  <a:srgbClr val="FFFF00"/>
                </a:solidFill>
              </a:rPr>
              <a:t>harás toda tu obra </a:t>
            </a:r>
            <a:r>
              <a:rPr lang="es-ES" sz="7200" b="1" dirty="0">
                <a:solidFill>
                  <a:schemeClr val="bg1"/>
                </a:solidFill>
              </a:rPr>
              <a:t>. . 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 Éxodo 20:9: </a:t>
            </a:r>
            <a:r>
              <a:rPr lang="es-ES" sz="3600" b="1" dirty="0" smtClean="0"/>
              <a:t>¿</a:t>
            </a:r>
            <a:r>
              <a:rPr lang="es-ES" sz="3600" b="1" dirty="0"/>
              <a:t>Qué mandato positivo dio Dios en el cuarto mandamiento de su ley</a:t>
            </a:r>
            <a:r>
              <a:rPr lang="es-ES" sz="3600" b="1" dirty="0" smtClean="0"/>
              <a:t>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3706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416864"/>
            <a:ext cx="11129532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u="sng" dirty="0">
                <a:solidFill>
                  <a:srgbClr val="FF0000"/>
                </a:solidFill>
              </a:rPr>
              <a:t>Nota</a:t>
            </a:r>
            <a:r>
              <a:rPr lang="es-ES" sz="5400" b="1" dirty="0">
                <a:solidFill>
                  <a:srgbClr val="002060"/>
                </a:solidFill>
              </a:rPr>
              <a:t>: Dios especificó que el hombre podía comer de todos los </a:t>
            </a:r>
            <a:r>
              <a:rPr lang="es-ES" sz="5400" b="1" dirty="0" smtClean="0">
                <a:solidFill>
                  <a:srgbClr val="002060"/>
                </a:solidFill>
              </a:rPr>
              <a:t>árboles </a:t>
            </a:r>
            <a:r>
              <a:rPr lang="es-ES" sz="5400" b="1" dirty="0">
                <a:solidFill>
                  <a:srgbClr val="002060"/>
                </a:solidFill>
              </a:rPr>
              <a:t>del huerto. En forma </a:t>
            </a:r>
            <a:r>
              <a:rPr lang="es-ES" sz="5400" b="1" dirty="0" smtClean="0">
                <a:solidFill>
                  <a:srgbClr val="002060"/>
                </a:solidFill>
              </a:rPr>
              <a:t>similar </a:t>
            </a:r>
            <a:r>
              <a:rPr lang="es-ES" sz="5400" b="1" dirty="0">
                <a:solidFill>
                  <a:srgbClr val="002060"/>
                </a:solidFill>
              </a:rPr>
              <a:t>Dios especificó que </a:t>
            </a:r>
            <a:r>
              <a:rPr lang="es-ES" sz="5400" b="1" dirty="0">
                <a:solidFill>
                  <a:srgbClr val="FF0000"/>
                </a:solidFill>
              </a:rPr>
              <a:t>los primeros seis días </a:t>
            </a:r>
            <a:r>
              <a:rPr lang="es-ES" sz="5400" b="1" dirty="0">
                <a:solidFill>
                  <a:srgbClr val="002060"/>
                </a:solidFill>
              </a:rPr>
              <a:t>de la semana son para desempeñar </a:t>
            </a:r>
          </a:p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nuestras </a:t>
            </a:r>
            <a:r>
              <a:rPr lang="es-ES" sz="5400" b="1" dirty="0">
                <a:solidFill>
                  <a:srgbClr val="FF0000"/>
                </a:solidFill>
              </a:rPr>
              <a:t>actividades seculares y personales</a:t>
            </a:r>
            <a:r>
              <a:rPr lang="es-ES" sz="54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22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60762" y="1459068"/>
            <a:ext cx="108548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más el </a:t>
            </a:r>
            <a:r>
              <a:rPr lang="es-ES" sz="5400" b="1" dirty="0">
                <a:solidFill>
                  <a:srgbClr val="FFFF00"/>
                </a:solidFill>
              </a:rPr>
              <a:t>séptimo día es </a:t>
            </a:r>
            <a:r>
              <a:rPr lang="es-ES" sz="5400" b="1" u="sng" dirty="0">
                <a:solidFill>
                  <a:srgbClr val="FFFF00"/>
                </a:solidFill>
              </a:rPr>
              <a:t>reposo</a:t>
            </a:r>
            <a:r>
              <a:rPr lang="es-ES" sz="5400" b="1" dirty="0">
                <a:solidFill>
                  <a:srgbClr val="FFFF00"/>
                </a:solidFill>
              </a:rPr>
              <a:t> </a:t>
            </a:r>
            <a:r>
              <a:rPr lang="es-ES" sz="5400" b="1" dirty="0">
                <a:solidFill>
                  <a:schemeClr val="bg1"/>
                </a:solidFill>
              </a:rPr>
              <a:t>para Jehová tu Dios; no hagas en él obra </a:t>
            </a:r>
          </a:p>
          <a:p>
            <a:r>
              <a:rPr lang="es-ES" sz="5400" b="1" dirty="0">
                <a:solidFill>
                  <a:schemeClr val="bg1"/>
                </a:solidFill>
              </a:rPr>
              <a:t>alguna, tú, ni tu hijo, ni tu hija, ni tu siervo, ni tu criada, ni tu bestia, ni tu extranjero que está </a:t>
            </a:r>
            <a:r>
              <a:rPr lang="es-ES" sz="5400" b="1" dirty="0" smtClean="0">
                <a:solidFill>
                  <a:schemeClr val="bg1"/>
                </a:solidFill>
              </a:rPr>
              <a:t>dentro </a:t>
            </a:r>
            <a:r>
              <a:rPr lang="es-ES" sz="5400" b="1" dirty="0">
                <a:solidFill>
                  <a:schemeClr val="bg1"/>
                </a:solidFill>
              </a:rPr>
              <a:t>de tus puertas</a:t>
            </a:r>
            <a:r>
              <a:rPr lang="es-ES" sz="5400" b="1" dirty="0" smtClean="0">
                <a:solidFill>
                  <a:schemeClr val="bg1"/>
                </a:solidFill>
              </a:rPr>
              <a:t>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Éxodo 20:10: </a:t>
            </a:r>
            <a:r>
              <a:rPr lang="es-ES" sz="3600" b="1" dirty="0" smtClean="0"/>
              <a:t> ¿</a:t>
            </a:r>
            <a:r>
              <a:rPr lang="es-ES" sz="3600" b="1" dirty="0"/>
              <a:t>Qué mandato negativo dio Dios en el cuarto mandamiento de su ley</a:t>
            </a:r>
            <a:r>
              <a:rPr lang="es-ES" sz="3600" b="1" dirty="0" smtClean="0"/>
              <a:t>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0046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52525" y="1245599"/>
            <a:ext cx="4230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Árbol de la ciencia del bien y del mal no se distinguía...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645393" y="133777"/>
            <a:ext cx="4224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Árbol en el centro del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Edén es una…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39585" y="4226947"/>
            <a:ext cx="4218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Para detectar una falsificación...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45394" y="5455909"/>
            <a:ext cx="4357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Mandato del cuarto mandamiento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39585" y="2984912"/>
            <a:ext cx="3982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3200" dirty="0" err="1">
                <a:solidFill>
                  <a:schemeClr val="accent1">
                    <a:lumMod val="50000"/>
                  </a:schemeClr>
                </a:solidFill>
              </a:rPr>
              <a:t>Milagro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 mentiroso </a:t>
            </a:r>
            <a:r>
              <a:rPr lang="pt-BR" sz="320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pt-BR" sz="3200" smtClean="0">
                <a:solidFill>
                  <a:schemeClr val="accent1">
                    <a:lumMod val="50000"/>
                  </a:schemeClr>
                </a:solidFill>
              </a:rPr>
              <a:t>Satanás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320029" y="3555345"/>
            <a:ext cx="5525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por su apariencia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281977" y="1210995"/>
            <a:ext cx="4130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noProof="0" dirty="0" smtClean="0">
                <a:solidFill>
                  <a:prstClr val="black"/>
                </a:solidFill>
              </a:rPr>
              <a:t>p</a:t>
            </a:r>
            <a:r>
              <a:rPr lang="es-ES" sz="3200" dirty="0" err="1" smtClean="0">
                <a:solidFill>
                  <a:prstClr val="black"/>
                </a:solidFill>
              </a:rPr>
              <a:t>rueba</a:t>
            </a:r>
            <a:r>
              <a:rPr lang="es-ES" sz="3200" dirty="0" smtClean="0">
                <a:solidFill>
                  <a:prstClr val="black"/>
                </a:solidFill>
              </a:rPr>
              <a:t> </a:t>
            </a:r>
            <a:r>
              <a:rPr lang="es-ES" sz="3200" dirty="0">
                <a:solidFill>
                  <a:prstClr val="black"/>
                </a:solidFill>
              </a:rPr>
              <a:t>de la lealtad de Adán y Eva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255302" y="276912"/>
            <a:ext cx="576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hay que conocer lo genuino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255302" y="2383170"/>
            <a:ext cx="5463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Reposar en Jehová los sábados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351089" y="5461137"/>
            <a:ext cx="5325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 smtClean="0">
                <a:solidFill>
                  <a:srgbClr val="C00000"/>
                </a:solidFill>
                <a:latin typeface="Calibri" panose="020F0502020204030204"/>
              </a:rPr>
              <a:t>G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Adulteró la Palabra para convencer a Eva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320029" y="4473169"/>
            <a:ext cx="5260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DO" sz="3000" dirty="0">
                <a:solidFill>
                  <a:srgbClr val="C00000"/>
                </a:solidFill>
                <a:latin typeface="Calibri" panose="020F0502020204030204"/>
              </a:rPr>
              <a:t>E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p</a:t>
            </a:r>
            <a:r>
              <a:rPr lang="es-ES" sz="3200" noProof="0" dirty="0" err="1" smtClean="0">
                <a:solidFill>
                  <a:prstClr val="black"/>
                </a:solidFill>
              </a:rPr>
              <a:t>or</a:t>
            </a:r>
            <a:r>
              <a:rPr lang="es-ES" sz="3200" noProof="0" dirty="0" smtClean="0">
                <a:solidFill>
                  <a:prstClr val="black"/>
                </a:solidFill>
              </a:rPr>
              <a:t> su ubicación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95040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 prueba en el medio</a:t>
            </a:r>
          </a:p>
        </p:txBody>
      </p:sp>
    </p:spTree>
    <p:extLst>
      <p:ext uri="{BB962C8B-B14F-4D97-AF65-F5344CB8AC3E}">
        <p14:creationId xmlns:p14="http://schemas.microsoft.com/office/powerpoint/2010/main" val="4941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645535"/>
            <a:ext cx="11129532" cy="50167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8000" b="1" dirty="0" smtClean="0">
                <a:solidFill>
                  <a:srgbClr val="002060"/>
                </a:solidFill>
              </a:rPr>
              <a:t>¿</a:t>
            </a:r>
            <a:r>
              <a:rPr lang="es-ES" sz="8000" b="1" dirty="0">
                <a:solidFill>
                  <a:srgbClr val="002060"/>
                </a:solidFill>
              </a:rPr>
              <a:t>En qué lugar cree usted que se encuentra el cuarto mandamiento en la ley de Dios?</a:t>
            </a:r>
          </a:p>
        </p:txBody>
      </p:sp>
    </p:spTree>
    <p:extLst>
      <p:ext uri="{BB962C8B-B14F-4D97-AF65-F5344CB8AC3E}">
        <p14:creationId xmlns:p14="http://schemas.microsoft.com/office/powerpoint/2010/main" val="31928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1774" y="742838"/>
            <a:ext cx="114127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Dios nunca nos exige que creamos sin darnos suficiente evidencia sobre </a:t>
            </a:r>
            <a:r>
              <a:rPr lang="es-ES" sz="5400" b="1" dirty="0" smtClean="0">
                <a:solidFill>
                  <a:schemeClr val="bg1"/>
                </a:solidFill>
              </a:rPr>
              <a:t>la </a:t>
            </a:r>
            <a:r>
              <a:rPr lang="es-ES" sz="5400" b="1" dirty="0">
                <a:solidFill>
                  <a:schemeClr val="bg1"/>
                </a:solidFill>
              </a:rPr>
              <a:t>cual fundar nuestra fe. Su existencia, su carácter, la veracidad de su Palabra, todas estas </a:t>
            </a:r>
            <a:r>
              <a:rPr lang="es-ES" sz="5400" b="1" dirty="0" smtClean="0">
                <a:solidFill>
                  <a:schemeClr val="bg1"/>
                </a:solidFill>
              </a:rPr>
              <a:t>cosas </a:t>
            </a:r>
            <a:r>
              <a:rPr lang="es-ES" sz="5400" b="1" dirty="0">
                <a:solidFill>
                  <a:schemeClr val="bg1"/>
                </a:solidFill>
              </a:rPr>
              <a:t>están establecidas por abundantes testimonios que </a:t>
            </a:r>
            <a:r>
              <a:rPr lang="es-ES" sz="5400" b="1" dirty="0">
                <a:solidFill>
                  <a:srgbClr val="FFFF00"/>
                </a:solidFill>
              </a:rPr>
              <a:t>apelan a nuestra razón</a:t>
            </a:r>
            <a:r>
              <a:rPr lang="es-ES" sz="5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El Camino a Cristo, p. 105.</a:t>
            </a:r>
          </a:p>
        </p:txBody>
      </p:sp>
    </p:spTree>
    <p:extLst>
      <p:ext uri="{BB962C8B-B14F-4D97-AF65-F5344CB8AC3E}">
        <p14:creationId xmlns:p14="http://schemas.microsoft.com/office/powerpoint/2010/main" val="33683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416864"/>
            <a:ext cx="11129532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u="sng" dirty="0">
                <a:solidFill>
                  <a:srgbClr val="C00000"/>
                </a:solidFill>
              </a:rPr>
              <a:t>Nota</a:t>
            </a:r>
            <a:r>
              <a:rPr lang="es-ES" sz="5400" b="1" dirty="0">
                <a:solidFill>
                  <a:srgbClr val="002060"/>
                </a:solidFill>
              </a:rPr>
              <a:t>: El árbol que probó la fe de Adán y Eva se encontraba en </a:t>
            </a:r>
            <a:r>
              <a:rPr lang="es-ES" sz="5400" b="1" dirty="0">
                <a:solidFill>
                  <a:srgbClr val="C00000"/>
                </a:solidFill>
              </a:rPr>
              <a:t>el centro del huerto</a:t>
            </a:r>
            <a:r>
              <a:rPr lang="es-ES" sz="5400" b="1" dirty="0">
                <a:solidFill>
                  <a:srgbClr val="002060"/>
                </a:solidFill>
              </a:rPr>
              <a:t>. Asimismo, </a:t>
            </a:r>
            <a:r>
              <a:rPr lang="es-ES" sz="5400" b="1" dirty="0" smtClean="0">
                <a:solidFill>
                  <a:srgbClr val="002060"/>
                </a:solidFill>
              </a:rPr>
              <a:t>el </a:t>
            </a:r>
            <a:r>
              <a:rPr lang="es-ES" sz="5400" b="1" dirty="0">
                <a:solidFill>
                  <a:srgbClr val="002060"/>
                </a:solidFill>
              </a:rPr>
              <a:t>mandamiento del sábado se encuentra </a:t>
            </a:r>
            <a:r>
              <a:rPr lang="es-ES" sz="5400" b="1" dirty="0">
                <a:solidFill>
                  <a:srgbClr val="C00000"/>
                </a:solidFill>
              </a:rPr>
              <a:t>en el centro de la ley de Dios</a:t>
            </a:r>
            <a:r>
              <a:rPr lang="es-ES" sz="5400" b="1" dirty="0">
                <a:solidFill>
                  <a:srgbClr val="002060"/>
                </a:solidFill>
              </a:rPr>
              <a:t>. Afirma el Espíritu de </a:t>
            </a:r>
          </a:p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Profecía:</a:t>
            </a:r>
          </a:p>
        </p:txBody>
      </p:sp>
    </p:spTree>
    <p:extLst>
      <p:ext uri="{BB962C8B-B14F-4D97-AF65-F5344CB8AC3E}">
        <p14:creationId xmlns:p14="http://schemas.microsoft.com/office/powerpoint/2010/main" val="4557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98530" y="957623"/>
            <a:ext cx="108548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“Jesús levantó la cubierta del arca y vi las tablas de piedra en que estaban escritos los diez mandamientos. Me asombré al ver el cuarto mandamiento </a:t>
            </a:r>
            <a:r>
              <a:rPr lang="es-ES" sz="4000" b="1" dirty="0">
                <a:solidFill>
                  <a:srgbClr val="FFFF00"/>
                </a:solidFill>
              </a:rPr>
              <a:t>en el mismo centro de los diez preceptos</a:t>
            </a:r>
            <a:r>
              <a:rPr lang="es-ES" sz="4000" b="1" dirty="0">
                <a:solidFill>
                  <a:schemeClr val="bg1"/>
                </a:solidFill>
              </a:rPr>
              <a:t>, con una </a:t>
            </a:r>
            <a:r>
              <a:rPr lang="es-ES" sz="4000" b="1" dirty="0">
                <a:solidFill>
                  <a:srgbClr val="FFFF00"/>
                </a:solidFill>
              </a:rPr>
              <a:t>aureola luminosa que lo circundaba</a:t>
            </a:r>
            <a:r>
              <a:rPr lang="es-ES" sz="4000" b="1" dirty="0">
                <a:solidFill>
                  <a:schemeClr val="bg1"/>
                </a:solidFill>
              </a:rPr>
              <a:t>. El ángel dijo: “Este es, entre los Diez Mandamientos, </a:t>
            </a:r>
            <a:r>
              <a:rPr lang="es-ES" sz="4000" b="1" dirty="0">
                <a:solidFill>
                  <a:srgbClr val="FFFF00"/>
                </a:solidFill>
              </a:rPr>
              <a:t>el único que define al Dios vivo</a:t>
            </a:r>
            <a:r>
              <a:rPr lang="es-ES" sz="4000" b="1" dirty="0">
                <a:solidFill>
                  <a:schemeClr val="bg1"/>
                </a:solidFill>
              </a:rPr>
              <a:t>, que creó los cielos y la tierra y todas las cosas que en ellos hay”.”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</a:rPr>
              <a:t>Notas Biográficas, </a:t>
            </a:r>
            <a:r>
              <a:rPr lang="es-ES" sz="3600" b="1" dirty="0" smtClean="0">
                <a:solidFill>
                  <a:srgbClr val="FF0000"/>
                </a:solidFill>
              </a:rPr>
              <a:t>NBEW 1031</a:t>
            </a:r>
            <a:endParaRPr lang="es-E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416864"/>
            <a:ext cx="11129532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u="sng" dirty="0">
                <a:solidFill>
                  <a:srgbClr val="C00000"/>
                </a:solidFill>
              </a:rPr>
              <a:t>Nota</a:t>
            </a:r>
            <a:r>
              <a:rPr lang="es-ES" sz="4800" b="1" dirty="0">
                <a:solidFill>
                  <a:srgbClr val="002060"/>
                </a:solidFill>
              </a:rPr>
              <a:t>: Los arqueólogos han hallado tablas de barro en la ciudad de </a:t>
            </a:r>
            <a:r>
              <a:rPr lang="es-ES" sz="4800" b="1" dirty="0" err="1">
                <a:solidFill>
                  <a:srgbClr val="002060"/>
                </a:solidFill>
              </a:rPr>
              <a:t>Ugarit</a:t>
            </a:r>
            <a:r>
              <a:rPr lang="es-ES" sz="4800" b="1" dirty="0">
                <a:solidFill>
                  <a:srgbClr val="002060"/>
                </a:solidFill>
              </a:rPr>
              <a:t> en la antigua Canaán. </a:t>
            </a:r>
            <a:r>
              <a:rPr lang="es-ES" sz="4800" b="1" dirty="0" smtClean="0">
                <a:solidFill>
                  <a:srgbClr val="002060"/>
                </a:solidFill>
              </a:rPr>
              <a:t>Estas </a:t>
            </a:r>
            <a:r>
              <a:rPr lang="es-ES" sz="4800" b="1" dirty="0">
                <a:solidFill>
                  <a:srgbClr val="002060"/>
                </a:solidFill>
              </a:rPr>
              <a:t>tabletas contenían pactos entre un rey </a:t>
            </a:r>
            <a:r>
              <a:rPr lang="es-ES" sz="4800" b="1" dirty="0" smtClean="0">
                <a:solidFill>
                  <a:srgbClr val="002060"/>
                </a:solidFill>
              </a:rPr>
              <a:t>soberano </a:t>
            </a:r>
            <a:r>
              <a:rPr lang="es-ES" sz="4800" b="1" dirty="0">
                <a:solidFill>
                  <a:srgbClr val="002060"/>
                </a:solidFill>
              </a:rPr>
              <a:t>y </a:t>
            </a:r>
            <a:r>
              <a:rPr lang="es-ES" sz="4800" b="1" dirty="0" smtClean="0">
                <a:solidFill>
                  <a:srgbClr val="002060"/>
                </a:solidFill>
              </a:rPr>
              <a:t>sus </a:t>
            </a:r>
            <a:r>
              <a:rPr lang="es-ES" sz="4800" b="1" dirty="0">
                <a:solidFill>
                  <a:srgbClr val="002060"/>
                </a:solidFill>
              </a:rPr>
              <a:t>reyes vasallos. Las tabletas están escritas por ambos lados y en el medio de un lado de la </a:t>
            </a:r>
          </a:p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tabla se halla el sello que identifica al rey que hizo el pacto. </a:t>
            </a:r>
          </a:p>
        </p:txBody>
      </p:sp>
    </p:spTree>
    <p:extLst>
      <p:ext uri="{BB962C8B-B14F-4D97-AF65-F5344CB8AC3E}">
        <p14:creationId xmlns:p14="http://schemas.microsoft.com/office/powerpoint/2010/main" val="36106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5125845"/>
            <a:ext cx="11129532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3600" b="1" dirty="0">
                <a:solidFill>
                  <a:srgbClr val="002060"/>
                </a:solidFill>
              </a:rPr>
              <a:t> T</a:t>
            </a:r>
            <a:r>
              <a:rPr lang="es-ES" sz="3600" b="1" dirty="0" smtClean="0">
                <a:solidFill>
                  <a:srgbClr val="002060"/>
                </a:solidFill>
              </a:rPr>
              <a:t>ablilla </a:t>
            </a:r>
            <a:r>
              <a:rPr lang="es-ES" sz="3600" b="1" dirty="0">
                <a:solidFill>
                  <a:srgbClr val="002060"/>
                </a:solidFill>
              </a:rPr>
              <a:t>de arcilla con sello de </a:t>
            </a:r>
            <a:r>
              <a:rPr lang="es-ES" sz="3600" b="1" dirty="0" err="1">
                <a:solidFill>
                  <a:srgbClr val="002060"/>
                </a:solidFill>
              </a:rPr>
              <a:t>Hitite</a:t>
            </a:r>
            <a:r>
              <a:rPr lang="es-ES" sz="3600" b="1" dirty="0">
                <a:solidFill>
                  <a:srgbClr val="002060"/>
                </a:solidFill>
              </a:rPr>
              <a:t> Rey </a:t>
            </a:r>
            <a:r>
              <a:rPr lang="es-ES" sz="3600" b="1" dirty="0" err="1">
                <a:solidFill>
                  <a:srgbClr val="002060"/>
                </a:solidFill>
              </a:rPr>
              <a:t>Tudhaliya</a:t>
            </a:r>
            <a:r>
              <a:rPr lang="es-ES" sz="3600" b="1" dirty="0">
                <a:solidFill>
                  <a:srgbClr val="002060"/>
                </a:solidFill>
              </a:rPr>
              <a:t> IV, circa 1237 - 1209 AC, Palacio </a:t>
            </a:r>
            <a:r>
              <a:rPr lang="es-ES" sz="3600" b="1" dirty="0" err="1" smtClean="0">
                <a:solidFill>
                  <a:srgbClr val="002060"/>
                </a:solidFill>
              </a:rPr>
              <a:t>Ugarit</a:t>
            </a:r>
            <a:r>
              <a:rPr lang="es-ES" sz="3600" b="1" dirty="0">
                <a:solidFill>
                  <a:srgbClr val="002060"/>
                </a:solidFill>
              </a:rPr>
              <a:t> </a:t>
            </a:r>
            <a:r>
              <a:rPr lang="es-ES" sz="3600" b="1" dirty="0" smtClean="0">
                <a:solidFill>
                  <a:srgbClr val="002060"/>
                </a:solidFill>
              </a:rPr>
              <a:t>(tomado de Alamy.es)</a:t>
            </a:r>
            <a:endParaRPr lang="es-ES" sz="3600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934" y="217714"/>
            <a:ext cx="5842350" cy="47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416864"/>
            <a:ext cx="11129532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002060"/>
                </a:solidFill>
              </a:rPr>
              <a:t>sello de autenticidad contiene </a:t>
            </a: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002060"/>
                </a:solidFill>
              </a:rPr>
              <a:t>nombre, el oficio y el territorio sobre el cual gobierna el rey. Esto nos hace recordar los </a:t>
            </a:r>
            <a:r>
              <a:rPr lang="es-ES" sz="4800" b="1" dirty="0" smtClean="0">
                <a:solidFill>
                  <a:srgbClr val="002060"/>
                </a:solidFill>
              </a:rPr>
              <a:t>diez </a:t>
            </a:r>
            <a:r>
              <a:rPr lang="es-ES" sz="4800" b="1" dirty="0">
                <a:solidFill>
                  <a:srgbClr val="002060"/>
                </a:solidFill>
              </a:rPr>
              <a:t>mandamientos que eran un pacto entre Dios y su pueblo (</a:t>
            </a:r>
            <a:r>
              <a:rPr lang="es-ES" sz="4800" b="1" dirty="0" smtClean="0">
                <a:solidFill>
                  <a:srgbClr val="002060"/>
                </a:solidFill>
              </a:rPr>
              <a:t>Deuteronomio </a:t>
            </a:r>
            <a:r>
              <a:rPr lang="es-ES" sz="4800" b="1" dirty="0">
                <a:solidFill>
                  <a:srgbClr val="002060"/>
                </a:solidFill>
              </a:rPr>
              <a:t>4:13) y las </a:t>
            </a:r>
            <a:r>
              <a:rPr lang="es-ES" sz="4800" b="1" dirty="0" smtClean="0">
                <a:solidFill>
                  <a:srgbClr val="002060"/>
                </a:solidFill>
              </a:rPr>
              <a:t>tablas </a:t>
            </a:r>
            <a:r>
              <a:rPr lang="es-ES" sz="4800" b="1" dirty="0">
                <a:solidFill>
                  <a:srgbClr val="002060"/>
                </a:solidFill>
              </a:rPr>
              <a:t>estaban inscritas por ambos lados (Éxodos 32:15, 16). </a:t>
            </a:r>
          </a:p>
        </p:txBody>
      </p:sp>
    </p:spTree>
    <p:extLst>
      <p:ext uri="{BB962C8B-B14F-4D97-AF65-F5344CB8AC3E}">
        <p14:creationId xmlns:p14="http://schemas.microsoft.com/office/powerpoint/2010/main" val="17911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416864"/>
            <a:ext cx="11129532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002060"/>
                </a:solidFill>
              </a:rPr>
              <a:t>Conforme </a:t>
            </a:r>
            <a:r>
              <a:rPr lang="es-ES" sz="5400" b="1" dirty="0">
                <a:solidFill>
                  <a:srgbClr val="002060"/>
                </a:solidFill>
              </a:rPr>
              <a:t>a la cultura de la </a:t>
            </a:r>
            <a:r>
              <a:rPr lang="es-ES" sz="5400" b="1" dirty="0" smtClean="0">
                <a:solidFill>
                  <a:srgbClr val="002060"/>
                </a:solidFill>
              </a:rPr>
              <a:t>época </a:t>
            </a:r>
            <a:r>
              <a:rPr lang="es-ES" sz="5400" b="1" dirty="0">
                <a:solidFill>
                  <a:srgbClr val="002060"/>
                </a:solidFill>
              </a:rPr>
              <a:t>uno esperaría que el sello se encuentre en todo el centro de la ley y así es. El cuarto </a:t>
            </a:r>
            <a:r>
              <a:rPr lang="es-ES" sz="5400" b="1" dirty="0" smtClean="0">
                <a:solidFill>
                  <a:srgbClr val="002060"/>
                </a:solidFill>
              </a:rPr>
              <a:t>mandamiento </a:t>
            </a:r>
            <a:r>
              <a:rPr lang="es-ES" sz="5400" b="1" dirty="0">
                <a:solidFill>
                  <a:srgbClr val="002060"/>
                </a:solidFill>
              </a:rPr>
              <a:t>es el único que identifica al dador de la ley, su oficio y el territorio sobre el cual </a:t>
            </a:r>
            <a:r>
              <a:rPr lang="es-ES" sz="5400" b="1" dirty="0" smtClean="0">
                <a:solidFill>
                  <a:srgbClr val="002060"/>
                </a:solidFill>
              </a:rPr>
              <a:t>gobierna</a:t>
            </a:r>
            <a:r>
              <a:rPr lang="es-ES" sz="54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52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98530" y="1473817"/>
            <a:ext cx="108548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Y él os anunció su </a:t>
            </a:r>
            <a:r>
              <a:rPr lang="es-ES" sz="6000" b="1" dirty="0">
                <a:solidFill>
                  <a:srgbClr val="FFFF00"/>
                </a:solidFill>
              </a:rPr>
              <a:t>pacto</a:t>
            </a:r>
            <a:r>
              <a:rPr lang="es-ES" sz="6000" b="1" dirty="0">
                <a:solidFill>
                  <a:schemeClr val="bg1"/>
                </a:solidFill>
              </a:rPr>
              <a:t>, el cual os mandó poner por obra; </a:t>
            </a:r>
            <a:r>
              <a:rPr lang="es-ES" sz="6000" b="1" dirty="0">
                <a:solidFill>
                  <a:srgbClr val="FFFF00"/>
                </a:solidFill>
              </a:rPr>
              <a:t>los diez </a:t>
            </a:r>
            <a:r>
              <a:rPr lang="es-ES" sz="6000" b="1" dirty="0" smtClean="0">
                <a:solidFill>
                  <a:srgbClr val="FFFF00"/>
                </a:solidFill>
              </a:rPr>
              <a:t>mandamientos</a:t>
            </a:r>
            <a:r>
              <a:rPr lang="es-ES" sz="6000" b="1" dirty="0">
                <a:solidFill>
                  <a:schemeClr val="bg1"/>
                </a:solidFill>
              </a:rPr>
              <a:t>, y los escribió en dos </a:t>
            </a:r>
            <a:r>
              <a:rPr lang="es-ES" sz="6000" b="1" dirty="0">
                <a:solidFill>
                  <a:srgbClr val="FFFF00"/>
                </a:solidFill>
              </a:rPr>
              <a:t>tablas de piedra</a:t>
            </a:r>
            <a:r>
              <a:rPr lang="es-ES" sz="60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Deuteronomio 4:13:</a:t>
            </a:r>
            <a:r>
              <a:rPr lang="es-ES" sz="3600" dirty="0">
                <a:solidFill>
                  <a:srgbClr val="FF0000"/>
                </a:solidFill>
              </a:rPr>
              <a:t> </a:t>
            </a:r>
            <a:r>
              <a:rPr lang="es-ES" sz="3600" b="1" dirty="0" smtClean="0"/>
              <a:t>Según </a:t>
            </a:r>
            <a:r>
              <a:rPr lang="es-ES" sz="3600" b="1" dirty="0"/>
              <a:t>Dios mismo, ¿qué es el pacto</a:t>
            </a:r>
            <a:r>
              <a:rPr lang="es-ES" sz="3600" b="1" dirty="0" smtClean="0"/>
              <a:t>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4616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98530" y="1473817"/>
            <a:ext cx="108548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Y volvió Moisés y descendió del monte, trayendo en su mano las dos tablas </a:t>
            </a:r>
          </a:p>
          <a:p>
            <a:r>
              <a:rPr lang="es-ES" sz="4800" b="1" dirty="0">
                <a:solidFill>
                  <a:schemeClr val="bg1"/>
                </a:solidFill>
              </a:rPr>
              <a:t>del testimonio, las tablas escritas por </a:t>
            </a:r>
            <a:r>
              <a:rPr lang="es-ES" sz="4800" b="1" dirty="0">
                <a:solidFill>
                  <a:srgbClr val="FFFF00"/>
                </a:solidFill>
              </a:rPr>
              <a:t>ambos lados</a:t>
            </a:r>
            <a:r>
              <a:rPr lang="es-ES" sz="4800" b="1" dirty="0">
                <a:solidFill>
                  <a:schemeClr val="bg1"/>
                </a:solidFill>
              </a:rPr>
              <a:t>; </a:t>
            </a:r>
            <a:r>
              <a:rPr lang="es-ES" sz="4800" b="1" dirty="0">
                <a:solidFill>
                  <a:srgbClr val="FFFF00"/>
                </a:solidFill>
              </a:rPr>
              <a:t>de uno y otro lado estaban escritas</a:t>
            </a:r>
            <a:r>
              <a:rPr lang="es-ES" sz="4800" b="1" dirty="0">
                <a:solidFill>
                  <a:schemeClr val="bg1"/>
                </a:solidFill>
              </a:rPr>
              <a:t>. </a:t>
            </a:r>
            <a:r>
              <a:rPr lang="es-ES" sz="4800" b="1" dirty="0">
                <a:solidFill>
                  <a:srgbClr val="FF0000"/>
                </a:solidFill>
              </a:rPr>
              <a:t>16</a:t>
            </a:r>
            <a:r>
              <a:rPr lang="es-ES" sz="4800" b="1" dirty="0">
                <a:solidFill>
                  <a:schemeClr val="bg1"/>
                </a:solidFill>
              </a:rPr>
              <a:t> Y </a:t>
            </a:r>
            <a:r>
              <a:rPr lang="es-ES" sz="4800" b="1" dirty="0" smtClean="0">
                <a:solidFill>
                  <a:schemeClr val="bg1"/>
                </a:solidFill>
              </a:rPr>
              <a:t>las </a:t>
            </a:r>
            <a:r>
              <a:rPr lang="es-ES" sz="4800" b="1" dirty="0">
                <a:solidFill>
                  <a:schemeClr val="bg1"/>
                </a:solidFill>
              </a:rPr>
              <a:t>tablas eran obra de Dios, y la escritura era escritura de Dios grabada sobre las tablas.”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Éxodo 32:15, 16: </a:t>
            </a:r>
            <a:r>
              <a:rPr lang="es-ES" sz="3600" b="1" dirty="0" smtClean="0"/>
              <a:t>¿</a:t>
            </a:r>
            <a:r>
              <a:rPr lang="es-ES" sz="3600" b="1" dirty="0"/>
              <a:t>Estaban escritos los diez mandamientos solo en un lado de las tablas</a:t>
            </a:r>
            <a:r>
              <a:rPr lang="es-ES" sz="3600" b="1" dirty="0" smtClean="0"/>
              <a:t>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6068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 elección de Dios</a:t>
            </a:r>
          </a:p>
        </p:txBody>
      </p:sp>
    </p:spTree>
    <p:extLst>
      <p:ext uri="{BB962C8B-B14F-4D97-AF65-F5344CB8AC3E}">
        <p14:creationId xmlns:p14="http://schemas.microsoft.com/office/powerpoint/2010/main" val="10028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98530" y="1473817"/>
            <a:ext cx="113149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Mirad que </a:t>
            </a:r>
            <a:r>
              <a:rPr lang="es-ES" sz="6000" b="1" dirty="0">
                <a:solidFill>
                  <a:srgbClr val="FFFF00"/>
                </a:solidFill>
              </a:rPr>
              <a:t>Jehová os dio el día de reposo</a:t>
            </a:r>
            <a:r>
              <a:rPr lang="es-ES" sz="6000" b="1" dirty="0">
                <a:solidFill>
                  <a:schemeClr val="bg1"/>
                </a:solidFill>
              </a:rPr>
              <a:t>, y por eso en el sexto día os da pan </a:t>
            </a:r>
            <a:r>
              <a:rPr lang="es-ES" sz="6000" b="1" dirty="0" smtClean="0">
                <a:solidFill>
                  <a:schemeClr val="bg1"/>
                </a:solidFill>
              </a:rPr>
              <a:t>para </a:t>
            </a:r>
            <a:r>
              <a:rPr lang="es-ES" sz="6000" b="1" dirty="0">
                <a:solidFill>
                  <a:schemeClr val="bg1"/>
                </a:solidFill>
              </a:rPr>
              <a:t>dos días. </a:t>
            </a:r>
            <a:r>
              <a:rPr lang="es-ES" sz="6000" b="1" dirty="0" err="1">
                <a:solidFill>
                  <a:schemeClr val="bg1"/>
                </a:solidFill>
              </a:rPr>
              <a:t>Estése</a:t>
            </a:r>
            <a:r>
              <a:rPr lang="es-ES" sz="6000" b="1" dirty="0">
                <a:solidFill>
                  <a:schemeClr val="bg1"/>
                </a:solidFill>
              </a:rPr>
              <a:t>, pues, cada uno en su lugar, y nadie salga de él en el séptimo día.”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Éxodo 16:29: </a:t>
            </a:r>
            <a:r>
              <a:rPr lang="es-ES" sz="3600" b="1" dirty="0" smtClean="0"/>
              <a:t>¿</a:t>
            </a:r>
            <a:r>
              <a:rPr lang="es-ES" sz="3600" b="1" dirty="0"/>
              <a:t>Quién escogió el sábado como el día específico de reposo</a:t>
            </a:r>
            <a:r>
              <a:rPr lang="es-ES" sz="3600" b="1" dirty="0" smtClean="0"/>
              <a:t>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2554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722671" y="418373"/>
            <a:ext cx="10972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Sin embargo</a:t>
            </a:r>
            <a:r>
              <a:rPr lang="es-ES" sz="4800" b="1" dirty="0">
                <a:solidFill>
                  <a:schemeClr val="bg1"/>
                </a:solidFill>
              </a:rPr>
              <a:t>, Dios no ha quitado toda </a:t>
            </a:r>
            <a:r>
              <a:rPr lang="es-ES" sz="4800" b="1" dirty="0">
                <a:solidFill>
                  <a:srgbClr val="FFFF00"/>
                </a:solidFill>
              </a:rPr>
              <a:t>posibilidad de dudar</a:t>
            </a:r>
            <a:r>
              <a:rPr lang="es-ES" sz="4800" b="1" dirty="0">
                <a:solidFill>
                  <a:schemeClr val="bg1"/>
                </a:solidFill>
              </a:rPr>
              <a:t>. Nuestra fe debe reposar sobre </a:t>
            </a:r>
            <a:r>
              <a:rPr lang="es-ES" sz="4800" b="1" dirty="0" smtClean="0">
                <a:solidFill>
                  <a:srgbClr val="FFFF00"/>
                </a:solidFill>
              </a:rPr>
              <a:t>evidencias</a:t>
            </a:r>
            <a:r>
              <a:rPr lang="es-ES" sz="4800" b="1" dirty="0">
                <a:solidFill>
                  <a:schemeClr val="bg1"/>
                </a:solidFill>
              </a:rPr>
              <a:t>, no sobre </a:t>
            </a:r>
            <a:r>
              <a:rPr lang="es-ES" sz="4800" b="1" dirty="0">
                <a:solidFill>
                  <a:srgbClr val="FFFF00"/>
                </a:solidFill>
              </a:rPr>
              <a:t>demostraciones</a:t>
            </a:r>
            <a:r>
              <a:rPr lang="es-ES" sz="4800" b="1" dirty="0">
                <a:solidFill>
                  <a:schemeClr val="bg1"/>
                </a:solidFill>
              </a:rPr>
              <a:t>. Los que quieran dudar tendrán oportunidad de hacerlo, </a:t>
            </a:r>
            <a:r>
              <a:rPr lang="es-ES" sz="4800" b="1" dirty="0" smtClean="0">
                <a:solidFill>
                  <a:schemeClr val="bg1"/>
                </a:solidFill>
              </a:rPr>
              <a:t>al </a:t>
            </a:r>
            <a:r>
              <a:rPr lang="es-ES" sz="4800" b="1" dirty="0">
                <a:solidFill>
                  <a:schemeClr val="bg1"/>
                </a:solidFill>
              </a:rPr>
              <a:t>paso que los que realmente deseen conocer la verdad encontrarán abundante evidencia </a:t>
            </a:r>
            <a:r>
              <a:rPr lang="es-ES" sz="4800" b="1" dirty="0" smtClean="0">
                <a:solidFill>
                  <a:schemeClr val="bg1"/>
                </a:solidFill>
              </a:rPr>
              <a:t>sobre </a:t>
            </a:r>
            <a:r>
              <a:rPr lang="es-ES" sz="4800" b="1" dirty="0">
                <a:solidFill>
                  <a:schemeClr val="bg1"/>
                </a:solidFill>
              </a:rPr>
              <a:t>la cual basar su </a:t>
            </a:r>
            <a:r>
              <a:rPr lang="es-ES" sz="4800" b="1" dirty="0">
                <a:solidFill>
                  <a:srgbClr val="FFFF00"/>
                </a:solidFill>
              </a:rPr>
              <a:t>fe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416864"/>
            <a:ext cx="11129532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u="sng" dirty="0">
                <a:solidFill>
                  <a:srgbClr val="FF0000"/>
                </a:solidFill>
              </a:rPr>
              <a:t>Nota</a:t>
            </a:r>
            <a:r>
              <a:rPr lang="es-ES" sz="4800" b="1" dirty="0">
                <a:solidFill>
                  <a:srgbClr val="002060"/>
                </a:solidFill>
              </a:rPr>
              <a:t>: Dios mismo escogió el árbol del cual Adán y Eva no podían comer. Asimismo, el </a:t>
            </a:r>
            <a:r>
              <a:rPr lang="es-ES" sz="4800" b="1" dirty="0" smtClean="0">
                <a:solidFill>
                  <a:srgbClr val="002060"/>
                </a:solidFill>
              </a:rPr>
              <a:t>séptimo </a:t>
            </a:r>
            <a:r>
              <a:rPr lang="es-ES" sz="4800" b="1" dirty="0">
                <a:solidFill>
                  <a:srgbClr val="002060"/>
                </a:solidFill>
              </a:rPr>
              <a:t>día fue escogido específicamente por Dios como su día de descanso al terminar la </a:t>
            </a:r>
            <a:r>
              <a:rPr lang="es-ES" sz="4800" b="1" dirty="0" smtClean="0">
                <a:solidFill>
                  <a:srgbClr val="002060"/>
                </a:solidFill>
              </a:rPr>
              <a:t> semana </a:t>
            </a:r>
            <a:r>
              <a:rPr lang="es-ES" sz="4800" b="1" dirty="0">
                <a:solidFill>
                  <a:srgbClr val="002060"/>
                </a:solidFill>
              </a:rPr>
              <a:t>de la creación. Dios no le ha dado al hombre la opción de escoger cual día se </a:t>
            </a:r>
            <a:r>
              <a:rPr lang="es-ES" sz="4800" b="1" dirty="0" smtClean="0">
                <a:solidFill>
                  <a:srgbClr val="002060"/>
                </a:solidFill>
              </a:rPr>
              <a:t>abstendrá </a:t>
            </a:r>
            <a:r>
              <a:rPr lang="es-ES" sz="4800" b="1" dirty="0">
                <a:solidFill>
                  <a:srgbClr val="002060"/>
                </a:solidFill>
              </a:rPr>
              <a:t>de trabajar. </a:t>
            </a:r>
          </a:p>
        </p:txBody>
      </p:sp>
    </p:spTree>
    <p:extLst>
      <p:ext uri="{BB962C8B-B14F-4D97-AF65-F5344CB8AC3E}">
        <p14:creationId xmlns:p14="http://schemas.microsoft.com/office/powerpoint/2010/main" val="15672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416864"/>
            <a:ext cx="11129532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002060"/>
                </a:solidFill>
              </a:rPr>
              <a:t>cuarto mandamiento </a:t>
            </a:r>
            <a:r>
              <a:rPr lang="es-ES" sz="4800" b="1" dirty="0">
                <a:solidFill>
                  <a:srgbClr val="FF0000"/>
                </a:solidFill>
              </a:rPr>
              <a:t>no</a:t>
            </a:r>
            <a:r>
              <a:rPr lang="es-ES" sz="4800" b="1" dirty="0">
                <a:solidFill>
                  <a:srgbClr val="002060"/>
                </a:solidFill>
              </a:rPr>
              <a:t> dice: ‘acuérdate de guardar un día en siete,’ </a:t>
            </a:r>
            <a:r>
              <a:rPr lang="es-ES" sz="4800" b="1" dirty="0" smtClean="0">
                <a:solidFill>
                  <a:srgbClr val="002060"/>
                </a:solidFill>
              </a:rPr>
              <a:t>‘</a:t>
            </a:r>
            <a:r>
              <a:rPr lang="es-ES" sz="4800" b="1" dirty="0">
                <a:solidFill>
                  <a:srgbClr val="002060"/>
                </a:solidFill>
              </a:rPr>
              <a:t>acuérdate de guardar cada séptimo día,’ o ‘acuérdate de descansar un día’. Dios fue muy </a:t>
            </a:r>
            <a:r>
              <a:rPr lang="es-ES" sz="4800" b="1" dirty="0" smtClean="0">
                <a:solidFill>
                  <a:srgbClr val="002060"/>
                </a:solidFill>
              </a:rPr>
              <a:t>específico</a:t>
            </a:r>
            <a:r>
              <a:rPr lang="es-ES" sz="4800" b="1" dirty="0">
                <a:solidFill>
                  <a:srgbClr val="002060"/>
                </a:solidFill>
              </a:rPr>
              <a:t>: “El séptimo día es el sábado de Jehová tu Dios.” </a:t>
            </a:r>
            <a:r>
              <a:rPr lang="es-ES" sz="4800" b="1" dirty="0" smtClean="0">
                <a:solidFill>
                  <a:srgbClr val="002060"/>
                </a:solidFill>
              </a:rPr>
              <a:t>Dios </a:t>
            </a:r>
            <a:r>
              <a:rPr lang="es-ES" sz="4800" b="1" dirty="0">
                <a:solidFill>
                  <a:srgbClr val="002060"/>
                </a:solidFill>
              </a:rPr>
              <a:t>es dueño de todos los días, pero el sábado le pertenece en un sentido especial. </a:t>
            </a:r>
          </a:p>
        </p:txBody>
      </p:sp>
    </p:spTree>
    <p:extLst>
      <p:ext uri="{BB962C8B-B14F-4D97-AF65-F5344CB8AC3E}">
        <p14:creationId xmlns:p14="http://schemas.microsoft.com/office/powerpoint/2010/main" val="16236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416864"/>
            <a:ext cx="11129532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Es </a:t>
            </a:r>
            <a:r>
              <a:rPr lang="es-ES" sz="4800" b="1" dirty="0">
                <a:solidFill>
                  <a:srgbClr val="002060"/>
                </a:solidFill>
              </a:rPr>
              <a:t>la </a:t>
            </a:r>
            <a:r>
              <a:rPr lang="es-ES" sz="4800" b="1" dirty="0" smtClean="0">
                <a:solidFill>
                  <a:srgbClr val="002060"/>
                </a:solidFill>
              </a:rPr>
              <a:t>propiedad </a:t>
            </a:r>
            <a:r>
              <a:rPr lang="es-ES" sz="4800" b="1" dirty="0">
                <a:solidFill>
                  <a:srgbClr val="002060"/>
                </a:solidFill>
              </a:rPr>
              <a:t>exclusiva de Dios y no se nos permite usarlo como queramos. El mismo principio </a:t>
            </a:r>
            <a:r>
              <a:rPr lang="es-ES" sz="4800" b="1" dirty="0" smtClean="0">
                <a:solidFill>
                  <a:srgbClr val="002060"/>
                </a:solidFill>
              </a:rPr>
              <a:t>que </a:t>
            </a:r>
            <a:r>
              <a:rPr lang="es-ES" sz="4800" b="1" dirty="0">
                <a:solidFill>
                  <a:srgbClr val="002060"/>
                </a:solidFill>
              </a:rPr>
              <a:t>se aplica al diezmo se aplica al sábado. Algunos dicen: “Yo creo que todos los días son de </a:t>
            </a:r>
            <a:r>
              <a:rPr lang="es-ES" sz="4800" b="1" dirty="0" smtClean="0">
                <a:solidFill>
                  <a:srgbClr val="002060"/>
                </a:solidFill>
              </a:rPr>
              <a:t>Dios</a:t>
            </a:r>
            <a:r>
              <a:rPr lang="es-ES" sz="4800" b="1" dirty="0">
                <a:solidFill>
                  <a:srgbClr val="002060"/>
                </a:solidFill>
              </a:rPr>
              <a:t>”. Tienen razón, pero esto no significa que todos los días sean santos. </a:t>
            </a:r>
          </a:p>
        </p:txBody>
      </p:sp>
    </p:spTree>
    <p:extLst>
      <p:ext uri="{BB962C8B-B14F-4D97-AF65-F5344CB8AC3E}">
        <p14:creationId xmlns:p14="http://schemas.microsoft.com/office/powerpoint/2010/main" val="19716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416864"/>
            <a:ext cx="11129532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Todo </a:t>
            </a:r>
            <a:r>
              <a:rPr lang="es-ES" sz="4800" b="1" dirty="0">
                <a:solidFill>
                  <a:srgbClr val="002060"/>
                </a:solidFill>
              </a:rPr>
              <a:t>el dinero que </a:t>
            </a:r>
            <a:r>
              <a:rPr lang="es-ES" sz="4800" b="1" dirty="0" smtClean="0">
                <a:solidFill>
                  <a:srgbClr val="002060"/>
                </a:solidFill>
              </a:rPr>
              <a:t>tenemos </a:t>
            </a:r>
            <a:r>
              <a:rPr lang="es-ES" sz="4800" b="1" dirty="0">
                <a:solidFill>
                  <a:srgbClr val="002060"/>
                </a:solidFill>
              </a:rPr>
              <a:t>es de Dios pues Dios dice ‘mío es el oro y mía es la plata’ (Ageo 2:8) pero esto no </a:t>
            </a:r>
            <a:r>
              <a:rPr lang="es-ES" sz="4800" b="1" dirty="0" smtClean="0">
                <a:solidFill>
                  <a:srgbClr val="002060"/>
                </a:solidFill>
              </a:rPr>
              <a:t>significa </a:t>
            </a:r>
            <a:r>
              <a:rPr lang="es-ES" sz="4800" b="1" dirty="0">
                <a:solidFill>
                  <a:srgbClr val="002060"/>
                </a:solidFill>
              </a:rPr>
              <a:t>que todo nuestro dinero es santo. Dios no dijo que todos los días son santos. ¡Hay </a:t>
            </a:r>
            <a:r>
              <a:rPr lang="es-ES" sz="4800" b="1" dirty="0" smtClean="0">
                <a:solidFill>
                  <a:srgbClr val="002060"/>
                </a:solidFill>
              </a:rPr>
              <a:t>tan </a:t>
            </a:r>
            <a:r>
              <a:rPr lang="es-ES" sz="4800" b="1" dirty="0">
                <a:solidFill>
                  <a:srgbClr val="002060"/>
                </a:solidFill>
              </a:rPr>
              <a:t>solo un día que es santo y es el séptimo día Sábado! </a:t>
            </a:r>
          </a:p>
        </p:txBody>
      </p:sp>
    </p:spTree>
    <p:extLst>
      <p:ext uri="{BB962C8B-B14F-4D97-AF65-F5344CB8AC3E}">
        <p14:creationId xmlns:p14="http://schemas.microsoft.com/office/powerpoint/2010/main" val="2262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416864"/>
            <a:ext cx="11129532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002060"/>
                </a:solidFill>
              </a:rPr>
              <a:t>Las </a:t>
            </a:r>
            <a:r>
              <a:rPr lang="es-ES" sz="5400" b="1" dirty="0">
                <a:solidFill>
                  <a:srgbClr val="002060"/>
                </a:solidFill>
              </a:rPr>
              <a:t>historias de </a:t>
            </a:r>
            <a:r>
              <a:rPr lang="es-ES" sz="5400" b="1" dirty="0" err="1">
                <a:solidFill>
                  <a:srgbClr val="002060"/>
                </a:solidFill>
              </a:rPr>
              <a:t>Nadab</a:t>
            </a:r>
            <a:r>
              <a:rPr lang="es-ES" sz="5400" b="1" dirty="0">
                <a:solidFill>
                  <a:srgbClr val="002060"/>
                </a:solidFill>
              </a:rPr>
              <a:t> y </a:t>
            </a:r>
            <a:r>
              <a:rPr lang="es-ES" sz="5400" b="1" dirty="0" err="1">
                <a:solidFill>
                  <a:srgbClr val="002060"/>
                </a:solidFill>
              </a:rPr>
              <a:t>Abihú</a:t>
            </a:r>
            <a:r>
              <a:rPr lang="es-ES" sz="5400" b="1" dirty="0">
                <a:solidFill>
                  <a:srgbClr val="002060"/>
                </a:solidFill>
              </a:rPr>
              <a:t> y </a:t>
            </a:r>
          </a:p>
          <a:p>
            <a:pPr>
              <a:buClr>
                <a:srgbClr val="FF0000"/>
              </a:buClr>
            </a:pPr>
            <a:r>
              <a:rPr lang="es-ES" sz="5400" b="1" dirty="0" err="1">
                <a:solidFill>
                  <a:srgbClr val="002060"/>
                </a:solidFill>
              </a:rPr>
              <a:t>Beltsasar</a:t>
            </a:r>
            <a:r>
              <a:rPr lang="es-ES" sz="5400" b="1" dirty="0">
                <a:solidFill>
                  <a:srgbClr val="002060"/>
                </a:solidFill>
              </a:rPr>
              <a:t> nos enseñan que es </a:t>
            </a:r>
            <a:r>
              <a:rPr lang="es-ES" sz="5400" b="1" dirty="0" smtClean="0">
                <a:solidFill>
                  <a:srgbClr val="002060"/>
                </a:solidFill>
              </a:rPr>
              <a:t>supremamente </a:t>
            </a:r>
            <a:r>
              <a:rPr lang="es-ES" sz="5400" b="1" dirty="0">
                <a:solidFill>
                  <a:srgbClr val="002060"/>
                </a:solidFill>
              </a:rPr>
              <a:t>peligroso tratar lo que es común como si fuera </a:t>
            </a:r>
            <a:r>
              <a:rPr lang="es-ES" sz="5400" b="1" dirty="0" smtClean="0">
                <a:solidFill>
                  <a:srgbClr val="002060"/>
                </a:solidFill>
              </a:rPr>
              <a:t>santo </a:t>
            </a:r>
            <a:r>
              <a:rPr lang="es-ES" sz="5400" b="1" dirty="0">
                <a:solidFill>
                  <a:srgbClr val="002060"/>
                </a:solidFill>
              </a:rPr>
              <a:t>y lo que es santo como si fuera común. Elena White acertó cuando escribió:</a:t>
            </a:r>
          </a:p>
        </p:txBody>
      </p:sp>
    </p:spTree>
    <p:extLst>
      <p:ext uri="{BB962C8B-B14F-4D97-AF65-F5344CB8AC3E}">
        <p14:creationId xmlns:p14="http://schemas.microsoft.com/office/powerpoint/2010/main" val="3661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42775" y="934567"/>
            <a:ext cx="110907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“Cuando Dios dice: ‘Guarda el séptimo día’, no quiere decir el sexto ni el primero sino el día </a:t>
            </a:r>
            <a:r>
              <a:rPr lang="es-ES" sz="4000" b="1" dirty="0" smtClean="0">
                <a:solidFill>
                  <a:schemeClr val="bg1"/>
                </a:solidFill>
              </a:rPr>
              <a:t>exacto </a:t>
            </a:r>
            <a:r>
              <a:rPr lang="es-ES" sz="4000" b="1" dirty="0">
                <a:solidFill>
                  <a:schemeClr val="bg1"/>
                </a:solidFill>
              </a:rPr>
              <a:t>que él ha especificado. Si los hombres reemplazan el día sagrado con uno común y dicen </a:t>
            </a:r>
            <a:r>
              <a:rPr lang="es-ES" sz="4000" b="1" dirty="0" smtClean="0">
                <a:solidFill>
                  <a:schemeClr val="bg1"/>
                </a:solidFill>
              </a:rPr>
              <a:t>que </a:t>
            </a:r>
            <a:r>
              <a:rPr lang="es-ES" sz="4000" b="1" dirty="0">
                <a:solidFill>
                  <a:schemeClr val="bg1"/>
                </a:solidFill>
              </a:rPr>
              <a:t>da lo mismo, insultan al creador de los cielos y la tierra quien hizo el sábado para </a:t>
            </a:r>
            <a:r>
              <a:rPr lang="es-ES" sz="4000" b="1" dirty="0" smtClean="0">
                <a:solidFill>
                  <a:schemeClr val="bg1"/>
                </a:solidFill>
              </a:rPr>
              <a:t>conmemorar </a:t>
            </a:r>
            <a:r>
              <a:rPr lang="es-ES" sz="4000" b="1" dirty="0">
                <a:solidFill>
                  <a:schemeClr val="bg1"/>
                </a:solidFill>
              </a:rPr>
              <a:t>su descanso el séptimo día después de crear el mundo en seis. Es asunto peligroso </a:t>
            </a:r>
            <a:r>
              <a:rPr lang="es-ES" sz="4000" b="1" dirty="0" smtClean="0">
                <a:solidFill>
                  <a:schemeClr val="bg1"/>
                </a:solidFill>
              </a:rPr>
              <a:t>desviarse </a:t>
            </a:r>
            <a:r>
              <a:rPr lang="es-ES" sz="4000" b="1" dirty="0">
                <a:solidFill>
                  <a:schemeClr val="bg1"/>
                </a:solidFill>
              </a:rPr>
              <a:t>en el servicio de Dios de lo que ha instituido</a:t>
            </a:r>
            <a:r>
              <a:rPr lang="es-ES" sz="4000" b="1" dirty="0" smtClean="0">
                <a:solidFill>
                  <a:schemeClr val="bg1"/>
                </a:solidFill>
              </a:rPr>
              <a:t>.”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Spirit of Prophecy, </a:t>
            </a:r>
            <a:r>
              <a:rPr lang="en-US" sz="3600" b="1" dirty="0" err="1">
                <a:solidFill>
                  <a:srgbClr val="FF0000"/>
                </a:solidFill>
              </a:rPr>
              <a:t>tomo</a:t>
            </a:r>
            <a:r>
              <a:rPr lang="en-US" sz="3600" b="1" dirty="0">
                <a:solidFill>
                  <a:srgbClr val="FF0000"/>
                </a:solidFill>
              </a:rPr>
              <a:t> 1, p. 280</a:t>
            </a:r>
          </a:p>
        </p:txBody>
      </p:sp>
    </p:spTree>
    <p:extLst>
      <p:ext uri="{BB962C8B-B14F-4D97-AF65-F5344CB8AC3E}">
        <p14:creationId xmlns:p14="http://schemas.microsoft.com/office/powerpoint/2010/main" val="14656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 sábado y la astronomía</a:t>
            </a:r>
          </a:p>
        </p:txBody>
      </p:sp>
    </p:spTree>
    <p:extLst>
      <p:ext uri="{BB962C8B-B14F-4D97-AF65-F5344CB8AC3E}">
        <p14:creationId xmlns:p14="http://schemas.microsoft.com/office/powerpoint/2010/main" val="24118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741328"/>
            <a:ext cx="11129532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8000" b="1" dirty="0" smtClean="0">
                <a:solidFill>
                  <a:srgbClr val="002060"/>
                </a:solidFill>
              </a:rPr>
              <a:t>¿</a:t>
            </a:r>
            <a:r>
              <a:rPr lang="es-ES" sz="8000" b="1" dirty="0">
                <a:solidFill>
                  <a:srgbClr val="002060"/>
                </a:solidFill>
              </a:rPr>
              <a:t>Existe alguna explicación </a:t>
            </a:r>
            <a:r>
              <a:rPr lang="es-ES" sz="8000" b="1" dirty="0">
                <a:solidFill>
                  <a:srgbClr val="FF0000"/>
                </a:solidFill>
              </a:rPr>
              <a:t>astronómica</a:t>
            </a:r>
            <a:r>
              <a:rPr lang="es-ES" sz="8000" b="1" dirty="0">
                <a:solidFill>
                  <a:srgbClr val="002060"/>
                </a:solidFill>
              </a:rPr>
              <a:t> para la semana de siete días?</a:t>
            </a:r>
          </a:p>
        </p:txBody>
      </p:sp>
    </p:spTree>
    <p:extLst>
      <p:ext uri="{BB962C8B-B14F-4D97-AF65-F5344CB8AC3E}">
        <p14:creationId xmlns:p14="http://schemas.microsoft.com/office/powerpoint/2010/main" val="21321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416864"/>
            <a:ext cx="11129532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u="sng" dirty="0">
                <a:solidFill>
                  <a:srgbClr val="FF0000"/>
                </a:solidFill>
              </a:rPr>
              <a:t>Nota: </a:t>
            </a:r>
            <a:r>
              <a:rPr lang="es-ES" sz="4800" b="1" dirty="0">
                <a:solidFill>
                  <a:srgbClr val="002060"/>
                </a:solidFill>
              </a:rPr>
              <a:t>Existe una explicación astronómica para el </a:t>
            </a:r>
            <a:r>
              <a:rPr lang="es-ES" sz="4800" b="1" dirty="0">
                <a:solidFill>
                  <a:srgbClr val="FF0000"/>
                </a:solidFill>
              </a:rPr>
              <a:t>año</a:t>
            </a:r>
            <a:r>
              <a:rPr lang="es-ES" sz="4800" b="1" dirty="0">
                <a:solidFill>
                  <a:srgbClr val="002060"/>
                </a:solidFill>
              </a:rPr>
              <a:t>. </a:t>
            </a:r>
            <a:r>
              <a:rPr lang="es-ES" sz="4800" b="1" u="sng" dirty="0">
                <a:solidFill>
                  <a:srgbClr val="002060"/>
                </a:solidFill>
              </a:rPr>
              <a:t>Es la cantidad de tiempo que toma </a:t>
            </a:r>
            <a:r>
              <a:rPr lang="es-ES" sz="4800" b="1" u="sng" dirty="0" smtClean="0">
                <a:solidFill>
                  <a:srgbClr val="002060"/>
                </a:solidFill>
              </a:rPr>
              <a:t>nuestro </a:t>
            </a:r>
            <a:r>
              <a:rPr lang="es-ES" sz="4800" b="1" u="sng" dirty="0">
                <a:solidFill>
                  <a:srgbClr val="002060"/>
                </a:solidFill>
              </a:rPr>
              <a:t>planeta para darle una vuelta completa a sol</a:t>
            </a:r>
            <a:r>
              <a:rPr lang="es-ES" sz="4800" b="1" dirty="0">
                <a:solidFill>
                  <a:srgbClr val="002060"/>
                </a:solidFill>
              </a:rPr>
              <a:t>. Existe una explicación astronómica </a:t>
            </a:r>
            <a:r>
              <a:rPr lang="es-ES" sz="4800" b="1" dirty="0" smtClean="0">
                <a:solidFill>
                  <a:srgbClr val="002060"/>
                </a:solidFill>
              </a:rPr>
              <a:t>para </a:t>
            </a:r>
            <a:r>
              <a:rPr lang="es-ES" sz="4800" b="1" dirty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FF0000"/>
                </a:solidFill>
              </a:rPr>
              <a:t>mes</a:t>
            </a:r>
            <a:r>
              <a:rPr lang="es-ES" sz="4800" b="1" dirty="0">
                <a:solidFill>
                  <a:srgbClr val="002060"/>
                </a:solidFill>
              </a:rPr>
              <a:t>. </a:t>
            </a:r>
            <a:r>
              <a:rPr lang="es-ES" sz="4800" b="1" dirty="0">
                <a:solidFill>
                  <a:srgbClr val="FF0000"/>
                </a:solidFill>
              </a:rPr>
              <a:t>Es el periodo entre una luna nueva y otra</a:t>
            </a:r>
            <a:r>
              <a:rPr lang="es-ES" sz="4800" b="1" dirty="0">
                <a:solidFill>
                  <a:srgbClr val="002060"/>
                </a:solidFill>
              </a:rPr>
              <a:t>. Hay una explicación astronómica para </a:t>
            </a:r>
          </a:p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FF0000"/>
                </a:solidFill>
              </a:rPr>
              <a:t>día</a:t>
            </a:r>
            <a:r>
              <a:rPr lang="es-ES" sz="48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81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32715" y="117693"/>
            <a:ext cx="11129532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u="sng" dirty="0" smtClean="0">
                <a:solidFill>
                  <a:srgbClr val="002060"/>
                </a:solidFill>
              </a:rPr>
              <a:t>Es </a:t>
            </a:r>
            <a:r>
              <a:rPr lang="es-ES" sz="5400" b="1" u="sng" dirty="0">
                <a:solidFill>
                  <a:srgbClr val="002060"/>
                </a:solidFill>
              </a:rPr>
              <a:t>la cantidad de tiempo que toma nuestro planeta para dar una vuelta completa </a:t>
            </a:r>
            <a:r>
              <a:rPr lang="es-ES" sz="5400" b="1" u="sng" dirty="0" smtClean="0">
                <a:solidFill>
                  <a:srgbClr val="002060"/>
                </a:solidFill>
              </a:rPr>
              <a:t>en su </a:t>
            </a:r>
            <a:r>
              <a:rPr lang="es-ES" sz="5400" b="1" u="sng" dirty="0">
                <a:solidFill>
                  <a:srgbClr val="002060"/>
                </a:solidFill>
              </a:rPr>
              <a:t>eje</a:t>
            </a:r>
            <a:r>
              <a:rPr lang="es-ES" sz="5400" b="1" dirty="0">
                <a:solidFill>
                  <a:srgbClr val="002060"/>
                </a:solidFill>
              </a:rPr>
              <a:t>. Pero no existe explicación alguna para una </a:t>
            </a:r>
            <a:r>
              <a:rPr lang="es-ES" sz="5400" b="1" dirty="0">
                <a:solidFill>
                  <a:srgbClr val="FF0000"/>
                </a:solidFill>
              </a:rPr>
              <a:t>semana de siete días</a:t>
            </a:r>
            <a:r>
              <a:rPr lang="es-ES" sz="5400" b="1" dirty="0">
                <a:solidFill>
                  <a:srgbClr val="002060"/>
                </a:solidFill>
              </a:rPr>
              <a:t>. La semana </a:t>
            </a:r>
            <a:r>
              <a:rPr lang="es-ES" sz="5400" b="1" dirty="0" smtClean="0">
                <a:solidFill>
                  <a:srgbClr val="002060"/>
                </a:solidFill>
              </a:rPr>
              <a:t>podría haber </a:t>
            </a:r>
            <a:r>
              <a:rPr lang="es-ES" sz="5400" b="1" dirty="0">
                <a:solidFill>
                  <a:srgbClr val="002060"/>
                </a:solidFill>
              </a:rPr>
              <a:t>durado cualquier cantidad de tiempo pues no tiene nada que ver con los movimientos </a:t>
            </a:r>
            <a:r>
              <a:rPr lang="es-ES" sz="5400" b="1" dirty="0" smtClean="0">
                <a:solidFill>
                  <a:srgbClr val="002060"/>
                </a:solidFill>
              </a:rPr>
              <a:t>de </a:t>
            </a:r>
            <a:r>
              <a:rPr lang="es-ES" sz="5400" b="1" dirty="0">
                <a:solidFill>
                  <a:srgbClr val="002060"/>
                </a:solidFill>
              </a:rPr>
              <a:t>cuerpos </a:t>
            </a:r>
            <a:r>
              <a:rPr lang="es-ES" sz="5400" b="1" dirty="0" smtClean="0">
                <a:solidFill>
                  <a:srgbClr val="002060"/>
                </a:solidFill>
              </a:rPr>
              <a:t>celestes. 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42452" y="742838"/>
            <a:ext cx="1141525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“Si rehusáis creer hasta que </a:t>
            </a:r>
            <a:r>
              <a:rPr lang="es-ES" sz="4000" b="1" dirty="0">
                <a:solidFill>
                  <a:srgbClr val="FFFF00"/>
                </a:solidFill>
              </a:rPr>
              <a:t>toda sombra de incertidumbre</a:t>
            </a:r>
            <a:r>
              <a:rPr lang="es-ES" sz="4000" b="1" dirty="0">
                <a:solidFill>
                  <a:schemeClr val="bg1"/>
                </a:solidFill>
              </a:rPr>
              <a:t> y </a:t>
            </a:r>
            <a:r>
              <a:rPr lang="es-ES" sz="4000" b="1" dirty="0">
                <a:solidFill>
                  <a:srgbClr val="FFFF00"/>
                </a:solidFill>
              </a:rPr>
              <a:t>toda posibilidad </a:t>
            </a:r>
            <a:r>
              <a:rPr lang="es-ES" sz="4000" b="1" dirty="0">
                <a:solidFill>
                  <a:schemeClr val="bg1"/>
                </a:solidFill>
              </a:rPr>
              <a:t>de duda sean </a:t>
            </a:r>
            <a:r>
              <a:rPr lang="es-ES" sz="4000" b="1" dirty="0" smtClean="0">
                <a:solidFill>
                  <a:schemeClr val="bg1"/>
                </a:solidFill>
              </a:rPr>
              <a:t>eliminadas</a:t>
            </a:r>
            <a:r>
              <a:rPr lang="es-ES" sz="4000" b="1" dirty="0">
                <a:solidFill>
                  <a:schemeClr val="bg1"/>
                </a:solidFill>
              </a:rPr>
              <a:t>, </a:t>
            </a:r>
            <a:r>
              <a:rPr lang="es-ES" sz="4000" b="1" dirty="0">
                <a:solidFill>
                  <a:srgbClr val="FFFF00"/>
                </a:solidFill>
              </a:rPr>
              <a:t>nunca llegaréis a creer</a:t>
            </a:r>
            <a:r>
              <a:rPr lang="es-ES" sz="4000" b="1" dirty="0">
                <a:solidFill>
                  <a:schemeClr val="bg1"/>
                </a:solidFill>
              </a:rPr>
              <a:t>. La duda que exige un </a:t>
            </a:r>
            <a:r>
              <a:rPr lang="es-ES" sz="4000" b="1" dirty="0">
                <a:solidFill>
                  <a:srgbClr val="FFFF00"/>
                </a:solidFill>
              </a:rPr>
              <a:t>conocimiento perfecto</a:t>
            </a:r>
            <a:r>
              <a:rPr lang="es-ES" sz="4000" b="1" dirty="0">
                <a:solidFill>
                  <a:schemeClr val="bg1"/>
                </a:solidFill>
              </a:rPr>
              <a:t> nunca </a:t>
            </a:r>
            <a:r>
              <a:rPr lang="es-ES" sz="4000" b="1" dirty="0" smtClean="0">
                <a:solidFill>
                  <a:schemeClr val="bg1"/>
                </a:solidFill>
              </a:rPr>
              <a:t>cederá </a:t>
            </a:r>
            <a:r>
              <a:rPr lang="es-ES" sz="4000" b="1" dirty="0">
                <a:solidFill>
                  <a:schemeClr val="bg1"/>
                </a:solidFill>
              </a:rPr>
              <a:t>ante la fe. La fe descansa sobre la </a:t>
            </a:r>
            <a:r>
              <a:rPr lang="es-ES" sz="4000" b="1" dirty="0">
                <a:solidFill>
                  <a:srgbClr val="FFFF00"/>
                </a:solidFill>
              </a:rPr>
              <a:t>evidencia</a:t>
            </a:r>
            <a:r>
              <a:rPr lang="es-ES" sz="4000" b="1" dirty="0">
                <a:solidFill>
                  <a:schemeClr val="bg1"/>
                </a:solidFill>
              </a:rPr>
              <a:t> y no sobre </a:t>
            </a:r>
            <a:r>
              <a:rPr lang="es-ES" sz="4000" b="1" dirty="0" smtClean="0">
                <a:solidFill>
                  <a:schemeClr val="bg1"/>
                </a:solidFill>
              </a:rPr>
              <a:t>la </a:t>
            </a:r>
            <a:r>
              <a:rPr lang="es-ES" sz="4000" b="1" dirty="0" smtClean="0">
                <a:solidFill>
                  <a:srgbClr val="FFFF00"/>
                </a:solidFill>
              </a:rPr>
              <a:t>demostración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[</a:t>
            </a:r>
            <a:r>
              <a:rPr lang="es-ES" sz="4000" b="1" i="1" dirty="0">
                <a:solidFill>
                  <a:srgbClr val="FFFF00"/>
                </a:solidFill>
              </a:rPr>
              <a:t>porque si </a:t>
            </a:r>
            <a:r>
              <a:rPr lang="es-ES" sz="4000" b="1" i="1" dirty="0" smtClean="0">
                <a:solidFill>
                  <a:srgbClr val="FFFF00"/>
                </a:solidFill>
              </a:rPr>
              <a:t>tengo </a:t>
            </a:r>
            <a:r>
              <a:rPr lang="es-ES" sz="4000" b="1" i="1" dirty="0">
                <a:solidFill>
                  <a:srgbClr val="FFFF00"/>
                </a:solidFill>
              </a:rPr>
              <a:t>demostración no necesito </a:t>
            </a:r>
            <a:r>
              <a:rPr lang="es-ES" sz="4000" b="1" i="1" dirty="0" smtClean="0">
                <a:solidFill>
                  <a:srgbClr val="FFFF00"/>
                </a:solidFill>
              </a:rPr>
              <a:t>fe: Ro. </a:t>
            </a:r>
            <a:r>
              <a:rPr lang="es-ES" sz="4000" b="1" i="1" dirty="0">
                <a:solidFill>
                  <a:srgbClr val="FFFF00"/>
                </a:solidFill>
              </a:rPr>
              <a:t>8:24</a:t>
            </a:r>
            <a:r>
              <a:rPr lang="es-ES" sz="4000" b="1" dirty="0">
                <a:solidFill>
                  <a:schemeClr val="bg1"/>
                </a:solidFill>
              </a:rPr>
              <a:t>]. El Señor requiere que obedezcamos la </a:t>
            </a:r>
            <a:r>
              <a:rPr lang="es-ES" sz="4000" b="1" dirty="0" smtClean="0">
                <a:solidFill>
                  <a:schemeClr val="bg1"/>
                </a:solidFill>
              </a:rPr>
              <a:t>voz </a:t>
            </a:r>
            <a:r>
              <a:rPr lang="es-ES" sz="4000" b="1" dirty="0">
                <a:solidFill>
                  <a:schemeClr val="bg1"/>
                </a:solidFill>
              </a:rPr>
              <a:t>del deber cuando otras voces a nuestro alrededor nos instan a seguir un curso </a:t>
            </a:r>
            <a:r>
              <a:rPr lang="es-ES" sz="4000" b="1" dirty="0" smtClean="0">
                <a:solidFill>
                  <a:schemeClr val="bg1"/>
                </a:solidFill>
              </a:rPr>
              <a:t>opuesto.”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Testimonios para la Iglesia, tomo 5, p. 65</a:t>
            </a:r>
          </a:p>
        </p:txBody>
      </p:sp>
    </p:spTree>
    <p:extLst>
      <p:ext uri="{BB962C8B-B14F-4D97-AF65-F5344CB8AC3E}">
        <p14:creationId xmlns:p14="http://schemas.microsoft.com/office/powerpoint/2010/main" val="35397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416864"/>
            <a:ext cx="11129532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 smtClean="0">
                <a:solidFill>
                  <a:srgbClr val="002060"/>
                </a:solidFill>
              </a:rPr>
              <a:t>La </a:t>
            </a:r>
            <a:r>
              <a:rPr lang="es-ES" sz="6000" b="1" dirty="0">
                <a:solidFill>
                  <a:srgbClr val="002060"/>
                </a:solidFill>
              </a:rPr>
              <a:t>única razón por la cual la semana tiene siete días es porque </a:t>
            </a:r>
            <a:r>
              <a:rPr lang="es-ES" sz="6000" b="1" dirty="0">
                <a:solidFill>
                  <a:srgbClr val="FF0000"/>
                </a:solidFill>
              </a:rPr>
              <a:t>Dios </a:t>
            </a:r>
            <a:r>
              <a:rPr lang="es-ES" sz="6000" b="1" dirty="0" smtClean="0">
                <a:solidFill>
                  <a:srgbClr val="FF0000"/>
                </a:solidFill>
              </a:rPr>
              <a:t>lo estableció </a:t>
            </a:r>
            <a:r>
              <a:rPr lang="es-ES" sz="6000" b="1" dirty="0">
                <a:solidFill>
                  <a:srgbClr val="FF0000"/>
                </a:solidFill>
              </a:rPr>
              <a:t>así en el principio</a:t>
            </a:r>
            <a:r>
              <a:rPr lang="es-ES" sz="6000" b="1" dirty="0">
                <a:solidFill>
                  <a:srgbClr val="002060"/>
                </a:solidFill>
              </a:rPr>
              <a:t>. La secuencia de días en la semana nunca se ha interrumpido. </a:t>
            </a:r>
          </a:p>
        </p:txBody>
      </p:sp>
    </p:spTree>
    <p:extLst>
      <p:ext uri="{BB962C8B-B14F-4D97-AF65-F5344CB8AC3E}">
        <p14:creationId xmlns:p14="http://schemas.microsoft.com/office/powerpoint/2010/main" val="39370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07253" y="742838"/>
            <a:ext cx="1176183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“La primera semana en que Dios hizo su obra de creación en seis días y reposo el séptimo, fue </a:t>
            </a:r>
            <a:r>
              <a:rPr lang="es-ES" sz="4000" b="1" dirty="0" smtClean="0">
                <a:solidFill>
                  <a:srgbClr val="FFFF00"/>
                </a:solidFill>
              </a:rPr>
              <a:t>igual </a:t>
            </a:r>
            <a:r>
              <a:rPr lang="es-ES" sz="4000" b="1" dirty="0">
                <a:solidFill>
                  <a:srgbClr val="FFFF00"/>
                </a:solidFill>
              </a:rPr>
              <a:t>a todas las demás semanas</a:t>
            </a:r>
            <a:r>
              <a:rPr lang="es-ES" sz="4000" b="1" dirty="0">
                <a:solidFill>
                  <a:schemeClr val="bg1"/>
                </a:solidFill>
              </a:rPr>
              <a:t>. El gran Dios, en sus días de creación y día de reposo midió </a:t>
            </a:r>
            <a:r>
              <a:rPr lang="es-ES" sz="4000" b="1" dirty="0" smtClean="0">
                <a:solidFill>
                  <a:schemeClr val="bg1"/>
                </a:solidFill>
              </a:rPr>
              <a:t>el </a:t>
            </a:r>
            <a:r>
              <a:rPr lang="es-ES" sz="4000" b="1" dirty="0">
                <a:solidFill>
                  <a:schemeClr val="bg1"/>
                </a:solidFill>
              </a:rPr>
              <a:t>primer ciclo </a:t>
            </a:r>
            <a:r>
              <a:rPr lang="es-ES" sz="4000" b="1" dirty="0">
                <a:solidFill>
                  <a:srgbClr val="FFFF00"/>
                </a:solidFill>
              </a:rPr>
              <a:t>como muestra</a:t>
            </a:r>
            <a:r>
              <a:rPr lang="es-ES" sz="4000" b="1" dirty="0">
                <a:solidFill>
                  <a:schemeClr val="bg1"/>
                </a:solidFill>
              </a:rPr>
              <a:t> para todas las </a:t>
            </a:r>
            <a:r>
              <a:rPr lang="es-ES" sz="4000" b="1" dirty="0">
                <a:solidFill>
                  <a:srgbClr val="FFFF00"/>
                </a:solidFill>
              </a:rPr>
              <a:t>semanas subsiguientes </a:t>
            </a:r>
            <a:r>
              <a:rPr lang="es-ES" sz="4000" b="1" dirty="0">
                <a:solidFill>
                  <a:schemeClr val="bg1"/>
                </a:solidFill>
              </a:rPr>
              <a:t>hasta el fin del tiempo. </a:t>
            </a:r>
            <a:r>
              <a:rPr lang="es-ES" sz="4000" b="1" dirty="0" smtClean="0">
                <a:solidFill>
                  <a:schemeClr val="bg1"/>
                </a:solidFill>
              </a:rPr>
              <a:t>. </a:t>
            </a:r>
            <a:r>
              <a:rPr lang="es-ES" sz="4000" b="1" dirty="0">
                <a:solidFill>
                  <a:schemeClr val="bg1"/>
                </a:solidFill>
              </a:rPr>
              <a:t>. El ciclo semanal de </a:t>
            </a:r>
            <a:r>
              <a:rPr lang="es-ES" sz="4000" b="1" dirty="0">
                <a:solidFill>
                  <a:srgbClr val="FFFF00"/>
                </a:solidFill>
              </a:rPr>
              <a:t>siete días </a:t>
            </a:r>
            <a:r>
              <a:rPr lang="es-ES" sz="4000" b="1" dirty="0" smtClean="0">
                <a:solidFill>
                  <a:schemeClr val="bg1"/>
                </a:solidFill>
              </a:rPr>
              <a:t>literales</a:t>
            </a:r>
            <a:r>
              <a:rPr lang="es-ES" sz="4000" b="1" dirty="0">
                <a:solidFill>
                  <a:schemeClr val="bg1"/>
                </a:solidFill>
              </a:rPr>
              <a:t>, seis para trabajar y uno para descansar, que ha sido </a:t>
            </a:r>
            <a:r>
              <a:rPr lang="es-ES" sz="4000" b="1" dirty="0" smtClean="0">
                <a:solidFill>
                  <a:srgbClr val="FFFF00"/>
                </a:solidFill>
              </a:rPr>
              <a:t>preservado </a:t>
            </a:r>
            <a:r>
              <a:rPr lang="es-ES" sz="4000" b="1" dirty="0">
                <a:solidFill>
                  <a:srgbClr val="FFFF00"/>
                </a:solidFill>
              </a:rPr>
              <a:t>y continuado </a:t>
            </a:r>
            <a:r>
              <a:rPr lang="es-ES" sz="4000" b="1" dirty="0">
                <a:solidFill>
                  <a:schemeClr val="bg1"/>
                </a:solidFill>
              </a:rPr>
              <a:t>a través de la historia bíblica, tuvo su origen en los grandes hechos </a:t>
            </a:r>
            <a:r>
              <a:rPr lang="es-ES" sz="4000" b="1" dirty="0" smtClean="0">
                <a:solidFill>
                  <a:schemeClr val="bg1"/>
                </a:solidFill>
              </a:rPr>
              <a:t>de </a:t>
            </a:r>
            <a:r>
              <a:rPr lang="es-ES" sz="4000" b="1" dirty="0">
                <a:solidFill>
                  <a:schemeClr val="bg1"/>
                </a:solidFill>
              </a:rPr>
              <a:t>los </a:t>
            </a:r>
            <a:r>
              <a:rPr lang="es-ES" sz="4000" b="1" dirty="0">
                <a:solidFill>
                  <a:srgbClr val="FFFF00"/>
                </a:solidFill>
              </a:rPr>
              <a:t>primeros siete días</a:t>
            </a:r>
            <a:r>
              <a:rPr lang="es-ES" sz="4000" b="1" dirty="0" smtClean="0">
                <a:solidFill>
                  <a:schemeClr val="bg1"/>
                </a:solidFill>
              </a:rPr>
              <a:t>.”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Signs of the Times, </a:t>
            </a:r>
            <a:r>
              <a:rPr lang="en-US" sz="3600" b="1" dirty="0" err="1">
                <a:solidFill>
                  <a:srgbClr val="FF0000"/>
                </a:solidFill>
              </a:rPr>
              <a:t>marzo</a:t>
            </a:r>
            <a:r>
              <a:rPr lang="en-US" sz="3600" b="1" dirty="0">
                <a:solidFill>
                  <a:srgbClr val="FF0000"/>
                </a:solidFill>
              </a:rPr>
              <a:t> 20, 1879</a:t>
            </a:r>
          </a:p>
        </p:txBody>
      </p:sp>
    </p:spTree>
    <p:extLst>
      <p:ext uri="{BB962C8B-B14F-4D97-AF65-F5344CB8AC3E}">
        <p14:creationId xmlns:p14="http://schemas.microsoft.com/office/powerpoint/2010/main" val="2473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3169" y="964064"/>
            <a:ext cx="1143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“Así como el sábado, </a:t>
            </a:r>
            <a:r>
              <a:rPr lang="es-ES" sz="4000" b="1" dirty="0">
                <a:solidFill>
                  <a:srgbClr val="FFFF00"/>
                </a:solidFill>
              </a:rPr>
              <a:t>la semana </a:t>
            </a:r>
            <a:r>
              <a:rPr lang="es-ES" sz="4000" b="1" dirty="0">
                <a:solidFill>
                  <a:schemeClr val="bg1"/>
                </a:solidFill>
              </a:rPr>
              <a:t>se originó al tiempo de la creación, y fue </a:t>
            </a:r>
            <a:r>
              <a:rPr lang="es-ES" sz="4000" b="1" dirty="0">
                <a:solidFill>
                  <a:srgbClr val="FFFF00"/>
                </a:solidFill>
              </a:rPr>
              <a:t>conservada</a:t>
            </a:r>
            <a:r>
              <a:rPr lang="es-ES" sz="4000" b="1" dirty="0">
                <a:solidFill>
                  <a:schemeClr val="bg1"/>
                </a:solidFill>
              </a:rPr>
              <a:t> y </a:t>
            </a:r>
            <a:r>
              <a:rPr lang="es-ES" sz="4000" b="1" dirty="0" smtClean="0">
                <a:solidFill>
                  <a:srgbClr val="FFFF00"/>
                </a:solidFill>
              </a:rPr>
              <a:t>transmitida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a nosotros a través de la historia bíblica. Dios mismo dio la </a:t>
            </a:r>
            <a:r>
              <a:rPr lang="es-ES" sz="4000" b="1" dirty="0">
                <a:solidFill>
                  <a:srgbClr val="FFFF00"/>
                </a:solidFill>
              </a:rPr>
              <a:t>primera </a:t>
            </a:r>
            <a:r>
              <a:rPr lang="es-ES" sz="4000" b="1" dirty="0" smtClean="0">
                <a:solidFill>
                  <a:srgbClr val="FFFF00"/>
                </a:solidFill>
              </a:rPr>
              <a:t>semana </a:t>
            </a:r>
            <a:r>
              <a:rPr lang="es-ES" sz="4000" b="1" dirty="0" smtClean="0">
                <a:solidFill>
                  <a:schemeClr val="bg1"/>
                </a:solidFill>
              </a:rPr>
              <a:t>como </a:t>
            </a:r>
            <a:r>
              <a:rPr lang="es-ES" sz="4000" b="1" dirty="0">
                <a:solidFill>
                  <a:schemeClr val="bg1"/>
                </a:solidFill>
              </a:rPr>
              <a:t>modelo de las subsiguientes hasta el fin de los tiempos. Como las demás, consistió en </a:t>
            </a:r>
            <a:r>
              <a:rPr lang="es-ES" sz="4000" b="1" dirty="0">
                <a:solidFill>
                  <a:srgbClr val="FFFF00"/>
                </a:solidFill>
              </a:rPr>
              <a:t>siete </a:t>
            </a:r>
            <a:r>
              <a:rPr lang="es-ES" sz="4000" b="1" dirty="0" smtClean="0">
                <a:solidFill>
                  <a:srgbClr val="FFFF00"/>
                </a:solidFill>
              </a:rPr>
              <a:t>días </a:t>
            </a:r>
            <a:r>
              <a:rPr lang="es-ES" sz="4000" b="1" dirty="0">
                <a:solidFill>
                  <a:srgbClr val="FFFF00"/>
                </a:solidFill>
              </a:rPr>
              <a:t>literales</a:t>
            </a:r>
            <a:r>
              <a:rPr lang="es-ES" sz="4000" b="1" dirty="0">
                <a:solidFill>
                  <a:schemeClr val="bg1"/>
                </a:solidFill>
              </a:rPr>
              <a:t>. Se emplearon seis días en la obra de la creación; y en el séptimo, Dios reposó y </a:t>
            </a:r>
            <a:r>
              <a:rPr lang="es-ES" sz="4000" b="1" dirty="0" smtClean="0">
                <a:solidFill>
                  <a:schemeClr val="bg1"/>
                </a:solidFill>
              </a:rPr>
              <a:t>luego </a:t>
            </a:r>
            <a:r>
              <a:rPr lang="es-ES" sz="4000" b="1" dirty="0">
                <a:solidFill>
                  <a:schemeClr val="bg1"/>
                </a:solidFill>
              </a:rPr>
              <a:t>bendijo ese día y lo puso aparte como día de descanso para el hombre</a:t>
            </a:r>
            <a:r>
              <a:rPr lang="es-ES" sz="4000" b="1" dirty="0" smtClean="0">
                <a:solidFill>
                  <a:schemeClr val="bg1"/>
                </a:solidFill>
              </a:rPr>
              <a:t>.”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Patriarcas </a:t>
            </a:r>
            <a:r>
              <a:rPr lang="es-ES" sz="3600" b="1" dirty="0" smtClean="0">
                <a:solidFill>
                  <a:srgbClr val="FF0000"/>
                </a:solidFill>
              </a:rPr>
              <a:t>y Profetas</a:t>
            </a:r>
            <a:r>
              <a:rPr lang="es-ES" sz="3600" b="1" dirty="0">
                <a:solidFill>
                  <a:srgbClr val="FF0000"/>
                </a:solidFill>
              </a:rPr>
              <a:t>, p. 102</a:t>
            </a:r>
          </a:p>
        </p:txBody>
      </p:sp>
    </p:spTree>
    <p:extLst>
      <p:ext uri="{BB962C8B-B14F-4D97-AF65-F5344CB8AC3E}">
        <p14:creationId xmlns:p14="http://schemas.microsoft.com/office/powerpoint/2010/main" val="12361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Una señal de lealtad</a:t>
            </a:r>
          </a:p>
        </p:txBody>
      </p:sp>
    </p:spTree>
    <p:extLst>
      <p:ext uri="{BB962C8B-B14F-4D97-AF65-F5344CB8AC3E}">
        <p14:creationId xmlns:p14="http://schemas.microsoft.com/office/powerpoint/2010/main" val="41529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3169" y="964064"/>
            <a:ext cx="1143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“</a:t>
            </a:r>
            <a:r>
              <a:rPr lang="es-ES" sz="6000" b="1" dirty="0">
                <a:solidFill>
                  <a:schemeClr val="bg1"/>
                </a:solidFill>
              </a:rPr>
              <a:t>Porque en seis días </a:t>
            </a:r>
            <a:r>
              <a:rPr lang="es-ES" sz="6000" b="1" dirty="0">
                <a:solidFill>
                  <a:srgbClr val="FFFF00"/>
                </a:solidFill>
              </a:rPr>
              <a:t>hizo Jehová los cielos y la tierra</a:t>
            </a:r>
            <a:r>
              <a:rPr lang="es-ES" sz="6000" b="1" dirty="0">
                <a:solidFill>
                  <a:schemeClr val="bg1"/>
                </a:solidFill>
              </a:rPr>
              <a:t>, el mar, y todas las cosas que en ellos </a:t>
            </a:r>
            <a:r>
              <a:rPr lang="es-ES" sz="6000" b="1" dirty="0" smtClean="0">
                <a:solidFill>
                  <a:schemeClr val="bg1"/>
                </a:solidFill>
              </a:rPr>
              <a:t>hay</a:t>
            </a:r>
            <a:r>
              <a:rPr lang="es-ES" sz="6000" b="1" dirty="0">
                <a:solidFill>
                  <a:schemeClr val="bg1"/>
                </a:solidFill>
              </a:rPr>
              <a:t>, y reposó en el séptimo día; por tanto, Jehová </a:t>
            </a:r>
            <a:r>
              <a:rPr lang="es-ES" sz="6000" b="1" dirty="0">
                <a:solidFill>
                  <a:srgbClr val="FFFF00"/>
                </a:solidFill>
              </a:rPr>
              <a:t>bendijo el día de reposo y lo santificó</a:t>
            </a:r>
            <a:r>
              <a:rPr lang="es-ES" sz="60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Éxodo 20: 11 </a:t>
            </a:r>
            <a:r>
              <a:rPr lang="es-ES" sz="3600" b="1" dirty="0"/>
              <a:t>¿De qué gran evento nos recuerda el sábado</a:t>
            </a:r>
            <a:r>
              <a:rPr lang="es-ES" sz="3600" b="1" dirty="0" smtClean="0"/>
              <a:t>? 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2935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9837" y="91503"/>
            <a:ext cx="11129532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u="sng" dirty="0">
                <a:solidFill>
                  <a:srgbClr val="FF0000"/>
                </a:solidFill>
              </a:rPr>
              <a:t>Nota</a:t>
            </a:r>
            <a:r>
              <a:rPr lang="es-ES" sz="5400" b="1" dirty="0">
                <a:solidFill>
                  <a:srgbClr val="002060"/>
                </a:solidFill>
              </a:rPr>
              <a:t>: El Sábado es el </a:t>
            </a:r>
            <a:r>
              <a:rPr lang="es-ES" sz="5400" b="1" dirty="0" smtClean="0">
                <a:solidFill>
                  <a:srgbClr val="002060"/>
                </a:solidFill>
              </a:rPr>
              <a:t>recordatorio </a:t>
            </a:r>
            <a:r>
              <a:rPr lang="es-ES" sz="5400" b="1" dirty="0">
                <a:solidFill>
                  <a:srgbClr val="002060"/>
                </a:solidFill>
              </a:rPr>
              <a:t>del Creador. Al observar el sábado confesamos que Dios es </a:t>
            </a:r>
            <a:r>
              <a:rPr lang="es-ES" sz="5400" b="1" dirty="0" smtClean="0">
                <a:solidFill>
                  <a:srgbClr val="002060"/>
                </a:solidFill>
              </a:rPr>
              <a:t>el </a:t>
            </a:r>
            <a:r>
              <a:rPr lang="es-ES" sz="5400" b="1" dirty="0">
                <a:solidFill>
                  <a:srgbClr val="002060"/>
                </a:solidFill>
              </a:rPr>
              <a:t>Creador y nosotros somos sus criaturas. El árbol en el huerto tenía como propósito probar </a:t>
            </a:r>
            <a:r>
              <a:rPr lang="es-ES" sz="5400" b="1" dirty="0" smtClean="0">
                <a:solidFill>
                  <a:srgbClr val="002060"/>
                </a:solidFill>
              </a:rPr>
              <a:t>la </a:t>
            </a:r>
            <a:r>
              <a:rPr lang="es-ES" sz="5400" b="1" dirty="0">
                <a:solidFill>
                  <a:srgbClr val="002060"/>
                </a:solidFill>
              </a:rPr>
              <a:t>lealtad de Adán y Eva para ver si lo aceptaban como el único Dios verdadero y su Creador.</a:t>
            </a:r>
          </a:p>
        </p:txBody>
      </p:sp>
    </p:spTree>
    <p:extLst>
      <p:ext uri="{BB962C8B-B14F-4D97-AF65-F5344CB8AC3E}">
        <p14:creationId xmlns:p14="http://schemas.microsoft.com/office/powerpoint/2010/main" val="30477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3169" y="1657238"/>
            <a:ext cx="1143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“. </a:t>
            </a:r>
            <a:r>
              <a:rPr lang="es-ES" sz="6600" b="1" dirty="0">
                <a:solidFill>
                  <a:schemeClr val="bg1"/>
                </a:solidFill>
              </a:rPr>
              <a:t>. . y santificad </a:t>
            </a:r>
            <a:r>
              <a:rPr lang="es-ES" sz="6600" b="1" dirty="0">
                <a:solidFill>
                  <a:srgbClr val="FFFF00"/>
                </a:solidFill>
              </a:rPr>
              <a:t>mis</a:t>
            </a:r>
            <a:r>
              <a:rPr lang="es-ES" sz="6600" b="1" dirty="0">
                <a:solidFill>
                  <a:schemeClr val="bg1"/>
                </a:solidFill>
              </a:rPr>
              <a:t> sábados y sean por señal entre mí y vosotros, para que </a:t>
            </a:r>
            <a:r>
              <a:rPr lang="es-ES" sz="6600" b="1" dirty="0" smtClean="0">
                <a:solidFill>
                  <a:schemeClr val="bg1"/>
                </a:solidFill>
              </a:rPr>
              <a:t>sepáis </a:t>
            </a:r>
            <a:r>
              <a:rPr lang="es-ES" sz="6600" b="1" dirty="0">
                <a:solidFill>
                  <a:schemeClr val="bg1"/>
                </a:solidFill>
              </a:rPr>
              <a:t>que </a:t>
            </a:r>
            <a:r>
              <a:rPr lang="es-ES" sz="6600" b="1" dirty="0">
                <a:solidFill>
                  <a:srgbClr val="FFFF00"/>
                </a:solidFill>
              </a:rPr>
              <a:t>yo soy Jehová vuestro Dios</a:t>
            </a:r>
            <a:r>
              <a:rPr lang="es-ES" sz="66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Ezequiel 20:20: </a:t>
            </a:r>
            <a:r>
              <a:rPr lang="es-ES" sz="3600" b="1" dirty="0" smtClean="0"/>
              <a:t>¿</a:t>
            </a:r>
            <a:r>
              <a:rPr lang="es-ES" sz="3600" b="1" dirty="0"/>
              <a:t>Cuándo guardamos el Sábado? ¿A quién reconocemos como nuestro único Dios? </a:t>
            </a:r>
          </a:p>
        </p:txBody>
      </p:sp>
    </p:spTree>
    <p:extLst>
      <p:ext uri="{BB962C8B-B14F-4D97-AF65-F5344CB8AC3E}">
        <p14:creationId xmlns:p14="http://schemas.microsoft.com/office/powerpoint/2010/main" val="26082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94948" y="710934"/>
            <a:ext cx="11129532" cy="470898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u="sng" dirty="0">
                <a:solidFill>
                  <a:srgbClr val="FF0000"/>
                </a:solidFill>
              </a:rPr>
              <a:t>Nota</a:t>
            </a:r>
            <a:r>
              <a:rPr lang="es-ES" sz="6000" b="1" dirty="0">
                <a:solidFill>
                  <a:srgbClr val="002060"/>
                </a:solidFill>
              </a:rPr>
              <a:t>: </a:t>
            </a:r>
            <a:r>
              <a:rPr lang="es-ES" sz="6000" b="1" dirty="0" smtClean="0">
                <a:solidFill>
                  <a:srgbClr val="002060"/>
                </a:solidFill>
              </a:rPr>
              <a:t>Abstenerse </a:t>
            </a:r>
            <a:r>
              <a:rPr lang="es-ES" sz="6000" b="1" dirty="0">
                <a:solidFill>
                  <a:srgbClr val="002060"/>
                </a:solidFill>
              </a:rPr>
              <a:t>de comer del árbol era una señal externa de lealtad a Dios. Asimismo, </a:t>
            </a:r>
            <a:r>
              <a:rPr lang="es-ES" sz="6000" b="1" dirty="0" smtClean="0">
                <a:solidFill>
                  <a:srgbClr val="002060"/>
                </a:solidFill>
              </a:rPr>
              <a:t>abstenerse </a:t>
            </a:r>
            <a:r>
              <a:rPr lang="es-ES" sz="6000" b="1" dirty="0">
                <a:solidFill>
                  <a:srgbClr val="002060"/>
                </a:solidFill>
              </a:rPr>
              <a:t>de trabajar el sábado es una señal de lealtad al Creador. </a:t>
            </a:r>
          </a:p>
        </p:txBody>
      </p:sp>
    </p:spTree>
    <p:extLst>
      <p:ext uri="{BB962C8B-B14F-4D97-AF65-F5344CB8AC3E}">
        <p14:creationId xmlns:p14="http://schemas.microsoft.com/office/powerpoint/2010/main" val="7634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 día entero</a:t>
            </a:r>
          </a:p>
        </p:txBody>
      </p:sp>
    </p:spTree>
    <p:extLst>
      <p:ext uri="{BB962C8B-B14F-4D97-AF65-F5344CB8AC3E}">
        <p14:creationId xmlns:p14="http://schemas.microsoft.com/office/powerpoint/2010/main" val="25320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3169" y="1789973"/>
            <a:ext cx="1143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Día de reposo será a vosotros, y afligiréis vuestras almas, comenzando a los </a:t>
            </a:r>
            <a:r>
              <a:rPr lang="es-ES" sz="5400" b="1" dirty="0" smtClean="0">
                <a:solidFill>
                  <a:schemeClr val="bg1"/>
                </a:solidFill>
              </a:rPr>
              <a:t>nueve </a:t>
            </a:r>
            <a:r>
              <a:rPr lang="es-ES" sz="5400" b="1" dirty="0">
                <a:solidFill>
                  <a:schemeClr val="bg1"/>
                </a:solidFill>
              </a:rPr>
              <a:t>días del mes en la tarde; </a:t>
            </a:r>
            <a:r>
              <a:rPr lang="es-ES" sz="5400" b="1" dirty="0">
                <a:solidFill>
                  <a:srgbClr val="FFFF00"/>
                </a:solidFill>
              </a:rPr>
              <a:t>de tarde a tarde</a:t>
            </a:r>
            <a:r>
              <a:rPr lang="es-ES" sz="5400" b="1" dirty="0">
                <a:solidFill>
                  <a:schemeClr val="bg1"/>
                </a:solidFill>
              </a:rPr>
              <a:t> guardaréis vuestro Sábado.”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Levítico 23:32: </a:t>
            </a:r>
            <a:r>
              <a:rPr lang="es-ES" sz="3600" b="1" dirty="0" smtClean="0"/>
              <a:t>¿</a:t>
            </a:r>
            <a:r>
              <a:rPr lang="es-ES" sz="3600" b="1" dirty="0"/>
              <a:t>Cuántas horas del sábado le pertenecen en forma especial a Dios</a:t>
            </a:r>
            <a:r>
              <a:rPr lang="es-ES" sz="3600" b="1" dirty="0" smtClean="0"/>
              <a:t>?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40026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cion 01-Mensaje de los 3 angeles" id="{E36B23E9-E561-41C0-A577-9B93B8962885}" vid="{5F957260-1CFC-4283-8A3F-25F00EE8906C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mensaje tres angeles</Template>
  <TotalTime>13924</TotalTime>
  <Words>7343</Words>
  <Application>Microsoft Office PowerPoint</Application>
  <PresentationFormat>Panorámica</PresentationFormat>
  <Paragraphs>356</Paragraphs>
  <Slides>157</Slides>
  <Notes>45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157</vt:i4>
      </vt:variant>
    </vt:vector>
  </HeadingPairs>
  <TitlesOfParts>
    <vt:vector size="169" baseType="lpstr">
      <vt:lpstr>Arial</vt:lpstr>
      <vt:lpstr>Arial Black</vt:lpstr>
      <vt:lpstr>Bahnschrift</vt:lpstr>
      <vt:lpstr>Baskerville Old Face</vt:lpstr>
      <vt:lpstr>Bauhaus 93</vt:lpstr>
      <vt:lpstr>Berlin Sans FB Demi</vt:lpstr>
      <vt:lpstr>Calibri</vt:lpstr>
      <vt:lpstr>Calibri Light</vt:lpstr>
      <vt:lpstr>Cascadia Code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Aguero Arroyo</dc:creator>
  <cp:lastModifiedBy>Ulises Aguero Arroyo</cp:lastModifiedBy>
  <cp:revision>709</cp:revision>
  <dcterms:created xsi:type="dcterms:W3CDTF">2022-04-02T22:48:54Z</dcterms:created>
  <dcterms:modified xsi:type="dcterms:W3CDTF">2022-12-07T05:09:20Z</dcterms:modified>
</cp:coreProperties>
</file>