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44" r:id="rId3"/>
    <p:sldId id="624" r:id="rId4"/>
    <p:sldId id="822" r:id="rId5"/>
    <p:sldId id="823" r:id="rId6"/>
    <p:sldId id="824" r:id="rId7"/>
    <p:sldId id="676" r:id="rId8"/>
    <p:sldId id="825" r:id="rId9"/>
    <p:sldId id="826" r:id="rId10"/>
    <p:sldId id="786" r:id="rId11"/>
    <p:sldId id="788" r:id="rId12"/>
    <p:sldId id="827" r:id="rId13"/>
    <p:sldId id="718" r:id="rId14"/>
    <p:sldId id="810" r:id="rId15"/>
    <p:sldId id="397" r:id="rId16"/>
    <p:sldId id="828" r:id="rId17"/>
    <p:sldId id="686" r:id="rId18"/>
    <p:sldId id="829" r:id="rId19"/>
    <p:sldId id="830" r:id="rId20"/>
    <p:sldId id="832" r:id="rId21"/>
    <p:sldId id="831" r:id="rId22"/>
    <p:sldId id="833" r:id="rId23"/>
    <p:sldId id="470" r:id="rId24"/>
    <p:sldId id="834" r:id="rId25"/>
    <p:sldId id="835" r:id="rId26"/>
    <p:sldId id="650" r:id="rId27"/>
    <p:sldId id="793" r:id="rId28"/>
    <p:sldId id="836" r:id="rId29"/>
    <p:sldId id="837" r:id="rId30"/>
    <p:sldId id="651" r:id="rId31"/>
    <p:sldId id="738" r:id="rId32"/>
    <p:sldId id="816" r:id="rId33"/>
    <p:sldId id="739" r:id="rId34"/>
    <p:sldId id="757" r:id="rId35"/>
    <p:sldId id="838" r:id="rId36"/>
    <p:sldId id="762" r:id="rId37"/>
    <p:sldId id="776" r:id="rId38"/>
    <p:sldId id="799" r:id="rId39"/>
    <p:sldId id="839" r:id="rId40"/>
    <p:sldId id="778" r:id="rId41"/>
    <p:sldId id="840" r:id="rId42"/>
    <p:sldId id="841" r:id="rId43"/>
    <p:sldId id="842" r:id="rId44"/>
    <p:sldId id="843" r:id="rId45"/>
    <p:sldId id="844" r:id="rId46"/>
    <p:sldId id="845" r:id="rId47"/>
    <p:sldId id="846" r:id="rId48"/>
    <p:sldId id="847" r:id="rId49"/>
    <p:sldId id="848" r:id="rId50"/>
    <p:sldId id="849" r:id="rId51"/>
    <p:sldId id="850" r:id="rId52"/>
    <p:sldId id="851" r:id="rId53"/>
    <p:sldId id="854" r:id="rId54"/>
    <p:sldId id="761" r:id="rId55"/>
    <p:sldId id="852" r:id="rId56"/>
    <p:sldId id="384" r:id="rId57"/>
    <p:sldId id="853" r:id="rId58"/>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613"/>
    <a:srgbClr val="B5520F"/>
    <a:srgbClr val="0E1B5A"/>
    <a:srgbClr val="E9E5EA"/>
    <a:srgbClr val="820000"/>
    <a:srgbClr val="680000"/>
    <a:srgbClr val="4C0000"/>
    <a:srgbClr val="960000"/>
    <a:srgbClr val="5C2A08"/>
    <a:srgbClr val="778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2701" autoAdjust="0"/>
  </p:normalViewPr>
  <p:slideViewPr>
    <p:cSldViewPr snapToGrid="0">
      <p:cViewPr varScale="1">
        <p:scale>
          <a:sx n="68" d="100"/>
          <a:sy n="68" d="100"/>
        </p:scale>
        <p:origin x="81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6F800-A529-41B0-AC88-27909EAB68D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7D432A28-DF68-4DE4-A150-91F70B737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2BEFA6B3-B24D-4E9B-9637-DF54643B07DC}"/>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5" name="Marcador de pie de página 4">
            <a:extLst>
              <a:ext uri="{FF2B5EF4-FFF2-40B4-BE49-F238E27FC236}">
                <a16:creationId xmlns:a16="http://schemas.microsoft.com/office/drawing/2014/main" id="{5A6F8693-7C70-456F-8A36-1361F0A0A4B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1D74211-DB82-496F-875D-AFC2564D1158}"/>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290784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D429-B26B-4841-9BEC-EED3B1829AA9}"/>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C9E6B580-6AED-4C7F-8ED2-8094ECEA48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A63C0794-7D1C-4B6E-8C73-B6941A31309E}"/>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5" name="Marcador de pie de página 4">
            <a:extLst>
              <a:ext uri="{FF2B5EF4-FFF2-40B4-BE49-F238E27FC236}">
                <a16:creationId xmlns:a16="http://schemas.microsoft.com/office/drawing/2014/main" id="{6AA7B9D3-9785-4E28-9CFE-6F3AA37DE1D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5C402FD-A99F-4BC3-993F-9D7918E30E73}"/>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138791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7F12E0-8E9E-481A-AE24-E564874C5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1CDBD6D-9E94-4B2E-978E-084626FBF4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2A7C7431-11F3-4261-91E5-AD814429A82E}"/>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5" name="Marcador de pie de página 4">
            <a:extLst>
              <a:ext uri="{FF2B5EF4-FFF2-40B4-BE49-F238E27FC236}">
                <a16:creationId xmlns:a16="http://schemas.microsoft.com/office/drawing/2014/main" id="{F2685FCD-EFF0-4364-A795-BA967C198A9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EF6FE20-4315-424C-8FDB-820F821EBFEE}"/>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47260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C53B2-5985-41BB-B500-50140393BCB1}"/>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8AF7A219-926C-4423-9F80-D54EFC334EC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0D455E76-68A9-4936-846E-DB7A22EDF0AA}"/>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5" name="Marcador de pie de página 4">
            <a:extLst>
              <a:ext uri="{FF2B5EF4-FFF2-40B4-BE49-F238E27FC236}">
                <a16:creationId xmlns:a16="http://schemas.microsoft.com/office/drawing/2014/main" id="{01EBA92D-75D0-4D02-9E0D-89C2E0FEA54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6DF5930-D544-4D23-9EB9-910395B62FB1}"/>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94825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4F561-4E62-4058-8509-DCCEB142044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0792659-FE33-4587-8158-F8990604F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E5948E-2ABE-4CEF-9BD3-C27C0A1E1147}"/>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5" name="Marcador de pie de página 4">
            <a:extLst>
              <a:ext uri="{FF2B5EF4-FFF2-40B4-BE49-F238E27FC236}">
                <a16:creationId xmlns:a16="http://schemas.microsoft.com/office/drawing/2014/main" id="{83FF839A-9673-4255-AF85-B714B7AC32A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C903F3F-EBE6-4593-8E03-DC8ED1C1585E}"/>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41138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BE133-3735-429A-A903-0D75859992A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7D4BBD8-F6E4-4BF1-89F4-E8A88BBC2A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EBA85FEB-1B85-4212-A5E4-770B09B44DB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7E800A5-3B26-49A8-B7B2-B7A0DA239366}"/>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6" name="Marcador de pie de página 5">
            <a:extLst>
              <a:ext uri="{FF2B5EF4-FFF2-40B4-BE49-F238E27FC236}">
                <a16:creationId xmlns:a16="http://schemas.microsoft.com/office/drawing/2014/main" id="{FAF39426-4E32-4D1D-91C8-5AB4C6C46C2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24D6F95-08E5-488B-92DB-349A35B12880}"/>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186607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08E44-39D1-4EF1-A2D6-EDE3E75780C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7355DF2-EDF1-4826-914F-5C05AD754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BED4BEA-6E6F-4B60-B388-43C37211A8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985CAD02-65E2-4FF5-A3DD-9E0AF73B7C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B93C06C-C526-46E0-BFFF-FB72A8A194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5A82D21B-5EA8-4F19-8C9C-572199B0584A}"/>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8" name="Marcador de pie de página 7">
            <a:extLst>
              <a:ext uri="{FF2B5EF4-FFF2-40B4-BE49-F238E27FC236}">
                <a16:creationId xmlns:a16="http://schemas.microsoft.com/office/drawing/2014/main" id="{2DE13ADF-E79E-4DE8-AEC4-484FDBDCA747}"/>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0AD3C00F-4314-44EE-AFDC-BBB0028DA0B6}"/>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174479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F6A18-CF02-4719-A623-08D5FDDB14C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29F68CCA-5487-4E22-8D81-9D89AE594468}"/>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4" name="Marcador de pie de página 3">
            <a:extLst>
              <a:ext uri="{FF2B5EF4-FFF2-40B4-BE49-F238E27FC236}">
                <a16:creationId xmlns:a16="http://schemas.microsoft.com/office/drawing/2014/main" id="{9BECB8CC-E099-4624-999F-DD36267F3ACB}"/>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57E178A-02A5-455E-973F-476778858350}"/>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253138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1A67FE-9790-433B-9902-91A37B75DD7B}"/>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3" name="Marcador de pie de página 2">
            <a:extLst>
              <a:ext uri="{FF2B5EF4-FFF2-40B4-BE49-F238E27FC236}">
                <a16:creationId xmlns:a16="http://schemas.microsoft.com/office/drawing/2014/main" id="{CD2C3485-F267-47E2-8178-D501AC721AC6}"/>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72694A6A-4FDC-43CF-9F5F-0C3FFD928858}"/>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61705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35D6A-3AED-480E-812F-365F172C41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7A3517E8-9F12-41DB-8E45-3969F1D67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BDC6044-6DDB-4430-9A41-385097B64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678A47-F441-4C59-B860-4EEF5BF2EB05}"/>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6" name="Marcador de pie de página 5">
            <a:extLst>
              <a:ext uri="{FF2B5EF4-FFF2-40B4-BE49-F238E27FC236}">
                <a16:creationId xmlns:a16="http://schemas.microsoft.com/office/drawing/2014/main" id="{8F86BFB1-D118-4835-AF06-4BC10DDBF5A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E47C238B-B2C3-4866-AA60-AEEDA20A224F}"/>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10016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1D5A1-0E01-4733-910A-82EF88C2E4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FF3D186-4C16-44F3-94E0-0AEDEB6EF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7C79CC63-4030-4ADC-9260-DFB0BFE2B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F8DE56-CE96-4EEC-AD9D-D01BFE7155BB}"/>
              </a:ext>
            </a:extLst>
          </p:cNvPr>
          <p:cNvSpPr>
            <a:spLocks noGrp="1"/>
          </p:cNvSpPr>
          <p:nvPr>
            <p:ph type="dt" sz="half" idx="10"/>
          </p:nvPr>
        </p:nvSpPr>
        <p:spPr/>
        <p:txBody>
          <a:bodyPr/>
          <a:lstStyle/>
          <a:p>
            <a:fld id="{5F8E57F1-E29C-4F50-9F8F-B84CA8CC5B7B}" type="datetimeFigureOut">
              <a:rPr lang="es-DO" smtClean="0"/>
              <a:t>10/7/2021</a:t>
            </a:fld>
            <a:endParaRPr lang="es-DO"/>
          </a:p>
        </p:txBody>
      </p:sp>
      <p:sp>
        <p:nvSpPr>
          <p:cNvPr id="6" name="Marcador de pie de página 5">
            <a:extLst>
              <a:ext uri="{FF2B5EF4-FFF2-40B4-BE49-F238E27FC236}">
                <a16:creationId xmlns:a16="http://schemas.microsoft.com/office/drawing/2014/main" id="{49FF1E4E-F90A-41AE-8694-5455786FBA6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DC2F3312-0BEA-4CDE-969B-909D985884D6}"/>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26787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3EAD3CF-BC1F-4887-A3E7-C013BDA7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000C871-D2DB-47ED-A94A-D9395B3C6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B1B81143-4C85-48E8-A2BF-7816D7953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57F1-E29C-4F50-9F8F-B84CA8CC5B7B}" type="datetimeFigureOut">
              <a:rPr lang="es-DO" smtClean="0"/>
              <a:t>10/7/2021</a:t>
            </a:fld>
            <a:endParaRPr lang="es-DO"/>
          </a:p>
        </p:txBody>
      </p:sp>
      <p:sp>
        <p:nvSpPr>
          <p:cNvPr id="5" name="Marcador de pie de página 4">
            <a:extLst>
              <a:ext uri="{FF2B5EF4-FFF2-40B4-BE49-F238E27FC236}">
                <a16:creationId xmlns:a16="http://schemas.microsoft.com/office/drawing/2014/main" id="{566F5E8B-6E80-4C0A-85BD-2B861CC69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9F5443FC-F600-467B-92C3-C77224AD2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C4A2E-7753-4AFB-B8E8-318D0D9919CE}" type="slidenum">
              <a:rPr lang="es-DO" smtClean="0"/>
              <a:t>‹Nº›</a:t>
            </a:fld>
            <a:endParaRPr lang="es-DO"/>
          </a:p>
        </p:txBody>
      </p:sp>
    </p:spTree>
    <p:extLst>
      <p:ext uri="{BB962C8B-B14F-4D97-AF65-F5344CB8AC3E}">
        <p14:creationId xmlns:p14="http://schemas.microsoft.com/office/powerpoint/2010/main" val="2658505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8" name="Forma libre: forma 27">
            <a:extLst>
              <a:ext uri="{FF2B5EF4-FFF2-40B4-BE49-F238E27FC236}">
                <a16:creationId xmlns:a16="http://schemas.microsoft.com/office/drawing/2014/main" id="{F4C4B51B-9C03-4BC2-B884-F0CC58545774}"/>
              </a:ext>
            </a:extLst>
          </p:cNvPr>
          <p:cNvSpPr/>
          <p:nvPr/>
        </p:nvSpPr>
        <p:spPr>
          <a:xfrm flipH="1" flipV="1">
            <a:off x="7982337" y="-2460"/>
            <a:ext cx="4209663"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820000">
              <a:alpha val="93725"/>
            </a:srgbClr>
          </a:solidFill>
          <a:ln>
            <a:noFill/>
          </a:ln>
          <a:effectLst/>
          <a:scene3d>
            <a:camera prst="obliqueBottomRight"/>
            <a:lightRig rig="threePt" dir="t"/>
          </a:scene3d>
          <a:sp3d>
            <a:bevelT w="203200" prst="softRound"/>
            <a:bevelB w="127000" h="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27" name="Forma libre: forma 26">
            <a:extLst>
              <a:ext uri="{FF2B5EF4-FFF2-40B4-BE49-F238E27FC236}">
                <a16:creationId xmlns:a16="http://schemas.microsoft.com/office/drawing/2014/main" id="{1ED93141-032D-424F-9E7E-C9073692D19A}"/>
              </a:ext>
            </a:extLst>
          </p:cNvPr>
          <p:cNvSpPr/>
          <p:nvPr/>
        </p:nvSpPr>
        <p:spPr>
          <a:xfrm flipH="1" flipV="1">
            <a:off x="48294" y="10803"/>
            <a:ext cx="9988062" cy="6879102"/>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accent3">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33" name="Forma libre: forma 32">
            <a:extLst>
              <a:ext uri="{FF2B5EF4-FFF2-40B4-BE49-F238E27FC236}">
                <a16:creationId xmlns:a16="http://schemas.microsoft.com/office/drawing/2014/main" id="{1AA9371F-C182-469E-9863-8410B355F094}"/>
              </a:ext>
            </a:extLst>
          </p:cNvPr>
          <p:cNvSpPr/>
          <p:nvPr/>
        </p:nvSpPr>
        <p:spPr>
          <a:xfrm rot="18690078">
            <a:off x="2979915" y="1606493"/>
            <a:ext cx="7433238" cy="8751443"/>
          </a:xfrm>
          <a:custGeom>
            <a:avLst/>
            <a:gdLst>
              <a:gd name="connsiteX0" fmla="*/ 20999 w 7139728"/>
              <a:gd name="connsiteY0" fmla="*/ 0 h 8353509"/>
              <a:gd name="connsiteX1" fmla="*/ 7139728 w 7139728"/>
              <a:gd name="connsiteY1" fmla="*/ 8045891 h 8353509"/>
              <a:gd name="connsiteX2" fmla="*/ 6792044 w 7139728"/>
              <a:gd name="connsiteY2" fmla="*/ 8353509 h 8353509"/>
              <a:gd name="connsiteX3" fmla="*/ 0 w 7139728"/>
              <a:gd name="connsiteY3" fmla="*/ 676851 h 8353509"/>
              <a:gd name="connsiteX4" fmla="*/ 0 w 7139728"/>
              <a:gd name="connsiteY4" fmla="*/ 18579 h 8353509"/>
              <a:gd name="connsiteX5" fmla="*/ 20999 w 7139728"/>
              <a:gd name="connsiteY5" fmla="*/ 0 h 83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728" h="8353509">
                <a:moveTo>
                  <a:pt x="20999" y="0"/>
                </a:moveTo>
                <a:lnTo>
                  <a:pt x="7139728" y="8045891"/>
                </a:lnTo>
                <a:lnTo>
                  <a:pt x="6792044" y="8353509"/>
                </a:lnTo>
                <a:lnTo>
                  <a:pt x="0" y="676851"/>
                </a:lnTo>
                <a:lnTo>
                  <a:pt x="0" y="18579"/>
                </a:lnTo>
                <a:lnTo>
                  <a:pt x="20999" y="0"/>
                </a:lnTo>
                <a:close/>
              </a:path>
            </a:pathLst>
          </a:cu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F55653"/>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flipH="1">
            <a:off x="8399416" y="114208"/>
            <a:ext cx="3914813" cy="2585323"/>
          </a:xfrm>
          <a:prstGeom prst="rect">
            <a:avLst/>
          </a:prstGeom>
          <a:noFill/>
          <a:effectLst>
            <a:outerShdw dist="38100" dir="10800000" algn="r" rotWithShape="0">
              <a:schemeClr val="tx1">
                <a:alpha val="0"/>
              </a:schemeClr>
            </a:outerShdw>
          </a:effectLst>
        </p:spPr>
        <p:txBody>
          <a:bodyPr wrap="square" rtlCol="0">
            <a:spAutoFit/>
          </a:bodyPr>
          <a:lstStyle/>
          <a:p>
            <a:pPr algn="ctr"/>
            <a:r>
              <a:rPr lang="es-DO" sz="5400" dirty="0" smtClean="0">
                <a:solidFill>
                  <a:schemeClr val="bg1"/>
                </a:solidFill>
              </a:rPr>
              <a:t>23. El mundo de los redimidos</a:t>
            </a:r>
            <a:endParaRPr lang="es-DO" sz="5400" dirty="0">
              <a:solidFill>
                <a:schemeClr val="bg1"/>
              </a:solidFill>
            </a:endParaRPr>
          </a:p>
        </p:txBody>
      </p:sp>
      <p:sp>
        <p:nvSpPr>
          <p:cNvPr id="37" name="CuadroTexto 36">
            <a:extLst>
              <a:ext uri="{FF2B5EF4-FFF2-40B4-BE49-F238E27FC236}">
                <a16:creationId xmlns:a16="http://schemas.microsoft.com/office/drawing/2014/main" id="{8F578E33-694C-420B-8318-3E50A959E45C}"/>
              </a:ext>
            </a:extLst>
          </p:cNvPr>
          <p:cNvSpPr txBox="1"/>
          <p:nvPr/>
        </p:nvSpPr>
        <p:spPr>
          <a:xfrm>
            <a:off x="9397217" y="2025747"/>
            <a:ext cx="2293033" cy="707886"/>
          </a:xfrm>
          <a:prstGeom prst="rect">
            <a:avLst/>
          </a:prstGeom>
          <a:noFill/>
        </p:spPr>
        <p:txBody>
          <a:bodyPr wrap="square" rtlCol="0">
            <a:spAutoFit/>
          </a:bodyPr>
          <a:lstStyle/>
          <a:p>
            <a:endParaRPr lang="es-DO" sz="4000" dirty="0">
              <a:solidFill>
                <a:schemeClr val="bg1"/>
              </a:solidFill>
            </a:endParaRPr>
          </a:p>
        </p:txBody>
      </p:sp>
      <p:sp>
        <p:nvSpPr>
          <p:cNvPr id="38" name="CuadroTexto 37">
            <a:extLst>
              <a:ext uri="{FF2B5EF4-FFF2-40B4-BE49-F238E27FC236}">
                <a16:creationId xmlns:a16="http://schemas.microsoft.com/office/drawing/2014/main" id="{3CED47F1-99F1-4CB9-8681-707A63C06FC4}"/>
              </a:ext>
            </a:extLst>
          </p:cNvPr>
          <p:cNvSpPr txBox="1"/>
          <p:nvPr/>
        </p:nvSpPr>
        <p:spPr>
          <a:xfrm flipH="1">
            <a:off x="-75261" y="759648"/>
            <a:ext cx="9326881" cy="5170646"/>
          </a:xfrm>
          <a:prstGeom prst="rect">
            <a:avLst/>
          </a:prstGeom>
          <a:noFill/>
          <a:ln>
            <a:noFill/>
          </a:ln>
          <a:effectLst>
            <a:outerShdw blurRad="50800" dist="63500" algn="ctr" rotWithShape="0">
              <a:srgbClr val="000000"/>
            </a:outerShdw>
            <a:reflection blurRad="6350" endPos="0" dist="101600" dir="5400000" sy="-100000" algn="bl" rotWithShape="0"/>
          </a:effectLst>
        </p:spPr>
        <p:txBody>
          <a:bodyPr wrap="square" rtlCol="0">
            <a:spAutoFit/>
          </a:bodyPr>
          <a:lstStyle/>
          <a:p>
            <a:pPr algn="ctr"/>
            <a:r>
              <a:rPr lang="es-DO" sz="6600" dirty="0">
                <a:solidFill>
                  <a:srgbClr val="820000"/>
                </a:solidFill>
                <a:latin typeface="Britannic Bold" panose="020B0903060703020204" pitchFamily="34" charset="0"/>
              </a:rPr>
              <a:t>Curso bíblico</a:t>
            </a:r>
          </a:p>
          <a:p>
            <a:pPr algn="ctr"/>
            <a:r>
              <a:rPr lang="es-DO" sz="6600" dirty="0">
                <a:solidFill>
                  <a:srgbClr val="820000"/>
                </a:solidFill>
                <a:latin typeface="Britannic Bold" panose="020B0903060703020204" pitchFamily="34" charset="0"/>
              </a:rPr>
              <a:t>Las fascinantes profecías del Apocalipsis</a:t>
            </a:r>
          </a:p>
          <a:p>
            <a:pPr algn="ctr"/>
            <a:endParaRPr lang="es-DO" sz="6600" dirty="0">
              <a:solidFill>
                <a:srgbClr val="820000"/>
              </a:solidFill>
              <a:latin typeface="Britannic Bold" panose="020B0903060703020204" pitchFamily="34" charset="0"/>
            </a:endParaRPr>
          </a:p>
        </p:txBody>
      </p:sp>
      <p:sp>
        <p:nvSpPr>
          <p:cNvPr id="40" name="Forma libre: forma 39">
            <a:extLst>
              <a:ext uri="{FF2B5EF4-FFF2-40B4-BE49-F238E27FC236}">
                <a16:creationId xmlns:a16="http://schemas.microsoft.com/office/drawing/2014/main" id="{50EB650B-F446-40E7-85DB-51B951BFDC32}"/>
              </a:ext>
            </a:extLst>
          </p:cNvPr>
          <p:cNvSpPr/>
          <p:nvPr/>
        </p:nvSpPr>
        <p:spPr>
          <a:xfrm rot="18690078">
            <a:off x="2980347" y="1556828"/>
            <a:ext cx="7432373" cy="8752210"/>
          </a:xfrm>
          <a:custGeom>
            <a:avLst/>
            <a:gdLst>
              <a:gd name="connsiteX0" fmla="*/ 20999 w 7139728"/>
              <a:gd name="connsiteY0" fmla="*/ 0 h 8353509"/>
              <a:gd name="connsiteX1" fmla="*/ 7139728 w 7139728"/>
              <a:gd name="connsiteY1" fmla="*/ 8045891 h 8353509"/>
              <a:gd name="connsiteX2" fmla="*/ 6792044 w 7139728"/>
              <a:gd name="connsiteY2" fmla="*/ 8353509 h 8353509"/>
              <a:gd name="connsiteX3" fmla="*/ 0 w 7139728"/>
              <a:gd name="connsiteY3" fmla="*/ 676851 h 8353509"/>
              <a:gd name="connsiteX4" fmla="*/ 0 w 7139728"/>
              <a:gd name="connsiteY4" fmla="*/ 18579 h 8353509"/>
              <a:gd name="connsiteX5" fmla="*/ 20999 w 7139728"/>
              <a:gd name="connsiteY5" fmla="*/ 0 h 83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728" h="8353509">
                <a:moveTo>
                  <a:pt x="20999" y="0"/>
                </a:moveTo>
                <a:lnTo>
                  <a:pt x="7139728" y="8045891"/>
                </a:lnTo>
                <a:lnTo>
                  <a:pt x="6792044" y="8353509"/>
                </a:lnTo>
                <a:lnTo>
                  <a:pt x="0" y="676851"/>
                </a:lnTo>
                <a:lnTo>
                  <a:pt x="0" y="18579"/>
                </a:lnTo>
                <a:lnTo>
                  <a:pt x="20999" y="0"/>
                </a:lnTo>
                <a:close/>
              </a:path>
            </a:pathLst>
          </a:custGeom>
          <a:solidFill>
            <a:schemeClr val="bg1"/>
          </a:solidFill>
          <a:ln>
            <a:solidFill>
              <a:schemeClr val="bg1"/>
            </a:solidFill>
          </a:ln>
          <a:scene3d>
            <a:camera prst="orthographicFront"/>
            <a:lightRig rig="threePt" dir="t"/>
          </a:scene3d>
          <a:sp3d>
            <a:bevelT w="4572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39" name="CuadroTexto 38">
            <a:extLst>
              <a:ext uri="{FF2B5EF4-FFF2-40B4-BE49-F238E27FC236}">
                <a16:creationId xmlns:a16="http://schemas.microsoft.com/office/drawing/2014/main" id="{0D611ABE-6531-4F98-8AD9-54EA496B33B2}"/>
              </a:ext>
            </a:extLst>
          </p:cNvPr>
          <p:cNvSpPr txBox="1"/>
          <p:nvPr/>
        </p:nvSpPr>
        <p:spPr>
          <a:xfrm flipH="1">
            <a:off x="1970992" y="6309103"/>
            <a:ext cx="7583822" cy="461665"/>
          </a:xfrm>
          <a:prstGeom prst="rect">
            <a:avLst/>
          </a:prstGeom>
          <a:noFill/>
          <a:effectLst>
            <a:outerShdw dist="25400" dir="1800000" algn="tl" rotWithShape="0">
              <a:prstClr val="black"/>
            </a:outerShdw>
            <a:reflection stA="64000" endPos="9000" dist="50800" dir="5400000" sy="-100000" algn="bl" rotWithShape="0"/>
          </a:effectLst>
        </p:spPr>
        <p:txBody>
          <a:bodyPr wrap="square" rtlCol="0">
            <a:spAutoFit/>
          </a:bodyPr>
          <a:lstStyle/>
          <a:p>
            <a:r>
              <a:rPr lang="pt-BR" sz="2400" b="1" dirty="0" err="1">
                <a:solidFill>
                  <a:srgbClr val="C00000"/>
                </a:solidFill>
              </a:rPr>
              <a:t>Basado</a:t>
            </a:r>
            <a:r>
              <a:rPr lang="pt-BR" sz="2400" b="1" dirty="0">
                <a:solidFill>
                  <a:srgbClr val="C00000"/>
                </a:solidFill>
              </a:rPr>
              <a:t> </a:t>
            </a:r>
            <a:r>
              <a:rPr lang="pt-BR" sz="2400" b="1" dirty="0" err="1" smtClean="0">
                <a:solidFill>
                  <a:srgbClr val="C00000"/>
                </a:solidFill>
              </a:rPr>
              <a:t>en</a:t>
            </a:r>
            <a:r>
              <a:rPr lang="pt-BR" sz="2400" b="1" dirty="0" smtClean="0">
                <a:solidFill>
                  <a:srgbClr val="C00000"/>
                </a:solidFill>
              </a:rPr>
              <a:t> </a:t>
            </a:r>
            <a:r>
              <a:rPr lang="pt-BR" sz="2400" b="1" dirty="0" err="1">
                <a:solidFill>
                  <a:srgbClr val="C00000"/>
                </a:solidFill>
              </a:rPr>
              <a:t>el</a:t>
            </a:r>
            <a:r>
              <a:rPr lang="pt-BR" sz="2400" b="1" dirty="0">
                <a:solidFill>
                  <a:srgbClr val="C00000"/>
                </a:solidFill>
              </a:rPr>
              <a:t> libro de Héctor Delgado -- S. Yeury Ferreira</a:t>
            </a: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0196027" y="6432214"/>
            <a:ext cx="1930329" cy="400110"/>
          </a:xfrm>
          <a:prstGeom prst="rect">
            <a:avLst/>
          </a:prstGeom>
          <a:noFill/>
        </p:spPr>
        <p:txBody>
          <a:bodyPr wrap="square" rtlCol="0">
            <a:spAutoFit/>
          </a:bodyPr>
          <a:lstStyle/>
          <a:p>
            <a:r>
              <a:rPr lang="en-US" sz="2000" b="1" dirty="0">
                <a:solidFill>
                  <a:schemeClr val="bg1"/>
                </a:solidFill>
              </a:rPr>
              <a:t>CristoWeb.com</a:t>
            </a:r>
            <a:endParaRPr lang="es-DO" sz="2000" b="1" dirty="0">
              <a:solidFill>
                <a:schemeClr val="bg1"/>
              </a:solidFill>
            </a:endParaRPr>
          </a:p>
        </p:txBody>
      </p:sp>
      <p:pic>
        <p:nvPicPr>
          <p:cNvPr id="3" name="Imagen 2">
            <a:extLst>
              <a:ext uri="{FF2B5EF4-FFF2-40B4-BE49-F238E27FC236}">
                <a16:creationId xmlns:a16="http://schemas.microsoft.com/office/drawing/2014/main" id="{61876547-4F28-4657-A8B9-C6BB7BCB9CD9}"/>
              </a:ext>
            </a:extLst>
          </p:cNvPr>
          <p:cNvPicPr>
            <a:picLocks noChangeAspect="1"/>
          </p:cNvPicPr>
          <p:nvPr/>
        </p:nvPicPr>
        <p:blipFill>
          <a:blip r:embed="rId4" cstate="hqprint">
            <a:lum bright="70000" contrast="-70000"/>
            <a:extLst>
              <a:ext uri="{BEBA8EAE-BF5A-486C-A8C5-ECC9F3942E4B}">
                <a14:imgProps xmlns:a14="http://schemas.microsoft.com/office/drawing/2010/main">
                  <a14:imgLayer r:embed="rId5">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668699" y="3718756"/>
            <a:ext cx="1930329" cy="1729253"/>
          </a:xfrm>
          <a:prstGeom prst="rect">
            <a:avLst/>
          </a:prstGeom>
        </p:spPr>
      </p:pic>
      <p:sp>
        <p:nvSpPr>
          <p:cNvPr id="2" name="CuadroTexto 1">
            <a:extLst>
              <a:ext uri="{FF2B5EF4-FFF2-40B4-BE49-F238E27FC236}">
                <a16:creationId xmlns:a16="http://schemas.microsoft.com/office/drawing/2014/main" id="{CD201C2A-75C6-43C2-87D3-B18A8345CE79}"/>
              </a:ext>
            </a:extLst>
          </p:cNvPr>
          <p:cNvSpPr txBox="1"/>
          <p:nvPr/>
        </p:nvSpPr>
        <p:spPr>
          <a:xfrm>
            <a:off x="1970993" y="5798087"/>
            <a:ext cx="7583824" cy="461665"/>
          </a:xfrm>
          <a:prstGeom prst="rect">
            <a:avLst/>
          </a:prstGeom>
          <a:noFill/>
        </p:spPr>
        <p:txBody>
          <a:bodyPr wrap="square" rtlCol="0">
            <a:spAutoFit/>
          </a:bodyPr>
          <a:lstStyle/>
          <a:p>
            <a:r>
              <a:rPr lang="es-DO" sz="2400" b="1" dirty="0"/>
              <a:t>Iglesia Adventista del Séptimo Día Bella Vista RD</a:t>
            </a:r>
          </a:p>
        </p:txBody>
      </p:sp>
    </p:spTree>
    <p:extLst>
      <p:ext uri="{BB962C8B-B14F-4D97-AF65-F5344CB8AC3E}">
        <p14:creationId xmlns:p14="http://schemas.microsoft.com/office/powerpoint/2010/main" val="3193219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384995"/>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El río de la ciudad y el árbol de vida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219417" cy="6374053"/>
          </a:xfrm>
          <a:prstGeom prst="rect">
            <a:avLst/>
          </a:prstGeom>
          <a:noFill/>
        </p:spPr>
        <p:txBody>
          <a:bodyPr wrap="square" rtlCol="0">
            <a:spAutoFit/>
          </a:bodyPr>
          <a:lstStyle/>
          <a:p>
            <a:pPr lvl="0">
              <a:lnSpc>
                <a:spcPct val="90000"/>
              </a:lnSpc>
              <a:spcBef>
                <a:spcPts val="600"/>
              </a:spcBef>
              <a:defRPr/>
            </a:pPr>
            <a:r>
              <a:rPr lang="es-ES" sz="4400" b="1" dirty="0">
                <a:solidFill>
                  <a:srgbClr val="0070C0"/>
                </a:solidFill>
              </a:rPr>
              <a:t>2. </a:t>
            </a:r>
            <a:r>
              <a:rPr lang="es-ES" sz="4400" b="1" dirty="0" smtClean="0">
                <a:solidFill>
                  <a:srgbClr val="0070C0"/>
                </a:solidFill>
              </a:rPr>
              <a:t>¿Aparte del “río de vida”, qué otra cosa mostró el ángel a Juan?</a:t>
            </a:r>
          </a:p>
          <a:p>
            <a:pPr lvl="0">
              <a:lnSpc>
                <a:spcPct val="90000"/>
              </a:lnSpc>
              <a:spcBef>
                <a:spcPts val="600"/>
              </a:spcBef>
              <a:defRPr/>
            </a:pPr>
            <a:r>
              <a:rPr lang="es-ES" sz="4000" b="1" dirty="0" smtClean="0">
                <a:solidFill>
                  <a:srgbClr val="FF0000"/>
                </a:solidFill>
              </a:rPr>
              <a:t>Ap</a:t>
            </a:r>
            <a:r>
              <a:rPr lang="es-ES" sz="4000" b="1" dirty="0" smtClean="0">
                <a:solidFill>
                  <a:srgbClr val="FF0000"/>
                </a:solidFill>
              </a:rPr>
              <a:t>. </a:t>
            </a:r>
            <a:r>
              <a:rPr lang="es-ES" sz="4000" b="1" dirty="0" smtClean="0">
                <a:solidFill>
                  <a:srgbClr val="FF0000"/>
                </a:solidFill>
              </a:rPr>
              <a:t>22: 2</a:t>
            </a:r>
            <a:endParaRPr lang="es-ES" sz="4000" b="1" dirty="0" smtClean="0">
              <a:solidFill>
                <a:srgbClr val="FF0000"/>
              </a:solidFill>
            </a:endParaRPr>
          </a:p>
          <a:p>
            <a:r>
              <a:rPr lang="es-ES" sz="4800" b="1" dirty="0">
                <a:solidFill>
                  <a:srgbClr val="002060"/>
                </a:solidFill>
              </a:rPr>
              <a:t>En medio de la calle de la ciudad, y a uno y otro lado del río, estaba el </a:t>
            </a:r>
            <a:r>
              <a:rPr lang="es-ES" sz="4800" b="1" dirty="0" smtClean="0">
                <a:solidFill>
                  <a:srgbClr val="002060"/>
                </a:solidFill>
              </a:rPr>
              <a:t>______ </a:t>
            </a:r>
            <a:r>
              <a:rPr lang="es-ES" sz="4800" b="1" dirty="0">
                <a:solidFill>
                  <a:srgbClr val="002060"/>
                </a:solidFill>
              </a:rPr>
              <a:t>de la </a:t>
            </a:r>
            <a:r>
              <a:rPr lang="es-ES" sz="4800" b="1" dirty="0" smtClean="0">
                <a:solidFill>
                  <a:srgbClr val="002060"/>
                </a:solidFill>
              </a:rPr>
              <a:t>____, que </a:t>
            </a:r>
            <a:r>
              <a:rPr lang="es-ES" sz="4800" b="1" dirty="0">
                <a:solidFill>
                  <a:srgbClr val="002060"/>
                </a:solidFill>
              </a:rPr>
              <a:t>produce doce frutos, dando cada mes su fruto; y las hojas del árbol eran para la sanidad de las naciones</a:t>
            </a:r>
            <a:r>
              <a:rPr lang="es-ES" sz="4800" b="1" dirty="0" smtClean="0">
                <a:solidFill>
                  <a:srgbClr val="002060"/>
                </a:solidFill>
              </a:rPr>
              <a:t>.</a:t>
            </a:r>
            <a:endParaRPr lang="es-ES" sz="4800" b="1" dirty="0">
              <a:solidFill>
                <a:srgbClr val="002060"/>
              </a:solidFill>
            </a:endParaRPr>
          </a:p>
        </p:txBody>
      </p:sp>
      <p:sp>
        <p:nvSpPr>
          <p:cNvPr id="7" name="CuadroTexto 6">
            <a:extLst>
              <a:ext uri="{FF2B5EF4-FFF2-40B4-BE49-F238E27FC236}">
                <a16:creationId xmlns:a16="http://schemas.microsoft.com/office/drawing/2014/main" id="{AFC91CC6-5F29-4516-BF7E-4C4896003380}"/>
              </a:ext>
            </a:extLst>
          </p:cNvPr>
          <p:cNvSpPr txBox="1"/>
          <p:nvPr/>
        </p:nvSpPr>
        <p:spPr>
          <a:xfrm>
            <a:off x="5720683" y="3272236"/>
            <a:ext cx="1342496" cy="830997"/>
          </a:xfrm>
          <a:prstGeom prst="rect">
            <a:avLst/>
          </a:prstGeom>
          <a:noFill/>
        </p:spPr>
        <p:txBody>
          <a:bodyPr wrap="square" rtlCol="0">
            <a:spAutoFit/>
          </a:bodyPr>
          <a:lstStyle/>
          <a:p>
            <a:r>
              <a:rPr lang="es-ES" sz="4800" b="1" dirty="0">
                <a:solidFill>
                  <a:srgbClr val="DF6613"/>
                </a:solidFill>
              </a:rPr>
              <a:t>vida</a:t>
            </a:r>
            <a:endParaRPr lang="es-DO" sz="4800" b="1" dirty="0">
              <a:solidFill>
                <a:srgbClr val="DF6613"/>
              </a:solidFill>
            </a:endParaRPr>
          </a:p>
        </p:txBody>
      </p:sp>
      <p:sp>
        <p:nvSpPr>
          <p:cNvPr id="15" name="CuadroTexto 14">
            <a:extLst>
              <a:ext uri="{FF2B5EF4-FFF2-40B4-BE49-F238E27FC236}">
                <a16:creationId xmlns:a16="http://schemas.microsoft.com/office/drawing/2014/main" id="{AFC91CC6-5F29-4516-BF7E-4C4896003380}"/>
              </a:ext>
            </a:extLst>
          </p:cNvPr>
          <p:cNvSpPr txBox="1"/>
          <p:nvPr/>
        </p:nvSpPr>
        <p:spPr>
          <a:xfrm>
            <a:off x="2554171" y="3187026"/>
            <a:ext cx="2032591" cy="830997"/>
          </a:xfrm>
          <a:prstGeom prst="rect">
            <a:avLst/>
          </a:prstGeom>
          <a:noFill/>
        </p:spPr>
        <p:txBody>
          <a:bodyPr wrap="square" rtlCol="0">
            <a:spAutoFit/>
          </a:bodyPr>
          <a:lstStyle/>
          <a:p>
            <a:r>
              <a:rPr lang="es-ES" sz="4800" b="1" dirty="0">
                <a:solidFill>
                  <a:srgbClr val="DF6613"/>
                </a:solidFill>
              </a:rPr>
              <a:t>árbol</a:t>
            </a:r>
            <a:endParaRPr lang="es-DO" sz="4800" b="1" dirty="0">
              <a:solidFill>
                <a:srgbClr val="DF6613"/>
              </a:solidFill>
            </a:endParaRPr>
          </a:p>
        </p:txBody>
      </p:sp>
    </p:spTree>
    <p:extLst>
      <p:ext uri="{BB962C8B-B14F-4D97-AF65-F5344CB8AC3E}">
        <p14:creationId xmlns:p14="http://schemas.microsoft.com/office/powerpoint/2010/main" val="28748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453466" y="0"/>
            <a:ext cx="9293057" cy="6863417"/>
          </a:xfrm>
          <a:prstGeom prst="rect">
            <a:avLst/>
          </a:prstGeom>
          <a:noFill/>
        </p:spPr>
        <p:txBody>
          <a:bodyPr wrap="square" rtlCol="0">
            <a:spAutoFit/>
          </a:bodyPr>
          <a:lstStyle/>
          <a:p>
            <a:r>
              <a:rPr lang="es-DO" sz="4000" b="1" dirty="0" smtClean="0"/>
              <a:t>El </a:t>
            </a:r>
            <a:r>
              <a:rPr lang="es-DO" sz="4000" b="1" dirty="0" smtClean="0">
                <a:solidFill>
                  <a:srgbClr val="C00000"/>
                </a:solidFill>
              </a:rPr>
              <a:t>árbol de la vida </a:t>
            </a:r>
            <a:r>
              <a:rPr lang="es-DO" sz="4000" b="1" dirty="0" smtClean="0"/>
              <a:t>crece a ambos lados del río y forma un alto y magnífico arco sobre aquella majestuosa corriente, pero extiende lejos, por ambos lados, sus ramas cargadas de frutos y hojas </a:t>
            </a:r>
            <a:r>
              <a:rPr lang="es-DO" sz="4000" b="1" dirty="0" smtClean="0">
                <a:solidFill>
                  <a:srgbClr val="C00000"/>
                </a:solidFill>
              </a:rPr>
              <a:t>vivificantes</a:t>
            </a:r>
            <a:r>
              <a:rPr lang="es-DO" sz="4000" b="1" dirty="0" smtClean="0"/>
              <a:t>.  Los </a:t>
            </a:r>
            <a:r>
              <a:rPr lang="es-DO" sz="4000" b="1" dirty="0" smtClean="0">
                <a:solidFill>
                  <a:srgbClr val="C00000"/>
                </a:solidFill>
              </a:rPr>
              <a:t>redimidos</a:t>
            </a:r>
            <a:r>
              <a:rPr lang="es-DO" sz="4000" b="1" dirty="0" smtClean="0"/>
              <a:t> reciben el derecho que Adán y Eva perdieron en el Edén. Se recordará que Dios los expulsó del Edén precisamente para que no comieran, en su estado pecaminoso,  “del árbol de la vida y vivan para siempre” .  </a:t>
            </a:r>
            <a:endParaRPr lang="en-US" sz="4000" b="1" dirty="0"/>
          </a:p>
        </p:txBody>
      </p:sp>
    </p:spTree>
    <p:extLst>
      <p:ext uri="{BB962C8B-B14F-4D97-AF65-F5344CB8AC3E}">
        <p14:creationId xmlns:p14="http://schemas.microsoft.com/office/powerpoint/2010/main" val="1247486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52"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453467" y="0"/>
            <a:ext cx="7931892" cy="6863417"/>
          </a:xfrm>
          <a:prstGeom prst="rect">
            <a:avLst/>
          </a:prstGeom>
          <a:noFill/>
        </p:spPr>
        <p:txBody>
          <a:bodyPr wrap="square" rtlCol="0">
            <a:spAutoFit/>
          </a:bodyPr>
          <a:lstStyle/>
          <a:p>
            <a:r>
              <a:rPr lang="es-DO" sz="4000" b="1" dirty="0" smtClean="0"/>
              <a:t>Que las hojas del árbol de la vida sean “</a:t>
            </a:r>
            <a:r>
              <a:rPr lang="es-DO" sz="4000" b="1" dirty="0" smtClean="0">
                <a:solidFill>
                  <a:srgbClr val="C00000"/>
                </a:solidFill>
              </a:rPr>
              <a:t>para la sanidad de las naciones</a:t>
            </a:r>
            <a:r>
              <a:rPr lang="es-DO" sz="4000" b="1" dirty="0" smtClean="0"/>
              <a:t>”, </a:t>
            </a:r>
            <a:r>
              <a:rPr lang="es-DO" sz="4000" b="1" u="sng" dirty="0" smtClean="0"/>
              <a:t>no significa que habrá algún tipo de enfermedad en el mundo venidero</a:t>
            </a:r>
            <a:r>
              <a:rPr lang="es-DO" sz="4000" b="1" dirty="0" smtClean="0"/>
              <a:t>.</a:t>
            </a:r>
          </a:p>
          <a:p>
            <a:r>
              <a:rPr lang="es-DO" sz="4000" b="1" dirty="0" smtClean="0"/>
              <a:t>El vocablo </a:t>
            </a:r>
            <a:r>
              <a:rPr lang="es-DO" sz="4000" b="1" dirty="0" smtClean="0">
                <a:solidFill>
                  <a:srgbClr val="C00000"/>
                </a:solidFill>
              </a:rPr>
              <a:t>sanidad</a:t>
            </a:r>
            <a:r>
              <a:rPr lang="es-DO" sz="4000" b="1" dirty="0" smtClean="0"/>
              <a:t>, en vez de específicamente significar </a:t>
            </a:r>
            <a:r>
              <a:rPr lang="es-DO" sz="4000" b="1" dirty="0" smtClean="0">
                <a:solidFill>
                  <a:srgbClr val="C00000"/>
                </a:solidFill>
              </a:rPr>
              <a:t>sanidad</a:t>
            </a:r>
            <a:r>
              <a:rPr lang="es-DO" sz="4000" b="1" dirty="0" smtClean="0"/>
              <a:t>, debería entenderse como </a:t>
            </a:r>
            <a:r>
              <a:rPr lang="es-DO" sz="4000" b="1" dirty="0" smtClean="0">
                <a:solidFill>
                  <a:srgbClr val="C00000"/>
                </a:solidFill>
              </a:rPr>
              <a:t>proveedora de salud</a:t>
            </a:r>
            <a:r>
              <a:rPr lang="es-DO" sz="4000" b="1" dirty="0" smtClean="0"/>
              <a:t>:  “</a:t>
            </a:r>
            <a:r>
              <a:rPr lang="es-ES" sz="4000" b="1" i="1" dirty="0" smtClean="0"/>
              <a:t>y </a:t>
            </a:r>
            <a:r>
              <a:rPr lang="es-ES" sz="4000" b="1" i="1" dirty="0"/>
              <a:t>las hojas del árbol son para la salud de las </a:t>
            </a:r>
            <a:r>
              <a:rPr lang="es-ES" sz="4000" b="1" i="1" dirty="0" smtClean="0"/>
              <a:t>naciones</a:t>
            </a:r>
            <a:r>
              <a:rPr lang="es-ES" sz="4000" b="1" dirty="0" smtClean="0"/>
              <a:t>” (Ap. 22: 2 NVI)</a:t>
            </a:r>
            <a:endParaRPr lang="es-DO" sz="4000" b="1" dirty="0" smtClean="0"/>
          </a:p>
        </p:txBody>
      </p:sp>
    </p:spTree>
    <p:extLst>
      <p:ext uri="{BB962C8B-B14F-4D97-AF65-F5344CB8AC3E}">
        <p14:creationId xmlns:p14="http://schemas.microsoft.com/office/powerpoint/2010/main" val="2511339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369892" y="1045030"/>
            <a:ext cx="7571717" cy="4519748"/>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smtClean="0">
                <a:solidFill>
                  <a:schemeClr val="bg1"/>
                </a:solidFill>
                <a:latin typeface="+mn-lt"/>
              </a:rPr>
              <a:t>La humanidad dependerá siempre de la vida que proviene de Dios.  Él siempre será Dios y nosotros siempre seremos criaturas.</a:t>
            </a:r>
            <a:endParaRPr lang="es-ES"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554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C00000"/>
              </a:solidFill>
            </a:endParaRPr>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558080" y="111067"/>
            <a:ext cx="9061834" cy="6740307"/>
          </a:xfrm>
          <a:prstGeom prst="rect">
            <a:avLst/>
          </a:prstGeom>
          <a:noFill/>
        </p:spPr>
        <p:txBody>
          <a:bodyPr wrap="square" rtlCol="0">
            <a:spAutoFit/>
          </a:bodyPr>
          <a:lstStyle/>
          <a:p>
            <a:r>
              <a:rPr lang="es-DO" sz="3600" b="1" dirty="0" smtClean="0"/>
              <a:t>La expresión “</a:t>
            </a:r>
            <a:r>
              <a:rPr lang="es-DO" sz="3600" b="1" dirty="0" smtClean="0">
                <a:solidFill>
                  <a:srgbClr val="C00000"/>
                </a:solidFill>
              </a:rPr>
              <a:t>doce frutos</a:t>
            </a:r>
            <a:r>
              <a:rPr lang="es-DO" sz="3600" b="1" dirty="0" smtClean="0"/>
              <a:t>” significa “</a:t>
            </a:r>
            <a:r>
              <a:rPr lang="es-DO" sz="3600" b="1" dirty="0" smtClean="0">
                <a:solidFill>
                  <a:srgbClr val="C00000"/>
                </a:solidFill>
              </a:rPr>
              <a:t>doce clases de frutos</a:t>
            </a:r>
            <a:r>
              <a:rPr lang="es-DO" sz="3600" b="1" dirty="0" smtClean="0"/>
              <a:t>”. </a:t>
            </a:r>
            <a:r>
              <a:rPr lang="es-DO" sz="3600" b="1" dirty="0" smtClean="0"/>
              <a:t>La palabra que Juan utiliza para </a:t>
            </a:r>
            <a:r>
              <a:rPr lang="es-DO" sz="3600" b="1" dirty="0" smtClean="0">
                <a:solidFill>
                  <a:srgbClr val="C00000"/>
                </a:solidFill>
              </a:rPr>
              <a:t>árbol</a:t>
            </a:r>
            <a:r>
              <a:rPr lang="es-DO" sz="3600" b="1" dirty="0" smtClean="0"/>
              <a:t> no es la que se usa normalmente en el NT (griego </a:t>
            </a:r>
            <a:r>
              <a:rPr lang="es-DO" sz="3600" b="1" i="1" dirty="0" err="1" smtClean="0"/>
              <a:t>dendron</a:t>
            </a:r>
            <a:r>
              <a:rPr lang="es-DO" sz="3600" b="1" dirty="0" smtClean="0"/>
              <a:t>); Juan utiliza el término </a:t>
            </a:r>
            <a:r>
              <a:rPr lang="es-DO" sz="3600" b="1" i="1" dirty="0" err="1" smtClean="0"/>
              <a:t>xylon</a:t>
            </a:r>
            <a:r>
              <a:rPr lang="es-DO" sz="3600" b="1" dirty="0" smtClean="0"/>
              <a:t>, que significa </a:t>
            </a:r>
            <a:r>
              <a:rPr lang="es-DO" sz="3600" b="1" dirty="0" smtClean="0">
                <a:solidFill>
                  <a:srgbClr val="C00000"/>
                </a:solidFill>
              </a:rPr>
              <a:t>madera</a:t>
            </a:r>
            <a:r>
              <a:rPr lang="es-DO" sz="3600" b="1" dirty="0" smtClean="0"/>
              <a:t>.  Ese es el vocablo que se usa a menudo en el NT para la </a:t>
            </a:r>
            <a:r>
              <a:rPr lang="es-DO" sz="3600" b="1" dirty="0" smtClean="0">
                <a:solidFill>
                  <a:srgbClr val="C00000"/>
                </a:solidFill>
              </a:rPr>
              <a:t>cruz</a:t>
            </a:r>
            <a:r>
              <a:rPr lang="es-DO" sz="3600" b="1" dirty="0" smtClean="0"/>
              <a:t> y siempre, en Ap., para el árbol de la vida.  Si se trata de una alusión a la cruz, el árbol de la vida sería una de las imágenes más bellas posibles para el Evangelio: </a:t>
            </a:r>
            <a:r>
              <a:rPr lang="es-DO" sz="3600" b="1" u="sng" dirty="0" smtClean="0"/>
              <a:t>el árbol sería el perfecto recordatorio de que la vida llega al hombre por medio del sacrificio de Cristo</a:t>
            </a:r>
            <a:r>
              <a:rPr lang="es-DO" sz="3600" b="1" dirty="0" smtClean="0"/>
              <a:t>.</a:t>
            </a:r>
            <a:endParaRPr lang="en-US" sz="3600" b="1" dirty="0"/>
          </a:p>
        </p:txBody>
      </p:sp>
    </p:spTree>
    <p:extLst>
      <p:ext uri="{BB962C8B-B14F-4D97-AF65-F5344CB8AC3E}">
        <p14:creationId xmlns:p14="http://schemas.microsoft.com/office/powerpoint/2010/main" val="1263375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077859" y="0"/>
            <a:ext cx="11114135" cy="7127872"/>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20636" y="-2"/>
            <a:ext cx="3055502"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2158" y="6284237"/>
            <a:ext cx="1723054" cy="369332"/>
          </a:xfrm>
          <a:prstGeom prst="rect">
            <a:avLst/>
          </a:prstGeom>
          <a:noFill/>
          <a:ln>
            <a:solidFill>
              <a:srgbClr val="DF661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DF6613"/>
                </a:solidFill>
                <a:effectLst/>
                <a:uLnTx/>
                <a:uFillTx/>
                <a:latin typeface="Calibri" panose="020F0502020204030204"/>
                <a:ea typeface="+mn-ea"/>
                <a:cs typeface="+mn-cs"/>
              </a:rPr>
              <a:t>CristoWeb</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.com</a:t>
            </a:r>
            <a:endParaRPr kumimoji="0" lang="es-DO"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9892982" flipH="1">
            <a:off x="-429386" y="1303074"/>
            <a:ext cx="3704491" cy="1323439"/>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white"/>
                </a:solidFill>
                <a:effectLst/>
                <a:uLnTx/>
                <a:uFillTx/>
                <a:latin typeface="Trebuchet MS" panose="020B0603020202020204"/>
                <a:ea typeface="+mn-ea"/>
                <a:cs typeface="+mn-cs"/>
              </a:rPr>
              <a:t>Prueba corta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dirty="0">
                <a:solidFill>
                  <a:prstClr val="white"/>
                </a:solidFill>
                <a:latin typeface="Trebuchet MS" panose="020B0603020202020204"/>
              </a:rPr>
              <a:t>Asocie</a:t>
            </a:r>
            <a:endParaRPr kumimoji="0" lang="es-DO" sz="40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855619" y="4521624"/>
            <a:ext cx="2389032" cy="2283720"/>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823" y="3962553"/>
            <a:ext cx="1889924" cy="1700931"/>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2992155" y="886906"/>
            <a:ext cx="2732416" cy="1569660"/>
          </a:xfrm>
          <a:prstGeom prst="rect">
            <a:avLst/>
          </a:prstGeom>
          <a:noFill/>
        </p:spPr>
        <p:txBody>
          <a:bodyPr wrap="square" rtlCol="0">
            <a:spAutoFit/>
          </a:bodyPr>
          <a:lstStyle/>
          <a:p>
            <a:pPr lvl="0">
              <a:defRPr/>
            </a:pPr>
            <a:r>
              <a:rPr lang="es-ES" sz="3200" dirty="0">
                <a:solidFill>
                  <a:srgbClr val="DF6613"/>
                </a:solidFill>
              </a:rPr>
              <a:t>Hay algo mágico en las aguas de </a:t>
            </a:r>
            <a:r>
              <a:rPr lang="es-ES" sz="3200" dirty="0" smtClean="0">
                <a:solidFill>
                  <a:srgbClr val="DF6613"/>
                </a:solidFill>
              </a:rPr>
              <a:t>vida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3095950" y="30409"/>
            <a:ext cx="3047281" cy="584775"/>
          </a:xfrm>
          <a:prstGeom prst="rect">
            <a:avLst/>
          </a:prstGeom>
          <a:noFill/>
        </p:spPr>
        <p:txBody>
          <a:bodyPr wrap="square" rtlCol="0">
            <a:spAutoFit/>
          </a:bodyPr>
          <a:lstStyle/>
          <a:p>
            <a:pPr lvl="0">
              <a:defRPr/>
            </a:pPr>
            <a:r>
              <a:rPr lang="es-ES" sz="3200" dirty="0">
                <a:solidFill>
                  <a:srgbClr val="DF6613"/>
                </a:solidFill>
              </a:rPr>
              <a:t>río de vida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2411680" y="4558725"/>
            <a:ext cx="3399304" cy="584775"/>
          </a:xfrm>
          <a:prstGeom prst="rect">
            <a:avLst/>
          </a:prstGeom>
          <a:noFill/>
        </p:spPr>
        <p:txBody>
          <a:bodyPr wrap="square" rtlCol="0">
            <a:spAutoFit/>
          </a:bodyPr>
          <a:lstStyle/>
          <a:p>
            <a:pPr lvl="0">
              <a:defRPr/>
            </a:pPr>
            <a:r>
              <a:rPr lang="es-ES" sz="3200" dirty="0">
                <a:solidFill>
                  <a:srgbClr val="DF6613"/>
                </a:solidFill>
              </a:rPr>
              <a:t>hojas para sanidad</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2565723" y="5645289"/>
            <a:ext cx="3391434" cy="584775"/>
          </a:xfrm>
          <a:prstGeom prst="rect">
            <a:avLst/>
          </a:prstGeom>
          <a:noFill/>
        </p:spPr>
        <p:txBody>
          <a:bodyPr wrap="square" rtlCol="0">
            <a:spAutoFit/>
          </a:bodyPr>
          <a:lstStyle/>
          <a:p>
            <a:pPr lvl="0">
              <a:defRPr/>
            </a:pPr>
            <a:r>
              <a:rPr lang="es-ES" sz="3200" dirty="0">
                <a:solidFill>
                  <a:srgbClr val="DF6613"/>
                </a:solidFill>
              </a:rPr>
              <a:t>doce frutos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2643495" y="2644170"/>
            <a:ext cx="3038049" cy="1569660"/>
          </a:xfrm>
          <a:prstGeom prst="rect">
            <a:avLst/>
          </a:prstGeom>
          <a:noFill/>
        </p:spPr>
        <p:txBody>
          <a:bodyPr wrap="square" rtlCol="0">
            <a:spAutoFit/>
          </a:bodyPr>
          <a:lstStyle/>
          <a:p>
            <a:pPr lvl="0">
              <a:defRPr/>
            </a:pPr>
            <a:r>
              <a:rPr lang="es-ES" sz="3200" dirty="0">
                <a:solidFill>
                  <a:srgbClr val="DF6613"/>
                </a:solidFill>
              </a:rPr>
              <a:t>presencia del río de vida en la ciudad de Dios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446953" y="133875"/>
            <a:ext cx="5220673" cy="584775"/>
          </a:xfrm>
          <a:prstGeom prst="rect">
            <a:avLst/>
          </a:prstGeom>
          <a:noFill/>
        </p:spPr>
        <p:txBody>
          <a:bodyPr wrap="square" rtlCol="0">
            <a:spAutoFit/>
          </a:bodyPr>
          <a:lstStyle/>
          <a:p>
            <a:r>
              <a:rPr lang="es-DO" sz="3200" dirty="0">
                <a:solidFill>
                  <a:srgbClr val="C00000"/>
                </a:solidFill>
              </a:rPr>
              <a:t>A. </a:t>
            </a:r>
            <a:r>
              <a:rPr lang="es-ES" sz="3200" dirty="0"/>
              <a:t>Un enunciado falso</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6477319" y="2177850"/>
            <a:ext cx="5745042" cy="1077218"/>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vida abundante de Dios para los redimidos</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446953" y="909641"/>
            <a:ext cx="4652461" cy="1077218"/>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no implica que habrá enfermedad</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19281" y="3446197"/>
            <a:ext cx="4425384" cy="584775"/>
          </a:xfrm>
          <a:prstGeom prst="rect">
            <a:avLst/>
          </a:prstGeom>
          <a:noFill/>
        </p:spPr>
        <p:txBody>
          <a:bodyPr wrap="square" rtlCol="0">
            <a:spAutoFit/>
          </a:bodyPr>
          <a:lstStyle/>
          <a:p>
            <a:r>
              <a:rPr lang="es-DO" sz="3200" dirty="0">
                <a:solidFill>
                  <a:srgbClr val="C00000"/>
                </a:solidFill>
              </a:rPr>
              <a:t>D. </a:t>
            </a:r>
            <a:r>
              <a:rPr lang="es-ES" sz="3200" dirty="0"/>
              <a:t>doce clases de frutos.</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74755" y="4167654"/>
            <a:ext cx="5110590" cy="1077218"/>
          </a:xfrm>
          <a:prstGeom prst="rect">
            <a:avLst/>
          </a:prstGeom>
          <a:noFill/>
        </p:spPr>
        <p:txBody>
          <a:bodyPr wrap="square" rtlCol="0">
            <a:spAutoFit/>
          </a:bodyPr>
          <a:lstStyle/>
          <a:p>
            <a:r>
              <a:rPr lang="es-DO" sz="3200" dirty="0">
                <a:solidFill>
                  <a:srgbClr val="C00000"/>
                </a:solidFill>
              </a:rPr>
              <a:t>E. </a:t>
            </a:r>
            <a:r>
              <a:rPr lang="es-ES" sz="3200" dirty="0"/>
              <a:t>habitantes de la ciudad con vida plena</a:t>
            </a:r>
            <a:endParaRPr lang="es-ES"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579578" y="5523438"/>
            <a:ext cx="2770262" cy="1015663"/>
          </a:xfrm>
          <a:prstGeom prst="rect">
            <a:avLst/>
          </a:prstGeom>
          <a:noFill/>
        </p:spPr>
        <p:txBody>
          <a:bodyPr wrap="square" rtlCol="0">
            <a:spAutoFit/>
          </a:bodyPr>
          <a:lstStyle/>
          <a:p>
            <a:r>
              <a:rPr lang="es-DO" sz="3000" dirty="0">
                <a:solidFill>
                  <a:srgbClr val="C00000"/>
                </a:solidFill>
              </a:rPr>
              <a:t>F. </a:t>
            </a:r>
            <a:r>
              <a:rPr lang="es-DO" sz="3000" dirty="0"/>
              <a:t>Un enunciado </a:t>
            </a:r>
            <a:r>
              <a:rPr lang="es-DO" sz="3000" dirty="0" smtClean="0"/>
              <a:t>verdadero</a:t>
            </a:r>
            <a:endParaRPr lang="es-DO" sz="3000" dirty="0"/>
          </a:p>
        </p:txBody>
      </p:sp>
    </p:spTree>
    <p:extLst>
      <p:ext uri="{BB962C8B-B14F-4D97-AF65-F5344CB8AC3E}">
        <p14:creationId xmlns:p14="http://schemas.microsoft.com/office/powerpoint/2010/main" val="19715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384995"/>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Honores y privilegios de los redimidos</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219417" cy="6297108"/>
          </a:xfrm>
          <a:prstGeom prst="rect">
            <a:avLst/>
          </a:prstGeom>
          <a:noFill/>
        </p:spPr>
        <p:txBody>
          <a:bodyPr wrap="square" rtlCol="0">
            <a:spAutoFit/>
          </a:bodyPr>
          <a:lstStyle/>
          <a:p>
            <a:pPr lvl="0">
              <a:lnSpc>
                <a:spcPct val="90000"/>
              </a:lnSpc>
              <a:spcBef>
                <a:spcPts val="600"/>
              </a:spcBef>
              <a:defRPr/>
            </a:pPr>
            <a:r>
              <a:rPr lang="es-ES" sz="4400" b="1" dirty="0">
                <a:solidFill>
                  <a:srgbClr val="0070C0"/>
                </a:solidFill>
              </a:rPr>
              <a:t>3</a:t>
            </a:r>
            <a:r>
              <a:rPr lang="es-ES" sz="4400" b="1" dirty="0" smtClean="0">
                <a:solidFill>
                  <a:srgbClr val="0070C0"/>
                </a:solidFill>
              </a:rPr>
              <a:t>. ¿Cuál será el privilegio más grande que tendrán los salvados? </a:t>
            </a:r>
            <a:r>
              <a:rPr lang="es-ES" sz="4000" b="1" dirty="0" smtClean="0">
                <a:solidFill>
                  <a:srgbClr val="FF0000"/>
                </a:solidFill>
              </a:rPr>
              <a:t>Ap</a:t>
            </a:r>
            <a:r>
              <a:rPr lang="es-ES" sz="4000" b="1" dirty="0" smtClean="0">
                <a:solidFill>
                  <a:srgbClr val="FF0000"/>
                </a:solidFill>
              </a:rPr>
              <a:t>. </a:t>
            </a:r>
            <a:r>
              <a:rPr lang="es-ES" sz="4000" b="1" dirty="0" smtClean="0">
                <a:solidFill>
                  <a:srgbClr val="FF0000"/>
                </a:solidFill>
              </a:rPr>
              <a:t>22: 3-4</a:t>
            </a:r>
            <a:endParaRPr lang="es-ES" sz="4000" b="1" dirty="0" smtClean="0">
              <a:solidFill>
                <a:srgbClr val="FF0000"/>
              </a:solidFill>
            </a:endParaRPr>
          </a:p>
          <a:p>
            <a:r>
              <a:rPr lang="es-ES" sz="5400" b="1" dirty="0">
                <a:solidFill>
                  <a:srgbClr val="002060"/>
                </a:solidFill>
              </a:rPr>
              <a:t>Y no habrá más maldición</a:t>
            </a:r>
            <a:r>
              <a:rPr lang="es-ES" sz="5400" b="1" dirty="0" smtClean="0">
                <a:solidFill>
                  <a:srgbClr val="002060"/>
                </a:solidFill>
              </a:rPr>
              <a:t>; </a:t>
            </a:r>
            <a:r>
              <a:rPr lang="es-ES" sz="5400" b="1" dirty="0">
                <a:solidFill>
                  <a:srgbClr val="002060"/>
                </a:solidFill>
              </a:rPr>
              <a:t>y el trono de Dios y del Cordero estará en ella, y sus siervos le </a:t>
            </a:r>
            <a:r>
              <a:rPr lang="es-ES" sz="5400" b="1" dirty="0" smtClean="0">
                <a:solidFill>
                  <a:srgbClr val="002060"/>
                </a:solidFill>
              </a:rPr>
              <a:t>________, y ______ </a:t>
            </a:r>
            <a:r>
              <a:rPr lang="es-ES" sz="5400" b="1" dirty="0">
                <a:solidFill>
                  <a:srgbClr val="002060"/>
                </a:solidFill>
              </a:rPr>
              <a:t>su rostro, y su nombre estará en sus frentes</a:t>
            </a:r>
            <a:r>
              <a:rPr lang="es-ES" sz="5400" b="1" dirty="0" smtClean="0">
                <a:solidFill>
                  <a:srgbClr val="002060"/>
                </a:solidFill>
              </a:rPr>
              <a:t>.</a:t>
            </a:r>
            <a:endParaRPr lang="es-ES" sz="5400" b="1" dirty="0">
              <a:solidFill>
                <a:srgbClr val="002060"/>
              </a:solidFill>
            </a:endParaRPr>
          </a:p>
        </p:txBody>
      </p:sp>
      <p:sp>
        <p:nvSpPr>
          <p:cNvPr id="7" name="CuadroTexto 6">
            <a:extLst>
              <a:ext uri="{FF2B5EF4-FFF2-40B4-BE49-F238E27FC236}">
                <a16:creationId xmlns:a16="http://schemas.microsoft.com/office/drawing/2014/main" id="{AFC91CC6-5F29-4516-BF7E-4C4896003380}"/>
              </a:ext>
            </a:extLst>
          </p:cNvPr>
          <p:cNvSpPr txBox="1"/>
          <p:nvPr/>
        </p:nvSpPr>
        <p:spPr>
          <a:xfrm>
            <a:off x="6154606" y="3641568"/>
            <a:ext cx="1847735" cy="923330"/>
          </a:xfrm>
          <a:prstGeom prst="rect">
            <a:avLst/>
          </a:prstGeom>
          <a:noFill/>
        </p:spPr>
        <p:txBody>
          <a:bodyPr wrap="square" rtlCol="0">
            <a:spAutoFit/>
          </a:bodyPr>
          <a:lstStyle/>
          <a:p>
            <a:r>
              <a:rPr lang="es-ES" sz="5400" b="1" dirty="0">
                <a:solidFill>
                  <a:srgbClr val="DF6613"/>
                </a:solidFill>
              </a:rPr>
              <a:t>verán</a:t>
            </a:r>
            <a:endParaRPr lang="es-DO" sz="5400" b="1" dirty="0">
              <a:solidFill>
                <a:srgbClr val="DF6613"/>
              </a:solidFill>
            </a:endParaRPr>
          </a:p>
        </p:txBody>
      </p:sp>
      <p:sp>
        <p:nvSpPr>
          <p:cNvPr id="15" name="CuadroTexto 14">
            <a:extLst>
              <a:ext uri="{FF2B5EF4-FFF2-40B4-BE49-F238E27FC236}">
                <a16:creationId xmlns:a16="http://schemas.microsoft.com/office/drawing/2014/main" id="{AFC91CC6-5F29-4516-BF7E-4C4896003380}"/>
              </a:ext>
            </a:extLst>
          </p:cNvPr>
          <p:cNvSpPr txBox="1"/>
          <p:nvPr/>
        </p:nvSpPr>
        <p:spPr>
          <a:xfrm>
            <a:off x="2566166" y="3641568"/>
            <a:ext cx="2511429" cy="923330"/>
          </a:xfrm>
          <a:prstGeom prst="rect">
            <a:avLst/>
          </a:prstGeom>
          <a:noFill/>
        </p:spPr>
        <p:txBody>
          <a:bodyPr wrap="square" rtlCol="0">
            <a:spAutoFit/>
          </a:bodyPr>
          <a:lstStyle/>
          <a:p>
            <a:r>
              <a:rPr lang="es-ES" sz="5400" b="1" dirty="0">
                <a:solidFill>
                  <a:srgbClr val="DF6613"/>
                </a:solidFill>
              </a:rPr>
              <a:t>servirán</a:t>
            </a:r>
            <a:endParaRPr lang="es-DO" sz="5400" b="1" dirty="0">
              <a:solidFill>
                <a:srgbClr val="DF6613"/>
              </a:solidFill>
            </a:endParaRPr>
          </a:p>
        </p:txBody>
      </p:sp>
    </p:spTree>
    <p:extLst>
      <p:ext uri="{BB962C8B-B14F-4D97-AF65-F5344CB8AC3E}">
        <p14:creationId xmlns:p14="http://schemas.microsoft.com/office/powerpoint/2010/main" val="84470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7909" y="1130988"/>
            <a:ext cx="8134789" cy="446795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smtClean="0">
                <a:solidFill>
                  <a:schemeClr val="bg1"/>
                </a:solidFill>
                <a:latin typeface="+mn-lt"/>
              </a:rPr>
              <a:t>La palabra que Juan utiliza para “</a:t>
            </a:r>
            <a:r>
              <a:rPr lang="es-ES" dirty="0" smtClean="0">
                <a:solidFill>
                  <a:srgbClr val="FFFF00"/>
                </a:solidFill>
                <a:latin typeface="+mn-lt"/>
              </a:rPr>
              <a:t>servir</a:t>
            </a:r>
            <a:r>
              <a:rPr lang="es-ES" dirty="0" smtClean="0">
                <a:solidFill>
                  <a:schemeClr val="bg1"/>
                </a:solidFill>
                <a:latin typeface="+mn-lt"/>
              </a:rPr>
              <a:t>” no hace referencia al puesto de </a:t>
            </a:r>
            <a:r>
              <a:rPr lang="es-ES" dirty="0" smtClean="0">
                <a:solidFill>
                  <a:srgbClr val="FFFF00"/>
                </a:solidFill>
                <a:latin typeface="+mn-lt"/>
              </a:rPr>
              <a:t>sirviente</a:t>
            </a:r>
            <a:r>
              <a:rPr lang="es-ES" dirty="0" smtClean="0">
                <a:solidFill>
                  <a:schemeClr val="bg1"/>
                </a:solidFill>
                <a:latin typeface="+mn-lt"/>
              </a:rPr>
              <a:t>, es más bien el </a:t>
            </a:r>
            <a:r>
              <a:rPr lang="es-ES" dirty="0" smtClean="0">
                <a:solidFill>
                  <a:srgbClr val="FFFF00"/>
                </a:solidFill>
                <a:latin typeface="+mn-lt"/>
              </a:rPr>
              <a:t>servicio que se presta de forma natural y espontánea</a:t>
            </a:r>
            <a:r>
              <a:rPr lang="es-ES" dirty="0" smtClean="0">
                <a:solidFill>
                  <a:schemeClr val="bg1"/>
                </a:solidFill>
                <a:latin typeface="+mn-lt"/>
              </a:rPr>
              <a:t>.</a:t>
            </a:r>
            <a:endParaRPr lang="es-ES"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559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7909" y="1130988"/>
            <a:ext cx="6881359" cy="446795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smtClean="0">
                <a:solidFill>
                  <a:schemeClr val="bg1"/>
                </a:solidFill>
                <a:latin typeface="+mn-lt"/>
              </a:rPr>
              <a:t>Para los santos, el servicio a Dios no constituye una </a:t>
            </a:r>
            <a:r>
              <a:rPr lang="es-ES" dirty="0" smtClean="0">
                <a:solidFill>
                  <a:srgbClr val="FFFF00"/>
                </a:solidFill>
                <a:latin typeface="+mn-lt"/>
              </a:rPr>
              <a:t>obligación</a:t>
            </a:r>
            <a:r>
              <a:rPr lang="es-ES" dirty="0" smtClean="0">
                <a:solidFill>
                  <a:schemeClr val="bg1"/>
                </a:solidFill>
                <a:latin typeface="+mn-lt"/>
              </a:rPr>
              <a:t>, sino un </a:t>
            </a:r>
            <a:r>
              <a:rPr lang="es-ES" dirty="0" smtClean="0">
                <a:solidFill>
                  <a:srgbClr val="FFFF00"/>
                </a:solidFill>
                <a:latin typeface="+mn-lt"/>
              </a:rPr>
              <a:t>gozo</a:t>
            </a:r>
            <a:r>
              <a:rPr lang="es-ES" dirty="0" smtClean="0">
                <a:solidFill>
                  <a:schemeClr val="bg1"/>
                </a:solidFill>
                <a:latin typeface="+mn-lt"/>
              </a:rPr>
              <a:t> inefable que nace de un corazón </a:t>
            </a:r>
            <a:r>
              <a:rPr lang="es-ES" dirty="0" smtClean="0">
                <a:solidFill>
                  <a:srgbClr val="FFFF00"/>
                </a:solidFill>
                <a:latin typeface="+mn-lt"/>
              </a:rPr>
              <a:t>agradecido</a:t>
            </a:r>
            <a:r>
              <a:rPr lang="es-ES" dirty="0" smtClean="0">
                <a:solidFill>
                  <a:schemeClr val="bg1"/>
                </a:solidFill>
                <a:latin typeface="+mn-lt"/>
              </a:rPr>
              <a:t>.</a:t>
            </a:r>
            <a:endParaRPr lang="es-ES"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000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7909" y="1130988"/>
            <a:ext cx="6881359" cy="446795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smtClean="0">
                <a:solidFill>
                  <a:schemeClr val="bg1"/>
                </a:solidFill>
                <a:latin typeface="+mn-lt"/>
              </a:rPr>
              <a:t>Aparte de servir a Dios, los </a:t>
            </a:r>
            <a:r>
              <a:rPr lang="es-ES" dirty="0" smtClean="0">
                <a:solidFill>
                  <a:srgbClr val="FFFF00"/>
                </a:solidFill>
                <a:latin typeface="+mn-lt"/>
              </a:rPr>
              <a:t>redimidos</a:t>
            </a:r>
            <a:r>
              <a:rPr lang="es-ES" dirty="0" smtClean="0">
                <a:solidFill>
                  <a:schemeClr val="bg1"/>
                </a:solidFill>
                <a:latin typeface="+mn-lt"/>
              </a:rPr>
              <a:t> tienen el privilegio más grande que puede tener una criatura: </a:t>
            </a:r>
            <a:r>
              <a:rPr lang="es-ES" dirty="0" smtClean="0">
                <a:solidFill>
                  <a:srgbClr val="FFFF00"/>
                </a:solidFill>
                <a:latin typeface="+mn-lt"/>
              </a:rPr>
              <a:t>verán el rostro de Dios</a:t>
            </a:r>
            <a:r>
              <a:rPr lang="es-ES" dirty="0" smtClean="0">
                <a:solidFill>
                  <a:schemeClr val="bg1"/>
                </a:solidFill>
                <a:latin typeface="+mn-lt"/>
              </a:rPr>
              <a:t>.</a:t>
            </a:r>
            <a:endParaRPr lang="es-ES"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37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2025746" y="-2921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noFill/>
          </a:ln>
          <a:effectLst/>
          <a:scene3d>
            <a:camera prst="obliqueBottomRight"/>
            <a:lightRig rig="threePt" dir="t"/>
          </a:scene3d>
          <a:sp3d extrusionH="76200" contourW="12700" prstMaterial="flat">
            <a:bevelT w="203200" prst="softRound"/>
            <a:bevelB w="127000" h="0"/>
            <a:extrusionClr>
              <a:srgbClr val="DF6613"/>
            </a:extrusionClr>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flipH="1">
            <a:off x="-62375" y="655323"/>
            <a:ext cx="4051493" cy="923330"/>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lang="es-ES" sz="5400" dirty="0">
                <a:solidFill>
                  <a:schemeClr val="bg1"/>
                </a:solidFill>
                <a:latin typeface="Bahnschrift SemiBold" panose="020B0502040204020203" pitchFamily="34" charset="0"/>
              </a:rPr>
              <a:t>Introducción</a:t>
            </a:r>
            <a:endParaRPr lang="es-DO" sz="5400" dirty="0">
              <a:solidFill>
                <a:schemeClr val="bg1"/>
              </a:solidFill>
              <a:latin typeface="Bahnschrift SemiBold" panose="020B0502040204020203" pitchFamily="34" charset="0"/>
            </a:endParaRPr>
          </a:p>
        </p:txBody>
      </p:sp>
      <p:sp>
        <p:nvSpPr>
          <p:cNvPr id="9" name="Triángulo rectángulo 8">
            <a:extLst>
              <a:ext uri="{FF2B5EF4-FFF2-40B4-BE49-F238E27FC236}">
                <a16:creationId xmlns:a16="http://schemas.microsoft.com/office/drawing/2014/main" id="{D191B8F3-F3FD-48E0-B5F5-86492DB5B60F}"/>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anja diagonal 10">
            <a:extLst>
              <a:ext uri="{FF2B5EF4-FFF2-40B4-BE49-F238E27FC236}">
                <a16:creationId xmlns:a16="http://schemas.microsoft.com/office/drawing/2014/main" id="{FEE4F09F-1B24-4FD2-BF15-B0FB42636803}"/>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Imagen 2">
            <a:extLst>
              <a:ext uri="{FF2B5EF4-FFF2-40B4-BE49-F238E27FC236}">
                <a16:creationId xmlns:a16="http://schemas.microsoft.com/office/drawing/2014/main" id="{F4CD9AEF-713B-4EE9-A986-0042EEE72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32" y="4315305"/>
            <a:ext cx="1891169" cy="1699820"/>
          </a:xfrm>
          <a:prstGeom prst="rect">
            <a:avLst/>
          </a:prstGeom>
        </p:spPr>
      </p:pic>
      <p:sp>
        <p:nvSpPr>
          <p:cNvPr id="12" name="CuadroTexto 11">
            <a:extLst>
              <a:ext uri="{FF2B5EF4-FFF2-40B4-BE49-F238E27FC236}">
                <a16:creationId xmlns:a16="http://schemas.microsoft.com/office/drawing/2014/main" id="{2C5E7664-7BB5-477B-8BCA-18B629324263}"/>
              </a:ext>
            </a:extLst>
          </p:cNvPr>
          <p:cNvSpPr txBox="1"/>
          <p:nvPr/>
        </p:nvSpPr>
        <p:spPr>
          <a:xfrm>
            <a:off x="3989118" y="-28137"/>
            <a:ext cx="7440882" cy="6702348"/>
          </a:xfrm>
          <a:prstGeom prst="rect">
            <a:avLst/>
          </a:prstGeom>
          <a:noFill/>
        </p:spPr>
        <p:txBody>
          <a:bodyPr wrap="square" rtlCol="0">
            <a:spAutoFit/>
          </a:bodyPr>
          <a:lstStyle/>
          <a:p>
            <a:pPr lvl="0">
              <a:lnSpc>
                <a:spcPct val="90000"/>
              </a:lnSpc>
              <a:spcBef>
                <a:spcPts val="1000"/>
              </a:spcBef>
              <a:defRPr/>
            </a:pPr>
            <a:r>
              <a:rPr lang="es-ES" sz="3600" b="1" dirty="0" smtClean="0">
                <a:solidFill>
                  <a:srgbClr val="002060"/>
                </a:solidFill>
              </a:rPr>
              <a:t>Las glorias del mundo venidero exceden por mucho nuestros más profundos anhelos de un mundo de dicha y paz duraderas.  Jeremías expresó que Dios tiene “</a:t>
            </a:r>
            <a:r>
              <a:rPr lang="es-ES" sz="3600" b="1" dirty="0" smtClean="0">
                <a:solidFill>
                  <a:srgbClr val="FF0000"/>
                </a:solidFill>
              </a:rPr>
              <a:t>pensamientos de paz y no de mal</a:t>
            </a:r>
            <a:r>
              <a:rPr lang="es-ES" sz="3600" b="1" dirty="0" smtClean="0">
                <a:solidFill>
                  <a:srgbClr val="002060"/>
                </a:solidFill>
              </a:rPr>
              <a:t>” para darnos el fin que deseamos(</a:t>
            </a:r>
            <a:r>
              <a:rPr lang="es-ES" sz="3600" b="1" dirty="0" err="1" smtClean="0">
                <a:solidFill>
                  <a:srgbClr val="002060"/>
                </a:solidFill>
              </a:rPr>
              <a:t>Jer</a:t>
            </a:r>
            <a:r>
              <a:rPr lang="es-ES" sz="3600" b="1" dirty="0" smtClean="0">
                <a:solidFill>
                  <a:srgbClr val="002060"/>
                </a:solidFill>
              </a:rPr>
              <a:t>. 29: 11).</a:t>
            </a:r>
          </a:p>
          <a:p>
            <a:pPr lvl="0">
              <a:lnSpc>
                <a:spcPct val="90000"/>
              </a:lnSpc>
              <a:spcBef>
                <a:spcPts val="1000"/>
              </a:spcBef>
              <a:defRPr/>
            </a:pPr>
            <a:r>
              <a:rPr lang="es-ES" sz="3600" b="1" dirty="0" smtClean="0">
                <a:solidFill>
                  <a:srgbClr val="002060"/>
                </a:solidFill>
              </a:rPr>
              <a:t>En Ap. 21, Juan proveyó una descripción de las glorias “exteriores” de la ciudad de Dios; en Ap. 22, el ángel llama la atención del apóstol Juan a ciertos detalles “interiores”</a:t>
            </a:r>
            <a:endParaRPr lang="es-ES" sz="4000" b="1" dirty="0" smtClean="0">
              <a:solidFill>
                <a:srgbClr val="FF0000"/>
              </a:solidFill>
            </a:endParaRPr>
          </a:p>
        </p:txBody>
      </p:sp>
    </p:spTree>
    <p:extLst>
      <p:ext uri="{BB962C8B-B14F-4D97-AF65-F5344CB8AC3E}">
        <p14:creationId xmlns:p14="http://schemas.microsoft.com/office/powerpoint/2010/main" val="240797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7909" y="1130989"/>
            <a:ext cx="6881359" cy="4158464"/>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a:solidFill>
                  <a:schemeClr val="bg1"/>
                </a:solidFill>
                <a:latin typeface="+mn-lt"/>
              </a:rPr>
              <a:t>La expresión “</a:t>
            </a:r>
            <a:r>
              <a:rPr lang="es-ES" dirty="0">
                <a:solidFill>
                  <a:srgbClr val="FFFF00"/>
                </a:solidFill>
                <a:latin typeface="+mn-lt"/>
              </a:rPr>
              <a:t>ver el rostro</a:t>
            </a:r>
            <a:r>
              <a:rPr lang="es-ES" dirty="0">
                <a:solidFill>
                  <a:schemeClr val="bg1"/>
                </a:solidFill>
                <a:latin typeface="+mn-lt"/>
              </a:rPr>
              <a:t>” denota “</a:t>
            </a:r>
            <a:r>
              <a:rPr lang="es-ES" dirty="0">
                <a:solidFill>
                  <a:srgbClr val="FFFF00"/>
                </a:solidFill>
                <a:latin typeface="+mn-lt"/>
              </a:rPr>
              <a:t>relaciones estrechas con una persona y confianza mutua</a:t>
            </a:r>
            <a:r>
              <a:rPr lang="es-ES" dirty="0">
                <a:solidFill>
                  <a:schemeClr val="bg1"/>
                </a:solidFill>
                <a:latin typeface="+mn-lt"/>
              </a:rPr>
              <a:t>”. </a:t>
            </a:r>
            <a:endParaRPr lang="es-ES"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732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C00000"/>
              </a:solidFill>
            </a:endParaRPr>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558080" y="111067"/>
            <a:ext cx="8485058" cy="6740307"/>
          </a:xfrm>
          <a:prstGeom prst="rect">
            <a:avLst/>
          </a:prstGeom>
          <a:noFill/>
        </p:spPr>
        <p:txBody>
          <a:bodyPr wrap="square" rtlCol="0">
            <a:spAutoFit/>
          </a:bodyPr>
          <a:lstStyle/>
          <a:p>
            <a:r>
              <a:rPr lang="en-US" sz="3600" b="1" dirty="0" err="1" smtClean="0"/>
              <a:t>Una</a:t>
            </a:r>
            <a:r>
              <a:rPr lang="en-US" sz="3600" b="1" dirty="0" smtClean="0"/>
              <a:t> de las </a:t>
            </a:r>
            <a:r>
              <a:rPr lang="en-US" sz="3600" b="1" dirty="0" err="1" smtClean="0"/>
              <a:t>bienaventuranzas</a:t>
            </a:r>
            <a:r>
              <a:rPr lang="en-US" sz="3600" b="1" dirty="0" smtClean="0"/>
              <a:t> </a:t>
            </a:r>
            <a:r>
              <a:rPr lang="en-US" sz="3600" b="1" dirty="0" err="1" smtClean="0"/>
              <a:t>contempla</a:t>
            </a:r>
            <a:r>
              <a:rPr lang="en-US" sz="3600" b="1" dirty="0" smtClean="0"/>
              <a:t> la </a:t>
            </a:r>
            <a:r>
              <a:rPr lang="en-US" sz="3600" b="1" dirty="0" err="1" smtClean="0"/>
              <a:t>promesa</a:t>
            </a:r>
            <a:r>
              <a:rPr lang="en-US" sz="3600" b="1" dirty="0" smtClean="0"/>
              <a:t> “Los </a:t>
            </a:r>
            <a:r>
              <a:rPr lang="en-US" sz="3600" b="1" dirty="0" err="1" smtClean="0"/>
              <a:t>limpios</a:t>
            </a:r>
            <a:r>
              <a:rPr lang="en-US" sz="3600" b="1" dirty="0" smtClean="0"/>
              <a:t> de </a:t>
            </a:r>
            <a:r>
              <a:rPr lang="en-US" sz="3600" b="1" dirty="0" err="1" smtClean="0"/>
              <a:t>corazón</a:t>
            </a:r>
            <a:r>
              <a:rPr lang="en-US" sz="3600" b="1" dirty="0" smtClean="0"/>
              <a:t>…</a:t>
            </a:r>
            <a:r>
              <a:rPr lang="en-US" sz="3600" b="1" dirty="0" err="1" smtClean="0"/>
              <a:t>verán</a:t>
            </a:r>
            <a:r>
              <a:rPr lang="en-US" sz="3600" b="1" dirty="0" smtClean="0"/>
              <a:t> a Dios”. Dado el </a:t>
            </a:r>
            <a:r>
              <a:rPr lang="en-US" sz="3600" b="1" dirty="0" err="1" smtClean="0"/>
              <a:t>contexto</a:t>
            </a:r>
            <a:r>
              <a:rPr lang="en-US" sz="3600" b="1" dirty="0" smtClean="0"/>
              <a:t>, “</a:t>
            </a:r>
            <a:r>
              <a:rPr lang="en-US" sz="3600" b="1" dirty="0" err="1" smtClean="0">
                <a:solidFill>
                  <a:srgbClr val="C00000"/>
                </a:solidFill>
              </a:rPr>
              <a:t>ver</a:t>
            </a:r>
            <a:r>
              <a:rPr lang="en-US" sz="3600" b="1" dirty="0" smtClean="0">
                <a:solidFill>
                  <a:srgbClr val="C00000"/>
                </a:solidFill>
              </a:rPr>
              <a:t> el rostro</a:t>
            </a:r>
            <a:r>
              <a:rPr lang="en-US" sz="3600" b="1" dirty="0" smtClean="0"/>
              <a:t>” </a:t>
            </a:r>
            <a:r>
              <a:rPr lang="en-US" sz="3600" b="1" dirty="0" err="1" smtClean="0"/>
              <a:t>puede</a:t>
            </a:r>
            <a:r>
              <a:rPr lang="en-US" sz="3600" b="1" dirty="0" smtClean="0"/>
              <a:t> </a:t>
            </a:r>
            <a:r>
              <a:rPr lang="en-US" sz="3600" b="1" dirty="0" err="1" smtClean="0"/>
              <a:t>denotar</a:t>
            </a:r>
            <a:r>
              <a:rPr lang="en-US" sz="3600" b="1" dirty="0" smtClean="0"/>
              <a:t> lo </a:t>
            </a:r>
            <a:r>
              <a:rPr lang="en-US" sz="3600" b="1" dirty="0" err="1" smtClean="0"/>
              <a:t>siguiente</a:t>
            </a:r>
            <a:r>
              <a:rPr lang="en-US" sz="3600" b="1" dirty="0" smtClean="0"/>
              <a:t>: </a:t>
            </a:r>
            <a:r>
              <a:rPr lang="en-US" sz="3600" b="1" i="1" dirty="0" err="1" smtClean="0"/>
              <a:t>Cuando</a:t>
            </a:r>
            <a:r>
              <a:rPr lang="en-US" sz="3600" b="1" i="1" dirty="0" smtClean="0"/>
              <a:t> el hombre </a:t>
            </a:r>
            <a:r>
              <a:rPr lang="en-US" sz="3600" b="1" i="1" dirty="0" err="1" smtClean="0"/>
              <a:t>fue</a:t>
            </a:r>
            <a:r>
              <a:rPr lang="en-US" sz="3600" b="1" i="1" dirty="0" smtClean="0"/>
              <a:t> </a:t>
            </a:r>
            <a:r>
              <a:rPr lang="en-US" sz="3600" b="1" i="1" dirty="0" err="1" smtClean="0"/>
              <a:t>creado</a:t>
            </a:r>
            <a:r>
              <a:rPr lang="en-US" sz="3600" b="1" i="1" dirty="0" smtClean="0"/>
              <a:t>, </a:t>
            </a:r>
            <a:r>
              <a:rPr lang="en-US" sz="3600" b="1" i="1" dirty="0" err="1" smtClean="0"/>
              <a:t>disfrutaba</a:t>
            </a:r>
            <a:r>
              <a:rPr lang="en-US" sz="3600" b="1" i="1" dirty="0" smtClean="0"/>
              <a:t> de </a:t>
            </a:r>
            <a:r>
              <a:rPr lang="en-US" sz="3600" b="1" i="1" dirty="0" err="1" smtClean="0"/>
              <a:t>íntima</a:t>
            </a:r>
            <a:r>
              <a:rPr lang="en-US" sz="3600" b="1" i="1" dirty="0" smtClean="0"/>
              <a:t> </a:t>
            </a:r>
            <a:r>
              <a:rPr lang="en-US" sz="3600" b="1" i="1" dirty="0" err="1" smtClean="0"/>
              <a:t>comunión</a:t>
            </a:r>
            <a:r>
              <a:rPr lang="en-US" sz="3600" b="1" i="1" dirty="0" smtClean="0"/>
              <a:t> con Dios; </a:t>
            </a:r>
            <a:r>
              <a:rPr lang="en-US" sz="3600" b="1" i="1" dirty="0" err="1" smtClean="0"/>
              <a:t>pero</a:t>
            </a:r>
            <a:r>
              <a:rPr lang="en-US" sz="3600" b="1" i="1" dirty="0"/>
              <a:t> </a:t>
            </a:r>
            <a:r>
              <a:rPr lang="en-US" sz="3600" b="1" i="1" dirty="0" smtClean="0"/>
              <a:t>el </a:t>
            </a:r>
            <a:r>
              <a:rPr lang="en-US" sz="3600" b="1" i="1" dirty="0" err="1" smtClean="0"/>
              <a:t>pecado</a:t>
            </a:r>
            <a:r>
              <a:rPr lang="en-US" sz="3600" b="1" i="1" dirty="0" smtClean="0"/>
              <a:t> </a:t>
            </a:r>
            <a:r>
              <a:rPr lang="en-US" sz="3600" b="1" i="1" dirty="0" err="1" smtClean="0"/>
              <a:t>trajo</a:t>
            </a:r>
            <a:r>
              <a:rPr lang="en-US" sz="3600" b="1" i="1" dirty="0" smtClean="0"/>
              <a:t> </a:t>
            </a:r>
            <a:r>
              <a:rPr lang="en-US" sz="3600" b="1" i="1" dirty="0" err="1" smtClean="0"/>
              <a:t>separación</a:t>
            </a:r>
            <a:r>
              <a:rPr lang="en-US" sz="3600" b="1" i="1" dirty="0" smtClean="0"/>
              <a:t> y </a:t>
            </a:r>
            <a:r>
              <a:rPr lang="en-US" sz="3600" b="1" i="1" dirty="0" err="1" smtClean="0"/>
              <a:t>ya</a:t>
            </a:r>
            <a:r>
              <a:rPr lang="en-US" sz="3600" b="1" i="1" dirty="0" smtClean="0"/>
              <a:t> el </a:t>
            </a:r>
            <a:r>
              <a:rPr lang="en-US" sz="3600" b="1" i="1" dirty="0" err="1" smtClean="0"/>
              <a:t>ser</a:t>
            </a:r>
            <a:r>
              <a:rPr lang="en-US" sz="3600" b="1" i="1" dirty="0" smtClean="0"/>
              <a:t> </a:t>
            </a:r>
            <a:r>
              <a:rPr lang="en-US" sz="3600" b="1" i="1" dirty="0" err="1" smtClean="0"/>
              <a:t>humano</a:t>
            </a:r>
            <a:r>
              <a:rPr lang="en-US" sz="3600" b="1" i="1" dirty="0" smtClean="0"/>
              <a:t> no </a:t>
            </a:r>
            <a:r>
              <a:rPr lang="en-US" sz="3600" b="1" i="1" dirty="0" err="1" smtClean="0"/>
              <a:t>pudo</a:t>
            </a:r>
            <a:r>
              <a:rPr lang="en-US" sz="3600" b="1" i="1" dirty="0" smtClean="0"/>
              <a:t> </a:t>
            </a:r>
            <a:r>
              <a:rPr lang="en-US" sz="3600" b="1" i="1" dirty="0" err="1" smtClean="0"/>
              <a:t>disfrutar</a:t>
            </a:r>
            <a:r>
              <a:rPr lang="en-US" sz="3600" b="1" i="1" dirty="0" smtClean="0"/>
              <a:t> </a:t>
            </a:r>
            <a:r>
              <a:rPr lang="en-US" sz="3600" b="1" i="1" dirty="0" err="1" smtClean="0"/>
              <a:t>más</a:t>
            </a:r>
            <a:r>
              <a:rPr lang="en-US" sz="3600" b="1" i="1" dirty="0" smtClean="0"/>
              <a:t> de </a:t>
            </a:r>
            <a:r>
              <a:rPr lang="en-US" sz="3600" b="1" i="1" dirty="0" err="1" smtClean="0"/>
              <a:t>aquella</a:t>
            </a:r>
            <a:r>
              <a:rPr lang="en-US" sz="3600" b="1" i="1" dirty="0" smtClean="0"/>
              <a:t> </a:t>
            </a:r>
            <a:r>
              <a:rPr lang="en-US" sz="3600" b="1" i="1" dirty="0" err="1" smtClean="0"/>
              <a:t>santa</a:t>
            </a:r>
            <a:r>
              <a:rPr lang="en-US" sz="3600" b="1" i="1" dirty="0" smtClean="0"/>
              <a:t> </a:t>
            </a:r>
            <a:r>
              <a:rPr lang="en-US" sz="3600" b="1" i="1" dirty="0" err="1" smtClean="0"/>
              <a:t>relación</a:t>
            </a:r>
            <a:r>
              <a:rPr lang="en-US" sz="3600" b="1" i="1" dirty="0" smtClean="0"/>
              <a:t>.  </a:t>
            </a:r>
            <a:r>
              <a:rPr lang="en-US" sz="3600" b="1" i="1" dirty="0" err="1" smtClean="0"/>
              <a:t>En</a:t>
            </a:r>
            <a:r>
              <a:rPr lang="en-US" sz="3600" b="1" i="1" dirty="0" smtClean="0"/>
              <a:t> la </a:t>
            </a:r>
            <a:r>
              <a:rPr lang="en-US" sz="3600" b="1" i="1" dirty="0" err="1" smtClean="0"/>
              <a:t>tierra</a:t>
            </a:r>
            <a:r>
              <a:rPr lang="en-US" sz="3600" b="1" i="1" dirty="0" smtClean="0"/>
              <a:t> </a:t>
            </a:r>
            <a:r>
              <a:rPr lang="en-US" sz="3600" b="1" i="1" dirty="0" err="1" smtClean="0"/>
              <a:t>nueva</a:t>
            </a:r>
            <a:r>
              <a:rPr lang="en-US" sz="3600" b="1" i="1" dirty="0" smtClean="0"/>
              <a:t>, la </a:t>
            </a:r>
            <a:r>
              <a:rPr lang="en-US" sz="3600" b="1" i="1" dirty="0" err="1" smtClean="0"/>
              <a:t>humanidad</a:t>
            </a:r>
            <a:r>
              <a:rPr lang="en-US" sz="3600" b="1" i="1" dirty="0" smtClean="0"/>
              <a:t> </a:t>
            </a:r>
            <a:r>
              <a:rPr lang="en-US" sz="3600" b="1" i="1" dirty="0" err="1" smtClean="0"/>
              <a:t>disfrutará</a:t>
            </a:r>
            <a:r>
              <a:rPr lang="en-US" sz="3600" b="1" i="1" dirty="0" smtClean="0"/>
              <a:t> del </a:t>
            </a:r>
            <a:r>
              <a:rPr lang="en-US" sz="3600" b="1" i="1" dirty="0" err="1" smtClean="0"/>
              <a:t>compañerismo</a:t>
            </a:r>
            <a:r>
              <a:rPr lang="en-US" sz="3600" b="1" i="1" dirty="0" smtClean="0"/>
              <a:t> </a:t>
            </a:r>
            <a:r>
              <a:rPr lang="en-US" sz="3600" b="1" i="1" dirty="0" err="1" smtClean="0"/>
              <a:t>divino</a:t>
            </a:r>
            <a:r>
              <a:rPr lang="en-US" sz="3600" b="1" i="1" dirty="0" smtClean="0"/>
              <a:t>; el </a:t>
            </a:r>
            <a:r>
              <a:rPr lang="en-US" sz="3600" b="1" i="1" dirty="0" err="1" smtClean="0"/>
              <a:t>pecado</a:t>
            </a:r>
            <a:r>
              <a:rPr lang="en-US" sz="3600" b="1" i="1" dirty="0" smtClean="0"/>
              <a:t> ha </a:t>
            </a:r>
            <a:r>
              <a:rPr lang="en-US" sz="3600" b="1" i="1" dirty="0" err="1" smtClean="0"/>
              <a:t>desaparecido</a:t>
            </a:r>
            <a:r>
              <a:rPr lang="en-US" sz="3600" b="1" i="1" dirty="0" smtClean="0"/>
              <a:t> y la </a:t>
            </a:r>
            <a:r>
              <a:rPr lang="en-US" sz="3600" b="1" i="1" dirty="0" err="1" smtClean="0"/>
              <a:t>presencia</a:t>
            </a:r>
            <a:r>
              <a:rPr lang="en-US" sz="3600" b="1" i="1" dirty="0" smtClean="0"/>
              <a:t> de Dios </a:t>
            </a:r>
            <a:r>
              <a:rPr lang="en-US" sz="3600" b="1" i="1" dirty="0" err="1" smtClean="0"/>
              <a:t>ya</a:t>
            </a:r>
            <a:r>
              <a:rPr lang="en-US" sz="3600" b="1" i="1" dirty="0" smtClean="0"/>
              <a:t> no </a:t>
            </a:r>
            <a:r>
              <a:rPr lang="en-US" sz="3600" b="1" i="1" dirty="0" err="1" smtClean="0"/>
              <a:t>es</a:t>
            </a:r>
            <a:r>
              <a:rPr lang="en-US" sz="3600" b="1" i="1" dirty="0" smtClean="0"/>
              <a:t> causa de </a:t>
            </a:r>
            <a:r>
              <a:rPr lang="en-US" sz="3600" b="1" i="1" dirty="0" err="1" smtClean="0"/>
              <a:t>temor</a:t>
            </a:r>
            <a:r>
              <a:rPr lang="en-US" sz="3600" b="1" i="1" dirty="0" smtClean="0"/>
              <a:t> </a:t>
            </a:r>
            <a:r>
              <a:rPr lang="en-US" sz="3600" b="1" i="1" dirty="0" err="1" smtClean="0"/>
              <a:t>ni</a:t>
            </a:r>
            <a:r>
              <a:rPr lang="en-US" sz="3600" b="1" i="1" dirty="0" smtClean="0"/>
              <a:t> </a:t>
            </a:r>
            <a:r>
              <a:rPr lang="en-US" sz="3600" b="1" i="1" dirty="0" err="1" smtClean="0"/>
              <a:t>vergüenza</a:t>
            </a:r>
            <a:r>
              <a:rPr lang="en-US" sz="3600" b="1" dirty="0" smtClean="0"/>
              <a:t>.</a:t>
            </a:r>
            <a:endParaRPr lang="es-DO" sz="3600" b="1" dirty="0" smtClean="0"/>
          </a:p>
        </p:txBody>
      </p:sp>
    </p:spTree>
    <p:extLst>
      <p:ext uri="{BB962C8B-B14F-4D97-AF65-F5344CB8AC3E}">
        <p14:creationId xmlns:p14="http://schemas.microsoft.com/office/powerpoint/2010/main" val="1040825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7909" y="1130988"/>
            <a:ext cx="7669624" cy="452422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a:solidFill>
                  <a:schemeClr val="bg1"/>
                </a:solidFill>
                <a:latin typeface="+mn-lt"/>
              </a:rPr>
              <a:t>La expresión </a:t>
            </a:r>
            <a:r>
              <a:rPr lang="es-ES" dirty="0" smtClean="0">
                <a:solidFill>
                  <a:schemeClr val="bg1"/>
                </a:solidFill>
                <a:latin typeface="+mn-lt"/>
              </a:rPr>
              <a:t>“</a:t>
            </a:r>
            <a:r>
              <a:rPr lang="es-ES" dirty="0" smtClean="0">
                <a:solidFill>
                  <a:srgbClr val="FFFF00"/>
                </a:solidFill>
                <a:latin typeface="+mn-lt"/>
              </a:rPr>
              <a:t>y su nombre estará en sus frentes</a:t>
            </a:r>
            <a:r>
              <a:rPr lang="es-ES" dirty="0" smtClean="0">
                <a:solidFill>
                  <a:schemeClr val="bg1"/>
                </a:solidFill>
                <a:latin typeface="+mn-lt"/>
              </a:rPr>
              <a:t>” significa que el carácter de Dios ha sido restaurado en nosotros para ser dignos de ver su rostro.</a:t>
            </a:r>
            <a:endParaRPr lang="es-ES"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51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7" y="6626"/>
            <a:ext cx="1048159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077218"/>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De regreso al Edén</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9691512" cy="6241709"/>
          </a:xfrm>
          <a:prstGeom prst="rect">
            <a:avLst/>
          </a:prstGeom>
          <a:noFill/>
        </p:spPr>
        <p:txBody>
          <a:bodyPr wrap="square" rtlCol="0">
            <a:spAutoFit/>
          </a:bodyPr>
          <a:lstStyle/>
          <a:p>
            <a:pPr lvl="0">
              <a:lnSpc>
                <a:spcPct val="90000"/>
              </a:lnSpc>
              <a:defRPr/>
            </a:pPr>
            <a:r>
              <a:rPr lang="es-ES" sz="4000" b="1" dirty="0">
                <a:solidFill>
                  <a:srgbClr val="0070C0"/>
                </a:solidFill>
              </a:rPr>
              <a:t>4. </a:t>
            </a:r>
            <a:r>
              <a:rPr lang="es-ES" sz="4000" b="1" dirty="0" smtClean="0">
                <a:solidFill>
                  <a:srgbClr val="0070C0"/>
                </a:solidFill>
              </a:rPr>
              <a:t>¿Cuán plenamente serán satisfechas las necesidades de los redimidos en la tierra nueva? </a:t>
            </a:r>
            <a:r>
              <a:rPr lang="es-ES" sz="4000" b="1" dirty="0" smtClean="0">
                <a:solidFill>
                  <a:srgbClr val="C00000"/>
                </a:solidFill>
              </a:rPr>
              <a:t>Ap. 22: 5</a:t>
            </a:r>
            <a:endParaRPr lang="es-ES" sz="4000" b="1" dirty="0" smtClean="0">
              <a:solidFill>
                <a:srgbClr val="C00000"/>
              </a:solidFill>
            </a:endParaRPr>
          </a:p>
          <a:p>
            <a:pPr lvl="0">
              <a:lnSpc>
                <a:spcPct val="90000"/>
              </a:lnSpc>
              <a:defRPr/>
            </a:pPr>
            <a:r>
              <a:rPr lang="es-ES" sz="5400" b="1" dirty="0">
                <a:solidFill>
                  <a:srgbClr val="002060"/>
                </a:solidFill>
              </a:rPr>
              <a:t>No habrá allí más noche; y no tienen </a:t>
            </a:r>
            <a:r>
              <a:rPr lang="es-ES" sz="5400" b="1" dirty="0" smtClean="0">
                <a:solidFill>
                  <a:srgbClr val="002060"/>
                </a:solidFill>
              </a:rPr>
              <a:t>__________ </a:t>
            </a:r>
            <a:r>
              <a:rPr lang="es-ES" sz="5400" b="1" dirty="0">
                <a:solidFill>
                  <a:srgbClr val="002060"/>
                </a:solidFill>
              </a:rPr>
              <a:t>de luz de lámpara, ni de luz del sol, porque Dios el Señor los iluminará</a:t>
            </a:r>
            <a:r>
              <a:rPr lang="es-ES" sz="5400" b="1" dirty="0" smtClean="0">
                <a:solidFill>
                  <a:srgbClr val="002060"/>
                </a:solidFill>
              </a:rPr>
              <a:t>; </a:t>
            </a:r>
            <a:r>
              <a:rPr lang="es-ES" sz="5400" b="1" dirty="0">
                <a:solidFill>
                  <a:srgbClr val="002060"/>
                </a:solidFill>
              </a:rPr>
              <a:t>y </a:t>
            </a:r>
            <a:r>
              <a:rPr lang="es-ES" sz="5400" b="1" dirty="0" smtClean="0">
                <a:solidFill>
                  <a:srgbClr val="002060"/>
                </a:solidFill>
              </a:rPr>
              <a:t>________ </a:t>
            </a:r>
            <a:r>
              <a:rPr lang="es-ES" sz="5400" b="1" dirty="0">
                <a:solidFill>
                  <a:srgbClr val="002060"/>
                </a:solidFill>
              </a:rPr>
              <a:t>por los siglos de los siglos</a:t>
            </a:r>
            <a:r>
              <a:rPr lang="es-ES" sz="5400" b="1" dirty="0" smtClean="0">
                <a:solidFill>
                  <a:srgbClr val="002060"/>
                </a:solidFill>
              </a:rPr>
              <a:t>.</a:t>
            </a:r>
            <a:endParaRPr lang="es-ES" sz="5400" b="1" dirty="0">
              <a:solidFill>
                <a:srgbClr val="002060"/>
              </a:solidFill>
            </a:endParaRPr>
          </a:p>
        </p:txBody>
      </p:sp>
      <p:sp>
        <p:nvSpPr>
          <p:cNvPr id="15" name="CuadroTexto 14">
            <a:extLst>
              <a:ext uri="{FF2B5EF4-FFF2-40B4-BE49-F238E27FC236}">
                <a16:creationId xmlns:a16="http://schemas.microsoft.com/office/drawing/2014/main" id="{7BDCAB64-A1B0-40B7-B327-DF98DA3D5779}"/>
              </a:ext>
            </a:extLst>
          </p:cNvPr>
          <p:cNvSpPr txBox="1"/>
          <p:nvPr/>
        </p:nvSpPr>
        <p:spPr>
          <a:xfrm>
            <a:off x="4656463" y="2367683"/>
            <a:ext cx="2843143" cy="830997"/>
          </a:xfrm>
          <a:prstGeom prst="rect">
            <a:avLst/>
          </a:prstGeom>
          <a:noFill/>
        </p:spPr>
        <p:txBody>
          <a:bodyPr wrap="square" rtlCol="0">
            <a:spAutoFit/>
          </a:bodyPr>
          <a:lstStyle/>
          <a:p>
            <a:r>
              <a:rPr lang="es-ES" sz="4800" b="1" dirty="0">
                <a:solidFill>
                  <a:srgbClr val="DF6613"/>
                </a:solidFill>
              </a:rPr>
              <a:t>necesidad</a:t>
            </a:r>
            <a:endParaRPr lang="es-DO" sz="4800" dirty="0">
              <a:solidFill>
                <a:srgbClr val="DF6613"/>
              </a:solidFill>
            </a:endParaRPr>
          </a:p>
        </p:txBody>
      </p:sp>
      <p:sp>
        <p:nvSpPr>
          <p:cNvPr id="13" name="CuadroTexto 12">
            <a:extLst>
              <a:ext uri="{FF2B5EF4-FFF2-40B4-BE49-F238E27FC236}">
                <a16:creationId xmlns:a16="http://schemas.microsoft.com/office/drawing/2014/main" id="{7BDCAB64-A1B0-40B7-B327-DF98DA3D5779}"/>
              </a:ext>
            </a:extLst>
          </p:cNvPr>
          <p:cNvSpPr txBox="1"/>
          <p:nvPr/>
        </p:nvSpPr>
        <p:spPr>
          <a:xfrm>
            <a:off x="2566166" y="4657540"/>
            <a:ext cx="2377596" cy="830997"/>
          </a:xfrm>
          <a:prstGeom prst="rect">
            <a:avLst/>
          </a:prstGeom>
          <a:noFill/>
        </p:spPr>
        <p:txBody>
          <a:bodyPr wrap="square" rtlCol="0">
            <a:spAutoFit/>
          </a:bodyPr>
          <a:lstStyle/>
          <a:p>
            <a:r>
              <a:rPr lang="es-ES" sz="4800" b="1" dirty="0">
                <a:solidFill>
                  <a:srgbClr val="DF6613"/>
                </a:solidFill>
              </a:rPr>
              <a:t>reinarán</a:t>
            </a:r>
            <a:endParaRPr lang="es-DO" sz="4800" dirty="0">
              <a:solidFill>
                <a:srgbClr val="DF6613"/>
              </a:solidFill>
            </a:endParaRPr>
          </a:p>
        </p:txBody>
      </p:sp>
    </p:spTree>
    <p:extLst>
      <p:ext uri="{BB962C8B-B14F-4D97-AF65-F5344CB8AC3E}">
        <p14:creationId xmlns:p14="http://schemas.microsoft.com/office/powerpoint/2010/main" val="2267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C00000"/>
              </a:solidFill>
            </a:endParaRPr>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339264" y="121006"/>
            <a:ext cx="9664714" cy="6740307"/>
          </a:xfrm>
          <a:prstGeom prst="rect">
            <a:avLst/>
          </a:prstGeom>
          <a:noFill/>
        </p:spPr>
        <p:txBody>
          <a:bodyPr wrap="square" rtlCol="0">
            <a:spAutoFit/>
          </a:bodyPr>
          <a:lstStyle/>
          <a:p>
            <a:r>
              <a:rPr lang="en-US" sz="3600" b="1" dirty="0" smtClean="0"/>
              <a:t>Ap. 22: 5 </a:t>
            </a:r>
            <a:r>
              <a:rPr lang="en-US" sz="3600" b="1" dirty="0" smtClean="0">
                <a:solidFill>
                  <a:srgbClr val="C00000"/>
                </a:solidFill>
              </a:rPr>
              <a:t>no </a:t>
            </a:r>
            <a:r>
              <a:rPr lang="en-US" sz="3600" b="1" dirty="0" err="1" smtClean="0">
                <a:solidFill>
                  <a:srgbClr val="C00000"/>
                </a:solidFill>
              </a:rPr>
              <a:t>niega</a:t>
            </a:r>
            <a:r>
              <a:rPr lang="en-US" sz="3600" b="1" dirty="0" smtClean="0">
                <a:solidFill>
                  <a:srgbClr val="C00000"/>
                </a:solidFill>
              </a:rPr>
              <a:t> la </a:t>
            </a:r>
            <a:r>
              <a:rPr lang="en-US" sz="3600" b="1" dirty="0" err="1" smtClean="0">
                <a:solidFill>
                  <a:srgbClr val="C00000"/>
                </a:solidFill>
              </a:rPr>
              <a:t>existencia</a:t>
            </a:r>
            <a:r>
              <a:rPr lang="en-US" sz="3600" b="1" dirty="0" smtClean="0">
                <a:solidFill>
                  <a:srgbClr val="C00000"/>
                </a:solidFill>
              </a:rPr>
              <a:t> del sol </a:t>
            </a:r>
            <a:r>
              <a:rPr lang="en-US" sz="3600" b="1" dirty="0" err="1" smtClean="0"/>
              <a:t>en</a:t>
            </a:r>
            <a:r>
              <a:rPr lang="en-US" sz="3600" b="1" dirty="0" smtClean="0"/>
              <a:t> el Nuevo </a:t>
            </a:r>
            <a:r>
              <a:rPr lang="en-US" sz="3600" b="1" dirty="0" err="1" smtClean="0"/>
              <a:t>orden</a:t>
            </a:r>
            <a:r>
              <a:rPr lang="en-US" sz="3600" b="1" dirty="0" smtClean="0"/>
              <a:t> de </a:t>
            </a:r>
            <a:r>
              <a:rPr lang="en-US" sz="3600" b="1" dirty="0" err="1" smtClean="0"/>
              <a:t>cosas</a:t>
            </a:r>
            <a:r>
              <a:rPr lang="en-US" sz="3600" b="1" dirty="0" smtClean="0"/>
              <a:t>, </a:t>
            </a:r>
            <a:r>
              <a:rPr lang="en-US" sz="3600" b="1" dirty="0" err="1" smtClean="0"/>
              <a:t>pues</a:t>
            </a:r>
            <a:r>
              <a:rPr lang="en-US" sz="3600" b="1" dirty="0" smtClean="0"/>
              <a:t> </a:t>
            </a:r>
            <a:r>
              <a:rPr lang="en-US" sz="3600" b="1" dirty="0" err="1" smtClean="0"/>
              <a:t>en</a:t>
            </a:r>
            <a:r>
              <a:rPr lang="en-US" sz="3600" b="1" dirty="0" smtClean="0"/>
              <a:t> Gn. 1, </a:t>
            </a:r>
            <a:r>
              <a:rPr lang="en-US" sz="3600" b="1" dirty="0" err="1" smtClean="0"/>
              <a:t>leemos</a:t>
            </a:r>
            <a:r>
              <a:rPr lang="en-US" sz="3600" b="1" dirty="0" smtClean="0"/>
              <a:t> que </a:t>
            </a:r>
            <a:r>
              <a:rPr lang="en-US" sz="3600" b="1" dirty="0" err="1" smtClean="0"/>
              <a:t>fue</a:t>
            </a:r>
            <a:r>
              <a:rPr lang="en-US" sz="3600" b="1" dirty="0" smtClean="0"/>
              <a:t> </a:t>
            </a:r>
            <a:r>
              <a:rPr lang="en-US" sz="3600" b="1" dirty="0" err="1" smtClean="0"/>
              <a:t>creado</a:t>
            </a:r>
            <a:r>
              <a:rPr lang="en-US" sz="3600" b="1" dirty="0" smtClean="0"/>
              <a:t> </a:t>
            </a:r>
            <a:r>
              <a:rPr lang="en-US" sz="3600" b="1" dirty="0" err="1" smtClean="0"/>
              <a:t>por</a:t>
            </a:r>
            <a:r>
              <a:rPr lang="en-US" sz="3600" b="1" dirty="0" smtClean="0"/>
              <a:t> Dios </a:t>
            </a:r>
            <a:r>
              <a:rPr lang="en-US" sz="3600" b="1" dirty="0" err="1" smtClean="0"/>
              <a:t>en</a:t>
            </a:r>
            <a:r>
              <a:rPr lang="en-US" sz="3600" b="1" dirty="0" smtClean="0"/>
              <a:t> el </a:t>
            </a:r>
            <a:r>
              <a:rPr lang="en-US" sz="3600" b="1" dirty="0" err="1" smtClean="0">
                <a:solidFill>
                  <a:srgbClr val="C00000"/>
                </a:solidFill>
              </a:rPr>
              <a:t>mundo</a:t>
            </a:r>
            <a:r>
              <a:rPr lang="en-US" sz="3600" b="1" dirty="0" smtClean="0">
                <a:solidFill>
                  <a:srgbClr val="C00000"/>
                </a:solidFill>
              </a:rPr>
              <a:t> perfecto</a:t>
            </a:r>
            <a:r>
              <a:rPr lang="en-US" sz="3600" b="1" dirty="0" smtClean="0"/>
              <a:t>.  No hay nada </a:t>
            </a:r>
            <a:r>
              <a:rPr lang="en-US" sz="3600" b="1" dirty="0" err="1" smtClean="0"/>
              <a:t>negativo</a:t>
            </a:r>
            <a:r>
              <a:rPr lang="en-US" sz="3600" b="1" dirty="0" smtClean="0"/>
              <a:t> </a:t>
            </a:r>
            <a:r>
              <a:rPr lang="en-US" sz="3600" b="1" dirty="0" err="1" smtClean="0"/>
              <a:t>en</a:t>
            </a:r>
            <a:r>
              <a:rPr lang="en-US" sz="3600" b="1" dirty="0" smtClean="0"/>
              <a:t> </a:t>
            </a:r>
            <a:r>
              <a:rPr lang="en-US" sz="3600" b="1" dirty="0" err="1" smtClean="0"/>
              <a:t>este</a:t>
            </a:r>
            <a:r>
              <a:rPr lang="en-US" sz="3600" b="1" dirty="0" smtClean="0"/>
              <a:t> </a:t>
            </a:r>
            <a:r>
              <a:rPr lang="en-US" sz="3600" b="1" dirty="0" err="1" smtClean="0"/>
              <a:t>astro</a:t>
            </a:r>
            <a:r>
              <a:rPr lang="en-US" sz="3600" b="1" dirty="0" smtClean="0"/>
              <a:t> y, mucho </a:t>
            </a:r>
            <a:r>
              <a:rPr lang="en-US" sz="3600" b="1" dirty="0" err="1" smtClean="0"/>
              <a:t>menos</a:t>
            </a:r>
            <a:r>
              <a:rPr lang="en-US" sz="3600" b="1" dirty="0" smtClean="0"/>
              <a:t>, </a:t>
            </a:r>
            <a:r>
              <a:rPr lang="en-US" sz="3600" b="1" dirty="0" err="1" smtClean="0"/>
              <a:t>en</a:t>
            </a:r>
            <a:r>
              <a:rPr lang="en-US" sz="3600" b="1" dirty="0" smtClean="0"/>
              <a:t> el </a:t>
            </a:r>
            <a:r>
              <a:rPr lang="en-US" sz="3600" b="1" dirty="0" err="1" smtClean="0"/>
              <a:t>futuro</a:t>
            </a:r>
            <a:r>
              <a:rPr lang="en-US" sz="3600" b="1" dirty="0" smtClean="0"/>
              <a:t> </a:t>
            </a:r>
            <a:r>
              <a:rPr lang="en-US" sz="3600" b="1" dirty="0" err="1" smtClean="0"/>
              <a:t>mundo</a:t>
            </a:r>
            <a:r>
              <a:rPr lang="en-US" sz="3600" b="1" dirty="0" smtClean="0"/>
              <a:t> </a:t>
            </a:r>
            <a:r>
              <a:rPr lang="en-US" sz="3600" b="1" dirty="0" err="1" smtClean="0"/>
              <a:t>renovado</a:t>
            </a:r>
            <a:r>
              <a:rPr lang="en-US" sz="3600" b="1" dirty="0" smtClean="0"/>
              <a:t>. </a:t>
            </a:r>
            <a:r>
              <a:rPr lang="es-DO" sz="3600" b="1" dirty="0" smtClean="0"/>
              <a:t>Al  final del milenio, la tierra se convierte en el lugar donde Dios establece su morada en forma permanente.  Así, la expresión “</a:t>
            </a:r>
            <a:r>
              <a:rPr lang="es-DO" sz="3600" b="1" dirty="0" smtClean="0">
                <a:solidFill>
                  <a:srgbClr val="C00000"/>
                </a:solidFill>
              </a:rPr>
              <a:t>no habrá allí mas noche</a:t>
            </a:r>
            <a:r>
              <a:rPr lang="es-DO" sz="3600" b="1" dirty="0" smtClean="0"/>
              <a:t>” es una forma de trazar un cuadro vívido que destaca la </a:t>
            </a:r>
            <a:r>
              <a:rPr lang="es-DO" sz="3600" b="1" dirty="0" smtClean="0">
                <a:solidFill>
                  <a:srgbClr val="C00000"/>
                </a:solidFill>
              </a:rPr>
              <a:t>insignificancia de las luminarias creadas ant</a:t>
            </a:r>
            <a:r>
              <a:rPr lang="es-DO" sz="3600" b="1" dirty="0" smtClean="0">
                <a:solidFill>
                  <a:srgbClr val="C00000"/>
                </a:solidFill>
              </a:rPr>
              <a:t>e la presencia de Dios</a:t>
            </a:r>
            <a:r>
              <a:rPr lang="es-DO" sz="3600" b="1" dirty="0" smtClean="0"/>
              <a:t>.  </a:t>
            </a:r>
            <a:r>
              <a:rPr lang="es-DO" sz="3600" b="1" u="sng" dirty="0" smtClean="0"/>
              <a:t>Palidecerán hasta desaparecer en la presencia de la gloria del Ser supremo</a:t>
            </a:r>
            <a:r>
              <a:rPr lang="es-DO" sz="3600" b="1" dirty="0" smtClean="0"/>
              <a:t>.</a:t>
            </a:r>
            <a:endParaRPr lang="es-DO" sz="3600" b="1" dirty="0" smtClean="0"/>
          </a:p>
        </p:txBody>
      </p:sp>
    </p:spTree>
    <p:extLst>
      <p:ext uri="{BB962C8B-B14F-4D97-AF65-F5344CB8AC3E}">
        <p14:creationId xmlns:p14="http://schemas.microsoft.com/office/powerpoint/2010/main" val="4239153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C00000"/>
              </a:solidFill>
            </a:endParaRPr>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47"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326318" y="129400"/>
            <a:ext cx="8955972" cy="6740307"/>
          </a:xfrm>
          <a:prstGeom prst="rect">
            <a:avLst/>
          </a:prstGeom>
          <a:noFill/>
        </p:spPr>
        <p:txBody>
          <a:bodyPr wrap="square" rtlCol="0">
            <a:spAutoFit/>
          </a:bodyPr>
          <a:lstStyle/>
          <a:p>
            <a:r>
              <a:rPr lang="es-DO" sz="3600" b="1" dirty="0" smtClean="0">
                <a:solidFill>
                  <a:srgbClr val="C00000"/>
                </a:solidFill>
              </a:rPr>
              <a:t>¿Habrá noche en la tierra nueva? </a:t>
            </a:r>
            <a:r>
              <a:rPr lang="es-DO" sz="3600" b="1" dirty="0" smtClean="0"/>
              <a:t>En los siguientes versículos, Juan describe el tiempo eterno en términos temporales conocidos por los mortales; no obstante, hay que admitir que en un mundo donde el pecado no existe, la noche (oscuridad) ya no representa nada negativo para los salvados:</a:t>
            </a:r>
            <a:endParaRPr lang="es-DO" sz="3600" b="1" dirty="0"/>
          </a:p>
          <a:p>
            <a:r>
              <a:rPr lang="es-ES" sz="3600" b="1" dirty="0" smtClean="0"/>
              <a:t>“…</a:t>
            </a:r>
            <a:r>
              <a:rPr lang="es-ES" sz="3600" b="1" i="1" dirty="0" smtClean="0"/>
              <a:t>y </a:t>
            </a:r>
            <a:r>
              <a:rPr lang="es-ES" sz="3600" b="1" i="1" dirty="0"/>
              <a:t>no cesan </a:t>
            </a:r>
            <a:r>
              <a:rPr lang="es-ES" sz="3600" b="1" i="1" u="sng" dirty="0"/>
              <a:t>día y noche </a:t>
            </a:r>
            <a:r>
              <a:rPr lang="es-ES" sz="3600" b="1" i="1" dirty="0"/>
              <a:t>de decir: Santo, santo, santo es el Señor Dios </a:t>
            </a:r>
            <a:r>
              <a:rPr lang="es-ES" sz="3600" b="1" i="1" dirty="0" smtClean="0"/>
              <a:t>Todopoderoso</a:t>
            </a:r>
            <a:r>
              <a:rPr lang="es-ES" sz="3600" b="1" dirty="0" smtClean="0"/>
              <a:t>…” </a:t>
            </a:r>
            <a:r>
              <a:rPr lang="es-ES" sz="3600" b="1" dirty="0" smtClean="0">
                <a:solidFill>
                  <a:srgbClr val="0070C0"/>
                </a:solidFill>
              </a:rPr>
              <a:t>Ap. 4: 8</a:t>
            </a:r>
          </a:p>
          <a:p>
            <a:r>
              <a:rPr lang="es-ES" sz="3600" b="1" dirty="0" smtClean="0"/>
              <a:t>“…</a:t>
            </a:r>
            <a:r>
              <a:rPr lang="es-ES" sz="3600" b="1" i="1" dirty="0" smtClean="0"/>
              <a:t>y </a:t>
            </a:r>
            <a:r>
              <a:rPr lang="es-ES" sz="3600" b="1" i="1" dirty="0"/>
              <a:t>le sirven </a:t>
            </a:r>
            <a:r>
              <a:rPr lang="es-ES" sz="3600" b="1" i="1" u="sng" dirty="0"/>
              <a:t>día y noche </a:t>
            </a:r>
            <a:r>
              <a:rPr lang="es-ES" sz="3600" b="1" i="1" dirty="0"/>
              <a:t>en su </a:t>
            </a:r>
            <a:r>
              <a:rPr lang="es-ES" sz="3600" b="1" i="1" dirty="0" smtClean="0"/>
              <a:t>santuario</a:t>
            </a:r>
            <a:r>
              <a:rPr lang="es-ES" sz="3600" b="1" dirty="0" smtClean="0"/>
              <a:t>…” </a:t>
            </a:r>
            <a:r>
              <a:rPr lang="es-ES" sz="3600" b="1" dirty="0" smtClean="0">
                <a:solidFill>
                  <a:srgbClr val="0070C0"/>
                </a:solidFill>
              </a:rPr>
              <a:t>Ap. 7: 15</a:t>
            </a:r>
            <a:endParaRPr lang="es-DO" sz="3600" b="1" dirty="0" smtClean="0">
              <a:solidFill>
                <a:srgbClr val="0070C0"/>
              </a:solidFill>
            </a:endParaRPr>
          </a:p>
        </p:txBody>
      </p:sp>
    </p:spTree>
    <p:extLst>
      <p:ext uri="{BB962C8B-B14F-4D97-AF65-F5344CB8AC3E}">
        <p14:creationId xmlns:p14="http://schemas.microsoft.com/office/powerpoint/2010/main" val="3277140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7" y="6626"/>
            <a:ext cx="1048159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077218"/>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7" y="12511"/>
            <a:ext cx="9865683" cy="4967514"/>
          </a:xfrm>
          <a:prstGeom prst="rect">
            <a:avLst/>
          </a:prstGeom>
          <a:noFill/>
        </p:spPr>
        <p:txBody>
          <a:bodyPr wrap="square" rtlCol="0">
            <a:spAutoFit/>
          </a:bodyPr>
          <a:lstStyle/>
          <a:p>
            <a:pPr lvl="0">
              <a:lnSpc>
                <a:spcPct val="90000"/>
              </a:lnSpc>
              <a:defRPr/>
            </a:pPr>
            <a:r>
              <a:rPr lang="es-ES" sz="4400" b="1" dirty="0" smtClean="0">
                <a:solidFill>
                  <a:srgbClr val="0070C0"/>
                </a:solidFill>
              </a:rPr>
              <a:t>5. </a:t>
            </a:r>
            <a:r>
              <a:rPr lang="es-ES" sz="4400" b="1" dirty="0" smtClean="0">
                <a:solidFill>
                  <a:srgbClr val="0070C0"/>
                </a:solidFill>
              </a:rPr>
              <a:t>¿Qué le mostró el ángel a Juan en forma especial?.</a:t>
            </a:r>
          </a:p>
          <a:p>
            <a:pPr lvl="0">
              <a:lnSpc>
                <a:spcPct val="90000"/>
              </a:lnSpc>
              <a:defRPr/>
            </a:pPr>
            <a:r>
              <a:rPr lang="es-ES" sz="4400" b="1" dirty="0" smtClean="0">
                <a:solidFill>
                  <a:srgbClr val="0070C0"/>
                </a:solidFill>
              </a:rPr>
              <a:t> </a:t>
            </a:r>
            <a:r>
              <a:rPr lang="es-ES" sz="4400" b="1" dirty="0" smtClean="0">
                <a:solidFill>
                  <a:srgbClr val="FF0000"/>
                </a:solidFill>
              </a:rPr>
              <a:t>Ap. </a:t>
            </a:r>
            <a:r>
              <a:rPr lang="es-ES" sz="4400" b="1" dirty="0" smtClean="0">
                <a:solidFill>
                  <a:srgbClr val="FF0000"/>
                </a:solidFill>
              </a:rPr>
              <a:t>22: 6</a:t>
            </a:r>
            <a:endParaRPr lang="es-ES" sz="4400" b="1" dirty="0" smtClean="0">
              <a:solidFill>
                <a:srgbClr val="FF0000"/>
              </a:solidFill>
            </a:endParaRPr>
          </a:p>
          <a:p>
            <a:pPr>
              <a:lnSpc>
                <a:spcPct val="90000"/>
              </a:lnSpc>
              <a:defRPr/>
            </a:pPr>
            <a:r>
              <a:rPr lang="es-ES" sz="4400" b="1" dirty="0">
                <a:solidFill>
                  <a:srgbClr val="002060"/>
                </a:solidFill>
              </a:rPr>
              <a:t>Y me dijo: Estas palabras son fieles y verdaderas. Y el Señor, el Dios de los espíritus de los profetas, ha enviado su ángel, para mostrar a sus siervos las cosas que deben suceder </a:t>
            </a:r>
            <a:r>
              <a:rPr lang="es-ES" sz="4400" b="1" dirty="0" smtClean="0">
                <a:solidFill>
                  <a:srgbClr val="002060"/>
                </a:solidFill>
              </a:rPr>
              <a:t>______.</a:t>
            </a:r>
            <a:endParaRPr lang="es-ES" sz="44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6788610" y="4123809"/>
            <a:ext cx="1958755" cy="830997"/>
          </a:xfrm>
          <a:prstGeom prst="rect">
            <a:avLst/>
          </a:prstGeom>
          <a:noFill/>
        </p:spPr>
        <p:txBody>
          <a:bodyPr wrap="square" rtlCol="0">
            <a:spAutoFit/>
          </a:bodyPr>
          <a:lstStyle/>
          <a:p>
            <a:r>
              <a:rPr lang="es-ES" sz="4800" b="1" dirty="0">
                <a:solidFill>
                  <a:srgbClr val="DF6613"/>
                </a:solidFill>
              </a:rPr>
              <a:t>pronto </a:t>
            </a:r>
            <a:endParaRPr lang="es-DO" sz="4000" dirty="0">
              <a:solidFill>
                <a:srgbClr val="DF6613"/>
              </a:solidFill>
            </a:endParaRPr>
          </a:p>
        </p:txBody>
      </p:sp>
    </p:spTree>
    <p:extLst>
      <p:ext uri="{BB962C8B-B14F-4D97-AF65-F5344CB8AC3E}">
        <p14:creationId xmlns:p14="http://schemas.microsoft.com/office/powerpoint/2010/main" val="155283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419642" y="185068"/>
            <a:ext cx="9082042" cy="6494085"/>
          </a:xfrm>
          <a:prstGeom prst="rect">
            <a:avLst/>
          </a:prstGeom>
          <a:noFill/>
        </p:spPr>
        <p:txBody>
          <a:bodyPr wrap="square" rtlCol="0">
            <a:spAutoFit/>
          </a:bodyPr>
          <a:lstStyle/>
          <a:p>
            <a:r>
              <a:rPr lang="es-ES" sz="3200" b="1" dirty="0" smtClean="0"/>
              <a:t>Los lectores descuidados de las Escrituras han entendido equivocadament</a:t>
            </a:r>
            <a:r>
              <a:rPr lang="es-ES" sz="3200" b="1" dirty="0" smtClean="0"/>
              <a:t>e el </a:t>
            </a:r>
            <a:r>
              <a:rPr lang="es-ES" sz="3200" b="1" dirty="0" smtClean="0">
                <a:solidFill>
                  <a:srgbClr val="C00000"/>
                </a:solidFill>
              </a:rPr>
              <a:t>sentido de urgencia </a:t>
            </a:r>
            <a:r>
              <a:rPr lang="es-ES" sz="3200" b="1" dirty="0" smtClean="0"/>
              <a:t>expresado por los escritores del NT y, en particular, el libro de Apocalipsis.  Han llegado a creer que debe haber un error en estas declaraciones. ¿</a:t>
            </a:r>
            <a:r>
              <a:rPr lang="es-ES" sz="3200" b="1" dirty="0" smtClean="0">
                <a:solidFill>
                  <a:srgbClr val="C00000"/>
                </a:solidFill>
              </a:rPr>
              <a:t>Cómo es posible que Juan dijera en el primer siglo que “el tiempo está cerca” y que hayan pasado dos mil años y el fin del mundo aun no ocurre</a:t>
            </a:r>
            <a:r>
              <a:rPr lang="es-ES" sz="3200" b="1" dirty="0" smtClean="0"/>
              <a:t>? El </a:t>
            </a:r>
            <a:r>
              <a:rPr lang="es-ES" sz="3200" b="1" dirty="0" smtClean="0">
                <a:solidFill>
                  <a:srgbClr val="C00000"/>
                </a:solidFill>
              </a:rPr>
              <a:t>sentido de urgencia </a:t>
            </a:r>
            <a:r>
              <a:rPr lang="es-ES" sz="3200" b="1" dirty="0" smtClean="0"/>
              <a:t>es parte de la naturaleza de la revelación profética: llena de una solemne responsabilidad de </a:t>
            </a:r>
            <a:r>
              <a:rPr lang="es-ES" sz="3200" b="1" dirty="0" smtClean="0">
                <a:solidFill>
                  <a:srgbClr val="C00000"/>
                </a:solidFill>
              </a:rPr>
              <a:t>preparación</a:t>
            </a:r>
            <a:r>
              <a:rPr lang="es-ES" sz="3200" b="1" dirty="0" smtClean="0"/>
              <a:t> a los hijos de Dios; los capacita para </a:t>
            </a:r>
            <a:r>
              <a:rPr lang="es-ES" sz="3200" b="1" dirty="0" smtClean="0">
                <a:solidFill>
                  <a:srgbClr val="C00000"/>
                </a:solidFill>
              </a:rPr>
              <a:t>no desmayar </a:t>
            </a:r>
            <a:r>
              <a:rPr lang="es-ES" sz="3200" b="1" dirty="0" smtClean="0"/>
              <a:t>en el camino y afrontar las pruebas de la vida con gallardía y certidumbre.</a:t>
            </a:r>
            <a:endParaRPr lang="en-US" sz="3200" b="1" i="1" dirty="0">
              <a:solidFill>
                <a:srgbClr val="C00000"/>
              </a:solidFill>
            </a:endParaRPr>
          </a:p>
        </p:txBody>
      </p:sp>
    </p:spTree>
    <p:extLst>
      <p:ext uri="{BB962C8B-B14F-4D97-AF65-F5344CB8AC3E}">
        <p14:creationId xmlns:p14="http://schemas.microsoft.com/office/powerpoint/2010/main" val="2281786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7909" y="1130988"/>
            <a:ext cx="7669624" cy="452422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smtClean="0">
                <a:solidFill>
                  <a:schemeClr val="bg1"/>
                </a:solidFill>
                <a:latin typeface="+mn-lt"/>
              </a:rPr>
              <a:t>¿No te parece que nuestra vida es </a:t>
            </a:r>
            <a:r>
              <a:rPr lang="es-ES" dirty="0" smtClean="0">
                <a:solidFill>
                  <a:srgbClr val="FFFF00"/>
                </a:solidFill>
                <a:latin typeface="+mn-lt"/>
              </a:rPr>
              <a:t>fugaz</a:t>
            </a:r>
            <a:r>
              <a:rPr lang="es-ES" dirty="0" smtClean="0">
                <a:solidFill>
                  <a:schemeClr val="bg1"/>
                </a:solidFill>
                <a:latin typeface="+mn-lt"/>
              </a:rPr>
              <a:t> y que por eso </a:t>
            </a:r>
            <a:r>
              <a:rPr lang="es-ES" dirty="0" smtClean="0">
                <a:solidFill>
                  <a:srgbClr val="FFFF00"/>
                </a:solidFill>
                <a:latin typeface="+mn-lt"/>
              </a:rPr>
              <a:t>urge</a:t>
            </a:r>
            <a:r>
              <a:rPr lang="es-ES" dirty="0" smtClean="0">
                <a:solidFill>
                  <a:schemeClr val="bg1"/>
                </a:solidFill>
                <a:latin typeface="+mn-lt"/>
              </a:rPr>
              <a:t> que nos preparemos para estar listos cuando </a:t>
            </a:r>
            <a:r>
              <a:rPr lang="es-ES" dirty="0" smtClean="0">
                <a:solidFill>
                  <a:srgbClr val="FFFF00"/>
                </a:solidFill>
                <a:latin typeface="+mn-lt"/>
              </a:rPr>
              <a:t>muramos</a:t>
            </a:r>
            <a:r>
              <a:rPr lang="es-ES" dirty="0" smtClean="0">
                <a:solidFill>
                  <a:schemeClr val="bg1"/>
                </a:solidFill>
                <a:latin typeface="+mn-lt"/>
              </a:rPr>
              <a:t> si Cristo no viene antes?.</a:t>
            </a:r>
            <a:endParaRPr lang="es-ES"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165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7908" y="1130988"/>
            <a:ext cx="8053721" cy="452422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smtClean="0">
                <a:solidFill>
                  <a:schemeClr val="bg1"/>
                </a:solidFill>
                <a:latin typeface="+mn-lt"/>
              </a:rPr>
              <a:t>Para el que muere, lo próximo que verá es la venida de Cristo, ya sea para </a:t>
            </a:r>
            <a:r>
              <a:rPr lang="es-ES" dirty="0" smtClean="0">
                <a:solidFill>
                  <a:srgbClr val="FFFF00"/>
                </a:solidFill>
                <a:latin typeface="+mn-lt"/>
              </a:rPr>
              <a:t>vida</a:t>
            </a:r>
            <a:r>
              <a:rPr lang="es-ES" dirty="0" smtClean="0">
                <a:solidFill>
                  <a:schemeClr val="bg1"/>
                </a:solidFill>
                <a:latin typeface="+mn-lt"/>
              </a:rPr>
              <a:t> en la segunda venida o bien para </a:t>
            </a:r>
            <a:r>
              <a:rPr lang="es-ES" dirty="0" smtClean="0">
                <a:solidFill>
                  <a:srgbClr val="FFFF00"/>
                </a:solidFill>
                <a:latin typeface="+mn-lt"/>
              </a:rPr>
              <a:t>segunda</a:t>
            </a:r>
            <a:r>
              <a:rPr lang="es-ES" dirty="0" smtClean="0">
                <a:solidFill>
                  <a:schemeClr val="bg1"/>
                </a:solidFill>
                <a:latin typeface="+mn-lt"/>
              </a:rPr>
              <a:t> </a:t>
            </a:r>
            <a:r>
              <a:rPr lang="es-ES" dirty="0" smtClean="0">
                <a:solidFill>
                  <a:srgbClr val="FFFF00"/>
                </a:solidFill>
                <a:latin typeface="+mn-lt"/>
              </a:rPr>
              <a:t>muerte</a:t>
            </a:r>
            <a:r>
              <a:rPr lang="es-ES" dirty="0" smtClean="0">
                <a:solidFill>
                  <a:schemeClr val="bg1"/>
                </a:solidFill>
                <a:latin typeface="+mn-lt"/>
              </a:rPr>
              <a:t> luego del milenio.</a:t>
            </a:r>
            <a:endParaRPr lang="es-ES"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070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384995"/>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El ríos de la ciudad y el árbol de vida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577447" y="208774"/>
            <a:ext cx="8850455" cy="4344779"/>
          </a:xfrm>
          <a:prstGeom prst="rect">
            <a:avLst/>
          </a:prstGeom>
          <a:noFill/>
        </p:spPr>
        <p:txBody>
          <a:bodyPr wrap="square" rtlCol="0">
            <a:spAutoFit/>
          </a:bodyPr>
          <a:lstStyle/>
          <a:p>
            <a:pPr lvl="0">
              <a:lnSpc>
                <a:spcPct val="90000"/>
              </a:lnSpc>
              <a:spcBef>
                <a:spcPts val="1000"/>
              </a:spcBef>
              <a:defRPr/>
            </a:pPr>
            <a:r>
              <a:rPr lang="es-ES" sz="4000" b="1" dirty="0" smtClean="0">
                <a:solidFill>
                  <a:srgbClr val="0070C0"/>
                </a:solidFill>
              </a:rPr>
              <a:t>1. </a:t>
            </a:r>
            <a:r>
              <a:rPr lang="es-ES" sz="4000" b="1" dirty="0" smtClean="0">
                <a:solidFill>
                  <a:srgbClr val="0070C0"/>
                </a:solidFill>
              </a:rPr>
              <a:t>¿Cómo describe Juan el río que vio en la tierra renovada?</a:t>
            </a:r>
            <a:endParaRPr lang="es-ES" sz="4000" b="1" dirty="0" smtClean="0">
              <a:solidFill>
                <a:srgbClr val="0070C0"/>
              </a:solidFill>
            </a:endParaRPr>
          </a:p>
          <a:p>
            <a:pPr lvl="0">
              <a:lnSpc>
                <a:spcPct val="90000"/>
              </a:lnSpc>
              <a:spcBef>
                <a:spcPts val="1000"/>
              </a:spcBef>
              <a:defRPr/>
            </a:pPr>
            <a:r>
              <a:rPr lang="es-ES" sz="4000" b="1" dirty="0" smtClean="0">
                <a:solidFill>
                  <a:srgbClr val="0070C0"/>
                </a:solidFill>
              </a:rPr>
              <a:t> </a:t>
            </a:r>
            <a:r>
              <a:rPr lang="es-ES" sz="4000" b="1" dirty="0" smtClean="0">
                <a:solidFill>
                  <a:srgbClr val="FF0000"/>
                </a:solidFill>
              </a:rPr>
              <a:t>Ap</a:t>
            </a:r>
            <a:r>
              <a:rPr lang="es-ES" sz="4000" b="1" dirty="0">
                <a:solidFill>
                  <a:srgbClr val="FF0000"/>
                </a:solidFill>
              </a:rPr>
              <a:t>. </a:t>
            </a:r>
            <a:r>
              <a:rPr lang="es-ES" sz="4000" b="1" dirty="0" smtClean="0">
                <a:solidFill>
                  <a:srgbClr val="FF0000"/>
                </a:solidFill>
              </a:rPr>
              <a:t>22: </a:t>
            </a:r>
            <a:r>
              <a:rPr lang="es-ES" sz="4000" b="1" dirty="0" smtClean="0">
                <a:solidFill>
                  <a:srgbClr val="FF0000"/>
                </a:solidFill>
              </a:rPr>
              <a:t>1</a:t>
            </a:r>
            <a:endParaRPr lang="es-ES" sz="4000" b="1" dirty="0">
              <a:solidFill>
                <a:srgbClr val="FF0000"/>
              </a:solidFill>
            </a:endParaRPr>
          </a:p>
          <a:p>
            <a:r>
              <a:rPr lang="es-ES" sz="4000" b="1" dirty="0">
                <a:solidFill>
                  <a:srgbClr val="002060"/>
                </a:solidFill>
                <a:latin typeface="system-ui"/>
              </a:rPr>
              <a:t>Después me mostró un río limpio de agua de </a:t>
            </a:r>
            <a:r>
              <a:rPr lang="es-ES" sz="4000" b="1" dirty="0" smtClean="0">
                <a:solidFill>
                  <a:srgbClr val="002060"/>
                </a:solidFill>
                <a:latin typeface="system-ui"/>
              </a:rPr>
              <a:t>_____, </a:t>
            </a:r>
            <a:r>
              <a:rPr lang="es-ES" sz="4000" b="1" dirty="0">
                <a:solidFill>
                  <a:srgbClr val="002060"/>
                </a:solidFill>
                <a:latin typeface="system-ui"/>
              </a:rPr>
              <a:t>resplandeciente como </a:t>
            </a:r>
            <a:r>
              <a:rPr lang="es-ES" sz="4000" b="1" dirty="0" smtClean="0">
                <a:solidFill>
                  <a:srgbClr val="002060"/>
                </a:solidFill>
                <a:latin typeface="system-ui"/>
              </a:rPr>
              <a:t>_______, </a:t>
            </a:r>
            <a:r>
              <a:rPr lang="es-ES" sz="4000" b="1" dirty="0">
                <a:solidFill>
                  <a:srgbClr val="002060"/>
                </a:solidFill>
                <a:latin typeface="system-ui"/>
              </a:rPr>
              <a:t>que salía del trono de Dios y del Cordero.</a:t>
            </a:r>
            <a:endParaRPr lang="es-ES" sz="4000" b="1" dirty="0">
              <a:solidFill>
                <a:srgbClr val="002060"/>
              </a:solidFill>
              <a:latin typeface="system-ui"/>
            </a:endParaRPr>
          </a:p>
        </p:txBody>
      </p:sp>
      <p:sp>
        <p:nvSpPr>
          <p:cNvPr id="2" name="CuadroTexto 1"/>
          <p:cNvSpPr txBox="1"/>
          <p:nvPr/>
        </p:nvSpPr>
        <p:spPr>
          <a:xfrm>
            <a:off x="5541195" y="2451503"/>
            <a:ext cx="1309772" cy="830997"/>
          </a:xfrm>
          <a:prstGeom prst="rect">
            <a:avLst/>
          </a:prstGeom>
          <a:noFill/>
        </p:spPr>
        <p:txBody>
          <a:bodyPr wrap="square" rtlCol="0">
            <a:spAutoFit/>
          </a:bodyPr>
          <a:lstStyle/>
          <a:p>
            <a:r>
              <a:rPr lang="en-US" sz="4800" b="1" dirty="0" err="1">
                <a:solidFill>
                  <a:srgbClr val="DF6613"/>
                </a:solidFill>
              </a:rPr>
              <a:t>vida</a:t>
            </a:r>
            <a:endParaRPr lang="en-US" sz="4800" b="1" dirty="0">
              <a:solidFill>
                <a:srgbClr val="DF6613"/>
              </a:solidFill>
            </a:endParaRPr>
          </a:p>
        </p:txBody>
      </p:sp>
      <p:sp>
        <p:nvSpPr>
          <p:cNvPr id="13" name="CuadroTexto 12"/>
          <p:cNvSpPr txBox="1"/>
          <p:nvPr/>
        </p:nvSpPr>
        <p:spPr>
          <a:xfrm>
            <a:off x="4219009" y="3087029"/>
            <a:ext cx="1859025" cy="830997"/>
          </a:xfrm>
          <a:prstGeom prst="rect">
            <a:avLst/>
          </a:prstGeom>
          <a:noFill/>
        </p:spPr>
        <p:txBody>
          <a:bodyPr wrap="square" rtlCol="0">
            <a:spAutoFit/>
          </a:bodyPr>
          <a:lstStyle/>
          <a:p>
            <a:r>
              <a:rPr lang="en-US" sz="4800" b="1" dirty="0" err="1">
                <a:solidFill>
                  <a:srgbClr val="DF6613"/>
                </a:solidFill>
              </a:rPr>
              <a:t>cristal</a:t>
            </a:r>
            <a:endParaRPr lang="en-US" sz="4800" b="1" dirty="0">
              <a:solidFill>
                <a:srgbClr val="DF6613"/>
              </a:solidFill>
            </a:endParaRPr>
          </a:p>
        </p:txBody>
      </p:sp>
    </p:spTree>
    <p:extLst>
      <p:ext uri="{BB962C8B-B14F-4D97-AF65-F5344CB8AC3E}">
        <p14:creationId xmlns:p14="http://schemas.microsoft.com/office/powerpoint/2010/main" val="255875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7" y="6626"/>
            <a:ext cx="9885048"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7" y="77826"/>
            <a:ext cx="9420206" cy="6684907"/>
          </a:xfrm>
          <a:prstGeom prst="rect">
            <a:avLst/>
          </a:prstGeom>
          <a:noFill/>
        </p:spPr>
        <p:txBody>
          <a:bodyPr wrap="square" rtlCol="0">
            <a:spAutoFit/>
          </a:bodyPr>
          <a:lstStyle/>
          <a:p>
            <a:pPr lvl="0">
              <a:lnSpc>
                <a:spcPct val="90000"/>
              </a:lnSpc>
              <a:defRPr/>
            </a:pPr>
            <a:r>
              <a:rPr lang="es-ES" sz="4000" b="1" dirty="0">
                <a:solidFill>
                  <a:srgbClr val="0070C0"/>
                </a:solidFill>
              </a:rPr>
              <a:t>6</a:t>
            </a:r>
            <a:r>
              <a:rPr lang="es-ES" sz="4000" b="1" dirty="0" smtClean="0">
                <a:solidFill>
                  <a:srgbClr val="0070C0"/>
                </a:solidFill>
              </a:rPr>
              <a:t>. </a:t>
            </a:r>
            <a:r>
              <a:rPr lang="es-ES" sz="4000" b="1" dirty="0" smtClean="0">
                <a:solidFill>
                  <a:srgbClr val="0070C0"/>
                </a:solidFill>
              </a:rPr>
              <a:t>¿Cómo ratifica el mismo Señor la brevedad del tiempo?.</a:t>
            </a:r>
          </a:p>
          <a:p>
            <a:pPr lvl="0">
              <a:lnSpc>
                <a:spcPct val="90000"/>
              </a:lnSpc>
              <a:defRPr/>
            </a:pPr>
            <a:r>
              <a:rPr lang="es-ES" sz="4400" b="1" dirty="0" smtClean="0">
                <a:solidFill>
                  <a:srgbClr val="FF0000"/>
                </a:solidFill>
              </a:rPr>
              <a:t>Ap</a:t>
            </a:r>
            <a:r>
              <a:rPr lang="es-ES" sz="4400" b="1" dirty="0" smtClean="0">
                <a:solidFill>
                  <a:srgbClr val="FF0000"/>
                </a:solidFill>
              </a:rPr>
              <a:t>. </a:t>
            </a:r>
            <a:r>
              <a:rPr lang="es-ES" sz="4400" b="1" dirty="0" smtClean="0">
                <a:solidFill>
                  <a:srgbClr val="FF0000"/>
                </a:solidFill>
              </a:rPr>
              <a:t>22: </a:t>
            </a:r>
            <a:r>
              <a:rPr lang="es-ES" sz="4400" b="1" dirty="0">
                <a:solidFill>
                  <a:srgbClr val="FF0000"/>
                </a:solidFill>
              </a:rPr>
              <a:t>7</a:t>
            </a:r>
            <a:endParaRPr lang="es-ES" sz="4400" b="1" dirty="0" smtClean="0">
              <a:solidFill>
                <a:srgbClr val="FF0000"/>
              </a:solidFill>
            </a:endParaRPr>
          </a:p>
          <a:p>
            <a:pPr>
              <a:lnSpc>
                <a:spcPct val="90000"/>
              </a:lnSpc>
              <a:defRPr/>
            </a:pPr>
            <a:r>
              <a:rPr lang="es-ES" sz="4400" b="1" dirty="0">
                <a:solidFill>
                  <a:srgbClr val="002060"/>
                </a:solidFill>
              </a:rPr>
              <a:t> !!He aquí, vengo </a:t>
            </a:r>
            <a:r>
              <a:rPr lang="es-ES" sz="4400" b="1" dirty="0" smtClean="0">
                <a:solidFill>
                  <a:srgbClr val="002060"/>
                </a:solidFill>
              </a:rPr>
              <a:t>_______! </a:t>
            </a:r>
            <a:r>
              <a:rPr lang="es-ES" sz="4400" b="1" dirty="0">
                <a:solidFill>
                  <a:srgbClr val="002060"/>
                </a:solidFill>
              </a:rPr>
              <a:t>Bienaventurado el que guarda las palabras de la profecía de este libro</a:t>
            </a:r>
            <a:r>
              <a:rPr lang="es-ES" sz="4400" b="1" dirty="0" smtClean="0">
                <a:solidFill>
                  <a:srgbClr val="002060"/>
                </a:solidFill>
              </a:rPr>
              <a:t>.</a:t>
            </a:r>
          </a:p>
          <a:p>
            <a:pPr>
              <a:lnSpc>
                <a:spcPct val="90000"/>
              </a:lnSpc>
              <a:defRPr/>
            </a:pPr>
            <a:r>
              <a:rPr lang="es-ES" sz="4400" b="1" dirty="0" smtClean="0">
                <a:solidFill>
                  <a:srgbClr val="FF0000"/>
                </a:solidFill>
              </a:rPr>
              <a:t>Ap. 1: 3</a:t>
            </a:r>
            <a:endParaRPr lang="es-ES" sz="4400" b="1" dirty="0">
              <a:solidFill>
                <a:srgbClr val="FF0000"/>
              </a:solidFill>
            </a:endParaRPr>
          </a:p>
          <a:p>
            <a:pPr>
              <a:lnSpc>
                <a:spcPct val="90000"/>
              </a:lnSpc>
              <a:defRPr/>
            </a:pPr>
            <a:r>
              <a:rPr lang="es-ES" sz="4400" b="1" dirty="0">
                <a:solidFill>
                  <a:srgbClr val="002060"/>
                </a:solidFill>
              </a:rPr>
              <a:t>Bienaventurado el que lee, y los que oyen las palabras de esta profecía, y guardan las cosas escritas en ella; porque el tiempo </a:t>
            </a:r>
            <a:r>
              <a:rPr lang="es-ES" sz="4400" b="1" dirty="0" smtClean="0">
                <a:solidFill>
                  <a:srgbClr val="002060"/>
                </a:solidFill>
              </a:rPr>
              <a:t>__________.</a:t>
            </a:r>
            <a:endParaRPr lang="es-ES" sz="44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6546620" y="1622643"/>
            <a:ext cx="2017083" cy="830997"/>
          </a:xfrm>
          <a:prstGeom prst="rect">
            <a:avLst/>
          </a:prstGeom>
          <a:noFill/>
        </p:spPr>
        <p:txBody>
          <a:bodyPr wrap="square" rtlCol="0">
            <a:spAutoFit/>
          </a:bodyPr>
          <a:lstStyle/>
          <a:p>
            <a:r>
              <a:rPr lang="es-ES" sz="4800" b="1" dirty="0">
                <a:solidFill>
                  <a:srgbClr val="DF6613"/>
                </a:solidFill>
              </a:rPr>
              <a:t>pronto</a:t>
            </a:r>
            <a:endParaRPr lang="es-DO" sz="4800" dirty="0">
              <a:solidFill>
                <a:srgbClr val="DF6613"/>
              </a:solidFill>
            </a:endParaRPr>
          </a:p>
        </p:txBody>
      </p:sp>
      <p:sp>
        <p:nvSpPr>
          <p:cNvPr id="13" name="CuadroTexto 12">
            <a:extLst>
              <a:ext uri="{FF2B5EF4-FFF2-40B4-BE49-F238E27FC236}">
                <a16:creationId xmlns:a16="http://schemas.microsoft.com/office/drawing/2014/main" id="{F39558F2-8E5E-4FAC-B541-67B7C7BEC7D3}"/>
              </a:ext>
            </a:extLst>
          </p:cNvPr>
          <p:cNvSpPr txBox="1"/>
          <p:nvPr/>
        </p:nvSpPr>
        <p:spPr>
          <a:xfrm>
            <a:off x="6508561" y="5882898"/>
            <a:ext cx="2744336" cy="830997"/>
          </a:xfrm>
          <a:prstGeom prst="rect">
            <a:avLst/>
          </a:prstGeom>
          <a:noFill/>
        </p:spPr>
        <p:txBody>
          <a:bodyPr wrap="square" rtlCol="0">
            <a:spAutoFit/>
          </a:bodyPr>
          <a:lstStyle/>
          <a:p>
            <a:r>
              <a:rPr lang="es-ES" sz="4800" b="1" dirty="0">
                <a:solidFill>
                  <a:srgbClr val="DF6613"/>
                </a:solidFill>
              </a:rPr>
              <a:t>está cerca</a:t>
            </a:r>
            <a:endParaRPr lang="es-DO" sz="4800" dirty="0">
              <a:solidFill>
                <a:srgbClr val="DF6613"/>
              </a:solidFill>
            </a:endParaRPr>
          </a:p>
        </p:txBody>
      </p:sp>
    </p:spTree>
    <p:extLst>
      <p:ext uri="{BB962C8B-B14F-4D97-AF65-F5344CB8AC3E}">
        <p14:creationId xmlns:p14="http://schemas.microsoft.com/office/powerpoint/2010/main" val="337057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7" y="6626"/>
            <a:ext cx="1048159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a:t>
            </a:r>
            <a:r>
              <a:rPr lang="es-ES" sz="3200" dirty="0" smtClean="0">
                <a:solidFill>
                  <a:schemeClr val="bg1"/>
                </a:solidFill>
                <a:latin typeface="Britannic Bold" panose="020B0903060703020204" pitchFamily="34" charset="0"/>
              </a:rPr>
              <a:t>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8620356" cy="6574107"/>
          </a:xfrm>
          <a:prstGeom prst="rect">
            <a:avLst/>
          </a:prstGeom>
          <a:noFill/>
        </p:spPr>
        <p:txBody>
          <a:bodyPr wrap="square" rtlCol="0">
            <a:spAutoFit/>
          </a:bodyPr>
          <a:lstStyle/>
          <a:p>
            <a:pPr lvl="0">
              <a:lnSpc>
                <a:spcPct val="90000"/>
              </a:lnSpc>
              <a:defRPr/>
            </a:pPr>
            <a:r>
              <a:rPr lang="es-ES" sz="3600" b="1" dirty="0">
                <a:solidFill>
                  <a:srgbClr val="0070C0"/>
                </a:solidFill>
              </a:rPr>
              <a:t>7</a:t>
            </a:r>
            <a:r>
              <a:rPr lang="es-ES" sz="3600" b="1" dirty="0" smtClean="0">
                <a:solidFill>
                  <a:srgbClr val="0070C0"/>
                </a:solidFill>
              </a:rPr>
              <a:t>. </a:t>
            </a:r>
            <a:r>
              <a:rPr lang="es-ES" sz="3600" b="1" dirty="0" smtClean="0">
                <a:solidFill>
                  <a:srgbClr val="0070C0"/>
                </a:solidFill>
              </a:rPr>
              <a:t>¿Describe la experiencia de Juan con el ángel que le mostró las visiones? </a:t>
            </a:r>
            <a:r>
              <a:rPr lang="es-ES" sz="3600" b="1" dirty="0" smtClean="0">
                <a:solidFill>
                  <a:srgbClr val="C00000"/>
                </a:solidFill>
              </a:rPr>
              <a:t>Ap</a:t>
            </a:r>
            <a:r>
              <a:rPr lang="es-ES" sz="3600" b="1" dirty="0" smtClean="0">
                <a:solidFill>
                  <a:srgbClr val="C00000"/>
                </a:solidFill>
              </a:rPr>
              <a:t>. </a:t>
            </a:r>
            <a:r>
              <a:rPr lang="es-ES" sz="3600" b="1" dirty="0" smtClean="0">
                <a:solidFill>
                  <a:srgbClr val="C00000"/>
                </a:solidFill>
              </a:rPr>
              <a:t>22: 8-9</a:t>
            </a:r>
            <a:endParaRPr lang="es-ES" sz="3600" b="1" dirty="0" smtClean="0">
              <a:solidFill>
                <a:srgbClr val="C00000"/>
              </a:solidFill>
            </a:endParaRPr>
          </a:p>
          <a:p>
            <a:pPr>
              <a:lnSpc>
                <a:spcPct val="90000"/>
              </a:lnSpc>
              <a:defRPr/>
            </a:pPr>
            <a:r>
              <a:rPr lang="es-ES" sz="4400" b="1" dirty="0">
                <a:solidFill>
                  <a:srgbClr val="002060"/>
                </a:solidFill>
              </a:rPr>
              <a:t>Yo Juan soy el que oyó y vio estas cosas. Y después que las hube oído y visto, me postré para </a:t>
            </a:r>
            <a:r>
              <a:rPr lang="es-ES" sz="4400" b="1" dirty="0" smtClean="0">
                <a:solidFill>
                  <a:srgbClr val="002060"/>
                </a:solidFill>
              </a:rPr>
              <a:t>______ </a:t>
            </a:r>
            <a:r>
              <a:rPr lang="es-ES" sz="4400" b="1" dirty="0">
                <a:solidFill>
                  <a:srgbClr val="002060"/>
                </a:solidFill>
              </a:rPr>
              <a:t>a los pies del ángel que me mostraba estas </a:t>
            </a:r>
            <a:r>
              <a:rPr lang="es-ES" sz="4400" b="1" dirty="0" smtClean="0">
                <a:solidFill>
                  <a:srgbClr val="002060"/>
                </a:solidFill>
              </a:rPr>
              <a:t>cosas. Pero </a:t>
            </a:r>
            <a:r>
              <a:rPr lang="es-ES" sz="4400" b="1" dirty="0">
                <a:solidFill>
                  <a:srgbClr val="002060"/>
                </a:solidFill>
              </a:rPr>
              <a:t>él me dijo: Mira, no lo hagas; porque yo soy consiervo tuyo, de tus hermanos los profetas, y de los que guardan las palabras de este libro. </a:t>
            </a:r>
            <a:r>
              <a:rPr lang="es-ES" sz="4400" b="1" dirty="0" smtClean="0">
                <a:solidFill>
                  <a:srgbClr val="002060"/>
                </a:solidFill>
              </a:rPr>
              <a:t>_____ </a:t>
            </a:r>
            <a:r>
              <a:rPr lang="es-ES" sz="4400" b="1" dirty="0">
                <a:solidFill>
                  <a:srgbClr val="002060"/>
                </a:solidFill>
              </a:rPr>
              <a:t>a Dios.</a:t>
            </a:r>
            <a:endParaRPr lang="es-ES" sz="44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7698238" y="2186428"/>
            <a:ext cx="1895927" cy="769441"/>
          </a:xfrm>
          <a:prstGeom prst="rect">
            <a:avLst/>
          </a:prstGeom>
          <a:noFill/>
        </p:spPr>
        <p:txBody>
          <a:bodyPr wrap="square" rtlCol="0">
            <a:spAutoFit/>
          </a:bodyPr>
          <a:lstStyle/>
          <a:p>
            <a:r>
              <a:rPr lang="es-ES" sz="4400" b="1" dirty="0">
                <a:solidFill>
                  <a:srgbClr val="DF6613"/>
                </a:solidFill>
              </a:rPr>
              <a:t>adorar</a:t>
            </a:r>
            <a:endParaRPr lang="es-DO" sz="4400" dirty="0">
              <a:solidFill>
                <a:srgbClr val="DF6613"/>
              </a:solidFill>
            </a:endParaRPr>
          </a:p>
        </p:txBody>
      </p:sp>
      <p:sp>
        <p:nvSpPr>
          <p:cNvPr id="13" name="CuadroTexto 12">
            <a:extLst>
              <a:ext uri="{FF2B5EF4-FFF2-40B4-BE49-F238E27FC236}">
                <a16:creationId xmlns:a16="http://schemas.microsoft.com/office/drawing/2014/main" id="{F39558F2-8E5E-4FAC-B541-67B7C7BEC7D3}"/>
              </a:ext>
            </a:extLst>
          </p:cNvPr>
          <p:cNvSpPr txBox="1"/>
          <p:nvPr/>
        </p:nvSpPr>
        <p:spPr>
          <a:xfrm>
            <a:off x="7547742" y="5804164"/>
            <a:ext cx="1708479" cy="769441"/>
          </a:xfrm>
          <a:prstGeom prst="rect">
            <a:avLst/>
          </a:prstGeom>
          <a:noFill/>
        </p:spPr>
        <p:txBody>
          <a:bodyPr wrap="square" rtlCol="0">
            <a:spAutoFit/>
          </a:bodyPr>
          <a:lstStyle/>
          <a:p>
            <a:r>
              <a:rPr lang="es-ES" sz="4400" b="1" dirty="0">
                <a:solidFill>
                  <a:srgbClr val="DF6613"/>
                </a:solidFill>
              </a:rPr>
              <a:t>Adora</a:t>
            </a:r>
            <a:endParaRPr lang="es-DO" sz="4400" dirty="0">
              <a:solidFill>
                <a:srgbClr val="DF6613"/>
              </a:solidFill>
            </a:endParaRPr>
          </a:p>
        </p:txBody>
      </p:sp>
    </p:spTree>
    <p:extLst>
      <p:ext uri="{BB962C8B-B14F-4D97-AF65-F5344CB8AC3E}">
        <p14:creationId xmlns:p14="http://schemas.microsoft.com/office/powerpoint/2010/main" val="38132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52"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453466" y="0"/>
            <a:ext cx="9738534" cy="6740307"/>
          </a:xfrm>
          <a:prstGeom prst="rect">
            <a:avLst/>
          </a:prstGeom>
          <a:noFill/>
        </p:spPr>
        <p:txBody>
          <a:bodyPr wrap="square" rtlCol="0">
            <a:spAutoFit/>
          </a:bodyPr>
          <a:lstStyle/>
          <a:p>
            <a:r>
              <a:rPr lang="es-ES" sz="3600" b="1" dirty="0" smtClean="0"/>
              <a:t>Llama la atención que Juan intentara adorar al mensajero celestial.  Esto revela que su apariencia era tal que parecía un ser divino.  El mismo ángel se describe como “un siervo como tú” (NVI).  En la </a:t>
            </a:r>
            <a:r>
              <a:rPr lang="es-ES" sz="3600" b="1" dirty="0" smtClean="0">
                <a:solidFill>
                  <a:srgbClr val="FF0000"/>
                </a:solidFill>
              </a:rPr>
              <a:t>cadena de revelación </a:t>
            </a:r>
            <a:r>
              <a:rPr lang="es-ES" sz="3600" b="1" dirty="0" smtClean="0"/>
              <a:t>que presenta el Apocalipsis, el ángel que habla con Juan es tan </a:t>
            </a:r>
            <a:r>
              <a:rPr lang="es-ES" sz="3600" b="1" u="sng" dirty="0" smtClean="0"/>
              <a:t>solo</a:t>
            </a:r>
            <a:r>
              <a:rPr lang="es-ES" sz="3600" b="1" dirty="0" smtClean="0"/>
              <a:t> </a:t>
            </a:r>
            <a:r>
              <a:rPr lang="es-ES" sz="3600" b="1" u="sng" dirty="0" smtClean="0"/>
              <a:t>otro eslabón</a:t>
            </a:r>
            <a:r>
              <a:rPr lang="es-ES" sz="3600" b="1" dirty="0" smtClean="0"/>
              <a:t>.  En Ap. 1 leímos que “la revelación de Jesucristo” </a:t>
            </a:r>
            <a:r>
              <a:rPr lang="es-ES" sz="3600" b="1" dirty="0" smtClean="0">
                <a:solidFill>
                  <a:srgbClr val="FF0000"/>
                </a:solidFill>
              </a:rPr>
              <a:t>inició</a:t>
            </a:r>
            <a:r>
              <a:rPr lang="es-ES" sz="3600" b="1" dirty="0" smtClean="0"/>
              <a:t> en el </a:t>
            </a:r>
            <a:r>
              <a:rPr lang="es-ES" sz="3600" b="1" dirty="0" smtClean="0">
                <a:solidFill>
                  <a:srgbClr val="FF0000"/>
                </a:solidFill>
              </a:rPr>
              <a:t>Padre</a:t>
            </a:r>
            <a:r>
              <a:rPr lang="es-ES" sz="3600" b="1" dirty="0" smtClean="0"/>
              <a:t>, fue dada por medio de </a:t>
            </a:r>
            <a:r>
              <a:rPr lang="es-ES" sz="3600" b="1" dirty="0" smtClean="0">
                <a:solidFill>
                  <a:srgbClr val="FF0000"/>
                </a:solidFill>
              </a:rPr>
              <a:t>Jesús</a:t>
            </a:r>
            <a:r>
              <a:rPr lang="es-ES" sz="3600" b="1" dirty="0" smtClean="0"/>
              <a:t>, pasó al </a:t>
            </a:r>
            <a:r>
              <a:rPr lang="es-ES" sz="3600" b="1" dirty="0" smtClean="0">
                <a:solidFill>
                  <a:srgbClr val="FF0000"/>
                </a:solidFill>
              </a:rPr>
              <a:t>ángel</a:t>
            </a:r>
            <a:r>
              <a:rPr lang="es-ES" sz="3600" b="1" dirty="0" smtClean="0"/>
              <a:t>, quien, a su vez, a dio a  </a:t>
            </a:r>
            <a:r>
              <a:rPr lang="es-ES" sz="3600" b="1" dirty="0" smtClean="0">
                <a:solidFill>
                  <a:srgbClr val="FF0000"/>
                </a:solidFill>
              </a:rPr>
              <a:t>Juan</a:t>
            </a:r>
            <a:r>
              <a:rPr lang="es-ES" sz="3600" b="1" dirty="0" smtClean="0"/>
              <a:t> para que la consignara en un libro que debía ser enviado a las iglesias.  No olvidemos que Juan fue “inspirado por el Espíritu Santo” (2 P. 1:21)</a:t>
            </a:r>
            <a:endParaRPr lang="es-ES" sz="3600" b="1" dirty="0">
              <a:solidFill>
                <a:srgbClr val="C00000"/>
              </a:solidFill>
            </a:endParaRPr>
          </a:p>
        </p:txBody>
      </p:sp>
    </p:spTree>
    <p:extLst>
      <p:ext uri="{BB962C8B-B14F-4D97-AF65-F5344CB8AC3E}">
        <p14:creationId xmlns:p14="http://schemas.microsoft.com/office/powerpoint/2010/main" val="1134962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718457" y="1392703"/>
            <a:ext cx="6790035" cy="389674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dirty="0" smtClean="0">
                <a:solidFill>
                  <a:schemeClr val="bg1"/>
                </a:solidFill>
                <a:latin typeface="+mn-lt"/>
              </a:rPr>
              <a:t>Juan entendió que solo la Deidad merece adoración en virtud de la dignidad de sus actos creadores y redentores.</a:t>
            </a:r>
            <a:endParaRPr lang="es-ES"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30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7" y="6626"/>
            <a:ext cx="9885048"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7" y="77826"/>
            <a:ext cx="9617153" cy="4967514"/>
          </a:xfrm>
          <a:prstGeom prst="rect">
            <a:avLst/>
          </a:prstGeom>
          <a:noFill/>
        </p:spPr>
        <p:txBody>
          <a:bodyPr wrap="square" rtlCol="0">
            <a:spAutoFit/>
          </a:bodyPr>
          <a:lstStyle/>
          <a:p>
            <a:pPr lvl="0">
              <a:lnSpc>
                <a:spcPct val="90000"/>
              </a:lnSpc>
              <a:defRPr/>
            </a:pPr>
            <a:r>
              <a:rPr lang="es-ES" sz="4400" b="1" dirty="0" smtClean="0">
                <a:solidFill>
                  <a:srgbClr val="0070C0"/>
                </a:solidFill>
              </a:rPr>
              <a:t>8. </a:t>
            </a:r>
            <a:r>
              <a:rPr lang="es-ES" sz="4400" b="1" dirty="0" smtClean="0">
                <a:solidFill>
                  <a:srgbClr val="0070C0"/>
                </a:solidFill>
              </a:rPr>
              <a:t>El apocalipsis es un libro “abierto”.  </a:t>
            </a:r>
            <a:r>
              <a:rPr lang="es-ES" sz="4400" b="1" dirty="0" smtClean="0">
                <a:solidFill>
                  <a:srgbClr val="0070C0"/>
                </a:solidFill>
              </a:rPr>
              <a:t>¿Por qué no debían ser “selladas” las profecías dadas a Juan?</a:t>
            </a:r>
            <a:endParaRPr lang="es-ES" sz="4400" b="1" dirty="0" smtClean="0">
              <a:solidFill>
                <a:srgbClr val="0070C0"/>
              </a:solidFill>
            </a:endParaRPr>
          </a:p>
          <a:p>
            <a:pPr lvl="0">
              <a:lnSpc>
                <a:spcPct val="90000"/>
              </a:lnSpc>
              <a:defRPr/>
            </a:pPr>
            <a:r>
              <a:rPr lang="es-ES" sz="4400" b="1" dirty="0" smtClean="0">
                <a:solidFill>
                  <a:srgbClr val="0070C0"/>
                </a:solidFill>
              </a:rPr>
              <a:t> </a:t>
            </a:r>
            <a:endParaRPr lang="es-ES" sz="4400" b="1" dirty="0" smtClean="0">
              <a:solidFill>
                <a:srgbClr val="0070C0"/>
              </a:solidFill>
            </a:endParaRPr>
          </a:p>
          <a:p>
            <a:pPr lvl="0">
              <a:lnSpc>
                <a:spcPct val="90000"/>
              </a:lnSpc>
              <a:defRPr/>
            </a:pPr>
            <a:r>
              <a:rPr lang="es-ES" sz="4400" b="1" dirty="0" smtClean="0">
                <a:solidFill>
                  <a:srgbClr val="FF0000"/>
                </a:solidFill>
              </a:rPr>
              <a:t>Ap</a:t>
            </a:r>
            <a:r>
              <a:rPr lang="es-ES" sz="4400" b="1" dirty="0" smtClean="0">
                <a:solidFill>
                  <a:srgbClr val="FF0000"/>
                </a:solidFill>
              </a:rPr>
              <a:t>. </a:t>
            </a:r>
            <a:r>
              <a:rPr lang="es-ES" sz="4400" b="1" dirty="0" smtClean="0">
                <a:solidFill>
                  <a:srgbClr val="FF0000"/>
                </a:solidFill>
              </a:rPr>
              <a:t>22: 10</a:t>
            </a:r>
            <a:endParaRPr lang="es-ES" sz="4400" b="1" dirty="0" smtClean="0">
              <a:solidFill>
                <a:srgbClr val="FF0000"/>
              </a:solidFill>
            </a:endParaRPr>
          </a:p>
          <a:p>
            <a:pPr>
              <a:lnSpc>
                <a:spcPct val="90000"/>
              </a:lnSpc>
              <a:defRPr/>
            </a:pPr>
            <a:r>
              <a:rPr lang="es-ES" sz="4400" b="1" dirty="0">
                <a:solidFill>
                  <a:srgbClr val="002060"/>
                </a:solidFill>
              </a:rPr>
              <a:t>Y me dijo: No selles las palabras de la profecía de este libro, porque el tiempo está </a:t>
            </a:r>
            <a:r>
              <a:rPr lang="es-ES" sz="4400" b="1" dirty="0" smtClean="0">
                <a:solidFill>
                  <a:srgbClr val="002060"/>
                </a:solidFill>
              </a:rPr>
              <a:t>_______.</a:t>
            </a:r>
            <a:endParaRPr lang="es-ES" sz="44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3656056" y="4122701"/>
            <a:ext cx="1614652" cy="830997"/>
          </a:xfrm>
          <a:prstGeom prst="rect">
            <a:avLst/>
          </a:prstGeom>
          <a:noFill/>
        </p:spPr>
        <p:txBody>
          <a:bodyPr wrap="square" rtlCol="0">
            <a:spAutoFit/>
          </a:bodyPr>
          <a:lstStyle/>
          <a:p>
            <a:r>
              <a:rPr lang="es-ES" sz="4800" b="1" dirty="0">
                <a:solidFill>
                  <a:srgbClr val="DF6613"/>
                </a:solidFill>
              </a:rPr>
              <a:t>cerca</a:t>
            </a:r>
            <a:endParaRPr lang="es-DO" sz="4800" dirty="0">
              <a:solidFill>
                <a:srgbClr val="DF6613"/>
              </a:solidFill>
            </a:endParaRPr>
          </a:p>
        </p:txBody>
      </p:sp>
    </p:spTree>
    <p:extLst>
      <p:ext uri="{BB962C8B-B14F-4D97-AF65-F5344CB8AC3E}">
        <p14:creationId xmlns:p14="http://schemas.microsoft.com/office/powerpoint/2010/main" val="11717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718457" y="1392703"/>
            <a:ext cx="6790035" cy="389674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400" dirty="0" smtClean="0">
                <a:solidFill>
                  <a:schemeClr val="bg1"/>
                </a:solidFill>
                <a:latin typeface="+mn-lt"/>
              </a:rPr>
              <a:t>Dado que el plan de Dios se consumará, las revelaciones de Ap. quedan abiertas al entendimiento de quienes desean hacer la voluntad de Dios y proclamar su verdad.</a:t>
            </a:r>
            <a:endParaRPr lang="es-ES" sz="44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2895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246234" y="-67902"/>
            <a:ext cx="10296938"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20636" y="-2"/>
            <a:ext cx="3055502"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2158" y="6284237"/>
            <a:ext cx="1723054" cy="369332"/>
          </a:xfrm>
          <a:prstGeom prst="rect">
            <a:avLst/>
          </a:prstGeom>
          <a:noFill/>
          <a:ln>
            <a:solidFill>
              <a:srgbClr val="DF661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DF6613"/>
                </a:solidFill>
                <a:effectLst/>
                <a:uLnTx/>
                <a:uFillTx/>
                <a:latin typeface="Calibri" panose="020F0502020204030204"/>
                <a:ea typeface="+mn-ea"/>
                <a:cs typeface="+mn-cs"/>
              </a:rPr>
              <a:t>CristoWeb</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.com</a:t>
            </a:r>
            <a:endParaRPr kumimoji="0" lang="es-DO"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9892982" flipH="1">
            <a:off x="-429386" y="1303074"/>
            <a:ext cx="3704491" cy="1323439"/>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white"/>
                </a:solidFill>
                <a:effectLst/>
                <a:uLnTx/>
                <a:uFillTx/>
                <a:latin typeface="Trebuchet MS" panose="020B0603020202020204"/>
                <a:ea typeface="+mn-ea"/>
                <a:cs typeface="+mn-cs"/>
              </a:rPr>
              <a:t>Prueba corta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dirty="0">
                <a:solidFill>
                  <a:prstClr val="white"/>
                </a:solidFill>
                <a:latin typeface="Trebuchet MS" panose="020B0603020202020204"/>
              </a:rPr>
              <a:t>Asocie</a:t>
            </a:r>
            <a:endParaRPr kumimoji="0" lang="es-DO" sz="40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855619" y="4521624"/>
            <a:ext cx="2389032" cy="2283720"/>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823" y="3962553"/>
            <a:ext cx="1889924" cy="1700931"/>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3009572" y="1436650"/>
            <a:ext cx="3706553" cy="584775"/>
          </a:xfrm>
          <a:prstGeom prst="rect">
            <a:avLst/>
          </a:prstGeom>
          <a:noFill/>
        </p:spPr>
        <p:txBody>
          <a:bodyPr wrap="square" rtlCol="0">
            <a:spAutoFit/>
          </a:bodyPr>
          <a:lstStyle/>
          <a:p>
            <a:pPr>
              <a:defRPr/>
            </a:pPr>
            <a:r>
              <a:rPr lang="es-ES" sz="3200" dirty="0">
                <a:solidFill>
                  <a:srgbClr val="DF6613"/>
                </a:solidFill>
              </a:rPr>
              <a:t>ver el rostro de Dios</a:t>
            </a:r>
            <a:endParaRPr lang="es-ES" sz="3200" dirty="0">
              <a:solidFill>
                <a:srgbClr val="DF6613"/>
              </a:solidFill>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3501701" y="208198"/>
            <a:ext cx="1548601" cy="584775"/>
          </a:xfrm>
          <a:prstGeom prst="rect">
            <a:avLst/>
          </a:prstGeom>
          <a:noFill/>
        </p:spPr>
        <p:txBody>
          <a:bodyPr wrap="square" rtlCol="0">
            <a:spAutoFit/>
          </a:bodyPr>
          <a:lstStyle/>
          <a:p>
            <a:pPr lvl="0">
              <a:defRPr/>
            </a:pPr>
            <a:r>
              <a:rPr lang="es-ES" sz="3200" dirty="0">
                <a:solidFill>
                  <a:srgbClr val="DF6613"/>
                </a:solidFill>
              </a:rPr>
              <a:t>servir</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2914087" y="4039195"/>
            <a:ext cx="3532501" cy="1077218"/>
          </a:xfrm>
          <a:prstGeom prst="rect">
            <a:avLst/>
          </a:prstGeom>
          <a:noFill/>
        </p:spPr>
        <p:txBody>
          <a:bodyPr wrap="square" rtlCol="0">
            <a:spAutoFit/>
          </a:bodyPr>
          <a:lstStyle/>
          <a:p>
            <a:pPr lvl="0">
              <a:defRPr/>
            </a:pPr>
            <a:r>
              <a:rPr lang="es-ES" sz="3200" dirty="0">
                <a:solidFill>
                  <a:srgbClr val="DF6613"/>
                </a:solidFill>
              </a:rPr>
              <a:t>sentido de urgencia en profecía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3009572" y="5396249"/>
            <a:ext cx="3611587" cy="1077218"/>
          </a:xfrm>
          <a:prstGeom prst="rect">
            <a:avLst/>
          </a:prstGeom>
          <a:noFill/>
        </p:spPr>
        <p:txBody>
          <a:bodyPr wrap="square" rtlCol="0">
            <a:spAutoFit/>
          </a:bodyPr>
          <a:lstStyle/>
          <a:p>
            <a:pPr lvl="0">
              <a:defRPr/>
            </a:pPr>
            <a:r>
              <a:rPr lang="es-ES" sz="3200" dirty="0">
                <a:solidFill>
                  <a:srgbClr val="DF6613"/>
                </a:solidFill>
              </a:rPr>
              <a:t>El ángel merece adoración</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2927501" y="2540940"/>
            <a:ext cx="3543518" cy="1077218"/>
          </a:xfrm>
          <a:prstGeom prst="rect">
            <a:avLst/>
          </a:prstGeom>
          <a:noFill/>
        </p:spPr>
        <p:txBody>
          <a:bodyPr wrap="square" rtlCol="0">
            <a:spAutoFit/>
          </a:bodyPr>
          <a:lstStyle/>
          <a:p>
            <a:pPr lvl="0">
              <a:defRPr/>
            </a:pPr>
            <a:r>
              <a:rPr lang="es-ES" sz="3200" dirty="0">
                <a:solidFill>
                  <a:srgbClr val="DF6613"/>
                </a:solidFill>
              </a:rPr>
              <a:t>nombre de Dios en nuestra frente</a:t>
            </a:r>
            <a:endParaRPr lang="es-ES" sz="3200" dirty="0">
              <a:solidFill>
                <a:srgbClr val="DF6613"/>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333448" y="22257"/>
            <a:ext cx="4405783" cy="1077218"/>
          </a:xfrm>
          <a:prstGeom prst="rect">
            <a:avLst/>
          </a:prstGeom>
          <a:noFill/>
        </p:spPr>
        <p:txBody>
          <a:bodyPr wrap="square" rtlCol="0">
            <a:spAutoFit/>
          </a:bodyPr>
          <a:lstStyle/>
          <a:p>
            <a:r>
              <a:rPr lang="es-DO" sz="3200" dirty="0" smtClean="0">
                <a:solidFill>
                  <a:srgbClr val="C00000"/>
                </a:solidFill>
              </a:rPr>
              <a:t>A</a:t>
            </a:r>
            <a:r>
              <a:rPr lang="es-ES" sz="3200" dirty="0"/>
              <a:t> </a:t>
            </a:r>
            <a:r>
              <a:rPr lang="es-ES" sz="3200" dirty="0"/>
              <a:t>relación de confianza mutua con Dios</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7412953" y="2452949"/>
            <a:ext cx="4274222" cy="1077218"/>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servicio de forma natural y espontánea</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7333448" y="1232235"/>
            <a:ext cx="4907851" cy="1077218"/>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Responsabilidad de preparación y perseverancia</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7412953" y="3692499"/>
            <a:ext cx="4405783" cy="1077218"/>
          </a:xfrm>
          <a:prstGeom prst="rect">
            <a:avLst/>
          </a:prstGeom>
          <a:noFill/>
        </p:spPr>
        <p:txBody>
          <a:bodyPr wrap="square" rtlCol="0">
            <a:spAutoFit/>
          </a:bodyPr>
          <a:lstStyle/>
          <a:p>
            <a:r>
              <a:rPr lang="es-DO" sz="3200" dirty="0">
                <a:solidFill>
                  <a:srgbClr val="C00000"/>
                </a:solidFill>
              </a:rPr>
              <a:t>D. </a:t>
            </a:r>
            <a:r>
              <a:rPr lang="es-ES" sz="3200" dirty="0"/>
              <a:t>Falso, solo Dios debe ser adorado</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7575410" y="5663484"/>
            <a:ext cx="3322238" cy="1077218"/>
          </a:xfrm>
          <a:prstGeom prst="rect">
            <a:avLst/>
          </a:prstGeom>
          <a:noFill/>
        </p:spPr>
        <p:txBody>
          <a:bodyPr wrap="square" rtlCol="0">
            <a:spAutoFit/>
          </a:bodyPr>
          <a:lstStyle/>
          <a:p>
            <a:r>
              <a:rPr lang="es-DO" sz="3200" dirty="0">
                <a:solidFill>
                  <a:srgbClr val="C00000"/>
                </a:solidFill>
              </a:rPr>
              <a:t>F</a:t>
            </a:r>
            <a:r>
              <a:rPr lang="es-DO" sz="3200" dirty="0" smtClean="0">
                <a:solidFill>
                  <a:srgbClr val="C00000"/>
                </a:solidFill>
              </a:rPr>
              <a:t>. </a:t>
            </a:r>
            <a:r>
              <a:rPr lang="es-ES" sz="3200" dirty="0"/>
              <a:t>dignos para ver el rostro de Dios</a:t>
            </a:r>
            <a:endParaRPr lang="es-DO"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7529508" y="4958692"/>
            <a:ext cx="4013664" cy="553998"/>
          </a:xfrm>
          <a:prstGeom prst="rect">
            <a:avLst/>
          </a:prstGeom>
          <a:noFill/>
        </p:spPr>
        <p:txBody>
          <a:bodyPr wrap="square" rtlCol="0">
            <a:spAutoFit/>
          </a:bodyPr>
          <a:lstStyle/>
          <a:p>
            <a:r>
              <a:rPr lang="es-DO" sz="3000" dirty="0">
                <a:solidFill>
                  <a:srgbClr val="C00000"/>
                </a:solidFill>
              </a:rPr>
              <a:t>E</a:t>
            </a:r>
            <a:r>
              <a:rPr lang="es-DO" sz="3000" dirty="0" smtClean="0">
                <a:solidFill>
                  <a:srgbClr val="C00000"/>
                </a:solidFill>
              </a:rPr>
              <a:t>. </a:t>
            </a:r>
            <a:r>
              <a:rPr lang="es-DO" sz="3000" dirty="0" smtClean="0"/>
              <a:t>Verdadero</a:t>
            </a:r>
            <a:endParaRPr lang="es-DO" sz="3000" dirty="0"/>
          </a:p>
        </p:txBody>
      </p:sp>
    </p:spTree>
    <p:extLst>
      <p:ext uri="{BB962C8B-B14F-4D97-AF65-F5344CB8AC3E}">
        <p14:creationId xmlns:p14="http://schemas.microsoft.com/office/powerpoint/2010/main" val="399570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7" y="6626"/>
            <a:ext cx="1048159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9642" y="6626"/>
            <a:ext cx="9417192" cy="5853910"/>
          </a:xfrm>
          <a:prstGeom prst="rect">
            <a:avLst/>
          </a:prstGeom>
          <a:noFill/>
        </p:spPr>
        <p:txBody>
          <a:bodyPr wrap="square" rtlCol="0">
            <a:spAutoFit/>
          </a:bodyPr>
          <a:lstStyle/>
          <a:p>
            <a:pPr lvl="0">
              <a:lnSpc>
                <a:spcPct val="90000"/>
              </a:lnSpc>
              <a:defRPr/>
            </a:pPr>
            <a:r>
              <a:rPr lang="es-ES" sz="4800" b="1" dirty="0">
                <a:solidFill>
                  <a:srgbClr val="0070C0"/>
                </a:solidFill>
              </a:rPr>
              <a:t>9</a:t>
            </a:r>
            <a:r>
              <a:rPr lang="es-ES" sz="4800" b="1" dirty="0" smtClean="0">
                <a:solidFill>
                  <a:srgbClr val="0070C0"/>
                </a:solidFill>
              </a:rPr>
              <a:t>. </a:t>
            </a:r>
            <a:r>
              <a:rPr lang="es-ES" sz="4800" b="1" dirty="0" smtClean="0">
                <a:solidFill>
                  <a:srgbClr val="0070C0"/>
                </a:solidFill>
              </a:rPr>
              <a:t>¿Por qué razón se insiste tanto en la brevedad del tiempo? </a:t>
            </a:r>
            <a:r>
              <a:rPr lang="es-ES" sz="4800" b="1" dirty="0" smtClean="0">
                <a:solidFill>
                  <a:srgbClr val="FF0000"/>
                </a:solidFill>
              </a:rPr>
              <a:t>Ap. </a:t>
            </a:r>
            <a:r>
              <a:rPr lang="es-ES" sz="4800" b="1" dirty="0" smtClean="0">
                <a:solidFill>
                  <a:srgbClr val="FF0000"/>
                </a:solidFill>
              </a:rPr>
              <a:t>22:11</a:t>
            </a:r>
            <a:endParaRPr lang="es-ES" sz="4800" b="1" dirty="0" smtClean="0">
              <a:solidFill>
                <a:srgbClr val="FF0000"/>
              </a:solidFill>
            </a:endParaRPr>
          </a:p>
          <a:p>
            <a:r>
              <a:rPr lang="es-ES" sz="4800" b="1" baseline="30000" dirty="0">
                <a:solidFill>
                  <a:srgbClr val="002060"/>
                </a:solidFill>
              </a:rPr>
              <a:t> </a:t>
            </a:r>
            <a:r>
              <a:rPr lang="es-ES" sz="4800" b="1" dirty="0">
                <a:solidFill>
                  <a:srgbClr val="002060"/>
                </a:solidFill>
              </a:rPr>
              <a:t>El que es injusto, sea injusto </a:t>
            </a:r>
            <a:r>
              <a:rPr lang="es-ES" sz="4800" b="1" dirty="0" smtClean="0">
                <a:solidFill>
                  <a:srgbClr val="002060"/>
                </a:solidFill>
              </a:rPr>
              <a:t>_________; </a:t>
            </a:r>
            <a:r>
              <a:rPr lang="es-ES" sz="4800" b="1" dirty="0">
                <a:solidFill>
                  <a:srgbClr val="002060"/>
                </a:solidFill>
              </a:rPr>
              <a:t>y el que es inmundo, sea inmundo </a:t>
            </a:r>
            <a:r>
              <a:rPr lang="es-ES" sz="4800" b="1" dirty="0" smtClean="0">
                <a:solidFill>
                  <a:srgbClr val="002060"/>
                </a:solidFill>
              </a:rPr>
              <a:t>________; </a:t>
            </a:r>
            <a:r>
              <a:rPr lang="es-ES" sz="4800" b="1" dirty="0">
                <a:solidFill>
                  <a:srgbClr val="002060"/>
                </a:solidFill>
              </a:rPr>
              <a:t>y el que es justo, practique la justicia todavía; y el que es santo, santifíquese todavía.</a:t>
            </a:r>
            <a:endParaRPr lang="es-ES" sz="48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2708604" y="2038141"/>
            <a:ext cx="2243547" cy="830997"/>
          </a:xfrm>
          <a:prstGeom prst="rect">
            <a:avLst/>
          </a:prstGeom>
          <a:noFill/>
        </p:spPr>
        <p:txBody>
          <a:bodyPr wrap="square" rtlCol="0">
            <a:spAutoFit/>
          </a:bodyPr>
          <a:lstStyle/>
          <a:p>
            <a:r>
              <a:rPr lang="es-ES" sz="4800" b="1" dirty="0">
                <a:solidFill>
                  <a:srgbClr val="DF6613"/>
                </a:solidFill>
              </a:rPr>
              <a:t>todavía</a:t>
            </a:r>
            <a:endParaRPr lang="es-DO" sz="4800" dirty="0">
              <a:solidFill>
                <a:srgbClr val="DF6613"/>
              </a:solidFill>
            </a:endParaRPr>
          </a:p>
        </p:txBody>
      </p:sp>
      <p:sp>
        <p:nvSpPr>
          <p:cNvPr id="13" name="CuadroTexto 12">
            <a:extLst>
              <a:ext uri="{FF2B5EF4-FFF2-40B4-BE49-F238E27FC236}">
                <a16:creationId xmlns:a16="http://schemas.microsoft.com/office/drawing/2014/main" id="{F39558F2-8E5E-4FAC-B541-67B7C7BEC7D3}"/>
              </a:ext>
            </a:extLst>
          </p:cNvPr>
          <p:cNvSpPr txBox="1"/>
          <p:nvPr/>
        </p:nvSpPr>
        <p:spPr>
          <a:xfrm>
            <a:off x="6006464" y="2745199"/>
            <a:ext cx="2243547" cy="830997"/>
          </a:xfrm>
          <a:prstGeom prst="rect">
            <a:avLst/>
          </a:prstGeom>
          <a:noFill/>
        </p:spPr>
        <p:txBody>
          <a:bodyPr wrap="square" rtlCol="0">
            <a:spAutoFit/>
          </a:bodyPr>
          <a:lstStyle/>
          <a:p>
            <a:r>
              <a:rPr lang="es-ES" sz="4800" b="1" dirty="0">
                <a:solidFill>
                  <a:srgbClr val="DF6613"/>
                </a:solidFill>
              </a:rPr>
              <a:t>todavía</a:t>
            </a:r>
            <a:endParaRPr lang="es-DO" sz="4800" dirty="0">
              <a:solidFill>
                <a:srgbClr val="DF6613"/>
              </a:solidFill>
            </a:endParaRPr>
          </a:p>
        </p:txBody>
      </p:sp>
    </p:spTree>
    <p:extLst>
      <p:ext uri="{BB962C8B-B14F-4D97-AF65-F5344CB8AC3E}">
        <p14:creationId xmlns:p14="http://schemas.microsoft.com/office/powerpoint/2010/main" val="8281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47"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545131" y="0"/>
            <a:ext cx="9060715" cy="6863417"/>
          </a:xfrm>
          <a:prstGeom prst="rect">
            <a:avLst/>
          </a:prstGeom>
          <a:noFill/>
        </p:spPr>
        <p:txBody>
          <a:bodyPr wrap="square" rtlCol="0">
            <a:spAutoFit/>
          </a:bodyPr>
          <a:lstStyle/>
          <a:p>
            <a:r>
              <a:rPr lang="es-ES" sz="4000" b="1" dirty="0"/>
              <a:t> </a:t>
            </a:r>
            <a:r>
              <a:rPr lang="es-ES" sz="4000" b="1" dirty="0" smtClean="0"/>
              <a:t>Estas palabras constituyen el decreto más solemne de la historia.  </a:t>
            </a:r>
            <a:r>
              <a:rPr lang="es-ES" sz="4000" b="1" dirty="0" smtClean="0">
                <a:solidFill>
                  <a:srgbClr val="C00000"/>
                </a:solidFill>
              </a:rPr>
              <a:t>¡El tiempo se termina! </a:t>
            </a:r>
            <a:r>
              <a:rPr lang="es-ES" sz="4000" b="1" dirty="0" smtClean="0"/>
              <a:t>Pero antes de que los juicios de Dios caigan sobre la tierra en forma de siete plagas (Lección 15), e incluso antes de que el Señor regrese, el tiempo de salvación habrá llegado a su final.  Cuando termine el tiempo de salvación, el destino de los seres humanos quedará fijado: </a:t>
            </a:r>
            <a:r>
              <a:rPr lang="es-ES" sz="4000" b="1" i="1" dirty="0" smtClean="0"/>
              <a:t>los salvados para vida y los perdidos para muerte</a:t>
            </a:r>
            <a:r>
              <a:rPr lang="es-ES" sz="4000" b="1" dirty="0" smtClean="0"/>
              <a:t>.</a:t>
            </a:r>
            <a:endParaRPr lang="es-ES" sz="4000" b="1" dirty="0" smtClean="0">
              <a:solidFill>
                <a:srgbClr val="FF0000"/>
              </a:solidFill>
            </a:endParaRPr>
          </a:p>
        </p:txBody>
      </p:sp>
    </p:spTree>
    <p:extLst>
      <p:ext uri="{BB962C8B-B14F-4D97-AF65-F5344CB8AC3E}">
        <p14:creationId xmlns:p14="http://schemas.microsoft.com/office/powerpoint/2010/main" val="1876403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47"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545131" y="0"/>
            <a:ext cx="9060715" cy="6740307"/>
          </a:xfrm>
          <a:prstGeom prst="rect">
            <a:avLst/>
          </a:prstGeom>
          <a:noFill/>
        </p:spPr>
        <p:txBody>
          <a:bodyPr wrap="square" rtlCol="0">
            <a:spAutoFit/>
          </a:bodyPr>
          <a:lstStyle/>
          <a:p>
            <a:r>
              <a:rPr lang="es-ES" sz="3600" b="1" dirty="0" err="1" smtClean="0"/>
              <a:t>Ap</a:t>
            </a:r>
            <a:r>
              <a:rPr lang="es-ES" sz="3600" b="1" dirty="0" smtClean="0"/>
              <a:t> 22: 11 habla del </a:t>
            </a:r>
            <a:r>
              <a:rPr lang="es-ES" sz="3600" b="1" dirty="0" smtClean="0">
                <a:solidFill>
                  <a:srgbClr val="C00000"/>
                </a:solidFill>
              </a:rPr>
              <a:t>fin del tiempo de gracia</a:t>
            </a:r>
            <a:r>
              <a:rPr lang="es-ES" sz="3600" b="1" dirty="0" smtClean="0"/>
              <a:t>, del día cuando ya no podrán los seres humanos encontrar la salvación. </a:t>
            </a:r>
            <a:r>
              <a:rPr lang="es-ES" sz="2800" b="1" i="1" dirty="0" smtClean="0">
                <a:solidFill>
                  <a:srgbClr val="0070C0"/>
                </a:solidFill>
              </a:rPr>
              <a:t>Amós 8: 12</a:t>
            </a:r>
          </a:p>
          <a:p>
            <a:r>
              <a:rPr lang="es-ES" sz="3600" b="1" i="1" dirty="0" smtClean="0"/>
              <a:t>“La </a:t>
            </a:r>
            <a:r>
              <a:rPr lang="es-ES" sz="3600" b="1" i="1" dirty="0"/>
              <a:t>gente vagará sin rumbo de mar a </a:t>
            </a:r>
            <a:r>
              <a:rPr lang="es-ES" sz="3600" b="1" i="1" dirty="0" smtClean="0"/>
              <a:t>mar; andarán </a:t>
            </a:r>
            <a:r>
              <a:rPr lang="es-ES" sz="3600" b="1" i="1" dirty="0"/>
              <a:t>errantes del norte al </a:t>
            </a:r>
            <a:r>
              <a:rPr lang="es-ES" sz="3600" b="1" i="1" dirty="0" smtClean="0"/>
              <a:t>este, buscando </a:t>
            </a:r>
            <a:r>
              <a:rPr lang="es-ES" sz="3600" b="1" i="1" dirty="0"/>
              <a:t>la palabra del </a:t>
            </a:r>
            <a:r>
              <a:rPr lang="es-ES" sz="3600" b="1" i="1" dirty="0" smtClean="0"/>
              <a:t>Señor, pero </a:t>
            </a:r>
            <a:r>
              <a:rPr lang="es-ES" sz="3600" b="1" i="1" dirty="0"/>
              <a:t>no la encontrarán</a:t>
            </a:r>
            <a:r>
              <a:rPr lang="es-ES" sz="3600" b="1" i="1" dirty="0" smtClean="0"/>
              <a:t>.” </a:t>
            </a:r>
            <a:r>
              <a:rPr lang="es-ES" sz="3600" b="1" dirty="0" smtClean="0"/>
              <a:t>Es el momento cuando el Espíritu de Dios no ejercerá más su poder de convicción: </a:t>
            </a:r>
            <a:r>
              <a:rPr lang="es-ES" sz="3600" b="1" u="sng" dirty="0" smtClean="0"/>
              <a:t>Jesús no intercederá más.</a:t>
            </a:r>
            <a:r>
              <a:rPr lang="es-ES" sz="3600" b="1" dirty="0" smtClean="0"/>
              <a:t>  El último llamado habrá sido hecho; el último mensaje de advertencia habrá sido dado. Es el día final, el día de la retribución. De ahí la urgencia.</a:t>
            </a:r>
            <a:endParaRPr lang="es-ES" sz="3600" b="1" dirty="0"/>
          </a:p>
        </p:txBody>
      </p:sp>
    </p:spTree>
    <p:extLst>
      <p:ext uri="{BB962C8B-B14F-4D97-AF65-F5344CB8AC3E}">
        <p14:creationId xmlns:p14="http://schemas.microsoft.com/office/powerpoint/2010/main" val="2979791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47"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453466" y="0"/>
            <a:ext cx="8575605" cy="6186309"/>
          </a:xfrm>
          <a:prstGeom prst="rect">
            <a:avLst/>
          </a:prstGeom>
          <a:noFill/>
        </p:spPr>
        <p:txBody>
          <a:bodyPr wrap="square" rtlCol="0">
            <a:spAutoFit/>
          </a:bodyPr>
          <a:lstStyle/>
          <a:p>
            <a:r>
              <a:rPr lang="es-DO" sz="4400" b="1" dirty="0" smtClean="0">
                <a:solidFill>
                  <a:srgbClr val="0070C0"/>
                </a:solidFill>
              </a:rPr>
              <a:t>Ez. 47: 12</a:t>
            </a:r>
          </a:p>
          <a:p>
            <a:r>
              <a:rPr lang="es-ES" sz="4400" b="1" dirty="0"/>
              <a:t>Y junto al </a:t>
            </a:r>
            <a:r>
              <a:rPr lang="es-ES" sz="4400" b="1" dirty="0">
                <a:solidFill>
                  <a:srgbClr val="FF0000"/>
                </a:solidFill>
              </a:rPr>
              <a:t>río</a:t>
            </a:r>
            <a:r>
              <a:rPr lang="es-ES" sz="4400" b="1" dirty="0"/>
              <a:t>, en la ribera, a uno y otro lado, crecerá toda clase de árboles frutales; sus hojas </a:t>
            </a:r>
            <a:r>
              <a:rPr lang="es-ES" sz="4400" b="1" dirty="0">
                <a:solidFill>
                  <a:srgbClr val="FF0000"/>
                </a:solidFill>
              </a:rPr>
              <a:t>nunca</a:t>
            </a:r>
            <a:r>
              <a:rPr lang="es-ES" sz="4400" b="1" dirty="0"/>
              <a:t> caerán, </a:t>
            </a:r>
            <a:r>
              <a:rPr lang="es-ES" sz="4400" b="1" dirty="0">
                <a:solidFill>
                  <a:srgbClr val="FF0000"/>
                </a:solidFill>
              </a:rPr>
              <a:t>ni faltará </a:t>
            </a:r>
            <a:r>
              <a:rPr lang="es-ES" sz="4400" b="1" dirty="0"/>
              <a:t>su fruto. A su tiempo madurará, </a:t>
            </a:r>
            <a:r>
              <a:rPr lang="es-ES" sz="4400" b="1" dirty="0">
                <a:solidFill>
                  <a:srgbClr val="C00000"/>
                </a:solidFill>
              </a:rPr>
              <a:t>porque</a:t>
            </a:r>
            <a:r>
              <a:rPr lang="es-ES" sz="4400" b="1" dirty="0"/>
              <a:t> </a:t>
            </a:r>
            <a:r>
              <a:rPr lang="es-ES" sz="4400" b="1" dirty="0">
                <a:solidFill>
                  <a:srgbClr val="FF0000"/>
                </a:solidFill>
              </a:rPr>
              <a:t>sus aguas salen del santuario</a:t>
            </a:r>
            <a:r>
              <a:rPr lang="es-ES" sz="4400" b="1" dirty="0"/>
              <a:t>; y su fruto será para comer, y su hoja para medicina.</a:t>
            </a:r>
            <a:r>
              <a:rPr lang="es-DO" sz="4400" b="1" dirty="0" smtClean="0"/>
              <a:t>  </a:t>
            </a:r>
            <a:endParaRPr lang="en-US" sz="4400" b="1" dirty="0"/>
          </a:p>
        </p:txBody>
      </p:sp>
    </p:spTree>
    <p:extLst>
      <p:ext uri="{BB962C8B-B14F-4D97-AF65-F5344CB8AC3E}">
        <p14:creationId xmlns:p14="http://schemas.microsoft.com/office/powerpoint/2010/main" val="3520608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7" y="6626"/>
            <a:ext cx="1048159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a:solidFill>
                  <a:schemeClr val="bg1"/>
                </a:solidFill>
                <a:latin typeface="Britannic Bold" panose="020B0903060703020204" pitchFamily="34" charset="0"/>
              </a:rPr>
              <a:t>La </a:t>
            </a:r>
            <a:r>
              <a:rPr lang="es-ES" sz="3200" dirty="0" smtClean="0">
                <a:solidFill>
                  <a:schemeClr val="bg1"/>
                </a:solidFill>
                <a:latin typeface="Britannic Bold" panose="020B0903060703020204" pitchFamily="34" charset="0"/>
              </a:rPr>
              <a:t>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9642" y="6626"/>
            <a:ext cx="9088735" cy="4764381"/>
          </a:xfrm>
          <a:prstGeom prst="rect">
            <a:avLst/>
          </a:prstGeom>
          <a:noFill/>
        </p:spPr>
        <p:txBody>
          <a:bodyPr wrap="square" rtlCol="0">
            <a:spAutoFit/>
          </a:bodyPr>
          <a:lstStyle/>
          <a:p>
            <a:pPr lvl="0">
              <a:lnSpc>
                <a:spcPct val="90000"/>
              </a:lnSpc>
              <a:defRPr/>
            </a:pPr>
            <a:r>
              <a:rPr lang="es-ES" sz="4400" b="1" dirty="0" smtClean="0">
                <a:solidFill>
                  <a:srgbClr val="0070C0"/>
                </a:solidFill>
              </a:rPr>
              <a:t>10. </a:t>
            </a:r>
            <a:r>
              <a:rPr lang="es-ES" sz="4400" b="1" dirty="0" smtClean="0">
                <a:solidFill>
                  <a:srgbClr val="0070C0"/>
                </a:solidFill>
              </a:rPr>
              <a:t>Cuando Jesús regrese a la tierra, ¿qué trae con Él?</a:t>
            </a:r>
            <a:endParaRPr lang="es-ES" sz="4400" b="1" dirty="0" smtClean="0">
              <a:solidFill>
                <a:srgbClr val="0070C0"/>
              </a:solidFill>
            </a:endParaRPr>
          </a:p>
          <a:p>
            <a:pPr lvl="0">
              <a:lnSpc>
                <a:spcPct val="90000"/>
              </a:lnSpc>
              <a:defRPr/>
            </a:pPr>
            <a:r>
              <a:rPr lang="es-ES" sz="3600" b="1" dirty="0" smtClean="0">
                <a:solidFill>
                  <a:srgbClr val="FF0000"/>
                </a:solidFill>
              </a:rPr>
              <a:t>Ap. </a:t>
            </a:r>
            <a:r>
              <a:rPr lang="es-ES" sz="3600" b="1" dirty="0" smtClean="0">
                <a:solidFill>
                  <a:srgbClr val="FF0000"/>
                </a:solidFill>
              </a:rPr>
              <a:t>22: 12</a:t>
            </a:r>
            <a:endParaRPr lang="es-ES" sz="3600" b="1" dirty="0" smtClean="0">
              <a:solidFill>
                <a:srgbClr val="FF0000"/>
              </a:solidFill>
            </a:endParaRPr>
          </a:p>
          <a:p>
            <a:r>
              <a:rPr lang="es-ES" sz="4800" b="1" baseline="30000" dirty="0">
                <a:solidFill>
                  <a:srgbClr val="002060"/>
                </a:solidFill>
              </a:rPr>
              <a:t> </a:t>
            </a:r>
            <a:r>
              <a:rPr lang="es-ES" sz="4800" b="1" dirty="0">
                <a:solidFill>
                  <a:srgbClr val="002060"/>
                </a:solidFill>
              </a:rPr>
              <a:t>He aquí yo vengo pronto, y mi </a:t>
            </a:r>
            <a:r>
              <a:rPr lang="es-ES" sz="4800" b="1" dirty="0" smtClean="0">
                <a:solidFill>
                  <a:srgbClr val="002060"/>
                </a:solidFill>
              </a:rPr>
              <a:t>_________ </a:t>
            </a:r>
            <a:r>
              <a:rPr lang="es-ES" sz="4800" b="1" dirty="0">
                <a:solidFill>
                  <a:srgbClr val="002060"/>
                </a:solidFill>
              </a:rPr>
              <a:t>conmigo</a:t>
            </a:r>
            <a:r>
              <a:rPr lang="es-ES" sz="4800" b="1" dirty="0" smtClean="0">
                <a:solidFill>
                  <a:srgbClr val="002060"/>
                </a:solidFill>
              </a:rPr>
              <a:t>, </a:t>
            </a:r>
            <a:r>
              <a:rPr lang="es-ES" sz="4800" b="1" dirty="0">
                <a:solidFill>
                  <a:srgbClr val="002060"/>
                </a:solidFill>
              </a:rPr>
              <a:t>para recompensar a cada uno según sea su obra</a:t>
            </a:r>
            <a:r>
              <a:rPr lang="es-ES" sz="4800" b="1" dirty="0" smtClean="0">
                <a:solidFill>
                  <a:srgbClr val="002060"/>
                </a:solidFill>
              </a:rPr>
              <a:t>.</a:t>
            </a:r>
            <a:endParaRPr lang="es-ES" sz="48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2517856" y="2388816"/>
            <a:ext cx="2440861" cy="830997"/>
          </a:xfrm>
          <a:prstGeom prst="rect">
            <a:avLst/>
          </a:prstGeom>
          <a:noFill/>
        </p:spPr>
        <p:txBody>
          <a:bodyPr wrap="square" rtlCol="0">
            <a:spAutoFit/>
          </a:bodyPr>
          <a:lstStyle/>
          <a:p>
            <a:r>
              <a:rPr lang="es-ES" sz="4800" b="1" dirty="0">
                <a:solidFill>
                  <a:srgbClr val="DF6613"/>
                </a:solidFill>
              </a:rPr>
              <a:t>galardón</a:t>
            </a:r>
            <a:endParaRPr lang="es-DO" sz="4800" dirty="0">
              <a:solidFill>
                <a:srgbClr val="DF6613"/>
              </a:solidFill>
            </a:endParaRPr>
          </a:p>
        </p:txBody>
      </p:sp>
    </p:spTree>
    <p:extLst>
      <p:ext uri="{BB962C8B-B14F-4D97-AF65-F5344CB8AC3E}">
        <p14:creationId xmlns:p14="http://schemas.microsoft.com/office/powerpoint/2010/main" val="255969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419642" y="6626"/>
            <a:ext cx="952383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a:solidFill>
                  <a:schemeClr val="bg1"/>
                </a:solidFill>
                <a:latin typeface="Britannic Bold" panose="020B0903060703020204" pitchFamily="34" charset="0"/>
              </a:rPr>
              <a:t>La </a:t>
            </a:r>
            <a:r>
              <a:rPr lang="es-ES" sz="3200" dirty="0" smtClean="0">
                <a:solidFill>
                  <a:schemeClr val="bg1"/>
                </a:solidFill>
                <a:latin typeface="Britannic Bold" panose="020B0903060703020204" pitchFamily="34" charset="0"/>
              </a:rPr>
              <a:t>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9642" y="6626"/>
            <a:ext cx="9355016" cy="6888039"/>
          </a:xfrm>
          <a:prstGeom prst="rect">
            <a:avLst/>
          </a:prstGeom>
          <a:noFill/>
        </p:spPr>
        <p:txBody>
          <a:bodyPr wrap="square" rtlCol="0">
            <a:spAutoFit/>
          </a:bodyPr>
          <a:lstStyle/>
          <a:p>
            <a:pPr lvl="0">
              <a:lnSpc>
                <a:spcPct val="90000"/>
              </a:lnSpc>
              <a:defRPr/>
            </a:pPr>
            <a:r>
              <a:rPr lang="es-ES" sz="3200" b="1" dirty="0" smtClean="0">
                <a:solidFill>
                  <a:srgbClr val="0070C0"/>
                </a:solidFill>
              </a:rPr>
              <a:t>11. El destino de los justos y de los impíos. </a:t>
            </a:r>
            <a:r>
              <a:rPr lang="es-ES" sz="3200" b="1" dirty="0" smtClean="0">
                <a:solidFill>
                  <a:srgbClr val="FF0000"/>
                </a:solidFill>
              </a:rPr>
              <a:t>Ap</a:t>
            </a:r>
            <a:r>
              <a:rPr lang="es-ES" sz="3200" b="1" dirty="0" smtClean="0">
                <a:solidFill>
                  <a:srgbClr val="FF0000"/>
                </a:solidFill>
              </a:rPr>
              <a:t>. </a:t>
            </a:r>
            <a:r>
              <a:rPr lang="es-ES" sz="3200" b="1" dirty="0" smtClean="0">
                <a:solidFill>
                  <a:srgbClr val="FF0000"/>
                </a:solidFill>
              </a:rPr>
              <a:t>22: 14-15</a:t>
            </a:r>
            <a:endParaRPr lang="es-ES" sz="3200" b="1" dirty="0" smtClean="0">
              <a:solidFill>
                <a:srgbClr val="FF0000"/>
              </a:solidFill>
            </a:endParaRPr>
          </a:p>
          <a:p>
            <a:r>
              <a:rPr lang="es-ES" sz="4800" b="1" baseline="30000" dirty="0" smtClean="0">
                <a:solidFill>
                  <a:srgbClr val="002060"/>
                </a:solidFill>
              </a:rPr>
              <a:t> </a:t>
            </a:r>
            <a:r>
              <a:rPr lang="es-ES" sz="4800" b="1" dirty="0">
                <a:solidFill>
                  <a:srgbClr val="002060"/>
                </a:solidFill>
              </a:rPr>
              <a:t>Bienaventurados los que lavan sus ropas, para tener derecho al árbol de la </a:t>
            </a:r>
            <a:r>
              <a:rPr lang="es-ES" sz="4800" b="1" dirty="0" smtClean="0">
                <a:solidFill>
                  <a:srgbClr val="002060"/>
                </a:solidFill>
              </a:rPr>
              <a:t>_____, y </a:t>
            </a:r>
            <a:r>
              <a:rPr lang="es-ES" sz="4800" b="1" dirty="0">
                <a:solidFill>
                  <a:srgbClr val="002060"/>
                </a:solidFill>
              </a:rPr>
              <a:t>para entrar por las puertas en la </a:t>
            </a:r>
            <a:r>
              <a:rPr lang="es-ES" sz="4800" b="1" dirty="0" smtClean="0">
                <a:solidFill>
                  <a:srgbClr val="002060"/>
                </a:solidFill>
              </a:rPr>
              <a:t>ciudad. Mas </a:t>
            </a:r>
            <a:r>
              <a:rPr lang="es-ES" sz="4800" b="1" dirty="0">
                <a:solidFill>
                  <a:srgbClr val="002060"/>
                </a:solidFill>
              </a:rPr>
              <a:t>los perros estarán </a:t>
            </a:r>
            <a:r>
              <a:rPr lang="es-ES" sz="4800" b="1" dirty="0" smtClean="0">
                <a:solidFill>
                  <a:srgbClr val="002060"/>
                </a:solidFill>
              </a:rPr>
              <a:t>_____, </a:t>
            </a:r>
            <a:r>
              <a:rPr lang="es-ES" sz="4800" b="1" dirty="0">
                <a:solidFill>
                  <a:srgbClr val="002060"/>
                </a:solidFill>
              </a:rPr>
              <a:t>y los hechiceros, los fornicarios, los homicidas, los idólatras, y todo aquel que ama y hace mentira.</a:t>
            </a:r>
            <a:endParaRPr lang="es-ES" sz="48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3961752" y="2298896"/>
            <a:ext cx="1449233" cy="830997"/>
          </a:xfrm>
          <a:prstGeom prst="rect">
            <a:avLst/>
          </a:prstGeom>
          <a:noFill/>
        </p:spPr>
        <p:txBody>
          <a:bodyPr wrap="square" rtlCol="0">
            <a:spAutoFit/>
          </a:bodyPr>
          <a:lstStyle/>
          <a:p>
            <a:r>
              <a:rPr lang="es-ES" sz="4800" b="1" dirty="0">
                <a:solidFill>
                  <a:srgbClr val="DF6613"/>
                </a:solidFill>
              </a:rPr>
              <a:t>vida</a:t>
            </a:r>
            <a:endParaRPr lang="es-DO" sz="4800" dirty="0">
              <a:solidFill>
                <a:srgbClr val="DF6613"/>
              </a:solidFill>
            </a:endParaRPr>
          </a:p>
        </p:txBody>
      </p:sp>
      <p:sp>
        <p:nvSpPr>
          <p:cNvPr id="13" name="CuadroTexto 12">
            <a:extLst>
              <a:ext uri="{FF2B5EF4-FFF2-40B4-BE49-F238E27FC236}">
                <a16:creationId xmlns:a16="http://schemas.microsoft.com/office/drawing/2014/main" id="{F39558F2-8E5E-4FAC-B541-67B7C7BEC7D3}"/>
              </a:ext>
            </a:extLst>
          </p:cNvPr>
          <p:cNvSpPr txBox="1"/>
          <p:nvPr/>
        </p:nvSpPr>
        <p:spPr>
          <a:xfrm>
            <a:off x="4456090" y="3747451"/>
            <a:ext cx="1519426" cy="830997"/>
          </a:xfrm>
          <a:prstGeom prst="rect">
            <a:avLst/>
          </a:prstGeom>
          <a:noFill/>
        </p:spPr>
        <p:txBody>
          <a:bodyPr wrap="square" rtlCol="0">
            <a:spAutoFit/>
          </a:bodyPr>
          <a:lstStyle/>
          <a:p>
            <a:r>
              <a:rPr lang="es-ES" sz="4800" b="1" dirty="0">
                <a:solidFill>
                  <a:srgbClr val="DF6613"/>
                </a:solidFill>
              </a:rPr>
              <a:t>fuera</a:t>
            </a:r>
            <a:endParaRPr lang="es-DO" sz="4800" dirty="0">
              <a:solidFill>
                <a:srgbClr val="DF6613"/>
              </a:solidFill>
            </a:endParaRPr>
          </a:p>
        </p:txBody>
      </p:sp>
    </p:spTree>
    <p:extLst>
      <p:ext uri="{BB962C8B-B14F-4D97-AF65-F5344CB8AC3E}">
        <p14:creationId xmlns:p14="http://schemas.microsoft.com/office/powerpoint/2010/main" val="393194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419642" y="6626"/>
            <a:ext cx="952383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a:solidFill>
                  <a:schemeClr val="bg1"/>
                </a:solidFill>
                <a:latin typeface="Britannic Bold" panose="020B0903060703020204" pitchFamily="34" charset="0"/>
              </a:rPr>
              <a:t>La </a:t>
            </a:r>
            <a:r>
              <a:rPr lang="es-ES" sz="3200" dirty="0" smtClean="0">
                <a:solidFill>
                  <a:schemeClr val="bg1"/>
                </a:solidFill>
                <a:latin typeface="Britannic Bold" panose="020B0903060703020204" pitchFamily="34" charset="0"/>
              </a:rPr>
              <a:t>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9642" y="6626"/>
            <a:ext cx="9228407" cy="6574107"/>
          </a:xfrm>
          <a:prstGeom prst="rect">
            <a:avLst/>
          </a:prstGeom>
          <a:noFill/>
        </p:spPr>
        <p:txBody>
          <a:bodyPr wrap="square" rtlCol="0">
            <a:spAutoFit/>
          </a:bodyPr>
          <a:lstStyle/>
          <a:p>
            <a:pPr lvl="0">
              <a:lnSpc>
                <a:spcPct val="90000"/>
              </a:lnSpc>
              <a:defRPr/>
            </a:pPr>
            <a:r>
              <a:rPr lang="es-ES" sz="3600" b="1" dirty="0" smtClean="0">
                <a:solidFill>
                  <a:srgbClr val="0070C0"/>
                </a:solidFill>
              </a:rPr>
              <a:t>12. </a:t>
            </a:r>
            <a:r>
              <a:rPr lang="es-ES" sz="3200" b="1" dirty="0" smtClean="0">
                <a:solidFill>
                  <a:srgbClr val="0070C0"/>
                </a:solidFill>
              </a:rPr>
              <a:t>¿Qué solemne advertencia hace el ángel a los lectores de las profecías dadas a Juan? </a:t>
            </a:r>
            <a:r>
              <a:rPr lang="es-ES" sz="3200" b="1" dirty="0" smtClean="0">
                <a:solidFill>
                  <a:srgbClr val="FF0000"/>
                </a:solidFill>
              </a:rPr>
              <a:t>Ap</a:t>
            </a:r>
            <a:r>
              <a:rPr lang="es-ES" sz="3200" b="1" dirty="0" smtClean="0">
                <a:solidFill>
                  <a:srgbClr val="FF0000"/>
                </a:solidFill>
              </a:rPr>
              <a:t>. </a:t>
            </a:r>
            <a:r>
              <a:rPr lang="es-ES" sz="3200" b="1" dirty="0" smtClean="0">
                <a:solidFill>
                  <a:srgbClr val="FF0000"/>
                </a:solidFill>
              </a:rPr>
              <a:t>22: 18-19</a:t>
            </a:r>
            <a:endParaRPr lang="es-ES" sz="3200" b="1" dirty="0" smtClean="0">
              <a:solidFill>
                <a:srgbClr val="FF0000"/>
              </a:solidFill>
            </a:endParaRPr>
          </a:p>
          <a:p>
            <a:r>
              <a:rPr lang="es-ES" sz="4000" b="1" dirty="0" smtClean="0">
                <a:solidFill>
                  <a:srgbClr val="002060"/>
                </a:solidFill>
              </a:rPr>
              <a:t>Yo </a:t>
            </a:r>
            <a:r>
              <a:rPr lang="es-ES" sz="4000" b="1" dirty="0">
                <a:solidFill>
                  <a:srgbClr val="002060"/>
                </a:solidFill>
              </a:rPr>
              <a:t>testifico a todo aquel que oye las palabras de la profecía de este libro: Si alguno </a:t>
            </a:r>
            <a:r>
              <a:rPr lang="es-ES" sz="4000" b="1" dirty="0" smtClean="0">
                <a:solidFill>
                  <a:srgbClr val="002060"/>
                </a:solidFill>
              </a:rPr>
              <a:t>__________ </a:t>
            </a:r>
            <a:r>
              <a:rPr lang="es-ES" sz="4000" b="1" dirty="0">
                <a:solidFill>
                  <a:srgbClr val="002060"/>
                </a:solidFill>
              </a:rPr>
              <a:t>a estas cosas, Dios traerá sobre él las plagas que están escritas en este </a:t>
            </a:r>
            <a:r>
              <a:rPr lang="es-ES" sz="4000" b="1" dirty="0" smtClean="0">
                <a:solidFill>
                  <a:srgbClr val="002060"/>
                </a:solidFill>
              </a:rPr>
              <a:t>libro. Y </a:t>
            </a:r>
            <a:r>
              <a:rPr lang="es-ES" sz="4000" b="1" dirty="0">
                <a:solidFill>
                  <a:srgbClr val="002060"/>
                </a:solidFill>
              </a:rPr>
              <a:t>si alguno </a:t>
            </a:r>
            <a:r>
              <a:rPr lang="es-ES" sz="4000" b="1" dirty="0" smtClean="0">
                <a:solidFill>
                  <a:srgbClr val="002060"/>
                </a:solidFill>
              </a:rPr>
              <a:t>_______ </a:t>
            </a:r>
            <a:r>
              <a:rPr lang="es-ES" sz="4000" b="1" dirty="0">
                <a:solidFill>
                  <a:srgbClr val="002060"/>
                </a:solidFill>
              </a:rPr>
              <a:t>de las palabras del libro de esta profecía</a:t>
            </a:r>
            <a:r>
              <a:rPr lang="es-ES" sz="4000" b="1" dirty="0" smtClean="0">
                <a:solidFill>
                  <a:srgbClr val="002060"/>
                </a:solidFill>
              </a:rPr>
              <a:t>, </a:t>
            </a:r>
            <a:r>
              <a:rPr lang="es-ES" sz="4000" b="1" dirty="0">
                <a:solidFill>
                  <a:srgbClr val="002060"/>
                </a:solidFill>
              </a:rPr>
              <a:t>Dios quitará su parte del libro de la vida, y de la santa ciudad y de las cosas que están escritas en este libro.</a:t>
            </a:r>
            <a:endParaRPr lang="es-ES" sz="40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4074294" y="2038141"/>
            <a:ext cx="2621928" cy="830997"/>
          </a:xfrm>
          <a:prstGeom prst="rect">
            <a:avLst/>
          </a:prstGeom>
          <a:noFill/>
        </p:spPr>
        <p:txBody>
          <a:bodyPr wrap="square" rtlCol="0">
            <a:spAutoFit/>
          </a:bodyPr>
          <a:lstStyle/>
          <a:p>
            <a:r>
              <a:rPr lang="es-ES" sz="4800" b="1" dirty="0">
                <a:solidFill>
                  <a:srgbClr val="DF6613"/>
                </a:solidFill>
              </a:rPr>
              <a:t>añadiere</a:t>
            </a:r>
            <a:endParaRPr lang="es-DO" sz="4800" dirty="0">
              <a:solidFill>
                <a:srgbClr val="DF6613"/>
              </a:solidFill>
            </a:endParaRPr>
          </a:p>
        </p:txBody>
      </p:sp>
      <p:sp>
        <p:nvSpPr>
          <p:cNvPr id="13" name="CuadroTexto 12">
            <a:extLst>
              <a:ext uri="{FF2B5EF4-FFF2-40B4-BE49-F238E27FC236}">
                <a16:creationId xmlns:a16="http://schemas.microsoft.com/office/drawing/2014/main" id="{F39558F2-8E5E-4FAC-B541-67B7C7BEC7D3}"/>
              </a:ext>
            </a:extLst>
          </p:cNvPr>
          <p:cNvSpPr txBox="1"/>
          <p:nvPr/>
        </p:nvSpPr>
        <p:spPr>
          <a:xfrm>
            <a:off x="9297089" y="3219160"/>
            <a:ext cx="2056551" cy="830997"/>
          </a:xfrm>
          <a:prstGeom prst="rect">
            <a:avLst/>
          </a:prstGeom>
          <a:noFill/>
        </p:spPr>
        <p:txBody>
          <a:bodyPr wrap="square" rtlCol="0">
            <a:spAutoFit/>
          </a:bodyPr>
          <a:lstStyle/>
          <a:p>
            <a:r>
              <a:rPr lang="es-ES" sz="4800" b="1" dirty="0">
                <a:solidFill>
                  <a:srgbClr val="DF6613"/>
                </a:solidFill>
              </a:rPr>
              <a:t>quitare</a:t>
            </a:r>
            <a:endParaRPr lang="es-DO" sz="4800" dirty="0">
              <a:solidFill>
                <a:srgbClr val="DF6613"/>
              </a:solidFill>
            </a:endParaRPr>
          </a:p>
        </p:txBody>
      </p:sp>
    </p:spTree>
    <p:extLst>
      <p:ext uri="{BB962C8B-B14F-4D97-AF65-F5344CB8AC3E}">
        <p14:creationId xmlns:p14="http://schemas.microsoft.com/office/powerpoint/2010/main" val="10890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718457" y="1392703"/>
            <a:ext cx="7579514" cy="389674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400" dirty="0" smtClean="0">
                <a:solidFill>
                  <a:schemeClr val="bg1"/>
                </a:solidFill>
                <a:latin typeface="+mn-lt"/>
              </a:rPr>
              <a:t>El estudiante de las profecías de Ap. se juega la vida en la interpretación que hace de su contenido. Se requiere sabiduría para comprender en forma adecuada su lenguaje simbólico.</a:t>
            </a:r>
            <a:endParaRPr lang="es-ES" sz="44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670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718457" y="1392703"/>
            <a:ext cx="7024498" cy="389674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400" dirty="0" smtClean="0">
                <a:solidFill>
                  <a:schemeClr val="bg1"/>
                </a:solidFill>
                <a:latin typeface="+mn-lt"/>
              </a:rPr>
              <a:t>Pidamos a Dios que, al acercarnos al final de este curso, su Espíritu nos guarde de ser descuidados o indiferentes a las palabras y al mensaje de este libro.</a:t>
            </a:r>
            <a:endParaRPr lang="es-ES" sz="44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012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419642" y="6626"/>
            <a:ext cx="952383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a:solidFill>
                  <a:schemeClr val="bg1"/>
                </a:solidFill>
                <a:latin typeface="Britannic Bold" panose="020B0903060703020204" pitchFamily="34" charset="0"/>
              </a:rPr>
              <a:t>La </a:t>
            </a:r>
            <a:r>
              <a:rPr lang="es-ES" sz="3200" dirty="0" smtClean="0">
                <a:solidFill>
                  <a:schemeClr val="bg1"/>
                </a:solidFill>
                <a:latin typeface="Britannic Bold" panose="020B0903060703020204" pitchFamily="34" charset="0"/>
              </a:rPr>
              <a:t>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9642" y="6626"/>
            <a:ext cx="9228407" cy="6444841"/>
          </a:xfrm>
          <a:prstGeom prst="rect">
            <a:avLst/>
          </a:prstGeom>
          <a:noFill/>
        </p:spPr>
        <p:txBody>
          <a:bodyPr wrap="square" rtlCol="0">
            <a:spAutoFit/>
          </a:bodyPr>
          <a:lstStyle/>
          <a:p>
            <a:pPr lvl="0">
              <a:lnSpc>
                <a:spcPct val="90000"/>
              </a:lnSpc>
              <a:defRPr/>
            </a:pPr>
            <a:r>
              <a:rPr lang="es-ES" sz="4800" b="1" dirty="0" smtClean="0">
                <a:solidFill>
                  <a:srgbClr val="0070C0"/>
                </a:solidFill>
              </a:rPr>
              <a:t>13. ¿Cómo reafirma Jesús su interés en proveer orientación profética a su iglesia en este tiempo?</a:t>
            </a:r>
          </a:p>
          <a:p>
            <a:pPr lvl="0">
              <a:lnSpc>
                <a:spcPct val="90000"/>
              </a:lnSpc>
              <a:defRPr/>
            </a:pPr>
            <a:r>
              <a:rPr lang="es-ES" sz="4800" b="1" dirty="0" smtClean="0">
                <a:solidFill>
                  <a:srgbClr val="FF0000"/>
                </a:solidFill>
              </a:rPr>
              <a:t>Ap</a:t>
            </a:r>
            <a:r>
              <a:rPr lang="es-ES" sz="4800" b="1" dirty="0" smtClean="0">
                <a:solidFill>
                  <a:srgbClr val="FF0000"/>
                </a:solidFill>
              </a:rPr>
              <a:t>. </a:t>
            </a:r>
            <a:r>
              <a:rPr lang="es-ES" sz="4800" b="1" dirty="0" smtClean="0">
                <a:solidFill>
                  <a:srgbClr val="FF0000"/>
                </a:solidFill>
              </a:rPr>
              <a:t>22: 16</a:t>
            </a:r>
            <a:endParaRPr lang="es-ES" sz="4800" b="1" dirty="0" smtClean="0">
              <a:solidFill>
                <a:srgbClr val="FF0000"/>
              </a:solidFill>
            </a:endParaRPr>
          </a:p>
          <a:p>
            <a:r>
              <a:rPr lang="es-ES" sz="4800" b="1" dirty="0">
                <a:solidFill>
                  <a:srgbClr val="002060"/>
                </a:solidFill>
              </a:rPr>
              <a:t>Yo Jesús he enviado mi ángel para daros </a:t>
            </a:r>
            <a:r>
              <a:rPr lang="es-ES" sz="4800" b="1" dirty="0" smtClean="0">
                <a:solidFill>
                  <a:srgbClr val="002060"/>
                </a:solidFill>
              </a:rPr>
              <a:t>__________ </a:t>
            </a:r>
            <a:r>
              <a:rPr lang="es-ES" sz="4800" b="1" dirty="0">
                <a:solidFill>
                  <a:srgbClr val="002060"/>
                </a:solidFill>
              </a:rPr>
              <a:t>de estas cosas en las iglesias. Yo soy la raíz y el linaje de David</a:t>
            </a:r>
            <a:r>
              <a:rPr lang="es-ES" sz="4800" b="1" dirty="0" smtClean="0">
                <a:solidFill>
                  <a:srgbClr val="002060"/>
                </a:solidFill>
              </a:rPr>
              <a:t>, </a:t>
            </a:r>
            <a:r>
              <a:rPr lang="es-ES" sz="4800" b="1" dirty="0">
                <a:solidFill>
                  <a:srgbClr val="002060"/>
                </a:solidFill>
              </a:rPr>
              <a:t>la estrella resplandeciente de la mañana.</a:t>
            </a:r>
            <a:endParaRPr lang="es-ES" sz="48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3989887" y="3328508"/>
            <a:ext cx="3043958" cy="830997"/>
          </a:xfrm>
          <a:prstGeom prst="rect">
            <a:avLst/>
          </a:prstGeom>
          <a:noFill/>
        </p:spPr>
        <p:txBody>
          <a:bodyPr wrap="square" rtlCol="0">
            <a:spAutoFit/>
          </a:bodyPr>
          <a:lstStyle/>
          <a:p>
            <a:r>
              <a:rPr lang="es-ES" sz="4800" b="1" dirty="0">
                <a:solidFill>
                  <a:srgbClr val="DF6613"/>
                </a:solidFill>
              </a:rPr>
              <a:t>testimonio</a:t>
            </a:r>
            <a:endParaRPr lang="es-DO" sz="4800" dirty="0">
              <a:solidFill>
                <a:srgbClr val="DF6613"/>
              </a:solidFill>
            </a:endParaRPr>
          </a:p>
        </p:txBody>
      </p:sp>
    </p:spTree>
    <p:extLst>
      <p:ext uri="{BB962C8B-B14F-4D97-AF65-F5344CB8AC3E}">
        <p14:creationId xmlns:p14="http://schemas.microsoft.com/office/powerpoint/2010/main" val="79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419642" y="6626"/>
            <a:ext cx="952383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a:solidFill>
                  <a:schemeClr val="bg1"/>
                </a:solidFill>
                <a:latin typeface="Britannic Bold" panose="020B0903060703020204" pitchFamily="34" charset="0"/>
              </a:rPr>
              <a:t>La </a:t>
            </a:r>
            <a:r>
              <a:rPr lang="es-ES" sz="3200" dirty="0" smtClean="0">
                <a:solidFill>
                  <a:schemeClr val="bg1"/>
                </a:solidFill>
                <a:latin typeface="Britannic Bold" panose="020B0903060703020204" pitchFamily="34" charset="0"/>
              </a:rPr>
              <a:t>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9642" y="6626"/>
            <a:ext cx="9228407" cy="6444841"/>
          </a:xfrm>
          <a:prstGeom prst="rect">
            <a:avLst/>
          </a:prstGeom>
          <a:noFill/>
        </p:spPr>
        <p:txBody>
          <a:bodyPr wrap="square" rtlCol="0">
            <a:spAutoFit/>
          </a:bodyPr>
          <a:lstStyle/>
          <a:p>
            <a:pPr lvl="0">
              <a:lnSpc>
                <a:spcPct val="90000"/>
              </a:lnSpc>
              <a:defRPr/>
            </a:pPr>
            <a:r>
              <a:rPr lang="es-ES" sz="4800" b="1" dirty="0" smtClean="0">
                <a:solidFill>
                  <a:srgbClr val="0070C0"/>
                </a:solidFill>
              </a:rPr>
              <a:t>14. ¿Cuál es la última invitación que el Espíritu Santo dirige al mundo por medio de la iglesia?</a:t>
            </a:r>
          </a:p>
          <a:p>
            <a:pPr lvl="0">
              <a:lnSpc>
                <a:spcPct val="90000"/>
              </a:lnSpc>
              <a:defRPr/>
            </a:pPr>
            <a:r>
              <a:rPr lang="es-ES" sz="4800" b="1" dirty="0" smtClean="0">
                <a:solidFill>
                  <a:srgbClr val="FF0000"/>
                </a:solidFill>
              </a:rPr>
              <a:t>Ap</a:t>
            </a:r>
            <a:r>
              <a:rPr lang="es-ES" sz="4800" b="1" dirty="0" smtClean="0">
                <a:solidFill>
                  <a:srgbClr val="FF0000"/>
                </a:solidFill>
              </a:rPr>
              <a:t>. </a:t>
            </a:r>
            <a:r>
              <a:rPr lang="es-ES" sz="4800" b="1" dirty="0" smtClean="0">
                <a:solidFill>
                  <a:srgbClr val="FF0000"/>
                </a:solidFill>
              </a:rPr>
              <a:t>22: 17</a:t>
            </a:r>
            <a:endParaRPr lang="es-ES" sz="4800" b="1" dirty="0" smtClean="0">
              <a:solidFill>
                <a:srgbClr val="FF0000"/>
              </a:solidFill>
            </a:endParaRPr>
          </a:p>
          <a:p>
            <a:r>
              <a:rPr lang="es-ES" sz="4800" b="1" dirty="0">
                <a:solidFill>
                  <a:srgbClr val="002060"/>
                </a:solidFill>
              </a:rPr>
              <a:t>Y el Espíritu y la Esposa dicen: Ven. Y el que oye, diga: Ven. Y el que tiene sed, venga; y el que quiera, tome del agua de la vida </a:t>
            </a:r>
            <a:r>
              <a:rPr lang="es-ES" sz="4800" b="1" dirty="0" smtClean="0">
                <a:solidFill>
                  <a:srgbClr val="002060"/>
                </a:solidFill>
              </a:rPr>
              <a:t>_______________.</a:t>
            </a:r>
            <a:endParaRPr lang="es-ES" sz="48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2734517" y="5482788"/>
            <a:ext cx="3944292" cy="830997"/>
          </a:xfrm>
          <a:prstGeom prst="rect">
            <a:avLst/>
          </a:prstGeom>
          <a:noFill/>
        </p:spPr>
        <p:txBody>
          <a:bodyPr wrap="square" rtlCol="0">
            <a:spAutoFit/>
          </a:bodyPr>
          <a:lstStyle/>
          <a:p>
            <a:r>
              <a:rPr lang="es-ES" sz="4800" b="1" dirty="0">
                <a:solidFill>
                  <a:srgbClr val="DF6613"/>
                </a:solidFill>
              </a:rPr>
              <a:t>gratuitamente</a:t>
            </a:r>
            <a:endParaRPr lang="es-DO" sz="4800" dirty="0">
              <a:solidFill>
                <a:srgbClr val="DF6613"/>
              </a:solidFill>
            </a:endParaRPr>
          </a:p>
        </p:txBody>
      </p:sp>
    </p:spTree>
    <p:extLst>
      <p:ext uri="{BB962C8B-B14F-4D97-AF65-F5344CB8AC3E}">
        <p14:creationId xmlns:p14="http://schemas.microsoft.com/office/powerpoint/2010/main" val="18622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47"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545131" y="0"/>
            <a:ext cx="9060715" cy="6740307"/>
          </a:xfrm>
          <a:prstGeom prst="rect">
            <a:avLst/>
          </a:prstGeom>
          <a:noFill/>
        </p:spPr>
        <p:txBody>
          <a:bodyPr wrap="square" rtlCol="0">
            <a:spAutoFit/>
          </a:bodyPr>
          <a:lstStyle/>
          <a:p>
            <a:r>
              <a:rPr lang="es-ES" sz="3600" b="1" dirty="0" smtClean="0"/>
              <a:t>Se reafirma la salvación como un don de Dios.  No hay ni habrá méritos en las acciones humanas.  Si alguien ha de disfrutar los beneficios de la </a:t>
            </a:r>
            <a:r>
              <a:rPr lang="es-ES" sz="3600" b="1" dirty="0" smtClean="0">
                <a:solidFill>
                  <a:srgbClr val="C00000"/>
                </a:solidFill>
              </a:rPr>
              <a:t>reconciliación por la fe con Dios </a:t>
            </a:r>
            <a:r>
              <a:rPr lang="es-ES" sz="3600" b="1" dirty="0" smtClean="0"/>
              <a:t>aquí y ahora, y las bendiciones del mundo venidero, será en </a:t>
            </a:r>
            <a:r>
              <a:rPr lang="es-ES" sz="3600" b="1" dirty="0" smtClean="0">
                <a:solidFill>
                  <a:srgbClr val="C00000"/>
                </a:solidFill>
              </a:rPr>
              <a:t>forma gratuita</a:t>
            </a:r>
            <a:r>
              <a:rPr lang="es-ES" sz="3600" b="1" dirty="0" smtClean="0"/>
              <a:t>.  Ya Pablo lo expresó categóricamente:</a:t>
            </a:r>
          </a:p>
          <a:p>
            <a:r>
              <a:rPr lang="es-ES" sz="3600" b="1" dirty="0" smtClean="0"/>
              <a:t>“</a:t>
            </a:r>
            <a:r>
              <a:rPr lang="es-ES" sz="3600" b="1" i="1" dirty="0" smtClean="0"/>
              <a:t>pues </a:t>
            </a:r>
            <a:r>
              <a:rPr lang="es-ES" sz="3600" b="1" i="1" dirty="0"/>
              <a:t>todos han pecado y están privados de la gloria de Dios, </a:t>
            </a:r>
            <a:r>
              <a:rPr lang="es-ES" sz="3600" b="1" i="1" dirty="0" smtClean="0"/>
              <a:t>pero </a:t>
            </a:r>
            <a:r>
              <a:rPr lang="es-ES" sz="3600" b="1" i="1" dirty="0"/>
              <a:t>por su gracia son justificados </a:t>
            </a:r>
            <a:r>
              <a:rPr lang="es-ES" sz="3600" b="1" i="1" dirty="0">
                <a:solidFill>
                  <a:srgbClr val="C00000"/>
                </a:solidFill>
              </a:rPr>
              <a:t>gratuitamente</a:t>
            </a:r>
            <a:r>
              <a:rPr lang="es-ES" sz="3600" b="1" i="1" dirty="0"/>
              <a:t> mediante la redención que Cristo Jesús </a:t>
            </a:r>
            <a:r>
              <a:rPr lang="es-ES" sz="3600" b="1" i="1" dirty="0" smtClean="0"/>
              <a:t>efectuó</a:t>
            </a:r>
            <a:r>
              <a:rPr lang="es-ES" sz="3600" b="1" dirty="0" smtClean="0"/>
              <a:t>”</a:t>
            </a:r>
          </a:p>
          <a:p>
            <a:r>
              <a:rPr lang="es-ES" sz="3600" b="1" dirty="0" smtClean="0"/>
              <a:t> (Ro. 3: 23-24 NVI).</a:t>
            </a:r>
            <a:endParaRPr lang="es-ES" sz="3600" b="1" dirty="0"/>
          </a:p>
        </p:txBody>
      </p:sp>
    </p:spTree>
    <p:extLst>
      <p:ext uri="{BB962C8B-B14F-4D97-AF65-F5344CB8AC3E}">
        <p14:creationId xmlns:p14="http://schemas.microsoft.com/office/powerpoint/2010/main" val="1863684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47"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545131" y="0"/>
            <a:ext cx="9060715" cy="6186309"/>
          </a:xfrm>
          <a:prstGeom prst="rect">
            <a:avLst/>
          </a:prstGeom>
          <a:noFill/>
        </p:spPr>
        <p:txBody>
          <a:bodyPr wrap="square" rtlCol="0">
            <a:spAutoFit/>
          </a:bodyPr>
          <a:lstStyle/>
          <a:p>
            <a:r>
              <a:rPr lang="es-ES" sz="4400" b="1" dirty="0" smtClean="0"/>
              <a:t>Dios invita al ser humano a apropiarse del don de la salvación por medio de la fe.  Dios nos dio a Jesús para que, creyendo en Él, tengamos la vida eterna (</a:t>
            </a:r>
            <a:r>
              <a:rPr lang="es-ES" sz="4400" b="1" dirty="0" err="1" smtClean="0"/>
              <a:t>Jn</a:t>
            </a:r>
            <a:r>
              <a:rPr lang="es-ES" sz="4400" b="1" dirty="0" smtClean="0"/>
              <a:t>. 3: 16).  Estamos en deuda con Él, y esa deuda solo se puede saldar al </a:t>
            </a:r>
            <a:r>
              <a:rPr lang="es-ES" sz="4400" b="1" dirty="0" smtClean="0">
                <a:solidFill>
                  <a:srgbClr val="C00000"/>
                </a:solidFill>
              </a:rPr>
              <a:t>aceptar</a:t>
            </a:r>
            <a:r>
              <a:rPr lang="es-ES" sz="4400" b="1" dirty="0" smtClean="0"/>
              <a:t> en nuestros corazones la </a:t>
            </a:r>
            <a:r>
              <a:rPr lang="es-ES" sz="4400" b="1" dirty="0" smtClean="0">
                <a:solidFill>
                  <a:srgbClr val="C00000"/>
                </a:solidFill>
              </a:rPr>
              <a:t>dádiva</a:t>
            </a:r>
            <a:r>
              <a:rPr lang="es-ES" sz="4400" b="1" dirty="0" smtClean="0"/>
              <a:t> de su amor y de su Hijo Jesús.</a:t>
            </a:r>
            <a:endParaRPr lang="es-ES" sz="4400" b="1" dirty="0"/>
          </a:p>
        </p:txBody>
      </p:sp>
    </p:spTree>
    <p:extLst>
      <p:ext uri="{BB962C8B-B14F-4D97-AF65-F5344CB8AC3E}">
        <p14:creationId xmlns:p14="http://schemas.microsoft.com/office/powerpoint/2010/main" val="3418572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419642" y="6626"/>
            <a:ext cx="952383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5421" y="883980"/>
            <a:ext cx="2352148" cy="1569660"/>
          </a:xfrm>
          <a:prstGeom prst="rect">
            <a:avLst/>
          </a:prstGeom>
          <a:noFill/>
        </p:spPr>
        <p:txBody>
          <a:bodyPr wrap="square" rtlCol="0">
            <a:spAutoFit/>
          </a:bodyPr>
          <a:lstStyle/>
          <a:p>
            <a:pPr algn="ctr"/>
            <a:r>
              <a:rPr lang="es-ES" sz="3200" dirty="0">
                <a:solidFill>
                  <a:schemeClr val="bg1"/>
                </a:solidFill>
                <a:latin typeface="Britannic Bold" panose="020B0903060703020204" pitchFamily="34" charset="0"/>
              </a:rPr>
              <a:t>La </a:t>
            </a:r>
            <a:r>
              <a:rPr lang="es-ES" sz="3200" dirty="0" smtClean="0">
                <a:solidFill>
                  <a:schemeClr val="bg1"/>
                </a:solidFill>
                <a:latin typeface="Britannic Bold" panose="020B0903060703020204" pitchFamily="34" charset="0"/>
              </a:rPr>
              <a:t>brevedad del tiempo</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9642" y="6626"/>
            <a:ext cx="9228407" cy="6518708"/>
          </a:xfrm>
          <a:prstGeom prst="rect">
            <a:avLst/>
          </a:prstGeom>
          <a:noFill/>
        </p:spPr>
        <p:txBody>
          <a:bodyPr wrap="square" rtlCol="0">
            <a:spAutoFit/>
          </a:bodyPr>
          <a:lstStyle/>
          <a:p>
            <a:pPr lvl="0">
              <a:lnSpc>
                <a:spcPct val="90000"/>
              </a:lnSpc>
              <a:defRPr/>
            </a:pPr>
            <a:r>
              <a:rPr lang="es-ES" sz="4800" b="1" dirty="0" smtClean="0">
                <a:solidFill>
                  <a:srgbClr val="0070C0"/>
                </a:solidFill>
              </a:rPr>
              <a:t>15. ¿Cómo cierra el apóstol Juan “la revelación de Cristo”?</a:t>
            </a:r>
          </a:p>
          <a:p>
            <a:pPr lvl="0">
              <a:lnSpc>
                <a:spcPct val="90000"/>
              </a:lnSpc>
              <a:defRPr/>
            </a:pPr>
            <a:r>
              <a:rPr lang="es-ES" sz="4800" b="1" dirty="0" smtClean="0">
                <a:solidFill>
                  <a:srgbClr val="FF0000"/>
                </a:solidFill>
              </a:rPr>
              <a:t>Ap</a:t>
            </a:r>
            <a:r>
              <a:rPr lang="es-ES" sz="4800" b="1" dirty="0" smtClean="0">
                <a:solidFill>
                  <a:srgbClr val="FF0000"/>
                </a:solidFill>
              </a:rPr>
              <a:t>. </a:t>
            </a:r>
            <a:r>
              <a:rPr lang="es-ES" sz="4800" b="1" dirty="0" smtClean="0">
                <a:solidFill>
                  <a:srgbClr val="FF0000"/>
                </a:solidFill>
              </a:rPr>
              <a:t>22: 20-21</a:t>
            </a:r>
            <a:endParaRPr lang="es-ES" sz="4800" b="1" dirty="0" smtClean="0">
              <a:solidFill>
                <a:srgbClr val="FF0000"/>
              </a:solidFill>
            </a:endParaRPr>
          </a:p>
          <a:p>
            <a:r>
              <a:rPr lang="es-ES" sz="4800" b="1" dirty="0">
                <a:solidFill>
                  <a:srgbClr val="002060"/>
                </a:solidFill>
              </a:rPr>
              <a:t>El que da testimonio de estas cosas dice: Ciertamente </a:t>
            </a:r>
            <a:r>
              <a:rPr lang="es-ES" sz="4800" b="1" dirty="0" smtClean="0">
                <a:solidFill>
                  <a:srgbClr val="002060"/>
                </a:solidFill>
              </a:rPr>
              <a:t>______ </a:t>
            </a:r>
            <a:r>
              <a:rPr lang="es-ES" sz="4800" b="1" dirty="0">
                <a:solidFill>
                  <a:srgbClr val="002060"/>
                </a:solidFill>
              </a:rPr>
              <a:t>en breve. Amén; sí, ven, Señor </a:t>
            </a:r>
            <a:r>
              <a:rPr lang="es-ES" sz="4800" b="1" dirty="0" smtClean="0">
                <a:solidFill>
                  <a:srgbClr val="002060"/>
                </a:solidFill>
              </a:rPr>
              <a:t>Jesús. La _______ </a:t>
            </a:r>
            <a:r>
              <a:rPr lang="es-ES" sz="4800" b="1" dirty="0">
                <a:solidFill>
                  <a:srgbClr val="002060"/>
                </a:solidFill>
              </a:rPr>
              <a:t>de nuestro Señor Jesucristo sea con </a:t>
            </a:r>
            <a:r>
              <a:rPr lang="es-ES" sz="4800" b="1" dirty="0" smtClean="0">
                <a:solidFill>
                  <a:srgbClr val="002060"/>
                </a:solidFill>
              </a:rPr>
              <a:t>todos </a:t>
            </a:r>
            <a:r>
              <a:rPr lang="es-ES" sz="4800" b="1" dirty="0">
                <a:solidFill>
                  <a:srgbClr val="002060"/>
                </a:solidFill>
              </a:rPr>
              <a:t>vosotros. Amén.</a:t>
            </a:r>
            <a:endParaRPr lang="es-ES" sz="4800" b="1" dirty="0">
              <a:solidFill>
                <a:srgbClr val="002060"/>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7146389" y="2654275"/>
            <a:ext cx="1851551" cy="830997"/>
          </a:xfrm>
          <a:prstGeom prst="rect">
            <a:avLst/>
          </a:prstGeom>
          <a:noFill/>
        </p:spPr>
        <p:txBody>
          <a:bodyPr wrap="square" rtlCol="0">
            <a:spAutoFit/>
          </a:bodyPr>
          <a:lstStyle/>
          <a:p>
            <a:r>
              <a:rPr lang="es-ES" sz="4800" b="1" dirty="0">
                <a:solidFill>
                  <a:srgbClr val="DF6613"/>
                </a:solidFill>
              </a:rPr>
              <a:t>vengo</a:t>
            </a:r>
            <a:endParaRPr lang="es-DO" sz="4800" dirty="0">
              <a:solidFill>
                <a:srgbClr val="DF6613"/>
              </a:solidFill>
            </a:endParaRPr>
          </a:p>
        </p:txBody>
      </p:sp>
      <p:sp>
        <p:nvSpPr>
          <p:cNvPr id="13" name="CuadroTexto 12">
            <a:extLst>
              <a:ext uri="{FF2B5EF4-FFF2-40B4-BE49-F238E27FC236}">
                <a16:creationId xmlns:a16="http://schemas.microsoft.com/office/drawing/2014/main" id="{F39558F2-8E5E-4FAC-B541-67B7C7BEC7D3}"/>
              </a:ext>
            </a:extLst>
          </p:cNvPr>
          <p:cNvSpPr txBox="1"/>
          <p:nvPr/>
        </p:nvSpPr>
        <p:spPr>
          <a:xfrm>
            <a:off x="2802836" y="4122701"/>
            <a:ext cx="1851551" cy="830997"/>
          </a:xfrm>
          <a:prstGeom prst="rect">
            <a:avLst/>
          </a:prstGeom>
          <a:noFill/>
        </p:spPr>
        <p:txBody>
          <a:bodyPr wrap="square" rtlCol="0">
            <a:spAutoFit/>
          </a:bodyPr>
          <a:lstStyle/>
          <a:p>
            <a:r>
              <a:rPr lang="es-ES" sz="4800" b="1" dirty="0">
                <a:solidFill>
                  <a:srgbClr val="DF6613"/>
                </a:solidFill>
              </a:rPr>
              <a:t>gracia</a:t>
            </a:r>
            <a:endParaRPr lang="es-DO" sz="4800" dirty="0">
              <a:solidFill>
                <a:srgbClr val="DF6613"/>
              </a:solidFill>
            </a:endParaRPr>
          </a:p>
        </p:txBody>
      </p:sp>
    </p:spTree>
    <p:extLst>
      <p:ext uri="{BB962C8B-B14F-4D97-AF65-F5344CB8AC3E}">
        <p14:creationId xmlns:p14="http://schemas.microsoft.com/office/powerpoint/2010/main" val="22856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47"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453466" y="0"/>
            <a:ext cx="9039839" cy="6801862"/>
          </a:xfrm>
          <a:prstGeom prst="rect">
            <a:avLst/>
          </a:prstGeom>
          <a:noFill/>
        </p:spPr>
        <p:txBody>
          <a:bodyPr wrap="square" rtlCol="0">
            <a:spAutoFit/>
          </a:bodyPr>
          <a:lstStyle/>
          <a:p>
            <a:r>
              <a:rPr lang="es-DO" sz="3200" b="1" dirty="0" smtClean="0">
                <a:solidFill>
                  <a:srgbClr val="0070C0"/>
                </a:solidFill>
              </a:rPr>
              <a:t>Salmos 46: 4 RVR1977</a:t>
            </a:r>
          </a:p>
          <a:p>
            <a:r>
              <a:rPr lang="es-ES" sz="4400" b="1" dirty="0"/>
              <a:t>Hay un </a:t>
            </a:r>
            <a:r>
              <a:rPr lang="es-ES" sz="4400" b="1" dirty="0">
                <a:solidFill>
                  <a:srgbClr val="C00000"/>
                </a:solidFill>
              </a:rPr>
              <a:t>río</a:t>
            </a:r>
            <a:r>
              <a:rPr lang="es-ES" sz="4400" b="1" dirty="0"/>
              <a:t> cuyas corrientes alegran la ciudad de </a:t>
            </a:r>
            <a:r>
              <a:rPr lang="es-ES" sz="4400" b="1" dirty="0" smtClean="0"/>
              <a:t>Dios, el </a:t>
            </a:r>
            <a:r>
              <a:rPr lang="es-ES" sz="4400" b="1" dirty="0">
                <a:solidFill>
                  <a:srgbClr val="C00000"/>
                </a:solidFill>
              </a:rPr>
              <a:t>santuario</a:t>
            </a:r>
            <a:r>
              <a:rPr lang="es-ES" sz="4400" b="1" dirty="0"/>
              <a:t> de las moradas del Altísimo</a:t>
            </a:r>
            <a:r>
              <a:rPr lang="es-ES" sz="4400" b="1" dirty="0" smtClean="0"/>
              <a:t>.</a:t>
            </a:r>
          </a:p>
          <a:p>
            <a:r>
              <a:rPr lang="es-ES" sz="3200" b="1" dirty="0" smtClean="0">
                <a:solidFill>
                  <a:srgbClr val="0070C0"/>
                </a:solidFill>
              </a:rPr>
              <a:t>Joel 3: 18</a:t>
            </a:r>
          </a:p>
          <a:p>
            <a:r>
              <a:rPr lang="es-ES" sz="4000" b="1" dirty="0"/>
              <a:t>Sucederá en aquel tiempo, que los montes destilarán mosto, y los collados fluirán leche, y por todos los arroyos de Judá correrán las aguas; y saldrá una </a:t>
            </a:r>
            <a:r>
              <a:rPr lang="es-ES" sz="4000" b="1" dirty="0">
                <a:solidFill>
                  <a:srgbClr val="C00000"/>
                </a:solidFill>
              </a:rPr>
              <a:t>fuente</a:t>
            </a:r>
            <a:r>
              <a:rPr lang="es-ES" sz="4000" b="1" dirty="0"/>
              <a:t> </a:t>
            </a:r>
            <a:r>
              <a:rPr lang="es-ES" sz="4000" b="1" dirty="0">
                <a:solidFill>
                  <a:srgbClr val="C00000"/>
                </a:solidFill>
              </a:rPr>
              <a:t>de la casa de Jehová</a:t>
            </a:r>
            <a:r>
              <a:rPr lang="es-ES" sz="4000" b="1" dirty="0"/>
              <a:t>, y regará el valle de </a:t>
            </a:r>
            <a:r>
              <a:rPr lang="es-ES" sz="4000" b="1" dirty="0" err="1"/>
              <a:t>Sitim</a:t>
            </a:r>
            <a:r>
              <a:rPr lang="es-ES" sz="4000" b="1" dirty="0"/>
              <a:t>.</a:t>
            </a:r>
            <a:endParaRPr lang="en-US" sz="4000" b="1" dirty="0"/>
          </a:p>
        </p:txBody>
      </p:sp>
    </p:spTree>
    <p:extLst>
      <p:ext uri="{BB962C8B-B14F-4D97-AF65-F5344CB8AC3E}">
        <p14:creationId xmlns:p14="http://schemas.microsoft.com/office/powerpoint/2010/main" val="1794302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47"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545131" y="0"/>
            <a:ext cx="9299866" cy="6740307"/>
          </a:xfrm>
          <a:prstGeom prst="rect">
            <a:avLst/>
          </a:prstGeom>
          <a:noFill/>
        </p:spPr>
        <p:txBody>
          <a:bodyPr wrap="square" rtlCol="0">
            <a:spAutoFit/>
          </a:bodyPr>
          <a:lstStyle/>
          <a:p>
            <a:r>
              <a:rPr lang="es-ES" sz="3600" b="1" dirty="0" smtClean="0"/>
              <a:t>Juan termina reafirmando dos verdades que ya fueron proclamadas al inicio mismo del libro: la </a:t>
            </a:r>
            <a:r>
              <a:rPr lang="es-ES" sz="3600" b="1" dirty="0" smtClean="0">
                <a:solidFill>
                  <a:srgbClr val="C00000"/>
                </a:solidFill>
              </a:rPr>
              <a:t>gracia</a:t>
            </a:r>
            <a:r>
              <a:rPr lang="es-ES" sz="3600" b="1" dirty="0" smtClean="0"/>
              <a:t> de Dios y la </a:t>
            </a:r>
            <a:r>
              <a:rPr lang="es-ES" sz="3600" b="1" dirty="0" smtClean="0">
                <a:solidFill>
                  <a:srgbClr val="C00000"/>
                </a:solidFill>
              </a:rPr>
              <a:t>segunda</a:t>
            </a:r>
            <a:r>
              <a:rPr lang="es-ES" sz="3600" b="1" dirty="0" smtClean="0"/>
              <a:t> venida del Señor.  La gracia proviene del Padre, el Hijo y el Espíritu Santo (Ap. 1: 4-5).  Al final solo se proclama la “gracia de nuestro </a:t>
            </a:r>
            <a:r>
              <a:rPr lang="es-ES" sz="3600" b="1" dirty="0"/>
              <a:t>S</a:t>
            </a:r>
            <a:r>
              <a:rPr lang="es-ES" sz="3600" b="1" dirty="0" smtClean="0"/>
              <a:t>eñor Jesucristo”, lo que revela que en el Hijo  “habita toda la plenitud de la Deidad” (Col. 2: 9), y en forma tan plena, que no es necesario decir: del Padre y del Espíritu.  </a:t>
            </a:r>
            <a:r>
              <a:rPr lang="es-ES" sz="3600" b="1" u="sng" dirty="0" smtClean="0"/>
              <a:t>Cristo es Dios en el sentido más pleno de la palabra</a:t>
            </a:r>
            <a:r>
              <a:rPr lang="es-ES" sz="3600" b="1" dirty="0" smtClean="0"/>
              <a:t>.  No es necesario repetir “de Padre y el Espíritu Santo”.</a:t>
            </a:r>
            <a:endParaRPr lang="es-ES" sz="3600" b="1" dirty="0"/>
          </a:p>
        </p:txBody>
      </p:sp>
    </p:spTree>
    <p:extLst>
      <p:ext uri="{BB962C8B-B14F-4D97-AF65-F5344CB8AC3E}">
        <p14:creationId xmlns:p14="http://schemas.microsoft.com/office/powerpoint/2010/main" val="2792732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718457" y="1392703"/>
            <a:ext cx="7024498" cy="389674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800" dirty="0" smtClean="0">
                <a:solidFill>
                  <a:schemeClr val="bg1"/>
                </a:solidFill>
                <a:latin typeface="+mn-lt"/>
              </a:rPr>
              <a:t>La verdad del regreso del Señor se reafirma porque, con ese evento, se consuma la esperanza de los santos que peregrinan en la tierra.</a:t>
            </a:r>
            <a:endParaRPr lang="es-ES" sz="48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8931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718457" y="1392703"/>
            <a:ext cx="7024498" cy="389674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000" dirty="0" smtClean="0">
                <a:solidFill>
                  <a:schemeClr val="bg1"/>
                </a:solidFill>
                <a:latin typeface="+mn-lt"/>
              </a:rPr>
              <a:t>Vivir la vida o terminar de vivirla llenos de la gracia de Dios y con la mirada puesta en la “bienaventurada esperanza” (Tit</a:t>
            </a:r>
            <a:r>
              <a:rPr lang="es-ES" sz="4000" dirty="0" smtClean="0">
                <a:solidFill>
                  <a:schemeClr val="bg1"/>
                </a:solidFill>
                <a:latin typeface="+mn-lt"/>
              </a:rPr>
              <a:t>o 2: 13), es la dicha más grande del cristiano. No puede haber mayor bendición.</a:t>
            </a:r>
            <a:endParaRPr lang="es-ES" sz="40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915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246234" y="-67902"/>
            <a:ext cx="10296938"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20636" y="-2"/>
            <a:ext cx="3055502"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2158" y="6284237"/>
            <a:ext cx="1723054" cy="369332"/>
          </a:xfrm>
          <a:prstGeom prst="rect">
            <a:avLst/>
          </a:prstGeom>
          <a:noFill/>
          <a:ln>
            <a:solidFill>
              <a:srgbClr val="DF661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DF6613"/>
                </a:solidFill>
                <a:effectLst/>
                <a:uLnTx/>
                <a:uFillTx/>
                <a:latin typeface="Calibri" panose="020F0502020204030204"/>
                <a:ea typeface="+mn-ea"/>
                <a:cs typeface="+mn-cs"/>
              </a:rPr>
              <a:t>CristoWeb</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.com</a:t>
            </a:r>
            <a:endParaRPr kumimoji="0" lang="es-DO"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9892982" flipH="1">
            <a:off x="-429386" y="1303074"/>
            <a:ext cx="3704491" cy="1323439"/>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white"/>
                </a:solidFill>
                <a:effectLst/>
                <a:uLnTx/>
                <a:uFillTx/>
                <a:latin typeface="Trebuchet MS" panose="020B0603020202020204"/>
                <a:ea typeface="+mn-ea"/>
                <a:cs typeface="+mn-cs"/>
              </a:rPr>
              <a:t>Prueba corta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dirty="0">
                <a:solidFill>
                  <a:prstClr val="white"/>
                </a:solidFill>
                <a:latin typeface="Trebuchet MS" panose="020B0603020202020204"/>
              </a:rPr>
              <a:t>Asocie</a:t>
            </a:r>
            <a:endParaRPr kumimoji="0" lang="es-DO" sz="40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855619" y="4521624"/>
            <a:ext cx="2389032" cy="2283720"/>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823" y="3962553"/>
            <a:ext cx="1889924" cy="1700931"/>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2941291" y="2101489"/>
            <a:ext cx="3706553" cy="1077218"/>
          </a:xfrm>
          <a:prstGeom prst="rect">
            <a:avLst/>
          </a:prstGeom>
          <a:noFill/>
        </p:spPr>
        <p:txBody>
          <a:bodyPr wrap="square" rtlCol="0">
            <a:spAutoFit/>
          </a:bodyPr>
          <a:lstStyle/>
          <a:p>
            <a:pPr>
              <a:defRPr/>
            </a:pPr>
            <a:r>
              <a:rPr lang="es-ES" sz="3200" dirty="0">
                <a:solidFill>
                  <a:srgbClr val="DF6613"/>
                </a:solidFill>
              </a:rPr>
              <a:t>Quitar o agregar a las profecías</a:t>
            </a:r>
            <a:endParaRPr lang="es-ES" sz="3200" dirty="0">
              <a:solidFill>
                <a:srgbClr val="DF6613"/>
              </a:solidFill>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3501701" y="208198"/>
            <a:ext cx="2944887" cy="1569660"/>
          </a:xfrm>
          <a:prstGeom prst="rect">
            <a:avLst/>
          </a:prstGeom>
          <a:noFill/>
        </p:spPr>
        <p:txBody>
          <a:bodyPr wrap="square" rtlCol="0">
            <a:spAutoFit/>
          </a:bodyPr>
          <a:lstStyle/>
          <a:p>
            <a:pPr lvl="0">
              <a:defRPr/>
            </a:pPr>
            <a:r>
              <a:rPr lang="es-ES" sz="3200" dirty="0">
                <a:solidFill>
                  <a:srgbClr val="DF6613"/>
                </a:solidFill>
              </a:rPr>
              <a:t>El que es injusto sea injusto todavía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2752036" y="4777400"/>
            <a:ext cx="3532501" cy="584775"/>
          </a:xfrm>
          <a:prstGeom prst="rect">
            <a:avLst/>
          </a:prstGeom>
          <a:noFill/>
        </p:spPr>
        <p:txBody>
          <a:bodyPr wrap="square" rtlCol="0">
            <a:spAutoFit/>
          </a:bodyPr>
          <a:lstStyle/>
          <a:p>
            <a:pPr lvl="0">
              <a:defRPr/>
            </a:pPr>
            <a:r>
              <a:rPr lang="es-ES" sz="3200" dirty="0">
                <a:solidFill>
                  <a:srgbClr val="DF6613"/>
                </a:solidFill>
              </a:rPr>
              <a:t>Cristo es Dios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2835001" y="5931016"/>
            <a:ext cx="3611587" cy="584775"/>
          </a:xfrm>
          <a:prstGeom prst="rect">
            <a:avLst/>
          </a:prstGeom>
          <a:noFill/>
        </p:spPr>
        <p:txBody>
          <a:bodyPr wrap="square" rtlCol="0">
            <a:spAutoFit/>
          </a:bodyPr>
          <a:lstStyle/>
          <a:p>
            <a:pPr lvl="0">
              <a:defRPr/>
            </a:pPr>
            <a:r>
              <a:rPr lang="es-ES" sz="3200" dirty="0">
                <a:solidFill>
                  <a:srgbClr val="DF6613"/>
                </a:solidFill>
              </a:rPr>
              <a:t>El regreso de Cristo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2780284" y="3429000"/>
            <a:ext cx="3543518" cy="1077218"/>
          </a:xfrm>
          <a:prstGeom prst="rect">
            <a:avLst/>
          </a:prstGeom>
          <a:noFill/>
        </p:spPr>
        <p:txBody>
          <a:bodyPr wrap="square" rtlCol="0">
            <a:spAutoFit/>
          </a:bodyPr>
          <a:lstStyle/>
          <a:p>
            <a:pPr lvl="0">
              <a:defRPr/>
            </a:pPr>
            <a:r>
              <a:rPr lang="es-ES" sz="3200" dirty="0">
                <a:solidFill>
                  <a:srgbClr val="DF6613"/>
                </a:solidFill>
              </a:rPr>
              <a:t>reconciliación con Dios por fe</a:t>
            </a:r>
            <a:endParaRPr lang="es-ES" sz="3200" dirty="0">
              <a:solidFill>
                <a:srgbClr val="DF6613"/>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401687" y="2585907"/>
            <a:ext cx="4405783" cy="1077218"/>
          </a:xfrm>
          <a:prstGeom prst="rect">
            <a:avLst/>
          </a:prstGeom>
          <a:noFill/>
        </p:spPr>
        <p:txBody>
          <a:bodyPr wrap="square" rtlCol="0">
            <a:spAutoFit/>
          </a:bodyPr>
          <a:lstStyle/>
          <a:p>
            <a:r>
              <a:rPr lang="es-DO" sz="3200" dirty="0" smtClean="0">
                <a:solidFill>
                  <a:srgbClr val="C00000"/>
                </a:solidFill>
              </a:rPr>
              <a:t>C.</a:t>
            </a:r>
            <a:r>
              <a:rPr lang="es-ES" sz="3200" dirty="0" smtClean="0"/>
              <a:t> </a:t>
            </a:r>
            <a:r>
              <a:rPr lang="es-ES" sz="3200" dirty="0"/>
              <a:t>La vida eterna en riesgo</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7339649" y="102031"/>
            <a:ext cx="3675354" cy="1077218"/>
          </a:xfrm>
          <a:prstGeom prst="rect">
            <a:avLst/>
          </a:prstGeom>
          <a:noFill/>
        </p:spPr>
        <p:txBody>
          <a:bodyPr wrap="square" rtlCol="0">
            <a:spAutoFit/>
          </a:bodyPr>
          <a:lstStyle/>
          <a:p>
            <a:r>
              <a:rPr lang="es-DO" sz="3200" dirty="0">
                <a:solidFill>
                  <a:srgbClr val="C00000"/>
                </a:solidFill>
              </a:rPr>
              <a:t>A</a:t>
            </a:r>
            <a:r>
              <a:rPr lang="es-DO" sz="3200" dirty="0" smtClean="0">
                <a:solidFill>
                  <a:srgbClr val="C00000"/>
                </a:solidFill>
              </a:rPr>
              <a:t>. </a:t>
            </a:r>
            <a:r>
              <a:rPr lang="es-ES" sz="3200" dirty="0"/>
              <a:t>Fin del periodo de gracia</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7333448" y="1335996"/>
            <a:ext cx="4542263" cy="1077218"/>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Tan pleno como lo son el Padre y el </a:t>
            </a:r>
            <a:r>
              <a:rPr lang="es-ES" sz="3200" dirty="0" smtClean="0"/>
              <a:t>Espíritu</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7469928" y="4452649"/>
            <a:ext cx="4405783" cy="1077218"/>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Consuma nuestra esperanza</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7575410" y="5663484"/>
            <a:ext cx="3322238" cy="1077218"/>
          </a:xfrm>
          <a:prstGeom prst="rect">
            <a:avLst/>
          </a:prstGeom>
          <a:noFill/>
        </p:spPr>
        <p:txBody>
          <a:bodyPr wrap="square" rtlCol="0">
            <a:spAutoFit/>
          </a:bodyPr>
          <a:lstStyle/>
          <a:p>
            <a:r>
              <a:rPr lang="es-DO" sz="3200" dirty="0">
                <a:solidFill>
                  <a:srgbClr val="C00000"/>
                </a:solidFill>
              </a:rPr>
              <a:t>F</a:t>
            </a:r>
            <a:r>
              <a:rPr lang="es-DO" sz="3200" dirty="0" smtClean="0">
                <a:solidFill>
                  <a:srgbClr val="C00000"/>
                </a:solidFill>
              </a:rPr>
              <a:t>. </a:t>
            </a:r>
            <a:r>
              <a:rPr lang="es-ES" sz="3200" dirty="0"/>
              <a:t>trae beneficios </a:t>
            </a:r>
            <a:r>
              <a:rPr lang="es-ES" sz="3200" dirty="0" smtClean="0"/>
              <a:t>gratuitos</a:t>
            </a:r>
            <a:endParaRPr lang="es-ES"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7469928" y="3762196"/>
            <a:ext cx="4013664" cy="553998"/>
          </a:xfrm>
          <a:prstGeom prst="rect">
            <a:avLst/>
          </a:prstGeom>
          <a:noFill/>
        </p:spPr>
        <p:txBody>
          <a:bodyPr wrap="square" rtlCol="0">
            <a:spAutoFit/>
          </a:bodyPr>
          <a:lstStyle/>
          <a:p>
            <a:r>
              <a:rPr lang="es-DO" sz="3000" dirty="0">
                <a:solidFill>
                  <a:srgbClr val="C00000"/>
                </a:solidFill>
              </a:rPr>
              <a:t>D</a:t>
            </a:r>
            <a:r>
              <a:rPr lang="es-DO" sz="3000" dirty="0" smtClean="0">
                <a:solidFill>
                  <a:srgbClr val="C00000"/>
                </a:solidFill>
              </a:rPr>
              <a:t>. </a:t>
            </a:r>
            <a:r>
              <a:rPr lang="es-DO" sz="3000" dirty="0" smtClean="0"/>
              <a:t>Inicio de la gracia</a:t>
            </a:r>
            <a:endParaRPr lang="es-DO" sz="3000" dirty="0"/>
          </a:p>
        </p:txBody>
      </p:sp>
    </p:spTree>
    <p:extLst>
      <p:ext uri="{BB962C8B-B14F-4D97-AF65-F5344CB8AC3E}">
        <p14:creationId xmlns:p14="http://schemas.microsoft.com/office/powerpoint/2010/main" val="44850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26318" y="6626"/>
            <a:ext cx="1004759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68561" y="563803"/>
            <a:ext cx="2394878" cy="584775"/>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Conclusión</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9642" y="117693"/>
            <a:ext cx="8431794" cy="6740307"/>
          </a:xfrm>
          <a:prstGeom prst="rect">
            <a:avLst/>
          </a:prstGeom>
          <a:noFill/>
        </p:spPr>
        <p:txBody>
          <a:bodyPr wrap="square" rtlCol="0">
            <a:spAutoFit/>
          </a:bodyPr>
          <a:lstStyle/>
          <a:p>
            <a:pPr>
              <a:lnSpc>
                <a:spcPct val="90000"/>
              </a:lnSpc>
              <a:defRPr/>
            </a:pPr>
            <a:r>
              <a:rPr lang="es-ES" sz="4000" b="1" dirty="0" smtClean="0">
                <a:solidFill>
                  <a:srgbClr val="002060"/>
                </a:solidFill>
              </a:rPr>
              <a:t>Ap. 22 termina la descripción de las </a:t>
            </a:r>
            <a:r>
              <a:rPr lang="es-ES" sz="4000" b="1" dirty="0" smtClean="0">
                <a:solidFill>
                  <a:srgbClr val="C00000"/>
                </a:solidFill>
              </a:rPr>
              <a:t>glorias</a:t>
            </a:r>
            <a:r>
              <a:rPr lang="es-ES" sz="4000" b="1" dirty="0" smtClean="0">
                <a:solidFill>
                  <a:srgbClr val="002060"/>
                </a:solidFill>
              </a:rPr>
              <a:t> del mundo venidero, un mundo que Dios ha preparado para los que le aman; un mundo hecho posible gracias al amor y al poder de Dios.  Aunque Apocalipsis revela la dramática lucha milenaria entre las fuerzas del bien y del mal, termina su narración con los redimidos teniendo “derecho al árbol de la vida”.  Dios ha provisto una </a:t>
            </a:r>
            <a:r>
              <a:rPr lang="es-ES" sz="4000" b="1" dirty="0" smtClean="0">
                <a:solidFill>
                  <a:srgbClr val="C00000"/>
                </a:solidFill>
              </a:rPr>
              <a:t>esperanza</a:t>
            </a:r>
            <a:r>
              <a:rPr lang="es-ES" sz="4000" b="1" dirty="0" smtClean="0">
                <a:solidFill>
                  <a:srgbClr val="002060"/>
                </a:solidFill>
              </a:rPr>
              <a:t> que no puede perecer, y esa esperanza </a:t>
            </a:r>
            <a:r>
              <a:rPr lang="es-ES" sz="4000" b="1" dirty="0" smtClean="0">
                <a:solidFill>
                  <a:srgbClr val="C00000"/>
                </a:solidFill>
              </a:rPr>
              <a:t>nos sostiene</a:t>
            </a:r>
            <a:r>
              <a:rPr lang="es-ES" sz="4000" b="1" dirty="0" smtClean="0">
                <a:solidFill>
                  <a:srgbClr val="002060"/>
                </a:solidFill>
              </a:rPr>
              <a:t>.</a:t>
            </a:r>
            <a:endParaRPr lang="es-ES" sz="4000" b="1" dirty="0">
              <a:solidFill>
                <a:srgbClr val="002060"/>
              </a:solidFill>
            </a:endParaRPr>
          </a:p>
        </p:txBody>
      </p:sp>
    </p:spTree>
    <p:extLst>
      <p:ext uri="{BB962C8B-B14F-4D97-AF65-F5344CB8AC3E}">
        <p14:creationId xmlns:p14="http://schemas.microsoft.com/office/powerpoint/2010/main" val="42021281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26318" y="6626"/>
            <a:ext cx="1004759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68561" y="563803"/>
            <a:ext cx="2394878" cy="584775"/>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Conclusión</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9642" y="117693"/>
            <a:ext cx="8431794" cy="6186309"/>
          </a:xfrm>
          <a:prstGeom prst="rect">
            <a:avLst/>
          </a:prstGeom>
          <a:noFill/>
        </p:spPr>
        <p:txBody>
          <a:bodyPr wrap="square" rtlCol="0">
            <a:spAutoFit/>
          </a:bodyPr>
          <a:lstStyle/>
          <a:p>
            <a:pPr>
              <a:lnSpc>
                <a:spcPct val="90000"/>
              </a:lnSpc>
              <a:defRPr/>
            </a:pPr>
            <a:r>
              <a:rPr lang="es-ES" sz="4000" b="1" dirty="0" smtClean="0">
                <a:solidFill>
                  <a:srgbClr val="002060"/>
                </a:solidFill>
              </a:rPr>
              <a:t>Una y otra vez este capítulo expresa que </a:t>
            </a:r>
            <a:r>
              <a:rPr lang="es-ES" sz="4000" b="1" dirty="0" smtClean="0">
                <a:solidFill>
                  <a:srgbClr val="C00000"/>
                </a:solidFill>
              </a:rPr>
              <a:t>el tiempo es corto</a:t>
            </a:r>
            <a:r>
              <a:rPr lang="es-ES" sz="4000" b="1" dirty="0" smtClean="0">
                <a:solidFill>
                  <a:srgbClr val="002060"/>
                </a:solidFill>
              </a:rPr>
              <a:t>, que Jesús regresará pronto.  El Espíritu nos invita tiernamente a tomar del “</a:t>
            </a:r>
            <a:r>
              <a:rPr lang="es-ES" sz="4000" b="1" dirty="0" smtClean="0">
                <a:solidFill>
                  <a:srgbClr val="C00000"/>
                </a:solidFill>
              </a:rPr>
              <a:t>agua de la vida gratuitamente</a:t>
            </a:r>
            <a:r>
              <a:rPr lang="es-ES" sz="4000" b="1" dirty="0" smtClean="0">
                <a:solidFill>
                  <a:srgbClr val="002060"/>
                </a:solidFill>
              </a:rPr>
              <a:t>” antes de que termine el tiempo de salvación.  Es una oferta que no podemos rechazar a expensa de perder todo por nada. Los atractivos de este mundo no se comparan con las glorias de la tierra nueva descrita en Apocalipsis.</a:t>
            </a:r>
            <a:endParaRPr lang="es-ES" sz="4000" b="1" dirty="0">
              <a:solidFill>
                <a:srgbClr val="002060"/>
              </a:solidFill>
            </a:endParaRPr>
          </a:p>
        </p:txBody>
      </p:sp>
    </p:spTree>
    <p:extLst>
      <p:ext uri="{BB962C8B-B14F-4D97-AF65-F5344CB8AC3E}">
        <p14:creationId xmlns:p14="http://schemas.microsoft.com/office/powerpoint/2010/main" val="7226180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9BFB0982-7E8A-4CA5-99D2-ADC0CBA4E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03" y="-1528555"/>
            <a:ext cx="10562887" cy="7178723"/>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431238" y="1303721"/>
            <a:ext cx="7767363" cy="3934485"/>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ctr">
              <a:spcBef>
                <a:spcPts val="1000"/>
              </a:spcBef>
              <a:defRPr/>
            </a:pPr>
            <a:r>
              <a:rPr lang="es-ES" sz="7200" b="1" dirty="0" smtClean="0">
                <a:solidFill>
                  <a:schemeClr val="bg1"/>
                </a:solidFill>
              </a:rPr>
              <a:t>¿Te decides a rendir tu vida al Señor y a beber del agua de la vida?</a:t>
            </a:r>
            <a:endParaRPr lang="es-ES" sz="7200" b="1" dirty="0">
              <a:solidFill>
                <a:schemeClr val="bg1"/>
              </a:solidFill>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8421050" y="3070386"/>
            <a:ext cx="25564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mn-cs"/>
              </a:rPr>
              <a:t>Aplica</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 a </a:t>
            </a: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mn-cs"/>
              </a:rPr>
              <a:t>tu</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mn-cs"/>
              </a:rPr>
              <a:t>vida</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895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9BFB0982-7E8A-4CA5-99D2-ADC0CBA4E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03" y="-1528555"/>
            <a:ext cx="10562887" cy="7178723"/>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351693" y="1303721"/>
            <a:ext cx="7655916" cy="3934485"/>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ctr">
              <a:spcBef>
                <a:spcPts val="1000"/>
              </a:spcBef>
              <a:defRPr/>
            </a:pPr>
            <a:r>
              <a:rPr lang="es-ES" sz="6000" b="1" dirty="0" smtClean="0">
                <a:solidFill>
                  <a:schemeClr val="bg1"/>
                </a:solidFill>
              </a:rPr>
              <a:t>Que “la gracia de nuestro Señor Jesucristo sea con todos vosotros.</a:t>
            </a:r>
          </a:p>
          <a:p>
            <a:pPr lvl="0" algn="ctr">
              <a:spcBef>
                <a:spcPts val="1000"/>
              </a:spcBef>
              <a:defRPr/>
            </a:pPr>
            <a:r>
              <a:rPr lang="es-ES" sz="6000" b="1" dirty="0" smtClean="0">
                <a:solidFill>
                  <a:schemeClr val="bg1"/>
                </a:solidFill>
              </a:rPr>
              <a:t> Amén.”</a:t>
            </a:r>
            <a:endParaRPr lang="es-ES" sz="6000" b="1" dirty="0">
              <a:solidFill>
                <a:schemeClr val="bg1"/>
              </a:solidFill>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8421050" y="3070386"/>
            <a:ext cx="25564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mn-cs"/>
              </a:rPr>
              <a:t>Aplica</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 a </a:t>
            </a: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mn-cs"/>
              </a:rPr>
              <a:t>tu</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mn-cs"/>
              </a:rPr>
              <a:t>vida</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69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9885047"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523220"/>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Considera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53471" y="0"/>
            <a:ext cx="9498823" cy="701731"/>
          </a:xfrm>
          <a:prstGeom prst="rect">
            <a:avLst/>
          </a:prstGeom>
          <a:noFill/>
        </p:spPr>
        <p:txBody>
          <a:bodyPr wrap="square" rtlCol="0">
            <a:spAutoFit/>
          </a:bodyPr>
          <a:lstStyle/>
          <a:p>
            <a:pPr lvl="0">
              <a:lnSpc>
                <a:spcPct val="90000"/>
              </a:lnSpc>
              <a:spcBef>
                <a:spcPts val="600"/>
              </a:spcBef>
              <a:defRPr/>
            </a:pPr>
            <a:endParaRPr lang="es-ES" sz="4400" b="1" dirty="0">
              <a:solidFill>
                <a:srgbClr val="002060"/>
              </a:solidFill>
            </a:endParaRPr>
          </a:p>
        </p:txBody>
      </p:sp>
      <p:sp>
        <p:nvSpPr>
          <p:cNvPr id="3" name="CuadroTexto 2"/>
          <p:cNvSpPr txBox="1"/>
          <p:nvPr/>
        </p:nvSpPr>
        <p:spPr>
          <a:xfrm>
            <a:off x="2453466" y="0"/>
            <a:ext cx="9039839" cy="5139869"/>
          </a:xfrm>
          <a:prstGeom prst="rect">
            <a:avLst/>
          </a:prstGeom>
          <a:noFill/>
        </p:spPr>
        <p:txBody>
          <a:bodyPr wrap="square" rtlCol="0">
            <a:spAutoFit/>
          </a:bodyPr>
          <a:lstStyle/>
          <a:p>
            <a:endParaRPr lang="es-DO" sz="3200" b="1" dirty="0" smtClean="0">
              <a:solidFill>
                <a:srgbClr val="0070C0"/>
              </a:solidFill>
            </a:endParaRPr>
          </a:p>
          <a:p>
            <a:endParaRPr lang="es-DO" sz="3200" b="1" dirty="0">
              <a:solidFill>
                <a:srgbClr val="0070C0"/>
              </a:solidFill>
            </a:endParaRPr>
          </a:p>
          <a:p>
            <a:r>
              <a:rPr lang="es-DO" sz="4400" b="1" dirty="0" err="1" smtClean="0">
                <a:solidFill>
                  <a:srgbClr val="0070C0"/>
                </a:solidFill>
              </a:rPr>
              <a:t>Zac</a:t>
            </a:r>
            <a:r>
              <a:rPr lang="es-DO" sz="4400" b="1" dirty="0" smtClean="0">
                <a:solidFill>
                  <a:srgbClr val="0070C0"/>
                </a:solidFill>
              </a:rPr>
              <a:t> 14: 8</a:t>
            </a:r>
          </a:p>
          <a:p>
            <a:r>
              <a:rPr lang="es-ES" sz="4400" b="1" dirty="0"/>
              <a:t>Acontecerá también en aquel día, que </a:t>
            </a:r>
            <a:r>
              <a:rPr lang="es-ES" sz="4400" b="1" dirty="0">
                <a:solidFill>
                  <a:srgbClr val="C00000"/>
                </a:solidFill>
              </a:rPr>
              <a:t>saldrán de Jerusalén aguas vivas</a:t>
            </a:r>
            <a:r>
              <a:rPr lang="es-ES" sz="4400" b="1" dirty="0"/>
              <a:t>, la mitad de ellas hacia el mar oriental, y la otra mitad hacia el mar occidental, en verano y en invierno.</a:t>
            </a:r>
            <a:endParaRPr lang="en-US" sz="4000" b="1" dirty="0"/>
          </a:p>
        </p:txBody>
      </p:sp>
    </p:spTree>
    <p:extLst>
      <p:ext uri="{BB962C8B-B14F-4D97-AF65-F5344CB8AC3E}">
        <p14:creationId xmlns:p14="http://schemas.microsoft.com/office/powerpoint/2010/main" val="4000016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1556" y="1084217"/>
            <a:ext cx="7757045" cy="457200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sz="4800" dirty="0" smtClean="0">
                <a:solidFill>
                  <a:schemeClr val="bg1"/>
                </a:solidFill>
                <a:latin typeface="+mn-lt"/>
              </a:rPr>
              <a:t>En Ap. 22: 1, el </a:t>
            </a:r>
            <a:r>
              <a:rPr lang="es-ES" sz="4800" dirty="0" smtClean="0">
                <a:solidFill>
                  <a:srgbClr val="FFFF00"/>
                </a:solidFill>
                <a:latin typeface="+mn-lt"/>
              </a:rPr>
              <a:t>río de vida </a:t>
            </a:r>
            <a:r>
              <a:rPr lang="es-ES" sz="4800" dirty="0" smtClean="0">
                <a:solidFill>
                  <a:schemeClr val="bg1"/>
                </a:solidFill>
                <a:latin typeface="+mn-lt"/>
              </a:rPr>
              <a:t>constituye una referencia a la </a:t>
            </a:r>
            <a:r>
              <a:rPr lang="es-ES" sz="4800" dirty="0" smtClean="0">
                <a:solidFill>
                  <a:srgbClr val="FFFF00"/>
                </a:solidFill>
                <a:latin typeface="+mn-lt"/>
              </a:rPr>
              <a:t>vida abundante que Dios proveerá gratuitamente a su pueblo redimido</a:t>
            </a:r>
            <a:r>
              <a:rPr lang="es-ES" sz="4800" dirty="0" smtClean="0">
                <a:solidFill>
                  <a:schemeClr val="bg1"/>
                </a:solidFill>
                <a:latin typeface="+mn-lt"/>
              </a:rPr>
              <a:t>; la vida eterna que Cristo otorgará a todo aquel que cree en Él.</a:t>
            </a:r>
            <a:endParaRPr lang="es-ES" sz="48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86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1556" y="1084217"/>
            <a:ext cx="7500053" cy="457200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sz="4800" dirty="0" smtClean="0">
                <a:solidFill>
                  <a:schemeClr val="bg1"/>
                </a:solidFill>
                <a:latin typeface="+mn-lt"/>
              </a:rPr>
              <a:t>El río sale “del trono de Dios y el Cordero”.  </a:t>
            </a:r>
            <a:r>
              <a:rPr lang="es-ES" sz="4800" u="sng" dirty="0" smtClean="0">
                <a:solidFill>
                  <a:schemeClr val="bg1"/>
                </a:solidFill>
                <a:latin typeface="+mn-lt"/>
              </a:rPr>
              <a:t>No hay nada especial en las aguas por sí mismas</a:t>
            </a:r>
            <a:r>
              <a:rPr lang="es-ES" sz="4800" dirty="0" smtClean="0">
                <a:solidFill>
                  <a:schemeClr val="bg1"/>
                </a:solidFill>
                <a:latin typeface="+mn-lt"/>
              </a:rPr>
              <a:t>: </a:t>
            </a:r>
            <a:r>
              <a:rPr lang="es-ES" sz="4800" i="1" dirty="0" smtClean="0">
                <a:solidFill>
                  <a:schemeClr val="bg1"/>
                </a:solidFill>
                <a:latin typeface="+mn-lt"/>
              </a:rPr>
              <a:t>la vida que proporcionan proviene de la Fuente de la vida, Dios mismo.</a:t>
            </a:r>
            <a:endParaRPr lang="es-ES" sz="4800" i="1"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215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41556" y="1084217"/>
            <a:ext cx="7050625" cy="457200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sz="4800" dirty="0" smtClean="0">
                <a:solidFill>
                  <a:schemeClr val="bg1"/>
                </a:solidFill>
                <a:latin typeface="+mn-lt"/>
              </a:rPr>
              <a:t>La </a:t>
            </a:r>
            <a:r>
              <a:rPr lang="es-ES" sz="4800" dirty="0" smtClean="0">
                <a:solidFill>
                  <a:srgbClr val="FFFF00"/>
                </a:solidFill>
                <a:latin typeface="+mn-lt"/>
              </a:rPr>
              <a:t>presencia del río de vida en la ciudad de Dios </a:t>
            </a:r>
            <a:r>
              <a:rPr lang="es-ES" sz="4800" dirty="0" smtClean="0">
                <a:solidFill>
                  <a:schemeClr val="bg1"/>
                </a:solidFill>
                <a:latin typeface="+mn-lt"/>
              </a:rPr>
              <a:t>significa que todos </a:t>
            </a:r>
            <a:r>
              <a:rPr lang="es-ES" sz="4800" dirty="0" smtClean="0">
                <a:solidFill>
                  <a:srgbClr val="FFFF00"/>
                </a:solidFill>
                <a:latin typeface="+mn-lt"/>
              </a:rPr>
              <a:t>los que habitan en ella experimentarán la plenitud de vida</a:t>
            </a:r>
            <a:r>
              <a:rPr lang="es-ES" sz="4800" dirty="0" smtClean="0">
                <a:solidFill>
                  <a:schemeClr val="bg1"/>
                </a:solidFill>
                <a:latin typeface="+mn-lt"/>
              </a:rPr>
              <a:t>.</a:t>
            </a:r>
            <a:endParaRPr lang="es-ES" sz="48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484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3.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4.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5.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6.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11454</TotalTime>
  <Words>3654</Words>
  <Application>Microsoft Office PowerPoint</Application>
  <PresentationFormat>Panorámica</PresentationFormat>
  <Paragraphs>255</Paragraphs>
  <Slides>57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57</vt:i4>
      </vt:variant>
    </vt:vector>
  </HeadingPairs>
  <TitlesOfParts>
    <vt:vector size="65" baseType="lpstr">
      <vt:lpstr>Arial</vt:lpstr>
      <vt:lpstr>Bahnschrift SemiBold</vt:lpstr>
      <vt:lpstr>Britannic Bold</vt:lpstr>
      <vt:lpstr>Calibri</vt:lpstr>
      <vt:lpstr>Calibri Light</vt:lpstr>
      <vt:lpstr>system-ui</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jacquideshommeslive deshommes</dc:creator>
  <cp:lastModifiedBy>Ulises Aguero Arroyo</cp:lastModifiedBy>
  <cp:revision>952</cp:revision>
  <dcterms:created xsi:type="dcterms:W3CDTF">2021-01-31T22:55:27Z</dcterms:created>
  <dcterms:modified xsi:type="dcterms:W3CDTF">2021-07-11T04:26:48Z</dcterms:modified>
</cp:coreProperties>
</file>