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7" r:id="rId2"/>
    <p:sldId id="258" r:id="rId3"/>
    <p:sldId id="312" r:id="rId4"/>
    <p:sldId id="259" r:id="rId5"/>
    <p:sldId id="265" r:id="rId6"/>
    <p:sldId id="267" r:id="rId7"/>
    <p:sldId id="268" r:id="rId8"/>
    <p:sldId id="269" r:id="rId9"/>
    <p:sldId id="260" r:id="rId10"/>
    <p:sldId id="313" r:id="rId11"/>
    <p:sldId id="270" r:id="rId12"/>
    <p:sldId id="271" r:id="rId13"/>
    <p:sldId id="272" r:id="rId14"/>
    <p:sldId id="274" r:id="rId15"/>
    <p:sldId id="273"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320" r:id="rId29"/>
    <p:sldId id="287" r:id="rId30"/>
    <p:sldId id="288" r:id="rId31"/>
    <p:sldId id="316" r:id="rId32"/>
    <p:sldId id="289" r:id="rId33"/>
    <p:sldId id="290" r:id="rId34"/>
    <p:sldId id="291" r:id="rId35"/>
    <p:sldId id="292" r:id="rId36"/>
    <p:sldId id="293" r:id="rId37"/>
    <p:sldId id="295" r:id="rId38"/>
    <p:sldId id="296" r:id="rId39"/>
    <p:sldId id="297" r:id="rId40"/>
    <p:sldId id="298" r:id="rId41"/>
    <p:sldId id="299" r:id="rId42"/>
    <p:sldId id="300" r:id="rId43"/>
    <p:sldId id="314" r:id="rId44"/>
    <p:sldId id="301" r:id="rId45"/>
    <p:sldId id="302" r:id="rId46"/>
    <p:sldId id="322" r:id="rId47"/>
    <p:sldId id="303" r:id="rId48"/>
    <p:sldId id="304" r:id="rId49"/>
    <p:sldId id="321" r:id="rId50"/>
    <p:sldId id="305" r:id="rId51"/>
    <p:sldId id="318" r:id="rId52"/>
    <p:sldId id="319" r:id="rId53"/>
    <p:sldId id="311" r:id="rId54"/>
    <p:sldId id="306" r:id="rId55"/>
    <p:sldId id="307" r:id="rId56"/>
    <p:sldId id="308" r:id="rId57"/>
    <p:sldId id="309" r:id="rId58"/>
    <p:sldId id="310" r:id="rId59"/>
    <p:sldId id="262" r:id="rId60"/>
  </p:sldIdLst>
  <p:sldSz cx="12192000" cy="6858000"/>
  <p:notesSz cx="6858000" cy="9144000"/>
  <p:photoAlbum/>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6" autoAdjust="0"/>
    <p:restoredTop sz="94660"/>
  </p:normalViewPr>
  <p:slideViewPr>
    <p:cSldViewPr snapToGrid="0">
      <p:cViewPr varScale="1">
        <p:scale>
          <a:sx n="70" d="100"/>
          <a:sy n="70" d="100"/>
        </p:scale>
        <p:origin x="7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D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85D268-0FD2-4631-811C-0CB80D220B89}" type="datetimeFigureOut">
              <a:rPr lang="es-DO" smtClean="0"/>
              <a:t>17/9/2023</a:t>
            </a:fld>
            <a:endParaRPr lang="es-D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D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D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0FF45E-8DEE-49FB-98A0-EA8A0FF874F0}" type="slidenum">
              <a:rPr lang="es-DO" smtClean="0"/>
              <a:t>‹Nº›</a:t>
            </a:fld>
            <a:endParaRPr lang="es-DO"/>
          </a:p>
        </p:txBody>
      </p:sp>
    </p:spTree>
    <p:extLst>
      <p:ext uri="{BB962C8B-B14F-4D97-AF65-F5344CB8AC3E}">
        <p14:creationId xmlns:p14="http://schemas.microsoft.com/office/powerpoint/2010/main" val="1484775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DO" dirty="0"/>
          </a:p>
        </p:txBody>
      </p:sp>
      <p:sp>
        <p:nvSpPr>
          <p:cNvPr id="4" name="Marcador de número de diapositiva 3"/>
          <p:cNvSpPr>
            <a:spLocks noGrp="1"/>
          </p:cNvSpPr>
          <p:nvPr>
            <p:ph type="sldNum" sz="quarter" idx="10"/>
          </p:nvPr>
        </p:nvSpPr>
        <p:spPr/>
        <p:txBody>
          <a:bodyPr/>
          <a:lstStyle/>
          <a:p>
            <a:fld id="{6A0FF45E-8DEE-49FB-98A0-EA8A0FF874F0}" type="slidenum">
              <a:rPr lang="es-DO" smtClean="0"/>
              <a:t>2</a:t>
            </a:fld>
            <a:endParaRPr lang="es-DO"/>
          </a:p>
        </p:txBody>
      </p:sp>
    </p:spTree>
    <p:extLst>
      <p:ext uri="{BB962C8B-B14F-4D97-AF65-F5344CB8AC3E}">
        <p14:creationId xmlns:p14="http://schemas.microsoft.com/office/powerpoint/2010/main" val="2356616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20B64DB-F995-9300-1D42-E44F8B7DA26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DO"/>
          </a:p>
        </p:txBody>
      </p:sp>
      <p:sp>
        <p:nvSpPr>
          <p:cNvPr id="3" name="Subtítulo 2">
            <a:extLst>
              <a:ext uri="{FF2B5EF4-FFF2-40B4-BE49-F238E27FC236}">
                <a16:creationId xmlns:a16="http://schemas.microsoft.com/office/drawing/2014/main" xmlns="" id="{8EEF1722-41BA-C6C0-D2DD-32719BF12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DO"/>
          </a:p>
        </p:txBody>
      </p:sp>
      <p:sp>
        <p:nvSpPr>
          <p:cNvPr id="4" name="Marcador de fecha 3">
            <a:extLst>
              <a:ext uri="{FF2B5EF4-FFF2-40B4-BE49-F238E27FC236}">
                <a16:creationId xmlns:a16="http://schemas.microsoft.com/office/drawing/2014/main" xmlns="" id="{07C8CCFC-F5D7-EA98-EBBF-1A3169371249}"/>
              </a:ext>
            </a:extLst>
          </p:cNvPr>
          <p:cNvSpPr>
            <a:spLocks noGrp="1"/>
          </p:cNvSpPr>
          <p:nvPr>
            <p:ph type="dt" sz="half" idx="10"/>
          </p:nvPr>
        </p:nvSpPr>
        <p:spPr/>
        <p:txBody>
          <a:bodyPr/>
          <a:lstStyle/>
          <a:p>
            <a:fld id="{374C648D-F527-4B47-B518-4DE233CA1F8D}" type="datetimeFigureOut">
              <a:rPr lang="es-DO" smtClean="0"/>
              <a:t>17/9/2023</a:t>
            </a:fld>
            <a:endParaRPr lang="es-DO"/>
          </a:p>
        </p:txBody>
      </p:sp>
      <p:sp>
        <p:nvSpPr>
          <p:cNvPr id="5" name="Marcador de pie de página 4">
            <a:extLst>
              <a:ext uri="{FF2B5EF4-FFF2-40B4-BE49-F238E27FC236}">
                <a16:creationId xmlns:a16="http://schemas.microsoft.com/office/drawing/2014/main" xmlns="" id="{473D65ED-85C5-D7AB-05DB-64214D4E115A}"/>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xmlns="" id="{A4937796-E63F-952B-393C-00C38791BCDC}"/>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88528416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FCA37E6-073A-4303-C3E9-33E270DB1F6D}"/>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texto vertical 2">
            <a:extLst>
              <a:ext uri="{FF2B5EF4-FFF2-40B4-BE49-F238E27FC236}">
                <a16:creationId xmlns:a16="http://schemas.microsoft.com/office/drawing/2014/main" xmlns="" id="{265E51EC-FC26-140C-73C8-7ABF82B447D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xmlns="" id="{9076015D-CD22-3685-AD5F-4A01195192FB}"/>
              </a:ext>
            </a:extLst>
          </p:cNvPr>
          <p:cNvSpPr>
            <a:spLocks noGrp="1"/>
          </p:cNvSpPr>
          <p:nvPr>
            <p:ph type="dt" sz="half" idx="10"/>
          </p:nvPr>
        </p:nvSpPr>
        <p:spPr/>
        <p:txBody>
          <a:bodyPr/>
          <a:lstStyle/>
          <a:p>
            <a:fld id="{374C648D-F527-4B47-B518-4DE233CA1F8D}" type="datetimeFigureOut">
              <a:rPr lang="es-DO" smtClean="0"/>
              <a:t>17/9/2023</a:t>
            </a:fld>
            <a:endParaRPr lang="es-DO"/>
          </a:p>
        </p:txBody>
      </p:sp>
      <p:sp>
        <p:nvSpPr>
          <p:cNvPr id="5" name="Marcador de pie de página 4">
            <a:extLst>
              <a:ext uri="{FF2B5EF4-FFF2-40B4-BE49-F238E27FC236}">
                <a16:creationId xmlns:a16="http://schemas.microsoft.com/office/drawing/2014/main" xmlns="" id="{5620C387-46E3-9A04-557A-52AF2E9B2132}"/>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xmlns="" id="{7545E32F-B42B-FD7E-C077-44A380374AE3}"/>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4320251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44E9B06E-BBE5-3906-D7C2-25EF1D3CFBF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DO"/>
          </a:p>
        </p:txBody>
      </p:sp>
      <p:sp>
        <p:nvSpPr>
          <p:cNvPr id="3" name="Marcador de texto vertical 2">
            <a:extLst>
              <a:ext uri="{FF2B5EF4-FFF2-40B4-BE49-F238E27FC236}">
                <a16:creationId xmlns:a16="http://schemas.microsoft.com/office/drawing/2014/main" xmlns="" id="{9F54D7C3-FE26-0A04-4247-73F7264E947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xmlns="" id="{9C92FBFF-F707-B345-FF45-D391FB2A033B}"/>
              </a:ext>
            </a:extLst>
          </p:cNvPr>
          <p:cNvSpPr>
            <a:spLocks noGrp="1"/>
          </p:cNvSpPr>
          <p:nvPr>
            <p:ph type="dt" sz="half" idx="10"/>
          </p:nvPr>
        </p:nvSpPr>
        <p:spPr/>
        <p:txBody>
          <a:bodyPr/>
          <a:lstStyle/>
          <a:p>
            <a:fld id="{374C648D-F527-4B47-B518-4DE233CA1F8D}" type="datetimeFigureOut">
              <a:rPr lang="es-DO" smtClean="0"/>
              <a:t>17/9/2023</a:t>
            </a:fld>
            <a:endParaRPr lang="es-DO"/>
          </a:p>
        </p:txBody>
      </p:sp>
      <p:sp>
        <p:nvSpPr>
          <p:cNvPr id="5" name="Marcador de pie de página 4">
            <a:extLst>
              <a:ext uri="{FF2B5EF4-FFF2-40B4-BE49-F238E27FC236}">
                <a16:creationId xmlns:a16="http://schemas.microsoft.com/office/drawing/2014/main" xmlns="" id="{B6CDF893-0E23-EFEE-CC79-8B25169D75D6}"/>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xmlns="" id="{DDC301A6-9CF0-5528-3F60-2EA2F186DC54}"/>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460395300"/>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9D86B2B-A3B1-91A5-0D6A-8194BD263618}"/>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xmlns="" id="{9647D168-9187-0A87-EB31-B0671F0CA65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xmlns="" id="{6DA9B267-F0EA-9809-A0F6-E43BAD8D1B0F}"/>
              </a:ext>
            </a:extLst>
          </p:cNvPr>
          <p:cNvSpPr>
            <a:spLocks noGrp="1"/>
          </p:cNvSpPr>
          <p:nvPr>
            <p:ph type="dt" sz="half" idx="10"/>
          </p:nvPr>
        </p:nvSpPr>
        <p:spPr/>
        <p:txBody>
          <a:bodyPr/>
          <a:lstStyle/>
          <a:p>
            <a:fld id="{374C648D-F527-4B47-B518-4DE233CA1F8D}" type="datetimeFigureOut">
              <a:rPr lang="es-DO" smtClean="0"/>
              <a:t>17/9/2023</a:t>
            </a:fld>
            <a:endParaRPr lang="es-DO"/>
          </a:p>
        </p:txBody>
      </p:sp>
      <p:sp>
        <p:nvSpPr>
          <p:cNvPr id="5" name="Marcador de pie de página 4">
            <a:extLst>
              <a:ext uri="{FF2B5EF4-FFF2-40B4-BE49-F238E27FC236}">
                <a16:creationId xmlns:a16="http://schemas.microsoft.com/office/drawing/2014/main" xmlns="" id="{EF318AA8-F73F-EDE1-E104-6358048A105F}"/>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xmlns="" id="{6930630D-6FF0-B1B1-AF54-1B398292B9F3}"/>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63833709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CE313E8-4065-9B64-FC65-9B276616088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xmlns="" id="{52543AEA-F7A2-B5A3-913C-6506AF4F29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2B43D05E-2804-F184-6880-7D4382F02634}"/>
              </a:ext>
            </a:extLst>
          </p:cNvPr>
          <p:cNvSpPr>
            <a:spLocks noGrp="1"/>
          </p:cNvSpPr>
          <p:nvPr>
            <p:ph type="dt" sz="half" idx="10"/>
          </p:nvPr>
        </p:nvSpPr>
        <p:spPr/>
        <p:txBody>
          <a:bodyPr/>
          <a:lstStyle/>
          <a:p>
            <a:fld id="{374C648D-F527-4B47-B518-4DE233CA1F8D}" type="datetimeFigureOut">
              <a:rPr lang="es-DO" smtClean="0"/>
              <a:t>17/9/2023</a:t>
            </a:fld>
            <a:endParaRPr lang="es-DO"/>
          </a:p>
        </p:txBody>
      </p:sp>
      <p:sp>
        <p:nvSpPr>
          <p:cNvPr id="5" name="Marcador de pie de página 4">
            <a:extLst>
              <a:ext uri="{FF2B5EF4-FFF2-40B4-BE49-F238E27FC236}">
                <a16:creationId xmlns:a16="http://schemas.microsoft.com/office/drawing/2014/main" xmlns="" id="{44A34E78-98AD-F713-44B7-4E724863403B}"/>
              </a:ext>
            </a:extLst>
          </p:cNvPr>
          <p:cNvSpPr>
            <a:spLocks noGrp="1"/>
          </p:cNvSpPr>
          <p:nvPr>
            <p:ph type="ftr" sz="quarter" idx="11"/>
          </p:nvPr>
        </p:nvSpPr>
        <p:spPr/>
        <p:txBody>
          <a:bodyPr/>
          <a:lstStyle/>
          <a:p>
            <a:endParaRPr lang="es-DO"/>
          </a:p>
        </p:txBody>
      </p:sp>
      <p:sp>
        <p:nvSpPr>
          <p:cNvPr id="6" name="Marcador de número de diapositiva 5">
            <a:extLst>
              <a:ext uri="{FF2B5EF4-FFF2-40B4-BE49-F238E27FC236}">
                <a16:creationId xmlns:a16="http://schemas.microsoft.com/office/drawing/2014/main" xmlns="" id="{72797A14-24D6-8969-5A4C-3FAACB212068}"/>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62307447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9934D2C-1CE9-9998-B218-82372303F570}"/>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xmlns="" id="{CC18CA7F-68C6-3C67-7105-B0118E5E53B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contenido 3">
            <a:extLst>
              <a:ext uri="{FF2B5EF4-FFF2-40B4-BE49-F238E27FC236}">
                <a16:creationId xmlns:a16="http://schemas.microsoft.com/office/drawing/2014/main" xmlns="" id="{3146C46A-75F1-7889-26A8-9F9014F3E95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fecha 4">
            <a:extLst>
              <a:ext uri="{FF2B5EF4-FFF2-40B4-BE49-F238E27FC236}">
                <a16:creationId xmlns:a16="http://schemas.microsoft.com/office/drawing/2014/main" xmlns="" id="{3FE7623E-AF15-2B14-6170-D1EC3CE85B1D}"/>
              </a:ext>
            </a:extLst>
          </p:cNvPr>
          <p:cNvSpPr>
            <a:spLocks noGrp="1"/>
          </p:cNvSpPr>
          <p:nvPr>
            <p:ph type="dt" sz="half" idx="10"/>
          </p:nvPr>
        </p:nvSpPr>
        <p:spPr/>
        <p:txBody>
          <a:bodyPr/>
          <a:lstStyle/>
          <a:p>
            <a:fld id="{374C648D-F527-4B47-B518-4DE233CA1F8D}" type="datetimeFigureOut">
              <a:rPr lang="es-DO" smtClean="0"/>
              <a:t>17/9/2023</a:t>
            </a:fld>
            <a:endParaRPr lang="es-DO"/>
          </a:p>
        </p:txBody>
      </p:sp>
      <p:sp>
        <p:nvSpPr>
          <p:cNvPr id="6" name="Marcador de pie de página 5">
            <a:extLst>
              <a:ext uri="{FF2B5EF4-FFF2-40B4-BE49-F238E27FC236}">
                <a16:creationId xmlns:a16="http://schemas.microsoft.com/office/drawing/2014/main" xmlns="" id="{CC94DC58-A694-AF43-64DF-52DB60092F4B}"/>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xmlns="" id="{6C572F7B-DEAF-746A-3418-001AD8FED371}"/>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63509794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C946BF7-3EFD-F20B-FB68-E6CAA0A3277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xmlns="" id="{0F7A9C4F-6EC9-8A70-82DD-9FAADF32DE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3A654494-D396-2E38-6771-1C21808600F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5" name="Marcador de texto 4">
            <a:extLst>
              <a:ext uri="{FF2B5EF4-FFF2-40B4-BE49-F238E27FC236}">
                <a16:creationId xmlns:a16="http://schemas.microsoft.com/office/drawing/2014/main" xmlns="" id="{3F87B9B3-8408-ACFA-B21F-36025F1721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1D72166C-5308-9926-17E0-221126B48D0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7" name="Marcador de fecha 6">
            <a:extLst>
              <a:ext uri="{FF2B5EF4-FFF2-40B4-BE49-F238E27FC236}">
                <a16:creationId xmlns:a16="http://schemas.microsoft.com/office/drawing/2014/main" xmlns="" id="{2FC4A154-F87E-CF26-8C49-BD10628D0372}"/>
              </a:ext>
            </a:extLst>
          </p:cNvPr>
          <p:cNvSpPr>
            <a:spLocks noGrp="1"/>
          </p:cNvSpPr>
          <p:nvPr>
            <p:ph type="dt" sz="half" idx="10"/>
          </p:nvPr>
        </p:nvSpPr>
        <p:spPr/>
        <p:txBody>
          <a:bodyPr/>
          <a:lstStyle/>
          <a:p>
            <a:fld id="{374C648D-F527-4B47-B518-4DE233CA1F8D}" type="datetimeFigureOut">
              <a:rPr lang="es-DO" smtClean="0"/>
              <a:t>17/9/2023</a:t>
            </a:fld>
            <a:endParaRPr lang="es-DO"/>
          </a:p>
        </p:txBody>
      </p:sp>
      <p:sp>
        <p:nvSpPr>
          <p:cNvPr id="8" name="Marcador de pie de página 7">
            <a:extLst>
              <a:ext uri="{FF2B5EF4-FFF2-40B4-BE49-F238E27FC236}">
                <a16:creationId xmlns:a16="http://schemas.microsoft.com/office/drawing/2014/main" xmlns="" id="{F0A57817-8648-1EE9-2A01-E5F566F71F49}"/>
              </a:ext>
            </a:extLst>
          </p:cNvPr>
          <p:cNvSpPr>
            <a:spLocks noGrp="1"/>
          </p:cNvSpPr>
          <p:nvPr>
            <p:ph type="ftr" sz="quarter" idx="11"/>
          </p:nvPr>
        </p:nvSpPr>
        <p:spPr/>
        <p:txBody>
          <a:bodyPr/>
          <a:lstStyle/>
          <a:p>
            <a:endParaRPr lang="es-DO"/>
          </a:p>
        </p:txBody>
      </p:sp>
      <p:sp>
        <p:nvSpPr>
          <p:cNvPr id="9" name="Marcador de número de diapositiva 8">
            <a:extLst>
              <a:ext uri="{FF2B5EF4-FFF2-40B4-BE49-F238E27FC236}">
                <a16:creationId xmlns:a16="http://schemas.microsoft.com/office/drawing/2014/main" xmlns="" id="{B600487F-9B50-74A0-CFE3-F80084857AAD}"/>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73366346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DC00604-F777-3767-3A7C-44F07873AA77}"/>
              </a:ext>
            </a:extLst>
          </p:cNvPr>
          <p:cNvSpPr>
            <a:spLocks noGrp="1"/>
          </p:cNvSpPr>
          <p:nvPr>
            <p:ph type="title"/>
          </p:nvPr>
        </p:nvSpPr>
        <p:spPr/>
        <p:txBody>
          <a:bodyPr/>
          <a:lstStyle/>
          <a:p>
            <a:r>
              <a:rPr lang="es-ES"/>
              <a:t>Haga clic para modificar el estilo de título del patrón</a:t>
            </a:r>
            <a:endParaRPr lang="es-DO"/>
          </a:p>
        </p:txBody>
      </p:sp>
      <p:sp>
        <p:nvSpPr>
          <p:cNvPr id="3" name="Marcador de fecha 2">
            <a:extLst>
              <a:ext uri="{FF2B5EF4-FFF2-40B4-BE49-F238E27FC236}">
                <a16:creationId xmlns:a16="http://schemas.microsoft.com/office/drawing/2014/main" xmlns="" id="{01CE7D40-1661-ABF1-2151-74494A0BAE13}"/>
              </a:ext>
            </a:extLst>
          </p:cNvPr>
          <p:cNvSpPr>
            <a:spLocks noGrp="1"/>
          </p:cNvSpPr>
          <p:nvPr>
            <p:ph type="dt" sz="half" idx="10"/>
          </p:nvPr>
        </p:nvSpPr>
        <p:spPr/>
        <p:txBody>
          <a:bodyPr/>
          <a:lstStyle/>
          <a:p>
            <a:fld id="{374C648D-F527-4B47-B518-4DE233CA1F8D}" type="datetimeFigureOut">
              <a:rPr lang="es-DO" smtClean="0"/>
              <a:t>17/9/2023</a:t>
            </a:fld>
            <a:endParaRPr lang="es-DO"/>
          </a:p>
        </p:txBody>
      </p:sp>
      <p:sp>
        <p:nvSpPr>
          <p:cNvPr id="4" name="Marcador de pie de página 3">
            <a:extLst>
              <a:ext uri="{FF2B5EF4-FFF2-40B4-BE49-F238E27FC236}">
                <a16:creationId xmlns:a16="http://schemas.microsoft.com/office/drawing/2014/main" xmlns="" id="{58CB9C3A-E19D-2503-F6C3-603EA49B3B0E}"/>
              </a:ext>
            </a:extLst>
          </p:cNvPr>
          <p:cNvSpPr>
            <a:spLocks noGrp="1"/>
          </p:cNvSpPr>
          <p:nvPr>
            <p:ph type="ftr" sz="quarter" idx="11"/>
          </p:nvPr>
        </p:nvSpPr>
        <p:spPr/>
        <p:txBody>
          <a:bodyPr/>
          <a:lstStyle/>
          <a:p>
            <a:endParaRPr lang="es-DO"/>
          </a:p>
        </p:txBody>
      </p:sp>
      <p:sp>
        <p:nvSpPr>
          <p:cNvPr id="5" name="Marcador de número de diapositiva 4">
            <a:extLst>
              <a:ext uri="{FF2B5EF4-FFF2-40B4-BE49-F238E27FC236}">
                <a16:creationId xmlns:a16="http://schemas.microsoft.com/office/drawing/2014/main" xmlns="" id="{8483133B-A1F1-5570-665F-28BD5BB87EF6}"/>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88373983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FA5BB581-871A-87D3-1493-A708539BBF7E}"/>
              </a:ext>
            </a:extLst>
          </p:cNvPr>
          <p:cNvSpPr>
            <a:spLocks noGrp="1"/>
          </p:cNvSpPr>
          <p:nvPr>
            <p:ph type="dt" sz="half" idx="10"/>
          </p:nvPr>
        </p:nvSpPr>
        <p:spPr/>
        <p:txBody>
          <a:bodyPr/>
          <a:lstStyle/>
          <a:p>
            <a:fld id="{374C648D-F527-4B47-B518-4DE233CA1F8D}" type="datetimeFigureOut">
              <a:rPr lang="es-DO" smtClean="0"/>
              <a:t>17/9/2023</a:t>
            </a:fld>
            <a:endParaRPr lang="es-DO"/>
          </a:p>
        </p:txBody>
      </p:sp>
      <p:sp>
        <p:nvSpPr>
          <p:cNvPr id="3" name="Marcador de pie de página 2">
            <a:extLst>
              <a:ext uri="{FF2B5EF4-FFF2-40B4-BE49-F238E27FC236}">
                <a16:creationId xmlns:a16="http://schemas.microsoft.com/office/drawing/2014/main" xmlns="" id="{35E79D47-9580-F1C4-4530-E273C585F359}"/>
              </a:ext>
            </a:extLst>
          </p:cNvPr>
          <p:cNvSpPr>
            <a:spLocks noGrp="1"/>
          </p:cNvSpPr>
          <p:nvPr>
            <p:ph type="ftr" sz="quarter" idx="11"/>
          </p:nvPr>
        </p:nvSpPr>
        <p:spPr/>
        <p:txBody>
          <a:bodyPr/>
          <a:lstStyle/>
          <a:p>
            <a:endParaRPr lang="es-DO"/>
          </a:p>
        </p:txBody>
      </p:sp>
      <p:sp>
        <p:nvSpPr>
          <p:cNvPr id="4" name="Marcador de número de diapositiva 3">
            <a:extLst>
              <a:ext uri="{FF2B5EF4-FFF2-40B4-BE49-F238E27FC236}">
                <a16:creationId xmlns:a16="http://schemas.microsoft.com/office/drawing/2014/main" xmlns="" id="{6A5CF8A4-0D3F-6934-FBFF-CAE3F06BB0A1}"/>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836078099"/>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482BD99-7CCD-75C9-4F6B-5AA99DC2B47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contenido 2">
            <a:extLst>
              <a:ext uri="{FF2B5EF4-FFF2-40B4-BE49-F238E27FC236}">
                <a16:creationId xmlns:a16="http://schemas.microsoft.com/office/drawing/2014/main" xmlns="" id="{4B3BA3D2-9587-4DE3-3D36-87A83F4E92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texto 3">
            <a:extLst>
              <a:ext uri="{FF2B5EF4-FFF2-40B4-BE49-F238E27FC236}">
                <a16:creationId xmlns:a16="http://schemas.microsoft.com/office/drawing/2014/main" xmlns="" id="{660FCDDD-9898-81C8-3C22-65D3458222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28B5BB2A-A80C-6C7C-BE45-1DAF45D0850B}"/>
              </a:ext>
            </a:extLst>
          </p:cNvPr>
          <p:cNvSpPr>
            <a:spLocks noGrp="1"/>
          </p:cNvSpPr>
          <p:nvPr>
            <p:ph type="dt" sz="half" idx="10"/>
          </p:nvPr>
        </p:nvSpPr>
        <p:spPr/>
        <p:txBody>
          <a:bodyPr/>
          <a:lstStyle/>
          <a:p>
            <a:fld id="{374C648D-F527-4B47-B518-4DE233CA1F8D}" type="datetimeFigureOut">
              <a:rPr lang="es-DO" smtClean="0"/>
              <a:t>17/9/2023</a:t>
            </a:fld>
            <a:endParaRPr lang="es-DO"/>
          </a:p>
        </p:txBody>
      </p:sp>
      <p:sp>
        <p:nvSpPr>
          <p:cNvPr id="6" name="Marcador de pie de página 5">
            <a:extLst>
              <a:ext uri="{FF2B5EF4-FFF2-40B4-BE49-F238E27FC236}">
                <a16:creationId xmlns:a16="http://schemas.microsoft.com/office/drawing/2014/main" xmlns="" id="{04801182-D741-2678-764D-6CB2461DB8B2}"/>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xmlns="" id="{B5B5226A-BE17-C2B5-B951-1063EB4CDB52}"/>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44009489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0FF835D-2435-D4FB-C1E0-8DFBE0EAFBA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DO"/>
          </a:p>
        </p:txBody>
      </p:sp>
      <p:sp>
        <p:nvSpPr>
          <p:cNvPr id="3" name="Marcador de posición de imagen 2">
            <a:extLst>
              <a:ext uri="{FF2B5EF4-FFF2-40B4-BE49-F238E27FC236}">
                <a16:creationId xmlns:a16="http://schemas.microsoft.com/office/drawing/2014/main" xmlns="" id="{7828690B-2CFD-D723-6BE7-0E3969D76E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DO"/>
          </a:p>
        </p:txBody>
      </p:sp>
      <p:sp>
        <p:nvSpPr>
          <p:cNvPr id="4" name="Marcador de texto 3">
            <a:extLst>
              <a:ext uri="{FF2B5EF4-FFF2-40B4-BE49-F238E27FC236}">
                <a16:creationId xmlns:a16="http://schemas.microsoft.com/office/drawing/2014/main" xmlns="" id="{0166F23B-2BDD-0C81-1167-39DED81A9D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CCF96FDD-87DE-63FF-FE8B-6B6A4D2A66A3}"/>
              </a:ext>
            </a:extLst>
          </p:cNvPr>
          <p:cNvSpPr>
            <a:spLocks noGrp="1"/>
          </p:cNvSpPr>
          <p:nvPr>
            <p:ph type="dt" sz="half" idx="10"/>
          </p:nvPr>
        </p:nvSpPr>
        <p:spPr/>
        <p:txBody>
          <a:bodyPr/>
          <a:lstStyle/>
          <a:p>
            <a:fld id="{374C648D-F527-4B47-B518-4DE233CA1F8D}" type="datetimeFigureOut">
              <a:rPr lang="es-DO" smtClean="0"/>
              <a:t>17/9/2023</a:t>
            </a:fld>
            <a:endParaRPr lang="es-DO"/>
          </a:p>
        </p:txBody>
      </p:sp>
      <p:sp>
        <p:nvSpPr>
          <p:cNvPr id="6" name="Marcador de pie de página 5">
            <a:extLst>
              <a:ext uri="{FF2B5EF4-FFF2-40B4-BE49-F238E27FC236}">
                <a16:creationId xmlns:a16="http://schemas.microsoft.com/office/drawing/2014/main" xmlns="" id="{EAF2B202-42FD-5629-5A25-72407BC08275}"/>
              </a:ext>
            </a:extLst>
          </p:cNvPr>
          <p:cNvSpPr>
            <a:spLocks noGrp="1"/>
          </p:cNvSpPr>
          <p:nvPr>
            <p:ph type="ftr" sz="quarter" idx="11"/>
          </p:nvPr>
        </p:nvSpPr>
        <p:spPr/>
        <p:txBody>
          <a:bodyPr/>
          <a:lstStyle/>
          <a:p>
            <a:endParaRPr lang="es-DO"/>
          </a:p>
        </p:txBody>
      </p:sp>
      <p:sp>
        <p:nvSpPr>
          <p:cNvPr id="7" name="Marcador de número de diapositiva 6">
            <a:extLst>
              <a:ext uri="{FF2B5EF4-FFF2-40B4-BE49-F238E27FC236}">
                <a16:creationId xmlns:a16="http://schemas.microsoft.com/office/drawing/2014/main" xmlns="" id="{65040475-5C8A-6DF9-ACE2-7A7C76F30AAF}"/>
              </a:ext>
            </a:extLst>
          </p:cNvPr>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370608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5E14DDB5-5187-0B1C-1615-D1A9C1B777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DO"/>
          </a:p>
        </p:txBody>
      </p:sp>
      <p:sp>
        <p:nvSpPr>
          <p:cNvPr id="3" name="Marcador de texto 2">
            <a:extLst>
              <a:ext uri="{FF2B5EF4-FFF2-40B4-BE49-F238E27FC236}">
                <a16:creationId xmlns:a16="http://schemas.microsoft.com/office/drawing/2014/main" xmlns="" id="{80188BDF-7AB3-1FA9-CF32-E08372576F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DO"/>
          </a:p>
        </p:txBody>
      </p:sp>
      <p:sp>
        <p:nvSpPr>
          <p:cNvPr id="4" name="Marcador de fecha 3">
            <a:extLst>
              <a:ext uri="{FF2B5EF4-FFF2-40B4-BE49-F238E27FC236}">
                <a16:creationId xmlns:a16="http://schemas.microsoft.com/office/drawing/2014/main" xmlns="" id="{FC80D688-9ECA-6A30-F321-A4359F967E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C648D-F527-4B47-B518-4DE233CA1F8D}" type="datetimeFigureOut">
              <a:rPr lang="es-DO" smtClean="0"/>
              <a:t>17/9/2023</a:t>
            </a:fld>
            <a:endParaRPr lang="es-DO"/>
          </a:p>
        </p:txBody>
      </p:sp>
      <p:sp>
        <p:nvSpPr>
          <p:cNvPr id="5" name="Marcador de pie de página 4">
            <a:extLst>
              <a:ext uri="{FF2B5EF4-FFF2-40B4-BE49-F238E27FC236}">
                <a16:creationId xmlns:a16="http://schemas.microsoft.com/office/drawing/2014/main" xmlns="" id="{8743AE14-3C03-E2D7-9A06-DD2A4AC294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Marcador de número de diapositiva 5">
            <a:extLst>
              <a:ext uri="{FF2B5EF4-FFF2-40B4-BE49-F238E27FC236}">
                <a16:creationId xmlns:a16="http://schemas.microsoft.com/office/drawing/2014/main" xmlns="" id="{ACBA696E-AA85-F078-A6B5-8F13B3AB7B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17388-65FA-47A1-B58A-5588233490C4}" type="slidenum">
              <a:rPr lang="es-DO" smtClean="0"/>
              <a:t>‹Nº›</a:t>
            </a:fld>
            <a:endParaRPr lang="es-DO"/>
          </a:p>
        </p:txBody>
      </p:sp>
    </p:spTree>
    <p:extLst>
      <p:ext uri="{BB962C8B-B14F-4D97-AF65-F5344CB8AC3E}">
        <p14:creationId xmlns:p14="http://schemas.microsoft.com/office/powerpoint/2010/main" val="418062939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1">
            <a:extLst>
              <a:ext uri="{FF2B5EF4-FFF2-40B4-BE49-F238E27FC236}">
                <a16:creationId xmlns:a16="http://schemas.microsoft.com/office/drawing/2014/main" xmlns="" id="{364CF5E2-93B6-5513-1C93-6B4959FF406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0427921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1" y="49359"/>
            <a:ext cx="3850830" cy="523220"/>
          </a:xfrm>
          <a:prstGeom prst="rect">
            <a:avLst/>
          </a:prstGeom>
          <a:noFill/>
        </p:spPr>
        <p:txBody>
          <a:bodyPr wrap="square" rtlCol="0">
            <a:spAutoFit/>
          </a:bodyPr>
          <a:lstStyle/>
          <a:p>
            <a:pPr algn="ctr"/>
            <a:r>
              <a:rPr lang="es-MX" sz="2800" b="1" dirty="0" smtClean="0">
                <a:latin typeface="Bahnschrift SemiCondensed" panose="020B0502040204020203" pitchFamily="34" charset="0"/>
              </a:rPr>
              <a:t>TUG: Perspectiva antigua</a:t>
            </a:r>
            <a:endParaRPr lang="es-DO" sz="28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689317" y="1596787"/>
            <a:ext cx="8563865" cy="3416320"/>
          </a:xfrm>
          <a:prstGeom prst="rect">
            <a:avLst/>
          </a:prstGeom>
          <a:noFill/>
        </p:spPr>
        <p:txBody>
          <a:bodyPr wrap="square" rtlCol="0">
            <a:spAutoFit/>
          </a:bodyPr>
          <a:lstStyle/>
          <a:p>
            <a:r>
              <a:rPr lang="es-ES" sz="7200" b="1" dirty="0" err="1" smtClean="0">
                <a:solidFill>
                  <a:srgbClr val="00B050"/>
                </a:solidFill>
                <a:effectLst>
                  <a:outerShdw blurRad="38100" dist="38100" dir="2700000" algn="tl">
                    <a:srgbClr val="000000">
                      <a:alpha val="43137"/>
                    </a:srgbClr>
                  </a:outerShdw>
                </a:effectLst>
                <a:latin typeface="Bahnschrift SemiCondensed" panose="020B0502040204020203" pitchFamily="34" charset="0"/>
              </a:rPr>
              <a:t>Andreasen</a:t>
            </a:r>
            <a:r>
              <a:rPr lang="es-ES" sz="7200" b="1" dirty="0" smtClean="0">
                <a:effectLst>
                  <a:outerShdw blurRad="38100" dist="38100" dir="2700000" algn="tl">
                    <a:srgbClr val="000000">
                      <a:alpha val="43137"/>
                    </a:srgbClr>
                  </a:outerShdw>
                </a:effectLst>
                <a:latin typeface="Bahnschrift SemiCondensed" panose="020B0502040204020203" pitchFamily="34" charset="0"/>
              </a:rPr>
              <a:t> y su enfoque sobre </a:t>
            </a:r>
          </a:p>
          <a:p>
            <a:r>
              <a:rPr lang="es-ES" sz="7200" b="1" dirty="0" smtClean="0">
                <a:solidFill>
                  <a:schemeClr val="accent2">
                    <a:lumMod val="75000"/>
                  </a:schemeClr>
                </a:solidFill>
                <a:effectLst>
                  <a:outerShdw blurRad="38100" dist="38100" dir="2700000" algn="tl">
                    <a:srgbClr val="000000">
                      <a:alpha val="43137"/>
                    </a:srgbClr>
                  </a:outerShdw>
                </a:effectLst>
                <a:latin typeface="Bahnschrift SemiCondensed" panose="020B0502040204020203" pitchFamily="34" charset="0"/>
              </a:rPr>
              <a:t>la</a:t>
            </a:r>
            <a:r>
              <a:rPr lang="es-ES" sz="7200" b="1" dirty="0" smtClean="0">
                <a:effectLst>
                  <a:outerShdw blurRad="38100" dist="38100" dir="2700000" algn="tl">
                    <a:srgbClr val="000000">
                      <a:alpha val="43137"/>
                    </a:srgbClr>
                  </a:outerShdw>
                </a:effectLst>
                <a:latin typeface="Bahnschrift SemiCondensed" panose="020B0502040204020203" pitchFamily="34" charset="0"/>
              </a:rPr>
              <a:t> </a:t>
            </a:r>
            <a:r>
              <a:rPr lang="es-ES" sz="7200" b="1" dirty="0" smtClean="0">
                <a:solidFill>
                  <a:schemeClr val="accent2">
                    <a:lumMod val="75000"/>
                  </a:schemeClr>
                </a:solidFill>
                <a:effectLst>
                  <a:outerShdw blurRad="38100" dist="38100" dir="2700000" algn="tl">
                    <a:srgbClr val="000000">
                      <a:alpha val="43137"/>
                    </a:srgbClr>
                  </a:outerShdw>
                </a:effectLst>
                <a:latin typeface="Bahnschrift SemiCondensed" panose="020B0502040204020203" pitchFamily="34" charset="0"/>
              </a:rPr>
              <a:t>última generación</a:t>
            </a:r>
            <a:endParaRPr lang="es-DO" sz="7200" b="1" dirty="0">
              <a:solidFill>
                <a:schemeClr val="accent2">
                  <a:lumMod val="75000"/>
                </a:schemeClr>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398555312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09182" y="-86332"/>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2" y="0"/>
            <a:ext cx="3605170" cy="830997"/>
          </a:xfrm>
          <a:prstGeom prst="rect">
            <a:avLst/>
          </a:prstGeom>
          <a:noFill/>
        </p:spPr>
        <p:txBody>
          <a:bodyPr wrap="square" rtlCol="0">
            <a:spAutoFit/>
          </a:bodyPr>
          <a:lstStyle/>
          <a:p>
            <a:pPr algn="ctr"/>
            <a:r>
              <a:rPr lang="es-MX" sz="2400" b="1" dirty="0">
                <a:latin typeface="Bahnschrift SemiCondensed" panose="020B0502040204020203" pitchFamily="34" charset="0"/>
              </a:rPr>
              <a:t>TUG: </a:t>
            </a:r>
            <a:r>
              <a:rPr lang="es-MX" sz="2400" b="1" dirty="0" smtClean="0">
                <a:latin typeface="Bahnschrift SemiCondensed" panose="020B0502040204020203" pitchFamily="34" charset="0"/>
              </a:rPr>
              <a:t>Perspectiva </a:t>
            </a:r>
            <a:r>
              <a:rPr lang="es-MX" sz="2400" b="1" dirty="0">
                <a:latin typeface="Bahnschrift SemiCondensed" panose="020B0502040204020203" pitchFamily="34" charset="0"/>
              </a:rPr>
              <a:t>antigua</a:t>
            </a:r>
            <a:endParaRPr lang="es-DO" sz="2400" b="1" dirty="0">
              <a:latin typeface="Bahnschrift SemiCondensed" panose="020B0502040204020203" pitchFamily="34" charset="0"/>
            </a:endParaRPr>
          </a:p>
          <a:p>
            <a:pPr algn="ctr"/>
            <a:endParaRPr lang="es-DO" sz="24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607047" y="859809"/>
            <a:ext cx="10977905" cy="4965718"/>
          </a:xfrm>
          <a:prstGeom prst="rect">
            <a:avLst/>
          </a:prstGeom>
          <a:noFill/>
        </p:spPr>
        <p:txBody>
          <a:bodyPr wrap="square" rtlCol="0">
            <a:spAutoFit/>
          </a:bodyPr>
          <a:lstStyle/>
          <a:p>
            <a:pPr algn="just">
              <a:lnSpc>
                <a:spcPct val="150000"/>
              </a:lnSpc>
            </a:pPr>
            <a:r>
              <a:rPr lang="es-MX" sz="3600" dirty="0" smtClean="0">
                <a:solidFill>
                  <a:srgbClr val="FFC000"/>
                </a:solidFill>
                <a:latin typeface="Bahnschrift SemiCondensed" panose="020B0502040204020203" pitchFamily="34" charset="0"/>
              </a:rPr>
              <a:t>M. L. </a:t>
            </a:r>
            <a:r>
              <a:rPr lang="es-MX" sz="3600" dirty="0" err="1" smtClean="0">
                <a:solidFill>
                  <a:srgbClr val="FFC000"/>
                </a:solidFill>
                <a:latin typeface="Bahnschrift SemiCondensed" panose="020B0502040204020203" pitchFamily="34" charset="0"/>
              </a:rPr>
              <a:t>Andreasen</a:t>
            </a:r>
            <a:r>
              <a:rPr lang="es-MX" sz="3600" dirty="0" smtClean="0">
                <a:solidFill>
                  <a:srgbClr val="FFC000"/>
                </a:solidFill>
                <a:latin typeface="Bahnschrift SemiCondensed" panose="020B0502040204020203" pitchFamily="34" charset="0"/>
              </a:rPr>
              <a:t> </a:t>
            </a:r>
            <a:r>
              <a:rPr lang="es-MX" sz="3600" dirty="0" smtClean="0">
                <a:latin typeface="Bahnschrift SemiCondensed" panose="020B0502040204020203" pitchFamily="34" charset="0"/>
              </a:rPr>
              <a:t>fue el teólogo y escritor más influyente de la denominación a finales de la década de 1930 y a lo largo de toda la década de 1940. Su </a:t>
            </a:r>
            <a:r>
              <a:rPr lang="es-MX" sz="3600" dirty="0" smtClean="0">
                <a:solidFill>
                  <a:srgbClr val="FFC000"/>
                </a:solidFill>
                <a:latin typeface="Bahnschrift SemiCondensed" panose="020B0502040204020203" pitchFamily="34" charset="0"/>
              </a:rPr>
              <a:t>teoría de la última generación, </a:t>
            </a:r>
            <a:r>
              <a:rPr lang="es-MX" sz="3600" dirty="0" smtClean="0">
                <a:latin typeface="Bahnschrift SemiCondensed" panose="020B0502040204020203" pitchFamily="34" charset="0"/>
              </a:rPr>
              <a:t>ampliamente desarrollada en su libro </a:t>
            </a:r>
            <a:r>
              <a:rPr lang="es-MX" sz="3600" i="1" dirty="0" smtClean="0">
                <a:solidFill>
                  <a:srgbClr val="FF0000"/>
                </a:solidFill>
                <a:latin typeface="Bahnschrift SemiCondensed" panose="020B0502040204020203" pitchFamily="34" charset="0"/>
              </a:rPr>
              <a:t>El santuario y su servicio</a:t>
            </a:r>
            <a:r>
              <a:rPr lang="es-MX" sz="3600" dirty="0" smtClean="0">
                <a:solidFill>
                  <a:srgbClr val="FF0000"/>
                </a:solidFill>
                <a:latin typeface="Bahnschrift SemiCondensed" panose="020B0502040204020203" pitchFamily="34" charset="0"/>
              </a:rPr>
              <a:t> </a:t>
            </a:r>
            <a:r>
              <a:rPr lang="es-MX" sz="3600" dirty="0" smtClean="0">
                <a:latin typeface="Bahnschrift SemiCondensed" panose="020B0502040204020203" pitchFamily="34" charset="0"/>
              </a:rPr>
              <a:t>es considerada su contribución más destacada a la teología adventista.</a:t>
            </a:r>
            <a:endParaRPr lang="es-MX" sz="3600" dirty="0" smtClean="0">
              <a:solidFill>
                <a:srgbClr val="FFC000"/>
              </a:solidFill>
              <a:latin typeface="Bahnschrift SemiCondensed" panose="020B0502040204020203" pitchFamily="34" charset="0"/>
            </a:endParaRPr>
          </a:p>
        </p:txBody>
      </p:sp>
    </p:spTree>
    <p:extLst>
      <p:ext uri="{BB962C8B-B14F-4D97-AF65-F5344CB8AC3E}">
        <p14:creationId xmlns:p14="http://schemas.microsoft.com/office/powerpoint/2010/main" val="2313280496"/>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49359"/>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257145" y="98334"/>
            <a:ext cx="3673409" cy="830997"/>
          </a:xfrm>
          <a:prstGeom prst="rect">
            <a:avLst/>
          </a:prstGeom>
          <a:noFill/>
        </p:spPr>
        <p:txBody>
          <a:bodyPr wrap="square" rtlCol="0">
            <a:spAutoFit/>
          </a:bodyPr>
          <a:lstStyle/>
          <a:p>
            <a:pPr algn="ctr"/>
            <a:r>
              <a:rPr lang="es-MX" sz="2400" b="1" dirty="0">
                <a:latin typeface="Bahnschrift SemiCondensed" panose="020B0502040204020203" pitchFamily="34" charset="0"/>
              </a:rPr>
              <a:t>TUG: </a:t>
            </a:r>
            <a:r>
              <a:rPr lang="es-MX" sz="2400" b="1" dirty="0" err="1">
                <a:latin typeface="Bahnschrift SemiCondensed" panose="020B0502040204020203" pitchFamily="34" charset="0"/>
              </a:rPr>
              <a:t>Perspetiva</a:t>
            </a:r>
            <a:r>
              <a:rPr lang="es-MX" sz="2400" b="1" dirty="0">
                <a:latin typeface="Bahnschrift SemiCondensed" panose="020B0502040204020203" pitchFamily="34" charset="0"/>
              </a:rPr>
              <a:t> antigua</a:t>
            </a:r>
            <a:endParaRPr lang="es-DO" sz="2400" b="1" dirty="0">
              <a:latin typeface="Bahnschrift SemiCondensed" panose="020B0502040204020203" pitchFamily="34" charset="0"/>
            </a:endParaRPr>
          </a:p>
          <a:p>
            <a:pPr algn="ctr"/>
            <a:endParaRPr lang="es-DO" sz="24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663636" y="760634"/>
            <a:ext cx="10909665" cy="5632311"/>
          </a:xfrm>
          <a:prstGeom prst="rect">
            <a:avLst/>
          </a:prstGeom>
          <a:noFill/>
        </p:spPr>
        <p:txBody>
          <a:bodyPr wrap="square" rtlCol="0">
            <a:spAutoFit/>
          </a:bodyPr>
          <a:lstStyle/>
          <a:p>
            <a:pPr algn="just">
              <a:lnSpc>
                <a:spcPct val="150000"/>
              </a:lnSpc>
            </a:pPr>
            <a:r>
              <a:rPr lang="es-DO" sz="3000" dirty="0" err="1">
                <a:latin typeface="Bahnschrift SemiBold SemiConden" panose="020B0502040204020203" pitchFamily="34" charset="0"/>
              </a:rPr>
              <a:t>Andreasen</a:t>
            </a:r>
            <a:r>
              <a:rPr lang="es-DO" sz="3000" dirty="0">
                <a:latin typeface="Bahnschrift SemiBold SemiConden" panose="020B0502040204020203" pitchFamily="34" charset="0"/>
              </a:rPr>
              <a:t> desarrolla el tema de la </a:t>
            </a:r>
            <a:r>
              <a:rPr lang="es-DO" sz="3000" dirty="0">
                <a:solidFill>
                  <a:srgbClr val="FFC000"/>
                </a:solidFill>
                <a:latin typeface="Bahnschrift SemiBold SemiConden" panose="020B0502040204020203" pitchFamily="34" charset="0"/>
              </a:rPr>
              <a:t>perfección de la última generación </a:t>
            </a:r>
            <a:r>
              <a:rPr lang="es-DO" sz="3000" dirty="0">
                <a:latin typeface="Bahnschrift SemiBold SemiConden" panose="020B0502040204020203" pitchFamily="34" charset="0"/>
              </a:rPr>
              <a:t>a partir de su entendimiento de la </a:t>
            </a:r>
            <a:r>
              <a:rPr lang="es-DO" sz="3000" dirty="0">
                <a:solidFill>
                  <a:srgbClr val="FFC000"/>
                </a:solidFill>
                <a:latin typeface="Bahnschrift SemiBold SemiConden" panose="020B0502040204020203" pitchFamily="34" charset="0"/>
              </a:rPr>
              <a:t>santificación, </a:t>
            </a:r>
            <a:r>
              <a:rPr lang="es-DO" sz="3000" dirty="0">
                <a:latin typeface="Bahnschrift SemiBold SemiConden" panose="020B0502040204020203" pitchFamily="34" charset="0"/>
              </a:rPr>
              <a:t>que él define como </a:t>
            </a:r>
            <a:r>
              <a:rPr lang="es-DO" sz="3000" dirty="0">
                <a:solidFill>
                  <a:schemeClr val="accent2">
                    <a:lumMod val="60000"/>
                    <a:lumOff val="40000"/>
                  </a:schemeClr>
                </a:solidFill>
                <a:latin typeface="Bahnschrift SemiBold SemiConden" panose="020B0502040204020203" pitchFamily="34" charset="0"/>
              </a:rPr>
              <a:t>un proceso de restauración y que incluye el cuerpo, el alma y el espíritu. </a:t>
            </a:r>
            <a:r>
              <a:rPr lang="es-DO" sz="3000" dirty="0">
                <a:latin typeface="Bahnschrift SemiBold SemiConden" panose="020B0502040204020203" pitchFamily="34" charset="0"/>
              </a:rPr>
              <a:t>Una vez concluida esta obra, </a:t>
            </a:r>
            <a:r>
              <a:rPr lang="es-DO" sz="3000" dirty="0">
                <a:solidFill>
                  <a:schemeClr val="accent2">
                    <a:lumMod val="60000"/>
                    <a:lumOff val="40000"/>
                  </a:schemeClr>
                </a:solidFill>
                <a:latin typeface="Bahnschrift SemiBold SemiConden" panose="020B0502040204020203" pitchFamily="34" charset="0"/>
              </a:rPr>
              <a:t>«el hombre es “santo”, está completamente santificado y restaurado a la imagen de Dios</a:t>
            </a:r>
            <a:r>
              <a:rPr lang="es-DO" sz="3000" dirty="0" smtClean="0">
                <a:solidFill>
                  <a:schemeClr val="accent2">
                    <a:lumMod val="60000"/>
                    <a:lumOff val="40000"/>
                  </a:schemeClr>
                </a:solidFill>
                <a:latin typeface="Bahnschrift SemiBold SemiConden" panose="020B0502040204020203" pitchFamily="34" charset="0"/>
              </a:rPr>
              <a:t>».</a:t>
            </a:r>
            <a:r>
              <a:rPr lang="es-DO" sz="3000" baseline="30000" dirty="0" smtClean="0">
                <a:solidFill>
                  <a:schemeClr val="accent2">
                    <a:lumMod val="60000"/>
                    <a:lumOff val="40000"/>
                  </a:schemeClr>
                </a:solidFill>
                <a:latin typeface="Bahnschrift SemiBold SemiConden" panose="020B0502040204020203" pitchFamily="34" charset="0"/>
              </a:rPr>
              <a:t> </a:t>
            </a:r>
            <a:r>
              <a:rPr lang="es-DO" sz="3000" dirty="0" smtClean="0">
                <a:latin typeface="Bahnschrift SemiBold SemiConden" panose="020B0502040204020203" pitchFamily="34" charset="0"/>
              </a:rPr>
              <a:t>Entonces</a:t>
            </a:r>
            <a:r>
              <a:rPr lang="es-DO" sz="3000" dirty="0">
                <a:latin typeface="Bahnschrift SemiBold SemiConden" panose="020B0502040204020203" pitchFamily="34" charset="0"/>
              </a:rPr>
              <a:t>,</a:t>
            </a:r>
            <a:r>
              <a:rPr lang="es-DO" sz="3000" dirty="0" smtClean="0">
                <a:latin typeface="Bahnschrift SemiBold SemiConden" panose="020B0502040204020203" pitchFamily="34" charset="0"/>
              </a:rPr>
              <a:t> </a:t>
            </a:r>
            <a:r>
              <a:rPr lang="es-DO" sz="3000" dirty="0">
                <a:latin typeface="Bahnschrift SemiBold SemiConden" panose="020B0502040204020203" pitchFamily="34" charset="0"/>
              </a:rPr>
              <a:t>afirma audazmente: </a:t>
            </a:r>
            <a:r>
              <a:rPr lang="es-DO" sz="3000" dirty="0">
                <a:solidFill>
                  <a:schemeClr val="accent2">
                    <a:lumMod val="60000"/>
                    <a:lumOff val="40000"/>
                  </a:schemeClr>
                </a:solidFill>
                <a:latin typeface="Bahnschrift SemiBold SemiConden" panose="020B0502040204020203" pitchFamily="34" charset="0"/>
              </a:rPr>
              <a:t>«Esta demostración de lo que el evangelio puede hacer en favor de una persona es lo que el mundo necesita ver</a:t>
            </a:r>
            <a:r>
              <a:rPr lang="es-DO" sz="3000" dirty="0" smtClean="0">
                <a:solidFill>
                  <a:schemeClr val="accent2">
                    <a:lumMod val="60000"/>
                    <a:lumOff val="40000"/>
                  </a:schemeClr>
                </a:solidFill>
                <a:latin typeface="Bahnschrift SemiBold SemiConden" panose="020B0502040204020203" pitchFamily="34" charset="0"/>
              </a:rPr>
              <a:t>».</a:t>
            </a:r>
            <a:endParaRPr lang="es-DO" sz="3000" dirty="0">
              <a:solidFill>
                <a:schemeClr val="accent2">
                  <a:lumMod val="60000"/>
                  <a:lumOff val="40000"/>
                </a:schemeClr>
              </a:solidFill>
              <a:latin typeface="Bahnschrift SemiBold SemiConden" panose="020B0502040204020203" pitchFamily="34" charset="0"/>
            </a:endParaRPr>
          </a:p>
          <a:p>
            <a:pPr algn="just">
              <a:lnSpc>
                <a:spcPct val="150000"/>
              </a:lnSpc>
            </a:pPr>
            <a:endParaRPr lang="es-MX" sz="3000" dirty="0" smtClean="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2960047999"/>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2" y="95534"/>
            <a:ext cx="3577874" cy="830997"/>
          </a:xfrm>
          <a:prstGeom prst="rect">
            <a:avLst/>
          </a:prstGeom>
          <a:noFill/>
        </p:spPr>
        <p:txBody>
          <a:bodyPr wrap="square" rtlCol="0">
            <a:spAutoFit/>
          </a:bodyPr>
          <a:lstStyle/>
          <a:p>
            <a:pPr algn="ctr"/>
            <a:r>
              <a:rPr lang="es-MX" sz="2400" b="1" dirty="0">
                <a:latin typeface="Bahnschrift SemiCondensed" panose="020B0502040204020203" pitchFamily="34" charset="0"/>
              </a:rPr>
              <a:t>TUG: </a:t>
            </a:r>
            <a:r>
              <a:rPr lang="es-MX" sz="2400" b="1" dirty="0" smtClean="0">
                <a:latin typeface="Bahnschrift SemiCondensed" panose="020B0502040204020203" pitchFamily="34" charset="0"/>
              </a:rPr>
              <a:t>Perspectiva </a:t>
            </a:r>
            <a:r>
              <a:rPr lang="es-MX" sz="2400" b="1" dirty="0">
                <a:latin typeface="Bahnschrift SemiCondensed" panose="020B0502040204020203" pitchFamily="34" charset="0"/>
              </a:rPr>
              <a:t>antigua</a:t>
            </a:r>
            <a:endParaRPr lang="es-DO" sz="2400" b="1" dirty="0">
              <a:latin typeface="Bahnschrift SemiCondensed" panose="020B0502040204020203" pitchFamily="34" charset="0"/>
            </a:endParaRPr>
          </a:p>
          <a:p>
            <a:pPr algn="ctr"/>
            <a:endParaRPr lang="es-DO" sz="24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663636" y="652733"/>
            <a:ext cx="10582120" cy="5909310"/>
          </a:xfrm>
          <a:prstGeom prst="rect">
            <a:avLst/>
          </a:prstGeom>
          <a:noFill/>
        </p:spPr>
        <p:txBody>
          <a:bodyPr wrap="square" rtlCol="0">
            <a:spAutoFit/>
          </a:bodyPr>
          <a:lstStyle/>
          <a:p>
            <a:pPr algn="just">
              <a:lnSpc>
                <a:spcPct val="150000"/>
              </a:lnSpc>
            </a:pPr>
            <a:r>
              <a:rPr lang="es-DO" sz="3600" dirty="0">
                <a:latin typeface="Bahnschrift SemiBold SemiConden" panose="020B0502040204020203" pitchFamily="34" charset="0"/>
              </a:rPr>
              <a:t>Para </a:t>
            </a:r>
            <a:r>
              <a:rPr lang="es-DO" sz="3600" dirty="0" err="1">
                <a:latin typeface="Bahnschrift SemiBold SemiConden" panose="020B0502040204020203" pitchFamily="34" charset="0"/>
              </a:rPr>
              <a:t>Andreasen</a:t>
            </a:r>
            <a:r>
              <a:rPr lang="es-DO" sz="3600" dirty="0">
                <a:latin typeface="Bahnschrift SemiBold SemiConden" panose="020B0502040204020203" pitchFamily="34" charset="0"/>
              </a:rPr>
              <a:t>, la </a:t>
            </a:r>
            <a:r>
              <a:rPr lang="es-DO" sz="3600" dirty="0">
                <a:solidFill>
                  <a:srgbClr val="FFC000"/>
                </a:solidFill>
                <a:latin typeface="Bahnschrift SemiBold SemiConden" panose="020B0502040204020203" pitchFamily="34" charset="0"/>
              </a:rPr>
              <a:t>«santificación» </a:t>
            </a:r>
            <a:r>
              <a:rPr lang="es-DO" sz="3600" dirty="0">
                <a:latin typeface="Bahnschrift SemiBold SemiConden" panose="020B0502040204020203" pitchFamily="34" charset="0"/>
              </a:rPr>
              <a:t>incluye tanto el proceso como la obra terminada </a:t>
            </a:r>
            <a:r>
              <a:rPr lang="es-DO" sz="3600" dirty="0">
                <a:solidFill>
                  <a:schemeClr val="accent4">
                    <a:lumMod val="40000"/>
                    <a:lumOff val="60000"/>
                  </a:schemeClr>
                </a:solidFill>
                <a:latin typeface="Bahnschrift SemiBold SemiConden" panose="020B0502040204020203" pitchFamily="34" charset="0"/>
              </a:rPr>
              <a:t>(1 Co 1:2; 2 Co 1:1; </a:t>
            </a:r>
            <a:r>
              <a:rPr lang="es-DO" sz="3600" dirty="0" err="1">
                <a:solidFill>
                  <a:schemeClr val="accent4">
                    <a:lumMod val="40000"/>
                    <a:lumOff val="60000"/>
                  </a:schemeClr>
                </a:solidFill>
                <a:latin typeface="Bahnschrift SemiBold SemiConden" panose="020B0502040204020203" pitchFamily="34" charset="0"/>
              </a:rPr>
              <a:t>Heb</a:t>
            </a:r>
            <a:r>
              <a:rPr lang="es-DO" sz="3600" dirty="0">
                <a:solidFill>
                  <a:schemeClr val="accent4">
                    <a:lumMod val="40000"/>
                    <a:lumOff val="60000"/>
                  </a:schemeClr>
                </a:solidFill>
                <a:latin typeface="Bahnschrift SemiBold SemiConden" panose="020B0502040204020203" pitchFamily="34" charset="0"/>
              </a:rPr>
              <a:t> 3:1). </a:t>
            </a:r>
            <a:r>
              <a:rPr lang="es-DO" sz="3600" dirty="0">
                <a:latin typeface="Bahnschrift SemiBold SemiConden" panose="020B0502040204020203" pitchFamily="34" charset="0"/>
              </a:rPr>
              <a:t>Esa transformación </a:t>
            </a:r>
            <a:r>
              <a:rPr lang="es-DO" sz="3600" dirty="0">
                <a:solidFill>
                  <a:schemeClr val="accent2">
                    <a:lumMod val="60000"/>
                    <a:lumOff val="40000"/>
                  </a:schemeClr>
                </a:solidFill>
                <a:latin typeface="Bahnschrift SemiBold SemiConden" panose="020B0502040204020203" pitchFamily="34" charset="0"/>
              </a:rPr>
              <a:t>«completa no es obra de un día o un año, sino de una vida entera. Se inicia en el momento en que una persona se convierte, y continúa toda la vida; cada </a:t>
            </a:r>
            <a:r>
              <a:rPr lang="es-DO" sz="3600" dirty="0">
                <a:solidFill>
                  <a:srgbClr val="00B050"/>
                </a:solidFill>
                <a:latin typeface="Bahnschrift SemiBold SemiConden" panose="020B0502040204020203" pitchFamily="34" charset="0"/>
              </a:rPr>
              <a:t>victoria</a:t>
            </a:r>
            <a:r>
              <a:rPr lang="es-DO" sz="3600" dirty="0">
                <a:solidFill>
                  <a:schemeClr val="accent2">
                    <a:lumMod val="60000"/>
                    <a:lumOff val="40000"/>
                  </a:schemeClr>
                </a:solidFill>
                <a:latin typeface="Bahnschrift SemiBold SemiConden" panose="020B0502040204020203" pitchFamily="34" charset="0"/>
              </a:rPr>
              <a:t> apresura el proceso</a:t>
            </a:r>
            <a:r>
              <a:rPr lang="es-DO" sz="3600" dirty="0" smtClean="0">
                <a:solidFill>
                  <a:schemeClr val="accent2">
                    <a:lumMod val="60000"/>
                    <a:lumOff val="40000"/>
                  </a:schemeClr>
                </a:solidFill>
                <a:latin typeface="Bahnschrift SemiBold SemiConden" panose="020B0502040204020203" pitchFamily="34" charset="0"/>
              </a:rPr>
              <a:t>».</a:t>
            </a:r>
            <a:endParaRPr lang="es-DO" sz="3600" dirty="0">
              <a:solidFill>
                <a:schemeClr val="accent2">
                  <a:lumMod val="60000"/>
                  <a:lumOff val="40000"/>
                </a:schemeClr>
              </a:solidFill>
              <a:latin typeface="Bahnschrift SemiBold SemiConden" panose="020B0502040204020203" pitchFamily="34" charset="0"/>
            </a:endParaRPr>
          </a:p>
          <a:p>
            <a:pPr algn="just">
              <a:lnSpc>
                <a:spcPct val="150000"/>
              </a:lnSpc>
            </a:pPr>
            <a:endParaRPr lang="es-MX" sz="3600" dirty="0" smtClean="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363601446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49359"/>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2" y="49359"/>
            <a:ext cx="3646114" cy="954107"/>
          </a:xfrm>
          <a:prstGeom prst="rect">
            <a:avLst/>
          </a:prstGeom>
          <a:noFill/>
        </p:spPr>
        <p:txBody>
          <a:bodyPr wrap="square" rtlCol="0">
            <a:spAutoFit/>
          </a:bodyPr>
          <a:lstStyle/>
          <a:p>
            <a:pPr algn="ctr"/>
            <a:r>
              <a:rPr lang="es-MX" sz="2800" b="1" dirty="0">
                <a:latin typeface="Bahnschrift SemiCondensed" panose="020B0502040204020203" pitchFamily="34" charset="0"/>
              </a:rPr>
              <a:t>TUG: </a:t>
            </a:r>
            <a:r>
              <a:rPr lang="es-MX" sz="2800" b="1" dirty="0" smtClean="0">
                <a:latin typeface="Bahnschrift SemiCondensed" panose="020B0502040204020203" pitchFamily="34" charset="0"/>
              </a:rPr>
              <a:t>Perspectiva </a:t>
            </a:r>
            <a:r>
              <a:rPr lang="es-MX" sz="2800" b="1" dirty="0">
                <a:latin typeface="Bahnschrift SemiCondensed" panose="020B0502040204020203" pitchFamily="34" charset="0"/>
              </a:rPr>
              <a:t>antigua</a:t>
            </a:r>
            <a:endParaRPr lang="es-DO" sz="2800" b="1" dirty="0">
              <a:latin typeface="Bahnschrift SemiCondensed" panose="020B0502040204020203" pitchFamily="34" charset="0"/>
            </a:endParaRPr>
          </a:p>
          <a:p>
            <a:pPr algn="ctr"/>
            <a:endParaRPr lang="es-DO" sz="28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663636" y="635829"/>
            <a:ext cx="10704950" cy="6340197"/>
          </a:xfrm>
          <a:prstGeom prst="rect">
            <a:avLst/>
          </a:prstGeom>
          <a:noFill/>
        </p:spPr>
        <p:txBody>
          <a:bodyPr wrap="square" rtlCol="0">
            <a:spAutoFit/>
          </a:bodyPr>
          <a:lstStyle/>
          <a:p>
            <a:pPr algn="just"/>
            <a:endParaRPr lang="es-DO" sz="3200" b="1" dirty="0" smtClean="0">
              <a:solidFill>
                <a:srgbClr val="FF0000"/>
              </a:solidFill>
              <a:latin typeface="Bahnschrift SemiBold SemiConden" panose="020B0502040204020203" pitchFamily="34" charset="0"/>
            </a:endParaRPr>
          </a:p>
          <a:p>
            <a:pPr algn="just"/>
            <a:r>
              <a:rPr lang="es-DO" sz="3200" b="1" dirty="0" smtClean="0">
                <a:solidFill>
                  <a:srgbClr val="FF0000"/>
                </a:solidFill>
                <a:latin typeface="Bahnschrift SemiBold SemiConden" panose="020B0502040204020203" pitchFamily="34" charset="0"/>
              </a:rPr>
              <a:t>Pregunta:</a:t>
            </a:r>
          </a:p>
          <a:p>
            <a:pPr algn="just">
              <a:lnSpc>
                <a:spcPct val="150000"/>
              </a:lnSpc>
            </a:pPr>
            <a:r>
              <a:rPr lang="es-DO" sz="3200" dirty="0" smtClean="0">
                <a:latin typeface="Bahnschrift SemiBold SemiConden" panose="020B0502040204020203" pitchFamily="34" charset="0"/>
              </a:rPr>
              <a:t>Según </a:t>
            </a:r>
            <a:r>
              <a:rPr lang="es-DO" sz="3200" dirty="0" err="1" smtClean="0">
                <a:latin typeface="Bahnschrift SemiBold SemiConden" panose="020B0502040204020203" pitchFamily="34" charset="0"/>
              </a:rPr>
              <a:t>Andreasen</a:t>
            </a:r>
            <a:r>
              <a:rPr lang="es-DO" sz="3200" dirty="0" smtClean="0">
                <a:latin typeface="Bahnschrift SemiBold SemiConden" panose="020B0502040204020203" pitchFamily="34" charset="0"/>
              </a:rPr>
              <a:t>, ¿qué necesitamos hacer para obtener la victoria sobre el pecado?</a:t>
            </a:r>
          </a:p>
          <a:p>
            <a:pPr algn="just">
              <a:lnSpc>
                <a:spcPct val="150000"/>
              </a:lnSpc>
            </a:pPr>
            <a:r>
              <a:rPr lang="es-DO" sz="3200" b="1" dirty="0" smtClean="0">
                <a:solidFill>
                  <a:srgbClr val="00B050"/>
                </a:solidFill>
                <a:latin typeface="Bahnschrift SemiBold SemiConden" panose="020B0502040204020203" pitchFamily="34" charset="0"/>
              </a:rPr>
              <a:t>Respuesta:</a:t>
            </a:r>
          </a:p>
          <a:p>
            <a:pPr algn="just">
              <a:lnSpc>
                <a:spcPct val="150000"/>
              </a:lnSpc>
            </a:pPr>
            <a:r>
              <a:rPr lang="es-DO" sz="3200" dirty="0" smtClean="0">
                <a:latin typeface="Bahnschrift SemiBold SemiConden" panose="020B0502040204020203" pitchFamily="34" charset="0"/>
              </a:rPr>
              <a:t>Debemos </a:t>
            </a:r>
            <a:r>
              <a:rPr lang="es-DO" sz="3200" dirty="0">
                <a:latin typeface="Bahnschrift SemiBold SemiConden" panose="020B0502040204020203" pitchFamily="34" charset="0"/>
              </a:rPr>
              <a:t>enfrentar una debilidad a la vez, venciéndolas todas una por una. Así como alcanzamos la victoria sobre una tentación, podemos hacerlo también con todas las demás:</a:t>
            </a:r>
          </a:p>
          <a:p>
            <a:pPr algn="just">
              <a:lnSpc>
                <a:spcPct val="150000"/>
              </a:lnSpc>
            </a:pPr>
            <a:endParaRPr lang="es-MX" sz="3600" dirty="0" smtClean="0">
              <a:solidFill>
                <a:srgbClr val="FFC000"/>
              </a:solidFill>
              <a:latin typeface="Bahnschrift SemiCondensed" panose="020B0502040204020203" pitchFamily="34" charset="0"/>
            </a:endParaRPr>
          </a:p>
        </p:txBody>
      </p:sp>
    </p:spTree>
    <p:extLst>
      <p:ext uri="{BB962C8B-B14F-4D97-AF65-F5344CB8AC3E}">
        <p14:creationId xmlns:p14="http://schemas.microsoft.com/office/powerpoint/2010/main" val="418581839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anim calcmode="lin" valueType="num">
                                      <p:cBhvr>
                                        <p:cTn id="16"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7" dur="500" fill="hold"/>
                                        <p:tgtEl>
                                          <p:spTgt spid="5">
                                            <p:txEl>
                                              <p:pRg st="3" end="3"/>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500"/>
                                        <p:tgtEl>
                                          <p:spTgt spid="5">
                                            <p:txEl>
                                              <p:pRg st="4" end="4"/>
                                            </p:txEl>
                                          </p:spTgt>
                                        </p:tgtEl>
                                      </p:cBhvr>
                                    </p:animEffect>
                                    <p:anim calcmode="lin" valueType="num">
                                      <p:cBhvr>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2" dur="5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38947" y="0"/>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1" y="122830"/>
            <a:ext cx="3687057" cy="830997"/>
          </a:xfrm>
          <a:prstGeom prst="rect">
            <a:avLst/>
          </a:prstGeom>
          <a:noFill/>
        </p:spPr>
        <p:txBody>
          <a:bodyPr wrap="square" rtlCol="0">
            <a:spAutoFit/>
          </a:bodyPr>
          <a:lstStyle/>
          <a:p>
            <a:pPr algn="ctr"/>
            <a:r>
              <a:rPr lang="es-MX" sz="2400" b="1" dirty="0">
                <a:latin typeface="Bahnschrift SemiCondensed" panose="020B0502040204020203" pitchFamily="34" charset="0"/>
              </a:rPr>
              <a:t>TUG: </a:t>
            </a:r>
            <a:r>
              <a:rPr lang="es-MX" sz="2400" b="1" dirty="0" smtClean="0">
                <a:latin typeface="Bahnschrift SemiCondensed" panose="020B0502040204020203" pitchFamily="34" charset="0"/>
              </a:rPr>
              <a:t>Perspectiva </a:t>
            </a:r>
            <a:r>
              <a:rPr lang="es-MX" sz="2400" b="1" dirty="0">
                <a:latin typeface="Bahnschrift SemiCondensed" panose="020B0502040204020203" pitchFamily="34" charset="0"/>
              </a:rPr>
              <a:t>antigua</a:t>
            </a:r>
            <a:endParaRPr lang="es-DO" sz="2400" b="1" dirty="0">
              <a:latin typeface="Bahnschrift SemiCondensed" panose="020B0502040204020203" pitchFamily="34" charset="0"/>
            </a:endParaRPr>
          </a:p>
          <a:p>
            <a:pPr algn="ctr"/>
            <a:endParaRPr lang="es-DO" sz="24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627797" y="859809"/>
            <a:ext cx="10836322" cy="6093976"/>
          </a:xfrm>
          <a:prstGeom prst="rect">
            <a:avLst/>
          </a:prstGeom>
          <a:noFill/>
        </p:spPr>
        <p:txBody>
          <a:bodyPr wrap="square" rtlCol="0">
            <a:spAutoFit/>
          </a:bodyPr>
          <a:lstStyle/>
          <a:p>
            <a:pPr algn="just">
              <a:lnSpc>
                <a:spcPct val="150000"/>
              </a:lnSpc>
            </a:pPr>
            <a:r>
              <a:rPr lang="es-DO" sz="2800" dirty="0">
                <a:solidFill>
                  <a:schemeClr val="accent2">
                    <a:lumMod val="60000"/>
                    <a:lumOff val="40000"/>
                  </a:schemeClr>
                </a:solidFill>
                <a:latin typeface="Bahnschrift SemiBold SemiConden" panose="020B0502040204020203" pitchFamily="34" charset="0"/>
              </a:rPr>
              <a:t>«Cuando la obra haya sido concluida, </a:t>
            </a:r>
            <a:r>
              <a:rPr lang="es-DO" sz="2800" b="1" dirty="0">
                <a:solidFill>
                  <a:schemeClr val="accent2">
                    <a:lumMod val="60000"/>
                    <a:lumOff val="40000"/>
                  </a:schemeClr>
                </a:solidFill>
                <a:latin typeface="Bahnschrift SemiBold SemiConden" panose="020B0502040204020203" pitchFamily="34" charset="0"/>
              </a:rPr>
              <a:t>cuando haya adquirido la victoria sobre el orgullo, la ambición, el amor al mundo, sobre todo mal, estará listo para la traslación</a:t>
            </a:r>
            <a:r>
              <a:rPr lang="es-DO" sz="2800" dirty="0">
                <a:solidFill>
                  <a:schemeClr val="accent2">
                    <a:lumMod val="60000"/>
                    <a:lumOff val="40000"/>
                  </a:schemeClr>
                </a:solidFill>
                <a:latin typeface="Bahnschrift SemiBold SemiConden" panose="020B0502040204020203" pitchFamily="34" charset="0"/>
              </a:rPr>
              <a:t>. Habrá sido probado en todos los puntos. El maligno habrá venido, y no habrá hallado nada. Satanás no tendrá más tentaciones para él; las habrá vencido todas.</a:t>
            </a:r>
            <a:r>
              <a:rPr lang="es-DO" sz="2800" dirty="0">
                <a:latin typeface="Bahnschrift SemiBold SemiConden" panose="020B0502040204020203" pitchFamily="34" charset="0"/>
              </a:rPr>
              <a:t> </a:t>
            </a:r>
            <a:r>
              <a:rPr lang="es-DO" sz="2800" b="1" dirty="0">
                <a:solidFill>
                  <a:srgbClr val="FFC000"/>
                </a:solidFill>
                <a:latin typeface="Bahnschrift SemiBold SemiConden" panose="020B0502040204020203" pitchFamily="34" charset="0"/>
              </a:rPr>
              <a:t>Se destacará sin faltas aun delante del Trono de Dios</a:t>
            </a:r>
            <a:r>
              <a:rPr lang="es-DO" sz="2800" dirty="0">
                <a:solidFill>
                  <a:srgbClr val="FFC000"/>
                </a:solidFill>
                <a:latin typeface="Bahnschrift SemiBold SemiConden" panose="020B0502040204020203" pitchFamily="34" charset="0"/>
              </a:rPr>
              <a:t>.</a:t>
            </a:r>
            <a:r>
              <a:rPr lang="es-DO" sz="2800" dirty="0">
                <a:solidFill>
                  <a:schemeClr val="accent2"/>
                </a:solidFill>
                <a:latin typeface="Bahnschrift SemiBold SemiConden" panose="020B0502040204020203" pitchFamily="34" charset="0"/>
              </a:rPr>
              <a:t> </a:t>
            </a:r>
            <a:r>
              <a:rPr lang="es-DO" sz="2800" b="1" dirty="0">
                <a:solidFill>
                  <a:srgbClr val="FFC000"/>
                </a:solidFill>
                <a:latin typeface="Bahnschrift SemiBold SemiConden" panose="020B0502040204020203" pitchFamily="34" charset="0"/>
              </a:rPr>
              <a:t>Esto pondrá su sello sobre él:</a:t>
            </a:r>
            <a:r>
              <a:rPr lang="es-DO" sz="2800" b="1" dirty="0">
                <a:solidFill>
                  <a:schemeClr val="accent2">
                    <a:lumMod val="60000"/>
                    <a:lumOff val="40000"/>
                  </a:schemeClr>
                </a:solidFill>
                <a:latin typeface="Bahnschrift SemiBold SemiConden" panose="020B0502040204020203" pitchFamily="34" charset="0"/>
              </a:rPr>
              <a:t> estará salvo y sano; </a:t>
            </a:r>
            <a:r>
              <a:rPr lang="es-DO" sz="2800" dirty="0">
                <a:solidFill>
                  <a:schemeClr val="accent2">
                    <a:lumMod val="60000"/>
                    <a:lumOff val="40000"/>
                  </a:schemeClr>
                </a:solidFill>
                <a:latin typeface="Bahnschrift SemiBold SemiConden" panose="020B0502040204020203" pitchFamily="34" charset="0"/>
              </a:rPr>
              <a:t>Dios habrá terminado su obra en él. La demostración de lo que Dios puede hacer con la humanidad estará completa</a:t>
            </a:r>
            <a:r>
              <a:rPr lang="es-DO" sz="2800" dirty="0" smtClean="0">
                <a:solidFill>
                  <a:schemeClr val="accent2">
                    <a:lumMod val="60000"/>
                    <a:lumOff val="40000"/>
                  </a:schemeClr>
                </a:solidFill>
                <a:latin typeface="Bahnschrift SemiBold SemiConden" panose="020B0502040204020203" pitchFamily="34" charset="0"/>
              </a:rPr>
              <a:t>».</a:t>
            </a:r>
            <a:endParaRPr lang="es-DO" sz="2800" dirty="0">
              <a:solidFill>
                <a:schemeClr val="accent2">
                  <a:lumMod val="60000"/>
                  <a:lumOff val="40000"/>
                </a:schemeClr>
              </a:solidFill>
              <a:latin typeface="Bahnschrift SemiBold SemiConden" panose="020B0502040204020203" pitchFamily="34" charset="0"/>
            </a:endParaRPr>
          </a:p>
          <a:p>
            <a:pPr algn="just">
              <a:lnSpc>
                <a:spcPct val="150000"/>
              </a:lnSpc>
            </a:pPr>
            <a:endParaRPr lang="es-MX" sz="3600" dirty="0" smtClean="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271391888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12122" y="0"/>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2" y="0"/>
            <a:ext cx="3618817" cy="954107"/>
          </a:xfrm>
          <a:prstGeom prst="rect">
            <a:avLst/>
          </a:prstGeom>
          <a:noFill/>
        </p:spPr>
        <p:txBody>
          <a:bodyPr wrap="square" rtlCol="0">
            <a:spAutoFit/>
          </a:bodyPr>
          <a:lstStyle/>
          <a:p>
            <a:pPr algn="ctr"/>
            <a:r>
              <a:rPr lang="es-MX" sz="2800" b="1" dirty="0">
                <a:latin typeface="Bahnschrift SemiCondensed" panose="020B0502040204020203" pitchFamily="34" charset="0"/>
              </a:rPr>
              <a:t>TUG: </a:t>
            </a:r>
            <a:r>
              <a:rPr lang="es-MX" sz="2800" b="1" dirty="0" smtClean="0">
                <a:latin typeface="Bahnschrift SemiCondensed" panose="020B0502040204020203" pitchFamily="34" charset="0"/>
              </a:rPr>
              <a:t>Perspectiva </a:t>
            </a:r>
            <a:r>
              <a:rPr lang="es-MX" sz="2800" b="1" dirty="0">
                <a:latin typeface="Bahnschrift SemiCondensed" panose="020B0502040204020203" pitchFamily="34" charset="0"/>
              </a:rPr>
              <a:t>antigua</a:t>
            </a:r>
            <a:endParaRPr lang="es-DO" sz="2800" b="1" dirty="0">
              <a:latin typeface="Bahnschrift SemiCondensed" panose="020B0502040204020203" pitchFamily="34" charset="0"/>
            </a:endParaRPr>
          </a:p>
          <a:p>
            <a:pPr algn="ctr"/>
            <a:endParaRPr lang="es-DO" sz="28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663636" y="734621"/>
            <a:ext cx="10691302" cy="6324808"/>
          </a:xfrm>
          <a:prstGeom prst="rect">
            <a:avLst/>
          </a:prstGeom>
          <a:noFill/>
        </p:spPr>
        <p:txBody>
          <a:bodyPr wrap="square" rtlCol="0">
            <a:spAutoFit/>
          </a:bodyPr>
          <a:lstStyle/>
          <a:p>
            <a:pPr algn="just">
              <a:lnSpc>
                <a:spcPct val="150000"/>
              </a:lnSpc>
            </a:pPr>
            <a:r>
              <a:rPr lang="es-DO" sz="3000" dirty="0">
                <a:latin typeface="Bahnschrift SemiBold SemiConden" panose="020B0502040204020203" pitchFamily="34" charset="0"/>
              </a:rPr>
              <a:t>Lo que ocurre de manera individual en cada creyente es lo mismo que ocurrirá con </a:t>
            </a:r>
            <a:r>
              <a:rPr lang="es-DO" sz="3000" b="1" dirty="0">
                <a:solidFill>
                  <a:srgbClr val="FFC000"/>
                </a:solidFill>
                <a:latin typeface="Bahnschrift SemiBold SemiConden" panose="020B0502040204020203" pitchFamily="34" charset="0"/>
              </a:rPr>
              <a:t>la última generación.</a:t>
            </a:r>
            <a:r>
              <a:rPr lang="es-DO" sz="3000" b="1" dirty="0">
                <a:latin typeface="Bahnschrift SemiBold SemiConden" panose="020B0502040204020203" pitchFamily="34" charset="0"/>
              </a:rPr>
              <a:t> </a:t>
            </a:r>
            <a:r>
              <a:rPr lang="es-DO" sz="3000" b="1" dirty="0">
                <a:solidFill>
                  <a:srgbClr val="FFC000"/>
                </a:solidFill>
                <a:latin typeface="Bahnschrift SemiBold SemiConden" panose="020B0502040204020203" pitchFamily="34" charset="0"/>
              </a:rPr>
              <a:t>Por medio de ellos, «Dios hará la demostración final de lo que puede hacer con la humanidad». </a:t>
            </a:r>
            <a:r>
              <a:rPr lang="es-DO" sz="3000" dirty="0">
                <a:latin typeface="Bahnschrift SemiBold SemiConden" panose="020B0502040204020203" pitchFamily="34" charset="0"/>
              </a:rPr>
              <a:t>Para ello, Dios tomará «a los más débiles de los débiles, a aquellos que llevan todos los pecados de sus antepasados […] Demostrará que es posible vivir sin pecar; es decir, harán la demostración que el mundo ha estado esperando y para la cual Dios ha estado haciendo los preparativos</a:t>
            </a:r>
            <a:r>
              <a:rPr lang="es-DO" sz="3000" dirty="0" smtClean="0">
                <a:latin typeface="Bahnschrift SemiBold SemiConden" panose="020B0502040204020203" pitchFamily="34" charset="0"/>
              </a:rPr>
              <a:t>».</a:t>
            </a:r>
            <a:endParaRPr lang="es-DO" sz="3000" dirty="0">
              <a:latin typeface="Bahnschrift SemiBold SemiConden" panose="020B0502040204020203" pitchFamily="34" charset="0"/>
            </a:endParaRPr>
          </a:p>
          <a:p>
            <a:pPr algn="just">
              <a:lnSpc>
                <a:spcPct val="150000"/>
              </a:lnSpc>
            </a:pPr>
            <a:endParaRPr lang="es-MX" sz="3000" dirty="0" smtClean="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250139447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1" y="49359"/>
            <a:ext cx="3367889" cy="523220"/>
          </a:xfrm>
          <a:prstGeom prst="rect">
            <a:avLst/>
          </a:prstGeom>
          <a:noFill/>
        </p:spPr>
        <p:txBody>
          <a:bodyPr wrap="square" rtlCol="0">
            <a:spAutoFit/>
          </a:bodyPr>
          <a:lstStyle/>
          <a:p>
            <a:pPr algn="ctr"/>
            <a:r>
              <a:rPr lang="es-MX" sz="2800" b="1" dirty="0" smtClean="0">
                <a:latin typeface="Bahnschrift SemiCondensed" panose="020B0502040204020203" pitchFamily="34" charset="0"/>
              </a:rPr>
              <a:t>CONTRADICCIÓN</a:t>
            </a:r>
            <a:endParaRPr lang="es-DO" sz="28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1078173" y="621939"/>
            <a:ext cx="9648967" cy="5632311"/>
          </a:xfrm>
          <a:prstGeom prst="rect">
            <a:avLst/>
          </a:prstGeom>
          <a:noFill/>
        </p:spPr>
        <p:txBody>
          <a:bodyPr wrap="square" rtlCol="0">
            <a:spAutoFit/>
          </a:bodyPr>
          <a:lstStyle/>
          <a:p>
            <a:pPr algn="just">
              <a:lnSpc>
                <a:spcPct val="150000"/>
              </a:lnSpc>
            </a:pPr>
            <a:r>
              <a:rPr lang="es-ES" sz="3000" dirty="0" err="1" smtClean="0">
                <a:latin typeface="Bahnschrift SemiBold SemiConden" panose="020B0502040204020203" pitchFamily="34" charset="0"/>
              </a:rPr>
              <a:t>Andreasen</a:t>
            </a:r>
            <a:r>
              <a:rPr lang="es-ES" sz="3000" dirty="0" smtClean="0">
                <a:latin typeface="Bahnschrift SemiBold SemiConden" panose="020B0502040204020203" pitchFamily="34" charset="0"/>
              </a:rPr>
              <a:t> </a:t>
            </a:r>
            <a:r>
              <a:rPr lang="es-DO" sz="3000" dirty="0" smtClean="0">
                <a:latin typeface="Bahnschrift SemiBold SemiConden" panose="020B0502040204020203" pitchFamily="34" charset="0"/>
              </a:rPr>
              <a:t>plantea </a:t>
            </a:r>
            <a:r>
              <a:rPr lang="es-DO" sz="3000" dirty="0">
                <a:latin typeface="Bahnschrift SemiBold SemiConden" panose="020B0502040204020203" pitchFamily="34" charset="0"/>
              </a:rPr>
              <a:t>que la obediencia que brindará </a:t>
            </a:r>
            <a:r>
              <a:rPr lang="es-DO" sz="3000" b="1" dirty="0">
                <a:solidFill>
                  <a:srgbClr val="00B050"/>
                </a:solidFill>
                <a:latin typeface="Bahnschrift SemiBold SemiConden" panose="020B0502040204020203" pitchFamily="34" charset="0"/>
              </a:rPr>
              <a:t>la generación final</a:t>
            </a:r>
            <a:r>
              <a:rPr lang="es-DO" sz="3000" dirty="0">
                <a:solidFill>
                  <a:srgbClr val="00B050"/>
                </a:solidFill>
                <a:latin typeface="Bahnschrift SemiBold SemiConden" panose="020B0502040204020203" pitchFamily="34" charset="0"/>
              </a:rPr>
              <a:t>, </a:t>
            </a:r>
            <a:r>
              <a:rPr lang="es-DO" sz="3000" dirty="0">
                <a:latin typeface="Bahnschrift SemiBold SemiConden" panose="020B0502040204020203" pitchFamily="34" charset="0"/>
              </a:rPr>
              <a:t>revelará a los ángeles y al mundo </a:t>
            </a:r>
            <a:r>
              <a:rPr lang="es-DO" sz="3000" dirty="0">
                <a:solidFill>
                  <a:srgbClr val="FFC000"/>
                </a:solidFill>
                <a:latin typeface="Bahnschrift SemiBold SemiConden" panose="020B0502040204020203" pitchFamily="34" charset="0"/>
              </a:rPr>
              <a:t>«que nada de lo que el maligno haga puede conmover a los escogidos de Dios». </a:t>
            </a:r>
            <a:r>
              <a:rPr lang="es-DO" sz="3000" dirty="0" smtClean="0">
                <a:latin typeface="Bahnschrift SemiBold SemiConden" panose="020B0502040204020203" pitchFamily="34" charset="0"/>
              </a:rPr>
              <a:t>No </a:t>
            </a:r>
            <a:r>
              <a:rPr lang="es-DO" sz="3000" dirty="0">
                <a:latin typeface="Bahnschrift SemiBold SemiConden" panose="020B0502040204020203" pitchFamily="34" charset="0"/>
              </a:rPr>
              <a:t>obstante, curiosamente, usa el ejemplo del </a:t>
            </a:r>
            <a:r>
              <a:rPr lang="es-DO" sz="3000" dirty="0">
                <a:solidFill>
                  <a:srgbClr val="92D050"/>
                </a:solidFill>
                <a:latin typeface="Bahnschrift SemiBold SemiConden" panose="020B0502040204020203" pitchFamily="34" charset="0"/>
              </a:rPr>
              <a:t>patriarca Job</a:t>
            </a:r>
            <a:r>
              <a:rPr lang="es-DO" sz="3000" dirty="0">
                <a:latin typeface="Bahnschrift SemiBold SemiConden" panose="020B0502040204020203" pitchFamily="34" charset="0"/>
              </a:rPr>
              <a:t>, un hombre del pasado remoto de la historia bíblica. También, señala a otros fieles de </a:t>
            </a:r>
            <a:r>
              <a:rPr lang="es-DO" sz="3000" dirty="0">
                <a:solidFill>
                  <a:srgbClr val="92D050"/>
                </a:solidFill>
                <a:latin typeface="Bahnschrift SemiBold SemiConden" panose="020B0502040204020203" pitchFamily="34" charset="0"/>
              </a:rPr>
              <a:t>«toda la historia del mundo», </a:t>
            </a:r>
            <a:r>
              <a:rPr lang="es-DO" sz="3000" dirty="0">
                <a:latin typeface="Bahnschrift SemiBold SemiConden" panose="020B0502040204020203" pitchFamily="34" charset="0"/>
              </a:rPr>
              <a:t>entre los cuales se cuentan </a:t>
            </a:r>
            <a:r>
              <a:rPr lang="es-DO" sz="3000" dirty="0">
                <a:solidFill>
                  <a:srgbClr val="92D050"/>
                </a:solidFill>
                <a:latin typeface="Bahnschrift SemiBold SemiConden" panose="020B0502040204020203" pitchFamily="34" charset="0"/>
              </a:rPr>
              <a:t>«los mártires»,</a:t>
            </a:r>
            <a:r>
              <a:rPr lang="es-DO" sz="3000" dirty="0">
                <a:latin typeface="Bahnschrift SemiBold SemiConden" panose="020B0502040204020203" pitchFamily="34" charset="0"/>
              </a:rPr>
              <a:t> que por la fe obraron justicia (se cita </a:t>
            </a:r>
            <a:r>
              <a:rPr lang="es-DO" sz="3000" dirty="0" err="1">
                <a:solidFill>
                  <a:schemeClr val="accent4">
                    <a:lumMod val="40000"/>
                    <a:lumOff val="60000"/>
                  </a:schemeClr>
                </a:solidFill>
                <a:latin typeface="Bahnschrift SemiBold SemiConden" panose="020B0502040204020203" pitchFamily="34" charset="0"/>
              </a:rPr>
              <a:t>Heb</a:t>
            </a:r>
            <a:r>
              <a:rPr lang="es-DO" sz="3000" dirty="0">
                <a:solidFill>
                  <a:schemeClr val="accent4">
                    <a:lumMod val="40000"/>
                    <a:lumOff val="60000"/>
                  </a:schemeClr>
                </a:solidFill>
                <a:latin typeface="Bahnschrift SemiBold SemiConden" panose="020B0502040204020203" pitchFamily="34" charset="0"/>
              </a:rPr>
              <a:t> 11:37, 38).</a:t>
            </a:r>
          </a:p>
        </p:txBody>
      </p:sp>
    </p:spTree>
    <p:extLst>
      <p:ext uri="{BB962C8B-B14F-4D97-AF65-F5344CB8AC3E}">
        <p14:creationId xmlns:p14="http://schemas.microsoft.com/office/powerpoint/2010/main" val="4026235754"/>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1" y="49359"/>
            <a:ext cx="3367889" cy="523220"/>
          </a:xfrm>
          <a:prstGeom prst="rect">
            <a:avLst/>
          </a:prstGeom>
          <a:noFill/>
        </p:spPr>
        <p:txBody>
          <a:bodyPr wrap="square" rtlCol="0">
            <a:spAutoFit/>
          </a:bodyPr>
          <a:lstStyle/>
          <a:p>
            <a:pPr algn="ctr"/>
            <a:r>
              <a:rPr lang="es-MX" sz="2800" dirty="0" smtClean="0">
                <a:latin typeface="Bahnschrift SemiCondensed" panose="020B0502040204020203" pitchFamily="34" charset="0"/>
              </a:rPr>
              <a:t>Hechos 11:37,38</a:t>
            </a:r>
            <a:endParaRPr lang="es-DO" sz="2800"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530101" y="986645"/>
            <a:ext cx="9077923" cy="3785652"/>
          </a:xfrm>
          <a:prstGeom prst="rect">
            <a:avLst/>
          </a:prstGeom>
          <a:noFill/>
        </p:spPr>
        <p:txBody>
          <a:bodyPr wrap="square" rtlCol="0">
            <a:spAutoFit/>
          </a:bodyPr>
          <a:lstStyle/>
          <a:p>
            <a:pPr algn="just">
              <a:lnSpc>
                <a:spcPct val="150000"/>
              </a:lnSpc>
            </a:pPr>
            <a:r>
              <a:rPr lang="es-MX" sz="3200" b="1" baseline="30000" dirty="0" smtClean="0">
                <a:solidFill>
                  <a:schemeClr val="accent6">
                    <a:lumMod val="40000"/>
                    <a:lumOff val="60000"/>
                  </a:schemeClr>
                </a:solidFill>
                <a:latin typeface="Bahnschrift Light Condensed" panose="020B0502040204020203" pitchFamily="34" charset="0"/>
              </a:rPr>
              <a:t>37</a:t>
            </a:r>
            <a:r>
              <a:rPr lang="es-MX" sz="3200" b="1" baseline="30000" dirty="0">
                <a:solidFill>
                  <a:schemeClr val="accent6">
                    <a:lumMod val="40000"/>
                    <a:lumOff val="60000"/>
                  </a:schemeClr>
                </a:solidFill>
                <a:latin typeface="Bahnschrift Light Condensed" panose="020B0502040204020203" pitchFamily="34" charset="0"/>
              </a:rPr>
              <a:t> </a:t>
            </a:r>
            <a:r>
              <a:rPr lang="es-MX" sz="3200" b="1" dirty="0">
                <a:solidFill>
                  <a:schemeClr val="accent6">
                    <a:lumMod val="40000"/>
                    <a:lumOff val="60000"/>
                  </a:schemeClr>
                </a:solidFill>
                <a:latin typeface="Bahnschrift Light Condensed" panose="020B0502040204020203" pitchFamily="34" charset="0"/>
              </a:rPr>
              <a:t>Fueron apedreados, aserrados, puestos a prueba, muertos a filo de espada; anduvieron de acá para allá cubiertos de pieles de ovejas y de cabras, pobres, angustiados, maltratados; </a:t>
            </a:r>
            <a:r>
              <a:rPr lang="es-MX" sz="3200" b="1" baseline="30000" dirty="0">
                <a:solidFill>
                  <a:schemeClr val="accent6">
                    <a:lumMod val="40000"/>
                    <a:lumOff val="60000"/>
                  </a:schemeClr>
                </a:solidFill>
                <a:latin typeface="Bahnschrift Light Condensed" panose="020B0502040204020203" pitchFamily="34" charset="0"/>
              </a:rPr>
              <a:t>38 </a:t>
            </a:r>
            <a:r>
              <a:rPr lang="es-MX" sz="3200" b="1" dirty="0">
                <a:solidFill>
                  <a:schemeClr val="accent6">
                    <a:lumMod val="40000"/>
                    <a:lumOff val="60000"/>
                  </a:schemeClr>
                </a:solidFill>
                <a:latin typeface="Bahnschrift Light Condensed" panose="020B0502040204020203" pitchFamily="34" charset="0"/>
              </a:rPr>
              <a:t>de los cuales el mundo no era digno; errando por los desiertos, por los montes, por las cuevas y por las cavernas de la tierra</a:t>
            </a:r>
            <a:r>
              <a:rPr lang="es-MX" sz="3200" b="1" dirty="0">
                <a:latin typeface="Bahnschrift Light Condensed" panose="020B0502040204020203" pitchFamily="34" charset="0"/>
              </a:rPr>
              <a:t>.</a:t>
            </a:r>
            <a:endParaRPr lang="es-DO" sz="3200" b="1" dirty="0">
              <a:solidFill>
                <a:srgbClr val="FFC000"/>
              </a:solidFill>
              <a:latin typeface="Bahnschrift Light Condensed" panose="020B0502040204020203" pitchFamily="34" charset="0"/>
            </a:endParaRPr>
          </a:p>
        </p:txBody>
      </p:sp>
    </p:spTree>
    <p:extLst>
      <p:ext uri="{BB962C8B-B14F-4D97-AF65-F5344CB8AC3E}">
        <p14:creationId xmlns:p14="http://schemas.microsoft.com/office/powerpoint/2010/main" val="294126584"/>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1" y="49359"/>
            <a:ext cx="4192024" cy="892552"/>
          </a:xfrm>
          <a:prstGeom prst="rect">
            <a:avLst/>
          </a:prstGeom>
          <a:noFill/>
        </p:spPr>
        <p:txBody>
          <a:bodyPr wrap="square" rtlCol="0">
            <a:spAutoFit/>
          </a:bodyPr>
          <a:lstStyle/>
          <a:p>
            <a:pPr algn="ctr"/>
            <a:r>
              <a:rPr lang="es-MX" sz="2800" b="1" dirty="0">
                <a:latin typeface="Bahnschrift SemiCondensed" panose="020B0502040204020203" pitchFamily="34" charset="0"/>
              </a:rPr>
              <a:t>TUG: </a:t>
            </a:r>
            <a:r>
              <a:rPr lang="es-MX" sz="2800" b="1" dirty="0" smtClean="0">
                <a:latin typeface="Bahnschrift SemiCondensed" panose="020B0502040204020203" pitchFamily="34" charset="0"/>
              </a:rPr>
              <a:t>Perspectiva </a:t>
            </a:r>
            <a:r>
              <a:rPr lang="es-MX" sz="2800" b="1" dirty="0">
                <a:latin typeface="Bahnschrift SemiCondensed" panose="020B0502040204020203" pitchFamily="34" charset="0"/>
              </a:rPr>
              <a:t>antigua</a:t>
            </a:r>
            <a:endParaRPr lang="es-DO" sz="2800" b="1" dirty="0">
              <a:latin typeface="Bahnschrift SemiCondensed" panose="020B0502040204020203" pitchFamily="34" charset="0"/>
            </a:endParaRPr>
          </a:p>
          <a:p>
            <a:pPr algn="ctr"/>
            <a:endParaRPr lang="es-DO" sz="24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530101" y="777923"/>
            <a:ext cx="11125087" cy="7179862"/>
          </a:xfrm>
          <a:prstGeom prst="rect">
            <a:avLst/>
          </a:prstGeom>
          <a:noFill/>
        </p:spPr>
        <p:txBody>
          <a:bodyPr wrap="square" rtlCol="0">
            <a:spAutoFit/>
          </a:bodyPr>
          <a:lstStyle/>
          <a:p>
            <a:pPr algn="just">
              <a:lnSpc>
                <a:spcPct val="150000"/>
              </a:lnSpc>
            </a:pPr>
            <a:r>
              <a:rPr lang="es-DO" sz="3600" dirty="0" smtClean="0"/>
              <a:t> </a:t>
            </a:r>
            <a:r>
              <a:rPr lang="es-DO" sz="3400" dirty="0">
                <a:latin typeface="Bahnschrift SemiBold SemiConden" panose="020B0502040204020203" pitchFamily="34" charset="0"/>
              </a:rPr>
              <a:t>«En adición a </a:t>
            </a:r>
            <a:r>
              <a:rPr lang="es-DO" sz="3400" dirty="0" smtClean="0">
                <a:latin typeface="Bahnschrift SemiBold SemiConden" panose="020B0502040204020203" pitchFamily="34" charset="0"/>
              </a:rPr>
              <a:t>esta </a:t>
            </a:r>
            <a:r>
              <a:rPr lang="es-DO" sz="3400" dirty="0">
                <a:latin typeface="Bahnschrift SemiBold SemiConden" panose="020B0502040204020203" pitchFamily="34" charset="0"/>
              </a:rPr>
              <a:t>lista de testigos», </a:t>
            </a:r>
            <a:r>
              <a:rPr lang="es-DO" sz="3400" dirty="0">
                <a:solidFill>
                  <a:srgbClr val="FFC000"/>
                </a:solidFill>
                <a:latin typeface="Bahnschrift SemiBold SemiConden" panose="020B0502040204020203" pitchFamily="34" charset="0"/>
              </a:rPr>
              <a:t>Dios tendrá en el tiempo del fin un remanente fiel </a:t>
            </a:r>
            <a:r>
              <a:rPr lang="es-DO" sz="3400" dirty="0">
                <a:latin typeface="Bahnschrift SemiBold SemiConden" panose="020B0502040204020203" pitchFamily="34" charset="0"/>
              </a:rPr>
              <a:t>que, con la excepción de la vida piadosa de Cristo, </a:t>
            </a:r>
            <a:r>
              <a:rPr lang="es-DO" sz="3400" dirty="0">
                <a:solidFill>
                  <a:srgbClr val="FFC000"/>
                </a:solidFill>
                <a:latin typeface="Bahnschrift SemiBold SemiConden" panose="020B0502040204020203" pitchFamily="34" charset="0"/>
              </a:rPr>
              <a:t>«dará al universo una demostración de su amor, poder y justicia», </a:t>
            </a:r>
            <a:r>
              <a:rPr lang="es-DO" sz="3400" dirty="0">
                <a:latin typeface="Bahnschrift SemiBold SemiConden" panose="020B0502040204020203" pitchFamily="34" charset="0"/>
              </a:rPr>
              <a:t>que llegará a ser </a:t>
            </a:r>
            <a:r>
              <a:rPr lang="es-DO" sz="3400" dirty="0">
                <a:solidFill>
                  <a:srgbClr val="FFC000"/>
                </a:solidFill>
                <a:latin typeface="Bahnschrift SemiBold SemiConden" panose="020B0502040204020203" pitchFamily="34" charset="0"/>
              </a:rPr>
              <a:t>«la demostración más </a:t>
            </a:r>
            <a:r>
              <a:rPr lang="es-DO" sz="3400" dirty="0" err="1">
                <a:solidFill>
                  <a:srgbClr val="FFC000"/>
                </a:solidFill>
                <a:latin typeface="Bahnschrift SemiBold SemiConden" panose="020B0502040204020203" pitchFamily="34" charset="0"/>
              </a:rPr>
              <a:t>abarcante</a:t>
            </a:r>
            <a:r>
              <a:rPr lang="es-DO" sz="3400" dirty="0">
                <a:solidFill>
                  <a:srgbClr val="FFC000"/>
                </a:solidFill>
                <a:latin typeface="Bahnschrift SemiBold SemiConden" panose="020B0502040204020203" pitchFamily="34" charset="0"/>
              </a:rPr>
              <a:t> y concluyente de todas las edades</a:t>
            </a:r>
            <a:r>
              <a:rPr lang="es-DO" sz="3400" dirty="0">
                <a:latin typeface="Bahnschrift SemiBold SemiConden" panose="020B0502040204020203" pitchFamily="34" charset="0"/>
              </a:rPr>
              <a:t>. […] </a:t>
            </a:r>
            <a:r>
              <a:rPr lang="es-DO" sz="3400" b="1" dirty="0">
                <a:solidFill>
                  <a:srgbClr val="00B050"/>
                </a:solidFill>
                <a:latin typeface="Bahnschrift SemiBold SemiConden" panose="020B0502040204020203" pitchFamily="34" charset="0"/>
              </a:rPr>
              <a:t>La demostración de ese poder es la vindicación de Dios </a:t>
            </a:r>
            <a:r>
              <a:rPr lang="es-DO" sz="3400" dirty="0">
                <a:latin typeface="Bahnschrift SemiBold SemiConden" panose="020B0502040204020203" pitchFamily="34" charset="0"/>
              </a:rPr>
              <a:t>[…] Dios queda vindicado y Satanás derrotado</a:t>
            </a:r>
            <a:r>
              <a:rPr lang="es-DO" sz="3400" dirty="0" smtClean="0">
                <a:latin typeface="Bahnschrift SemiBold SemiConden" panose="020B0502040204020203" pitchFamily="34" charset="0"/>
              </a:rPr>
              <a:t>».</a:t>
            </a:r>
            <a:endParaRPr lang="es-DO" sz="3400" dirty="0">
              <a:latin typeface="Bahnschrift SemiBold SemiConden" panose="020B0502040204020203" pitchFamily="34" charset="0"/>
            </a:endParaRPr>
          </a:p>
          <a:p>
            <a:pPr algn="just">
              <a:lnSpc>
                <a:spcPct val="150000"/>
              </a:lnSpc>
            </a:pPr>
            <a:endParaRPr lang="es-DO" sz="3400" dirty="0"/>
          </a:p>
          <a:p>
            <a:pPr algn="just"/>
            <a:endParaRPr lang="es-DO" sz="3600" dirty="0">
              <a:solidFill>
                <a:srgbClr val="FFC000"/>
              </a:solidFill>
              <a:latin typeface="Bahnschrift SemiCondensed" panose="020B0502040204020203" pitchFamily="34" charset="0"/>
            </a:endParaRPr>
          </a:p>
        </p:txBody>
      </p:sp>
    </p:spTree>
    <p:extLst>
      <p:ext uri="{BB962C8B-B14F-4D97-AF65-F5344CB8AC3E}">
        <p14:creationId xmlns:p14="http://schemas.microsoft.com/office/powerpoint/2010/main" val="3658029119"/>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2">
            <a:extLst>
              <a:ext uri="{FF2B5EF4-FFF2-40B4-BE49-F238E27FC236}">
                <a16:creationId xmlns:a16="http://schemas.microsoft.com/office/drawing/2014/main" xmlns="" id="{2D1922AA-2FBD-383B-47B4-E6599D77C773}"/>
              </a:ext>
            </a:extLst>
          </p:cNvPr>
          <p:cNvPicPr>
            <a:picLocks noGrp="1" noChangeAspect="1"/>
          </p:cNvPicPr>
          <p:nvPr isPhoto="1"/>
        </p:nvPicPr>
        <p:blipFill>
          <a:blip r:embed="rId3">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xmlns="" id="{AB3F1B7B-A486-9CEF-D435-E1F73C1A21CA}"/>
              </a:ext>
            </a:extLst>
          </p:cNvPr>
          <p:cNvSpPr txBox="1"/>
          <p:nvPr/>
        </p:nvSpPr>
        <p:spPr>
          <a:xfrm>
            <a:off x="791163" y="1763244"/>
            <a:ext cx="9116008" cy="2862322"/>
          </a:xfrm>
          <a:prstGeom prst="rect">
            <a:avLst/>
          </a:prstGeom>
          <a:noFill/>
        </p:spPr>
        <p:txBody>
          <a:bodyPr wrap="square" rtlCol="0">
            <a:spAutoFit/>
          </a:bodyPr>
          <a:lstStyle/>
          <a:p>
            <a:r>
              <a:rPr lang="es-MX" sz="6000" b="1" dirty="0" smtClean="0">
                <a:latin typeface="Avenir Next LT Pro" panose="020B0504020202020204" pitchFamily="34" charset="0"/>
              </a:rPr>
              <a:t>Teología de la última generación: </a:t>
            </a:r>
          </a:p>
          <a:p>
            <a:r>
              <a:rPr lang="es-MX" sz="6000" b="1" dirty="0" smtClean="0">
                <a:latin typeface="Avenir Next LT Pro" panose="020B0504020202020204" pitchFamily="34" charset="0"/>
              </a:rPr>
              <a:t>perspectiva </a:t>
            </a:r>
            <a:r>
              <a:rPr lang="es-MX" sz="6000" b="1" dirty="0" smtClean="0">
                <a:effectLst>
                  <a:outerShdw blurRad="38100" dist="38100" dir="2700000" algn="tl">
                    <a:srgbClr val="000000">
                      <a:alpha val="43137"/>
                    </a:srgbClr>
                  </a:outerShdw>
                </a:effectLst>
                <a:latin typeface="Avenir Next LT Pro" panose="020B0504020202020204" pitchFamily="34" charset="0"/>
              </a:rPr>
              <a:t>antigua</a:t>
            </a:r>
            <a:endParaRPr lang="es-DO" sz="6000" b="1" dirty="0">
              <a:effectLst>
                <a:outerShdw blurRad="38100" dist="38100" dir="2700000" algn="tl">
                  <a:srgbClr val="000000">
                    <a:alpha val="43137"/>
                  </a:srgbClr>
                </a:outerShdw>
              </a:effectLst>
              <a:latin typeface="Avenir Next LT Pro" panose="020B0504020202020204" pitchFamily="34" charset="0"/>
            </a:endParaRPr>
          </a:p>
        </p:txBody>
      </p:sp>
      <p:sp>
        <p:nvSpPr>
          <p:cNvPr id="5" name="CuadroTexto 4">
            <a:extLst>
              <a:ext uri="{FF2B5EF4-FFF2-40B4-BE49-F238E27FC236}">
                <a16:creationId xmlns:a16="http://schemas.microsoft.com/office/drawing/2014/main" xmlns="" id="{7A034904-C73B-3DAB-1CA7-B80F9ED59BC3}"/>
              </a:ext>
            </a:extLst>
          </p:cNvPr>
          <p:cNvSpPr txBox="1"/>
          <p:nvPr/>
        </p:nvSpPr>
        <p:spPr>
          <a:xfrm>
            <a:off x="10182131" y="5682108"/>
            <a:ext cx="2009869" cy="523220"/>
          </a:xfrm>
          <a:prstGeom prst="rect">
            <a:avLst/>
          </a:prstGeom>
          <a:noFill/>
        </p:spPr>
        <p:txBody>
          <a:bodyPr wrap="square" rtlCol="0">
            <a:spAutoFit/>
          </a:bodyPr>
          <a:lstStyle/>
          <a:p>
            <a:pPr algn="ctr"/>
            <a:r>
              <a:rPr lang="es-DO" sz="2800" dirty="0">
                <a:solidFill>
                  <a:schemeClr val="accent4">
                    <a:lumMod val="75000"/>
                  </a:schemeClr>
                </a:solidFill>
                <a:latin typeface="Bahnschrift SemiBold Condensed" panose="020B0502040204020203" pitchFamily="34" charset="0"/>
              </a:rPr>
              <a:t>CAPÍTULO #1</a:t>
            </a:r>
          </a:p>
        </p:txBody>
      </p:sp>
      <p:sp>
        <p:nvSpPr>
          <p:cNvPr id="6" name="Rectángulo 5"/>
          <p:cNvSpPr/>
          <p:nvPr/>
        </p:nvSpPr>
        <p:spPr>
          <a:xfrm>
            <a:off x="509516" y="5418617"/>
            <a:ext cx="6096000" cy="646331"/>
          </a:xfrm>
          <a:prstGeom prst="rect">
            <a:avLst/>
          </a:prstGeom>
        </p:spPr>
        <p:txBody>
          <a:bodyPr>
            <a:spAutoFit/>
          </a:bodyPr>
          <a:lstStyle/>
          <a:p>
            <a:pPr algn="r"/>
            <a:r>
              <a:rPr lang="es-DO" i="1" dirty="0">
                <a:ea typeface="Cascadia Code" panose="020B0609020000020004" pitchFamily="49" charset="0"/>
                <a:cs typeface="Cascadia Code" panose="020B0609020000020004" pitchFamily="49" charset="0"/>
              </a:rPr>
              <a:t>Basado en el libro “La última generación: ¿cuál es el papel que desempeñarán los santos en el tiempo del fin?”</a:t>
            </a:r>
          </a:p>
        </p:txBody>
      </p:sp>
    </p:spTree>
    <p:extLst>
      <p:ext uri="{BB962C8B-B14F-4D97-AF65-F5344CB8AC3E}">
        <p14:creationId xmlns:p14="http://schemas.microsoft.com/office/powerpoint/2010/main" val="2620053656"/>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37955"/>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1" y="49359"/>
            <a:ext cx="3591523" cy="954107"/>
          </a:xfrm>
          <a:prstGeom prst="rect">
            <a:avLst/>
          </a:prstGeom>
          <a:noFill/>
        </p:spPr>
        <p:txBody>
          <a:bodyPr wrap="square" rtlCol="0">
            <a:spAutoFit/>
          </a:bodyPr>
          <a:lstStyle/>
          <a:p>
            <a:pPr algn="ctr"/>
            <a:r>
              <a:rPr lang="es-MX" sz="2800" b="1" dirty="0">
                <a:latin typeface="Bahnschrift SemiCondensed" panose="020B0502040204020203" pitchFamily="34" charset="0"/>
              </a:rPr>
              <a:t>TUG: </a:t>
            </a:r>
            <a:r>
              <a:rPr lang="es-MX" sz="2400" b="1" dirty="0" smtClean="0">
                <a:latin typeface="Bahnschrift SemiCondensed" panose="020B0502040204020203" pitchFamily="34" charset="0"/>
              </a:rPr>
              <a:t>Perspectiva</a:t>
            </a:r>
            <a:r>
              <a:rPr lang="es-MX" sz="2800" b="1" dirty="0" smtClean="0">
                <a:latin typeface="Bahnschrift SemiCondensed" panose="020B0502040204020203" pitchFamily="34" charset="0"/>
              </a:rPr>
              <a:t> </a:t>
            </a:r>
            <a:r>
              <a:rPr lang="es-MX" sz="2800" b="1" dirty="0">
                <a:latin typeface="Bahnschrift SemiCondensed" panose="020B0502040204020203" pitchFamily="34" charset="0"/>
              </a:rPr>
              <a:t>antigua</a:t>
            </a:r>
            <a:endParaRPr lang="es-DO" sz="2800" b="1" dirty="0">
              <a:latin typeface="Bahnschrift SemiCondensed" panose="020B0502040204020203" pitchFamily="34" charset="0"/>
            </a:endParaRPr>
          </a:p>
          <a:p>
            <a:pPr algn="ctr"/>
            <a:endParaRPr lang="es-DO" sz="28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1665026" y="986645"/>
            <a:ext cx="8215953" cy="5909310"/>
          </a:xfrm>
          <a:prstGeom prst="rect">
            <a:avLst/>
          </a:prstGeom>
          <a:noFill/>
        </p:spPr>
        <p:txBody>
          <a:bodyPr wrap="square" rtlCol="0">
            <a:spAutoFit/>
          </a:bodyPr>
          <a:lstStyle/>
          <a:p>
            <a:pPr algn="just">
              <a:lnSpc>
                <a:spcPct val="150000"/>
              </a:lnSpc>
            </a:pPr>
            <a:r>
              <a:rPr lang="es-DO" sz="4400" dirty="0" smtClean="0">
                <a:latin typeface="Bahnschrift SemiBold SemiConden" panose="020B0502040204020203" pitchFamily="34" charset="0"/>
              </a:rPr>
              <a:t>Es decir que, según la perspectiva de </a:t>
            </a:r>
            <a:r>
              <a:rPr lang="es-DO" sz="4400" dirty="0" err="1" smtClean="0">
                <a:latin typeface="Bahnschrift SemiBold SemiConden" panose="020B0502040204020203" pitchFamily="34" charset="0"/>
              </a:rPr>
              <a:t>Andreasen</a:t>
            </a:r>
            <a:r>
              <a:rPr lang="es-DO" sz="4400" dirty="0" smtClean="0">
                <a:latin typeface="Bahnschrift SemiBold SemiConden" panose="020B0502040204020203" pitchFamily="34" charset="0"/>
              </a:rPr>
              <a:t>,  </a:t>
            </a:r>
            <a:r>
              <a:rPr lang="es-DO" sz="4400" b="1" dirty="0" smtClean="0">
                <a:solidFill>
                  <a:srgbClr val="FFC000"/>
                </a:solidFill>
                <a:latin typeface="Bahnschrift SemiBold SemiConden" panose="020B0502040204020203" pitchFamily="34" charset="0"/>
              </a:rPr>
              <a:t>la vindicación de Dios está directamente asociada a la victoria total sobre el pecado de la última generación. </a:t>
            </a:r>
            <a:endParaRPr lang="es-DO" sz="4400" b="1" dirty="0">
              <a:solidFill>
                <a:srgbClr val="FFC000"/>
              </a:solidFill>
              <a:latin typeface="Bahnschrift SemiBold SemiConden" panose="020B0502040204020203" pitchFamily="34" charset="0"/>
            </a:endParaRPr>
          </a:p>
          <a:p>
            <a:pPr algn="just"/>
            <a:endParaRPr lang="es-DO" sz="4800" dirty="0">
              <a:latin typeface="Bahnschrift SemiCondensed" panose="020B0502040204020203" pitchFamily="34" charset="0"/>
            </a:endParaRPr>
          </a:p>
        </p:txBody>
      </p:sp>
    </p:spTree>
    <p:extLst>
      <p:ext uri="{BB962C8B-B14F-4D97-AF65-F5344CB8AC3E}">
        <p14:creationId xmlns:p14="http://schemas.microsoft.com/office/powerpoint/2010/main" val="3736971020"/>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1" y="49359"/>
            <a:ext cx="3618818" cy="892552"/>
          </a:xfrm>
          <a:prstGeom prst="rect">
            <a:avLst/>
          </a:prstGeom>
          <a:noFill/>
        </p:spPr>
        <p:txBody>
          <a:bodyPr wrap="square" rtlCol="0">
            <a:spAutoFit/>
          </a:bodyPr>
          <a:lstStyle/>
          <a:p>
            <a:pPr algn="ctr"/>
            <a:r>
              <a:rPr lang="es-MX" sz="2800" b="1" dirty="0">
                <a:latin typeface="Bahnschrift SemiCondensed" panose="020B0502040204020203" pitchFamily="34" charset="0"/>
              </a:rPr>
              <a:t>TUG: </a:t>
            </a:r>
            <a:r>
              <a:rPr lang="es-MX" sz="2800" b="1" dirty="0" smtClean="0">
                <a:latin typeface="Bahnschrift SemiCondensed" panose="020B0502040204020203" pitchFamily="34" charset="0"/>
              </a:rPr>
              <a:t>Perspectiva </a:t>
            </a:r>
            <a:r>
              <a:rPr lang="es-MX" sz="2800" b="1" dirty="0">
                <a:latin typeface="Bahnschrift SemiCondensed" panose="020B0502040204020203" pitchFamily="34" charset="0"/>
              </a:rPr>
              <a:t>antigua</a:t>
            </a:r>
            <a:endParaRPr lang="es-DO" sz="2800" b="1" dirty="0">
              <a:latin typeface="Bahnschrift SemiCondensed" panose="020B0502040204020203" pitchFamily="34" charset="0"/>
            </a:endParaRPr>
          </a:p>
          <a:p>
            <a:pPr algn="ctr"/>
            <a:endParaRPr lang="es-DO" sz="2400"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530101" y="572579"/>
            <a:ext cx="10742950" cy="6301725"/>
          </a:xfrm>
          <a:prstGeom prst="rect">
            <a:avLst/>
          </a:prstGeom>
          <a:noFill/>
        </p:spPr>
        <p:txBody>
          <a:bodyPr wrap="square" rtlCol="0">
            <a:spAutoFit/>
          </a:bodyPr>
          <a:lstStyle/>
          <a:p>
            <a:pPr algn="just">
              <a:lnSpc>
                <a:spcPct val="150000"/>
              </a:lnSpc>
            </a:pPr>
            <a:r>
              <a:rPr lang="es-MX" sz="3500" dirty="0" smtClean="0">
                <a:latin typeface="Bahnschrift SemiBold SemiConden" panose="020B0502040204020203" pitchFamily="34" charset="0"/>
              </a:rPr>
              <a:t>El autor considera </a:t>
            </a:r>
            <a:r>
              <a:rPr lang="es-DO" sz="3500" dirty="0">
                <a:latin typeface="Bahnschrift SemiBold SemiConden" panose="020B0502040204020203" pitchFamily="34" charset="0"/>
              </a:rPr>
              <a:t>la victoria de Cristo en la cruz y su vida sin pecado como una demostración en su vida de </a:t>
            </a:r>
            <a:r>
              <a:rPr lang="es-DO" sz="3500" b="1" dirty="0">
                <a:solidFill>
                  <a:srgbClr val="00B050"/>
                </a:solidFill>
                <a:latin typeface="Bahnschrift SemiBold SemiConden" panose="020B0502040204020203" pitchFamily="34" charset="0"/>
              </a:rPr>
              <a:t>«la posibilidad de guardar la Ley de Dios […] </a:t>
            </a:r>
            <a:r>
              <a:rPr lang="es-DO" sz="3500" b="1" dirty="0">
                <a:solidFill>
                  <a:srgbClr val="FFC000"/>
                </a:solidFill>
                <a:latin typeface="Bahnschrift SemiBold SemiConden" panose="020B0502040204020203" pitchFamily="34" charset="0"/>
              </a:rPr>
              <a:t>En la forma en que sucedió, Satanás quedó derrotado</a:t>
            </a:r>
            <a:r>
              <a:rPr lang="es-DO" sz="3500" b="1" dirty="0" smtClean="0">
                <a:solidFill>
                  <a:srgbClr val="FFC000"/>
                </a:solidFill>
                <a:latin typeface="Bahnschrift SemiBold SemiConden" panose="020B0502040204020203" pitchFamily="34" charset="0"/>
              </a:rPr>
              <a:t>».</a:t>
            </a:r>
            <a:r>
              <a:rPr lang="es-DO" sz="3500" baseline="30000" dirty="0" smtClean="0">
                <a:latin typeface="Bahnschrift SemiBold SemiConden" panose="020B0502040204020203" pitchFamily="34" charset="0"/>
              </a:rPr>
              <a:t> </a:t>
            </a:r>
            <a:r>
              <a:rPr lang="es-DO" sz="3500" dirty="0">
                <a:latin typeface="Bahnschrift SemiBold SemiConden" panose="020B0502040204020203" pitchFamily="34" charset="0"/>
              </a:rPr>
              <a:t>Aun así, Satanás no renunció a la lucha. Aunque había fracasado en su conflicto con Cristo, todavía creía que «podía tener éxito con los seres humanos</a:t>
            </a:r>
            <a:r>
              <a:rPr lang="es-DO" sz="3500" dirty="0" smtClean="0">
                <a:latin typeface="Bahnschrift SemiBold SemiConden" panose="020B0502040204020203" pitchFamily="34" charset="0"/>
              </a:rPr>
              <a:t>».</a:t>
            </a:r>
            <a:endParaRPr lang="es-DO" sz="3500" dirty="0">
              <a:latin typeface="Bahnschrift SemiBold SemiConden" panose="020B0502040204020203" pitchFamily="34" charset="0"/>
            </a:endParaRPr>
          </a:p>
          <a:p>
            <a:pPr algn="just"/>
            <a:endParaRPr lang="es-DO" sz="3600" dirty="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3439017320"/>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530101" y="986645"/>
            <a:ext cx="10661063" cy="5262979"/>
          </a:xfrm>
          <a:prstGeom prst="rect">
            <a:avLst/>
          </a:prstGeom>
          <a:noFill/>
        </p:spPr>
        <p:txBody>
          <a:bodyPr wrap="square" rtlCol="0">
            <a:spAutoFit/>
          </a:bodyPr>
          <a:lstStyle/>
          <a:p>
            <a:pPr algn="just">
              <a:lnSpc>
                <a:spcPct val="150000"/>
              </a:lnSpc>
            </a:pPr>
            <a:r>
              <a:rPr lang="es-MX" sz="3200" dirty="0" smtClean="0">
                <a:latin typeface="Bahnschrift SemiBold SemiConden" panose="020B0502040204020203" pitchFamily="34" charset="0"/>
              </a:rPr>
              <a:t>El comentario anterior, </a:t>
            </a:r>
            <a:r>
              <a:rPr lang="es-DO" sz="3200" dirty="0" smtClean="0">
                <a:latin typeface="Bahnschrift SemiBold SemiConden" panose="020B0502040204020203" pitchFamily="34" charset="0"/>
              </a:rPr>
              <a:t>plantea </a:t>
            </a:r>
            <a:r>
              <a:rPr lang="es-DO" sz="3200" dirty="0">
                <a:latin typeface="Bahnschrift SemiBold SemiConden" panose="020B0502040204020203" pitchFamily="34" charset="0"/>
              </a:rPr>
              <a:t>un argumento extraño. Si hay algo cierto es que Satanás ha tenido un rotundo éxito en hacer pecar a los seres humanos </a:t>
            </a:r>
            <a:r>
              <a:rPr lang="es-DO" sz="3200" dirty="0">
                <a:solidFill>
                  <a:schemeClr val="accent4">
                    <a:lumMod val="60000"/>
                    <a:lumOff val="40000"/>
                  </a:schemeClr>
                </a:solidFill>
                <a:latin typeface="Bahnschrift SemiBold SemiConden" panose="020B0502040204020203" pitchFamily="34" charset="0"/>
              </a:rPr>
              <a:t>(</a:t>
            </a:r>
            <a:r>
              <a:rPr lang="es-DO" sz="3200" dirty="0" err="1">
                <a:solidFill>
                  <a:schemeClr val="accent4">
                    <a:lumMod val="60000"/>
                    <a:lumOff val="40000"/>
                  </a:schemeClr>
                </a:solidFill>
                <a:latin typeface="Bahnschrift SemiBold SemiConden" panose="020B0502040204020203" pitchFamily="34" charset="0"/>
              </a:rPr>
              <a:t>Is</a:t>
            </a:r>
            <a:r>
              <a:rPr lang="es-DO" sz="3200" dirty="0">
                <a:solidFill>
                  <a:schemeClr val="accent4">
                    <a:lumMod val="60000"/>
                    <a:lumOff val="40000"/>
                  </a:schemeClr>
                </a:solidFill>
                <a:latin typeface="Bahnschrift SemiBold SemiConden" panose="020B0502040204020203" pitchFamily="34" charset="0"/>
              </a:rPr>
              <a:t> 14:17; </a:t>
            </a:r>
            <a:r>
              <a:rPr lang="es-DO" sz="3200" dirty="0" err="1">
                <a:solidFill>
                  <a:schemeClr val="accent4">
                    <a:lumMod val="60000"/>
                    <a:lumOff val="40000"/>
                  </a:schemeClr>
                </a:solidFill>
                <a:latin typeface="Bahnschrift SemiBold SemiConden" panose="020B0502040204020203" pitchFamily="34" charset="0"/>
              </a:rPr>
              <a:t>Jn</a:t>
            </a:r>
            <a:r>
              <a:rPr lang="es-DO" sz="3200" dirty="0">
                <a:solidFill>
                  <a:schemeClr val="accent4">
                    <a:lumMod val="60000"/>
                    <a:lumOff val="40000"/>
                  </a:schemeClr>
                </a:solidFill>
                <a:latin typeface="Bahnschrift SemiBold SemiConden" panose="020B0502040204020203" pitchFamily="34" charset="0"/>
              </a:rPr>
              <a:t> 8:34; 2 Pe 2:19), </a:t>
            </a:r>
            <a:r>
              <a:rPr lang="es-DO" sz="3200" dirty="0">
                <a:latin typeface="Bahnschrift SemiBold SemiConden" panose="020B0502040204020203" pitchFamily="34" charset="0"/>
              </a:rPr>
              <a:t>incluido el pueblo de Dios </a:t>
            </a:r>
            <a:r>
              <a:rPr lang="es-DO" sz="3200" dirty="0">
                <a:solidFill>
                  <a:schemeClr val="accent4">
                    <a:lumMod val="60000"/>
                    <a:lumOff val="40000"/>
                  </a:schemeClr>
                </a:solidFill>
                <a:latin typeface="Bahnschrift SemiBold SemiConden" panose="020B0502040204020203" pitchFamily="34" charset="0"/>
              </a:rPr>
              <a:t>(cf. </a:t>
            </a:r>
            <a:r>
              <a:rPr lang="es-DO" sz="3200" dirty="0" err="1">
                <a:solidFill>
                  <a:schemeClr val="accent4">
                    <a:lumMod val="60000"/>
                    <a:lumOff val="40000"/>
                  </a:schemeClr>
                </a:solidFill>
                <a:latin typeface="Bahnschrift SemiBold SemiConden" panose="020B0502040204020203" pitchFamily="34" charset="0"/>
              </a:rPr>
              <a:t>Zac</a:t>
            </a:r>
            <a:r>
              <a:rPr lang="es-DO" sz="3200" dirty="0">
                <a:solidFill>
                  <a:schemeClr val="accent4">
                    <a:lumMod val="60000"/>
                    <a:lumOff val="40000"/>
                  </a:schemeClr>
                </a:solidFill>
                <a:latin typeface="Bahnschrift SemiBold SemiConden" panose="020B0502040204020203" pitchFamily="34" charset="0"/>
              </a:rPr>
              <a:t> 3:1-7</a:t>
            </a:r>
            <a:r>
              <a:rPr lang="es-DO" sz="3200" dirty="0" smtClean="0">
                <a:solidFill>
                  <a:schemeClr val="accent4">
                    <a:lumMod val="60000"/>
                    <a:lumOff val="40000"/>
                  </a:schemeClr>
                </a:solidFill>
                <a:latin typeface="Bahnschrift SemiBold SemiConden" panose="020B0502040204020203" pitchFamily="34" charset="0"/>
              </a:rPr>
              <a:t>).</a:t>
            </a:r>
            <a:r>
              <a:rPr lang="es-DO" sz="3200" baseline="30000" dirty="0" smtClean="0">
                <a:solidFill>
                  <a:schemeClr val="accent4">
                    <a:lumMod val="60000"/>
                    <a:lumOff val="40000"/>
                  </a:schemeClr>
                </a:solidFill>
                <a:latin typeface="Bahnschrift SemiBold SemiConden" panose="020B0502040204020203" pitchFamily="34" charset="0"/>
              </a:rPr>
              <a:t> </a:t>
            </a:r>
            <a:r>
              <a:rPr lang="es-DO" sz="3200" dirty="0">
                <a:latin typeface="Bahnschrift SemiBold SemiConden" panose="020B0502040204020203" pitchFamily="34" charset="0"/>
              </a:rPr>
              <a:t>Aun el fiel Enoc, quien dio testimonio de «haber agradado a Dios» antes de ser trasladado al cielo </a:t>
            </a:r>
            <a:r>
              <a:rPr lang="es-DO" sz="3200" dirty="0">
                <a:solidFill>
                  <a:schemeClr val="accent4">
                    <a:lumMod val="60000"/>
                    <a:lumOff val="40000"/>
                  </a:schemeClr>
                </a:solidFill>
                <a:latin typeface="Bahnschrift SemiBold SemiConden" panose="020B0502040204020203" pitchFamily="34" charset="0"/>
              </a:rPr>
              <a:t>(</a:t>
            </a:r>
            <a:r>
              <a:rPr lang="es-DO" sz="3200" dirty="0" err="1">
                <a:solidFill>
                  <a:schemeClr val="accent4">
                    <a:lumMod val="60000"/>
                    <a:lumOff val="40000"/>
                  </a:schemeClr>
                </a:solidFill>
                <a:latin typeface="Bahnschrift SemiBold SemiConden" panose="020B0502040204020203" pitchFamily="34" charset="0"/>
              </a:rPr>
              <a:t>Gn</a:t>
            </a:r>
            <a:r>
              <a:rPr lang="es-DO" sz="3200" dirty="0">
                <a:solidFill>
                  <a:schemeClr val="accent4">
                    <a:lumMod val="60000"/>
                    <a:lumOff val="40000"/>
                  </a:schemeClr>
                </a:solidFill>
                <a:latin typeface="Bahnschrift SemiBold SemiConden" panose="020B0502040204020203" pitchFamily="34" charset="0"/>
              </a:rPr>
              <a:t> 5:21-24; </a:t>
            </a:r>
            <a:r>
              <a:rPr lang="es-DO" sz="3200" dirty="0" err="1">
                <a:solidFill>
                  <a:schemeClr val="accent4">
                    <a:lumMod val="60000"/>
                    <a:lumOff val="40000"/>
                  </a:schemeClr>
                </a:solidFill>
                <a:latin typeface="Bahnschrift SemiBold SemiConden" panose="020B0502040204020203" pitchFamily="34" charset="0"/>
              </a:rPr>
              <a:t>Heb</a:t>
            </a:r>
            <a:r>
              <a:rPr lang="es-DO" sz="3200" dirty="0">
                <a:solidFill>
                  <a:schemeClr val="accent4">
                    <a:lumMod val="60000"/>
                    <a:lumOff val="40000"/>
                  </a:schemeClr>
                </a:solidFill>
                <a:latin typeface="Bahnschrift SemiBold SemiConden" panose="020B0502040204020203" pitchFamily="34" charset="0"/>
              </a:rPr>
              <a:t> 11:5)</a:t>
            </a:r>
            <a:r>
              <a:rPr lang="es-DO" sz="3200" dirty="0">
                <a:latin typeface="Bahnschrift SemiBold SemiConden" panose="020B0502040204020203" pitchFamily="34" charset="0"/>
              </a:rPr>
              <a:t>, no puede ser excluido de la declaración: </a:t>
            </a:r>
            <a:r>
              <a:rPr lang="es-DO" sz="3200" b="1" dirty="0">
                <a:solidFill>
                  <a:srgbClr val="00B050"/>
                </a:solidFill>
                <a:latin typeface="Bahnschrift SemiBold SemiConden" panose="020B0502040204020203" pitchFamily="34" charset="0"/>
              </a:rPr>
              <a:t>«todos pecaron y no alcanzan la gloria de Dios» (</a:t>
            </a:r>
            <a:r>
              <a:rPr lang="es-DO" sz="3200" b="1" dirty="0" err="1" smtClean="0">
                <a:solidFill>
                  <a:srgbClr val="00B050"/>
                </a:solidFill>
                <a:latin typeface="Bahnschrift SemiBold SemiConden" panose="020B0502040204020203" pitchFamily="34" charset="0"/>
              </a:rPr>
              <a:t>Rom</a:t>
            </a:r>
            <a:r>
              <a:rPr lang="es-DO" sz="3200" b="1" dirty="0" smtClean="0">
                <a:solidFill>
                  <a:srgbClr val="00B050"/>
                </a:solidFill>
                <a:latin typeface="Bahnschrift SemiBold SemiConden" panose="020B0502040204020203" pitchFamily="34" charset="0"/>
              </a:rPr>
              <a:t>. </a:t>
            </a:r>
            <a:r>
              <a:rPr lang="es-DO" sz="3200" b="1" dirty="0">
                <a:solidFill>
                  <a:srgbClr val="00B050"/>
                </a:solidFill>
                <a:latin typeface="Bahnschrift SemiBold SemiConden" panose="020B0502040204020203" pitchFamily="34" charset="0"/>
              </a:rPr>
              <a:t>3:23</a:t>
            </a:r>
            <a:r>
              <a:rPr lang="es-DO" sz="3200" dirty="0">
                <a:solidFill>
                  <a:srgbClr val="00B050"/>
                </a:solidFill>
              </a:rPr>
              <a:t>).</a:t>
            </a:r>
            <a:endParaRPr lang="es-DO" sz="3200" dirty="0">
              <a:solidFill>
                <a:srgbClr val="00B050"/>
              </a:solidFill>
              <a:latin typeface="Bahnschrift SemiCondensed" panose="020B0502040204020203" pitchFamily="34" charset="0"/>
            </a:endParaRPr>
          </a:p>
        </p:txBody>
      </p:sp>
      <p:sp>
        <p:nvSpPr>
          <p:cNvPr id="2" name="Rectángulo 1"/>
          <p:cNvSpPr/>
          <p:nvPr/>
        </p:nvSpPr>
        <p:spPr>
          <a:xfrm>
            <a:off x="696036" y="0"/>
            <a:ext cx="4396469" cy="492443"/>
          </a:xfrm>
          <a:prstGeom prst="rect">
            <a:avLst/>
          </a:prstGeom>
        </p:spPr>
        <p:txBody>
          <a:bodyPr wrap="square">
            <a:spAutoFit/>
          </a:bodyPr>
          <a:lstStyle/>
          <a:p>
            <a:r>
              <a:rPr lang="es-MX" sz="2600" b="1" dirty="0" smtClean="0">
                <a:latin typeface="Bahnschrift SemiCondensed" panose="020B0502040204020203" pitchFamily="34" charset="0"/>
              </a:rPr>
              <a:t>Un argumento extraño </a:t>
            </a:r>
            <a:endParaRPr lang="es-DO" sz="2600" b="1" dirty="0">
              <a:latin typeface="Bahnschrift SemiCondensed" panose="020B0502040204020203" pitchFamily="34" charset="0"/>
            </a:endParaRPr>
          </a:p>
        </p:txBody>
      </p:sp>
    </p:spTree>
    <p:extLst>
      <p:ext uri="{BB962C8B-B14F-4D97-AF65-F5344CB8AC3E}">
        <p14:creationId xmlns:p14="http://schemas.microsoft.com/office/powerpoint/2010/main" val="145574693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819987"/>
            <a:ext cx="10590664" cy="7478970"/>
          </a:xfrm>
          <a:prstGeom prst="rect">
            <a:avLst/>
          </a:prstGeom>
          <a:noFill/>
        </p:spPr>
        <p:txBody>
          <a:bodyPr wrap="square" rtlCol="0">
            <a:spAutoFit/>
          </a:bodyPr>
          <a:lstStyle/>
          <a:p>
            <a:pPr algn="just">
              <a:lnSpc>
                <a:spcPct val="150000"/>
              </a:lnSpc>
            </a:pPr>
            <a:r>
              <a:rPr lang="es-DO" sz="3200" dirty="0" smtClean="0">
                <a:latin typeface="Bahnschrift SemiBold SemiConden" panose="020B0502040204020203" pitchFamily="34" charset="0"/>
              </a:rPr>
              <a:t>Lo </a:t>
            </a:r>
            <a:r>
              <a:rPr lang="es-DO" sz="3200" dirty="0">
                <a:latin typeface="Bahnschrift SemiBold SemiConden" panose="020B0502040204020203" pitchFamily="34" charset="0"/>
              </a:rPr>
              <a:t>mismo es cierto respecto a los fieles del tiempo del fin. Aunque ellos alcanzarán la perfección de carácter y vivirán sin mediador después del cierre de gracia, </a:t>
            </a:r>
            <a:r>
              <a:rPr lang="es-DO" sz="3200" b="1" dirty="0">
                <a:solidFill>
                  <a:srgbClr val="FFC000"/>
                </a:solidFill>
                <a:latin typeface="Bahnschrift SemiBold SemiConden" panose="020B0502040204020203" pitchFamily="34" charset="0"/>
              </a:rPr>
              <a:t>no poseen un registro de obediencia intachable</a:t>
            </a:r>
            <a:r>
              <a:rPr lang="es-DO" sz="3200" b="1" dirty="0" smtClean="0">
                <a:solidFill>
                  <a:srgbClr val="FFC000"/>
                </a:solidFill>
                <a:latin typeface="Bahnschrift SemiBold SemiConden" panose="020B0502040204020203" pitchFamily="34" charset="0"/>
              </a:rPr>
              <a:t>. </a:t>
            </a:r>
            <a:r>
              <a:rPr lang="es-DO" sz="3200" dirty="0">
                <a:latin typeface="Bahnschrift SemiBold SemiConden" panose="020B0502040204020203" pitchFamily="34" charset="0"/>
              </a:rPr>
              <a:t>Cierto es que el Apocalipsis describe al remanente como guardando «los mandamientos de Dios» y teniendo «la </a:t>
            </a:r>
            <a:r>
              <a:rPr lang="es-DO" sz="3200" dirty="0" smtClean="0">
                <a:latin typeface="Bahnschrift SemiBold SemiConden" panose="020B0502040204020203" pitchFamily="34" charset="0"/>
              </a:rPr>
              <a:t>fe de </a:t>
            </a:r>
            <a:r>
              <a:rPr lang="es-DO" sz="3200" dirty="0">
                <a:latin typeface="Bahnschrift SemiBold SemiConden" panose="020B0502040204020203" pitchFamily="34" charset="0"/>
              </a:rPr>
              <a:t>Jesús» </a:t>
            </a:r>
            <a:r>
              <a:rPr lang="es-DO" sz="3200" dirty="0">
                <a:solidFill>
                  <a:schemeClr val="accent4">
                    <a:lumMod val="60000"/>
                    <a:lumOff val="40000"/>
                  </a:schemeClr>
                </a:solidFill>
                <a:latin typeface="Bahnschrift SemiBold SemiConden" panose="020B0502040204020203" pitchFamily="34" charset="0"/>
              </a:rPr>
              <a:t>(12:17; 14;12); </a:t>
            </a:r>
            <a:r>
              <a:rPr lang="es-DO" sz="3200" dirty="0">
                <a:latin typeface="Bahnschrift SemiBold SemiConden" panose="020B0502040204020203" pitchFamily="34" charset="0"/>
              </a:rPr>
              <a:t>aún así, en el juicio investigador saldrá a relucir todos los pecados que Satanás los indujo a cometer. </a:t>
            </a:r>
          </a:p>
          <a:p>
            <a:pPr algn="just">
              <a:lnSpc>
                <a:spcPct val="150000"/>
              </a:lnSpc>
            </a:pPr>
            <a:endParaRPr lang="es-DO" sz="3200" b="1" dirty="0">
              <a:solidFill>
                <a:srgbClr val="FFC000"/>
              </a:solidFill>
            </a:endParaRPr>
          </a:p>
          <a:p>
            <a:pPr algn="just">
              <a:lnSpc>
                <a:spcPct val="150000"/>
              </a:lnSpc>
            </a:pPr>
            <a:r>
              <a:rPr lang="es-MX" sz="3200" dirty="0" smtClean="0"/>
              <a:t> </a:t>
            </a:r>
            <a:endParaRPr lang="es-DO" sz="3200" dirty="0">
              <a:solidFill>
                <a:srgbClr val="00B050"/>
              </a:solidFill>
              <a:latin typeface="Bahnschrift SemiCondensed" panose="020B0502040204020203" pitchFamily="34" charset="0"/>
            </a:endParaRPr>
          </a:p>
        </p:txBody>
      </p:sp>
      <p:sp>
        <p:nvSpPr>
          <p:cNvPr id="2" name="Rectángulo 1"/>
          <p:cNvSpPr/>
          <p:nvPr/>
        </p:nvSpPr>
        <p:spPr>
          <a:xfrm>
            <a:off x="696036" y="98474"/>
            <a:ext cx="4509010" cy="492443"/>
          </a:xfrm>
          <a:prstGeom prst="rect">
            <a:avLst/>
          </a:prstGeom>
        </p:spPr>
        <p:txBody>
          <a:bodyPr wrap="square">
            <a:spAutoFit/>
          </a:bodyPr>
          <a:lstStyle/>
          <a:p>
            <a:r>
              <a:rPr lang="es-MX" sz="2600" b="1" dirty="0" smtClean="0">
                <a:latin typeface="Bahnschrift SemiCondensed" panose="020B0502040204020203" pitchFamily="34" charset="0"/>
              </a:rPr>
              <a:t>Un argumento extraño </a:t>
            </a:r>
            <a:endParaRPr lang="es-DO" sz="2600" b="1" dirty="0">
              <a:latin typeface="Bahnschrift SemiCondensed" panose="020B0502040204020203" pitchFamily="34" charset="0"/>
            </a:endParaRPr>
          </a:p>
        </p:txBody>
      </p:sp>
    </p:spTree>
    <p:extLst>
      <p:ext uri="{BB962C8B-B14F-4D97-AF65-F5344CB8AC3E}">
        <p14:creationId xmlns:p14="http://schemas.microsoft.com/office/powerpoint/2010/main" val="382761237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530101" y="986645"/>
            <a:ext cx="10661063" cy="5170646"/>
          </a:xfrm>
          <a:prstGeom prst="rect">
            <a:avLst/>
          </a:prstGeom>
          <a:noFill/>
        </p:spPr>
        <p:txBody>
          <a:bodyPr wrap="square" rtlCol="0">
            <a:spAutoFit/>
          </a:bodyPr>
          <a:lstStyle/>
          <a:p>
            <a:pPr algn="just">
              <a:lnSpc>
                <a:spcPct val="150000"/>
              </a:lnSpc>
            </a:pPr>
            <a:r>
              <a:rPr lang="es-DO" sz="4400" dirty="0" smtClean="0">
                <a:latin typeface="Bahnschrift SemiBold SemiConden" panose="020B0502040204020203" pitchFamily="34" charset="0"/>
              </a:rPr>
              <a:t>Por ello, la </a:t>
            </a:r>
            <a:r>
              <a:rPr lang="es-DO" sz="4400" dirty="0">
                <a:latin typeface="Bahnschrift SemiBold SemiConden" panose="020B0502040204020203" pitchFamily="34" charset="0"/>
              </a:rPr>
              <a:t>seguridad de salvación </a:t>
            </a:r>
            <a:r>
              <a:rPr lang="es-DO" sz="4400" dirty="0" smtClean="0">
                <a:latin typeface="Bahnschrift SemiBold SemiConden" panose="020B0502040204020203" pitchFamily="34" charset="0"/>
              </a:rPr>
              <a:t>del remanente </a:t>
            </a:r>
            <a:r>
              <a:rPr lang="es-DO" sz="4400" b="1" dirty="0" smtClean="0">
                <a:solidFill>
                  <a:srgbClr val="00B050"/>
                </a:solidFill>
                <a:latin typeface="Bahnschrift SemiBold SemiConden" panose="020B0502040204020203" pitchFamily="34" charset="0"/>
              </a:rPr>
              <a:t>no </a:t>
            </a:r>
            <a:r>
              <a:rPr lang="es-DO" sz="4400" b="1" dirty="0">
                <a:solidFill>
                  <a:srgbClr val="00B050"/>
                </a:solidFill>
                <a:latin typeface="Bahnschrift SemiBold SemiConden" panose="020B0502040204020203" pitchFamily="34" charset="0"/>
              </a:rPr>
              <a:t>descansará sobre su victoria sobre el pecado </a:t>
            </a:r>
            <a:r>
              <a:rPr lang="es-DO" sz="4400" b="1" i="1" dirty="0">
                <a:solidFill>
                  <a:srgbClr val="00B050"/>
                </a:solidFill>
                <a:latin typeface="Bahnschrift SemiBold SemiConden" panose="020B0502040204020203" pitchFamily="34" charset="0"/>
              </a:rPr>
              <a:t>per se</a:t>
            </a:r>
            <a:r>
              <a:rPr lang="es-DO" sz="4400" i="1" dirty="0">
                <a:solidFill>
                  <a:srgbClr val="00B050"/>
                </a:solidFill>
                <a:latin typeface="Bahnschrift SemiBold SemiConden" panose="020B0502040204020203" pitchFamily="34" charset="0"/>
              </a:rPr>
              <a:t>, </a:t>
            </a:r>
            <a:r>
              <a:rPr lang="es-DO" sz="4400" dirty="0">
                <a:latin typeface="Bahnschrift SemiBold SemiConden" panose="020B0502040204020203" pitchFamily="34" charset="0"/>
              </a:rPr>
              <a:t>sino en su </a:t>
            </a:r>
            <a:r>
              <a:rPr lang="es-DO" sz="4400" b="1" dirty="0">
                <a:solidFill>
                  <a:srgbClr val="FFC000"/>
                </a:solidFill>
                <a:latin typeface="Bahnschrift SemiBold SemiConden" panose="020B0502040204020203" pitchFamily="34" charset="0"/>
              </a:rPr>
              <a:t>arrepentimiento</a:t>
            </a:r>
            <a:r>
              <a:rPr lang="es-DO" sz="4400" dirty="0">
                <a:solidFill>
                  <a:srgbClr val="FFC000"/>
                </a:solidFill>
                <a:latin typeface="Bahnschrift SemiBold SemiConden" panose="020B0502040204020203" pitchFamily="34" charset="0"/>
              </a:rPr>
              <a:t> </a:t>
            </a:r>
            <a:r>
              <a:rPr lang="es-DO" sz="4400" dirty="0">
                <a:latin typeface="Bahnschrift SemiBold SemiConden" panose="020B0502040204020203" pitchFamily="34" charset="0"/>
              </a:rPr>
              <a:t>y</a:t>
            </a:r>
            <a:r>
              <a:rPr lang="es-DO" sz="4400" dirty="0">
                <a:solidFill>
                  <a:srgbClr val="FFC000"/>
                </a:solidFill>
                <a:latin typeface="Bahnschrift SemiBold SemiConden" panose="020B0502040204020203" pitchFamily="34" charset="0"/>
              </a:rPr>
              <a:t> </a:t>
            </a:r>
            <a:r>
              <a:rPr lang="es-DO" sz="4400" b="1" dirty="0">
                <a:solidFill>
                  <a:srgbClr val="FFC000"/>
                </a:solidFill>
                <a:latin typeface="Bahnschrift SemiBold SemiConden" panose="020B0502040204020203" pitchFamily="34" charset="0"/>
              </a:rPr>
              <a:t>fe</a:t>
            </a:r>
            <a:r>
              <a:rPr lang="es-DO" sz="4400" dirty="0">
                <a:solidFill>
                  <a:srgbClr val="FFC000"/>
                </a:solidFill>
                <a:latin typeface="Bahnschrift SemiBold SemiConden" panose="020B0502040204020203" pitchFamily="34" charset="0"/>
              </a:rPr>
              <a:t> </a:t>
            </a:r>
            <a:r>
              <a:rPr lang="es-DO" sz="4400" dirty="0">
                <a:latin typeface="Bahnschrift SemiBold SemiConden" panose="020B0502040204020203" pitchFamily="34" charset="0"/>
              </a:rPr>
              <a:t>en los méritos de Cristo. </a:t>
            </a:r>
            <a:endParaRPr lang="es-DO" sz="4400" b="1" dirty="0">
              <a:latin typeface="Bahnschrift SemiBold SemiConden" panose="020B0502040204020203" pitchFamily="34" charset="0"/>
            </a:endParaRPr>
          </a:p>
          <a:p>
            <a:pPr algn="just">
              <a:lnSpc>
                <a:spcPct val="150000"/>
              </a:lnSpc>
            </a:pPr>
            <a:r>
              <a:rPr lang="es-MX" sz="4400" dirty="0" smtClean="0">
                <a:latin typeface="Bahnschrift SemiBold SemiConden" panose="020B0502040204020203" pitchFamily="34" charset="0"/>
              </a:rPr>
              <a:t> </a:t>
            </a:r>
            <a:endParaRPr lang="es-DO" sz="4400" dirty="0">
              <a:solidFill>
                <a:srgbClr val="00B050"/>
              </a:solidFill>
              <a:latin typeface="Bahnschrift SemiBold SemiConden" panose="020B0502040204020203" pitchFamily="34" charset="0"/>
            </a:endParaRPr>
          </a:p>
        </p:txBody>
      </p:sp>
      <p:sp>
        <p:nvSpPr>
          <p:cNvPr id="2" name="Rectángulo 1"/>
          <p:cNvSpPr/>
          <p:nvPr/>
        </p:nvSpPr>
        <p:spPr>
          <a:xfrm>
            <a:off x="136478" y="0"/>
            <a:ext cx="4107975" cy="584775"/>
          </a:xfrm>
          <a:prstGeom prst="rect">
            <a:avLst/>
          </a:prstGeom>
        </p:spPr>
        <p:txBody>
          <a:bodyPr wrap="square">
            <a:spAutoFit/>
          </a:bodyPr>
          <a:lstStyle/>
          <a:p>
            <a:pPr algn="ctr"/>
            <a:r>
              <a:rPr lang="es-MX" sz="3200" b="1" dirty="0" smtClean="0">
                <a:latin typeface="Bahnschrift SemiCondensed" panose="020B0502040204020203" pitchFamily="34" charset="0"/>
              </a:rPr>
              <a:t>Muy importante</a:t>
            </a:r>
            <a:endParaRPr lang="es-DO" sz="3200" b="1" dirty="0">
              <a:latin typeface="Bahnschrift SemiCondensed" panose="020B0502040204020203" pitchFamily="34" charset="0"/>
            </a:endParaRPr>
          </a:p>
        </p:txBody>
      </p:sp>
    </p:spTree>
    <p:extLst>
      <p:ext uri="{BB962C8B-B14F-4D97-AF65-F5344CB8AC3E}">
        <p14:creationId xmlns:p14="http://schemas.microsoft.com/office/powerpoint/2010/main" val="1332456424"/>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1477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900752"/>
            <a:ext cx="10617959" cy="6093976"/>
          </a:xfrm>
          <a:prstGeom prst="rect">
            <a:avLst/>
          </a:prstGeom>
          <a:noFill/>
        </p:spPr>
        <p:txBody>
          <a:bodyPr wrap="square" rtlCol="0">
            <a:spAutoFit/>
          </a:bodyPr>
          <a:lstStyle/>
          <a:p>
            <a:pPr algn="just">
              <a:lnSpc>
                <a:spcPct val="150000"/>
              </a:lnSpc>
            </a:pPr>
            <a:r>
              <a:rPr lang="es-DO" sz="3200" dirty="0" smtClean="0">
                <a:latin typeface="Bahnschrift SemiBold SemiConden" panose="020B0502040204020203" pitchFamily="34" charset="0"/>
              </a:rPr>
              <a:t>Después </a:t>
            </a:r>
            <a:r>
              <a:rPr lang="es-DO" sz="3200" dirty="0">
                <a:latin typeface="Bahnschrift SemiBold SemiConden" panose="020B0502040204020203" pitchFamily="34" charset="0"/>
              </a:rPr>
              <a:t>de declarar que Satanás «podía todavía tener éxito con los hombres», </a:t>
            </a:r>
            <a:r>
              <a:rPr lang="es-DO" sz="3200" dirty="0" err="1">
                <a:latin typeface="Bahnschrift SemiBold SemiConden" panose="020B0502040204020203" pitchFamily="34" charset="0"/>
              </a:rPr>
              <a:t>Andreasen</a:t>
            </a:r>
            <a:r>
              <a:rPr lang="es-DO" sz="3200" dirty="0">
                <a:latin typeface="Bahnschrift SemiBold SemiConden" panose="020B0502040204020203" pitchFamily="34" charset="0"/>
              </a:rPr>
              <a:t> cita el ataque del dragón al pueblo </a:t>
            </a:r>
            <a:r>
              <a:rPr lang="es-DO" sz="3200" dirty="0" smtClean="0">
                <a:latin typeface="Bahnschrift SemiBold SemiConden" panose="020B0502040204020203" pitchFamily="34" charset="0"/>
              </a:rPr>
              <a:t>remanente. </a:t>
            </a:r>
            <a:endParaRPr lang="es-MX" sz="3200" b="1" baseline="30000" dirty="0" smtClean="0"/>
          </a:p>
          <a:p>
            <a:pPr algn="just">
              <a:lnSpc>
                <a:spcPct val="150000"/>
              </a:lnSpc>
            </a:pPr>
            <a:r>
              <a:rPr lang="es-MX" sz="3200" b="1" baseline="30000" dirty="0" smtClean="0">
                <a:solidFill>
                  <a:schemeClr val="accent6">
                    <a:lumMod val="60000"/>
                    <a:lumOff val="40000"/>
                  </a:schemeClr>
                </a:solidFill>
                <a:latin typeface="Bahnschrift SemiBold SemiConden" panose="020B0502040204020203" pitchFamily="34" charset="0"/>
              </a:rPr>
              <a:t>17</a:t>
            </a:r>
            <a:r>
              <a:rPr lang="es-MX" sz="3200" b="1" baseline="30000" dirty="0">
                <a:solidFill>
                  <a:schemeClr val="accent6">
                    <a:lumMod val="60000"/>
                    <a:lumOff val="40000"/>
                  </a:schemeClr>
                </a:solidFill>
                <a:latin typeface="Bahnschrift SemiBold SemiConden" panose="020B0502040204020203" pitchFamily="34" charset="0"/>
              </a:rPr>
              <a:t> </a:t>
            </a:r>
            <a:r>
              <a:rPr lang="es-MX" sz="3200" b="1" dirty="0">
                <a:solidFill>
                  <a:schemeClr val="accent6">
                    <a:lumMod val="60000"/>
                    <a:lumOff val="40000"/>
                  </a:schemeClr>
                </a:solidFill>
                <a:latin typeface="Bahnschrift SemiBold SemiConden" panose="020B0502040204020203" pitchFamily="34" charset="0"/>
              </a:rPr>
              <a:t>Entonces el dragón se llenó de ira contra la mujer; y se fue a hacer guerra contra el resto de la descendencia de ella, los que guardan los mandamientos de Dios y tienen el testimonio de </a:t>
            </a:r>
            <a:r>
              <a:rPr lang="es-MX" sz="3200" b="1" dirty="0" smtClean="0">
                <a:solidFill>
                  <a:schemeClr val="accent6">
                    <a:lumMod val="60000"/>
                    <a:lumOff val="40000"/>
                  </a:schemeClr>
                </a:solidFill>
                <a:latin typeface="Bahnschrift SemiBold SemiConden" panose="020B0502040204020203" pitchFamily="34" charset="0"/>
              </a:rPr>
              <a:t>Jesucristo </a:t>
            </a:r>
            <a:r>
              <a:rPr lang="es-MX" sz="3200" b="1" dirty="0" smtClean="0">
                <a:solidFill>
                  <a:schemeClr val="accent4">
                    <a:lumMod val="60000"/>
                    <a:lumOff val="40000"/>
                  </a:schemeClr>
                </a:solidFill>
                <a:latin typeface="Bahnschrift SemiBold SemiConden" panose="020B0502040204020203" pitchFamily="34" charset="0"/>
              </a:rPr>
              <a:t>(</a:t>
            </a:r>
            <a:r>
              <a:rPr lang="es-MX" sz="3200" b="1" dirty="0" err="1" smtClean="0">
                <a:solidFill>
                  <a:schemeClr val="accent4">
                    <a:lumMod val="60000"/>
                    <a:lumOff val="40000"/>
                  </a:schemeClr>
                </a:solidFill>
                <a:latin typeface="Bahnschrift SemiBold SemiConden" panose="020B0502040204020203" pitchFamily="34" charset="0"/>
              </a:rPr>
              <a:t>Apoc</a:t>
            </a:r>
            <a:r>
              <a:rPr lang="es-MX" sz="3200" b="1" dirty="0" smtClean="0">
                <a:solidFill>
                  <a:schemeClr val="accent4">
                    <a:lumMod val="60000"/>
                    <a:lumOff val="40000"/>
                  </a:schemeClr>
                </a:solidFill>
                <a:latin typeface="Bahnschrift SemiBold SemiConden" panose="020B0502040204020203" pitchFamily="34" charset="0"/>
              </a:rPr>
              <a:t>. 12:17). </a:t>
            </a:r>
            <a:endParaRPr lang="es-MX" sz="3200" b="1" dirty="0">
              <a:solidFill>
                <a:schemeClr val="accent4">
                  <a:lumMod val="60000"/>
                  <a:lumOff val="40000"/>
                </a:schemeClr>
              </a:solidFill>
              <a:latin typeface="Bahnschrift SemiBold SemiConden" panose="020B0502040204020203" pitchFamily="34" charset="0"/>
            </a:endParaRPr>
          </a:p>
          <a:p>
            <a:pPr algn="just">
              <a:lnSpc>
                <a:spcPct val="150000"/>
              </a:lnSpc>
            </a:pPr>
            <a:endParaRPr lang="es-DO" sz="3600" dirty="0">
              <a:solidFill>
                <a:srgbClr val="00B050"/>
              </a:solidFill>
              <a:latin typeface="Bahnschrift SemiBold SemiConden" panose="020B0502040204020203" pitchFamily="34" charset="0"/>
            </a:endParaRPr>
          </a:p>
        </p:txBody>
      </p:sp>
      <p:sp>
        <p:nvSpPr>
          <p:cNvPr id="2" name="Rectángulo 1"/>
          <p:cNvSpPr/>
          <p:nvPr/>
        </p:nvSpPr>
        <p:spPr>
          <a:xfrm>
            <a:off x="696036" y="14770"/>
            <a:ext cx="4476465" cy="492443"/>
          </a:xfrm>
          <a:prstGeom prst="rect">
            <a:avLst/>
          </a:prstGeom>
        </p:spPr>
        <p:txBody>
          <a:bodyPr wrap="square">
            <a:spAutoFit/>
          </a:bodyPr>
          <a:lstStyle/>
          <a:p>
            <a:r>
              <a:rPr lang="es-MX" sz="2600" b="1" dirty="0" smtClean="0">
                <a:latin typeface="Bahnschrift SemiCondensed" panose="020B0502040204020203" pitchFamily="34" charset="0"/>
              </a:rPr>
              <a:t>Un argumento extraño </a:t>
            </a:r>
            <a:endParaRPr lang="es-DO" sz="2600" b="1" dirty="0">
              <a:latin typeface="Bahnschrift SemiCondensed" panose="020B0502040204020203" pitchFamily="34" charset="0"/>
            </a:endParaRPr>
          </a:p>
        </p:txBody>
      </p:sp>
    </p:spTree>
    <p:extLst>
      <p:ext uri="{BB962C8B-B14F-4D97-AF65-F5344CB8AC3E}">
        <p14:creationId xmlns:p14="http://schemas.microsoft.com/office/powerpoint/2010/main" val="1166810478"/>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160060"/>
            <a:ext cx="10577015" cy="4524315"/>
          </a:xfrm>
          <a:prstGeom prst="rect">
            <a:avLst/>
          </a:prstGeom>
          <a:noFill/>
        </p:spPr>
        <p:txBody>
          <a:bodyPr wrap="square" rtlCol="0">
            <a:spAutoFit/>
          </a:bodyPr>
          <a:lstStyle/>
          <a:p>
            <a:pPr algn="just">
              <a:lnSpc>
                <a:spcPct val="150000"/>
              </a:lnSpc>
            </a:pPr>
            <a:r>
              <a:rPr lang="es-DO" sz="3200" dirty="0" smtClean="0">
                <a:latin typeface="Bahnschrift SemiBold SemiConden" panose="020B0502040204020203" pitchFamily="34" charset="0"/>
              </a:rPr>
              <a:t>Desde </a:t>
            </a:r>
            <a:r>
              <a:rPr lang="es-DO" sz="3200" dirty="0">
                <a:latin typeface="Bahnschrift SemiBold SemiConden" panose="020B0502040204020203" pitchFamily="34" charset="0"/>
              </a:rPr>
              <a:t>su perspectiva, se tiene que decidir que la Ley de Dios se puede guardar. Pero, ¿no quedó eso demostrado de manera fehaciente en la cruz, según el mismo </a:t>
            </a:r>
            <a:r>
              <a:rPr lang="es-DO" sz="3200" dirty="0" err="1">
                <a:latin typeface="Bahnschrift SemiBold SemiConden" panose="020B0502040204020203" pitchFamily="34" charset="0"/>
              </a:rPr>
              <a:t>Andreasen</a:t>
            </a:r>
            <a:r>
              <a:rPr lang="es-DO" sz="3200" dirty="0">
                <a:latin typeface="Bahnschrift SemiBold SemiConden" panose="020B0502040204020203" pitchFamily="34" charset="0"/>
              </a:rPr>
              <a:t>? Aquí, llegamos al corazón de su teología. Para él, «esta es una cuestión vital».</a:t>
            </a:r>
            <a:endParaRPr lang="es-DO" sz="3200" b="1" dirty="0">
              <a:solidFill>
                <a:srgbClr val="FFC000"/>
              </a:solidFill>
              <a:latin typeface="Bahnschrift SemiBold SemiConden" panose="020B0502040204020203" pitchFamily="34" charset="0"/>
            </a:endParaRPr>
          </a:p>
          <a:p>
            <a:pPr algn="just">
              <a:lnSpc>
                <a:spcPct val="150000"/>
              </a:lnSpc>
            </a:pPr>
            <a:r>
              <a:rPr lang="es-MX" sz="3200" dirty="0" smtClean="0">
                <a:latin typeface="Bahnschrift SemiBold SemiConden" panose="020B0502040204020203" pitchFamily="34" charset="0"/>
              </a:rPr>
              <a:t> </a:t>
            </a:r>
            <a:endParaRPr lang="es-DO" sz="3200" dirty="0">
              <a:solidFill>
                <a:srgbClr val="00B050"/>
              </a:solidFill>
              <a:latin typeface="Bahnschrift SemiBold SemiConden" panose="020B0502040204020203" pitchFamily="34" charset="0"/>
            </a:endParaRPr>
          </a:p>
        </p:txBody>
      </p:sp>
      <p:sp>
        <p:nvSpPr>
          <p:cNvPr id="2" name="Rectángulo 1"/>
          <p:cNvSpPr/>
          <p:nvPr/>
        </p:nvSpPr>
        <p:spPr>
          <a:xfrm>
            <a:off x="696036" y="95534"/>
            <a:ext cx="4449170" cy="492443"/>
          </a:xfrm>
          <a:prstGeom prst="rect">
            <a:avLst/>
          </a:prstGeom>
        </p:spPr>
        <p:txBody>
          <a:bodyPr wrap="square">
            <a:spAutoFit/>
          </a:bodyPr>
          <a:lstStyle/>
          <a:p>
            <a:r>
              <a:rPr lang="es-MX" sz="2600" dirty="0" smtClean="0">
                <a:latin typeface="Bahnschrift SemiCondensed" panose="020B0502040204020203" pitchFamily="34" charset="0"/>
              </a:rPr>
              <a:t>Un argumento extraño </a:t>
            </a:r>
            <a:endParaRPr lang="es-DO" sz="2600" dirty="0">
              <a:latin typeface="Bahnschrift SemiCondensed" panose="020B0502040204020203" pitchFamily="34" charset="0"/>
            </a:endParaRPr>
          </a:p>
        </p:txBody>
      </p:sp>
    </p:spTree>
    <p:extLst>
      <p:ext uri="{BB962C8B-B14F-4D97-AF65-F5344CB8AC3E}">
        <p14:creationId xmlns:p14="http://schemas.microsoft.com/office/powerpoint/2010/main" val="267554613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1122"/>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493566"/>
            <a:ext cx="10713493" cy="6001643"/>
          </a:xfrm>
          <a:prstGeom prst="rect">
            <a:avLst/>
          </a:prstGeom>
          <a:noFill/>
        </p:spPr>
        <p:txBody>
          <a:bodyPr wrap="square" rtlCol="0">
            <a:spAutoFit/>
          </a:bodyPr>
          <a:lstStyle/>
          <a:p>
            <a:pPr algn="just">
              <a:lnSpc>
                <a:spcPct val="150000"/>
              </a:lnSpc>
            </a:pPr>
            <a:r>
              <a:rPr lang="es-MX" sz="3200" dirty="0">
                <a:latin typeface="Bahnschrift SemiBold SemiConden" panose="020B0502040204020203" pitchFamily="34" charset="0"/>
              </a:rPr>
              <a:t>Veamos detenidamente su línea de pensamiento</a:t>
            </a:r>
            <a:r>
              <a:rPr lang="es-MX" sz="3200" dirty="0" smtClean="0">
                <a:latin typeface="Bahnschrift SemiBold SemiConden" panose="020B0502040204020203" pitchFamily="34" charset="0"/>
              </a:rPr>
              <a:t>:</a:t>
            </a:r>
            <a:endParaRPr lang="es-DO" sz="3200" dirty="0" smtClean="0">
              <a:solidFill>
                <a:schemeClr val="accent2">
                  <a:lumMod val="60000"/>
                  <a:lumOff val="40000"/>
                </a:schemeClr>
              </a:solidFill>
              <a:latin typeface="Bahnschrift SemiBold SemiConden" panose="020B0502040204020203" pitchFamily="34" charset="0"/>
            </a:endParaRPr>
          </a:p>
          <a:p>
            <a:pPr algn="just">
              <a:lnSpc>
                <a:spcPct val="150000"/>
              </a:lnSpc>
            </a:pPr>
            <a:r>
              <a:rPr lang="es-DO" sz="3200" dirty="0" smtClean="0">
                <a:solidFill>
                  <a:schemeClr val="accent2">
                    <a:lumMod val="60000"/>
                    <a:lumOff val="40000"/>
                  </a:schemeClr>
                </a:solidFill>
                <a:latin typeface="Bahnschrift SemiBold SemiConden" panose="020B0502040204020203" pitchFamily="34" charset="0"/>
              </a:rPr>
              <a:t>«Cuando </a:t>
            </a:r>
            <a:r>
              <a:rPr lang="es-DO" sz="3200" dirty="0">
                <a:solidFill>
                  <a:schemeClr val="accent2">
                    <a:lumMod val="60000"/>
                    <a:lumOff val="40000"/>
                  </a:schemeClr>
                </a:solidFill>
                <a:latin typeface="Bahnschrift SemiBold SemiConden" panose="020B0502040204020203" pitchFamily="34" charset="0"/>
              </a:rPr>
              <a:t>Satanás lance la declaración y el desafío: “Nadie puede guardar la Ley; es imposible. Si hay alguno que pueda hacerlo o que lo haya hecho, muéstramelo. ¿Dónde están los que guardan los Mandamientos?”. Dios contestará, tranquilamente: “Aquí está la paciencia de los santos, los que guardan los mandamientos de Dios y la fe de Jesús”</a:t>
            </a:r>
            <a:r>
              <a:rPr lang="es-DO" sz="3200" dirty="0">
                <a:latin typeface="Bahnschrift SemiBold SemiConden" panose="020B0502040204020203" pitchFamily="34" charset="0"/>
              </a:rPr>
              <a:t> </a:t>
            </a:r>
            <a:r>
              <a:rPr lang="es-DO" sz="3200" dirty="0">
                <a:solidFill>
                  <a:schemeClr val="accent2">
                    <a:lumMod val="60000"/>
                    <a:lumOff val="40000"/>
                  </a:schemeClr>
                </a:solidFill>
                <a:latin typeface="Bahnschrift SemiBold SemiConden" panose="020B0502040204020203" pitchFamily="34" charset="0"/>
              </a:rPr>
              <a:t>(</a:t>
            </a:r>
            <a:r>
              <a:rPr lang="es-DO" sz="3200" dirty="0" err="1">
                <a:solidFill>
                  <a:schemeClr val="accent2">
                    <a:lumMod val="60000"/>
                    <a:lumOff val="40000"/>
                  </a:schemeClr>
                </a:solidFill>
                <a:latin typeface="Bahnschrift SemiBold SemiConden" panose="020B0502040204020203" pitchFamily="34" charset="0"/>
              </a:rPr>
              <a:t>Ap</a:t>
            </a:r>
            <a:r>
              <a:rPr lang="es-DO" sz="3200" dirty="0">
                <a:solidFill>
                  <a:schemeClr val="accent2">
                    <a:lumMod val="60000"/>
                    <a:lumOff val="40000"/>
                  </a:schemeClr>
                </a:solidFill>
                <a:latin typeface="Bahnschrift SemiBold SemiConden" panose="020B0502040204020203" pitchFamily="34" charset="0"/>
              </a:rPr>
              <a:t> 14:12</a:t>
            </a:r>
            <a:r>
              <a:rPr lang="es-DO" sz="3200" dirty="0" smtClean="0">
                <a:solidFill>
                  <a:schemeClr val="accent2">
                    <a:lumMod val="60000"/>
                    <a:lumOff val="40000"/>
                  </a:schemeClr>
                </a:solidFill>
                <a:latin typeface="Bahnschrift SemiBold SemiConden" panose="020B0502040204020203" pitchFamily="34" charset="0"/>
              </a:rPr>
              <a:t>)».</a:t>
            </a:r>
            <a:endParaRPr lang="es-DO" sz="3200" dirty="0">
              <a:solidFill>
                <a:schemeClr val="accent2">
                  <a:lumMod val="60000"/>
                  <a:lumOff val="40000"/>
                </a:schemeClr>
              </a:solidFill>
              <a:latin typeface="Bahnschrift SemiBold SemiConden" panose="020B0502040204020203" pitchFamily="34" charset="0"/>
            </a:endParaRPr>
          </a:p>
          <a:p>
            <a:pPr algn="just">
              <a:lnSpc>
                <a:spcPct val="150000"/>
              </a:lnSpc>
            </a:pPr>
            <a:endParaRPr lang="es-DO" sz="3200" dirty="0">
              <a:solidFill>
                <a:srgbClr val="00B050"/>
              </a:solidFill>
              <a:latin typeface="Bahnschrift SemiCondensed" panose="020B0502040204020203" pitchFamily="34" charset="0"/>
            </a:endParaRPr>
          </a:p>
        </p:txBody>
      </p:sp>
      <p:sp>
        <p:nvSpPr>
          <p:cNvPr id="2" name="Rectángulo 1"/>
          <p:cNvSpPr/>
          <p:nvPr/>
        </p:nvSpPr>
        <p:spPr>
          <a:xfrm>
            <a:off x="696036" y="1122"/>
            <a:ext cx="4558352" cy="492443"/>
          </a:xfrm>
          <a:prstGeom prst="rect">
            <a:avLst/>
          </a:prstGeom>
        </p:spPr>
        <p:txBody>
          <a:bodyPr wrap="square">
            <a:spAutoFit/>
          </a:bodyPr>
          <a:lstStyle/>
          <a:p>
            <a:r>
              <a:rPr lang="es-MX" sz="2600" dirty="0" smtClean="0">
                <a:latin typeface="Bahnschrift SemiCondensed" panose="020B0502040204020203" pitchFamily="34" charset="0"/>
              </a:rPr>
              <a:t> </a:t>
            </a:r>
            <a:endParaRPr lang="es-DO" sz="2600" dirty="0">
              <a:latin typeface="Bahnschrift SemiCondensed" panose="020B0502040204020203" pitchFamily="34" charset="0"/>
            </a:endParaRPr>
          </a:p>
        </p:txBody>
      </p:sp>
    </p:spTree>
    <p:extLst>
      <p:ext uri="{BB962C8B-B14F-4D97-AF65-F5344CB8AC3E}">
        <p14:creationId xmlns:p14="http://schemas.microsoft.com/office/powerpoint/2010/main" val="183104779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683512"/>
            <a:ext cx="10740789" cy="5632311"/>
          </a:xfrm>
          <a:prstGeom prst="rect">
            <a:avLst/>
          </a:prstGeom>
          <a:noFill/>
        </p:spPr>
        <p:txBody>
          <a:bodyPr wrap="square" rtlCol="0">
            <a:spAutoFit/>
          </a:bodyPr>
          <a:lstStyle/>
          <a:p>
            <a:pPr algn="just">
              <a:lnSpc>
                <a:spcPct val="150000"/>
              </a:lnSpc>
            </a:pPr>
            <a:r>
              <a:rPr lang="es-DO" sz="3000" dirty="0">
                <a:latin typeface="Bahnschrift SemiBold SemiConden" panose="020B0502040204020203" pitchFamily="34" charset="0"/>
              </a:rPr>
              <a:t>Satanás sabe que toda persona que acepta el Evangelio y su poder liberador experimenta un nuevo nacimiento </a:t>
            </a:r>
            <a:r>
              <a:rPr lang="es-DO" sz="3000" dirty="0">
                <a:solidFill>
                  <a:schemeClr val="accent4">
                    <a:lumMod val="60000"/>
                    <a:lumOff val="40000"/>
                  </a:schemeClr>
                </a:solidFill>
                <a:latin typeface="Bahnschrift SemiBold SemiConden" panose="020B0502040204020203" pitchFamily="34" charset="0"/>
              </a:rPr>
              <a:t>(</a:t>
            </a:r>
            <a:r>
              <a:rPr lang="es-DO" sz="3000" dirty="0" err="1">
                <a:solidFill>
                  <a:schemeClr val="accent4">
                    <a:lumMod val="60000"/>
                    <a:lumOff val="40000"/>
                  </a:schemeClr>
                </a:solidFill>
                <a:latin typeface="Bahnschrift SemiBold SemiConden" panose="020B0502040204020203" pitchFamily="34" charset="0"/>
              </a:rPr>
              <a:t>Jn</a:t>
            </a:r>
            <a:r>
              <a:rPr lang="es-DO" sz="3000" dirty="0">
                <a:solidFill>
                  <a:schemeClr val="accent4">
                    <a:lumMod val="60000"/>
                    <a:lumOff val="40000"/>
                  </a:schemeClr>
                </a:solidFill>
                <a:latin typeface="Bahnschrift SemiBold SemiConden" panose="020B0502040204020203" pitchFamily="34" charset="0"/>
              </a:rPr>
              <a:t> 3:1-5), </a:t>
            </a:r>
            <a:r>
              <a:rPr lang="es-DO" sz="3000" dirty="0">
                <a:latin typeface="Bahnschrift SemiBold SemiConden" panose="020B0502040204020203" pitchFamily="34" charset="0"/>
              </a:rPr>
              <a:t>una renovación espiritual </a:t>
            </a:r>
            <a:r>
              <a:rPr lang="es-DO" sz="3000" dirty="0">
                <a:solidFill>
                  <a:schemeClr val="accent4">
                    <a:lumMod val="60000"/>
                    <a:lumOff val="40000"/>
                  </a:schemeClr>
                </a:solidFill>
                <a:latin typeface="Bahnschrift SemiBold SemiConden" panose="020B0502040204020203" pitchFamily="34" charset="0"/>
              </a:rPr>
              <a:t>(</a:t>
            </a:r>
            <a:r>
              <a:rPr lang="es-DO" sz="3000" dirty="0" err="1">
                <a:solidFill>
                  <a:schemeClr val="accent4">
                    <a:lumMod val="60000"/>
                    <a:lumOff val="40000"/>
                  </a:schemeClr>
                </a:solidFill>
                <a:latin typeface="Bahnschrift SemiBold SemiConden" panose="020B0502040204020203" pitchFamily="34" charset="0"/>
              </a:rPr>
              <a:t>Tit</a:t>
            </a:r>
            <a:r>
              <a:rPr lang="es-DO" sz="3000" dirty="0">
                <a:solidFill>
                  <a:schemeClr val="accent4">
                    <a:lumMod val="60000"/>
                    <a:lumOff val="40000"/>
                  </a:schemeClr>
                </a:solidFill>
                <a:latin typeface="Bahnschrift SemiBold SemiConden" panose="020B0502040204020203" pitchFamily="34" charset="0"/>
              </a:rPr>
              <a:t> 3:3-7) </a:t>
            </a:r>
            <a:r>
              <a:rPr lang="es-DO" sz="3000" dirty="0">
                <a:latin typeface="Bahnschrift SemiBold SemiConden" panose="020B0502040204020203" pitchFamily="34" charset="0"/>
              </a:rPr>
              <a:t>que lo reconcilia con Dios y el espíritu de la santa </a:t>
            </a:r>
            <a:r>
              <a:rPr lang="es-DO" sz="3000" dirty="0" smtClean="0">
                <a:latin typeface="Bahnschrift SemiBold SemiConden" panose="020B0502040204020203" pitchFamily="34" charset="0"/>
              </a:rPr>
              <a:t>Ley </a:t>
            </a:r>
            <a:r>
              <a:rPr lang="es-DO" sz="3000" dirty="0">
                <a:solidFill>
                  <a:schemeClr val="accent4">
                    <a:lumMod val="60000"/>
                    <a:lumOff val="40000"/>
                  </a:schemeClr>
                </a:solidFill>
                <a:latin typeface="Bahnschrift SemiBold SemiConden" panose="020B0502040204020203" pitchFamily="34" charset="0"/>
              </a:rPr>
              <a:t>(</a:t>
            </a:r>
            <a:r>
              <a:rPr lang="es-DO" sz="3000" dirty="0" err="1" smtClean="0">
                <a:solidFill>
                  <a:schemeClr val="accent4">
                    <a:lumMod val="60000"/>
                    <a:lumOff val="40000"/>
                  </a:schemeClr>
                </a:solidFill>
                <a:latin typeface="Bahnschrift SemiBold SemiConden" panose="020B0502040204020203" pitchFamily="34" charset="0"/>
              </a:rPr>
              <a:t>Rom</a:t>
            </a:r>
            <a:r>
              <a:rPr lang="es-DO" sz="3000" dirty="0" smtClean="0">
                <a:solidFill>
                  <a:schemeClr val="accent4">
                    <a:lumMod val="60000"/>
                    <a:lumOff val="40000"/>
                  </a:schemeClr>
                </a:solidFill>
                <a:latin typeface="Bahnschrift SemiBold SemiConden" panose="020B0502040204020203" pitchFamily="34" charset="0"/>
              </a:rPr>
              <a:t>. 8:1-4</a:t>
            </a:r>
            <a:r>
              <a:rPr lang="es-DO" sz="3000" dirty="0">
                <a:solidFill>
                  <a:schemeClr val="accent4">
                    <a:lumMod val="60000"/>
                    <a:lumOff val="40000"/>
                  </a:schemeClr>
                </a:solidFill>
                <a:latin typeface="Bahnschrift SemiBold SemiConden" panose="020B0502040204020203" pitchFamily="34" charset="0"/>
              </a:rPr>
              <a:t>; Sal 119:97). </a:t>
            </a:r>
            <a:endParaRPr lang="es-DO" sz="3000" dirty="0" smtClean="0">
              <a:solidFill>
                <a:schemeClr val="accent4">
                  <a:lumMod val="60000"/>
                  <a:lumOff val="40000"/>
                </a:schemeClr>
              </a:solidFill>
              <a:latin typeface="Bahnschrift SemiBold SemiConden" panose="020B0502040204020203" pitchFamily="34" charset="0"/>
            </a:endParaRPr>
          </a:p>
          <a:p>
            <a:pPr algn="just">
              <a:lnSpc>
                <a:spcPct val="150000"/>
              </a:lnSpc>
            </a:pPr>
            <a:r>
              <a:rPr lang="es-MX" sz="3000" dirty="0" smtClean="0">
                <a:solidFill>
                  <a:srgbClr val="00B050"/>
                </a:solidFill>
                <a:latin typeface="Bahnschrift SemiBold SemiConden" panose="020B0502040204020203" pitchFamily="34" charset="0"/>
              </a:rPr>
              <a:t>“Justificados, pues, por la fe, tenemos paz para con Dios por medio de nuestro Señor Jesucristo” </a:t>
            </a:r>
            <a:r>
              <a:rPr lang="es-MX" sz="3000" dirty="0" smtClean="0">
                <a:solidFill>
                  <a:schemeClr val="accent4">
                    <a:lumMod val="60000"/>
                    <a:lumOff val="40000"/>
                  </a:schemeClr>
                </a:solidFill>
                <a:latin typeface="Bahnschrift SemiBold SemiConden" panose="020B0502040204020203" pitchFamily="34" charset="0"/>
              </a:rPr>
              <a:t>(</a:t>
            </a:r>
            <a:r>
              <a:rPr lang="es-MX" sz="3000" dirty="0" err="1" smtClean="0">
                <a:solidFill>
                  <a:schemeClr val="accent4">
                    <a:lumMod val="60000"/>
                    <a:lumOff val="40000"/>
                  </a:schemeClr>
                </a:solidFill>
                <a:latin typeface="Bahnschrift SemiBold SemiConden" panose="020B0502040204020203" pitchFamily="34" charset="0"/>
              </a:rPr>
              <a:t>Rom</a:t>
            </a:r>
            <a:r>
              <a:rPr lang="es-MX" sz="3000" dirty="0" smtClean="0">
                <a:solidFill>
                  <a:schemeClr val="accent4">
                    <a:lumMod val="60000"/>
                    <a:lumOff val="40000"/>
                  </a:schemeClr>
                </a:solidFill>
                <a:latin typeface="Bahnschrift SemiBold SemiConden" panose="020B0502040204020203" pitchFamily="34" charset="0"/>
              </a:rPr>
              <a:t>. 5:1). </a:t>
            </a:r>
            <a:r>
              <a:rPr lang="es-DO" sz="3000" b="1" dirty="0">
                <a:latin typeface="Bahnschrift SemiBold SemiConden" panose="020B0502040204020203" pitchFamily="34" charset="0"/>
              </a:rPr>
              <a:t>Esta es la única forma en que alguien puede «guardar» la </a:t>
            </a:r>
            <a:r>
              <a:rPr lang="es-DO" sz="3000" b="1" dirty="0" smtClean="0">
                <a:latin typeface="Bahnschrift SemiBold SemiConden" panose="020B0502040204020203" pitchFamily="34" charset="0"/>
              </a:rPr>
              <a:t>Ley.</a:t>
            </a:r>
            <a:endParaRPr lang="es-MX" sz="3000" dirty="0" smtClean="0">
              <a:latin typeface="Bahnschrift SemiBold SemiConden" panose="020B0502040204020203" pitchFamily="34" charset="0"/>
            </a:endParaRPr>
          </a:p>
          <a:p>
            <a:pPr algn="just">
              <a:lnSpc>
                <a:spcPct val="150000"/>
              </a:lnSpc>
            </a:pPr>
            <a:endParaRPr lang="es-DO" sz="3000" dirty="0">
              <a:solidFill>
                <a:schemeClr val="accent4">
                  <a:lumMod val="60000"/>
                  <a:lumOff val="4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3417887089"/>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656216"/>
            <a:ext cx="10849971" cy="5909310"/>
          </a:xfrm>
          <a:prstGeom prst="rect">
            <a:avLst/>
          </a:prstGeom>
          <a:noFill/>
        </p:spPr>
        <p:txBody>
          <a:bodyPr wrap="square" rtlCol="0">
            <a:spAutoFit/>
          </a:bodyPr>
          <a:lstStyle/>
          <a:p>
            <a:pPr algn="just">
              <a:lnSpc>
                <a:spcPct val="150000"/>
              </a:lnSpc>
            </a:pPr>
            <a:r>
              <a:rPr lang="es-DO" sz="3000" dirty="0" smtClean="0">
                <a:latin typeface="Bahnschrift SemiBold SemiConden" panose="020B0502040204020203" pitchFamily="34" charset="0"/>
              </a:rPr>
              <a:t>No </a:t>
            </a:r>
            <a:r>
              <a:rPr lang="es-DO" sz="3000" dirty="0">
                <a:latin typeface="Bahnschrift SemiBold SemiConden" panose="020B0502040204020203" pitchFamily="34" charset="0"/>
              </a:rPr>
              <a:t>obstante, aunque los creyentes han sido facultados para vencer el pecado, cometen errores que le dan argumentos a Satanás para acusarlos delante de </a:t>
            </a:r>
            <a:r>
              <a:rPr lang="es-DO" sz="3000" dirty="0" smtClean="0">
                <a:latin typeface="Bahnschrift SemiBold SemiConden" panose="020B0502040204020203" pitchFamily="34" charset="0"/>
              </a:rPr>
              <a:t>Dios. </a:t>
            </a:r>
          </a:p>
          <a:p>
            <a:pPr algn="just">
              <a:lnSpc>
                <a:spcPct val="150000"/>
              </a:lnSpc>
            </a:pPr>
            <a:r>
              <a:rPr lang="es-DO" sz="2800" b="1" dirty="0">
                <a:solidFill>
                  <a:srgbClr val="00B050"/>
                </a:solidFill>
                <a:latin typeface="Bahnschrift SemiBold SemiConden" panose="020B0502040204020203" pitchFamily="34" charset="0"/>
              </a:rPr>
              <a:t>10 </a:t>
            </a:r>
            <a:r>
              <a:rPr lang="es-MX" sz="2700" dirty="0" smtClean="0">
                <a:solidFill>
                  <a:srgbClr val="00B050"/>
                </a:solidFill>
                <a:latin typeface="Bahnschrift SemiBold SemiConden" panose="020B0502040204020203" pitchFamily="34" charset="0"/>
              </a:rPr>
              <a:t>Entonces </a:t>
            </a:r>
            <a:r>
              <a:rPr lang="es-MX" sz="2700" dirty="0">
                <a:solidFill>
                  <a:srgbClr val="00B050"/>
                </a:solidFill>
                <a:latin typeface="Bahnschrift SemiBold SemiConden" panose="020B0502040204020203" pitchFamily="34" charset="0"/>
              </a:rPr>
              <a:t>oí una gran voz en el cielo, que decía: Ahora ha venido la salvación, el poder, y el reino de nuestro Dios, y la autoridad de su Cristo; porque ha sido lanzado fuera el acusador de nuestros hermanos, el que los acusaba delante de nuestro Dios día y noche. </a:t>
            </a:r>
            <a:r>
              <a:rPr lang="es-MX" sz="2700" b="1" baseline="30000" dirty="0">
                <a:solidFill>
                  <a:srgbClr val="00B050"/>
                </a:solidFill>
                <a:latin typeface="Bahnschrift SemiBold SemiConden" panose="020B0502040204020203" pitchFamily="34" charset="0"/>
              </a:rPr>
              <a:t>11 </a:t>
            </a:r>
            <a:r>
              <a:rPr lang="es-MX" sz="2700" dirty="0">
                <a:solidFill>
                  <a:srgbClr val="00B050"/>
                </a:solidFill>
                <a:latin typeface="Bahnschrift SemiBold SemiConden" panose="020B0502040204020203" pitchFamily="34" charset="0"/>
              </a:rPr>
              <a:t>Y ellos le han vencido por medio de la sangre del Cordero y de la palabra del testimonio de ellos, y menospreciaron sus vidas hasta la </a:t>
            </a:r>
            <a:r>
              <a:rPr lang="es-MX" sz="2700" dirty="0" smtClean="0">
                <a:solidFill>
                  <a:srgbClr val="00B050"/>
                </a:solidFill>
                <a:latin typeface="Bahnschrift SemiBold SemiConden" panose="020B0502040204020203" pitchFamily="34" charset="0"/>
              </a:rPr>
              <a:t>muerte” </a:t>
            </a:r>
            <a:r>
              <a:rPr lang="es-DO" sz="2700" dirty="0" smtClean="0">
                <a:solidFill>
                  <a:schemeClr val="accent4">
                    <a:lumMod val="60000"/>
                    <a:lumOff val="40000"/>
                  </a:schemeClr>
                </a:solidFill>
                <a:latin typeface="Bahnschrift SemiBold SemiConden" panose="020B0502040204020203" pitchFamily="34" charset="0"/>
              </a:rPr>
              <a:t>(</a:t>
            </a:r>
            <a:r>
              <a:rPr lang="es-DO" sz="2700" dirty="0" err="1" smtClean="0">
                <a:solidFill>
                  <a:schemeClr val="accent4">
                    <a:lumMod val="60000"/>
                    <a:lumOff val="40000"/>
                  </a:schemeClr>
                </a:solidFill>
                <a:latin typeface="Bahnschrift SemiBold SemiConden" panose="020B0502040204020203" pitchFamily="34" charset="0"/>
              </a:rPr>
              <a:t>Ap</a:t>
            </a:r>
            <a:r>
              <a:rPr lang="es-DO" sz="2700" dirty="0" smtClean="0">
                <a:solidFill>
                  <a:schemeClr val="accent4">
                    <a:lumMod val="60000"/>
                    <a:lumOff val="40000"/>
                  </a:schemeClr>
                </a:solidFill>
                <a:latin typeface="Bahnschrift SemiBold SemiConden" panose="020B0502040204020203" pitchFamily="34" charset="0"/>
              </a:rPr>
              <a:t> 12:10,11). </a:t>
            </a:r>
            <a:endParaRPr lang="es-DO" sz="2700" dirty="0">
              <a:solidFill>
                <a:schemeClr val="accent4">
                  <a:lumMod val="60000"/>
                  <a:lumOff val="40000"/>
                </a:schemeClr>
              </a:solidFill>
              <a:latin typeface="Bahnschrift SemiBold SemiConden" panose="020B0502040204020203" pitchFamily="34" charset="0"/>
            </a:endParaRPr>
          </a:p>
        </p:txBody>
      </p:sp>
    </p:spTree>
    <p:extLst>
      <p:ext uri="{BB962C8B-B14F-4D97-AF65-F5344CB8AC3E}">
        <p14:creationId xmlns:p14="http://schemas.microsoft.com/office/powerpoint/2010/main" val="1878126201"/>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1" y="49359"/>
            <a:ext cx="3367889" cy="523220"/>
          </a:xfrm>
          <a:prstGeom prst="rect">
            <a:avLst/>
          </a:prstGeom>
          <a:noFill/>
        </p:spPr>
        <p:txBody>
          <a:bodyPr wrap="square" rtlCol="0">
            <a:spAutoFit/>
          </a:bodyPr>
          <a:lstStyle/>
          <a:p>
            <a:pPr algn="ctr"/>
            <a:r>
              <a:rPr lang="es-MX" sz="2800" b="1" dirty="0" smtClean="0">
                <a:latin typeface="Bahnschrift SemiCondensed" panose="020B0502040204020203" pitchFamily="34" charset="0"/>
              </a:rPr>
              <a:t>CONCEPTUALIZACIÓN</a:t>
            </a:r>
            <a:endParaRPr lang="es-DO" sz="28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689317" y="986645"/>
            <a:ext cx="8468751" cy="4154984"/>
          </a:xfrm>
          <a:prstGeom prst="rect">
            <a:avLst/>
          </a:prstGeom>
          <a:noFill/>
        </p:spPr>
        <p:txBody>
          <a:bodyPr wrap="square" rtlCol="0">
            <a:spAutoFit/>
          </a:bodyPr>
          <a:lstStyle/>
          <a:p>
            <a:pPr algn="just"/>
            <a:endParaRPr lang="es-ES" sz="4800" dirty="0" smtClean="0">
              <a:latin typeface="Bahnschrift SemiCondensed" panose="020B0502040204020203" pitchFamily="34" charset="0"/>
            </a:endParaRPr>
          </a:p>
          <a:p>
            <a:pPr algn="just"/>
            <a:r>
              <a:rPr lang="es-ES" sz="7200" b="1" dirty="0" smtClean="0">
                <a:effectLst>
                  <a:outerShdw blurRad="38100" dist="38100" dir="2700000" algn="tl">
                    <a:srgbClr val="000000">
                      <a:alpha val="43137"/>
                    </a:srgbClr>
                  </a:outerShdw>
                </a:effectLst>
                <a:latin typeface="Bahnschrift SemiCondensed" panose="020B0502040204020203" pitchFamily="34" charset="0"/>
              </a:rPr>
              <a:t>En qué consiste la </a:t>
            </a:r>
            <a:r>
              <a:rPr lang="es-ES" sz="7200" b="1" dirty="0" smtClean="0">
                <a:solidFill>
                  <a:srgbClr val="00B050"/>
                </a:solidFill>
                <a:effectLst>
                  <a:outerShdw blurRad="38100" dist="38100" dir="2700000" algn="tl">
                    <a:srgbClr val="000000">
                      <a:alpha val="43137"/>
                    </a:srgbClr>
                  </a:outerShdw>
                </a:effectLst>
                <a:latin typeface="Bahnschrift SemiCondensed" panose="020B0502040204020203" pitchFamily="34" charset="0"/>
              </a:rPr>
              <a:t>teología de la última generación (TUG) ?</a:t>
            </a:r>
            <a:endParaRPr lang="es-DO" sz="7200" b="1" dirty="0">
              <a:solidFill>
                <a:srgbClr val="00B05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229048296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6" y="1160060"/>
            <a:ext cx="10235822" cy="3785652"/>
          </a:xfrm>
          <a:prstGeom prst="rect">
            <a:avLst/>
          </a:prstGeom>
          <a:noFill/>
        </p:spPr>
        <p:txBody>
          <a:bodyPr wrap="square" rtlCol="0">
            <a:spAutoFit/>
          </a:bodyPr>
          <a:lstStyle/>
          <a:p>
            <a:pPr algn="just">
              <a:lnSpc>
                <a:spcPct val="150000"/>
              </a:lnSpc>
            </a:pPr>
            <a:r>
              <a:rPr lang="es-DO" sz="3200" dirty="0" smtClean="0">
                <a:latin typeface="Bahnschrift SemiBold SemiConden" panose="020B0502040204020203" pitchFamily="34" charset="0"/>
              </a:rPr>
              <a:t>No </a:t>
            </a:r>
            <a:r>
              <a:rPr lang="es-DO" sz="3200" dirty="0">
                <a:latin typeface="Bahnschrift SemiBold SemiConden" panose="020B0502040204020203" pitchFamily="34" charset="0"/>
              </a:rPr>
              <a:t>existe un ser humano que escape a esta realidad. Aún </a:t>
            </a:r>
            <a:r>
              <a:rPr lang="es-DO" sz="3200" dirty="0">
                <a:solidFill>
                  <a:srgbClr val="FFC000"/>
                </a:solidFill>
                <a:latin typeface="Bahnschrift SemiBold SemiConden" panose="020B0502040204020203" pitchFamily="34" charset="0"/>
              </a:rPr>
              <a:t>la última generación (los 144.000),</a:t>
            </a:r>
            <a:r>
              <a:rPr lang="es-DO" sz="3200" dirty="0">
                <a:latin typeface="Bahnschrift SemiBold SemiConden" panose="020B0502040204020203" pitchFamily="34" charset="0"/>
              </a:rPr>
              <a:t> que alcanzará una madurez de carácter necesaria para pasar por el tiempo de angustia de Jacob y encontrarse con Cristo en su segunda venida, </a:t>
            </a:r>
            <a:r>
              <a:rPr lang="es-DO" sz="3200" b="1" dirty="0">
                <a:solidFill>
                  <a:srgbClr val="FFC000"/>
                </a:solidFill>
                <a:latin typeface="Bahnschrift SemiBold SemiConden" panose="020B0502040204020203" pitchFamily="34" charset="0"/>
              </a:rPr>
              <a:t>tendrá que ser vindicado por el Señor de las acusaciones de </a:t>
            </a:r>
            <a:r>
              <a:rPr lang="es-DO" sz="3200" b="1" dirty="0" smtClean="0">
                <a:solidFill>
                  <a:srgbClr val="FFC000"/>
                </a:solidFill>
                <a:latin typeface="Bahnschrift SemiBold SemiConden" panose="020B0502040204020203" pitchFamily="34" charset="0"/>
              </a:rPr>
              <a:t>Satanás. </a:t>
            </a:r>
            <a:endParaRPr lang="es-DO" sz="3000" b="1" dirty="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2034167918"/>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 xmlns:a16="http://schemas.microsoft.com/office/drawing/2014/main"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 xmlns:a16="http://schemas.microsoft.com/office/drawing/2014/main" id="{B7F75417-8BC0-431B-9DD0-3952FEF3CE45}"/>
              </a:ext>
            </a:extLst>
          </p:cNvPr>
          <p:cNvSpPr txBox="1"/>
          <p:nvPr/>
        </p:nvSpPr>
        <p:spPr>
          <a:xfrm>
            <a:off x="648929" y="1583057"/>
            <a:ext cx="4903376" cy="553998"/>
          </a:xfrm>
          <a:prstGeom prst="rect">
            <a:avLst/>
          </a:prstGeom>
          <a:noFill/>
        </p:spPr>
        <p:txBody>
          <a:bodyPr wrap="square" rtlCol="0">
            <a:spAutoFit/>
          </a:bodyPr>
          <a:lstStyle/>
          <a:p>
            <a:pPr lvl="0">
              <a:defRPr/>
            </a:pPr>
            <a:r>
              <a:rPr lang="es-ES" sz="3000" noProof="0" dirty="0" smtClean="0">
                <a:latin typeface="Bahnschrift SemiBold SemiConden" panose="020B0502040204020203" pitchFamily="34" charset="0"/>
              </a:rPr>
              <a:t>Perfección de carácter</a:t>
            </a:r>
            <a:endParaRPr kumimoji="0" lang="es-ES" sz="3000" b="0" i="0" u="none" strike="noStrike" kern="1200" cap="none" spc="0" normalizeH="0" baseline="0" noProof="0" dirty="0">
              <a:ln>
                <a:noFill/>
              </a:ln>
              <a:effectLst/>
              <a:uLnTx/>
              <a:uFillTx/>
              <a:latin typeface="Bahnschrift SemiBold SemiConden" panose="020B0502040204020203" pitchFamily="34" charset="0"/>
            </a:endParaRPr>
          </a:p>
        </p:txBody>
      </p:sp>
      <p:sp>
        <p:nvSpPr>
          <p:cNvPr id="5" name="CuadroTexto 4">
            <a:extLst>
              <a:ext uri="{FF2B5EF4-FFF2-40B4-BE49-F238E27FC236}">
                <a16:creationId xmlns="" xmlns:a16="http://schemas.microsoft.com/office/drawing/2014/main" id="{2B80B65F-4774-4B34-B211-5F7CCD9DB0D1}"/>
              </a:ext>
            </a:extLst>
          </p:cNvPr>
          <p:cNvSpPr txBox="1"/>
          <p:nvPr/>
        </p:nvSpPr>
        <p:spPr>
          <a:xfrm>
            <a:off x="648929" y="368422"/>
            <a:ext cx="4601497" cy="553998"/>
          </a:xfrm>
          <a:prstGeom prst="rect">
            <a:avLst/>
          </a:prstGeom>
          <a:noFill/>
        </p:spPr>
        <p:txBody>
          <a:bodyPr wrap="square" rtlCol="0">
            <a:spAutoFit/>
          </a:bodyPr>
          <a:lstStyle/>
          <a:p>
            <a:pPr lvl="0">
              <a:defRPr/>
            </a:pPr>
            <a:r>
              <a:rPr lang="es-ES" sz="3000" noProof="0" dirty="0" smtClean="0">
                <a:latin typeface="Bahnschrift SemiBold SemiConden" panose="020B0502040204020203" pitchFamily="34" charset="0"/>
              </a:rPr>
              <a:t>Vindicación de Dios</a:t>
            </a:r>
            <a:endParaRPr kumimoji="0" lang="es-ES" sz="3000" b="0" i="0" u="none" strike="noStrike" kern="1200" cap="none" spc="0" normalizeH="0" baseline="0" noProof="0" dirty="0">
              <a:ln>
                <a:noFill/>
              </a:ln>
              <a:effectLst/>
              <a:uLnTx/>
              <a:uFillTx/>
              <a:latin typeface="Bahnschrift SemiBold SemiConden" panose="020B0502040204020203" pitchFamily="34" charset="0"/>
            </a:endParaRPr>
          </a:p>
        </p:txBody>
      </p:sp>
      <p:sp>
        <p:nvSpPr>
          <p:cNvPr id="6" name="CuadroTexto 5">
            <a:extLst>
              <a:ext uri="{FF2B5EF4-FFF2-40B4-BE49-F238E27FC236}">
                <a16:creationId xmlns="" xmlns:a16="http://schemas.microsoft.com/office/drawing/2014/main" id="{3C95100F-E8B5-4CF3-9E17-D707427B80EE}"/>
              </a:ext>
            </a:extLst>
          </p:cNvPr>
          <p:cNvSpPr txBox="1"/>
          <p:nvPr/>
        </p:nvSpPr>
        <p:spPr>
          <a:xfrm>
            <a:off x="690074" y="3916409"/>
            <a:ext cx="4577986" cy="553998"/>
          </a:xfrm>
          <a:prstGeom prst="rect">
            <a:avLst/>
          </a:prstGeom>
          <a:noFill/>
        </p:spPr>
        <p:txBody>
          <a:bodyPr wrap="square" rtlCol="0">
            <a:spAutoFit/>
          </a:bodyPr>
          <a:lstStyle/>
          <a:p>
            <a:pPr lvl="0">
              <a:defRPr/>
            </a:pPr>
            <a:r>
              <a:rPr lang="es-ES" sz="3000" dirty="0" smtClean="0">
                <a:latin typeface="Bahnschrift SemiBold SemiConden" panose="020B0502040204020203" pitchFamily="34" charset="0"/>
              </a:rPr>
              <a:t>Santificación</a:t>
            </a:r>
            <a:endParaRPr kumimoji="0" lang="es-ES" sz="3000" b="0" i="0" u="none" strike="noStrike" kern="1200" cap="none" spc="0" normalizeH="0" baseline="0" noProof="0" dirty="0">
              <a:ln>
                <a:noFill/>
              </a:ln>
              <a:effectLst/>
              <a:uLnTx/>
              <a:uFillTx/>
              <a:latin typeface="Bahnschrift SemiBold SemiConden" panose="020B0502040204020203" pitchFamily="34" charset="0"/>
            </a:endParaRPr>
          </a:p>
        </p:txBody>
      </p:sp>
      <p:sp>
        <p:nvSpPr>
          <p:cNvPr id="7" name="CuadroTexto 6">
            <a:extLst>
              <a:ext uri="{FF2B5EF4-FFF2-40B4-BE49-F238E27FC236}">
                <a16:creationId xmlns="" xmlns:a16="http://schemas.microsoft.com/office/drawing/2014/main" id="{484CE96C-CBE3-40DD-869A-7E653E50D465}"/>
              </a:ext>
            </a:extLst>
          </p:cNvPr>
          <p:cNvSpPr txBox="1"/>
          <p:nvPr/>
        </p:nvSpPr>
        <p:spPr>
          <a:xfrm>
            <a:off x="759543" y="5131044"/>
            <a:ext cx="3948935" cy="1015663"/>
          </a:xfrm>
          <a:prstGeom prst="rect">
            <a:avLst/>
          </a:prstGeom>
          <a:noFill/>
        </p:spPr>
        <p:txBody>
          <a:bodyPr wrap="square" rtlCol="0">
            <a:spAutoFit/>
          </a:bodyPr>
          <a:lstStyle/>
          <a:p>
            <a:pPr lvl="0">
              <a:defRPr/>
            </a:pPr>
            <a:r>
              <a:rPr lang="es-ES" sz="3000" noProof="0" dirty="0" smtClean="0">
                <a:latin typeface="Bahnschrift SemiBold SemiConden" panose="020B0502040204020203" pitchFamily="34" charset="0"/>
              </a:rPr>
              <a:t>Dinámica de la victoria sobre el pecado</a:t>
            </a:r>
            <a:endParaRPr kumimoji="0" lang="es-ES" sz="3000" b="0" i="0" u="none" strike="noStrike" kern="1200" cap="none" spc="0" normalizeH="0" baseline="0" noProof="0" dirty="0">
              <a:ln>
                <a:noFill/>
              </a:ln>
              <a:effectLst/>
              <a:uLnTx/>
              <a:uFillTx/>
              <a:latin typeface="Bahnschrift SemiBold SemiConden" panose="020B0502040204020203" pitchFamily="34" charset="0"/>
            </a:endParaRPr>
          </a:p>
        </p:txBody>
      </p:sp>
      <p:sp>
        <p:nvSpPr>
          <p:cNvPr id="8" name="CuadroTexto 7">
            <a:extLst>
              <a:ext uri="{FF2B5EF4-FFF2-40B4-BE49-F238E27FC236}">
                <a16:creationId xmlns="" xmlns:a16="http://schemas.microsoft.com/office/drawing/2014/main" id="{BADEAE86-D7E0-4E67-860F-EC436B06AF60}"/>
              </a:ext>
            </a:extLst>
          </p:cNvPr>
          <p:cNvSpPr txBox="1"/>
          <p:nvPr/>
        </p:nvSpPr>
        <p:spPr>
          <a:xfrm>
            <a:off x="625936" y="2701774"/>
            <a:ext cx="4714464" cy="553998"/>
          </a:xfrm>
          <a:prstGeom prst="rect">
            <a:avLst/>
          </a:prstGeom>
          <a:noFill/>
        </p:spPr>
        <p:txBody>
          <a:bodyPr wrap="square" rtlCol="0">
            <a:spAutoFit/>
          </a:bodyPr>
          <a:lstStyle/>
          <a:p>
            <a:pPr lvl="0">
              <a:defRPr/>
            </a:pPr>
            <a:r>
              <a:rPr kumimoji="0" lang="es-ES" sz="3000" b="0" i="0" u="none" strike="noStrike" kern="1200" cap="none" spc="0" normalizeH="0" baseline="0" noProof="0" dirty="0" smtClean="0">
                <a:ln>
                  <a:noFill/>
                </a:ln>
                <a:effectLst/>
                <a:uLnTx/>
                <a:uFillTx/>
                <a:latin typeface="Bahnschrift SemiBold SemiConden" panose="020B0502040204020203" pitchFamily="34" charset="0"/>
              </a:rPr>
              <a:t>Guardar la Ley</a:t>
            </a:r>
            <a:endParaRPr kumimoji="0" lang="es-ES" sz="3000" b="0" i="0" u="none" strike="noStrike" kern="1200" cap="none" spc="0" normalizeH="0" baseline="0" noProof="0" dirty="0">
              <a:ln>
                <a:noFill/>
              </a:ln>
              <a:effectLst/>
              <a:uLnTx/>
              <a:uFillTx/>
              <a:latin typeface="Bahnschrift SemiBold SemiConden" panose="020B0502040204020203" pitchFamily="34" charset="0"/>
            </a:endParaRPr>
          </a:p>
        </p:txBody>
      </p:sp>
      <p:sp>
        <p:nvSpPr>
          <p:cNvPr id="9" name="CuadroTexto 8">
            <a:extLst>
              <a:ext uri="{FF2B5EF4-FFF2-40B4-BE49-F238E27FC236}">
                <a16:creationId xmlns="" xmlns:a16="http://schemas.microsoft.com/office/drawing/2014/main" id="{DB4BBA2C-AD84-4635-BFED-A54A24D56E2B}"/>
              </a:ext>
            </a:extLst>
          </p:cNvPr>
          <p:cNvSpPr txBox="1"/>
          <p:nvPr/>
        </p:nvSpPr>
        <p:spPr>
          <a:xfrm>
            <a:off x="5516867" y="4072246"/>
            <a:ext cx="6340088" cy="646331"/>
          </a:xfrm>
          <a:prstGeom prst="rect">
            <a:avLst/>
          </a:prstGeom>
          <a:noFill/>
        </p:spPr>
        <p:txBody>
          <a:bodyPr wrap="square" rtlCol="0">
            <a:spAutoFit/>
          </a:bodyPr>
          <a:lstStyle/>
          <a:p>
            <a:pPr lvl="0"/>
            <a:r>
              <a:rPr kumimoji="0" lang="es-DO" sz="3600" b="0" i="0" u="none" strike="noStrike" kern="1200" cap="none" spc="0" normalizeH="0" baseline="0" noProof="0" dirty="0" smtClean="0">
                <a:ln>
                  <a:noFill/>
                </a:ln>
                <a:solidFill>
                  <a:srgbClr val="FFFF00"/>
                </a:solidFill>
                <a:effectLst/>
                <a:uLnTx/>
                <a:uFillTx/>
                <a:latin typeface="Calibri" panose="020F0502020204030204"/>
                <a:ea typeface="+mn-ea"/>
                <a:cs typeface="+mn-cs"/>
              </a:rPr>
              <a:t>D. </a:t>
            </a:r>
            <a:r>
              <a:rPr lang="es-ES" sz="3000" dirty="0" smtClean="0">
                <a:latin typeface="Bahnschrift SemiBold SemiConden" panose="020B0502040204020203" pitchFamily="34" charset="0"/>
              </a:rPr>
              <a:t>Ausencia de pecado</a:t>
            </a:r>
            <a:endParaRPr kumimoji="0" lang="es-ES" sz="3000" b="0" i="0" u="none" strike="noStrike" kern="1200" cap="none" spc="0" normalizeH="0" baseline="0" noProof="0" dirty="0">
              <a:ln>
                <a:noFill/>
              </a:ln>
              <a:effectLst/>
              <a:uLnTx/>
              <a:uFillTx/>
              <a:latin typeface="Bahnschrift SemiBold SemiConden" panose="020B0502040204020203" pitchFamily="34" charset="0"/>
            </a:endParaRPr>
          </a:p>
        </p:txBody>
      </p:sp>
      <p:sp>
        <p:nvSpPr>
          <p:cNvPr id="10" name="CuadroTexto 9">
            <a:extLst>
              <a:ext uri="{FF2B5EF4-FFF2-40B4-BE49-F238E27FC236}">
                <a16:creationId xmlns="" xmlns:a16="http://schemas.microsoft.com/office/drawing/2014/main" id="{8F3B8264-4C31-43B4-BA54-43EE83420FE7}"/>
              </a:ext>
            </a:extLst>
          </p:cNvPr>
          <p:cNvSpPr txBox="1"/>
          <p:nvPr/>
        </p:nvSpPr>
        <p:spPr>
          <a:xfrm>
            <a:off x="5516867" y="1670428"/>
            <a:ext cx="6427788" cy="1107996"/>
          </a:xfrm>
          <a:prstGeom prst="rect">
            <a:avLst/>
          </a:prstGeom>
          <a:noFill/>
        </p:spPr>
        <p:txBody>
          <a:bodyPr wrap="square" rtlCol="0">
            <a:spAutoFit/>
          </a:bodyPr>
          <a:lstStyle/>
          <a:p>
            <a:pPr lvl="0"/>
            <a:r>
              <a:rPr kumimoji="0" lang="es-DO" sz="3600" b="0" i="0" u="none" strike="noStrike" kern="1200" cap="none" spc="0" normalizeH="0" baseline="0" noProof="0" dirty="0">
                <a:ln>
                  <a:noFill/>
                </a:ln>
                <a:solidFill>
                  <a:srgbClr val="FFFF00"/>
                </a:solidFill>
                <a:effectLst/>
                <a:uLnTx/>
                <a:uFillTx/>
                <a:latin typeface="Calibri" panose="020F0502020204030204"/>
                <a:ea typeface="+mn-ea"/>
                <a:cs typeface="+mn-cs"/>
              </a:rPr>
              <a:t>B</a:t>
            </a:r>
            <a:r>
              <a:rPr kumimoji="0" lang="es-DO" sz="3600" b="0" i="0" u="none" strike="noStrike" kern="1200" cap="none" spc="0" normalizeH="0" baseline="0" noProof="0" dirty="0" smtClean="0">
                <a:ln>
                  <a:noFill/>
                </a:ln>
                <a:effectLst/>
                <a:uLnTx/>
                <a:uFillTx/>
                <a:latin typeface="Bahnschrift SemiBold SemiConden" panose="020B0502040204020203" pitchFamily="34" charset="0"/>
              </a:rPr>
              <a:t>. </a:t>
            </a:r>
            <a:r>
              <a:rPr lang="es-DO" sz="3000" dirty="0" smtClean="0">
                <a:latin typeface="Bahnschrift SemiBold SemiConden" panose="020B0502040204020203" pitchFamily="34" charset="0"/>
              </a:rPr>
              <a:t>Depende de la perfección de carácter de la última generación</a:t>
            </a:r>
            <a:endParaRPr kumimoji="0" lang="es-ES" sz="3000" b="0" i="0" u="none" strike="noStrike" kern="1200" cap="none" spc="0" normalizeH="0" baseline="0" noProof="0" dirty="0">
              <a:ln>
                <a:noFill/>
              </a:ln>
              <a:effectLst/>
              <a:uLnTx/>
              <a:uFillTx/>
              <a:latin typeface="Bahnschrift SemiBold SemiConden" panose="020B0502040204020203" pitchFamily="34" charset="0"/>
            </a:endParaRPr>
          </a:p>
        </p:txBody>
      </p:sp>
      <p:sp>
        <p:nvSpPr>
          <p:cNvPr id="11" name="CuadroTexto 10">
            <a:extLst>
              <a:ext uri="{FF2B5EF4-FFF2-40B4-BE49-F238E27FC236}">
                <a16:creationId xmlns="" xmlns:a16="http://schemas.microsoft.com/office/drawing/2014/main" id="{707CBC07-791E-485A-931D-932FDFAF0D6C}"/>
              </a:ext>
            </a:extLst>
          </p:cNvPr>
          <p:cNvSpPr txBox="1"/>
          <p:nvPr/>
        </p:nvSpPr>
        <p:spPr>
          <a:xfrm>
            <a:off x="5552305" y="266638"/>
            <a:ext cx="5332006" cy="1138773"/>
          </a:xfrm>
          <a:prstGeom prst="rect">
            <a:avLst/>
          </a:prstGeom>
          <a:noFill/>
        </p:spPr>
        <p:txBody>
          <a:bodyPr wrap="square" rtlCol="0">
            <a:spAutoFit/>
          </a:bodyPr>
          <a:lstStyle/>
          <a:p>
            <a:pPr lvl="0"/>
            <a:r>
              <a:rPr kumimoji="0" lang="es-DO" sz="3600" b="0" i="0" u="none" strike="noStrike" kern="1200" cap="none" spc="0" normalizeH="0" baseline="0" noProof="0" dirty="0">
                <a:ln>
                  <a:noFill/>
                </a:ln>
                <a:solidFill>
                  <a:srgbClr val="FFFF00"/>
                </a:solidFill>
                <a:effectLst/>
                <a:uLnTx/>
                <a:uFillTx/>
                <a:latin typeface="Calibri" panose="020F0502020204030204"/>
                <a:ea typeface="+mn-ea"/>
                <a:cs typeface="+mn-cs"/>
              </a:rPr>
              <a:t>A</a:t>
            </a:r>
            <a:r>
              <a:rPr kumimoji="0" lang="es-DO" sz="3600" b="0" i="0" u="none" strike="noStrike" kern="1200" cap="none" spc="0" normalizeH="0" baseline="0" noProof="0" dirty="0" smtClean="0">
                <a:ln>
                  <a:noFill/>
                </a:ln>
                <a:solidFill>
                  <a:srgbClr val="FFFF00"/>
                </a:solidFill>
                <a:effectLst/>
                <a:uLnTx/>
                <a:uFillTx/>
                <a:latin typeface="Bahnschrift SemiBold SemiConden" panose="020B0502040204020203" pitchFamily="34" charset="0"/>
              </a:rPr>
              <a:t>. </a:t>
            </a:r>
            <a:r>
              <a:rPr lang="es-ES" sz="3000" noProof="0" dirty="0" smtClean="0">
                <a:latin typeface="Bahnschrift SemiBold SemiConden" panose="020B0502040204020203" pitchFamily="34" charset="0"/>
              </a:rPr>
              <a:t>Proceso de restauración del espíritu, alma y cuerpo</a:t>
            </a:r>
            <a:endParaRPr kumimoji="0" lang="es-ES" sz="3000" b="0" i="0" u="none" strike="noStrike" kern="1200" cap="none" spc="0" normalizeH="0" baseline="0" noProof="0" dirty="0">
              <a:ln>
                <a:noFill/>
              </a:ln>
              <a:effectLst/>
              <a:uLnTx/>
              <a:uFillTx/>
              <a:latin typeface="Bahnschrift SemiBold SemiConden" panose="020B0502040204020203" pitchFamily="34" charset="0"/>
            </a:endParaRPr>
          </a:p>
        </p:txBody>
      </p:sp>
      <p:sp>
        <p:nvSpPr>
          <p:cNvPr id="12" name="CuadroTexto 11">
            <a:extLst>
              <a:ext uri="{FF2B5EF4-FFF2-40B4-BE49-F238E27FC236}">
                <a16:creationId xmlns="" xmlns:a16="http://schemas.microsoft.com/office/drawing/2014/main" id="{4D4C28EC-9574-47D6-8D4C-A2D48F991BF0}"/>
              </a:ext>
            </a:extLst>
          </p:cNvPr>
          <p:cNvSpPr txBox="1"/>
          <p:nvPr/>
        </p:nvSpPr>
        <p:spPr>
          <a:xfrm>
            <a:off x="5429167" y="2933473"/>
            <a:ext cx="6427788" cy="1107996"/>
          </a:xfrm>
          <a:prstGeom prst="rect">
            <a:avLst/>
          </a:prstGeom>
          <a:noFill/>
        </p:spPr>
        <p:txBody>
          <a:bodyPr wrap="square" rtlCol="0">
            <a:spAutoFit/>
          </a:bodyPr>
          <a:lstStyle/>
          <a:p>
            <a:pPr lvl="0"/>
            <a:r>
              <a:rPr kumimoji="0" lang="es-DO" sz="3600" b="0" i="0" u="none" strike="noStrike" kern="1200" cap="none" spc="0" normalizeH="0" baseline="0" noProof="0" dirty="0">
                <a:ln>
                  <a:noFill/>
                </a:ln>
                <a:solidFill>
                  <a:srgbClr val="FFFF00"/>
                </a:solidFill>
                <a:effectLst/>
                <a:uLnTx/>
                <a:uFillTx/>
                <a:latin typeface="Calibri" panose="020F0502020204030204"/>
                <a:ea typeface="+mn-ea"/>
                <a:cs typeface="+mn-cs"/>
              </a:rPr>
              <a:t>C</a:t>
            </a:r>
            <a:r>
              <a:rPr kumimoji="0" lang="es-DO" sz="3600" b="0" i="0" u="none" strike="noStrike" kern="1200" cap="none" spc="0" normalizeH="0" baseline="0" noProof="0" dirty="0">
                <a:ln>
                  <a:noFill/>
                </a:ln>
                <a:solidFill>
                  <a:srgbClr val="FFFF00"/>
                </a:solidFill>
                <a:effectLst/>
                <a:uLnTx/>
                <a:uFillTx/>
                <a:latin typeface="Bahnschrift SemiBold SemiConden" panose="020B0502040204020203" pitchFamily="34" charset="0"/>
              </a:rPr>
              <a:t>. </a:t>
            </a:r>
            <a:r>
              <a:rPr lang="es-ES" sz="3000" dirty="0" smtClean="0">
                <a:latin typeface="Bahnschrift SemiBold SemiConden" panose="020B0502040204020203" pitchFamily="34" charset="0"/>
              </a:rPr>
              <a:t>Enfrentar una debilidad a la vez, venciéndolas todas una por una</a:t>
            </a:r>
            <a:r>
              <a:rPr lang="es-ES" sz="3000" noProof="0" dirty="0" smtClean="0">
                <a:latin typeface="Bahnschrift SemiBold SemiConden" panose="020B0502040204020203" pitchFamily="34" charset="0"/>
              </a:rPr>
              <a:t> </a:t>
            </a:r>
            <a:endParaRPr kumimoji="0" lang="es-ES" sz="3000" b="0" i="0" u="none" strike="noStrike" kern="1200" cap="none" spc="0" normalizeH="0" baseline="0" noProof="0" dirty="0">
              <a:ln>
                <a:noFill/>
              </a:ln>
              <a:effectLst/>
              <a:uLnTx/>
              <a:uFillTx/>
              <a:latin typeface="Bahnschrift SemiBold SemiConden" panose="020B0502040204020203" pitchFamily="34" charset="0"/>
            </a:endParaRPr>
          </a:p>
        </p:txBody>
      </p:sp>
      <p:sp>
        <p:nvSpPr>
          <p:cNvPr id="13" name="CuadroTexto 12">
            <a:extLst>
              <a:ext uri="{FF2B5EF4-FFF2-40B4-BE49-F238E27FC236}">
                <a16:creationId xmlns="" xmlns:a16="http://schemas.microsoft.com/office/drawing/2014/main" id="{570408FA-21B6-4E50-A2CA-A06FB9771535}"/>
              </a:ext>
            </a:extLst>
          </p:cNvPr>
          <p:cNvSpPr txBox="1"/>
          <p:nvPr/>
        </p:nvSpPr>
        <p:spPr>
          <a:xfrm>
            <a:off x="5552306" y="5643365"/>
            <a:ext cx="6181510" cy="646331"/>
          </a:xfrm>
          <a:prstGeom prst="rect">
            <a:avLst/>
          </a:prstGeom>
          <a:noFill/>
        </p:spPr>
        <p:txBody>
          <a:bodyPr wrap="square" rtlCol="0">
            <a:spAutoFit/>
          </a:bodyPr>
          <a:lstStyle/>
          <a:p>
            <a:pPr lvl="0"/>
            <a:r>
              <a:rPr lang="es-DO" sz="3600" dirty="0">
                <a:solidFill>
                  <a:srgbClr val="FFFF00"/>
                </a:solidFill>
                <a:latin typeface="Calibri" panose="020F0502020204030204"/>
              </a:rPr>
              <a:t>F</a:t>
            </a:r>
            <a:r>
              <a:rPr kumimoji="0" lang="es-DO" sz="3600" b="0" i="0" u="none" strike="noStrike" kern="1200" cap="none" spc="0" normalizeH="0" baseline="0" noProof="0" dirty="0" smtClean="0">
                <a:ln>
                  <a:noFill/>
                </a:ln>
                <a:solidFill>
                  <a:srgbClr val="FFFF00"/>
                </a:solidFill>
                <a:effectLst/>
                <a:uLnTx/>
                <a:uFillTx/>
                <a:latin typeface="Calibri" panose="020F0502020204030204"/>
                <a:ea typeface="+mn-ea"/>
                <a:cs typeface="+mn-cs"/>
              </a:rPr>
              <a:t>. </a:t>
            </a:r>
            <a:r>
              <a:rPr lang="es-ES" sz="3000" noProof="0" dirty="0" smtClean="0">
                <a:latin typeface="Bahnschrift SemiBold SemiConden" panose="020B0502040204020203" pitchFamily="34" charset="0"/>
              </a:rPr>
              <a:t>Un registro de obediencia intachable</a:t>
            </a:r>
            <a:endParaRPr lang="es-ES" sz="3000" dirty="0">
              <a:latin typeface="Bahnschrift SemiBold SemiConden" panose="020B0502040204020203" pitchFamily="34" charset="0"/>
            </a:endParaRPr>
          </a:p>
        </p:txBody>
      </p:sp>
      <p:sp>
        <p:nvSpPr>
          <p:cNvPr id="14" name="CuadroTexto 13">
            <a:extLst>
              <a:ext uri="{FF2B5EF4-FFF2-40B4-BE49-F238E27FC236}">
                <a16:creationId xmlns="" xmlns:a16="http://schemas.microsoft.com/office/drawing/2014/main" id="{D52AD20F-C77A-4B88-B6A1-2718AE27E03B}"/>
              </a:ext>
            </a:extLst>
          </p:cNvPr>
          <p:cNvSpPr txBox="1"/>
          <p:nvPr/>
        </p:nvSpPr>
        <p:spPr>
          <a:xfrm>
            <a:off x="5444527" y="4868664"/>
            <a:ext cx="628928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DO" sz="3600" b="0" i="0" u="none" strike="noStrike" kern="1200" cap="none" spc="0" normalizeH="0" baseline="0" noProof="0" dirty="0" smtClean="0">
                <a:ln>
                  <a:noFill/>
                </a:ln>
                <a:solidFill>
                  <a:srgbClr val="FFFF00"/>
                </a:solidFill>
                <a:effectLst/>
                <a:uLnTx/>
                <a:uFillTx/>
                <a:latin typeface="Calibri" panose="020F0502020204030204"/>
                <a:ea typeface="+mn-ea"/>
                <a:cs typeface="+mn-cs"/>
              </a:rPr>
              <a:t>E. </a:t>
            </a:r>
            <a:r>
              <a:rPr lang="es-ES" sz="3000" noProof="0" dirty="0" smtClean="0">
                <a:latin typeface="Bahnschrift SemiBold SemiConden" panose="020B0502040204020203" pitchFamily="34" charset="0"/>
              </a:rPr>
              <a:t>Fe en los méritos de Cristo</a:t>
            </a:r>
            <a:endParaRPr kumimoji="0" lang="es-ES" sz="3000" b="0" i="0" u="none" strike="noStrike" kern="1200" cap="none" spc="0" normalizeH="0" baseline="0" noProof="0" dirty="0">
              <a:ln>
                <a:noFill/>
              </a:ln>
              <a:effectLst/>
              <a:uLnTx/>
              <a:uFillTx/>
              <a:latin typeface="Bahnschrift SemiBold SemiConden" panose="020B0502040204020203" pitchFamily="34" charset="0"/>
            </a:endParaRPr>
          </a:p>
        </p:txBody>
      </p:sp>
    </p:spTree>
    <p:extLst>
      <p:ext uri="{BB962C8B-B14F-4D97-AF65-F5344CB8AC3E}">
        <p14:creationId xmlns:p14="http://schemas.microsoft.com/office/powerpoint/2010/main" val="4064626559"/>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10"/>
                                        </p:tgtEl>
                                        <p:attrNameLst>
                                          <p:attrName>style.color</p:attrName>
                                        </p:attrNameLst>
                                      </p:cBhvr>
                                      <p:by>
                                        <p:hsl h="7200000" s="0" l="0"/>
                                      </p:by>
                                    </p:animClr>
                                    <p:animClr clrSpc="hsl" dir="cw">
                                      <p:cBhvr>
                                        <p:cTn id="11" dur="500" fill="hold"/>
                                        <p:tgtEl>
                                          <p:spTgt spid="10"/>
                                        </p:tgtEl>
                                        <p:attrNameLst>
                                          <p:attrName>fillcolor</p:attrName>
                                        </p:attrNameLst>
                                      </p:cBhvr>
                                      <p:by>
                                        <p:hsl h="7200000" s="0" l="0"/>
                                      </p:by>
                                    </p:animClr>
                                    <p:animClr clrSpc="hsl" dir="cw">
                                      <p:cBhvr>
                                        <p:cTn id="12" dur="500" fill="hold"/>
                                        <p:tgtEl>
                                          <p:spTgt spid="10"/>
                                        </p:tgtEl>
                                        <p:attrNameLst>
                                          <p:attrName>stroke.color</p:attrName>
                                        </p:attrNameLst>
                                      </p:cBhvr>
                                      <p:by>
                                        <p:hsl h="7200000" s="0" l="0"/>
                                      </p:by>
                                    </p:animClr>
                                    <p:set>
                                      <p:cBhvr>
                                        <p:cTn id="13" dur="500" fill="hold"/>
                                        <p:tgtEl>
                                          <p:spTgt spid="1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9"/>
                                        </p:tgtEl>
                                        <p:attrNameLst>
                                          <p:attrName>style.color</p:attrName>
                                        </p:attrNameLst>
                                      </p:cBhvr>
                                      <p:by>
                                        <p:hsl h="7200000" s="0" l="0"/>
                                      </p:by>
                                    </p:animClr>
                                    <p:animClr clrSpc="hsl" dir="cw">
                                      <p:cBhvr>
                                        <p:cTn id="22" dur="500" fill="hold"/>
                                        <p:tgtEl>
                                          <p:spTgt spid="9"/>
                                        </p:tgtEl>
                                        <p:attrNameLst>
                                          <p:attrName>fillcolor</p:attrName>
                                        </p:attrNameLst>
                                      </p:cBhvr>
                                      <p:by>
                                        <p:hsl h="7200000" s="0" l="0"/>
                                      </p:by>
                                    </p:animClr>
                                    <p:animClr clrSpc="hsl" dir="cw">
                                      <p:cBhvr>
                                        <p:cTn id="23" dur="500" fill="hold"/>
                                        <p:tgtEl>
                                          <p:spTgt spid="9"/>
                                        </p:tgtEl>
                                        <p:attrNameLst>
                                          <p:attrName>stroke.color</p:attrName>
                                        </p:attrNameLst>
                                      </p:cBhvr>
                                      <p:by>
                                        <p:hsl h="7200000" s="0" l="0"/>
                                      </p:by>
                                    </p:animClr>
                                    <p:set>
                                      <p:cBhvr>
                                        <p:cTn id="24" dur="500" fill="hold"/>
                                        <p:tgtEl>
                                          <p:spTgt spid="9"/>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13"/>
                                        </p:tgtEl>
                                        <p:attrNameLst>
                                          <p:attrName>style.color</p:attrName>
                                        </p:attrNameLst>
                                      </p:cBhvr>
                                      <p:by>
                                        <p:hsl h="7200000" s="0" l="0"/>
                                      </p:by>
                                    </p:animClr>
                                    <p:animClr clrSpc="hsl" dir="cw">
                                      <p:cBhvr>
                                        <p:cTn id="33" dur="500" fill="hold"/>
                                        <p:tgtEl>
                                          <p:spTgt spid="13"/>
                                        </p:tgtEl>
                                        <p:attrNameLst>
                                          <p:attrName>fillcolor</p:attrName>
                                        </p:attrNameLst>
                                      </p:cBhvr>
                                      <p:by>
                                        <p:hsl h="7200000" s="0" l="0"/>
                                      </p:by>
                                    </p:animClr>
                                    <p:animClr clrSpc="hsl" dir="cw">
                                      <p:cBhvr>
                                        <p:cTn id="34" dur="500" fill="hold"/>
                                        <p:tgtEl>
                                          <p:spTgt spid="13"/>
                                        </p:tgtEl>
                                        <p:attrNameLst>
                                          <p:attrName>stroke.color</p:attrName>
                                        </p:attrNameLst>
                                      </p:cBhvr>
                                      <p:by>
                                        <p:hsl h="7200000" s="0" l="0"/>
                                      </p:by>
                                    </p:animClr>
                                    <p:set>
                                      <p:cBhvr>
                                        <p:cTn id="35" dur="500" fill="hold"/>
                                        <p:tgtEl>
                                          <p:spTgt spid="1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11"/>
                                        </p:tgtEl>
                                        <p:attrNameLst>
                                          <p:attrName>style.color</p:attrName>
                                        </p:attrNameLst>
                                      </p:cBhvr>
                                      <p:by>
                                        <p:hsl h="7200000" s="0" l="0"/>
                                      </p:by>
                                    </p:animClr>
                                    <p:animClr clrSpc="hsl" dir="cw">
                                      <p:cBhvr>
                                        <p:cTn id="44" dur="500" fill="hold"/>
                                        <p:tgtEl>
                                          <p:spTgt spid="11"/>
                                        </p:tgtEl>
                                        <p:attrNameLst>
                                          <p:attrName>fillcolor</p:attrName>
                                        </p:attrNameLst>
                                      </p:cBhvr>
                                      <p:by>
                                        <p:hsl h="7200000" s="0" l="0"/>
                                      </p:by>
                                    </p:animClr>
                                    <p:animClr clrSpc="hsl" dir="cw">
                                      <p:cBhvr>
                                        <p:cTn id="45" dur="500" fill="hold"/>
                                        <p:tgtEl>
                                          <p:spTgt spid="11"/>
                                        </p:tgtEl>
                                        <p:attrNameLst>
                                          <p:attrName>stroke.color</p:attrName>
                                        </p:attrNameLst>
                                      </p:cBhvr>
                                      <p:by>
                                        <p:hsl h="7200000" s="0" l="0"/>
                                      </p:by>
                                    </p:animClr>
                                    <p:set>
                                      <p:cBhvr>
                                        <p:cTn id="46" dur="500" fill="hold"/>
                                        <p:tgtEl>
                                          <p:spTgt spid="1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12"/>
                                        </p:tgtEl>
                                        <p:attrNameLst>
                                          <p:attrName>style.color</p:attrName>
                                        </p:attrNameLst>
                                      </p:cBhvr>
                                      <p:by>
                                        <p:hsl h="7200000" s="0" l="0"/>
                                      </p:by>
                                    </p:animClr>
                                    <p:animClr clrSpc="hsl" dir="cw">
                                      <p:cBhvr>
                                        <p:cTn id="55" dur="500" fill="hold"/>
                                        <p:tgtEl>
                                          <p:spTgt spid="12"/>
                                        </p:tgtEl>
                                        <p:attrNameLst>
                                          <p:attrName>fillcolor</p:attrName>
                                        </p:attrNameLst>
                                      </p:cBhvr>
                                      <p:by>
                                        <p:hsl h="7200000" s="0" l="0"/>
                                      </p:by>
                                    </p:animClr>
                                    <p:animClr clrSpc="hsl" dir="cw">
                                      <p:cBhvr>
                                        <p:cTn id="56" dur="500" fill="hold"/>
                                        <p:tgtEl>
                                          <p:spTgt spid="12"/>
                                        </p:tgtEl>
                                        <p:attrNameLst>
                                          <p:attrName>stroke.color</p:attrName>
                                        </p:attrNameLst>
                                      </p:cBhvr>
                                      <p:by>
                                        <p:hsl h="7200000" s="0" l="0"/>
                                      </p:by>
                                    </p:animClr>
                                    <p:set>
                                      <p:cBhvr>
                                        <p:cTn id="57" dur="500" fill="hold"/>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4" y="819988"/>
            <a:ext cx="10849971" cy="5262979"/>
          </a:xfrm>
          <a:prstGeom prst="rect">
            <a:avLst/>
          </a:prstGeom>
          <a:noFill/>
        </p:spPr>
        <p:txBody>
          <a:bodyPr wrap="square" rtlCol="0">
            <a:spAutoFit/>
          </a:bodyPr>
          <a:lstStyle/>
          <a:p>
            <a:pPr algn="just">
              <a:lnSpc>
                <a:spcPct val="150000"/>
              </a:lnSpc>
            </a:pPr>
            <a:r>
              <a:rPr lang="es-DO" sz="3200" dirty="0" smtClean="0">
                <a:latin typeface="Bahnschrift SemiBold SemiConden" panose="020B0502040204020203" pitchFamily="34" charset="0"/>
              </a:rPr>
              <a:t>Lo </a:t>
            </a:r>
            <a:r>
              <a:rPr lang="es-DO" sz="3200" dirty="0">
                <a:latin typeface="Bahnschrift SemiBold SemiConden" panose="020B0502040204020203" pitchFamily="34" charset="0"/>
              </a:rPr>
              <a:t>que </a:t>
            </a:r>
            <a:r>
              <a:rPr lang="es-DO" sz="3200" dirty="0">
                <a:solidFill>
                  <a:srgbClr val="FFC000"/>
                </a:solidFill>
                <a:latin typeface="Bahnschrift SemiBold SemiConden" panose="020B0502040204020203" pitchFamily="34" charset="0"/>
              </a:rPr>
              <a:t>sucederá después del cierre de gracia según la TUG</a:t>
            </a:r>
            <a:r>
              <a:rPr lang="es-DO" sz="3200" dirty="0">
                <a:latin typeface="Bahnschrift SemiBold SemiConden" panose="020B0502040204020203" pitchFamily="34" charset="0"/>
              </a:rPr>
              <a:t>, es lo que precisamente </a:t>
            </a:r>
            <a:r>
              <a:rPr lang="es-DO" sz="3200" dirty="0">
                <a:solidFill>
                  <a:srgbClr val="FFC000"/>
                </a:solidFill>
                <a:latin typeface="Bahnschrift SemiBold SemiConden" panose="020B0502040204020203" pitchFamily="34" charset="0"/>
              </a:rPr>
              <a:t>ocurrirá antes de la finalización del tiempo de gracia. </a:t>
            </a:r>
            <a:r>
              <a:rPr lang="es-DO" sz="3200" dirty="0">
                <a:latin typeface="Bahnschrift SemiBold SemiConden" panose="020B0502040204020203" pitchFamily="34" charset="0"/>
              </a:rPr>
              <a:t>El gran asunto que debemos resolver es: ¿Será leal el pueblo de Dios a los mandamientos divinos ante los desafíos que impondrá el dragón, la bestia y el falso profeta? ¿Claudicarán ellos ante el boicot que </a:t>
            </a:r>
            <a:r>
              <a:rPr lang="es-DO" sz="3200" dirty="0" smtClean="0">
                <a:latin typeface="Bahnschrift SemiBold SemiConden" panose="020B0502040204020203" pitchFamily="34" charset="0"/>
              </a:rPr>
              <a:t>les </a:t>
            </a:r>
            <a:r>
              <a:rPr lang="es-DO" sz="3200" dirty="0">
                <a:latin typeface="Bahnschrift SemiBold SemiConden" panose="020B0502040204020203" pitchFamily="34" charset="0"/>
              </a:rPr>
              <a:t>prohibirá comprar y vender? ¿Se rendirán ellos ante la presión del decreto de muerte? </a:t>
            </a:r>
            <a:endParaRPr lang="es-DO" sz="3200" dirty="0" smtClean="0">
              <a:latin typeface="Bahnschrift SemiBold SemiConden" panose="020B0502040204020203" pitchFamily="34" charset="0"/>
            </a:endParaRPr>
          </a:p>
        </p:txBody>
      </p:sp>
    </p:spTree>
    <p:extLst>
      <p:ext uri="{BB962C8B-B14F-4D97-AF65-F5344CB8AC3E}">
        <p14:creationId xmlns:p14="http://schemas.microsoft.com/office/powerpoint/2010/main" val="360174797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1122"/>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4" y="818865"/>
            <a:ext cx="10740789" cy="6001643"/>
          </a:xfrm>
          <a:prstGeom prst="rect">
            <a:avLst/>
          </a:prstGeom>
          <a:noFill/>
        </p:spPr>
        <p:txBody>
          <a:bodyPr wrap="square" rtlCol="0">
            <a:spAutoFit/>
          </a:bodyPr>
          <a:lstStyle/>
          <a:p>
            <a:pPr algn="just">
              <a:lnSpc>
                <a:spcPct val="150000"/>
              </a:lnSpc>
            </a:pPr>
            <a:r>
              <a:rPr lang="es-DO" sz="3200" b="1" dirty="0" smtClean="0">
                <a:latin typeface="Bahnschrift SemiBold SemiConden" panose="020B0502040204020203" pitchFamily="34" charset="0"/>
              </a:rPr>
              <a:t>Apocalipsis </a:t>
            </a:r>
            <a:r>
              <a:rPr lang="es-DO" sz="3200" b="1" dirty="0">
                <a:latin typeface="Bahnschrift SemiBold SemiConden" panose="020B0502040204020203" pitchFamily="34" charset="0"/>
              </a:rPr>
              <a:t>muestra que los santos se mantendrán firmes y que, incluso, el mensaje que ellos proclamarán inducirá a innumerables personas a abandonar los engaños de Babilonia </a:t>
            </a:r>
            <a:r>
              <a:rPr lang="es-DO" sz="3200" b="1" dirty="0">
                <a:solidFill>
                  <a:schemeClr val="accent4">
                    <a:lumMod val="60000"/>
                    <a:lumOff val="40000"/>
                  </a:schemeClr>
                </a:solidFill>
                <a:latin typeface="Bahnschrift SemiBold SemiConden" panose="020B0502040204020203" pitchFamily="34" charset="0"/>
              </a:rPr>
              <a:t>(</a:t>
            </a:r>
            <a:r>
              <a:rPr lang="es-DO" sz="3200" b="1" dirty="0" err="1">
                <a:solidFill>
                  <a:schemeClr val="accent4">
                    <a:lumMod val="60000"/>
                    <a:lumOff val="40000"/>
                  </a:schemeClr>
                </a:solidFill>
                <a:latin typeface="Bahnschrift SemiBold SemiConden" panose="020B0502040204020203" pitchFamily="34" charset="0"/>
              </a:rPr>
              <a:t>Ap</a:t>
            </a:r>
            <a:r>
              <a:rPr lang="es-DO" sz="3200" b="1" dirty="0">
                <a:solidFill>
                  <a:schemeClr val="accent4">
                    <a:lumMod val="60000"/>
                    <a:lumOff val="40000"/>
                  </a:schemeClr>
                </a:solidFill>
                <a:latin typeface="Bahnschrift SemiBold SemiConden" panose="020B0502040204020203" pitchFamily="34" charset="0"/>
              </a:rPr>
              <a:t> 18:1-3</a:t>
            </a:r>
            <a:r>
              <a:rPr lang="es-DO" sz="3200" b="1" dirty="0" smtClean="0">
                <a:solidFill>
                  <a:schemeClr val="accent4">
                    <a:lumMod val="60000"/>
                    <a:lumOff val="40000"/>
                  </a:schemeClr>
                </a:solidFill>
                <a:latin typeface="Bahnschrift SemiBold SemiConden" panose="020B0502040204020203" pitchFamily="34" charset="0"/>
              </a:rPr>
              <a:t>).</a:t>
            </a:r>
          </a:p>
          <a:p>
            <a:pPr algn="just">
              <a:lnSpc>
                <a:spcPct val="150000"/>
              </a:lnSpc>
            </a:pPr>
            <a:r>
              <a:rPr lang="es-DO" sz="3200" b="1" dirty="0">
                <a:latin typeface="Bahnschrift SemiBold SemiConden" panose="020B0502040204020203" pitchFamily="34" charset="0"/>
              </a:rPr>
              <a:t>Es precisamente </a:t>
            </a:r>
            <a:r>
              <a:rPr lang="es-DO" sz="3200" b="1" dirty="0">
                <a:solidFill>
                  <a:srgbClr val="FFC000"/>
                </a:solidFill>
                <a:latin typeface="Bahnschrift SemiBold SemiConden" panose="020B0502040204020203" pitchFamily="34" charset="0"/>
              </a:rPr>
              <a:t>antes del cierre de la gracia </a:t>
            </a:r>
            <a:r>
              <a:rPr lang="es-DO" sz="3200" b="1" dirty="0">
                <a:latin typeface="Bahnschrift SemiBold SemiConden" panose="020B0502040204020203" pitchFamily="34" charset="0"/>
              </a:rPr>
              <a:t>cuando se demostrará que la obediencia a la Ley de Dios es la alternativa a la imposición de la marca de la bestia.    </a:t>
            </a:r>
          </a:p>
          <a:p>
            <a:pPr algn="just">
              <a:lnSpc>
                <a:spcPct val="150000"/>
              </a:lnSpc>
            </a:pPr>
            <a:endParaRPr lang="es-DO" sz="3200" b="1" dirty="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194068441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160060"/>
            <a:ext cx="10699846" cy="5632311"/>
          </a:xfrm>
          <a:prstGeom prst="rect">
            <a:avLst/>
          </a:prstGeom>
          <a:noFill/>
        </p:spPr>
        <p:txBody>
          <a:bodyPr wrap="square" rtlCol="0">
            <a:spAutoFit/>
          </a:bodyPr>
          <a:lstStyle/>
          <a:p>
            <a:pPr algn="just">
              <a:lnSpc>
                <a:spcPct val="150000"/>
              </a:lnSpc>
            </a:pPr>
            <a:r>
              <a:rPr lang="es-DO" sz="3000" b="1" dirty="0">
                <a:latin typeface="Bahnschrift SemiBold SemiConden" panose="020B0502040204020203" pitchFamily="34" charset="0"/>
              </a:rPr>
              <a:t>Cuando el tiempo de gracia haya terminado, el pueblo de Dios habrá tomado la decisión final que definirá el curso de sus vidas durante el tiempo de la angustia de Jacob y por toda la </a:t>
            </a:r>
            <a:r>
              <a:rPr lang="es-DO" sz="3000" b="1" dirty="0" smtClean="0">
                <a:latin typeface="Bahnschrift SemiBold SemiConden" panose="020B0502040204020203" pitchFamily="34" charset="0"/>
              </a:rPr>
              <a:t>eternidad. </a:t>
            </a:r>
          </a:p>
          <a:p>
            <a:pPr algn="just">
              <a:lnSpc>
                <a:spcPct val="150000"/>
              </a:lnSpc>
            </a:pPr>
            <a:endParaRPr lang="es-DO" sz="3000" b="1" dirty="0">
              <a:latin typeface="Bahnschrift SemiBold SemiConden" panose="020B0502040204020203" pitchFamily="34" charset="0"/>
            </a:endParaRPr>
          </a:p>
          <a:p>
            <a:pPr algn="just">
              <a:lnSpc>
                <a:spcPct val="150000"/>
              </a:lnSpc>
            </a:pPr>
            <a:r>
              <a:rPr lang="es-MX" sz="3000" b="1" i="1" dirty="0" smtClean="0">
                <a:solidFill>
                  <a:srgbClr val="00B050"/>
                </a:solidFill>
                <a:latin typeface="Bahnschrift SemiBold SemiConden" panose="020B0502040204020203" pitchFamily="34" charset="0"/>
              </a:rPr>
              <a:t>“</a:t>
            </a:r>
            <a:r>
              <a:rPr lang="es-MX" sz="3000" b="1" dirty="0" smtClean="0">
                <a:solidFill>
                  <a:srgbClr val="00B050"/>
                </a:solidFill>
                <a:latin typeface="Bahnschrift SemiBold SemiConden" panose="020B0502040204020203" pitchFamily="34" charset="0"/>
              </a:rPr>
              <a:t>Y </a:t>
            </a:r>
            <a:r>
              <a:rPr lang="es-MX" sz="3000" b="1" dirty="0">
                <a:solidFill>
                  <a:srgbClr val="00B050"/>
                </a:solidFill>
                <a:latin typeface="Bahnschrift SemiBold SemiConden" panose="020B0502040204020203" pitchFamily="34" charset="0"/>
              </a:rPr>
              <a:t>ellos le han vencido por medio de la sangre del Cordero y de la palabra del testimonio de ellos, y menospreciaron sus vidas hasta la </a:t>
            </a:r>
            <a:r>
              <a:rPr lang="es-MX" sz="3000" b="1" dirty="0" smtClean="0">
                <a:solidFill>
                  <a:srgbClr val="00B050"/>
                </a:solidFill>
                <a:latin typeface="Bahnschrift SemiBold SemiConden" panose="020B0502040204020203" pitchFamily="34" charset="0"/>
              </a:rPr>
              <a:t>muerte” </a:t>
            </a:r>
            <a:r>
              <a:rPr lang="es-MX" sz="3000" b="1" dirty="0" smtClean="0">
                <a:solidFill>
                  <a:schemeClr val="accent4">
                    <a:lumMod val="40000"/>
                    <a:lumOff val="60000"/>
                  </a:schemeClr>
                </a:solidFill>
                <a:latin typeface="Bahnschrift SemiBold SemiConden" panose="020B0502040204020203" pitchFamily="34" charset="0"/>
              </a:rPr>
              <a:t>(</a:t>
            </a:r>
            <a:r>
              <a:rPr lang="es-MX" sz="3000" b="1" dirty="0" err="1" smtClean="0">
                <a:solidFill>
                  <a:schemeClr val="accent4">
                    <a:lumMod val="60000"/>
                    <a:lumOff val="40000"/>
                  </a:schemeClr>
                </a:solidFill>
                <a:latin typeface="Bahnschrift SemiBold SemiConden" panose="020B0502040204020203" pitchFamily="34" charset="0"/>
              </a:rPr>
              <a:t>Apoc</a:t>
            </a:r>
            <a:r>
              <a:rPr lang="es-MX" sz="3000" b="1" dirty="0" smtClean="0">
                <a:solidFill>
                  <a:schemeClr val="accent4">
                    <a:lumMod val="60000"/>
                    <a:lumOff val="40000"/>
                  </a:schemeClr>
                </a:solidFill>
                <a:latin typeface="Bahnschrift SemiBold SemiConden" panose="020B0502040204020203" pitchFamily="34" charset="0"/>
              </a:rPr>
              <a:t>. 22:11).</a:t>
            </a:r>
            <a:endParaRPr lang="es-DO" sz="3000" b="1" dirty="0">
              <a:solidFill>
                <a:schemeClr val="accent4">
                  <a:lumMod val="60000"/>
                  <a:lumOff val="40000"/>
                </a:schemeClr>
              </a:solidFill>
              <a:latin typeface="Bahnschrift SemiBold SemiConden" panose="020B0502040204020203" pitchFamily="34" charset="0"/>
            </a:endParaRPr>
          </a:p>
          <a:p>
            <a:pPr algn="just">
              <a:lnSpc>
                <a:spcPct val="150000"/>
              </a:lnSpc>
            </a:pPr>
            <a:endParaRPr lang="es-DO" sz="3000" b="1" dirty="0">
              <a:solidFill>
                <a:srgbClr val="FFC000"/>
              </a:solidFill>
              <a:latin typeface="Bahnschrift SemiCondensed" panose="020B0502040204020203" pitchFamily="34" charset="0"/>
            </a:endParaRPr>
          </a:p>
        </p:txBody>
      </p:sp>
    </p:spTree>
    <p:extLst>
      <p:ext uri="{BB962C8B-B14F-4D97-AF65-F5344CB8AC3E}">
        <p14:creationId xmlns:p14="http://schemas.microsoft.com/office/powerpoint/2010/main" val="1607681308"/>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additive="base">
                                        <p:cTn id="12"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09182"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160060"/>
            <a:ext cx="10699846" cy="5909310"/>
          </a:xfrm>
          <a:prstGeom prst="rect">
            <a:avLst/>
          </a:prstGeom>
          <a:noFill/>
        </p:spPr>
        <p:txBody>
          <a:bodyPr wrap="square" rtlCol="0">
            <a:spAutoFit/>
          </a:bodyPr>
          <a:lstStyle/>
          <a:p>
            <a:pPr algn="just">
              <a:lnSpc>
                <a:spcPct val="150000"/>
              </a:lnSpc>
            </a:pPr>
            <a:r>
              <a:rPr lang="es-DO" sz="3200" b="1" dirty="0">
                <a:latin typeface="Bahnschrift SemiBold SemiConden" panose="020B0502040204020203" pitchFamily="34" charset="0"/>
              </a:rPr>
              <a:t>Aunque el libro de Apocalipsis señala explícitamente que el remanente «guarda los mandamientos de Dios y tiene la fe de Jesús» </a:t>
            </a:r>
            <a:r>
              <a:rPr lang="es-DO" sz="3200" b="1" dirty="0">
                <a:solidFill>
                  <a:schemeClr val="accent4">
                    <a:lumMod val="60000"/>
                    <a:lumOff val="40000"/>
                  </a:schemeClr>
                </a:solidFill>
                <a:latin typeface="Bahnschrift SemiBold SemiConden" panose="020B0502040204020203" pitchFamily="34" charset="0"/>
              </a:rPr>
              <a:t>(</a:t>
            </a:r>
            <a:r>
              <a:rPr lang="es-DO" sz="3200" b="1" dirty="0" err="1" smtClean="0">
                <a:solidFill>
                  <a:schemeClr val="accent4">
                    <a:lumMod val="60000"/>
                    <a:lumOff val="40000"/>
                  </a:schemeClr>
                </a:solidFill>
                <a:latin typeface="Bahnschrift SemiBold SemiConden" panose="020B0502040204020203" pitchFamily="34" charset="0"/>
              </a:rPr>
              <a:t>Apoc</a:t>
            </a:r>
            <a:r>
              <a:rPr lang="es-DO" sz="3200" b="1" dirty="0" smtClean="0">
                <a:solidFill>
                  <a:schemeClr val="accent4">
                    <a:lumMod val="60000"/>
                    <a:lumOff val="40000"/>
                  </a:schemeClr>
                </a:solidFill>
                <a:latin typeface="Bahnschrift SemiBold SemiConden" panose="020B0502040204020203" pitchFamily="34" charset="0"/>
              </a:rPr>
              <a:t>. </a:t>
            </a:r>
            <a:r>
              <a:rPr lang="es-DO" sz="3200" b="1" dirty="0">
                <a:solidFill>
                  <a:schemeClr val="accent4">
                    <a:lumMod val="60000"/>
                    <a:lumOff val="40000"/>
                  </a:schemeClr>
                </a:solidFill>
                <a:latin typeface="Bahnschrift SemiBold SemiConden" panose="020B0502040204020203" pitchFamily="34" charset="0"/>
              </a:rPr>
              <a:t>12:17; 14:12), </a:t>
            </a:r>
            <a:r>
              <a:rPr lang="es-DO" sz="3200" b="1" dirty="0">
                <a:latin typeface="Bahnschrift SemiBold SemiConden" panose="020B0502040204020203" pitchFamily="34" charset="0"/>
              </a:rPr>
              <a:t>este tendrá que hacer frente a las acusaciones de Satanás. Pero </a:t>
            </a:r>
            <a:r>
              <a:rPr lang="es-DO" sz="3200" b="1" dirty="0">
                <a:solidFill>
                  <a:srgbClr val="FFC000"/>
                </a:solidFill>
                <a:latin typeface="Bahnschrift SemiBold SemiConden" panose="020B0502040204020203" pitchFamily="34" charset="0"/>
              </a:rPr>
              <a:t>Cristo los vindicará</a:t>
            </a:r>
            <a:r>
              <a:rPr lang="es-DO" sz="3200" b="1" dirty="0">
                <a:latin typeface="Bahnschrift SemiBold SemiConden" panose="020B0502040204020203" pitchFamily="34" charset="0"/>
              </a:rPr>
              <a:t>, no señalando su victoria sobre el pecado, sino </a:t>
            </a:r>
            <a:r>
              <a:rPr lang="es-DO" sz="3200" b="1" dirty="0">
                <a:solidFill>
                  <a:srgbClr val="FFC000"/>
                </a:solidFill>
                <a:latin typeface="Bahnschrift SemiBold SemiConden" panose="020B0502040204020203" pitchFamily="34" charset="0"/>
              </a:rPr>
              <a:t>mostrando el arrepentimiento de sus pecados y la fe</a:t>
            </a:r>
            <a:r>
              <a:rPr lang="es-DO" sz="3200" b="1" dirty="0">
                <a:latin typeface="Bahnschrift SemiBold SemiConden" panose="020B0502040204020203" pitchFamily="34" charset="0"/>
              </a:rPr>
              <a:t> que ejercieron en el sacrificio </a:t>
            </a:r>
            <a:r>
              <a:rPr lang="es-DO" sz="3200" b="1" dirty="0" smtClean="0">
                <a:latin typeface="Bahnschrift SemiBold SemiConden" panose="020B0502040204020203" pitchFamily="34" charset="0"/>
              </a:rPr>
              <a:t>expiatorio.</a:t>
            </a:r>
            <a:endParaRPr lang="es-DO" sz="3200" b="1" dirty="0">
              <a:latin typeface="Bahnschrift SemiBold SemiConden" panose="020B0502040204020203" pitchFamily="34" charset="0"/>
            </a:endParaRPr>
          </a:p>
          <a:p>
            <a:pPr algn="just">
              <a:lnSpc>
                <a:spcPct val="150000"/>
              </a:lnSpc>
            </a:pPr>
            <a:r>
              <a:rPr lang="es-DO" sz="3200" b="1" dirty="0">
                <a:latin typeface="Bahnschrift SemiBold SemiConden" panose="020B0502040204020203" pitchFamily="34" charset="0"/>
              </a:rPr>
              <a:t>   </a:t>
            </a:r>
          </a:p>
          <a:p>
            <a:pPr algn="just">
              <a:lnSpc>
                <a:spcPct val="150000"/>
              </a:lnSpc>
            </a:pPr>
            <a:endParaRPr lang="es-DO" sz="2800" b="1" dirty="0">
              <a:solidFill>
                <a:srgbClr val="FFC000"/>
              </a:solidFill>
              <a:latin typeface="Bahnschrift SemiCondensed" panose="020B0502040204020203" pitchFamily="34" charset="0"/>
            </a:endParaRPr>
          </a:p>
        </p:txBody>
      </p:sp>
    </p:spTree>
    <p:extLst>
      <p:ext uri="{BB962C8B-B14F-4D97-AF65-F5344CB8AC3E}">
        <p14:creationId xmlns:p14="http://schemas.microsoft.com/office/powerpoint/2010/main" val="2581045801"/>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818866"/>
            <a:ext cx="10604311" cy="5493812"/>
          </a:xfrm>
          <a:prstGeom prst="rect">
            <a:avLst/>
          </a:prstGeom>
          <a:noFill/>
        </p:spPr>
        <p:txBody>
          <a:bodyPr wrap="square" rtlCol="0">
            <a:spAutoFit/>
          </a:bodyPr>
          <a:lstStyle/>
          <a:p>
            <a:pPr algn="just">
              <a:lnSpc>
                <a:spcPct val="150000"/>
              </a:lnSpc>
            </a:pPr>
            <a:r>
              <a:rPr lang="es-DO" sz="2600" dirty="0" err="1">
                <a:latin typeface="Bahnschrift SemiBold SemiConden" panose="020B0502040204020203" pitchFamily="34" charset="0"/>
              </a:rPr>
              <a:t>Andreasen</a:t>
            </a:r>
            <a:r>
              <a:rPr lang="es-DO" sz="2600" dirty="0">
                <a:latin typeface="Bahnschrift SemiBold SemiConden" panose="020B0502040204020203" pitchFamily="34" charset="0"/>
              </a:rPr>
              <a:t> sostuvo que </a:t>
            </a:r>
            <a:r>
              <a:rPr lang="es-DO" sz="2600" dirty="0">
                <a:solidFill>
                  <a:schemeClr val="accent4">
                    <a:lumMod val="40000"/>
                    <a:lumOff val="60000"/>
                  </a:schemeClr>
                </a:solidFill>
                <a:latin typeface="Bahnschrift SemiBold SemiConden" panose="020B0502040204020203" pitchFamily="34" charset="0"/>
              </a:rPr>
              <a:t>«Dios ha reservado su mayor demostración para la última generación. Esta generación lleva los resultados de pecados acumulados. Si los hay débiles, son los miembros de esta generación; si hay quienes sufren de las tendencias heredadas, son ellos; si algunos tienen excusa por cualquier debilidad, son ellos. Si, por lo tanto, estos pueden guardar los Mandamientos, nadie, de ninguna otra generación, tiene excusa por no haberlo hecho</a:t>
            </a:r>
            <a:r>
              <a:rPr lang="es-DO" sz="2600" dirty="0" smtClean="0">
                <a:solidFill>
                  <a:schemeClr val="accent4">
                    <a:lumMod val="40000"/>
                    <a:lumOff val="60000"/>
                  </a:schemeClr>
                </a:solidFill>
                <a:latin typeface="Bahnschrift SemiBold SemiConden" panose="020B0502040204020203" pitchFamily="34" charset="0"/>
              </a:rPr>
              <a:t>». </a:t>
            </a:r>
            <a:r>
              <a:rPr lang="es-MX" sz="2600" dirty="0">
                <a:latin typeface="Bahnschrift SemiBold SemiConden" panose="020B0502040204020203" pitchFamily="34" charset="0"/>
              </a:rPr>
              <a:t>El autor plantea que, como Job, el pueblo de Dios quedará solo, sin el apoyo de sus amigos,</a:t>
            </a:r>
            <a:r>
              <a:rPr lang="es-DO" sz="2600" dirty="0">
                <a:latin typeface="Bahnschrift SemiBold SemiConden" panose="020B0502040204020203" pitchFamily="34" charset="0"/>
              </a:rPr>
              <a:t> </a:t>
            </a:r>
            <a:r>
              <a:rPr lang="es-DO" sz="2600" dirty="0">
                <a:solidFill>
                  <a:schemeClr val="accent2">
                    <a:lumMod val="60000"/>
                    <a:lumOff val="40000"/>
                  </a:schemeClr>
                </a:solidFill>
                <a:latin typeface="Bahnschrift SemiBold SemiConden" panose="020B0502040204020203" pitchFamily="34" charset="0"/>
              </a:rPr>
              <a:t>«para pelear contra las potestades de las tinieblas». </a:t>
            </a:r>
          </a:p>
          <a:p>
            <a:pPr algn="just">
              <a:lnSpc>
                <a:spcPct val="150000"/>
              </a:lnSpc>
            </a:pPr>
            <a:endParaRPr lang="es-DO" sz="2600" dirty="0">
              <a:solidFill>
                <a:schemeClr val="accent4">
                  <a:lumMod val="40000"/>
                  <a:lumOff val="60000"/>
                </a:schemeClr>
              </a:solidFill>
              <a:latin typeface="Bahnschrift SemiBold SemiConden" panose="020B0502040204020203" pitchFamily="34" charset="0"/>
            </a:endParaRPr>
          </a:p>
        </p:txBody>
      </p:sp>
      <p:sp>
        <p:nvSpPr>
          <p:cNvPr id="2" name="Rectángulo 1"/>
          <p:cNvSpPr/>
          <p:nvPr/>
        </p:nvSpPr>
        <p:spPr>
          <a:xfrm>
            <a:off x="696036" y="95534"/>
            <a:ext cx="4503761" cy="923330"/>
          </a:xfrm>
          <a:prstGeom prst="rect">
            <a:avLst/>
          </a:prstGeom>
        </p:spPr>
        <p:txBody>
          <a:bodyPr wrap="square">
            <a:spAutoFit/>
          </a:bodyPr>
          <a:lstStyle/>
          <a:p>
            <a:r>
              <a:rPr lang="es-MX" sz="2600" dirty="0" smtClean="0">
                <a:latin typeface="Bahnschrift SemiCondensed" panose="020B0502040204020203" pitchFamily="34" charset="0"/>
              </a:rPr>
              <a:t> </a:t>
            </a:r>
            <a:r>
              <a:rPr lang="es-MX" sz="2400" b="1" dirty="0">
                <a:latin typeface="Bahnschrift SemiCondensed" panose="020B0502040204020203" pitchFamily="34" charset="0"/>
              </a:rPr>
              <a:t>TUG: Perspectiva antigua</a:t>
            </a:r>
            <a:endParaRPr lang="es-DO" sz="2400" b="1" dirty="0">
              <a:latin typeface="Bahnschrift SemiCondensed" panose="020B0502040204020203" pitchFamily="34" charset="0"/>
            </a:endParaRPr>
          </a:p>
          <a:p>
            <a:endParaRPr lang="es-DO" sz="2600" dirty="0">
              <a:latin typeface="Bahnschrift SemiCondensed" panose="020B0502040204020203" pitchFamily="34" charset="0"/>
            </a:endParaRPr>
          </a:p>
        </p:txBody>
      </p:sp>
    </p:spTree>
    <p:extLst>
      <p:ext uri="{BB962C8B-B14F-4D97-AF65-F5344CB8AC3E}">
        <p14:creationId xmlns:p14="http://schemas.microsoft.com/office/powerpoint/2010/main" val="2319466816"/>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39384"/>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160060"/>
            <a:ext cx="10699846" cy="4616648"/>
          </a:xfrm>
          <a:prstGeom prst="rect">
            <a:avLst/>
          </a:prstGeom>
          <a:noFill/>
        </p:spPr>
        <p:txBody>
          <a:bodyPr wrap="square" rtlCol="0">
            <a:spAutoFit/>
          </a:bodyPr>
          <a:lstStyle/>
          <a:p>
            <a:pPr algn="just">
              <a:lnSpc>
                <a:spcPct val="150000"/>
              </a:lnSpc>
            </a:pPr>
            <a:r>
              <a:rPr lang="es-DO" sz="2800" dirty="0" smtClean="0">
                <a:latin typeface="Bahnschrift SemiBold SemiConden" panose="020B0502040204020203" pitchFamily="34" charset="0"/>
              </a:rPr>
              <a:t>Reafirmando lo que él considera el fundamento del conflicto final:</a:t>
            </a:r>
          </a:p>
          <a:p>
            <a:pPr algn="just">
              <a:lnSpc>
                <a:spcPct val="150000"/>
              </a:lnSpc>
            </a:pPr>
            <a:r>
              <a:rPr lang="es-DO" sz="2800" dirty="0">
                <a:solidFill>
                  <a:schemeClr val="accent4">
                    <a:lumMod val="40000"/>
                    <a:lumOff val="60000"/>
                  </a:schemeClr>
                </a:solidFill>
                <a:latin typeface="Bahnschrift SemiBold SemiConden" panose="020B0502040204020203" pitchFamily="34" charset="0"/>
              </a:rPr>
              <a:t>«En la </a:t>
            </a:r>
            <a:r>
              <a:rPr lang="es-DO" sz="2800" b="1" dirty="0">
                <a:solidFill>
                  <a:srgbClr val="00B050"/>
                </a:solidFill>
                <a:latin typeface="Bahnschrift SemiBold SemiConden" panose="020B0502040204020203" pitchFamily="34" charset="0"/>
              </a:rPr>
              <a:t>última generación</a:t>
            </a:r>
            <a:r>
              <a:rPr lang="es-DO" sz="2800" dirty="0">
                <a:solidFill>
                  <a:srgbClr val="00B050"/>
                </a:solidFill>
                <a:latin typeface="Bahnschrift SemiBold SemiConden" panose="020B0502040204020203" pitchFamily="34" charset="0"/>
              </a:rPr>
              <a:t>, </a:t>
            </a:r>
            <a:r>
              <a:rPr lang="es-DO" sz="2800" dirty="0">
                <a:solidFill>
                  <a:schemeClr val="accent4">
                    <a:lumMod val="40000"/>
                    <a:lumOff val="60000"/>
                  </a:schemeClr>
                </a:solidFill>
                <a:latin typeface="Bahnschrift SemiBold SemiConden" panose="020B0502040204020203" pitchFamily="34" charset="0"/>
              </a:rPr>
              <a:t>Dios quedará </a:t>
            </a:r>
            <a:r>
              <a:rPr lang="es-DO" sz="2800" b="1" dirty="0">
                <a:solidFill>
                  <a:srgbClr val="00B050"/>
                </a:solidFill>
                <a:latin typeface="Bahnschrift SemiBold SemiConden" panose="020B0502040204020203" pitchFamily="34" charset="0"/>
              </a:rPr>
              <a:t>vindicado</a:t>
            </a:r>
            <a:r>
              <a:rPr lang="es-DO" sz="2800" dirty="0">
                <a:solidFill>
                  <a:srgbClr val="00B050"/>
                </a:solidFill>
                <a:latin typeface="Bahnschrift SemiBold SemiConden" panose="020B0502040204020203" pitchFamily="34" charset="0"/>
              </a:rPr>
              <a:t>. </a:t>
            </a:r>
            <a:r>
              <a:rPr lang="es-DO" sz="2800" dirty="0">
                <a:solidFill>
                  <a:srgbClr val="FFC000"/>
                </a:solidFill>
                <a:latin typeface="Bahnschrift SemiBold SemiConden" panose="020B0502040204020203" pitchFamily="34" charset="0"/>
              </a:rPr>
              <a:t>En el remanente, Satanás encontrará su derrota.</a:t>
            </a:r>
            <a:r>
              <a:rPr lang="es-DO" sz="2800" dirty="0">
                <a:solidFill>
                  <a:schemeClr val="accent4">
                    <a:lumMod val="40000"/>
                    <a:lumOff val="60000"/>
                  </a:schemeClr>
                </a:solidFill>
                <a:latin typeface="Bahnschrift SemiBold SemiConden" panose="020B0502040204020203" pitchFamily="34" charset="0"/>
              </a:rPr>
              <a:t> La acusación de que la Ley no puede ser observada quedará plenamente refutada. Dios tendrá no solamente una o dos personas que observen sus Mandamientos, sino también un grupo entero, el de los 144.000: ellos reflejarán plenamente la imagen de Dios. Desmentirán la acusación de Satanás en contra del gobierno del Cielo».</a:t>
            </a:r>
            <a:endParaRPr lang="es-DO" sz="2800" b="1" dirty="0">
              <a:solidFill>
                <a:schemeClr val="accent4">
                  <a:lumMod val="40000"/>
                  <a:lumOff val="60000"/>
                </a:schemeClr>
              </a:solidFill>
              <a:latin typeface="Bahnschrift SemiBold SemiConden" panose="020B0502040204020203" pitchFamily="34" charset="0"/>
            </a:endParaRPr>
          </a:p>
        </p:txBody>
      </p:sp>
      <p:sp>
        <p:nvSpPr>
          <p:cNvPr id="2" name="Rectángulo 1"/>
          <p:cNvSpPr/>
          <p:nvPr/>
        </p:nvSpPr>
        <p:spPr>
          <a:xfrm>
            <a:off x="696036" y="163772"/>
            <a:ext cx="4449169" cy="861774"/>
          </a:xfrm>
          <a:prstGeom prst="rect">
            <a:avLst/>
          </a:prstGeom>
        </p:spPr>
        <p:txBody>
          <a:bodyPr wrap="square">
            <a:spAutoFit/>
          </a:bodyPr>
          <a:lstStyle/>
          <a:p>
            <a:r>
              <a:rPr lang="es-MX" sz="2400" b="1" dirty="0">
                <a:latin typeface="Bahnschrift SemiCondensed" panose="020B0502040204020203" pitchFamily="34" charset="0"/>
              </a:rPr>
              <a:t>TUG: Perspectiva antigua</a:t>
            </a:r>
            <a:endParaRPr lang="es-DO" sz="2400" b="1" dirty="0">
              <a:latin typeface="Bahnschrift SemiCondensed" panose="020B0502040204020203" pitchFamily="34" charset="0"/>
            </a:endParaRPr>
          </a:p>
          <a:p>
            <a:endParaRPr lang="es-DO" sz="2600" dirty="0">
              <a:latin typeface="Bahnschrift SemiCondensed" panose="020B0502040204020203" pitchFamily="34" charset="0"/>
            </a:endParaRPr>
          </a:p>
        </p:txBody>
      </p:sp>
    </p:spTree>
    <p:extLst>
      <p:ext uri="{BB962C8B-B14F-4D97-AF65-F5344CB8AC3E}">
        <p14:creationId xmlns:p14="http://schemas.microsoft.com/office/powerpoint/2010/main" val="1546706649"/>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269242"/>
            <a:ext cx="7779225" cy="4524315"/>
          </a:xfrm>
          <a:prstGeom prst="rect">
            <a:avLst/>
          </a:prstGeom>
          <a:noFill/>
        </p:spPr>
        <p:txBody>
          <a:bodyPr wrap="square" rtlCol="0">
            <a:spAutoFit/>
          </a:bodyPr>
          <a:lstStyle/>
          <a:p>
            <a:pPr algn="just">
              <a:lnSpc>
                <a:spcPct val="150000"/>
              </a:lnSpc>
            </a:pPr>
            <a:r>
              <a:rPr lang="es-DO" sz="3200" b="1" dirty="0">
                <a:latin typeface="Bahnschrift SemiBold SemiConden" panose="020B0502040204020203" pitchFamily="34" charset="0"/>
              </a:rPr>
              <a:t>¿Será posible que Dios haya esperado tanto tiempo para hacer esta demostración y que la haya confiado a seres humanos que él mismo no solo tuvo que redimir, sino que tuvo que vindicar al finalizar el juicio ante las acusaciones? </a:t>
            </a:r>
            <a:r>
              <a:rPr lang="es-DO" sz="3200" b="1" dirty="0" smtClean="0">
                <a:latin typeface="Bahnschrift SemiBold SemiConden" panose="020B0502040204020203" pitchFamily="34" charset="0"/>
              </a:rPr>
              <a:t> </a:t>
            </a:r>
          </a:p>
        </p:txBody>
      </p:sp>
      <p:sp>
        <p:nvSpPr>
          <p:cNvPr id="2" name="Rectángulo 1"/>
          <p:cNvSpPr/>
          <p:nvPr/>
        </p:nvSpPr>
        <p:spPr>
          <a:xfrm>
            <a:off x="696036" y="0"/>
            <a:ext cx="4462818" cy="584775"/>
          </a:xfrm>
          <a:prstGeom prst="rect">
            <a:avLst/>
          </a:prstGeom>
        </p:spPr>
        <p:txBody>
          <a:bodyPr wrap="square">
            <a:spAutoFit/>
          </a:bodyPr>
          <a:lstStyle/>
          <a:p>
            <a:r>
              <a:rPr lang="es-MX" sz="3200" b="1" dirty="0" smtClean="0">
                <a:effectLst>
                  <a:outerShdw blurRad="38100" dist="38100" dir="2700000" algn="tl">
                    <a:srgbClr val="000000">
                      <a:alpha val="43137"/>
                    </a:srgbClr>
                  </a:outerShdw>
                </a:effectLst>
                <a:latin typeface="Bahnschrift SemiCondensed" panose="020B0502040204020203" pitchFamily="34" charset="0"/>
              </a:rPr>
              <a:t>PREGUNTA</a:t>
            </a:r>
            <a:endParaRPr lang="es-DO" sz="3200" b="1" dirty="0">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265375535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818866"/>
            <a:ext cx="10617959" cy="4524315"/>
          </a:xfrm>
          <a:prstGeom prst="rect">
            <a:avLst/>
          </a:prstGeom>
          <a:noFill/>
        </p:spPr>
        <p:txBody>
          <a:bodyPr wrap="square" rtlCol="0">
            <a:spAutoFit/>
          </a:bodyPr>
          <a:lstStyle/>
          <a:p>
            <a:pPr algn="just">
              <a:lnSpc>
                <a:spcPct val="150000"/>
              </a:lnSpc>
            </a:pPr>
            <a:r>
              <a:rPr lang="es-DO" sz="3200" dirty="0" smtClean="0">
                <a:latin typeface="Bahnschrift SemiBold SemiConden" panose="020B0502040204020203" pitchFamily="34" charset="0"/>
              </a:rPr>
              <a:t>Veamos otro planteamiento de la TUG según </a:t>
            </a:r>
            <a:r>
              <a:rPr lang="es-DO" sz="3200" dirty="0" err="1" smtClean="0">
                <a:latin typeface="Bahnschrift SemiBold SemiConden" panose="020B0502040204020203" pitchFamily="34" charset="0"/>
              </a:rPr>
              <a:t>Andreasen</a:t>
            </a:r>
            <a:r>
              <a:rPr lang="es-DO" sz="3200" dirty="0" smtClean="0">
                <a:latin typeface="Bahnschrift SemiBold SemiConden" panose="020B0502040204020203" pitchFamily="34" charset="0"/>
              </a:rPr>
              <a:t>:</a:t>
            </a:r>
          </a:p>
          <a:p>
            <a:pPr algn="just">
              <a:lnSpc>
                <a:spcPct val="150000"/>
              </a:lnSpc>
            </a:pPr>
            <a:r>
              <a:rPr lang="es-DO" sz="3200" dirty="0">
                <a:solidFill>
                  <a:schemeClr val="accent2">
                    <a:lumMod val="40000"/>
                    <a:lumOff val="60000"/>
                  </a:schemeClr>
                </a:solidFill>
                <a:latin typeface="Bahnschrift SemiBold SemiConden" panose="020B0502040204020203" pitchFamily="34" charset="0"/>
              </a:rPr>
              <a:t>«Todo lo que Dios </a:t>
            </a:r>
            <a:r>
              <a:rPr lang="es-DO" sz="3200" dirty="0" smtClean="0">
                <a:solidFill>
                  <a:schemeClr val="accent2">
                    <a:lumMod val="40000"/>
                    <a:lumOff val="60000"/>
                  </a:schemeClr>
                </a:solidFill>
                <a:latin typeface="Bahnschrift SemiBold SemiConden" panose="020B0502040204020203" pitchFamily="34" charset="0"/>
              </a:rPr>
              <a:t>necesita </a:t>
            </a:r>
            <a:r>
              <a:rPr lang="es-DO" sz="3200" dirty="0">
                <a:solidFill>
                  <a:schemeClr val="accent2">
                    <a:lumMod val="40000"/>
                    <a:lumOff val="60000"/>
                  </a:schemeClr>
                </a:solidFill>
                <a:latin typeface="Bahnschrift SemiBold SemiConden" panose="020B0502040204020203" pitchFamily="34" charset="0"/>
              </a:rPr>
              <a:t>es contar con un hombre que haya observado la Ley, y su causa estará ganada. En ausencia de un </a:t>
            </a:r>
            <a:r>
              <a:rPr lang="es-DO" sz="3200" dirty="0" smtClean="0">
                <a:solidFill>
                  <a:schemeClr val="accent2">
                    <a:lumMod val="40000"/>
                    <a:lumOff val="60000"/>
                  </a:schemeClr>
                </a:solidFill>
                <a:latin typeface="Bahnschrift SemiBold SemiConden" panose="020B0502040204020203" pitchFamily="34" charset="0"/>
              </a:rPr>
              <a:t>caso tal</a:t>
            </a:r>
            <a:r>
              <a:rPr lang="es-DO" sz="3200" dirty="0">
                <a:solidFill>
                  <a:schemeClr val="accent2">
                    <a:lumMod val="40000"/>
                    <a:lumOff val="60000"/>
                  </a:schemeClr>
                </a:solidFill>
                <a:latin typeface="Bahnschrift SemiBold SemiConden" panose="020B0502040204020203" pitchFamily="34" charset="0"/>
              </a:rPr>
              <a:t>, Dios perderá y Satanás ganará</a:t>
            </a:r>
            <a:r>
              <a:rPr lang="es-DO" sz="3200" dirty="0">
                <a:solidFill>
                  <a:srgbClr val="FFC000"/>
                </a:solidFill>
                <a:latin typeface="Bahnschrift SemiBold SemiConden" panose="020B0502040204020203" pitchFamily="34" charset="0"/>
              </a:rPr>
              <a:t>. El resultado depende, por lo tanto, de uno o más seres que guarden los Mandamientos de Dios»</a:t>
            </a:r>
            <a:endParaRPr lang="es-DO" sz="3200" b="1" dirty="0">
              <a:solidFill>
                <a:srgbClr val="FFC000"/>
              </a:solidFill>
              <a:latin typeface="Bahnschrift SemiBold SemiConden" panose="020B0502040204020203" pitchFamily="34" charset="0"/>
            </a:endParaRPr>
          </a:p>
        </p:txBody>
      </p:sp>
      <p:sp>
        <p:nvSpPr>
          <p:cNvPr id="2" name="Rectángulo 1"/>
          <p:cNvSpPr/>
          <p:nvPr/>
        </p:nvSpPr>
        <p:spPr>
          <a:xfrm>
            <a:off x="696036" y="0"/>
            <a:ext cx="4544704" cy="861774"/>
          </a:xfrm>
          <a:prstGeom prst="rect">
            <a:avLst/>
          </a:prstGeom>
        </p:spPr>
        <p:txBody>
          <a:bodyPr wrap="square">
            <a:spAutoFit/>
          </a:bodyPr>
          <a:lstStyle/>
          <a:p>
            <a:r>
              <a:rPr lang="es-MX" sz="2400" b="1" dirty="0">
                <a:latin typeface="Bahnschrift SemiCondensed" panose="020B0502040204020203" pitchFamily="34" charset="0"/>
              </a:rPr>
              <a:t>TUG: Perspectiva antigua</a:t>
            </a:r>
            <a:endParaRPr lang="es-DO" sz="2400" b="1" dirty="0">
              <a:latin typeface="Bahnschrift SemiCondensed" panose="020B0502040204020203" pitchFamily="34" charset="0"/>
            </a:endParaRPr>
          </a:p>
          <a:p>
            <a:endParaRPr lang="es-DO" sz="2600" dirty="0">
              <a:latin typeface="Bahnschrift SemiCondensed" panose="020B0502040204020203" pitchFamily="34" charset="0"/>
            </a:endParaRPr>
          </a:p>
        </p:txBody>
      </p:sp>
    </p:spTree>
    <p:extLst>
      <p:ext uri="{BB962C8B-B14F-4D97-AF65-F5344CB8AC3E}">
        <p14:creationId xmlns:p14="http://schemas.microsoft.com/office/powerpoint/2010/main" val="910756301"/>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72427" y="0"/>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461862" y="0"/>
            <a:ext cx="3367889" cy="523220"/>
          </a:xfrm>
          <a:prstGeom prst="rect">
            <a:avLst/>
          </a:prstGeom>
          <a:noFill/>
        </p:spPr>
        <p:txBody>
          <a:bodyPr wrap="square" rtlCol="0">
            <a:spAutoFit/>
          </a:bodyPr>
          <a:lstStyle/>
          <a:p>
            <a:pPr algn="ctr"/>
            <a:r>
              <a:rPr lang="es-MX" sz="2800" b="1" dirty="0" smtClean="0">
                <a:latin typeface="Bahnschrift SemiCondensed" panose="020B0502040204020203" pitchFamily="34" charset="0"/>
              </a:rPr>
              <a:t>Conceptualización</a:t>
            </a:r>
            <a:endParaRPr lang="es-DO" sz="28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1716257" y="846161"/>
            <a:ext cx="8737927" cy="5355312"/>
          </a:xfrm>
          <a:prstGeom prst="rect">
            <a:avLst/>
          </a:prstGeom>
          <a:noFill/>
        </p:spPr>
        <p:txBody>
          <a:bodyPr wrap="square" rtlCol="0">
            <a:spAutoFit/>
          </a:bodyPr>
          <a:lstStyle/>
          <a:p>
            <a:pPr algn="just">
              <a:lnSpc>
                <a:spcPct val="150000"/>
              </a:lnSpc>
            </a:pPr>
            <a:r>
              <a:rPr lang="es-ES" sz="3800" dirty="0" smtClean="0">
                <a:latin typeface="Bahnschrift SemiCondensed" panose="020B0502040204020203" pitchFamily="34" charset="0"/>
              </a:rPr>
              <a:t>La TUG es un conjunto de </a:t>
            </a:r>
            <a:r>
              <a:rPr lang="es-ES" sz="3800" dirty="0" smtClean="0">
                <a:solidFill>
                  <a:srgbClr val="FFC000"/>
                </a:solidFill>
                <a:latin typeface="Bahnschrift SemiCondensed" panose="020B0502040204020203" pitchFamily="34" charset="0"/>
              </a:rPr>
              <a:t>creencias respecto al ministerio de Cristo en el Santuario </a:t>
            </a:r>
            <a:r>
              <a:rPr lang="es-ES" sz="3800" dirty="0" smtClean="0">
                <a:latin typeface="Bahnschrift SemiCondensed" panose="020B0502040204020203" pitchFamily="34" charset="0"/>
              </a:rPr>
              <a:t>y su relación con la </a:t>
            </a:r>
            <a:r>
              <a:rPr lang="es-ES" sz="3800" dirty="0" smtClean="0">
                <a:solidFill>
                  <a:srgbClr val="FFC000"/>
                </a:solidFill>
                <a:latin typeface="Bahnschrift SemiCondensed" panose="020B0502040204020203" pitchFamily="34" charset="0"/>
              </a:rPr>
              <a:t>experiencia espiritual del pueblo de Dios durante la crisis final </a:t>
            </a:r>
            <a:r>
              <a:rPr lang="es-ES" sz="3800" dirty="0" smtClean="0">
                <a:latin typeface="Bahnschrift SemiCondensed" panose="020B0502040204020203" pitchFamily="34" charset="0"/>
              </a:rPr>
              <a:t>y </a:t>
            </a:r>
            <a:r>
              <a:rPr lang="es-ES" sz="3800" dirty="0" smtClean="0">
                <a:solidFill>
                  <a:srgbClr val="FFC000"/>
                </a:solidFill>
                <a:latin typeface="Bahnschrift SemiCondensed" panose="020B0502040204020203" pitchFamily="34" charset="0"/>
              </a:rPr>
              <a:t>el papel que desempeñará después del cierre de gracia.</a:t>
            </a:r>
            <a:endParaRPr lang="es-DO" sz="3800" dirty="0">
              <a:solidFill>
                <a:srgbClr val="FFC000"/>
              </a:solidFill>
              <a:latin typeface="Bahnschrift SemiCondensed" panose="020B0502040204020203" pitchFamily="34" charset="0"/>
            </a:endParaRPr>
          </a:p>
        </p:txBody>
      </p:sp>
    </p:spTree>
    <p:extLst>
      <p:ext uri="{BB962C8B-B14F-4D97-AF65-F5344CB8AC3E}">
        <p14:creationId xmlns:p14="http://schemas.microsoft.com/office/powerpoint/2010/main" val="48038106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160060"/>
            <a:ext cx="10699846" cy="5262979"/>
          </a:xfrm>
          <a:prstGeom prst="rect">
            <a:avLst/>
          </a:prstGeom>
          <a:noFill/>
        </p:spPr>
        <p:txBody>
          <a:bodyPr wrap="square" rtlCol="0">
            <a:spAutoFit/>
          </a:bodyPr>
          <a:lstStyle/>
          <a:p>
            <a:pPr algn="just">
              <a:lnSpc>
                <a:spcPct val="150000"/>
              </a:lnSpc>
            </a:pPr>
            <a:r>
              <a:rPr lang="es-DO" sz="2800" dirty="0">
                <a:latin typeface="Bahnschrift SemiBold SemiConden" panose="020B0502040204020203" pitchFamily="34" charset="0"/>
              </a:rPr>
              <a:t>Si lo que se necesitaba para probar las falacias de los asertos de Satanás contra el carácter de Dios y su santa Ley, era que «un hombre […] haya observado la Ley», ¿No fue esto lo que precisamente hizo Cristo al venir a esta tierra? ¿No vivió Él una vida de obediencia perfecta en todos sus aspectos? </a:t>
            </a:r>
            <a:r>
              <a:rPr lang="es-DO" sz="2800" dirty="0" smtClean="0">
                <a:latin typeface="Bahnschrift SemiBold SemiConden" panose="020B0502040204020203" pitchFamily="34" charset="0"/>
              </a:rPr>
              <a:t>Entonces, </a:t>
            </a:r>
            <a:r>
              <a:rPr lang="es-DO" sz="2800" dirty="0">
                <a:latin typeface="Bahnschrift SemiBold SemiConden" panose="020B0502040204020203" pitchFamily="34" charset="0"/>
              </a:rPr>
              <a:t>¿para qué insistir en la necesidad de que toda una generación de creyentes deba probar lo </a:t>
            </a:r>
            <a:r>
              <a:rPr lang="es-DO" sz="2800" dirty="0" smtClean="0">
                <a:latin typeface="Bahnschrift SemiBold SemiConden" panose="020B0502040204020203" pitchFamily="34" charset="0"/>
              </a:rPr>
              <a:t>mismo que ya Cristo había probado de manera tan fiel? </a:t>
            </a:r>
            <a:endParaRPr lang="es-DO" sz="2800" dirty="0">
              <a:latin typeface="Bahnschrift SemiBold SemiConden" panose="020B0502040204020203" pitchFamily="34" charset="0"/>
            </a:endParaRPr>
          </a:p>
          <a:p>
            <a:pPr algn="just">
              <a:lnSpc>
                <a:spcPct val="150000"/>
              </a:lnSpc>
            </a:pPr>
            <a:endParaRPr lang="es-DO" sz="2800" dirty="0" smtClean="0"/>
          </a:p>
        </p:txBody>
      </p:sp>
    </p:spTree>
    <p:extLst>
      <p:ext uri="{BB962C8B-B14F-4D97-AF65-F5344CB8AC3E}">
        <p14:creationId xmlns:p14="http://schemas.microsoft.com/office/powerpoint/2010/main" val="2363365529"/>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160060"/>
            <a:ext cx="10699846" cy="5262979"/>
          </a:xfrm>
          <a:prstGeom prst="rect">
            <a:avLst/>
          </a:prstGeom>
          <a:noFill/>
        </p:spPr>
        <p:txBody>
          <a:bodyPr wrap="square" rtlCol="0">
            <a:spAutoFit/>
          </a:bodyPr>
          <a:lstStyle/>
          <a:p>
            <a:pPr algn="just">
              <a:lnSpc>
                <a:spcPct val="150000"/>
              </a:lnSpc>
            </a:pPr>
            <a:r>
              <a:rPr lang="es-DO" sz="3200" dirty="0">
                <a:latin typeface="Bahnschrift SemiBold SemiConden" panose="020B0502040204020203" pitchFamily="34" charset="0"/>
              </a:rPr>
              <a:t>Curiosamente, </a:t>
            </a:r>
            <a:r>
              <a:rPr lang="es-DO" sz="3200" dirty="0" err="1">
                <a:latin typeface="Bahnschrift SemiBold SemiConden" panose="020B0502040204020203" pitchFamily="34" charset="0"/>
              </a:rPr>
              <a:t>Andreasen</a:t>
            </a:r>
            <a:r>
              <a:rPr lang="es-DO" sz="3200" dirty="0">
                <a:latin typeface="Bahnschrift SemiBold SemiConden" panose="020B0502040204020203" pitchFamily="34" charset="0"/>
              </a:rPr>
              <a:t> declara que, aunque es cierto que «de vez en cuando, muchos han dedicado sus vidas a Dios y vivido sin pecado durante ciertos períodos de tiempo, Satanás sostiene que estos son casos especiales, como lo era el de Job, y no caen bajo las reglas ordinarias</a:t>
            </a:r>
            <a:r>
              <a:rPr lang="es-DO" sz="3200" dirty="0" smtClean="0">
                <a:latin typeface="Bahnschrift SemiBold SemiConden" panose="020B0502040204020203" pitchFamily="34" charset="0"/>
              </a:rPr>
              <a:t>». No </a:t>
            </a:r>
            <a:r>
              <a:rPr lang="es-DO" sz="3200" dirty="0">
                <a:latin typeface="Bahnschrift SemiBold SemiConden" panose="020B0502040204020203" pitchFamily="34" charset="0"/>
              </a:rPr>
              <a:t>obstante, él mismo responde: «El Hijo de Dios, en su propia persona, hizo frente a las acusaciones de Satanás, y ha demostrado su falsedad».</a:t>
            </a:r>
            <a:endParaRPr lang="es-DO" sz="3200" dirty="0" smtClean="0">
              <a:latin typeface="Bahnschrift SemiBold SemiConden" panose="020B0502040204020203" pitchFamily="34" charset="0"/>
            </a:endParaRPr>
          </a:p>
        </p:txBody>
      </p:sp>
    </p:spTree>
    <p:extLst>
      <p:ext uri="{BB962C8B-B14F-4D97-AF65-F5344CB8AC3E}">
        <p14:creationId xmlns:p14="http://schemas.microsoft.com/office/powerpoint/2010/main" val="71875037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160060"/>
            <a:ext cx="10194878" cy="3785652"/>
          </a:xfrm>
          <a:prstGeom prst="rect">
            <a:avLst/>
          </a:prstGeom>
          <a:noFill/>
        </p:spPr>
        <p:txBody>
          <a:bodyPr wrap="square" rtlCol="0">
            <a:spAutoFit/>
          </a:bodyPr>
          <a:lstStyle/>
          <a:p>
            <a:pPr algn="just">
              <a:lnSpc>
                <a:spcPct val="150000"/>
              </a:lnSpc>
            </a:pPr>
            <a:r>
              <a:rPr lang="es-DO" sz="3200" dirty="0">
                <a:latin typeface="Bahnschrift SemiBold SemiConden" panose="020B0502040204020203" pitchFamily="34" charset="0"/>
              </a:rPr>
              <a:t>Aun así, </a:t>
            </a:r>
            <a:r>
              <a:rPr lang="es-DO" sz="3200" dirty="0" err="1">
                <a:latin typeface="Bahnschrift SemiBold SemiConden" panose="020B0502040204020203" pitchFamily="34" charset="0"/>
              </a:rPr>
              <a:t>Andreasen</a:t>
            </a:r>
            <a:r>
              <a:rPr lang="es-DO" sz="3200" dirty="0">
                <a:latin typeface="Bahnschrift SemiBold SemiConden" panose="020B0502040204020203" pitchFamily="34" charset="0"/>
              </a:rPr>
              <a:t> insiste en que debe haber una demostración de victoria total sobre el pecado en el tiempo del fin: </a:t>
            </a:r>
            <a:r>
              <a:rPr lang="es-DO" sz="3200" dirty="0">
                <a:solidFill>
                  <a:srgbClr val="FFC000"/>
                </a:solidFill>
                <a:latin typeface="Bahnschrift SemiBold SemiConden" panose="020B0502040204020203" pitchFamily="34" charset="0"/>
              </a:rPr>
              <a:t>«La manifestación suprema ha sido reservada hasta la contienda final» y será realizada por medio de la última generación de creyentes: los 144.000</a:t>
            </a:r>
            <a:endParaRPr lang="es-DO" sz="3200" dirty="0" smtClean="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108089798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1" y="49359"/>
            <a:ext cx="3755296" cy="954107"/>
          </a:xfrm>
          <a:prstGeom prst="rect">
            <a:avLst/>
          </a:prstGeom>
          <a:noFill/>
        </p:spPr>
        <p:txBody>
          <a:bodyPr wrap="square" rtlCol="0">
            <a:spAutoFit/>
          </a:bodyPr>
          <a:lstStyle/>
          <a:p>
            <a:pPr algn="ctr"/>
            <a:r>
              <a:rPr lang="es-MX" sz="2800" b="1" dirty="0">
                <a:latin typeface="Bahnschrift SemiCondensed" panose="020B0502040204020203" pitchFamily="34" charset="0"/>
              </a:rPr>
              <a:t>TUG: Perspectiva antigua</a:t>
            </a:r>
            <a:endParaRPr lang="es-DO" sz="2800" b="1" dirty="0">
              <a:latin typeface="Bahnschrift SemiCondensed" panose="020B0502040204020203" pitchFamily="34" charset="0"/>
            </a:endParaRPr>
          </a:p>
          <a:p>
            <a:pPr algn="ctr"/>
            <a:endParaRPr lang="es-DO" sz="2800"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689317" y="986645"/>
            <a:ext cx="8468751" cy="4154984"/>
          </a:xfrm>
          <a:prstGeom prst="rect">
            <a:avLst/>
          </a:prstGeom>
          <a:noFill/>
        </p:spPr>
        <p:txBody>
          <a:bodyPr wrap="square" rtlCol="0">
            <a:spAutoFit/>
          </a:bodyPr>
          <a:lstStyle/>
          <a:p>
            <a:pPr algn="just"/>
            <a:endParaRPr lang="es-ES" sz="4800" dirty="0" smtClean="0">
              <a:latin typeface="Bahnschrift SemiCondensed" panose="020B0502040204020203" pitchFamily="34" charset="0"/>
            </a:endParaRPr>
          </a:p>
          <a:p>
            <a:r>
              <a:rPr lang="es-ES" sz="7200" b="1" dirty="0" smtClean="0">
                <a:effectLst>
                  <a:outerShdw blurRad="38100" dist="38100" dir="2700000" algn="tl">
                    <a:srgbClr val="000000">
                      <a:alpha val="43137"/>
                    </a:srgbClr>
                  </a:outerShdw>
                </a:effectLst>
                <a:latin typeface="Bahnschrift SemiCondensed" panose="020B0502040204020203" pitchFamily="34" charset="0"/>
              </a:rPr>
              <a:t>El punto más </a:t>
            </a:r>
            <a:r>
              <a:rPr lang="es-ES" sz="7200" b="1" dirty="0" smtClean="0">
                <a:solidFill>
                  <a:srgbClr val="FF0000"/>
                </a:solidFill>
                <a:effectLst>
                  <a:outerShdw blurRad="38100" dist="38100" dir="2700000" algn="tl">
                    <a:srgbClr val="000000">
                      <a:alpha val="43137"/>
                    </a:srgbClr>
                  </a:outerShdw>
                </a:effectLst>
                <a:latin typeface="Bahnschrift SemiCondensed" panose="020B0502040204020203" pitchFamily="34" charset="0"/>
              </a:rPr>
              <a:t>cuestionable</a:t>
            </a:r>
            <a:r>
              <a:rPr lang="es-ES" sz="7200" b="1" dirty="0" smtClean="0">
                <a:effectLst>
                  <a:outerShdw blurRad="38100" dist="38100" dir="2700000" algn="tl">
                    <a:srgbClr val="000000">
                      <a:alpha val="43137"/>
                    </a:srgbClr>
                  </a:outerShdw>
                </a:effectLst>
                <a:latin typeface="Bahnschrift SemiCondensed" panose="020B0502040204020203" pitchFamily="34" charset="0"/>
              </a:rPr>
              <a:t> de </a:t>
            </a:r>
            <a:r>
              <a:rPr lang="es-ES" sz="7200" b="1" dirty="0" smtClean="0">
                <a:solidFill>
                  <a:srgbClr val="00B050"/>
                </a:solidFill>
                <a:effectLst>
                  <a:outerShdw blurRad="38100" dist="38100" dir="2700000" algn="tl">
                    <a:srgbClr val="000000">
                      <a:alpha val="43137"/>
                    </a:srgbClr>
                  </a:outerShdw>
                </a:effectLst>
                <a:latin typeface="Bahnschrift SemiCondensed" panose="020B0502040204020203" pitchFamily="34" charset="0"/>
              </a:rPr>
              <a:t>la TUG de </a:t>
            </a:r>
            <a:r>
              <a:rPr lang="es-ES" sz="7200" b="1" dirty="0" err="1" smtClean="0">
                <a:solidFill>
                  <a:srgbClr val="00B050"/>
                </a:solidFill>
                <a:effectLst>
                  <a:outerShdw blurRad="38100" dist="38100" dir="2700000" algn="tl">
                    <a:srgbClr val="000000">
                      <a:alpha val="43137"/>
                    </a:srgbClr>
                  </a:outerShdw>
                </a:effectLst>
                <a:latin typeface="Bahnschrift SemiCondensed" panose="020B0502040204020203" pitchFamily="34" charset="0"/>
              </a:rPr>
              <a:t>Andreasen</a:t>
            </a:r>
            <a:endParaRPr lang="es-ES" sz="7200" b="1" dirty="0" smtClean="0">
              <a:solidFill>
                <a:srgbClr val="00B05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2550352748"/>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160060"/>
            <a:ext cx="10699846" cy="5262979"/>
          </a:xfrm>
          <a:prstGeom prst="rect">
            <a:avLst/>
          </a:prstGeom>
          <a:noFill/>
        </p:spPr>
        <p:txBody>
          <a:bodyPr wrap="square" rtlCol="0">
            <a:spAutoFit/>
          </a:bodyPr>
          <a:lstStyle/>
          <a:p>
            <a:pPr algn="just">
              <a:lnSpc>
                <a:spcPct val="150000"/>
              </a:lnSpc>
            </a:pPr>
            <a:r>
              <a:rPr lang="es-DO" sz="3200" dirty="0" smtClean="0">
                <a:latin typeface="Bahnschrift SemiBold SemiConden" panose="020B0502040204020203" pitchFamily="34" charset="0"/>
              </a:rPr>
              <a:t>Para </a:t>
            </a:r>
            <a:r>
              <a:rPr lang="es-DO" sz="3200" dirty="0" err="1" smtClean="0">
                <a:latin typeface="Bahnschrift SemiBold SemiConden" panose="020B0502040204020203" pitchFamily="34" charset="0"/>
              </a:rPr>
              <a:t>Andreasen</a:t>
            </a:r>
            <a:r>
              <a:rPr lang="es-DO" sz="3200" dirty="0" smtClean="0">
                <a:latin typeface="Bahnschrift SemiBold SemiConden" panose="020B0502040204020203" pitchFamily="34" charset="0"/>
              </a:rPr>
              <a:t>, </a:t>
            </a:r>
            <a:r>
              <a:rPr lang="es-DO" sz="3200" dirty="0">
                <a:latin typeface="Bahnschrift SemiBold SemiConden" panose="020B0502040204020203" pitchFamily="34" charset="0"/>
              </a:rPr>
              <a:t>evidentemente, </a:t>
            </a:r>
            <a:r>
              <a:rPr lang="es-DO" sz="3200" dirty="0">
                <a:solidFill>
                  <a:srgbClr val="FFC000"/>
                </a:solidFill>
                <a:latin typeface="Bahnschrift SemiBold SemiConden" panose="020B0502040204020203" pitchFamily="34" charset="0"/>
              </a:rPr>
              <a:t>la obediencia perfecta de Cristo no resuelve el dilema que Satanás ha creado </a:t>
            </a:r>
            <a:r>
              <a:rPr lang="es-DO" sz="3200" dirty="0">
                <a:latin typeface="Bahnschrift SemiBold SemiConden" panose="020B0502040204020203" pitchFamily="34" charset="0"/>
              </a:rPr>
              <a:t>y tampoco responde la pregunta de si es posible que la humanidad caída pueda guardar la Ley de </a:t>
            </a:r>
            <a:r>
              <a:rPr lang="es-DO" sz="3200" dirty="0" smtClean="0">
                <a:latin typeface="Bahnschrift SemiBold SemiConden" panose="020B0502040204020203" pitchFamily="34" charset="0"/>
              </a:rPr>
              <a:t>Dios, pero ¿cómo </a:t>
            </a:r>
            <a:r>
              <a:rPr lang="es-DO" sz="3200" dirty="0">
                <a:latin typeface="Bahnschrift SemiBold SemiConden" panose="020B0502040204020203" pitchFamily="34" charset="0"/>
              </a:rPr>
              <a:t>puede una </a:t>
            </a:r>
            <a:r>
              <a:rPr lang="es-DO" sz="3200" dirty="0">
                <a:solidFill>
                  <a:srgbClr val="00B050"/>
                </a:solidFill>
                <a:latin typeface="Bahnschrift SemiBold SemiConden" panose="020B0502040204020203" pitchFamily="34" charset="0"/>
              </a:rPr>
              <a:t>obediencia imperfecta</a:t>
            </a:r>
            <a:r>
              <a:rPr lang="es-DO" sz="3200" dirty="0">
                <a:latin typeface="Bahnschrift SemiBold SemiConden" panose="020B0502040204020203" pitchFamily="34" charset="0"/>
              </a:rPr>
              <a:t> de un grupo de personas, ser una </a:t>
            </a:r>
            <a:r>
              <a:rPr lang="es-DO" sz="3200" dirty="0">
                <a:solidFill>
                  <a:srgbClr val="00B050"/>
                </a:solidFill>
                <a:latin typeface="Bahnschrift SemiBold SemiConden" panose="020B0502040204020203" pitchFamily="34" charset="0"/>
              </a:rPr>
              <a:t>«demostración suprema»</a:t>
            </a:r>
            <a:r>
              <a:rPr lang="es-DO" sz="3200" dirty="0">
                <a:latin typeface="Bahnschrift SemiBold SemiConden" panose="020B0502040204020203" pitchFamily="34" charset="0"/>
              </a:rPr>
              <a:t> cuando la comparamos con la vida de obediencia perfecta de Cristo?</a:t>
            </a:r>
            <a:endParaRPr lang="es-DO" sz="3200" dirty="0" smtClean="0">
              <a:solidFill>
                <a:srgbClr val="FFC000"/>
              </a:solidFill>
              <a:latin typeface="Bahnschrift SemiBold SemiConden" panose="020B0502040204020203" pitchFamily="34" charset="0"/>
            </a:endParaRPr>
          </a:p>
        </p:txBody>
      </p:sp>
      <p:sp>
        <p:nvSpPr>
          <p:cNvPr id="2" name="Rectángulo 1"/>
          <p:cNvSpPr/>
          <p:nvPr/>
        </p:nvSpPr>
        <p:spPr>
          <a:xfrm>
            <a:off x="696037" y="109182"/>
            <a:ext cx="4435522" cy="861774"/>
          </a:xfrm>
          <a:prstGeom prst="rect">
            <a:avLst/>
          </a:prstGeom>
        </p:spPr>
        <p:txBody>
          <a:bodyPr wrap="square">
            <a:spAutoFit/>
          </a:bodyPr>
          <a:lstStyle/>
          <a:p>
            <a:r>
              <a:rPr lang="es-MX" sz="2400" b="1" dirty="0">
                <a:latin typeface="Bahnschrift SemiCondensed" panose="020B0502040204020203" pitchFamily="34" charset="0"/>
              </a:rPr>
              <a:t>TUG: Perspectiva antigua</a:t>
            </a:r>
            <a:endParaRPr lang="es-DO" sz="2400" b="1" dirty="0">
              <a:latin typeface="Bahnschrift SemiCondensed" panose="020B0502040204020203" pitchFamily="34" charset="0"/>
            </a:endParaRPr>
          </a:p>
          <a:p>
            <a:endParaRPr lang="es-DO" sz="2600" dirty="0">
              <a:latin typeface="Bahnschrift SemiCondensed" panose="020B0502040204020203" pitchFamily="34" charset="0"/>
            </a:endParaRPr>
          </a:p>
        </p:txBody>
      </p:sp>
    </p:spTree>
    <p:extLst>
      <p:ext uri="{BB962C8B-B14F-4D97-AF65-F5344CB8AC3E}">
        <p14:creationId xmlns:p14="http://schemas.microsoft.com/office/powerpoint/2010/main" val="418790825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4" y="736980"/>
            <a:ext cx="10713493" cy="5262979"/>
          </a:xfrm>
          <a:prstGeom prst="rect">
            <a:avLst/>
          </a:prstGeom>
          <a:noFill/>
        </p:spPr>
        <p:txBody>
          <a:bodyPr wrap="square" rtlCol="0">
            <a:spAutoFit/>
          </a:bodyPr>
          <a:lstStyle/>
          <a:p>
            <a:pPr algn="just">
              <a:lnSpc>
                <a:spcPct val="150000"/>
              </a:lnSpc>
            </a:pPr>
            <a:r>
              <a:rPr lang="es-DO" sz="2800" dirty="0" err="1" smtClean="0">
                <a:latin typeface="Bahnschrift SemiBold SemiConden" panose="020B0502040204020203" pitchFamily="34" charset="0"/>
              </a:rPr>
              <a:t>Andreasen</a:t>
            </a:r>
            <a:r>
              <a:rPr lang="es-DO" sz="2800" dirty="0" smtClean="0">
                <a:latin typeface="Bahnschrift SemiBold SemiConden" panose="020B0502040204020203" pitchFamily="34" charset="0"/>
              </a:rPr>
              <a:t> </a:t>
            </a:r>
            <a:r>
              <a:rPr lang="es-DO" sz="2800" dirty="0">
                <a:latin typeface="Bahnschrift SemiBold SemiConden" panose="020B0502040204020203" pitchFamily="34" charset="0"/>
              </a:rPr>
              <a:t>sostiene que el Espíritu de Dios es retirado de la tierra, razón por la que </a:t>
            </a:r>
            <a:r>
              <a:rPr lang="es-DO" sz="2800" dirty="0">
                <a:solidFill>
                  <a:schemeClr val="accent2">
                    <a:lumMod val="60000"/>
                    <a:lumOff val="40000"/>
                  </a:schemeClr>
                </a:solidFill>
                <a:latin typeface="Bahnschrift SemiBold SemiConden" panose="020B0502040204020203" pitchFamily="34" charset="0"/>
              </a:rPr>
              <a:t>«Satanás tendrá mayor dominio que nunca antes» sobre los santos […] Sabe cuánto está en juego. Es ahora o nunca […] No puede hacerlos pecar. Resisten la prueba, y Dios coloca su sello sobre ellos</a:t>
            </a:r>
            <a:r>
              <a:rPr lang="es-DO" sz="2800" dirty="0" smtClean="0">
                <a:solidFill>
                  <a:schemeClr val="accent2">
                    <a:lumMod val="60000"/>
                    <a:lumOff val="40000"/>
                  </a:schemeClr>
                </a:solidFill>
                <a:latin typeface="Bahnschrift SemiBold SemiConden" panose="020B0502040204020203" pitchFamily="34" charset="0"/>
              </a:rPr>
              <a:t>».</a:t>
            </a:r>
            <a:endParaRPr lang="es-DO" sz="2800" baseline="30000" dirty="0" smtClean="0">
              <a:solidFill>
                <a:schemeClr val="accent2">
                  <a:lumMod val="60000"/>
                  <a:lumOff val="40000"/>
                </a:schemeClr>
              </a:solidFill>
              <a:latin typeface="Bahnschrift SemiBold SemiConden" panose="020B0502040204020203" pitchFamily="34" charset="0"/>
            </a:endParaRPr>
          </a:p>
          <a:p>
            <a:pPr algn="just">
              <a:lnSpc>
                <a:spcPct val="150000"/>
              </a:lnSpc>
            </a:pPr>
            <a:r>
              <a:rPr lang="es-DO" sz="2800" dirty="0" smtClean="0">
                <a:latin typeface="Bahnschrift SemiBold SemiConden" panose="020B0502040204020203" pitchFamily="34" charset="0"/>
              </a:rPr>
              <a:t> Tal planteamiento muestra una inversión </a:t>
            </a:r>
            <a:r>
              <a:rPr lang="es-DO" sz="2800" dirty="0">
                <a:latin typeface="Bahnschrift SemiBold SemiConden" panose="020B0502040204020203" pitchFamily="34" charset="0"/>
              </a:rPr>
              <a:t>d</a:t>
            </a:r>
            <a:r>
              <a:rPr lang="es-DO" sz="2800" dirty="0" smtClean="0">
                <a:latin typeface="Bahnschrift SemiBold SemiConden" panose="020B0502040204020203" pitchFamily="34" charset="0"/>
              </a:rPr>
              <a:t>el </a:t>
            </a:r>
            <a:r>
              <a:rPr lang="es-DO" sz="2800" dirty="0">
                <a:latin typeface="Bahnschrift SemiBold SemiConden" panose="020B0502040204020203" pitchFamily="34" charset="0"/>
              </a:rPr>
              <a:t>orden de los eventos que desencadenan </a:t>
            </a:r>
            <a:r>
              <a:rPr lang="es-DO" sz="2800" dirty="0" smtClean="0">
                <a:latin typeface="Bahnschrift SemiBold SemiConden" panose="020B0502040204020203" pitchFamily="34" charset="0"/>
              </a:rPr>
              <a:t> </a:t>
            </a:r>
            <a:r>
              <a:rPr lang="es-DO" sz="2800" dirty="0">
                <a:latin typeface="Bahnschrift SemiBold SemiConden" panose="020B0502040204020203" pitchFamily="34" charset="0"/>
              </a:rPr>
              <a:t>el sellamiento del pueblo de </a:t>
            </a:r>
            <a:r>
              <a:rPr lang="es-DO" sz="2800" dirty="0" smtClean="0">
                <a:latin typeface="Bahnschrift SemiBold SemiConden" panose="020B0502040204020203" pitchFamily="34" charset="0"/>
              </a:rPr>
              <a:t>Dios. Para el autor, al cierre de la gracia, la fidelidad del pueblo de Dios será probada, y los que sean hallados fieles recibirán el sello de Dios.  </a:t>
            </a:r>
            <a:endParaRPr lang="es-DO" sz="2800" dirty="0" smtClean="0">
              <a:solidFill>
                <a:srgbClr val="FFC000"/>
              </a:solidFill>
            </a:endParaRPr>
          </a:p>
        </p:txBody>
      </p:sp>
      <p:sp>
        <p:nvSpPr>
          <p:cNvPr id="2" name="Rectángulo 1"/>
          <p:cNvSpPr/>
          <p:nvPr/>
        </p:nvSpPr>
        <p:spPr>
          <a:xfrm>
            <a:off x="696036" y="0"/>
            <a:ext cx="4572000" cy="861774"/>
          </a:xfrm>
          <a:prstGeom prst="rect">
            <a:avLst/>
          </a:prstGeom>
        </p:spPr>
        <p:txBody>
          <a:bodyPr wrap="square">
            <a:spAutoFit/>
          </a:bodyPr>
          <a:lstStyle/>
          <a:p>
            <a:r>
              <a:rPr lang="es-MX" sz="2400" b="1" dirty="0">
                <a:latin typeface="Bahnschrift SemiCondensed" panose="020B0502040204020203" pitchFamily="34" charset="0"/>
              </a:rPr>
              <a:t>TUG: Perspectiva antigua</a:t>
            </a:r>
            <a:endParaRPr lang="es-DO" sz="2400" b="1" dirty="0">
              <a:latin typeface="Bahnschrift SemiCondensed" panose="020B0502040204020203" pitchFamily="34" charset="0"/>
            </a:endParaRPr>
          </a:p>
          <a:p>
            <a:endParaRPr lang="es-DO" sz="2600" b="1" dirty="0">
              <a:latin typeface="Bahnschrift SemiCondensed" panose="020B0502040204020203" pitchFamily="34" charset="0"/>
            </a:endParaRPr>
          </a:p>
        </p:txBody>
      </p:sp>
    </p:spTree>
    <p:extLst>
      <p:ext uri="{BB962C8B-B14F-4D97-AF65-F5344CB8AC3E}">
        <p14:creationId xmlns:p14="http://schemas.microsoft.com/office/powerpoint/2010/main" val="797905904"/>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4" y="736980"/>
            <a:ext cx="10713493" cy="5909310"/>
          </a:xfrm>
          <a:prstGeom prst="rect">
            <a:avLst/>
          </a:prstGeom>
          <a:noFill/>
        </p:spPr>
        <p:txBody>
          <a:bodyPr wrap="square" rtlCol="0">
            <a:spAutoFit/>
          </a:bodyPr>
          <a:lstStyle/>
          <a:p>
            <a:pPr algn="just">
              <a:lnSpc>
                <a:spcPct val="150000"/>
              </a:lnSpc>
            </a:pPr>
            <a:r>
              <a:rPr lang="es-MX" sz="2800" baseline="30000" dirty="0" smtClean="0">
                <a:solidFill>
                  <a:srgbClr val="92D050"/>
                </a:solidFill>
                <a:latin typeface="Bahnschrift SemiBold SemiConden" panose="020B0502040204020203" pitchFamily="34" charset="0"/>
              </a:rPr>
              <a:t>2</a:t>
            </a:r>
            <a:r>
              <a:rPr lang="es-MX" sz="2800" baseline="30000" dirty="0">
                <a:solidFill>
                  <a:srgbClr val="92D050"/>
                </a:solidFill>
                <a:latin typeface="Bahnschrift SemiBold SemiConden" panose="020B0502040204020203" pitchFamily="34" charset="0"/>
              </a:rPr>
              <a:t> </a:t>
            </a:r>
            <a:r>
              <a:rPr lang="es-MX" sz="2800" dirty="0">
                <a:solidFill>
                  <a:srgbClr val="92D050"/>
                </a:solidFill>
                <a:latin typeface="Bahnschrift SemiBold SemiConden" panose="020B0502040204020203" pitchFamily="34" charset="0"/>
              </a:rPr>
              <a:t>Vi también a otro ángel que subía de donde sale el sol, y </a:t>
            </a:r>
            <a:r>
              <a:rPr lang="es-MX" sz="2800" dirty="0">
                <a:solidFill>
                  <a:srgbClr val="FFC000"/>
                </a:solidFill>
                <a:latin typeface="Bahnschrift SemiBold SemiConden" panose="020B0502040204020203" pitchFamily="34" charset="0"/>
              </a:rPr>
              <a:t>tenía el sello del Dios vivo; </a:t>
            </a:r>
            <a:r>
              <a:rPr lang="es-MX" sz="2800" dirty="0">
                <a:solidFill>
                  <a:srgbClr val="92D050"/>
                </a:solidFill>
                <a:latin typeface="Bahnschrift SemiBold SemiConden" panose="020B0502040204020203" pitchFamily="34" charset="0"/>
              </a:rPr>
              <a:t>y clamó a gran voz a los cuatro ángeles, a quienes se les había dado el poder de hacer daño a la tierra y al mar, </a:t>
            </a:r>
            <a:r>
              <a:rPr lang="es-MX" sz="2800" baseline="30000" dirty="0">
                <a:solidFill>
                  <a:srgbClr val="92D050"/>
                </a:solidFill>
                <a:latin typeface="Bahnschrift SemiBold SemiConden" panose="020B0502040204020203" pitchFamily="34" charset="0"/>
              </a:rPr>
              <a:t>3 </a:t>
            </a:r>
            <a:r>
              <a:rPr lang="es-MX" sz="2800" dirty="0">
                <a:solidFill>
                  <a:srgbClr val="92D050"/>
                </a:solidFill>
                <a:latin typeface="Bahnschrift SemiBold SemiConden" panose="020B0502040204020203" pitchFamily="34" charset="0"/>
              </a:rPr>
              <a:t>diciendo: </a:t>
            </a:r>
            <a:r>
              <a:rPr lang="es-MX" sz="2800" dirty="0">
                <a:solidFill>
                  <a:srgbClr val="FFC000"/>
                </a:solidFill>
                <a:latin typeface="Bahnschrift SemiBold SemiConden" panose="020B0502040204020203" pitchFamily="34" charset="0"/>
              </a:rPr>
              <a:t>No hagáis daño </a:t>
            </a:r>
            <a:r>
              <a:rPr lang="es-MX" sz="2800" dirty="0">
                <a:solidFill>
                  <a:srgbClr val="92D050"/>
                </a:solidFill>
                <a:latin typeface="Bahnschrift SemiBold SemiConden" panose="020B0502040204020203" pitchFamily="34" charset="0"/>
              </a:rPr>
              <a:t>a la tierra, ni al mar, ni a los árboles, </a:t>
            </a:r>
            <a:r>
              <a:rPr lang="es-MX" sz="2800" dirty="0">
                <a:solidFill>
                  <a:srgbClr val="FFC000"/>
                </a:solidFill>
                <a:latin typeface="Bahnschrift SemiBold SemiConden" panose="020B0502040204020203" pitchFamily="34" charset="0"/>
              </a:rPr>
              <a:t>hasta que hayamos sellado en sus frentes a los siervos de nuestro Dios</a:t>
            </a:r>
            <a:r>
              <a:rPr lang="es-MX" sz="2800" dirty="0" smtClean="0">
                <a:solidFill>
                  <a:srgbClr val="FFC000"/>
                </a:solidFill>
                <a:latin typeface="Bahnschrift SemiBold SemiConden" panose="020B0502040204020203" pitchFamily="34" charset="0"/>
              </a:rPr>
              <a:t>.</a:t>
            </a:r>
          </a:p>
          <a:p>
            <a:pPr algn="just">
              <a:lnSpc>
                <a:spcPct val="150000"/>
              </a:lnSpc>
            </a:pPr>
            <a:r>
              <a:rPr lang="es-MX" sz="2800" dirty="0" smtClean="0">
                <a:latin typeface="Bahnschrift SemiBold SemiConden" panose="020B0502040204020203" pitchFamily="34" charset="0"/>
              </a:rPr>
              <a:t>Los hijos fieles de Dios son sellados justo antes del cierre de la gracia, y es justamente este sello lo que garantiza que los santos serán protegidos y que su lealtad a Dios es irreversible.   </a:t>
            </a:r>
          </a:p>
          <a:p>
            <a:pPr algn="just">
              <a:lnSpc>
                <a:spcPct val="150000"/>
              </a:lnSpc>
            </a:pPr>
            <a:endParaRPr lang="es-DO" sz="2800" dirty="0" smtClean="0"/>
          </a:p>
        </p:txBody>
      </p:sp>
      <p:sp>
        <p:nvSpPr>
          <p:cNvPr id="2" name="Rectángulo 1"/>
          <p:cNvSpPr/>
          <p:nvPr/>
        </p:nvSpPr>
        <p:spPr>
          <a:xfrm>
            <a:off x="696036" y="0"/>
            <a:ext cx="4572000" cy="492443"/>
          </a:xfrm>
          <a:prstGeom prst="rect">
            <a:avLst/>
          </a:prstGeom>
        </p:spPr>
        <p:txBody>
          <a:bodyPr wrap="square">
            <a:spAutoFit/>
          </a:bodyPr>
          <a:lstStyle/>
          <a:p>
            <a:r>
              <a:rPr lang="es-MX" sz="2600" b="1" dirty="0" smtClean="0">
                <a:latin typeface="Bahnschrift SemiCondensed" panose="020B0502040204020203" pitchFamily="34" charset="0"/>
              </a:rPr>
              <a:t>Apocalipsis 7:2-3</a:t>
            </a:r>
            <a:endParaRPr lang="es-DO" sz="2600" b="1" dirty="0">
              <a:latin typeface="Bahnschrift SemiCondensed" panose="020B0502040204020203" pitchFamily="34" charset="0"/>
            </a:endParaRPr>
          </a:p>
        </p:txBody>
      </p:sp>
    </p:spTree>
    <p:extLst>
      <p:ext uri="{BB962C8B-B14F-4D97-AF65-F5344CB8AC3E}">
        <p14:creationId xmlns:p14="http://schemas.microsoft.com/office/powerpoint/2010/main" val="3194028526"/>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791570"/>
            <a:ext cx="10222174" cy="5701561"/>
          </a:xfrm>
          <a:prstGeom prst="rect">
            <a:avLst/>
          </a:prstGeom>
          <a:noFill/>
        </p:spPr>
        <p:txBody>
          <a:bodyPr wrap="square" rtlCol="0">
            <a:spAutoFit/>
          </a:bodyPr>
          <a:lstStyle/>
          <a:p>
            <a:pPr algn="just">
              <a:lnSpc>
                <a:spcPct val="150000"/>
              </a:lnSpc>
            </a:pPr>
            <a:r>
              <a:rPr lang="es-MX" sz="2700" dirty="0" smtClean="0">
                <a:latin typeface="Bahnschrift SemiBold SemiConden" panose="020B0502040204020203" pitchFamily="34" charset="0"/>
              </a:rPr>
              <a:t>Una última cita de </a:t>
            </a:r>
            <a:r>
              <a:rPr lang="es-MX" sz="2700" dirty="0" err="1" smtClean="0">
                <a:latin typeface="Bahnschrift SemiBold SemiConden" panose="020B0502040204020203" pitchFamily="34" charset="0"/>
              </a:rPr>
              <a:t>Andreasen</a:t>
            </a:r>
            <a:r>
              <a:rPr lang="es-MX" sz="2700" dirty="0" smtClean="0">
                <a:latin typeface="Bahnschrift SemiBold SemiConden" panose="020B0502040204020203" pitchFamily="34" charset="0"/>
              </a:rPr>
              <a:t>:</a:t>
            </a:r>
          </a:p>
          <a:p>
            <a:pPr algn="just">
              <a:lnSpc>
                <a:spcPct val="150000"/>
              </a:lnSpc>
            </a:pPr>
            <a:r>
              <a:rPr lang="es-DO" sz="2700" dirty="0">
                <a:solidFill>
                  <a:schemeClr val="accent2">
                    <a:lumMod val="60000"/>
                    <a:lumOff val="40000"/>
                  </a:schemeClr>
                </a:solidFill>
                <a:latin typeface="Bahnschrift SemiBold SemiConden" panose="020B0502040204020203" pitchFamily="34" charset="0"/>
              </a:rPr>
              <a:t>«El asunto de mayor importancia en el universo no es la salvación de la raza humana, por importante que parezca. Lo más importante es que el nombre de Dios quede limpio de las falsas acusaciones hechas por Satanás. La controversia se está acercando a su fin. Dios está preparando a su pueblo para el último gran conflicto. Satanás se está preparando también. La crisis nos espera, y se decidirá en la vida del pueblo de Dios. </a:t>
            </a:r>
            <a:r>
              <a:rPr lang="es-DO" sz="2700" dirty="0">
                <a:solidFill>
                  <a:srgbClr val="FFC000"/>
                </a:solidFill>
                <a:latin typeface="Bahnschrift SemiBold SemiConden" panose="020B0502040204020203" pitchFamily="34" charset="0"/>
              </a:rPr>
              <a:t>Dios depende de nosotros, como dependió de Job</a:t>
            </a:r>
            <a:r>
              <a:rPr lang="es-DO" sz="2700" dirty="0" smtClean="0">
                <a:solidFill>
                  <a:srgbClr val="FFC000"/>
                </a:solidFill>
                <a:latin typeface="Bahnschrift SemiBold SemiConden" panose="020B0502040204020203" pitchFamily="34" charset="0"/>
              </a:rPr>
              <a:t>».</a:t>
            </a:r>
            <a:endParaRPr lang="es-DO" sz="2700" dirty="0">
              <a:solidFill>
                <a:srgbClr val="FFC000"/>
              </a:solidFill>
              <a:latin typeface="Bahnschrift SemiBold SemiConden" panose="020B0502040204020203" pitchFamily="34" charset="0"/>
            </a:endParaRPr>
          </a:p>
          <a:p>
            <a:pPr algn="just">
              <a:lnSpc>
                <a:spcPct val="150000"/>
              </a:lnSpc>
            </a:pPr>
            <a:endParaRPr lang="es-DO" sz="2700" dirty="0" smtClean="0">
              <a:solidFill>
                <a:srgbClr val="FFC000"/>
              </a:solidFill>
              <a:latin typeface="Bahnschrift SemiBold SemiConden" panose="020B0502040204020203" pitchFamily="34" charset="0"/>
            </a:endParaRPr>
          </a:p>
        </p:txBody>
      </p:sp>
      <p:sp>
        <p:nvSpPr>
          <p:cNvPr id="2" name="Rectángulo 1"/>
          <p:cNvSpPr/>
          <p:nvPr/>
        </p:nvSpPr>
        <p:spPr>
          <a:xfrm>
            <a:off x="696036" y="0"/>
            <a:ext cx="4544704" cy="861774"/>
          </a:xfrm>
          <a:prstGeom prst="rect">
            <a:avLst/>
          </a:prstGeom>
        </p:spPr>
        <p:txBody>
          <a:bodyPr wrap="square">
            <a:spAutoFit/>
          </a:bodyPr>
          <a:lstStyle/>
          <a:p>
            <a:r>
              <a:rPr lang="es-MX" sz="2400" b="1" dirty="0">
                <a:latin typeface="Bahnschrift SemiCondensed" panose="020B0502040204020203" pitchFamily="34" charset="0"/>
              </a:rPr>
              <a:t>TUG: Perspectiva antigua</a:t>
            </a:r>
            <a:endParaRPr lang="es-DO" sz="2400" b="1" dirty="0">
              <a:latin typeface="Bahnschrift SemiCondensed" panose="020B0502040204020203" pitchFamily="34" charset="0"/>
            </a:endParaRPr>
          </a:p>
          <a:p>
            <a:endParaRPr lang="es-DO" sz="2600" b="1" dirty="0">
              <a:latin typeface="Bahnschrift SemiCondensed" panose="020B0502040204020203" pitchFamily="34" charset="0"/>
            </a:endParaRPr>
          </a:p>
        </p:txBody>
      </p:sp>
    </p:spTree>
    <p:extLst>
      <p:ext uri="{BB962C8B-B14F-4D97-AF65-F5344CB8AC3E}">
        <p14:creationId xmlns:p14="http://schemas.microsoft.com/office/powerpoint/2010/main" val="780807324"/>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160060"/>
            <a:ext cx="10699846" cy="5262979"/>
          </a:xfrm>
          <a:prstGeom prst="rect">
            <a:avLst/>
          </a:prstGeom>
          <a:noFill/>
        </p:spPr>
        <p:txBody>
          <a:bodyPr wrap="square" rtlCol="0">
            <a:spAutoFit/>
          </a:bodyPr>
          <a:lstStyle/>
          <a:p>
            <a:pPr algn="just">
              <a:lnSpc>
                <a:spcPct val="150000"/>
              </a:lnSpc>
            </a:pPr>
            <a:r>
              <a:rPr lang="es-DO" sz="3200" dirty="0">
                <a:latin typeface="Bahnschrift SemiBold SemiConden" panose="020B0502040204020203" pitchFamily="34" charset="0"/>
              </a:rPr>
              <a:t>S</a:t>
            </a:r>
            <a:r>
              <a:rPr lang="es-DO" sz="3200" dirty="0" smtClean="0">
                <a:latin typeface="Bahnschrift SemiBold SemiConden" panose="020B0502040204020203" pitchFamily="34" charset="0"/>
              </a:rPr>
              <a:t>orprende </a:t>
            </a:r>
            <a:r>
              <a:rPr lang="es-DO" sz="3200" dirty="0">
                <a:latin typeface="Bahnschrift SemiBold SemiConden" panose="020B0502040204020203" pitchFamily="34" charset="0"/>
              </a:rPr>
              <a:t>que el énfasis de la teología de </a:t>
            </a:r>
            <a:r>
              <a:rPr lang="es-DO" sz="3200" dirty="0" err="1">
                <a:latin typeface="Bahnschrift SemiBold SemiConden" panose="020B0502040204020203" pitchFamily="34" charset="0"/>
              </a:rPr>
              <a:t>Andreasen</a:t>
            </a:r>
            <a:r>
              <a:rPr lang="es-DO" sz="3200" dirty="0">
                <a:latin typeface="Bahnschrift SemiBold SemiConden" panose="020B0502040204020203" pitchFamily="34" charset="0"/>
              </a:rPr>
              <a:t> esté en lo que Dios </a:t>
            </a:r>
            <a:r>
              <a:rPr lang="es-DO" sz="3200" dirty="0">
                <a:solidFill>
                  <a:schemeClr val="accent6">
                    <a:lumMod val="60000"/>
                    <a:lumOff val="40000"/>
                  </a:schemeClr>
                </a:solidFill>
                <a:latin typeface="Bahnschrift SemiBold SemiConden" panose="020B0502040204020203" pitchFamily="34" charset="0"/>
              </a:rPr>
              <a:t>hará en la humanidad de los santos</a:t>
            </a:r>
            <a:r>
              <a:rPr lang="es-DO" sz="3200" dirty="0">
                <a:latin typeface="Bahnschrift SemiBold SemiConden" panose="020B0502040204020203" pitchFamily="34" charset="0"/>
              </a:rPr>
              <a:t> y no en lo que </a:t>
            </a:r>
            <a:r>
              <a:rPr lang="es-DO" sz="3200" dirty="0">
                <a:solidFill>
                  <a:schemeClr val="accent6">
                    <a:lumMod val="60000"/>
                    <a:lumOff val="40000"/>
                  </a:schemeClr>
                </a:solidFill>
                <a:latin typeface="Bahnschrift SemiBold SemiConden" panose="020B0502040204020203" pitchFamily="34" charset="0"/>
              </a:rPr>
              <a:t>hizo en la humanidad de su Hijo</a:t>
            </a:r>
            <a:r>
              <a:rPr lang="es-DO" sz="3200" dirty="0">
                <a:latin typeface="Bahnschrift SemiBold SemiConden" panose="020B0502040204020203" pitchFamily="34" charset="0"/>
              </a:rPr>
              <a:t>: su perfecta obediencia y muerte expiatoria. Sin duda, el pueblo de Dios tiene una obra que hacer: </a:t>
            </a:r>
            <a:r>
              <a:rPr lang="es-DO" sz="3200" dirty="0">
                <a:solidFill>
                  <a:srgbClr val="FFC000"/>
                </a:solidFill>
                <a:latin typeface="Bahnschrift SemiBold SemiConden" panose="020B0502040204020203" pitchFamily="34" charset="0"/>
              </a:rPr>
              <a:t>proclamar el último mensaje de Dios al mundo y desarrollar un carácter que le permita afrontar los desafíos de la crisis final y estar preparados para el encuentro con Dios.</a:t>
            </a:r>
            <a:endParaRPr lang="es-DO" sz="3200" dirty="0" smtClean="0">
              <a:solidFill>
                <a:srgbClr val="FFC000"/>
              </a:solidFill>
              <a:latin typeface="Bahnschrift SemiBold SemiConden" panose="020B0502040204020203" pitchFamily="34" charset="0"/>
            </a:endParaRPr>
          </a:p>
        </p:txBody>
      </p:sp>
      <p:sp>
        <p:nvSpPr>
          <p:cNvPr id="2" name="Rectángulo 1"/>
          <p:cNvSpPr/>
          <p:nvPr/>
        </p:nvSpPr>
        <p:spPr>
          <a:xfrm>
            <a:off x="696036" y="163772"/>
            <a:ext cx="4449169" cy="861774"/>
          </a:xfrm>
          <a:prstGeom prst="rect">
            <a:avLst/>
          </a:prstGeom>
        </p:spPr>
        <p:txBody>
          <a:bodyPr wrap="square">
            <a:spAutoFit/>
          </a:bodyPr>
          <a:lstStyle/>
          <a:p>
            <a:r>
              <a:rPr lang="es-MX" sz="2400" b="1" dirty="0">
                <a:latin typeface="Bahnschrift SemiCondensed" panose="020B0502040204020203" pitchFamily="34" charset="0"/>
              </a:rPr>
              <a:t>TUG: Perspectiva antigua</a:t>
            </a:r>
            <a:endParaRPr lang="es-DO" sz="2400" b="1" dirty="0">
              <a:latin typeface="Bahnschrift SemiCondensed" panose="020B0502040204020203" pitchFamily="34" charset="0"/>
            </a:endParaRPr>
          </a:p>
          <a:p>
            <a:endParaRPr lang="es-DO" sz="2600" dirty="0">
              <a:latin typeface="Bahnschrift SemiCondensed" panose="020B0502040204020203" pitchFamily="34" charset="0"/>
            </a:endParaRPr>
          </a:p>
        </p:txBody>
      </p:sp>
    </p:spTree>
    <p:extLst>
      <p:ext uri="{BB962C8B-B14F-4D97-AF65-F5344CB8AC3E}">
        <p14:creationId xmlns:p14="http://schemas.microsoft.com/office/powerpoint/2010/main" val="1344663864"/>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160060"/>
            <a:ext cx="10699846" cy="5262979"/>
          </a:xfrm>
          <a:prstGeom prst="rect">
            <a:avLst/>
          </a:prstGeom>
          <a:noFill/>
        </p:spPr>
        <p:txBody>
          <a:bodyPr wrap="square" rtlCol="0">
            <a:spAutoFit/>
          </a:bodyPr>
          <a:lstStyle/>
          <a:p>
            <a:pPr algn="just">
              <a:lnSpc>
                <a:spcPct val="150000"/>
              </a:lnSpc>
            </a:pPr>
            <a:r>
              <a:rPr lang="es-DO" sz="3200" dirty="0">
                <a:latin typeface="Bahnschrift SemiBold SemiConden" panose="020B0502040204020203" pitchFamily="34" charset="0"/>
              </a:rPr>
              <a:t>S</a:t>
            </a:r>
            <a:r>
              <a:rPr lang="es-DO" sz="3200" dirty="0" smtClean="0">
                <a:latin typeface="Bahnschrift SemiBold SemiConden" panose="020B0502040204020203" pitchFamily="34" charset="0"/>
              </a:rPr>
              <a:t>orprende </a:t>
            </a:r>
            <a:r>
              <a:rPr lang="es-DO" sz="3200" dirty="0">
                <a:latin typeface="Bahnschrift SemiBold SemiConden" panose="020B0502040204020203" pitchFamily="34" charset="0"/>
              </a:rPr>
              <a:t>que el énfasis de la teología de </a:t>
            </a:r>
            <a:r>
              <a:rPr lang="es-DO" sz="3200" dirty="0" err="1">
                <a:latin typeface="Bahnschrift SemiBold SemiConden" panose="020B0502040204020203" pitchFamily="34" charset="0"/>
              </a:rPr>
              <a:t>Andreasen</a:t>
            </a:r>
            <a:r>
              <a:rPr lang="es-DO" sz="3200" dirty="0">
                <a:latin typeface="Bahnschrift SemiBold SemiConden" panose="020B0502040204020203" pitchFamily="34" charset="0"/>
              </a:rPr>
              <a:t> esté en lo que Dios </a:t>
            </a:r>
            <a:r>
              <a:rPr lang="es-DO" sz="3200" dirty="0">
                <a:solidFill>
                  <a:schemeClr val="accent6">
                    <a:lumMod val="60000"/>
                    <a:lumOff val="40000"/>
                  </a:schemeClr>
                </a:solidFill>
                <a:latin typeface="Bahnschrift SemiBold SemiConden" panose="020B0502040204020203" pitchFamily="34" charset="0"/>
              </a:rPr>
              <a:t>hará en la humanidad de los santos</a:t>
            </a:r>
            <a:r>
              <a:rPr lang="es-DO" sz="3200" dirty="0">
                <a:latin typeface="Bahnschrift SemiBold SemiConden" panose="020B0502040204020203" pitchFamily="34" charset="0"/>
              </a:rPr>
              <a:t> y no en lo que </a:t>
            </a:r>
            <a:r>
              <a:rPr lang="es-DO" sz="3200" dirty="0">
                <a:solidFill>
                  <a:schemeClr val="accent6">
                    <a:lumMod val="60000"/>
                    <a:lumOff val="40000"/>
                  </a:schemeClr>
                </a:solidFill>
                <a:latin typeface="Bahnschrift SemiBold SemiConden" panose="020B0502040204020203" pitchFamily="34" charset="0"/>
              </a:rPr>
              <a:t>hizo en la humanidad de su Hijo</a:t>
            </a:r>
            <a:r>
              <a:rPr lang="es-DO" sz="3200" dirty="0">
                <a:latin typeface="Bahnschrift SemiBold SemiConden" panose="020B0502040204020203" pitchFamily="34" charset="0"/>
              </a:rPr>
              <a:t>: su perfecta obediencia y muerte expiatoria. Sin duda, el pueblo de Dios tiene una obra que hacer: </a:t>
            </a:r>
            <a:r>
              <a:rPr lang="es-DO" sz="3200" dirty="0">
                <a:solidFill>
                  <a:srgbClr val="FFC000"/>
                </a:solidFill>
                <a:latin typeface="Bahnschrift SemiBold SemiConden" panose="020B0502040204020203" pitchFamily="34" charset="0"/>
              </a:rPr>
              <a:t>proclamar el último mensaje de Dios al mundo y desarrollar un carácter que le permita afrontar los desafíos de la crisis final y estar preparados para el encuentro con Dios.</a:t>
            </a:r>
            <a:endParaRPr lang="es-DO" sz="3200" dirty="0" smtClean="0">
              <a:solidFill>
                <a:srgbClr val="FFC000"/>
              </a:solidFill>
              <a:latin typeface="Bahnschrift SemiBold SemiConden" panose="020B0502040204020203" pitchFamily="34" charset="0"/>
            </a:endParaRPr>
          </a:p>
        </p:txBody>
      </p:sp>
      <p:sp>
        <p:nvSpPr>
          <p:cNvPr id="2" name="Rectángulo 1"/>
          <p:cNvSpPr/>
          <p:nvPr/>
        </p:nvSpPr>
        <p:spPr>
          <a:xfrm>
            <a:off x="696036" y="163772"/>
            <a:ext cx="4449169" cy="861774"/>
          </a:xfrm>
          <a:prstGeom prst="rect">
            <a:avLst/>
          </a:prstGeom>
        </p:spPr>
        <p:txBody>
          <a:bodyPr wrap="square">
            <a:spAutoFit/>
          </a:bodyPr>
          <a:lstStyle/>
          <a:p>
            <a:r>
              <a:rPr lang="es-MX" sz="2400" b="1" dirty="0">
                <a:latin typeface="Bahnschrift SemiCondensed" panose="020B0502040204020203" pitchFamily="34" charset="0"/>
              </a:rPr>
              <a:t>TUG: Perspectiva antigua</a:t>
            </a:r>
            <a:endParaRPr lang="es-DO" sz="2400" b="1" dirty="0">
              <a:latin typeface="Bahnschrift SemiCondensed" panose="020B0502040204020203" pitchFamily="34" charset="0"/>
            </a:endParaRPr>
          </a:p>
          <a:p>
            <a:endParaRPr lang="es-DO" sz="2600" dirty="0">
              <a:latin typeface="Bahnschrift SemiCondensed" panose="020B0502040204020203" pitchFamily="34" charset="0"/>
            </a:endParaRPr>
          </a:p>
        </p:txBody>
      </p:sp>
    </p:spTree>
    <p:extLst>
      <p:ext uri="{BB962C8B-B14F-4D97-AF65-F5344CB8AC3E}">
        <p14:creationId xmlns:p14="http://schemas.microsoft.com/office/powerpoint/2010/main" val="75447452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1" y="49359"/>
            <a:ext cx="3367889" cy="523220"/>
          </a:xfrm>
          <a:prstGeom prst="rect">
            <a:avLst/>
          </a:prstGeom>
          <a:noFill/>
        </p:spPr>
        <p:txBody>
          <a:bodyPr wrap="square" rtlCol="0">
            <a:spAutoFit/>
          </a:bodyPr>
          <a:lstStyle/>
          <a:p>
            <a:pPr algn="ctr"/>
            <a:r>
              <a:rPr lang="es-MX" sz="2800" dirty="0" smtClean="0">
                <a:latin typeface="Bahnschrift SemiCondensed" panose="020B0502040204020203" pitchFamily="34" charset="0"/>
              </a:rPr>
              <a:t>Conceptualización</a:t>
            </a:r>
            <a:endParaRPr lang="es-DO" sz="2800"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1955410" y="621938"/>
            <a:ext cx="8007456" cy="5355312"/>
          </a:xfrm>
          <a:prstGeom prst="rect">
            <a:avLst/>
          </a:prstGeom>
          <a:noFill/>
        </p:spPr>
        <p:txBody>
          <a:bodyPr wrap="square" rtlCol="0">
            <a:spAutoFit/>
          </a:bodyPr>
          <a:lstStyle/>
          <a:p>
            <a:pPr algn="just">
              <a:lnSpc>
                <a:spcPct val="150000"/>
              </a:lnSpc>
            </a:pPr>
            <a:r>
              <a:rPr lang="es-ES" sz="3800" dirty="0" smtClean="0">
                <a:latin typeface="Bahnschrift SemiCondensed" panose="020B0502040204020203" pitchFamily="34" charset="0"/>
              </a:rPr>
              <a:t>Dios tendrá </a:t>
            </a:r>
            <a:r>
              <a:rPr lang="es-ES" sz="3800" dirty="0" smtClean="0">
                <a:solidFill>
                  <a:srgbClr val="FFC000"/>
                </a:solidFill>
                <a:latin typeface="Bahnschrift SemiCondensed" panose="020B0502040204020203" pitchFamily="34" charset="0"/>
              </a:rPr>
              <a:t>un pueblo que habrá reproducido “perfectamente” el carácter de Cristo, </a:t>
            </a:r>
            <a:r>
              <a:rPr lang="es-ES" sz="3800" dirty="0" smtClean="0">
                <a:latin typeface="Bahnschrift SemiCondensed" panose="020B0502040204020203" pitchFamily="34" charset="0"/>
              </a:rPr>
              <a:t>demostrando que sí es posible guardar la Ley de Dios y vivir sin pecar. Esta “demostración” </a:t>
            </a:r>
            <a:r>
              <a:rPr lang="es-ES" sz="3800" dirty="0" smtClean="0">
                <a:solidFill>
                  <a:srgbClr val="FFC000"/>
                </a:solidFill>
                <a:latin typeface="Bahnschrift SemiCondensed" panose="020B0502040204020203" pitchFamily="34" charset="0"/>
              </a:rPr>
              <a:t>vindicará a Dios y derrotará a Satanás </a:t>
            </a:r>
            <a:r>
              <a:rPr lang="es-ES" sz="3800" dirty="0" smtClean="0">
                <a:latin typeface="Bahnschrift SemiCondensed" panose="020B0502040204020203" pitchFamily="34" charset="0"/>
              </a:rPr>
              <a:t>de manera final.</a:t>
            </a:r>
            <a:endParaRPr lang="es-DO" sz="3800" dirty="0">
              <a:latin typeface="Bahnschrift SemiCondensed" panose="020B0502040204020203" pitchFamily="34" charset="0"/>
            </a:endParaRPr>
          </a:p>
        </p:txBody>
      </p:sp>
    </p:spTree>
    <p:extLst>
      <p:ext uri="{BB962C8B-B14F-4D97-AF65-F5344CB8AC3E}">
        <p14:creationId xmlns:p14="http://schemas.microsoft.com/office/powerpoint/2010/main" val="1173693418"/>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160060"/>
            <a:ext cx="10699846" cy="5262979"/>
          </a:xfrm>
          <a:prstGeom prst="rect">
            <a:avLst/>
          </a:prstGeom>
          <a:noFill/>
        </p:spPr>
        <p:txBody>
          <a:bodyPr wrap="square" rtlCol="0">
            <a:spAutoFit/>
          </a:bodyPr>
          <a:lstStyle/>
          <a:p>
            <a:pPr algn="just">
              <a:lnSpc>
                <a:spcPct val="150000"/>
              </a:lnSpc>
            </a:pPr>
            <a:r>
              <a:rPr lang="es-DO" sz="3200" dirty="0" smtClean="0">
                <a:latin typeface="Bahnschrift SemiBold SemiConden" panose="020B0502040204020203" pitchFamily="34" charset="0"/>
              </a:rPr>
              <a:t>Su enfoque de la TUG no </a:t>
            </a:r>
            <a:r>
              <a:rPr lang="es-DO" sz="3200" dirty="0">
                <a:latin typeface="Bahnschrift SemiBold SemiConden" panose="020B0502040204020203" pitchFamily="34" charset="0"/>
              </a:rPr>
              <a:t>hace diferencia entre el tipo de </a:t>
            </a:r>
            <a:r>
              <a:rPr lang="es-DO" sz="3200" dirty="0">
                <a:solidFill>
                  <a:srgbClr val="FFC000"/>
                </a:solidFill>
                <a:latin typeface="Bahnschrift SemiBold SemiConden" panose="020B0502040204020203" pitchFamily="34" charset="0"/>
              </a:rPr>
              <a:t>vindicación </a:t>
            </a:r>
            <a:r>
              <a:rPr lang="es-DO" sz="3200" dirty="0">
                <a:latin typeface="Bahnschrift SemiBold SemiConden" panose="020B0502040204020203" pitchFamily="34" charset="0"/>
              </a:rPr>
              <a:t>que</a:t>
            </a:r>
            <a:r>
              <a:rPr lang="es-DO" sz="3200" dirty="0">
                <a:solidFill>
                  <a:srgbClr val="FFC000"/>
                </a:solidFill>
                <a:latin typeface="Bahnschrift SemiBold SemiConden" panose="020B0502040204020203" pitchFamily="34" charset="0"/>
              </a:rPr>
              <a:t> Cristo </a:t>
            </a:r>
            <a:r>
              <a:rPr lang="es-DO" sz="3200" dirty="0" smtClean="0">
                <a:latin typeface="Bahnschrift SemiBold SemiConden" panose="020B0502040204020203" pitchFamily="34" charset="0"/>
              </a:rPr>
              <a:t>logró</a:t>
            </a:r>
            <a:r>
              <a:rPr lang="es-DO" sz="3200" dirty="0" smtClean="0">
                <a:solidFill>
                  <a:srgbClr val="FFC000"/>
                </a:solidFill>
                <a:latin typeface="Bahnschrift SemiBold SemiConden" panose="020B0502040204020203" pitchFamily="34" charset="0"/>
              </a:rPr>
              <a:t> (cósmica y decisiva) </a:t>
            </a:r>
            <a:r>
              <a:rPr lang="es-DO" sz="3200" dirty="0">
                <a:latin typeface="Bahnschrift SemiBold SemiConden" panose="020B0502040204020203" pitchFamily="34" charset="0"/>
              </a:rPr>
              <a:t>y la que protagonizará el </a:t>
            </a:r>
            <a:r>
              <a:rPr lang="es-DO" sz="3200" dirty="0">
                <a:solidFill>
                  <a:schemeClr val="accent2"/>
                </a:solidFill>
                <a:latin typeface="Bahnschrift SemiBold SemiConden" panose="020B0502040204020203" pitchFamily="34" charset="0"/>
              </a:rPr>
              <a:t>remanente</a:t>
            </a:r>
            <a:r>
              <a:rPr lang="es-DO" sz="3200" dirty="0">
                <a:solidFill>
                  <a:schemeClr val="accent2">
                    <a:lumMod val="60000"/>
                    <a:lumOff val="40000"/>
                  </a:schemeClr>
                </a:solidFill>
                <a:latin typeface="Bahnschrift SemiBold SemiConden" panose="020B0502040204020203" pitchFamily="34" charset="0"/>
              </a:rPr>
              <a:t> </a:t>
            </a:r>
            <a:r>
              <a:rPr lang="es-DO" sz="3200" dirty="0">
                <a:latin typeface="Bahnschrift SemiBold SemiConden" panose="020B0502040204020203" pitchFamily="34" charset="0"/>
              </a:rPr>
              <a:t>en el tiempo del </a:t>
            </a:r>
            <a:r>
              <a:rPr lang="es-DO" sz="3200" dirty="0" smtClean="0">
                <a:latin typeface="Bahnschrift SemiBold SemiConden" panose="020B0502040204020203" pitchFamily="34" charset="0"/>
              </a:rPr>
              <a:t>fin </a:t>
            </a:r>
            <a:r>
              <a:rPr lang="es-DO" sz="3200" dirty="0" smtClean="0">
                <a:solidFill>
                  <a:schemeClr val="accent2"/>
                </a:solidFill>
                <a:latin typeface="Bahnschrift SemiBold SemiConden" panose="020B0502040204020203" pitchFamily="34" charset="0"/>
              </a:rPr>
              <a:t>(de carácter relativo)</a:t>
            </a:r>
            <a:r>
              <a:rPr lang="es-DO" sz="3200" dirty="0" smtClean="0">
                <a:solidFill>
                  <a:schemeClr val="accent2">
                    <a:lumMod val="60000"/>
                    <a:lumOff val="40000"/>
                  </a:schemeClr>
                </a:solidFill>
                <a:latin typeface="Bahnschrift SemiBold SemiConden" panose="020B0502040204020203" pitchFamily="34" charset="0"/>
              </a:rPr>
              <a:t>.</a:t>
            </a:r>
            <a:r>
              <a:rPr lang="es-DO" sz="3200" dirty="0" smtClean="0">
                <a:latin typeface="Bahnschrift SemiBold SemiConden" panose="020B0502040204020203" pitchFamily="34" charset="0"/>
              </a:rPr>
              <a:t> </a:t>
            </a:r>
            <a:r>
              <a:rPr lang="es-DO" sz="3200" dirty="0">
                <a:latin typeface="Bahnschrift SemiBold SemiConden" panose="020B0502040204020203" pitchFamily="34" charset="0"/>
              </a:rPr>
              <a:t>De hecho, su entendimiento de la expiación remarca la </a:t>
            </a:r>
            <a:r>
              <a:rPr lang="es-DO" sz="3200" dirty="0">
                <a:solidFill>
                  <a:srgbClr val="FF0000"/>
                </a:solidFill>
                <a:latin typeface="Bahnschrift SemiBold SemiConden" panose="020B0502040204020203" pitchFamily="34" charset="0"/>
              </a:rPr>
              <a:t>vindicación escatológica del remanente </a:t>
            </a:r>
            <a:r>
              <a:rPr lang="es-DO" sz="3200" dirty="0">
                <a:latin typeface="Bahnschrift SemiBold SemiConden" panose="020B0502040204020203" pitchFamily="34" charset="0"/>
              </a:rPr>
              <a:t>como la fase final de la expiación que derrota finalmente a Satanás y hace triunfar la causa </a:t>
            </a:r>
            <a:r>
              <a:rPr lang="es-DO" sz="3200" dirty="0" smtClean="0">
                <a:latin typeface="Bahnschrift SemiBold SemiConden" panose="020B0502040204020203" pitchFamily="34" charset="0"/>
              </a:rPr>
              <a:t>divina.</a:t>
            </a:r>
            <a:endParaRPr lang="es-DO" sz="3200" dirty="0" smtClean="0">
              <a:solidFill>
                <a:srgbClr val="FFC000"/>
              </a:solidFill>
              <a:latin typeface="Bahnschrift SemiBold SemiConden" panose="020B0502040204020203" pitchFamily="34" charset="0"/>
            </a:endParaRPr>
          </a:p>
        </p:txBody>
      </p:sp>
      <p:sp>
        <p:nvSpPr>
          <p:cNvPr id="2" name="Rectángulo 1"/>
          <p:cNvSpPr/>
          <p:nvPr/>
        </p:nvSpPr>
        <p:spPr>
          <a:xfrm>
            <a:off x="696036" y="163772"/>
            <a:ext cx="4449169" cy="861774"/>
          </a:xfrm>
          <a:prstGeom prst="rect">
            <a:avLst/>
          </a:prstGeom>
        </p:spPr>
        <p:txBody>
          <a:bodyPr wrap="square">
            <a:spAutoFit/>
          </a:bodyPr>
          <a:lstStyle/>
          <a:p>
            <a:r>
              <a:rPr lang="es-MX" sz="2400" b="1" dirty="0">
                <a:latin typeface="Bahnschrift SemiCondensed" panose="020B0502040204020203" pitchFamily="34" charset="0"/>
              </a:rPr>
              <a:t>TUG: Perspectiva antigua</a:t>
            </a:r>
            <a:endParaRPr lang="es-DO" sz="2400" b="1" dirty="0">
              <a:latin typeface="Bahnschrift SemiCondensed" panose="020B0502040204020203" pitchFamily="34" charset="0"/>
            </a:endParaRPr>
          </a:p>
          <a:p>
            <a:endParaRPr lang="es-DO" sz="2600" dirty="0">
              <a:latin typeface="Bahnschrift SemiCondensed" panose="020B0502040204020203" pitchFamily="34" charset="0"/>
            </a:endParaRPr>
          </a:p>
        </p:txBody>
      </p:sp>
    </p:spTree>
    <p:extLst>
      <p:ext uri="{BB962C8B-B14F-4D97-AF65-F5344CB8AC3E}">
        <p14:creationId xmlns:p14="http://schemas.microsoft.com/office/powerpoint/2010/main" val="3254283919"/>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a16="http://schemas.microsoft.com/office/drawing/2014/main" xmlns=""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63773" y="0"/>
            <a:ext cx="12192000" cy="6858000"/>
          </a:xfrm>
          <a:prstGeom prst="rect">
            <a:avLst/>
          </a:prstGeom>
        </p:spPr>
      </p:pic>
      <p:sp>
        <p:nvSpPr>
          <p:cNvPr id="2" name="Rectángulo 1"/>
          <p:cNvSpPr/>
          <p:nvPr/>
        </p:nvSpPr>
        <p:spPr>
          <a:xfrm>
            <a:off x="259307" y="354842"/>
            <a:ext cx="11327641" cy="5853013"/>
          </a:xfrm>
          <a:prstGeom prst="rect">
            <a:avLst/>
          </a:prstGeom>
        </p:spPr>
        <p:txBody>
          <a:bodyPr wrap="square">
            <a:spAutoFit/>
          </a:bodyPr>
          <a:lstStyle/>
          <a:p>
            <a:pPr algn="just">
              <a:lnSpc>
                <a:spcPct val="150000"/>
              </a:lnSpc>
            </a:pPr>
            <a:r>
              <a:rPr lang="es-DO" sz="2600" dirty="0" smtClean="0">
                <a:solidFill>
                  <a:srgbClr val="FFC000"/>
                </a:solidFill>
                <a:latin typeface="Bahnschrift SemiBold SemiConden" panose="020B0502040204020203" pitchFamily="34" charset="0"/>
              </a:rPr>
              <a:t>Indica si la declaración es correcta o incorrecta y justifica tu respuesta.</a:t>
            </a:r>
          </a:p>
          <a:p>
            <a:pPr algn="just">
              <a:lnSpc>
                <a:spcPct val="150000"/>
              </a:lnSpc>
            </a:pPr>
            <a:r>
              <a:rPr lang="es-MX" sz="2600" dirty="0" smtClean="0">
                <a:latin typeface="Bahnschrift SemiBold SemiConden" panose="020B0502040204020203" pitchFamily="34" charset="0"/>
              </a:rPr>
              <a:t>1. La salvación de la última generación de fieles depende, exclusivamente, de su observancia perfecta a la Ley de Dios --- </a:t>
            </a:r>
          </a:p>
          <a:p>
            <a:pPr algn="just">
              <a:lnSpc>
                <a:spcPct val="150000"/>
              </a:lnSpc>
            </a:pPr>
            <a:r>
              <a:rPr lang="es-MX" sz="2600" dirty="0" smtClean="0">
                <a:latin typeface="Bahnschrift SemiBold SemiConden" panose="020B0502040204020203" pitchFamily="34" charset="0"/>
              </a:rPr>
              <a:t> </a:t>
            </a:r>
            <a:r>
              <a:rPr lang="es-MX" sz="2600" dirty="0" smtClean="0">
                <a:solidFill>
                  <a:srgbClr val="FF0000"/>
                </a:solidFill>
                <a:latin typeface="Bahnschrift SemiBold SemiConden" panose="020B0502040204020203" pitchFamily="34" charset="0"/>
              </a:rPr>
              <a:t>-Incorrecto</a:t>
            </a:r>
          </a:p>
          <a:p>
            <a:pPr algn="just">
              <a:lnSpc>
                <a:spcPct val="150000"/>
              </a:lnSpc>
            </a:pPr>
            <a:r>
              <a:rPr lang="es-MX" sz="2600" dirty="0" smtClean="0">
                <a:latin typeface="Bahnschrift SemiBold SemiConden" panose="020B0502040204020203" pitchFamily="34" charset="0"/>
              </a:rPr>
              <a:t>2. El remanente es el responsable de derrotar definitivamente a Satanás--- </a:t>
            </a:r>
          </a:p>
          <a:p>
            <a:pPr algn="just">
              <a:lnSpc>
                <a:spcPct val="150000"/>
              </a:lnSpc>
            </a:pPr>
            <a:r>
              <a:rPr lang="es-MX" sz="2600" dirty="0">
                <a:solidFill>
                  <a:srgbClr val="FF0000"/>
                </a:solidFill>
                <a:latin typeface="Bahnschrift SemiBold SemiConden" panose="020B0502040204020203" pitchFamily="34" charset="0"/>
              </a:rPr>
              <a:t>-</a:t>
            </a:r>
            <a:r>
              <a:rPr lang="es-MX" sz="2600" dirty="0" smtClean="0">
                <a:solidFill>
                  <a:srgbClr val="FF0000"/>
                </a:solidFill>
                <a:latin typeface="Bahnschrift SemiBold SemiConden" panose="020B0502040204020203" pitchFamily="34" charset="0"/>
              </a:rPr>
              <a:t>Incorrecto </a:t>
            </a:r>
          </a:p>
          <a:p>
            <a:pPr algn="just">
              <a:lnSpc>
                <a:spcPct val="150000"/>
              </a:lnSpc>
            </a:pPr>
            <a:r>
              <a:rPr lang="es-MX" sz="2600" dirty="0" smtClean="0">
                <a:latin typeface="Bahnschrift SemiBold SemiConden" panose="020B0502040204020203" pitchFamily="34" charset="0"/>
              </a:rPr>
              <a:t>3. La demostración suprema de victoria sobre el pecado no es algo que sucederá, es algo que ya ocurrió--- </a:t>
            </a:r>
          </a:p>
          <a:p>
            <a:pPr algn="just">
              <a:lnSpc>
                <a:spcPct val="150000"/>
              </a:lnSpc>
            </a:pPr>
            <a:r>
              <a:rPr lang="es-MX" sz="2600" dirty="0">
                <a:solidFill>
                  <a:srgbClr val="00B050"/>
                </a:solidFill>
                <a:latin typeface="Bahnschrift SemiBold SemiConden" panose="020B0502040204020203" pitchFamily="34" charset="0"/>
              </a:rPr>
              <a:t>-</a:t>
            </a:r>
            <a:r>
              <a:rPr lang="es-MX" sz="2600" dirty="0" smtClean="0">
                <a:solidFill>
                  <a:srgbClr val="00B050"/>
                </a:solidFill>
                <a:latin typeface="Bahnschrift SemiBold SemiConden" panose="020B0502040204020203" pitchFamily="34" charset="0"/>
              </a:rPr>
              <a:t>Correcto</a:t>
            </a:r>
          </a:p>
          <a:p>
            <a:pPr algn="just">
              <a:lnSpc>
                <a:spcPct val="150000"/>
              </a:lnSpc>
            </a:pPr>
            <a:endParaRPr lang="es-DO" dirty="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2967455195"/>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a16="http://schemas.microsoft.com/office/drawing/2014/main" xmlns=""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63773" y="0"/>
            <a:ext cx="12192000" cy="6858000"/>
          </a:xfrm>
          <a:prstGeom prst="rect">
            <a:avLst/>
          </a:prstGeom>
        </p:spPr>
      </p:pic>
      <p:sp>
        <p:nvSpPr>
          <p:cNvPr id="2" name="Rectángulo 1"/>
          <p:cNvSpPr/>
          <p:nvPr/>
        </p:nvSpPr>
        <p:spPr>
          <a:xfrm>
            <a:off x="259307" y="354842"/>
            <a:ext cx="11327641" cy="5262979"/>
          </a:xfrm>
          <a:prstGeom prst="rect">
            <a:avLst/>
          </a:prstGeom>
        </p:spPr>
        <p:txBody>
          <a:bodyPr wrap="square">
            <a:spAutoFit/>
          </a:bodyPr>
          <a:lstStyle/>
          <a:p>
            <a:pPr algn="just">
              <a:lnSpc>
                <a:spcPct val="150000"/>
              </a:lnSpc>
            </a:pPr>
            <a:r>
              <a:rPr lang="es-DO" sz="2600" dirty="0" smtClean="0">
                <a:solidFill>
                  <a:srgbClr val="FFC000"/>
                </a:solidFill>
                <a:latin typeface="Bahnschrift SemiBold SemiConden" panose="020B0502040204020203" pitchFamily="34" charset="0"/>
              </a:rPr>
              <a:t>Indica si la declaración es correcta o incorrecta y justifica tu respuesta.</a:t>
            </a:r>
          </a:p>
          <a:p>
            <a:pPr algn="just">
              <a:lnSpc>
                <a:spcPct val="150000"/>
              </a:lnSpc>
            </a:pPr>
            <a:r>
              <a:rPr lang="es-MX" sz="2600" dirty="0" smtClean="0">
                <a:latin typeface="Bahnschrift SemiBold SemiConden" panose="020B0502040204020203" pitchFamily="34" charset="0"/>
              </a:rPr>
              <a:t>4. Dios depende de la última generación de fieles para que su nombre sea finalmente vindicado--- </a:t>
            </a:r>
          </a:p>
          <a:p>
            <a:pPr algn="just">
              <a:lnSpc>
                <a:spcPct val="150000"/>
              </a:lnSpc>
            </a:pPr>
            <a:r>
              <a:rPr lang="es-MX" sz="2600" dirty="0">
                <a:solidFill>
                  <a:srgbClr val="FF0000"/>
                </a:solidFill>
                <a:latin typeface="Bahnschrift SemiBold SemiConden" panose="020B0502040204020203" pitchFamily="34" charset="0"/>
              </a:rPr>
              <a:t>-</a:t>
            </a:r>
            <a:r>
              <a:rPr lang="es-MX" sz="2600" dirty="0" smtClean="0">
                <a:solidFill>
                  <a:srgbClr val="FF0000"/>
                </a:solidFill>
                <a:latin typeface="Bahnschrift SemiBold SemiConden" panose="020B0502040204020203" pitchFamily="34" charset="0"/>
              </a:rPr>
              <a:t>Incorrecto </a:t>
            </a:r>
          </a:p>
          <a:p>
            <a:pPr algn="just">
              <a:lnSpc>
                <a:spcPct val="150000"/>
              </a:lnSpc>
            </a:pPr>
            <a:r>
              <a:rPr lang="es-MX" sz="2600" dirty="0" smtClean="0">
                <a:latin typeface="Bahnschrift SemiBold SemiConden" panose="020B0502040204020203" pitchFamily="34" charset="0"/>
              </a:rPr>
              <a:t>5. El remanente que guarda los mandamientos de Dios </a:t>
            </a:r>
            <a:r>
              <a:rPr lang="es-MX" sz="2600" dirty="0" smtClean="0">
                <a:solidFill>
                  <a:schemeClr val="accent2">
                    <a:lumMod val="40000"/>
                    <a:lumOff val="60000"/>
                  </a:schemeClr>
                </a:solidFill>
                <a:latin typeface="Bahnschrift SemiBold SemiConden" panose="020B0502040204020203" pitchFamily="34" charset="0"/>
              </a:rPr>
              <a:t>(</a:t>
            </a:r>
            <a:r>
              <a:rPr lang="es-MX" sz="2600" dirty="0" err="1" smtClean="0">
                <a:solidFill>
                  <a:schemeClr val="accent2">
                    <a:lumMod val="40000"/>
                    <a:lumOff val="60000"/>
                  </a:schemeClr>
                </a:solidFill>
                <a:latin typeface="Bahnschrift SemiBold SemiConden" panose="020B0502040204020203" pitchFamily="34" charset="0"/>
              </a:rPr>
              <a:t>Apoc</a:t>
            </a:r>
            <a:r>
              <a:rPr lang="es-MX" sz="2600" dirty="0" smtClean="0">
                <a:solidFill>
                  <a:schemeClr val="accent2">
                    <a:lumMod val="40000"/>
                    <a:lumOff val="60000"/>
                  </a:schemeClr>
                </a:solidFill>
                <a:latin typeface="Bahnschrift SemiBold SemiConden" panose="020B0502040204020203" pitchFamily="34" charset="0"/>
              </a:rPr>
              <a:t>. 14:12) </a:t>
            </a:r>
            <a:r>
              <a:rPr lang="es-MX" sz="2600" dirty="0" smtClean="0">
                <a:latin typeface="Bahnschrift SemiBold SemiConden" panose="020B0502040204020203" pitchFamily="34" charset="0"/>
              </a:rPr>
              <a:t>también</a:t>
            </a:r>
            <a:r>
              <a:rPr lang="es-MX" sz="2600" dirty="0" smtClean="0">
                <a:solidFill>
                  <a:schemeClr val="accent2">
                    <a:lumMod val="40000"/>
                    <a:lumOff val="60000"/>
                  </a:schemeClr>
                </a:solidFill>
                <a:latin typeface="Bahnschrift SemiBold SemiConden" panose="020B0502040204020203" pitchFamily="34" charset="0"/>
              </a:rPr>
              <a:t> </a:t>
            </a:r>
            <a:r>
              <a:rPr lang="es-MX" sz="2600" dirty="0" smtClean="0">
                <a:latin typeface="Bahnschrift SemiBold SemiConden" panose="020B0502040204020203" pitchFamily="34" charset="0"/>
              </a:rPr>
              <a:t>tendrá que ser vindicado por el Señor de las acusaciones Satanás--- </a:t>
            </a:r>
          </a:p>
          <a:p>
            <a:pPr algn="just">
              <a:lnSpc>
                <a:spcPct val="150000"/>
              </a:lnSpc>
            </a:pPr>
            <a:r>
              <a:rPr lang="es-MX" sz="2600" dirty="0">
                <a:solidFill>
                  <a:srgbClr val="00B050"/>
                </a:solidFill>
                <a:latin typeface="Bahnschrift SemiBold SemiConden" panose="020B0502040204020203" pitchFamily="34" charset="0"/>
              </a:rPr>
              <a:t>-</a:t>
            </a:r>
            <a:r>
              <a:rPr lang="es-MX" sz="2600" dirty="0" smtClean="0">
                <a:solidFill>
                  <a:srgbClr val="00B050"/>
                </a:solidFill>
                <a:latin typeface="Bahnschrift SemiBold SemiConden" panose="020B0502040204020203" pitchFamily="34" charset="0"/>
              </a:rPr>
              <a:t>Correcto</a:t>
            </a:r>
          </a:p>
          <a:p>
            <a:pPr algn="just">
              <a:lnSpc>
                <a:spcPct val="150000"/>
              </a:lnSpc>
            </a:pPr>
            <a:endParaRPr lang="es-DO" sz="2400" dirty="0" smtClean="0">
              <a:latin typeface="Bahnschrift SemiBold SemiConden" panose="020B0502040204020203" pitchFamily="34" charset="0"/>
            </a:endParaRPr>
          </a:p>
          <a:p>
            <a:pPr algn="just">
              <a:lnSpc>
                <a:spcPct val="150000"/>
              </a:lnSpc>
            </a:pPr>
            <a:endParaRPr lang="es-DO" dirty="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19630946"/>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530102" y="986645"/>
            <a:ext cx="8300000" cy="4524315"/>
          </a:xfrm>
          <a:prstGeom prst="rect">
            <a:avLst/>
          </a:prstGeom>
          <a:noFill/>
        </p:spPr>
        <p:txBody>
          <a:bodyPr wrap="square" rtlCol="0">
            <a:spAutoFit/>
          </a:bodyPr>
          <a:lstStyle/>
          <a:p>
            <a:r>
              <a:rPr lang="es-ES" sz="9600" b="1" dirty="0" smtClean="0">
                <a:solidFill>
                  <a:srgbClr val="00B050"/>
                </a:solidFill>
                <a:effectLst>
                  <a:outerShdw blurRad="38100" dist="38100" dir="2700000" algn="tl">
                    <a:srgbClr val="000000">
                      <a:alpha val="43137"/>
                    </a:srgbClr>
                  </a:outerShdw>
                </a:effectLst>
                <a:latin typeface="Bahnschrift SemiCondensed" panose="020B0502040204020203" pitchFamily="34" charset="0"/>
              </a:rPr>
              <a:t>Aspectos atractivos </a:t>
            </a:r>
            <a:r>
              <a:rPr lang="es-ES" sz="9600" b="1" dirty="0" smtClean="0">
                <a:effectLst>
                  <a:outerShdw blurRad="38100" dist="38100" dir="2700000" algn="tl">
                    <a:srgbClr val="000000">
                      <a:alpha val="43137"/>
                    </a:srgbClr>
                  </a:outerShdw>
                </a:effectLst>
                <a:latin typeface="Bahnschrift SemiCondensed" panose="020B0502040204020203" pitchFamily="34" charset="0"/>
              </a:rPr>
              <a:t>de la TUG</a:t>
            </a:r>
            <a:endParaRPr lang="es-DO" sz="9600" b="1" dirty="0">
              <a:solidFill>
                <a:srgbClr val="FFC00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1012399902"/>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160060"/>
            <a:ext cx="10699846" cy="5162888"/>
          </a:xfrm>
          <a:prstGeom prst="rect">
            <a:avLst/>
          </a:prstGeom>
          <a:noFill/>
        </p:spPr>
        <p:txBody>
          <a:bodyPr wrap="square" rtlCol="0">
            <a:spAutoFit/>
          </a:bodyPr>
          <a:lstStyle/>
          <a:p>
            <a:pPr algn="just">
              <a:lnSpc>
                <a:spcPct val="150000"/>
              </a:lnSpc>
            </a:pPr>
            <a:r>
              <a:rPr lang="es-DO" sz="3200" dirty="0" smtClean="0">
                <a:solidFill>
                  <a:srgbClr val="FFC000"/>
                </a:solidFill>
                <a:latin typeface="Bahnschrift SemiBold SemiConden" panose="020B0502040204020203" pitchFamily="34" charset="0"/>
              </a:rPr>
              <a:t>La </a:t>
            </a:r>
            <a:r>
              <a:rPr lang="es-DO" sz="3200" dirty="0">
                <a:solidFill>
                  <a:srgbClr val="FFC000"/>
                </a:solidFill>
                <a:latin typeface="Bahnschrift SemiBold SemiConden" panose="020B0502040204020203" pitchFamily="34" charset="0"/>
              </a:rPr>
              <a:t>TUG plantea una preocupación válida por la vindicación del carácter y la Ley de Dios en la última crisis de la </a:t>
            </a:r>
            <a:r>
              <a:rPr lang="es-DO" sz="3200" dirty="0" smtClean="0">
                <a:solidFill>
                  <a:srgbClr val="FFC000"/>
                </a:solidFill>
                <a:latin typeface="Bahnschrift SemiBold SemiConden" panose="020B0502040204020203" pitchFamily="34" charset="0"/>
              </a:rPr>
              <a:t>tierra. </a:t>
            </a:r>
            <a:r>
              <a:rPr lang="es-DO" sz="3200" dirty="0">
                <a:latin typeface="Bahnschrift SemiBold SemiConden" panose="020B0502040204020203" pitchFamily="34" charset="0"/>
              </a:rPr>
              <a:t>Se espera que en medio del fragor de una contienda anti-ley y anti-sábado, como muestra el libro de Apocalipsis (12:17; 14:6-7), el pueblo de Dios se mantenga del lado de la verdad aun a costa de su propia vida. Y esto es precisamente lo que Juan dice que ocurrirá (12:11; 14:12; 17:14). </a:t>
            </a:r>
            <a:endParaRPr lang="es-DO" sz="3200" dirty="0" smtClean="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1893135129"/>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160060"/>
            <a:ext cx="10699846" cy="6001643"/>
          </a:xfrm>
          <a:prstGeom prst="rect">
            <a:avLst/>
          </a:prstGeom>
          <a:noFill/>
        </p:spPr>
        <p:txBody>
          <a:bodyPr wrap="square" rtlCol="0">
            <a:spAutoFit/>
          </a:bodyPr>
          <a:lstStyle/>
          <a:p>
            <a:pPr lvl="0" algn="just">
              <a:lnSpc>
                <a:spcPct val="150000"/>
              </a:lnSpc>
            </a:pPr>
            <a:r>
              <a:rPr lang="es-DO" sz="3200" dirty="0" err="1" smtClean="0">
                <a:latin typeface="Bahnschrift SemiBold SemiConden" panose="020B0502040204020203" pitchFamily="34" charset="0"/>
              </a:rPr>
              <a:t>Andreasen</a:t>
            </a:r>
            <a:r>
              <a:rPr lang="es-DO" sz="3200" dirty="0" smtClean="0">
                <a:latin typeface="Bahnschrift SemiBold SemiConden" panose="020B0502040204020203" pitchFamily="34" charset="0"/>
              </a:rPr>
              <a:t> </a:t>
            </a:r>
            <a:r>
              <a:rPr lang="es-DO" sz="3200" dirty="0">
                <a:latin typeface="Bahnschrift SemiBold SemiConden" panose="020B0502040204020203" pitchFamily="34" charset="0"/>
              </a:rPr>
              <a:t>tiene cierta razón al decir: </a:t>
            </a:r>
            <a:r>
              <a:rPr lang="es-DO" sz="3200" dirty="0">
                <a:solidFill>
                  <a:schemeClr val="accent2">
                    <a:lumMod val="60000"/>
                    <a:lumOff val="40000"/>
                  </a:schemeClr>
                </a:solidFill>
                <a:latin typeface="Bahnschrift SemiBold SemiConden" panose="020B0502040204020203" pitchFamily="34" charset="0"/>
              </a:rPr>
              <a:t>«El asunto de mayor importancia en el universo no es la salvación de la raza humana, por importante que parezca. Lo más importante es que el nombre de Dios quede limpio de las falsas acusaciones hechas por Satanás</a:t>
            </a:r>
            <a:r>
              <a:rPr lang="es-DO" sz="3200" dirty="0" smtClean="0">
                <a:solidFill>
                  <a:schemeClr val="accent2">
                    <a:lumMod val="60000"/>
                    <a:lumOff val="40000"/>
                  </a:schemeClr>
                </a:solidFill>
                <a:latin typeface="Bahnschrift SemiBold SemiConden" panose="020B0502040204020203" pitchFamily="34" charset="0"/>
              </a:rPr>
              <a:t>». </a:t>
            </a:r>
            <a:r>
              <a:rPr lang="es-DO" sz="3200" dirty="0">
                <a:latin typeface="Bahnschrift SemiBold SemiConden" panose="020B0502040204020203" pitchFamily="34" charset="0"/>
              </a:rPr>
              <a:t>Aun así, </a:t>
            </a:r>
            <a:r>
              <a:rPr lang="es-DO" sz="3200" dirty="0" smtClean="0">
                <a:latin typeface="Bahnschrift SemiBold SemiConden" panose="020B0502040204020203" pitchFamily="34" charset="0"/>
              </a:rPr>
              <a:t>se </a:t>
            </a:r>
            <a:r>
              <a:rPr lang="es-DO" sz="3200" dirty="0">
                <a:latin typeface="Bahnschrift SemiBold SemiConden" panose="020B0502040204020203" pitchFamily="34" charset="0"/>
              </a:rPr>
              <a:t>le atribuye a la cruz una </a:t>
            </a:r>
            <a:r>
              <a:rPr lang="es-DO" sz="3200" dirty="0">
                <a:solidFill>
                  <a:srgbClr val="FFC000"/>
                </a:solidFill>
                <a:latin typeface="Bahnschrift SemiBold SemiConden" panose="020B0502040204020203" pitchFamily="34" charset="0"/>
              </a:rPr>
              <a:t>deficiencia innecesaria </a:t>
            </a:r>
            <a:r>
              <a:rPr lang="es-DO" sz="3200" dirty="0">
                <a:latin typeface="Bahnschrift SemiBold SemiConden" panose="020B0502040204020203" pitchFamily="34" charset="0"/>
              </a:rPr>
              <a:t>al atribuirle una </a:t>
            </a:r>
            <a:r>
              <a:rPr lang="es-DO" sz="3200" dirty="0">
                <a:solidFill>
                  <a:srgbClr val="FFC000"/>
                </a:solidFill>
                <a:latin typeface="Bahnschrift SemiBold SemiConden" panose="020B0502040204020203" pitchFamily="34" charset="0"/>
              </a:rPr>
              <a:t>suficiencia exagerada</a:t>
            </a:r>
            <a:r>
              <a:rPr lang="es-DO" sz="3200" i="1" dirty="0">
                <a:solidFill>
                  <a:srgbClr val="FFC000"/>
                </a:solidFill>
                <a:latin typeface="Bahnschrift SemiBold SemiConden" panose="020B0502040204020203" pitchFamily="34" charset="0"/>
              </a:rPr>
              <a:t> </a:t>
            </a:r>
            <a:r>
              <a:rPr lang="es-DO" sz="3200" dirty="0">
                <a:latin typeface="Bahnschrift SemiBold SemiConden" panose="020B0502040204020203" pitchFamily="34" charset="0"/>
              </a:rPr>
              <a:t>a la perfección de carácter de la última generación y su función vindicativa.</a:t>
            </a:r>
          </a:p>
          <a:p>
            <a:pPr algn="just">
              <a:lnSpc>
                <a:spcPct val="150000"/>
              </a:lnSpc>
            </a:pPr>
            <a:endParaRPr lang="es-DO" sz="3200" dirty="0" smtClean="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142930278"/>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09183"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160060"/>
            <a:ext cx="10699846" cy="4424224"/>
          </a:xfrm>
          <a:prstGeom prst="rect">
            <a:avLst/>
          </a:prstGeom>
          <a:noFill/>
        </p:spPr>
        <p:txBody>
          <a:bodyPr wrap="square" rtlCol="0">
            <a:spAutoFit/>
          </a:bodyPr>
          <a:lstStyle/>
          <a:p>
            <a:pPr lvl="0" algn="just">
              <a:lnSpc>
                <a:spcPct val="150000"/>
              </a:lnSpc>
            </a:pPr>
            <a:r>
              <a:rPr lang="es-DO" sz="3200" dirty="0" smtClean="0">
                <a:solidFill>
                  <a:srgbClr val="FFC000"/>
                </a:solidFill>
                <a:latin typeface="Bahnschrift SemiBold SemiConden" panose="020B0502040204020203" pitchFamily="34" charset="0"/>
              </a:rPr>
              <a:t>Su </a:t>
            </a:r>
            <a:r>
              <a:rPr lang="es-DO" sz="3200" dirty="0">
                <a:solidFill>
                  <a:srgbClr val="FFC000"/>
                </a:solidFill>
                <a:latin typeface="Bahnschrift SemiBold SemiConden" panose="020B0502040204020203" pitchFamily="34" charset="0"/>
              </a:rPr>
              <a:t>énfasis en la victoria sobre el pecado. </a:t>
            </a:r>
            <a:r>
              <a:rPr lang="es-DO" sz="3200" dirty="0">
                <a:latin typeface="Bahnschrift SemiBold SemiConden" panose="020B0502040204020203" pitchFamily="34" charset="0"/>
              </a:rPr>
              <a:t>Más allá de las aristas que tiene este tema, se tiende a minimizar el poder del Evangelio para ayudar a los creyentes a experimentar una vida victoriosa. Si ha habido un tiempo cuando el pueblo de Dios debiera reflejar el carácter de Cristo, es ahora. Con todo, </a:t>
            </a:r>
            <a:r>
              <a:rPr lang="es-DO" sz="3200" dirty="0" smtClean="0">
                <a:latin typeface="Bahnschrift SemiBold SemiConden" panose="020B0502040204020203" pitchFamily="34" charset="0"/>
              </a:rPr>
              <a:t>en la TUG de </a:t>
            </a:r>
            <a:r>
              <a:rPr lang="es-DO" sz="3200" dirty="0" err="1" smtClean="0">
                <a:latin typeface="Bahnschrift SemiBold SemiConden" panose="020B0502040204020203" pitchFamily="34" charset="0"/>
              </a:rPr>
              <a:t>Andreasen</a:t>
            </a:r>
            <a:r>
              <a:rPr lang="es-DO" sz="3200" dirty="0" smtClean="0">
                <a:latin typeface="Bahnschrift SemiBold SemiConden" panose="020B0502040204020203" pitchFamily="34" charset="0"/>
              </a:rPr>
              <a:t> </a:t>
            </a:r>
            <a:r>
              <a:rPr lang="es-DO" sz="3200" dirty="0">
                <a:latin typeface="Bahnschrift SemiBold SemiConden" panose="020B0502040204020203" pitchFamily="34" charset="0"/>
              </a:rPr>
              <a:t>se le atribuye un papel exagerado a esa obediencia. </a:t>
            </a:r>
            <a:endParaRPr lang="es-DO" sz="3200" dirty="0" smtClean="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2004584608"/>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160060"/>
            <a:ext cx="10699846" cy="4365169"/>
          </a:xfrm>
          <a:prstGeom prst="rect">
            <a:avLst/>
          </a:prstGeom>
          <a:noFill/>
        </p:spPr>
        <p:txBody>
          <a:bodyPr wrap="square" rtlCol="0">
            <a:spAutoFit/>
          </a:bodyPr>
          <a:lstStyle/>
          <a:p>
            <a:pPr algn="just">
              <a:lnSpc>
                <a:spcPct val="150000"/>
              </a:lnSpc>
            </a:pPr>
            <a:r>
              <a:rPr lang="es-DO" sz="3200" dirty="0" smtClean="0">
                <a:solidFill>
                  <a:srgbClr val="FFC000"/>
                </a:solidFill>
                <a:latin typeface="Bahnschrift SemiBold SemiConden" panose="020B0502040204020203" pitchFamily="34" charset="0"/>
              </a:rPr>
              <a:t>La </a:t>
            </a:r>
            <a:r>
              <a:rPr lang="es-DO" sz="3200" dirty="0">
                <a:solidFill>
                  <a:srgbClr val="FFC000"/>
                </a:solidFill>
                <a:latin typeface="Bahnschrift SemiBold SemiConden" panose="020B0502040204020203" pitchFamily="34" charset="0"/>
              </a:rPr>
              <a:t>necesidad de estar plenamente santificado para el momento del sellamiento, </a:t>
            </a:r>
            <a:r>
              <a:rPr lang="es-DO" sz="3200" dirty="0">
                <a:latin typeface="Bahnschrift SemiBold SemiConden" panose="020B0502040204020203" pitchFamily="34" charset="0"/>
              </a:rPr>
              <a:t>es otro aspecto que no podemos soslayar. Solo que no se explican con claridad —y a veces nada en lo absoluto— las implicaciones de la obra de sellamiento y el significado amplio que comprende el sello de Dios.</a:t>
            </a:r>
          </a:p>
          <a:p>
            <a:pPr lvl="0" algn="just">
              <a:lnSpc>
                <a:spcPct val="150000"/>
              </a:lnSpc>
            </a:pPr>
            <a:endParaRPr lang="es-DO" sz="2800" dirty="0" smtClean="0">
              <a:solidFill>
                <a:srgbClr val="FFC000"/>
              </a:solidFill>
            </a:endParaRPr>
          </a:p>
        </p:txBody>
      </p:sp>
    </p:spTree>
    <p:extLst>
      <p:ext uri="{BB962C8B-B14F-4D97-AF65-F5344CB8AC3E}">
        <p14:creationId xmlns:p14="http://schemas.microsoft.com/office/powerpoint/2010/main" val="1779970271"/>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42066"/>
            <a:ext cx="12192000" cy="6858000"/>
          </a:xfrm>
          <a:prstGeom prst="rect">
            <a:avLst/>
          </a:prstGeom>
        </p:spPr>
      </p:pic>
      <p:sp>
        <p:nvSpPr>
          <p:cNvPr id="5" name="CuadroTexto 4">
            <a:extLst>
              <a:ext uri="{FF2B5EF4-FFF2-40B4-BE49-F238E27FC236}">
                <a16:creationId xmlns:a16="http://schemas.microsoft.com/office/drawing/2014/main" xmlns="" id="{C08B84B9-E2B0-1148-DC50-5801C944DA9C}"/>
              </a:ext>
            </a:extLst>
          </p:cNvPr>
          <p:cNvSpPr txBox="1"/>
          <p:nvPr/>
        </p:nvSpPr>
        <p:spPr>
          <a:xfrm>
            <a:off x="696035" y="1160060"/>
            <a:ext cx="10699846" cy="5162888"/>
          </a:xfrm>
          <a:prstGeom prst="rect">
            <a:avLst/>
          </a:prstGeom>
          <a:noFill/>
        </p:spPr>
        <p:txBody>
          <a:bodyPr wrap="square" rtlCol="0">
            <a:spAutoFit/>
          </a:bodyPr>
          <a:lstStyle/>
          <a:p>
            <a:pPr algn="just">
              <a:lnSpc>
                <a:spcPct val="150000"/>
              </a:lnSpc>
            </a:pPr>
            <a:r>
              <a:rPr lang="es-DO" sz="3200" dirty="0" smtClean="0">
                <a:solidFill>
                  <a:srgbClr val="FFC000"/>
                </a:solidFill>
                <a:latin typeface="Bahnschrift SemiBold SemiConden" panose="020B0502040204020203" pitchFamily="34" charset="0"/>
              </a:rPr>
              <a:t>La </a:t>
            </a:r>
            <a:r>
              <a:rPr lang="es-DO" sz="3200" dirty="0">
                <a:solidFill>
                  <a:srgbClr val="FFC000"/>
                </a:solidFill>
                <a:latin typeface="Bahnschrift SemiBold SemiConden" panose="020B0502040204020203" pitchFamily="34" charset="0"/>
              </a:rPr>
              <a:t>relación entre el ministerio intercesor de Cristo y la experiencia espiritual del pueblo de Dios. </a:t>
            </a:r>
            <a:r>
              <a:rPr lang="es-DO" sz="3200" dirty="0" smtClean="0">
                <a:latin typeface="Bahnschrift SemiBold SemiConden" panose="020B0502040204020203" pitchFamily="34" charset="0"/>
              </a:rPr>
              <a:t>No debemos pasar por alto </a:t>
            </a:r>
            <a:r>
              <a:rPr lang="es-DO" sz="3200" dirty="0">
                <a:latin typeface="Bahnschrift SemiBold SemiConden" panose="020B0502040204020203" pitchFamily="34" charset="0"/>
              </a:rPr>
              <a:t>las implicaciones éticas, morales y espirituales que tiene sobre el carácter la intercesión de Cristo al concluir su obra de «expiación final». </a:t>
            </a:r>
            <a:r>
              <a:rPr lang="es-DO" sz="3200" dirty="0" smtClean="0">
                <a:latin typeface="Bahnschrift SemiBold SemiConden" panose="020B0502040204020203" pitchFamily="34" charset="0"/>
              </a:rPr>
              <a:t>Aun </a:t>
            </a:r>
            <a:r>
              <a:rPr lang="es-DO" sz="3200" dirty="0">
                <a:latin typeface="Bahnschrift SemiBold SemiConden" panose="020B0502040204020203" pitchFamily="34" charset="0"/>
              </a:rPr>
              <a:t>así, debemos señalar que la perfección de carácter no constituye la «expiación final» </a:t>
            </a:r>
            <a:r>
              <a:rPr lang="es-DO" sz="3200" i="1" dirty="0">
                <a:latin typeface="Bahnschrift SemiBold SemiConden" panose="020B0502040204020203" pitchFamily="34" charset="0"/>
              </a:rPr>
              <a:t>per se, </a:t>
            </a:r>
            <a:r>
              <a:rPr lang="es-DO" sz="3200" dirty="0">
                <a:latin typeface="Bahnschrift SemiBold SemiConden" panose="020B0502040204020203" pitchFamily="34" charset="0"/>
              </a:rPr>
              <a:t>sino el fruto del ministerio sacerdotal de </a:t>
            </a:r>
            <a:r>
              <a:rPr lang="es-DO" sz="3200" dirty="0" smtClean="0">
                <a:latin typeface="Bahnschrift SemiBold SemiConden" panose="020B0502040204020203" pitchFamily="34" charset="0"/>
              </a:rPr>
              <a:t>Cristo. </a:t>
            </a:r>
            <a:endParaRPr lang="es-DO" sz="3200" dirty="0" smtClean="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184366953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6">
            <a:extLst>
              <a:ext uri="{FF2B5EF4-FFF2-40B4-BE49-F238E27FC236}">
                <a16:creationId xmlns:a16="http://schemas.microsoft.com/office/drawing/2014/main" xmlns="" id="{E04BD369-A28C-D8C0-6206-A7B4754C2A31}"/>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xmlns="" id="{C7DA6392-58FA-2875-347E-661B3E5181A2}"/>
              </a:ext>
            </a:extLst>
          </p:cNvPr>
          <p:cNvSpPr txBox="1"/>
          <p:nvPr/>
        </p:nvSpPr>
        <p:spPr>
          <a:xfrm>
            <a:off x="6527549" y="797510"/>
            <a:ext cx="5332491" cy="5570756"/>
          </a:xfrm>
          <a:prstGeom prst="rect">
            <a:avLst/>
          </a:prstGeom>
          <a:noFill/>
        </p:spPr>
        <p:txBody>
          <a:bodyPr wrap="square" rtlCol="0">
            <a:spAutoFit/>
          </a:bodyPr>
          <a:lstStyle/>
          <a:p>
            <a:pPr algn="ctr"/>
            <a:r>
              <a:rPr lang="es-DO" sz="4400" dirty="0" smtClean="0">
                <a:solidFill>
                  <a:srgbClr val="FFC000"/>
                </a:solidFill>
                <a:latin typeface="Bahnschrift SemiBold SemiConden" panose="020B0502040204020203" pitchFamily="34" charset="0"/>
              </a:rPr>
              <a:t>Deseas ser parte del remanente que  proclama </a:t>
            </a:r>
            <a:r>
              <a:rPr lang="es-DO" sz="4400" dirty="0">
                <a:solidFill>
                  <a:srgbClr val="FFC000"/>
                </a:solidFill>
                <a:latin typeface="Bahnschrift SemiBold SemiConden" panose="020B0502040204020203" pitchFamily="34" charset="0"/>
              </a:rPr>
              <a:t>el último mensaje de Dios al mundo y </a:t>
            </a:r>
            <a:r>
              <a:rPr lang="es-DO" sz="4400" dirty="0" smtClean="0">
                <a:solidFill>
                  <a:srgbClr val="FFC000"/>
                </a:solidFill>
                <a:latin typeface="Bahnschrift SemiBold SemiConden" panose="020B0502040204020203" pitchFamily="34" charset="0"/>
              </a:rPr>
              <a:t>que se prepara </a:t>
            </a:r>
            <a:r>
              <a:rPr lang="es-DO" sz="4400" dirty="0">
                <a:solidFill>
                  <a:srgbClr val="FFC000"/>
                </a:solidFill>
                <a:latin typeface="Bahnschrift SemiBold SemiConden" panose="020B0502040204020203" pitchFamily="34" charset="0"/>
              </a:rPr>
              <a:t>para el encuentro con </a:t>
            </a:r>
            <a:r>
              <a:rPr lang="es-DO" sz="4400" dirty="0" smtClean="0">
                <a:solidFill>
                  <a:srgbClr val="FFC000"/>
                </a:solidFill>
                <a:latin typeface="Bahnschrift SemiBold SemiConden" panose="020B0502040204020203" pitchFamily="34" charset="0"/>
              </a:rPr>
              <a:t>Dios?</a:t>
            </a:r>
            <a:endParaRPr lang="es-DO" sz="4400" dirty="0">
              <a:solidFill>
                <a:srgbClr val="FFC000"/>
              </a:solidFill>
              <a:latin typeface="Bahnschrift SemiBold SemiConden" panose="020B0502040204020203" pitchFamily="34" charset="0"/>
            </a:endParaRPr>
          </a:p>
          <a:p>
            <a:pPr algn="ctr"/>
            <a:endParaRPr lang="es-DO" sz="4800" b="1" dirty="0">
              <a:latin typeface="Century Gothic" panose="020B0502020202020204" pitchFamily="34" charset="0"/>
            </a:endParaRPr>
          </a:p>
        </p:txBody>
      </p:sp>
    </p:spTree>
    <p:extLst>
      <p:ext uri="{BB962C8B-B14F-4D97-AF65-F5344CB8AC3E}">
        <p14:creationId xmlns:p14="http://schemas.microsoft.com/office/powerpoint/2010/main" val="18715451"/>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1" y="49359"/>
            <a:ext cx="3367889" cy="523220"/>
          </a:xfrm>
          <a:prstGeom prst="rect">
            <a:avLst/>
          </a:prstGeom>
          <a:noFill/>
        </p:spPr>
        <p:txBody>
          <a:bodyPr wrap="square" rtlCol="0">
            <a:spAutoFit/>
          </a:bodyPr>
          <a:lstStyle/>
          <a:p>
            <a:pPr algn="ctr"/>
            <a:r>
              <a:rPr lang="es-MX" sz="2800" b="1" dirty="0" smtClean="0">
                <a:latin typeface="Bahnschrift SemiCondensed" panose="020B0502040204020203" pitchFamily="34" charset="0"/>
              </a:rPr>
              <a:t>PREGUNTA</a:t>
            </a:r>
            <a:endParaRPr lang="es-DO" sz="28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1997612" y="986645"/>
            <a:ext cx="8173330" cy="4154984"/>
          </a:xfrm>
          <a:prstGeom prst="rect">
            <a:avLst/>
          </a:prstGeom>
          <a:noFill/>
        </p:spPr>
        <p:txBody>
          <a:bodyPr wrap="square" rtlCol="0">
            <a:spAutoFit/>
          </a:bodyPr>
          <a:lstStyle/>
          <a:p>
            <a:pPr algn="just"/>
            <a:endParaRPr lang="es-ES" sz="4800" dirty="0" smtClean="0">
              <a:latin typeface="Bahnschrift SemiCondensed" panose="020B0502040204020203" pitchFamily="34" charset="0"/>
            </a:endParaRPr>
          </a:p>
          <a:p>
            <a:pPr algn="just"/>
            <a:r>
              <a:rPr lang="es-ES" sz="5400" dirty="0" smtClean="0">
                <a:latin typeface="Bahnschrift SemiCondensed" panose="020B0502040204020203" pitchFamily="34" charset="0"/>
              </a:rPr>
              <a:t>Partiendo de lo que hemos visto hasta ahora, es correcto afirmar que la TUG es negativa en sí misma?</a:t>
            </a:r>
            <a:endParaRPr lang="es-DO" sz="5400" dirty="0">
              <a:solidFill>
                <a:srgbClr val="FFC000"/>
              </a:solidFill>
              <a:latin typeface="Bahnschrift SemiCondensed" panose="020B0502040204020203" pitchFamily="34" charset="0"/>
            </a:endParaRPr>
          </a:p>
        </p:txBody>
      </p:sp>
    </p:spTree>
    <p:extLst>
      <p:ext uri="{BB962C8B-B14F-4D97-AF65-F5344CB8AC3E}">
        <p14:creationId xmlns:p14="http://schemas.microsoft.com/office/powerpoint/2010/main" val="3020180811"/>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474" y="0"/>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1" y="49359"/>
            <a:ext cx="3367889" cy="523220"/>
          </a:xfrm>
          <a:prstGeom prst="rect">
            <a:avLst/>
          </a:prstGeom>
          <a:noFill/>
        </p:spPr>
        <p:txBody>
          <a:bodyPr wrap="square" rtlCol="0">
            <a:spAutoFit/>
          </a:bodyPr>
          <a:lstStyle/>
          <a:p>
            <a:pPr algn="ctr"/>
            <a:r>
              <a:rPr lang="es-MX" sz="2800" dirty="0" smtClean="0">
                <a:latin typeface="Bahnschrift SemiCondensed" panose="020B0502040204020203" pitchFamily="34" charset="0"/>
              </a:rPr>
              <a:t>RESPUESTA</a:t>
            </a:r>
            <a:endParaRPr lang="es-DO" sz="2800"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530100" y="1222300"/>
            <a:ext cx="11061677" cy="4583819"/>
          </a:xfrm>
          <a:prstGeom prst="rect">
            <a:avLst/>
          </a:prstGeom>
          <a:noFill/>
        </p:spPr>
        <p:txBody>
          <a:bodyPr wrap="square" rtlCol="0">
            <a:spAutoFit/>
          </a:bodyPr>
          <a:lstStyle/>
          <a:p>
            <a:pPr algn="just">
              <a:lnSpc>
                <a:spcPct val="150000"/>
              </a:lnSpc>
            </a:pPr>
            <a:r>
              <a:rPr lang="es-MX" sz="4000" dirty="0" smtClean="0">
                <a:latin typeface="Bahnschrift SemiCondensed" panose="020B0502040204020203" pitchFamily="34" charset="0"/>
              </a:rPr>
              <a:t>La expresión teología de la última generación </a:t>
            </a:r>
            <a:r>
              <a:rPr lang="es-MX" sz="4000" dirty="0" smtClean="0">
                <a:solidFill>
                  <a:srgbClr val="FFC000"/>
                </a:solidFill>
                <a:latin typeface="Bahnschrift SemiCondensed" panose="020B0502040204020203" pitchFamily="34" charset="0"/>
              </a:rPr>
              <a:t>no es negativa en sí misma, </a:t>
            </a:r>
            <a:r>
              <a:rPr lang="es-MX" sz="4000" dirty="0" smtClean="0">
                <a:latin typeface="Bahnschrift SemiCondensed" panose="020B0502040204020203" pitchFamily="34" charset="0"/>
              </a:rPr>
              <a:t>pues la Escritura presenta en forma amplia el enfrentamiento final entre Cristo y Satanás. En esta crisis, el pueblo de Dios desempeñará un papel </a:t>
            </a:r>
            <a:r>
              <a:rPr lang="es-MX" sz="4000" dirty="0" smtClean="0">
                <a:solidFill>
                  <a:srgbClr val="FFC000"/>
                </a:solidFill>
                <a:latin typeface="Bahnschrift SemiCondensed" panose="020B0502040204020203" pitchFamily="34" charset="0"/>
              </a:rPr>
              <a:t>protagónico.</a:t>
            </a:r>
            <a:endParaRPr lang="es-ES" sz="4000" dirty="0" smtClean="0">
              <a:solidFill>
                <a:srgbClr val="FFC000"/>
              </a:solidFill>
              <a:latin typeface="Bahnschrift SemiCondensed" panose="020B0502040204020203" pitchFamily="34" charset="0"/>
            </a:endParaRPr>
          </a:p>
        </p:txBody>
      </p:sp>
    </p:spTree>
    <p:extLst>
      <p:ext uri="{BB962C8B-B14F-4D97-AF65-F5344CB8AC3E}">
        <p14:creationId xmlns:p14="http://schemas.microsoft.com/office/powerpoint/2010/main" val="3028339693"/>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3">
            <a:extLst>
              <a:ext uri="{FF2B5EF4-FFF2-40B4-BE49-F238E27FC236}">
                <a16:creationId xmlns:a16="http://schemas.microsoft.com/office/drawing/2014/main" xmlns="" id="{526AE5B0-38B8-D2D2-F81F-DD8C92274AB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5644" y="0"/>
            <a:ext cx="12192000" cy="6858000"/>
          </a:xfrm>
          <a:prstGeom prst="rect">
            <a:avLst/>
          </a:prstGeom>
        </p:spPr>
      </p:pic>
      <p:sp>
        <p:nvSpPr>
          <p:cNvPr id="4" name="CuadroTexto 3">
            <a:extLst>
              <a:ext uri="{FF2B5EF4-FFF2-40B4-BE49-F238E27FC236}">
                <a16:creationId xmlns:a16="http://schemas.microsoft.com/office/drawing/2014/main" xmlns="" id="{64135796-1766-D8EE-051A-21064EBE411E}"/>
              </a:ext>
            </a:extLst>
          </p:cNvPr>
          <p:cNvSpPr txBox="1"/>
          <p:nvPr/>
        </p:nvSpPr>
        <p:spPr>
          <a:xfrm>
            <a:off x="530101" y="49359"/>
            <a:ext cx="3367889" cy="523220"/>
          </a:xfrm>
          <a:prstGeom prst="rect">
            <a:avLst/>
          </a:prstGeom>
          <a:noFill/>
        </p:spPr>
        <p:txBody>
          <a:bodyPr wrap="square" rtlCol="0">
            <a:spAutoFit/>
          </a:bodyPr>
          <a:lstStyle/>
          <a:p>
            <a:pPr algn="ctr"/>
            <a:r>
              <a:rPr lang="es-MX" sz="2800" b="1" dirty="0" smtClean="0">
                <a:latin typeface="Bahnschrift SemiCondensed" panose="020B0502040204020203" pitchFamily="34" charset="0"/>
              </a:rPr>
              <a:t>RESPUESTA</a:t>
            </a:r>
            <a:endParaRPr lang="es-DO" sz="2800" b="1" dirty="0">
              <a:latin typeface="Bahnschrift SemiCondensed" panose="020B0502040204020203" pitchFamily="34" charset="0"/>
            </a:endParaRPr>
          </a:p>
        </p:txBody>
      </p:sp>
      <p:sp>
        <p:nvSpPr>
          <p:cNvPr id="5" name="CuadroTexto 4">
            <a:extLst>
              <a:ext uri="{FF2B5EF4-FFF2-40B4-BE49-F238E27FC236}">
                <a16:creationId xmlns:a16="http://schemas.microsoft.com/office/drawing/2014/main" xmlns="" id="{C08B84B9-E2B0-1148-DC50-5801C944DA9C}"/>
              </a:ext>
            </a:extLst>
          </p:cNvPr>
          <p:cNvSpPr txBox="1"/>
          <p:nvPr/>
        </p:nvSpPr>
        <p:spPr>
          <a:xfrm>
            <a:off x="663635" y="709684"/>
            <a:ext cx="10896019" cy="5632311"/>
          </a:xfrm>
          <a:prstGeom prst="rect">
            <a:avLst/>
          </a:prstGeom>
          <a:noFill/>
        </p:spPr>
        <p:txBody>
          <a:bodyPr wrap="square" rtlCol="0">
            <a:spAutoFit/>
          </a:bodyPr>
          <a:lstStyle/>
          <a:p>
            <a:pPr algn="just">
              <a:lnSpc>
                <a:spcPct val="150000"/>
              </a:lnSpc>
            </a:pPr>
            <a:r>
              <a:rPr lang="es-MX" sz="4000" dirty="0" smtClean="0">
                <a:latin typeface="Bahnschrift SemiCondensed" panose="020B0502040204020203" pitchFamily="34" charset="0"/>
              </a:rPr>
              <a:t>El problema surge cuando entramos en el campo de las definiciones de ciertos conceptos tales como: </a:t>
            </a:r>
            <a:r>
              <a:rPr lang="es-MX" sz="4000" dirty="0" smtClean="0">
                <a:solidFill>
                  <a:srgbClr val="FFC000"/>
                </a:solidFill>
                <a:latin typeface="Bahnschrift SemiCondensed" panose="020B0502040204020203" pitchFamily="34" charset="0"/>
              </a:rPr>
              <a:t>vindicación, perfección de carácter, </a:t>
            </a:r>
            <a:r>
              <a:rPr lang="es-MX" sz="4000" dirty="0">
                <a:solidFill>
                  <a:srgbClr val="FFC000"/>
                </a:solidFill>
                <a:latin typeface="Bahnschrift SemiCondensed" panose="020B0502040204020203" pitchFamily="34" charset="0"/>
              </a:rPr>
              <a:t>g</a:t>
            </a:r>
            <a:r>
              <a:rPr lang="es-MX" sz="4000" dirty="0" smtClean="0">
                <a:solidFill>
                  <a:srgbClr val="FFC000"/>
                </a:solidFill>
                <a:latin typeface="Bahnschrift SemiCondensed" panose="020B0502040204020203" pitchFamily="34" charset="0"/>
              </a:rPr>
              <a:t>uardar la Ley, entre otros.</a:t>
            </a:r>
          </a:p>
          <a:p>
            <a:pPr algn="just">
              <a:lnSpc>
                <a:spcPct val="150000"/>
              </a:lnSpc>
            </a:pPr>
            <a:r>
              <a:rPr lang="es-MX" sz="4000" dirty="0" smtClean="0">
                <a:latin typeface="Bahnschrift SemiCondensed" panose="020B0502040204020203" pitchFamily="34" charset="0"/>
              </a:rPr>
              <a:t>La TUG tiene una “interpretación muy particular” de estos temas.</a:t>
            </a:r>
            <a:endParaRPr lang="es-ES" sz="4000" dirty="0" smtClean="0">
              <a:latin typeface="Bahnschrift SemiCondensed" panose="020B0502040204020203" pitchFamily="34" charset="0"/>
            </a:endParaRPr>
          </a:p>
        </p:txBody>
      </p:sp>
    </p:spTree>
    <p:extLst>
      <p:ext uri="{BB962C8B-B14F-4D97-AF65-F5344CB8AC3E}">
        <p14:creationId xmlns:p14="http://schemas.microsoft.com/office/powerpoint/2010/main" val="61054417"/>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a16="http://schemas.microsoft.com/office/drawing/2014/main" xmlns=""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163773" y="0"/>
            <a:ext cx="12192000" cy="6858000"/>
          </a:xfrm>
          <a:prstGeom prst="rect">
            <a:avLst/>
          </a:prstGeom>
        </p:spPr>
      </p:pic>
      <p:sp>
        <p:nvSpPr>
          <p:cNvPr id="2" name="Rectángulo 1"/>
          <p:cNvSpPr/>
          <p:nvPr/>
        </p:nvSpPr>
        <p:spPr>
          <a:xfrm>
            <a:off x="259307" y="354842"/>
            <a:ext cx="11327641" cy="6407010"/>
          </a:xfrm>
          <a:prstGeom prst="rect">
            <a:avLst/>
          </a:prstGeom>
        </p:spPr>
        <p:txBody>
          <a:bodyPr wrap="square">
            <a:spAutoFit/>
          </a:bodyPr>
          <a:lstStyle/>
          <a:p>
            <a:pPr algn="just">
              <a:lnSpc>
                <a:spcPct val="150000"/>
              </a:lnSpc>
            </a:pPr>
            <a:r>
              <a:rPr lang="es-DO" sz="2600" dirty="0" smtClean="0">
                <a:latin typeface="Bahnschrift SemiBold SemiConden" panose="020B0502040204020203" pitchFamily="34" charset="0"/>
              </a:rPr>
              <a:t>Identifica las declaraciones que describen la TUG.</a:t>
            </a:r>
          </a:p>
          <a:p>
            <a:pPr marL="342900" indent="-342900" algn="just">
              <a:lnSpc>
                <a:spcPct val="150000"/>
              </a:lnSpc>
              <a:buAutoNum type="alphaLcPeriod"/>
            </a:pPr>
            <a:r>
              <a:rPr lang="es-MX" sz="2600" dirty="0" smtClean="0">
                <a:latin typeface="Bahnschrift SemiBold SemiConden" panose="020B0502040204020203" pitchFamily="34" charset="0"/>
              </a:rPr>
              <a:t>Conjunto de creencias respecto a la segunda </a:t>
            </a:r>
            <a:r>
              <a:rPr lang="es-MX" sz="2600" dirty="0">
                <a:latin typeface="Bahnschrift SemiBold SemiConden" panose="020B0502040204020203" pitchFamily="34" charset="0"/>
              </a:rPr>
              <a:t>v</a:t>
            </a:r>
            <a:r>
              <a:rPr lang="es-MX" sz="2600" dirty="0" smtClean="0">
                <a:latin typeface="Bahnschrift SemiBold SemiConden" panose="020B0502040204020203" pitchFamily="34" charset="0"/>
              </a:rPr>
              <a:t>enida de Cristo y el Milenio</a:t>
            </a:r>
          </a:p>
          <a:p>
            <a:pPr marL="342900" indent="-342900" algn="just">
              <a:lnSpc>
                <a:spcPct val="150000"/>
              </a:lnSpc>
              <a:buAutoNum type="alphaLcPeriod"/>
            </a:pPr>
            <a:r>
              <a:rPr lang="es-MX" sz="2600" dirty="0" smtClean="0">
                <a:latin typeface="Bahnschrift SemiBold SemiConden" panose="020B0502040204020203" pitchFamily="34" charset="0"/>
              </a:rPr>
              <a:t>Conjunto de creencias respecto al ministerio de Cristo en el Santuario y su relación con la experiencia espiritual del pueblo de Dios durante la crisis final y su rol después del cierre de la gracia</a:t>
            </a:r>
          </a:p>
          <a:p>
            <a:pPr marL="342900" indent="-342900" algn="just">
              <a:lnSpc>
                <a:spcPct val="150000"/>
              </a:lnSpc>
              <a:buAutoNum type="alphaLcPeriod"/>
            </a:pPr>
            <a:r>
              <a:rPr lang="es-MX" sz="2600" dirty="0" smtClean="0">
                <a:latin typeface="Bahnschrift SemiBold SemiConden" panose="020B0502040204020203" pitchFamily="34" charset="0"/>
              </a:rPr>
              <a:t>Dios tendrá un pueblo que habrá reproducido “perfectamente” el carácter de Cristo</a:t>
            </a:r>
          </a:p>
          <a:p>
            <a:pPr marL="342900" indent="-342900" algn="just">
              <a:lnSpc>
                <a:spcPct val="150000"/>
              </a:lnSpc>
              <a:buAutoNum type="alphaLcPeriod"/>
            </a:pPr>
            <a:r>
              <a:rPr lang="es-MX" sz="2600" dirty="0" smtClean="0">
                <a:latin typeface="Bahnschrift SemiBold SemiConden" panose="020B0502040204020203" pitchFamily="34" charset="0"/>
              </a:rPr>
              <a:t>La victoria de Cristo en la cruz representó la derrota definitiva de Satanás</a:t>
            </a:r>
          </a:p>
          <a:p>
            <a:pPr marL="342900" indent="-342900" algn="just">
              <a:lnSpc>
                <a:spcPct val="150000"/>
              </a:lnSpc>
              <a:buAutoNum type="alphaLcPeriod"/>
            </a:pPr>
            <a:r>
              <a:rPr lang="es-MX" sz="2600" dirty="0" smtClean="0">
                <a:latin typeface="Bahnschrift SemiBold SemiConden" panose="020B0502040204020203" pitchFamily="34" charset="0"/>
              </a:rPr>
              <a:t>Salvación por gracia</a:t>
            </a:r>
          </a:p>
          <a:p>
            <a:pPr marL="342900" indent="-342900" algn="just">
              <a:lnSpc>
                <a:spcPct val="150000"/>
              </a:lnSpc>
              <a:buAutoNum type="alphaLcPeriod"/>
            </a:pPr>
            <a:r>
              <a:rPr lang="es-MX" sz="2600" dirty="0" smtClean="0">
                <a:latin typeface="Bahnschrift SemiBold SemiConden" panose="020B0502040204020203" pitchFamily="34" charset="0"/>
              </a:rPr>
              <a:t>La última generación de fieles es la encargada de vindicar el nombre de Dios</a:t>
            </a:r>
          </a:p>
          <a:p>
            <a:pPr marL="342900" indent="-342900" algn="just">
              <a:lnSpc>
                <a:spcPct val="150000"/>
              </a:lnSpc>
              <a:buAutoNum type="alphaLcPeriod"/>
            </a:pPr>
            <a:endParaRPr lang="es-DO" sz="2400" dirty="0" smtClean="0">
              <a:latin typeface="Bahnschrift SemiBold SemiConden" panose="020B0502040204020203" pitchFamily="34" charset="0"/>
            </a:endParaRPr>
          </a:p>
          <a:p>
            <a:pPr algn="just">
              <a:lnSpc>
                <a:spcPct val="150000"/>
              </a:lnSpc>
            </a:pPr>
            <a:endParaRPr lang="es-DO" dirty="0">
              <a:solidFill>
                <a:srgbClr val="FFC000"/>
              </a:solidFill>
              <a:latin typeface="Bahnschrift SemiBold SemiConden" panose="020B0502040204020203" pitchFamily="34" charset="0"/>
            </a:endParaRPr>
          </a:p>
        </p:txBody>
      </p:sp>
    </p:spTree>
    <p:extLst>
      <p:ext uri="{BB962C8B-B14F-4D97-AF65-F5344CB8AC3E}">
        <p14:creationId xmlns:p14="http://schemas.microsoft.com/office/powerpoint/2010/main" val="2372333461"/>
      </p:ext>
    </p:extLst>
  </p:cSld>
  <p:clrMapOvr>
    <a:masterClrMapping/>
  </p:clrMapOvr>
  <mc:AlternateContent xmlns:mc="http://schemas.openxmlformats.org/markup-compatibility/2006" xmlns:p14="http://schemas.microsoft.com/office/powerpoint/2010/main">
    <mc:Choice Requires="p14">
      <p:transition spd="slow" p14:dur="15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1" end="1"/>
                                            </p:txEl>
                                          </p:spTgt>
                                        </p:tgtEl>
                                        <p:attrNameLst>
                                          <p:attrName>style.color</p:attrName>
                                        </p:attrNameLst>
                                      </p:cBhvr>
                                      <p:to>
                                        <a:srgbClr val="FF0000"/>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2">
                                            <p:txEl>
                                              <p:pRg st="2" end="2"/>
                                            </p:txEl>
                                          </p:spTgt>
                                        </p:tgtEl>
                                        <p:attrNameLst>
                                          <p:attrName>style.color</p:attrName>
                                        </p:attrNameLst>
                                      </p:cBhvr>
                                      <p:to>
                                        <a:srgbClr val="00B050"/>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2000" fill="hold"/>
                                        <p:tgtEl>
                                          <p:spTgt spid="2">
                                            <p:txEl>
                                              <p:pRg st="3" end="3"/>
                                            </p:txEl>
                                          </p:spTgt>
                                        </p:tgtEl>
                                        <p:attrNameLst>
                                          <p:attrName>style.color</p:attrName>
                                        </p:attrNameLst>
                                      </p:cBhvr>
                                      <p:to>
                                        <a:srgbClr val="00B050"/>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2000" fill="hold"/>
                                        <p:tgtEl>
                                          <p:spTgt spid="2">
                                            <p:txEl>
                                              <p:pRg st="4" end="4"/>
                                            </p:txEl>
                                          </p:spTgt>
                                        </p:tgtEl>
                                        <p:attrNameLst>
                                          <p:attrName>style.color</p:attrName>
                                        </p:attrNameLst>
                                      </p:cBhvr>
                                      <p:to>
                                        <a:srgbClr val="FF0000"/>
                                      </p:to>
                                    </p:animClr>
                                  </p:childTnLst>
                                </p:cTn>
                              </p:par>
                            </p:childTnLst>
                          </p:cTn>
                        </p:par>
                      </p:childTnLst>
                    </p:cTn>
                  </p:par>
                  <p:par>
                    <p:cTn id="19" fill="hold">
                      <p:stCondLst>
                        <p:cond delay="indefinite"/>
                      </p:stCondLst>
                      <p:childTnLst>
                        <p:par>
                          <p:cTn id="20" fill="hold">
                            <p:stCondLst>
                              <p:cond delay="0"/>
                            </p:stCondLst>
                            <p:childTnLst>
                              <p:par>
                                <p:cTn id="21" presetID="3" presetClass="emph" presetSubtype="2" fill="hold" nodeType="clickEffect">
                                  <p:stCondLst>
                                    <p:cond delay="0"/>
                                  </p:stCondLst>
                                  <p:childTnLst>
                                    <p:animClr clrSpc="rgb" dir="cw">
                                      <p:cBhvr override="childStyle">
                                        <p:cTn id="22" dur="2000" fill="hold"/>
                                        <p:tgtEl>
                                          <p:spTgt spid="2">
                                            <p:txEl>
                                              <p:pRg st="5" end="5"/>
                                            </p:txEl>
                                          </p:spTgt>
                                        </p:tgtEl>
                                        <p:attrNameLst>
                                          <p:attrName>style.color</p:attrName>
                                        </p:attrNameLst>
                                      </p:cBhvr>
                                      <p:to>
                                        <a:srgbClr val="FF0000"/>
                                      </p:to>
                                    </p:animClr>
                                  </p:childTnLst>
                                </p:cTn>
                              </p:par>
                            </p:childTnLst>
                          </p:cTn>
                        </p:par>
                      </p:childTnLst>
                    </p:cTn>
                  </p:par>
                  <p:par>
                    <p:cTn id="23" fill="hold">
                      <p:stCondLst>
                        <p:cond delay="indefinite"/>
                      </p:stCondLst>
                      <p:childTnLst>
                        <p:par>
                          <p:cTn id="24" fill="hold">
                            <p:stCondLst>
                              <p:cond delay="0"/>
                            </p:stCondLst>
                            <p:childTnLst>
                              <p:par>
                                <p:cTn id="25" presetID="3" presetClass="emph" presetSubtype="2" fill="hold" nodeType="clickEffect">
                                  <p:stCondLst>
                                    <p:cond delay="0"/>
                                  </p:stCondLst>
                                  <p:childTnLst>
                                    <p:animClr clrSpc="rgb" dir="cw">
                                      <p:cBhvr override="childStyle">
                                        <p:cTn id="26" dur="2000" fill="hold"/>
                                        <p:tgtEl>
                                          <p:spTgt spid="2">
                                            <p:txEl>
                                              <p:pRg st="6" end="6"/>
                                            </p:txEl>
                                          </p:spTgt>
                                        </p:tgtEl>
                                        <p:attrNameLst>
                                          <p:attrName>style.color</p:attrName>
                                        </p:attrNameLst>
                                      </p:cBhvr>
                                      <p:to>
                                        <a:srgbClr val="00B05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6333</TotalTime>
  <Words>3759</Words>
  <Application>Microsoft Office PowerPoint</Application>
  <PresentationFormat>Panorámica</PresentationFormat>
  <Paragraphs>150</Paragraphs>
  <Slides>59</Slides>
  <Notes>1</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59</vt:i4>
      </vt:variant>
    </vt:vector>
  </HeadingPairs>
  <TitlesOfParts>
    <vt:vector size="70" baseType="lpstr">
      <vt:lpstr>Arial</vt:lpstr>
      <vt:lpstr>Avenir Next LT Pro</vt:lpstr>
      <vt:lpstr>Bahnschrift Light Condensed</vt:lpstr>
      <vt:lpstr>Bahnschrift SemiBold Condensed</vt:lpstr>
      <vt:lpstr>Bahnschrift SemiBold SemiConden</vt:lpstr>
      <vt:lpstr>Bahnschrift SemiCondensed</vt:lpstr>
      <vt:lpstr>Calibri</vt:lpstr>
      <vt:lpstr>Calibri Light</vt:lpstr>
      <vt:lpstr>Cascadia Code</vt:lpstr>
      <vt:lpstr>Century Gothic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Office365</dc:creator>
  <cp:lastModifiedBy>pc</cp:lastModifiedBy>
  <cp:revision>75</cp:revision>
  <dcterms:created xsi:type="dcterms:W3CDTF">2023-08-29T14:36:31Z</dcterms:created>
  <dcterms:modified xsi:type="dcterms:W3CDTF">2023-09-17T22:39:01Z</dcterms:modified>
</cp:coreProperties>
</file>