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sldIdLst>
    <p:sldId id="258" r:id="rId3"/>
    <p:sldId id="264" r:id="rId4"/>
    <p:sldId id="490" r:id="rId5"/>
    <p:sldId id="260" r:id="rId6"/>
    <p:sldId id="699" r:id="rId7"/>
    <p:sldId id="484" r:id="rId8"/>
    <p:sldId id="483" r:id="rId9"/>
    <p:sldId id="613" r:id="rId10"/>
    <p:sldId id="668" r:id="rId11"/>
    <p:sldId id="614" r:id="rId12"/>
    <p:sldId id="486" r:id="rId13"/>
    <p:sldId id="700" r:id="rId14"/>
    <p:sldId id="701" r:id="rId15"/>
    <p:sldId id="702" r:id="rId16"/>
    <p:sldId id="703" r:id="rId17"/>
    <p:sldId id="704" r:id="rId18"/>
    <p:sldId id="705" r:id="rId19"/>
    <p:sldId id="375" r:id="rId20"/>
    <p:sldId id="380" r:id="rId21"/>
    <p:sldId id="672" r:id="rId22"/>
    <p:sldId id="706" r:id="rId23"/>
    <p:sldId id="707" r:id="rId24"/>
    <p:sldId id="708" r:id="rId25"/>
    <p:sldId id="709" r:id="rId26"/>
    <p:sldId id="710" r:id="rId27"/>
    <p:sldId id="711" r:id="rId28"/>
    <p:sldId id="712" r:id="rId29"/>
    <p:sldId id="713" r:id="rId30"/>
    <p:sldId id="714" r:id="rId31"/>
    <p:sldId id="715" r:id="rId32"/>
    <p:sldId id="716" r:id="rId33"/>
    <p:sldId id="717" r:id="rId34"/>
    <p:sldId id="718" r:id="rId35"/>
    <p:sldId id="719" r:id="rId36"/>
    <p:sldId id="720" r:id="rId37"/>
    <p:sldId id="721" r:id="rId38"/>
    <p:sldId id="743" r:id="rId39"/>
    <p:sldId id="389" r:id="rId40"/>
    <p:sldId id="722" r:id="rId41"/>
    <p:sldId id="675" r:id="rId42"/>
    <p:sldId id="723" r:id="rId43"/>
    <p:sldId id="724" r:id="rId44"/>
    <p:sldId id="725" r:id="rId45"/>
    <p:sldId id="726" r:id="rId46"/>
    <p:sldId id="493" r:id="rId47"/>
    <p:sldId id="496" r:id="rId48"/>
    <p:sldId id="727" r:id="rId49"/>
    <p:sldId id="728" r:id="rId50"/>
    <p:sldId id="729" r:id="rId51"/>
    <p:sldId id="495" r:id="rId52"/>
    <p:sldId id="570" r:id="rId53"/>
    <p:sldId id="730" r:id="rId54"/>
    <p:sldId id="731" r:id="rId55"/>
    <p:sldId id="732" r:id="rId56"/>
    <p:sldId id="500" r:id="rId57"/>
    <p:sldId id="501" r:id="rId58"/>
    <p:sldId id="497" r:id="rId59"/>
    <p:sldId id="733" r:id="rId60"/>
    <p:sldId id="504" r:id="rId61"/>
    <p:sldId id="734" r:id="rId62"/>
    <p:sldId id="628" r:id="rId63"/>
    <p:sldId id="506" r:id="rId64"/>
    <p:sldId id="735" r:id="rId65"/>
    <p:sldId id="736" r:id="rId66"/>
    <p:sldId id="737" r:id="rId67"/>
    <p:sldId id="738" r:id="rId68"/>
    <p:sldId id="377" r:id="rId69"/>
    <p:sldId id="508" r:id="rId70"/>
    <p:sldId id="690" r:id="rId71"/>
    <p:sldId id="739" r:id="rId72"/>
    <p:sldId id="740" r:id="rId73"/>
    <p:sldId id="741" r:id="rId74"/>
    <p:sldId id="742" r:id="rId75"/>
    <p:sldId id="296" r:id="rId7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7B3874"/>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60"/>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6/18/2022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67</a:t>
            </a:fld>
            <a:endParaRPr lang="en-US"/>
          </a:p>
        </p:txBody>
      </p:sp>
    </p:spTree>
    <p:extLst>
      <p:ext uri="{BB962C8B-B14F-4D97-AF65-F5344CB8AC3E}">
        <p14:creationId xmlns:p14="http://schemas.microsoft.com/office/powerpoint/2010/main" val="16458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18/6/2022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18/6/2022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18/6/2022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18/6/2022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07</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5108772" cy="1323439"/>
          </a:xfrm>
          <a:prstGeom prst="rect">
            <a:avLst/>
          </a:prstGeom>
          <a:noFill/>
        </p:spPr>
        <p:txBody>
          <a:bodyPr wrap="square" rtlCol="0">
            <a:spAutoFit/>
          </a:bodyPr>
          <a:lstStyle/>
          <a:p>
            <a:pPr algn="ctr"/>
            <a:r>
              <a:rPr lang="es-ES" sz="4000" dirty="0"/>
              <a:t>ADORAD AL DIOS CREADOR</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6194" y="1098665"/>
            <a:ext cx="11076038" cy="5262979"/>
          </a:xfrm>
          <a:prstGeom prst="rect">
            <a:avLst/>
          </a:prstGeom>
          <a:noFill/>
        </p:spPr>
        <p:txBody>
          <a:bodyPr wrap="square" rtlCol="0">
            <a:spAutoFit/>
          </a:bodyPr>
          <a:lstStyle/>
          <a:p>
            <a:r>
              <a:rPr lang="es-ES" sz="4800" b="1" dirty="0">
                <a:solidFill>
                  <a:schemeClr val="bg1"/>
                </a:solidFill>
              </a:rPr>
              <a:t>“Y el séptimo día terminó [</a:t>
            </a:r>
            <a:r>
              <a:rPr lang="es-ES" sz="4800" b="1" dirty="0">
                <a:solidFill>
                  <a:srgbClr val="FF0000"/>
                </a:solidFill>
              </a:rPr>
              <a:t>1</a:t>
            </a:r>
            <a:r>
              <a:rPr lang="es-ES" sz="4800" b="1" dirty="0">
                <a:solidFill>
                  <a:schemeClr val="bg1"/>
                </a:solidFill>
              </a:rPr>
              <a:t>] </a:t>
            </a:r>
            <a:r>
              <a:rPr lang="es-ES" sz="4800" b="1" dirty="0">
                <a:solidFill>
                  <a:srgbClr val="FFFF00"/>
                </a:solidFill>
              </a:rPr>
              <a:t>Dios</a:t>
            </a:r>
            <a:r>
              <a:rPr lang="es-ES" sz="4800" b="1" dirty="0">
                <a:solidFill>
                  <a:schemeClr val="bg1"/>
                </a:solidFill>
              </a:rPr>
              <a:t> [</a:t>
            </a:r>
            <a:r>
              <a:rPr lang="es-ES" sz="4800" b="1" dirty="0">
                <a:solidFill>
                  <a:srgbClr val="FF0000"/>
                </a:solidFill>
              </a:rPr>
              <a:t>2</a:t>
            </a:r>
            <a:r>
              <a:rPr lang="es-ES" sz="4800" b="1" dirty="0">
                <a:solidFill>
                  <a:schemeClr val="bg1"/>
                </a:solidFill>
              </a:rPr>
              <a:t>] </a:t>
            </a:r>
            <a:r>
              <a:rPr lang="es-ES" sz="4800" b="1" dirty="0">
                <a:solidFill>
                  <a:srgbClr val="FFFF00"/>
                </a:solidFill>
              </a:rPr>
              <a:t>su</a:t>
            </a:r>
            <a:r>
              <a:rPr lang="es-ES" sz="4800" b="1" dirty="0">
                <a:solidFill>
                  <a:schemeClr val="bg1"/>
                </a:solidFill>
              </a:rPr>
              <a:t> obra que [</a:t>
            </a:r>
            <a:r>
              <a:rPr lang="es-ES" sz="4800" b="1" dirty="0">
                <a:solidFill>
                  <a:srgbClr val="FF0000"/>
                </a:solidFill>
              </a:rPr>
              <a:t>3</a:t>
            </a:r>
            <a:r>
              <a:rPr lang="es-ES" sz="4800" b="1" dirty="0">
                <a:solidFill>
                  <a:schemeClr val="bg1"/>
                </a:solidFill>
              </a:rPr>
              <a:t>] </a:t>
            </a:r>
            <a:r>
              <a:rPr lang="es-ES" sz="4800" b="1" dirty="0">
                <a:solidFill>
                  <a:srgbClr val="FFFF00"/>
                </a:solidFill>
              </a:rPr>
              <a:t>él</a:t>
            </a:r>
            <a:r>
              <a:rPr lang="es-ES" sz="4800" b="1" dirty="0">
                <a:solidFill>
                  <a:schemeClr val="bg1"/>
                </a:solidFill>
              </a:rPr>
              <a:t> había hecho y [</a:t>
            </a:r>
            <a:r>
              <a:rPr lang="es-ES" sz="4800" b="1" dirty="0">
                <a:solidFill>
                  <a:srgbClr val="FF0000"/>
                </a:solidFill>
              </a:rPr>
              <a:t>4</a:t>
            </a:r>
            <a:r>
              <a:rPr lang="es-ES" sz="4800" b="1" dirty="0">
                <a:solidFill>
                  <a:schemeClr val="bg1"/>
                </a:solidFill>
              </a:rPr>
              <a:t>] </a:t>
            </a:r>
            <a:r>
              <a:rPr lang="es-ES" sz="4800" b="1" dirty="0">
                <a:solidFill>
                  <a:srgbClr val="FFFF00"/>
                </a:solidFill>
              </a:rPr>
              <a:t>él</a:t>
            </a:r>
            <a:r>
              <a:rPr lang="es-ES" sz="4800" b="1" dirty="0">
                <a:solidFill>
                  <a:schemeClr val="bg1"/>
                </a:solidFill>
              </a:rPr>
              <a:t> </a:t>
            </a:r>
            <a:r>
              <a:rPr lang="es-ES" sz="4800" b="1" u="sng" dirty="0">
                <a:solidFill>
                  <a:schemeClr val="bg1"/>
                </a:solidFill>
              </a:rPr>
              <a:t>reposó</a:t>
            </a:r>
            <a:r>
              <a:rPr lang="es-ES" sz="4800" b="1" dirty="0">
                <a:solidFill>
                  <a:schemeClr val="bg1"/>
                </a:solidFill>
              </a:rPr>
              <a:t> en el </a:t>
            </a:r>
            <a:r>
              <a:rPr lang="es-ES" sz="4800" b="1" u="sng" dirty="0">
                <a:solidFill>
                  <a:schemeClr val="bg1"/>
                </a:solidFill>
              </a:rPr>
              <a:t>séptimo</a:t>
            </a:r>
            <a:r>
              <a:rPr lang="es-ES" sz="4800" b="1" dirty="0">
                <a:solidFill>
                  <a:schemeClr val="bg1"/>
                </a:solidFill>
              </a:rPr>
              <a:t> día de toda [</a:t>
            </a:r>
            <a:r>
              <a:rPr lang="es-ES" sz="4800" b="1" dirty="0">
                <a:solidFill>
                  <a:srgbClr val="FF0000"/>
                </a:solidFill>
              </a:rPr>
              <a:t>5</a:t>
            </a:r>
            <a:r>
              <a:rPr lang="es-ES" sz="4800" b="1" dirty="0">
                <a:solidFill>
                  <a:schemeClr val="bg1"/>
                </a:solidFill>
              </a:rPr>
              <a:t>] </a:t>
            </a:r>
            <a:r>
              <a:rPr lang="es-ES" sz="4800" b="1" dirty="0">
                <a:solidFill>
                  <a:srgbClr val="FFFF00"/>
                </a:solidFill>
              </a:rPr>
              <a:t>su</a:t>
            </a:r>
            <a:r>
              <a:rPr lang="es-ES" sz="4800" b="1" dirty="0">
                <a:solidFill>
                  <a:schemeClr val="bg1"/>
                </a:solidFill>
              </a:rPr>
              <a:t> obra que [</a:t>
            </a:r>
            <a:r>
              <a:rPr lang="es-ES" sz="4800" b="1" dirty="0">
                <a:solidFill>
                  <a:srgbClr val="FF0000"/>
                </a:solidFill>
              </a:rPr>
              <a:t>6</a:t>
            </a:r>
            <a:r>
              <a:rPr lang="es-ES" sz="4800" b="1" dirty="0">
                <a:solidFill>
                  <a:schemeClr val="bg1"/>
                </a:solidFill>
              </a:rPr>
              <a:t>] </a:t>
            </a:r>
            <a:r>
              <a:rPr lang="es-ES" sz="4800" b="1" dirty="0">
                <a:solidFill>
                  <a:srgbClr val="FFFF00"/>
                </a:solidFill>
              </a:rPr>
              <a:t>él</a:t>
            </a:r>
            <a:r>
              <a:rPr lang="es-ES" sz="4800" b="1" dirty="0">
                <a:solidFill>
                  <a:schemeClr val="bg1"/>
                </a:solidFill>
              </a:rPr>
              <a:t> había hecho. Entonces [</a:t>
            </a:r>
            <a:r>
              <a:rPr lang="es-ES" sz="4800" b="1" dirty="0">
                <a:solidFill>
                  <a:srgbClr val="FF0000"/>
                </a:solidFill>
              </a:rPr>
              <a:t>7</a:t>
            </a:r>
            <a:r>
              <a:rPr lang="es-ES" sz="4800" b="1" dirty="0">
                <a:solidFill>
                  <a:schemeClr val="bg1"/>
                </a:solidFill>
              </a:rPr>
              <a:t>] </a:t>
            </a:r>
            <a:r>
              <a:rPr lang="es-ES" sz="4800" b="1" dirty="0">
                <a:solidFill>
                  <a:srgbClr val="FFFF00"/>
                </a:solidFill>
              </a:rPr>
              <a:t>Dios</a:t>
            </a:r>
            <a:r>
              <a:rPr lang="es-ES" sz="4800" b="1" dirty="0">
                <a:solidFill>
                  <a:schemeClr val="bg1"/>
                </a:solidFill>
              </a:rPr>
              <a:t> bendijo el </a:t>
            </a:r>
            <a:r>
              <a:rPr lang="es-ES" sz="4800" b="1" u="sng" dirty="0">
                <a:solidFill>
                  <a:schemeClr val="bg1"/>
                </a:solidFill>
              </a:rPr>
              <a:t>séptimo</a:t>
            </a:r>
            <a:r>
              <a:rPr lang="es-ES" sz="4800" b="1" dirty="0">
                <a:solidFill>
                  <a:schemeClr val="bg1"/>
                </a:solidFill>
              </a:rPr>
              <a:t> día y lo santificó porque en él [</a:t>
            </a:r>
            <a:r>
              <a:rPr lang="es-ES" sz="4800" b="1" dirty="0">
                <a:solidFill>
                  <a:srgbClr val="FF0000"/>
                </a:solidFill>
              </a:rPr>
              <a:t>8</a:t>
            </a:r>
            <a:r>
              <a:rPr lang="es-ES" sz="4800" b="1" dirty="0">
                <a:solidFill>
                  <a:schemeClr val="bg1"/>
                </a:solidFill>
              </a:rPr>
              <a:t>] </a:t>
            </a:r>
            <a:r>
              <a:rPr lang="es-ES" sz="4800" b="1" dirty="0" smtClean="0">
                <a:solidFill>
                  <a:schemeClr val="bg1"/>
                </a:solidFill>
              </a:rPr>
              <a:t>[</a:t>
            </a:r>
            <a:r>
              <a:rPr lang="es-ES" sz="4800" b="1" dirty="0" smtClean="0">
                <a:solidFill>
                  <a:srgbClr val="FFFF00"/>
                </a:solidFill>
              </a:rPr>
              <a:t>él]</a:t>
            </a:r>
            <a:r>
              <a:rPr lang="es-ES" sz="4800" b="1" dirty="0" smtClean="0">
                <a:solidFill>
                  <a:schemeClr val="bg1"/>
                </a:solidFill>
              </a:rPr>
              <a:t> </a:t>
            </a:r>
            <a:r>
              <a:rPr lang="es-ES" sz="4800" b="1" u="sng" dirty="0" smtClean="0">
                <a:solidFill>
                  <a:schemeClr val="bg1"/>
                </a:solidFill>
              </a:rPr>
              <a:t>reposó</a:t>
            </a:r>
            <a:r>
              <a:rPr lang="es-ES" sz="4800" b="1" dirty="0" smtClean="0">
                <a:solidFill>
                  <a:schemeClr val="bg1"/>
                </a:solidFill>
              </a:rPr>
              <a:t> </a:t>
            </a:r>
            <a:r>
              <a:rPr lang="es-ES" sz="4800" b="1" dirty="0">
                <a:solidFill>
                  <a:schemeClr val="bg1"/>
                </a:solidFill>
              </a:rPr>
              <a:t>de toda [</a:t>
            </a:r>
            <a:r>
              <a:rPr lang="es-ES" sz="4800" b="1" dirty="0">
                <a:solidFill>
                  <a:srgbClr val="FF0000"/>
                </a:solidFill>
              </a:rPr>
              <a:t>9</a:t>
            </a:r>
            <a:r>
              <a:rPr lang="es-ES" sz="4800" b="1" dirty="0">
                <a:solidFill>
                  <a:schemeClr val="bg1"/>
                </a:solidFill>
              </a:rPr>
              <a:t>] </a:t>
            </a:r>
            <a:r>
              <a:rPr lang="es-ES" sz="4800" b="1" dirty="0">
                <a:solidFill>
                  <a:srgbClr val="FFFF00"/>
                </a:solidFill>
              </a:rPr>
              <a:t>su</a:t>
            </a:r>
            <a:r>
              <a:rPr lang="es-ES" sz="4800" b="1" dirty="0">
                <a:solidFill>
                  <a:schemeClr val="bg1"/>
                </a:solidFill>
              </a:rPr>
              <a:t> obra que [</a:t>
            </a:r>
            <a:r>
              <a:rPr lang="es-ES" sz="4800" b="1" dirty="0">
                <a:solidFill>
                  <a:srgbClr val="FF0000"/>
                </a:solidFill>
              </a:rPr>
              <a:t>10</a:t>
            </a:r>
            <a:r>
              <a:rPr lang="es-ES" sz="4800" b="1" dirty="0">
                <a:solidFill>
                  <a:schemeClr val="bg1"/>
                </a:solidFill>
              </a:rPr>
              <a:t>] </a:t>
            </a:r>
            <a:r>
              <a:rPr lang="es-ES" sz="4800" b="1" dirty="0">
                <a:solidFill>
                  <a:srgbClr val="FFFF00"/>
                </a:solidFill>
              </a:rPr>
              <a:t>Dios</a:t>
            </a:r>
            <a:r>
              <a:rPr lang="es-ES" sz="4800" b="1" dirty="0">
                <a:solidFill>
                  <a:schemeClr val="bg1"/>
                </a:solidFill>
              </a:rPr>
              <a:t> había creado y hecho.”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smtClean="0">
                <a:solidFill>
                  <a:srgbClr val="FF0000"/>
                </a:solidFill>
                <a:latin typeface="Arial Black" panose="020B0A04020102020204" pitchFamily="34" charset="0"/>
              </a:rPr>
              <a:t>Gn</a:t>
            </a:r>
            <a:r>
              <a:rPr lang="es-ES" sz="3600" b="1" dirty="0" smtClean="0">
                <a:solidFill>
                  <a:srgbClr val="FF0000"/>
                </a:solidFill>
                <a:latin typeface="Arial Black" panose="020B0A04020102020204" pitchFamily="34" charset="0"/>
              </a:rPr>
              <a:t>. 2: 2,3:</a:t>
            </a:r>
            <a:endParaRPr lang="es-ES" sz="3600" b="1" dirty="0">
              <a:latin typeface="Arial Black" panose="020B0A04020102020204" pitchFamily="34" charset="0"/>
            </a:endParaRPr>
          </a:p>
        </p:txBody>
      </p:sp>
    </p:spTree>
    <p:extLst>
      <p:ext uri="{BB962C8B-B14F-4D97-AF65-F5344CB8AC3E}">
        <p14:creationId xmlns:p14="http://schemas.microsoft.com/office/powerpoint/2010/main" val="78530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9320" y="507002"/>
            <a:ext cx="1074078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7200" b="1" u="sng" dirty="0">
                <a:solidFill>
                  <a:srgbClr val="FF0000"/>
                </a:solidFill>
              </a:rPr>
              <a:t>Tercero</a:t>
            </a:r>
            <a:r>
              <a:rPr lang="es-ES" sz="7200" b="1" dirty="0">
                <a:solidFill>
                  <a:srgbClr val="002060"/>
                </a:solidFill>
              </a:rPr>
              <a:t>, Dios terminó su obra el sexto día, luego cesó el séptimo y </a:t>
            </a:r>
            <a:r>
              <a:rPr lang="es-ES" sz="7200" b="1" dirty="0">
                <a:solidFill>
                  <a:srgbClr val="FF0000"/>
                </a:solidFill>
              </a:rPr>
              <a:t>después de </a:t>
            </a:r>
            <a:r>
              <a:rPr lang="es-ES" sz="7200" b="1" dirty="0" smtClean="0">
                <a:solidFill>
                  <a:srgbClr val="FF0000"/>
                </a:solidFill>
              </a:rPr>
              <a:t>cesar [reposar] </a:t>
            </a:r>
            <a:r>
              <a:rPr lang="es-ES" sz="7200" b="1" dirty="0">
                <a:solidFill>
                  <a:srgbClr val="FF0000"/>
                </a:solidFill>
              </a:rPr>
              <a:t>todo el día</a:t>
            </a:r>
            <a:r>
              <a:rPr lang="es-ES" sz="7200" b="1" dirty="0">
                <a:solidFill>
                  <a:srgbClr val="002060"/>
                </a:solidFill>
              </a:rPr>
              <a:t>, lo santificó:</a:t>
            </a:r>
          </a:p>
        </p:txBody>
      </p:sp>
    </p:spTree>
    <p:extLst>
      <p:ext uri="{BB962C8B-B14F-4D97-AF65-F5344CB8AC3E}">
        <p14:creationId xmlns:p14="http://schemas.microsoft.com/office/powerpoint/2010/main" val="358337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2665" y="1865581"/>
            <a:ext cx="11371007"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Dios bendijo el séptimo día y lo santificó </a:t>
            </a:r>
            <a:r>
              <a:rPr lang="es-ES" sz="6000" b="1" u="sng" dirty="0">
                <a:solidFill>
                  <a:srgbClr val="FFFF00"/>
                </a:solidFill>
              </a:rPr>
              <a:t>porque</a:t>
            </a:r>
            <a:r>
              <a:rPr lang="es-ES" sz="6000" b="1" dirty="0">
                <a:solidFill>
                  <a:schemeClr val="bg1"/>
                </a:solidFill>
              </a:rPr>
              <a:t> en </a:t>
            </a:r>
            <a:r>
              <a:rPr lang="es-ES" sz="6000" b="1" dirty="0" smtClean="0">
                <a:solidFill>
                  <a:schemeClr val="bg1"/>
                </a:solidFill>
              </a:rPr>
              <a:t>él </a:t>
            </a:r>
            <a:r>
              <a:rPr lang="es-ES" sz="6000" b="1" dirty="0">
                <a:solidFill>
                  <a:srgbClr val="FFFF00"/>
                </a:solidFill>
              </a:rPr>
              <a:t>reposó</a:t>
            </a:r>
            <a:r>
              <a:rPr lang="es-ES" sz="6000" b="1" dirty="0">
                <a:solidFill>
                  <a:schemeClr val="bg1"/>
                </a:solidFill>
              </a:rPr>
              <a:t> de toda su obra que Dios había creado y </a:t>
            </a:r>
            <a:r>
              <a:rPr lang="es-ES" sz="6000" b="1" dirty="0" smtClean="0">
                <a:solidFill>
                  <a:schemeClr val="bg1"/>
                </a:solidFill>
              </a:rPr>
              <a:t>hecho.”</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a:t>
            </a:r>
            <a:r>
              <a:rPr lang="es-ES" sz="3600" b="1" dirty="0" smtClean="0">
                <a:solidFill>
                  <a:srgbClr val="FF0000"/>
                </a:solidFill>
                <a:latin typeface="Arial Black" panose="020B0A04020102020204" pitchFamily="34" charset="0"/>
              </a:rPr>
              <a:t>2:3 NBLA: </a:t>
            </a:r>
            <a:r>
              <a:rPr lang="es-ES" sz="3600" b="1" dirty="0">
                <a:latin typeface="Arial Black" panose="020B0A04020102020204" pitchFamily="34" charset="0"/>
              </a:rPr>
              <a:t>Dios </a:t>
            </a:r>
            <a:r>
              <a:rPr lang="es-ES" sz="3600" b="1" u="sng" dirty="0" smtClean="0">
                <a:latin typeface="Arial Black" panose="020B0A04020102020204" pitchFamily="34" charset="0"/>
              </a:rPr>
              <a:t>santificó </a:t>
            </a:r>
            <a:r>
              <a:rPr lang="es-ES" sz="3600" b="1" dirty="0" smtClean="0">
                <a:latin typeface="Arial Black" panose="020B0A04020102020204" pitchFamily="34" charset="0"/>
              </a:rPr>
              <a:t>el </a:t>
            </a:r>
            <a:r>
              <a:rPr lang="es-ES" sz="3600" b="1" dirty="0">
                <a:latin typeface="Arial Black" panose="020B0A04020102020204" pitchFamily="34" charset="0"/>
              </a:rPr>
              <a:t>día </a:t>
            </a:r>
            <a:r>
              <a:rPr lang="es-ES" sz="3600" b="1" dirty="0" smtClean="0">
                <a:latin typeface="Arial Black" panose="020B0A04020102020204" pitchFamily="34" charset="0"/>
              </a:rPr>
              <a:t>séptimo </a:t>
            </a:r>
            <a:r>
              <a:rPr lang="es-ES" sz="3600" b="1" u="sng" dirty="0" smtClean="0">
                <a:latin typeface="Arial Black" panose="020B0A04020102020204" pitchFamily="34" charset="0"/>
              </a:rPr>
              <a:t>por el hecho de </a:t>
            </a:r>
            <a:r>
              <a:rPr lang="es-ES" sz="3600" b="1" dirty="0" smtClean="0">
                <a:latin typeface="Arial Black" panose="020B0A04020102020204" pitchFamily="34" charset="0"/>
              </a:rPr>
              <a:t>haber reposado:</a:t>
            </a:r>
            <a:endParaRPr lang="es-ES" sz="3600" b="1" dirty="0">
              <a:latin typeface="Arial Black" panose="020B0A04020102020204" pitchFamily="34" charset="0"/>
            </a:endParaRPr>
          </a:p>
        </p:txBody>
      </p:sp>
    </p:spTree>
    <p:extLst>
      <p:ext uri="{BB962C8B-B14F-4D97-AF65-F5344CB8AC3E}">
        <p14:creationId xmlns:p14="http://schemas.microsoft.com/office/powerpoint/2010/main" val="245519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2665" y="1225689"/>
            <a:ext cx="11371007" cy="5632311"/>
          </a:xfrm>
          <a:prstGeom prst="rect">
            <a:avLst/>
          </a:prstGeom>
          <a:noFill/>
        </p:spPr>
        <p:txBody>
          <a:bodyPr wrap="square" rtlCol="0">
            <a:spAutoFit/>
          </a:bodyPr>
          <a:lstStyle/>
          <a:p>
            <a:r>
              <a:rPr lang="es-ES" sz="4000" b="1" dirty="0">
                <a:solidFill>
                  <a:schemeClr val="bg1"/>
                </a:solidFill>
              </a:rPr>
              <a:t>“Acuérdate del día de reposo para santificarlo. Seis días trabajarás, y harás toda tu obra; Más el séptimo día es </a:t>
            </a:r>
            <a:r>
              <a:rPr lang="es-ES" sz="4000" b="1" dirty="0">
                <a:solidFill>
                  <a:srgbClr val="FFFF00"/>
                </a:solidFill>
              </a:rPr>
              <a:t>reposo para Jehová tu Dios</a:t>
            </a:r>
            <a:r>
              <a:rPr lang="es-ES" sz="4000" b="1" dirty="0">
                <a:solidFill>
                  <a:schemeClr val="bg1"/>
                </a:solidFill>
              </a:rPr>
              <a:t>; no hagas en la obra alguna, tú, ni tu hijo, ni tu hija, ni tu siervo, ni tu criada, ni tu bestia, ni tu extranjero que está dentro de tus puertas. Porque en seis días hizo Jehová los cielos y la tierra, el mar, y todas las cosas que en ellos hay, y </a:t>
            </a:r>
            <a:r>
              <a:rPr lang="es-ES" sz="4000" b="1" u="sng" dirty="0">
                <a:solidFill>
                  <a:srgbClr val="FFFF00"/>
                </a:solidFill>
              </a:rPr>
              <a:t>reposó</a:t>
            </a:r>
            <a:r>
              <a:rPr lang="es-ES" sz="4000" b="1" dirty="0">
                <a:solidFill>
                  <a:schemeClr val="bg1"/>
                </a:solidFill>
              </a:rPr>
              <a:t> en el </a:t>
            </a:r>
            <a:r>
              <a:rPr lang="es-ES" sz="4000" b="1" u="sng" dirty="0">
                <a:solidFill>
                  <a:schemeClr val="bg1"/>
                </a:solidFill>
              </a:rPr>
              <a:t>séptimo día</a:t>
            </a:r>
            <a:r>
              <a:rPr lang="es-ES" sz="4000" b="1" dirty="0">
                <a:solidFill>
                  <a:schemeClr val="bg1"/>
                </a:solidFill>
              </a:rPr>
              <a:t>; </a:t>
            </a:r>
            <a:r>
              <a:rPr lang="es-ES" sz="4000" b="1" dirty="0">
                <a:solidFill>
                  <a:srgbClr val="FFFF00"/>
                </a:solidFill>
              </a:rPr>
              <a:t>por tanto</a:t>
            </a:r>
            <a:r>
              <a:rPr lang="es-ES" sz="4000" b="1" dirty="0">
                <a:solidFill>
                  <a:schemeClr val="bg1"/>
                </a:solidFill>
              </a:rPr>
              <a:t>, Jehová bendijo el día de reposo y lo santificó.”</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Éxodo 20: 11: </a:t>
            </a:r>
            <a:r>
              <a:rPr lang="es-ES" sz="3600" b="1" dirty="0">
                <a:latin typeface="Arial Black" panose="020B0A04020102020204" pitchFamily="34" charset="0"/>
              </a:rPr>
              <a:t>Dios </a:t>
            </a:r>
            <a:r>
              <a:rPr lang="es-ES" sz="3600" b="1" u="sng" dirty="0">
                <a:latin typeface="Arial Black" panose="020B0A04020102020204" pitchFamily="34" charset="0"/>
              </a:rPr>
              <a:t>reposó</a:t>
            </a:r>
            <a:r>
              <a:rPr lang="es-ES" sz="3600" b="1" dirty="0">
                <a:latin typeface="Arial Black" panose="020B0A04020102020204" pitchFamily="34" charset="0"/>
              </a:rPr>
              <a:t> y </a:t>
            </a:r>
            <a:r>
              <a:rPr lang="es-ES" sz="3600" b="1" u="sng" dirty="0">
                <a:latin typeface="Arial Black" panose="020B0A04020102020204" pitchFamily="34" charset="0"/>
              </a:rPr>
              <a:t>luego</a:t>
            </a:r>
            <a:r>
              <a:rPr lang="es-ES" sz="3600" b="1" dirty="0">
                <a:latin typeface="Arial Black" panose="020B0A04020102020204" pitchFamily="34" charset="0"/>
              </a:rPr>
              <a:t> </a:t>
            </a:r>
            <a:r>
              <a:rPr lang="es-ES" sz="3600" b="1" u="sng" dirty="0">
                <a:latin typeface="Arial Black" panose="020B0A04020102020204" pitchFamily="34" charset="0"/>
              </a:rPr>
              <a:t>santificó</a:t>
            </a:r>
            <a:r>
              <a:rPr lang="es-ES" sz="3600" b="1" dirty="0">
                <a:latin typeface="Arial Black" panose="020B0A04020102020204" pitchFamily="34" charset="0"/>
              </a:rPr>
              <a:t> el día séptimo:</a:t>
            </a:r>
          </a:p>
        </p:txBody>
      </p:sp>
    </p:spTree>
    <p:extLst>
      <p:ext uri="{BB962C8B-B14F-4D97-AF65-F5344CB8AC3E}">
        <p14:creationId xmlns:p14="http://schemas.microsoft.com/office/powerpoint/2010/main" val="39214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9320" y="507002"/>
            <a:ext cx="1074078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u="sng" dirty="0">
                <a:solidFill>
                  <a:srgbClr val="FF0000"/>
                </a:solidFill>
              </a:rPr>
              <a:t>Cuarto, </a:t>
            </a:r>
            <a:r>
              <a:rPr lang="es-ES" sz="5400" b="1" dirty="0">
                <a:solidFill>
                  <a:srgbClr val="002060"/>
                </a:solidFill>
              </a:rPr>
              <a:t>Dios no creó solamente </a:t>
            </a:r>
            <a:r>
              <a:rPr lang="es-ES" sz="5400" b="1" dirty="0">
                <a:solidFill>
                  <a:srgbClr val="FF0000"/>
                </a:solidFill>
              </a:rPr>
              <a:t>cosas materiales </a:t>
            </a:r>
            <a:r>
              <a:rPr lang="es-ES" sz="5400" b="1" dirty="0">
                <a:solidFill>
                  <a:srgbClr val="002060"/>
                </a:solidFill>
              </a:rPr>
              <a:t>durante la semana de la creación. Dios también </a:t>
            </a:r>
            <a:r>
              <a:rPr lang="es-ES" sz="5400" b="1" dirty="0">
                <a:solidFill>
                  <a:srgbClr val="FF0000"/>
                </a:solidFill>
              </a:rPr>
              <a:t>creó la semana de siete días </a:t>
            </a:r>
            <a:r>
              <a:rPr lang="es-ES" sz="5400" b="1" dirty="0">
                <a:solidFill>
                  <a:srgbClr val="002060"/>
                </a:solidFill>
              </a:rPr>
              <a:t>y después de crearla se la dio a Adán y a Eva. Esta es la secuencia de eventos de la primera semana:</a:t>
            </a:r>
          </a:p>
        </p:txBody>
      </p:sp>
    </p:spTree>
    <p:extLst>
      <p:ext uri="{BB962C8B-B14F-4D97-AF65-F5344CB8AC3E}">
        <p14:creationId xmlns:p14="http://schemas.microsoft.com/office/powerpoint/2010/main" val="271225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9320" y="460835"/>
            <a:ext cx="1122690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a:pPr>
            <a:r>
              <a:rPr lang="es-ES" sz="4800" b="1" dirty="0" smtClean="0">
                <a:solidFill>
                  <a:srgbClr val="002060"/>
                </a:solidFill>
              </a:rPr>
              <a:t>Dios </a:t>
            </a:r>
            <a:r>
              <a:rPr lang="es-ES" sz="4800" b="1" dirty="0">
                <a:solidFill>
                  <a:srgbClr val="FF0000"/>
                </a:solidFill>
              </a:rPr>
              <a:t>trabajó</a:t>
            </a:r>
            <a:r>
              <a:rPr lang="es-ES" sz="4800" b="1" dirty="0">
                <a:solidFill>
                  <a:srgbClr val="002060"/>
                </a:solidFill>
              </a:rPr>
              <a:t> seis días</a:t>
            </a:r>
          </a:p>
          <a:p>
            <a:pPr marL="914400" indent="-914400">
              <a:buClr>
                <a:srgbClr val="FF0000"/>
              </a:buClr>
              <a:buFont typeface="+mj-lt"/>
              <a:buAutoNum type="arabicPeriod"/>
            </a:pPr>
            <a:r>
              <a:rPr lang="es-ES" sz="4800" b="1" dirty="0" smtClean="0">
                <a:solidFill>
                  <a:srgbClr val="002060"/>
                </a:solidFill>
              </a:rPr>
              <a:t>Dios </a:t>
            </a:r>
            <a:r>
              <a:rPr lang="es-ES" sz="4800" b="1" dirty="0">
                <a:solidFill>
                  <a:srgbClr val="FF0000"/>
                </a:solidFill>
              </a:rPr>
              <a:t>cesó</a:t>
            </a:r>
            <a:r>
              <a:rPr lang="es-ES" sz="4800" b="1" dirty="0">
                <a:solidFill>
                  <a:srgbClr val="002060"/>
                </a:solidFill>
              </a:rPr>
              <a:t> el séptimo día</a:t>
            </a:r>
          </a:p>
          <a:p>
            <a:pPr marL="914400" indent="-914400">
              <a:buClr>
                <a:srgbClr val="FF0000"/>
              </a:buClr>
              <a:buFont typeface="+mj-lt"/>
              <a:buAutoNum type="arabicPeriod"/>
            </a:pPr>
            <a:r>
              <a:rPr lang="es-ES" sz="4800" b="1" dirty="0" smtClean="0">
                <a:solidFill>
                  <a:srgbClr val="002060"/>
                </a:solidFill>
              </a:rPr>
              <a:t>Después </a:t>
            </a:r>
            <a:r>
              <a:rPr lang="es-ES" sz="4800" b="1" dirty="0">
                <a:solidFill>
                  <a:srgbClr val="002060"/>
                </a:solidFill>
              </a:rPr>
              <a:t>de </a:t>
            </a:r>
            <a:r>
              <a:rPr lang="es-ES" sz="4800" b="1" dirty="0" smtClean="0">
                <a:solidFill>
                  <a:srgbClr val="002060"/>
                </a:solidFill>
              </a:rPr>
              <a:t>reposar </a:t>
            </a:r>
            <a:r>
              <a:rPr lang="es-ES" sz="4800" b="1" dirty="0">
                <a:solidFill>
                  <a:srgbClr val="002060"/>
                </a:solidFill>
              </a:rPr>
              <a:t>todo el séptimo día, Dios lo </a:t>
            </a:r>
            <a:r>
              <a:rPr lang="es-ES" sz="4800" b="1" dirty="0">
                <a:solidFill>
                  <a:srgbClr val="FF0000"/>
                </a:solidFill>
              </a:rPr>
              <a:t>bendijo</a:t>
            </a:r>
            <a:r>
              <a:rPr lang="es-ES" sz="4800" b="1" dirty="0">
                <a:solidFill>
                  <a:srgbClr val="002060"/>
                </a:solidFill>
              </a:rPr>
              <a:t> y lo </a:t>
            </a:r>
            <a:r>
              <a:rPr lang="es-ES" sz="4800" b="1" dirty="0">
                <a:solidFill>
                  <a:srgbClr val="FF0000"/>
                </a:solidFill>
              </a:rPr>
              <a:t>santificó</a:t>
            </a:r>
          </a:p>
          <a:p>
            <a:pPr marL="914400" indent="-914400">
              <a:buClr>
                <a:srgbClr val="FF0000"/>
              </a:buClr>
              <a:buFont typeface="+mj-lt"/>
              <a:buAutoNum type="arabicPeriod"/>
            </a:pPr>
            <a:r>
              <a:rPr lang="es-ES" sz="4800" b="1" dirty="0" smtClean="0">
                <a:solidFill>
                  <a:srgbClr val="002060"/>
                </a:solidFill>
              </a:rPr>
              <a:t>Entonces </a:t>
            </a:r>
            <a:r>
              <a:rPr lang="es-ES" sz="4800" b="1" dirty="0">
                <a:solidFill>
                  <a:srgbClr val="FF0000"/>
                </a:solidFill>
              </a:rPr>
              <a:t>la semana </a:t>
            </a:r>
            <a:r>
              <a:rPr lang="es-ES" sz="4800" b="1" dirty="0">
                <a:solidFill>
                  <a:srgbClr val="002060"/>
                </a:solidFill>
              </a:rPr>
              <a:t>de siete días estaba </a:t>
            </a:r>
            <a:r>
              <a:rPr lang="es-ES" sz="4800" b="1" dirty="0">
                <a:solidFill>
                  <a:srgbClr val="FF0000"/>
                </a:solidFill>
              </a:rPr>
              <a:t>completa</a:t>
            </a:r>
            <a:r>
              <a:rPr lang="es-ES" sz="4800" b="1" dirty="0">
                <a:solidFill>
                  <a:srgbClr val="002060"/>
                </a:solidFill>
              </a:rPr>
              <a:t> (una medida de tiempo </a:t>
            </a:r>
            <a:r>
              <a:rPr lang="es-ES" sz="4800" b="1" dirty="0" smtClean="0">
                <a:solidFill>
                  <a:srgbClr val="002060"/>
                </a:solidFill>
              </a:rPr>
              <a:t>[que se usa en todo el mundo] y que </a:t>
            </a:r>
            <a:r>
              <a:rPr lang="es-ES" sz="4800" b="1" dirty="0">
                <a:solidFill>
                  <a:srgbClr val="FF0000"/>
                </a:solidFill>
              </a:rPr>
              <a:t>no tiene explicación astronómica</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411623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2339" y="416864"/>
            <a:ext cx="1085866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startAt="5"/>
            </a:pPr>
            <a:r>
              <a:rPr lang="es-ES" sz="5400" b="1" dirty="0" smtClean="0">
                <a:solidFill>
                  <a:srgbClr val="002060"/>
                </a:solidFill>
              </a:rPr>
              <a:t>Dios </a:t>
            </a:r>
            <a:r>
              <a:rPr lang="es-ES" sz="5400" b="1" dirty="0">
                <a:solidFill>
                  <a:srgbClr val="002060"/>
                </a:solidFill>
              </a:rPr>
              <a:t>les </a:t>
            </a:r>
            <a:r>
              <a:rPr lang="es-ES" sz="5400" b="1" dirty="0">
                <a:solidFill>
                  <a:srgbClr val="FF0000"/>
                </a:solidFill>
              </a:rPr>
              <a:t>entregó la semana </a:t>
            </a:r>
            <a:r>
              <a:rPr lang="es-ES" sz="5400" b="1" dirty="0">
                <a:solidFill>
                  <a:srgbClr val="002060"/>
                </a:solidFill>
              </a:rPr>
              <a:t>a Adán y Eva y a todos sus descendientes</a:t>
            </a:r>
          </a:p>
          <a:p>
            <a:pPr marL="914400" indent="-914400">
              <a:buClr>
                <a:srgbClr val="FF0000"/>
              </a:buClr>
              <a:buFont typeface="+mj-lt"/>
              <a:buAutoNum type="arabicPeriod" startAt="5"/>
            </a:pPr>
            <a:r>
              <a:rPr lang="es-ES" sz="5400" b="1" dirty="0" smtClean="0">
                <a:solidFill>
                  <a:srgbClr val="002060"/>
                </a:solidFill>
              </a:rPr>
              <a:t>Por </a:t>
            </a:r>
            <a:r>
              <a:rPr lang="es-ES" sz="5400" b="1" dirty="0">
                <a:solidFill>
                  <a:srgbClr val="002060"/>
                </a:solidFill>
              </a:rPr>
              <a:t>eso </a:t>
            </a:r>
            <a:r>
              <a:rPr lang="es-ES" sz="5400" b="1" dirty="0" smtClean="0">
                <a:solidFill>
                  <a:srgbClr val="002060"/>
                </a:solidFill>
              </a:rPr>
              <a:t>yo [Bohr] </a:t>
            </a:r>
            <a:r>
              <a:rPr lang="es-ES" sz="5400" b="1" dirty="0">
                <a:solidFill>
                  <a:srgbClr val="002060"/>
                </a:solidFill>
              </a:rPr>
              <a:t>me refiero a la primera semana como la </a:t>
            </a:r>
            <a:r>
              <a:rPr lang="es-ES" sz="5400" b="1" dirty="0" smtClean="0">
                <a:solidFill>
                  <a:srgbClr val="FF0000"/>
                </a:solidFill>
              </a:rPr>
              <a:t>Gran</a:t>
            </a:r>
            <a:r>
              <a:rPr lang="es-ES" sz="5400" b="1" dirty="0" smtClean="0">
                <a:solidFill>
                  <a:srgbClr val="002060"/>
                </a:solidFill>
              </a:rPr>
              <a:t> </a:t>
            </a:r>
            <a:r>
              <a:rPr lang="es-ES" sz="5400" b="1" dirty="0" smtClean="0">
                <a:solidFill>
                  <a:srgbClr val="FF0000"/>
                </a:solidFill>
              </a:rPr>
              <a:t>Semana </a:t>
            </a:r>
            <a:r>
              <a:rPr lang="es-ES" sz="5400" b="1" dirty="0">
                <a:solidFill>
                  <a:srgbClr val="FF0000"/>
                </a:solidFill>
              </a:rPr>
              <a:t>de Dios </a:t>
            </a:r>
            <a:r>
              <a:rPr lang="es-ES" sz="5400" b="1" dirty="0">
                <a:solidFill>
                  <a:srgbClr val="002060"/>
                </a:solidFill>
              </a:rPr>
              <a:t>pues fue Él, y no el hombre el que trabajó y reposó.</a:t>
            </a:r>
          </a:p>
        </p:txBody>
      </p:sp>
    </p:spTree>
    <p:extLst>
      <p:ext uri="{BB962C8B-B14F-4D97-AF65-F5344CB8AC3E}">
        <p14:creationId xmlns:p14="http://schemas.microsoft.com/office/powerpoint/2010/main" val="175152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1225689"/>
            <a:ext cx="11644622"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Así como el sábado, </a:t>
            </a:r>
            <a:r>
              <a:rPr lang="es-ES" sz="4000" b="1" dirty="0">
                <a:solidFill>
                  <a:srgbClr val="FFFF00"/>
                </a:solidFill>
              </a:rPr>
              <a:t>la semana </a:t>
            </a:r>
            <a:r>
              <a:rPr lang="es-ES" sz="4000" b="1" dirty="0">
                <a:solidFill>
                  <a:schemeClr val="bg1"/>
                </a:solidFill>
              </a:rPr>
              <a:t>se originó al tiempo de la creación, y ha sido preservada y transmitida a nosotros a través de la historia Bíblica. Dios mismo </a:t>
            </a:r>
            <a:r>
              <a:rPr lang="es-ES" sz="4000" b="1" dirty="0">
                <a:solidFill>
                  <a:srgbClr val="FFFF00"/>
                </a:solidFill>
              </a:rPr>
              <a:t>demarcó</a:t>
            </a:r>
            <a:r>
              <a:rPr lang="es-ES" sz="4000" b="1" dirty="0">
                <a:solidFill>
                  <a:schemeClr val="bg1"/>
                </a:solidFill>
              </a:rPr>
              <a:t> </a:t>
            </a:r>
            <a:r>
              <a:rPr lang="es-ES" sz="4000" b="1" dirty="0" smtClean="0">
                <a:solidFill>
                  <a:schemeClr val="bg1"/>
                </a:solidFill>
              </a:rPr>
              <a:t>la </a:t>
            </a:r>
            <a:r>
              <a:rPr lang="es-ES" sz="4000" b="1" dirty="0">
                <a:solidFill>
                  <a:srgbClr val="FFFF00"/>
                </a:solidFill>
              </a:rPr>
              <a:t>primera semana </a:t>
            </a:r>
            <a:r>
              <a:rPr lang="es-ES" sz="4000" b="1" dirty="0">
                <a:solidFill>
                  <a:schemeClr val="bg1"/>
                </a:solidFill>
              </a:rPr>
              <a:t>como una </a:t>
            </a:r>
            <a:r>
              <a:rPr lang="es-ES" sz="4000" b="1" dirty="0">
                <a:solidFill>
                  <a:srgbClr val="FFFF00"/>
                </a:solidFill>
              </a:rPr>
              <a:t>muestra</a:t>
            </a:r>
            <a:r>
              <a:rPr lang="es-ES" sz="4000" b="1" dirty="0">
                <a:solidFill>
                  <a:schemeClr val="bg1"/>
                </a:solidFill>
              </a:rPr>
              <a:t> de las subsiguientes hasta el fin del tiempo. Como todas las demás, consistió en </a:t>
            </a:r>
            <a:r>
              <a:rPr lang="es-ES" sz="4000" b="1" dirty="0">
                <a:solidFill>
                  <a:srgbClr val="FFFF00"/>
                </a:solidFill>
              </a:rPr>
              <a:t>siete días literales</a:t>
            </a:r>
            <a:r>
              <a:rPr lang="es-ES" sz="4000" b="1" dirty="0">
                <a:solidFill>
                  <a:schemeClr val="bg1"/>
                </a:solidFill>
              </a:rPr>
              <a:t>. Seis días se emplearon en la obra de la creación; el séptimo Dios reposó y </a:t>
            </a:r>
            <a:r>
              <a:rPr lang="es-ES" sz="4000" b="1" u="sng" dirty="0">
                <a:solidFill>
                  <a:srgbClr val="FFFF00"/>
                </a:solidFill>
              </a:rPr>
              <a:t>luego</a:t>
            </a:r>
            <a:r>
              <a:rPr lang="es-ES" sz="4000" b="1" dirty="0">
                <a:solidFill>
                  <a:schemeClr val="bg1"/>
                </a:solidFill>
              </a:rPr>
              <a:t> bendijo este día y lo </a:t>
            </a:r>
            <a:r>
              <a:rPr lang="es-ES" sz="4000" b="1" dirty="0">
                <a:solidFill>
                  <a:srgbClr val="FFFF00"/>
                </a:solidFill>
              </a:rPr>
              <a:t>apartó</a:t>
            </a:r>
            <a:r>
              <a:rPr lang="es-ES" sz="4000" b="1" dirty="0">
                <a:solidFill>
                  <a:schemeClr val="bg1"/>
                </a:solidFill>
              </a:rPr>
              <a:t> </a:t>
            </a:r>
            <a:r>
              <a:rPr lang="es-ES" sz="4000" b="1" dirty="0" smtClean="0">
                <a:solidFill>
                  <a:schemeClr val="bg1"/>
                </a:solidFill>
              </a:rPr>
              <a:t>[santificó] como </a:t>
            </a:r>
            <a:r>
              <a:rPr lang="es-ES" sz="4000" b="1" dirty="0">
                <a:solidFill>
                  <a:schemeClr val="bg1"/>
                </a:solidFill>
              </a:rPr>
              <a:t>día de reposo </a:t>
            </a:r>
            <a:r>
              <a:rPr lang="es-ES" sz="4000" b="1" dirty="0">
                <a:solidFill>
                  <a:srgbClr val="FFFF00"/>
                </a:solidFill>
              </a:rPr>
              <a:t>para el hombre</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En perfecta armonía con las Escrituras, Elena White escribió en </a:t>
            </a:r>
            <a:r>
              <a:rPr lang="es-ES" sz="3200" b="1" dirty="0">
                <a:solidFill>
                  <a:srgbClr val="FF0000"/>
                </a:solidFill>
                <a:latin typeface="Arial Black" panose="020B0A04020102020204" pitchFamily="34" charset="0"/>
              </a:rPr>
              <a:t>Patriarcas y Profetas, p. </a:t>
            </a:r>
            <a:r>
              <a:rPr lang="es-ES" sz="3200" b="1" dirty="0" smtClean="0">
                <a:solidFill>
                  <a:srgbClr val="FF0000"/>
                </a:solidFill>
                <a:latin typeface="Arial Black" panose="020B0A04020102020204" pitchFamily="34" charset="0"/>
              </a:rPr>
              <a:t>102:</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73833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13677" y="1080335"/>
            <a:ext cx="4091706" cy="1077218"/>
          </a:xfrm>
          <a:prstGeom prst="rect">
            <a:avLst/>
          </a:prstGeom>
          <a:noFill/>
        </p:spPr>
        <p:txBody>
          <a:bodyPr wrap="square" rtlCol="0">
            <a:spAutoFit/>
          </a:bodyPr>
          <a:lstStyle/>
          <a:p>
            <a:pPr lvl="0">
              <a:defRPr/>
            </a:pPr>
            <a:r>
              <a:rPr lang="es-ES" sz="3200" dirty="0">
                <a:solidFill>
                  <a:schemeClr val="accent1">
                    <a:lumMod val="50000"/>
                  </a:schemeClr>
                </a:solidFill>
              </a:rPr>
              <a:t>Cuando Dios cesó sus obras de </a:t>
            </a:r>
            <a:r>
              <a:rPr lang="es-ES" sz="3200" dirty="0" smtClean="0">
                <a:solidFill>
                  <a:schemeClr val="accent1">
                    <a:lumMod val="50000"/>
                  </a:schemeClr>
                </a:solidFill>
              </a:rPr>
              <a:t>creación</a:t>
            </a:r>
            <a:r>
              <a:rPr lang="es-ES" sz="3200" dirty="0">
                <a:solidFill>
                  <a:schemeClr val="accent1">
                    <a:lumMod val="50000"/>
                  </a:schemeClr>
                </a:solidFill>
              </a:rPr>
              <a:t>...</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13677" y="328608"/>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¿A quién debemos adorar?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4081156"/>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¿Por qué santificó Dios el sábado?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13677" y="5512317"/>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La semana de siete días la </a:t>
            </a:r>
            <a:r>
              <a:rPr lang="es-ES" sz="3200" dirty="0" smtClean="0">
                <a:solidFill>
                  <a:schemeClr val="accent1">
                    <a:lumMod val="50000"/>
                  </a:schemeClr>
                </a:solidFill>
              </a:rPr>
              <a:t>inventaron </a:t>
            </a:r>
            <a:r>
              <a:rPr lang="es-ES" sz="3200" dirty="0">
                <a:solidFill>
                  <a:schemeClr val="accent1">
                    <a:lumMod val="50000"/>
                  </a:schemeClr>
                </a:solidFill>
              </a:rPr>
              <a:t>los astrólogos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2525" y="2221729"/>
            <a:ext cx="4666388" cy="1569660"/>
          </a:xfrm>
          <a:prstGeom prst="rect">
            <a:avLst/>
          </a:prstGeom>
          <a:noFill/>
        </p:spPr>
        <p:txBody>
          <a:bodyPr wrap="square" rtlCol="0">
            <a:spAutoFit/>
          </a:bodyPr>
          <a:lstStyle/>
          <a:p>
            <a:pPr lvl="0">
              <a:defRPr/>
            </a:pPr>
            <a:r>
              <a:rPr lang="es-ES" sz="3200" dirty="0">
                <a:solidFill>
                  <a:schemeClr val="accent1">
                    <a:lumMod val="50000"/>
                  </a:schemeClr>
                </a:solidFill>
              </a:rPr>
              <a:t>La primera semana de la creación se centra en lo que hizo el </a:t>
            </a:r>
            <a:r>
              <a:rPr lang="es-ES" sz="3200" dirty="0" smtClean="0">
                <a:solidFill>
                  <a:schemeClr val="accent1">
                    <a:lumMod val="50000"/>
                  </a:schemeClr>
                </a:solidFill>
              </a:rPr>
              <a:t>hombre.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61735" y="4324070"/>
            <a:ext cx="473241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rPr>
              <a:t>n</a:t>
            </a:r>
            <a:r>
              <a:rPr lang="es-ES" sz="3200" dirty="0" smtClean="0">
                <a:solidFill>
                  <a:prstClr val="black"/>
                </a:solidFill>
              </a:rPr>
              <a:t>o </a:t>
            </a:r>
            <a:r>
              <a:rPr lang="es-ES" sz="3200" dirty="0">
                <a:solidFill>
                  <a:prstClr val="black"/>
                </a:solidFill>
              </a:rPr>
              <a:t>había pecado ni judíos ni el pacto antiguo</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58496" y="1603381"/>
            <a:ext cx="4835654"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 Dios el Creador</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58496" y="351970"/>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Porque en él reposó de toda su </a:t>
            </a:r>
            <a:r>
              <a:rPr lang="es-ES" sz="3200" dirty="0" smtClean="0">
                <a:solidFill>
                  <a:prstClr val="black"/>
                </a:solidFill>
              </a:rPr>
              <a:t>obra.</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58496" y="2579857"/>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Falso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61735" y="5758538"/>
            <a:ext cx="3790194"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smtClean="0">
                <a:solidFill>
                  <a:prstClr val="black"/>
                </a:solidFill>
              </a:rPr>
              <a:t>Falso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10115" y="3610426"/>
            <a:ext cx="483565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latin typeface="Calibri" panose="020F0502020204030204"/>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931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¿Por qué no hubo un mandato?</a:t>
            </a: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86204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Introducción</a:t>
            </a:r>
          </a:p>
        </p:txBody>
      </p:sp>
    </p:spTree>
    <p:extLst>
      <p:ext uri="{BB962C8B-B14F-4D97-AF65-F5344CB8AC3E}">
        <p14:creationId xmlns:p14="http://schemas.microsoft.com/office/powerpoint/2010/main" val="20860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5187" y="522424"/>
            <a:ext cx="11201102"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Ahora estamos </a:t>
            </a:r>
            <a:r>
              <a:rPr lang="es-ES" sz="6000" b="1" dirty="0">
                <a:solidFill>
                  <a:srgbClr val="FF0000"/>
                </a:solidFill>
              </a:rPr>
              <a:t>preparados</a:t>
            </a:r>
            <a:r>
              <a:rPr lang="es-ES" sz="6000" b="1" dirty="0">
                <a:solidFill>
                  <a:srgbClr val="002060"/>
                </a:solidFill>
              </a:rPr>
              <a:t> para entender la </a:t>
            </a:r>
            <a:r>
              <a:rPr lang="es-ES" sz="6000" b="1" dirty="0">
                <a:solidFill>
                  <a:srgbClr val="FF0000"/>
                </a:solidFill>
              </a:rPr>
              <a:t>razón</a:t>
            </a:r>
            <a:r>
              <a:rPr lang="es-ES" sz="6000" b="1" dirty="0">
                <a:solidFill>
                  <a:srgbClr val="002060"/>
                </a:solidFill>
              </a:rPr>
              <a:t> por la cual Dios no les mandó a Adán y Eva que </a:t>
            </a:r>
            <a:r>
              <a:rPr lang="es-ES" sz="6000" b="1" dirty="0">
                <a:solidFill>
                  <a:srgbClr val="FF0000"/>
                </a:solidFill>
              </a:rPr>
              <a:t>cesaran y santificaran </a:t>
            </a:r>
            <a:r>
              <a:rPr lang="es-ES" sz="6000" b="1" dirty="0">
                <a:solidFill>
                  <a:srgbClr val="002060"/>
                </a:solidFill>
              </a:rPr>
              <a:t>el primer sábado de la historia humana. Hay siete razones:</a:t>
            </a:r>
          </a:p>
        </p:txBody>
      </p:sp>
    </p:spTree>
    <p:extLst>
      <p:ext uri="{BB962C8B-B14F-4D97-AF65-F5344CB8AC3E}">
        <p14:creationId xmlns:p14="http://schemas.microsoft.com/office/powerpoint/2010/main" val="734451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45443"/>
            <a:ext cx="1134858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smtClean="0">
                <a:solidFill>
                  <a:srgbClr val="002060"/>
                </a:solidFill>
              </a:rPr>
              <a:t>La </a:t>
            </a:r>
            <a:r>
              <a:rPr lang="es-ES" sz="4000" b="1" u="sng" dirty="0">
                <a:solidFill>
                  <a:srgbClr val="FF0000"/>
                </a:solidFill>
              </a:rPr>
              <a:t>primera</a:t>
            </a:r>
            <a:r>
              <a:rPr lang="es-ES" sz="4000" b="1" dirty="0">
                <a:solidFill>
                  <a:srgbClr val="002060"/>
                </a:solidFill>
              </a:rPr>
              <a:t> razón es tan </a:t>
            </a:r>
            <a:r>
              <a:rPr lang="es-ES" sz="4000" b="1" dirty="0">
                <a:solidFill>
                  <a:srgbClr val="FF0000"/>
                </a:solidFill>
              </a:rPr>
              <a:t>obvia</a:t>
            </a:r>
            <a:r>
              <a:rPr lang="es-ES" sz="4000" b="1" dirty="0">
                <a:solidFill>
                  <a:srgbClr val="002060"/>
                </a:solidFill>
              </a:rPr>
              <a:t> como ‘</a:t>
            </a:r>
            <a:r>
              <a:rPr lang="es-ES" sz="4000" b="1" dirty="0">
                <a:solidFill>
                  <a:srgbClr val="FF0000"/>
                </a:solidFill>
              </a:rPr>
              <a:t>dos más dos igual cuatro</a:t>
            </a:r>
            <a:r>
              <a:rPr lang="es-ES" sz="4000" b="1" dirty="0">
                <a:solidFill>
                  <a:srgbClr val="002060"/>
                </a:solidFill>
              </a:rPr>
              <a:t>’. En efecto, </a:t>
            </a:r>
            <a:r>
              <a:rPr lang="es-ES" sz="4000" b="1" dirty="0" smtClean="0">
                <a:solidFill>
                  <a:srgbClr val="002060"/>
                </a:solidFill>
              </a:rPr>
              <a:t>un evangélico [hipotético] </a:t>
            </a:r>
            <a:r>
              <a:rPr lang="es-ES" sz="4000" b="1" dirty="0">
                <a:solidFill>
                  <a:srgbClr val="002060"/>
                </a:solidFill>
              </a:rPr>
              <a:t>socavó su propio argumento cuando insistió que la palabra </a:t>
            </a:r>
            <a:r>
              <a:rPr lang="es-ES" sz="4000" b="1" i="1" dirty="0" err="1">
                <a:solidFill>
                  <a:srgbClr val="FF0000"/>
                </a:solidFill>
              </a:rPr>
              <a:t>shabbat</a:t>
            </a:r>
            <a:r>
              <a:rPr lang="es-ES" sz="4000" b="1" dirty="0">
                <a:solidFill>
                  <a:srgbClr val="002060"/>
                </a:solidFill>
              </a:rPr>
              <a:t> significa ‘</a:t>
            </a:r>
            <a:r>
              <a:rPr lang="es-ES" sz="4000" b="1" dirty="0">
                <a:solidFill>
                  <a:srgbClr val="FF0000"/>
                </a:solidFill>
              </a:rPr>
              <a:t>cesar</a:t>
            </a:r>
            <a:r>
              <a:rPr lang="es-ES" sz="4000" b="1" dirty="0">
                <a:solidFill>
                  <a:srgbClr val="002060"/>
                </a:solidFill>
              </a:rPr>
              <a:t>’. ¡Resulta obvio que Adán y Eva </a:t>
            </a:r>
            <a:r>
              <a:rPr lang="es-ES" sz="4000" b="1" dirty="0">
                <a:solidFill>
                  <a:srgbClr val="FF0000"/>
                </a:solidFill>
              </a:rPr>
              <a:t>no </a:t>
            </a:r>
            <a:r>
              <a:rPr lang="es-ES" sz="4000" b="1" dirty="0" smtClean="0">
                <a:solidFill>
                  <a:srgbClr val="FF0000"/>
                </a:solidFill>
              </a:rPr>
              <a:t>podían </a:t>
            </a:r>
            <a:r>
              <a:rPr lang="es-ES" sz="4000" b="1" dirty="0">
                <a:solidFill>
                  <a:srgbClr val="002060"/>
                </a:solidFill>
              </a:rPr>
              <a:t>cesar ese primer sábado </a:t>
            </a:r>
            <a:r>
              <a:rPr lang="es-ES" sz="4000" b="1" dirty="0" smtClean="0">
                <a:solidFill>
                  <a:srgbClr val="002060"/>
                </a:solidFill>
              </a:rPr>
              <a:t>porque </a:t>
            </a:r>
            <a:r>
              <a:rPr lang="es-ES" sz="4000" b="1" dirty="0">
                <a:solidFill>
                  <a:srgbClr val="FF0000"/>
                </a:solidFill>
              </a:rPr>
              <a:t>no habían trabajado </a:t>
            </a:r>
            <a:r>
              <a:rPr lang="es-ES" sz="4000" b="1" dirty="0">
                <a:solidFill>
                  <a:srgbClr val="002060"/>
                </a:solidFill>
              </a:rPr>
              <a:t>los seis días anteriores! Dios podía </a:t>
            </a:r>
            <a:r>
              <a:rPr lang="es-ES" sz="4000" b="1" dirty="0">
                <a:solidFill>
                  <a:srgbClr val="FF0000"/>
                </a:solidFill>
              </a:rPr>
              <a:t>cesar</a:t>
            </a:r>
            <a:r>
              <a:rPr lang="es-ES" sz="4000" b="1" dirty="0">
                <a:solidFill>
                  <a:srgbClr val="002060"/>
                </a:solidFill>
              </a:rPr>
              <a:t> (</a:t>
            </a:r>
            <a:r>
              <a:rPr lang="es-ES" sz="4000" b="1" i="1" dirty="0" err="1">
                <a:solidFill>
                  <a:srgbClr val="FF0000"/>
                </a:solidFill>
              </a:rPr>
              <a:t>shabbat</a:t>
            </a:r>
            <a:r>
              <a:rPr lang="es-ES" sz="4000" b="1" dirty="0" smtClean="0">
                <a:solidFill>
                  <a:srgbClr val="002060"/>
                </a:solidFill>
              </a:rPr>
              <a:t>) de </a:t>
            </a:r>
            <a:r>
              <a:rPr lang="es-ES" sz="4000" b="1" dirty="0">
                <a:solidFill>
                  <a:srgbClr val="002060"/>
                </a:solidFill>
              </a:rPr>
              <a:t>trabajar porque había trabajado seis, pero Adán y Eva no habían trabajado. ¿Cesar de qué? </a:t>
            </a:r>
            <a:r>
              <a:rPr lang="es-ES" sz="4000" b="1" u="sng" dirty="0">
                <a:solidFill>
                  <a:srgbClr val="002060"/>
                </a:solidFill>
              </a:rPr>
              <a:t>¡Ese primer sábado era el reposo de Dios, no el de ellos!!</a:t>
            </a:r>
          </a:p>
        </p:txBody>
      </p:sp>
    </p:spTree>
    <p:extLst>
      <p:ext uri="{BB962C8B-B14F-4D97-AF65-F5344CB8AC3E}">
        <p14:creationId xmlns:p14="http://schemas.microsoft.com/office/powerpoint/2010/main" val="3691665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34712"/>
            <a:ext cx="1134858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FF0000"/>
                </a:solidFill>
              </a:rPr>
              <a:t>Segundo</a:t>
            </a:r>
            <a:r>
              <a:rPr lang="es-ES" sz="4400" b="1" dirty="0">
                <a:solidFill>
                  <a:srgbClr val="002060"/>
                </a:solidFill>
              </a:rPr>
              <a:t>, Dios </a:t>
            </a:r>
            <a:r>
              <a:rPr lang="es-ES" sz="4400" b="1" dirty="0">
                <a:solidFill>
                  <a:srgbClr val="FF0000"/>
                </a:solidFill>
              </a:rPr>
              <a:t>tuvo que crear </a:t>
            </a:r>
            <a:r>
              <a:rPr lang="es-ES" sz="4400" b="1" dirty="0">
                <a:solidFill>
                  <a:srgbClr val="002060"/>
                </a:solidFill>
              </a:rPr>
              <a:t>el sábado antes que </a:t>
            </a:r>
            <a:r>
              <a:rPr lang="es-ES" sz="4400" b="1" dirty="0">
                <a:solidFill>
                  <a:srgbClr val="FF0000"/>
                </a:solidFill>
              </a:rPr>
              <a:t>se lo pudiera dar </a:t>
            </a:r>
            <a:r>
              <a:rPr lang="es-ES" sz="4400" b="1" dirty="0">
                <a:solidFill>
                  <a:srgbClr val="002060"/>
                </a:solidFill>
              </a:rPr>
              <a:t>al hombre (Marcos 2:27). Dios no podía darles lo que aún no había creado. </a:t>
            </a:r>
            <a:r>
              <a:rPr lang="es-ES" sz="4400" b="1" dirty="0">
                <a:solidFill>
                  <a:srgbClr val="FF0000"/>
                </a:solidFill>
              </a:rPr>
              <a:t>Marcos 2:27 </a:t>
            </a:r>
            <a:r>
              <a:rPr lang="es-ES" sz="4400" b="1" dirty="0">
                <a:solidFill>
                  <a:srgbClr val="002060"/>
                </a:solidFill>
              </a:rPr>
              <a:t>nos dice que Dios hizo el </a:t>
            </a:r>
            <a:r>
              <a:rPr lang="es-ES" sz="4400" b="1" u="sng" dirty="0">
                <a:solidFill>
                  <a:srgbClr val="002060"/>
                </a:solidFill>
              </a:rPr>
              <a:t>sábado para el hombre</a:t>
            </a:r>
            <a:r>
              <a:rPr lang="es-ES" sz="4400" b="1" dirty="0">
                <a:solidFill>
                  <a:srgbClr val="002060"/>
                </a:solidFill>
              </a:rPr>
              <a:t>. La idéntica palabra griega ‘hizo’ aparece cuatro veces en </a:t>
            </a:r>
            <a:r>
              <a:rPr lang="es-ES" sz="4400" b="1" dirty="0">
                <a:solidFill>
                  <a:srgbClr val="FF0000"/>
                </a:solidFill>
              </a:rPr>
              <a:t>Juan 1:3, 10 </a:t>
            </a:r>
            <a:r>
              <a:rPr lang="es-ES" sz="4400" b="1" dirty="0">
                <a:solidFill>
                  <a:srgbClr val="002060"/>
                </a:solidFill>
              </a:rPr>
              <a:t>a donde dice explícitamente que </a:t>
            </a:r>
            <a:r>
              <a:rPr lang="es-ES" sz="4400" b="1" dirty="0">
                <a:solidFill>
                  <a:srgbClr val="FF0000"/>
                </a:solidFill>
              </a:rPr>
              <a:t>el Verbo fue el Creador de </a:t>
            </a:r>
            <a:r>
              <a:rPr lang="es-ES" sz="4400" b="1" dirty="0" smtClean="0">
                <a:solidFill>
                  <a:srgbClr val="FF0000"/>
                </a:solidFill>
              </a:rPr>
              <a:t>Génesis [origen] </a:t>
            </a:r>
            <a:r>
              <a:rPr lang="es-ES" sz="4400" b="1" dirty="0">
                <a:solidFill>
                  <a:srgbClr val="FF0000"/>
                </a:solidFill>
              </a:rPr>
              <a:t>y el Verbo es Jesús</a:t>
            </a:r>
            <a:r>
              <a:rPr lang="es-ES" sz="4400" b="1" dirty="0">
                <a:solidFill>
                  <a:srgbClr val="002060"/>
                </a:solidFill>
              </a:rPr>
              <a:t>.</a:t>
            </a:r>
            <a:endParaRPr lang="es-ES" sz="4400" b="1" u="sng" dirty="0">
              <a:solidFill>
                <a:srgbClr val="002060"/>
              </a:solidFill>
            </a:endParaRPr>
          </a:p>
        </p:txBody>
      </p:sp>
    </p:spTree>
    <p:extLst>
      <p:ext uri="{BB962C8B-B14F-4D97-AF65-F5344CB8AC3E}">
        <p14:creationId xmlns:p14="http://schemas.microsoft.com/office/powerpoint/2010/main" val="3396617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29148" y="1225689"/>
            <a:ext cx="10191136" cy="4154984"/>
          </a:xfrm>
          <a:prstGeom prst="rect">
            <a:avLst/>
          </a:prstGeom>
          <a:noFill/>
        </p:spPr>
        <p:txBody>
          <a:bodyPr wrap="square" rtlCol="0">
            <a:spAutoFit/>
          </a:bodyPr>
          <a:lstStyle/>
          <a:p>
            <a:r>
              <a:rPr lang="es-ES" sz="6600" b="1" dirty="0">
                <a:solidFill>
                  <a:schemeClr val="bg1"/>
                </a:solidFill>
              </a:rPr>
              <a:t>Y les decía: El </a:t>
            </a:r>
            <a:r>
              <a:rPr lang="es-ES" sz="6600" b="1" dirty="0">
                <a:solidFill>
                  <a:srgbClr val="FFFF00"/>
                </a:solidFill>
              </a:rPr>
              <a:t>sábado</a:t>
            </a:r>
            <a:r>
              <a:rPr lang="es-ES" sz="6600" b="1" dirty="0">
                <a:solidFill>
                  <a:schemeClr val="bg1"/>
                </a:solidFill>
              </a:rPr>
              <a:t> fue instituido </a:t>
            </a:r>
            <a:r>
              <a:rPr lang="es-ES" sz="6600" b="1" dirty="0">
                <a:solidFill>
                  <a:srgbClr val="FFFF00"/>
                </a:solidFill>
              </a:rPr>
              <a:t>para el hombre</a:t>
            </a:r>
            <a:r>
              <a:rPr lang="es-ES" sz="6600" b="1" dirty="0">
                <a:solidFill>
                  <a:schemeClr val="bg1"/>
                </a:solidFill>
              </a:rPr>
              <a:t>, y no el hombre para el sábado.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Marcos 2: 27</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18136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96413" y="681282"/>
            <a:ext cx="10191136" cy="6001643"/>
          </a:xfrm>
          <a:prstGeom prst="rect">
            <a:avLst/>
          </a:prstGeom>
          <a:noFill/>
        </p:spPr>
        <p:txBody>
          <a:bodyPr wrap="square" rtlCol="0">
            <a:spAutoFit/>
          </a:bodyPr>
          <a:lstStyle/>
          <a:p>
            <a:r>
              <a:rPr lang="es-ES" sz="4800" b="1" dirty="0" smtClean="0">
                <a:solidFill>
                  <a:schemeClr val="bg1"/>
                </a:solidFill>
              </a:rPr>
              <a:t>“</a:t>
            </a:r>
            <a:r>
              <a:rPr lang="es-ES" sz="4800" b="1" dirty="0" smtClean="0">
                <a:solidFill>
                  <a:srgbClr val="FF0000"/>
                </a:solidFill>
              </a:rPr>
              <a:t>1</a:t>
            </a:r>
            <a:r>
              <a:rPr lang="es-ES" sz="4800" b="1" dirty="0" smtClean="0">
                <a:solidFill>
                  <a:schemeClr val="bg1"/>
                </a:solidFill>
              </a:rPr>
              <a:t> En </a:t>
            </a:r>
            <a:r>
              <a:rPr lang="es-ES" sz="4800" b="1" dirty="0">
                <a:solidFill>
                  <a:schemeClr val="bg1"/>
                </a:solidFill>
              </a:rPr>
              <a:t>el principio era el Verbo, y el Verbo era con Dios, y el Verbo era Dios. </a:t>
            </a:r>
            <a:r>
              <a:rPr lang="es-ES" sz="4800" b="1" dirty="0">
                <a:solidFill>
                  <a:srgbClr val="FF0000"/>
                </a:solidFill>
              </a:rPr>
              <a:t>2</a:t>
            </a:r>
            <a:r>
              <a:rPr lang="es-ES" sz="4800" b="1" dirty="0">
                <a:solidFill>
                  <a:schemeClr val="bg1"/>
                </a:solidFill>
              </a:rPr>
              <a:t> Este era en el principio con Dios. </a:t>
            </a:r>
            <a:r>
              <a:rPr lang="es-ES" sz="4800" b="1" dirty="0">
                <a:solidFill>
                  <a:srgbClr val="FF0000"/>
                </a:solidFill>
              </a:rPr>
              <a:t>3</a:t>
            </a:r>
            <a:r>
              <a:rPr lang="es-ES" sz="4800" b="1" dirty="0">
                <a:solidFill>
                  <a:schemeClr val="bg1"/>
                </a:solidFill>
              </a:rPr>
              <a:t> Todas las cosas por él fueron </a:t>
            </a:r>
            <a:r>
              <a:rPr lang="es-ES" sz="4800" b="1" dirty="0">
                <a:solidFill>
                  <a:srgbClr val="FFFF00"/>
                </a:solidFill>
              </a:rPr>
              <a:t>hechas</a:t>
            </a:r>
            <a:r>
              <a:rPr lang="es-ES" sz="4800" b="1" dirty="0">
                <a:solidFill>
                  <a:schemeClr val="bg1"/>
                </a:solidFill>
              </a:rPr>
              <a:t>, y sin él nada de lo que ha sido </a:t>
            </a:r>
            <a:r>
              <a:rPr lang="es-ES" sz="4800" b="1" dirty="0">
                <a:solidFill>
                  <a:srgbClr val="FFFF00"/>
                </a:solidFill>
              </a:rPr>
              <a:t>hecho</a:t>
            </a:r>
            <a:r>
              <a:rPr lang="es-ES" sz="4800" b="1" dirty="0">
                <a:solidFill>
                  <a:schemeClr val="bg1"/>
                </a:solidFill>
              </a:rPr>
              <a:t>, fue </a:t>
            </a:r>
            <a:r>
              <a:rPr lang="es-ES" sz="4800" b="1" dirty="0">
                <a:solidFill>
                  <a:srgbClr val="FFFF00"/>
                </a:solidFill>
              </a:rPr>
              <a:t>hecho</a:t>
            </a:r>
            <a:r>
              <a:rPr lang="es-ES" sz="4800" b="1" dirty="0">
                <a:solidFill>
                  <a:schemeClr val="bg1"/>
                </a:solidFill>
              </a:rPr>
              <a:t>. </a:t>
            </a:r>
            <a:r>
              <a:rPr lang="es-ES" sz="4800" b="1" dirty="0">
                <a:solidFill>
                  <a:srgbClr val="FF0000"/>
                </a:solidFill>
              </a:rPr>
              <a:t>10</a:t>
            </a:r>
            <a:r>
              <a:rPr lang="es-ES" sz="4800" b="1" dirty="0">
                <a:solidFill>
                  <a:schemeClr val="bg1"/>
                </a:solidFill>
              </a:rPr>
              <a:t> En el mundo estaba, y el mundo por él fue </a:t>
            </a:r>
            <a:r>
              <a:rPr lang="es-ES" sz="4800" b="1" dirty="0">
                <a:solidFill>
                  <a:srgbClr val="FFFF00"/>
                </a:solidFill>
              </a:rPr>
              <a:t>hecho</a:t>
            </a:r>
            <a:r>
              <a:rPr lang="es-ES" sz="4800" b="1" dirty="0">
                <a:solidFill>
                  <a:schemeClr val="bg1"/>
                </a:solidFill>
              </a:rPr>
              <a:t>; pero el mundo no le conoció.”</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Juan 1: 1-3, 10</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651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34712"/>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FF0000"/>
                </a:solidFill>
              </a:rPr>
              <a:t>Tercero, </a:t>
            </a:r>
            <a:r>
              <a:rPr lang="es-ES" sz="4800" b="1" dirty="0">
                <a:solidFill>
                  <a:srgbClr val="002060"/>
                </a:solidFill>
              </a:rPr>
              <a:t>Jesús no podría haberle mandado a Adán y Eva que </a:t>
            </a:r>
            <a:r>
              <a:rPr lang="es-ES" sz="4800" b="1" dirty="0" smtClean="0">
                <a:solidFill>
                  <a:srgbClr val="002060"/>
                </a:solidFill>
              </a:rPr>
              <a:t>santificaran [guardaran] </a:t>
            </a:r>
            <a:r>
              <a:rPr lang="es-ES" sz="4800" b="1" dirty="0">
                <a:solidFill>
                  <a:srgbClr val="002060"/>
                </a:solidFill>
              </a:rPr>
              <a:t>el sábado de la primera semana pues Dios no lo santificó </a:t>
            </a:r>
            <a:r>
              <a:rPr lang="es-ES" sz="4800" b="1" dirty="0">
                <a:solidFill>
                  <a:srgbClr val="FF0000"/>
                </a:solidFill>
              </a:rPr>
              <a:t>hasta que el día concluyó</a:t>
            </a:r>
            <a:r>
              <a:rPr lang="es-ES" sz="4800" b="1" dirty="0">
                <a:solidFill>
                  <a:srgbClr val="002060"/>
                </a:solidFill>
              </a:rPr>
              <a:t>. Como ya hemos visto, Dios no santificó el sábado hasta que hubo reposado todo el día. Cada </a:t>
            </a:r>
            <a:r>
              <a:rPr lang="es-ES" sz="4800" b="1" dirty="0">
                <a:solidFill>
                  <a:srgbClr val="FF0000"/>
                </a:solidFill>
              </a:rPr>
              <a:t>segundo, minuto y hora</a:t>
            </a:r>
            <a:r>
              <a:rPr lang="es-ES" sz="4800" b="1" dirty="0">
                <a:solidFill>
                  <a:srgbClr val="002060"/>
                </a:solidFill>
              </a:rPr>
              <a:t> que Dios reposó </a:t>
            </a:r>
            <a:r>
              <a:rPr lang="es-ES" sz="4800" b="1" dirty="0" smtClean="0">
                <a:solidFill>
                  <a:srgbClr val="002060"/>
                </a:solidFill>
              </a:rPr>
              <a:t>llegó </a:t>
            </a:r>
            <a:r>
              <a:rPr lang="es-ES" sz="4800" b="1" dirty="0">
                <a:solidFill>
                  <a:srgbClr val="002060"/>
                </a:solidFill>
              </a:rPr>
              <a:t>a ser santo.</a:t>
            </a:r>
          </a:p>
        </p:txBody>
      </p:sp>
    </p:spTree>
    <p:extLst>
      <p:ext uri="{BB962C8B-B14F-4D97-AF65-F5344CB8AC3E}">
        <p14:creationId xmlns:p14="http://schemas.microsoft.com/office/powerpoint/2010/main" val="603135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34712"/>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smtClean="0">
                <a:solidFill>
                  <a:srgbClr val="FF0000"/>
                </a:solidFill>
              </a:rPr>
              <a:t>Cuarto</a:t>
            </a:r>
            <a:r>
              <a:rPr lang="es-ES" sz="4800" b="1" dirty="0">
                <a:solidFill>
                  <a:srgbClr val="002060"/>
                </a:solidFill>
              </a:rPr>
              <a:t>, es absurdo pensar que Jesús bendijo y santificó el sábado </a:t>
            </a:r>
            <a:r>
              <a:rPr lang="es-ES" sz="4800" b="1" dirty="0">
                <a:solidFill>
                  <a:srgbClr val="FF0000"/>
                </a:solidFill>
              </a:rPr>
              <a:t>para sí mismo</a:t>
            </a:r>
            <a:r>
              <a:rPr lang="es-ES" sz="4800" b="1" dirty="0">
                <a:solidFill>
                  <a:srgbClr val="002060"/>
                </a:solidFill>
              </a:rPr>
              <a:t>. En la Biblia, cuando Dios santifica y bendice algo, siempre lo hace </a:t>
            </a:r>
            <a:r>
              <a:rPr lang="es-ES" sz="4800" b="1" dirty="0">
                <a:solidFill>
                  <a:srgbClr val="FF0000"/>
                </a:solidFill>
              </a:rPr>
              <a:t>en relación </a:t>
            </a:r>
            <a:r>
              <a:rPr lang="es-ES" sz="4800" b="1" dirty="0" smtClean="0">
                <a:solidFill>
                  <a:srgbClr val="FF0000"/>
                </a:solidFill>
              </a:rPr>
              <a:t>con sus </a:t>
            </a:r>
            <a:r>
              <a:rPr lang="es-ES" sz="4800" b="1" dirty="0">
                <a:solidFill>
                  <a:srgbClr val="FF0000"/>
                </a:solidFill>
              </a:rPr>
              <a:t>criaturas</a:t>
            </a:r>
            <a:r>
              <a:rPr lang="es-ES" sz="4800" b="1" dirty="0">
                <a:solidFill>
                  <a:srgbClr val="002060"/>
                </a:solidFill>
              </a:rPr>
              <a:t>. Marcos 2:27 dice que el Sábado fue hecho </a:t>
            </a:r>
            <a:r>
              <a:rPr lang="es-ES" sz="4800" b="1" dirty="0">
                <a:solidFill>
                  <a:srgbClr val="FF0000"/>
                </a:solidFill>
              </a:rPr>
              <a:t>para el hombre </a:t>
            </a:r>
            <a:r>
              <a:rPr lang="es-ES" sz="4800" b="1" dirty="0">
                <a:solidFill>
                  <a:srgbClr val="002060"/>
                </a:solidFill>
              </a:rPr>
              <a:t>así que la bendición y santificación del Sábado es </a:t>
            </a:r>
            <a:r>
              <a:rPr lang="es-ES" sz="4800" b="1" dirty="0">
                <a:solidFill>
                  <a:srgbClr val="FF0000"/>
                </a:solidFill>
              </a:rPr>
              <a:t>para </a:t>
            </a:r>
            <a:r>
              <a:rPr lang="es-ES" sz="4800" b="1" dirty="0" smtClean="0">
                <a:solidFill>
                  <a:srgbClr val="FF0000"/>
                </a:solidFill>
              </a:rPr>
              <a:t>el hombre </a:t>
            </a:r>
            <a:r>
              <a:rPr lang="es-ES" sz="4800" b="1" dirty="0" smtClean="0">
                <a:solidFill>
                  <a:srgbClr val="002060"/>
                </a:solidFill>
              </a:rPr>
              <a:t>mismo.</a:t>
            </a:r>
            <a:endParaRPr lang="es-ES" sz="4800" b="1" dirty="0">
              <a:solidFill>
                <a:srgbClr val="002060"/>
              </a:solidFill>
            </a:endParaRPr>
          </a:p>
        </p:txBody>
      </p:sp>
    </p:spTree>
    <p:extLst>
      <p:ext uri="{BB962C8B-B14F-4D97-AF65-F5344CB8AC3E}">
        <p14:creationId xmlns:p14="http://schemas.microsoft.com/office/powerpoint/2010/main" val="1708436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507002"/>
            <a:ext cx="1134858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smtClean="0">
                <a:solidFill>
                  <a:srgbClr val="FF0000"/>
                </a:solidFill>
              </a:rPr>
              <a:t>Quinto</a:t>
            </a:r>
            <a:r>
              <a:rPr lang="es-ES" sz="5400" b="1" dirty="0">
                <a:solidFill>
                  <a:srgbClr val="002060"/>
                </a:solidFill>
              </a:rPr>
              <a:t>, Adán y Eva no podrían haber seguido el </a:t>
            </a:r>
            <a:r>
              <a:rPr lang="es-ES" sz="5400" b="1" dirty="0">
                <a:solidFill>
                  <a:srgbClr val="FF0000"/>
                </a:solidFill>
              </a:rPr>
              <a:t>ejemplo de Dios </a:t>
            </a:r>
            <a:r>
              <a:rPr lang="es-ES" sz="5400" b="1" dirty="0">
                <a:solidFill>
                  <a:srgbClr val="002060"/>
                </a:solidFill>
              </a:rPr>
              <a:t>en guardar el sábado sin que Dios les diera </a:t>
            </a:r>
            <a:r>
              <a:rPr lang="es-ES" sz="5400" b="1" dirty="0">
                <a:solidFill>
                  <a:srgbClr val="FF0000"/>
                </a:solidFill>
              </a:rPr>
              <a:t>primero el ejemplo</a:t>
            </a:r>
            <a:r>
              <a:rPr lang="es-ES" sz="5400" b="1" dirty="0">
                <a:solidFill>
                  <a:srgbClr val="002060"/>
                </a:solidFill>
              </a:rPr>
              <a:t>. Es decir, Jesús </a:t>
            </a:r>
            <a:r>
              <a:rPr lang="es-ES" sz="5400" b="1" dirty="0">
                <a:solidFill>
                  <a:srgbClr val="FF0000"/>
                </a:solidFill>
              </a:rPr>
              <a:t>no solo les dijo </a:t>
            </a:r>
            <a:r>
              <a:rPr lang="es-ES" sz="5400" b="1" dirty="0">
                <a:solidFill>
                  <a:srgbClr val="002060"/>
                </a:solidFill>
              </a:rPr>
              <a:t>a Adán y Eva que guardaran el sábado, sino que les ejemplificó cómo guardarlo. </a:t>
            </a:r>
          </a:p>
        </p:txBody>
      </p:sp>
    </p:spTree>
    <p:extLst>
      <p:ext uri="{BB962C8B-B14F-4D97-AF65-F5344CB8AC3E}">
        <p14:creationId xmlns:p14="http://schemas.microsoft.com/office/powerpoint/2010/main" val="3434251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0" y="946753"/>
            <a:ext cx="11238271" cy="5509200"/>
          </a:xfrm>
          <a:prstGeom prst="rect">
            <a:avLst/>
          </a:prstGeom>
          <a:noFill/>
        </p:spPr>
        <p:txBody>
          <a:bodyPr wrap="square" rtlCol="0">
            <a:spAutoFit/>
          </a:bodyPr>
          <a:lstStyle/>
          <a:p>
            <a:r>
              <a:rPr lang="es-ES" sz="4400" b="1" dirty="0">
                <a:solidFill>
                  <a:schemeClr val="bg1"/>
                </a:solidFill>
              </a:rPr>
              <a:t>“</a:t>
            </a:r>
            <a:r>
              <a:rPr lang="es-ES" sz="4400" b="1" dirty="0">
                <a:solidFill>
                  <a:srgbClr val="FFFF00"/>
                </a:solidFill>
              </a:rPr>
              <a:t>Siguiendo el ejemplo </a:t>
            </a:r>
            <a:r>
              <a:rPr lang="es-ES" sz="4400" b="1" dirty="0">
                <a:solidFill>
                  <a:schemeClr val="bg1"/>
                </a:solidFill>
              </a:rPr>
              <a:t>del Creador, el hombre había de reposar durante este sagrado día, para que, mientras </a:t>
            </a:r>
            <a:r>
              <a:rPr lang="es-ES" sz="4400" b="1" dirty="0">
                <a:solidFill>
                  <a:srgbClr val="FFFF00"/>
                </a:solidFill>
              </a:rPr>
              <a:t>contemplara</a:t>
            </a:r>
            <a:r>
              <a:rPr lang="es-ES" sz="4400" b="1" dirty="0">
                <a:solidFill>
                  <a:schemeClr val="bg1"/>
                </a:solidFill>
              </a:rPr>
              <a:t> los cielos y la tierra, pudiese </a:t>
            </a:r>
            <a:r>
              <a:rPr lang="es-ES" sz="4400" b="1" dirty="0">
                <a:solidFill>
                  <a:srgbClr val="FFFF00"/>
                </a:solidFill>
              </a:rPr>
              <a:t>reflexionar</a:t>
            </a:r>
            <a:r>
              <a:rPr lang="es-ES" sz="4400" b="1" dirty="0">
                <a:solidFill>
                  <a:schemeClr val="bg1"/>
                </a:solidFill>
              </a:rPr>
              <a:t> sobre la grandiosa obra de la creación de Dios; y para que, mientras </a:t>
            </a:r>
            <a:r>
              <a:rPr lang="es-ES" sz="4400" b="1" dirty="0">
                <a:solidFill>
                  <a:srgbClr val="FFFF00"/>
                </a:solidFill>
              </a:rPr>
              <a:t>mirara las evidencias</a:t>
            </a:r>
            <a:r>
              <a:rPr lang="es-ES" sz="4400" b="1" dirty="0">
                <a:solidFill>
                  <a:schemeClr val="bg1"/>
                </a:solidFill>
              </a:rPr>
              <a:t> de la sabiduría y bondad de Dios, su corazón se </a:t>
            </a:r>
            <a:r>
              <a:rPr lang="es-ES" sz="4400" b="1" dirty="0">
                <a:solidFill>
                  <a:srgbClr val="FFFF00"/>
                </a:solidFill>
              </a:rPr>
              <a:t>llenase de amor y reverencia </a:t>
            </a:r>
            <a:r>
              <a:rPr lang="es-ES" sz="4400" b="1" dirty="0">
                <a:solidFill>
                  <a:schemeClr val="bg1"/>
                </a:solidFill>
              </a:rPr>
              <a:t>hacia su Creador</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Patriarcas y Profetas, p. 28</a:t>
            </a:r>
          </a:p>
        </p:txBody>
      </p:sp>
    </p:spTree>
    <p:extLst>
      <p:ext uri="{BB962C8B-B14F-4D97-AF65-F5344CB8AC3E}">
        <p14:creationId xmlns:p14="http://schemas.microsoft.com/office/powerpoint/2010/main" val="326005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9432" y="1551437"/>
            <a:ext cx="11238271" cy="3785652"/>
          </a:xfrm>
          <a:prstGeom prst="rect">
            <a:avLst/>
          </a:prstGeom>
          <a:noFill/>
        </p:spPr>
        <p:txBody>
          <a:bodyPr wrap="square" rtlCol="0">
            <a:spAutoFit/>
          </a:bodyPr>
          <a:lstStyle/>
          <a:p>
            <a:r>
              <a:rPr lang="es-ES" sz="6000" b="1" dirty="0">
                <a:solidFill>
                  <a:schemeClr val="bg1"/>
                </a:solidFill>
              </a:rPr>
              <a:t>“Dios hizo al hombre a su propia imagen y luego </a:t>
            </a:r>
            <a:r>
              <a:rPr lang="es-ES" sz="6000" b="1" dirty="0">
                <a:solidFill>
                  <a:srgbClr val="FFFF00"/>
                </a:solidFill>
              </a:rPr>
              <a:t>le dio un ejemplo de cómo observar el séptimo día</a:t>
            </a:r>
            <a:r>
              <a:rPr lang="es-ES" sz="6000" b="1" dirty="0">
                <a:solidFill>
                  <a:schemeClr val="bg1"/>
                </a:solidFill>
              </a:rPr>
              <a:t>, día que santificó e hizo santo</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Testimonios para la iglesia, 4T </a:t>
            </a:r>
            <a:r>
              <a:rPr lang="es-ES" sz="3200" b="1" dirty="0">
                <a:solidFill>
                  <a:srgbClr val="FF0000"/>
                </a:solidFill>
                <a:latin typeface="Arial Black" panose="020B0A04020102020204" pitchFamily="34" charset="0"/>
              </a:rPr>
              <a:t>p. 247</a:t>
            </a:r>
          </a:p>
        </p:txBody>
      </p:sp>
    </p:spTree>
    <p:extLst>
      <p:ext uri="{BB962C8B-B14F-4D97-AF65-F5344CB8AC3E}">
        <p14:creationId xmlns:p14="http://schemas.microsoft.com/office/powerpoint/2010/main" val="40448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3" y="1850833"/>
            <a:ext cx="11761834"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Vi volar por en medio del cielo a otro ángel, que tenía el evangelio eterno para predicarlo a los moradores de la tierra, a toda nación, tribu, lengua y pueblo, </a:t>
            </a:r>
            <a:r>
              <a:rPr lang="es-ES" sz="4400" b="1" dirty="0">
                <a:solidFill>
                  <a:srgbClr val="FF0000"/>
                </a:solidFill>
              </a:rPr>
              <a:t>7</a:t>
            </a:r>
            <a:r>
              <a:rPr lang="es-ES" sz="4400" b="1" dirty="0">
                <a:solidFill>
                  <a:schemeClr val="bg1"/>
                </a:solidFill>
              </a:rPr>
              <a:t> diciendo a gran voz: Temed a Dios, y dadle gloria, porque la hora de su juicio ha llegado; y </a:t>
            </a:r>
            <a:r>
              <a:rPr lang="es-ES" sz="4400" b="1" dirty="0">
                <a:solidFill>
                  <a:srgbClr val="FFFF00"/>
                </a:solidFill>
              </a:rPr>
              <a:t>adorad a aquel que hizo el cielo y la tierra, el mar y las fuentes de las aguas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Ap. 14: 6-7: </a:t>
            </a:r>
            <a:r>
              <a:rPr lang="es-ES" sz="3600" b="1" dirty="0" smtClean="0">
                <a:latin typeface="Arial Black" panose="020B0A04020102020204" pitchFamily="34" charset="0"/>
              </a:rPr>
              <a:t>El </a:t>
            </a:r>
            <a:r>
              <a:rPr lang="es-ES" sz="3600" b="1" dirty="0">
                <a:latin typeface="Arial Black" panose="020B0A04020102020204" pitchFamily="34" charset="0"/>
              </a:rPr>
              <a:t>mensaje del primer ángel nos manda a </a:t>
            </a:r>
            <a:r>
              <a:rPr lang="es-ES" sz="3600" b="1" u="sng" dirty="0">
                <a:latin typeface="Arial Black" panose="020B0A04020102020204" pitchFamily="34" charset="0"/>
              </a:rPr>
              <a:t>adorar al creador </a:t>
            </a:r>
            <a:r>
              <a:rPr lang="es-ES" sz="3600" b="1" dirty="0">
                <a:latin typeface="Arial Black" panose="020B0A04020102020204" pitchFamily="34" charset="0"/>
              </a:rPr>
              <a:t>del cielo, la tierra, el mar y las fuentes de las aguas: </a:t>
            </a:r>
          </a:p>
        </p:txBody>
      </p:sp>
    </p:spTree>
    <p:extLst>
      <p:ext uri="{BB962C8B-B14F-4D97-AF65-F5344CB8AC3E}">
        <p14:creationId xmlns:p14="http://schemas.microsoft.com/office/powerpoint/2010/main" val="725072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507002"/>
            <a:ext cx="1134858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u="sng" dirty="0" smtClean="0">
                <a:solidFill>
                  <a:srgbClr val="FF0000"/>
                </a:solidFill>
              </a:rPr>
              <a:t>Sexto</a:t>
            </a:r>
            <a:r>
              <a:rPr lang="es-ES" sz="6600" b="1" dirty="0">
                <a:solidFill>
                  <a:srgbClr val="002060"/>
                </a:solidFill>
              </a:rPr>
              <a:t>, el </a:t>
            </a:r>
            <a:r>
              <a:rPr lang="es-ES" sz="6600" b="1" dirty="0">
                <a:solidFill>
                  <a:srgbClr val="FF0000"/>
                </a:solidFill>
              </a:rPr>
              <a:t>cuarto mandamiento </a:t>
            </a:r>
            <a:r>
              <a:rPr lang="es-ES" sz="6600" b="1" dirty="0">
                <a:solidFill>
                  <a:srgbClr val="002060"/>
                </a:solidFill>
              </a:rPr>
              <a:t>entra en </a:t>
            </a:r>
            <a:r>
              <a:rPr lang="es-ES" sz="6600" b="1" dirty="0" smtClean="0">
                <a:solidFill>
                  <a:srgbClr val="002060"/>
                </a:solidFill>
              </a:rPr>
              <a:t>vigencia [retroactiva] para </a:t>
            </a:r>
            <a:r>
              <a:rPr lang="es-ES" sz="6600" b="1" dirty="0">
                <a:solidFill>
                  <a:srgbClr val="002060"/>
                </a:solidFill>
              </a:rPr>
              <a:t>Adán y Eva a partir de la </a:t>
            </a:r>
            <a:r>
              <a:rPr lang="es-ES" sz="6600" b="1" dirty="0">
                <a:solidFill>
                  <a:srgbClr val="FF0000"/>
                </a:solidFill>
              </a:rPr>
              <a:t>segunda semana </a:t>
            </a:r>
            <a:r>
              <a:rPr lang="es-ES" sz="6600" b="1" dirty="0">
                <a:solidFill>
                  <a:srgbClr val="002060"/>
                </a:solidFill>
              </a:rPr>
              <a:t>de la historia. Fíjese en el siguiente </a:t>
            </a:r>
            <a:r>
              <a:rPr lang="es-ES" sz="6600" b="1" dirty="0">
                <a:solidFill>
                  <a:srgbClr val="FF0000"/>
                </a:solidFill>
              </a:rPr>
              <a:t>orden de eventos</a:t>
            </a:r>
            <a:r>
              <a:rPr lang="es-ES" sz="6600" b="1" dirty="0">
                <a:solidFill>
                  <a:srgbClr val="002060"/>
                </a:solidFill>
              </a:rPr>
              <a:t>:</a:t>
            </a:r>
          </a:p>
        </p:txBody>
      </p:sp>
    </p:spTree>
    <p:extLst>
      <p:ext uri="{BB962C8B-B14F-4D97-AF65-F5344CB8AC3E}">
        <p14:creationId xmlns:p14="http://schemas.microsoft.com/office/powerpoint/2010/main" val="1553219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507002"/>
            <a:ext cx="1134858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a:pPr>
            <a:r>
              <a:rPr lang="es-ES" sz="5400" b="1" dirty="0" smtClean="0">
                <a:solidFill>
                  <a:srgbClr val="002060"/>
                </a:solidFill>
              </a:rPr>
              <a:t>Jesús </a:t>
            </a:r>
            <a:r>
              <a:rPr lang="es-ES" sz="5400" b="1" dirty="0" smtClean="0">
                <a:solidFill>
                  <a:srgbClr val="FF0000"/>
                </a:solidFill>
              </a:rPr>
              <a:t>trabajó </a:t>
            </a:r>
            <a:r>
              <a:rPr lang="es-ES" sz="5400" b="1" dirty="0">
                <a:solidFill>
                  <a:srgbClr val="FF0000"/>
                </a:solidFill>
              </a:rPr>
              <a:t>seis días y </a:t>
            </a:r>
            <a:r>
              <a:rPr lang="es-ES" sz="5400" b="1" dirty="0" smtClean="0">
                <a:solidFill>
                  <a:srgbClr val="FF0000"/>
                </a:solidFill>
              </a:rPr>
              <a:t>reposó </a:t>
            </a:r>
            <a:r>
              <a:rPr lang="es-ES" sz="5400" b="1" dirty="0">
                <a:solidFill>
                  <a:srgbClr val="FF0000"/>
                </a:solidFill>
              </a:rPr>
              <a:t>el séptimo </a:t>
            </a:r>
            <a:r>
              <a:rPr lang="es-ES" sz="5400" b="1" dirty="0">
                <a:solidFill>
                  <a:srgbClr val="002060"/>
                </a:solidFill>
              </a:rPr>
              <a:t>creando así la semana.</a:t>
            </a:r>
          </a:p>
          <a:p>
            <a:pPr marL="914400" indent="-914400">
              <a:buClr>
                <a:srgbClr val="FF0000"/>
              </a:buClr>
              <a:buFont typeface="+mj-lt"/>
              <a:buAutoNum type="arabicPeriod"/>
            </a:pPr>
            <a:r>
              <a:rPr lang="es-ES" sz="5400" b="1" dirty="0" smtClean="0">
                <a:solidFill>
                  <a:srgbClr val="002060"/>
                </a:solidFill>
              </a:rPr>
              <a:t>Después </a:t>
            </a:r>
            <a:r>
              <a:rPr lang="es-ES" sz="5400" b="1" dirty="0">
                <a:solidFill>
                  <a:srgbClr val="002060"/>
                </a:solidFill>
              </a:rPr>
              <a:t>de reposar el séptimo Jesús </a:t>
            </a:r>
            <a:r>
              <a:rPr lang="es-ES" sz="5400" b="1" dirty="0">
                <a:solidFill>
                  <a:srgbClr val="FF0000"/>
                </a:solidFill>
              </a:rPr>
              <a:t>lo bendijo y lo santificó</a:t>
            </a:r>
            <a:r>
              <a:rPr lang="es-ES" sz="5400" b="1" dirty="0">
                <a:solidFill>
                  <a:srgbClr val="002060"/>
                </a:solidFill>
              </a:rPr>
              <a:t>.</a:t>
            </a:r>
          </a:p>
          <a:p>
            <a:pPr marL="914400" indent="-914400">
              <a:buClr>
                <a:srgbClr val="FF0000"/>
              </a:buClr>
              <a:buFont typeface="+mj-lt"/>
              <a:buAutoNum type="arabicPeriod"/>
            </a:pPr>
            <a:r>
              <a:rPr lang="es-ES" sz="5400" b="1" dirty="0" smtClean="0">
                <a:solidFill>
                  <a:srgbClr val="002060"/>
                </a:solidFill>
              </a:rPr>
              <a:t>Jesús </a:t>
            </a:r>
            <a:r>
              <a:rPr lang="es-ES" sz="5400" b="1" dirty="0">
                <a:solidFill>
                  <a:srgbClr val="002060"/>
                </a:solidFill>
              </a:rPr>
              <a:t>luego le </a:t>
            </a:r>
            <a:r>
              <a:rPr lang="es-ES" sz="5400" b="1" dirty="0">
                <a:solidFill>
                  <a:srgbClr val="FF0000"/>
                </a:solidFill>
              </a:rPr>
              <a:t>entregó la semana a Adán y Eva </a:t>
            </a:r>
            <a:r>
              <a:rPr lang="es-ES" sz="5400" b="1" dirty="0">
                <a:solidFill>
                  <a:srgbClr val="002060"/>
                </a:solidFill>
              </a:rPr>
              <a:t>y sus descendientes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37654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927155"/>
            <a:ext cx="11348586"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startAt="4"/>
            </a:pPr>
            <a:r>
              <a:rPr lang="es-ES" sz="4800" b="1" dirty="0" smtClean="0">
                <a:solidFill>
                  <a:srgbClr val="002060"/>
                </a:solidFill>
              </a:rPr>
              <a:t>Adán </a:t>
            </a:r>
            <a:r>
              <a:rPr lang="es-ES" sz="4800" b="1" dirty="0">
                <a:solidFill>
                  <a:srgbClr val="002060"/>
                </a:solidFill>
              </a:rPr>
              <a:t>y Eva y sus descendientes debían entonces </a:t>
            </a:r>
            <a:r>
              <a:rPr lang="es-ES" sz="4800" b="1" dirty="0">
                <a:solidFill>
                  <a:srgbClr val="FF0000"/>
                </a:solidFill>
              </a:rPr>
              <a:t>trabajar seis </a:t>
            </a:r>
            <a:r>
              <a:rPr lang="es-ES" sz="4800" b="1" dirty="0">
                <a:solidFill>
                  <a:srgbClr val="002060"/>
                </a:solidFill>
              </a:rPr>
              <a:t>y </a:t>
            </a:r>
            <a:r>
              <a:rPr lang="es-ES" sz="4800" b="1" dirty="0">
                <a:solidFill>
                  <a:srgbClr val="FF0000"/>
                </a:solidFill>
              </a:rPr>
              <a:t>reposar el séptimo</a:t>
            </a:r>
            <a:r>
              <a:rPr lang="es-ES" sz="4800" b="1" dirty="0">
                <a:solidFill>
                  <a:srgbClr val="002060"/>
                </a:solidFill>
              </a:rPr>
              <a:t>, así como lo hizo Jesús </a:t>
            </a:r>
            <a:r>
              <a:rPr lang="es-ES" sz="4800" b="1" dirty="0" smtClean="0">
                <a:solidFill>
                  <a:srgbClr val="002060"/>
                </a:solidFill>
              </a:rPr>
              <a:t>[el creador] durante </a:t>
            </a:r>
            <a:r>
              <a:rPr lang="es-ES" sz="4800" b="1" dirty="0">
                <a:solidFill>
                  <a:srgbClr val="002060"/>
                </a:solidFill>
              </a:rPr>
              <a:t>la primera semana.</a:t>
            </a:r>
          </a:p>
          <a:p>
            <a:pPr marL="914400" indent="-914400">
              <a:buClr>
                <a:srgbClr val="FF0000"/>
              </a:buClr>
              <a:buFont typeface="+mj-lt"/>
              <a:buAutoNum type="arabicPeriod" startAt="4"/>
            </a:pPr>
            <a:r>
              <a:rPr lang="es-ES" sz="4800" b="1" dirty="0" smtClean="0">
                <a:solidFill>
                  <a:srgbClr val="002060"/>
                </a:solidFill>
              </a:rPr>
              <a:t>El </a:t>
            </a:r>
            <a:r>
              <a:rPr lang="es-ES" sz="4800" b="1" dirty="0">
                <a:solidFill>
                  <a:srgbClr val="002060"/>
                </a:solidFill>
              </a:rPr>
              <a:t>cuarto mandamiento se aplica a Adán y Eva </a:t>
            </a:r>
            <a:r>
              <a:rPr lang="es-ES" sz="4800" b="1" dirty="0">
                <a:solidFill>
                  <a:srgbClr val="FF0000"/>
                </a:solidFill>
              </a:rPr>
              <a:t>después que trabajaron </a:t>
            </a:r>
            <a:r>
              <a:rPr lang="es-ES" sz="4800" b="1" dirty="0">
                <a:solidFill>
                  <a:srgbClr val="002060"/>
                </a:solidFill>
              </a:rPr>
              <a:t>seis días:</a:t>
            </a:r>
          </a:p>
        </p:txBody>
      </p:sp>
    </p:spTree>
    <p:extLst>
      <p:ext uri="{BB962C8B-B14F-4D97-AF65-F5344CB8AC3E}">
        <p14:creationId xmlns:p14="http://schemas.microsoft.com/office/powerpoint/2010/main" val="73584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5165" y="873011"/>
            <a:ext cx="11373922"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Acuérdate del día sábado para santificarlo. </a:t>
            </a:r>
            <a:r>
              <a:rPr lang="es-ES" sz="4000" b="1" dirty="0">
                <a:solidFill>
                  <a:srgbClr val="FFFF00"/>
                </a:solidFill>
              </a:rPr>
              <a:t>Seis días </a:t>
            </a:r>
            <a:r>
              <a:rPr lang="es-ES" sz="4000" b="1" dirty="0">
                <a:solidFill>
                  <a:schemeClr val="bg1"/>
                </a:solidFill>
              </a:rPr>
              <a:t>trabajarás, y harás toda tu obra; más el </a:t>
            </a:r>
            <a:r>
              <a:rPr lang="es-ES" sz="4000" b="1" dirty="0">
                <a:solidFill>
                  <a:srgbClr val="FFFF00"/>
                </a:solidFill>
              </a:rPr>
              <a:t>séptimo día </a:t>
            </a:r>
            <a:r>
              <a:rPr lang="es-ES" sz="4000" b="1" dirty="0">
                <a:solidFill>
                  <a:schemeClr val="bg1"/>
                </a:solidFill>
              </a:rPr>
              <a:t>es </a:t>
            </a:r>
            <a:r>
              <a:rPr lang="es-ES" sz="4000" b="1" dirty="0">
                <a:solidFill>
                  <a:srgbClr val="FFFF00"/>
                </a:solidFill>
              </a:rPr>
              <a:t>sábado para Jehová tu Dios</a:t>
            </a:r>
            <a:r>
              <a:rPr lang="es-ES" sz="4000" b="1" dirty="0">
                <a:solidFill>
                  <a:schemeClr val="bg1"/>
                </a:solidFill>
              </a:rPr>
              <a:t>; no hagas en la obra alguna tú, ni tu hijo, ni tu hija, ni tu siervo, ni tu criada, ni tu bestia, ni tu extranjero que está dentro de tus puertas. </a:t>
            </a:r>
            <a:r>
              <a:rPr lang="es-ES" sz="4000" b="1" dirty="0">
                <a:solidFill>
                  <a:srgbClr val="FFFF00"/>
                </a:solidFill>
              </a:rPr>
              <a:t>Porque</a:t>
            </a:r>
            <a:r>
              <a:rPr lang="es-ES" sz="4000" b="1" dirty="0">
                <a:solidFill>
                  <a:schemeClr val="bg1"/>
                </a:solidFill>
              </a:rPr>
              <a:t> en </a:t>
            </a:r>
            <a:r>
              <a:rPr lang="es-ES" sz="4000" b="1" dirty="0">
                <a:solidFill>
                  <a:srgbClr val="FFFF00"/>
                </a:solidFill>
              </a:rPr>
              <a:t>seis días</a:t>
            </a:r>
            <a:r>
              <a:rPr lang="es-ES" sz="4000" b="1" dirty="0">
                <a:solidFill>
                  <a:schemeClr val="bg1"/>
                </a:solidFill>
              </a:rPr>
              <a:t> hizo Jehová los cielos y la tierra, el mar, y todas las cosas que en ellos hay, y reposó en el </a:t>
            </a:r>
            <a:r>
              <a:rPr lang="es-ES" sz="4000" b="1" dirty="0">
                <a:solidFill>
                  <a:srgbClr val="FFFF00"/>
                </a:solidFill>
              </a:rPr>
              <a:t>séptimo día</a:t>
            </a:r>
            <a:r>
              <a:rPr lang="es-ES" sz="4000" b="1" dirty="0">
                <a:solidFill>
                  <a:schemeClr val="bg1"/>
                </a:solidFill>
              </a:rPr>
              <a:t>; por tanto, Jehová bendijo el día de reposo y lo santificó.”</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Éxodo 20:8-11:</a:t>
            </a:r>
          </a:p>
        </p:txBody>
      </p:sp>
    </p:spTree>
    <p:extLst>
      <p:ext uri="{BB962C8B-B14F-4D97-AF65-F5344CB8AC3E}">
        <p14:creationId xmlns:p14="http://schemas.microsoft.com/office/powerpoint/2010/main" val="289687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507002"/>
            <a:ext cx="1062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smtClean="0">
                <a:solidFill>
                  <a:srgbClr val="FF0000"/>
                </a:solidFill>
              </a:rPr>
              <a:t>Séptimo</a:t>
            </a:r>
            <a:r>
              <a:rPr lang="es-ES" sz="5400" b="1" dirty="0">
                <a:solidFill>
                  <a:srgbClr val="002060"/>
                </a:solidFill>
              </a:rPr>
              <a:t>, Elena White creía firmemente que el sábado tuvo su origen en la creación, pero nunca cometió el </a:t>
            </a:r>
            <a:r>
              <a:rPr lang="es-ES" sz="5400" b="1" dirty="0">
                <a:solidFill>
                  <a:srgbClr val="FF0000"/>
                </a:solidFill>
              </a:rPr>
              <a:t>error teológico </a:t>
            </a:r>
            <a:r>
              <a:rPr lang="es-ES" sz="5400" b="1" dirty="0">
                <a:solidFill>
                  <a:srgbClr val="002060"/>
                </a:solidFill>
              </a:rPr>
              <a:t>de decir que Dios les </a:t>
            </a:r>
            <a:r>
              <a:rPr lang="es-ES" sz="5400" b="1" dirty="0">
                <a:solidFill>
                  <a:srgbClr val="FF0000"/>
                </a:solidFill>
              </a:rPr>
              <a:t>mandó</a:t>
            </a:r>
            <a:r>
              <a:rPr lang="es-ES" sz="5400" b="1" dirty="0">
                <a:solidFill>
                  <a:srgbClr val="002060"/>
                </a:solidFill>
              </a:rPr>
              <a:t> a Adán y Eva que guardaran el primer sábado de la historia:</a:t>
            </a:r>
          </a:p>
        </p:txBody>
      </p:sp>
    </p:spTree>
    <p:extLst>
      <p:ext uri="{BB962C8B-B14F-4D97-AF65-F5344CB8AC3E}">
        <p14:creationId xmlns:p14="http://schemas.microsoft.com/office/powerpoint/2010/main" val="479370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5165" y="873011"/>
            <a:ext cx="11373922" cy="5170646"/>
          </a:xfrm>
          <a:prstGeom prst="rect">
            <a:avLst/>
          </a:prstGeom>
          <a:noFill/>
        </p:spPr>
        <p:txBody>
          <a:bodyPr wrap="square" rtlCol="0">
            <a:spAutoFit/>
          </a:bodyPr>
          <a:lstStyle/>
          <a:p>
            <a:r>
              <a:rPr lang="es-ES" sz="6600" b="1" dirty="0">
                <a:solidFill>
                  <a:schemeClr val="bg1"/>
                </a:solidFill>
              </a:rPr>
              <a:t>“</a:t>
            </a:r>
            <a:r>
              <a:rPr lang="es-ES" sz="6600" b="1" dirty="0">
                <a:solidFill>
                  <a:srgbClr val="FFFF00"/>
                </a:solidFill>
              </a:rPr>
              <a:t>Después</a:t>
            </a:r>
            <a:r>
              <a:rPr lang="es-ES" sz="6600" b="1" dirty="0">
                <a:solidFill>
                  <a:schemeClr val="bg1"/>
                </a:solidFill>
              </a:rPr>
              <a:t> de descansar el séptimo día, Dios lo santificó; es decir, lo escogió y apartó como día de descanso para el hombre</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Patriarcas y Profetas, p. 28</a:t>
            </a:r>
          </a:p>
        </p:txBody>
      </p:sp>
    </p:spTree>
    <p:extLst>
      <p:ext uri="{BB962C8B-B14F-4D97-AF65-F5344CB8AC3E}">
        <p14:creationId xmlns:p14="http://schemas.microsoft.com/office/powerpoint/2010/main" val="2474523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5165" y="1300714"/>
            <a:ext cx="11373922" cy="5262979"/>
          </a:xfrm>
          <a:prstGeom prst="rect">
            <a:avLst/>
          </a:prstGeom>
          <a:noFill/>
        </p:spPr>
        <p:txBody>
          <a:bodyPr wrap="square" rtlCol="0">
            <a:spAutoFit/>
          </a:bodyPr>
          <a:lstStyle/>
          <a:p>
            <a:r>
              <a:rPr lang="es-ES" sz="4800" b="1" dirty="0">
                <a:solidFill>
                  <a:schemeClr val="bg1"/>
                </a:solidFill>
              </a:rPr>
              <a:t>“</a:t>
            </a:r>
            <a:r>
              <a:rPr lang="es-ES" sz="4800" b="1" dirty="0">
                <a:solidFill>
                  <a:srgbClr val="FFFF00"/>
                </a:solidFill>
              </a:rPr>
              <a:t>Por haber </a:t>
            </a:r>
            <a:r>
              <a:rPr lang="es-ES" sz="4800" b="1" dirty="0">
                <a:solidFill>
                  <a:schemeClr val="bg1"/>
                </a:solidFill>
              </a:rPr>
              <a:t>reposado en el sábado, ‘bendijo Dios el día séptimo y </a:t>
            </a:r>
            <a:r>
              <a:rPr lang="es-ES" sz="4800" b="1" dirty="0" err="1">
                <a:solidFill>
                  <a:schemeClr val="bg1"/>
                </a:solidFill>
              </a:rPr>
              <a:t>santificólo</a:t>
            </a:r>
            <a:r>
              <a:rPr lang="es-ES" sz="4800" b="1" dirty="0">
                <a:solidFill>
                  <a:schemeClr val="bg1"/>
                </a:solidFill>
              </a:rPr>
              <a:t>,’ es decir, que lo puso aparte para un uso santo. </a:t>
            </a:r>
            <a:r>
              <a:rPr lang="es-ES" sz="4800" b="1" dirty="0">
                <a:solidFill>
                  <a:srgbClr val="FFFF00"/>
                </a:solidFill>
              </a:rPr>
              <a:t>Lo dio a Adán [después que reposó] </a:t>
            </a:r>
            <a:r>
              <a:rPr lang="es-ES" sz="4800" b="1" dirty="0">
                <a:solidFill>
                  <a:schemeClr val="bg1"/>
                </a:solidFill>
              </a:rPr>
              <a:t>como día de descanso. Era un monumento recordativo de la obra de la creación, y así una señal del poder de Dios y de su amor</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Deseado de Todas las Gentes, p. 248</a:t>
            </a:r>
          </a:p>
        </p:txBody>
      </p:sp>
    </p:spTree>
    <p:extLst>
      <p:ext uri="{BB962C8B-B14F-4D97-AF65-F5344CB8AC3E}">
        <p14:creationId xmlns:p14="http://schemas.microsoft.com/office/powerpoint/2010/main" val="3534592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13677" y="1080335"/>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Dios le dio el sábado a Adán y Eva cuando los creó</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13677" y="328608"/>
            <a:ext cx="4666388" cy="584775"/>
          </a:xfrm>
          <a:prstGeom prst="rect">
            <a:avLst/>
          </a:prstGeom>
          <a:noFill/>
        </p:spPr>
        <p:txBody>
          <a:bodyPr wrap="square" rtlCol="0">
            <a:spAutoFit/>
          </a:bodyPr>
          <a:lstStyle/>
          <a:p>
            <a:pPr lvl="0">
              <a:defRPr/>
            </a:pPr>
            <a:r>
              <a:rPr lang="es-ES" sz="3200" dirty="0" err="1">
                <a:solidFill>
                  <a:schemeClr val="accent1">
                    <a:lumMod val="50000"/>
                  </a:schemeClr>
                </a:solidFill>
              </a:rPr>
              <a:t>shabbat</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255026"/>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Adán y Eva no guardaron el primer sábado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13677" y="5573058"/>
            <a:ext cx="4516263" cy="1077218"/>
          </a:xfrm>
          <a:prstGeom prst="rect">
            <a:avLst/>
          </a:prstGeom>
          <a:noFill/>
        </p:spPr>
        <p:txBody>
          <a:bodyPr wrap="square" rtlCol="0">
            <a:spAutoFit/>
          </a:bodyPr>
          <a:lstStyle/>
          <a:p>
            <a:pPr>
              <a:defRPr/>
            </a:pPr>
            <a:r>
              <a:rPr lang="es-ES" sz="3200" dirty="0">
                <a:solidFill>
                  <a:schemeClr val="accent1">
                    <a:lumMod val="50000"/>
                  </a:schemeClr>
                </a:solidFill>
              </a:rPr>
              <a:t>Jesús creó el sábado para sí </a:t>
            </a:r>
            <a:r>
              <a:rPr lang="es-ES" sz="3200" dirty="0" smtClean="0">
                <a:solidFill>
                  <a:schemeClr val="accent1">
                    <a:lumMod val="50000"/>
                  </a:schemeClr>
                </a:solidFill>
              </a:rPr>
              <a:t>mismo</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444552"/>
            <a:ext cx="4666388" cy="1569660"/>
          </a:xfrm>
          <a:prstGeom prst="rect">
            <a:avLst/>
          </a:prstGeom>
          <a:noFill/>
        </p:spPr>
        <p:txBody>
          <a:bodyPr wrap="square" rtlCol="0">
            <a:spAutoFit/>
          </a:bodyPr>
          <a:lstStyle/>
          <a:p>
            <a:pPr lvl="0">
              <a:defRPr/>
            </a:pPr>
            <a:r>
              <a:rPr lang="es-ES" sz="3200" dirty="0">
                <a:solidFill>
                  <a:schemeClr val="accent1">
                    <a:lumMod val="50000"/>
                  </a:schemeClr>
                </a:solidFill>
              </a:rPr>
              <a:t>El cuarto mandamiento entró en vigencia para Adán y Eva</a:t>
            </a:r>
          </a:p>
        </p:txBody>
      </p:sp>
      <p:sp>
        <p:nvSpPr>
          <p:cNvPr id="8" name="CuadroTexto 7">
            <a:extLst>
              <a:ext uri="{FF2B5EF4-FFF2-40B4-BE49-F238E27FC236}">
                <a16:creationId xmlns:a16="http://schemas.microsoft.com/office/drawing/2014/main" id="{DB4BBA2C-AD84-4635-BFED-A54A24D56E2B}"/>
              </a:ext>
            </a:extLst>
          </p:cNvPr>
          <p:cNvSpPr txBox="1"/>
          <p:nvPr/>
        </p:nvSpPr>
        <p:spPr>
          <a:xfrm>
            <a:off x="6922156" y="4341930"/>
            <a:ext cx="473241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70537" y="1328445"/>
            <a:ext cx="4835654"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cesar</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58496" y="351970"/>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Verdadero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58496" y="2270775"/>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Falso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50225" y="5256833"/>
            <a:ext cx="3790194"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Desde la segunda semana de la historia</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870537" y="3341669"/>
            <a:ext cx="483565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latin typeface="Calibri" panose="020F0502020204030204"/>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¿Por qué terminó Dios dos veces?</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507002"/>
            <a:ext cx="1062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smtClean="0">
                <a:solidFill>
                  <a:srgbClr val="002060"/>
                </a:solidFill>
              </a:rPr>
              <a:t>Al </a:t>
            </a:r>
            <a:r>
              <a:rPr lang="es-ES" sz="7200" b="1" dirty="0">
                <a:solidFill>
                  <a:srgbClr val="002060"/>
                </a:solidFill>
              </a:rPr>
              <a:t>leer el relato de la creación notamos algo </a:t>
            </a:r>
            <a:r>
              <a:rPr lang="es-ES" sz="7200" b="1" dirty="0">
                <a:solidFill>
                  <a:srgbClr val="FF0000"/>
                </a:solidFill>
              </a:rPr>
              <a:t>extraño</a:t>
            </a:r>
            <a:r>
              <a:rPr lang="es-ES" sz="7200" b="1" dirty="0">
                <a:solidFill>
                  <a:srgbClr val="002060"/>
                </a:solidFill>
              </a:rPr>
              <a:t>. El texto nos dice que Dios </a:t>
            </a:r>
            <a:r>
              <a:rPr lang="es-ES" sz="7200" b="1" dirty="0">
                <a:solidFill>
                  <a:srgbClr val="FF0000"/>
                </a:solidFill>
              </a:rPr>
              <a:t>acabó</a:t>
            </a:r>
            <a:r>
              <a:rPr lang="es-ES" sz="7200" b="1" dirty="0">
                <a:solidFill>
                  <a:srgbClr val="002060"/>
                </a:solidFill>
              </a:rPr>
              <a:t> su obra </a:t>
            </a:r>
            <a:r>
              <a:rPr lang="es-ES" sz="7200" b="1" dirty="0">
                <a:solidFill>
                  <a:srgbClr val="FF0000"/>
                </a:solidFill>
              </a:rPr>
              <a:t>dos veces</a:t>
            </a:r>
            <a:r>
              <a:rPr lang="es-ES" sz="7200" b="1" dirty="0">
                <a:solidFill>
                  <a:srgbClr val="002060"/>
                </a:solidFill>
              </a:rPr>
              <a:t>:</a:t>
            </a:r>
          </a:p>
        </p:txBody>
      </p:sp>
    </p:spTree>
    <p:extLst>
      <p:ext uri="{BB962C8B-B14F-4D97-AF65-F5344CB8AC3E}">
        <p14:creationId xmlns:p14="http://schemas.microsoft.com/office/powerpoint/2010/main" val="3815355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6768" y="571676"/>
            <a:ext cx="11047477"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Esta referencia al creador en el mensaje del primer ángel hace necesario regresar a los primeros dos capítulos de Génesis. Vamos a buscar la respuesta a tres preguntas en el relato de la creación</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30335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5238" y="742838"/>
            <a:ext cx="11761835"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a:t>
            </a:r>
            <a:r>
              <a:rPr lang="es-ES" sz="4400" b="1" dirty="0">
                <a:solidFill>
                  <a:srgbClr val="FFFF00"/>
                </a:solidFill>
              </a:rPr>
              <a:t>vio Dios </a:t>
            </a:r>
            <a:r>
              <a:rPr lang="es-ES" sz="4400" b="1" dirty="0">
                <a:solidFill>
                  <a:schemeClr val="bg1"/>
                </a:solidFill>
              </a:rPr>
              <a:t>todo lo que había hecho, y he aquí que era bueno en gran manera. Y fue la tarde y la mañana el día sexto. Fueron, pues, </a:t>
            </a:r>
            <a:r>
              <a:rPr lang="es-ES" sz="4400" b="1" dirty="0">
                <a:solidFill>
                  <a:srgbClr val="FFFF00"/>
                </a:solidFill>
              </a:rPr>
              <a:t>acabados [</a:t>
            </a:r>
            <a:r>
              <a:rPr lang="es-ES" sz="4400" b="1" i="1" dirty="0" err="1">
                <a:solidFill>
                  <a:srgbClr val="FFFF00"/>
                </a:solidFill>
              </a:rPr>
              <a:t>kalah</a:t>
            </a:r>
            <a:r>
              <a:rPr lang="es-ES" sz="4400" b="1" dirty="0">
                <a:solidFill>
                  <a:srgbClr val="FFFF00"/>
                </a:solidFill>
              </a:rPr>
              <a:t>]</a:t>
            </a:r>
            <a:r>
              <a:rPr lang="es-ES" sz="4400" b="1" dirty="0">
                <a:solidFill>
                  <a:schemeClr val="bg1"/>
                </a:solidFill>
              </a:rPr>
              <a:t> los cielos y la tierra, y todo el ejército de ellos. </a:t>
            </a:r>
            <a:r>
              <a:rPr lang="es-ES" sz="4400" b="1" dirty="0">
                <a:solidFill>
                  <a:srgbClr val="FF0000"/>
                </a:solidFill>
              </a:rPr>
              <a:t>2</a:t>
            </a:r>
            <a:r>
              <a:rPr lang="es-ES" sz="4400" b="1" dirty="0">
                <a:solidFill>
                  <a:schemeClr val="bg1"/>
                </a:solidFill>
              </a:rPr>
              <a:t> Y </a:t>
            </a:r>
            <a:r>
              <a:rPr lang="es-ES" sz="4400" b="1" dirty="0">
                <a:solidFill>
                  <a:srgbClr val="FFFF00"/>
                </a:solidFill>
              </a:rPr>
              <a:t>acabó [</a:t>
            </a:r>
            <a:r>
              <a:rPr lang="es-ES" sz="4400" b="1" i="1" dirty="0" err="1">
                <a:solidFill>
                  <a:srgbClr val="FFFF00"/>
                </a:solidFill>
              </a:rPr>
              <a:t>kalah</a:t>
            </a:r>
            <a:r>
              <a:rPr lang="es-ES" sz="4400" b="1" dirty="0">
                <a:solidFill>
                  <a:srgbClr val="FFFF00"/>
                </a:solidFill>
              </a:rPr>
              <a:t>] </a:t>
            </a:r>
            <a:r>
              <a:rPr lang="es-ES" sz="4400" b="1" dirty="0">
                <a:solidFill>
                  <a:schemeClr val="bg1"/>
                </a:solidFill>
              </a:rPr>
              <a:t>Dios en el día séptimo la obra que hizo; y reposó el día séptimo de toda la obra que hizo. </a:t>
            </a:r>
            <a:r>
              <a:rPr lang="es-ES" sz="4400" b="1" dirty="0">
                <a:solidFill>
                  <a:srgbClr val="FF0000"/>
                </a:solidFill>
              </a:rPr>
              <a:t>3</a:t>
            </a:r>
            <a:r>
              <a:rPr lang="es-ES" sz="4400" b="1" dirty="0">
                <a:solidFill>
                  <a:schemeClr val="bg1"/>
                </a:solidFill>
              </a:rPr>
              <a:t> Y bendijo Dios al día séptimo, y lo santificó, porque en él reposó de toda la obra que había hecho en la creación.”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1:31-2:3:</a:t>
            </a:r>
          </a:p>
        </p:txBody>
      </p:sp>
    </p:spTree>
    <p:extLst>
      <p:ext uri="{BB962C8B-B14F-4D97-AF65-F5344CB8AC3E}">
        <p14:creationId xmlns:p14="http://schemas.microsoft.com/office/powerpoint/2010/main" val="3221454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507002"/>
            <a:ext cx="1062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¿Cómo es posible acabar algo </a:t>
            </a:r>
            <a:r>
              <a:rPr lang="es-ES" sz="7200" b="1" dirty="0">
                <a:solidFill>
                  <a:srgbClr val="FF0000"/>
                </a:solidFill>
              </a:rPr>
              <a:t>dos veces</a:t>
            </a:r>
            <a:r>
              <a:rPr lang="es-ES" sz="7200" b="1" dirty="0">
                <a:solidFill>
                  <a:srgbClr val="002060"/>
                </a:solidFill>
              </a:rPr>
              <a:t>? Tal vez una ilustración ayude a comprender </a:t>
            </a:r>
            <a:r>
              <a:rPr lang="es-ES" sz="7200" b="1" dirty="0" smtClean="0">
                <a:solidFill>
                  <a:srgbClr val="002060"/>
                </a:solidFill>
              </a:rPr>
              <a:t>cómo </a:t>
            </a:r>
            <a:r>
              <a:rPr lang="es-ES" sz="7200" b="1" dirty="0">
                <a:solidFill>
                  <a:srgbClr val="002060"/>
                </a:solidFill>
              </a:rPr>
              <a:t>es posible.</a:t>
            </a:r>
          </a:p>
        </p:txBody>
      </p:sp>
    </p:spTree>
    <p:extLst>
      <p:ext uri="{BB962C8B-B14F-4D97-AF65-F5344CB8AC3E}">
        <p14:creationId xmlns:p14="http://schemas.microsoft.com/office/powerpoint/2010/main" val="1263095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1" y="29948"/>
            <a:ext cx="11713028"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Imaginémonos a </a:t>
            </a:r>
            <a:r>
              <a:rPr lang="es-ES" sz="4000" b="1" dirty="0">
                <a:solidFill>
                  <a:srgbClr val="FF0000"/>
                </a:solidFill>
              </a:rPr>
              <a:t>un artista </a:t>
            </a:r>
            <a:r>
              <a:rPr lang="es-ES" sz="4000" b="1" dirty="0">
                <a:solidFill>
                  <a:srgbClr val="002060"/>
                </a:solidFill>
              </a:rPr>
              <a:t>pintando una obra maestra de la naturaleza. El </a:t>
            </a:r>
            <a:r>
              <a:rPr lang="es-ES" sz="4000" b="1" dirty="0">
                <a:solidFill>
                  <a:srgbClr val="FF0000"/>
                </a:solidFill>
              </a:rPr>
              <a:t>primer día </a:t>
            </a:r>
            <a:r>
              <a:rPr lang="es-ES" sz="4000" b="1" dirty="0">
                <a:solidFill>
                  <a:srgbClr val="002060"/>
                </a:solidFill>
              </a:rPr>
              <a:t>el artista prepara el marco, le engrapa el lienzo y le añade algunos colores de trasfondo. Cuando termina su obra el primer día echa un paso atrás y dice: ‘me quedó bueno.’ El </a:t>
            </a:r>
            <a:r>
              <a:rPr lang="es-ES" sz="4000" b="1" dirty="0">
                <a:solidFill>
                  <a:srgbClr val="FF0000"/>
                </a:solidFill>
              </a:rPr>
              <a:t>segundo día </a:t>
            </a:r>
            <a:r>
              <a:rPr lang="es-ES" sz="4000" b="1" dirty="0">
                <a:solidFill>
                  <a:srgbClr val="002060"/>
                </a:solidFill>
              </a:rPr>
              <a:t>el artista pinta un cielo azul con algunas nubecillas y al final del segundo día de trabajo echa un paso atrás y dice: ‘me quedó bueno.’ El </a:t>
            </a:r>
            <a:r>
              <a:rPr lang="es-ES" sz="4000" b="1" dirty="0">
                <a:solidFill>
                  <a:srgbClr val="FF0000"/>
                </a:solidFill>
              </a:rPr>
              <a:t>tercer día</a:t>
            </a:r>
            <a:r>
              <a:rPr lang="es-ES" sz="4000" b="1" dirty="0">
                <a:solidFill>
                  <a:srgbClr val="002060"/>
                </a:solidFill>
              </a:rPr>
              <a:t> el maestro pinta unos árboles llenos de fruto, campos llenos de pasto verde y hermosas flores y al terminar el día de trabajo dice: ‘me quedó bueno.’</a:t>
            </a:r>
          </a:p>
        </p:txBody>
      </p:sp>
    </p:spTree>
    <p:extLst>
      <p:ext uri="{BB962C8B-B14F-4D97-AF65-F5344CB8AC3E}">
        <p14:creationId xmlns:p14="http://schemas.microsoft.com/office/powerpoint/2010/main" val="3259273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1" y="29948"/>
            <a:ext cx="11713028"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El </a:t>
            </a:r>
            <a:r>
              <a:rPr lang="es-ES" sz="4000" b="1" dirty="0">
                <a:solidFill>
                  <a:srgbClr val="FF0000"/>
                </a:solidFill>
              </a:rPr>
              <a:t>cuarto día </a:t>
            </a:r>
            <a:r>
              <a:rPr lang="es-ES" sz="4000" b="1" dirty="0">
                <a:solidFill>
                  <a:srgbClr val="002060"/>
                </a:solidFill>
              </a:rPr>
              <a:t>el artista pinta en el cielo un sol radiante y una luna opaca y al final del día echa un paso atrás y dice: ‘me quedó bueno.’ El </a:t>
            </a:r>
            <a:r>
              <a:rPr lang="es-ES" sz="4000" b="1" dirty="0">
                <a:solidFill>
                  <a:srgbClr val="FF0000"/>
                </a:solidFill>
              </a:rPr>
              <a:t>quinto día </a:t>
            </a:r>
            <a:r>
              <a:rPr lang="es-ES" sz="4000" b="1" dirty="0">
                <a:solidFill>
                  <a:srgbClr val="002060"/>
                </a:solidFill>
              </a:rPr>
              <a:t>el artista pinta algunos pájaros en los árboles, aves surcando los cielos y unos peces saltando del agua y al terminar el día echa un paso atrás y dice ‘me quedó bueno.’ El </a:t>
            </a:r>
            <a:r>
              <a:rPr lang="es-ES" sz="4000" b="1" dirty="0">
                <a:solidFill>
                  <a:srgbClr val="FF0000"/>
                </a:solidFill>
              </a:rPr>
              <a:t>sexto día </a:t>
            </a:r>
            <a:r>
              <a:rPr lang="es-ES" sz="4000" b="1" dirty="0">
                <a:solidFill>
                  <a:srgbClr val="002060"/>
                </a:solidFill>
              </a:rPr>
              <a:t>el maestro pinta toda clase de animales terrestres y un hombre y una mujer parados en medio de la espectacular escena, le da los toques finales a la obra, echa un paso atrás y dice: ‘me quedó bueno en gran manera.’</a:t>
            </a:r>
          </a:p>
        </p:txBody>
      </p:sp>
    </p:spTree>
    <p:extLst>
      <p:ext uri="{BB962C8B-B14F-4D97-AF65-F5344CB8AC3E}">
        <p14:creationId xmlns:p14="http://schemas.microsoft.com/office/powerpoint/2010/main" val="2502069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9" y="368502"/>
            <a:ext cx="1171302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FF0000"/>
                </a:solidFill>
              </a:rPr>
              <a:t>¿Ha terminado el artista la obra? </a:t>
            </a:r>
            <a:r>
              <a:rPr lang="es-ES" sz="4400" b="1" dirty="0">
                <a:solidFill>
                  <a:srgbClr val="002060"/>
                </a:solidFill>
              </a:rPr>
              <a:t>¡Sí y no! En efecto terminó la obra de pintar el cuadro, pero aún falta algo, </a:t>
            </a:r>
            <a:r>
              <a:rPr lang="es-ES" sz="4400" b="1" dirty="0">
                <a:solidFill>
                  <a:srgbClr val="FF0000"/>
                </a:solidFill>
              </a:rPr>
              <a:t>la firma del que lo pintó</a:t>
            </a:r>
            <a:r>
              <a:rPr lang="es-ES" sz="4400" b="1" dirty="0">
                <a:solidFill>
                  <a:srgbClr val="002060"/>
                </a:solidFill>
              </a:rPr>
              <a:t>. Sin la firma cualquiera podría reclamar la obra como suya. Asimismo, Dios concluyó su majestuosa obra de la creación el sexto día y el séptimo día le puso su firma. Sería una falsificación que otro le pusiera su firma a lo que Dios hizo. </a:t>
            </a:r>
            <a:r>
              <a:rPr lang="es-ES" sz="4400" b="1" u="sng" dirty="0">
                <a:solidFill>
                  <a:srgbClr val="002060"/>
                </a:solidFill>
              </a:rPr>
              <a:t>¡Esto es precisamente lo que ha hecho la bestia!</a:t>
            </a:r>
          </a:p>
        </p:txBody>
      </p:sp>
    </p:spTree>
    <p:extLst>
      <p:ext uri="{BB962C8B-B14F-4D97-AF65-F5344CB8AC3E}">
        <p14:creationId xmlns:p14="http://schemas.microsoft.com/office/powerpoint/2010/main" val="1919863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¿Por qué no hubo tarde y mañana?</a:t>
            </a:r>
          </a:p>
        </p:txBody>
      </p:sp>
    </p:spTree>
    <p:extLst>
      <p:ext uri="{BB962C8B-B14F-4D97-AF65-F5344CB8AC3E}">
        <p14:creationId xmlns:p14="http://schemas.microsoft.com/office/powerpoint/2010/main" val="966656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El relato de la creación nos dice que </a:t>
            </a:r>
            <a:r>
              <a:rPr lang="es-ES" sz="5400" b="1" dirty="0">
                <a:solidFill>
                  <a:srgbClr val="FF0000"/>
                </a:solidFill>
              </a:rPr>
              <a:t>cada día tuvo </a:t>
            </a:r>
            <a:r>
              <a:rPr lang="es-ES" sz="5400" b="1" dirty="0">
                <a:solidFill>
                  <a:srgbClr val="002060"/>
                </a:solidFill>
              </a:rPr>
              <a:t>tarde y mañana </a:t>
            </a:r>
            <a:r>
              <a:rPr lang="es-ES" sz="5400" b="1" dirty="0">
                <a:solidFill>
                  <a:srgbClr val="FF0000"/>
                </a:solidFill>
              </a:rPr>
              <a:t>menos el séptimo</a:t>
            </a:r>
            <a:r>
              <a:rPr lang="es-ES" sz="5400" b="1" dirty="0">
                <a:solidFill>
                  <a:srgbClr val="002060"/>
                </a:solidFill>
              </a:rPr>
              <a:t>. ¿La pregunta es, </a:t>
            </a:r>
            <a:r>
              <a:rPr lang="es-ES" sz="5400" b="1" dirty="0">
                <a:solidFill>
                  <a:srgbClr val="FF0000"/>
                </a:solidFill>
              </a:rPr>
              <a:t>por qué</a:t>
            </a:r>
            <a:r>
              <a:rPr lang="es-ES" sz="5400" b="1" dirty="0">
                <a:solidFill>
                  <a:srgbClr val="002060"/>
                </a:solidFill>
              </a:rPr>
              <a:t>? ¿Será que a </a:t>
            </a:r>
            <a:r>
              <a:rPr lang="es-ES" sz="5400" b="1" dirty="0">
                <a:solidFill>
                  <a:srgbClr val="FF0000"/>
                </a:solidFill>
              </a:rPr>
              <a:t>Moisés se le olvidó </a:t>
            </a:r>
            <a:r>
              <a:rPr lang="es-ES" sz="5400" b="1" dirty="0">
                <a:solidFill>
                  <a:srgbClr val="002060"/>
                </a:solidFill>
              </a:rPr>
              <a:t>incluir la fórmula ‘y fue las tarde y la mañana del día séptimo’ o habrá una razón más profunda?</a:t>
            </a:r>
            <a:endParaRPr lang="es-ES" sz="5400" b="1" dirty="0">
              <a:solidFill>
                <a:srgbClr val="FF0000"/>
              </a:solidFill>
            </a:endParaRPr>
          </a:p>
        </p:txBody>
      </p:sp>
    </p:spTree>
    <p:extLst>
      <p:ext uri="{BB962C8B-B14F-4D97-AF65-F5344CB8AC3E}">
        <p14:creationId xmlns:p14="http://schemas.microsoft.com/office/powerpoint/2010/main" val="3768395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002060"/>
                </a:solidFill>
              </a:rPr>
              <a:t>Para contestar esta pregunta </a:t>
            </a:r>
            <a:r>
              <a:rPr lang="es-ES" sz="7200" b="1" dirty="0">
                <a:solidFill>
                  <a:srgbClr val="FF0000"/>
                </a:solidFill>
              </a:rPr>
              <a:t>debemos recordar </a:t>
            </a:r>
            <a:r>
              <a:rPr lang="es-ES" sz="7200" b="1" dirty="0">
                <a:solidFill>
                  <a:srgbClr val="002060"/>
                </a:solidFill>
              </a:rPr>
              <a:t>que según el debatiente evangélico la palabra </a:t>
            </a:r>
            <a:r>
              <a:rPr lang="es-ES" sz="7200" b="1" i="1" dirty="0" err="1">
                <a:solidFill>
                  <a:srgbClr val="FF0000"/>
                </a:solidFill>
              </a:rPr>
              <a:t>shabbat</a:t>
            </a:r>
            <a:r>
              <a:rPr lang="es-ES" sz="7200" b="1" dirty="0">
                <a:solidFill>
                  <a:srgbClr val="002060"/>
                </a:solidFill>
              </a:rPr>
              <a:t> significa ‘</a:t>
            </a:r>
            <a:r>
              <a:rPr lang="es-ES" sz="7200" b="1" dirty="0">
                <a:solidFill>
                  <a:srgbClr val="FF0000"/>
                </a:solidFill>
              </a:rPr>
              <a:t>cesar</a:t>
            </a:r>
            <a:r>
              <a:rPr lang="es-ES" sz="7200" b="1" dirty="0">
                <a:solidFill>
                  <a:srgbClr val="002060"/>
                </a:solidFill>
              </a:rPr>
              <a:t>’.</a:t>
            </a:r>
            <a:endParaRPr lang="es-ES" sz="7200" b="1" dirty="0">
              <a:solidFill>
                <a:srgbClr val="FF0000"/>
              </a:solidFill>
            </a:endParaRPr>
          </a:p>
        </p:txBody>
      </p:sp>
    </p:spTree>
    <p:extLst>
      <p:ext uri="{BB962C8B-B14F-4D97-AF65-F5344CB8AC3E}">
        <p14:creationId xmlns:p14="http://schemas.microsoft.com/office/powerpoint/2010/main" val="2511094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Como hemos indicado anteriormente, la primera semana le </a:t>
            </a:r>
            <a:r>
              <a:rPr lang="es-ES" sz="5400" b="1" dirty="0">
                <a:solidFill>
                  <a:srgbClr val="FF0000"/>
                </a:solidFill>
              </a:rPr>
              <a:t>pertenece a Dios</a:t>
            </a:r>
            <a:r>
              <a:rPr lang="es-ES" sz="5400" b="1" dirty="0">
                <a:solidFill>
                  <a:srgbClr val="002060"/>
                </a:solidFill>
              </a:rPr>
              <a:t>. Dios fue el que trabajó seis y reposó el séptimo y después de cesar el séptimo día, </a:t>
            </a:r>
            <a:r>
              <a:rPr lang="es-ES" sz="5400" b="1" dirty="0">
                <a:solidFill>
                  <a:srgbClr val="FF0000"/>
                </a:solidFill>
              </a:rPr>
              <a:t>no comenzó un nuevo ciclo</a:t>
            </a:r>
            <a:r>
              <a:rPr lang="es-ES" sz="5400" b="1" dirty="0">
                <a:solidFill>
                  <a:srgbClr val="002060"/>
                </a:solidFill>
              </a:rPr>
              <a:t> </a:t>
            </a:r>
            <a:r>
              <a:rPr lang="es-ES" sz="5400" b="1" dirty="0" smtClean="0">
                <a:solidFill>
                  <a:srgbClr val="002060"/>
                </a:solidFill>
              </a:rPr>
              <a:t>[de creación de siete días]. </a:t>
            </a:r>
            <a:endParaRPr lang="es-ES" sz="5400" b="1" dirty="0">
              <a:solidFill>
                <a:srgbClr val="FF0000"/>
              </a:solidFill>
            </a:endParaRPr>
          </a:p>
        </p:txBody>
      </p:sp>
    </p:spTree>
    <p:extLst>
      <p:ext uri="{BB962C8B-B14F-4D97-AF65-F5344CB8AC3E}">
        <p14:creationId xmlns:p14="http://schemas.microsoft.com/office/powerpoint/2010/main" val="2475021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Dicho de otra forma: Cuando Dios cesó de crear el séptimo día, </a:t>
            </a:r>
            <a:r>
              <a:rPr lang="es-ES" sz="5400" b="1" dirty="0" smtClean="0">
                <a:solidFill>
                  <a:srgbClr val="FF0000"/>
                </a:solidFill>
              </a:rPr>
              <a:t>continuó cesando</a:t>
            </a:r>
            <a:r>
              <a:rPr lang="es-ES" sz="5400" b="1" dirty="0" smtClean="0">
                <a:solidFill>
                  <a:srgbClr val="002060"/>
                </a:solidFill>
              </a:rPr>
              <a:t> pues </a:t>
            </a:r>
            <a:r>
              <a:rPr lang="es-ES" sz="5400" b="1" dirty="0">
                <a:solidFill>
                  <a:srgbClr val="002060"/>
                </a:solidFill>
              </a:rPr>
              <a:t>no comenzó un nuevo ciclo </a:t>
            </a:r>
            <a:r>
              <a:rPr lang="es-ES" sz="5400" b="1" dirty="0" smtClean="0">
                <a:solidFill>
                  <a:srgbClr val="002060"/>
                </a:solidFill>
              </a:rPr>
              <a:t>de </a:t>
            </a:r>
            <a:r>
              <a:rPr lang="es-ES" sz="5400" b="1" dirty="0">
                <a:solidFill>
                  <a:srgbClr val="002060"/>
                </a:solidFill>
              </a:rPr>
              <a:t>siete el siguiente día. </a:t>
            </a:r>
            <a:r>
              <a:rPr lang="es-ES" sz="5400" b="1" dirty="0">
                <a:solidFill>
                  <a:srgbClr val="FF0000"/>
                </a:solidFill>
              </a:rPr>
              <a:t>Hasta el </a:t>
            </a:r>
            <a:r>
              <a:rPr lang="es-ES" sz="5400" b="1" dirty="0" smtClean="0">
                <a:solidFill>
                  <a:srgbClr val="FF0000"/>
                </a:solidFill>
              </a:rPr>
              <a:t>día </a:t>
            </a:r>
            <a:r>
              <a:rPr lang="es-ES" sz="5400" b="1" dirty="0">
                <a:solidFill>
                  <a:srgbClr val="FF0000"/>
                </a:solidFill>
              </a:rPr>
              <a:t>de hoy </a:t>
            </a:r>
            <a:r>
              <a:rPr lang="es-ES" sz="5400" b="1" dirty="0">
                <a:solidFill>
                  <a:srgbClr val="002060"/>
                </a:solidFill>
              </a:rPr>
              <a:t>ha estado cesando de su obra de creación pues no ha creado más.</a:t>
            </a:r>
            <a:endParaRPr lang="es-ES" sz="5400" b="1" dirty="0">
              <a:solidFill>
                <a:srgbClr val="FF0000"/>
              </a:solidFill>
            </a:endParaRPr>
          </a:p>
        </p:txBody>
      </p:sp>
    </p:spTree>
    <p:extLst>
      <p:ext uri="{BB962C8B-B14F-4D97-AF65-F5344CB8AC3E}">
        <p14:creationId xmlns:p14="http://schemas.microsoft.com/office/powerpoint/2010/main" val="102715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6117" y="682038"/>
            <a:ext cx="1060834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FF0000"/>
                </a:solidFill>
              </a:rPr>
              <a:t>#</a:t>
            </a:r>
            <a:r>
              <a:rPr lang="es-ES" sz="4800" b="1" dirty="0">
                <a:solidFill>
                  <a:srgbClr val="FF0000"/>
                </a:solidFill>
              </a:rPr>
              <a:t>1: </a:t>
            </a:r>
            <a:r>
              <a:rPr lang="es-ES" sz="4800" b="1" dirty="0">
                <a:solidFill>
                  <a:srgbClr val="002060"/>
                </a:solidFill>
              </a:rPr>
              <a:t>¿Por qué no hay en el relato de la creación un </a:t>
            </a:r>
            <a:r>
              <a:rPr lang="es-ES" sz="4800" b="1" dirty="0">
                <a:solidFill>
                  <a:srgbClr val="FF0000"/>
                </a:solidFill>
              </a:rPr>
              <a:t>mandato explícito </a:t>
            </a:r>
            <a:r>
              <a:rPr lang="es-ES" sz="4800" b="1" dirty="0">
                <a:solidFill>
                  <a:srgbClr val="002060"/>
                </a:solidFill>
              </a:rPr>
              <a:t>de Dios para que Adán y Eva </a:t>
            </a:r>
            <a:r>
              <a:rPr lang="es-ES" sz="4800" b="1" dirty="0">
                <a:solidFill>
                  <a:srgbClr val="FF0000"/>
                </a:solidFill>
              </a:rPr>
              <a:t>cesaran</a:t>
            </a:r>
            <a:r>
              <a:rPr lang="es-ES" sz="4800" b="1" dirty="0">
                <a:solidFill>
                  <a:srgbClr val="002060"/>
                </a:solidFill>
              </a:rPr>
              <a:t> el sábado?</a:t>
            </a:r>
          </a:p>
          <a:p>
            <a:r>
              <a:rPr lang="es-ES" sz="4800" b="1" dirty="0">
                <a:solidFill>
                  <a:srgbClr val="FF0000"/>
                </a:solidFill>
              </a:rPr>
              <a:t>#2: </a:t>
            </a:r>
            <a:r>
              <a:rPr lang="es-ES" sz="4800" b="1" dirty="0">
                <a:solidFill>
                  <a:srgbClr val="002060"/>
                </a:solidFill>
              </a:rPr>
              <a:t>¿Por qué no tuvo el séptimo día ‘</a:t>
            </a:r>
            <a:r>
              <a:rPr lang="es-ES" sz="4800" b="1" dirty="0">
                <a:solidFill>
                  <a:srgbClr val="FF0000"/>
                </a:solidFill>
              </a:rPr>
              <a:t>tarde y mañana</a:t>
            </a:r>
            <a:r>
              <a:rPr lang="es-ES" sz="4800" b="1" dirty="0" smtClean="0">
                <a:solidFill>
                  <a:srgbClr val="002060"/>
                </a:solidFill>
              </a:rPr>
              <a:t>’?</a:t>
            </a:r>
            <a:endParaRPr lang="es-ES" sz="4800" b="1" dirty="0">
              <a:solidFill>
                <a:srgbClr val="002060"/>
              </a:solidFill>
            </a:endParaRPr>
          </a:p>
          <a:p>
            <a:r>
              <a:rPr lang="es-ES" sz="4800" b="1" dirty="0">
                <a:solidFill>
                  <a:srgbClr val="FF0000"/>
                </a:solidFill>
              </a:rPr>
              <a:t>#3: </a:t>
            </a:r>
            <a:r>
              <a:rPr lang="es-ES" sz="4800" b="1" dirty="0">
                <a:solidFill>
                  <a:srgbClr val="002060"/>
                </a:solidFill>
              </a:rPr>
              <a:t>¿Por qué dice el relato que Dios terminó su obra </a:t>
            </a:r>
            <a:r>
              <a:rPr lang="es-ES" sz="4800" b="1" dirty="0">
                <a:solidFill>
                  <a:srgbClr val="FF0000"/>
                </a:solidFill>
              </a:rPr>
              <a:t>dos veces</a:t>
            </a:r>
            <a:r>
              <a:rPr lang="es-ES" sz="4800" b="1" dirty="0">
                <a:solidFill>
                  <a:srgbClr val="002060"/>
                </a:solidFill>
              </a:rPr>
              <a:t>?</a:t>
            </a:r>
          </a:p>
        </p:txBody>
      </p:sp>
    </p:spTree>
    <p:extLst>
      <p:ext uri="{BB962C8B-B14F-4D97-AF65-F5344CB8AC3E}">
        <p14:creationId xmlns:p14="http://schemas.microsoft.com/office/powerpoint/2010/main" val="3986343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634180" y="1639336"/>
            <a:ext cx="10486103" cy="120032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¿Y el hombre qué?</a:t>
            </a:r>
          </a:p>
        </p:txBody>
      </p:sp>
    </p:spTree>
    <p:extLst>
      <p:ext uri="{BB962C8B-B14F-4D97-AF65-F5344CB8AC3E}">
        <p14:creationId xmlns:p14="http://schemas.microsoft.com/office/powerpoint/2010/main" val="3869559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62542" y="183836"/>
            <a:ext cx="10736827"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¿Significa la </a:t>
            </a:r>
            <a:r>
              <a:rPr lang="es-ES" sz="6000" b="1" dirty="0">
                <a:solidFill>
                  <a:srgbClr val="FF0000"/>
                </a:solidFill>
              </a:rPr>
              <a:t>ausencia de la fórmula </a:t>
            </a:r>
            <a:r>
              <a:rPr lang="es-ES" sz="6000" b="1" dirty="0">
                <a:solidFill>
                  <a:srgbClr val="002060"/>
                </a:solidFill>
              </a:rPr>
              <a:t>‘fue la tarde y la mañana del día séptimo’ que el séptimo día nunca concluyó y que nosotros los seres humanos estamos viviendo aún en el día séptimo? ¡Claro que no!</a:t>
            </a:r>
            <a:endParaRPr lang="es-ES" sz="5400" b="1" dirty="0">
              <a:solidFill>
                <a:srgbClr val="FF0000"/>
              </a:solidFill>
            </a:endParaRPr>
          </a:p>
        </p:txBody>
      </p:sp>
    </p:spTree>
    <p:extLst>
      <p:ext uri="{BB962C8B-B14F-4D97-AF65-F5344CB8AC3E}">
        <p14:creationId xmlns:p14="http://schemas.microsoft.com/office/powerpoint/2010/main" val="82141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7637" y="337725"/>
            <a:ext cx="1073682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000" b="1" dirty="0">
                <a:solidFill>
                  <a:srgbClr val="002060"/>
                </a:solidFill>
              </a:rPr>
              <a:t>El </a:t>
            </a:r>
            <a:r>
              <a:rPr lang="es-ES" sz="4000" b="1" dirty="0">
                <a:solidFill>
                  <a:srgbClr val="FF0000"/>
                </a:solidFill>
              </a:rPr>
              <a:t>cuarto mandamiento </a:t>
            </a:r>
            <a:r>
              <a:rPr lang="es-ES" sz="4000" b="1" dirty="0">
                <a:solidFill>
                  <a:srgbClr val="002060"/>
                </a:solidFill>
              </a:rPr>
              <a:t>dice explícitamente que </a:t>
            </a:r>
            <a:r>
              <a:rPr lang="es-ES" sz="4000" b="1" dirty="0">
                <a:solidFill>
                  <a:srgbClr val="FF0000"/>
                </a:solidFill>
              </a:rPr>
              <a:t>Dios trabajó seis y reposó </a:t>
            </a:r>
            <a:r>
              <a:rPr lang="es-ES" sz="4000" b="1" dirty="0">
                <a:solidFill>
                  <a:srgbClr val="002060"/>
                </a:solidFill>
              </a:rPr>
              <a:t>el séptimo. El mismo mandamiento indica que </a:t>
            </a:r>
            <a:r>
              <a:rPr lang="es-ES" sz="4000" b="1" dirty="0">
                <a:solidFill>
                  <a:srgbClr val="FF0000"/>
                </a:solidFill>
              </a:rPr>
              <a:t>Adán y Eva </a:t>
            </a:r>
            <a:r>
              <a:rPr lang="es-ES" sz="4000" b="1" dirty="0">
                <a:solidFill>
                  <a:srgbClr val="002060"/>
                </a:solidFill>
              </a:rPr>
              <a:t>habían de trabajar los seis días de la </a:t>
            </a:r>
            <a:r>
              <a:rPr lang="es-ES" sz="4000" b="1" dirty="0">
                <a:solidFill>
                  <a:srgbClr val="FF0000"/>
                </a:solidFill>
              </a:rPr>
              <a:t>segunda semana </a:t>
            </a:r>
            <a:r>
              <a:rPr lang="es-ES" sz="4000" b="1" dirty="0">
                <a:solidFill>
                  <a:srgbClr val="002060"/>
                </a:solidFill>
              </a:rPr>
              <a:t>para reposar el siguiente séptimo siguiendo </a:t>
            </a:r>
            <a:r>
              <a:rPr lang="es-ES" sz="4000" b="1" dirty="0">
                <a:solidFill>
                  <a:srgbClr val="FF0000"/>
                </a:solidFill>
              </a:rPr>
              <a:t>el ejemplo del Creador</a:t>
            </a:r>
            <a:r>
              <a:rPr lang="es-ES" sz="4000" b="1" dirty="0">
                <a:solidFill>
                  <a:srgbClr val="002060"/>
                </a:solidFill>
              </a:rPr>
              <a:t>. Y el mandamiento le ordena al hombre a </a:t>
            </a:r>
            <a:r>
              <a:rPr lang="es-ES" sz="4000" b="1" dirty="0">
                <a:solidFill>
                  <a:srgbClr val="FF0000"/>
                </a:solidFill>
              </a:rPr>
              <a:t>continuar este ciclo semanal </a:t>
            </a:r>
            <a:r>
              <a:rPr lang="es-ES" sz="4000" b="1" dirty="0">
                <a:solidFill>
                  <a:srgbClr val="002060"/>
                </a:solidFill>
              </a:rPr>
              <a:t>perpetuamente. Así es que el séptimo día no tuvo tarde ni mañana para Dios, </a:t>
            </a:r>
            <a:r>
              <a:rPr lang="es-ES" sz="4000" b="1" dirty="0">
                <a:solidFill>
                  <a:srgbClr val="FF0000"/>
                </a:solidFill>
              </a:rPr>
              <a:t>pero </a:t>
            </a:r>
            <a:r>
              <a:rPr lang="es-ES" sz="4000" b="1" dirty="0" smtClean="0">
                <a:solidFill>
                  <a:srgbClr val="FF0000"/>
                </a:solidFill>
              </a:rPr>
              <a:t>sí </a:t>
            </a:r>
            <a:r>
              <a:rPr lang="es-ES" sz="4000" b="1" dirty="0">
                <a:solidFill>
                  <a:srgbClr val="FF0000"/>
                </a:solidFill>
              </a:rPr>
              <a:t>lo tuvo para el hombre.</a:t>
            </a:r>
            <a:endParaRPr lang="es-ES" sz="3600" b="1" dirty="0">
              <a:solidFill>
                <a:srgbClr val="FF0000"/>
              </a:solidFill>
            </a:endParaRPr>
          </a:p>
        </p:txBody>
      </p:sp>
    </p:spTree>
    <p:extLst>
      <p:ext uri="{BB962C8B-B14F-4D97-AF65-F5344CB8AC3E}">
        <p14:creationId xmlns:p14="http://schemas.microsoft.com/office/powerpoint/2010/main" val="1247852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7637" y="337725"/>
            <a:ext cx="1073682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000" b="1" dirty="0">
                <a:solidFill>
                  <a:srgbClr val="FF0000"/>
                </a:solidFill>
              </a:rPr>
              <a:t>Dios le mandó al hombre que cesara cada séptimo día para conmemorar el reposo original del Creador</a:t>
            </a:r>
            <a:r>
              <a:rPr lang="es-ES" sz="4000" b="1" dirty="0" smtClean="0">
                <a:solidFill>
                  <a:srgbClr val="FF0000"/>
                </a:solidFill>
              </a:rPr>
              <a:t>:</a:t>
            </a:r>
          </a:p>
          <a:p>
            <a:pPr>
              <a:buClr>
                <a:srgbClr val="FFFF00"/>
              </a:buClr>
            </a:pPr>
            <a:r>
              <a:rPr lang="es-ES" sz="4000" b="1" dirty="0">
                <a:solidFill>
                  <a:srgbClr val="002060"/>
                </a:solidFill>
              </a:rPr>
              <a:t>“Los primeros seis días de la semana fueron dados al hombre para su trabajo, porque Dios empleó el mismo período de la primera semana en la obra de la creación. El séptimo día el hombre ha de abstenerse de trabajar </a:t>
            </a:r>
            <a:r>
              <a:rPr lang="es-ES" sz="4000" b="1" u="sng" dirty="0">
                <a:solidFill>
                  <a:srgbClr val="002060"/>
                </a:solidFill>
              </a:rPr>
              <a:t>para conmemorar </a:t>
            </a:r>
            <a:r>
              <a:rPr lang="es-ES" sz="4000" b="1" dirty="0">
                <a:solidFill>
                  <a:srgbClr val="002060"/>
                </a:solidFill>
              </a:rPr>
              <a:t>el </a:t>
            </a:r>
            <a:r>
              <a:rPr lang="es-ES" sz="4000" b="1" u="sng" dirty="0">
                <a:solidFill>
                  <a:srgbClr val="002060"/>
                </a:solidFill>
              </a:rPr>
              <a:t>reposo del Creador</a:t>
            </a:r>
            <a:r>
              <a:rPr lang="es-ES" sz="4000" b="1" dirty="0">
                <a:solidFill>
                  <a:srgbClr val="002060"/>
                </a:solidFill>
              </a:rPr>
              <a:t>.” </a:t>
            </a:r>
            <a:r>
              <a:rPr lang="es-ES" sz="4000" b="1" i="1" dirty="0">
                <a:solidFill>
                  <a:srgbClr val="7030A0"/>
                </a:solidFill>
              </a:rPr>
              <a:t>Patriarcas y Profetas, p. 102</a:t>
            </a:r>
          </a:p>
        </p:txBody>
      </p:sp>
    </p:spTree>
    <p:extLst>
      <p:ext uri="{BB962C8B-B14F-4D97-AF65-F5344CB8AC3E}">
        <p14:creationId xmlns:p14="http://schemas.microsoft.com/office/powerpoint/2010/main" val="3078446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7637" y="337725"/>
            <a:ext cx="11408592"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000" b="1" dirty="0">
                <a:solidFill>
                  <a:srgbClr val="002060"/>
                </a:solidFill>
              </a:rPr>
              <a:t>¿Pero, por qué lo que Dios hizo </a:t>
            </a:r>
            <a:r>
              <a:rPr lang="es-ES" sz="4000" b="1" dirty="0">
                <a:solidFill>
                  <a:srgbClr val="FF0000"/>
                </a:solidFill>
              </a:rPr>
              <a:t>una sola vez al principio</a:t>
            </a:r>
            <a:r>
              <a:rPr lang="es-ES" sz="4000" b="1" dirty="0">
                <a:solidFill>
                  <a:srgbClr val="002060"/>
                </a:solidFill>
              </a:rPr>
              <a:t> (trabajar seis y reposar el séptimo) debía el hombre celebrarlo </a:t>
            </a:r>
            <a:r>
              <a:rPr lang="es-ES" sz="4000" b="1" dirty="0">
                <a:solidFill>
                  <a:srgbClr val="FF0000"/>
                </a:solidFill>
              </a:rPr>
              <a:t>semanalmente</a:t>
            </a:r>
            <a:r>
              <a:rPr lang="es-ES" sz="4000" b="1" dirty="0">
                <a:solidFill>
                  <a:srgbClr val="002060"/>
                </a:solidFill>
              </a:rPr>
              <a:t>? Por la misma razón que observamos el día de la independencia </a:t>
            </a:r>
            <a:r>
              <a:rPr lang="es-ES" sz="4000" b="1" dirty="0" smtClean="0">
                <a:solidFill>
                  <a:srgbClr val="002060"/>
                </a:solidFill>
              </a:rPr>
              <a:t>dominicana el 27 de febrero de cada </a:t>
            </a:r>
            <a:r>
              <a:rPr lang="es-ES" sz="4000" b="1" dirty="0">
                <a:solidFill>
                  <a:srgbClr val="002060"/>
                </a:solidFill>
              </a:rPr>
              <a:t>año para conmemorar </a:t>
            </a:r>
            <a:r>
              <a:rPr lang="es-ES" sz="4000" b="1" dirty="0" smtClean="0">
                <a:solidFill>
                  <a:srgbClr val="002060"/>
                </a:solidFill>
              </a:rPr>
              <a:t>el  fin del proceso que llevó al cañonazo del 27 de febrero de 1844. </a:t>
            </a:r>
            <a:r>
              <a:rPr lang="es-ES" sz="4000" b="1" dirty="0">
                <a:solidFill>
                  <a:srgbClr val="002060"/>
                </a:solidFill>
              </a:rPr>
              <a:t>Cada </a:t>
            </a:r>
            <a:r>
              <a:rPr lang="es-ES" sz="4000" b="1" dirty="0" smtClean="0">
                <a:solidFill>
                  <a:srgbClr val="002060"/>
                </a:solidFill>
              </a:rPr>
              <a:t>27 de febrero celebramos el </a:t>
            </a:r>
            <a:r>
              <a:rPr lang="es-ES" sz="4000" b="1" dirty="0">
                <a:solidFill>
                  <a:srgbClr val="002060"/>
                </a:solidFill>
              </a:rPr>
              <a:t>evento original y semanalmente cesamos de trabajar para conmemorar también un evento </a:t>
            </a:r>
            <a:r>
              <a:rPr lang="es-ES" sz="4000" b="1" dirty="0" smtClean="0">
                <a:solidFill>
                  <a:srgbClr val="002060"/>
                </a:solidFill>
              </a:rPr>
              <a:t>original de creación.</a:t>
            </a:r>
            <a:endParaRPr lang="es-ES" sz="3600" b="1" dirty="0">
              <a:solidFill>
                <a:srgbClr val="FF0000"/>
              </a:solidFill>
            </a:endParaRPr>
          </a:p>
        </p:txBody>
      </p:sp>
    </p:spTree>
    <p:extLst>
      <p:ext uri="{BB962C8B-B14F-4D97-AF65-F5344CB8AC3E}">
        <p14:creationId xmlns:p14="http://schemas.microsoft.com/office/powerpoint/2010/main" val="1897831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evidencia bíblica</a:t>
            </a:r>
            <a:endParaRPr lang="es-ES" sz="66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1188963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777591"/>
            <a:ext cx="11536515" cy="5016758"/>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8000" b="1" dirty="0" smtClean="0">
                <a:solidFill>
                  <a:srgbClr val="002060"/>
                </a:solidFill>
              </a:rPr>
              <a:t>¿Dónde </a:t>
            </a:r>
            <a:r>
              <a:rPr lang="es-ES" sz="8000" b="1" dirty="0">
                <a:solidFill>
                  <a:srgbClr val="002060"/>
                </a:solidFill>
              </a:rPr>
              <a:t>se encuentra la evidencia bíblica que respalda lo que acabamos de decir?</a:t>
            </a:r>
          </a:p>
        </p:txBody>
      </p:sp>
    </p:spTree>
    <p:extLst>
      <p:ext uri="{BB962C8B-B14F-4D97-AF65-F5344CB8AC3E}">
        <p14:creationId xmlns:p14="http://schemas.microsoft.com/office/powerpoint/2010/main" val="6908699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9190" y="1452627"/>
            <a:ext cx="11539897"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Fueron, pues, </a:t>
            </a:r>
            <a:r>
              <a:rPr lang="es-ES" sz="5400" b="1" dirty="0">
                <a:solidFill>
                  <a:srgbClr val="FFFF00"/>
                </a:solidFill>
              </a:rPr>
              <a:t>acabados</a:t>
            </a:r>
            <a:r>
              <a:rPr lang="es-ES" sz="5400" b="1" dirty="0">
                <a:solidFill>
                  <a:schemeClr val="bg1"/>
                </a:solidFill>
              </a:rPr>
              <a:t> los cielos y la tierra, y todo el ejército de ellos. </a:t>
            </a:r>
            <a:r>
              <a:rPr lang="es-ES" sz="5400" b="1" dirty="0" smtClean="0">
                <a:solidFill>
                  <a:schemeClr val="bg1"/>
                </a:solidFill>
              </a:rPr>
              <a:t>Y </a:t>
            </a:r>
            <a:r>
              <a:rPr lang="es-ES" sz="5400" b="1" dirty="0">
                <a:solidFill>
                  <a:srgbClr val="FFFF00"/>
                </a:solidFill>
              </a:rPr>
              <a:t>acabó</a:t>
            </a:r>
            <a:r>
              <a:rPr lang="es-ES" sz="5400" b="1" dirty="0">
                <a:solidFill>
                  <a:schemeClr val="bg1"/>
                </a:solidFill>
              </a:rPr>
              <a:t> Dios en el día séptimo la obra que hizo; y </a:t>
            </a:r>
            <a:r>
              <a:rPr lang="es-ES" sz="5400" b="1" dirty="0">
                <a:solidFill>
                  <a:srgbClr val="FFFF00"/>
                </a:solidFill>
              </a:rPr>
              <a:t>reposó [cesó] </a:t>
            </a:r>
            <a:r>
              <a:rPr lang="es-ES" sz="5400" b="1" dirty="0">
                <a:solidFill>
                  <a:schemeClr val="bg1"/>
                </a:solidFill>
              </a:rPr>
              <a:t>el día séptimo de toda la obra que hizo.”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2:1, 2:</a:t>
            </a:r>
          </a:p>
        </p:txBody>
      </p:sp>
    </p:spTree>
    <p:extLst>
      <p:ext uri="{BB962C8B-B14F-4D97-AF65-F5344CB8AC3E}">
        <p14:creationId xmlns:p14="http://schemas.microsoft.com/office/powerpoint/2010/main" val="1632977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220" y="1113414"/>
            <a:ext cx="11539897"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Pero los que hemos creído entramos en su reposo, de tal manera que dijo: Por tanto, juré en mi ira, no entrarán en mi reposo; aunque </a:t>
            </a:r>
            <a:r>
              <a:rPr lang="es-ES" sz="5400" b="1" dirty="0">
                <a:solidFill>
                  <a:srgbClr val="FFFF00"/>
                </a:solidFill>
              </a:rPr>
              <a:t>las obras suyas </a:t>
            </a:r>
            <a:r>
              <a:rPr lang="es-ES" sz="5400" b="1" u="sng" dirty="0">
                <a:solidFill>
                  <a:srgbClr val="FFFF00"/>
                </a:solidFill>
              </a:rPr>
              <a:t>estaban acabadas </a:t>
            </a:r>
            <a:r>
              <a:rPr lang="es-ES" sz="5400" b="1" dirty="0">
                <a:solidFill>
                  <a:srgbClr val="FFFF00"/>
                </a:solidFill>
              </a:rPr>
              <a:t>desde la fundación del mundo</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Hebreos 4:3:</a:t>
            </a:r>
          </a:p>
        </p:txBody>
      </p:sp>
    </p:spTree>
    <p:extLst>
      <p:ext uri="{BB962C8B-B14F-4D97-AF65-F5344CB8AC3E}">
        <p14:creationId xmlns:p14="http://schemas.microsoft.com/office/powerpoint/2010/main" val="10609154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El sustentador</a:t>
            </a:r>
          </a:p>
        </p:txBody>
      </p:sp>
    </p:spTree>
    <p:extLst>
      <p:ext uri="{BB962C8B-B14F-4D97-AF65-F5344CB8AC3E}">
        <p14:creationId xmlns:p14="http://schemas.microsoft.com/office/powerpoint/2010/main" val="260161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68502"/>
            <a:ext cx="1171302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Concerniente a la </a:t>
            </a:r>
            <a:r>
              <a:rPr lang="es-ES" sz="5400" b="1" dirty="0">
                <a:solidFill>
                  <a:srgbClr val="FF0000"/>
                </a:solidFill>
              </a:rPr>
              <a:t>primera pregunta </a:t>
            </a:r>
            <a:r>
              <a:rPr lang="es-ES" sz="5400" b="1" dirty="0">
                <a:solidFill>
                  <a:srgbClr val="002060"/>
                </a:solidFill>
              </a:rPr>
              <a:t>la Biblia da </a:t>
            </a:r>
            <a:r>
              <a:rPr lang="es-ES" sz="5400" b="1" dirty="0">
                <a:solidFill>
                  <a:srgbClr val="FF0000"/>
                </a:solidFill>
              </a:rPr>
              <a:t>razones muy claras </a:t>
            </a:r>
            <a:r>
              <a:rPr lang="es-ES" sz="5400" b="1" dirty="0">
                <a:solidFill>
                  <a:srgbClr val="002060"/>
                </a:solidFill>
              </a:rPr>
              <a:t>por las cuales Dios </a:t>
            </a:r>
            <a:r>
              <a:rPr lang="es-ES" sz="5400" b="1" dirty="0">
                <a:solidFill>
                  <a:srgbClr val="FF0000"/>
                </a:solidFill>
              </a:rPr>
              <a:t>no les mandó </a:t>
            </a:r>
            <a:r>
              <a:rPr lang="es-ES" sz="5400" b="1" dirty="0">
                <a:solidFill>
                  <a:srgbClr val="002060"/>
                </a:solidFill>
              </a:rPr>
              <a:t>a Adán y Eva que cesaran el séptimo día de la </a:t>
            </a:r>
            <a:r>
              <a:rPr lang="es-ES" sz="5400" b="1" dirty="0">
                <a:solidFill>
                  <a:srgbClr val="FF0000"/>
                </a:solidFill>
              </a:rPr>
              <a:t>primera semana. </a:t>
            </a:r>
            <a:r>
              <a:rPr lang="es-ES" sz="5400" b="1" dirty="0">
                <a:solidFill>
                  <a:srgbClr val="002060"/>
                </a:solidFill>
              </a:rPr>
              <a:t>Ya daremos las razones, pero antes debemos considerar cuatro puntos fundamentales:</a:t>
            </a:r>
            <a:endParaRPr lang="es-ES" sz="5400" b="1" dirty="0" smtClean="0">
              <a:solidFill>
                <a:srgbClr val="002060"/>
              </a:solidFill>
            </a:endParaRPr>
          </a:p>
        </p:txBody>
      </p:sp>
    </p:spTree>
    <p:extLst>
      <p:ext uri="{BB962C8B-B14F-4D97-AF65-F5344CB8AC3E}">
        <p14:creationId xmlns:p14="http://schemas.microsoft.com/office/powerpoint/2010/main" val="4170889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220" y="1423130"/>
            <a:ext cx="11539897"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Mi Padre hasta ahora </a:t>
            </a:r>
            <a:r>
              <a:rPr lang="es-ES" sz="5400" b="1" dirty="0">
                <a:solidFill>
                  <a:srgbClr val="FFFF00"/>
                </a:solidFill>
              </a:rPr>
              <a:t>trabaja</a:t>
            </a:r>
            <a:r>
              <a:rPr lang="es-ES" sz="5400" b="1" dirty="0">
                <a:solidFill>
                  <a:schemeClr val="bg1"/>
                </a:solidFill>
              </a:rPr>
              <a:t>, y yo </a:t>
            </a:r>
            <a:r>
              <a:rPr lang="es-ES" sz="5400" b="1" dirty="0">
                <a:solidFill>
                  <a:srgbClr val="FFFF00"/>
                </a:solidFill>
              </a:rPr>
              <a:t>trabajo</a:t>
            </a:r>
            <a:r>
              <a:rPr lang="es-ES" sz="5400" b="1" dirty="0">
                <a:solidFill>
                  <a:schemeClr val="bg1"/>
                </a:solidFill>
              </a:rPr>
              <a:t>.” “Me es necesario </a:t>
            </a:r>
            <a:r>
              <a:rPr lang="es-ES" sz="5400" b="1" dirty="0">
                <a:solidFill>
                  <a:srgbClr val="FFFF00"/>
                </a:solidFill>
              </a:rPr>
              <a:t>hacer las obras</a:t>
            </a:r>
            <a:r>
              <a:rPr lang="es-ES" sz="5400" b="1" dirty="0">
                <a:solidFill>
                  <a:schemeClr val="bg1"/>
                </a:solidFill>
              </a:rPr>
              <a:t> del que me envió, entre tanto que el </a:t>
            </a:r>
            <a:r>
              <a:rPr lang="es-ES" sz="5400" b="1" dirty="0">
                <a:solidFill>
                  <a:srgbClr val="FFFF00"/>
                </a:solidFill>
              </a:rPr>
              <a:t>día</a:t>
            </a:r>
            <a:r>
              <a:rPr lang="es-ES" sz="5400" b="1" dirty="0">
                <a:solidFill>
                  <a:schemeClr val="bg1"/>
                </a:solidFill>
              </a:rPr>
              <a:t> dura [</a:t>
            </a:r>
            <a:r>
              <a:rPr lang="es-ES" sz="5400" b="1" dirty="0">
                <a:solidFill>
                  <a:srgbClr val="FFFF00"/>
                </a:solidFill>
              </a:rPr>
              <a:t>su ministerio se componía de doce horas</a:t>
            </a:r>
            <a:r>
              <a:rPr lang="es-ES" sz="5400" b="1" dirty="0">
                <a:solidFill>
                  <a:schemeClr val="bg1"/>
                </a:solidFill>
              </a:rPr>
              <a:t>]; la </a:t>
            </a:r>
            <a:r>
              <a:rPr lang="es-ES" sz="5400" b="1" dirty="0">
                <a:solidFill>
                  <a:srgbClr val="FFFF00"/>
                </a:solidFill>
              </a:rPr>
              <a:t>noche</a:t>
            </a:r>
            <a:r>
              <a:rPr lang="es-ES" sz="5400" b="1" dirty="0">
                <a:solidFill>
                  <a:schemeClr val="bg1"/>
                </a:solidFill>
              </a:rPr>
              <a:t> viene, cuando </a:t>
            </a:r>
            <a:r>
              <a:rPr lang="es-ES" sz="5400" b="1" dirty="0">
                <a:solidFill>
                  <a:srgbClr val="FFFF00"/>
                </a:solidFill>
              </a:rPr>
              <a:t>nadie puede trabajar</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Que hacemos entonces con Juan 5:17, 18 a donde Jesús dijo:</a:t>
            </a:r>
          </a:p>
        </p:txBody>
      </p:sp>
    </p:spTree>
    <p:extLst>
      <p:ext uri="{BB962C8B-B14F-4D97-AF65-F5344CB8AC3E}">
        <p14:creationId xmlns:p14="http://schemas.microsoft.com/office/powerpoint/2010/main" val="33524313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383524"/>
            <a:ext cx="105211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¿Acaso esto no indica que el Padre y el Hijo ambos seguían trabajando </a:t>
            </a:r>
            <a:r>
              <a:rPr lang="es-ES" sz="6000" b="1" dirty="0" smtClean="0">
                <a:solidFill>
                  <a:srgbClr val="002060"/>
                </a:solidFill>
              </a:rPr>
              <a:t>[creando] cuando </a:t>
            </a:r>
            <a:r>
              <a:rPr lang="es-ES" sz="6000" b="1" dirty="0">
                <a:solidFill>
                  <a:srgbClr val="002060"/>
                </a:solidFill>
              </a:rPr>
              <a:t>Jesús estuvo en la tierra? ¡La respuesta es no! Elena White explicó lo que Jesús quiso decir:</a:t>
            </a:r>
          </a:p>
        </p:txBody>
      </p:sp>
    </p:spTree>
    <p:extLst>
      <p:ext uri="{BB962C8B-B14F-4D97-AF65-F5344CB8AC3E}">
        <p14:creationId xmlns:p14="http://schemas.microsoft.com/office/powerpoint/2010/main" val="3846095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694" y="1096799"/>
            <a:ext cx="11081982" cy="4708981"/>
          </a:xfrm>
          <a:prstGeom prst="rect">
            <a:avLst/>
          </a:prstGeom>
          <a:noFill/>
        </p:spPr>
        <p:txBody>
          <a:bodyPr wrap="square" rtlCol="0">
            <a:spAutoFit/>
          </a:bodyPr>
          <a:lstStyle/>
          <a:p>
            <a:r>
              <a:rPr lang="es-ES" sz="6000" b="1" dirty="0">
                <a:solidFill>
                  <a:schemeClr val="bg1"/>
                </a:solidFill>
              </a:rPr>
              <a:t>“Aun cuando Dios </a:t>
            </a:r>
            <a:r>
              <a:rPr lang="es-ES" sz="6000" b="1" dirty="0">
                <a:solidFill>
                  <a:srgbClr val="FFFF00"/>
                </a:solidFill>
              </a:rPr>
              <a:t>ha cesado su obra de crear</a:t>
            </a:r>
            <a:r>
              <a:rPr lang="es-ES" sz="6000" b="1" dirty="0">
                <a:solidFill>
                  <a:schemeClr val="bg1"/>
                </a:solidFill>
              </a:rPr>
              <a:t>, está sustentando continuamente y usando como siervos suyos las cosas que ha hecho</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Manuscrito 4, 1882</a:t>
            </a:r>
          </a:p>
        </p:txBody>
      </p:sp>
    </p:spTree>
    <p:extLst>
      <p:ext uri="{BB962C8B-B14F-4D97-AF65-F5344CB8AC3E}">
        <p14:creationId xmlns:p14="http://schemas.microsoft.com/office/powerpoint/2010/main" val="1335336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694" y="1096799"/>
            <a:ext cx="11081982" cy="3785652"/>
          </a:xfrm>
          <a:prstGeom prst="rect">
            <a:avLst/>
          </a:prstGeom>
          <a:noFill/>
        </p:spPr>
        <p:txBody>
          <a:bodyPr wrap="square" rtlCol="0">
            <a:spAutoFit/>
          </a:bodyPr>
          <a:lstStyle/>
          <a:p>
            <a:r>
              <a:rPr lang="es-ES" sz="6000" b="1" dirty="0">
                <a:solidFill>
                  <a:schemeClr val="bg1"/>
                </a:solidFill>
              </a:rPr>
              <a:t>“Dios </a:t>
            </a:r>
            <a:r>
              <a:rPr lang="es-ES" sz="6000" b="1" dirty="0">
                <a:solidFill>
                  <a:srgbClr val="FFFF00"/>
                </a:solidFill>
              </a:rPr>
              <a:t>ha terminado su obra creativa</a:t>
            </a:r>
            <a:r>
              <a:rPr lang="es-ES" sz="6000" b="1" dirty="0">
                <a:solidFill>
                  <a:schemeClr val="bg1"/>
                </a:solidFill>
              </a:rPr>
              <a:t>, pero aun dispensa su energía para </a:t>
            </a:r>
            <a:r>
              <a:rPr lang="es-ES" sz="6000" b="1" dirty="0">
                <a:solidFill>
                  <a:srgbClr val="FFFF00"/>
                </a:solidFill>
              </a:rPr>
              <a:t>sustentar</a:t>
            </a:r>
            <a:r>
              <a:rPr lang="es-ES" sz="6000" b="1" dirty="0">
                <a:solidFill>
                  <a:schemeClr val="bg1"/>
                </a:solidFill>
              </a:rPr>
              <a:t> los objetos de su creación</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Signs of the Times, </a:t>
            </a:r>
            <a:r>
              <a:rPr lang="en-US" sz="3600" b="1" dirty="0" err="1">
                <a:solidFill>
                  <a:srgbClr val="FF0000"/>
                </a:solidFill>
                <a:latin typeface="Arial Black" panose="020B0A04020102020204" pitchFamily="34" charset="0"/>
              </a:rPr>
              <a:t>marzo</a:t>
            </a:r>
            <a:r>
              <a:rPr lang="en-US" sz="3600" b="1" dirty="0">
                <a:solidFill>
                  <a:srgbClr val="FF0000"/>
                </a:solidFill>
                <a:latin typeface="Arial Black" panose="020B0A04020102020204" pitchFamily="34" charset="0"/>
              </a:rPr>
              <a:t> 20, 1884</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720275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70198" y="742838"/>
            <a:ext cx="11081982" cy="5909310"/>
          </a:xfrm>
          <a:prstGeom prst="rect">
            <a:avLst/>
          </a:prstGeom>
          <a:noFill/>
        </p:spPr>
        <p:txBody>
          <a:bodyPr wrap="square" rtlCol="0">
            <a:spAutoFit/>
          </a:bodyPr>
          <a:lstStyle/>
          <a:p>
            <a:r>
              <a:rPr lang="es-ES" sz="5400" b="1" dirty="0">
                <a:solidFill>
                  <a:schemeClr val="bg1"/>
                </a:solidFill>
              </a:rPr>
              <a:t>“En cuanto </a:t>
            </a:r>
            <a:r>
              <a:rPr lang="es-ES" sz="5400" b="1" dirty="0">
                <a:solidFill>
                  <a:srgbClr val="FFFF00"/>
                </a:solidFill>
              </a:rPr>
              <a:t>se refiere a este mundo</a:t>
            </a:r>
            <a:r>
              <a:rPr lang="es-ES" sz="5400" b="1" dirty="0">
                <a:solidFill>
                  <a:schemeClr val="bg1"/>
                </a:solidFill>
              </a:rPr>
              <a:t>, la obra de la creación de Dios </a:t>
            </a:r>
            <a:r>
              <a:rPr lang="es-ES" sz="5400" b="1" dirty="0">
                <a:solidFill>
                  <a:srgbClr val="FFFF00"/>
                </a:solidFill>
              </a:rPr>
              <a:t>está terminada</a:t>
            </a:r>
            <a:r>
              <a:rPr lang="es-ES" sz="5400" b="1" dirty="0">
                <a:solidFill>
                  <a:schemeClr val="bg1"/>
                </a:solidFill>
              </a:rPr>
              <a:t>, pues fueron ‘acabadas las obras desde el principio del mundo’ (Hebreos 4:3). Pero su energía sigue ejerciendo su influencia para </a:t>
            </a:r>
            <a:r>
              <a:rPr lang="es-ES" sz="5400" b="1" dirty="0">
                <a:solidFill>
                  <a:srgbClr val="FFFF00"/>
                </a:solidFill>
              </a:rPr>
              <a:t>sustentar</a:t>
            </a:r>
            <a:r>
              <a:rPr lang="es-ES" sz="5400" b="1" dirty="0">
                <a:solidFill>
                  <a:schemeClr val="bg1"/>
                </a:solidFill>
              </a:rPr>
              <a:t> los objetos de su creación</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Patriarcas y Profetas, p. 107</a:t>
            </a:r>
          </a:p>
        </p:txBody>
      </p:sp>
    </p:spTree>
    <p:extLst>
      <p:ext uri="{BB962C8B-B14F-4D97-AF65-F5344CB8AC3E}">
        <p14:creationId xmlns:p14="http://schemas.microsoft.com/office/powerpoint/2010/main" val="3872050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383524"/>
            <a:ext cx="105211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Estos comentarios de Elena White concuerdan con </a:t>
            </a:r>
            <a:r>
              <a:rPr lang="es-ES" sz="4800" b="1" dirty="0">
                <a:solidFill>
                  <a:srgbClr val="FF0000"/>
                </a:solidFill>
              </a:rPr>
              <a:t>Hebreos 1:3</a:t>
            </a:r>
            <a:r>
              <a:rPr lang="es-ES" sz="4800" b="1" dirty="0">
                <a:solidFill>
                  <a:srgbClr val="002060"/>
                </a:solidFill>
              </a:rPr>
              <a:t> a donde el apóstol Pablo escribió que Jesús ‘</a:t>
            </a:r>
            <a:r>
              <a:rPr lang="es-ES" sz="4800" b="1" dirty="0">
                <a:solidFill>
                  <a:srgbClr val="FF0000"/>
                </a:solidFill>
              </a:rPr>
              <a:t>sustenta</a:t>
            </a:r>
            <a:r>
              <a:rPr lang="es-ES" sz="4800" b="1" dirty="0">
                <a:solidFill>
                  <a:srgbClr val="002060"/>
                </a:solidFill>
              </a:rPr>
              <a:t> todas las cosas con la palabra de su poder’. </a:t>
            </a:r>
            <a:r>
              <a:rPr lang="es-ES" sz="4800" b="1" dirty="0">
                <a:solidFill>
                  <a:srgbClr val="FF0000"/>
                </a:solidFill>
              </a:rPr>
              <a:t>Colosenses 1:16-18 </a:t>
            </a:r>
            <a:r>
              <a:rPr lang="es-ES" sz="4800" b="1" dirty="0">
                <a:solidFill>
                  <a:srgbClr val="002060"/>
                </a:solidFill>
              </a:rPr>
              <a:t>explica que todas las cosas fueron creadas por Jesús y que ‘todas las cosas en el </a:t>
            </a:r>
            <a:r>
              <a:rPr lang="es-ES" sz="4800" b="1" dirty="0">
                <a:solidFill>
                  <a:srgbClr val="FF0000"/>
                </a:solidFill>
              </a:rPr>
              <a:t>subsisten</a:t>
            </a:r>
            <a:r>
              <a:rPr lang="es-ES" sz="4800" b="1" dirty="0">
                <a:solidFill>
                  <a:srgbClr val="002060"/>
                </a:solidFill>
              </a:rPr>
              <a:t>’.</a:t>
            </a:r>
          </a:p>
        </p:txBody>
      </p:sp>
    </p:spTree>
    <p:extLst>
      <p:ext uri="{BB962C8B-B14F-4D97-AF65-F5344CB8AC3E}">
        <p14:creationId xmlns:p14="http://schemas.microsoft.com/office/powerpoint/2010/main" val="14030702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2453" y="383524"/>
            <a:ext cx="1147377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Las obras a las cuales se refirió Jesús </a:t>
            </a:r>
            <a:r>
              <a:rPr lang="es-ES" sz="4800" b="1" dirty="0">
                <a:solidFill>
                  <a:srgbClr val="FF0000"/>
                </a:solidFill>
              </a:rPr>
              <a:t>no eran obras de creación</a:t>
            </a:r>
            <a:r>
              <a:rPr lang="es-ES" sz="4800" b="1" dirty="0">
                <a:solidFill>
                  <a:srgbClr val="002060"/>
                </a:solidFill>
              </a:rPr>
              <a:t> sino </a:t>
            </a:r>
            <a:r>
              <a:rPr lang="es-ES" sz="4800" b="1" dirty="0">
                <a:solidFill>
                  <a:srgbClr val="FF0000"/>
                </a:solidFill>
              </a:rPr>
              <a:t>obras de redención y restauración</a:t>
            </a:r>
            <a:r>
              <a:rPr lang="es-ES" sz="4800" b="1" dirty="0">
                <a:solidFill>
                  <a:srgbClr val="002060"/>
                </a:solidFill>
              </a:rPr>
              <a:t>. Jesús </a:t>
            </a:r>
            <a:r>
              <a:rPr lang="es-ES" sz="4800" b="1" dirty="0">
                <a:solidFill>
                  <a:srgbClr val="FF0000"/>
                </a:solidFill>
              </a:rPr>
              <a:t>reparó</a:t>
            </a:r>
            <a:r>
              <a:rPr lang="es-ES" sz="4800" b="1" dirty="0">
                <a:solidFill>
                  <a:srgbClr val="002060"/>
                </a:solidFill>
              </a:rPr>
              <a:t> las piernas de un paralítico y las devolvió a la condición en que estaban al principio. También sanó a un ciego de nacimiento en sábado. Esta también fue una obra de </a:t>
            </a:r>
            <a:r>
              <a:rPr lang="es-ES" sz="4800" b="1" dirty="0">
                <a:solidFill>
                  <a:srgbClr val="FF0000"/>
                </a:solidFill>
              </a:rPr>
              <a:t>restauración</a:t>
            </a:r>
            <a:r>
              <a:rPr lang="es-ES" sz="4800" b="1" dirty="0">
                <a:solidFill>
                  <a:srgbClr val="002060"/>
                </a:solidFill>
              </a:rPr>
              <a:t> de la creación, </a:t>
            </a:r>
            <a:r>
              <a:rPr lang="es-ES" sz="4800" b="1" dirty="0">
                <a:solidFill>
                  <a:srgbClr val="FF0000"/>
                </a:solidFill>
              </a:rPr>
              <a:t>no una nueva creación</a:t>
            </a:r>
            <a:r>
              <a:rPr lang="es-ES" sz="4800" b="1" dirty="0">
                <a:solidFill>
                  <a:srgbClr val="002060"/>
                </a:solidFill>
              </a:rPr>
              <a:t>.</a:t>
            </a:r>
          </a:p>
        </p:txBody>
      </p:sp>
    </p:spTree>
    <p:extLst>
      <p:ext uri="{BB962C8B-B14F-4D97-AF65-F5344CB8AC3E}">
        <p14:creationId xmlns:p14="http://schemas.microsoft.com/office/powerpoint/2010/main" val="5650981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65646" y="1464881"/>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Dios sigue agregando a la creación cada día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6" y="264361"/>
            <a:ext cx="4468232" cy="1077218"/>
          </a:xfrm>
          <a:prstGeom prst="rect">
            <a:avLst/>
          </a:prstGeom>
          <a:noFill/>
        </p:spPr>
        <p:txBody>
          <a:bodyPr wrap="square" rtlCol="0">
            <a:spAutoFit/>
          </a:bodyPr>
          <a:lstStyle/>
          <a:p>
            <a:pPr lvl="0">
              <a:defRPr/>
            </a:pPr>
            <a:r>
              <a:rPr lang="es-ES" sz="3200" dirty="0">
                <a:solidFill>
                  <a:schemeClr val="accent1">
                    <a:lumMod val="50000"/>
                  </a:schemeClr>
                </a:solidFill>
              </a:rPr>
              <a:t>¿Cuál fue la firma de la creación de Dios?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435099"/>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Las obras de Jesús en la tierra fueron obras de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9661" y="5646549"/>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Jesús sustenta todas las cosas con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1" y="2665401"/>
            <a:ext cx="4666388" cy="1569660"/>
          </a:xfrm>
          <a:prstGeom prst="rect">
            <a:avLst/>
          </a:prstGeom>
          <a:noFill/>
        </p:spPr>
        <p:txBody>
          <a:bodyPr wrap="square" rtlCol="0">
            <a:spAutoFit/>
          </a:bodyPr>
          <a:lstStyle/>
          <a:p>
            <a:pPr lvl="0">
              <a:defRPr/>
            </a:pPr>
            <a:r>
              <a:rPr lang="es-ES" sz="3200" dirty="0">
                <a:solidFill>
                  <a:schemeClr val="accent1">
                    <a:lumMod val="50000"/>
                  </a:schemeClr>
                </a:solidFill>
              </a:rPr>
              <a:t>Jesús terminó su obra creativa y usa su energía para sustentar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78565" y="4435099"/>
            <a:ext cx="4613744"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23972" y="1131567"/>
            <a:ext cx="5004617"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Sábado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3" y="162534"/>
            <a:ext cx="5004617"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redención y restauración</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23973" y="2439416"/>
            <a:ext cx="432634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palabra de su poder</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99714" y="5512317"/>
            <a:ext cx="4221780"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los objetos de su creación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364670"/>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705316"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74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Para el Hombre </a:t>
            </a:r>
            <a:r>
              <a:rPr lang="es-ES" sz="6600" dirty="0" smtClean="0">
                <a:solidFill>
                  <a:schemeClr val="bg1"/>
                </a:solidFill>
                <a:latin typeface="Bauhaus 93" panose="04030905020B02020C02" pitchFamily="82" charset="0"/>
              </a:rPr>
              <a:t>sí </a:t>
            </a:r>
            <a:r>
              <a:rPr lang="es-ES" sz="6600" dirty="0">
                <a:solidFill>
                  <a:schemeClr val="bg1"/>
                </a:solidFill>
                <a:latin typeface="Bauhaus 93" panose="04030905020B02020C02" pitchFamily="82" charset="0"/>
              </a:rPr>
              <a:t>hay Tarde y Mañana</a:t>
            </a:r>
          </a:p>
        </p:txBody>
      </p:sp>
    </p:spTree>
    <p:extLst>
      <p:ext uri="{BB962C8B-B14F-4D97-AF65-F5344CB8AC3E}">
        <p14:creationId xmlns:p14="http://schemas.microsoft.com/office/powerpoint/2010/main" val="29088858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00910" y="927155"/>
            <a:ext cx="11075379"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smtClean="0">
                <a:solidFill>
                  <a:srgbClr val="002060"/>
                </a:solidFill>
              </a:rPr>
              <a:t>Hay </a:t>
            </a:r>
            <a:r>
              <a:rPr lang="es-ES" sz="7200" b="1" dirty="0">
                <a:solidFill>
                  <a:srgbClr val="002060"/>
                </a:solidFill>
              </a:rPr>
              <a:t>varias razones por las cuales el séptimo día </a:t>
            </a:r>
            <a:r>
              <a:rPr lang="es-ES" sz="7200" b="1" dirty="0" smtClean="0">
                <a:solidFill>
                  <a:srgbClr val="002060"/>
                </a:solidFill>
              </a:rPr>
              <a:t>sí </a:t>
            </a:r>
            <a:r>
              <a:rPr lang="es-ES" sz="7200" b="1" dirty="0">
                <a:solidFill>
                  <a:srgbClr val="002060"/>
                </a:solidFill>
              </a:rPr>
              <a:t>tiene tarde y mañana para el hombre:</a:t>
            </a:r>
          </a:p>
        </p:txBody>
      </p:sp>
    </p:spTree>
    <p:extLst>
      <p:ext uri="{BB962C8B-B14F-4D97-AF65-F5344CB8AC3E}">
        <p14:creationId xmlns:p14="http://schemas.microsoft.com/office/powerpoint/2010/main" val="224576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6317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Cuatro puntos importantes</a:t>
            </a:r>
          </a:p>
        </p:txBody>
      </p:sp>
    </p:spTree>
    <p:extLst>
      <p:ext uri="{BB962C8B-B14F-4D97-AF65-F5344CB8AC3E}">
        <p14:creationId xmlns:p14="http://schemas.microsoft.com/office/powerpoint/2010/main" val="2445257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2826" y="427770"/>
            <a:ext cx="11473776"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marL="742950" indent="-742950">
              <a:buClr>
                <a:srgbClr val="FF0000"/>
              </a:buClr>
              <a:buFont typeface="+mj-lt"/>
              <a:buAutoNum type="arabicPeriod"/>
            </a:pPr>
            <a:r>
              <a:rPr lang="es-ES" sz="4400" b="1" dirty="0" smtClean="0">
                <a:solidFill>
                  <a:srgbClr val="002060"/>
                </a:solidFill>
              </a:rPr>
              <a:t>Se </a:t>
            </a:r>
            <a:r>
              <a:rPr lang="es-ES" sz="4400" b="1" dirty="0">
                <a:solidFill>
                  <a:srgbClr val="002060"/>
                </a:solidFill>
              </a:rPr>
              <a:t>usa un </a:t>
            </a:r>
            <a:r>
              <a:rPr lang="es-ES" sz="4400" b="1" dirty="0">
                <a:solidFill>
                  <a:srgbClr val="FF0000"/>
                </a:solidFill>
              </a:rPr>
              <a:t>adjetivo numeral </a:t>
            </a:r>
            <a:r>
              <a:rPr lang="es-ES" sz="4400" b="1" dirty="0">
                <a:solidFill>
                  <a:srgbClr val="002060"/>
                </a:solidFill>
              </a:rPr>
              <a:t>para el séptimo día al igual que todos los demás días de la semana.</a:t>
            </a:r>
          </a:p>
          <a:p>
            <a:pPr marL="742950" indent="-742950">
              <a:buClr>
                <a:srgbClr val="FF0000"/>
              </a:buClr>
              <a:buFont typeface="+mj-lt"/>
              <a:buAutoNum type="arabicPeriod"/>
            </a:pPr>
            <a:r>
              <a:rPr lang="es-ES" sz="4400" b="1" dirty="0" smtClean="0">
                <a:solidFill>
                  <a:srgbClr val="002060"/>
                </a:solidFill>
              </a:rPr>
              <a:t>El </a:t>
            </a:r>
            <a:r>
              <a:rPr lang="es-ES" sz="4400" b="1" dirty="0">
                <a:solidFill>
                  <a:srgbClr val="FF0000"/>
                </a:solidFill>
              </a:rPr>
              <a:t>sol se levanta </a:t>
            </a:r>
            <a:r>
              <a:rPr lang="es-ES" sz="4400" b="1" dirty="0">
                <a:solidFill>
                  <a:srgbClr val="002060"/>
                </a:solidFill>
              </a:rPr>
              <a:t>y se </a:t>
            </a:r>
            <a:r>
              <a:rPr lang="es-ES" sz="4400" b="1" dirty="0">
                <a:solidFill>
                  <a:srgbClr val="FF0000"/>
                </a:solidFill>
              </a:rPr>
              <a:t>oculta</a:t>
            </a:r>
            <a:r>
              <a:rPr lang="es-ES" sz="4400" b="1" dirty="0">
                <a:solidFill>
                  <a:srgbClr val="002060"/>
                </a:solidFill>
              </a:rPr>
              <a:t> el séptimo día al igual que </a:t>
            </a:r>
            <a:r>
              <a:rPr lang="es-ES" sz="4400" b="1" dirty="0">
                <a:solidFill>
                  <a:srgbClr val="FF0000"/>
                </a:solidFill>
              </a:rPr>
              <a:t>todos</a:t>
            </a:r>
            <a:r>
              <a:rPr lang="es-ES" sz="4400" b="1" dirty="0">
                <a:solidFill>
                  <a:srgbClr val="002060"/>
                </a:solidFill>
              </a:rPr>
              <a:t> los demás días de la semana. En </a:t>
            </a:r>
            <a:r>
              <a:rPr lang="es-ES" sz="4400" b="1" dirty="0">
                <a:solidFill>
                  <a:srgbClr val="FF0000"/>
                </a:solidFill>
              </a:rPr>
              <a:t>términos reales </a:t>
            </a:r>
            <a:r>
              <a:rPr lang="es-ES" sz="4400" b="1" dirty="0">
                <a:solidFill>
                  <a:srgbClr val="002060"/>
                </a:solidFill>
              </a:rPr>
              <a:t>el séptimo día tiene tarde y mañana que se determina por el </a:t>
            </a:r>
            <a:r>
              <a:rPr lang="es-ES" sz="4400" b="1" dirty="0">
                <a:solidFill>
                  <a:srgbClr val="FF0000"/>
                </a:solidFill>
              </a:rPr>
              <a:t>levantar y ocultar</a:t>
            </a:r>
            <a:r>
              <a:rPr lang="es-ES" sz="4400" b="1" dirty="0">
                <a:solidFill>
                  <a:srgbClr val="002060"/>
                </a:solidFill>
              </a:rPr>
              <a:t> del sol</a:t>
            </a:r>
            <a:r>
              <a:rPr lang="es-ES" sz="4400" b="1" dirty="0" smtClean="0">
                <a:solidFill>
                  <a:srgbClr val="002060"/>
                </a:solidFill>
              </a:rPr>
              <a:t>:</a:t>
            </a:r>
          </a:p>
        </p:txBody>
      </p:sp>
    </p:spTree>
    <p:extLst>
      <p:ext uri="{BB962C8B-B14F-4D97-AF65-F5344CB8AC3E}">
        <p14:creationId xmlns:p14="http://schemas.microsoft.com/office/powerpoint/2010/main" val="617325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0511" y="922500"/>
            <a:ext cx="1147377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smtClean="0">
                <a:solidFill>
                  <a:srgbClr val="002060"/>
                </a:solidFill>
              </a:rPr>
              <a:t>“</a:t>
            </a:r>
            <a:r>
              <a:rPr lang="es-ES" sz="5400" b="1" dirty="0">
                <a:solidFill>
                  <a:srgbClr val="002060"/>
                </a:solidFill>
              </a:rPr>
              <a:t>Cuando el Señor declara que hizo el mundo en seis días y </a:t>
            </a:r>
            <a:r>
              <a:rPr lang="es-ES" sz="5400" b="1" dirty="0" smtClean="0">
                <a:solidFill>
                  <a:srgbClr val="002060"/>
                </a:solidFill>
              </a:rPr>
              <a:t>reposó </a:t>
            </a:r>
            <a:r>
              <a:rPr lang="es-ES" sz="5400" b="1" dirty="0">
                <a:solidFill>
                  <a:srgbClr val="002060"/>
                </a:solidFill>
              </a:rPr>
              <a:t>el séptimo, quiere decir el día de veinticuatro horas que se demarca por el levantar y ocultar del sol.” </a:t>
            </a:r>
            <a:r>
              <a:rPr lang="es-ES" sz="5400" b="1" i="1" dirty="0">
                <a:solidFill>
                  <a:srgbClr val="AC0C45"/>
                </a:solidFill>
              </a:rPr>
              <a:t>Testimonies to </a:t>
            </a:r>
            <a:r>
              <a:rPr lang="es-ES" sz="5400" b="1" i="1" dirty="0" err="1">
                <a:solidFill>
                  <a:srgbClr val="AC0C45"/>
                </a:solidFill>
              </a:rPr>
              <a:t>Ministers</a:t>
            </a:r>
            <a:r>
              <a:rPr lang="es-ES" sz="5400" b="1" i="1" dirty="0">
                <a:solidFill>
                  <a:srgbClr val="AC0C45"/>
                </a:solidFill>
              </a:rPr>
              <a:t>, p. </a:t>
            </a:r>
            <a:r>
              <a:rPr lang="es-ES" sz="5400" b="1" i="1" dirty="0" smtClean="0">
                <a:solidFill>
                  <a:srgbClr val="AC0C45"/>
                </a:solidFill>
              </a:rPr>
              <a:t>135</a:t>
            </a:r>
            <a:endParaRPr lang="es-ES" sz="5400" b="1" i="1" dirty="0">
              <a:solidFill>
                <a:srgbClr val="AC0C45"/>
              </a:solidFill>
            </a:endParaRPr>
          </a:p>
        </p:txBody>
      </p:sp>
    </p:spTree>
    <p:extLst>
      <p:ext uri="{BB962C8B-B14F-4D97-AF65-F5344CB8AC3E}">
        <p14:creationId xmlns:p14="http://schemas.microsoft.com/office/powerpoint/2010/main" val="1522836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2826" y="427770"/>
            <a:ext cx="11473776"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marL="742950" indent="-742950">
              <a:buClr>
                <a:srgbClr val="FF0000"/>
              </a:buClr>
              <a:buFont typeface="+mj-lt"/>
              <a:buAutoNum type="arabicPeriod" startAt="3"/>
            </a:pPr>
            <a:r>
              <a:rPr lang="es-ES" sz="6600" b="1" dirty="0" smtClean="0">
                <a:solidFill>
                  <a:srgbClr val="FF0000"/>
                </a:solidFill>
              </a:rPr>
              <a:t>Levítico </a:t>
            </a:r>
            <a:r>
              <a:rPr lang="es-ES" sz="6600" b="1" dirty="0">
                <a:solidFill>
                  <a:srgbClr val="FF0000"/>
                </a:solidFill>
              </a:rPr>
              <a:t>23:32 </a:t>
            </a:r>
            <a:r>
              <a:rPr lang="es-ES" sz="6600" b="1" dirty="0">
                <a:solidFill>
                  <a:srgbClr val="002060"/>
                </a:solidFill>
              </a:rPr>
              <a:t>explica que los sábados se deben celebrar de </a:t>
            </a:r>
            <a:r>
              <a:rPr lang="es-ES" sz="6600" b="1" dirty="0">
                <a:solidFill>
                  <a:srgbClr val="FF0000"/>
                </a:solidFill>
              </a:rPr>
              <a:t>tarde a tarde </a:t>
            </a:r>
            <a:r>
              <a:rPr lang="es-ES" sz="6600" b="1" dirty="0">
                <a:solidFill>
                  <a:srgbClr val="002060"/>
                </a:solidFill>
              </a:rPr>
              <a:t>de modo que el sábado </a:t>
            </a:r>
            <a:r>
              <a:rPr lang="es-ES" sz="6600" b="1" dirty="0" smtClean="0">
                <a:solidFill>
                  <a:srgbClr val="002060"/>
                </a:solidFill>
              </a:rPr>
              <a:t>sí </a:t>
            </a:r>
            <a:r>
              <a:rPr lang="es-ES" sz="6600" b="1" dirty="0">
                <a:solidFill>
                  <a:srgbClr val="002060"/>
                </a:solidFill>
              </a:rPr>
              <a:t>tiene un comienzo y un fin</a:t>
            </a:r>
            <a:r>
              <a:rPr lang="es-ES" sz="6600" b="1" dirty="0" smtClean="0">
                <a:solidFill>
                  <a:srgbClr val="002060"/>
                </a:solidFill>
              </a:rPr>
              <a:t>.</a:t>
            </a:r>
            <a:endParaRPr lang="es-ES" sz="6600" b="1" dirty="0">
              <a:solidFill>
                <a:srgbClr val="002060"/>
              </a:solidFill>
            </a:endParaRPr>
          </a:p>
        </p:txBody>
      </p:sp>
    </p:spTree>
    <p:extLst>
      <p:ext uri="{BB962C8B-B14F-4D97-AF65-F5344CB8AC3E}">
        <p14:creationId xmlns:p14="http://schemas.microsoft.com/office/powerpoint/2010/main" val="19197884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2826" y="427770"/>
            <a:ext cx="11473776"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marL="742950" indent="-742950">
              <a:buClr>
                <a:srgbClr val="FF0000"/>
              </a:buClr>
              <a:buFont typeface="+mj-lt"/>
              <a:buAutoNum type="arabicPeriod" startAt="4"/>
            </a:pPr>
            <a:r>
              <a:rPr lang="es-ES" sz="4400" b="1" dirty="0" smtClean="0">
                <a:solidFill>
                  <a:srgbClr val="002060"/>
                </a:solidFill>
              </a:rPr>
              <a:t>El </a:t>
            </a:r>
            <a:r>
              <a:rPr lang="es-ES" sz="4400" b="1" dirty="0">
                <a:solidFill>
                  <a:srgbClr val="002060"/>
                </a:solidFill>
              </a:rPr>
              <a:t>hombre no podría </a:t>
            </a:r>
            <a:r>
              <a:rPr lang="es-ES" sz="4400" b="1" dirty="0">
                <a:solidFill>
                  <a:srgbClr val="FF0000"/>
                </a:solidFill>
              </a:rPr>
              <a:t>obedecer el cuarto mandamiento </a:t>
            </a:r>
            <a:r>
              <a:rPr lang="es-ES" sz="4400" b="1" dirty="0">
                <a:solidFill>
                  <a:srgbClr val="002060"/>
                </a:solidFill>
              </a:rPr>
              <a:t>si el séptimo día nunca hubiese terminado. ¿Cómo puede el hombre trabajar seis y reposar el séptimo </a:t>
            </a:r>
            <a:r>
              <a:rPr lang="es-ES" sz="4400" b="1" dirty="0" smtClean="0">
                <a:solidFill>
                  <a:srgbClr val="002060"/>
                </a:solidFill>
              </a:rPr>
              <a:t>si todavía </a:t>
            </a:r>
            <a:r>
              <a:rPr lang="es-ES" sz="4400" b="1" dirty="0">
                <a:solidFill>
                  <a:srgbClr val="002060"/>
                </a:solidFill>
              </a:rPr>
              <a:t>estamos viviendo en el séptimo? Es decir, ¿Cómo podía Dios decirle al hombre que trabajara seis días y reposara el séptimo si el séptimo nunca terminó?</a:t>
            </a:r>
          </a:p>
        </p:txBody>
      </p:sp>
    </p:spTree>
    <p:extLst>
      <p:ext uri="{BB962C8B-B14F-4D97-AF65-F5344CB8AC3E}">
        <p14:creationId xmlns:p14="http://schemas.microsoft.com/office/powerpoint/2010/main" val="29935003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78468" y="609516"/>
            <a:ext cx="5483049" cy="563231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adorar a Dios como creador guardando el Sábado cada semana?</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5217" y="368502"/>
            <a:ext cx="1148899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u="sng" dirty="0">
                <a:solidFill>
                  <a:srgbClr val="FF0000"/>
                </a:solidFill>
              </a:rPr>
              <a:t>Primero</a:t>
            </a:r>
            <a:r>
              <a:rPr lang="es-ES" sz="4400" b="1" dirty="0">
                <a:solidFill>
                  <a:srgbClr val="002060"/>
                </a:solidFill>
              </a:rPr>
              <a:t>, debemos recordar que cuando Dios cesó de sus obras </a:t>
            </a:r>
            <a:r>
              <a:rPr lang="es-ES" sz="4400" b="1" dirty="0">
                <a:solidFill>
                  <a:srgbClr val="FF0000"/>
                </a:solidFill>
              </a:rPr>
              <a:t>no existía el antiguo pacto </a:t>
            </a:r>
            <a:r>
              <a:rPr lang="es-ES" sz="4400" b="1" dirty="0">
                <a:solidFill>
                  <a:srgbClr val="002060"/>
                </a:solidFill>
              </a:rPr>
              <a:t>y tampoco había </a:t>
            </a:r>
            <a:r>
              <a:rPr lang="es-ES" sz="4400" b="1" dirty="0">
                <a:solidFill>
                  <a:srgbClr val="FF0000"/>
                </a:solidFill>
              </a:rPr>
              <a:t>pecado, ni judíos</a:t>
            </a:r>
            <a:r>
              <a:rPr lang="es-ES" sz="4400" b="1" dirty="0">
                <a:solidFill>
                  <a:srgbClr val="002060"/>
                </a:solidFill>
              </a:rPr>
              <a:t>. Siendo este el caso, si </a:t>
            </a:r>
            <a:r>
              <a:rPr lang="es-ES" sz="4400" b="1" dirty="0">
                <a:solidFill>
                  <a:srgbClr val="FF0000"/>
                </a:solidFill>
              </a:rPr>
              <a:t>podemos comprobar </a:t>
            </a:r>
            <a:r>
              <a:rPr lang="es-ES" sz="4400" b="1" dirty="0">
                <a:solidFill>
                  <a:srgbClr val="002060"/>
                </a:solidFill>
              </a:rPr>
              <a:t>que </a:t>
            </a:r>
            <a:r>
              <a:rPr lang="es-ES" sz="4400" b="1" dirty="0" smtClean="0">
                <a:solidFill>
                  <a:srgbClr val="002060"/>
                </a:solidFill>
              </a:rPr>
              <a:t>Dios instituyó </a:t>
            </a:r>
            <a:r>
              <a:rPr lang="es-ES" sz="4400" b="1" dirty="0">
                <a:solidFill>
                  <a:srgbClr val="002060"/>
                </a:solidFill>
              </a:rPr>
              <a:t>el sábado para el hombre en la creación cuando no había </a:t>
            </a:r>
            <a:r>
              <a:rPr lang="es-ES" sz="4400" b="1" dirty="0">
                <a:solidFill>
                  <a:srgbClr val="FF0000"/>
                </a:solidFill>
              </a:rPr>
              <a:t>antiguo pacto, ni judío, ni pecado</a:t>
            </a:r>
            <a:r>
              <a:rPr lang="es-ES" sz="4400" b="1" dirty="0">
                <a:solidFill>
                  <a:srgbClr val="002060"/>
                </a:solidFill>
              </a:rPr>
              <a:t>, entonces el Sábado es parte del plan original de Dios y todos los argumentos del </a:t>
            </a:r>
            <a:r>
              <a:rPr lang="es-ES" sz="4400" b="1" dirty="0" smtClean="0">
                <a:solidFill>
                  <a:srgbClr val="002060"/>
                </a:solidFill>
              </a:rPr>
              <a:t>evangélico [para no guardar el Sábado] </a:t>
            </a:r>
            <a:r>
              <a:rPr lang="es-ES" sz="4400" b="1" dirty="0">
                <a:solidFill>
                  <a:srgbClr val="FF0000"/>
                </a:solidFill>
              </a:rPr>
              <a:t>se desbaratan</a:t>
            </a:r>
            <a:r>
              <a:rPr lang="es-ES" sz="4400" b="1" dirty="0">
                <a:solidFill>
                  <a:srgbClr val="002060"/>
                </a:solidFill>
              </a:rPr>
              <a:t>.</a:t>
            </a:r>
          </a:p>
        </p:txBody>
      </p:sp>
    </p:spTree>
    <p:extLst>
      <p:ext uri="{BB962C8B-B14F-4D97-AF65-F5344CB8AC3E}">
        <p14:creationId xmlns:p14="http://schemas.microsoft.com/office/powerpoint/2010/main" val="69418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16717" y="368502"/>
            <a:ext cx="987115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u="sng" dirty="0" smtClean="0">
                <a:solidFill>
                  <a:srgbClr val="FF0000"/>
                </a:solidFill>
              </a:rPr>
              <a:t>Segundo</a:t>
            </a:r>
            <a:r>
              <a:rPr lang="es-ES" sz="4400" b="1" dirty="0">
                <a:solidFill>
                  <a:srgbClr val="002060"/>
                </a:solidFill>
              </a:rPr>
              <a:t>, la </a:t>
            </a:r>
            <a:r>
              <a:rPr lang="es-ES" sz="4400" b="1" dirty="0">
                <a:solidFill>
                  <a:srgbClr val="FF0000"/>
                </a:solidFill>
              </a:rPr>
              <a:t>primera semana </a:t>
            </a:r>
            <a:r>
              <a:rPr lang="es-ES" sz="4400" b="1" dirty="0">
                <a:solidFill>
                  <a:srgbClr val="002060"/>
                </a:solidFill>
              </a:rPr>
              <a:t>de la creación se centra en lo que </a:t>
            </a:r>
            <a:r>
              <a:rPr lang="es-ES" sz="4400" b="1" dirty="0">
                <a:solidFill>
                  <a:srgbClr val="FF0000"/>
                </a:solidFill>
              </a:rPr>
              <a:t>hizo Dios </a:t>
            </a:r>
            <a:r>
              <a:rPr lang="es-ES" sz="4400" b="1" dirty="0">
                <a:solidFill>
                  <a:srgbClr val="002060"/>
                </a:solidFill>
              </a:rPr>
              <a:t>y no en lo que hizo el hombre. Dios es </a:t>
            </a:r>
            <a:r>
              <a:rPr lang="es-ES" sz="4400" b="1" dirty="0">
                <a:solidFill>
                  <a:srgbClr val="FF0000"/>
                </a:solidFill>
              </a:rPr>
              <a:t>el sujeto</a:t>
            </a:r>
            <a:r>
              <a:rPr lang="es-ES" sz="4400" b="1" dirty="0">
                <a:solidFill>
                  <a:srgbClr val="002060"/>
                </a:solidFill>
              </a:rPr>
              <a:t>, no el predicado, de la creación. El relato no dice que el hombre trabajó o reposó. La palabra ‘Dios’ aparece </a:t>
            </a:r>
            <a:r>
              <a:rPr lang="es-ES" sz="4400" b="1" dirty="0">
                <a:solidFill>
                  <a:srgbClr val="FF0000"/>
                </a:solidFill>
              </a:rPr>
              <a:t>31</a:t>
            </a:r>
            <a:r>
              <a:rPr lang="es-ES" sz="4400" b="1" dirty="0">
                <a:solidFill>
                  <a:srgbClr val="002060"/>
                </a:solidFill>
              </a:rPr>
              <a:t> veces en </a:t>
            </a:r>
            <a:r>
              <a:rPr lang="es-ES" sz="4400" b="1" dirty="0" err="1" smtClean="0">
                <a:solidFill>
                  <a:srgbClr val="002060"/>
                </a:solidFill>
              </a:rPr>
              <a:t>Gn</a:t>
            </a:r>
            <a:r>
              <a:rPr lang="es-ES" sz="4400" b="1" dirty="0" smtClean="0">
                <a:solidFill>
                  <a:srgbClr val="002060"/>
                </a:solidFill>
              </a:rPr>
              <a:t>. 1 </a:t>
            </a:r>
            <a:r>
              <a:rPr lang="es-ES" sz="4400" b="1" dirty="0">
                <a:solidFill>
                  <a:srgbClr val="002060"/>
                </a:solidFill>
              </a:rPr>
              <a:t>y </a:t>
            </a:r>
            <a:r>
              <a:rPr lang="es-ES" sz="4400" b="1" dirty="0" err="1" smtClean="0">
                <a:solidFill>
                  <a:srgbClr val="002060"/>
                </a:solidFill>
              </a:rPr>
              <a:t>Gn</a:t>
            </a:r>
            <a:r>
              <a:rPr lang="es-ES" sz="4400" b="1" dirty="0" smtClean="0">
                <a:solidFill>
                  <a:srgbClr val="002060"/>
                </a:solidFill>
              </a:rPr>
              <a:t>. 2:2</a:t>
            </a:r>
            <a:r>
              <a:rPr lang="es-ES" sz="4400" b="1" dirty="0">
                <a:solidFill>
                  <a:srgbClr val="002060"/>
                </a:solidFill>
              </a:rPr>
              <a:t>, 3 enfatiza </a:t>
            </a:r>
            <a:r>
              <a:rPr lang="es-ES" sz="4400" b="1" u="sng" dirty="0">
                <a:solidFill>
                  <a:srgbClr val="FF0000"/>
                </a:solidFill>
              </a:rPr>
              <a:t>diez</a:t>
            </a:r>
            <a:r>
              <a:rPr lang="es-ES" sz="4400" b="1" dirty="0">
                <a:solidFill>
                  <a:srgbClr val="002060"/>
                </a:solidFill>
              </a:rPr>
              <a:t> veces que </a:t>
            </a:r>
            <a:r>
              <a:rPr lang="es-ES" sz="4400" b="1" dirty="0">
                <a:solidFill>
                  <a:srgbClr val="FF0000"/>
                </a:solidFill>
              </a:rPr>
              <a:t>fue Dios </a:t>
            </a:r>
            <a:r>
              <a:rPr lang="es-ES" sz="4400" b="1" dirty="0">
                <a:solidFill>
                  <a:srgbClr val="002060"/>
                </a:solidFill>
              </a:rPr>
              <a:t>el que </a:t>
            </a:r>
            <a:r>
              <a:rPr lang="es-ES" sz="4400" b="1" dirty="0">
                <a:solidFill>
                  <a:srgbClr val="FF0000"/>
                </a:solidFill>
              </a:rPr>
              <a:t>trabajó</a:t>
            </a:r>
            <a:r>
              <a:rPr lang="es-ES" sz="4400" b="1" dirty="0">
                <a:solidFill>
                  <a:srgbClr val="002060"/>
                </a:solidFill>
              </a:rPr>
              <a:t> seis y </a:t>
            </a:r>
            <a:r>
              <a:rPr lang="es-ES" sz="4400" b="1" dirty="0">
                <a:solidFill>
                  <a:srgbClr val="FF0000"/>
                </a:solidFill>
              </a:rPr>
              <a:t>reposó</a:t>
            </a:r>
            <a:r>
              <a:rPr lang="es-ES" sz="4400" b="1" dirty="0">
                <a:solidFill>
                  <a:srgbClr val="002060"/>
                </a:solidFill>
              </a:rPr>
              <a:t> el </a:t>
            </a:r>
            <a:r>
              <a:rPr lang="es-ES" sz="4400" b="1" dirty="0">
                <a:solidFill>
                  <a:srgbClr val="FF0000"/>
                </a:solidFill>
              </a:rPr>
              <a:t>séptimo</a:t>
            </a:r>
            <a:r>
              <a:rPr lang="es-ES" sz="4400" b="1" dirty="0">
                <a:solidFill>
                  <a:srgbClr val="002060"/>
                </a:solidFill>
              </a:rPr>
              <a:t>:</a:t>
            </a:r>
          </a:p>
        </p:txBody>
      </p:sp>
    </p:spTree>
    <p:extLst>
      <p:ext uri="{BB962C8B-B14F-4D97-AF65-F5344CB8AC3E}">
        <p14:creationId xmlns:p14="http://schemas.microsoft.com/office/powerpoint/2010/main" val="38156561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5018</TotalTime>
  <Words>3848</Words>
  <Application>Microsoft Office PowerPoint</Application>
  <PresentationFormat>Panorámica</PresentationFormat>
  <Paragraphs>143</Paragraphs>
  <Slides>74</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74</vt:i4>
      </vt:variant>
    </vt:vector>
  </HeadingPairs>
  <TitlesOfParts>
    <vt:vector size="85" baseType="lpstr">
      <vt:lpstr>Arial</vt:lpstr>
      <vt:lpstr>Arial Black</vt:lpstr>
      <vt:lpstr>Bahnschrift</vt:lpstr>
      <vt:lpstr>Baskerville Old Face</vt:lpstr>
      <vt:lpstr>Bauhaus 93</vt:lpstr>
      <vt:lpstr>Berlin Sans FB Demi</vt:lpstr>
      <vt:lpstr>Calibri</vt:lpstr>
      <vt:lpstr>Calibri Light</vt:lpstr>
      <vt:lpstr>Cascadia Code</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230</cp:revision>
  <dcterms:created xsi:type="dcterms:W3CDTF">2022-04-02T22:48:54Z</dcterms:created>
  <dcterms:modified xsi:type="dcterms:W3CDTF">2022-06-18T17:19:41Z</dcterms:modified>
</cp:coreProperties>
</file>