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44" r:id="rId3"/>
    <p:sldId id="578" r:id="rId4"/>
    <p:sldId id="268" r:id="rId5"/>
    <p:sldId id="579" r:id="rId6"/>
    <p:sldId id="580" r:id="rId7"/>
    <p:sldId id="524" r:id="rId8"/>
    <p:sldId id="366" r:id="rId9"/>
    <p:sldId id="314" r:id="rId10"/>
    <p:sldId id="581" r:id="rId11"/>
    <p:sldId id="449" r:id="rId12"/>
    <p:sldId id="582" r:id="rId13"/>
    <p:sldId id="583" r:id="rId14"/>
    <p:sldId id="411" r:id="rId15"/>
    <p:sldId id="397" r:id="rId16"/>
    <p:sldId id="470" r:id="rId17"/>
    <p:sldId id="416" r:id="rId18"/>
    <p:sldId id="539" r:id="rId19"/>
    <p:sldId id="584" r:id="rId20"/>
    <p:sldId id="501" r:id="rId21"/>
    <p:sldId id="537" r:id="rId22"/>
    <p:sldId id="585" r:id="rId23"/>
    <p:sldId id="586" r:id="rId24"/>
    <p:sldId id="587" r:id="rId25"/>
    <p:sldId id="588" r:id="rId26"/>
    <p:sldId id="589" r:id="rId27"/>
    <p:sldId id="509" r:id="rId28"/>
    <p:sldId id="514" r:id="rId29"/>
    <p:sldId id="553" r:id="rId30"/>
    <p:sldId id="506" r:id="rId31"/>
    <p:sldId id="510" r:id="rId32"/>
    <p:sldId id="562" r:id="rId33"/>
    <p:sldId id="590" r:id="rId34"/>
    <p:sldId id="548" r:id="rId35"/>
    <p:sldId id="518" r:id="rId36"/>
    <p:sldId id="551" r:id="rId37"/>
    <p:sldId id="591" r:id="rId38"/>
    <p:sldId id="552" r:id="rId39"/>
    <p:sldId id="577" r:id="rId40"/>
    <p:sldId id="550" r:id="rId41"/>
    <p:sldId id="568" r:id="rId42"/>
    <p:sldId id="567" r:id="rId43"/>
    <p:sldId id="569" r:id="rId44"/>
    <p:sldId id="573" r:id="rId45"/>
    <p:sldId id="592" r:id="rId46"/>
    <p:sldId id="593" r:id="rId47"/>
    <p:sldId id="594" r:id="rId48"/>
    <p:sldId id="595" r:id="rId49"/>
    <p:sldId id="596" r:id="rId50"/>
    <p:sldId id="597" r:id="rId51"/>
    <p:sldId id="572" r:id="rId52"/>
    <p:sldId id="574" r:id="rId53"/>
    <p:sldId id="598" r:id="rId54"/>
    <p:sldId id="384" r:id="rId55"/>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613"/>
    <a:srgbClr val="0E1B5A"/>
    <a:srgbClr val="B5520F"/>
    <a:srgbClr val="E9E5EA"/>
    <a:srgbClr val="820000"/>
    <a:srgbClr val="680000"/>
    <a:srgbClr val="4C0000"/>
    <a:srgbClr val="960000"/>
    <a:srgbClr val="5C2A08"/>
    <a:srgbClr val="778B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46F800-A529-41B0-AC88-27909EAB68D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7D432A28-DF68-4DE4-A150-91F70B737E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2BEFA6B3-B24D-4E9B-9637-DF54643B07DC}"/>
              </a:ext>
            </a:extLst>
          </p:cNvPr>
          <p:cNvSpPr>
            <a:spLocks noGrp="1"/>
          </p:cNvSpPr>
          <p:nvPr>
            <p:ph type="dt" sz="half" idx="10"/>
          </p:nvPr>
        </p:nvSpPr>
        <p:spPr/>
        <p:txBody>
          <a:bodyPr/>
          <a:lstStyle/>
          <a:p>
            <a:fld id="{5F8E57F1-E29C-4F50-9F8F-B84CA8CC5B7B}" type="datetimeFigureOut">
              <a:rPr lang="es-DO" smtClean="0"/>
              <a:t>24/4/2021</a:t>
            </a:fld>
            <a:endParaRPr lang="es-DO"/>
          </a:p>
        </p:txBody>
      </p:sp>
      <p:sp>
        <p:nvSpPr>
          <p:cNvPr id="5" name="Marcador de pie de página 4">
            <a:extLst>
              <a:ext uri="{FF2B5EF4-FFF2-40B4-BE49-F238E27FC236}">
                <a16:creationId xmlns:a16="http://schemas.microsoft.com/office/drawing/2014/main" id="{5A6F8693-7C70-456F-8A36-1361F0A0A4B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1D74211-DB82-496F-875D-AFC2564D1158}"/>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290784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D429-B26B-4841-9BEC-EED3B1829AA9}"/>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C9E6B580-6AED-4C7F-8ED2-8094ECEA48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A63C0794-7D1C-4B6E-8C73-B6941A31309E}"/>
              </a:ext>
            </a:extLst>
          </p:cNvPr>
          <p:cNvSpPr>
            <a:spLocks noGrp="1"/>
          </p:cNvSpPr>
          <p:nvPr>
            <p:ph type="dt" sz="half" idx="10"/>
          </p:nvPr>
        </p:nvSpPr>
        <p:spPr/>
        <p:txBody>
          <a:bodyPr/>
          <a:lstStyle/>
          <a:p>
            <a:fld id="{5F8E57F1-E29C-4F50-9F8F-B84CA8CC5B7B}" type="datetimeFigureOut">
              <a:rPr lang="es-DO" smtClean="0"/>
              <a:t>24/4/2021</a:t>
            </a:fld>
            <a:endParaRPr lang="es-DO"/>
          </a:p>
        </p:txBody>
      </p:sp>
      <p:sp>
        <p:nvSpPr>
          <p:cNvPr id="5" name="Marcador de pie de página 4">
            <a:extLst>
              <a:ext uri="{FF2B5EF4-FFF2-40B4-BE49-F238E27FC236}">
                <a16:creationId xmlns:a16="http://schemas.microsoft.com/office/drawing/2014/main" id="{6AA7B9D3-9785-4E28-9CFE-6F3AA37DE1D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5C402FD-A99F-4BC3-993F-9D7918E30E73}"/>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138791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7F12E0-8E9E-481A-AE24-E564874C5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1CDBD6D-9E94-4B2E-978E-084626FBF4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2A7C7431-11F3-4261-91E5-AD814429A82E}"/>
              </a:ext>
            </a:extLst>
          </p:cNvPr>
          <p:cNvSpPr>
            <a:spLocks noGrp="1"/>
          </p:cNvSpPr>
          <p:nvPr>
            <p:ph type="dt" sz="half" idx="10"/>
          </p:nvPr>
        </p:nvSpPr>
        <p:spPr/>
        <p:txBody>
          <a:bodyPr/>
          <a:lstStyle/>
          <a:p>
            <a:fld id="{5F8E57F1-E29C-4F50-9F8F-B84CA8CC5B7B}" type="datetimeFigureOut">
              <a:rPr lang="es-DO" smtClean="0"/>
              <a:t>24/4/2021</a:t>
            </a:fld>
            <a:endParaRPr lang="es-DO"/>
          </a:p>
        </p:txBody>
      </p:sp>
      <p:sp>
        <p:nvSpPr>
          <p:cNvPr id="5" name="Marcador de pie de página 4">
            <a:extLst>
              <a:ext uri="{FF2B5EF4-FFF2-40B4-BE49-F238E27FC236}">
                <a16:creationId xmlns:a16="http://schemas.microsoft.com/office/drawing/2014/main" id="{F2685FCD-EFF0-4364-A795-BA967C198A9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EF6FE20-4315-424C-8FDB-820F821EBFEE}"/>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47260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C53B2-5985-41BB-B500-50140393BCB1}"/>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8AF7A219-926C-4423-9F80-D54EFC334EC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0D455E76-68A9-4936-846E-DB7A22EDF0AA}"/>
              </a:ext>
            </a:extLst>
          </p:cNvPr>
          <p:cNvSpPr>
            <a:spLocks noGrp="1"/>
          </p:cNvSpPr>
          <p:nvPr>
            <p:ph type="dt" sz="half" idx="10"/>
          </p:nvPr>
        </p:nvSpPr>
        <p:spPr/>
        <p:txBody>
          <a:bodyPr/>
          <a:lstStyle/>
          <a:p>
            <a:fld id="{5F8E57F1-E29C-4F50-9F8F-B84CA8CC5B7B}" type="datetimeFigureOut">
              <a:rPr lang="es-DO" smtClean="0"/>
              <a:t>24/4/2021</a:t>
            </a:fld>
            <a:endParaRPr lang="es-DO"/>
          </a:p>
        </p:txBody>
      </p:sp>
      <p:sp>
        <p:nvSpPr>
          <p:cNvPr id="5" name="Marcador de pie de página 4">
            <a:extLst>
              <a:ext uri="{FF2B5EF4-FFF2-40B4-BE49-F238E27FC236}">
                <a16:creationId xmlns:a16="http://schemas.microsoft.com/office/drawing/2014/main" id="{01EBA92D-75D0-4D02-9E0D-89C2E0FEA54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6DF5930-D544-4D23-9EB9-910395B62FB1}"/>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94825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4F561-4E62-4058-8509-DCCEB142044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10792659-FE33-4587-8158-F8990604F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E5948E-2ABE-4CEF-9BD3-C27C0A1E1147}"/>
              </a:ext>
            </a:extLst>
          </p:cNvPr>
          <p:cNvSpPr>
            <a:spLocks noGrp="1"/>
          </p:cNvSpPr>
          <p:nvPr>
            <p:ph type="dt" sz="half" idx="10"/>
          </p:nvPr>
        </p:nvSpPr>
        <p:spPr/>
        <p:txBody>
          <a:bodyPr/>
          <a:lstStyle/>
          <a:p>
            <a:fld id="{5F8E57F1-E29C-4F50-9F8F-B84CA8CC5B7B}" type="datetimeFigureOut">
              <a:rPr lang="es-DO" smtClean="0"/>
              <a:t>24/4/2021</a:t>
            </a:fld>
            <a:endParaRPr lang="es-DO"/>
          </a:p>
        </p:txBody>
      </p:sp>
      <p:sp>
        <p:nvSpPr>
          <p:cNvPr id="5" name="Marcador de pie de página 4">
            <a:extLst>
              <a:ext uri="{FF2B5EF4-FFF2-40B4-BE49-F238E27FC236}">
                <a16:creationId xmlns:a16="http://schemas.microsoft.com/office/drawing/2014/main" id="{83FF839A-9673-4255-AF85-B714B7AC32A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0C903F3F-EBE6-4593-8E03-DC8ED1C1585E}"/>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41138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0BE133-3735-429A-A903-0D75859992A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67D4BBD8-F6E4-4BF1-89F4-E8A88BBC2A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EBA85FEB-1B85-4212-A5E4-770B09B44DB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57E800A5-3B26-49A8-B7B2-B7A0DA239366}"/>
              </a:ext>
            </a:extLst>
          </p:cNvPr>
          <p:cNvSpPr>
            <a:spLocks noGrp="1"/>
          </p:cNvSpPr>
          <p:nvPr>
            <p:ph type="dt" sz="half" idx="10"/>
          </p:nvPr>
        </p:nvSpPr>
        <p:spPr/>
        <p:txBody>
          <a:bodyPr/>
          <a:lstStyle/>
          <a:p>
            <a:fld id="{5F8E57F1-E29C-4F50-9F8F-B84CA8CC5B7B}" type="datetimeFigureOut">
              <a:rPr lang="es-DO" smtClean="0"/>
              <a:t>24/4/2021</a:t>
            </a:fld>
            <a:endParaRPr lang="es-DO"/>
          </a:p>
        </p:txBody>
      </p:sp>
      <p:sp>
        <p:nvSpPr>
          <p:cNvPr id="6" name="Marcador de pie de página 5">
            <a:extLst>
              <a:ext uri="{FF2B5EF4-FFF2-40B4-BE49-F238E27FC236}">
                <a16:creationId xmlns:a16="http://schemas.microsoft.com/office/drawing/2014/main" id="{FAF39426-4E32-4D1D-91C8-5AB4C6C46C2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24D6F95-08E5-488B-92DB-349A35B12880}"/>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186607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08E44-39D1-4EF1-A2D6-EDE3E75780C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7355DF2-EDF1-4826-914F-5C05AD754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BED4BEA-6E6F-4B60-B388-43C37211A8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985CAD02-65E2-4FF5-A3DD-9E0AF73B7C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B93C06C-C526-46E0-BFFF-FB72A8A194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5A82D21B-5EA8-4F19-8C9C-572199B0584A}"/>
              </a:ext>
            </a:extLst>
          </p:cNvPr>
          <p:cNvSpPr>
            <a:spLocks noGrp="1"/>
          </p:cNvSpPr>
          <p:nvPr>
            <p:ph type="dt" sz="half" idx="10"/>
          </p:nvPr>
        </p:nvSpPr>
        <p:spPr/>
        <p:txBody>
          <a:bodyPr/>
          <a:lstStyle/>
          <a:p>
            <a:fld id="{5F8E57F1-E29C-4F50-9F8F-B84CA8CC5B7B}" type="datetimeFigureOut">
              <a:rPr lang="es-DO" smtClean="0"/>
              <a:t>24/4/2021</a:t>
            </a:fld>
            <a:endParaRPr lang="es-DO"/>
          </a:p>
        </p:txBody>
      </p:sp>
      <p:sp>
        <p:nvSpPr>
          <p:cNvPr id="8" name="Marcador de pie de página 7">
            <a:extLst>
              <a:ext uri="{FF2B5EF4-FFF2-40B4-BE49-F238E27FC236}">
                <a16:creationId xmlns:a16="http://schemas.microsoft.com/office/drawing/2014/main" id="{2DE13ADF-E79E-4DE8-AEC4-484FDBDCA747}"/>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0AD3C00F-4314-44EE-AFDC-BBB0028DA0B6}"/>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174479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F6A18-CF02-4719-A623-08D5FDDB14C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29F68CCA-5487-4E22-8D81-9D89AE594468}"/>
              </a:ext>
            </a:extLst>
          </p:cNvPr>
          <p:cNvSpPr>
            <a:spLocks noGrp="1"/>
          </p:cNvSpPr>
          <p:nvPr>
            <p:ph type="dt" sz="half" idx="10"/>
          </p:nvPr>
        </p:nvSpPr>
        <p:spPr/>
        <p:txBody>
          <a:bodyPr/>
          <a:lstStyle/>
          <a:p>
            <a:fld id="{5F8E57F1-E29C-4F50-9F8F-B84CA8CC5B7B}" type="datetimeFigureOut">
              <a:rPr lang="es-DO" smtClean="0"/>
              <a:t>24/4/2021</a:t>
            </a:fld>
            <a:endParaRPr lang="es-DO"/>
          </a:p>
        </p:txBody>
      </p:sp>
      <p:sp>
        <p:nvSpPr>
          <p:cNvPr id="4" name="Marcador de pie de página 3">
            <a:extLst>
              <a:ext uri="{FF2B5EF4-FFF2-40B4-BE49-F238E27FC236}">
                <a16:creationId xmlns:a16="http://schemas.microsoft.com/office/drawing/2014/main" id="{9BECB8CC-E099-4624-999F-DD36267F3ACB}"/>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57E178A-02A5-455E-973F-476778858350}"/>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253138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1A67FE-9790-433B-9902-91A37B75DD7B}"/>
              </a:ext>
            </a:extLst>
          </p:cNvPr>
          <p:cNvSpPr>
            <a:spLocks noGrp="1"/>
          </p:cNvSpPr>
          <p:nvPr>
            <p:ph type="dt" sz="half" idx="10"/>
          </p:nvPr>
        </p:nvSpPr>
        <p:spPr/>
        <p:txBody>
          <a:bodyPr/>
          <a:lstStyle/>
          <a:p>
            <a:fld id="{5F8E57F1-E29C-4F50-9F8F-B84CA8CC5B7B}" type="datetimeFigureOut">
              <a:rPr lang="es-DO" smtClean="0"/>
              <a:t>24/4/2021</a:t>
            </a:fld>
            <a:endParaRPr lang="es-DO"/>
          </a:p>
        </p:txBody>
      </p:sp>
      <p:sp>
        <p:nvSpPr>
          <p:cNvPr id="3" name="Marcador de pie de página 2">
            <a:extLst>
              <a:ext uri="{FF2B5EF4-FFF2-40B4-BE49-F238E27FC236}">
                <a16:creationId xmlns:a16="http://schemas.microsoft.com/office/drawing/2014/main" id="{CD2C3485-F267-47E2-8178-D501AC721AC6}"/>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72694A6A-4FDC-43CF-9F5F-0C3FFD928858}"/>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61705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35D6A-3AED-480E-812F-365F172C41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7A3517E8-9F12-41DB-8E45-3969F1D67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BDC6044-6DDB-4430-9A41-385097B64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678A47-F441-4C59-B860-4EEF5BF2EB05}"/>
              </a:ext>
            </a:extLst>
          </p:cNvPr>
          <p:cNvSpPr>
            <a:spLocks noGrp="1"/>
          </p:cNvSpPr>
          <p:nvPr>
            <p:ph type="dt" sz="half" idx="10"/>
          </p:nvPr>
        </p:nvSpPr>
        <p:spPr/>
        <p:txBody>
          <a:bodyPr/>
          <a:lstStyle/>
          <a:p>
            <a:fld id="{5F8E57F1-E29C-4F50-9F8F-B84CA8CC5B7B}" type="datetimeFigureOut">
              <a:rPr lang="es-DO" smtClean="0"/>
              <a:t>24/4/2021</a:t>
            </a:fld>
            <a:endParaRPr lang="es-DO"/>
          </a:p>
        </p:txBody>
      </p:sp>
      <p:sp>
        <p:nvSpPr>
          <p:cNvPr id="6" name="Marcador de pie de página 5">
            <a:extLst>
              <a:ext uri="{FF2B5EF4-FFF2-40B4-BE49-F238E27FC236}">
                <a16:creationId xmlns:a16="http://schemas.microsoft.com/office/drawing/2014/main" id="{8F86BFB1-D118-4835-AF06-4BC10DDBF5A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E47C238B-B2C3-4866-AA60-AEEDA20A224F}"/>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10016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1D5A1-0E01-4733-910A-82EF88C2E4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FF3D186-4C16-44F3-94E0-0AEDEB6EF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7C79CC63-4030-4ADC-9260-DFB0BFE2B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F8DE56-CE96-4EEC-AD9D-D01BFE7155BB}"/>
              </a:ext>
            </a:extLst>
          </p:cNvPr>
          <p:cNvSpPr>
            <a:spLocks noGrp="1"/>
          </p:cNvSpPr>
          <p:nvPr>
            <p:ph type="dt" sz="half" idx="10"/>
          </p:nvPr>
        </p:nvSpPr>
        <p:spPr/>
        <p:txBody>
          <a:bodyPr/>
          <a:lstStyle/>
          <a:p>
            <a:fld id="{5F8E57F1-E29C-4F50-9F8F-B84CA8CC5B7B}" type="datetimeFigureOut">
              <a:rPr lang="es-DO" smtClean="0"/>
              <a:t>24/4/2021</a:t>
            </a:fld>
            <a:endParaRPr lang="es-DO"/>
          </a:p>
        </p:txBody>
      </p:sp>
      <p:sp>
        <p:nvSpPr>
          <p:cNvPr id="6" name="Marcador de pie de página 5">
            <a:extLst>
              <a:ext uri="{FF2B5EF4-FFF2-40B4-BE49-F238E27FC236}">
                <a16:creationId xmlns:a16="http://schemas.microsoft.com/office/drawing/2014/main" id="{49FF1E4E-F90A-41AE-8694-5455786FBA6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DC2F3312-0BEA-4CDE-969B-909D985884D6}"/>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26787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3EAD3CF-BC1F-4887-A3E7-C013BDA7B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F000C871-D2DB-47ED-A94A-D9395B3C6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B1B81143-4C85-48E8-A2BF-7816D7953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E57F1-E29C-4F50-9F8F-B84CA8CC5B7B}" type="datetimeFigureOut">
              <a:rPr lang="es-DO" smtClean="0"/>
              <a:t>24/4/2021</a:t>
            </a:fld>
            <a:endParaRPr lang="es-DO"/>
          </a:p>
        </p:txBody>
      </p:sp>
      <p:sp>
        <p:nvSpPr>
          <p:cNvPr id="5" name="Marcador de pie de página 4">
            <a:extLst>
              <a:ext uri="{FF2B5EF4-FFF2-40B4-BE49-F238E27FC236}">
                <a16:creationId xmlns:a16="http://schemas.microsoft.com/office/drawing/2014/main" id="{566F5E8B-6E80-4C0A-85BD-2B861CC69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9F5443FC-F600-467B-92C3-C77224AD2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C4A2E-7753-4AFB-B8E8-318D0D9919CE}" type="slidenum">
              <a:rPr lang="es-DO" smtClean="0"/>
              <a:t>‹Nº›</a:t>
            </a:fld>
            <a:endParaRPr lang="es-DO"/>
          </a:p>
        </p:txBody>
      </p:sp>
    </p:spTree>
    <p:extLst>
      <p:ext uri="{BB962C8B-B14F-4D97-AF65-F5344CB8AC3E}">
        <p14:creationId xmlns:p14="http://schemas.microsoft.com/office/powerpoint/2010/main" val="2658505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5.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8.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9.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2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8" name="Forma libre: forma 27">
            <a:extLst>
              <a:ext uri="{FF2B5EF4-FFF2-40B4-BE49-F238E27FC236}">
                <a16:creationId xmlns:a16="http://schemas.microsoft.com/office/drawing/2014/main" id="{F4C4B51B-9C03-4BC2-B884-F0CC58545774}"/>
              </a:ext>
            </a:extLst>
          </p:cNvPr>
          <p:cNvSpPr/>
          <p:nvPr/>
        </p:nvSpPr>
        <p:spPr>
          <a:xfrm flipH="1" flipV="1">
            <a:off x="7982337" y="-2460"/>
            <a:ext cx="4209663"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820000">
              <a:alpha val="93725"/>
            </a:srgbClr>
          </a:solidFill>
          <a:ln>
            <a:noFill/>
          </a:ln>
          <a:effectLst/>
          <a:scene3d>
            <a:camera prst="obliqueBottomRight"/>
            <a:lightRig rig="threePt" dir="t"/>
          </a:scene3d>
          <a:sp3d>
            <a:bevelT w="203200" prst="softRound"/>
            <a:bevelB w="127000" h="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27" name="Forma libre: forma 26">
            <a:extLst>
              <a:ext uri="{FF2B5EF4-FFF2-40B4-BE49-F238E27FC236}">
                <a16:creationId xmlns:a16="http://schemas.microsoft.com/office/drawing/2014/main" id="{1ED93141-032D-424F-9E7E-C9073692D19A}"/>
              </a:ext>
            </a:extLst>
          </p:cNvPr>
          <p:cNvSpPr/>
          <p:nvPr/>
        </p:nvSpPr>
        <p:spPr>
          <a:xfrm flipH="1" flipV="1">
            <a:off x="48294" y="10803"/>
            <a:ext cx="9988062" cy="6879102"/>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accent3">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33" name="Forma libre: forma 32">
            <a:extLst>
              <a:ext uri="{FF2B5EF4-FFF2-40B4-BE49-F238E27FC236}">
                <a16:creationId xmlns:a16="http://schemas.microsoft.com/office/drawing/2014/main" id="{1AA9371F-C182-469E-9863-8410B355F094}"/>
              </a:ext>
            </a:extLst>
          </p:cNvPr>
          <p:cNvSpPr/>
          <p:nvPr/>
        </p:nvSpPr>
        <p:spPr>
          <a:xfrm rot="18690078">
            <a:off x="2979915" y="1606493"/>
            <a:ext cx="7433238" cy="8751443"/>
          </a:xfrm>
          <a:custGeom>
            <a:avLst/>
            <a:gdLst>
              <a:gd name="connsiteX0" fmla="*/ 20999 w 7139728"/>
              <a:gd name="connsiteY0" fmla="*/ 0 h 8353509"/>
              <a:gd name="connsiteX1" fmla="*/ 7139728 w 7139728"/>
              <a:gd name="connsiteY1" fmla="*/ 8045891 h 8353509"/>
              <a:gd name="connsiteX2" fmla="*/ 6792044 w 7139728"/>
              <a:gd name="connsiteY2" fmla="*/ 8353509 h 8353509"/>
              <a:gd name="connsiteX3" fmla="*/ 0 w 7139728"/>
              <a:gd name="connsiteY3" fmla="*/ 676851 h 8353509"/>
              <a:gd name="connsiteX4" fmla="*/ 0 w 7139728"/>
              <a:gd name="connsiteY4" fmla="*/ 18579 h 8353509"/>
              <a:gd name="connsiteX5" fmla="*/ 20999 w 7139728"/>
              <a:gd name="connsiteY5" fmla="*/ 0 h 83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728" h="8353509">
                <a:moveTo>
                  <a:pt x="20999" y="0"/>
                </a:moveTo>
                <a:lnTo>
                  <a:pt x="7139728" y="8045891"/>
                </a:lnTo>
                <a:lnTo>
                  <a:pt x="6792044" y="8353509"/>
                </a:lnTo>
                <a:lnTo>
                  <a:pt x="0" y="676851"/>
                </a:lnTo>
                <a:lnTo>
                  <a:pt x="0" y="18579"/>
                </a:lnTo>
                <a:lnTo>
                  <a:pt x="20999" y="0"/>
                </a:lnTo>
                <a:close/>
              </a:path>
            </a:pathLst>
          </a:cu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a:solidFill>
                <a:srgbClr val="F55653"/>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flipH="1">
            <a:off x="8609739" y="114208"/>
            <a:ext cx="3704491" cy="3785652"/>
          </a:xfrm>
          <a:prstGeom prst="rect">
            <a:avLst/>
          </a:prstGeom>
          <a:noFill/>
          <a:effectLst>
            <a:outerShdw dist="38100" dir="10800000" algn="r" rotWithShape="0">
              <a:schemeClr val="tx1">
                <a:alpha val="0"/>
              </a:schemeClr>
            </a:outerShdw>
          </a:effectLst>
        </p:spPr>
        <p:txBody>
          <a:bodyPr wrap="square" rtlCol="0">
            <a:spAutoFit/>
          </a:bodyPr>
          <a:lstStyle/>
          <a:p>
            <a:pPr algn="ctr"/>
            <a:r>
              <a:rPr lang="es-DO" sz="6000" dirty="0" smtClean="0">
                <a:solidFill>
                  <a:schemeClr val="bg1"/>
                </a:solidFill>
              </a:rPr>
              <a:t>12. </a:t>
            </a:r>
            <a:r>
              <a:rPr lang="es-DO" sz="6000" dirty="0" smtClean="0">
                <a:solidFill>
                  <a:schemeClr val="bg1"/>
                </a:solidFill>
              </a:rPr>
              <a:t>La </a:t>
            </a:r>
            <a:r>
              <a:rPr lang="es-DO" sz="6000" dirty="0" smtClean="0">
                <a:solidFill>
                  <a:schemeClr val="bg1"/>
                </a:solidFill>
              </a:rPr>
              <a:t>bestia que surge del mar</a:t>
            </a:r>
            <a:endParaRPr lang="es-DO" sz="6000" dirty="0">
              <a:solidFill>
                <a:schemeClr val="bg1"/>
              </a:solidFill>
            </a:endParaRPr>
          </a:p>
        </p:txBody>
      </p:sp>
      <p:sp>
        <p:nvSpPr>
          <p:cNvPr id="37" name="CuadroTexto 36">
            <a:extLst>
              <a:ext uri="{FF2B5EF4-FFF2-40B4-BE49-F238E27FC236}">
                <a16:creationId xmlns:a16="http://schemas.microsoft.com/office/drawing/2014/main" id="{8F578E33-694C-420B-8318-3E50A959E45C}"/>
              </a:ext>
            </a:extLst>
          </p:cNvPr>
          <p:cNvSpPr txBox="1"/>
          <p:nvPr/>
        </p:nvSpPr>
        <p:spPr>
          <a:xfrm>
            <a:off x="9397217" y="2025747"/>
            <a:ext cx="2293033" cy="707886"/>
          </a:xfrm>
          <a:prstGeom prst="rect">
            <a:avLst/>
          </a:prstGeom>
          <a:noFill/>
        </p:spPr>
        <p:txBody>
          <a:bodyPr wrap="square" rtlCol="0">
            <a:spAutoFit/>
          </a:bodyPr>
          <a:lstStyle/>
          <a:p>
            <a:endParaRPr lang="es-DO" sz="4000" dirty="0">
              <a:solidFill>
                <a:schemeClr val="bg1"/>
              </a:solidFill>
            </a:endParaRPr>
          </a:p>
        </p:txBody>
      </p:sp>
      <p:sp>
        <p:nvSpPr>
          <p:cNvPr id="38" name="CuadroTexto 37">
            <a:extLst>
              <a:ext uri="{FF2B5EF4-FFF2-40B4-BE49-F238E27FC236}">
                <a16:creationId xmlns:a16="http://schemas.microsoft.com/office/drawing/2014/main" id="{3CED47F1-99F1-4CB9-8681-707A63C06FC4}"/>
              </a:ext>
            </a:extLst>
          </p:cNvPr>
          <p:cNvSpPr txBox="1"/>
          <p:nvPr/>
        </p:nvSpPr>
        <p:spPr>
          <a:xfrm flipH="1">
            <a:off x="-75261" y="759648"/>
            <a:ext cx="9326881" cy="5170646"/>
          </a:xfrm>
          <a:prstGeom prst="rect">
            <a:avLst/>
          </a:prstGeom>
          <a:noFill/>
          <a:ln>
            <a:noFill/>
          </a:ln>
          <a:effectLst>
            <a:outerShdw blurRad="50800" dist="63500" algn="ctr" rotWithShape="0">
              <a:srgbClr val="000000"/>
            </a:outerShdw>
            <a:reflection blurRad="6350" endPos="0" dist="101600" dir="5400000" sy="-100000" algn="bl" rotWithShape="0"/>
          </a:effectLst>
        </p:spPr>
        <p:txBody>
          <a:bodyPr wrap="square" rtlCol="0">
            <a:spAutoFit/>
          </a:bodyPr>
          <a:lstStyle/>
          <a:p>
            <a:pPr algn="ctr"/>
            <a:r>
              <a:rPr lang="es-DO" sz="6600" dirty="0">
                <a:solidFill>
                  <a:srgbClr val="820000"/>
                </a:solidFill>
                <a:latin typeface="Britannic Bold" panose="020B0903060703020204" pitchFamily="34" charset="0"/>
              </a:rPr>
              <a:t>Curso bíblico</a:t>
            </a:r>
          </a:p>
          <a:p>
            <a:pPr algn="ctr"/>
            <a:r>
              <a:rPr lang="es-DO" sz="6600" dirty="0">
                <a:solidFill>
                  <a:srgbClr val="820000"/>
                </a:solidFill>
                <a:latin typeface="Britannic Bold" panose="020B0903060703020204" pitchFamily="34" charset="0"/>
              </a:rPr>
              <a:t>Las fascinantes profecías del Apocalipsis</a:t>
            </a:r>
          </a:p>
          <a:p>
            <a:pPr algn="ctr"/>
            <a:endParaRPr lang="es-DO" sz="6600" dirty="0">
              <a:solidFill>
                <a:srgbClr val="820000"/>
              </a:solidFill>
              <a:latin typeface="Britannic Bold" panose="020B0903060703020204" pitchFamily="34" charset="0"/>
            </a:endParaRPr>
          </a:p>
        </p:txBody>
      </p:sp>
      <p:sp>
        <p:nvSpPr>
          <p:cNvPr id="40" name="Forma libre: forma 39">
            <a:extLst>
              <a:ext uri="{FF2B5EF4-FFF2-40B4-BE49-F238E27FC236}">
                <a16:creationId xmlns:a16="http://schemas.microsoft.com/office/drawing/2014/main" id="{50EB650B-F446-40E7-85DB-51B951BFDC32}"/>
              </a:ext>
            </a:extLst>
          </p:cNvPr>
          <p:cNvSpPr/>
          <p:nvPr/>
        </p:nvSpPr>
        <p:spPr>
          <a:xfrm rot="18690078">
            <a:off x="2980347" y="1556828"/>
            <a:ext cx="7432373" cy="8752210"/>
          </a:xfrm>
          <a:custGeom>
            <a:avLst/>
            <a:gdLst>
              <a:gd name="connsiteX0" fmla="*/ 20999 w 7139728"/>
              <a:gd name="connsiteY0" fmla="*/ 0 h 8353509"/>
              <a:gd name="connsiteX1" fmla="*/ 7139728 w 7139728"/>
              <a:gd name="connsiteY1" fmla="*/ 8045891 h 8353509"/>
              <a:gd name="connsiteX2" fmla="*/ 6792044 w 7139728"/>
              <a:gd name="connsiteY2" fmla="*/ 8353509 h 8353509"/>
              <a:gd name="connsiteX3" fmla="*/ 0 w 7139728"/>
              <a:gd name="connsiteY3" fmla="*/ 676851 h 8353509"/>
              <a:gd name="connsiteX4" fmla="*/ 0 w 7139728"/>
              <a:gd name="connsiteY4" fmla="*/ 18579 h 8353509"/>
              <a:gd name="connsiteX5" fmla="*/ 20999 w 7139728"/>
              <a:gd name="connsiteY5" fmla="*/ 0 h 83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728" h="8353509">
                <a:moveTo>
                  <a:pt x="20999" y="0"/>
                </a:moveTo>
                <a:lnTo>
                  <a:pt x="7139728" y="8045891"/>
                </a:lnTo>
                <a:lnTo>
                  <a:pt x="6792044" y="8353509"/>
                </a:lnTo>
                <a:lnTo>
                  <a:pt x="0" y="676851"/>
                </a:lnTo>
                <a:lnTo>
                  <a:pt x="0" y="18579"/>
                </a:lnTo>
                <a:lnTo>
                  <a:pt x="20999" y="0"/>
                </a:lnTo>
                <a:close/>
              </a:path>
            </a:pathLst>
          </a:custGeom>
          <a:solidFill>
            <a:schemeClr val="bg1"/>
          </a:solidFill>
          <a:ln>
            <a:solidFill>
              <a:schemeClr val="bg1"/>
            </a:solidFill>
          </a:ln>
          <a:scene3d>
            <a:camera prst="orthographicFront"/>
            <a:lightRig rig="threePt" dir="t"/>
          </a:scene3d>
          <a:sp3d>
            <a:bevelT w="4572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39" name="CuadroTexto 38">
            <a:extLst>
              <a:ext uri="{FF2B5EF4-FFF2-40B4-BE49-F238E27FC236}">
                <a16:creationId xmlns:a16="http://schemas.microsoft.com/office/drawing/2014/main" id="{0D611ABE-6531-4F98-8AD9-54EA496B33B2}"/>
              </a:ext>
            </a:extLst>
          </p:cNvPr>
          <p:cNvSpPr txBox="1"/>
          <p:nvPr/>
        </p:nvSpPr>
        <p:spPr>
          <a:xfrm flipH="1">
            <a:off x="1970992" y="6309103"/>
            <a:ext cx="7583822" cy="461665"/>
          </a:xfrm>
          <a:prstGeom prst="rect">
            <a:avLst/>
          </a:prstGeom>
          <a:noFill/>
          <a:effectLst>
            <a:outerShdw dist="25400" dir="1800000" algn="tl" rotWithShape="0">
              <a:prstClr val="black"/>
            </a:outerShdw>
            <a:reflection stA="64000" endPos="9000" dist="50800" dir="5400000" sy="-100000" algn="bl" rotWithShape="0"/>
          </a:effectLst>
        </p:spPr>
        <p:txBody>
          <a:bodyPr wrap="square" rtlCol="0">
            <a:spAutoFit/>
          </a:bodyPr>
          <a:lstStyle/>
          <a:p>
            <a:r>
              <a:rPr lang="pt-BR" sz="2400" b="1" dirty="0" err="1">
                <a:solidFill>
                  <a:srgbClr val="C00000"/>
                </a:solidFill>
              </a:rPr>
              <a:t>Basado</a:t>
            </a:r>
            <a:r>
              <a:rPr lang="pt-BR" sz="2400" b="1" dirty="0">
                <a:solidFill>
                  <a:srgbClr val="C00000"/>
                </a:solidFill>
              </a:rPr>
              <a:t> </a:t>
            </a:r>
            <a:r>
              <a:rPr lang="pt-BR" sz="2400" b="1" dirty="0" err="1" smtClean="0">
                <a:solidFill>
                  <a:srgbClr val="C00000"/>
                </a:solidFill>
              </a:rPr>
              <a:t>en</a:t>
            </a:r>
            <a:r>
              <a:rPr lang="pt-BR" sz="2400" b="1" dirty="0" smtClean="0">
                <a:solidFill>
                  <a:srgbClr val="C00000"/>
                </a:solidFill>
              </a:rPr>
              <a:t> </a:t>
            </a:r>
            <a:r>
              <a:rPr lang="pt-BR" sz="2400" b="1" dirty="0" err="1">
                <a:solidFill>
                  <a:srgbClr val="C00000"/>
                </a:solidFill>
              </a:rPr>
              <a:t>el</a:t>
            </a:r>
            <a:r>
              <a:rPr lang="pt-BR" sz="2400" b="1" dirty="0">
                <a:solidFill>
                  <a:srgbClr val="C00000"/>
                </a:solidFill>
              </a:rPr>
              <a:t> libro de Héctor Delgado -- S. Yeury Ferreira</a:t>
            </a: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0196027" y="6432214"/>
            <a:ext cx="1930329" cy="400110"/>
          </a:xfrm>
          <a:prstGeom prst="rect">
            <a:avLst/>
          </a:prstGeom>
          <a:noFill/>
        </p:spPr>
        <p:txBody>
          <a:bodyPr wrap="square" rtlCol="0">
            <a:spAutoFit/>
          </a:bodyPr>
          <a:lstStyle/>
          <a:p>
            <a:r>
              <a:rPr lang="en-US" sz="2000" b="1" dirty="0">
                <a:solidFill>
                  <a:schemeClr val="bg1"/>
                </a:solidFill>
              </a:rPr>
              <a:t>CristoWeb.com</a:t>
            </a:r>
            <a:endParaRPr lang="es-DO" sz="2000" b="1" dirty="0">
              <a:solidFill>
                <a:schemeClr val="bg1"/>
              </a:solidFill>
            </a:endParaRPr>
          </a:p>
        </p:txBody>
      </p:sp>
      <p:pic>
        <p:nvPicPr>
          <p:cNvPr id="3" name="Imagen 2">
            <a:extLst>
              <a:ext uri="{FF2B5EF4-FFF2-40B4-BE49-F238E27FC236}">
                <a16:creationId xmlns:a16="http://schemas.microsoft.com/office/drawing/2014/main" id="{61876547-4F28-4657-A8B9-C6BB7BCB9CD9}"/>
              </a:ext>
            </a:extLst>
          </p:cNvPr>
          <p:cNvPicPr>
            <a:picLocks noChangeAspect="1"/>
          </p:cNvPicPr>
          <p:nvPr/>
        </p:nvPicPr>
        <p:blipFill>
          <a:blip r:embed="rId4" cstate="hqprint">
            <a:lum bright="70000" contrast="-70000"/>
            <a:extLst>
              <a:ext uri="{BEBA8EAE-BF5A-486C-A8C5-ECC9F3942E4B}">
                <a14:imgProps xmlns:a14="http://schemas.microsoft.com/office/drawing/2010/main">
                  <a14:imgLayer r:embed="rId5">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818873" y="3735660"/>
            <a:ext cx="1930329" cy="1729253"/>
          </a:xfrm>
          <a:prstGeom prst="rect">
            <a:avLst/>
          </a:prstGeom>
        </p:spPr>
      </p:pic>
      <p:sp>
        <p:nvSpPr>
          <p:cNvPr id="2" name="CuadroTexto 1">
            <a:extLst>
              <a:ext uri="{FF2B5EF4-FFF2-40B4-BE49-F238E27FC236}">
                <a16:creationId xmlns:a16="http://schemas.microsoft.com/office/drawing/2014/main" id="{CD201C2A-75C6-43C2-87D3-B18A8345CE79}"/>
              </a:ext>
            </a:extLst>
          </p:cNvPr>
          <p:cNvSpPr txBox="1"/>
          <p:nvPr/>
        </p:nvSpPr>
        <p:spPr>
          <a:xfrm>
            <a:off x="1970993" y="5798087"/>
            <a:ext cx="7583824" cy="461665"/>
          </a:xfrm>
          <a:prstGeom prst="rect">
            <a:avLst/>
          </a:prstGeom>
          <a:noFill/>
        </p:spPr>
        <p:txBody>
          <a:bodyPr wrap="square" rtlCol="0">
            <a:spAutoFit/>
          </a:bodyPr>
          <a:lstStyle/>
          <a:p>
            <a:r>
              <a:rPr lang="es-DO" sz="2400" b="1" dirty="0"/>
              <a:t>Iglesia Adventista del Séptimo Día Bella Vista RD</a:t>
            </a:r>
          </a:p>
        </p:txBody>
      </p:sp>
    </p:spTree>
    <p:extLst>
      <p:ext uri="{BB962C8B-B14F-4D97-AF65-F5344CB8AC3E}">
        <p14:creationId xmlns:p14="http://schemas.microsoft.com/office/powerpoint/2010/main" val="3193219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53214" y="1110343"/>
            <a:ext cx="7235874" cy="4674696"/>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dirty="0" smtClean="0">
                <a:solidFill>
                  <a:schemeClr val="bg1"/>
                </a:solidFill>
                <a:latin typeface="+mn-lt"/>
              </a:rPr>
              <a:t>La bestia surgió entonces de entre pueblos y naciones populosas que no necesariamente viven acorde con los deseos de Dios.</a:t>
            </a:r>
            <a:endParaRPr lang="es-ES" sz="4000" i="1"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05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954107"/>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Descripción de la bestia.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735824" y="159303"/>
            <a:ext cx="8483446" cy="6664389"/>
          </a:xfrm>
          <a:prstGeom prst="rect">
            <a:avLst/>
          </a:prstGeom>
          <a:noFill/>
        </p:spPr>
        <p:txBody>
          <a:bodyPr wrap="square" rtlCol="0">
            <a:spAutoFit/>
          </a:bodyPr>
          <a:lstStyle/>
          <a:p>
            <a:pPr lvl="0">
              <a:lnSpc>
                <a:spcPct val="90000"/>
              </a:lnSpc>
              <a:spcBef>
                <a:spcPts val="1000"/>
              </a:spcBef>
              <a:defRPr/>
            </a:pPr>
            <a:r>
              <a:rPr lang="es-ES" sz="4400" b="1" dirty="0">
                <a:solidFill>
                  <a:srgbClr val="0070C0"/>
                </a:solidFill>
              </a:rPr>
              <a:t>3. </a:t>
            </a:r>
            <a:r>
              <a:rPr lang="es-ES" sz="4400" b="1" dirty="0" smtClean="0">
                <a:solidFill>
                  <a:srgbClr val="0070C0"/>
                </a:solidFill>
              </a:rPr>
              <a:t>¿Cómo describe Juan a la bestia que surge del mar?</a:t>
            </a:r>
            <a:endParaRPr lang="es-ES" sz="4400" b="1" dirty="0">
              <a:solidFill>
                <a:srgbClr val="0070C0"/>
              </a:solidFill>
            </a:endParaRPr>
          </a:p>
          <a:p>
            <a:pPr lvl="0">
              <a:lnSpc>
                <a:spcPct val="90000"/>
              </a:lnSpc>
              <a:spcBef>
                <a:spcPts val="1000"/>
              </a:spcBef>
              <a:defRPr/>
            </a:pPr>
            <a:r>
              <a:rPr lang="es-ES" sz="4400" b="1" dirty="0">
                <a:solidFill>
                  <a:srgbClr val="FF0000"/>
                </a:solidFill>
              </a:rPr>
              <a:t>Ap. </a:t>
            </a:r>
            <a:r>
              <a:rPr lang="es-ES" sz="4400" b="1" dirty="0" smtClean="0">
                <a:solidFill>
                  <a:srgbClr val="FF0000"/>
                </a:solidFill>
              </a:rPr>
              <a:t>13: </a:t>
            </a:r>
            <a:r>
              <a:rPr lang="es-ES" sz="4400" b="1" dirty="0">
                <a:solidFill>
                  <a:srgbClr val="FF0000"/>
                </a:solidFill>
              </a:rPr>
              <a:t>2</a:t>
            </a:r>
            <a:endParaRPr lang="es-ES" sz="4400" b="1" dirty="0">
              <a:solidFill>
                <a:srgbClr val="FF0000"/>
              </a:solidFill>
            </a:endParaRPr>
          </a:p>
          <a:p>
            <a:pPr lvl="0">
              <a:lnSpc>
                <a:spcPct val="90000"/>
              </a:lnSpc>
              <a:spcBef>
                <a:spcPts val="1000"/>
              </a:spcBef>
              <a:defRPr/>
            </a:pPr>
            <a:r>
              <a:rPr lang="es-ES" sz="5400" b="1" dirty="0">
                <a:solidFill>
                  <a:srgbClr val="002060"/>
                </a:solidFill>
              </a:rPr>
              <a:t>Y la bestia que vi era semejante a un </a:t>
            </a:r>
            <a:r>
              <a:rPr lang="es-ES" sz="5400" b="1" dirty="0" smtClean="0">
                <a:solidFill>
                  <a:srgbClr val="002060"/>
                </a:solidFill>
              </a:rPr>
              <a:t>_______, </a:t>
            </a:r>
            <a:r>
              <a:rPr lang="es-ES" sz="5400" b="1" dirty="0">
                <a:solidFill>
                  <a:srgbClr val="002060"/>
                </a:solidFill>
              </a:rPr>
              <a:t>y sus pies como de </a:t>
            </a:r>
            <a:r>
              <a:rPr lang="es-ES" sz="5400" b="1" dirty="0" smtClean="0">
                <a:solidFill>
                  <a:srgbClr val="002060"/>
                </a:solidFill>
              </a:rPr>
              <a:t>____, </a:t>
            </a:r>
            <a:r>
              <a:rPr lang="es-ES" sz="5400" b="1" dirty="0">
                <a:solidFill>
                  <a:srgbClr val="002060"/>
                </a:solidFill>
              </a:rPr>
              <a:t>y su boca como boca de </a:t>
            </a:r>
            <a:r>
              <a:rPr lang="es-ES" sz="5400" b="1" dirty="0" smtClean="0">
                <a:solidFill>
                  <a:srgbClr val="002060"/>
                </a:solidFill>
              </a:rPr>
              <a:t>____. Y </a:t>
            </a:r>
            <a:r>
              <a:rPr lang="es-ES" sz="5400" b="1" dirty="0">
                <a:solidFill>
                  <a:srgbClr val="002060"/>
                </a:solidFill>
              </a:rPr>
              <a:t>el dragón le dio su poder y su trono, y grande autoridad.</a:t>
            </a:r>
            <a:endParaRPr lang="es-ES" sz="5400" b="1" dirty="0">
              <a:solidFill>
                <a:srgbClr val="0070C0"/>
              </a:solidFill>
            </a:endParaRPr>
          </a:p>
        </p:txBody>
      </p:sp>
      <p:sp>
        <p:nvSpPr>
          <p:cNvPr id="7" name="CuadroTexto 6">
            <a:extLst>
              <a:ext uri="{FF2B5EF4-FFF2-40B4-BE49-F238E27FC236}">
                <a16:creationId xmlns:a16="http://schemas.microsoft.com/office/drawing/2014/main" id="{AFC91CC6-5F29-4516-BF7E-4C4896003380}"/>
              </a:ext>
            </a:extLst>
          </p:cNvPr>
          <p:cNvSpPr txBox="1"/>
          <p:nvPr/>
        </p:nvSpPr>
        <p:spPr>
          <a:xfrm>
            <a:off x="7279713" y="2856737"/>
            <a:ext cx="2598196" cy="830997"/>
          </a:xfrm>
          <a:prstGeom prst="rect">
            <a:avLst/>
          </a:prstGeom>
          <a:noFill/>
        </p:spPr>
        <p:txBody>
          <a:bodyPr wrap="square" rtlCol="0">
            <a:spAutoFit/>
          </a:bodyPr>
          <a:lstStyle/>
          <a:p>
            <a:r>
              <a:rPr lang="es-ES" sz="4800" b="1" dirty="0">
                <a:solidFill>
                  <a:srgbClr val="DF6613"/>
                </a:solidFill>
              </a:rPr>
              <a:t>leopardo</a:t>
            </a:r>
            <a:endParaRPr lang="es-DO" sz="4800" b="1" dirty="0">
              <a:solidFill>
                <a:srgbClr val="DF6613"/>
              </a:solidFill>
            </a:endParaRPr>
          </a:p>
        </p:txBody>
      </p:sp>
      <p:sp>
        <p:nvSpPr>
          <p:cNvPr id="13" name="CuadroTexto 12">
            <a:extLst>
              <a:ext uri="{FF2B5EF4-FFF2-40B4-BE49-F238E27FC236}">
                <a16:creationId xmlns:a16="http://schemas.microsoft.com/office/drawing/2014/main" id="{AFC91CC6-5F29-4516-BF7E-4C4896003380}"/>
              </a:ext>
            </a:extLst>
          </p:cNvPr>
          <p:cNvSpPr txBox="1"/>
          <p:nvPr/>
        </p:nvSpPr>
        <p:spPr>
          <a:xfrm>
            <a:off x="7873457" y="3641979"/>
            <a:ext cx="1163594" cy="830997"/>
          </a:xfrm>
          <a:prstGeom prst="rect">
            <a:avLst/>
          </a:prstGeom>
          <a:noFill/>
        </p:spPr>
        <p:txBody>
          <a:bodyPr wrap="square" rtlCol="0">
            <a:spAutoFit/>
          </a:bodyPr>
          <a:lstStyle/>
          <a:p>
            <a:r>
              <a:rPr lang="es-ES" sz="4800" b="1" dirty="0">
                <a:solidFill>
                  <a:srgbClr val="DF6613"/>
                </a:solidFill>
              </a:rPr>
              <a:t>oso</a:t>
            </a:r>
            <a:endParaRPr lang="es-DO" sz="4800" b="1" dirty="0">
              <a:solidFill>
                <a:srgbClr val="DF6613"/>
              </a:solidFill>
            </a:endParaRPr>
          </a:p>
        </p:txBody>
      </p:sp>
      <p:sp>
        <p:nvSpPr>
          <p:cNvPr id="15" name="CuadroTexto 14">
            <a:extLst>
              <a:ext uri="{FF2B5EF4-FFF2-40B4-BE49-F238E27FC236}">
                <a16:creationId xmlns:a16="http://schemas.microsoft.com/office/drawing/2014/main" id="{AFC91CC6-5F29-4516-BF7E-4C4896003380}"/>
              </a:ext>
            </a:extLst>
          </p:cNvPr>
          <p:cNvSpPr txBox="1"/>
          <p:nvPr/>
        </p:nvSpPr>
        <p:spPr>
          <a:xfrm>
            <a:off x="8422593" y="4401838"/>
            <a:ext cx="1341755" cy="830997"/>
          </a:xfrm>
          <a:prstGeom prst="rect">
            <a:avLst/>
          </a:prstGeom>
          <a:noFill/>
        </p:spPr>
        <p:txBody>
          <a:bodyPr wrap="square" rtlCol="0">
            <a:spAutoFit/>
          </a:bodyPr>
          <a:lstStyle/>
          <a:p>
            <a:r>
              <a:rPr lang="es-ES" sz="4800" b="1" dirty="0">
                <a:solidFill>
                  <a:srgbClr val="DF6613"/>
                </a:solidFill>
              </a:rPr>
              <a:t>león</a:t>
            </a:r>
            <a:endParaRPr lang="es-DO" sz="4800" b="1" dirty="0">
              <a:solidFill>
                <a:srgbClr val="DF6613"/>
              </a:solidFill>
            </a:endParaRPr>
          </a:p>
        </p:txBody>
      </p:sp>
    </p:spTree>
    <p:extLst>
      <p:ext uri="{BB962C8B-B14F-4D97-AF65-F5344CB8AC3E}">
        <p14:creationId xmlns:p14="http://schemas.microsoft.com/office/powerpoint/2010/main" val="400022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954107"/>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Descripción de la bestia.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735824" y="159303"/>
            <a:ext cx="8483446" cy="5705152"/>
          </a:xfrm>
          <a:prstGeom prst="rect">
            <a:avLst/>
          </a:prstGeom>
          <a:noFill/>
        </p:spPr>
        <p:txBody>
          <a:bodyPr wrap="square" rtlCol="0">
            <a:spAutoFit/>
          </a:bodyPr>
          <a:lstStyle/>
          <a:p>
            <a:pPr lvl="0">
              <a:lnSpc>
                <a:spcPct val="90000"/>
              </a:lnSpc>
              <a:spcBef>
                <a:spcPts val="1000"/>
              </a:spcBef>
              <a:defRPr/>
            </a:pPr>
            <a:r>
              <a:rPr lang="es-ES" sz="3600" b="1" dirty="0" err="1" smtClean="0">
                <a:solidFill>
                  <a:srgbClr val="FF0000"/>
                </a:solidFill>
              </a:rPr>
              <a:t>Dn</a:t>
            </a:r>
            <a:r>
              <a:rPr lang="es-ES" sz="3600" b="1" dirty="0" smtClean="0">
                <a:solidFill>
                  <a:srgbClr val="FF0000"/>
                </a:solidFill>
              </a:rPr>
              <a:t> 7: 4-5</a:t>
            </a:r>
            <a:endParaRPr lang="es-ES" sz="3600" b="1" dirty="0">
              <a:solidFill>
                <a:srgbClr val="FF0000"/>
              </a:solidFill>
            </a:endParaRPr>
          </a:p>
          <a:p>
            <a:pPr lvl="0">
              <a:lnSpc>
                <a:spcPct val="90000"/>
              </a:lnSpc>
              <a:spcBef>
                <a:spcPts val="1000"/>
              </a:spcBef>
              <a:defRPr/>
            </a:pPr>
            <a:r>
              <a:rPr lang="es-ES" sz="3600" b="1" dirty="0" smtClean="0">
                <a:solidFill>
                  <a:srgbClr val="002060"/>
                </a:solidFill>
              </a:rPr>
              <a:t>La </a:t>
            </a:r>
            <a:r>
              <a:rPr lang="es-ES" sz="3600" b="1" dirty="0" smtClean="0">
                <a:solidFill>
                  <a:srgbClr val="DF6613"/>
                </a:solidFill>
              </a:rPr>
              <a:t>primera [bestia] </a:t>
            </a:r>
            <a:r>
              <a:rPr lang="es-ES" sz="3600" b="1" dirty="0">
                <a:solidFill>
                  <a:srgbClr val="002060"/>
                </a:solidFill>
              </a:rPr>
              <a:t>era como </a:t>
            </a:r>
            <a:r>
              <a:rPr lang="es-ES" sz="3600" b="1" dirty="0">
                <a:solidFill>
                  <a:srgbClr val="DF6613"/>
                </a:solidFill>
              </a:rPr>
              <a:t>león</a:t>
            </a:r>
            <a:r>
              <a:rPr lang="es-ES" sz="3600" b="1" dirty="0">
                <a:solidFill>
                  <a:srgbClr val="002060"/>
                </a:solidFill>
              </a:rPr>
              <a:t>, y tenía alas de águila. Yo estaba mirando hasta que sus alas fueron arrancadas, y fue levantada del suelo y se puso enhiesta sobre los pies a manera de hombre, y le fue dado corazón de </a:t>
            </a:r>
            <a:r>
              <a:rPr lang="es-ES" sz="3600" b="1" dirty="0" smtClean="0">
                <a:solidFill>
                  <a:srgbClr val="002060"/>
                </a:solidFill>
              </a:rPr>
              <a:t>hombre. Y </a:t>
            </a:r>
            <a:r>
              <a:rPr lang="es-ES" sz="3600" b="1" dirty="0">
                <a:solidFill>
                  <a:srgbClr val="002060"/>
                </a:solidFill>
              </a:rPr>
              <a:t>he aquí otra </a:t>
            </a:r>
            <a:r>
              <a:rPr lang="es-ES" sz="3600" b="1" dirty="0">
                <a:solidFill>
                  <a:srgbClr val="DF6613"/>
                </a:solidFill>
              </a:rPr>
              <a:t>segunda bestia</a:t>
            </a:r>
            <a:r>
              <a:rPr lang="es-ES" sz="3600" b="1" dirty="0">
                <a:solidFill>
                  <a:srgbClr val="002060"/>
                </a:solidFill>
              </a:rPr>
              <a:t>, semejante a un </a:t>
            </a:r>
            <a:r>
              <a:rPr lang="es-ES" sz="3600" b="1" dirty="0">
                <a:solidFill>
                  <a:srgbClr val="DF6613"/>
                </a:solidFill>
              </a:rPr>
              <a:t>oso</a:t>
            </a:r>
            <a:r>
              <a:rPr lang="es-ES" sz="3600" b="1" dirty="0">
                <a:solidFill>
                  <a:srgbClr val="002060"/>
                </a:solidFill>
              </a:rPr>
              <a:t>, la cual se alzaba de un costado más que del otro, y tenía en su boca tres costillas entre los dientes; y le fue dicho así: Levántate, devora mucha carne</a:t>
            </a:r>
            <a:r>
              <a:rPr lang="es-ES" sz="3600" b="1" dirty="0" smtClean="0">
                <a:solidFill>
                  <a:srgbClr val="002060"/>
                </a:solidFill>
              </a:rPr>
              <a:t>.</a:t>
            </a:r>
            <a:endParaRPr lang="es-ES" sz="3600" b="1" dirty="0">
              <a:solidFill>
                <a:srgbClr val="0070C0"/>
              </a:solidFill>
            </a:endParaRPr>
          </a:p>
        </p:txBody>
      </p:sp>
    </p:spTree>
    <p:extLst>
      <p:ext uri="{BB962C8B-B14F-4D97-AF65-F5344CB8AC3E}">
        <p14:creationId xmlns:p14="http://schemas.microsoft.com/office/powerpoint/2010/main" val="2130804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954107"/>
          </a:xfrm>
          <a:prstGeom prst="rect">
            <a:avLst/>
          </a:prstGeom>
          <a:noFill/>
        </p:spPr>
        <p:txBody>
          <a:bodyPr wrap="square" rtlCol="0">
            <a:spAutoFit/>
          </a:bodyPr>
          <a:lstStyle/>
          <a:p>
            <a:pPr algn="ctr"/>
            <a:r>
              <a:rPr lang="es-ES" sz="2800" dirty="0" smtClean="0">
                <a:solidFill>
                  <a:schemeClr val="bg1"/>
                </a:solidFill>
                <a:latin typeface="Britannic Bold" panose="020B0903060703020204" pitchFamily="34" charset="0"/>
              </a:rPr>
              <a:t>Descripción de la bestia.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735824" y="80925"/>
            <a:ext cx="9033810" cy="6702348"/>
          </a:xfrm>
          <a:prstGeom prst="rect">
            <a:avLst/>
          </a:prstGeom>
          <a:noFill/>
        </p:spPr>
        <p:txBody>
          <a:bodyPr wrap="square" rtlCol="0">
            <a:spAutoFit/>
          </a:bodyPr>
          <a:lstStyle/>
          <a:p>
            <a:pPr lvl="0">
              <a:lnSpc>
                <a:spcPct val="90000"/>
              </a:lnSpc>
              <a:spcBef>
                <a:spcPts val="1000"/>
              </a:spcBef>
              <a:defRPr/>
            </a:pPr>
            <a:r>
              <a:rPr lang="es-ES" sz="3600" b="1" dirty="0" err="1" smtClean="0">
                <a:solidFill>
                  <a:srgbClr val="FF0000"/>
                </a:solidFill>
              </a:rPr>
              <a:t>Dn</a:t>
            </a:r>
            <a:r>
              <a:rPr lang="es-ES" sz="3600" b="1" dirty="0" smtClean="0">
                <a:solidFill>
                  <a:srgbClr val="FF0000"/>
                </a:solidFill>
              </a:rPr>
              <a:t> 7: 6-7</a:t>
            </a:r>
            <a:endParaRPr lang="es-ES" sz="3600" b="1" dirty="0">
              <a:solidFill>
                <a:srgbClr val="FF0000"/>
              </a:solidFill>
            </a:endParaRPr>
          </a:p>
          <a:p>
            <a:pPr lvl="0">
              <a:lnSpc>
                <a:spcPct val="90000"/>
              </a:lnSpc>
              <a:spcBef>
                <a:spcPts val="1000"/>
              </a:spcBef>
              <a:defRPr/>
            </a:pPr>
            <a:r>
              <a:rPr lang="es-ES" sz="3600" b="1" dirty="0">
                <a:solidFill>
                  <a:srgbClr val="002060"/>
                </a:solidFill>
              </a:rPr>
              <a:t>Después de esto miré, y he aquí </a:t>
            </a:r>
            <a:r>
              <a:rPr lang="es-ES" sz="3600" b="1" dirty="0" smtClean="0">
                <a:solidFill>
                  <a:srgbClr val="DF6613"/>
                </a:solidFill>
              </a:rPr>
              <a:t>otra [bestia</a:t>
            </a:r>
            <a:r>
              <a:rPr lang="es-ES" sz="3600" b="1" dirty="0" smtClean="0">
                <a:solidFill>
                  <a:srgbClr val="002060"/>
                </a:solidFill>
              </a:rPr>
              <a:t>], </a:t>
            </a:r>
            <a:r>
              <a:rPr lang="es-ES" sz="3600" b="1" dirty="0">
                <a:solidFill>
                  <a:srgbClr val="002060"/>
                </a:solidFill>
              </a:rPr>
              <a:t>semejante a un </a:t>
            </a:r>
            <a:r>
              <a:rPr lang="es-ES" sz="3600" b="1" dirty="0">
                <a:solidFill>
                  <a:srgbClr val="DF6613"/>
                </a:solidFill>
              </a:rPr>
              <a:t>leopardo</a:t>
            </a:r>
            <a:r>
              <a:rPr lang="es-ES" sz="3600" b="1" dirty="0">
                <a:solidFill>
                  <a:srgbClr val="002060"/>
                </a:solidFill>
              </a:rPr>
              <a:t>, con cuatro alas de ave en sus espaldas; tenía también esta bestia cuatro cabezas; y le fue dado </a:t>
            </a:r>
            <a:r>
              <a:rPr lang="es-ES" sz="3600" b="1" dirty="0" smtClean="0">
                <a:solidFill>
                  <a:srgbClr val="002060"/>
                </a:solidFill>
              </a:rPr>
              <a:t>dominio. Después </a:t>
            </a:r>
            <a:r>
              <a:rPr lang="es-ES" sz="3600" b="1" dirty="0">
                <a:solidFill>
                  <a:srgbClr val="002060"/>
                </a:solidFill>
              </a:rPr>
              <a:t>de esto miraba yo en las visiones de la noche, y he aquí la </a:t>
            </a:r>
            <a:r>
              <a:rPr lang="es-ES" sz="3600" b="1" dirty="0">
                <a:solidFill>
                  <a:srgbClr val="DF6613"/>
                </a:solidFill>
              </a:rPr>
              <a:t>cuarta bestia</a:t>
            </a:r>
            <a:r>
              <a:rPr lang="es-ES" sz="3600" b="1" dirty="0">
                <a:solidFill>
                  <a:srgbClr val="002060"/>
                </a:solidFill>
              </a:rPr>
              <a:t>, espantosa y terrible y en gran manera fuerte, la cual tenía unos dientes grandes de hierro; devoraba y desmenuzaba, y las sobras hollaba con sus pies, y era muy diferente de todas las bestias que vi antes de ella, y tenía </a:t>
            </a:r>
            <a:r>
              <a:rPr lang="es-ES" sz="3600" b="1" dirty="0">
                <a:solidFill>
                  <a:srgbClr val="DF6613"/>
                </a:solidFill>
              </a:rPr>
              <a:t>diez cuernos</a:t>
            </a:r>
            <a:r>
              <a:rPr lang="es-ES" sz="3600" b="1" dirty="0">
                <a:solidFill>
                  <a:srgbClr val="002060"/>
                </a:solidFill>
              </a:rPr>
              <a:t>.</a:t>
            </a:r>
            <a:endParaRPr lang="es-ES" sz="3600" b="1" dirty="0">
              <a:solidFill>
                <a:srgbClr val="0070C0"/>
              </a:solidFill>
            </a:endParaRPr>
          </a:p>
        </p:txBody>
      </p:sp>
    </p:spTree>
    <p:extLst>
      <p:ext uri="{BB962C8B-B14F-4D97-AF65-F5344CB8AC3E}">
        <p14:creationId xmlns:p14="http://schemas.microsoft.com/office/powerpoint/2010/main" val="3804463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9E3947AA-D188-4C22-8835-FBF81049B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08" y="-1659961"/>
            <a:ext cx="11460147" cy="7432456"/>
          </a:xfrm>
          <a:prstGeom prst="rect">
            <a:avLst/>
          </a:prstGeom>
        </p:spPr>
      </p:pic>
      <p:sp>
        <p:nvSpPr>
          <p:cNvPr id="2" name="CuadroTexto 1">
            <a:extLst>
              <a:ext uri="{FF2B5EF4-FFF2-40B4-BE49-F238E27FC236}">
                <a16:creationId xmlns:a16="http://schemas.microsoft.com/office/drawing/2014/main" id="{B3EA2E1A-241E-4FD4-BB48-CC22FD297491}"/>
              </a:ext>
            </a:extLst>
          </p:cNvPr>
          <p:cNvSpPr txBox="1"/>
          <p:nvPr/>
        </p:nvSpPr>
        <p:spPr>
          <a:xfrm>
            <a:off x="7493908" y="5972286"/>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Tabla 2"/>
          <p:cNvGraphicFramePr>
            <a:graphicFrameLocks noGrp="1"/>
          </p:cNvGraphicFramePr>
          <p:nvPr>
            <p:extLst>
              <p:ext uri="{D42A27DB-BD31-4B8C-83A1-F6EECF244321}">
                <p14:modId xmlns:p14="http://schemas.microsoft.com/office/powerpoint/2010/main" val="2518216810"/>
              </p:ext>
            </p:extLst>
          </p:nvPr>
        </p:nvGraphicFramePr>
        <p:xfrm>
          <a:off x="303407" y="1084215"/>
          <a:ext cx="11460147" cy="4639578"/>
        </p:xfrm>
        <a:graphic>
          <a:graphicData uri="http://schemas.openxmlformats.org/drawingml/2006/table">
            <a:tbl>
              <a:tblPr firstRow="1" bandRow="1">
                <a:tableStyleId>{1E171933-4619-4E11-9A3F-F7608DF75F80}</a:tableStyleId>
              </a:tblPr>
              <a:tblGrid>
                <a:gridCol w="6502342">
                  <a:extLst>
                    <a:ext uri="{9D8B030D-6E8A-4147-A177-3AD203B41FA5}">
                      <a16:colId xmlns:a16="http://schemas.microsoft.com/office/drawing/2014/main" val="84175426"/>
                    </a:ext>
                  </a:extLst>
                </a:gridCol>
                <a:gridCol w="4957805">
                  <a:extLst>
                    <a:ext uri="{9D8B030D-6E8A-4147-A177-3AD203B41FA5}">
                      <a16:colId xmlns:a16="http://schemas.microsoft.com/office/drawing/2014/main" val="168070908"/>
                    </a:ext>
                  </a:extLst>
                </a:gridCol>
              </a:tblGrid>
              <a:tr h="773263">
                <a:tc>
                  <a:txBody>
                    <a:bodyPr/>
                    <a:lstStyle/>
                    <a:p>
                      <a:pPr algn="ctr"/>
                      <a:r>
                        <a:rPr lang="es-DO" sz="3600" dirty="0" smtClean="0"/>
                        <a:t>4 bestias de </a:t>
                      </a:r>
                      <a:r>
                        <a:rPr lang="es-DO" sz="3600" dirty="0" err="1" smtClean="0"/>
                        <a:t>Dn</a:t>
                      </a:r>
                      <a:r>
                        <a:rPr lang="es-DO" sz="3600" dirty="0" smtClean="0"/>
                        <a:t>. 7: 1-8</a:t>
                      </a:r>
                      <a:endParaRPr lang="en-US" sz="3600" dirty="0"/>
                    </a:p>
                  </a:txBody>
                  <a:tcPr/>
                </a:tc>
                <a:tc>
                  <a:txBody>
                    <a:bodyPr/>
                    <a:lstStyle/>
                    <a:p>
                      <a:pPr algn="ctr"/>
                      <a:r>
                        <a:rPr lang="es-DO" sz="3600" dirty="0" smtClean="0"/>
                        <a:t>Bestia de Ap. 13: 1-2</a:t>
                      </a:r>
                      <a:endParaRPr lang="en-US" sz="3600" dirty="0"/>
                    </a:p>
                  </a:txBody>
                  <a:tcPr/>
                </a:tc>
                <a:extLst>
                  <a:ext uri="{0D108BD9-81ED-4DB2-BD59-A6C34878D82A}">
                    <a16:rowId xmlns:a16="http://schemas.microsoft.com/office/drawing/2014/main" val="2635207295"/>
                  </a:ext>
                </a:extLst>
              </a:tr>
              <a:tr h="773263">
                <a:tc>
                  <a:txBody>
                    <a:bodyPr/>
                    <a:lstStyle/>
                    <a:p>
                      <a:r>
                        <a:rPr lang="es-DO" sz="3600" dirty="0" smtClean="0"/>
                        <a:t>Bestias</a:t>
                      </a:r>
                      <a:r>
                        <a:rPr lang="es-DO" sz="3600" baseline="0" dirty="0" smtClean="0"/>
                        <a:t> surgen del </a:t>
                      </a:r>
                      <a:r>
                        <a:rPr lang="es-DO" sz="3600" baseline="0" dirty="0" smtClean="0">
                          <a:solidFill>
                            <a:srgbClr val="FF0000"/>
                          </a:solidFill>
                        </a:rPr>
                        <a:t>mar</a:t>
                      </a:r>
                      <a:r>
                        <a:rPr lang="es-DO" sz="3600" baseline="0" dirty="0" smtClean="0"/>
                        <a:t> (</a:t>
                      </a:r>
                      <a:r>
                        <a:rPr lang="es-DO" sz="3600" baseline="0" dirty="0" err="1" smtClean="0"/>
                        <a:t>Dn</a:t>
                      </a:r>
                      <a:r>
                        <a:rPr lang="es-DO" sz="3600" baseline="0" dirty="0" smtClean="0"/>
                        <a:t>. 7: 2)</a:t>
                      </a:r>
                      <a:endParaRPr lang="en-US" sz="3600" dirty="0"/>
                    </a:p>
                  </a:txBody>
                  <a:tcPr/>
                </a:tc>
                <a:tc>
                  <a:txBody>
                    <a:bodyPr/>
                    <a:lstStyle/>
                    <a:p>
                      <a:r>
                        <a:rPr lang="es-DO" sz="3600" dirty="0" smtClean="0"/>
                        <a:t> Surge del </a:t>
                      </a:r>
                      <a:r>
                        <a:rPr lang="es-DO" sz="3600" dirty="0" smtClean="0">
                          <a:solidFill>
                            <a:srgbClr val="FF0000"/>
                          </a:solidFill>
                        </a:rPr>
                        <a:t>mar</a:t>
                      </a:r>
                      <a:endParaRPr lang="en-US" sz="3600" dirty="0">
                        <a:solidFill>
                          <a:srgbClr val="FF0000"/>
                        </a:solidFill>
                      </a:endParaRPr>
                    </a:p>
                  </a:txBody>
                  <a:tcPr/>
                </a:tc>
                <a:extLst>
                  <a:ext uri="{0D108BD9-81ED-4DB2-BD59-A6C34878D82A}">
                    <a16:rowId xmlns:a16="http://schemas.microsoft.com/office/drawing/2014/main" val="3755904037"/>
                  </a:ext>
                </a:extLst>
              </a:tr>
              <a:tr h="773263">
                <a:tc>
                  <a:txBody>
                    <a:bodyPr/>
                    <a:lstStyle/>
                    <a:p>
                      <a:r>
                        <a:rPr lang="es-DO" sz="3600" dirty="0" smtClean="0"/>
                        <a:t>1era bestia: </a:t>
                      </a:r>
                      <a:r>
                        <a:rPr lang="es-DO" sz="3600" dirty="0" smtClean="0">
                          <a:solidFill>
                            <a:srgbClr val="FF0000"/>
                          </a:solidFill>
                        </a:rPr>
                        <a:t>León</a:t>
                      </a:r>
                      <a:r>
                        <a:rPr lang="es-DO" sz="3600" dirty="0" smtClean="0"/>
                        <a:t> (</a:t>
                      </a:r>
                      <a:r>
                        <a:rPr lang="es-DO" sz="3600" dirty="0" err="1" smtClean="0"/>
                        <a:t>Dn</a:t>
                      </a:r>
                      <a:r>
                        <a:rPr lang="es-DO" sz="3600" dirty="0" smtClean="0"/>
                        <a:t>.</a:t>
                      </a:r>
                      <a:r>
                        <a:rPr lang="es-DO" sz="3600" baseline="0" dirty="0" smtClean="0"/>
                        <a:t> 7: 4)</a:t>
                      </a:r>
                      <a:endParaRPr lang="en-US" sz="3600" dirty="0"/>
                    </a:p>
                  </a:txBody>
                  <a:tcPr/>
                </a:tc>
                <a:tc>
                  <a:txBody>
                    <a:bodyPr/>
                    <a:lstStyle/>
                    <a:p>
                      <a:r>
                        <a:rPr lang="es-DO" sz="3600" dirty="0" smtClean="0"/>
                        <a:t>Tiene boca de </a:t>
                      </a:r>
                      <a:r>
                        <a:rPr lang="es-DO" sz="3600" dirty="0" smtClean="0">
                          <a:solidFill>
                            <a:srgbClr val="FF0000"/>
                          </a:solidFill>
                        </a:rPr>
                        <a:t>león</a:t>
                      </a:r>
                      <a:endParaRPr lang="en-US" sz="3600" dirty="0">
                        <a:solidFill>
                          <a:srgbClr val="FF0000"/>
                        </a:solidFill>
                      </a:endParaRPr>
                    </a:p>
                  </a:txBody>
                  <a:tcPr/>
                </a:tc>
                <a:extLst>
                  <a:ext uri="{0D108BD9-81ED-4DB2-BD59-A6C34878D82A}">
                    <a16:rowId xmlns:a16="http://schemas.microsoft.com/office/drawing/2014/main" val="537224056"/>
                  </a:ext>
                </a:extLst>
              </a:tr>
              <a:tr h="773263">
                <a:tc>
                  <a:txBody>
                    <a:bodyPr/>
                    <a:lstStyle/>
                    <a:p>
                      <a:r>
                        <a:rPr lang="es-DO" sz="3600" dirty="0" smtClean="0"/>
                        <a:t>2da bestia: </a:t>
                      </a:r>
                      <a:r>
                        <a:rPr lang="es-DO" sz="3600" dirty="0" smtClean="0">
                          <a:solidFill>
                            <a:srgbClr val="FF0000"/>
                          </a:solidFill>
                        </a:rPr>
                        <a:t>Oso</a:t>
                      </a:r>
                      <a:r>
                        <a:rPr lang="es-DO" sz="3600" dirty="0" smtClean="0"/>
                        <a:t> ( </a:t>
                      </a:r>
                      <a:r>
                        <a:rPr lang="es-DO" sz="3600" dirty="0" err="1" smtClean="0"/>
                        <a:t>Dn</a:t>
                      </a:r>
                      <a:r>
                        <a:rPr lang="es-DO" sz="3600" dirty="0" smtClean="0"/>
                        <a:t>. 7: 5)</a:t>
                      </a:r>
                      <a:endParaRPr lang="en-US" sz="3600" dirty="0"/>
                    </a:p>
                  </a:txBody>
                  <a:tcPr/>
                </a:tc>
                <a:tc>
                  <a:txBody>
                    <a:bodyPr/>
                    <a:lstStyle/>
                    <a:p>
                      <a:r>
                        <a:rPr lang="es-DO" sz="3600" dirty="0" smtClean="0"/>
                        <a:t>Tiene pies como de </a:t>
                      </a:r>
                      <a:r>
                        <a:rPr lang="es-DO" sz="3600" dirty="0" smtClean="0">
                          <a:solidFill>
                            <a:srgbClr val="FF0000"/>
                          </a:solidFill>
                        </a:rPr>
                        <a:t>oso</a:t>
                      </a:r>
                      <a:endParaRPr lang="en-US" sz="3600" dirty="0">
                        <a:solidFill>
                          <a:srgbClr val="FF0000"/>
                        </a:solidFill>
                      </a:endParaRPr>
                    </a:p>
                  </a:txBody>
                  <a:tcPr/>
                </a:tc>
                <a:extLst>
                  <a:ext uri="{0D108BD9-81ED-4DB2-BD59-A6C34878D82A}">
                    <a16:rowId xmlns:a16="http://schemas.microsoft.com/office/drawing/2014/main" val="2111901727"/>
                  </a:ext>
                </a:extLst>
              </a:tr>
              <a:tr h="773263">
                <a:tc>
                  <a:txBody>
                    <a:bodyPr/>
                    <a:lstStyle/>
                    <a:p>
                      <a:r>
                        <a:rPr lang="es-DO" sz="3600" dirty="0" smtClean="0"/>
                        <a:t>3era bestia:  </a:t>
                      </a:r>
                      <a:r>
                        <a:rPr lang="es-DO" sz="3600" dirty="0" smtClean="0">
                          <a:solidFill>
                            <a:srgbClr val="FF0000"/>
                          </a:solidFill>
                        </a:rPr>
                        <a:t>Leopardo</a:t>
                      </a:r>
                      <a:r>
                        <a:rPr lang="es-DO" sz="3600" dirty="0" smtClean="0"/>
                        <a:t> (</a:t>
                      </a:r>
                      <a:r>
                        <a:rPr lang="es-DO" sz="3600" dirty="0" err="1" smtClean="0"/>
                        <a:t>Dn</a:t>
                      </a:r>
                      <a:r>
                        <a:rPr lang="es-DO" sz="3600" dirty="0" smtClean="0"/>
                        <a:t>. 7: 6)</a:t>
                      </a:r>
                      <a:endParaRPr lang="en-US" sz="3600" dirty="0"/>
                    </a:p>
                  </a:txBody>
                  <a:tcPr/>
                </a:tc>
                <a:tc>
                  <a:txBody>
                    <a:bodyPr/>
                    <a:lstStyle/>
                    <a:p>
                      <a:r>
                        <a:rPr lang="es-DO" sz="3600" dirty="0" smtClean="0"/>
                        <a:t>Semejante a un </a:t>
                      </a:r>
                      <a:r>
                        <a:rPr lang="es-DO" sz="3600" dirty="0" smtClean="0">
                          <a:solidFill>
                            <a:srgbClr val="FF0000"/>
                          </a:solidFill>
                        </a:rPr>
                        <a:t>leopardo</a:t>
                      </a:r>
                      <a:endParaRPr lang="en-US" sz="3600" dirty="0">
                        <a:solidFill>
                          <a:srgbClr val="FF0000"/>
                        </a:solidFill>
                      </a:endParaRPr>
                    </a:p>
                  </a:txBody>
                  <a:tcPr/>
                </a:tc>
                <a:extLst>
                  <a:ext uri="{0D108BD9-81ED-4DB2-BD59-A6C34878D82A}">
                    <a16:rowId xmlns:a16="http://schemas.microsoft.com/office/drawing/2014/main" val="153979774"/>
                  </a:ext>
                </a:extLst>
              </a:tr>
              <a:tr h="773263">
                <a:tc>
                  <a:txBody>
                    <a:bodyPr/>
                    <a:lstStyle/>
                    <a:p>
                      <a:r>
                        <a:rPr lang="es-DO" sz="3600" dirty="0" smtClean="0"/>
                        <a:t>4ta bestia: </a:t>
                      </a:r>
                      <a:r>
                        <a:rPr lang="es-DO" sz="3600" dirty="0" smtClean="0">
                          <a:solidFill>
                            <a:srgbClr val="FF0000"/>
                          </a:solidFill>
                        </a:rPr>
                        <a:t>Diez cuernos </a:t>
                      </a:r>
                      <a:r>
                        <a:rPr lang="es-DO" sz="3600" dirty="0" smtClean="0"/>
                        <a:t>(</a:t>
                      </a:r>
                      <a:r>
                        <a:rPr lang="es-DO" sz="3600" dirty="0" err="1" smtClean="0"/>
                        <a:t>Dn</a:t>
                      </a:r>
                      <a:r>
                        <a:rPr lang="es-DO" sz="3600" dirty="0" smtClean="0"/>
                        <a:t>. 7: 7)</a:t>
                      </a:r>
                      <a:endParaRPr lang="en-US" sz="3600" dirty="0"/>
                    </a:p>
                  </a:txBody>
                  <a:tcPr/>
                </a:tc>
                <a:tc>
                  <a:txBody>
                    <a:bodyPr/>
                    <a:lstStyle/>
                    <a:p>
                      <a:r>
                        <a:rPr lang="es-DO" sz="3600" dirty="0" smtClean="0"/>
                        <a:t>Tiene </a:t>
                      </a:r>
                      <a:r>
                        <a:rPr lang="es-DO" sz="3600" dirty="0" smtClean="0">
                          <a:solidFill>
                            <a:srgbClr val="FF0000"/>
                          </a:solidFill>
                        </a:rPr>
                        <a:t>diez cuernos</a:t>
                      </a:r>
                      <a:endParaRPr lang="en-US" sz="3600" dirty="0">
                        <a:solidFill>
                          <a:srgbClr val="FF0000"/>
                        </a:solidFill>
                      </a:endParaRPr>
                    </a:p>
                  </a:txBody>
                  <a:tcPr/>
                </a:tc>
                <a:extLst>
                  <a:ext uri="{0D108BD9-81ED-4DB2-BD59-A6C34878D82A}">
                    <a16:rowId xmlns:a16="http://schemas.microsoft.com/office/drawing/2014/main" val="1578463736"/>
                  </a:ext>
                </a:extLst>
              </a:tr>
            </a:tbl>
          </a:graphicData>
        </a:graphic>
      </p:graphicFrame>
    </p:spTree>
    <p:extLst>
      <p:ext uri="{BB962C8B-B14F-4D97-AF65-F5344CB8AC3E}">
        <p14:creationId xmlns:p14="http://schemas.microsoft.com/office/powerpoint/2010/main" val="7216393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615864" y="360"/>
            <a:ext cx="10296938"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F6613"/>
                </a:solidFill>
                <a:effectLst/>
                <a:uLnTx/>
                <a:uFillTx/>
                <a:latin typeface="Calibri" panose="020F0502020204030204"/>
                <a:ea typeface="+mn-ea"/>
                <a:cs typeface="+mn-cs"/>
              </a:rPr>
              <a:t>CristoWeb</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.com</a:t>
            </a:r>
            <a:endParaRPr kumimoji="0" lang="es-DO"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989253"/>
            <a:ext cx="3704491" cy="1323439"/>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white"/>
                </a:solidFill>
                <a:effectLst/>
                <a:uLnTx/>
                <a:uFillTx/>
                <a:latin typeface="Trebuchet MS" panose="020B0603020202020204"/>
                <a:ea typeface="+mn-ea"/>
                <a:cs typeface="+mn-cs"/>
              </a:rPr>
              <a:t>Prueba corta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dirty="0">
                <a:solidFill>
                  <a:prstClr val="white"/>
                </a:solidFill>
                <a:latin typeface="Trebuchet MS" panose="020B0603020202020204"/>
              </a:rPr>
              <a:t>Asocie</a:t>
            </a:r>
            <a:endParaRPr kumimoji="0" lang="es-DO" sz="4000" b="0"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855619" y="4521624"/>
            <a:ext cx="2389032" cy="2283720"/>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3918490" y="1466987"/>
            <a:ext cx="3737904" cy="584775"/>
          </a:xfrm>
          <a:prstGeom prst="rect">
            <a:avLst/>
          </a:prstGeom>
          <a:noFill/>
        </p:spPr>
        <p:txBody>
          <a:bodyPr wrap="square" rtlCol="0">
            <a:spAutoFit/>
          </a:bodyPr>
          <a:lstStyle/>
          <a:p>
            <a:pPr lvl="0">
              <a:defRPr/>
            </a:pPr>
            <a:r>
              <a:rPr lang="es-ES" sz="3200" dirty="0" smtClean="0">
                <a:solidFill>
                  <a:srgbClr val="DF6613"/>
                </a:solidFill>
              </a:rPr>
              <a:t>El mar</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3994187" y="173344"/>
            <a:ext cx="3630526" cy="1077218"/>
          </a:xfrm>
          <a:prstGeom prst="rect">
            <a:avLst/>
          </a:prstGeom>
          <a:noFill/>
        </p:spPr>
        <p:txBody>
          <a:bodyPr wrap="square" rtlCol="0">
            <a:spAutoFit/>
          </a:bodyPr>
          <a:lstStyle/>
          <a:p>
            <a:pPr lvl="0">
              <a:defRPr/>
            </a:pPr>
            <a:r>
              <a:rPr lang="es-ES" sz="3200" dirty="0">
                <a:solidFill>
                  <a:srgbClr val="DF6613"/>
                </a:solidFill>
              </a:rPr>
              <a:t>las 4 bestias </a:t>
            </a:r>
            <a:r>
              <a:rPr lang="es-ES" sz="3200" dirty="0" smtClean="0">
                <a:solidFill>
                  <a:srgbClr val="DF6613"/>
                </a:solidFill>
              </a:rPr>
              <a:t>de</a:t>
            </a:r>
          </a:p>
          <a:p>
            <a:pPr lvl="0">
              <a:defRPr/>
            </a:pPr>
            <a:r>
              <a:rPr lang="es-ES" sz="3200" dirty="0" smtClean="0">
                <a:solidFill>
                  <a:srgbClr val="DF6613"/>
                </a:solidFill>
              </a:rPr>
              <a:t>Daniel</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3886809" y="3760048"/>
            <a:ext cx="2551614" cy="584775"/>
          </a:xfrm>
          <a:prstGeom prst="rect">
            <a:avLst/>
          </a:prstGeom>
          <a:noFill/>
        </p:spPr>
        <p:txBody>
          <a:bodyPr wrap="square" rtlCol="0">
            <a:spAutoFit/>
          </a:bodyPr>
          <a:lstStyle/>
          <a:p>
            <a:pPr lvl="0">
              <a:defRPr/>
            </a:pPr>
            <a:r>
              <a:rPr lang="es-ES" sz="3200" dirty="0">
                <a:solidFill>
                  <a:srgbClr val="DF6613"/>
                </a:solidFill>
              </a:rPr>
              <a:t>bestia del mar</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3822355" y="4811474"/>
            <a:ext cx="2932264" cy="1077218"/>
          </a:xfrm>
          <a:prstGeom prst="rect">
            <a:avLst/>
          </a:prstGeom>
          <a:noFill/>
        </p:spPr>
        <p:txBody>
          <a:bodyPr wrap="square" rtlCol="0">
            <a:spAutoFit/>
          </a:bodyPr>
          <a:lstStyle/>
          <a:p>
            <a:pPr lvl="0">
              <a:defRPr/>
            </a:pPr>
            <a:r>
              <a:rPr lang="es-ES" sz="3200" dirty="0">
                <a:solidFill>
                  <a:srgbClr val="DF6613"/>
                </a:solidFill>
              </a:rPr>
              <a:t>tiene 10 cuernos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3878192" y="2277368"/>
            <a:ext cx="3578332" cy="1077218"/>
          </a:xfrm>
          <a:prstGeom prst="rect">
            <a:avLst/>
          </a:prstGeom>
          <a:noFill/>
        </p:spPr>
        <p:txBody>
          <a:bodyPr wrap="square" rtlCol="0">
            <a:spAutoFit/>
          </a:bodyPr>
          <a:lstStyle/>
          <a:p>
            <a:pPr lvl="0">
              <a:defRPr/>
            </a:pPr>
            <a:r>
              <a:rPr lang="es-ES" sz="3200" dirty="0">
                <a:solidFill>
                  <a:srgbClr val="DF6613"/>
                </a:solidFill>
              </a:rPr>
              <a:t>reino de lo demoniaco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541925" y="192357"/>
            <a:ext cx="4099712" cy="1077218"/>
          </a:xfrm>
          <a:prstGeom prst="rect">
            <a:avLst/>
          </a:prstGeom>
          <a:noFill/>
        </p:spPr>
        <p:txBody>
          <a:bodyPr wrap="square" rtlCol="0">
            <a:spAutoFit/>
          </a:bodyPr>
          <a:lstStyle/>
          <a:p>
            <a:r>
              <a:rPr lang="es-DO" sz="3200" dirty="0">
                <a:solidFill>
                  <a:srgbClr val="C00000"/>
                </a:solidFill>
              </a:rPr>
              <a:t>A. </a:t>
            </a:r>
            <a:r>
              <a:rPr lang="es-ES" sz="3200" dirty="0"/>
              <a:t>pueblos, naciones y lenguas</a:t>
            </a:r>
            <a:endParaRPr lang="es-DO"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7523389" y="1551974"/>
            <a:ext cx="4074379" cy="584775"/>
          </a:xfrm>
          <a:prstGeom prst="rect">
            <a:avLst/>
          </a:prstGeom>
          <a:noFill/>
        </p:spPr>
        <p:txBody>
          <a:bodyPr wrap="square" rtlCol="0">
            <a:spAutoFit/>
          </a:bodyPr>
          <a:lstStyle/>
          <a:p>
            <a:r>
              <a:rPr lang="es-DO" sz="3200" dirty="0">
                <a:solidFill>
                  <a:srgbClr val="C00000"/>
                </a:solidFill>
              </a:rPr>
              <a:t>B. </a:t>
            </a:r>
            <a:r>
              <a:rPr lang="es-ES" sz="3200" dirty="0" smtClean="0"/>
              <a:t>Surgen del mar</a:t>
            </a:r>
            <a:endParaRPr lang="es-DO"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7561095" y="2426700"/>
            <a:ext cx="3856915" cy="1077218"/>
          </a:xfrm>
          <a:prstGeom prst="rect">
            <a:avLst/>
          </a:prstGeom>
          <a:noFill/>
        </p:spPr>
        <p:txBody>
          <a:bodyPr wrap="square" rtlCol="0">
            <a:spAutoFit/>
          </a:bodyPr>
          <a:lstStyle/>
          <a:p>
            <a:r>
              <a:rPr lang="es-DO" sz="3200" dirty="0">
                <a:solidFill>
                  <a:srgbClr val="C00000"/>
                </a:solidFill>
              </a:rPr>
              <a:t>C. </a:t>
            </a:r>
            <a:r>
              <a:rPr lang="es-ES" sz="3200" dirty="0"/>
              <a:t>semejante a un leopardo</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7561095" y="3824086"/>
            <a:ext cx="4036673" cy="584775"/>
          </a:xfrm>
          <a:prstGeom prst="rect">
            <a:avLst/>
          </a:prstGeom>
          <a:noFill/>
        </p:spPr>
        <p:txBody>
          <a:bodyPr wrap="square" rtlCol="0">
            <a:spAutoFit/>
          </a:bodyPr>
          <a:lstStyle/>
          <a:p>
            <a:r>
              <a:rPr lang="es-DO" sz="3200" dirty="0">
                <a:solidFill>
                  <a:srgbClr val="C00000"/>
                </a:solidFill>
              </a:rPr>
              <a:t>D. </a:t>
            </a:r>
            <a:r>
              <a:rPr lang="es-ES" sz="3200" dirty="0" smtClean="0"/>
              <a:t>Bestia marítima</a:t>
            </a:r>
            <a:endParaRPr lang="es-DO"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7541925" y="4691260"/>
            <a:ext cx="3670427" cy="584775"/>
          </a:xfrm>
          <a:prstGeom prst="rect">
            <a:avLst/>
          </a:prstGeom>
          <a:noFill/>
        </p:spPr>
        <p:txBody>
          <a:bodyPr wrap="square" rtlCol="0">
            <a:spAutoFit/>
          </a:bodyPr>
          <a:lstStyle/>
          <a:p>
            <a:r>
              <a:rPr lang="es-DO" sz="3200" dirty="0">
                <a:solidFill>
                  <a:srgbClr val="C00000"/>
                </a:solidFill>
              </a:rPr>
              <a:t>E. </a:t>
            </a:r>
            <a:r>
              <a:rPr lang="es-ES" sz="3200" dirty="0" smtClean="0"/>
              <a:t>El mar</a:t>
            </a:r>
            <a:endParaRPr lang="es-DO"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7561095" y="5636677"/>
            <a:ext cx="3439002" cy="1015663"/>
          </a:xfrm>
          <a:prstGeom prst="rect">
            <a:avLst/>
          </a:prstGeom>
          <a:noFill/>
        </p:spPr>
        <p:txBody>
          <a:bodyPr wrap="square" rtlCol="0">
            <a:spAutoFit/>
          </a:bodyPr>
          <a:lstStyle/>
          <a:p>
            <a:r>
              <a:rPr lang="es-DO" sz="3000" dirty="0">
                <a:solidFill>
                  <a:srgbClr val="C00000"/>
                </a:solidFill>
              </a:rPr>
              <a:t>F. </a:t>
            </a:r>
            <a:r>
              <a:rPr lang="es-DO" sz="3000" dirty="0" smtClean="0"/>
              <a:t>Semejante a un oso</a:t>
            </a:r>
            <a:endParaRPr lang="es-DO" sz="3000" dirty="0"/>
          </a:p>
        </p:txBody>
      </p:sp>
    </p:spTree>
    <p:extLst>
      <p:ext uri="{BB962C8B-B14F-4D97-AF65-F5344CB8AC3E}">
        <p14:creationId xmlns:p14="http://schemas.microsoft.com/office/powerpoint/2010/main" val="19715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7" y="6626"/>
            <a:ext cx="10481590"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077218"/>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Descripción de la bestia.</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7" y="77826"/>
            <a:ext cx="9865683" cy="6186309"/>
          </a:xfrm>
          <a:prstGeom prst="rect">
            <a:avLst/>
          </a:prstGeom>
          <a:noFill/>
        </p:spPr>
        <p:txBody>
          <a:bodyPr wrap="square" rtlCol="0">
            <a:spAutoFit/>
          </a:bodyPr>
          <a:lstStyle/>
          <a:p>
            <a:pPr lvl="0">
              <a:lnSpc>
                <a:spcPct val="90000"/>
              </a:lnSpc>
              <a:defRPr/>
            </a:pPr>
            <a:r>
              <a:rPr lang="es-ES" sz="4000" b="1" dirty="0">
                <a:solidFill>
                  <a:srgbClr val="0070C0"/>
                </a:solidFill>
              </a:rPr>
              <a:t>4. </a:t>
            </a:r>
            <a:r>
              <a:rPr lang="es-ES" sz="4000" b="1" dirty="0" smtClean="0">
                <a:solidFill>
                  <a:srgbClr val="0070C0"/>
                </a:solidFill>
              </a:rPr>
              <a:t>¿En el lenguaje profético, qué simboliza una bestia?</a:t>
            </a:r>
            <a:endParaRPr lang="es-ES" sz="4000" b="1" dirty="0" smtClean="0">
              <a:solidFill>
                <a:srgbClr val="0070C0"/>
              </a:solidFill>
            </a:endParaRPr>
          </a:p>
          <a:p>
            <a:pPr lvl="0">
              <a:lnSpc>
                <a:spcPct val="90000"/>
              </a:lnSpc>
              <a:defRPr/>
            </a:pPr>
            <a:r>
              <a:rPr lang="es-ES" sz="4000" b="1" dirty="0" smtClean="0">
                <a:solidFill>
                  <a:srgbClr val="0070C0"/>
                </a:solidFill>
              </a:rPr>
              <a:t> </a:t>
            </a:r>
            <a:r>
              <a:rPr lang="es-ES" sz="4000" b="1" dirty="0" err="1" smtClean="0">
                <a:solidFill>
                  <a:srgbClr val="FF0000"/>
                </a:solidFill>
              </a:rPr>
              <a:t>Dn</a:t>
            </a:r>
            <a:r>
              <a:rPr lang="es-ES" sz="4000" b="1" dirty="0" smtClean="0">
                <a:solidFill>
                  <a:srgbClr val="FF0000"/>
                </a:solidFill>
              </a:rPr>
              <a:t> 7: 17, 23</a:t>
            </a:r>
          </a:p>
          <a:p>
            <a:pPr lvl="0">
              <a:lnSpc>
                <a:spcPct val="90000"/>
              </a:lnSpc>
              <a:defRPr/>
            </a:pPr>
            <a:endParaRPr lang="es-ES" sz="4000" b="1" dirty="0">
              <a:solidFill>
                <a:srgbClr val="0070C0"/>
              </a:solidFill>
            </a:endParaRPr>
          </a:p>
          <a:p>
            <a:pPr>
              <a:lnSpc>
                <a:spcPct val="90000"/>
              </a:lnSpc>
              <a:defRPr/>
            </a:pPr>
            <a:r>
              <a:rPr lang="es-ES" sz="4000" b="1" dirty="0" smtClean="0">
                <a:solidFill>
                  <a:srgbClr val="FF0000"/>
                </a:solidFill>
              </a:rPr>
              <a:t>17.</a:t>
            </a:r>
            <a:r>
              <a:rPr lang="es-ES" sz="4000" b="1" dirty="0" smtClean="0">
                <a:solidFill>
                  <a:srgbClr val="002060"/>
                </a:solidFill>
              </a:rPr>
              <a:t> Estas </a:t>
            </a:r>
            <a:r>
              <a:rPr lang="es-ES" sz="4000" b="1" dirty="0">
                <a:solidFill>
                  <a:srgbClr val="002060"/>
                </a:solidFill>
              </a:rPr>
              <a:t>cuatro grandes bestias son cuatro </a:t>
            </a:r>
            <a:r>
              <a:rPr lang="es-ES" sz="4000" b="1" dirty="0" smtClean="0">
                <a:solidFill>
                  <a:srgbClr val="002060"/>
                </a:solidFill>
              </a:rPr>
              <a:t>_____ </a:t>
            </a:r>
            <a:r>
              <a:rPr lang="es-ES" sz="4000" b="1" dirty="0">
                <a:solidFill>
                  <a:srgbClr val="002060"/>
                </a:solidFill>
              </a:rPr>
              <a:t>que se levantarán en la tierra</a:t>
            </a:r>
            <a:r>
              <a:rPr lang="es-ES" sz="4000" b="1" dirty="0" smtClean="0">
                <a:solidFill>
                  <a:srgbClr val="002060"/>
                </a:solidFill>
              </a:rPr>
              <a:t>.</a:t>
            </a:r>
          </a:p>
          <a:p>
            <a:pPr>
              <a:lnSpc>
                <a:spcPct val="90000"/>
              </a:lnSpc>
              <a:defRPr/>
            </a:pPr>
            <a:endParaRPr lang="es-ES" sz="4000" b="1" dirty="0">
              <a:solidFill>
                <a:srgbClr val="002060"/>
              </a:solidFill>
            </a:endParaRPr>
          </a:p>
          <a:p>
            <a:pPr>
              <a:lnSpc>
                <a:spcPct val="90000"/>
              </a:lnSpc>
              <a:defRPr/>
            </a:pPr>
            <a:r>
              <a:rPr lang="es-ES" sz="4000" b="1" dirty="0" smtClean="0">
                <a:solidFill>
                  <a:srgbClr val="FF0000"/>
                </a:solidFill>
              </a:rPr>
              <a:t>23.</a:t>
            </a:r>
            <a:r>
              <a:rPr lang="es-ES" sz="4000" b="1" dirty="0">
                <a:solidFill>
                  <a:srgbClr val="002060"/>
                </a:solidFill>
              </a:rPr>
              <a:t> Dijo así: La cuarta bestia será un cuarto </a:t>
            </a:r>
            <a:r>
              <a:rPr lang="es-ES" sz="4000" b="1" dirty="0" smtClean="0">
                <a:solidFill>
                  <a:srgbClr val="002060"/>
                </a:solidFill>
              </a:rPr>
              <a:t>______ </a:t>
            </a:r>
            <a:r>
              <a:rPr lang="es-ES" sz="4000" b="1" dirty="0">
                <a:solidFill>
                  <a:srgbClr val="002060"/>
                </a:solidFill>
              </a:rPr>
              <a:t>en la tierra, el cual será diferente de todos los otros reinos, y a toda la tierra devorará, trillará y despedazará.</a:t>
            </a:r>
            <a:endParaRPr lang="es-ES" sz="4000" b="1" dirty="0">
              <a:solidFill>
                <a:srgbClr val="FF0000"/>
              </a:solidFill>
            </a:endParaRPr>
          </a:p>
        </p:txBody>
      </p:sp>
      <p:sp>
        <p:nvSpPr>
          <p:cNvPr id="15" name="CuadroTexto 14">
            <a:extLst>
              <a:ext uri="{FF2B5EF4-FFF2-40B4-BE49-F238E27FC236}">
                <a16:creationId xmlns:a16="http://schemas.microsoft.com/office/drawing/2014/main" id="{7BDCAB64-A1B0-40B7-B327-DF98DA3D5779}"/>
              </a:ext>
            </a:extLst>
          </p:cNvPr>
          <p:cNvSpPr txBox="1"/>
          <p:nvPr/>
        </p:nvSpPr>
        <p:spPr>
          <a:xfrm>
            <a:off x="2387338" y="2721114"/>
            <a:ext cx="1428154" cy="707886"/>
          </a:xfrm>
          <a:prstGeom prst="rect">
            <a:avLst/>
          </a:prstGeom>
          <a:noFill/>
        </p:spPr>
        <p:txBody>
          <a:bodyPr wrap="square" rtlCol="0">
            <a:spAutoFit/>
          </a:bodyPr>
          <a:lstStyle/>
          <a:p>
            <a:r>
              <a:rPr lang="es-ES" sz="4000" b="1" dirty="0" smtClean="0">
                <a:solidFill>
                  <a:srgbClr val="DF6613"/>
                </a:solidFill>
              </a:rPr>
              <a:t>reyes</a:t>
            </a:r>
            <a:endParaRPr lang="es-DO" sz="4000" dirty="0">
              <a:solidFill>
                <a:srgbClr val="DF6613"/>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2566166" y="4367704"/>
            <a:ext cx="1452307" cy="707886"/>
          </a:xfrm>
          <a:prstGeom prst="rect">
            <a:avLst/>
          </a:prstGeom>
          <a:noFill/>
        </p:spPr>
        <p:txBody>
          <a:bodyPr wrap="square" rtlCol="0">
            <a:spAutoFit/>
          </a:bodyPr>
          <a:lstStyle/>
          <a:p>
            <a:r>
              <a:rPr lang="es-ES" sz="4000" b="1" dirty="0" smtClean="0">
                <a:solidFill>
                  <a:srgbClr val="DF6613"/>
                </a:solidFill>
              </a:rPr>
              <a:t>reino</a:t>
            </a:r>
            <a:endParaRPr lang="es-DO" sz="4000" dirty="0">
              <a:solidFill>
                <a:srgbClr val="DF6613"/>
              </a:solidFill>
            </a:endParaRPr>
          </a:p>
        </p:txBody>
      </p:sp>
    </p:spTree>
    <p:extLst>
      <p:ext uri="{BB962C8B-B14F-4D97-AF65-F5344CB8AC3E}">
        <p14:creationId xmlns:p14="http://schemas.microsoft.com/office/powerpoint/2010/main" val="22677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627553" y="1249699"/>
            <a:ext cx="7418432" cy="404075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6600" dirty="0" smtClean="0">
                <a:solidFill>
                  <a:srgbClr val="FFFF00"/>
                </a:solidFill>
                <a:latin typeface="+mn-lt"/>
              </a:rPr>
              <a:t>Bestias</a:t>
            </a:r>
            <a:r>
              <a:rPr lang="es-ES" sz="6600" dirty="0" smtClean="0">
                <a:solidFill>
                  <a:schemeClr val="bg1"/>
                </a:solidFill>
                <a:latin typeface="+mn-lt"/>
              </a:rPr>
              <a:t> </a:t>
            </a:r>
            <a:r>
              <a:rPr lang="es-ES" sz="6600" dirty="0" smtClean="0">
                <a:solidFill>
                  <a:schemeClr val="bg1"/>
                </a:solidFill>
                <a:latin typeface="+mn-lt"/>
              </a:rPr>
              <a:t>= </a:t>
            </a:r>
            <a:r>
              <a:rPr lang="es-ES" sz="6600" dirty="0" smtClean="0">
                <a:solidFill>
                  <a:schemeClr val="bg1"/>
                </a:solidFill>
                <a:latin typeface="+mn-lt"/>
              </a:rPr>
              <a:t>Imperios o poderes políticos, religiosos o político-religiosos</a:t>
            </a:r>
            <a:endParaRPr lang="es-ES" sz="66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7985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905793" y="1765371"/>
            <a:ext cx="6752961" cy="3161212"/>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400" dirty="0" smtClean="0">
                <a:solidFill>
                  <a:schemeClr val="bg1"/>
                </a:solidFill>
                <a:latin typeface="+mn-lt"/>
              </a:rPr>
              <a:t>El uso de figuras de </a:t>
            </a:r>
            <a:r>
              <a:rPr lang="es-ES" sz="4400" dirty="0" smtClean="0">
                <a:solidFill>
                  <a:srgbClr val="FFFF00"/>
                </a:solidFill>
                <a:latin typeface="+mn-lt"/>
              </a:rPr>
              <a:t>animales</a:t>
            </a:r>
            <a:r>
              <a:rPr lang="es-ES" sz="4400" dirty="0" smtClean="0">
                <a:solidFill>
                  <a:schemeClr val="bg1"/>
                </a:solidFill>
                <a:latin typeface="+mn-lt"/>
              </a:rPr>
              <a:t> para representar poderes es común tanto en el mundo antiguo como en el moderno.</a:t>
            </a:r>
            <a:endParaRPr lang="es-ES" sz="44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3079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905793" y="1765371"/>
            <a:ext cx="8082287" cy="3161212"/>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000" dirty="0" smtClean="0">
                <a:solidFill>
                  <a:schemeClr val="bg1"/>
                </a:solidFill>
                <a:latin typeface="+mn-lt"/>
              </a:rPr>
              <a:t>Partido republicano EE.UU.: </a:t>
            </a:r>
            <a:r>
              <a:rPr lang="es-ES" sz="4000" dirty="0" smtClean="0">
                <a:solidFill>
                  <a:srgbClr val="FFFF00"/>
                </a:solidFill>
                <a:latin typeface="+mn-lt"/>
              </a:rPr>
              <a:t>elefante</a:t>
            </a:r>
            <a:r>
              <a:rPr lang="es-ES" sz="4000" dirty="0" smtClean="0">
                <a:solidFill>
                  <a:schemeClr val="bg1"/>
                </a:solidFill>
                <a:latin typeface="+mn-lt"/>
              </a:rPr>
              <a:t>.</a:t>
            </a:r>
          </a:p>
          <a:p>
            <a:pPr lvl="0" algn="l">
              <a:spcBef>
                <a:spcPts val="1000"/>
              </a:spcBef>
              <a:defRPr/>
            </a:pPr>
            <a:r>
              <a:rPr lang="es-ES" sz="4000" dirty="0" smtClean="0">
                <a:solidFill>
                  <a:schemeClr val="bg1"/>
                </a:solidFill>
                <a:latin typeface="+mn-lt"/>
              </a:rPr>
              <a:t>Partido demócrata EE.UU.: </a:t>
            </a:r>
            <a:r>
              <a:rPr lang="es-ES" sz="4000" dirty="0" smtClean="0">
                <a:solidFill>
                  <a:srgbClr val="FFFF00"/>
                </a:solidFill>
                <a:latin typeface="+mn-lt"/>
              </a:rPr>
              <a:t>burro</a:t>
            </a:r>
          </a:p>
          <a:p>
            <a:pPr lvl="0" algn="l">
              <a:spcBef>
                <a:spcPts val="1000"/>
              </a:spcBef>
              <a:defRPr/>
            </a:pPr>
            <a:r>
              <a:rPr lang="es-ES" sz="4000" dirty="0" smtClean="0">
                <a:solidFill>
                  <a:schemeClr val="bg1"/>
                </a:solidFill>
                <a:latin typeface="+mn-lt"/>
              </a:rPr>
              <a:t>EE.UU.: </a:t>
            </a:r>
            <a:r>
              <a:rPr lang="es-ES" sz="4000" dirty="0" smtClean="0">
                <a:solidFill>
                  <a:srgbClr val="FFFF00"/>
                </a:solidFill>
                <a:latin typeface="+mn-lt"/>
              </a:rPr>
              <a:t>águila</a:t>
            </a:r>
          </a:p>
          <a:p>
            <a:pPr lvl="0" algn="l">
              <a:spcBef>
                <a:spcPts val="1000"/>
              </a:spcBef>
              <a:defRPr/>
            </a:pPr>
            <a:r>
              <a:rPr lang="es-ES" sz="4000" dirty="0" smtClean="0">
                <a:solidFill>
                  <a:schemeClr val="bg1"/>
                </a:solidFill>
                <a:latin typeface="+mn-lt"/>
              </a:rPr>
              <a:t>Rusia: </a:t>
            </a:r>
            <a:r>
              <a:rPr lang="es-ES" sz="4000" dirty="0" smtClean="0">
                <a:solidFill>
                  <a:srgbClr val="FFFF00"/>
                </a:solidFill>
                <a:latin typeface="+mn-lt"/>
              </a:rPr>
              <a:t>oso</a:t>
            </a:r>
            <a:endParaRPr lang="es-ES" sz="4000" dirty="0">
              <a:solidFill>
                <a:srgbClr val="FFFF00"/>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9410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2025746" y="-2921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noFill/>
          </a:ln>
          <a:effectLst/>
          <a:scene3d>
            <a:camera prst="obliqueBottomRight"/>
            <a:lightRig rig="threePt" dir="t"/>
          </a:scene3d>
          <a:sp3d extrusionH="76200" contourW="12700" prstMaterial="flat">
            <a:bevelT w="203200" prst="softRound"/>
            <a:bevelB w="127000" h="0"/>
            <a:extrusionClr>
              <a:srgbClr val="DF6613"/>
            </a:extrusionClr>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flipH="1">
            <a:off x="-62375" y="655323"/>
            <a:ext cx="4051493" cy="923330"/>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lang="es-ES" sz="5400" dirty="0">
                <a:solidFill>
                  <a:schemeClr val="bg1"/>
                </a:solidFill>
                <a:latin typeface="Bahnschrift SemiBold" panose="020B0502040204020203" pitchFamily="34" charset="0"/>
              </a:rPr>
              <a:t>Introducción</a:t>
            </a:r>
            <a:endParaRPr lang="es-DO" sz="5400" dirty="0">
              <a:solidFill>
                <a:schemeClr val="bg1"/>
              </a:solidFill>
              <a:latin typeface="Bahnschrift SemiBold" panose="020B0502040204020203" pitchFamily="34" charset="0"/>
            </a:endParaRPr>
          </a:p>
        </p:txBody>
      </p:sp>
      <p:sp>
        <p:nvSpPr>
          <p:cNvPr id="9" name="Triángulo rectángulo 8">
            <a:extLst>
              <a:ext uri="{FF2B5EF4-FFF2-40B4-BE49-F238E27FC236}">
                <a16:creationId xmlns:a16="http://schemas.microsoft.com/office/drawing/2014/main" id="{D191B8F3-F3FD-48E0-B5F5-86492DB5B60F}"/>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anja diagonal 10">
            <a:extLst>
              <a:ext uri="{FF2B5EF4-FFF2-40B4-BE49-F238E27FC236}">
                <a16:creationId xmlns:a16="http://schemas.microsoft.com/office/drawing/2014/main" id="{FEE4F09F-1B24-4FD2-BF15-B0FB42636803}"/>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Imagen 2">
            <a:extLst>
              <a:ext uri="{FF2B5EF4-FFF2-40B4-BE49-F238E27FC236}">
                <a16:creationId xmlns:a16="http://schemas.microsoft.com/office/drawing/2014/main" id="{F4CD9AEF-713B-4EE9-A986-0042EEE72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32" y="4315305"/>
            <a:ext cx="1891169" cy="1699820"/>
          </a:xfrm>
          <a:prstGeom prst="rect">
            <a:avLst/>
          </a:prstGeom>
        </p:spPr>
      </p:pic>
      <p:sp>
        <p:nvSpPr>
          <p:cNvPr id="12" name="CuadroTexto 11">
            <a:extLst>
              <a:ext uri="{FF2B5EF4-FFF2-40B4-BE49-F238E27FC236}">
                <a16:creationId xmlns:a16="http://schemas.microsoft.com/office/drawing/2014/main" id="{2C5E7664-7BB5-477B-8BCA-18B629324263}"/>
              </a:ext>
            </a:extLst>
          </p:cNvPr>
          <p:cNvSpPr txBox="1"/>
          <p:nvPr/>
        </p:nvSpPr>
        <p:spPr>
          <a:xfrm>
            <a:off x="3916915" y="1116988"/>
            <a:ext cx="7949930" cy="4541756"/>
          </a:xfrm>
          <a:prstGeom prst="rect">
            <a:avLst/>
          </a:prstGeom>
          <a:noFill/>
        </p:spPr>
        <p:txBody>
          <a:bodyPr wrap="square" rtlCol="0">
            <a:spAutoFit/>
          </a:bodyPr>
          <a:lstStyle/>
          <a:p>
            <a:pPr lvl="0">
              <a:lnSpc>
                <a:spcPct val="90000"/>
              </a:lnSpc>
              <a:spcBef>
                <a:spcPts val="1000"/>
              </a:spcBef>
              <a:defRPr/>
            </a:pPr>
            <a:r>
              <a:rPr lang="es-ES" sz="5400" b="1" dirty="0" smtClean="0">
                <a:solidFill>
                  <a:srgbClr val="002060"/>
                </a:solidFill>
              </a:rPr>
              <a:t>El capítulo 13 describe dos bestias que ejercen su supremacía antes de la segunda venida de Cristo</a:t>
            </a:r>
            <a:r>
              <a:rPr lang="es-ES" sz="4800" b="1" dirty="0" smtClean="0">
                <a:solidFill>
                  <a:srgbClr val="002060"/>
                </a:solidFill>
              </a:rPr>
              <a:t>.</a:t>
            </a:r>
            <a:endParaRPr lang="es-ES" sz="4800" b="1" dirty="0" smtClean="0">
              <a:solidFill>
                <a:srgbClr val="002060"/>
              </a:solidFill>
            </a:endParaRPr>
          </a:p>
          <a:p>
            <a:pPr lvl="0">
              <a:lnSpc>
                <a:spcPct val="90000"/>
              </a:lnSpc>
              <a:spcBef>
                <a:spcPts val="1000"/>
              </a:spcBef>
              <a:defRPr/>
            </a:pPr>
            <a:r>
              <a:rPr lang="es-ES" sz="4800" b="1" dirty="0" smtClean="0">
                <a:solidFill>
                  <a:srgbClr val="FF0000"/>
                </a:solidFill>
              </a:rPr>
              <a:t>Estas dos potencias son dos grandes agentes del dragón.</a:t>
            </a:r>
            <a:endParaRPr lang="es-DO" sz="4800" dirty="0">
              <a:solidFill>
                <a:srgbClr val="FF0000"/>
              </a:solidFill>
            </a:endParaRPr>
          </a:p>
        </p:txBody>
      </p:sp>
    </p:spTree>
    <p:extLst>
      <p:ext uri="{BB962C8B-B14F-4D97-AF65-F5344CB8AC3E}">
        <p14:creationId xmlns:p14="http://schemas.microsoft.com/office/powerpoint/2010/main" val="240797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Poder, trono y autoridad.</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06943" y="238276"/>
            <a:ext cx="9865682" cy="4912114"/>
          </a:xfrm>
          <a:prstGeom prst="rect">
            <a:avLst/>
          </a:prstGeom>
          <a:noFill/>
        </p:spPr>
        <p:txBody>
          <a:bodyPr wrap="square" rtlCol="0">
            <a:spAutoFit/>
          </a:bodyPr>
          <a:lstStyle/>
          <a:p>
            <a:pPr lvl="0">
              <a:lnSpc>
                <a:spcPct val="90000"/>
              </a:lnSpc>
              <a:defRPr/>
            </a:pPr>
            <a:r>
              <a:rPr lang="es-ES" sz="3600" b="1" dirty="0">
                <a:solidFill>
                  <a:srgbClr val="0070C0"/>
                </a:solidFill>
              </a:rPr>
              <a:t>5</a:t>
            </a:r>
            <a:r>
              <a:rPr lang="es-ES" sz="3600" b="1" dirty="0" smtClean="0">
                <a:solidFill>
                  <a:srgbClr val="0070C0"/>
                </a:solidFill>
              </a:rPr>
              <a:t>. </a:t>
            </a:r>
            <a:r>
              <a:rPr lang="es-ES" sz="3600" b="1" dirty="0" smtClean="0">
                <a:solidFill>
                  <a:srgbClr val="0070C0"/>
                </a:solidFill>
              </a:rPr>
              <a:t>¿Quién es el agente que está detrás del accionar de la bestia del mar? </a:t>
            </a:r>
            <a:endParaRPr lang="es-ES" sz="3600" b="1" dirty="0" smtClean="0">
              <a:solidFill>
                <a:srgbClr val="0070C0"/>
              </a:solidFill>
            </a:endParaRPr>
          </a:p>
          <a:p>
            <a:pPr lvl="0">
              <a:lnSpc>
                <a:spcPct val="90000"/>
              </a:lnSpc>
              <a:defRPr/>
            </a:pPr>
            <a:r>
              <a:rPr lang="es-ES" sz="3600" b="1" dirty="0" smtClean="0">
                <a:solidFill>
                  <a:srgbClr val="FF0000"/>
                </a:solidFill>
              </a:rPr>
              <a:t>Ap</a:t>
            </a:r>
            <a:r>
              <a:rPr lang="es-ES" sz="3600" b="1" dirty="0">
                <a:solidFill>
                  <a:srgbClr val="FF0000"/>
                </a:solidFill>
              </a:rPr>
              <a:t>. </a:t>
            </a:r>
            <a:r>
              <a:rPr lang="es-ES" sz="3600" b="1" dirty="0" smtClean="0">
                <a:solidFill>
                  <a:srgbClr val="FF0000"/>
                </a:solidFill>
              </a:rPr>
              <a:t>13: 2</a:t>
            </a:r>
            <a:endParaRPr lang="es-ES" sz="3600" b="1" dirty="0">
              <a:solidFill>
                <a:srgbClr val="0070C0"/>
              </a:solidFill>
            </a:endParaRPr>
          </a:p>
          <a:p>
            <a:pPr>
              <a:lnSpc>
                <a:spcPct val="90000"/>
              </a:lnSpc>
              <a:defRPr/>
            </a:pPr>
            <a:r>
              <a:rPr lang="es-ES" sz="4800" b="1" dirty="0">
                <a:solidFill>
                  <a:srgbClr val="002060"/>
                </a:solidFill>
              </a:rPr>
              <a:t>Y la bestia que vi era semejante a un leopardo, y sus pies como de oso, y su boca como boca de león</a:t>
            </a:r>
            <a:r>
              <a:rPr lang="es-ES" sz="4800" b="1" dirty="0" smtClean="0">
                <a:solidFill>
                  <a:srgbClr val="002060"/>
                </a:solidFill>
              </a:rPr>
              <a:t>. </a:t>
            </a:r>
            <a:r>
              <a:rPr lang="es-ES" sz="4800" b="1" dirty="0">
                <a:solidFill>
                  <a:srgbClr val="002060"/>
                </a:solidFill>
              </a:rPr>
              <a:t>Y el </a:t>
            </a:r>
            <a:r>
              <a:rPr lang="es-ES" sz="4800" b="1" dirty="0" smtClean="0">
                <a:solidFill>
                  <a:srgbClr val="002060"/>
                </a:solidFill>
              </a:rPr>
              <a:t>_______ </a:t>
            </a:r>
            <a:r>
              <a:rPr lang="es-ES" sz="4800" b="1" dirty="0">
                <a:solidFill>
                  <a:srgbClr val="002060"/>
                </a:solidFill>
              </a:rPr>
              <a:t>le dio su poder y su trono, y grande autoridad</a:t>
            </a:r>
            <a:endParaRPr lang="es-ES" sz="4800" b="1" dirty="0">
              <a:solidFill>
                <a:srgbClr val="FF0000"/>
              </a:solidFill>
            </a:endParaRPr>
          </a:p>
        </p:txBody>
      </p:sp>
      <p:sp>
        <p:nvSpPr>
          <p:cNvPr id="15" name="CuadroTexto 14">
            <a:extLst>
              <a:ext uri="{FF2B5EF4-FFF2-40B4-BE49-F238E27FC236}">
                <a16:creationId xmlns:a16="http://schemas.microsoft.com/office/drawing/2014/main" id="{7BDCAB64-A1B0-40B7-B327-DF98DA3D5779}"/>
              </a:ext>
            </a:extLst>
          </p:cNvPr>
          <p:cNvSpPr txBox="1"/>
          <p:nvPr/>
        </p:nvSpPr>
        <p:spPr>
          <a:xfrm>
            <a:off x="9900534" y="2907754"/>
            <a:ext cx="2272091" cy="830997"/>
          </a:xfrm>
          <a:prstGeom prst="rect">
            <a:avLst/>
          </a:prstGeom>
          <a:noFill/>
        </p:spPr>
        <p:txBody>
          <a:bodyPr wrap="square" rtlCol="0">
            <a:spAutoFit/>
          </a:bodyPr>
          <a:lstStyle/>
          <a:p>
            <a:r>
              <a:rPr lang="es-ES" sz="4800" b="1" dirty="0">
                <a:solidFill>
                  <a:srgbClr val="DF6613"/>
                </a:solidFill>
              </a:rPr>
              <a:t>dragón</a:t>
            </a:r>
            <a:endParaRPr lang="es-DO" sz="4800" dirty="0">
              <a:solidFill>
                <a:srgbClr val="DF6613"/>
              </a:solidFill>
            </a:endParaRPr>
          </a:p>
        </p:txBody>
      </p:sp>
    </p:spTree>
    <p:extLst>
      <p:ext uri="{BB962C8B-B14F-4D97-AF65-F5344CB8AC3E}">
        <p14:creationId xmlns:p14="http://schemas.microsoft.com/office/powerpoint/2010/main" val="283632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627553" y="1528354"/>
            <a:ext cx="7418431" cy="3719692"/>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400" dirty="0" smtClean="0">
                <a:solidFill>
                  <a:schemeClr val="bg1"/>
                </a:solidFill>
                <a:latin typeface="+mn-lt"/>
              </a:rPr>
              <a:t>El trasfondo de Ap. 13 es el conflicto entre el dragón [</a:t>
            </a:r>
            <a:r>
              <a:rPr lang="es-ES" sz="4400" dirty="0" smtClean="0">
                <a:solidFill>
                  <a:srgbClr val="FFFF00"/>
                </a:solidFill>
                <a:latin typeface="+mn-lt"/>
              </a:rPr>
              <a:t>Satanás</a:t>
            </a:r>
            <a:r>
              <a:rPr lang="es-ES" sz="4400" dirty="0" smtClean="0">
                <a:solidFill>
                  <a:schemeClr val="bg1"/>
                </a:solidFill>
                <a:latin typeface="+mn-lt"/>
              </a:rPr>
              <a:t>] y la mujer [</a:t>
            </a:r>
            <a:r>
              <a:rPr lang="es-ES" sz="4400" dirty="0" smtClean="0">
                <a:solidFill>
                  <a:srgbClr val="FFFF00"/>
                </a:solidFill>
                <a:latin typeface="+mn-lt"/>
              </a:rPr>
              <a:t>el pueblo de Dios</a:t>
            </a:r>
            <a:r>
              <a:rPr lang="es-ES" sz="4400" dirty="0" smtClean="0">
                <a:solidFill>
                  <a:schemeClr val="bg1"/>
                </a:solidFill>
                <a:latin typeface="+mn-lt"/>
              </a:rPr>
              <a:t>] que fue revelado en Ap. 12.</a:t>
            </a:r>
            <a:endParaRPr lang="es-ES" sz="44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740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627553" y="1528354"/>
            <a:ext cx="7418431" cy="3719692"/>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400" dirty="0" smtClean="0">
                <a:solidFill>
                  <a:schemeClr val="bg1"/>
                </a:solidFill>
                <a:latin typeface="+mn-lt"/>
              </a:rPr>
              <a:t>Además de identificarse como </a:t>
            </a:r>
            <a:r>
              <a:rPr lang="es-ES" sz="4400" dirty="0" smtClean="0">
                <a:solidFill>
                  <a:srgbClr val="FFFF00"/>
                </a:solidFill>
                <a:latin typeface="+mn-lt"/>
              </a:rPr>
              <a:t>Satanás</a:t>
            </a:r>
            <a:r>
              <a:rPr lang="es-ES" sz="4400" dirty="0" smtClean="0">
                <a:solidFill>
                  <a:schemeClr val="bg1"/>
                </a:solidFill>
                <a:latin typeface="+mn-lt"/>
              </a:rPr>
              <a:t>, el </a:t>
            </a:r>
            <a:r>
              <a:rPr lang="es-ES" sz="4400" dirty="0" smtClean="0">
                <a:solidFill>
                  <a:srgbClr val="FFFF00"/>
                </a:solidFill>
                <a:latin typeface="+mn-lt"/>
              </a:rPr>
              <a:t>dragón</a:t>
            </a:r>
            <a:r>
              <a:rPr lang="es-ES" sz="4400" dirty="0" smtClean="0">
                <a:solidFill>
                  <a:schemeClr val="bg1"/>
                </a:solidFill>
                <a:latin typeface="+mn-lt"/>
              </a:rPr>
              <a:t> puede identificarse con los </a:t>
            </a:r>
            <a:r>
              <a:rPr lang="es-ES" sz="4400" dirty="0" smtClean="0">
                <a:solidFill>
                  <a:srgbClr val="FFFF00"/>
                </a:solidFill>
                <a:latin typeface="+mn-lt"/>
              </a:rPr>
              <a:t>poderes a través de los cuales obra Satanás</a:t>
            </a:r>
            <a:r>
              <a:rPr lang="es-ES" sz="4400" dirty="0" smtClean="0">
                <a:solidFill>
                  <a:schemeClr val="bg1"/>
                </a:solidFill>
                <a:latin typeface="+mn-lt"/>
              </a:rPr>
              <a:t> para perseguir al pueblo de Dios.</a:t>
            </a:r>
            <a:endParaRPr lang="es-ES" sz="44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825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627553" y="1528354"/>
            <a:ext cx="7418431" cy="3082835"/>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6000" dirty="0" smtClean="0">
                <a:solidFill>
                  <a:schemeClr val="bg1"/>
                </a:solidFill>
                <a:latin typeface="+mn-lt"/>
              </a:rPr>
              <a:t>En Ap. 12, se identificó al </a:t>
            </a:r>
            <a:r>
              <a:rPr lang="es-ES" sz="6000" dirty="0" smtClean="0">
                <a:solidFill>
                  <a:srgbClr val="FFFF00"/>
                </a:solidFill>
                <a:latin typeface="+mn-lt"/>
              </a:rPr>
              <a:t>dragón</a:t>
            </a:r>
            <a:r>
              <a:rPr lang="es-ES" sz="6000" dirty="0" smtClean="0">
                <a:solidFill>
                  <a:schemeClr val="bg1"/>
                </a:solidFill>
                <a:latin typeface="+mn-lt"/>
              </a:rPr>
              <a:t> con la </a:t>
            </a:r>
            <a:r>
              <a:rPr lang="es-ES" sz="6000" dirty="0" smtClean="0">
                <a:solidFill>
                  <a:srgbClr val="FFFF00"/>
                </a:solidFill>
                <a:latin typeface="+mn-lt"/>
              </a:rPr>
              <a:t>Roma Imperial</a:t>
            </a:r>
            <a:r>
              <a:rPr lang="es-ES" sz="6000" dirty="0" smtClean="0">
                <a:solidFill>
                  <a:schemeClr val="bg1"/>
                </a:solidFill>
                <a:latin typeface="+mn-lt"/>
              </a:rPr>
              <a:t>.</a:t>
            </a:r>
            <a:endParaRPr lang="es-ES" sz="60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286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627553" y="1528354"/>
            <a:ext cx="7418431" cy="3082835"/>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6000" dirty="0" smtClean="0">
                <a:solidFill>
                  <a:schemeClr val="bg1"/>
                </a:solidFill>
                <a:latin typeface="+mn-lt"/>
              </a:rPr>
              <a:t>Jesús llamó a </a:t>
            </a:r>
            <a:r>
              <a:rPr lang="es-ES" sz="6000" dirty="0" smtClean="0">
                <a:solidFill>
                  <a:srgbClr val="FFFF00"/>
                </a:solidFill>
                <a:latin typeface="+mn-lt"/>
              </a:rPr>
              <a:t>Satanás</a:t>
            </a:r>
            <a:r>
              <a:rPr lang="es-ES" sz="6000" dirty="0" smtClean="0">
                <a:solidFill>
                  <a:schemeClr val="bg1"/>
                </a:solidFill>
                <a:latin typeface="+mn-lt"/>
              </a:rPr>
              <a:t> “el </a:t>
            </a:r>
            <a:r>
              <a:rPr lang="es-ES" sz="6000" dirty="0" smtClean="0">
                <a:solidFill>
                  <a:srgbClr val="FFFF00"/>
                </a:solidFill>
                <a:latin typeface="+mn-lt"/>
              </a:rPr>
              <a:t>príncipe</a:t>
            </a:r>
            <a:r>
              <a:rPr lang="es-ES" sz="6000" dirty="0" smtClean="0">
                <a:solidFill>
                  <a:schemeClr val="bg1"/>
                </a:solidFill>
                <a:latin typeface="+mn-lt"/>
              </a:rPr>
              <a:t> de este mundo” (Jn. 12: 31).</a:t>
            </a:r>
            <a:endParaRPr lang="es-ES" sz="60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0703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627553" y="1280160"/>
            <a:ext cx="8360527" cy="419317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000" b="1" dirty="0" err="1" smtClean="0">
                <a:solidFill>
                  <a:schemeClr val="accent5">
                    <a:lumMod val="60000"/>
                    <a:lumOff val="40000"/>
                  </a:schemeClr>
                </a:solidFill>
                <a:latin typeface="+mn-lt"/>
              </a:rPr>
              <a:t>Lc</a:t>
            </a:r>
            <a:r>
              <a:rPr lang="es-ES" sz="4000" b="1" dirty="0" smtClean="0">
                <a:solidFill>
                  <a:schemeClr val="accent5">
                    <a:lumMod val="60000"/>
                    <a:lumOff val="40000"/>
                  </a:schemeClr>
                </a:solidFill>
                <a:latin typeface="+mn-lt"/>
              </a:rPr>
              <a:t>. 4: 6. </a:t>
            </a:r>
            <a:r>
              <a:rPr lang="es-ES" sz="4000" i="1" dirty="0" smtClean="0">
                <a:solidFill>
                  <a:schemeClr val="accent5">
                    <a:lumMod val="20000"/>
                    <a:lumOff val="80000"/>
                  </a:schemeClr>
                </a:solidFill>
                <a:latin typeface="+mn-lt"/>
              </a:rPr>
              <a:t>Y </a:t>
            </a:r>
            <a:r>
              <a:rPr lang="es-ES" sz="4000" i="1" dirty="0">
                <a:solidFill>
                  <a:schemeClr val="accent5">
                    <a:lumMod val="20000"/>
                    <a:lumOff val="80000"/>
                  </a:schemeClr>
                </a:solidFill>
                <a:latin typeface="+mn-lt"/>
              </a:rPr>
              <a:t>le dijo el </a:t>
            </a:r>
            <a:r>
              <a:rPr lang="es-ES" sz="4000" i="1" dirty="0" smtClean="0">
                <a:solidFill>
                  <a:schemeClr val="accent5">
                    <a:lumMod val="20000"/>
                    <a:lumOff val="80000"/>
                  </a:schemeClr>
                </a:solidFill>
                <a:latin typeface="+mn-lt"/>
              </a:rPr>
              <a:t>diablo [a Jesús]: </a:t>
            </a:r>
            <a:r>
              <a:rPr lang="es-ES" sz="4000" i="1" dirty="0">
                <a:solidFill>
                  <a:schemeClr val="accent5">
                    <a:lumMod val="20000"/>
                    <a:lumOff val="80000"/>
                  </a:schemeClr>
                </a:solidFill>
                <a:latin typeface="+mn-lt"/>
              </a:rPr>
              <a:t>A ti te daré toda esta potestad, y la gloria de ellos; porque a mí me ha sido entregada, y a quien quiero la doy</a:t>
            </a:r>
            <a:r>
              <a:rPr lang="es-ES" sz="4000" i="1" dirty="0" smtClean="0">
                <a:solidFill>
                  <a:schemeClr val="accent5">
                    <a:lumMod val="20000"/>
                    <a:lumOff val="80000"/>
                  </a:schemeClr>
                </a:solidFill>
                <a:latin typeface="+mn-lt"/>
              </a:rPr>
              <a:t>.</a:t>
            </a:r>
          </a:p>
          <a:p>
            <a:pPr lvl="0" algn="l">
              <a:spcBef>
                <a:spcPts val="1000"/>
              </a:spcBef>
              <a:defRPr/>
            </a:pPr>
            <a:r>
              <a:rPr lang="es-ES" sz="4000" dirty="0" smtClean="0">
                <a:solidFill>
                  <a:schemeClr val="bg1"/>
                </a:solidFill>
                <a:latin typeface="+mn-lt"/>
              </a:rPr>
              <a:t>Satanás, el </a:t>
            </a:r>
            <a:r>
              <a:rPr lang="es-ES" sz="4000" dirty="0" smtClean="0">
                <a:solidFill>
                  <a:srgbClr val="FFFF00"/>
                </a:solidFill>
                <a:latin typeface="+mn-lt"/>
              </a:rPr>
              <a:t>dragón</a:t>
            </a:r>
            <a:r>
              <a:rPr lang="es-ES" sz="4000" dirty="0" smtClean="0">
                <a:solidFill>
                  <a:schemeClr val="bg1"/>
                </a:solidFill>
                <a:latin typeface="+mn-lt"/>
              </a:rPr>
              <a:t>, entrega ese </a:t>
            </a:r>
            <a:r>
              <a:rPr lang="es-ES" sz="4000" dirty="0" smtClean="0">
                <a:solidFill>
                  <a:srgbClr val="FFFF00"/>
                </a:solidFill>
                <a:latin typeface="+mn-lt"/>
              </a:rPr>
              <a:t>dominio</a:t>
            </a:r>
            <a:r>
              <a:rPr lang="es-ES" sz="4000" dirty="0" smtClean="0">
                <a:solidFill>
                  <a:schemeClr val="bg1"/>
                </a:solidFill>
                <a:latin typeface="+mn-lt"/>
              </a:rPr>
              <a:t> del poder terrenal a la </a:t>
            </a:r>
            <a:r>
              <a:rPr lang="es-ES" sz="4000" dirty="0" smtClean="0">
                <a:solidFill>
                  <a:srgbClr val="FFFF00"/>
                </a:solidFill>
                <a:latin typeface="+mn-lt"/>
              </a:rPr>
              <a:t>bestia</a:t>
            </a:r>
            <a:r>
              <a:rPr lang="es-ES" sz="4000" dirty="0" smtClean="0">
                <a:solidFill>
                  <a:schemeClr val="bg1"/>
                </a:solidFill>
                <a:latin typeface="+mn-lt"/>
              </a:rPr>
              <a:t> </a:t>
            </a:r>
            <a:r>
              <a:rPr lang="es-ES" sz="4000" dirty="0" smtClean="0">
                <a:solidFill>
                  <a:srgbClr val="FFFF00"/>
                </a:solidFill>
                <a:latin typeface="+mn-lt"/>
              </a:rPr>
              <a:t>del mar </a:t>
            </a:r>
            <a:r>
              <a:rPr lang="es-ES" sz="4000" dirty="0" smtClean="0">
                <a:solidFill>
                  <a:schemeClr val="bg1"/>
                </a:solidFill>
                <a:latin typeface="+mn-lt"/>
              </a:rPr>
              <a:t>vía el </a:t>
            </a:r>
            <a:r>
              <a:rPr lang="es-ES" sz="4000" dirty="0" smtClean="0">
                <a:solidFill>
                  <a:srgbClr val="FFFF00"/>
                </a:solidFill>
                <a:latin typeface="+mn-lt"/>
              </a:rPr>
              <a:t>Imperio Romano</a:t>
            </a:r>
            <a:r>
              <a:rPr lang="es-ES" sz="4000" dirty="0" smtClean="0">
                <a:solidFill>
                  <a:schemeClr val="bg1"/>
                </a:solidFill>
                <a:latin typeface="+mn-lt"/>
              </a:rPr>
              <a:t>.</a:t>
            </a:r>
            <a:endParaRPr lang="es-ES" sz="40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443726" y="4184775"/>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5044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01374AA2-2830-45EB-86A8-CDCDA53B4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99" y="-1244194"/>
            <a:ext cx="10493847" cy="6858000"/>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627553" y="1280161"/>
            <a:ext cx="8360527" cy="62232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000" b="1" dirty="0" smtClean="0">
                <a:solidFill>
                  <a:schemeClr val="bg1"/>
                </a:solidFill>
                <a:latin typeface="+mn-lt"/>
              </a:rPr>
              <a:t>Satanás falsifica la obra de Cristo</a:t>
            </a:r>
            <a:endParaRPr lang="es-ES" sz="4000" dirty="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7735911" y="6035798"/>
            <a:ext cx="267111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Tabla 2"/>
          <p:cNvGraphicFramePr>
            <a:graphicFrameLocks noGrp="1"/>
          </p:cNvGraphicFramePr>
          <p:nvPr>
            <p:extLst>
              <p:ext uri="{D42A27DB-BD31-4B8C-83A1-F6EECF244321}">
                <p14:modId xmlns:p14="http://schemas.microsoft.com/office/powerpoint/2010/main" val="378406399"/>
              </p:ext>
            </p:extLst>
          </p:nvPr>
        </p:nvGraphicFramePr>
        <p:xfrm>
          <a:off x="579598" y="1827319"/>
          <a:ext cx="11612401" cy="4304901"/>
        </p:xfrm>
        <a:graphic>
          <a:graphicData uri="http://schemas.openxmlformats.org/drawingml/2006/table">
            <a:tbl>
              <a:tblPr firstRow="1" bandRow="1">
                <a:tableStyleId>{93296810-A885-4BE3-A3E7-6D5BEEA58F35}</a:tableStyleId>
              </a:tblPr>
              <a:tblGrid>
                <a:gridCol w="5215859">
                  <a:extLst>
                    <a:ext uri="{9D8B030D-6E8A-4147-A177-3AD203B41FA5}">
                      <a16:colId xmlns:a16="http://schemas.microsoft.com/office/drawing/2014/main" val="3721761903"/>
                    </a:ext>
                  </a:extLst>
                </a:gridCol>
                <a:gridCol w="6396542">
                  <a:extLst>
                    <a:ext uri="{9D8B030D-6E8A-4147-A177-3AD203B41FA5}">
                      <a16:colId xmlns:a16="http://schemas.microsoft.com/office/drawing/2014/main" val="3811517054"/>
                    </a:ext>
                  </a:extLst>
                </a:gridCol>
              </a:tblGrid>
              <a:tr h="738741">
                <a:tc>
                  <a:txBody>
                    <a:bodyPr/>
                    <a:lstStyle/>
                    <a:p>
                      <a:pPr algn="ctr"/>
                      <a:r>
                        <a:rPr lang="es-DO" sz="3600" dirty="0" smtClean="0"/>
                        <a:t>Cristo,</a:t>
                      </a:r>
                      <a:r>
                        <a:rPr lang="es-DO" sz="3600" baseline="0" dirty="0" smtClean="0"/>
                        <a:t> el Hijo de Dios</a:t>
                      </a:r>
                      <a:endParaRPr lang="en-US" sz="3600" dirty="0"/>
                    </a:p>
                  </a:txBody>
                  <a:tcPr/>
                </a:tc>
                <a:tc>
                  <a:txBody>
                    <a:bodyPr/>
                    <a:lstStyle/>
                    <a:p>
                      <a:pPr algn="ctr"/>
                      <a:r>
                        <a:rPr lang="es-DO" sz="3600" dirty="0" smtClean="0"/>
                        <a:t> La bestia marina (en imitación)</a:t>
                      </a:r>
                      <a:endParaRPr lang="en-US" sz="3600" dirty="0"/>
                    </a:p>
                  </a:txBody>
                  <a:tcPr/>
                </a:tc>
                <a:extLst>
                  <a:ext uri="{0D108BD9-81ED-4DB2-BD59-A6C34878D82A}">
                    <a16:rowId xmlns:a16="http://schemas.microsoft.com/office/drawing/2014/main" val="374855516"/>
                  </a:ext>
                </a:extLst>
              </a:tr>
              <a:tr h="738741">
                <a:tc>
                  <a:txBody>
                    <a:bodyPr/>
                    <a:lstStyle/>
                    <a:p>
                      <a:r>
                        <a:rPr lang="es-DO" sz="3600" dirty="0" smtClean="0"/>
                        <a:t>Recibe</a:t>
                      </a:r>
                      <a:r>
                        <a:rPr lang="es-DO" sz="3600" baseline="0" dirty="0" smtClean="0"/>
                        <a:t> </a:t>
                      </a:r>
                      <a:r>
                        <a:rPr lang="es-DO" sz="3600" baseline="0" dirty="0" smtClean="0">
                          <a:solidFill>
                            <a:srgbClr val="FF0000"/>
                          </a:solidFill>
                        </a:rPr>
                        <a:t>autoridad</a:t>
                      </a:r>
                      <a:r>
                        <a:rPr lang="es-DO" sz="3600" baseline="0" dirty="0" smtClean="0"/>
                        <a:t> del Padre (Ap. 2: 27)</a:t>
                      </a:r>
                      <a:endParaRPr lang="en-US" sz="3600" dirty="0"/>
                    </a:p>
                  </a:txBody>
                  <a:tcPr/>
                </a:tc>
                <a:tc>
                  <a:txBody>
                    <a:bodyPr/>
                    <a:lstStyle/>
                    <a:p>
                      <a:r>
                        <a:rPr lang="es-DO" sz="3600" dirty="0" smtClean="0"/>
                        <a:t>Recibe </a:t>
                      </a:r>
                      <a:r>
                        <a:rPr lang="es-DO" sz="3600" dirty="0" smtClean="0">
                          <a:solidFill>
                            <a:srgbClr val="FF0000"/>
                          </a:solidFill>
                        </a:rPr>
                        <a:t>autoridad</a:t>
                      </a:r>
                      <a:r>
                        <a:rPr lang="es-DO" sz="3600" dirty="0" smtClean="0"/>
                        <a:t> del dragón (Ap. 13: 2, 4)</a:t>
                      </a:r>
                      <a:endParaRPr lang="en-US" sz="3600" dirty="0"/>
                    </a:p>
                  </a:txBody>
                  <a:tcPr/>
                </a:tc>
                <a:extLst>
                  <a:ext uri="{0D108BD9-81ED-4DB2-BD59-A6C34878D82A}">
                    <a16:rowId xmlns:a16="http://schemas.microsoft.com/office/drawing/2014/main" val="3129268569"/>
                  </a:ext>
                </a:extLst>
              </a:tr>
              <a:tr h="738741">
                <a:tc>
                  <a:txBody>
                    <a:bodyPr/>
                    <a:lstStyle/>
                    <a:p>
                      <a:r>
                        <a:rPr lang="es-DO" sz="3600" dirty="0" smtClean="0"/>
                        <a:t>Se sienta</a:t>
                      </a:r>
                      <a:r>
                        <a:rPr lang="es-DO" sz="3600" baseline="0" dirty="0" smtClean="0"/>
                        <a:t> en el </a:t>
                      </a:r>
                      <a:r>
                        <a:rPr lang="es-DO" sz="3600" baseline="0" dirty="0" smtClean="0">
                          <a:solidFill>
                            <a:srgbClr val="FF0000"/>
                          </a:solidFill>
                        </a:rPr>
                        <a:t>trono</a:t>
                      </a:r>
                      <a:r>
                        <a:rPr lang="es-DO" sz="3600" baseline="0" dirty="0" smtClean="0"/>
                        <a:t> con el Padre (Ap. 3: 21)</a:t>
                      </a:r>
                      <a:endParaRPr lang="en-US" sz="3600" dirty="0"/>
                    </a:p>
                  </a:txBody>
                  <a:tcPr/>
                </a:tc>
                <a:tc>
                  <a:txBody>
                    <a:bodyPr/>
                    <a:lstStyle/>
                    <a:p>
                      <a:r>
                        <a:rPr lang="es-DO" sz="3600" dirty="0" smtClean="0"/>
                        <a:t>El dragón le da su </a:t>
                      </a:r>
                      <a:r>
                        <a:rPr lang="es-DO" sz="3600" dirty="0" smtClean="0">
                          <a:solidFill>
                            <a:srgbClr val="FF0000"/>
                          </a:solidFill>
                        </a:rPr>
                        <a:t>trono</a:t>
                      </a:r>
                      <a:r>
                        <a:rPr lang="es-DO" sz="3600" dirty="0" smtClean="0"/>
                        <a:t> (Ap. 13: 2, 4;</a:t>
                      </a:r>
                      <a:r>
                        <a:rPr lang="es-DO" sz="3600" baseline="0" dirty="0" smtClean="0"/>
                        <a:t> 16: 10)</a:t>
                      </a:r>
                      <a:endParaRPr lang="en-US" sz="3600" dirty="0"/>
                    </a:p>
                  </a:txBody>
                  <a:tcPr/>
                </a:tc>
                <a:extLst>
                  <a:ext uri="{0D108BD9-81ED-4DB2-BD59-A6C34878D82A}">
                    <a16:rowId xmlns:a16="http://schemas.microsoft.com/office/drawing/2014/main" val="3847548598"/>
                  </a:ext>
                </a:extLst>
              </a:tr>
              <a:tr h="738741">
                <a:tc>
                  <a:txBody>
                    <a:bodyPr/>
                    <a:lstStyle/>
                    <a:p>
                      <a:r>
                        <a:rPr lang="es-DO" sz="3600" dirty="0" smtClean="0"/>
                        <a:t>Es </a:t>
                      </a:r>
                      <a:r>
                        <a:rPr lang="es-DO" sz="3600" dirty="0" smtClean="0">
                          <a:solidFill>
                            <a:srgbClr val="FF0000"/>
                          </a:solidFill>
                        </a:rPr>
                        <a:t>adorado</a:t>
                      </a:r>
                      <a:r>
                        <a:rPr lang="es-DO" sz="3600" dirty="0" smtClean="0"/>
                        <a:t> por toda la creación (Ap. 5: 13-14)</a:t>
                      </a:r>
                      <a:endParaRPr lang="en-US" sz="3600" dirty="0"/>
                    </a:p>
                  </a:txBody>
                  <a:tcPr/>
                </a:tc>
                <a:tc>
                  <a:txBody>
                    <a:bodyPr/>
                    <a:lstStyle/>
                    <a:p>
                      <a:r>
                        <a:rPr lang="es-DO" sz="3600" dirty="0" smtClean="0"/>
                        <a:t>Es </a:t>
                      </a:r>
                      <a:r>
                        <a:rPr lang="es-DO" sz="3600" dirty="0" smtClean="0">
                          <a:solidFill>
                            <a:srgbClr val="FF0000"/>
                          </a:solidFill>
                        </a:rPr>
                        <a:t>adorada</a:t>
                      </a:r>
                      <a:r>
                        <a:rPr lang="es-DO" sz="3600" dirty="0" smtClean="0"/>
                        <a:t> por los habitantes</a:t>
                      </a:r>
                      <a:r>
                        <a:rPr lang="es-DO" sz="3600" baseline="0" dirty="0" smtClean="0"/>
                        <a:t> de la tierra (Ap. 13: 4, 12)</a:t>
                      </a:r>
                      <a:endParaRPr lang="en-US" sz="3600" dirty="0"/>
                    </a:p>
                  </a:txBody>
                  <a:tcPr/>
                </a:tc>
                <a:extLst>
                  <a:ext uri="{0D108BD9-81ED-4DB2-BD59-A6C34878D82A}">
                    <a16:rowId xmlns:a16="http://schemas.microsoft.com/office/drawing/2014/main" val="1266276001"/>
                  </a:ext>
                </a:extLst>
              </a:tr>
            </a:tbl>
          </a:graphicData>
        </a:graphic>
      </p:graphicFrame>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4"/>
          <a:stretch>
            <a:fillRect/>
          </a:stretch>
        </p:blipFill>
        <p:spPr>
          <a:xfrm>
            <a:off x="10434229" y="5501632"/>
            <a:ext cx="1416164" cy="1268740"/>
          </a:xfrm>
          <a:prstGeom prst="rect">
            <a:avLst/>
          </a:prstGeom>
        </p:spPr>
      </p:pic>
    </p:spTree>
    <p:extLst>
      <p:ext uri="{BB962C8B-B14F-4D97-AF65-F5344CB8AC3E}">
        <p14:creationId xmlns:p14="http://schemas.microsoft.com/office/powerpoint/2010/main" val="4092959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2554545"/>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Un tiempo de predominio para la bestia</a:t>
            </a:r>
            <a:r>
              <a:rPr lang="es-ES" sz="3200" dirty="0" smtClean="0">
                <a:solidFill>
                  <a:schemeClr val="bg1"/>
                </a:solidFill>
                <a:latin typeface="Britannic Bold" panose="020B0903060703020204" pitchFamily="34" charset="0"/>
              </a:rPr>
              <a:t>.</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8" y="77826"/>
            <a:ext cx="9865682" cy="5743111"/>
          </a:xfrm>
          <a:prstGeom prst="rect">
            <a:avLst/>
          </a:prstGeom>
          <a:noFill/>
        </p:spPr>
        <p:txBody>
          <a:bodyPr wrap="square" rtlCol="0">
            <a:spAutoFit/>
          </a:bodyPr>
          <a:lstStyle/>
          <a:p>
            <a:pPr lvl="0">
              <a:lnSpc>
                <a:spcPct val="90000"/>
              </a:lnSpc>
              <a:defRPr/>
            </a:pPr>
            <a:r>
              <a:rPr lang="es-ES" sz="3600" b="1" dirty="0">
                <a:solidFill>
                  <a:srgbClr val="0070C0"/>
                </a:solidFill>
              </a:rPr>
              <a:t>6</a:t>
            </a:r>
            <a:r>
              <a:rPr lang="es-ES" sz="3600" b="1" dirty="0" smtClean="0">
                <a:solidFill>
                  <a:srgbClr val="0070C0"/>
                </a:solidFill>
              </a:rPr>
              <a:t>. ¿Qué </a:t>
            </a:r>
            <a:r>
              <a:rPr lang="es-ES" sz="3600" b="1" dirty="0" smtClean="0">
                <a:solidFill>
                  <a:srgbClr val="0070C0"/>
                </a:solidFill>
              </a:rPr>
              <a:t>tiempo de dominación le fue concedido a la bestia? </a:t>
            </a:r>
            <a:endParaRPr lang="es-ES" sz="3600" b="1" dirty="0" smtClean="0">
              <a:solidFill>
                <a:srgbClr val="0070C0"/>
              </a:solidFill>
            </a:endParaRPr>
          </a:p>
          <a:p>
            <a:pPr lvl="0">
              <a:lnSpc>
                <a:spcPct val="90000"/>
              </a:lnSpc>
              <a:defRPr/>
            </a:pPr>
            <a:r>
              <a:rPr lang="es-ES" sz="3600" b="1" dirty="0" smtClean="0">
                <a:solidFill>
                  <a:srgbClr val="FF0000"/>
                </a:solidFill>
              </a:rPr>
              <a:t>Ap</a:t>
            </a:r>
            <a:r>
              <a:rPr lang="es-ES" sz="3600" b="1" dirty="0">
                <a:solidFill>
                  <a:srgbClr val="FF0000"/>
                </a:solidFill>
              </a:rPr>
              <a:t>. </a:t>
            </a:r>
            <a:r>
              <a:rPr lang="es-ES" sz="3600" b="1" dirty="0" smtClean="0">
                <a:solidFill>
                  <a:srgbClr val="FF0000"/>
                </a:solidFill>
              </a:rPr>
              <a:t>13: 5</a:t>
            </a:r>
            <a:endParaRPr lang="es-ES" sz="3600" b="1" dirty="0">
              <a:solidFill>
                <a:srgbClr val="0070C0"/>
              </a:solidFill>
            </a:endParaRPr>
          </a:p>
          <a:p>
            <a:pPr>
              <a:lnSpc>
                <a:spcPct val="90000"/>
              </a:lnSpc>
              <a:defRPr/>
            </a:pPr>
            <a:r>
              <a:rPr lang="es-ES" sz="6000" b="1" dirty="0">
                <a:solidFill>
                  <a:srgbClr val="002060"/>
                </a:solidFill>
              </a:rPr>
              <a:t>También se le dio boca que hablaba grandes cosas y blasfemias; y se le dio autoridad para actuar </a:t>
            </a:r>
            <a:r>
              <a:rPr lang="es-ES" sz="6000" b="1" dirty="0" smtClean="0">
                <a:solidFill>
                  <a:srgbClr val="002060"/>
                </a:solidFill>
              </a:rPr>
              <a:t>_____________________</a:t>
            </a:r>
            <a:endParaRPr lang="es-ES" sz="6000" b="1" dirty="0">
              <a:solidFill>
                <a:srgbClr val="FF0000"/>
              </a:solidFill>
            </a:endParaRPr>
          </a:p>
        </p:txBody>
      </p:sp>
      <p:sp>
        <p:nvSpPr>
          <p:cNvPr id="15" name="CuadroTexto 14">
            <a:extLst>
              <a:ext uri="{FF2B5EF4-FFF2-40B4-BE49-F238E27FC236}">
                <a16:creationId xmlns:a16="http://schemas.microsoft.com/office/drawing/2014/main" id="{7BDCAB64-A1B0-40B7-B327-DF98DA3D5779}"/>
              </a:ext>
            </a:extLst>
          </p:cNvPr>
          <p:cNvSpPr txBox="1"/>
          <p:nvPr/>
        </p:nvSpPr>
        <p:spPr>
          <a:xfrm>
            <a:off x="2408136" y="4740154"/>
            <a:ext cx="8035017" cy="1015663"/>
          </a:xfrm>
          <a:prstGeom prst="rect">
            <a:avLst/>
          </a:prstGeom>
          <a:noFill/>
        </p:spPr>
        <p:txBody>
          <a:bodyPr wrap="square" rtlCol="0">
            <a:spAutoFit/>
          </a:bodyPr>
          <a:lstStyle/>
          <a:p>
            <a:r>
              <a:rPr lang="es-ES" sz="6000" b="1" dirty="0">
                <a:solidFill>
                  <a:srgbClr val="DF6613"/>
                </a:solidFill>
              </a:rPr>
              <a:t>cuarenta y dos meses.</a:t>
            </a:r>
            <a:endParaRPr lang="es-DO" sz="6000" dirty="0">
              <a:solidFill>
                <a:srgbClr val="DF6613"/>
              </a:solidFill>
            </a:endParaRPr>
          </a:p>
        </p:txBody>
      </p:sp>
    </p:spTree>
    <p:extLst>
      <p:ext uri="{BB962C8B-B14F-4D97-AF65-F5344CB8AC3E}">
        <p14:creationId xmlns:p14="http://schemas.microsoft.com/office/powerpoint/2010/main" val="38940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619514" y="979714"/>
            <a:ext cx="7579087" cy="389837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6000" dirty="0" smtClean="0">
                <a:solidFill>
                  <a:srgbClr val="FFFF00"/>
                </a:solidFill>
                <a:latin typeface="+mn-lt"/>
              </a:rPr>
              <a:t>Tiempo de dominación política de la bestia. </a:t>
            </a:r>
            <a:r>
              <a:rPr lang="es-ES" sz="6000" dirty="0" smtClean="0">
                <a:solidFill>
                  <a:schemeClr val="bg1"/>
                </a:solidFill>
                <a:latin typeface="+mn-lt"/>
              </a:rPr>
              <a:t>(Día por año)</a:t>
            </a:r>
          </a:p>
          <a:p>
            <a:pPr lvl="0" algn="l">
              <a:spcBef>
                <a:spcPts val="1000"/>
              </a:spcBef>
              <a:defRPr/>
            </a:pPr>
            <a:r>
              <a:rPr lang="es-ES" sz="6000" dirty="0" smtClean="0">
                <a:solidFill>
                  <a:schemeClr val="bg1"/>
                </a:solidFill>
                <a:latin typeface="+mn-lt"/>
              </a:rPr>
              <a:t>42 meses=</a:t>
            </a:r>
            <a:r>
              <a:rPr lang="es-ES" sz="6000" dirty="0" smtClean="0">
                <a:solidFill>
                  <a:srgbClr val="FFFF00"/>
                </a:solidFill>
                <a:latin typeface="+mn-lt"/>
              </a:rPr>
              <a:t>1260 años</a:t>
            </a:r>
            <a:endParaRPr lang="es-ES" sz="6000" dirty="0" smtClean="0">
              <a:solidFill>
                <a:srgbClr val="FFFF00"/>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186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615864" y="360"/>
            <a:ext cx="10296938"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F6613"/>
                </a:solidFill>
                <a:effectLst/>
                <a:uLnTx/>
                <a:uFillTx/>
                <a:latin typeface="Calibri" panose="020F0502020204030204"/>
                <a:ea typeface="+mn-ea"/>
                <a:cs typeface="+mn-cs"/>
              </a:rPr>
              <a:t>CristoWeb</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.com</a:t>
            </a:r>
            <a:endParaRPr kumimoji="0" lang="es-DO"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989253"/>
            <a:ext cx="3704491" cy="1323439"/>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white"/>
                </a:solidFill>
                <a:effectLst/>
                <a:uLnTx/>
                <a:uFillTx/>
                <a:latin typeface="Trebuchet MS" panose="020B0603020202020204"/>
                <a:ea typeface="+mn-ea"/>
                <a:cs typeface="+mn-cs"/>
              </a:rPr>
              <a:t>Prueba corta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dirty="0">
                <a:solidFill>
                  <a:prstClr val="white"/>
                </a:solidFill>
                <a:latin typeface="Trebuchet MS" panose="020B0603020202020204"/>
              </a:rPr>
              <a:t>Asocie</a:t>
            </a:r>
            <a:endParaRPr kumimoji="0" lang="es-DO" sz="4000" b="0"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4083553" y="1256842"/>
            <a:ext cx="3656906" cy="584775"/>
          </a:xfrm>
          <a:prstGeom prst="rect">
            <a:avLst/>
          </a:prstGeom>
          <a:noFill/>
        </p:spPr>
        <p:txBody>
          <a:bodyPr wrap="square" rtlCol="0">
            <a:spAutoFit/>
          </a:bodyPr>
          <a:lstStyle/>
          <a:p>
            <a:pPr lvl="0">
              <a:defRPr/>
            </a:pPr>
            <a:r>
              <a:rPr lang="es-ES" sz="3200" dirty="0">
                <a:solidFill>
                  <a:srgbClr val="DF6613"/>
                </a:solidFill>
              </a:rPr>
              <a:t>bestia marina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4149150" y="127994"/>
            <a:ext cx="4051495" cy="584775"/>
          </a:xfrm>
          <a:prstGeom prst="rect">
            <a:avLst/>
          </a:prstGeom>
          <a:noFill/>
        </p:spPr>
        <p:txBody>
          <a:bodyPr wrap="square" rtlCol="0">
            <a:spAutoFit/>
          </a:bodyPr>
          <a:lstStyle/>
          <a:p>
            <a:pPr lvl="0">
              <a:defRPr/>
            </a:pPr>
            <a:r>
              <a:rPr lang="es-ES" sz="3200" dirty="0">
                <a:solidFill>
                  <a:srgbClr val="DF6613"/>
                </a:solidFill>
              </a:rPr>
              <a:t>bestias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3902207" y="3560010"/>
            <a:ext cx="3656906" cy="1077218"/>
          </a:xfrm>
          <a:prstGeom prst="rect">
            <a:avLst/>
          </a:prstGeom>
          <a:noFill/>
        </p:spPr>
        <p:txBody>
          <a:bodyPr wrap="square" rtlCol="0">
            <a:spAutoFit/>
          </a:bodyPr>
          <a:lstStyle/>
          <a:p>
            <a:pPr lvl="0">
              <a:defRPr/>
            </a:pPr>
            <a:r>
              <a:rPr lang="es-ES" sz="3200" dirty="0">
                <a:solidFill>
                  <a:srgbClr val="DF6613"/>
                </a:solidFill>
              </a:rPr>
              <a:t>el príncipe de este mundo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3807060" y="4945818"/>
            <a:ext cx="3316731" cy="1569660"/>
          </a:xfrm>
          <a:prstGeom prst="rect">
            <a:avLst/>
          </a:prstGeom>
          <a:noFill/>
        </p:spPr>
        <p:txBody>
          <a:bodyPr wrap="square" rtlCol="0">
            <a:spAutoFit/>
          </a:bodyPr>
          <a:lstStyle/>
          <a:p>
            <a:pPr lvl="0">
              <a:defRPr/>
            </a:pPr>
            <a:r>
              <a:rPr lang="es-ES" sz="3200" dirty="0">
                <a:solidFill>
                  <a:srgbClr val="DF6613"/>
                </a:solidFill>
              </a:rPr>
              <a:t>dominación política de la bestia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3940634" y="2431162"/>
            <a:ext cx="3271504" cy="584775"/>
          </a:xfrm>
          <a:prstGeom prst="rect">
            <a:avLst/>
          </a:prstGeom>
          <a:noFill/>
        </p:spPr>
        <p:txBody>
          <a:bodyPr wrap="square" rtlCol="0">
            <a:spAutoFit/>
          </a:bodyPr>
          <a:lstStyle/>
          <a:p>
            <a:pPr lvl="0">
              <a:defRPr/>
            </a:pPr>
            <a:r>
              <a:rPr lang="es-ES" sz="3200" dirty="0">
                <a:solidFill>
                  <a:srgbClr val="DF6613"/>
                </a:solidFill>
              </a:rPr>
              <a:t>dragón</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8059783" y="3723043"/>
            <a:ext cx="3992616" cy="1077218"/>
          </a:xfrm>
          <a:prstGeom prst="rect">
            <a:avLst/>
          </a:prstGeom>
          <a:noFill/>
        </p:spPr>
        <p:txBody>
          <a:bodyPr wrap="square" rtlCol="0">
            <a:spAutoFit/>
          </a:bodyPr>
          <a:lstStyle/>
          <a:p>
            <a:r>
              <a:rPr lang="es-DO" sz="3200" dirty="0">
                <a:solidFill>
                  <a:srgbClr val="C00000"/>
                </a:solidFill>
              </a:rPr>
              <a:t>D. </a:t>
            </a:r>
            <a:r>
              <a:rPr lang="es-ES" sz="3200" dirty="0"/>
              <a:t>adorada por </a:t>
            </a:r>
            <a:r>
              <a:rPr lang="es-ES" sz="3200" dirty="0" smtClean="0"/>
              <a:t>habitantes de la tierra</a:t>
            </a:r>
            <a:endParaRPr lang="es-DO"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7939783" y="1201612"/>
            <a:ext cx="3656906" cy="1077218"/>
          </a:xfrm>
          <a:prstGeom prst="rect">
            <a:avLst/>
          </a:prstGeom>
          <a:noFill/>
        </p:spPr>
        <p:txBody>
          <a:bodyPr wrap="square" rtlCol="0">
            <a:spAutoFit/>
          </a:bodyPr>
          <a:lstStyle/>
          <a:p>
            <a:r>
              <a:rPr lang="es-DO" sz="3200" dirty="0">
                <a:solidFill>
                  <a:srgbClr val="C00000"/>
                </a:solidFill>
              </a:rPr>
              <a:t>B. </a:t>
            </a:r>
            <a:r>
              <a:rPr lang="es-ES" sz="3200" dirty="0"/>
              <a:t>poderes políticos o religiosos</a:t>
            </a: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869434" y="2482663"/>
            <a:ext cx="3628370" cy="1077218"/>
          </a:xfrm>
          <a:prstGeom prst="rect">
            <a:avLst/>
          </a:prstGeom>
          <a:noFill/>
        </p:spPr>
        <p:txBody>
          <a:bodyPr wrap="square" rtlCol="0">
            <a:spAutoFit/>
          </a:bodyPr>
          <a:lstStyle/>
          <a:p>
            <a:r>
              <a:rPr lang="es-DO" sz="3200" dirty="0">
                <a:solidFill>
                  <a:srgbClr val="C00000"/>
                </a:solidFill>
              </a:rPr>
              <a:t> C. </a:t>
            </a:r>
            <a:r>
              <a:rPr lang="es-ES" sz="3200" dirty="0"/>
              <a:t>Jesús llamó así a Satanás</a:t>
            </a:r>
            <a:endParaRPr lang="es-DO"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8069581" y="6024994"/>
            <a:ext cx="3458062" cy="584775"/>
          </a:xfrm>
          <a:prstGeom prst="rect">
            <a:avLst/>
          </a:prstGeom>
          <a:noFill/>
        </p:spPr>
        <p:txBody>
          <a:bodyPr wrap="square" rtlCol="0">
            <a:spAutoFit/>
          </a:bodyPr>
          <a:lstStyle/>
          <a:p>
            <a:r>
              <a:rPr lang="es-DO" sz="3200" dirty="0">
                <a:solidFill>
                  <a:srgbClr val="C00000"/>
                </a:solidFill>
              </a:rPr>
              <a:t>F. </a:t>
            </a:r>
            <a:r>
              <a:rPr lang="es-ES" sz="3200" dirty="0"/>
              <a:t>1260 años</a:t>
            </a:r>
            <a:endParaRPr lang="es-ES"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8069581" y="4907406"/>
            <a:ext cx="3527108" cy="1077218"/>
          </a:xfrm>
          <a:prstGeom prst="rect">
            <a:avLst/>
          </a:prstGeom>
          <a:noFill/>
        </p:spPr>
        <p:txBody>
          <a:bodyPr wrap="square" rtlCol="0">
            <a:spAutoFit/>
          </a:bodyPr>
          <a:lstStyle/>
          <a:p>
            <a:r>
              <a:rPr lang="es-DO" sz="3200" dirty="0">
                <a:solidFill>
                  <a:srgbClr val="C00000"/>
                </a:solidFill>
              </a:rPr>
              <a:t>E. </a:t>
            </a:r>
            <a:r>
              <a:rPr lang="es-ES" sz="3200" dirty="0"/>
              <a:t>dio su poder a la bestia</a:t>
            </a:r>
            <a:endParaRPr lang="es-DO"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7918561" y="308599"/>
            <a:ext cx="3193352" cy="584775"/>
          </a:xfrm>
          <a:prstGeom prst="rect">
            <a:avLst/>
          </a:prstGeom>
          <a:noFill/>
        </p:spPr>
        <p:txBody>
          <a:bodyPr wrap="square" rtlCol="0">
            <a:spAutoFit/>
          </a:bodyPr>
          <a:lstStyle/>
          <a:p>
            <a:r>
              <a:rPr lang="es-DO" sz="3200" dirty="0">
                <a:solidFill>
                  <a:srgbClr val="C00000"/>
                </a:solidFill>
              </a:rPr>
              <a:t>A. </a:t>
            </a:r>
            <a:r>
              <a:rPr lang="es-DO" sz="3200" dirty="0" smtClean="0"/>
              <a:t>40 semanas</a:t>
            </a:r>
            <a:endParaRPr lang="es-DO" sz="3200" dirty="0"/>
          </a:p>
        </p:txBody>
      </p:sp>
    </p:spTree>
    <p:extLst>
      <p:ext uri="{BB962C8B-B14F-4D97-AF65-F5344CB8AC3E}">
        <p14:creationId xmlns:p14="http://schemas.microsoft.com/office/powerpoint/2010/main" val="203016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2025746" y="-2921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noFill/>
          </a:ln>
          <a:effectLst/>
          <a:scene3d>
            <a:camera prst="obliqueBottomRight"/>
            <a:lightRig rig="threePt" dir="t"/>
          </a:scene3d>
          <a:sp3d extrusionH="76200" contourW="12700" prstMaterial="flat">
            <a:bevelT w="203200" prst="softRound"/>
            <a:bevelB w="127000" h="0"/>
            <a:extrusionClr>
              <a:srgbClr val="DF6613"/>
            </a:extrusionClr>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flipH="1">
            <a:off x="-62375" y="655323"/>
            <a:ext cx="4051493" cy="923330"/>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lang="es-ES" sz="5400" dirty="0">
                <a:solidFill>
                  <a:schemeClr val="bg1"/>
                </a:solidFill>
                <a:latin typeface="Bahnschrift SemiBold" panose="020B0502040204020203" pitchFamily="34" charset="0"/>
              </a:rPr>
              <a:t>Introducción</a:t>
            </a:r>
            <a:endParaRPr lang="es-DO" sz="5400" dirty="0">
              <a:solidFill>
                <a:schemeClr val="bg1"/>
              </a:solidFill>
              <a:latin typeface="Bahnschrift SemiBold" panose="020B0502040204020203" pitchFamily="34" charset="0"/>
            </a:endParaRPr>
          </a:p>
        </p:txBody>
      </p:sp>
      <p:sp>
        <p:nvSpPr>
          <p:cNvPr id="9" name="Triángulo rectángulo 8">
            <a:extLst>
              <a:ext uri="{FF2B5EF4-FFF2-40B4-BE49-F238E27FC236}">
                <a16:creationId xmlns:a16="http://schemas.microsoft.com/office/drawing/2014/main" id="{D191B8F3-F3FD-48E0-B5F5-86492DB5B60F}"/>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anja diagonal 10">
            <a:extLst>
              <a:ext uri="{FF2B5EF4-FFF2-40B4-BE49-F238E27FC236}">
                <a16:creationId xmlns:a16="http://schemas.microsoft.com/office/drawing/2014/main" id="{FEE4F09F-1B24-4FD2-BF15-B0FB42636803}"/>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Imagen 2">
            <a:extLst>
              <a:ext uri="{FF2B5EF4-FFF2-40B4-BE49-F238E27FC236}">
                <a16:creationId xmlns:a16="http://schemas.microsoft.com/office/drawing/2014/main" id="{F4CD9AEF-713B-4EE9-A986-0042EEE72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32" y="4315305"/>
            <a:ext cx="1891169" cy="1699820"/>
          </a:xfrm>
          <a:prstGeom prst="rect">
            <a:avLst/>
          </a:prstGeom>
        </p:spPr>
      </p:pic>
      <p:sp>
        <p:nvSpPr>
          <p:cNvPr id="12" name="CuadroTexto 11">
            <a:extLst>
              <a:ext uri="{FF2B5EF4-FFF2-40B4-BE49-F238E27FC236}">
                <a16:creationId xmlns:a16="http://schemas.microsoft.com/office/drawing/2014/main" id="{2C5E7664-7BB5-477B-8BCA-18B629324263}"/>
              </a:ext>
            </a:extLst>
          </p:cNvPr>
          <p:cNvSpPr txBox="1"/>
          <p:nvPr/>
        </p:nvSpPr>
        <p:spPr>
          <a:xfrm>
            <a:off x="3916915" y="295983"/>
            <a:ext cx="8275079" cy="6775188"/>
          </a:xfrm>
          <a:prstGeom prst="rect">
            <a:avLst/>
          </a:prstGeom>
          <a:noFill/>
        </p:spPr>
        <p:txBody>
          <a:bodyPr wrap="square" rtlCol="0">
            <a:spAutoFit/>
          </a:bodyPr>
          <a:lstStyle/>
          <a:p>
            <a:pPr lvl="0">
              <a:lnSpc>
                <a:spcPct val="90000"/>
              </a:lnSpc>
              <a:spcBef>
                <a:spcPts val="1000"/>
              </a:spcBef>
              <a:defRPr/>
            </a:pPr>
            <a:r>
              <a:rPr lang="es-ES" sz="4400" b="1" dirty="0" smtClean="0">
                <a:solidFill>
                  <a:srgbClr val="002060"/>
                </a:solidFill>
              </a:rPr>
              <a:t>Apocalipsis revela que el pueblo de Dios enfrentará peligros gigantescos antes de la segunda venida de Cristo.</a:t>
            </a:r>
          </a:p>
          <a:p>
            <a:pPr lvl="0">
              <a:lnSpc>
                <a:spcPct val="90000"/>
              </a:lnSpc>
              <a:spcBef>
                <a:spcPts val="1000"/>
              </a:spcBef>
              <a:defRPr/>
            </a:pPr>
            <a:r>
              <a:rPr lang="es-ES" sz="4800" b="1" dirty="0" smtClean="0">
                <a:solidFill>
                  <a:srgbClr val="FF0000"/>
                </a:solidFill>
              </a:rPr>
              <a:t>Los grandes poderes políticos y religiosos se unirán para instituir un sistema de religión falso impuesto por el brazo poderoso del poder civil.</a:t>
            </a:r>
            <a:endParaRPr lang="es-ES" sz="4800" b="1" dirty="0" smtClean="0">
              <a:solidFill>
                <a:srgbClr val="FF0000"/>
              </a:solidFill>
            </a:endParaRPr>
          </a:p>
          <a:p>
            <a:pPr lvl="0">
              <a:lnSpc>
                <a:spcPct val="90000"/>
              </a:lnSpc>
              <a:spcBef>
                <a:spcPts val="1000"/>
              </a:spcBef>
              <a:defRPr/>
            </a:pPr>
            <a:endParaRPr lang="es-DO" sz="4800" dirty="0">
              <a:solidFill>
                <a:srgbClr val="FF0000"/>
              </a:solidFill>
            </a:endParaRPr>
          </a:p>
        </p:txBody>
      </p:sp>
    </p:spTree>
    <p:extLst>
      <p:ext uri="{BB962C8B-B14F-4D97-AF65-F5344CB8AC3E}">
        <p14:creationId xmlns:p14="http://schemas.microsoft.com/office/powerpoint/2010/main" val="3512906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2554545"/>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Un tiempo de predominio para la bestia.</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17274" y="169266"/>
            <a:ext cx="9865682" cy="5327612"/>
          </a:xfrm>
          <a:prstGeom prst="rect">
            <a:avLst/>
          </a:prstGeom>
          <a:noFill/>
        </p:spPr>
        <p:txBody>
          <a:bodyPr wrap="square" rtlCol="0">
            <a:spAutoFit/>
          </a:bodyPr>
          <a:lstStyle/>
          <a:p>
            <a:pPr lvl="0">
              <a:lnSpc>
                <a:spcPct val="90000"/>
              </a:lnSpc>
              <a:defRPr/>
            </a:pPr>
            <a:r>
              <a:rPr lang="es-ES" sz="3600" b="1" dirty="0" smtClean="0">
                <a:solidFill>
                  <a:srgbClr val="0070C0"/>
                </a:solidFill>
              </a:rPr>
              <a:t>7. ¿</a:t>
            </a:r>
            <a:r>
              <a:rPr lang="es-ES" sz="3600" b="1" dirty="0" smtClean="0">
                <a:solidFill>
                  <a:srgbClr val="0070C0"/>
                </a:solidFill>
              </a:rPr>
              <a:t>Qué acontece a la bestia al final de su predominio? </a:t>
            </a:r>
            <a:endParaRPr lang="es-ES" sz="3600" b="1" dirty="0" smtClean="0">
              <a:solidFill>
                <a:srgbClr val="0070C0"/>
              </a:solidFill>
            </a:endParaRPr>
          </a:p>
          <a:p>
            <a:pPr lvl="0">
              <a:lnSpc>
                <a:spcPct val="90000"/>
              </a:lnSpc>
              <a:defRPr/>
            </a:pPr>
            <a:r>
              <a:rPr lang="es-ES" sz="3600" b="1" dirty="0" smtClean="0">
                <a:solidFill>
                  <a:srgbClr val="FF0000"/>
                </a:solidFill>
              </a:rPr>
              <a:t>Ap</a:t>
            </a:r>
            <a:r>
              <a:rPr lang="es-ES" sz="3600" b="1" dirty="0">
                <a:solidFill>
                  <a:srgbClr val="FF0000"/>
                </a:solidFill>
              </a:rPr>
              <a:t>. </a:t>
            </a:r>
            <a:r>
              <a:rPr lang="es-ES" sz="3600" b="1" dirty="0" smtClean="0">
                <a:solidFill>
                  <a:srgbClr val="FF0000"/>
                </a:solidFill>
              </a:rPr>
              <a:t>13: 3</a:t>
            </a:r>
            <a:endParaRPr lang="es-ES" sz="3600" b="1" dirty="0">
              <a:solidFill>
                <a:srgbClr val="0070C0"/>
              </a:solidFill>
            </a:endParaRPr>
          </a:p>
          <a:p>
            <a:pPr>
              <a:lnSpc>
                <a:spcPct val="90000"/>
              </a:lnSpc>
              <a:defRPr/>
            </a:pPr>
            <a:r>
              <a:rPr lang="es-ES" sz="5400" b="1" dirty="0">
                <a:solidFill>
                  <a:srgbClr val="002060"/>
                </a:solidFill>
              </a:rPr>
              <a:t>Vi una de sus cabezas como </a:t>
            </a:r>
            <a:r>
              <a:rPr lang="es-ES" sz="5400" b="1" dirty="0" smtClean="0">
                <a:solidFill>
                  <a:srgbClr val="002060"/>
                </a:solidFill>
              </a:rPr>
              <a:t>________________, </a:t>
            </a:r>
            <a:r>
              <a:rPr lang="es-ES" sz="5400" b="1" dirty="0">
                <a:solidFill>
                  <a:srgbClr val="002060"/>
                </a:solidFill>
              </a:rPr>
              <a:t>pero su herida mortal fue sanada; y se maravilló toda la tierra en pos de la bestia,</a:t>
            </a:r>
            <a:endParaRPr lang="es-ES" sz="5400" b="1" dirty="0">
              <a:solidFill>
                <a:srgbClr val="FF0000"/>
              </a:solidFill>
            </a:endParaRPr>
          </a:p>
        </p:txBody>
      </p:sp>
      <p:sp>
        <p:nvSpPr>
          <p:cNvPr id="15" name="CuadroTexto 14">
            <a:extLst>
              <a:ext uri="{FF2B5EF4-FFF2-40B4-BE49-F238E27FC236}">
                <a16:creationId xmlns:a16="http://schemas.microsoft.com/office/drawing/2014/main" id="{7BDCAB64-A1B0-40B7-B327-DF98DA3D5779}"/>
              </a:ext>
            </a:extLst>
          </p:cNvPr>
          <p:cNvSpPr txBox="1"/>
          <p:nvPr/>
        </p:nvSpPr>
        <p:spPr>
          <a:xfrm>
            <a:off x="2529968" y="2330423"/>
            <a:ext cx="5183837" cy="923330"/>
          </a:xfrm>
          <a:prstGeom prst="rect">
            <a:avLst/>
          </a:prstGeom>
          <a:noFill/>
        </p:spPr>
        <p:txBody>
          <a:bodyPr wrap="square" rtlCol="0">
            <a:spAutoFit/>
          </a:bodyPr>
          <a:lstStyle/>
          <a:p>
            <a:r>
              <a:rPr lang="es-ES" sz="5400" b="1" dirty="0">
                <a:solidFill>
                  <a:srgbClr val="DF6613"/>
                </a:solidFill>
              </a:rPr>
              <a:t>herida de muerte</a:t>
            </a:r>
            <a:endParaRPr lang="es-DO" sz="5400" dirty="0">
              <a:solidFill>
                <a:srgbClr val="DF6613"/>
              </a:solidFill>
            </a:endParaRPr>
          </a:p>
        </p:txBody>
      </p:sp>
    </p:spTree>
    <p:extLst>
      <p:ext uri="{BB962C8B-B14F-4D97-AF65-F5344CB8AC3E}">
        <p14:creationId xmlns:p14="http://schemas.microsoft.com/office/powerpoint/2010/main" val="284413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592314" y="1161900"/>
            <a:ext cx="8728718" cy="4532812"/>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400" dirty="0" smtClean="0">
                <a:solidFill>
                  <a:schemeClr val="bg1"/>
                </a:solidFill>
                <a:latin typeface="+mn-lt"/>
              </a:rPr>
              <a:t>La </a:t>
            </a:r>
            <a:r>
              <a:rPr lang="es-ES" sz="4400" dirty="0" smtClean="0">
                <a:solidFill>
                  <a:srgbClr val="FFFF00"/>
                </a:solidFill>
                <a:latin typeface="+mn-lt"/>
              </a:rPr>
              <a:t>herida</a:t>
            </a:r>
            <a:r>
              <a:rPr lang="es-ES" sz="4400" dirty="0" smtClean="0">
                <a:solidFill>
                  <a:schemeClr val="bg1"/>
                </a:solidFill>
                <a:latin typeface="+mn-lt"/>
              </a:rPr>
              <a:t> no causó la muerte de la bestia, sino una </a:t>
            </a:r>
            <a:r>
              <a:rPr lang="es-ES" sz="4400" dirty="0" smtClean="0">
                <a:solidFill>
                  <a:srgbClr val="FFFF00"/>
                </a:solidFill>
                <a:latin typeface="+mn-lt"/>
              </a:rPr>
              <a:t>lesión</a:t>
            </a:r>
            <a:r>
              <a:rPr lang="es-ES" sz="4400" dirty="0" smtClean="0">
                <a:solidFill>
                  <a:schemeClr val="bg1"/>
                </a:solidFill>
                <a:latin typeface="+mn-lt"/>
              </a:rPr>
              <a:t> transitoria.</a:t>
            </a:r>
          </a:p>
          <a:p>
            <a:pPr lvl="0" algn="l">
              <a:spcBef>
                <a:spcPts val="1000"/>
              </a:spcBef>
              <a:defRPr/>
            </a:pPr>
            <a:r>
              <a:rPr lang="es-ES" sz="4400" dirty="0" smtClean="0">
                <a:solidFill>
                  <a:schemeClr val="bg1"/>
                </a:solidFill>
                <a:latin typeface="+mn-lt"/>
              </a:rPr>
              <a:t>La </a:t>
            </a:r>
            <a:r>
              <a:rPr lang="es-ES" sz="4400" dirty="0" smtClean="0">
                <a:solidFill>
                  <a:srgbClr val="FFFF00"/>
                </a:solidFill>
                <a:latin typeface="+mn-lt"/>
              </a:rPr>
              <a:t>herida</a:t>
            </a:r>
            <a:r>
              <a:rPr lang="es-ES" sz="4400" dirty="0" smtClean="0">
                <a:solidFill>
                  <a:schemeClr val="bg1"/>
                </a:solidFill>
                <a:latin typeface="+mn-lt"/>
              </a:rPr>
              <a:t> representa la </a:t>
            </a:r>
            <a:r>
              <a:rPr lang="es-ES" sz="4400" dirty="0" smtClean="0">
                <a:solidFill>
                  <a:srgbClr val="FFFF00"/>
                </a:solidFill>
                <a:latin typeface="+mn-lt"/>
              </a:rPr>
              <a:t>pérdida de poder temporal </a:t>
            </a:r>
            <a:r>
              <a:rPr lang="es-ES" sz="4400" dirty="0" smtClean="0">
                <a:solidFill>
                  <a:schemeClr val="bg1"/>
                </a:solidFill>
                <a:latin typeface="+mn-lt"/>
              </a:rPr>
              <a:t>de la bestia del mar, su capacidad de usar el poder civil para perseguir a los que se le opongan.</a:t>
            </a:r>
            <a:endParaRPr lang="es-ES" sz="44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442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2554545"/>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Un tiempo de predominio para la bestia.</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417274" y="169266"/>
            <a:ext cx="9865682" cy="6463308"/>
          </a:xfrm>
          <a:prstGeom prst="rect">
            <a:avLst/>
          </a:prstGeom>
          <a:noFill/>
        </p:spPr>
        <p:txBody>
          <a:bodyPr wrap="square" rtlCol="0">
            <a:spAutoFit/>
          </a:bodyPr>
          <a:lstStyle/>
          <a:p>
            <a:pPr>
              <a:lnSpc>
                <a:spcPct val="90000"/>
              </a:lnSpc>
              <a:defRPr/>
            </a:pPr>
            <a:r>
              <a:rPr lang="es-ES" sz="3600" b="1" dirty="0">
                <a:solidFill>
                  <a:srgbClr val="0070C0"/>
                </a:solidFill>
              </a:rPr>
              <a:t>8</a:t>
            </a:r>
            <a:r>
              <a:rPr lang="es-ES" sz="3600" b="1" dirty="0" smtClean="0">
                <a:solidFill>
                  <a:srgbClr val="0070C0"/>
                </a:solidFill>
              </a:rPr>
              <a:t>. ¿Qué </a:t>
            </a:r>
            <a:r>
              <a:rPr lang="es-ES" sz="3600" b="1" dirty="0" smtClean="0">
                <a:solidFill>
                  <a:srgbClr val="0070C0"/>
                </a:solidFill>
              </a:rPr>
              <a:t>sucederá después que la herida de la bestia del mar sea sanada?</a:t>
            </a:r>
          </a:p>
          <a:p>
            <a:pPr>
              <a:lnSpc>
                <a:spcPct val="90000"/>
              </a:lnSpc>
              <a:defRPr/>
            </a:pPr>
            <a:r>
              <a:rPr lang="es-ES" sz="3600" b="1" dirty="0" smtClean="0">
                <a:solidFill>
                  <a:srgbClr val="FF0000"/>
                </a:solidFill>
              </a:rPr>
              <a:t>Ap</a:t>
            </a:r>
            <a:r>
              <a:rPr lang="es-ES" sz="3600" b="1" dirty="0">
                <a:solidFill>
                  <a:srgbClr val="FF0000"/>
                </a:solidFill>
              </a:rPr>
              <a:t>. 12: 6, 14</a:t>
            </a:r>
            <a:endParaRPr lang="es-ES" sz="3600" b="1" dirty="0">
              <a:solidFill>
                <a:srgbClr val="0070C0"/>
              </a:solidFill>
            </a:endParaRPr>
          </a:p>
          <a:p>
            <a:pPr lvl="0">
              <a:lnSpc>
                <a:spcPct val="90000"/>
              </a:lnSpc>
              <a:defRPr/>
            </a:pPr>
            <a:r>
              <a:rPr lang="es-ES" sz="3600" b="1" dirty="0">
                <a:solidFill>
                  <a:srgbClr val="0070C0"/>
                </a:solidFill>
              </a:rPr>
              <a:t> </a:t>
            </a:r>
            <a:r>
              <a:rPr lang="es-ES" sz="4400" b="1" dirty="0">
                <a:solidFill>
                  <a:srgbClr val="002060"/>
                </a:solidFill>
              </a:rPr>
              <a:t>Vi una de sus cabezas como herida de muerte, pero su herida mortal fue sanada; y se </a:t>
            </a:r>
            <a:r>
              <a:rPr lang="es-ES" sz="4400" b="1" dirty="0" smtClean="0">
                <a:solidFill>
                  <a:srgbClr val="002060"/>
                </a:solidFill>
              </a:rPr>
              <a:t>__________ </a:t>
            </a:r>
            <a:r>
              <a:rPr lang="es-ES" sz="4400" b="1" dirty="0">
                <a:solidFill>
                  <a:srgbClr val="002060"/>
                </a:solidFill>
              </a:rPr>
              <a:t>toda la tierra en pos de la </a:t>
            </a:r>
            <a:r>
              <a:rPr lang="es-ES" sz="4400" b="1" dirty="0" smtClean="0">
                <a:solidFill>
                  <a:srgbClr val="002060"/>
                </a:solidFill>
              </a:rPr>
              <a:t>bestia, y ________________ que </a:t>
            </a:r>
            <a:r>
              <a:rPr lang="es-ES" sz="4400" b="1" dirty="0">
                <a:solidFill>
                  <a:srgbClr val="002060"/>
                </a:solidFill>
              </a:rPr>
              <a:t>había dado autoridad a la bestia, y </a:t>
            </a:r>
            <a:r>
              <a:rPr lang="es-ES" sz="4400" b="1" dirty="0" smtClean="0">
                <a:solidFill>
                  <a:srgbClr val="002060"/>
                </a:solidFill>
              </a:rPr>
              <a:t>_________________, </a:t>
            </a:r>
            <a:r>
              <a:rPr lang="es-ES" sz="4400" b="1" dirty="0">
                <a:solidFill>
                  <a:srgbClr val="002060"/>
                </a:solidFill>
              </a:rPr>
              <a:t>diciendo: ¿Quién como la bestia, y quién podrá luchar contra ella?</a:t>
            </a:r>
            <a:endParaRPr lang="es-ES" sz="4400" b="1" dirty="0">
              <a:solidFill>
                <a:srgbClr val="002060"/>
              </a:solidFill>
            </a:endParaRPr>
          </a:p>
        </p:txBody>
      </p:sp>
      <p:sp>
        <p:nvSpPr>
          <p:cNvPr id="15" name="CuadroTexto 14">
            <a:extLst>
              <a:ext uri="{FF2B5EF4-FFF2-40B4-BE49-F238E27FC236}">
                <a16:creationId xmlns:a16="http://schemas.microsoft.com/office/drawing/2014/main" id="{7BDCAB64-A1B0-40B7-B327-DF98DA3D5779}"/>
              </a:ext>
            </a:extLst>
          </p:cNvPr>
          <p:cNvSpPr txBox="1"/>
          <p:nvPr/>
        </p:nvSpPr>
        <p:spPr>
          <a:xfrm>
            <a:off x="5594282" y="2763701"/>
            <a:ext cx="2661444" cy="769441"/>
          </a:xfrm>
          <a:prstGeom prst="rect">
            <a:avLst/>
          </a:prstGeom>
          <a:noFill/>
        </p:spPr>
        <p:txBody>
          <a:bodyPr wrap="square" rtlCol="0">
            <a:spAutoFit/>
          </a:bodyPr>
          <a:lstStyle/>
          <a:p>
            <a:r>
              <a:rPr lang="es-ES" sz="4400" b="1" dirty="0">
                <a:solidFill>
                  <a:srgbClr val="DF6613"/>
                </a:solidFill>
              </a:rPr>
              <a:t>maravilló</a:t>
            </a:r>
            <a:endParaRPr lang="es-DO" sz="4400" dirty="0">
              <a:solidFill>
                <a:srgbClr val="DF6613"/>
              </a:solidFill>
            </a:endParaRPr>
          </a:p>
        </p:txBody>
      </p:sp>
      <p:sp>
        <p:nvSpPr>
          <p:cNvPr id="16" name="CuadroTexto 15">
            <a:extLst>
              <a:ext uri="{FF2B5EF4-FFF2-40B4-BE49-F238E27FC236}">
                <a16:creationId xmlns:a16="http://schemas.microsoft.com/office/drawing/2014/main" id="{F39558F2-8E5E-4FAC-B541-67B7C7BEC7D3}"/>
              </a:ext>
            </a:extLst>
          </p:cNvPr>
          <p:cNvSpPr txBox="1"/>
          <p:nvPr/>
        </p:nvSpPr>
        <p:spPr>
          <a:xfrm>
            <a:off x="6709625" y="3364274"/>
            <a:ext cx="4824877" cy="769441"/>
          </a:xfrm>
          <a:prstGeom prst="rect">
            <a:avLst/>
          </a:prstGeom>
          <a:noFill/>
        </p:spPr>
        <p:txBody>
          <a:bodyPr wrap="square" rtlCol="0">
            <a:spAutoFit/>
          </a:bodyPr>
          <a:lstStyle/>
          <a:p>
            <a:r>
              <a:rPr lang="es-ES" sz="4400" b="1" dirty="0" smtClean="0">
                <a:solidFill>
                  <a:srgbClr val="DF6613"/>
                </a:solidFill>
              </a:rPr>
              <a:t>adoraron </a:t>
            </a:r>
            <a:r>
              <a:rPr lang="es-ES" sz="4400" b="1" dirty="0">
                <a:solidFill>
                  <a:srgbClr val="DF6613"/>
                </a:solidFill>
              </a:rPr>
              <a:t>al dragón</a:t>
            </a:r>
            <a:endParaRPr lang="es-DO" sz="4400" dirty="0">
              <a:solidFill>
                <a:srgbClr val="DF6613"/>
              </a:solidFill>
            </a:endParaRPr>
          </a:p>
        </p:txBody>
      </p:sp>
      <p:sp>
        <p:nvSpPr>
          <p:cNvPr id="13" name="CuadroTexto 12">
            <a:extLst>
              <a:ext uri="{FF2B5EF4-FFF2-40B4-BE49-F238E27FC236}">
                <a16:creationId xmlns:a16="http://schemas.microsoft.com/office/drawing/2014/main" id="{F39558F2-8E5E-4FAC-B541-67B7C7BEC7D3}"/>
              </a:ext>
            </a:extLst>
          </p:cNvPr>
          <p:cNvSpPr txBox="1"/>
          <p:nvPr/>
        </p:nvSpPr>
        <p:spPr>
          <a:xfrm>
            <a:off x="2438526" y="4599755"/>
            <a:ext cx="4889735" cy="769441"/>
          </a:xfrm>
          <a:prstGeom prst="rect">
            <a:avLst/>
          </a:prstGeom>
          <a:noFill/>
        </p:spPr>
        <p:txBody>
          <a:bodyPr wrap="square" rtlCol="0">
            <a:spAutoFit/>
          </a:bodyPr>
          <a:lstStyle/>
          <a:p>
            <a:r>
              <a:rPr lang="es-ES" sz="4400" b="1">
                <a:solidFill>
                  <a:srgbClr val="DF6613"/>
                </a:solidFill>
              </a:rPr>
              <a:t>adoraron a la bestia</a:t>
            </a:r>
            <a:endParaRPr lang="es-DO" sz="4400" dirty="0">
              <a:solidFill>
                <a:srgbClr val="DF6613"/>
              </a:solidFill>
            </a:endParaRPr>
          </a:p>
        </p:txBody>
      </p:sp>
    </p:spTree>
    <p:extLst>
      <p:ext uri="{BB962C8B-B14F-4D97-AF65-F5344CB8AC3E}">
        <p14:creationId xmlns:p14="http://schemas.microsoft.com/office/powerpoint/2010/main" val="163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814446" y="966652"/>
            <a:ext cx="6998155" cy="4545874"/>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6000" dirty="0" smtClean="0">
                <a:solidFill>
                  <a:schemeClr val="bg1"/>
                </a:solidFill>
                <a:latin typeface="+mn-lt"/>
              </a:rPr>
              <a:t>La bestia volverá a </a:t>
            </a:r>
            <a:r>
              <a:rPr lang="es-ES" sz="6000" dirty="0" smtClean="0">
                <a:solidFill>
                  <a:srgbClr val="FFFF00"/>
                </a:solidFill>
                <a:latin typeface="+mn-lt"/>
              </a:rPr>
              <a:t>recuperar</a:t>
            </a:r>
            <a:r>
              <a:rPr lang="es-ES" sz="6000" dirty="0" smtClean="0">
                <a:solidFill>
                  <a:schemeClr val="bg1"/>
                </a:solidFill>
                <a:latin typeface="+mn-lt"/>
              </a:rPr>
              <a:t> su influencia política mundial y su poder perseguidor.</a:t>
            </a:r>
            <a:endParaRPr lang="es-ES" sz="60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5097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613955" y="966652"/>
            <a:ext cx="7432030" cy="472806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800" dirty="0" smtClean="0">
                <a:solidFill>
                  <a:schemeClr val="bg1"/>
                </a:solidFill>
                <a:latin typeface="+mn-lt"/>
              </a:rPr>
              <a:t>Los habitantes de la tierra prestarán su </a:t>
            </a:r>
            <a:r>
              <a:rPr lang="es-ES" sz="4800" dirty="0" smtClean="0">
                <a:solidFill>
                  <a:srgbClr val="FFFF00"/>
                </a:solidFill>
                <a:latin typeface="+mn-lt"/>
              </a:rPr>
              <a:t>lealtad</a:t>
            </a:r>
            <a:r>
              <a:rPr lang="es-ES" sz="4800" dirty="0" smtClean="0">
                <a:solidFill>
                  <a:schemeClr val="bg1"/>
                </a:solidFill>
                <a:latin typeface="+mn-lt"/>
              </a:rPr>
              <a:t> con devoción religiosa a este poder, y en ese sentido, “</a:t>
            </a:r>
            <a:r>
              <a:rPr lang="es-ES" sz="4800" dirty="0" smtClean="0">
                <a:solidFill>
                  <a:srgbClr val="FFFF00"/>
                </a:solidFill>
                <a:latin typeface="+mn-lt"/>
              </a:rPr>
              <a:t>adorarán</a:t>
            </a:r>
            <a:r>
              <a:rPr lang="es-ES" sz="4800" dirty="0" smtClean="0">
                <a:solidFill>
                  <a:schemeClr val="bg1"/>
                </a:solidFill>
                <a:latin typeface="+mn-lt"/>
              </a:rPr>
              <a:t>” a la </a:t>
            </a:r>
            <a:r>
              <a:rPr lang="es-ES" sz="4800" dirty="0" smtClean="0">
                <a:solidFill>
                  <a:srgbClr val="FFFF00"/>
                </a:solidFill>
                <a:latin typeface="+mn-lt"/>
              </a:rPr>
              <a:t>bestia</a:t>
            </a:r>
            <a:r>
              <a:rPr lang="es-ES" sz="4800" dirty="0" smtClean="0">
                <a:solidFill>
                  <a:schemeClr val="bg1"/>
                </a:solidFill>
                <a:latin typeface="+mn-lt"/>
              </a:rPr>
              <a:t> y a </a:t>
            </a:r>
            <a:r>
              <a:rPr lang="es-ES" sz="4800" dirty="0" smtClean="0">
                <a:solidFill>
                  <a:srgbClr val="FFFF00"/>
                </a:solidFill>
                <a:latin typeface="+mn-lt"/>
              </a:rPr>
              <a:t>Satanás</a:t>
            </a:r>
            <a:r>
              <a:rPr lang="es-ES" sz="4800" dirty="0" smtClean="0">
                <a:solidFill>
                  <a:schemeClr val="bg1"/>
                </a:solidFill>
                <a:latin typeface="+mn-lt"/>
              </a:rPr>
              <a:t>, quien le otorga su autoridad.</a:t>
            </a:r>
            <a:endParaRPr lang="es-ES" sz="48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591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Un poder blasfemo y perseguidor</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8" y="77826"/>
            <a:ext cx="9865682" cy="5853910"/>
          </a:xfrm>
          <a:prstGeom prst="rect">
            <a:avLst/>
          </a:prstGeom>
          <a:noFill/>
        </p:spPr>
        <p:txBody>
          <a:bodyPr wrap="square" rtlCol="0">
            <a:spAutoFit/>
          </a:bodyPr>
          <a:lstStyle/>
          <a:p>
            <a:pPr lvl="0">
              <a:lnSpc>
                <a:spcPct val="90000"/>
              </a:lnSpc>
              <a:defRPr/>
            </a:pPr>
            <a:r>
              <a:rPr lang="es-ES" sz="4000" b="1" dirty="0" smtClean="0">
                <a:solidFill>
                  <a:srgbClr val="0070C0"/>
                </a:solidFill>
              </a:rPr>
              <a:t>9. </a:t>
            </a:r>
            <a:r>
              <a:rPr lang="es-ES" sz="4000" b="1" dirty="0" smtClean="0">
                <a:solidFill>
                  <a:srgbClr val="0070C0"/>
                </a:solidFill>
              </a:rPr>
              <a:t>Note el foco de las blasfemias [ofensas contra Dios] de la bestia del mar.</a:t>
            </a:r>
            <a:endParaRPr lang="es-ES" sz="4000" b="1" dirty="0" smtClean="0">
              <a:solidFill>
                <a:srgbClr val="0070C0"/>
              </a:solidFill>
            </a:endParaRPr>
          </a:p>
          <a:p>
            <a:pPr lvl="0">
              <a:lnSpc>
                <a:spcPct val="90000"/>
              </a:lnSpc>
              <a:defRPr/>
            </a:pPr>
            <a:r>
              <a:rPr lang="es-ES" sz="3600" b="1" dirty="0" smtClean="0">
                <a:solidFill>
                  <a:srgbClr val="FF0000"/>
                </a:solidFill>
              </a:rPr>
              <a:t>Ap</a:t>
            </a:r>
            <a:r>
              <a:rPr lang="es-ES" sz="3600" b="1" dirty="0">
                <a:solidFill>
                  <a:srgbClr val="FF0000"/>
                </a:solidFill>
              </a:rPr>
              <a:t>. </a:t>
            </a:r>
            <a:r>
              <a:rPr lang="es-ES" sz="3600" b="1" dirty="0" smtClean="0">
                <a:solidFill>
                  <a:srgbClr val="FF0000"/>
                </a:solidFill>
              </a:rPr>
              <a:t>13: 6</a:t>
            </a:r>
            <a:endParaRPr lang="es-ES" sz="3600" b="1" dirty="0">
              <a:solidFill>
                <a:srgbClr val="0070C0"/>
              </a:solidFill>
            </a:endParaRPr>
          </a:p>
          <a:p>
            <a:pPr>
              <a:lnSpc>
                <a:spcPct val="90000"/>
              </a:lnSpc>
              <a:defRPr/>
            </a:pPr>
            <a:r>
              <a:rPr lang="es-ES" sz="6000" b="1" dirty="0">
                <a:solidFill>
                  <a:srgbClr val="002060"/>
                </a:solidFill>
              </a:rPr>
              <a:t>Y abrió su boca en blasfemias contra </a:t>
            </a:r>
            <a:r>
              <a:rPr lang="es-ES" sz="6000" b="1" dirty="0" smtClean="0">
                <a:solidFill>
                  <a:srgbClr val="002060"/>
                </a:solidFill>
              </a:rPr>
              <a:t>____, </a:t>
            </a:r>
            <a:r>
              <a:rPr lang="es-ES" sz="6000" b="1" dirty="0">
                <a:solidFill>
                  <a:srgbClr val="002060"/>
                </a:solidFill>
              </a:rPr>
              <a:t>para blasfemar de su </a:t>
            </a:r>
            <a:r>
              <a:rPr lang="es-ES" sz="6000" b="1" dirty="0" smtClean="0">
                <a:solidFill>
                  <a:srgbClr val="002060"/>
                </a:solidFill>
              </a:rPr>
              <a:t>______ [carácter], </a:t>
            </a:r>
            <a:r>
              <a:rPr lang="es-ES" sz="6000" b="1" dirty="0">
                <a:solidFill>
                  <a:srgbClr val="002060"/>
                </a:solidFill>
              </a:rPr>
              <a:t>de su </a:t>
            </a:r>
            <a:r>
              <a:rPr lang="es-ES" sz="6000" b="1" dirty="0" smtClean="0">
                <a:solidFill>
                  <a:srgbClr val="002060"/>
                </a:solidFill>
              </a:rPr>
              <a:t>____________, </a:t>
            </a:r>
            <a:r>
              <a:rPr lang="es-ES" sz="6000" b="1" dirty="0">
                <a:solidFill>
                  <a:srgbClr val="002060"/>
                </a:solidFill>
              </a:rPr>
              <a:t>y de los que </a:t>
            </a:r>
            <a:r>
              <a:rPr lang="es-ES" sz="6000" b="1" dirty="0" smtClean="0">
                <a:solidFill>
                  <a:srgbClr val="002060"/>
                </a:solidFill>
              </a:rPr>
              <a:t>_____ </a:t>
            </a:r>
            <a:r>
              <a:rPr lang="es-ES" sz="6000" b="1" dirty="0">
                <a:solidFill>
                  <a:srgbClr val="002060"/>
                </a:solidFill>
              </a:rPr>
              <a:t>en el cielo</a:t>
            </a:r>
            <a:r>
              <a:rPr lang="es-ES" sz="6000" b="1" dirty="0" smtClean="0">
                <a:solidFill>
                  <a:srgbClr val="002060"/>
                </a:solidFill>
              </a:rPr>
              <a:t>.</a:t>
            </a:r>
            <a:endParaRPr lang="es-ES" sz="6000" b="1" dirty="0">
              <a:solidFill>
                <a:srgbClr val="FF0000"/>
              </a:solidFill>
            </a:endParaRPr>
          </a:p>
        </p:txBody>
      </p:sp>
      <p:sp>
        <p:nvSpPr>
          <p:cNvPr id="15" name="CuadroTexto 14">
            <a:extLst>
              <a:ext uri="{FF2B5EF4-FFF2-40B4-BE49-F238E27FC236}">
                <a16:creationId xmlns:a16="http://schemas.microsoft.com/office/drawing/2014/main" id="{7BDCAB64-A1B0-40B7-B327-DF98DA3D5779}"/>
              </a:ext>
            </a:extLst>
          </p:cNvPr>
          <p:cNvSpPr txBox="1"/>
          <p:nvPr/>
        </p:nvSpPr>
        <p:spPr>
          <a:xfrm>
            <a:off x="4576355" y="2474616"/>
            <a:ext cx="1597119" cy="923330"/>
          </a:xfrm>
          <a:prstGeom prst="rect">
            <a:avLst/>
          </a:prstGeom>
          <a:noFill/>
        </p:spPr>
        <p:txBody>
          <a:bodyPr wrap="square" rtlCol="0">
            <a:spAutoFit/>
          </a:bodyPr>
          <a:lstStyle/>
          <a:p>
            <a:r>
              <a:rPr lang="es-ES" sz="5400" b="1" dirty="0">
                <a:solidFill>
                  <a:srgbClr val="DF6613"/>
                </a:solidFill>
              </a:rPr>
              <a:t>Dios</a:t>
            </a:r>
            <a:endParaRPr lang="es-DO" sz="5400" dirty="0">
              <a:solidFill>
                <a:srgbClr val="DF6613"/>
              </a:solidFill>
            </a:endParaRPr>
          </a:p>
        </p:txBody>
      </p:sp>
      <p:sp>
        <p:nvSpPr>
          <p:cNvPr id="13" name="CuadroTexto 12">
            <a:extLst>
              <a:ext uri="{FF2B5EF4-FFF2-40B4-BE49-F238E27FC236}">
                <a16:creationId xmlns:a16="http://schemas.microsoft.com/office/drawing/2014/main" id="{7BDCAB64-A1B0-40B7-B327-DF98DA3D5779}"/>
              </a:ext>
            </a:extLst>
          </p:cNvPr>
          <p:cNvSpPr txBox="1"/>
          <p:nvPr/>
        </p:nvSpPr>
        <p:spPr>
          <a:xfrm>
            <a:off x="4112291" y="3242935"/>
            <a:ext cx="2525249" cy="923330"/>
          </a:xfrm>
          <a:prstGeom prst="rect">
            <a:avLst/>
          </a:prstGeom>
          <a:noFill/>
        </p:spPr>
        <p:txBody>
          <a:bodyPr wrap="square" rtlCol="0">
            <a:spAutoFit/>
          </a:bodyPr>
          <a:lstStyle/>
          <a:p>
            <a:r>
              <a:rPr lang="es-ES" sz="5400" b="1" dirty="0">
                <a:solidFill>
                  <a:srgbClr val="DF6613"/>
                </a:solidFill>
              </a:rPr>
              <a:t>nombre</a:t>
            </a:r>
            <a:endParaRPr lang="es-DO" sz="5400" dirty="0">
              <a:solidFill>
                <a:srgbClr val="DF6613"/>
              </a:solidFill>
            </a:endParaRPr>
          </a:p>
        </p:txBody>
      </p:sp>
      <p:sp>
        <p:nvSpPr>
          <p:cNvPr id="16" name="CuadroTexto 15">
            <a:extLst>
              <a:ext uri="{FF2B5EF4-FFF2-40B4-BE49-F238E27FC236}">
                <a16:creationId xmlns:a16="http://schemas.microsoft.com/office/drawing/2014/main" id="{7BDCAB64-A1B0-40B7-B327-DF98DA3D5779}"/>
              </a:ext>
            </a:extLst>
          </p:cNvPr>
          <p:cNvSpPr txBox="1"/>
          <p:nvPr/>
        </p:nvSpPr>
        <p:spPr>
          <a:xfrm>
            <a:off x="2849667" y="4131233"/>
            <a:ext cx="3696917" cy="923330"/>
          </a:xfrm>
          <a:prstGeom prst="rect">
            <a:avLst/>
          </a:prstGeom>
          <a:noFill/>
        </p:spPr>
        <p:txBody>
          <a:bodyPr wrap="square" rtlCol="0">
            <a:spAutoFit/>
          </a:bodyPr>
          <a:lstStyle/>
          <a:p>
            <a:r>
              <a:rPr lang="es-ES" sz="5400" b="1" dirty="0">
                <a:solidFill>
                  <a:srgbClr val="DF6613"/>
                </a:solidFill>
              </a:rPr>
              <a:t>tabernáculo</a:t>
            </a:r>
            <a:endParaRPr lang="es-DO" sz="5400" dirty="0">
              <a:solidFill>
                <a:srgbClr val="DF6613"/>
              </a:solidFill>
            </a:endParaRPr>
          </a:p>
        </p:txBody>
      </p:sp>
      <p:sp>
        <p:nvSpPr>
          <p:cNvPr id="17" name="CuadroTexto 16">
            <a:extLst>
              <a:ext uri="{FF2B5EF4-FFF2-40B4-BE49-F238E27FC236}">
                <a16:creationId xmlns:a16="http://schemas.microsoft.com/office/drawing/2014/main" id="{7BDCAB64-A1B0-40B7-B327-DF98DA3D5779}"/>
              </a:ext>
            </a:extLst>
          </p:cNvPr>
          <p:cNvSpPr txBox="1"/>
          <p:nvPr/>
        </p:nvSpPr>
        <p:spPr>
          <a:xfrm>
            <a:off x="2306947" y="4934584"/>
            <a:ext cx="2055818" cy="923330"/>
          </a:xfrm>
          <a:prstGeom prst="rect">
            <a:avLst/>
          </a:prstGeom>
          <a:noFill/>
        </p:spPr>
        <p:txBody>
          <a:bodyPr wrap="square" rtlCol="0">
            <a:spAutoFit/>
          </a:bodyPr>
          <a:lstStyle/>
          <a:p>
            <a:r>
              <a:rPr lang="es-ES" sz="5400" b="1" dirty="0">
                <a:solidFill>
                  <a:srgbClr val="DF6613"/>
                </a:solidFill>
              </a:rPr>
              <a:t>moran</a:t>
            </a:r>
            <a:endParaRPr lang="es-DO" sz="5400" dirty="0">
              <a:solidFill>
                <a:srgbClr val="DF6613"/>
              </a:solidFill>
            </a:endParaRPr>
          </a:p>
        </p:txBody>
      </p:sp>
    </p:spTree>
    <p:extLst>
      <p:ext uri="{BB962C8B-B14F-4D97-AF65-F5344CB8AC3E}">
        <p14:creationId xmlns:p14="http://schemas.microsoft.com/office/powerpoint/2010/main" val="30637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560904" y="1110343"/>
            <a:ext cx="8655753" cy="4584369"/>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400" dirty="0" smtClean="0">
                <a:solidFill>
                  <a:schemeClr val="bg1"/>
                </a:solidFill>
                <a:latin typeface="+mn-lt"/>
              </a:rPr>
              <a:t>Definiciones bíblicas de </a:t>
            </a:r>
            <a:r>
              <a:rPr lang="es-ES" sz="4400" dirty="0" smtClean="0">
                <a:solidFill>
                  <a:srgbClr val="FFFF00"/>
                </a:solidFill>
                <a:latin typeface="+mn-lt"/>
              </a:rPr>
              <a:t>blasfemia</a:t>
            </a:r>
            <a:r>
              <a:rPr lang="es-ES" sz="4400" dirty="0" smtClean="0">
                <a:solidFill>
                  <a:schemeClr val="bg1"/>
                </a:solidFill>
                <a:latin typeface="+mn-lt"/>
              </a:rPr>
              <a:t>.</a:t>
            </a:r>
          </a:p>
          <a:p>
            <a:pPr marL="742950" lvl="0" indent="-742950" algn="l">
              <a:spcBef>
                <a:spcPts val="1000"/>
              </a:spcBef>
              <a:buFont typeface="+mj-lt"/>
              <a:buAutoNum type="arabicPeriod"/>
              <a:defRPr/>
            </a:pPr>
            <a:r>
              <a:rPr lang="es-ES" sz="4000" dirty="0" smtClean="0">
                <a:solidFill>
                  <a:srgbClr val="FFFF00"/>
                </a:solidFill>
                <a:latin typeface="+mn-lt"/>
              </a:rPr>
              <a:t>Hablar contra Dios</a:t>
            </a:r>
            <a:r>
              <a:rPr lang="es-ES" sz="4000" dirty="0" smtClean="0">
                <a:solidFill>
                  <a:schemeClr val="bg1"/>
                </a:solidFill>
                <a:latin typeface="+mn-lt"/>
              </a:rPr>
              <a:t> y lo que es suyo: las escrituras y su ley (Hch. 6: 8-14)</a:t>
            </a:r>
          </a:p>
          <a:p>
            <a:pPr marL="742950" lvl="0" indent="-742950" algn="l">
              <a:spcBef>
                <a:spcPts val="1000"/>
              </a:spcBef>
              <a:buFont typeface="+mj-lt"/>
              <a:buAutoNum type="arabicPeriod"/>
              <a:defRPr/>
            </a:pPr>
            <a:r>
              <a:rPr lang="es-ES" sz="4000" dirty="0" smtClean="0">
                <a:solidFill>
                  <a:srgbClr val="FFFF00"/>
                </a:solidFill>
                <a:latin typeface="+mn-lt"/>
              </a:rPr>
              <a:t>Atribuirle</a:t>
            </a:r>
            <a:r>
              <a:rPr lang="es-ES" sz="4000" dirty="0" smtClean="0">
                <a:solidFill>
                  <a:schemeClr val="bg1"/>
                </a:solidFill>
                <a:latin typeface="+mn-lt"/>
              </a:rPr>
              <a:t> la obra de Cristo </a:t>
            </a:r>
            <a:r>
              <a:rPr lang="es-ES" sz="4000" dirty="0" smtClean="0">
                <a:solidFill>
                  <a:srgbClr val="FFFF00"/>
                </a:solidFill>
                <a:latin typeface="+mn-lt"/>
              </a:rPr>
              <a:t>a Satanás </a:t>
            </a:r>
            <a:r>
              <a:rPr lang="es-ES" sz="4000" dirty="0" smtClean="0">
                <a:solidFill>
                  <a:schemeClr val="bg1"/>
                </a:solidFill>
                <a:latin typeface="+mn-lt"/>
              </a:rPr>
              <a:t>(Mt. 12: 22-32)</a:t>
            </a:r>
          </a:p>
          <a:p>
            <a:pPr marL="742950" lvl="0" indent="-742950" algn="l">
              <a:spcBef>
                <a:spcPts val="1000"/>
              </a:spcBef>
              <a:buFont typeface="+mj-lt"/>
              <a:buAutoNum type="arabicPeriod"/>
              <a:defRPr/>
            </a:pPr>
            <a:r>
              <a:rPr lang="es-ES" sz="4000" dirty="0" smtClean="0">
                <a:solidFill>
                  <a:srgbClr val="FFFF00"/>
                </a:solidFill>
                <a:latin typeface="+mn-lt"/>
              </a:rPr>
              <a:t>Asumir la autoridad de perdonar </a:t>
            </a:r>
            <a:r>
              <a:rPr lang="es-ES" sz="4000" dirty="0" smtClean="0">
                <a:solidFill>
                  <a:schemeClr val="bg1"/>
                </a:solidFill>
                <a:latin typeface="+mn-lt"/>
              </a:rPr>
              <a:t>pecados sin ser Dios (Mt</a:t>
            </a:r>
            <a:r>
              <a:rPr lang="es-ES" sz="4400" dirty="0" smtClean="0">
                <a:solidFill>
                  <a:schemeClr val="bg1"/>
                </a:solidFill>
                <a:latin typeface="+mn-lt"/>
              </a:rPr>
              <a:t>. 9: 2-7)</a:t>
            </a: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1079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814446" y="1188721"/>
            <a:ext cx="7911543" cy="4180114"/>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742950" lvl="0" indent="-742950" algn="l">
              <a:spcBef>
                <a:spcPts val="1000"/>
              </a:spcBef>
              <a:buFont typeface="+mj-lt"/>
              <a:buAutoNum type="arabicPeriod" startAt="4"/>
              <a:defRPr/>
            </a:pPr>
            <a:r>
              <a:rPr lang="es-ES" sz="4400" dirty="0" smtClean="0">
                <a:solidFill>
                  <a:srgbClr val="FFFF00"/>
                </a:solidFill>
                <a:latin typeface="+mn-lt"/>
              </a:rPr>
              <a:t>Reclamar títulos </a:t>
            </a:r>
            <a:r>
              <a:rPr lang="es-ES" sz="4400" dirty="0" smtClean="0">
                <a:solidFill>
                  <a:schemeClr val="bg1"/>
                </a:solidFill>
                <a:latin typeface="+mn-lt"/>
              </a:rPr>
              <a:t>que corresponden solo a la </a:t>
            </a:r>
            <a:r>
              <a:rPr lang="es-ES" sz="4400" dirty="0" smtClean="0">
                <a:solidFill>
                  <a:srgbClr val="FFFF00"/>
                </a:solidFill>
                <a:latin typeface="+mn-lt"/>
              </a:rPr>
              <a:t>Deidad</a:t>
            </a:r>
            <a:r>
              <a:rPr lang="es-ES" sz="4400" dirty="0" smtClean="0">
                <a:solidFill>
                  <a:schemeClr val="bg1"/>
                </a:solidFill>
                <a:latin typeface="+mn-lt"/>
              </a:rPr>
              <a:t> (Mt. 26: 63-65)</a:t>
            </a:r>
          </a:p>
          <a:p>
            <a:pPr marL="742950" lvl="0" indent="-742950" algn="l">
              <a:spcBef>
                <a:spcPts val="1000"/>
              </a:spcBef>
              <a:buFont typeface="+mj-lt"/>
              <a:buAutoNum type="arabicPeriod" startAt="4"/>
              <a:defRPr/>
            </a:pPr>
            <a:r>
              <a:rPr lang="es-ES" sz="4400" dirty="0" smtClean="0">
                <a:solidFill>
                  <a:srgbClr val="FFFF00"/>
                </a:solidFill>
                <a:latin typeface="+mn-lt"/>
              </a:rPr>
              <a:t>Pretender ser Dios </a:t>
            </a:r>
            <a:r>
              <a:rPr lang="es-ES" sz="4400" dirty="0" smtClean="0">
                <a:solidFill>
                  <a:schemeClr val="bg1"/>
                </a:solidFill>
                <a:latin typeface="+mn-lt"/>
              </a:rPr>
              <a:t>siendo solo un ser humano (Jn. 10: 30-33)</a:t>
            </a:r>
            <a:endParaRPr lang="es-ES" sz="4400" dirty="0" smtClean="0">
              <a:solidFill>
                <a:schemeClr val="bg1"/>
              </a:solidFill>
              <a:latin typeface="+mn-lt"/>
            </a:endParaRPr>
          </a:p>
          <a:p>
            <a:pPr lvl="0" algn="l">
              <a:spcBef>
                <a:spcPts val="1000"/>
              </a:spcBef>
              <a:defRPr/>
            </a:pPr>
            <a:endParaRPr lang="es-ES" sz="36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2110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517577" y="687765"/>
            <a:ext cx="8365166" cy="500694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800" dirty="0" smtClean="0">
                <a:solidFill>
                  <a:schemeClr val="bg1"/>
                </a:solidFill>
                <a:latin typeface="+mn-lt"/>
              </a:rPr>
              <a:t>La </a:t>
            </a:r>
            <a:r>
              <a:rPr lang="es-ES" sz="4800" dirty="0" smtClean="0">
                <a:solidFill>
                  <a:srgbClr val="FFFF00"/>
                </a:solidFill>
                <a:latin typeface="+mn-lt"/>
              </a:rPr>
              <a:t>bestia marina </a:t>
            </a:r>
            <a:r>
              <a:rPr lang="es-ES" sz="4800" dirty="0" smtClean="0">
                <a:solidFill>
                  <a:schemeClr val="bg1"/>
                </a:solidFill>
                <a:latin typeface="+mn-lt"/>
              </a:rPr>
              <a:t>dirige sus </a:t>
            </a:r>
            <a:r>
              <a:rPr lang="es-ES" sz="4800" dirty="0" smtClean="0">
                <a:solidFill>
                  <a:srgbClr val="FFFF00"/>
                </a:solidFill>
                <a:latin typeface="+mn-lt"/>
              </a:rPr>
              <a:t>ataques</a:t>
            </a:r>
            <a:r>
              <a:rPr lang="es-ES" sz="4800" dirty="0" smtClean="0">
                <a:solidFill>
                  <a:schemeClr val="bg1"/>
                </a:solidFill>
                <a:latin typeface="+mn-lt"/>
              </a:rPr>
              <a:t> </a:t>
            </a:r>
            <a:r>
              <a:rPr lang="es-ES" sz="4800" dirty="0" smtClean="0">
                <a:solidFill>
                  <a:srgbClr val="FFFF00"/>
                </a:solidFill>
                <a:latin typeface="+mn-lt"/>
              </a:rPr>
              <a:t>contra Dios </a:t>
            </a:r>
            <a:r>
              <a:rPr lang="es-ES" sz="4800" dirty="0" smtClean="0">
                <a:solidFill>
                  <a:schemeClr val="bg1"/>
                </a:solidFill>
                <a:latin typeface="+mn-lt"/>
              </a:rPr>
              <a:t>y los que habitan en el cielo.</a:t>
            </a:r>
          </a:p>
          <a:p>
            <a:pPr lvl="0" algn="l">
              <a:spcBef>
                <a:spcPts val="1000"/>
              </a:spcBef>
              <a:defRPr/>
            </a:pPr>
            <a:r>
              <a:rPr lang="es-ES" sz="4800" dirty="0" smtClean="0">
                <a:solidFill>
                  <a:schemeClr val="bg1"/>
                </a:solidFill>
                <a:latin typeface="+mn-lt"/>
              </a:rPr>
              <a:t>La </a:t>
            </a:r>
            <a:r>
              <a:rPr lang="es-ES" sz="4800" dirty="0" smtClean="0">
                <a:solidFill>
                  <a:srgbClr val="FFFF00"/>
                </a:solidFill>
                <a:latin typeface="+mn-lt"/>
              </a:rPr>
              <a:t>bestia</a:t>
            </a:r>
            <a:r>
              <a:rPr lang="es-ES" sz="4800" dirty="0" smtClean="0">
                <a:solidFill>
                  <a:schemeClr val="bg1"/>
                </a:solidFill>
                <a:latin typeface="+mn-lt"/>
              </a:rPr>
              <a:t> sigue la misma agenda del </a:t>
            </a:r>
            <a:r>
              <a:rPr lang="es-ES" sz="4800" dirty="0" smtClean="0">
                <a:solidFill>
                  <a:srgbClr val="FFFF00"/>
                </a:solidFill>
                <a:latin typeface="+mn-lt"/>
              </a:rPr>
              <a:t>dragón</a:t>
            </a:r>
            <a:r>
              <a:rPr lang="es-ES" sz="4800" dirty="0" smtClean="0">
                <a:solidFill>
                  <a:schemeClr val="bg1"/>
                </a:solidFill>
                <a:latin typeface="+mn-lt"/>
              </a:rPr>
              <a:t>; es el </a:t>
            </a:r>
            <a:r>
              <a:rPr lang="es-ES" sz="4800" dirty="0" smtClean="0">
                <a:solidFill>
                  <a:srgbClr val="FFFF00"/>
                </a:solidFill>
                <a:latin typeface="+mn-lt"/>
              </a:rPr>
              <a:t>instrumento</a:t>
            </a:r>
            <a:r>
              <a:rPr lang="es-ES" sz="4800" dirty="0" smtClean="0">
                <a:solidFill>
                  <a:schemeClr val="bg1"/>
                </a:solidFill>
                <a:latin typeface="+mn-lt"/>
              </a:rPr>
              <a:t> por medio del cual </a:t>
            </a:r>
            <a:r>
              <a:rPr lang="es-ES" sz="4800" dirty="0" smtClean="0">
                <a:solidFill>
                  <a:srgbClr val="FFFF00"/>
                </a:solidFill>
                <a:latin typeface="+mn-lt"/>
              </a:rPr>
              <a:t>actúa</a:t>
            </a:r>
            <a:r>
              <a:rPr lang="es-ES" sz="4800" dirty="0" smtClean="0">
                <a:solidFill>
                  <a:schemeClr val="bg1"/>
                </a:solidFill>
                <a:latin typeface="+mn-lt"/>
              </a:rPr>
              <a:t> el dragón.</a:t>
            </a:r>
            <a:endParaRPr lang="es-ES" sz="48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2653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615864" y="360"/>
            <a:ext cx="10296938"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F6613"/>
                </a:solidFill>
                <a:effectLst/>
                <a:uLnTx/>
                <a:uFillTx/>
                <a:latin typeface="Calibri" panose="020F0502020204030204"/>
                <a:ea typeface="+mn-ea"/>
                <a:cs typeface="+mn-cs"/>
              </a:rPr>
              <a:t>CristoWeb</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.com</a:t>
            </a:r>
            <a:endParaRPr kumimoji="0" lang="es-DO"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989253"/>
            <a:ext cx="3704491" cy="1323439"/>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white"/>
                </a:solidFill>
                <a:effectLst/>
                <a:uLnTx/>
                <a:uFillTx/>
                <a:latin typeface="Trebuchet MS" panose="020B0603020202020204"/>
                <a:ea typeface="+mn-ea"/>
                <a:cs typeface="+mn-cs"/>
              </a:rPr>
              <a:t>Prueba corta</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dirty="0">
                <a:solidFill>
                  <a:prstClr val="white"/>
                </a:solidFill>
                <a:latin typeface="Trebuchet MS" panose="020B0603020202020204"/>
              </a:rPr>
              <a:t>Asocie</a:t>
            </a:r>
            <a:endParaRPr kumimoji="0" lang="es-DO" sz="4000" b="0" i="0" u="none" strike="noStrike" kern="1200" cap="none" spc="0" normalizeH="0" baseline="0" noProof="0" dirty="0">
              <a:ln>
                <a:noFill/>
              </a:ln>
              <a:solidFill>
                <a:prstClr val="white"/>
              </a:solidFill>
              <a:effectLst/>
              <a:uLnTx/>
              <a:uFillTx/>
              <a:latin typeface="Bahnschrift SemiBold" panose="020B0502040204020203" pitchFamily="34" charset="0"/>
              <a:ea typeface="+mn-ea"/>
              <a:cs typeface="+mn-cs"/>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B7F75417-8BC0-431B-9DD0-3952FEF3CE45}"/>
              </a:ext>
            </a:extLst>
          </p:cNvPr>
          <p:cNvSpPr txBox="1"/>
          <p:nvPr/>
        </p:nvSpPr>
        <p:spPr>
          <a:xfrm>
            <a:off x="4110015" y="1552195"/>
            <a:ext cx="3656906" cy="584775"/>
          </a:xfrm>
          <a:prstGeom prst="rect">
            <a:avLst/>
          </a:prstGeom>
          <a:noFill/>
        </p:spPr>
        <p:txBody>
          <a:bodyPr wrap="square" rtlCol="0">
            <a:spAutoFit/>
          </a:bodyPr>
          <a:lstStyle/>
          <a:p>
            <a:pPr lvl="0">
              <a:defRPr/>
            </a:pPr>
            <a:r>
              <a:rPr lang="es-ES" sz="3200" dirty="0">
                <a:solidFill>
                  <a:srgbClr val="DF6613"/>
                </a:solidFill>
              </a:rPr>
              <a:t>a la bestia y Satanás</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4158867" y="310511"/>
            <a:ext cx="4051495" cy="584775"/>
          </a:xfrm>
          <a:prstGeom prst="rect">
            <a:avLst/>
          </a:prstGeom>
          <a:noFill/>
        </p:spPr>
        <p:txBody>
          <a:bodyPr wrap="square" rtlCol="0">
            <a:spAutoFit/>
          </a:bodyPr>
          <a:lstStyle/>
          <a:p>
            <a:pPr lvl="0">
              <a:defRPr/>
            </a:pPr>
            <a:r>
              <a:rPr lang="es-ES" sz="3200" dirty="0">
                <a:solidFill>
                  <a:srgbClr val="DF6613"/>
                </a:solidFill>
              </a:rPr>
              <a:t>herida de muerte</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3976471" y="3789856"/>
            <a:ext cx="3656906" cy="584775"/>
          </a:xfrm>
          <a:prstGeom prst="rect">
            <a:avLst/>
          </a:prstGeom>
          <a:noFill/>
        </p:spPr>
        <p:txBody>
          <a:bodyPr wrap="square" rtlCol="0">
            <a:spAutoFit/>
          </a:bodyPr>
          <a:lstStyle/>
          <a:p>
            <a:pPr lvl="0">
              <a:defRPr/>
            </a:pPr>
            <a:r>
              <a:rPr lang="es-ES" sz="3200" dirty="0">
                <a:solidFill>
                  <a:srgbClr val="DF6613"/>
                </a:solidFill>
              </a:rPr>
              <a:t>pretender ser Cristo</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4051494" y="4939051"/>
            <a:ext cx="2896235" cy="1077218"/>
          </a:xfrm>
          <a:prstGeom prst="rect">
            <a:avLst/>
          </a:prstGeom>
          <a:noFill/>
        </p:spPr>
        <p:txBody>
          <a:bodyPr wrap="square" rtlCol="0">
            <a:spAutoFit/>
          </a:bodyPr>
          <a:lstStyle/>
          <a:p>
            <a:pPr lvl="0">
              <a:defRPr/>
            </a:pPr>
            <a:r>
              <a:rPr lang="es-ES" sz="3200" dirty="0">
                <a:solidFill>
                  <a:srgbClr val="DF6613"/>
                </a:solidFill>
              </a:rPr>
              <a:t>instrumento del dragón</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4066775" y="2715927"/>
            <a:ext cx="3271504" cy="584775"/>
          </a:xfrm>
          <a:prstGeom prst="rect">
            <a:avLst/>
          </a:prstGeom>
          <a:noFill/>
        </p:spPr>
        <p:txBody>
          <a:bodyPr wrap="square" rtlCol="0">
            <a:spAutoFit/>
          </a:bodyPr>
          <a:lstStyle/>
          <a:p>
            <a:pPr lvl="0">
              <a:defRPr/>
            </a:pPr>
            <a:r>
              <a:rPr lang="es-ES" sz="3200" dirty="0">
                <a:solidFill>
                  <a:srgbClr val="DF6613"/>
                </a:solidFill>
              </a:rPr>
              <a:t>blasfemia</a:t>
            </a:r>
            <a:endParaRPr kumimoji="0" lang="es-ES" sz="3200" b="0" i="0" u="none" strike="noStrike" kern="1200" cap="none" spc="0" normalizeH="0" baseline="0" noProof="0" dirty="0">
              <a:ln>
                <a:noFill/>
              </a:ln>
              <a:solidFill>
                <a:srgbClr val="DF6613"/>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989582" y="4333464"/>
            <a:ext cx="3808658" cy="584775"/>
          </a:xfrm>
          <a:prstGeom prst="rect">
            <a:avLst/>
          </a:prstGeom>
          <a:noFill/>
        </p:spPr>
        <p:txBody>
          <a:bodyPr wrap="square" rtlCol="0">
            <a:spAutoFit/>
          </a:bodyPr>
          <a:lstStyle/>
          <a:p>
            <a:r>
              <a:rPr lang="es-DO" sz="3200" dirty="0">
                <a:solidFill>
                  <a:srgbClr val="C00000"/>
                </a:solidFill>
              </a:rPr>
              <a:t>D. </a:t>
            </a:r>
            <a:r>
              <a:rPr lang="es-ES" sz="3200" dirty="0" smtClean="0"/>
              <a:t>adoración</a:t>
            </a:r>
            <a:endParaRPr lang="es-DO" sz="3200" dirty="0"/>
          </a:p>
        </p:txBody>
      </p:sp>
      <p:sp>
        <p:nvSpPr>
          <p:cNvPr id="20" name="CuadroTexto 19">
            <a:extLst>
              <a:ext uri="{FF2B5EF4-FFF2-40B4-BE49-F238E27FC236}">
                <a16:creationId xmlns:a16="http://schemas.microsoft.com/office/drawing/2014/main" id="{8F3B8264-4C31-43B4-BA54-43EE83420FE7}"/>
              </a:ext>
            </a:extLst>
          </p:cNvPr>
          <p:cNvSpPr txBox="1"/>
          <p:nvPr/>
        </p:nvSpPr>
        <p:spPr>
          <a:xfrm>
            <a:off x="8012466" y="1948621"/>
            <a:ext cx="3656906" cy="1077218"/>
          </a:xfrm>
          <a:prstGeom prst="rect">
            <a:avLst/>
          </a:prstGeom>
          <a:noFill/>
        </p:spPr>
        <p:txBody>
          <a:bodyPr wrap="square" rtlCol="0">
            <a:spAutoFit/>
          </a:bodyPr>
          <a:lstStyle/>
          <a:p>
            <a:r>
              <a:rPr lang="es-DO" sz="3200" dirty="0">
                <a:solidFill>
                  <a:srgbClr val="C00000"/>
                </a:solidFill>
              </a:rPr>
              <a:t>B. </a:t>
            </a:r>
            <a:r>
              <a:rPr lang="es-ES" sz="3200" dirty="0"/>
              <a:t>la bestia fue sanada</a:t>
            </a:r>
            <a:endParaRPr lang="es-ES" sz="3200" dirty="0"/>
          </a:p>
        </p:txBody>
      </p:sp>
      <p:sp>
        <p:nvSpPr>
          <p:cNvPr id="21" name="CuadroTexto 20">
            <a:extLst>
              <a:ext uri="{FF2B5EF4-FFF2-40B4-BE49-F238E27FC236}">
                <a16:creationId xmlns:a16="http://schemas.microsoft.com/office/drawing/2014/main" id="{707CBC07-791E-485A-931D-932FDFAF0D6C}"/>
              </a:ext>
            </a:extLst>
          </p:cNvPr>
          <p:cNvSpPr txBox="1"/>
          <p:nvPr/>
        </p:nvSpPr>
        <p:spPr>
          <a:xfrm>
            <a:off x="7989582" y="6061485"/>
            <a:ext cx="2787900" cy="584775"/>
          </a:xfrm>
          <a:prstGeom prst="rect">
            <a:avLst/>
          </a:prstGeom>
          <a:noFill/>
        </p:spPr>
        <p:txBody>
          <a:bodyPr wrap="square" rtlCol="0">
            <a:spAutoFit/>
          </a:bodyPr>
          <a:lstStyle/>
          <a:p>
            <a:r>
              <a:rPr lang="es-DO" sz="3200" dirty="0">
                <a:solidFill>
                  <a:srgbClr val="C00000"/>
                </a:solidFill>
              </a:rPr>
              <a:t> F</a:t>
            </a:r>
            <a:r>
              <a:rPr lang="es-DO" sz="3200" dirty="0" smtClean="0">
                <a:solidFill>
                  <a:srgbClr val="C00000"/>
                </a:solidFill>
              </a:rPr>
              <a:t>. </a:t>
            </a:r>
            <a:r>
              <a:rPr lang="es-ES" sz="3200" dirty="0"/>
              <a:t>blasfemia</a:t>
            </a:r>
            <a:endParaRPr lang="es-ES" sz="3200" dirty="0"/>
          </a:p>
        </p:txBody>
      </p:sp>
      <p:sp>
        <p:nvSpPr>
          <p:cNvPr id="22" name="CuadroTexto 21">
            <a:extLst>
              <a:ext uri="{FF2B5EF4-FFF2-40B4-BE49-F238E27FC236}">
                <a16:creationId xmlns:a16="http://schemas.microsoft.com/office/drawing/2014/main" id="{4D4C28EC-9574-47D6-8D4C-A2D48F991BF0}"/>
              </a:ext>
            </a:extLst>
          </p:cNvPr>
          <p:cNvSpPr txBox="1"/>
          <p:nvPr/>
        </p:nvSpPr>
        <p:spPr>
          <a:xfrm>
            <a:off x="7979482" y="3167580"/>
            <a:ext cx="3458062" cy="1077218"/>
          </a:xfrm>
          <a:prstGeom prst="rect">
            <a:avLst/>
          </a:prstGeom>
          <a:noFill/>
        </p:spPr>
        <p:txBody>
          <a:bodyPr wrap="square" rtlCol="0">
            <a:spAutoFit/>
          </a:bodyPr>
          <a:lstStyle/>
          <a:p>
            <a:r>
              <a:rPr lang="es-DO" sz="3200" dirty="0">
                <a:solidFill>
                  <a:srgbClr val="C00000"/>
                </a:solidFill>
              </a:rPr>
              <a:t>C</a:t>
            </a:r>
            <a:r>
              <a:rPr lang="es-DO" sz="3200" dirty="0" smtClean="0">
                <a:solidFill>
                  <a:srgbClr val="C00000"/>
                </a:solidFill>
              </a:rPr>
              <a:t>. </a:t>
            </a:r>
            <a:r>
              <a:rPr lang="es-ES" sz="3200" dirty="0"/>
              <a:t>la bestia </a:t>
            </a:r>
            <a:r>
              <a:rPr lang="es-ES" sz="3200" dirty="0" smtClean="0"/>
              <a:t>sirve como</a:t>
            </a:r>
            <a:endParaRPr lang="es-ES" sz="3200" dirty="0"/>
          </a:p>
        </p:txBody>
      </p:sp>
      <p:sp>
        <p:nvSpPr>
          <p:cNvPr id="23" name="CuadroTexto 22">
            <a:extLst>
              <a:ext uri="{FF2B5EF4-FFF2-40B4-BE49-F238E27FC236}">
                <a16:creationId xmlns:a16="http://schemas.microsoft.com/office/drawing/2014/main" id="{570408FA-21B6-4E50-A2CA-A06FB9771535}"/>
              </a:ext>
            </a:extLst>
          </p:cNvPr>
          <p:cNvSpPr txBox="1"/>
          <p:nvPr/>
        </p:nvSpPr>
        <p:spPr>
          <a:xfrm>
            <a:off x="7995750" y="105863"/>
            <a:ext cx="3458655" cy="1569660"/>
          </a:xfrm>
          <a:prstGeom prst="rect">
            <a:avLst/>
          </a:prstGeom>
          <a:noFill/>
        </p:spPr>
        <p:txBody>
          <a:bodyPr wrap="square" rtlCol="0">
            <a:spAutoFit/>
          </a:bodyPr>
          <a:lstStyle/>
          <a:p>
            <a:r>
              <a:rPr lang="es-DO" sz="3200" dirty="0">
                <a:solidFill>
                  <a:srgbClr val="C00000"/>
                </a:solidFill>
              </a:rPr>
              <a:t>A</a:t>
            </a:r>
            <a:r>
              <a:rPr lang="es-DO" sz="3200" dirty="0" smtClean="0">
                <a:solidFill>
                  <a:srgbClr val="C00000"/>
                </a:solidFill>
              </a:rPr>
              <a:t>. </a:t>
            </a:r>
            <a:r>
              <a:rPr lang="es-ES" sz="3200" dirty="0"/>
              <a:t>asumir la autoridad de perdonar pecados</a:t>
            </a:r>
            <a:endParaRPr lang="es-DO" sz="3200" dirty="0"/>
          </a:p>
        </p:txBody>
      </p:sp>
      <p:sp>
        <p:nvSpPr>
          <p:cNvPr id="9" name="CuadroTexto 8">
            <a:extLst>
              <a:ext uri="{FF2B5EF4-FFF2-40B4-BE49-F238E27FC236}">
                <a16:creationId xmlns:a16="http://schemas.microsoft.com/office/drawing/2014/main" id="{D52AD20F-C77A-4B88-B6A1-2718AE27E03B}"/>
              </a:ext>
            </a:extLst>
          </p:cNvPr>
          <p:cNvSpPr txBox="1"/>
          <p:nvPr/>
        </p:nvSpPr>
        <p:spPr>
          <a:xfrm>
            <a:off x="8010516" y="5127170"/>
            <a:ext cx="3348406" cy="584775"/>
          </a:xfrm>
          <a:prstGeom prst="rect">
            <a:avLst/>
          </a:prstGeom>
          <a:noFill/>
        </p:spPr>
        <p:txBody>
          <a:bodyPr wrap="square" rtlCol="0">
            <a:spAutoFit/>
          </a:bodyPr>
          <a:lstStyle/>
          <a:p>
            <a:r>
              <a:rPr lang="es-DO" sz="3200" dirty="0">
                <a:solidFill>
                  <a:srgbClr val="C00000"/>
                </a:solidFill>
              </a:rPr>
              <a:t>E</a:t>
            </a:r>
            <a:r>
              <a:rPr lang="es-DO" sz="3200" dirty="0" smtClean="0">
                <a:solidFill>
                  <a:srgbClr val="C00000"/>
                </a:solidFill>
              </a:rPr>
              <a:t>. </a:t>
            </a:r>
            <a:r>
              <a:rPr lang="es-DO" sz="3200" dirty="0" smtClean="0"/>
              <a:t>misericordia</a:t>
            </a:r>
            <a:endParaRPr lang="es-DO" sz="3200" dirty="0"/>
          </a:p>
        </p:txBody>
      </p:sp>
    </p:spTree>
    <p:extLst>
      <p:ext uri="{BB962C8B-B14F-4D97-AF65-F5344CB8AC3E}">
        <p14:creationId xmlns:p14="http://schemas.microsoft.com/office/powerpoint/2010/main" val="8301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954107"/>
          </a:xfrm>
          <a:prstGeom prst="rect">
            <a:avLst/>
          </a:prstGeom>
          <a:noFill/>
        </p:spPr>
        <p:txBody>
          <a:bodyPr wrap="square" rtlCol="0">
            <a:spAutoFit/>
          </a:bodyPr>
          <a:lstStyle/>
          <a:p>
            <a:pPr algn="ctr"/>
            <a:r>
              <a:rPr lang="es-ES" sz="2800" dirty="0">
                <a:solidFill>
                  <a:schemeClr val="bg1"/>
                </a:solidFill>
                <a:latin typeface="Britannic Bold" panose="020B0903060703020204" pitchFamily="34" charset="0"/>
              </a:rPr>
              <a:t> </a:t>
            </a:r>
            <a:r>
              <a:rPr lang="es-ES" sz="2800" dirty="0" smtClean="0">
                <a:solidFill>
                  <a:schemeClr val="bg1"/>
                </a:solidFill>
                <a:latin typeface="Britannic Bold" panose="020B0903060703020204" pitchFamily="34" charset="0"/>
              </a:rPr>
              <a:t>Descripción de la bestia.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925086" y="623129"/>
            <a:ext cx="8483446" cy="5779018"/>
          </a:xfrm>
          <a:prstGeom prst="rect">
            <a:avLst/>
          </a:prstGeom>
          <a:noFill/>
        </p:spPr>
        <p:txBody>
          <a:bodyPr wrap="square" rtlCol="0">
            <a:spAutoFit/>
          </a:bodyPr>
          <a:lstStyle/>
          <a:p>
            <a:pPr lvl="0">
              <a:lnSpc>
                <a:spcPct val="90000"/>
              </a:lnSpc>
              <a:spcBef>
                <a:spcPts val="1000"/>
              </a:spcBef>
              <a:defRPr/>
            </a:pPr>
            <a:r>
              <a:rPr lang="es-ES" sz="3600" b="1" dirty="0">
                <a:solidFill>
                  <a:srgbClr val="0070C0"/>
                </a:solidFill>
              </a:rPr>
              <a:t>1. </a:t>
            </a:r>
            <a:r>
              <a:rPr lang="es-ES" sz="3600" b="1" dirty="0" smtClean="0">
                <a:solidFill>
                  <a:srgbClr val="0070C0"/>
                </a:solidFill>
              </a:rPr>
              <a:t>¿De dónde surge la primera bestia mencionada en Apocalipsis 13?</a:t>
            </a:r>
            <a:endParaRPr lang="es-ES" sz="3600" b="1" dirty="0">
              <a:solidFill>
                <a:srgbClr val="0070C0"/>
              </a:solidFill>
            </a:endParaRPr>
          </a:p>
          <a:p>
            <a:pPr lvl="0">
              <a:lnSpc>
                <a:spcPct val="90000"/>
              </a:lnSpc>
              <a:spcBef>
                <a:spcPts val="1000"/>
              </a:spcBef>
              <a:defRPr/>
            </a:pPr>
            <a:r>
              <a:rPr lang="es-ES" sz="3600" b="1" dirty="0">
                <a:solidFill>
                  <a:srgbClr val="FF0000"/>
                </a:solidFill>
              </a:rPr>
              <a:t>Ap. </a:t>
            </a:r>
            <a:r>
              <a:rPr lang="es-ES" sz="3600" b="1" dirty="0" smtClean="0">
                <a:solidFill>
                  <a:srgbClr val="FF0000"/>
                </a:solidFill>
              </a:rPr>
              <a:t>13: </a:t>
            </a:r>
            <a:r>
              <a:rPr lang="es-ES" sz="3600" b="1" dirty="0" smtClean="0">
                <a:solidFill>
                  <a:srgbClr val="FF0000"/>
                </a:solidFill>
              </a:rPr>
              <a:t>1</a:t>
            </a:r>
            <a:endParaRPr lang="es-ES" sz="3600" b="1" dirty="0">
              <a:solidFill>
                <a:srgbClr val="FF0000"/>
              </a:solidFill>
            </a:endParaRPr>
          </a:p>
          <a:p>
            <a:r>
              <a:rPr lang="es-ES" sz="4400" dirty="0">
                <a:solidFill>
                  <a:srgbClr val="002060"/>
                </a:solidFill>
                <a:latin typeface="system-ui"/>
              </a:rPr>
              <a:t>Me paré sobre la arena del </a:t>
            </a:r>
            <a:r>
              <a:rPr lang="es-ES" sz="4400" dirty="0" smtClean="0">
                <a:solidFill>
                  <a:srgbClr val="002060"/>
                </a:solidFill>
                <a:latin typeface="system-ui"/>
              </a:rPr>
              <a:t>____, </a:t>
            </a:r>
            <a:r>
              <a:rPr lang="es-ES" sz="4400" dirty="0">
                <a:solidFill>
                  <a:srgbClr val="002060"/>
                </a:solidFill>
                <a:latin typeface="system-ui"/>
              </a:rPr>
              <a:t>y vi subir del mar una </a:t>
            </a:r>
            <a:r>
              <a:rPr lang="es-ES" sz="4400" dirty="0" smtClean="0">
                <a:solidFill>
                  <a:srgbClr val="002060"/>
                </a:solidFill>
                <a:latin typeface="system-ui"/>
              </a:rPr>
              <a:t>______ </a:t>
            </a:r>
            <a:r>
              <a:rPr lang="es-ES" sz="4400" dirty="0">
                <a:solidFill>
                  <a:srgbClr val="002060"/>
                </a:solidFill>
                <a:latin typeface="system-ui"/>
              </a:rPr>
              <a:t>que tenía siete cabezas y </a:t>
            </a:r>
            <a:r>
              <a:rPr lang="es-ES" sz="4400" dirty="0" smtClean="0">
                <a:solidFill>
                  <a:srgbClr val="002060"/>
                </a:solidFill>
                <a:latin typeface="system-ui"/>
              </a:rPr>
              <a:t>__________; </a:t>
            </a:r>
            <a:r>
              <a:rPr lang="es-ES" sz="4400" dirty="0">
                <a:solidFill>
                  <a:srgbClr val="002060"/>
                </a:solidFill>
                <a:latin typeface="system-ui"/>
              </a:rPr>
              <a:t>y en sus cuernos diez diademas; y sobre sus cabezas, un nombre blasfemo</a:t>
            </a:r>
            <a:r>
              <a:rPr lang="es-ES" sz="4400" dirty="0" smtClean="0">
                <a:solidFill>
                  <a:srgbClr val="002060"/>
                </a:solidFill>
                <a:latin typeface="system-ui"/>
              </a:rPr>
              <a:t>.</a:t>
            </a:r>
            <a:endParaRPr lang="es-ES" sz="4400" dirty="0">
              <a:solidFill>
                <a:srgbClr val="002060"/>
              </a:solidFill>
              <a:latin typeface="system-ui"/>
            </a:endParaRPr>
          </a:p>
        </p:txBody>
      </p:sp>
      <p:sp>
        <p:nvSpPr>
          <p:cNvPr id="7" name="CuadroTexto 6">
            <a:extLst>
              <a:ext uri="{FF2B5EF4-FFF2-40B4-BE49-F238E27FC236}">
                <a16:creationId xmlns:a16="http://schemas.microsoft.com/office/drawing/2014/main" id="{AFC91CC6-5F29-4516-BF7E-4C4896003380}"/>
              </a:ext>
            </a:extLst>
          </p:cNvPr>
          <p:cNvSpPr txBox="1"/>
          <p:nvPr/>
        </p:nvSpPr>
        <p:spPr>
          <a:xfrm>
            <a:off x="9862577" y="2195865"/>
            <a:ext cx="1219201" cy="830997"/>
          </a:xfrm>
          <a:prstGeom prst="rect">
            <a:avLst/>
          </a:prstGeom>
          <a:noFill/>
        </p:spPr>
        <p:txBody>
          <a:bodyPr wrap="square" rtlCol="0">
            <a:spAutoFit/>
          </a:bodyPr>
          <a:lstStyle/>
          <a:p>
            <a:r>
              <a:rPr lang="es-DO" sz="4800" dirty="0" smtClean="0">
                <a:solidFill>
                  <a:srgbClr val="DF6613"/>
                </a:solidFill>
              </a:rPr>
              <a:t>mar</a:t>
            </a:r>
            <a:endParaRPr lang="es-DO" sz="4800" dirty="0">
              <a:solidFill>
                <a:srgbClr val="DF6613"/>
              </a:solidFill>
            </a:endParaRPr>
          </a:p>
        </p:txBody>
      </p:sp>
      <p:sp>
        <p:nvSpPr>
          <p:cNvPr id="13" name="CuadroTexto 12">
            <a:extLst>
              <a:ext uri="{FF2B5EF4-FFF2-40B4-BE49-F238E27FC236}">
                <a16:creationId xmlns:a16="http://schemas.microsoft.com/office/drawing/2014/main" id="{AFC91CC6-5F29-4516-BF7E-4C4896003380}"/>
              </a:ext>
            </a:extLst>
          </p:cNvPr>
          <p:cNvSpPr txBox="1"/>
          <p:nvPr/>
        </p:nvSpPr>
        <p:spPr>
          <a:xfrm>
            <a:off x="8492734" y="2861969"/>
            <a:ext cx="1728798" cy="830997"/>
          </a:xfrm>
          <a:prstGeom prst="rect">
            <a:avLst/>
          </a:prstGeom>
          <a:noFill/>
        </p:spPr>
        <p:txBody>
          <a:bodyPr wrap="square" rtlCol="0">
            <a:spAutoFit/>
          </a:bodyPr>
          <a:lstStyle/>
          <a:p>
            <a:r>
              <a:rPr lang="es-DO" sz="4800" dirty="0" smtClean="0">
                <a:solidFill>
                  <a:srgbClr val="DF6613"/>
                </a:solidFill>
              </a:rPr>
              <a:t>bestia</a:t>
            </a:r>
            <a:endParaRPr lang="es-DO" sz="4800" dirty="0">
              <a:solidFill>
                <a:srgbClr val="DF6613"/>
              </a:solidFill>
            </a:endParaRPr>
          </a:p>
        </p:txBody>
      </p:sp>
      <p:sp>
        <p:nvSpPr>
          <p:cNvPr id="15" name="CuadroTexto 14">
            <a:extLst>
              <a:ext uri="{FF2B5EF4-FFF2-40B4-BE49-F238E27FC236}">
                <a16:creationId xmlns:a16="http://schemas.microsoft.com/office/drawing/2014/main" id="{AFC91CC6-5F29-4516-BF7E-4C4896003380}"/>
              </a:ext>
            </a:extLst>
          </p:cNvPr>
          <p:cNvSpPr txBox="1"/>
          <p:nvPr/>
        </p:nvSpPr>
        <p:spPr>
          <a:xfrm>
            <a:off x="2859771" y="4215638"/>
            <a:ext cx="3389026" cy="830997"/>
          </a:xfrm>
          <a:prstGeom prst="rect">
            <a:avLst/>
          </a:prstGeom>
          <a:noFill/>
        </p:spPr>
        <p:txBody>
          <a:bodyPr wrap="square" rtlCol="0">
            <a:spAutoFit/>
          </a:bodyPr>
          <a:lstStyle/>
          <a:p>
            <a:r>
              <a:rPr lang="es-DO" sz="4800" dirty="0">
                <a:solidFill>
                  <a:srgbClr val="DF6613"/>
                </a:solidFill>
              </a:rPr>
              <a:t>diez cuernos</a:t>
            </a:r>
            <a:endParaRPr lang="es-DO" sz="4800" dirty="0">
              <a:solidFill>
                <a:srgbClr val="DF6613"/>
              </a:solidFill>
            </a:endParaRPr>
          </a:p>
        </p:txBody>
      </p:sp>
    </p:spTree>
    <p:extLst>
      <p:ext uri="{BB962C8B-B14F-4D97-AF65-F5344CB8AC3E}">
        <p14:creationId xmlns:p14="http://schemas.microsoft.com/office/powerpoint/2010/main" val="309389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2" y="853385"/>
            <a:ext cx="2507573"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Un poder blasfemo y perseguidor</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72979" y="143141"/>
            <a:ext cx="9865682" cy="6823406"/>
          </a:xfrm>
          <a:prstGeom prst="rect">
            <a:avLst/>
          </a:prstGeom>
          <a:noFill/>
        </p:spPr>
        <p:txBody>
          <a:bodyPr wrap="square" rtlCol="0">
            <a:spAutoFit/>
          </a:bodyPr>
          <a:lstStyle/>
          <a:p>
            <a:pPr lvl="0">
              <a:lnSpc>
                <a:spcPct val="90000"/>
              </a:lnSpc>
              <a:defRPr/>
            </a:pPr>
            <a:r>
              <a:rPr lang="es-ES" sz="5400" b="1" dirty="0" smtClean="0">
                <a:solidFill>
                  <a:srgbClr val="0070C0"/>
                </a:solidFill>
              </a:rPr>
              <a:t>10. </a:t>
            </a:r>
            <a:r>
              <a:rPr lang="es-ES" sz="5400" b="1" dirty="0" smtClean="0">
                <a:solidFill>
                  <a:srgbClr val="0070C0"/>
                </a:solidFill>
              </a:rPr>
              <a:t>¿Cómo describe Juan la actitud de la bestia hacia el pueblo de Dios? </a:t>
            </a:r>
            <a:endParaRPr lang="es-ES" sz="5400" b="1" dirty="0" smtClean="0">
              <a:solidFill>
                <a:srgbClr val="0070C0"/>
              </a:solidFill>
            </a:endParaRPr>
          </a:p>
          <a:p>
            <a:pPr lvl="0">
              <a:lnSpc>
                <a:spcPct val="90000"/>
              </a:lnSpc>
              <a:defRPr/>
            </a:pPr>
            <a:r>
              <a:rPr lang="es-ES" sz="5400" b="1" dirty="0" smtClean="0">
                <a:solidFill>
                  <a:srgbClr val="FF0000"/>
                </a:solidFill>
              </a:rPr>
              <a:t>Ap</a:t>
            </a:r>
            <a:r>
              <a:rPr lang="es-ES" sz="5400" b="1" dirty="0">
                <a:solidFill>
                  <a:srgbClr val="FF0000"/>
                </a:solidFill>
              </a:rPr>
              <a:t>. </a:t>
            </a:r>
            <a:r>
              <a:rPr lang="es-ES" sz="5400" b="1" dirty="0" smtClean="0">
                <a:solidFill>
                  <a:srgbClr val="FF0000"/>
                </a:solidFill>
              </a:rPr>
              <a:t>13: 7</a:t>
            </a:r>
            <a:endParaRPr lang="es-ES" sz="5400" b="1" dirty="0">
              <a:solidFill>
                <a:srgbClr val="0070C0"/>
              </a:solidFill>
            </a:endParaRPr>
          </a:p>
          <a:p>
            <a:pPr>
              <a:lnSpc>
                <a:spcPct val="90000"/>
              </a:lnSpc>
              <a:defRPr/>
            </a:pPr>
            <a:r>
              <a:rPr lang="es-ES" sz="5400" b="1" dirty="0">
                <a:solidFill>
                  <a:srgbClr val="002060"/>
                </a:solidFill>
              </a:rPr>
              <a:t>Y se le permitió hacer </a:t>
            </a:r>
            <a:r>
              <a:rPr lang="es-ES" sz="5400" b="1" dirty="0" smtClean="0">
                <a:solidFill>
                  <a:srgbClr val="002060"/>
                </a:solidFill>
              </a:rPr>
              <a:t>______ </a:t>
            </a:r>
            <a:r>
              <a:rPr lang="es-ES" sz="5400" b="1" dirty="0">
                <a:solidFill>
                  <a:srgbClr val="002060"/>
                </a:solidFill>
              </a:rPr>
              <a:t>contra los santos, y </a:t>
            </a:r>
            <a:r>
              <a:rPr lang="es-ES" sz="5400" b="1" dirty="0" smtClean="0">
                <a:solidFill>
                  <a:srgbClr val="002060"/>
                </a:solidFill>
              </a:rPr>
              <a:t>vencerlos. También </a:t>
            </a:r>
            <a:r>
              <a:rPr lang="es-ES" sz="5400" b="1" dirty="0">
                <a:solidFill>
                  <a:srgbClr val="002060"/>
                </a:solidFill>
              </a:rPr>
              <a:t>se le dio </a:t>
            </a:r>
            <a:r>
              <a:rPr lang="es-ES" sz="5400" b="1" dirty="0" smtClean="0">
                <a:solidFill>
                  <a:srgbClr val="002060"/>
                </a:solidFill>
              </a:rPr>
              <a:t>_________ </a:t>
            </a:r>
            <a:r>
              <a:rPr lang="es-ES" sz="5400" b="1" dirty="0">
                <a:solidFill>
                  <a:srgbClr val="002060"/>
                </a:solidFill>
              </a:rPr>
              <a:t>sobre toda tribu, pueblo, lengua y nación</a:t>
            </a:r>
            <a:r>
              <a:rPr lang="es-ES" sz="5400" b="1" dirty="0" smtClean="0">
                <a:solidFill>
                  <a:srgbClr val="002060"/>
                </a:solidFill>
              </a:rPr>
              <a:t>.</a:t>
            </a:r>
            <a:endParaRPr lang="es-ES" sz="5400" b="1" dirty="0">
              <a:solidFill>
                <a:srgbClr val="FF0000"/>
              </a:solidFill>
            </a:endParaRPr>
          </a:p>
        </p:txBody>
      </p:sp>
      <p:sp>
        <p:nvSpPr>
          <p:cNvPr id="15" name="CuadroTexto 14">
            <a:extLst>
              <a:ext uri="{FF2B5EF4-FFF2-40B4-BE49-F238E27FC236}">
                <a16:creationId xmlns:a16="http://schemas.microsoft.com/office/drawing/2014/main" id="{7BDCAB64-A1B0-40B7-B327-DF98DA3D5779}"/>
              </a:ext>
            </a:extLst>
          </p:cNvPr>
          <p:cNvSpPr txBox="1"/>
          <p:nvPr/>
        </p:nvSpPr>
        <p:spPr>
          <a:xfrm>
            <a:off x="8776095" y="2967335"/>
            <a:ext cx="2188116" cy="923330"/>
          </a:xfrm>
          <a:prstGeom prst="rect">
            <a:avLst/>
          </a:prstGeom>
          <a:noFill/>
        </p:spPr>
        <p:txBody>
          <a:bodyPr wrap="square" rtlCol="0">
            <a:spAutoFit/>
          </a:bodyPr>
          <a:lstStyle/>
          <a:p>
            <a:r>
              <a:rPr lang="es-ES" sz="5400" b="1" dirty="0">
                <a:solidFill>
                  <a:srgbClr val="DF6613"/>
                </a:solidFill>
              </a:rPr>
              <a:t>guerra</a:t>
            </a:r>
            <a:endParaRPr lang="es-DO" sz="5400" dirty="0">
              <a:solidFill>
                <a:srgbClr val="DF6613"/>
              </a:solidFill>
            </a:endParaRPr>
          </a:p>
        </p:txBody>
      </p:sp>
      <p:sp>
        <p:nvSpPr>
          <p:cNvPr id="13" name="CuadroTexto 12">
            <a:extLst>
              <a:ext uri="{FF2B5EF4-FFF2-40B4-BE49-F238E27FC236}">
                <a16:creationId xmlns:a16="http://schemas.microsoft.com/office/drawing/2014/main" id="{7BDCAB64-A1B0-40B7-B327-DF98DA3D5779}"/>
              </a:ext>
            </a:extLst>
          </p:cNvPr>
          <p:cNvSpPr txBox="1"/>
          <p:nvPr/>
        </p:nvSpPr>
        <p:spPr>
          <a:xfrm>
            <a:off x="7497265" y="4500516"/>
            <a:ext cx="3002235" cy="923330"/>
          </a:xfrm>
          <a:prstGeom prst="rect">
            <a:avLst/>
          </a:prstGeom>
          <a:noFill/>
        </p:spPr>
        <p:txBody>
          <a:bodyPr wrap="square" rtlCol="0">
            <a:spAutoFit/>
          </a:bodyPr>
          <a:lstStyle/>
          <a:p>
            <a:r>
              <a:rPr lang="es-ES" sz="5400" b="1" dirty="0">
                <a:solidFill>
                  <a:srgbClr val="DF6613"/>
                </a:solidFill>
              </a:rPr>
              <a:t>autoridad</a:t>
            </a:r>
            <a:endParaRPr lang="es-DO" sz="5400" dirty="0">
              <a:solidFill>
                <a:srgbClr val="DF6613"/>
              </a:solidFill>
            </a:endParaRPr>
          </a:p>
        </p:txBody>
      </p:sp>
    </p:spTree>
    <p:extLst>
      <p:ext uri="{BB962C8B-B14F-4D97-AF65-F5344CB8AC3E}">
        <p14:creationId xmlns:p14="http://schemas.microsoft.com/office/powerpoint/2010/main" val="144313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7" y="5354251"/>
            <a:ext cx="1401110" cy="1255253"/>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517577" y="979714"/>
            <a:ext cx="7984053" cy="4506686"/>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endParaRPr lang="es-ES" sz="36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7400764" y="5964311"/>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a 4"/>
          <p:cNvGraphicFramePr>
            <a:graphicFrameLocks noGrp="1"/>
          </p:cNvGraphicFramePr>
          <p:nvPr>
            <p:extLst>
              <p:ext uri="{D42A27DB-BD31-4B8C-83A1-F6EECF244321}">
                <p14:modId xmlns:p14="http://schemas.microsoft.com/office/powerpoint/2010/main" val="1817029798"/>
              </p:ext>
            </p:extLst>
          </p:nvPr>
        </p:nvGraphicFramePr>
        <p:xfrm>
          <a:off x="173482" y="171352"/>
          <a:ext cx="11763555" cy="6686648"/>
        </p:xfrm>
        <a:graphic>
          <a:graphicData uri="http://schemas.openxmlformats.org/drawingml/2006/table">
            <a:tbl>
              <a:tblPr firstRow="1" bandRow="1">
                <a:tableStyleId>{93296810-A885-4BE3-A3E7-6D5BEEA58F35}</a:tableStyleId>
              </a:tblPr>
              <a:tblGrid>
                <a:gridCol w="5642278">
                  <a:extLst>
                    <a:ext uri="{9D8B030D-6E8A-4147-A177-3AD203B41FA5}">
                      <a16:colId xmlns:a16="http://schemas.microsoft.com/office/drawing/2014/main" val="1186785693"/>
                    </a:ext>
                  </a:extLst>
                </a:gridCol>
                <a:gridCol w="6121277">
                  <a:extLst>
                    <a:ext uri="{9D8B030D-6E8A-4147-A177-3AD203B41FA5}">
                      <a16:colId xmlns:a16="http://schemas.microsoft.com/office/drawing/2014/main" val="2959958096"/>
                    </a:ext>
                  </a:extLst>
                </a:gridCol>
              </a:tblGrid>
              <a:tr h="798140">
                <a:tc>
                  <a:txBody>
                    <a:bodyPr/>
                    <a:lstStyle/>
                    <a:p>
                      <a:pPr algn="ctr"/>
                      <a:r>
                        <a:rPr lang="es-DO" sz="3200" dirty="0" smtClean="0"/>
                        <a:t>Cuerno pequeño (</a:t>
                      </a:r>
                      <a:r>
                        <a:rPr lang="es-DO" sz="3200" dirty="0" err="1" smtClean="0"/>
                        <a:t>Dn</a:t>
                      </a:r>
                      <a:r>
                        <a:rPr lang="es-DO" sz="3200" dirty="0" smtClean="0"/>
                        <a:t>. 7 y 8)</a:t>
                      </a:r>
                      <a:endParaRPr lang="en-US" sz="3200" dirty="0"/>
                    </a:p>
                  </a:txBody>
                  <a:tcPr/>
                </a:tc>
                <a:tc>
                  <a:txBody>
                    <a:bodyPr/>
                    <a:lstStyle/>
                    <a:p>
                      <a:pPr algn="ctr"/>
                      <a:r>
                        <a:rPr lang="es-DO" sz="3200" dirty="0" smtClean="0"/>
                        <a:t>Bestia que surge del mar (Ap. 13)</a:t>
                      </a:r>
                      <a:endParaRPr lang="en-US" sz="3200" dirty="0"/>
                    </a:p>
                  </a:txBody>
                  <a:tcPr/>
                </a:tc>
                <a:extLst>
                  <a:ext uri="{0D108BD9-81ED-4DB2-BD59-A6C34878D82A}">
                    <a16:rowId xmlns:a16="http://schemas.microsoft.com/office/drawing/2014/main" val="633184505"/>
                  </a:ext>
                </a:extLst>
              </a:tr>
              <a:tr h="1083507">
                <a:tc>
                  <a:txBody>
                    <a:bodyPr/>
                    <a:lstStyle/>
                    <a:p>
                      <a:r>
                        <a:rPr lang="es-DO" sz="3200" dirty="0" smtClean="0"/>
                        <a:t>Profiere palabras contra el altísimo.</a:t>
                      </a:r>
                      <a:endParaRPr lang="en-US" sz="3200" dirty="0"/>
                    </a:p>
                  </a:txBody>
                  <a:tcPr/>
                </a:tc>
                <a:tc>
                  <a:txBody>
                    <a:bodyPr/>
                    <a:lstStyle/>
                    <a:p>
                      <a:r>
                        <a:rPr lang="es-DO" sz="3200" dirty="0" smtClean="0"/>
                        <a:t>Profiere palabras</a:t>
                      </a:r>
                      <a:r>
                        <a:rPr lang="es-DO" sz="3200" baseline="0" dirty="0" smtClean="0"/>
                        <a:t> de orgullo y blasfemia.</a:t>
                      </a:r>
                      <a:endParaRPr lang="en-US" sz="3200" dirty="0"/>
                    </a:p>
                  </a:txBody>
                  <a:tcPr/>
                </a:tc>
                <a:extLst>
                  <a:ext uri="{0D108BD9-81ED-4DB2-BD59-A6C34878D82A}">
                    <a16:rowId xmlns:a16="http://schemas.microsoft.com/office/drawing/2014/main" val="1234707374"/>
                  </a:ext>
                </a:extLst>
              </a:tr>
              <a:tr h="1083507">
                <a:tc>
                  <a:txBody>
                    <a:bodyPr/>
                    <a:lstStyle/>
                    <a:p>
                      <a:r>
                        <a:rPr lang="es-DO" sz="3200" dirty="0" smtClean="0"/>
                        <a:t>Tratará de cambiar los</a:t>
                      </a:r>
                      <a:r>
                        <a:rPr lang="es-DO" sz="3200" baseline="0" dirty="0" smtClean="0"/>
                        <a:t> tiempos y la ley.</a:t>
                      </a:r>
                      <a:endParaRPr lang="en-US" sz="3200" dirty="0"/>
                    </a:p>
                  </a:txBody>
                  <a:tcPr/>
                </a:tc>
                <a:tc>
                  <a:txBody>
                    <a:bodyPr/>
                    <a:lstStyle/>
                    <a:p>
                      <a:endParaRPr lang="en-US" sz="3200" dirty="0"/>
                    </a:p>
                  </a:txBody>
                  <a:tcPr/>
                </a:tc>
                <a:extLst>
                  <a:ext uri="{0D108BD9-81ED-4DB2-BD59-A6C34878D82A}">
                    <a16:rowId xmlns:a16="http://schemas.microsoft.com/office/drawing/2014/main" val="49252114"/>
                  </a:ext>
                </a:extLst>
              </a:tr>
              <a:tr h="798140">
                <a:tc>
                  <a:txBody>
                    <a:bodyPr/>
                    <a:lstStyle/>
                    <a:p>
                      <a:r>
                        <a:rPr lang="es-DO" sz="3200" dirty="0" smtClean="0"/>
                        <a:t>Pisotea</a:t>
                      </a:r>
                      <a:r>
                        <a:rPr lang="es-DO" sz="3200" baseline="0" dirty="0" smtClean="0"/>
                        <a:t> al ejército.</a:t>
                      </a:r>
                      <a:endParaRPr lang="en-US" sz="3200" dirty="0"/>
                    </a:p>
                  </a:txBody>
                  <a:tcPr/>
                </a:tc>
                <a:tc>
                  <a:txBody>
                    <a:bodyPr/>
                    <a:lstStyle/>
                    <a:p>
                      <a:r>
                        <a:rPr lang="es-DO" sz="3200" dirty="0" smtClean="0"/>
                        <a:t>Blasfema contra Dios, su</a:t>
                      </a:r>
                      <a:r>
                        <a:rPr lang="es-DO" sz="3200" baseline="0" dirty="0" smtClean="0"/>
                        <a:t> nombre, su morada y los que moran en el cielo.</a:t>
                      </a:r>
                      <a:endParaRPr lang="en-US" sz="3200" dirty="0"/>
                    </a:p>
                  </a:txBody>
                  <a:tcPr/>
                </a:tc>
                <a:extLst>
                  <a:ext uri="{0D108BD9-81ED-4DB2-BD59-A6C34878D82A}">
                    <a16:rowId xmlns:a16="http://schemas.microsoft.com/office/drawing/2014/main" val="2248651030"/>
                  </a:ext>
                </a:extLst>
              </a:tr>
              <a:tr h="1083507">
                <a:tc>
                  <a:txBody>
                    <a:bodyPr/>
                    <a:lstStyle/>
                    <a:p>
                      <a:r>
                        <a:rPr lang="es-DO" sz="3200" dirty="0" smtClean="0"/>
                        <a:t>Sacude los cimientos</a:t>
                      </a:r>
                      <a:r>
                        <a:rPr lang="es-DO" sz="3200" baseline="0" dirty="0" smtClean="0"/>
                        <a:t> del santuario.</a:t>
                      </a:r>
                      <a:endParaRPr lang="en-US" sz="3200" dirty="0"/>
                    </a:p>
                  </a:txBody>
                  <a:tcPr/>
                </a:tc>
                <a:tc>
                  <a:txBody>
                    <a:bodyPr/>
                    <a:lstStyle/>
                    <a:p>
                      <a:r>
                        <a:rPr lang="es-DO" sz="3200" dirty="0" smtClean="0"/>
                        <a:t>Blasfema contra su tabernáculo.</a:t>
                      </a:r>
                      <a:endParaRPr lang="en-US" sz="3200" dirty="0"/>
                    </a:p>
                  </a:txBody>
                  <a:tcPr/>
                </a:tc>
                <a:extLst>
                  <a:ext uri="{0D108BD9-81ED-4DB2-BD59-A6C34878D82A}">
                    <a16:rowId xmlns:a16="http://schemas.microsoft.com/office/drawing/2014/main" val="3016875112"/>
                  </a:ext>
                </a:extLst>
              </a:tr>
              <a:tr h="1083507">
                <a:tc>
                  <a:txBody>
                    <a:bodyPr/>
                    <a:lstStyle/>
                    <a:p>
                      <a:r>
                        <a:rPr lang="es-DO" sz="3200" dirty="0" smtClean="0"/>
                        <a:t>Los santos son entregados</a:t>
                      </a:r>
                      <a:r>
                        <a:rPr lang="es-DO" sz="3200" baseline="0" dirty="0" smtClean="0"/>
                        <a:t> en sus manos durante 1260 años.</a:t>
                      </a:r>
                      <a:endParaRPr lang="en-US" sz="3200" dirty="0"/>
                    </a:p>
                  </a:txBody>
                  <a:tcPr/>
                </a:tc>
                <a:tc>
                  <a:txBody>
                    <a:bodyPr/>
                    <a:lstStyle/>
                    <a:p>
                      <a:r>
                        <a:rPr lang="es-DO" sz="3200" dirty="0" smtClean="0"/>
                        <a:t>Hace guerra</a:t>
                      </a:r>
                      <a:r>
                        <a:rPr lang="es-DO" sz="3200" baseline="0" dirty="0" smtClean="0"/>
                        <a:t> contra los santos durante 1260 años.</a:t>
                      </a:r>
                      <a:endParaRPr lang="en-US" sz="3200" dirty="0"/>
                    </a:p>
                  </a:txBody>
                  <a:tcPr/>
                </a:tc>
                <a:extLst>
                  <a:ext uri="{0D108BD9-81ED-4DB2-BD59-A6C34878D82A}">
                    <a16:rowId xmlns:a16="http://schemas.microsoft.com/office/drawing/2014/main" val="714668170"/>
                  </a:ext>
                </a:extLst>
              </a:tr>
            </a:tbl>
          </a:graphicData>
        </a:graphic>
      </p:graphicFrame>
    </p:spTree>
    <p:extLst>
      <p:ext uri="{BB962C8B-B14F-4D97-AF65-F5344CB8AC3E}">
        <p14:creationId xmlns:p14="http://schemas.microsoft.com/office/powerpoint/2010/main" val="25082768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Un poder blasfemo y perseguidor</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8" y="77826"/>
            <a:ext cx="9865682" cy="4745915"/>
          </a:xfrm>
          <a:prstGeom prst="rect">
            <a:avLst/>
          </a:prstGeom>
          <a:noFill/>
        </p:spPr>
        <p:txBody>
          <a:bodyPr wrap="square" rtlCol="0">
            <a:spAutoFit/>
          </a:bodyPr>
          <a:lstStyle/>
          <a:p>
            <a:pPr lvl="0">
              <a:lnSpc>
                <a:spcPct val="90000"/>
              </a:lnSpc>
              <a:defRPr/>
            </a:pPr>
            <a:r>
              <a:rPr lang="es-ES" sz="3600" b="1" dirty="0" smtClean="0">
                <a:solidFill>
                  <a:srgbClr val="0070C0"/>
                </a:solidFill>
              </a:rPr>
              <a:t>11. </a:t>
            </a:r>
            <a:r>
              <a:rPr lang="es-ES" sz="3600" b="1" dirty="0" smtClean="0">
                <a:solidFill>
                  <a:srgbClr val="0070C0"/>
                </a:solidFill>
              </a:rPr>
              <a:t>No todos los seres humanos claudican ante la autoridad de la bestia.  Nota el grupo que se mantiene fiel</a:t>
            </a:r>
            <a:endParaRPr lang="es-ES" sz="3600" b="1" dirty="0" smtClean="0">
              <a:solidFill>
                <a:srgbClr val="0070C0"/>
              </a:solidFill>
            </a:endParaRPr>
          </a:p>
          <a:p>
            <a:pPr lvl="0">
              <a:lnSpc>
                <a:spcPct val="90000"/>
              </a:lnSpc>
              <a:defRPr/>
            </a:pPr>
            <a:r>
              <a:rPr lang="es-ES" sz="3600" b="1" dirty="0" smtClean="0">
                <a:solidFill>
                  <a:srgbClr val="FF0000"/>
                </a:solidFill>
              </a:rPr>
              <a:t>Ap</a:t>
            </a:r>
            <a:r>
              <a:rPr lang="es-ES" sz="3600" b="1" dirty="0">
                <a:solidFill>
                  <a:srgbClr val="FF0000"/>
                </a:solidFill>
              </a:rPr>
              <a:t>. </a:t>
            </a:r>
            <a:r>
              <a:rPr lang="es-ES" sz="3600" b="1" dirty="0" smtClean="0">
                <a:solidFill>
                  <a:srgbClr val="FF0000"/>
                </a:solidFill>
              </a:rPr>
              <a:t>13: 10</a:t>
            </a:r>
            <a:endParaRPr lang="es-ES" sz="3600" b="1" dirty="0">
              <a:solidFill>
                <a:srgbClr val="0070C0"/>
              </a:solidFill>
            </a:endParaRPr>
          </a:p>
          <a:p>
            <a:pPr>
              <a:lnSpc>
                <a:spcPct val="90000"/>
              </a:lnSpc>
              <a:defRPr/>
            </a:pPr>
            <a:r>
              <a:rPr lang="es-ES" sz="4800" b="1" dirty="0">
                <a:solidFill>
                  <a:srgbClr val="002060"/>
                </a:solidFill>
              </a:rPr>
              <a:t>Si alguno lleva en cautividad, va en cautividad</a:t>
            </a:r>
            <a:r>
              <a:rPr lang="es-ES" sz="4800" b="1" dirty="0" smtClean="0">
                <a:solidFill>
                  <a:srgbClr val="002060"/>
                </a:solidFill>
              </a:rPr>
              <a:t>; </a:t>
            </a:r>
            <a:r>
              <a:rPr lang="es-ES" sz="4800" b="1" dirty="0">
                <a:solidFill>
                  <a:srgbClr val="002060"/>
                </a:solidFill>
              </a:rPr>
              <a:t>si alguno mata a espada, a espada debe ser muerto. Aquí está la </a:t>
            </a:r>
            <a:r>
              <a:rPr lang="es-ES" sz="4800" b="1" dirty="0" smtClean="0">
                <a:solidFill>
                  <a:srgbClr val="002060"/>
                </a:solidFill>
              </a:rPr>
              <a:t>______________de </a:t>
            </a:r>
            <a:r>
              <a:rPr lang="es-ES" sz="4800" b="1" dirty="0">
                <a:solidFill>
                  <a:srgbClr val="002060"/>
                </a:solidFill>
              </a:rPr>
              <a:t>los </a:t>
            </a:r>
            <a:r>
              <a:rPr lang="es-ES" sz="4800" b="1" dirty="0" smtClean="0">
                <a:solidFill>
                  <a:srgbClr val="002060"/>
                </a:solidFill>
              </a:rPr>
              <a:t>______.</a:t>
            </a:r>
            <a:endParaRPr lang="es-ES" sz="4800" b="1" dirty="0">
              <a:solidFill>
                <a:srgbClr val="FF0000"/>
              </a:solidFill>
            </a:endParaRPr>
          </a:p>
        </p:txBody>
      </p:sp>
      <p:sp>
        <p:nvSpPr>
          <p:cNvPr id="15" name="CuadroTexto 14">
            <a:extLst>
              <a:ext uri="{FF2B5EF4-FFF2-40B4-BE49-F238E27FC236}">
                <a16:creationId xmlns:a16="http://schemas.microsoft.com/office/drawing/2014/main" id="{7BDCAB64-A1B0-40B7-B327-DF98DA3D5779}"/>
              </a:ext>
            </a:extLst>
          </p:cNvPr>
          <p:cNvSpPr txBox="1"/>
          <p:nvPr/>
        </p:nvSpPr>
        <p:spPr>
          <a:xfrm>
            <a:off x="2412886" y="3863500"/>
            <a:ext cx="4245430" cy="830997"/>
          </a:xfrm>
          <a:prstGeom prst="rect">
            <a:avLst/>
          </a:prstGeom>
          <a:noFill/>
        </p:spPr>
        <p:txBody>
          <a:bodyPr wrap="square" rtlCol="0">
            <a:spAutoFit/>
          </a:bodyPr>
          <a:lstStyle/>
          <a:p>
            <a:r>
              <a:rPr lang="es-ES" sz="4800" b="1" dirty="0">
                <a:solidFill>
                  <a:srgbClr val="DF6613"/>
                </a:solidFill>
              </a:rPr>
              <a:t>paciencia y la fe</a:t>
            </a:r>
            <a:endParaRPr lang="es-DO" sz="4800" dirty="0">
              <a:solidFill>
                <a:srgbClr val="DF6613"/>
              </a:solidFill>
            </a:endParaRPr>
          </a:p>
        </p:txBody>
      </p:sp>
      <p:sp>
        <p:nvSpPr>
          <p:cNvPr id="13" name="CuadroTexto 12">
            <a:extLst>
              <a:ext uri="{FF2B5EF4-FFF2-40B4-BE49-F238E27FC236}">
                <a16:creationId xmlns:a16="http://schemas.microsoft.com/office/drawing/2014/main" id="{7BDCAB64-A1B0-40B7-B327-DF98DA3D5779}"/>
              </a:ext>
            </a:extLst>
          </p:cNvPr>
          <p:cNvSpPr txBox="1"/>
          <p:nvPr/>
        </p:nvSpPr>
        <p:spPr>
          <a:xfrm>
            <a:off x="8233741" y="3863500"/>
            <a:ext cx="1934124" cy="830997"/>
          </a:xfrm>
          <a:prstGeom prst="rect">
            <a:avLst/>
          </a:prstGeom>
          <a:noFill/>
        </p:spPr>
        <p:txBody>
          <a:bodyPr wrap="square" rtlCol="0">
            <a:spAutoFit/>
          </a:bodyPr>
          <a:lstStyle/>
          <a:p>
            <a:r>
              <a:rPr lang="es-ES" sz="4800" b="1" dirty="0">
                <a:solidFill>
                  <a:srgbClr val="DF6613"/>
                </a:solidFill>
              </a:rPr>
              <a:t>santos</a:t>
            </a:r>
            <a:endParaRPr lang="es-DO" sz="4800" dirty="0">
              <a:solidFill>
                <a:srgbClr val="DF6613"/>
              </a:solidFill>
            </a:endParaRPr>
          </a:p>
        </p:txBody>
      </p:sp>
    </p:spTree>
    <p:extLst>
      <p:ext uri="{BB962C8B-B14F-4D97-AF65-F5344CB8AC3E}">
        <p14:creationId xmlns:p14="http://schemas.microsoft.com/office/powerpoint/2010/main" val="393609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525952" y="1274333"/>
            <a:ext cx="6784560" cy="4075611"/>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800" dirty="0" smtClean="0">
                <a:solidFill>
                  <a:srgbClr val="FFFF00"/>
                </a:solidFill>
                <a:latin typeface="+mn-lt"/>
              </a:rPr>
              <a:t>Paciencia</a:t>
            </a:r>
            <a:r>
              <a:rPr lang="es-ES" sz="4800" dirty="0">
                <a:solidFill>
                  <a:srgbClr val="FFFF00"/>
                </a:solidFill>
                <a:latin typeface="+mn-lt"/>
              </a:rPr>
              <a:t>. </a:t>
            </a:r>
            <a:r>
              <a:rPr lang="es-ES" sz="4800" dirty="0">
                <a:solidFill>
                  <a:schemeClr val="bg1"/>
                </a:solidFill>
                <a:latin typeface="+mn-lt"/>
              </a:rPr>
              <a:t>Durante la lucha con la bestia, los santos soportan con perseverancia</a:t>
            </a:r>
            <a:r>
              <a:rPr lang="es-ES" sz="4800" dirty="0" smtClean="0">
                <a:solidFill>
                  <a:schemeClr val="bg1"/>
                </a:solidFill>
                <a:latin typeface="+mn-lt"/>
              </a:rPr>
              <a:t>.</a:t>
            </a:r>
          </a:p>
          <a:p>
            <a:pPr lvl="0" algn="l">
              <a:spcBef>
                <a:spcPts val="1000"/>
              </a:spcBef>
              <a:defRPr/>
            </a:pPr>
            <a:endParaRPr lang="es-ES" sz="48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618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2025746" y="-2921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noFill/>
          </a:ln>
          <a:effectLst/>
          <a:scene3d>
            <a:camera prst="obliqueBottomRight"/>
            <a:lightRig rig="threePt" dir="t"/>
          </a:scene3d>
          <a:sp3d extrusionH="76200" contourW="12700" prstMaterial="flat">
            <a:bevelT w="203200" prst="softRound"/>
            <a:bevelB w="127000" h="0"/>
            <a:extrusionClr>
              <a:srgbClr val="DF6613"/>
            </a:extrusionClr>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flipH="1">
            <a:off x="-62375" y="655323"/>
            <a:ext cx="3589346" cy="1938992"/>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lang="es-ES" sz="4000" dirty="0" smtClean="0">
                <a:solidFill>
                  <a:schemeClr val="bg1"/>
                </a:solidFill>
                <a:latin typeface="Bahnschrift SemiBold" panose="020B0502040204020203" pitchFamily="34" charset="0"/>
              </a:rPr>
              <a:t>La identidad de la bestia del mar</a:t>
            </a:r>
            <a:r>
              <a:rPr lang="es-DO" sz="4000" dirty="0" smtClean="0">
                <a:solidFill>
                  <a:schemeClr val="bg1"/>
                </a:solidFill>
                <a:latin typeface="Bahnschrift SemiBold" panose="020B0502040204020203" pitchFamily="34" charset="0"/>
              </a:rPr>
              <a:t>.</a:t>
            </a:r>
          </a:p>
        </p:txBody>
      </p:sp>
      <p:sp>
        <p:nvSpPr>
          <p:cNvPr id="9" name="Triángulo rectángulo 8">
            <a:extLst>
              <a:ext uri="{FF2B5EF4-FFF2-40B4-BE49-F238E27FC236}">
                <a16:creationId xmlns:a16="http://schemas.microsoft.com/office/drawing/2014/main" id="{D191B8F3-F3FD-48E0-B5F5-86492DB5B60F}"/>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anja diagonal 10">
            <a:extLst>
              <a:ext uri="{FF2B5EF4-FFF2-40B4-BE49-F238E27FC236}">
                <a16:creationId xmlns:a16="http://schemas.microsoft.com/office/drawing/2014/main" id="{FEE4F09F-1B24-4FD2-BF15-B0FB42636803}"/>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Imagen 2">
            <a:extLst>
              <a:ext uri="{FF2B5EF4-FFF2-40B4-BE49-F238E27FC236}">
                <a16:creationId xmlns:a16="http://schemas.microsoft.com/office/drawing/2014/main" id="{F4CD9AEF-713B-4EE9-A986-0042EEE72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32" y="4315305"/>
            <a:ext cx="1891169" cy="1699820"/>
          </a:xfrm>
          <a:prstGeom prst="rect">
            <a:avLst/>
          </a:prstGeom>
        </p:spPr>
      </p:pic>
      <p:sp>
        <p:nvSpPr>
          <p:cNvPr id="12" name="CuadroTexto 11">
            <a:extLst>
              <a:ext uri="{FF2B5EF4-FFF2-40B4-BE49-F238E27FC236}">
                <a16:creationId xmlns:a16="http://schemas.microsoft.com/office/drawing/2014/main" id="{2C5E7664-7BB5-477B-8BCA-18B629324263}"/>
              </a:ext>
            </a:extLst>
          </p:cNvPr>
          <p:cNvSpPr txBox="1"/>
          <p:nvPr/>
        </p:nvSpPr>
        <p:spPr>
          <a:xfrm>
            <a:off x="3916915" y="120549"/>
            <a:ext cx="8275079" cy="6460230"/>
          </a:xfrm>
          <a:prstGeom prst="rect">
            <a:avLst/>
          </a:prstGeom>
          <a:noFill/>
        </p:spPr>
        <p:txBody>
          <a:bodyPr wrap="square" rtlCol="0">
            <a:spAutoFit/>
          </a:bodyPr>
          <a:lstStyle/>
          <a:p>
            <a:pPr lvl="0">
              <a:lnSpc>
                <a:spcPct val="90000"/>
              </a:lnSpc>
              <a:spcBef>
                <a:spcPts val="1000"/>
              </a:spcBef>
              <a:defRPr/>
            </a:pPr>
            <a:r>
              <a:rPr lang="es-ES" sz="4800" b="1" u="sng" dirty="0" smtClean="0">
                <a:solidFill>
                  <a:srgbClr val="002060"/>
                </a:solidFill>
              </a:rPr>
              <a:t>Lo que hemos estudiado hoy</a:t>
            </a:r>
          </a:p>
          <a:p>
            <a:pPr marL="742950" lvl="0" indent="-742950">
              <a:lnSpc>
                <a:spcPct val="90000"/>
              </a:lnSpc>
              <a:spcBef>
                <a:spcPts val="1000"/>
              </a:spcBef>
              <a:buFont typeface="+mj-lt"/>
              <a:buAutoNum type="arabicPeriod"/>
              <a:defRPr/>
            </a:pPr>
            <a:r>
              <a:rPr lang="es-ES" sz="4800" b="1" dirty="0" smtClean="0">
                <a:solidFill>
                  <a:srgbClr val="002060"/>
                </a:solidFill>
              </a:rPr>
              <a:t>Es un poder que recibe del dragón su </a:t>
            </a:r>
            <a:r>
              <a:rPr lang="es-ES" sz="4800" b="1" dirty="0" smtClean="0">
                <a:solidFill>
                  <a:srgbClr val="FF0000"/>
                </a:solidFill>
              </a:rPr>
              <a:t>poder</a:t>
            </a:r>
            <a:r>
              <a:rPr lang="es-ES" sz="4800" b="1" dirty="0" smtClean="0">
                <a:solidFill>
                  <a:srgbClr val="002060"/>
                </a:solidFill>
              </a:rPr>
              <a:t>, su trono y autoridad (Ap. 13: 2).</a:t>
            </a:r>
          </a:p>
          <a:p>
            <a:pPr marL="742950" lvl="0" indent="-742950">
              <a:lnSpc>
                <a:spcPct val="90000"/>
              </a:lnSpc>
              <a:spcBef>
                <a:spcPts val="1000"/>
              </a:spcBef>
              <a:buFont typeface="+mj-lt"/>
              <a:buAutoNum type="arabicPeriod"/>
              <a:defRPr/>
            </a:pPr>
            <a:r>
              <a:rPr lang="es-ES" sz="4800" b="1" dirty="0" smtClean="0">
                <a:solidFill>
                  <a:srgbClr val="002060"/>
                </a:solidFill>
              </a:rPr>
              <a:t>Es un poder religioso que recibe la </a:t>
            </a:r>
            <a:r>
              <a:rPr lang="es-ES" sz="4800" b="1" dirty="0" smtClean="0">
                <a:solidFill>
                  <a:srgbClr val="FF0000"/>
                </a:solidFill>
              </a:rPr>
              <a:t>adoración</a:t>
            </a:r>
            <a:r>
              <a:rPr lang="es-ES" sz="4800" b="1" dirty="0" smtClean="0">
                <a:solidFill>
                  <a:srgbClr val="002060"/>
                </a:solidFill>
              </a:rPr>
              <a:t> de los seres humanos (Ap. 13: 8)</a:t>
            </a:r>
            <a:endParaRPr lang="es-ES" sz="4800" b="1" dirty="0" smtClean="0">
              <a:solidFill>
                <a:srgbClr val="002060"/>
              </a:solidFill>
            </a:endParaRPr>
          </a:p>
          <a:p>
            <a:pPr marL="742950" lvl="0" indent="-742950">
              <a:lnSpc>
                <a:spcPct val="90000"/>
              </a:lnSpc>
              <a:spcBef>
                <a:spcPts val="1000"/>
              </a:spcBef>
              <a:buFont typeface="+mj-lt"/>
              <a:buAutoNum type="arabicPeriod"/>
              <a:defRPr/>
            </a:pPr>
            <a:r>
              <a:rPr lang="es-DO" sz="4800" b="1" dirty="0">
                <a:solidFill>
                  <a:srgbClr val="002060"/>
                </a:solidFill>
              </a:rPr>
              <a:t>Es un poder político </a:t>
            </a:r>
            <a:r>
              <a:rPr lang="es-DO" sz="4800" b="1" dirty="0" smtClean="0">
                <a:solidFill>
                  <a:srgbClr val="002060"/>
                </a:solidFill>
              </a:rPr>
              <a:t>de alcance </a:t>
            </a:r>
            <a:r>
              <a:rPr lang="es-DO" sz="4800" b="1" dirty="0" smtClean="0">
                <a:solidFill>
                  <a:srgbClr val="FF0000"/>
                </a:solidFill>
              </a:rPr>
              <a:t>mundial</a:t>
            </a:r>
            <a:r>
              <a:rPr lang="es-DO" sz="4800" b="1" dirty="0" smtClean="0">
                <a:solidFill>
                  <a:srgbClr val="002060"/>
                </a:solidFill>
              </a:rPr>
              <a:t> (Ap. 13: 7)</a:t>
            </a:r>
          </a:p>
        </p:txBody>
      </p:sp>
    </p:spTree>
    <p:extLst>
      <p:ext uri="{BB962C8B-B14F-4D97-AF65-F5344CB8AC3E}">
        <p14:creationId xmlns:p14="http://schemas.microsoft.com/office/powerpoint/2010/main" val="3562982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2025746" y="-2921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noFill/>
          </a:ln>
          <a:effectLst/>
          <a:scene3d>
            <a:camera prst="obliqueBottomRight"/>
            <a:lightRig rig="threePt" dir="t"/>
          </a:scene3d>
          <a:sp3d extrusionH="76200" contourW="12700" prstMaterial="flat">
            <a:bevelT w="203200" prst="softRound"/>
            <a:bevelB w="127000" h="0"/>
            <a:extrusionClr>
              <a:srgbClr val="DF6613"/>
            </a:extrusionClr>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flipH="1">
            <a:off x="-62375" y="655323"/>
            <a:ext cx="3589346" cy="1938992"/>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lang="es-ES" sz="4000" dirty="0" smtClean="0">
                <a:solidFill>
                  <a:schemeClr val="bg1"/>
                </a:solidFill>
                <a:latin typeface="Bahnschrift SemiBold" panose="020B0502040204020203" pitchFamily="34" charset="0"/>
              </a:rPr>
              <a:t>La identidad de la bestia del mar</a:t>
            </a:r>
            <a:r>
              <a:rPr lang="es-DO" sz="4000" dirty="0" smtClean="0">
                <a:solidFill>
                  <a:schemeClr val="bg1"/>
                </a:solidFill>
                <a:latin typeface="Bahnschrift SemiBold" panose="020B0502040204020203" pitchFamily="34" charset="0"/>
              </a:rPr>
              <a:t>.</a:t>
            </a:r>
          </a:p>
        </p:txBody>
      </p:sp>
      <p:sp>
        <p:nvSpPr>
          <p:cNvPr id="9" name="Triángulo rectángulo 8">
            <a:extLst>
              <a:ext uri="{FF2B5EF4-FFF2-40B4-BE49-F238E27FC236}">
                <a16:creationId xmlns:a16="http://schemas.microsoft.com/office/drawing/2014/main" id="{D191B8F3-F3FD-48E0-B5F5-86492DB5B60F}"/>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anja diagonal 10">
            <a:extLst>
              <a:ext uri="{FF2B5EF4-FFF2-40B4-BE49-F238E27FC236}">
                <a16:creationId xmlns:a16="http://schemas.microsoft.com/office/drawing/2014/main" id="{FEE4F09F-1B24-4FD2-BF15-B0FB42636803}"/>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Imagen 2">
            <a:extLst>
              <a:ext uri="{FF2B5EF4-FFF2-40B4-BE49-F238E27FC236}">
                <a16:creationId xmlns:a16="http://schemas.microsoft.com/office/drawing/2014/main" id="{F4CD9AEF-713B-4EE9-A986-0042EEE72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32" y="4315305"/>
            <a:ext cx="1891169" cy="1699820"/>
          </a:xfrm>
          <a:prstGeom prst="rect">
            <a:avLst/>
          </a:prstGeom>
        </p:spPr>
      </p:pic>
      <p:sp>
        <p:nvSpPr>
          <p:cNvPr id="12" name="CuadroTexto 11">
            <a:extLst>
              <a:ext uri="{FF2B5EF4-FFF2-40B4-BE49-F238E27FC236}">
                <a16:creationId xmlns:a16="http://schemas.microsoft.com/office/drawing/2014/main" id="{2C5E7664-7BB5-477B-8BCA-18B629324263}"/>
              </a:ext>
            </a:extLst>
          </p:cNvPr>
          <p:cNvSpPr txBox="1"/>
          <p:nvPr/>
        </p:nvSpPr>
        <p:spPr>
          <a:xfrm>
            <a:off x="3916914" y="120549"/>
            <a:ext cx="7891909" cy="6145272"/>
          </a:xfrm>
          <a:prstGeom prst="rect">
            <a:avLst/>
          </a:prstGeom>
          <a:noFill/>
        </p:spPr>
        <p:txBody>
          <a:bodyPr wrap="square" rtlCol="0">
            <a:spAutoFit/>
          </a:bodyPr>
          <a:lstStyle/>
          <a:p>
            <a:pPr lvl="0">
              <a:lnSpc>
                <a:spcPct val="90000"/>
              </a:lnSpc>
              <a:spcBef>
                <a:spcPts val="1000"/>
              </a:spcBef>
              <a:defRPr/>
            </a:pPr>
            <a:r>
              <a:rPr lang="es-ES" sz="4000" b="1" u="sng" dirty="0" smtClean="0">
                <a:solidFill>
                  <a:srgbClr val="002060"/>
                </a:solidFill>
              </a:rPr>
              <a:t>Lo que hemos estudiado hoy</a:t>
            </a:r>
          </a:p>
          <a:p>
            <a:pPr marL="742950" indent="-742950">
              <a:lnSpc>
                <a:spcPct val="90000"/>
              </a:lnSpc>
              <a:spcBef>
                <a:spcPts val="1000"/>
              </a:spcBef>
              <a:buFont typeface="+mj-lt"/>
              <a:buAutoNum type="arabicPeriod" startAt="4"/>
              <a:defRPr/>
            </a:pPr>
            <a:r>
              <a:rPr lang="es-DO" sz="4000" b="1" dirty="0">
                <a:solidFill>
                  <a:srgbClr val="002060"/>
                </a:solidFill>
              </a:rPr>
              <a:t>En el pasado </a:t>
            </a:r>
            <a:r>
              <a:rPr lang="es-DO" sz="4000" b="1" dirty="0">
                <a:solidFill>
                  <a:srgbClr val="FF0000"/>
                </a:solidFill>
              </a:rPr>
              <a:t>perdió</a:t>
            </a:r>
            <a:r>
              <a:rPr lang="es-DO" sz="4000" b="1" dirty="0">
                <a:solidFill>
                  <a:srgbClr val="002060"/>
                </a:solidFill>
              </a:rPr>
              <a:t> su poder, </a:t>
            </a:r>
            <a:r>
              <a:rPr lang="es-DO" sz="4000" b="1" dirty="0">
                <a:solidFill>
                  <a:srgbClr val="FF0000"/>
                </a:solidFill>
              </a:rPr>
              <a:t>pero</a:t>
            </a:r>
            <a:r>
              <a:rPr lang="es-DO" sz="4000" b="1" dirty="0">
                <a:solidFill>
                  <a:srgbClr val="002060"/>
                </a:solidFill>
              </a:rPr>
              <a:t> ahora impone el </a:t>
            </a:r>
            <a:r>
              <a:rPr lang="es-DO" sz="4000" b="1" dirty="0">
                <a:solidFill>
                  <a:srgbClr val="FF0000"/>
                </a:solidFill>
              </a:rPr>
              <a:t>respeto y la admiración del mundo </a:t>
            </a:r>
            <a:r>
              <a:rPr lang="es-DO" sz="4000" b="1" dirty="0">
                <a:solidFill>
                  <a:srgbClr val="002060"/>
                </a:solidFill>
              </a:rPr>
              <a:t>(Ap. 13: 3)</a:t>
            </a:r>
          </a:p>
          <a:p>
            <a:pPr marL="742950" lvl="0" indent="-742950">
              <a:lnSpc>
                <a:spcPct val="90000"/>
              </a:lnSpc>
              <a:spcBef>
                <a:spcPts val="1000"/>
              </a:spcBef>
              <a:buFont typeface="+mj-lt"/>
              <a:buAutoNum type="arabicPeriod" startAt="4"/>
              <a:defRPr/>
            </a:pPr>
            <a:r>
              <a:rPr lang="es-ES" sz="4000" b="1" dirty="0" smtClean="0">
                <a:solidFill>
                  <a:srgbClr val="002060"/>
                </a:solidFill>
              </a:rPr>
              <a:t> </a:t>
            </a:r>
            <a:r>
              <a:rPr lang="es-ES" sz="4000" b="1" dirty="0" smtClean="0">
                <a:solidFill>
                  <a:srgbClr val="FF0000"/>
                </a:solidFill>
              </a:rPr>
              <a:t>Blasfema</a:t>
            </a:r>
            <a:r>
              <a:rPr lang="es-ES" sz="4000" b="1" dirty="0" smtClean="0">
                <a:solidFill>
                  <a:srgbClr val="002060"/>
                </a:solidFill>
              </a:rPr>
              <a:t> contra Dios (Ap. 13: 5)</a:t>
            </a:r>
          </a:p>
          <a:p>
            <a:pPr marL="742950" lvl="0" indent="-742950">
              <a:lnSpc>
                <a:spcPct val="90000"/>
              </a:lnSpc>
              <a:spcBef>
                <a:spcPts val="1000"/>
              </a:spcBef>
              <a:buFont typeface="+mj-lt"/>
              <a:buAutoNum type="arabicPeriod" startAt="4"/>
              <a:defRPr/>
            </a:pPr>
            <a:r>
              <a:rPr lang="es-ES" sz="4000" b="1" dirty="0" smtClean="0">
                <a:solidFill>
                  <a:srgbClr val="002060"/>
                </a:solidFill>
              </a:rPr>
              <a:t> </a:t>
            </a:r>
            <a:r>
              <a:rPr lang="es-ES" sz="4000" b="1" dirty="0" smtClean="0">
                <a:solidFill>
                  <a:srgbClr val="FF0000"/>
                </a:solidFill>
              </a:rPr>
              <a:t>Persigue</a:t>
            </a:r>
            <a:r>
              <a:rPr lang="es-ES" sz="4000" b="1" dirty="0" smtClean="0">
                <a:solidFill>
                  <a:srgbClr val="002060"/>
                </a:solidFill>
              </a:rPr>
              <a:t> al pueblo de Dios (Ap. 13: 7)</a:t>
            </a:r>
            <a:endParaRPr lang="es-ES" sz="4000" b="1" dirty="0" smtClean="0">
              <a:solidFill>
                <a:srgbClr val="002060"/>
              </a:solidFill>
            </a:endParaRPr>
          </a:p>
          <a:p>
            <a:pPr marL="742950" lvl="0" indent="-742950">
              <a:lnSpc>
                <a:spcPct val="90000"/>
              </a:lnSpc>
              <a:spcBef>
                <a:spcPts val="1000"/>
              </a:spcBef>
              <a:buFont typeface="+mj-lt"/>
              <a:buAutoNum type="arabicPeriod" startAt="4"/>
              <a:defRPr/>
            </a:pPr>
            <a:r>
              <a:rPr lang="es-DO" sz="4000" b="1" dirty="0" smtClean="0">
                <a:solidFill>
                  <a:srgbClr val="002060"/>
                </a:solidFill>
              </a:rPr>
              <a:t>Su </a:t>
            </a:r>
            <a:r>
              <a:rPr lang="es-DO" sz="4000" b="1" dirty="0" smtClean="0">
                <a:solidFill>
                  <a:srgbClr val="FF0000"/>
                </a:solidFill>
              </a:rPr>
              <a:t>dominación histórica </a:t>
            </a:r>
            <a:r>
              <a:rPr lang="es-DO" sz="4000" b="1" dirty="0" smtClean="0">
                <a:solidFill>
                  <a:srgbClr val="002060"/>
                </a:solidFill>
              </a:rPr>
              <a:t>dura 42 meses o 1260 años(Ap. 13: 5)</a:t>
            </a:r>
          </a:p>
        </p:txBody>
      </p:sp>
    </p:spTree>
    <p:extLst>
      <p:ext uri="{BB962C8B-B14F-4D97-AF65-F5344CB8AC3E}">
        <p14:creationId xmlns:p14="http://schemas.microsoft.com/office/powerpoint/2010/main" val="3194855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La identidad de la bestia del mar.</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8" y="77826"/>
            <a:ext cx="9865682" cy="7294305"/>
          </a:xfrm>
          <a:prstGeom prst="rect">
            <a:avLst/>
          </a:prstGeom>
          <a:noFill/>
        </p:spPr>
        <p:txBody>
          <a:bodyPr wrap="square" rtlCol="0">
            <a:spAutoFit/>
          </a:bodyPr>
          <a:lstStyle/>
          <a:p>
            <a:pPr>
              <a:lnSpc>
                <a:spcPct val="90000"/>
              </a:lnSpc>
              <a:defRPr/>
            </a:pPr>
            <a:r>
              <a:rPr lang="es-ES" sz="4000" b="1" dirty="0" smtClean="0">
                <a:solidFill>
                  <a:srgbClr val="0070C0"/>
                </a:solidFill>
              </a:rPr>
              <a:t>¿Es la bestia del mar la Roma en su fase religiosa o Roma Papal?</a:t>
            </a:r>
          </a:p>
          <a:p>
            <a:pPr>
              <a:lnSpc>
                <a:spcPct val="90000"/>
              </a:lnSpc>
              <a:defRPr/>
            </a:pPr>
            <a:endParaRPr lang="es-ES" sz="4000" b="1" dirty="0" smtClean="0">
              <a:solidFill>
                <a:srgbClr val="002060"/>
              </a:solidFill>
            </a:endParaRPr>
          </a:p>
          <a:p>
            <a:pPr>
              <a:lnSpc>
                <a:spcPct val="90000"/>
              </a:lnSpc>
              <a:defRPr/>
            </a:pPr>
            <a:r>
              <a:rPr lang="es-ES" sz="4000" b="1" dirty="0" smtClean="0">
                <a:solidFill>
                  <a:srgbClr val="002060"/>
                </a:solidFill>
              </a:rPr>
              <a:t>(1) </a:t>
            </a:r>
            <a:r>
              <a:rPr lang="es-ES" sz="4000" b="1" dirty="0" smtClean="0">
                <a:solidFill>
                  <a:srgbClr val="C00000"/>
                </a:solidFill>
              </a:rPr>
              <a:t>Roma papal recibió su poder de la roma imperial</a:t>
            </a:r>
            <a:r>
              <a:rPr lang="es-ES" sz="4000" b="1" dirty="0" smtClean="0">
                <a:solidFill>
                  <a:srgbClr val="002060"/>
                </a:solidFill>
              </a:rPr>
              <a:t>. “La gran Iglesia Católica no es más que el mismo Imperio Romano bautizado[…] La misma capital del antiguo imperio romano se convirtió en la capital del imperio cristiano.  El cargo de emperador romano fue heredado por el Papa” (A. </a:t>
            </a:r>
            <a:r>
              <a:rPr lang="es-ES" sz="4000" b="1" dirty="0" err="1" smtClean="0">
                <a:solidFill>
                  <a:srgbClr val="002060"/>
                </a:solidFill>
              </a:rPr>
              <a:t>Flick</a:t>
            </a:r>
            <a:r>
              <a:rPr lang="es-ES" sz="4000" b="1" dirty="0" smtClean="0">
                <a:solidFill>
                  <a:srgbClr val="002060"/>
                </a:solidFill>
              </a:rPr>
              <a:t>, </a:t>
            </a:r>
            <a:r>
              <a:rPr lang="es-ES" sz="4000" b="1" i="1" dirty="0" err="1" smtClean="0">
                <a:solidFill>
                  <a:srgbClr val="002060"/>
                </a:solidFill>
              </a:rPr>
              <a:t>The</a:t>
            </a:r>
            <a:r>
              <a:rPr lang="es-ES" sz="4000" b="1" i="1" dirty="0" smtClean="0">
                <a:solidFill>
                  <a:srgbClr val="002060"/>
                </a:solidFill>
              </a:rPr>
              <a:t> </a:t>
            </a:r>
            <a:r>
              <a:rPr lang="es-ES" sz="4000" b="1" i="1" dirty="0" err="1" smtClean="0">
                <a:solidFill>
                  <a:srgbClr val="002060"/>
                </a:solidFill>
              </a:rPr>
              <a:t>Rise</a:t>
            </a:r>
            <a:r>
              <a:rPr lang="es-ES" sz="4000" b="1" i="1" dirty="0" smtClean="0">
                <a:solidFill>
                  <a:srgbClr val="002060"/>
                </a:solidFill>
              </a:rPr>
              <a:t> of </a:t>
            </a:r>
            <a:r>
              <a:rPr lang="es-ES" sz="4000" b="1" i="1" dirty="0" err="1" smtClean="0">
                <a:solidFill>
                  <a:srgbClr val="002060"/>
                </a:solidFill>
              </a:rPr>
              <a:t>the</a:t>
            </a:r>
            <a:r>
              <a:rPr lang="es-ES" sz="4000" b="1" i="1" dirty="0" smtClean="0">
                <a:solidFill>
                  <a:srgbClr val="002060"/>
                </a:solidFill>
              </a:rPr>
              <a:t> medieval </a:t>
            </a:r>
            <a:r>
              <a:rPr lang="es-ES" sz="4000" b="1" i="1" dirty="0" err="1" smtClean="0">
                <a:solidFill>
                  <a:srgbClr val="002060"/>
                </a:solidFill>
              </a:rPr>
              <a:t>church</a:t>
            </a:r>
            <a:r>
              <a:rPr lang="es-ES" sz="4000" b="1" dirty="0" smtClean="0">
                <a:solidFill>
                  <a:srgbClr val="002060"/>
                </a:solidFill>
              </a:rPr>
              <a:t>)</a:t>
            </a:r>
          </a:p>
          <a:p>
            <a:pPr>
              <a:lnSpc>
                <a:spcPct val="90000"/>
              </a:lnSpc>
              <a:defRPr/>
            </a:pPr>
            <a:endParaRPr lang="es-ES" sz="4000" b="1" dirty="0">
              <a:solidFill>
                <a:srgbClr val="002060"/>
              </a:solidFill>
            </a:endParaRPr>
          </a:p>
          <a:p>
            <a:pPr>
              <a:lnSpc>
                <a:spcPct val="90000"/>
              </a:lnSpc>
              <a:defRPr/>
            </a:pPr>
            <a:endParaRPr lang="es-ES" sz="4000" b="1" dirty="0">
              <a:solidFill>
                <a:srgbClr val="FF0000"/>
              </a:solidFill>
            </a:endParaRPr>
          </a:p>
        </p:txBody>
      </p:sp>
    </p:spTree>
    <p:extLst>
      <p:ext uri="{BB962C8B-B14F-4D97-AF65-F5344CB8AC3E}">
        <p14:creationId xmlns:p14="http://schemas.microsoft.com/office/powerpoint/2010/main" val="3401397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La identidad de la bestia del mar.</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8" y="77826"/>
            <a:ext cx="9865682" cy="7848302"/>
          </a:xfrm>
          <a:prstGeom prst="rect">
            <a:avLst/>
          </a:prstGeom>
          <a:noFill/>
        </p:spPr>
        <p:txBody>
          <a:bodyPr wrap="square" rtlCol="0">
            <a:spAutoFit/>
          </a:bodyPr>
          <a:lstStyle/>
          <a:p>
            <a:pPr>
              <a:lnSpc>
                <a:spcPct val="90000"/>
              </a:lnSpc>
              <a:defRPr/>
            </a:pPr>
            <a:r>
              <a:rPr lang="es-ES" sz="4000" b="1" dirty="0" smtClean="0">
                <a:solidFill>
                  <a:srgbClr val="0070C0"/>
                </a:solidFill>
              </a:rPr>
              <a:t>¿Es la bestia del mar la Roma en su fase religiosa o Roma Papal?</a:t>
            </a:r>
          </a:p>
          <a:p>
            <a:pPr>
              <a:lnSpc>
                <a:spcPct val="90000"/>
              </a:lnSpc>
              <a:defRPr/>
            </a:pPr>
            <a:endParaRPr lang="es-ES" sz="4000" b="1" dirty="0" smtClean="0">
              <a:solidFill>
                <a:srgbClr val="002060"/>
              </a:solidFill>
            </a:endParaRPr>
          </a:p>
          <a:p>
            <a:pPr>
              <a:lnSpc>
                <a:spcPct val="90000"/>
              </a:lnSpc>
              <a:defRPr/>
            </a:pPr>
            <a:r>
              <a:rPr lang="es-ES" sz="4000" b="1" dirty="0" smtClean="0">
                <a:solidFill>
                  <a:srgbClr val="002060"/>
                </a:solidFill>
              </a:rPr>
              <a:t>(2) </a:t>
            </a:r>
            <a:r>
              <a:rPr lang="es-ES" sz="4000" b="1" dirty="0" smtClean="0">
                <a:solidFill>
                  <a:srgbClr val="C00000"/>
                </a:solidFill>
              </a:rPr>
              <a:t>Roma papal blasfema contra Dios</a:t>
            </a:r>
            <a:r>
              <a:rPr lang="es-ES" sz="4000" b="1" dirty="0" smtClean="0">
                <a:solidFill>
                  <a:srgbClr val="002060"/>
                </a:solidFill>
              </a:rPr>
              <a:t>. “Nosotros (los Papas) ocupamos en esta tierra el lugar de Dios Todopoderoso” (J. </a:t>
            </a:r>
            <a:r>
              <a:rPr lang="es-ES" sz="4000" b="1" dirty="0" err="1" smtClean="0">
                <a:solidFill>
                  <a:srgbClr val="002060"/>
                </a:solidFill>
              </a:rPr>
              <a:t>Deharbe</a:t>
            </a:r>
            <a:r>
              <a:rPr lang="es-ES" sz="4000" b="1" dirty="0" smtClean="0">
                <a:solidFill>
                  <a:srgbClr val="002060"/>
                </a:solidFill>
              </a:rPr>
              <a:t>, </a:t>
            </a:r>
            <a:r>
              <a:rPr lang="es-ES" sz="4000" b="1" i="1" dirty="0" smtClean="0">
                <a:solidFill>
                  <a:srgbClr val="002060"/>
                </a:solidFill>
              </a:rPr>
              <a:t>A complete </a:t>
            </a:r>
            <a:r>
              <a:rPr lang="es-ES" sz="4000" b="1" i="1" dirty="0" err="1" smtClean="0">
                <a:solidFill>
                  <a:srgbClr val="002060"/>
                </a:solidFill>
              </a:rPr>
              <a:t>Catechism</a:t>
            </a:r>
            <a:r>
              <a:rPr lang="es-ES" sz="4000" b="1" i="1" dirty="0" smtClean="0">
                <a:solidFill>
                  <a:srgbClr val="002060"/>
                </a:solidFill>
              </a:rPr>
              <a:t> of </a:t>
            </a:r>
            <a:r>
              <a:rPr lang="es-ES" sz="4000" b="1" i="1" dirty="0" err="1" smtClean="0">
                <a:solidFill>
                  <a:srgbClr val="002060"/>
                </a:solidFill>
              </a:rPr>
              <a:t>the</a:t>
            </a:r>
            <a:r>
              <a:rPr lang="es-ES" sz="4000" b="1" i="1" dirty="0" smtClean="0">
                <a:solidFill>
                  <a:srgbClr val="002060"/>
                </a:solidFill>
              </a:rPr>
              <a:t> </a:t>
            </a:r>
            <a:r>
              <a:rPr lang="es-ES" sz="4000" b="1" i="1" dirty="0" err="1" smtClean="0">
                <a:solidFill>
                  <a:srgbClr val="002060"/>
                </a:solidFill>
              </a:rPr>
              <a:t>Catholic</a:t>
            </a:r>
            <a:r>
              <a:rPr lang="es-ES" sz="4000" b="1" i="1" dirty="0" smtClean="0">
                <a:solidFill>
                  <a:srgbClr val="002060"/>
                </a:solidFill>
              </a:rPr>
              <a:t> </a:t>
            </a:r>
            <a:r>
              <a:rPr lang="es-ES" sz="4000" b="1" i="1" dirty="0" err="1" smtClean="0">
                <a:solidFill>
                  <a:srgbClr val="002060"/>
                </a:solidFill>
              </a:rPr>
              <a:t>Religion</a:t>
            </a:r>
            <a:r>
              <a:rPr lang="es-ES" sz="4000" b="1" dirty="0" smtClean="0">
                <a:solidFill>
                  <a:srgbClr val="002060"/>
                </a:solidFill>
              </a:rPr>
              <a:t>)</a:t>
            </a:r>
          </a:p>
          <a:p>
            <a:pPr>
              <a:lnSpc>
                <a:spcPct val="90000"/>
              </a:lnSpc>
              <a:defRPr/>
            </a:pPr>
            <a:r>
              <a:rPr lang="es-ES" sz="4000" b="1" dirty="0" smtClean="0">
                <a:solidFill>
                  <a:srgbClr val="002060"/>
                </a:solidFill>
              </a:rPr>
              <a:t>“El Papa no es únicamente el representante de Jesucristo, sino que es Jesucristo mismo, oculto bajo el velo de la carne” (Papa Leo XIII, </a:t>
            </a:r>
            <a:r>
              <a:rPr lang="es-ES" sz="4000" b="1" i="1" dirty="0" smtClean="0">
                <a:solidFill>
                  <a:srgbClr val="002060"/>
                </a:solidFill>
              </a:rPr>
              <a:t>Carta Encíclica, 1894</a:t>
            </a:r>
            <a:r>
              <a:rPr lang="es-ES" sz="4000" b="1" dirty="0" smtClean="0">
                <a:solidFill>
                  <a:srgbClr val="002060"/>
                </a:solidFill>
              </a:rPr>
              <a:t>)</a:t>
            </a:r>
          </a:p>
          <a:p>
            <a:pPr>
              <a:lnSpc>
                <a:spcPct val="90000"/>
              </a:lnSpc>
              <a:defRPr/>
            </a:pPr>
            <a:endParaRPr lang="es-ES" sz="4000" b="1" dirty="0">
              <a:solidFill>
                <a:srgbClr val="002060"/>
              </a:solidFill>
            </a:endParaRPr>
          </a:p>
          <a:p>
            <a:pPr>
              <a:lnSpc>
                <a:spcPct val="90000"/>
              </a:lnSpc>
              <a:defRPr/>
            </a:pPr>
            <a:endParaRPr lang="es-ES" sz="4000" b="1" dirty="0">
              <a:solidFill>
                <a:srgbClr val="FF0000"/>
              </a:solidFill>
            </a:endParaRPr>
          </a:p>
        </p:txBody>
      </p:sp>
    </p:spTree>
    <p:extLst>
      <p:ext uri="{BB962C8B-B14F-4D97-AF65-F5344CB8AC3E}">
        <p14:creationId xmlns:p14="http://schemas.microsoft.com/office/powerpoint/2010/main" val="28769117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La identidad de la bestia del mar.</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8" y="77826"/>
            <a:ext cx="9865682" cy="7848302"/>
          </a:xfrm>
          <a:prstGeom prst="rect">
            <a:avLst/>
          </a:prstGeom>
          <a:noFill/>
        </p:spPr>
        <p:txBody>
          <a:bodyPr wrap="square" rtlCol="0">
            <a:spAutoFit/>
          </a:bodyPr>
          <a:lstStyle/>
          <a:p>
            <a:pPr>
              <a:lnSpc>
                <a:spcPct val="90000"/>
              </a:lnSpc>
              <a:defRPr/>
            </a:pPr>
            <a:r>
              <a:rPr lang="es-ES" sz="4000" b="1" dirty="0" smtClean="0">
                <a:solidFill>
                  <a:srgbClr val="0070C0"/>
                </a:solidFill>
              </a:rPr>
              <a:t>¿Es la bestia del mar la Roma en su fase religiosa o Roma Papal?</a:t>
            </a:r>
          </a:p>
          <a:p>
            <a:pPr>
              <a:lnSpc>
                <a:spcPct val="90000"/>
              </a:lnSpc>
              <a:defRPr/>
            </a:pPr>
            <a:endParaRPr lang="es-ES" sz="4000" b="1" dirty="0" smtClean="0">
              <a:solidFill>
                <a:srgbClr val="002060"/>
              </a:solidFill>
            </a:endParaRPr>
          </a:p>
          <a:p>
            <a:pPr>
              <a:lnSpc>
                <a:spcPct val="90000"/>
              </a:lnSpc>
              <a:defRPr/>
            </a:pPr>
            <a:r>
              <a:rPr lang="es-ES" sz="4000" b="1" dirty="0" smtClean="0">
                <a:solidFill>
                  <a:srgbClr val="002060"/>
                </a:solidFill>
              </a:rPr>
              <a:t>(3) </a:t>
            </a:r>
            <a:r>
              <a:rPr lang="es-ES" sz="4000" b="1" dirty="0" smtClean="0">
                <a:solidFill>
                  <a:srgbClr val="C00000"/>
                </a:solidFill>
              </a:rPr>
              <a:t>Roma papal persiguió a los santos</a:t>
            </a:r>
            <a:r>
              <a:rPr lang="es-ES" sz="4000" b="1" dirty="0" smtClean="0">
                <a:solidFill>
                  <a:srgbClr val="002060"/>
                </a:solidFill>
              </a:rPr>
              <a:t>. “Que la Iglesia de Roma ha derramado más sangre inocente que cualquier otra institución que jamás haya existido en la historia de la humanidad, no es un hecho cuestionado por ningún protestante que tenga buen conocimiento de la historia” (W. </a:t>
            </a:r>
            <a:r>
              <a:rPr lang="es-ES" sz="4000" b="1" dirty="0" err="1" smtClean="0">
                <a:solidFill>
                  <a:srgbClr val="002060"/>
                </a:solidFill>
              </a:rPr>
              <a:t>Lecky</a:t>
            </a:r>
            <a:r>
              <a:rPr lang="es-ES" sz="4000" b="1" dirty="0" smtClean="0">
                <a:solidFill>
                  <a:srgbClr val="002060"/>
                </a:solidFill>
              </a:rPr>
              <a:t>, </a:t>
            </a:r>
            <a:r>
              <a:rPr lang="es-ES" sz="4000" b="1" i="1" dirty="0" err="1" smtClean="0">
                <a:solidFill>
                  <a:srgbClr val="002060"/>
                </a:solidFill>
              </a:rPr>
              <a:t>History</a:t>
            </a:r>
            <a:r>
              <a:rPr lang="es-ES" sz="4000" b="1" i="1" dirty="0" smtClean="0">
                <a:solidFill>
                  <a:srgbClr val="002060"/>
                </a:solidFill>
              </a:rPr>
              <a:t> of </a:t>
            </a:r>
            <a:r>
              <a:rPr lang="es-ES" sz="4000" b="1" i="1" dirty="0" err="1" smtClean="0">
                <a:solidFill>
                  <a:srgbClr val="002060"/>
                </a:solidFill>
              </a:rPr>
              <a:t>the</a:t>
            </a:r>
            <a:r>
              <a:rPr lang="es-ES" sz="4000" b="1" i="1" dirty="0" smtClean="0">
                <a:solidFill>
                  <a:srgbClr val="002060"/>
                </a:solidFill>
              </a:rPr>
              <a:t> </a:t>
            </a:r>
            <a:r>
              <a:rPr lang="es-ES" sz="4000" b="1" i="1" dirty="0" err="1" smtClean="0">
                <a:solidFill>
                  <a:srgbClr val="002060"/>
                </a:solidFill>
              </a:rPr>
              <a:t>rise</a:t>
            </a:r>
            <a:r>
              <a:rPr lang="es-ES" sz="4000" b="1" i="1" dirty="0" smtClean="0">
                <a:solidFill>
                  <a:srgbClr val="002060"/>
                </a:solidFill>
              </a:rPr>
              <a:t> and </a:t>
            </a:r>
            <a:r>
              <a:rPr lang="es-ES" sz="4000" b="1" i="1" dirty="0" err="1" smtClean="0">
                <a:solidFill>
                  <a:srgbClr val="002060"/>
                </a:solidFill>
              </a:rPr>
              <a:t>influence</a:t>
            </a:r>
            <a:r>
              <a:rPr lang="es-ES" sz="4000" b="1" i="1" dirty="0" smtClean="0">
                <a:solidFill>
                  <a:srgbClr val="002060"/>
                </a:solidFill>
              </a:rPr>
              <a:t> of </a:t>
            </a:r>
            <a:r>
              <a:rPr lang="es-ES" sz="4000" b="1" i="1" dirty="0" err="1" smtClean="0">
                <a:solidFill>
                  <a:srgbClr val="002060"/>
                </a:solidFill>
              </a:rPr>
              <a:t>the</a:t>
            </a:r>
            <a:r>
              <a:rPr lang="es-ES" sz="4000" b="1" i="1" dirty="0" smtClean="0">
                <a:solidFill>
                  <a:srgbClr val="002060"/>
                </a:solidFill>
              </a:rPr>
              <a:t> </a:t>
            </a:r>
            <a:r>
              <a:rPr lang="es-ES" sz="4000" b="1" i="1" dirty="0" err="1" smtClean="0">
                <a:solidFill>
                  <a:srgbClr val="002060"/>
                </a:solidFill>
              </a:rPr>
              <a:t>spirit</a:t>
            </a:r>
            <a:r>
              <a:rPr lang="es-ES" sz="4000" b="1" i="1" dirty="0" smtClean="0">
                <a:solidFill>
                  <a:srgbClr val="002060"/>
                </a:solidFill>
              </a:rPr>
              <a:t> of </a:t>
            </a:r>
            <a:r>
              <a:rPr lang="es-ES" sz="4000" b="1" i="1" dirty="0" err="1" smtClean="0">
                <a:solidFill>
                  <a:srgbClr val="002060"/>
                </a:solidFill>
              </a:rPr>
              <a:t>racionalism</a:t>
            </a:r>
            <a:r>
              <a:rPr lang="es-ES" sz="4000" b="1" i="1" dirty="0" smtClean="0">
                <a:solidFill>
                  <a:srgbClr val="002060"/>
                </a:solidFill>
              </a:rPr>
              <a:t> in </a:t>
            </a:r>
            <a:r>
              <a:rPr lang="es-ES" sz="4000" b="1" i="1" dirty="0" err="1" smtClean="0">
                <a:solidFill>
                  <a:srgbClr val="002060"/>
                </a:solidFill>
              </a:rPr>
              <a:t>Europe</a:t>
            </a:r>
            <a:r>
              <a:rPr lang="es-ES" sz="4000" b="1" i="1" dirty="0" smtClean="0">
                <a:solidFill>
                  <a:srgbClr val="002060"/>
                </a:solidFill>
              </a:rPr>
              <a:t>)</a:t>
            </a:r>
            <a:r>
              <a:rPr lang="es-ES" sz="4000" b="1" dirty="0" smtClean="0">
                <a:solidFill>
                  <a:srgbClr val="002060"/>
                </a:solidFill>
              </a:rPr>
              <a:t>)</a:t>
            </a:r>
          </a:p>
          <a:p>
            <a:pPr>
              <a:lnSpc>
                <a:spcPct val="90000"/>
              </a:lnSpc>
              <a:defRPr/>
            </a:pPr>
            <a:endParaRPr lang="es-ES" sz="4000" b="1" dirty="0">
              <a:solidFill>
                <a:srgbClr val="002060"/>
              </a:solidFill>
            </a:endParaRPr>
          </a:p>
          <a:p>
            <a:pPr>
              <a:lnSpc>
                <a:spcPct val="90000"/>
              </a:lnSpc>
              <a:defRPr/>
            </a:pPr>
            <a:endParaRPr lang="es-ES" sz="4000" b="1" dirty="0">
              <a:solidFill>
                <a:srgbClr val="FF0000"/>
              </a:solidFill>
            </a:endParaRPr>
          </a:p>
        </p:txBody>
      </p:sp>
    </p:spTree>
    <p:extLst>
      <p:ext uri="{BB962C8B-B14F-4D97-AF65-F5344CB8AC3E}">
        <p14:creationId xmlns:p14="http://schemas.microsoft.com/office/powerpoint/2010/main" val="906444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La identidad de la bestia del mar.</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8" y="77826"/>
            <a:ext cx="9865682" cy="6186309"/>
          </a:xfrm>
          <a:prstGeom prst="rect">
            <a:avLst/>
          </a:prstGeom>
          <a:noFill/>
        </p:spPr>
        <p:txBody>
          <a:bodyPr wrap="square" rtlCol="0">
            <a:spAutoFit/>
          </a:bodyPr>
          <a:lstStyle/>
          <a:p>
            <a:pPr>
              <a:lnSpc>
                <a:spcPct val="90000"/>
              </a:lnSpc>
              <a:defRPr/>
            </a:pPr>
            <a:r>
              <a:rPr lang="es-ES" sz="4000" b="1" dirty="0" smtClean="0">
                <a:solidFill>
                  <a:srgbClr val="0070C0"/>
                </a:solidFill>
              </a:rPr>
              <a:t>¿Es la bestia del mar la Roma en su fase religiosa o Roma Papal?</a:t>
            </a:r>
          </a:p>
          <a:p>
            <a:pPr>
              <a:lnSpc>
                <a:spcPct val="90000"/>
              </a:lnSpc>
              <a:defRPr/>
            </a:pPr>
            <a:endParaRPr lang="es-ES" sz="4000" b="1" dirty="0" smtClean="0">
              <a:solidFill>
                <a:srgbClr val="002060"/>
              </a:solidFill>
            </a:endParaRPr>
          </a:p>
          <a:p>
            <a:pPr>
              <a:lnSpc>
                <a:spcPct val="90000"/>
              </a:lnSpc>
              <a:defRPr/>
            </a:pPr>
            <a:r>
              <a:rPr lang="es-ES" sz="4000" b="1" dirty="0" smtClean="0">
                <a:solidFill>
                  <a:srgbClr val="002060"/>
                </a:solidFill>
              </a:rPr>
              <a:t>(4) </a:t>
            </a:r>
            <a:r>
              <a:rPr lang="es-ES" sz="4000" b="1" dirty="0" smtClean="0">
                <a:solidFill>
                  <a:srgbClr val="C00000"/>
                </a:solidFill>
              </a:rPr>
              <a:t>La Roma Papal tuvo un periodo de dominación de 1260 años</a:t>
            </a:r>
            <a:r>
              <a:rPr lang="es-ES" sz="4000" b="1" dirty="0" smtClean="0">
                <a:solidFill>
                  <a:srgbClr val="002060"/>
                </a:solidFill>
              </a:rPr>
              <a:t>. El tiempo de reinado político del Papado inició en el año 538 d.C. y culminó en el año  1798 d.C. Este periodo es un cumplimiento exacto de los 1260 años proféticos.</a:t>
            </a:r>
          </a:p>
          <a:p>
            <a:pPr>
              <a:lnSpc>
                <a:spcPct val="90000"/>
              </a:lnSpc>
              <a:defRPr/>
            </a:pPr>
            <a:endParaRPr lang="es-ES" sz="4000" b="1" dirty="0">
              <a:solidFill>
                <a:srgbClr val="002060"/>
              </a:solidFill>
            </a:endParaRPr>
          </a:p>
          <a:p>
            <a:pPr>
              <a:lnSpc>
                <a:spcPct val="90000"/>
              </a:lnSpc>
              <a:defRPr/>
            </a:pPr>
            <a:endParaRPr lang="es-ES" sz="4000" b="1" dirty="0">
              <a:solidFill>
                <a:srgbClr val="FF0000"/>
              </a:solidFill>
            </a:endParaRPr>
          </a:p>
        </p:txBody>
      </p:sp>
    </p:spTree>
    <p:extLst>
      <p:ext uri="{BB962C8B-B14F-4D97-AF65-F5344CB8AC3E}">
        <p14:creationId xmlns:p14="http://schemas.microsoft.com/office/powerpoint/2010/main" val="2346047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954107"/>
          </a:xfrm>
          <a:prstGeom prst="rect">
            <a:avLst/>
          </a:prstGeom>
          <a:noFill/>
        </p:spPr>
        <p:txBody>
          <a:bodyPr wrap="square" rtlCol="0">
            <a:spAutoFit/>
          </a:bodyPr>
          <a:lstStyle/>
          <a:p>
            <a:pPr algn="ctr"/>
            <a:r>
              <a:rPr lang="es-ES" sz="2800" dirty="0">
                <a:solidFill>
                  <a:schemeClr val="bg1"/>
                </a:solidFill>
                <a:latin typeface="Britannic Bold" panose="020B0903060703020204" pitchFamily="34" charset="0"/>
              </a:rPr>
              <a:t> </a:t>
            </a:r>
            <a:r>
              <a:rPr lang="es-ES" sz="2800" dirty="0" smtClean="0">
                <a:solidFill>
                  <a:schemeClr val="bg1"/>
                </a:solidFill>
                <a:latin typeface="Britannic Bold" panose="020B0903060703020204" pitchFamily="34" charset="0"/>
              </a:rPr>
              <a:t>Descripción de la bestia.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925086" y="623129"/>
            <a:ext cx="8483446" cy="5330690"/>
          </a:xfrm>
          <a:prstGeom prst="rect">
            <a:avLst/>
          </a:prstGeom>
          <a:noFill/>
        </p:spPr>
        <p:txBody>
          <a:bodyPr wrap="square" rtlCol="0">
            <a:spAutoFit/>
          </a:bodyPr>
          <a:lstStyle/>
          <a:p>
            <a:pPr lvl="0">
              <a:lnSpc>
                <a:spcPct val="90000"/>
              </a:lnSpc>
              <a:spcBef>
                <a:spcPts val="1000"/>
              </a:spcBef>
              <a:defRPr/>
            </a:pPr>
            <a:r>
              <a:rPr lang="es-ES" sz="3600" b="1" dirty="0" err="1" smtClean="0">
                <a:solidFill>
                  <a:srgbClr val="FF0000"/>
                </a:solidFill>
              </a:rPr>
              <a:t>Dn</a:t>
            </a:r>
            <a:r>
              <a:rPr lang="es-ES" sz="3600" b="1" dirty="0" smtClean="0">
                <a:solidFill>
                  <a:srgbClr val="FF0000"/>
                </a:solidFill>
              </a:rPr>
              <a:t>. 7: 2-3</a:t>
            </a:r>
            <a:endParaRPr lang="es-ES" sz="3600" b="1" dirty="0">
              <a:solidFill>
                <a:srgbClr val="FF0000"/>
              </a:solidFill>
            </a:endParaRPr>
          </a:p>
          <a:p>
            <a:r>
              <a:rPr lang="es-ES" sz="4400" dirty="0">
                <a:solidFill>
                  <a:srgbClr val="002060"/>
                </a:solidFill>
                <a:latin typeface="system-ui"/>
              </a:rPr>
              <a:t>Daniel dijo: Miraba yo en mi visión de noche, y he aquí que los cuatro vientos del cielo </a:t>
            </a:r>
            <a:r>
              <a:rPr lang="es-ES" sz="4400" dirty="0">
                <a:solidFill>
                  <a:srgbClr val="DF6613"/>
                </a:solidFill>
                <a:latin typeface="system-ui"/>
              </a:rPr>
              <a:t>combatían</a:t>
            </a:r>
            <a:r>
              <a:rPr lang="es-ES" sz="4400" dirty="0">
                <a:solidFill>
                  <a:srgbClr val="002060"/>
                </a:solidFill>
                <a:latin typeface="system-ui"/>
              </a:rPr>
              <a:t> en el gran </a:t>
            </a:r>
            <a:r>
              <a:rPr lang="es-ES" sz="4400" dirty="0" smtClean="0">
                <a:solidFill>
                  <a:srgbClr val="DF6613"/>
                </a:solidFill>
                <a:latin typeface="system-ui"/>
              </a:rPr>
              <a:t>mar</a:t>
            </a:r>
            <a:r>
              <a:rPr lang="es-ES" sz="4400" dirty="0" smtClean="0">
                <a:solidFill>
                  <a:srgbClr val="002060"/>
                </a:solidFill>
                <a:latin typeface="system-ui"/>
              </a:rPr>
              <a:t>. Y </a:t>
            </a:r>
            <a:r>
              <a:rPr lang="es-ES" sz="4400" dirty="0">
                <a:solidFill>
                  <a:srgbClr val="002060"/>
                </a:solidFill>
                <a:latin typeface="system-ui"/>
              </a:rPr>
              <a:t>cuatro </a:t>
            </a:r>
            <a:r>
              <a:rPr lang="es-ES" sz="4400" dirty="0">
                <a:solidFill>
                  <a:srgbClr val="DF6613"/>
                </a:solidFill>
                <a:latin typeface="system-ui"/>
              </a:rPr>
              <a:t>bestias</a:t>
            </a:r>
            <a:r>
              <a:rPr lang="es-ES" sz="4400" dirty="0">
                <a:solidFill>
                  <a:srgbClr val="002060"/>
                </a:solidFill>
                <a:latin typeface="system-ui"/>
              </a:rPr>
              <a:t> grandes, diferentes la una de la otra, subían del </a:t>
            </a:r>
            <a:r>
              <a:rPr lang="es-ES" sz="4400" dirty="0">
                <a:solidFill>
                  <a:srgbClr val="DF6613"/>
                </a:solidFill>
                <a:latin typeface="system-ui"/>
              </a:rPr>
              <a:t>mar</a:t>
            </a:r>
            <a:r>
              <a:rPr lang="es-ES" sz="4400" dirty="0">
                <a:solidFill>
                  <a:srgbClr val="002060"/>
                </a:solidFill>
                <a:latin typeface="system-ui"/>
              </a:rPr>
              <a:t>.</a:t>
            </a:r>
            <a:endParaRPr lang="es-ES" sz="4400" dirty="0">
              <a:solidFill>
                <a:srgbClr val="002060"/>
              </a:solidFill>
              <a:latin typeface="system-ui"/>
            </a:endParaRPr>
          </a:p>
        </p:txBody>
      </p:sp>
    </p:spTree>
    <p:extLst>
      <p:ext uri="{BB962C8B-B14F-4D97-AF65-F5344CB8AC3E}">
        <p14:creationId xmlns:p14="http://schemas.microsoft.com/office/powerpoint/2010/main" val="38666087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1569660"/>
          </a:xfrm>
          <a:prstGeom prst="rect">
            <a:avLst/>
          </a:prstGeom>
          <a:noFill/>
        </p:spPr>
        <p:txBody>
          <a:bodyPr wrap="square" rtlCol="0">
            <a:spAutoFit/>
          </a:bodyPr>
          <a:lstStyle/>
          <a:p>
            <a:pPr algn="ctr"/>
            <a:r>
              <a:rPr lang="es-ES" sz="3200" dirty="0" smtClean="0">
                <a:solidFill>
                  <a:schemeClr val="bg1"/>
                </a:solidFill>
                <a:latin typeface="Britannic Bold" panose="020B0903060703020204" pitchFamily="34" charset="0"/>
              </a:rPr>
              <a:t>La identidad de la bestia del mar.</a:t>
            </a:r>
            <a:endParaRPr lang="es-ES" sz="32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326318" y="77826"/>
            <a:ext cx="9865682" cy="6684907"/>
          </a:xfrm>
          <a:prstGeom prst="rect">
            <a:avLst/>
          </a:prstGeom>
          <a:noFill/>
        </p:spPr>
        <p:txBody>
          <a:bodyPr wrap="square" rtlCol="0">
            <a:spAutoFit/>
          </a:bodyPr>
          <a:lstStyle/>
          <a:p>
            <a:pPr>
              <a:lnSpc>
                <a:spcPct val="90000"/>
              </a:lnSpc>
              <a:defRPr/>
            </a:pPr>
            <a:r>
              <a:rPr lang="es-ES" sz="3600" b="1" dirty="0" smtClean="0">
                <a:solidFill>
                  <a:srgbClr val="002060"/>
                </a:solidFill>
              </a:rPr>
              <a:t>(5) </a:t>
            </a:r>
            <a:r>
              <a:rPr lang="es-ES" sz="3600" b="1" dirty="0" smtClean="0">
                <a:solidFill>
                  <a:srgbClr val="C00000"/>
                </a:solidFill>
              </a:rPr>
              <a:t>El poder religioso romano perdió su poder pero volverá a recuperarlo</a:t>
            </a:r>
            <a:r>
              <a:rPr lang="es-ES" sz="4000" b="1" dirty="0" smtClean="0">
                <a:solidFill>
                  <a:srgbClr val="002060"/>
                </a:solidFill>
              </a:rPr>
              <a:t>. </a:t>
            </a:r>
            <a:r>
              <a:rPr lang="es-ES" sz="3600" b="1" dirty="0" smtClean="0">
                <a:solidFill>
                  <a:srgbClr val="002060"/>
                </a:solidFill>
              </a:rPr>
              <a:t>La herida mortal tuvo cumplimiento en 1798, cuando el ejército francés, liderado por el general </a:t>
            </a:r>
            <a:r>
              <a:rPr lang="es-ES" sz="3600" b="1" dirty="0" err="1" smtClean="0">
                <a:solidFill>
                  <a:srgbClr val="002060"/>
                </a:solidFill>
              </a:rPr>
              <a:t>Berthier</a:t>
            </a:r>
            <a:r>
              <a:rPr lang="es-ES" sz="3600" b="1" dirty="0" smtClean="0">
                <a:solidFill>
                  <a:srgbClr val="002060"/>
                </a:solidFill>
              </a:rPr>
              <a:t>, entró a Roma y declaró que había terminado el poder político del Papa y lo llevó a Francia, donde murió poco tiempo después. La profecía revela que la “herida” sanará completamente cuando el papado recupere todo su poder político y la capacidad de incidir nuevamente sobre el poder civil para imponer sus dogmas y perseguir a los disidentes o “herejes”.  De hecho, ya vemos su influencia política y religiosa  hoy en día</a:t>
            </a:r>
            <a:r>
              <a:rPr lang="es-ES" sz="4000" b="1" dirty="0" smtClean="0">
                <a:solidFill>
                  <a:srgbClr val="002060"/>
                </a:solidFill>
              </a:rPr>
              <a:t>.</a:t>
            </a:r>
            <a:endParaRPr lang="es-ES" sz="3600" b="1" dirty="0" smtClean="0">
              <a:solidFill>
                <a:srgbClr val="002060"/>
              </a:solidFill>
            </a:endParaRPr>
          </a:p>
        </p:txBody>
      </p:sp>
    </p:spTree>
    <p:extLst>
      <p:ext uri="{BB962C8B-B14F-4D97-AF65-F5344CB8AC3E}">
        <p14:creationId xmlns:p14="http://schemas.microsoft.com/office/powerpoint/2010/main" val="30707261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525952" y="1274333"/>
            <a:ext cx="7217003" cy="4075611"/>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800" dirty="0" smtClean="0">
                <a:solidFill>
                  <a:schemeClr val="bg1"/>
                </a:solidFill>
                <a:latin typeface="+mn-lt"/>
              </a:rPr>
              <a:t>Aunque el libro de Apocalipsis revela que la crisis final será de magnitud asombrosa y universal, Dios no desamparará a su pueblo. </a:t>
            </a:r>
            <a:endParaRPr lang="es-ES" sz="48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3422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525952" y="888274"/>
            <a:ext cx="7217003" cy="4806438"/>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800" dirty="0" err="1" smtClean="0">
                <a:solidFill>
                  <a:srgbClr val="FFFF00"/>
                </a:solidFill>
                <a:latin typeface="+mn-lt"/>
              </a:rPr>
              <a:t>Lc</a:t>
            </a:r>
            <a:r>
              <a:rPr lang="es-ES" sz="4800" dirty="0" smtClean="0">
                <a:solidFill>
                  <a:srgbClr val="FFFF00"/>
                </a:solidFill>
                <a:latin typeface="+mn-lt"/>
              </a:rPr>
              <a:t>. 21: 17-19 </a:t>
            </a:r>
          </a:p>
          <a:p>
            <a:pPr lvl="0" algn="l">
              <a:spcBef>
                <a:spcPts val="1000"/>
              </a:spcBef>
              <a:defRPr/>
            </a:pPr>
            <a:r>
              <a:rPr lang="es-ES" sz="4800" i="1" dirty="0" smtClean="0">
                <a:solidFill>
                  <a:schemeClr val="bg1"/>
                </a:solidFill>
                <a:latin typeface="+mn-lt"/>
              </a:rPr>
              <a:t>y </a:t>
            </a:r>
            <a:r>
              <a:rPr lang="es-ES" sz="4800" i="1" dirty="0">
                <a:solidFill>
                  <a:schemeClr val="bg1"/>
                </a:solidFill>
                <a:latin typeface="+mn-lt"/>
              </a:rPr>
              <a:t>seréis aborrecidos de todos por causa de mi </a:t>
            </a:r>
            <a:r>
              <a:rPr lang="es-ES" sz="4800" i="1" dirty="0" smtClean="0">
                <a:solidFill>
                  <a:schemeClr val="bg1"/>
                </a:solidFill>
                <a:latin typeface="+mn-lt"/>
              </a:rPr>
              <a:t>nombre. Pero </a:t>
            </a:r>
            <a:r>
              <a:rPr lang="es-ES" sz="4800" i="1" dirty="0">
                <a:solidFill>
                  <a:schemeClr val="bg1"/>
                </a:solidFill>
                <a:latin typeface="+mn-lt"/>
              </a:rPr>
              <a:t>ni un cabello de vuestra cabeza </a:t>
            </a:r>
            <a:r>
              <a:rPr lang="es-ES" sz="4800" i="1" dirty="0" smtClean="0">
                <a:solidFill>
                  <a:schemeClr val="bg1"/>
                </a:solidFill>
                <a:latin typeface="+mn-lt"/>
              </a:rPr>
              <a:t>perecerá. Con </a:t>
            </a:r>
            <a:r>
              <a:rPr lang="es-ES" sz="4800" i="1" dirty="0">
                <a:solidFill>
                  <a:schemeClr val="bg1"/>
                </a:solidFill>
                <a:latin typeface="+mn-lt"/>
              </a:rPr>
              <a:t>vuestra paciencia ganaréis vuestras almas.</a:t>
            </a:r>
            <a:endParaRPr lang="es-ES" sz="4800" i="1"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3461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3"/>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B496B7EF-74EE-4529-A2C4-98C944E24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45" y="-1781382"/>
            <a:ext cx="11253631" cy="747609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525952" y="1274333"/>
            <a:ext cx="7520032" cy="4075611"/>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dirty="0" smtClean="0">
                <a:solidFill>
                  <a:schemeClr val="bg1"/>
                </a:solidFill>
                <a:latin typeface="+mn-lt"/>
              </a:rPr>
              <a:t>La </a:t>
            </a:r>
            <a:r>
              <a:rPr lang="es-ES" dirty="0" smtClean="0">
                <a:solidFill>
                  <a:srgbClr val="FFFF00"/>
                </a:solidFill>
                <a:latin typeface="+mn-lt"/>
              </a:rPr>
              <a:t>adoración</a:t>
            </a:r>
            <a:r>
              <a:rPr lang="es-ES" dirty="0" smtClean="0">
                <a:solidFill>
                  <a:schemeClr val="bg1"/>
                </a:solidFill>
                <a:latin typeface="+mn-lt"/>
              </a:rPr>
              <a:t> fue el centro mismo de la contienda en el cielo (Ap. 12) y será el tema central en los últimos días (Ap. 13). </a:t>
            </a:r>
            <a:endParaRPr lang="es-ES"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8240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4" name="Imagen 3">
            <a:extLst>
              <a:ext uri="{FF2B5EF4-FFF2-40B4-BE49-F238E27FC236}">
                <a16:creationId xmlns:a16="http://schemas.microsoft.com/office/drawing/2014/main" id="{9BFB0982-7E8A-4CA5-99D2-ADC0CBA4E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03" y="-1528555"/>
            <a:ext cx="10562887" cy="7178723"/>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624231" y="1235333"/>
            <a:ext cx="7083266" cy="408676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1000"/>
              </a:spcBef>
              <a:defRPr/>
            </a:pPr>
            <a:r>
              <a:rPr lang="es-ES" sz="4400" b="1" dirty="0" smtClean="0">
                <a:solidFill>
                  <a:schemeClr val="bg1"/>
                </a:solidFill>
              </a:rPr>
              <a:t>¿Y tú, </a:t>
            </a:r>
            <a:r>
              <a:rPr lang="es-ES" sz="4400" b="1" dirty="0" smtClean="0">
                <a:solidFill>
                  <a:srgbClr val="FFFF00"/>
                </a:solidFill>
              </a:rPr>
              <a:t>a quién rendirás tu adoración</a:t>
            </a:r>
            <a:r>
              <a:rPr lang="es-ES" sz="4400" b="1" dirty="0" smtClean="0">
                <a:solidFill>
                  <a:schemeClr val="bg1"/>
                </a:solidFill>
              </a:rPr>
              <a:t>? ¿A la bestia que surge del mar, que suplanta la obra de Jesucristo, o al Dios eterno, creador de los cielos y la tierra?</a:t>
            </a:r>
            <a:endParaRPr lang="es-ES" sz="4400" b="1" dirty="0">
              <a:solidFill>
                <a:schemeClr val="bg1"/>
              </a:solidFill>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8421050" y="3070386"/>
            <a:ext cx="25564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libri" panose="020F0502020204030204"/>
                <a:ea typeface="+mn-ea"/>
                <a:cs typeface="+mn-cs"/>
              </a:rPr>
              <a:t>Aplica</a:t>
            </a: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 a </a:t>
            </a:r>
            <a:r>
              <a:rPr kumimoji="0" lang="en-US" sz="4800" b="1" i="0" u="none" strike="noStrike" kern="1200" cap="none" spc="0" normalizeH="0" baseline="0" noProof="0" dirty="0" err="1">
                <a:ln>
                  <a:noFill/>
                </a:ln>
                <a:solidFill>
                  <a:prstClr val="white"/>
                </a:solidFill>
                <a:effectLst/>
                <a:uLnTx/>
                <a:uFillTx/>
                <a:latin typeface="Calibri" panose="020F0502020204030204"/>
                <a:ea typeface="+mn-ea"/>
                <a:cs typeface="+mn-cs"/>
              </a:rPr>
              <a:t>tu</a:t>
            </a:r>
            <a:r>
              <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prstClr val="white"/>
                </a:solidFill>
                <a:effectLst/>
                <a:uLnTx/>
                <a:uFillTx/>
                <a:latin typeface="Calibri" panose="020F0502020204030204"/>
                <a:ea typeface="+mn-ea"/>
                <a:cs typeface="+mn-cs"/>
              </a:rPr>
              <a:t>vida</a:t>
            </a: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895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6626"/>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954107"/>
          </a:xfrm>
          <a:prstGeom prst="rect">
            <a:avLst/>
          </a:prstGeom>
          <a:noFill/>
        </p:spPr>
        <p:txBody>
          <a:bodyPr wrap="square" rtlCol="0">
            <a:spAutoFit/>
          </a:bodyPr>
          <a:lstStyle/>
          <a:p>
            <a:pPr algn="ctr"/>
            <a:r>
              <a:rPr lang="es-ES" sz="2800" dirty="0">
                <a:solidFill>
                  <a:schemeClr val="bg1"/>
                </a:solidFill>
                <a:latin typeface="Britannic Bold" panose="020B0903060703020204" pitchFamily="34" charset="0"/>
              </a:rPr>
              <a:t> </a:t>
            </a:r>
            <a:r>
              <a:rPr lang="es-ES" sz="2800" dirty="0" smtClean="0">
                <a:solidFill>
                  <a:schemeClr val="bg1"/>
                </a:solidFill>
                <a:latin typeface="Britannic Bold" panose="020B0903060703020204" pitchFamily="34" charset="0"/>
              </a:rPr>
              <a:t>Descripción de la bestia.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670772" y="138682"/>
            <a:ext cx="8483446" cy="6099106"/>
          </a:xfrm>
          <a:prstGeom prst="rect">
            <a:avLst/>
          </a:prstGeom>
          <a:noFill/>
        </p:spPr>
        <p:txBody>
          <a:bodyPr wrap="square" rtlCol="0">
            <a:spAutoFit/>
          </a:bodyPr>
          <a:lstStyle/>
          <a:p>
            <a:pPr>
              <a:lnSpc>
                <a:spcPct val="90000"/>
              </a:lnSpc>
              <a:spcBef>
                <a:spcPts val="1000"/>
              </a:spcBef>
              <a:defRPr/>
            </a:pPr>
            <a:r>
              <a:rPr lang="es-ES" sz="3600" b="1" dirty="0" smtClean="0">
                <a:solidFill>
                  <a:srgbClr val="0070C0"/>
                </a:solidFill>
              </a:rPr>
              <a:t>Los elementos descritos en Daniel muestran un paralelo con el relato de la creación, donde había caos, al igual que en </a:t>
            </a:r>
            <a:r>
              <a:rPr lang="es-ES" sz="3600" b="1" dirty="0" err="1" smtClean="0">
                <a:solidFill>
                  <a:srgbClr val="0070C0"/>
                </a:solidFill>
              </a:rPr>
              <a:t>Dn</a:t>
            </a:r>
            <a:r>
              <a:rPr lang="es-ES" sz="3600" b="1" dirty="0" smtClean="0">
                <a:solidFill>
                  <a:srgbClr val="0070C0"/>
                </a:solidFill>
              </a:rPr>
              <a:t>. 7: 2</a:t>
            </a:r>
            <a:endParaRPr lang="es-ES" sz="3600" b="1" dirty="0">
              <a:solidFill>
                <a:srgbClr val="0070C0"/>
              </a:solidFill>
            </a:endParaRPr>
          </a:p>
          <a:p>
            <a:pPr lvl="0">
              <a:lnSpc>
                <a:spcPct val="90000"/>
              </a:lnSpc>
              <a:spcBef>
                <a:spcPts val="1000"/>
              </a:spcBef>
              <a:defRPr/>
            </a:pPr>
            <a:r>
              <a:rPr lang="es-ES" sz="3600" b="1" dirty="0" err="1" smtClean="0">
                <a:solidFill>
                  <a:srgbClr val="FF0000"/>
                </a:solidFill>
              </a:rPr>
              <a:t>Gn</a:t>
            </a:r>
            <a:r>
              <a:rPr lang="es-ES" sz="3600" b="1" dirty="0" smtClean="0">
                <a:solidFill>
                  <a:srgbClr val="FF0000"/>
                </a:solidFill>
              </a:rPr>
              <a:t>. 1: 2</a:t>
            </a:r>
            <a:endParaRPr lang="es-ES" sz="3600" b="1" dirty="0">
              <a:solidFill>
                <a:srgbClr val="FF0000"/>
              </a:solidFill>
            </a:endParaRPr>
          </a:p>
          <a:p>
            <a:r>
              <a:rPr lang="es-ES" sz="4400" dirty="0">
                <a:solidFill>
                  <a:srgbClr val="002060"/>
                </a:solidFill>
                <a:latin typeface="system-ui"/>
              </a:rPr>
              <a:t>Y la tierra estaba </a:t>
            </a:r>
            <a:r>
              <a:rPr lang="es-ES" sz="4400" dirty="0">
                <a:solidFill>
                  <a:srgbClr val="DF6613"/>
                </a:solidFill>
                <a:latin typeface="system-ui"/>
              </a:rPr>
              <a:t>desordenada y vacía</a:t>
            </a:r>
            <a:r>
              <a:rPr lang="es-ES" sz="4400" dirty="0">
                <a:solidFill>
                  <a:srgbClr val="002060"/>
                </a:solidFill>
                <a:latin typeface="system-ui"/>
              </a:rPr>
              <a:t>, y las tinieblas estaban sobre la faz del abismo, y el Espíritu de Dios se movía sobre la faz de las </a:t>
            </a:r>
            <a:r>
              <a:rPr lang="es-ES" sz="4400" dirty="0" smtClean="0">
                <a:solidFill>
                  <a:srgbClr val="DF6613"/>
                </a:solidFill>
                <a:latin typeface="system-ui"/>
              </a:rPr>
              <a:t>aguas</a:t>
            </a:r>
            <a:r>
              <a:rPr lang="es-ES" sz="4400" dirty="0" smtClean="0">
                <a:solidFill>
                  <a:srgbClr val="002060"/>
                </a:solidFill>
                <a:latin typeface="system-ui"/>
              </a:rPr>
              <a:t>.</a:t>
            </a:r>
            <a:endParaRPr lang="es-ES" sz="4400" dirty="0">
              <a:solidFill>
                <a:srgbClr val="002060"/>
              </a:solidFill>
              <a:latin typeface="system-ui"/>
            </a:endParaRPr>
          </a:p>
        </p:txBody>
      </p:sp>
    </p:spTree>
    <p:extLst>
      <p:ext uri="{BB962C8B-B14F-4D97-AF65-F5344CB8AC3E}">
        <p14:creationId xmlns:p14="http://schemas.microsoft.com/office/powerpoint/2010/main" val="2218180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272960" y="1074917"/>
            <a:ext cx="8124295" cy="4596318"/>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sz="4400" dirty="0" smtClean="0">
                <a:solidFill>
                  <a:schemeClr val="bg1"/>
                </a:solidFill>
                <a:latin typeface="+mn-lt"/>
              </a:rPr>
              <a:t>El </a:t>
            </a:r>
            <a:r>
              <a:rPr lang="es-ES" sz="4400" dirty="0" smtClean="0">
                <a:solidFill>
                  <a:srgbClr val="FFFF00"/>
                </a:solidFill>
                <a:latin typeface="+mn-lt"/>
              </a:rPr>
              <a:t>caos</a:t>
            </a:r>
            <a:r>
              <a:rPr lang="es-ES" sz="4400" dirty="0" smtClean="0">
                <a:solidFill>
                  <a:schemeClr val="bg1"/>
                </a:solidFill>
                <a:latin typeface="+mn-lt"/>
              </a:rPr>
              <a:t> y </a:t>
            </a:r>
            <a:r>
              <a:rPr lang="es-ES" sz="4400" dirty="0" smtClean="0">
                <a:solidFill>
                  <a:srgbClr val="FFFF00"/>
                </a:solidFill>
                <a:latin typeface="+mn-lt"/>
              </a:rPr>
              <a:t>desorden</a:t>
            </a:r>
            <a:r>
              <a:rPr lang="es-ES" sz="4400" dirty="0" smtClean="0">
                <a:solidFill>
                  <a:schemeClr val="bg1"/>
                </a:solidFill>
                <a:latin typeface="+mn-lt"/>
              </a:rPr>
              <a:t> descritos en </a:t>
            </a:r>
            <a:r>
              <a:rPr lang="es-ES" sz="4400" dirty="0" err="1" smtClean="0">
                <a:solidFill>
                  <a:schemeClr val="bg1"/>
                </a:solidFill>
                <a:latin typeface="+mn-lt"/>
              </a:rPr>
              <a:t>Dn</a:t>
            </a:r>
            <a:r>
              <a:rPr lang="es-ES" sz="4400" dirty="0" smtClean="0">
                <a:solidFill>
                  <a:schemeClr val="bg1"/>
                </a:solidFill>
                <a:latin typeface="+mn-lt"/>
              </a:rPr>
              <a:t>. y </a:t>
            </a:r>
            <a:r>
              <a:rPr lang="es-ES" sz="4400" dirty="0" err="1" smtClean="0">
                <a:solidFill>
                  <a:schemeClr val="bg1"/>
                </a:solidFill>
                <a:latin typeface="+mn-lt"/>
              </a:rPr>
              <a:t>Gn</a:t>
            </a:r>
            <a:r>
              <a:rPr lang="es-ES" sz="4400" dirty="0" smtClean="0">
                <a:solidFill>
                  <a:schemeClr val="bg1"/>
                </a:solidFill>
                <a:latin typeface="+mn-lt"/>
              </a:rPr>
              <a:t>., respecto al </a:t>
            </a:r>
            <a:r>
              <a:rPr lang="es-ES" sz="4400" dirty="0" smtClean="0">
                <a:solidFill>
                  <a:srgbClr val="FFFF00"/>
                </a:solidFill>
                <a:latin typeface="+mn-lt"/>
              </a:rPr>
              <a:t>mar,</a:t>
            </a:r>
            <a:r>
              <a:rPr lang="es-ES" sz="4400" dirty="0" smtClean="0">
                <a:solidFill>
                  <a:schemeClr val="bg1"/>
                </a:solidFill>
                <a:latin typeface="+mn-lt"/>
              </a:rPr>
              <a:t> ha llevado a algunos estudiosos a identificar el </a:t>
            </a:r>
            <a:r>
              <a:rPr lang="es-ES" sz="4400" dirty="0" smtClean="0">
                <a:solidFill>
                  <a:srgbClr val="FFFF00"/>
                </a:solidFill>
                <a:latin typeface="+mn-lt"/>
              </a:rPr>
              <a:t>mar</a:t>
            </a:r>
            <a:r>
              <a:rPr lang="es-ES" sz="4400" dirty="0" smtClean="0">
                <a:solidFill>
                  <a:schemeClr val="bg1"/>
                </a:solidFill>
                <a:latin typeface="+mn-lt"/>
              </a:rPr>
              <a:t> como “símbolo de </a:t>
            </a:r>
            <a:r>
              <a:rPr lang="es-ES" sz="4400" dirty="0" smtClean="0">
                <a:solidFill>
                  <a:srgbClr val="FFFF00"/>
                </a:solidFill>
                <a:latin typeface="+mn-lt"/>
              </a:rPr>
              <a:t>caos</a:t>
            </a:r>
            <a:r>
              <a:rPr lang="es-ES" sz="4400" dirty="0" smtClean="0">
                <a:solidFill>
                  <a:schemeClr val="bg1"/>
                </a:solidFill>
                <a:latin typeface="+mn-lt"/>
              </a:rPr>
              <a:t> y reino [naciones] de lo </a:t>
            </a:r>
            <a:r>
              <a:rPr lang="es-ES" sz="4400" dirty="0" smtClean="0">
                <a:solidFill>
                  <a:srgbClr val="FFFF00"/>
                </a:solidFill>
                <a:latin typeface="+mn-lt"/>
              </a:rPr>
              <a:t>demoniaco</a:t>
            </a:r>
            <a:r>
              <a:rPr lang="es-ES" sz="4400" dirty="0" smtClean="0">
                <a:solidFill>
                  <a:schemeClr val="bg1"/>
                </a:solidFill>
                <a:latin typeface="+mn-lt"/>
              </a:rPr>
              <a:t> y </a:t>
            </a:r>
            <a:r>
              <a:rPr lang="es-ES" sz="4400" dirty="0" smtClean="0">
                <a:solidFill>
                  <a:srgbClr val="FFFF00"/>
                </a:solidFill>
                <a:latin typeface="+mn-lt"/>
              </a:rPr>
              <a:t>malo</a:t>
            </a:r>
            <a:r>
              <a:rPr lang="es-ES" sz="4400" dirty="0" smtClean="0">
                <a:solidFill>
                  <a:schemeClr val="bg1"/>
                </a:solidFill>
                <a:latin typeface="+mn-lt"/>
              </a:rPr>
              <a:t> que el Señor eliminará en el futuro.”</a:t>
            </a:r>
            <a:endParaRPr lang="es-ES" sz="4400" dirty="0" smtClean="0">
              <a:solidFill>
                <a:schemeClr val="bg1"/>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745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306948" y="0"/>
            <a:ext cx="10066964" cy="68513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87931" y="853385"/>
            <a:ext cx="2394878" cy="954107"/>
          </a:xfrm>
          <a:prstGeom prst="rect">
            <a:avLst/>
          </a:prstGeom>
          <a:noFill/>
        </p:spPr>
        <p:txBody>
          <a:bodyPr wrap="square" rtlCol="0">
            <a:spAutoFit/>
          </a:bodyPr>
          <a:lstStyle/>
          <a:p>
            <a:pPr algn="ctr"/>
            <a:r>
              <a:rPr lang="es-ES" sz="2800" dirty="0">
                <a:solidFill>
                  <a:schemeClr val="bg1"/>
                </a:solidFill>
                <a:latin typeface="Britannic Bold" panose="020B0903060703020204" pitchFamily="34" charset="0"/>
              </a:rPr>
              <a:t> </a:t>
            </a:r>
            <a:r>
              <a:rPr lang="es-ES" sz="2800" dirty="0" smtClean="0">
                <a:solidFill>
                  <a:schemeClr val="bg1"/>
                </a:solidFill>
                <a:latin typeface="Britannic Bold" panose="020B0903060703020204" pitchFamily="34" charset="0"/>
              </a:rPr>
              <a:t>Descripción de la bestia.</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6" name="CuadroTexto 5">
            <a:extLst>
              <a:ext uri="{FF2B5EF4-FFF2-40B4-BE49-F238E27FC236}">
                <a16:creationId xmlns:a16="http://schemas.microsoft.com/office/drawing/2014/main" id="{A295BACD-FA2E-4AC8-AFD8-212BE8F873F6}"/>
              </a:ext>
            </a:extLst>
          </p:cNvPr>
          <p:cNvSpPr txBox="1"/>
          <p:nvPr/>
        </p:nvSpPr>
        <p:spPr>
          <a:xfrm>
            <a:off x="2524248" y="338688"/>
            <a:ext cx="9402141" cy="5536900"/>
          </a:xfrm>
          <a:prstGeom prst="rect">
            <a:avLst/>
          </a:prstGeom>
          <a:noFill/>
        </p:spPr>
        <p:txBody>
          <a:bodyPr wrap="square" rtlCol="0">
            <a:spAutoFit/>
          </a:bodyPr>
          <a:lstStyle/>
          <a:p>
            <a:pPr lvl="0">
              <a:lnSpc>
                <a:spcPct val="90000"/>
              </a:lnSpc>
              <a:spcBef>
                <a:spcPts val="600"/>
              </a:spcBef>
              <a:defRPr/>
            </a:pPr>
            <a:r>
              <a:rPr lang="es-ES" sz="4000" b="1" dirty="0">
                <a:solidFill>
                  <a:srgbClr val="0070C0"/>
                </a:solidFill>
              </a:rPr>
              <a:t>2. </a:t>
            </a:r>
            <a:r>
              <a:rPr lang="es-ES" sz="4000" b="1" dirty="0" smtClean="0">
                <a:solidFill>
                  <a:srgbClr val="0070C0"/>
                </a:solidFill>
              </a:rPr>
              <a:t>¿En las profecías bíblicas, qué representa el mar o las aguas? </a:t>
            </a:r>
            <a:endParaRPr lang="es-ES" sz="4000" b="1" dirty="0">
              <a:solidFill>
                <a:srgbClr val="0070C0"/>
              </a:solidFill>
            </a:endParaRPr>
          </a:p>
          <a:p>
            <a:pPr lvl="0">
              <a:lnSpc>
                <a:spcPct val="90000"/>
              </a:lnSpc>
              <a:spcBef>
                <a:spcPts val="600"/>
              </a:spcBef>
              <a:defRPr/>
            </a:pPr>
            <a:r>
              <a:rPr lang="es-ES" sz="3200" b="1" dirty="0" smtClean="0">
                <a:solidFill>
                  <a:srgbClr val="FF0000"/>
                </a:solidFill>
              </a:rPr>
              <a:t>Ap. </a:t>
            </a:r>
            <a:r>
              <a:rPr lang="es-ES" sz="3200" b="1" dirty="0" smtClean="0">
                <a:solidFill>
                  <a:srgbClr val="FF0000"/>
                </a:solidFill>
              </a:rPr>
              <a:t>17: </a:t>
            </a:r>
            <a:r>
              <a:rPr lang="es-ES" sz="3200" b="1" dirty="0" smtClean="0">
                <a:solidFill>
                  <a:srgbClr val="FF0000"/>
                </a:solidFill>
              </a:rPr>
              <a:t>15</a:t>
            </a:r>
            <a:endParaRPr lang="es-ES" sz="3200" b="1" dirty="0">
              <a:solidFill>
                <a:srgbClr val="FF0000"/>
              </a:solidFill>
            </a:endParaRPr>
          </a:p>
          <a:p>
            <a:pPr lvl="0">
              <a:lnSpc>
                <a:spcPct val="90000"/>
              </a:lnSpc>
              <a:spcBef>
                <a:spcPts val="600"/>
              </a:spcBef>
              <a:defRPr/>
            </a:pPr>
            <a:r>
              <a:rPr lang="es-ES" sz="5400" b="1" dirty="0">
                <a:solidFill>
                  <a:srgbClr val="002060"/>
                </a:solidFill>
              </a:rPr>
              <a:t>Me dijo también: Las aguas que has visto donde la ramera se sienta, son </a:t>
            </a:r>
            <a:r>
              <a:rPr lang="es-ES" sz="5400" b="1" dirty="0" smtClean="0">
                <a:solidFill>
                  <a:srgbClr val="002060"/>
                </a:solidFill>
              </a:rPr>
              <a:t>_______, ______________, ________ </a:t>
            </a:r>
            <a:r>
              <a:rPr lang="es-ES" sz="5400" b="1" dirty="0">
                <a:solidFill>
                  <a:srgbClr val="002060"/>
                </a:solidFill>
              </a:rPr>
              <a:t>y </a:t>
            </a:r>
            <a:r>
              <a:rPr lang="es-ES" sz="5400" b="1" dirty="0" smtClean="0">
                <a:solidFill>
                  <a:srgbClr val="002060"/>
                </a:solidFill>
              </a:rPr>
              <a:t>_______.</a:t>
            </a:r>
            <a:endParaRPr lang="es-ES" sz="5400" b="1" dirty="0">
              <a:solidFill>
                <a:srgbClr val="002060"/>
              </a:solidFill>
            </a:endParaRPr>
          </a:p>
        </p:txBody>
      </p:sp>
      <p:sp>
        <p:nvSpPr>
          <p:cNvPr id="7" name="CuadroTexto 6">
            <a:extLst>
              <a:ext uri="{FF2B5EF4-FFF2-40B4-BE49-F238E27FC236}">
                <a16:creationId xmlns:a16="http://schemas.microsoft.com/office/drawing/2014/main" id="{AFC91CC6-5F29-4516-BF7E-4C4896003380}"/>
              </a:ext>
            </a:extLst>
          </p:cNvPr>
          <p:cNvSpPr txBox="1"/>
          <p:nvPr/>
        </p:nvSpPr>
        <p:spPr>
          <a:xfrm>
            <a:off x="5707573" y="3401057"/>
            <a:ext cx="2548153" cy="923330"/>
          </a:xfrm>
          <a:prstGeom prst="rect">
            <a:avLst/>
          </a:prstGeom>
          <a:noFill/>
        </p:spPr>
        <p:txBody>
          <a:bodyPr wrap="square" rtlCol="0">
            <a:spAutoFit/>
          </a:bodyPr>
          <a:lstStyle/>
          <a:p>
            <a:r>
              <a:rPr lang="es-DO" sz="5400" b="1" dirty="0" smtClean="0">
                <a:solidFill>
                  <a:srgbClr val="DF6613"/>
                </a:solidFill>
              </a:rPr>
              <a:t>pueblos</a:t>
            </a:r>
            <a:endParaRPr lang="es-DO" sz="5400" b="1" dirty="0">
              <a:solidFill>
                <a:srgbClr val="DF6613"/>
              </a:solidFill>
            </a:endParaRPr>
          </a:p>
        </p:txBody>
      </p:sp>
      <p:sp>
        <p:nvSpPr>
          <p:cNvPr id="16" name="CuadroTexto 15">
            <a:extLst>
              <a:ext uri="{FF2B5EF4-FFF2-40B4-BE49-F238E27FC236}">
                <a16:creationId xmlns:a16="http://schemas.microsoft.com/office/drawing/2014/main" id="{AFC91CC6-5F29-4516-BF7E-4C4896003380}"/>
              </a:ext>
            </a:extLst>
          </p:cNvPr>
          <p:cNvSpPr txBox="1"/>
          <p:nvPr/>
        </p:nvSpPr>
        <p:spPr>
          <a:xfrm>
            <a:off x="2566166" y="4201410"/>
            <a:ext cx="4702701" cy="923330"/>
          </a:xfrm>
          <a:prstGeom prst="rect">
            <a:avLst/>
          </a:prstGeom>
          <a:noFill/>
        </p:spPr>
        <p:txBody>
          <a:bodyPr wrap="square" rtlCol="0">
            <a:spAutoFit/>
          </a:bodyPr>
          <a:lstStyle/>
          <a:p>
            <a:r>
              <a:rPr lang="es-DO" sz="5400" b="1" dirty="0" smtClean="0">
                <a:solidFill>
                  <a:srgbClr val="DF6613"/>
                </a:solidFill>
              </a:rPr>
              <a:t>muchedumbres</a:t>
            </a:r>
            <a:endParaRPr lang="es-DO" sz="5400" b="1" dirty="0">
              <a:solidFill>
                <a:srgbClr val="DF6613"/>
              </a:solidFill>
            </a:endParaRPr>
          </a:p>
        </p:txBody>
      </p:sp>
      <p:sp>
        <p:nvSpPr>
          <p:cNvPr id="17" name="CuadroTexto 16">
            <a:extLst>
              <a:ext uri="{FF2B5EF4-FFF2-40B4-BE49-F238E27FC236}">
                <a16:creationId xmlns:a16="http://schemas.microsoft.com/office/drawing/2014/main" id="{AFC91CC6-5F29-4516-BF7E-4C4896003380}"/>
              </a:ext>
            </a:extLst>
          </p:cNvPr>
          <p:cNvSpPr txBox="1"/>
          <p:nvPr/>
        </p:nvSpPr>
        <p:spPr>
          <a:xfrm>
            <a:off x="7674803" y="4117366"/>
            <a:ext cx="2735471" cy="923330"/>
          </a:xfrm>
          <a:prstGeom prst="rect">
            <a:avLst/>
          </a:prstGeom>
          <a:noFill/>
        </p:spPr>
        <p:txBody>
          <a:bodyPr wrap="square" rtlCol="0">
            <a:spAutoFit/>
          </a:bodyPr>
          <a:lstStyle/>
          <a:p>
            <a:r>
              <a:rPr lang="es-DO" sz="5400" b="1" dirty="0" smtClean="0">
                <a:solidFill>
                  <a:srgbClr val="DF6613"/>
                </a:solidFill>
              </a:rPr>
              <a:t>naciones</a:t>
            </a:r>
            <a:endParaRPr lang="es-DO" sz="5400" b="1" dirty="0">
              <a:solidFill>
                <a:srgbClr val="DF6613"/>
              </a:solidFill>
            </a:endParaRPr>
          </a:p>
        </p:txBody>
      </p:sp>
      <p:sp>
        <p:nvSpPr>
          <p:cNvPr id="18" name="CuadroTexto 17">
            <a:extLst>
              <a:ext uri="{FF2B5EF4-FFF2-40B4-BE49-F238E27FC236}">
                <a16:creationId xmlns:a16="http://schemas.microsoft.com/office/drawing/2014/main" id="{AFC91CC6-5F29-4516-BF7E-4C4896003380}"/>
              </a:ext>
            </a:extLst>
          </p:cNvPr>
          <p:cNvSpPr txBox="1"/>
          <p:nvPr/>
        </p:nvSpPr>
        <p:spPr>
          <a:xfrm>
            <a:off x="2566161" y="4866017"/>
            <a:ext cx="2552502" cy="923330"/>
          </a:xfrm>
          <a:prstGeom prst="rect">
            <a:avLst/>
          </a:prstGeom>
          <a:noFill/>
        </p:spPr>
        <p:txBody>
          <a:bodyPr wrap="square" rtlCol="0">
            <a:spAutoFit/>
          </a:bodyPr>
          <a:lstStyle/>
          <a:p>
            <a:r>
              <a:rPr lang="es-DO" sz="5400" b="1" dirty="0" smtClean="0">
                <a:solidFill>
                  <a:srgbClr val="DF6613"/>
                </a:solidFill>
              </a:rPr>
              <a:t>lenguas</a:t>
            </a:r>
            <a:endParaRPr lang="es-DO" sz="5400" b="1" dirty="0">
              <a:solidFill>
                <a:srgbClr val="DF6613"/>
              </a:solidFill>
            </a:endParaRPr>
          </a:p>
        </p:txBody>
      </p:sp>
    </p:spTree>
    <p:extLst>
      <p:ext uri="{BB962C8B-B14F-4D97-AF65-F5344CB8AC3E}">
        <p14:creationId xmlns:p14="http://schemas.microsoft.com/office/powerpoint/2010/main" val="143533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pic>
        <p:nvPicPr>
          <p:cNvPr id="5" name="Imagen 4">
            <a:extLst>
              <a:ext uri="{FF2B5EF4-FFF2-40B4-BE49-F238E27FC236}">
                <a16:creationId xmlns:a16="http://schemas.microsoft.com/office/drawing/2014/main" id="{F1CC012C-19F9-4A34-8154-E827DC30F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60" y="-1705970"/>
            <a:ext cx="11409527" cy="7491009"/>
          </a:xfrm>
          <a:prstGeom prst="rect">
            <a:avLst/>
          </a:prstGeom>
        </p:spPr>
      </p:pic>
      <p:sp>
        <p:nvSpPr>
          <p:cNvPr id="12" name="Título 1">
            <a:extLst>
              <a:ext uri="{FF2B5EF4-FFF2-40B4-BE49-F238E27FC236}">
                <a16:creationId xmlns:a16="http://schemas.microsoft.com/office/drawing/2014/main" id="{250743FB-D953-4F53-9536-248DC2DE241C}"/>
              </a:ext>
            </a:extLst>
          </p:cNvPr>
          <p:cNvSpPr txBox="1">
            <a:spLocks/>
          </p:cNvSpPr>
          <p:nvPr/>
        </p:nvSpPr>
        <p:spPr>
          <a:xfrm>
            <a:off x="453214" y="1110343"/>
            <a:ext cx="7235874" cy="4075611"/>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lvl="0" algn="l">
              <a:spcBef>
                <a:spcPts val="0"/>
              </a:spcBef>
              <a:defRPr/>
            </a:pPr>
            <a:r>
              <a:rPr lang="es-ES" dirty="0">
                <a:solidFill>
                  <a:srgbClr val="FFFF00"/>
                </a:solidFill>
                <a:latin typeface="+mn-lt"/>
              </a:rPr>
              <a:t>La arena del </a:t>
            </a:r>
            <a:r>
              <a:rPr lang="es-ES" dirty="0" smtClean="0">
                <a:solidFill>
                  <a:srgbClr val="FFFF00"/>
                </a:solidFill>
                <a:latin typeface="+mn-lt"/>
              </a:rPr>
              <a:t>mar</a:t>
            </a:r>
            <a:r>
              <a:rPr lang="es-ES" dirty="0" smtClean="0">
                <a:solidFill>
                  <a:schemeClr val="bg1"/>
                </a:solidFill>
                <a:latin typeface="+mn-lt"/>
              </a:rPr>
              <a:t>. El </a:t>
            </a:r>
            <a:r>
              <a:rPr lang="es-ES" dirty="0" smtClean="0">
                <a:solidFill>
                  <a:srgbClr val="FFFF00"/>
                </a:solidFill>
                <a:latin typeface="+mn-lt"/>
              </a:rPr>
              <a:t>mar,</a:t>
            </a:r>
            <a:r>
              <a:rPr lang="es-ES" dirty="0" smtClean="0">
                <a:solidFill>
                  <a:schemeClr val="bg1"/>
                </a:solidFill>
                <a:latin typeface="+mn-lt"/>
              </a:rPr>
              <a:t> </a:t>
            </a:r>
            <a:r>
              <a:rPr lang="es-ES" dirty="0">
                <a:solidFill>
                  <a:schemeClr val="bg1"/>
                </a:solidFill>
                <a:latin typeface="+mn-lt"/>
              </a:rPr>
              <a:t>sin </a:t>
            </a:r>
            <a:r>
              <a:rPr lang="es-ES" dirty="0" smtClean="0">
                <a:solidFill>
                  <a:schemeClr val="bg1"/>
                </a:solidFill>
                <a:latin typeface="+mn-lt"/>
              </a:rPr>
              <a:t>duda, representa </a:t>
            </a:r>
            <a:r>
              <a:rPr lang="es-ES" dirty="0">
                <a:solidFill>
                  <a:srgbClr val="FFFF00"/>
                </a:solidFill>
                <a:latin typeface="+mn-lt"/>
              </a:rPr>
              <a:t>pueblos, naciones y lenguas</a:t>
            </a:r>
            <a:r>
              <a:rPr lang="es-ES" sz="4400" dirty="0" smtClean="0">
                <a:solidFill>
                  <a:schemeClr val="bg1"/>
                </a:solidFill>
                <a:latin typeface="+mn-lt"/>
              </a:rPr>
              <a:t>. </a:t>
            </a:r>
            <a:r>
              <a:rPr lang="es-ES" sz="4000" i="1" dirty="0" smtClean="0">
                <a:solidFill>
                  <a:srgbClr val="00B0F0"/>
                </a:solidFill>
                <a:latin typeface="+mn-lt"/>
              </a:rPr>
              <a:t>Comentario bíblico adventista Ap. 13:1</a:t>
            </a:r>
            <a:endParaRPr lang="es-ES" sz="4000" i="1" dirty="0">
              <a:solidFill>
                <a:srgbClr val="00B0F0"/>
              </a:solidFill>
              <a:latin typeface="+mn-lt"/>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726581" y="4108650"/>
            <a:ext cx="246541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Calibri" panose="020F0502020204030204"/>
                <a:ea typeface="+mn-ea"/>
                <a:cs typeface="+mn-cs"/>
              </a:rPr>
              <a:t>Considera</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541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0.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1.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2.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3.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4.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5.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6.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7.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8.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19.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0.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1.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22.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3.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4.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5.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6.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7.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8.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ppt/theme/themeOverride9.xml><?xml version="1.0" encoding="utf-8"?>
<a:themeOverride xmlns:a="http://schemas.openxmlformats.org/drawingml/2006/main">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6771</TotalTime>
  <Words>2968</Words>
  <Application>Microsoft Office PowerPoint</Application>
  <PresentationFormat>Panorámica</PresentationFormat>
  <Paragraphs>288</Paragraphs>
  <Slides>54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54</vt:i4>
      </vt:variant>
    </vt:vector>
  </HeadingPairs>
  <TitlesOfParts>
    <vt:vector size="62" baseType="lpstr">
      <vt:lpstr>Arial</vt:lpstr>
      <vt:lpstr>Bahnschrift SemiBold</vt:lpstr>
      <vt:lpstr>Britannic Bold</vt:lpstr>
      <vt:lpstr>Calibri</vt:lpstr>
      <vt:lpstr>Calibri Light</vt:lpstr>
      <vt:lpstr>system-ui</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jacquideshommeslive deshommes</dc:creator>
  <cp:lastModifiedBy>Ulises Aguero Arroyo</cp:lastModifiedBy>
  <cp:revision>552</cp:revision>
  <dcterms:created xsi:type="dcterms:W3CDTF">2021-01-31T22:55:27Z</dcterms:created>
  <dcterms:modified xsi:type="dcterms:W3CDTF">2021-04-25T02:42:58Z</dcterms:modified>
</cp:coreProperties>
</file>