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4"/>
  </p:sldMasterIdLst>
  <p:sldIdLst>
    <p:sldId id="256" r:id="rId5"/>
    <p:sldId id="284" r:id="rId6"/>
    <p:sldId id="287" r:id="rId7"/>
    <p:sldId id="288" r:id="rId8"/>
    <p:sldId id="286" r:id="rId9"/>
    <p:sldId id="301" r:id="rId10"/>
    <p:sldId id="295" r:id="rId11"/>
    <p:sldId id="285" r:id="rId12"/>
    <p:sldId id="258" r:id="rId13"/>
    <p:sldId id="289" r:id="rId14"/>
    <p:sldId id="294" r:id="rId15"/>
    <p:sldId id="292" r:id="rId16"/>
    <p:sldId id="291" r:id="rId17"/>
    <p:sldId id="296" r:id="rId18"/>
    <p:sldId id="297" r:id="rId19"/>
    <p:sldId id="260" r:id="rId20"/>
    <p:sldId id="261" r:id="rId21"/>
    <p:sldId id="293" r:id="rId22"/>
    <p:sldId id="299" r:id="rId23"/>
    <p:sldId id="302" r:id="rId24"/>
    <p:sldId id="303" r:id="rId25"/>
    <p:sldId id="304" r:id="rId26"/>
    <p:sldId id="305" r:id="rId27"/>
    <p:sldId id="306" r:id="rId28"/>
    <p:sldId id="308" r:id="rId29"/>
    <p:sldId id="309" r:id="rId30"/>
    <p:sldId id="310" r:id="rId31"/>
    <p:sldId id="311" r:id="rId32"/>
    <p:sldId id="312" r:id="rId33"/>
    <p:sldId id="313" r:id="rId34"/>
    <p:sldId id="315" r:id="rId35"/>
    <p:sldId id="270" r:id="rId36"/>
    <p:sldId id="317" r:id="rId37"/>
    <p:sldId id="281" r:id="rId38"/>
    <p:sldId id="318" r:id="rId39"/>
    <p:sldId id="319"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10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30EF52CC-F3D9-41D4-BCE4-C208E61A3F31}" type="datetimeFigureOut">
              <a:rPr lang="en-US" smtClean="0"/>
              <a:t>6/4/2014</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33148425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2386072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59307273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pPr/>
              <a:t>‹Nº›</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028947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897544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70051643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3540144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2432943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30EF52CC-F3D9-41D4-BCE4-C208E61A3F31}" type="datetimeFigureOut">
              <a:rPr lang="en-US" smtClean="0"/>
              <a:t>6/4/2014</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0042442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0531361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5365810" y="5936188"/>
            <a:ext cx="2057400" cy="365125"/>
          </a:xfrm>
        </p:spPr>
        <p:txBody>
          <a:bodyPr/>
          <a:lstStyle/>
          <a:p>
            <a:fld id="{30EF52CC-F3D9-41D4-BCE4-C208E61A3F31}" type="datetimeFigureOut">
              <a:rPr lang="en-US" smtClean="0"/>
              <a:t>6/4/2014</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90876675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066350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31638" y="3030009"/>
            <a:ext cx="336704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061129" y="3030009"/>
            <a:ext cx="3367044"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9628014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999043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0226936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9473025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0EF52CC-F3D9-41D4-BCE4-C208E61A3F31}" type="datetimeFigureOut">
              <a:rPr lang="en-US" smtClean="0"/>
              <a:t>6/4/2014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1635823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6/4/2014</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756400835"/>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CR" dirty="0" smtClean="0"/>
              <a:t>El método de Satanás para discipular</a:t>
            </a:r>
            <a:endParaRPr lang="es-CR" dirty="0"/>
          </a:p>
        </p:txBody>
      </p:sp>
      <p:sp>
        <p:nvSpPr>
          <p:cNvPr id="3" name="Subtitle 2"/>
          <p:cNvSpPr>
            <a:spLocks noGrp="1"/>
          </p:cNvSpPr>
          <p:nvPr>
            <p:ph type="subTitle" idx="1"/>
          </p:nvPr>
        </p:nvSpPr>
        <p:spPr>
          <a:xfrm>
            <a:off x="510241" y="4394040"/>
            <a:ext cx="6108101" cy="1988099"/>
          </a:xfrm>
        </p:spPr>
        <p:txBody>
          <a:bodyPr>
            <a:noAutofit/>
          </a:bodyPr>
          <a:lstStyle/>
          <a:p>
            <a:r>
              <a:rPr lang="es-CR" sz="3200" dirty="0"/>
              <a:t>¿Cómo trata Satanás  de impedir que apliquemos el método de Cristo para discipular?</a:t>
            </a:r>
          </a:p>
        </p:txBody>
      </p:sp>
    </p:spTree>
    <p:extLst>
      <p:ext uri="{BB962C8B-B14F-4D97-AF65-F5344CB8AC3E}">
        <p14:creationId xmlns:p14="http://schemas.microsoft.com/office/powerpoint/2010/main" val="1742056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¿Cuál es la esencia de cada método?</a:t>
            </a:r>
            <a:endParaRPr lang="es-CR" dirty="0"/>
          </a:p>
        </p:txBody>
      </p:sp>
      <p:sp>
        <p:nvSpPr>
          <p:cNvPr id="3" name="Content Placeholder 2"/>
          <p:cNvSpPr>
            <a:spLocks noGrp="1"/>
          </p:cNvSpPr>
          <p:nvPr>
            <p:ph idx="1"/>
          </p:nvPr>
        </p:nvSpPr>
        <p:spPr>
          <a:xfrm>
            <a:off x="373225" y="2425960"/>
            <a:ext cx="8080310" cy="4086808"/>
          </a:xfrm>
        </p:spPr>
        <p:txBody>
          <a:bodyPr>
            <a:noAutofit/>
          </a:bodyPr>
          <a:lstStyle/>
          <a:p>
            <a:r>
              <a:rPr lang="es-CR" sz="4000" dirty="0"/>
              <a:t>El método de Cristo es un método basado </a:t>
            </a:r>
            <a:r>
              <a:rPr lang="es-CR" sz="4000" u="sng" dirty="0"/>
              <a:t>en el amor y en la verdad</a:t>
            </a:r>
            <a:r>
              <a:rPr lang="es-CR" sz="4000" dirty="0"/>
              <a:t>.</a:t>
            </a:r>
          </a:p>
          <a:p>
            <a:r>
              <a:rPr lang="es-CR" sz="4000" dirty="0"/>
              <a:t>El método de Satanás es un método basado </a:t>
            </a:r>
            <a:r>
              <a:rPr lang="es-CR" sz="4000" u="sng" dirty="0"/>
              <a:t>en el egoísmo y </a:t>
            </a:r>
            <a:r>
              <a:rPr lang="es-CR" sz="4000" u="sng" dirty="0" smtClean="0"/>
              <a:t>en la </a:t>
            </a:r>
            <a:r>
              <a:rPr lang="es-CR" sz="4000" u="sng" dirty="0"/>
              <a:t>mentira.</a:t>
            </a:r>
          </a:p>
        </p:txBody>
      </p:sp>
    </p:spTree>
    <p:extLst>
      <p:ext uri="{BB962C8B-B14F-4D97-AF65-F5344CB8AC3E}">
        <p14:creationId xmlns:p14="http://schemas.microsoft.com/office/powerpoint/2010/main" val="66659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Satanás: el experto falsificador</a:t>
            </a:r>
            <a:endParaRPr lang="es-CR" dirty="0"/>
          </a:p>
        </p:txBody>
      </p:sp>
      <p:sp>
        <p:nvSpPr>
          <p:cNvPr id="3" name="Content Placeholder 2"/>
          <p:cNvSpPr>
            <a:spLocks noGrp="1"/>
          </p:cNvSpPr>
          <p:nvPr>
            <p:ph idx="1"/>
          </p:nvPr>
        </p:nvSpPr>
        <p:spPr>
          <a:xfrm>
            <a:off x="373224" y="2276670"/>
            <a:ext cx="8173617" cy="4273420"/>
          </a:xfrm>
        </p:spPr>
        <p:txBody>
          <a:bodyPr>
            <a:noAutofit/>
          </a:bodyPr>
          <a:lstStyle/>
          <a:p>
            <a:pPr marL="0" indent="0">
              <a:buNone/>
            </a:pPr>
            <a:r>
              <a:rPr lang="es-CR" sz="2800" dirty="0"/>
              <a:t>Satanás quiere hacer ver al egoísmo como si fuera amor y a la mentira como si fuera verdad: Satanás es un experto falsificador.</a:t>
            </a:r>
          </a:p>
          <a:p>
            <a:pPr marL="0" indent="0">
              <a:buNone/>
            </a:pPr>
            <a:endParaRPr lang="es-CR" sz="2000" dirty="0"/>
          </a:p>
          <a:p>
            <a:pPr marL="0" indent="0">
              <a:buNone/>
            </a:pPr>
            <a:r>
              <a:rPr lang="es-ES" sz="2000" b="1" dirty="0">
                <a:solidFill>
                  <a:srgbClr val="5C1101"/>
                </a:solidFill>
                <a:latin typeface="Verdana" panose="020B0604030504040204" pitchFamily="34" charset="0"/>
              </a:rPr>
              <a:t>2 Corintios 11:13-14 </a:t>
            </a:r>
            <a:r>
              <a:rPr lang="es-ES" sz="2000" dirty="0">
                <a:solidFill>
                  <a:srgbClr val="5C1101"/>
                </a:solidFill>
                <a:latin typeface="Verdana" panose="020B0604030504040204" pitchFamily="34" charset="0"/>
              </a:rPr>
              <a:t>(RVR1960)</a:t>
            </a:r>
          </a:p>
          <a:p>
            <a:pPr marL="0" indent="0">
              <a:buNone/>
            </a:pPr>
            <a:r>
              <a:rPr lang="es-ES" sz="2800" dirty="0">
                <a:latin typeface="Verdana" panose="020B0604030504040204" pitchFamily="34" charset="0"/>
              </a:rPr>
              <a:t>Porque éstos son falsos apóstoles, obreros fraudulentos, que se disfrazan como apóstoles de Cristo. Y no es maravilla, porque </a:t>
            </a:r>
            <a:r>
              <a:rPr lang="es-ES" sz="2800" u="sng" dirty="0">
                <a:latin typeface="Verdana" panose="020B0604030504040204" pitchFamily="34" charset="0"/>
              </a:rPr>
              <a:t>el mismo Satanás se disfraza como ángel de luz</a:t>
            </a:r>
            <a:r>
              <a:rPr lang="es-ES" sz="2800" dirty="0">
                <a:latin typeface="Verdana" panose="020B0604030504040204" pitchFamily="34" charset="0"/>
              </a:rPr>
              <a:t>.</a:t>
            </a:r>
          </a:p>
          <a:p>
            <a:pPr marL="0" indent="0">
              <a:buNone/>
            </a:pPr>
            <a:endParaRPr lang="es-CR" sz="2800" dirty="0"/>
          </a:p>
        </p:txBody>
      </p:sp>
    </p:spTree>
    <p:extLst>
      <p:ext uri="{BB962C8B-B14F-4D97-AF65-F5344CB8AC3E}">
        <p14:creationId xmlns:p14="http://schemas.microsoft.com/office/powerpoint/2010/main" val="1181023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95" y="634483"/>
            <a:ext cx="7539135" cy="1324946"/>
          </a:xfrm>
        </p:spPr>
        <p:txBody>
          <a:bodyPr>
            <a:normAutofit fontScale="90000"/>
          </a:bodyPr>
          <a:lstStyle/>
          <a:p>
            <a:r>
              <a:rPr lang="es-CR" dirty="0" smtClean="0"/>
              <a:t>¿Cómo actúa Satanás cuando queremos aplicar el método de Cristo?</a:t>
            </a:r>
            <a:endParaRPr lang="es-CR" dirty="0"/>
          </a:p>
        </p:txBody>
      </p:sp>
      <p:sp>
        <p:nvSpPr>
          <p:cNvPr id="3" name="TextBox 2"/>
          <p:cNvSpPr txBox="1"/>
          <p:nvPr/>
        </p:nvSpPr>
        <p:spPr>
          <a:xfrm>
            <a:off x="360608" y="3026535"/>
            <a:ext cx="7250806" cy="2308324"/>
          </a:xfrm>
          <a:prstGeom prst="rect">
            <a:avLst/>
          </a:prstGeom>
          <a:noFill/>
        </p:spPr>
        <p:txBody>
          <a:bodyPr wrap="square" rtlCol="0">
            <a:spAutoFit/>
          </a:bodyPr>
          <a:lstStyle/>
          <a:p>
            <a:r>
              <a:rPr lang="es-CR" sz="3600" dirty="0" smtClean="0"/>
              <a:t>Sigamos paso a paso el método de Cristo y la forma en que Satanás trata de evitar que cumplamos nuestra </a:t>
            </a:r>
            <a:r>
              <a:rPr lang="es-CR" sz="3600" dirty="0" smtClean="0"/>
              <a:t>misión.</a:t>
            </a:r>
            <a:endParaRPr lang="es-CR" sz="3600" dirty="0"/>
          </a:p>
        </p:txBody>
      </p:sp>
    </p:spTree>
    <p:extLst>
      <p:ext uri="{BB962C8B-B14F-4D97-AF65-F5344CB8AC3E}">
        <p14:creationId xmlns:p14="http://schemas.microsoft.com/office/powerpoint/2010/main" val="1806461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22514"/>
            <a:ext cx="7525286" cy="1392526"/>
          </a:xfrm>
        </p:spPr>
        <p:txBody>
          <a:bodyPr>
            <a:normAutofit/>
          </a:bodyPr>
          <a:lstStyle/>
          <a:p>
            <a:r>
              <a:rPr lang="es-CR" sz="2800" dirty="0"/>
              <a:t>El Salvador trataba con los hombres como quien deseaba hacerles </a:t>
            </a:r>
            <a:r>
              <a:rPr lang="es-CR" sz="2800" dirty="0" smtClean="0"/>
              <a:t>bien (no les hablaba inicialmente de salvación ni religión)</a:t>
            </a:r>
            <a:endParaRPr lang="es-CR" sz="2800" dirty="0"/>
          </a:p>
        </p:txBody>
      </p:sp>
      <p:sp>
        <p:nvSpPr>
          <p:cNvPr id="3" name="Content Placeholder 2"/>
          <p:cNvSpPr>
            <a:spLocks noGrp="1"/>
          </p:cNvSpPr>
          <p:nvPr>
            <p:ph idx="1"/>
          </p:nvPr>
        </p:nvSpPr>
        <p:spPr>
          <a:xfrm>
            <a:off x="149290" y="2463281"/>
            <a:ext cx="8770775" cy="4198775"/>
          </a:xfrm>
        </p:spPr>
        <p:txBody>
          <a:bodyPr>
            <a:noAutofit/>
          </a:bodyPr>
          <a:lstStyle/>
          <a:p>
            <a:pPr marL="0" indent="0">
              <a:buNone/>
            </a:pPr>
            <a:r>
              <a:rPr lang="es-CR" sz="3600" dirty="0"/>
              <a:t>Este primer paso implica tomar la decisión de acercarse (en parejas misioneras) a un amigo, vecino o familiar para iniciar nuestra misión de hacer discípulos para Cristo</a:t>
            </a:r>
            <a:r>
              <a:rPr lang="es-CR" sz="3600" dirty="0" smtClean="0"/>
              <a:t>.</a:t>
            </a:r>
            <a:endParaRPr lang="es-CR" sz="3600" dirty="0"/>
          </a:p>
        </p:txBody>
      </p:sp>
    </p:spTree>
    <p:extLst>
      <p:ext uri="{BB962C8B-B14F-4D97-AF65-F5344CB8AC3E}">
        <p14:creationId xmlns:p14="http://schemas.microsoft.com/office/powerpoint/2010/main" val="1954170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22514"/>
            <a:ext cx="7525286" cy="1392526"/>
          </a:xfrm>
        </p:spPr>
        <p:txBody>
          <a:bodyPr>
            <a:normAutofit/>
          </a:bodyPr>
          <a:lstStyle/>
          <a:p>
            <a:r>
              <a:rPr lang="es-CR" sz="2800" dirty="0"/>
              <a:t>El Salvador trataba con los hombres como quien deseaba hacerles </a:t>
            </a:r>
            <a:r>
              <a:rPr lang="es-CR" sz="2800" dirty="0" smtClean="0"/>
              <a:t>bien (no les hablaba inicialmente de salvación ni religión)</a:t>
            </a:r>
            <a:endParaRPr lang="es-CR" sz="2800" dirty="0"/>
          </a:p>
        </p:txBody>
      </p:sp>
      <p:sp>
        <p:nvSpPr>
          <p:cNvPr id="3" name="Content Placeholder 2"/>
          <p:cNvSpPr>
            <a:spLocks noGrp="1"/>
          </p:cNvSpPr>
          <p:nvPr>
            <p:ph idx="1"/>
          </p:nvPr>
        </p:nvSpPr>
        <p:spPr>
          <a:xfrm>
            <a:off x="149290" y="2108719"/>
            <a:ext cx="8770775" cy="4553338"/>
          </a:xfrm>
        </p:spPr>
        <p:txBody>
          <a:bodyPr>
            <a:noAutofit/>
          </a:bodyPr>
          <a:lstStyle/>
          <a:p>
            <a:r>
              <a:rPr lang="es-CR" sz="3200" dirty="0" smtClean="0"/>
              <a:t>Satanás </a:t>
            </a:r>
            <a:r>
              <a:rPr lang="es-CR" sz="3200" dirty="0"/>
              <a:t>tratará de desmotivarnos haciendo énfasis en nuestros temores, en nuestro prejuicios, en nuestros pecados, haciéndonos sentir indignos de cumplir la </a:t>
            </a:r>
            <a:r>
              <a:rPr lang="es-CR" sz="3200" dirty="0" smtClean="0"/>
              <a:t>misión que nos encomendó </a:t>
            </a:r>
            <a:r>
              <a:rPr lang="es-CR" sz="3200" dirty="0"/>
              <a:t>Cristo.</a:t>
            </a:r>
          </a:p>
          <a:p>
            <a:r>
              <a:rPr lang="es-CR" sz="3200" dirty="0"/>
              <a:t>Satanás tratará de romper la armonía en nuestra pareja misionera motivando el egoísmo en nosotros; exagerando los defectos </a:t>
            </a:r>
            <a:r>
              <a:rPr lang="es-CR" sz="3200" dirty="0" smtClean="0"/>
              <a:t>personales.</a:t>
            </a:r>
            <a:endParaRPr lang="es-CR" sz="3200" dirty="0"/>
          </a:p>
        </p:txBody>
      </p:sp>
    </p:spTree>
    <p:extLst>
      <p:ext uri="{BB962C8B-B14F-4D97-AF65-F5344CB8AC3E}">
        <p14:creationId xmlns:p14="http://schemas.microsoft.com/office/powerpoint/2010/main" val="202023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22514"/>
            <a:ext cx="7525286" cy="1392526"/>
          </a:xfrm>
        </p:spPr>
        <p:txBody>
          <a:bodyPr>
            <a:normAutofit/>
          </a:bodyPr>
          <a:lstStyle/>
          <a:p>
            <a:r>
              <a:rPr lang="es-CR" sz="2800" dirty="0"/>
              <a:t>El Salvador trataba con los hombres como quien deseaba hacerles </a:t>
            </a:r>
            <a:r>
              <a:rPr lang="es-CR" sz="2800" dirty="0" smtClean="0"/>
              <a:t>bien (no les hablaba inicialmente de salvación ni religión)</a:t>
            </a:r>
            <a:endParaRPr lang="es-CR" sz="2800" dirty="0"/>
          </a:p>
        </p:txBody>
      </p:sp>
      <p:sp>
        <p:nvSpPr>
          <p:cNvPr id="3" name="Content Placeholder 2"/>
          <p:cNvSpPr>
            <a:spLocks noGrp="1"/>
          </p:cNvSpPr>
          <p:nvPr>
            <p:ph idx="1"/>
          </p:nvPr>
        </p:nvSpPr>
        <p:spPr>
          <a:xfrm>
            <a:off x="149290" y="2108719"/>
            <a:ext cx="8770775" cy="4553338"/>
          </a:xfrm>
        </p:spPr>
        <p:txBody>
          <a:bodyPr>
            <a:noAutofit/>
          </a:bodyPr>
          <a:lstStyle/>
          <a:p>
            <a:pPr marL="0" indent="0">
              <a:buNone/>
            </a:pPr>
            <a:r>
              <a:rPr lang="es-CR" sz="3200" dirty="0" smtClean="0"/>
              <a:t>Satanás </a:t>
            </a:r>
            <a:r>
              <a:rPr lang="es-CR" sz="3200" dirty="0"/>
              <a:t>tratará </a:t>
            </a:r>
            <a:r>
              <a:rPr lang="es-CR" sz="3200" dirty="0" smtClean="0"/>
              <a:t>de empezar a discipular a la misma persona antes de que nosotros lo hagamos: </a:t>
            </a:r>
            <a:r>
              <a:rPr lang="es-CR" sz="3200" u="sng" dirty="0" smtClean="0"/>
              <a:t>no podemos perder tiempo</a:t>
            </a:r>
            <a:r>
              <a:rPr lang="es-CR" sz="3200" dirty="0" smtClean="0"/>
              <a:t>.</a:t>
            </a:r>
          </a:p>
          <a:p>
            <a:pPr marL="0" indent="0">
              <a:buNone/>
            </a:pPr>
            <a:r>
              <a:rPr lang="es-ES" sz="3200" dirty="0" smtClean="0"/>
              <a:t>¨</a:t>
            </a:r>
            <a:r>
              <a:rPr lang="es-ES" sz="3200" i="1" dirty="0" smtClean="0"/>
              <a:t>Si </a:t>
            </a:r>
            <a:r>
              <a:rPr lang="es-ES" sz="3200" i="1" dirty="0"/>
              <a:t>cada soldado de Cristo hubiese cumplido su deber, si cada centinela puesto sobre los muros de Sion hubiese tocado la trompeta, el mundo habría oído el mensaje de amonestación. Mas la obra ha sufrido años de atraso. Entretanto que los hombres dormían, Satanás se nos ha adelantado</a:t>
            </a:r>
            <a:r>
              <a:rPr lang="es-ES" sz="3200" i="1" dirty="0" smtClean="0"/>
              <a:t>.¨</a:t>
            </a:r>
            <a:r>
              <a:rPr lang="es-ES" sz="3200" dirty="0"/>
              <a:t> {9TI 24.4}</a:t>
            </a:r>
            <a:endParaRPr lang="es-CR" sz="3200" dirty="0"/>
          </a:p>
        </p:txBody>
      </p:sp>
    </p:spTree>
    <p:extLst>
      <p:ext uri="{BB962C8B-B14F-4D97-AF65-F5344CB8AC3E}">
        <p14:creationId xmlns:p14="http://schemas.microsoft.com/office/powerpoint/2010/main" val="105526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dirty="0" smtClean="0"/>
              <a:t>Venzamos el miedo de acercarnos a quien necesita de Cristo</a:t>
            </a:r>
            <a:endParaRPr lang="es-CR" dirty="0"/>
          </a:p>
        </p:txBody>
      </p:sp>
      <p:sp>
        <p:nvSpPr>
          <p:cNvPr id="3" name="Content Placeholder 2"/>
          <p:cNvSpPr>
            <a:spLocks noGrp="1"/>
          </p:cNvSpPr>
          <p:nvPr>
            <p:ph idx="1"/>
          </p:nvPr>
        </p:nvSpPr>
        <p:spPr>
          <a:xfrm>
            <a:off x="205273" y="2146042"/>
            <a:ext cx="8658809" cy="4497354"/>
          </a:xfrm>
        </p:spPr>
        <p:txBody>
          <a:bodyPr>
            <a:noAutofit/>
          </a:bodyPr>
          <a:lstStyle/>
          <a:p>
            <a:pPr marL="0" indent="0">
              <a:buNone/>
            </a:pPr>
            <a:r>
              <a:rPr lang="es-CR" sz="3200" dirty="0"/>
              <a:t>¨Con demasiada frecuencia [Satanás] logra que muchos, realmente concienzudos y deseosos de vivir para Dios, se detengan en sus propios defectos y debilidades, y separándolos así de Cristo, espera obtener la victoria. No debemos hacer de nuestro yo el centro de nuestros pensamientos, ni alimentar ansiedad ni temor acerca de si seremos salvos o no. Todo esto desvía el alma de la Fuente de nuestra fortaleza.¨ {CC 71.2}</a:t>
            </a:r>
          </a:p>
        </p:txBody>
      </p:sp>
    </p:spTree>
    <p:extLst>
      <p:ext uri="{BB962C8B-B14F-4D97-AF65-F5344CB8AC3E}">
        <p14:creationId xmlns:p14="http://schemas.microsoft.com/office/powerpoint/2010/main" val="1690360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dirty="0" smtClean="0"/>
              <a:t>Saquemos fuerza de Cristo para tomar la decisión de dar el primer paso de su método</a:t>
            </a:r>
            <a:endParaRPr lang="es-CR" dirty="0"/>
          </a:p>
        </p:txBody>
      </p:sp>
      <p:sp>
        <p:nvSpPr>
          <p:cNvPr id="3" name="Content Placeholder 2"/>
          <p:cNvSpPr>
            <a:spLocks noGrp="1"/>
          </p:cNvSpPr>
          <p:nvPr>
            <p:ph idx="1"/>
          </p:nvPr>
        </p:nvSpPr>
        <p:spPr>
          <a:xfrm>
            <a:off x="261257" y="2127380"/>
            <a:ext cx="8490857" cy="4553337"/>
          </a:xfrm>
        </p:spPr>
        <p:txBody>
          <a:bodyPr>
            <a:noAutofit/>
          </a:bodyPr>
          <a:lstStyle/>
          <a:p>
            <a:pPr marL="0" indent="0">
              <a:buNone/>
            </a:pPr>
            <a:r>
              <a:rPr lang="es-CR" sz="2800" dirty="0"/>
              <a:t>¨Desterremos toda duda; disipemos nuestros temores. Digamos con el apóstol Pablo:</a:t>
            </a:r>
          </a:p>
          <a:p>
            <a:pPr marL="0" indent="0">
              <a:buNone/>
            </a:pPr>
            <a:r>
              <a:rPr lang="es-CR" sz="2800" dirty="0"/>
              <a:t> “</a:t>
            </a:r>
            <a:r>
              <a:rPr lang="es-CR" sz="2800" i="1" dirty="0"/>
              <a:t>Vivo; mas no ya yo, sino que Cristo vive en mí: y aquella vida que ahora vivo en la carne, la vivo por la fe en el Hijo de Dios, el cual me amó, y se dio a sí mismo por mí.” </a:t>
            </a:r>
          </a:p>
          <a:p>
            <a:pPr marL="0" indent="0">
              <a:buNone/>
            </a:pPr>
            <a:r>
              <a:rPr lang="es-CR" sz="2800" i="1" dirty="0"/>
              <a:t>(Gálatas 2:20)</a:t>
            </a:r>
          </a:p>
          <a:p>
            <a:pPr marL="0" indent="0">
              <a:buNone/>
            </a:pPr>
            <a:r>
              <a:rPr lang="es-CR" sz="2800" dirty="0"/>
              <a:t> Reposemos en Dios. El puede guardar lo que le hemos confiado. Si nos ponemos en sus manos, </a:t>
            </a:r>
            <a:r>
              <a:rPr lang="es-CR" sz="2800" u="sng" dirty="0"/>
              <a:t>nos hará más que vencedores</a:t>
            </a:r>
            <a:r>
              <a:rPr lang="es-CR" sz="2800" dirty="0"/>
              <a:t> por medio de Aquel que nos amó. {CC 71.2}</a:t>
            </a:r>
          </a:p>
        </p:txBody>
      </p:sp>
    </p:spTree>
    <p:extLst>
      <p:ext uri="{BB962C8B-B14F-4D97-AF65-F5344CB8AC3E}">
        <p14:creationId xmlns:p14="http://schemas.microsoft.com/office/powerpoint/2010/main" val="3368188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Les mostraba simpatía</a:t>
            </a:r>
            <a:endParaRPr lang="es-CR" dirty="0"/>
          </a:p>
        </p:txBody>
      </p:sp>
      <p:sp>
        <p:nvSpPr>
          <p:cNvPr id="3" name="Content Placeholder 2"/>
          <p:cNvSpPr>
            <a:spLocks noGrp="1"/>
          </p:cNvSpPr>
          <p:nvPr>
            <p:ph idx="1"/>
          </p:nvPr>
        </p:nvSpPr>
        <p:spPr>
          <a:xfrm>
            <a:off x="533400" y="2336873"/>
            <a:ext cx="8181392" cy="4194556"/>
          </a:xfrm>
        </p:spPr>
        <p:txBody>
          <a:bodyPr>
            <a:normAutofit/>
          </a:bodyPr>
          <a:lstStyle/>
          <a:p>
            <a:pPr marL="0" indent="0">
              <a:buNone/>
            </a:pPr>
            <a:r>
              <a:rPr lang="es-CR" sz="3200" dirty="0" smtClean="0"/>
              <a:t>Este segundo paso del método de Cristo implica ser amigable con la personas a la que nos hemos acercado, interesándonos por las cosas que a esa persona le interesan pero sin dejar que Satanás, por descuido nuestro, nos haga sus discípulos en vez de nosotros cumplir nuestra misión.</a:t>
            </a:r>
            <a:endParaRPr lang="es-CR" sz="3200" dirty="0"/>
          </a:p>
        </p:txBody>
      </p:sp>
    </p:spTree>
    <p:extLst>
      <p:ext uri="{BB962C8B-B14F-4D97-AF65-F5344CB8AC3E}">
        <p14:creationId xmlns:p14="http://schemas.microsoft.com/office/powerpoint/2010/main" val="2178688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Les mostraba simpatía</a:t>
            </a:r>
            <a:endParaRPr lang="es-CR" dirty="0"/>
          </a:p>
        </p:txBody>
      </p:sp>
      <p:sp>
        <p:nvSpPr>
          <p:cNvPr id="3" name="Content Placeholder 2"/>
          <p:cNvSpPr>
            <a:spLocks noGrp="1"/>
          </p:cNvSpPr>
          <p:nvPr>
            <p:ph idx="1"/>
          </p:nvPr>
        </p:nvSpPr>
        <p:spPr>
          <a:xfrm>
            <a:off x="533400" y="2336873"/>
            <a:ext cx="8181392" cy="4194556"/>
          </a:xfrm>
        </p:spPr>
        <p:txBody>
          <a:bodyPr>
            <a:normAutofit/>
          </a:bodyPr>
          <a:lstStyle/>
          <a:p>
            <a:pPr marL="0" indent="0">
              <a:buNone/>
            </a:pPr>
            <a:r>
              <a:rPr lang="es-CR" sz="3200" dirty="0" smtClean="0"/>
              <a:t>Satanás se aprovechará de las situaciones de tristeza y sufrimiento de la persona que estamos discipulando para aumentar su sufrimiento y entonces rechace nuestra amistad por egoísmo o bien para que nosotros nos desmotivemos poniendo en duda el amor de Dios por nuestros prójimos: ¿por qué Dios abandona a la persona que estoy discipulando?</a:t>
            </a:r>
            <a:endParaRPr lang="es-CR" sz="3200" dirty="0"/>
          </a:p>
        </p:txBody>
      </p:sp>
    </p:spTree>
    <p:extLst>
      <p:ext uri="{BB962C8B-B14F-4D97-AF65-F5344CB8AC3E}">
        <p14:creationId xmlns:p14="http://schemas.microsoft.com/office/powerpoint/2010/main" val="3633870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Efesios 6:11  (RVR1960)</a:t>
            </a:r>
            <a:endParaRPr lang="es-CR" dirty="0"/>
          </a:p>
        </p:txBody>
      </p:sp>
      <p:sp>
        <p:nvSpPr>
          <p:cNvPr id="3" name="Content Placeholder 2"/>
          <p:cNvSpPr>
            <a:spLocks noGrp="1"/>
          </p:cNvSpPr>
          <p:nvPr>
            <p:ph idx="1"/>
          </p:nvPr>
        </p:nvSpPr>
        <p:spPr/>
        <p:txBody>
          <a:bodyPr>
            <a:normAutofit/>
          </a:bodyPr>
          <a:lstStyle/>
          <a:p>
            <a:pPr marL="0" indent="0">
              <a:buNone/>
            </a:pPr>
            <a:r>
              <a:rPr lang="es-CR" sz="4000" dirty="0"/>
              <a:t>Vestíos de toda la armadura de Dios, para que podáis estar firmes contra las asechanzas del diablo.</a:t>
            </a:r>
          </a:p>
        </p:txBody>
      </p:sp>
    </p:spTree>
    <p:extLst>
      <p:ext uri="{BB962C8B-B14F-4D97-AF65-F5344CB8AC3E}">
        <p14:creationId xmlns:p14="http://schemas.microsoft.com/office/powerpoint/2010/main" val="1072992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El sufrimiento solo viene del diablo</a:t>
            </a:r>
            <a:endParaRPr lang="es-CR" dirty="0"/>
          </a:p>
        </p:txBody>
      </p:sp>
      <p:sp>
        <p:nvSpPr>
          <p:cNvPr id="3" name="Content Placeholder 2"/>
          <p:cNvSpPr>
            <a:spLocks noGrp="1"/>
          </p:cNvSpPr>
          <p:nvPr>
            <p:ph idx="1"/>
          </p:nvPr>
        </p:nvSpPr>
        <p:spPr>
          <a:xfrm>
            <a:off x="533400" y="2336873"/>
            <a:ext cx="8181392" cy="4194556"/>
          </a:xfrm>
        </p:spPr>
        <p:txBody>
          <a:bodyPr>
            <a:normAutofit fontScale="92500" lnSpcReduction="10000"/>
          </a:bodyPr>
          <a:lstStyle/>
          <a:p>
            <a:pPr marL="0" indent="0">
              <a:buNone/>
            </a:pPr>
            <a:r>
              <a:rPr lang="es-CR" sz="3200" dirty="0" smtClean="0"/>
              <a:t>Cuando veamos o experimentemos sufrimiento, hay que recordar que este solo viene del diablo y mantenernos firmes en la fe para que la gracia nos cubra con una coraza de oro.</a:t>
            </a:r>
          </a:p>
          <a:p>
            <a:pPr marL="0" indent="0">
              <a:buNone/>
            </a:pPr>
            <a:endParaRPr lang="es-CR" sz="3200" dirty="0"/>
          </a:p>
          <a:p>
            <a:pPr marL="0" indent="0">
              <a:buNone/>
            </a:pPr>
            <a:r>
              <a:rPr lang="es-CR" sz="3200" dirty="0" smtClean="0"/>
              <a:t>¨El sufrimiento es como el fuego: si uno es oro lo purifica, si es madera lo destruye. Job era de oro. Debemos decir como Job: yo sé en quién he creído¨ (A. Bullón)</a:t>
            </a:r>
            <a:endParaRPr lang="es-CR" sz="3200" dirty="0"/>
          </a:p>
        </p:txBody>
      </p:sp>
    </p:spTree>
    <p:extLst>
      <p:ext uri="{BB962C8B-B14F-4D97-AF65-F5344CB8AC3E}">
        <p14:creationId xmlns:p14="http://schemas.microsoft.com/office/powerpoint/2010/main" val="1911537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Atender las necesidades</a:t>
            </a:r>
            <a:endParaRPr lang="es-ES" dirty="0"/>
          </a:p>
        </p:txBody>
      </p:sp>
      <p:sp>
        <p:nvSpPr>
          <p:cNvPr id="3" name="Marcador de contenido 2"/>
          <p:cNvSpPr>
            <a:spLocks noGrp="1"/>
          </p:cNvSpPr>
          <p:nvPr>
            <p:ph idx="1"/>
          </p:nvPr>
        </p:nvSpPr>
        <p:spPr/>
        <p:txBody>
          <a:bodyPr>
            <a:normAutofit/>
          </a:bodyPr>
          <a:lstStyle/>
          <a:p>
            <a:pPr marL="0" indent="0">
              <a:buNone/>
            </a:pPr>
            <a:r>
              <a:rPr lang="es-ES_tradnl" sz="3600" dirty="0" smtClean="0"/>
              <a:t>Este tercer paso implica  atender las necesidades físicas y emocionales de la persona que estamos discipulando sin tocar temas religiosos todavía.</a:t>
            </a:r>
            <a:endParaRPr lang="es-ES" sz="3600" dirty="0"/>
          </a:p>
        </p:txBody>
      </p:sp>
    </p:spTree>
    <p:extLst>
      <p:ext uri="{BB962C8B-B14F-4D97-AF65-F5344CB8AC3E}">
        <p14:creationId xmlns:p14="http://schemas.microsoft.com/office/powerpoint/2010/main" val="65499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Atender las necesidades</a:t>
            </a:r>
            <a:endParaRPr lang="es-ES" dirty="0"/>
          </a:p>
        </p:txBody>
      </p:sp>
      <p:sp>
        <p:nvSpPr>
          <p:cNvPr id="3" name="Marcador de contenido 2"/>
          <p:cNvSpPr>
            <a:spLocks noGrp="1"/>
          </p:cNvSpPr>
          <p:nvPr>
            <p:ph idx="1"/>
          </p:nvPr>
        </p:nvSpPr>
        <p:spPr>
          <a:xfrm>
            <a:off x="533400" y="2336873"/>
            <a:ext cx="7957457" cy="4325184"/>
          </a:xfrm>
        </p:spPr>
        <p:txBody>
          <a:bodyPr>
            <a:normAutofit fontScale="92500"/>
          </a:bodyPr>
          <a:lstStyle/>
          <a:p>
            <a:pPr marL="0" indent="0">
              <a:buNone/>
            </a:pPr>
            <a:r>
              <a:rPr lang="es-ES_tradnl" sz="3600" dirty="0" smtClean="0"/>
              <a:t>Satanás sabe que a la gente  necesitada se le hace fácil creer por medio de milagros.  Así que el diablo tratará de discipular antes que nosotros satisfaciendo las necesidades por medio de milagros engañosos, inclusive usando a cristianos débiles de otras iglesias que se olvidan del poder de Dios y comienzan a creer en sus propias obras.</a:t>
            </a:r>
            <a:endParaRPr lang="es-ES" sz="3600" dirty="0"/>
          </a:p>
        </p:txBody>
      </p:sp>
    </p:spTree>
    <p:extLst>
      <p:ext uri="{BB962C8B-B14F-4D97-AF65-F5344CB8AC3E}">
        <p14:creationId xmlns:p14="http://schemas.microsoft.com/office/powerpoint/2010/main" val="2245586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Los milagros engañosos de Satanás y sus discípulos</a:t>
            </a:r>
            <a:endParaRPr lang="es-ES" dirty="0"/>
          </a:p>
        </p:txBody>
      </p:sp>
      <p:sp>
        <p:nvSpPr>
          <p:cNvPr id="3" name="Marcador de contenido 2"/>
          <p:cNvSpPr>
            <a:spLocks noGrp="1"/>
          </p:cNvSpPr>
          <p:nvPr>
            <p:ph idx="1"/>
          </p:nvPr>
        </p:nvSpPr>
        <p:spPr>
          <a:xfrm>
            <a:off x="242596" y="2071396"/>
            <a:ext cx="8416212" cy="4590661"/>
          </a:xfrm>
        </p:spPr>
        <p:txBody>
          <a:bodyPr>
            <a:normAutofit/>
          </a:bodyPr>
          <a:lstStyle/>
          <a:p>
            <a:pPr marL="0" indent="0">
              <a:buNone/>
            </a:pPr>
            <a:r>
              <a:rPr lang="es-ES" sz="2000" b="1" dirty="0">
                <a:solidFill>
                  <a:srgbClr val="5C1101"/>
                </a:solidFill>
                <a:latin typeface="Verdana" panose="020B0604030504040204" pitchFamily="34" charset="0"/>
              </a:rPr>
              <a:t>Mateo </a:t>
            </a:r>
            <a:r>
              <a:rPr lang="es-ES" sz="2000" b="1" dirty="0" smtClean="0">
                <a:solidFill>
                  <a:srgbClr val="5C1101"/>
                </a:solidFill>
                <a:latin typeface="Verdana" panose="020B0604030504040204" pitchFamily="34" charset="0"/>
              </a:rPr>
              <a:t>7:21-23</a:t>
            </a:r>
            <a:r>
              <a:rPr lang="es-ES" sz="2000" dirty="0" smtClean="0">
                <a:solidFill>
                  <a:srgbClr val="5C1101"/>
                </a:solidFill>
                <a:latin typeface="Verdana" panose="020B0604030504040204" pitchFamily="34" charset="0"/>
              </a:rPr>
              <a:t> </a:t>
            </a:r>
            <a:r>
              <a:rPr lang="es-ES" sz="2000" dirty="0">
                <a:solidFill>
                  <a:srgbClr val="5C1101"/>
                </a:solidFill>
                <a:latin typeface="Verdana" panose="020B0604030504040204" pitchFamily="34" charset="0"/>
              </a:rPr>
              <a:t>(RVR1960)</a:t>
            </a:r>
          </a:p>
          <a:p>
            <a:pPr marL="0" indent="0">
              <a:buNone/>
            </a:pPr>
            <a:r>
              <a:rPr lang="es-ES" sz="2800" dirty="0" smtClean="0">
                <a:latin typeface="Verdana" panose="020B0604030504040204" pitchFamily="34" charset="0"/>
              </a:rPr>
              <a:t>No </a:t>
            </a:r>
            <a:r>
              <a:rPr lang="es-ES" sz="2800" dirty="0">
                <a:latin typeface="Verdana" panose="020B0604030504040204" pitchFamily="34" charset="0"/>
              </a:rPr>
              <a:t>todo el que me dice: Señor, Señor, entrará en el reino de los cielos, sino el que hace la voluntad de mi Padre que está en los </a:t>
            </a:r>
            <a:r>
              <a:rPr lang="es-ES" sz="2800" dirty="0" smtClean="0">
                <a:latin typeface="Verdana" panose="020B0604030504040204" pitchFamily="34" charset="0"/>
              </a:rPr>
              <a:t>cielos. Muchos </a:t>
            </a:r>
            <a:r>
              <a:rPr lang="es-ES" sz="2800" dirty="0">
                <a:latin typeface="Verdana" panose="020B0604030504040204" pitchFamily="34" charset="0"/>
              </a:rPr>
              <a:t>me dirán en aquel día: Señor, Señor, ¿no profetizamos en tu nombre, y en tu nombre echamos fuera demonios, y en tu nombre hicimos muchos </a:t>
            </a:r>
            <a:r>
              <a:rPr lang="es-ES" sz="2800" dirty="0" smtClean="0">
                <a:latin typeface="Verdana" panose="020B0604030504040204" pitchFamily="34" charset="0"/>
              </a:rPr>
              <a:t>milagros? Y </a:t>
            </a:r>
            <a:r>
              <a:rPr lang="es-ES" sz="2800" dirty="0">
                <a:latin typeface="Verdana" panose="020B0604030504040204" pitchFamily="34" charset="0"/>
              </a:rPr>
              <a:t>entonces les declararé: Nunca os conocí; apartaos de mí, hacedores de maldad</a:t>
            </a:r>
            <a:r>
              <a:rPr lang="es-ES" sz="2800" dirty="0" smtClean="0">
                <a:latin typeface="Verdana" panose="020B0604030504040204" pitchFamily="34" charset="0"/>
              </a:rPr>
              <a:t>.</a:t>
            </a:r>
            <a:endParaRPr lang="es-ES" sz="2800" dirty="0">
              <a:latin typeface="Verdana" panose="020B0604030504040204" pitchFamily="34" charset="0"/>
            </a:endParaRPr>
          </a:p>
        </p:txBody>
      </p:sp>
    </p:spTree>
    <p:extLst>
      <p:ext uri="{BB962C8B-B14F-4D97-AF65-F5344CB8AC3E}">
        <p14:creationId xmlns:p14="http://schemas.microsoft.com/office/powerpoint/2010/main" val="1752171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2596" y="753228"/>
            <a:ext cx="7185577" cy="1080938"/>
          </a:xfrm>
        </p:spPr>
        <p:txBody>
          <a:bodyPr>
            <a:noAutofit/>
          </a:bodyPr>
          <a:lstStyle/>
          <a:p>
            <a:r>
              <a:rPr lang="es-ES_tradnl" sz="2800" dirty="0" smtClean="0"/>
              <a:t>Permanezcamos firmes trabajando para que por gracia sean satisfechas las necesidades de quien estamos discipulando</a:t>
            </a:r>
            <a:endParaRPr lang="es-ES" sz="2800" dirty="0"/>
          </a:p>
        </p:txBody>
      </p:sp>
      <p:sp>
        <p:nvSpPr>
          <p:cNvPr id="3" name="Marcador de contenido 2"/>
          <p:cNvSpPr>
            <a:spLocks noGrp="1"/>
          </p:cNvSpPr>
          <p:nvPr>
            <p:ph idx="1"/>
          </p:nvPr>
        </p:nvSpPr>
        <p:spPr>
          <a:xfrm>
            <a:off x="242596" y="2052736"/>
            <a:ext cx="8714792" cy="4534676"/>
          </a:xfrm>
        </p:spPr>
        <p:txBody>
          <a:bodyPr>
            <a:normAutofit/>
          </a:bodyPr>
          <a:lstStyle/>
          <a:p>
            <a:pPr marL="0" indent="0">
              <a:buNone/>
            </a:pPr>
            <a:r>
              <a:rPr lang="es-CR" sz="3200" dirty="0" smtClean="0"/>
              <a:t>¨E </a:t>
            </a:r>
            <a:r>
              <a:rPr lang="es-CR" sz="3200" dirty="0"/>
              <a:t>Isaías asegura que “en quietud y en confianza será vuestra fortaleza.” </a:t>
            </a:r>
            <a:r>
              <a:rPr lang="es-CR" sz="3200" dirty="0" smtClean="0"/>
              <a:t>(Isaías 30:15) </a:t>
            </a:r>
            <a:r>
              <a:rPr lang="es-CR" sz="3200" dirty="0"/>
              <a:t>Este descanso no se obtiene en la inactividad; porque en la invitación del Salvador la promesa de descanso va unida con un llamamiento a trabajar: “Tomad mi yugo sobre vosotros, y... hallaréis descanso.” (Mateo 11:29) El corazón que más plenamente descansa en Cristo es el más ardiente y activo en el trabajo para El</a:t>
            </a:r>
            <a:r>
              <a:rPr lang="es-CR" sz="3200" dirty="0" smtClean="0"/>
              <a:t>.¨     </a:t>
            </a:r>
            <a:r>
              <a:rPr lang="es-CR" sz="3200" dirty="0" smtClean="0"/>
              <a:t>{</a:t>
            </a:r>
            <a:r>
              <a:rPr lang="es-CR" sz="3200" dirty="0"/>
              <a:t>CC 71.1}</a:t>
            </a:r>
          </a:p>
        </p:txBody>
      </p:sp>
    </p:spTree>
    <p:extLst>
      <p:ext uri="{BB962C8B-B14F-4D97-AF65-F5344CB8AC3E}">
        <p14:creationId xmlns:p14="http://schemas.microsoft.com/office/powerpoint/2010/main" val="1737390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Cosechar confianza</a:t>
            </a:r>
            <a:endParaRPr lang="es-ES" dirty="0"/>
          </a:p>
        </p:txBody>
      </p:sp>
      <p:sp>
        <p:nvSpPr>
          <p:cNvPr id="3" name="Marcador de contenido 2"/>
          <p:cNvSpPr>
            <a:spLocks noGrp="1"/>
          </p:cNvSpPr>
          <p:nvPr>
            <p:ph idx="1"/>
          </p:nvPr>
        </p:nvSpPr>
        <p:spPr>
          <a:xfrm>
            <a:off x="533400" y="2336872"/>
            <a:ext cx="7621555" cy="4250539"/>
          </a:xfrm>
        </p:spPr>
        <p:txBody>
          <a:bodyPr>
            <a:normAutofit/>
          </a:bodyPr>
          <a:lstStyle/>
          <a:p>
            <a:pPr marL="0" indent="0">
              <a:buNone/>
            </a:pPr>
            <a:r>
              <a:rPr lang="es-ES_tradnl" sz="3200" dirty="0" smtClean="0"/>
              <a:t>Este paso implica cultivar la amistad con paciencia hasta que ganemos para Cristo la confianza de la persona que estamos discipulando.  Debemos orar intensamente por la persona  para que cada vez sea más espiritual y también por nuestra fortaleza  y paciencia durante esta etapa para que mostremos el amor de Cristo en nosotros mismos.</a:t>
            </a:r>
            <a:endParaRPr lang="es-ES" sz="3200" dirty="0"/>
          </a:p>
        </p:txBody>
      </p:sp>
    </p:spTree>
    <p:extLst>
      <p:ext uri="{BB962C8B-B14F-4D97-AF65-F5344CB8AC3E}">
        <p14:creationId xmlns:p14="http://schemas.microsoft.com/office/powerpoint/2010/main" val="2818763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Cosechar confianza</a:t>
            </a:r>
            <a:endParaRPr lang="es-ES" dirty="0"/>
          </a:p>
        </p:txBody>
      </p:sp>
      <p:sp>
        <p:nvSpPr>
          <p:cNvPr id="3" name="Marcador de contenido 2"/>
          <p:cNvSpPr>
            <a:spLocks noGrp="1"/>
          </p:cNvSpPr>
          <p:nvPr>
            <p:ph idx="1"/>
          </p:nvPr>
        </p:nvSpPr>
        <p:spPr>
          <a:xfrm>
            <a:off x="533400" y="2336872"/>
            <a:ext cx="7621555" cy="4250539"/>
          </a:xfrm>
        </p:spPr>
        <p:txBody>
          <a:bodyPr>
            <a:normAutofit/>
          </a:bodyPr>
          <a:lstStyle/>
          <a:p>
            <a:pPr marL="0" indent="0">
              <a:buNone/>
            </a:pPr>
            <a:r>
              <a:rPr lang="es-ES_tradnl" sz="3200" dirty="0" smtClean="0"/>
              <a:t>Satanás apelará a los deseos y tentaciones de la carne para evitar que lo espiritual tenga el crecimiento que haga desarrollar la confianza verdadera.  Tratará de que sigamos nuestra razón, nuestra lógica, nuestras emociones y nuestros sentidos para que nuestras oraciones carezcan de la riqueza espiritual que llega a Dios.</a:t>
            </a:r>
            <a:endParaRPr lang="es-ES" sz="3200" dirty="0"/>
          </a:p>
        </p:txBody>
      </p:sp>
    </p:spTree>
    <p:extLst>
      <p:ext uri="{BB962C8B-B14F-4D97-AF65-F5344CB8AC3E}">
        <p14:creationId xmlns:p14="http://schemas.microsoft.com/office/powerpoint/2010/main" val="4112007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Satanás quiere que no oremos para mantenernos débiles</a:t>
            </a:r>
            <a:endParaRPr lang="es-ES" dirty="0"/>
          </a:p>
        </p:txBody>
      </p:sp>
      <p:sp>
        <p:nvSpPr>
          <p:cNvPr id="3" name="Marcador de contenido 2"/>
          <p:cNvSpPr>
            <a:spLocks noGrp="1"/>
          </p:cNvSpPr>
          <p:nvPr>
            <p:ph idx="1"/>
          </p:nvPr>
        </p:nvSpPr>
        <p:spPr>
          <a:xfrm>
            <a:off x="531639" y="2187584"/>
            <a:ext cx="7845490" cy="4269200"/>
          </a:xfrm>
        </p:spPr>
        <p:txBody>
          <a:bodyPr>
            <a:noAutofit/>
          </a:bodyPr>
          <a:lstStyle/>
          <a:p>
            <a:pPr marL="0" indent="0">
              <a:buNone/>
            </a:pPr>
            <a:r>
              <a:rPr lang="es-ES" sz="2800" dirty="0" smtClean="0"/>
              <a:t>¨Satanás </a:t>
            </a:r>
            <a:r>
              <a:rPr lang="es-ES" sz="2800" dirty="0"/>
              <a:t>induce a muchos a creer que orar a Dios es inútil y únicamente un acto formal. Sabe muy bien cuán útiles son la meditación y la oración para mantener a los seguidores de Cristo despiertos para resistir su astucia y engaño. Mediante sus artimañas desea apartar la mente de este importante ejercicio espiritual, para que el alma no busque ayuda apoyándose en el Dios poderoso ni obtenga fortaleza de él para resistir los ataques del enemigo</a:t>
            </a:r>
            <a:r>
              <a:rPr lang="es-ES" sz="2800" dirty="0" smtClean="0"/>
              <a:t>.¨{</a:t>
            </a:r>
            <a:r>
              <a:rPr lang="es-ES" sz="2800" dirty="0"/>
              <a:t>1TI 266.1}</a:t>
            </a:r>
          </a:p>
        </p:txBody>
      </p:sp>
    </p:spTree>
    <p:extLst>
      <p:ext uri="{BB962C8B-B14F-4D97-AF65-F5344CB8AC3E}">
        <p14:creationId xmlns:p14="http://schemas.microsoft.com/office/powerpoint/2010/main" val="21194409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Satanás teme a la oración ferviente: oremos sin cesar</a:t>
            </a:r>
            <a:endParaRPr lang="es-ES" dirty="0"/>
          </a:p>
        </p:txBody>
      </p:sp>
      <p:sp>
        <p:nvSpPr>
          <p:cNvPr id="3" name="Marcador de contenido 2"/>
          <p:cNvSpPr>
            <a:spLocks noGrp="1"/>
          </p:cNvSpPr>
          <p:nvPr>
            <p:ph idx="1"/>
          </p:nvPr>
        </p:nvSpPr>
        <p:spPr>
          <a:xfrm>
            <a:off x="533400" y="2336872"/>
            <a:ext cx="7957457" cy="4119911"/>
          </a:xfrm>
        </p:spPr>
        <p:txBody>
          <a:bodyPr>
            <a:normAutofit lnSpcReduction="10000"/>
          </a:bodyPr>
          <a:lstStyle/>
          <a:p>
            <a:pPr marL="0" indent="0">
              <a:buNone/>
            </a:pPr>
            <a:r>
              <a:rPr lang="es-ES" sz="3600" dirty="0" smtClean="0"/>
              <a:t>“</a:t>
            </a:r>
            <a:r>
              <a:rPr lang="es-ES" sz="3600" dirty="0"/>
              <a:t>Elías era hombre sujeto a pasiones semejantes a las nuestras, y oró fervientemente” </a:t>
            </a:r>
            <a:r>
              <a:rPr lang="es-ES" sz="3600" dirty="0" smtClean="0"/>
              <a:t>(Santiago 5:17). </a:t>
            </a:r>
            <a:r>
              <a:rPr lang="es-ES" sz="3600" dirty="0"/>
              <a:t>Daniel oraba a Dios tres veces por día. </a:t>
            </a:r>
            <a:r>
              <a:rPr lang="es-ES" sz="3600" u="sng" dirty="0"/>
              <a:t>El sonido de la oración ferviente pone furioso a Satanás porque sabe que experimentará </a:t>
            </a:r>
            <a:r>
              <a:rPr lang="es-ES" sz="3600" u="sng" dirty="0" smtClean="0"/>
              <a:t>pérdida</a:t>
            </a:r>
            <a:r>
              <a:rPr lang="es-ES" sz="3600" dirty="0" smtClean="0"/>
              <a:t>.¨</a:t>
            </a:r>
          </a:p>
          <a:p>
            <a:pPr marL="0" indent="0">
              <a:buNone/>
            </a:pPr>
            <a:r>
              <a:rPr lang="es-ES" sz="3600" dirty="0" smtClean="0"/>
              <a:t>{</a:t>
            </a:r>
            <a:r>
              <a:rPr lang="es-ES" sz="3600" dirty="0"/>
              <a:t>1TI 266.1}</a:t>
            </a:r>
          </a:p>
        </p:txBody>
      </p:sp>
    </p:spTree>
    <p:extLst>
      <p:ext uri="{BB962C8B-B14F-4D97-AF65-F5344CB8AC3E}">
        <p14:creationId xmlns:p14="http://schemas.microsoft.com/office/powerpoint/2010/main" val="2516142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Invitar a seguir a Cristo</a:t>
            </a:r>
            <a:endParaRPr lang="es-CR" dirty="0"/>
          </a:p>
        </p:txBody>
      </p:sp>
      <p:sp>
        <p:nvSpPr>
          <p:cNvPr id="3" name="Content Placeholder 2"/>
          <p:cNvSpPr>
            <a:spLocks noGrp="1"/>
          </p:cNvSpPr>
          <p:nvPr>
            <p:ph idx="1"/>
          </p:nvPr>
        </p:nvSpPr>
        <p:spPr>
          <a:xfrm>
            <a:off x="533400" y="2336872"/>
            <a:ext cx="7606048" cy="4179837"/>
          </a:xfrm>
        </p:spPr>
        <p:txBody>
          <a:bodyPr>
            <a:noAutofit/>
          </a:bodyPr>
          <a:lstStyle/>
          <a:p>
            <a:pPr marL="0" indent="0">
              <a:buNone/>
            </a:pPr>
            <a:r>
              <a:rPr lang="es-CR" sz="3200" dirty="0" smtClean="0"/>
              <a:t>Este último paso implica darle a conocer a la persona por primera vez que se ora por ella o por él; hacerle una invitación a un culto de oración, informar a la iglesia para que se le reciba de manera especial, acompañarle a la escuela bíblica bautismal y darle seguimiento a su crecimiento.</a:t>
            </a:r>
            <a:endParaRPr lang="es-CR" sz="3200" dirty="0"/>
          </a:p>
        </p:txBody>
      </p:sp>
    </p:spTree>
    <p:extLst>
      <p:ext uri="{BB962C8B-B14F-4D97-AF65-F5344CB8AC3E}">
        <p14:creationId xmlns:p14="http://schemas.microsoft.com/office/powerpoint/2010/main" val="30005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¿Quién es Satanás?</a:t>
            </a:r>
            <a:endParaRPr lang="es-CR" dirty="0"/>
          </a:p>
        </p:txBody>
      </p:sp>
      <p:sp>
        <p:nvSpPr>
          <p:cNvPr id="3" name="Content Placeholder 2"/>
          <p:cNvSpPr>
            <a:spLocks noGrp="1"/>
          </p:cNvSpPr>
          <p:nvPr>
            <p:ph idx="1"/>
          </p:nvPr>
        </p:nvSpPr>
        <p:spPr>
          <a:xfrm>
            <a:off x="205273" y="1996751"/>
            <a:ext cx="8752115" cy="4366727"/>
          </a:xfrm>
        </p:spPr>
        <p:txBody>
          <a:bodyPr>
            <a:noAutofit/>
          </a:bodyPr>
          <a:lstStyle/>
          <a:p>
            <a:pPr marL="0" indent="0">
              <a:buNone/>
            </a:pPr>
            <a:r>
              <a:rPr lang="es-CR" sz="2000" b="1" dirty="0">
                <a:solidFill>
                  <a:srgbClr val="5C1101"/>
                </a:solidFill>
                <a:latin typeface="Verdana" panose="020B0604030504040204" pitchFamily="34" charset="0"/>
              </a:rPr>
              <a:t>Ezequiel 28:14-17</a:t>
            </a:r>
            <a:r>
              <a:rPr lang="es-CR" sz="2000" dirty="0">
                <a:solidFill>
                  <a:srgbClr val="5C1101"/>
                </a:solidFill>
                <a:latin typeface="Verdana" panose="020B0604030504040204" pitchFamily="34" charset="0"/>
              </a:rPr>
              <a:t> (RVR1960)</a:t>
            </a:r>
          </a:p>
          <a:p>
            <a:pPr marL="0" indent="0">
              <a:lnSpc>
                <a:spcPct val="100000"/>
              </a:lnSpc>
              <a:buNone/>
            </a:pPr>
            <a:r>
              <a:rPr lang="es-CR" dirty="0"/>
              <a:t>Tú, querubín grande, protector, yo te puse en el santo monte de Dios, allí estuviste; en medio</a:t>
            </a:r>
            <a:r>
              <a:rPr lang="es-CR" sz="2000" dirty="0"/>
              <a:t> </a:t>
            </a:r>
            <a:r>
              <a:rPr lang="es-CR" dirty="0"/>
              <a:t>de las piedras de fuego te paseabas. Perfecto eras en todos tus caminos desde el día que fuiste creado, hasta que se halló en ti maldad.  A causa de la multitud de tus contrataciones fuiste lleno de iniquidad, y pecaste; por lo que yo te eché del monte de Dios, y te arrojé de entre las piedras del fuego, oh querubín protector. Se enalteció tu corazón a causa de tu hermosura, corrompiste tu sabiduría a causa de tu esplendor; yo te arrojaré por tierra; delante de los reyes te pondré para que miren en ti.</a:t>
            </a:r>
          </a:p>
        </p:txBody>
      </p:sp>
    </p:spTree>
    <p:extLst>
      <p:ext uri="{BB962C8B-B14F-4D97-AF65-F5344CB8AC3E}">
        <p14:creationId xmlns:p14="http://schemas.microsoft.com/office/powerpoint/2010/main" val="2500567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Invitar a seguir a Cristo</a:t>
            </a:r>
            <a:endParaRPr lang="es-CR" dirty="0"/>
          </a:p>
        </p:txBody>
      </p:sp>
      <p:sp>
        <p:nvSpPr>
          <p:cNvPr id="3" name="Content Placeholder 2"/>
          <p:cNvSpPr>
            <a:spLocks noGrp="1"/>
          </p:cNvSpPr>
          <p:nvPr>
            <p:ph idx="1"/>
          </p:nvPr>
        </p:nvSpPr>
        <p:spPr>
          <a:xfrm>
            <a:off x="180305" y="2040658"/>
            <a:ext cx="8757634" cy="4817342"/>
          </a:xfrm>
        </p:spPr>
        <p:txBody>
          <a:bodyPr>
            <a:noAutofit/>
          </a:bodyPr>
          <a:lstStyle/>
          <a:p>
            <a:pPr marL="0" indent="0">
              <a:buNone/>
            </a:pPr>
            <a:r>
              <a:rPr lang="es-CR" sz="2800" dirty="0" smtClean="0"/>
              <a:t>Satanás tratará de llenar de dudas sobre Dios y su gracia la mente de la persona que invitamos.</a:t>
            </a:r>
          </a:p>
          <a:p>
            <a:pPr marL="0" indent="0">
              <a:buNone/>
            </a:pPr>
            <a:r>
              <a:rPr lang="es-CR" sz="2800" dirty="0" smtClean="0"/>
              <a:t>Satanás, que conoce muy bien la Biblia, tentará a la persona para que comprenda y lea los pasajes de forma distorsionada, poniendo a Dios como un ser agresor, inmisericorde, castigador, reglamentista.</a:t>
            </a:r>
          </a:p>
          <a:p>
            <a:pPr marL="0" indent="0">
              <a:buNone/>
            </a:pPr>
            <a:r>
              <a:rPr lang="es-CR" sz="2800" dirty="0" smtClean="0"/>
              <a:t>Satanás motivará al invitado para que dude del valor de las actividades de la Iglesia y de las intenciones de sus miembros, apartándolo del amor y la verdad que es Cristo y su palabra.</a:t>
            </a:r>
            <a:endParaRPr lang="es-CR" sz="2800" dirty="0"/>
          </a:p>
        </p:txBody>
      </p:sp>
    </p:spTree>
    <p:extLst>
      <p:ext uri="{BB962C8B-B14F-4D97-AF65-F5344CB8AC3E}">
        <p14:creationId xmlns:p14="http://schemas.microsoft.com/office/powerpoint/2010/main" val="2799315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Satanás tratará de desalentar al invitado</a:t>
            </a:r>
            <a:endParaRPr lang="es-CR" dirty="0"/>
          </a:p>
        </p:txBody>
      </p:sp>
      <p:sp>
        <p:nvSpPr>
          <p:cNvPr id="3" name="Content Placeholder 2"/>
          <p:cNvSpPr>
            <a:spLocks noGrp="1"/>
          </p:cNvSpPr>
          <p:nvPr>
            <p:ph idx="1"/>
          </p:nvPr>
        </p:nvSpPr>
        <p:spPr>
          <a:xfrm>
            <a:off x="206063" y="2156568"/>
            <a:ext cx="8718996" cy="4476052"/>
          </a:xfrm>
        </p:spPr>
        <p:txBody>
          <a:bodyPr>
            <a:noAutofit/>
          </a:bodyPr>
          <a:lstStyle/>
          <a:p>
            <a:pPr marL="0" indent="0">
              <a:buNone/>
            </a:pPr>
            <a:r>
              <a:rPr lang="es-CR" sz="3200" dirty="0" smtClean="0"/>
              <a:t>¨Satanás</a:t>
            </a:r>
            <a:r>
              <a:rPr lang="es-CR" sz="3200" dirty="0"/>
              <a:t> se regocija cuando puede inducir a los hijos de Dios a la incredulidad y al desaliento. Se deleita cuando nos ve desconfiar de Dios y dudar de su buena voluntad y de su poder para salvarnos. Le agrada hacernos sentir que el Señor nos hará daño por sus providencias. Es obra de Satanás representar al Señor como falto de compasión y piedad. Tergiversa la verdad respecto a El</a:t>
            </a:r>
            <a:r>
              <a:rPr lang="es-CR" sz="3200" dirty="0" smtClean="0"/>
              <a:t>.¨ {</a:t>
            </a:r>
            <a:r>
              <a:rPr lang="es-CR" sz="3200" dirty="0"/>
              <a:t>CC 116.2}</a:t>
            </a:r>
          </a:p>
        </p:txBody>
      </p:sp>
    </p:spTree>
    <p:extLst>
      <p:ext uri="{BB962C8B-B14F-4D97-AF65-F5344CB8AC3E}">
        <p14:creationId xmlns:p14="http://schemas.microsoft.com/office/powerpoint/2010/main" val="33771091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R" dirty="0" smtClean="0"/>
              <a:t>Debemos reforzar en el invitado que Dios es amor, verdad y libertad</a:t>
            </a:r>
            <a:endParaRPr lang="es-CR" dirty="0"/>
          </a:p>
        </p:txBody>
      </p:sp>
      <p:sp>
        <p:nvSpPr>
          <p:cNvPr id="3" name="Content Placeholder 2"/>
          <p:cNvSpPr>
            <a:spLocks noGrp="1"/>
          </p:cNvSpPr>
          <p:nvPr>
            <p:ph idx="1"/>
          </p:nvPr>
        </p:nvSpPr>
        <p:spPr>
          <a:xfrm>
            <a:off x="193183" y="2150772"/>
            <a:ext cx="8718997" cy="4378817"/>
          </a:xfrm>
        </p:spPr>
        <p:txBody>
          <a:bodyPr>
            <a:normAutofit/>
          </a:bodyPr>
          <a:lstStyle/>
          <a:p>
            <a:pPr marL="0" indent="0">
              <a:buNone/>
            </a:pPr>
            <a:r>
              <a:rPr lang="es-CR" dirty="0" smtClean="0"/>
              <a:t>¨El </a:t>
            </a:r>
            <a:r>
              <a:rPr lang="es-CR" dirty="0"/>
              <a:t>gobierno de Dios no se funda en una sumisión ciega ni en una reglamentación irracional, como Satanás quiere hacerlo aparecer. Al contrario, apela al entendimiento y a la conciencia. “¡Venid, pues, y arguyamos juntos</a:t>
            </a:r>
            <a:r>
              <a:rPr lang="es-CR" dirty="0" smtClean="0"/>
              <a:t>!” (Isaías 1:18) </a:t>
            </a:r>
            <a:r>
              <a:rPr lang="es-CR" dirty="0"/>
              <a:t>es la invitación del Creador a los seres que formó. Dios no fuerza la voluntad de sus criaturas</a:t>
            </a:r>
            <a:r>
              <a:rPr lang="es-CR" dirty="0" smtClean="0"/>
              <a:t>.</a:t>
            </a:r>
          </a:p>
          <a:p>
            <a:pPr marL="0" indent="0">
              <a:buNone/>
            </a:pPr>
            <a:r>
              <a:rPr lang="es-CR" dirty="0" smtClean="0"/>
              <a:t>…………</a:t>
            </a:r>
          </a:p>
          <a:p>
            <a:pPr marL="0" indent="0">
              <a:buNone/>
            </a:pPr>
            <a:r>
              <a:rPr lang="es-CR" dirty="0" smtClean="0"/>
              <a:t>Nos </a:t>
            </a:r>
            <a:r>
              <a:rPr lang="es-CR" dirty="0"/>
              <a:t>invita a entregarnos a El para que pueda cumplir su voluntad en nosotros. A nosotros nos toca decidir si queremos ser libres de la esclavitud del pecado para compartir la libertad gloriosa de los hijos de Dios</a:t>
            </a:r>
            <a:r>
              <a:rPr lang="es-CR" dirty="0" smtClean="0"/>
              <a:t>.¨ </a:t>
            </a:r>
            <a:r>
              <a:rPr lang="es-CR" dirty="0"/>
              <a:t>{CC 43.4}</a:t>
            </a:r>
          </a:p>
        </p:txBody>
      </p:sp>
    </p:spTree>
    <p:extLst>
      <p:ext uri="{BB962C8B-B14F-4D97-AF65-F5344CB8AC3E}">
        <p14:creationId xmlns:p14="http://schemas.microsoft.com/office/powerpoint/2010/main" val="24848662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Conclusión</a:t>
            </a:r>
            <a:endParaRPr lang="es-CR" dirty="0"/>
          </a:p>
        </p:txBody>
      </p:sp>
      <p:sp>
        <p:nvSpPr>
          <p:cNvPr id="3" name="Content Placeholder 2"/>
          <p:cNvSpPr>
            <a:spLocks noGrp="1"/>
          </p:cNvSpPr>
          <p:nvPr>
            <p:ph idx="1"/>
          </p:nvPr>
        </p:nvSpPr>
        <p:spPr>
          <a:xfrm>
            <a:off x="533400" y="2336872"/>
            <a:ext cx="7760594" cy="4218473"/>
          </a:xfrm>
        </p:spPr>
        <p:txBody>
          <a:bodyPr>
            <a:noAutofit/>
          </a:bodyPr>
          <a:lstStyle/>
          <a:p>
            <a:pPr marL="0" indent="0">
              <a:buNone/>
            </a:pPr>
            <a:r>
              <a:rPr lang="es-CR" sz="3200" dirty="0" smtClean="0"/>
              <a:t>En el cumplimiento de nuestra misión por ganar discípulos usando el Método de Cristo, Satanás trata de ganarnos la carrera con su propio método de discipulado. Sin embargo, la lucha debe ser incesante para que derrotemos a Satanás en cada batalla de nuestra misión </a:t>
            </a:r>
            <a:r>
              <a:rPr lang="es-CR" sz="3200" dirty="0" smtClean="0"/>
              <a:t>pues, </a:t>
            </a:r>
            <a:r>
              <a:rPr lang="es-CR" sz="3200" dirty="0" smtClean="0"/>
              <a:t>por </a:t>
            </a:r>
            <a:r>
              <a:rPr lang="es-CR" sz="3200" dirty="0" smtClean="0"/>
              <a:t>Cristo, </a:t>
            </a:r>
            <a:r>
              <a:rPr lang="es-CR" sz="3200" dirty="0" smtClean="0"/>
              <a:t>ya Satanás perdió la guerra.</a:t>
            </a:r>
          </a:p>
          <a:p>
            <a:pPr marL="0" indent="0">
              <a:buNone/>
            </a:pPr>
            <a:endParaRPr lang="es-CR" sz="3200" dirty="0"/>
          </a:p>
        </p:txBody>
      </p:sp>
    </p:spTree>
    <p:extLst>
      <p:ext uri="{BB962C8B-B14F-4D97-AF65-F5344CB8AC3E}">
        <p14:creationId xmlns:p14="http://schemas.microsoft.com/office/powerpoint/2010/main" val="3156446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¿Cuál es la recompensa de ganar las batallas a Satanás?</a:t>
            </a:r>
            <a:endParaRPr lang="es-CR" dirty="0"/>
          </a:p>
        </p:txBody>
      </p:sp>
      <p:sp>
        <p:nvSpPr>
          <p:cNvPr id="3" name="Content Placeholder 2"/>
          <p:cNvSpPr>
            <a:spLocks noGrp="1"/>
          </p:cNvSpPr>
          <p:nvPr>
            <p:ph idx="1"/>
          </p:nvPr>
        </p:nvSpPr>
        <p:spPr>
          <a:xfrm>
            <a:off x="223936" y="2336872"/>
            <a:ext cx="8472196" cy="4521127"/>
          </a:xfrm>
        </p:spPr>
        <p:txBody>
          <a:bodyPr>
            <a:normAutofit/>
          </a:bodyPr>
          <a:lstStyle/>
          <a:p>
            <a:pPr marL="0" indent="0">
              <a:buNone/>
            </a:pPr>
            <a:r>
              <a:rPr lang="es-CR" sz="2800" dirty="0" smtClean="0"/>
              <a:t>“¡</a:t>
            </a:r>
            <a:r>
              <a:rPr lang="es-CR" sz="2800" dirty="0"/>
              <a:t>Venid, benditos de mi Padre, poseed el reino destinado para vosotros desde la fundación del mundo</a:t>
            </a:r>
            <a:r>
              <a:rPr lang="es-CR" sz="2800" dirty="0" smtClean="0"/>
              <a:t>!”</a:t>
            </a:r>
            <a:r>
              <a:rPr lang="es-CR" sz="2800" dirty="0"/>
              <a:t> </a:t>
            </a:r>
            <a:r>
              <a:rPr lang="es-CR" sz="2800" dirty="0" smtClean="0"/>
              <a:t>(Mateo 25:34)</a:t>
            </a:r>
            <a:r>
              <a:rPr lang="es-CR" sz="2800" dirty="0"/>
              <a:t> </a:t>
            </a:r>
            <a:endParaRPr lang="es-CR" sz="2800" dirty="0" smtClean="0"/>
          </a:p>
          <a:p>
            <a:pPr marL="0" indent="0">
              <a:buNone/>
            </a:pPr>
            <a:endParaRPr lang="es-CR" sz="2800" dirty="0"/>
          </a:p>
          <a:p>
            <a:pPr marL="0" indent="0">
              <a:buNone/>
            </a:pPr>
            <a:r>
              <a:rPr lang="es-CR" sz="2800" dirty="0" smtClean="0"/>
              <a:t>¨Allí </a:t>
            </a:r>
            <a:r>
              <a:rPr lang="es-CR" sz="2800" dirty="0"/>
              <a:t>su compañía no será la de los viles de la tierra, ni la de los mentirosos, idólatras, impuros e incrédulos, sino la de los que hayan vencido a Satanás y por la gracia divina hayan adquirido un carácter perfecto</a:t>
            </a:r>
            <a:r>
              <a:rPr lang="es-CR" sz="2800" dirty="0" smtClean="0"/>
              <a:t>.¨ </a:t>
            </a:r>
            <a:r>
              <a:rPr lang="es-CR" sz="2800" dirty="0"/>
              <a:t> {CC 125.3}</a:t>
            </a:r>
          </a:p>
        </p:txBody>
      </p:sp>
    </p:spTree>
    <p:extLst>
      <p:ext uri="{BB962C8B-B14F-4D97-AF65-F5344CB8AC3E}">
        <p14:creationId xmlns:p14="http://schemas.microsoft.com/office/powerpoint/2010/main" val="2570161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Llamado</a:t>
            </a:r>
            <a:endParaRPr lang="es-CR" dirty="0"/>
          </a:p>
        </p:txBody>
      </p:sp>
      <p:sp>
        <p:nvSpPr>
          <p:cNvPr id="3" name="Content Placeholder 2"/>
          <p:cNvSpPr>
            <a:spLocks noGrp="1"/>
          </p:cNvSpPr>
          <p:nvPr>
            <p:ph idx="1"/>
          </p:nvPr>
        </p:nvSpPr>
        <p:spPr>
          <a:xfrm>
            <a:off x="533400" y="2336873"/>
            <a:ext cx="7863625" cy="3599316"/>
          </a:xfrm>
        </p:spPr>
        <p:txBody>
          <a:bodyPr>
            <a:normAutofit/>
          </a:bodyPr>
          <a:lstStyle/>
          <a:p>
            <a:pPr marL="0" indent="0">
              <a:buNone/>
            </a:pPr>
            <a:r>
              <a:rPr lang="es-CR" sz="3600" dirty="0" smtClean="0"/>
              <a:t>Venzamos a Satanás con las armas del evangelio de Cristo para que muchos discípulos más puedan entrar </a:t>
            </a:r>
            <a:r>
              <a:rPr lang="es-CR" sz="3600" dirty="0" smtClean="0"/>
              <a:t>al </a:t>
            </a:r>
            <a:r>
              <a:rPr lang="es-CR" sz="3600" dirty="0" smtClean="0"/>
              <a:t>reino perfecto que desde la fundación del mundo  fue destinado para nosotros.</a:t>
            </a:r>
            <a:endParaRPr lang="es-CR" sz="3600" dirty="0"/>
          </a:p>
        </p:txBody>
      </p:sp>
    </p:spTree>
    <p:extLst>
      <p:ext uri="{BB962C8B-B14F-4D97-AF65-F5344CB8AC3E}">
        <p14:creationId xmlns:p14="http://schemas.microsoft.com/office/powerpoint/2010/main" val="32389203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Llamado</a:t>
            </a:r>
            <a:endParaRPr lang="es-CR" dirty="0"/>
          </a:p>
        </p:txBody>
      </p:sp>
      <p:sp>
        <p:nvSpPr>
          <p:cNvPr id="3" name="Content Placeholder 2"/>
          <p:cNvSpPr>
            <a:spLocks noGrp="1"/>
          </p:cNvSpPr>
          <p:nvPr>
            <p:ph idx="1"/>
          </p:nvPr>
        </p:nvSpPr>
        <p:spPr>
          <a:xfrm>
            <a:off x="533400" y="2336873"/>
            <a:ext cx="7863625" cy="3599316"/>
          </a:xfrm>
        </p:spPr>
        <p:txBody>
          <a:bodyPr>
            <a:normAutofit/>
          </a:bodyPr>
          <a:lstStyle/>
          <a:p>
            <a:pPr marL="0" indent="0">
              <a:buNone/>
            </a:pPr>
            <a:r>
              <a:rPr lang="es-CR" sz="4000" dirty="0" smtClean="0"/>
              <a:t>¿Quiénes vencerán a Satanás y su método para que el método de Cristo nos permita cumplir nuestra misión de traer muchos discípulos a Cristo?</a:t>
            </a:r>
            <a:endParaRPr lang="es-CR" sz="4000" dirty="0"/>
          </a:p>
        </p:txBody>
      </p:sp>
    </p:spTree>
    <p:extLst>
      <p:ext uri="{BB962C8B-B14F-4D97-AF65-F5344CB8AC3E}">
        <p14:creationId xmlns:p14="http://schemas.microsoft.com/office/powerpoint/2010/main" val="2406957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¿Tiene Satanás discípulos desde el principio?</a:t>
            </a:r>
            <a:endParaRPr lang="es-CR" dirty="0"/>
          </a:p>
        </p:txBody>
      </p:sp>
      <p:sp>
        <p:nvSpPr>
          <p:cNvPr id="3" name="Content Placeholder 2"/>
          <p:cNvSpPr>
            <a:spLocks noGrp="1"/>
          </p:cNvSpPr>
          <p:nvPr>
            <p:ph idx="1"/>
          </p:nvPr>
        </p:nvSpPr>
        <p:spPr>
          <a:xfrm>
            <a:off x="223935" y="1996751"/>
            <a:ext cx="8920065" cy="4702629"/>
          </a:xfrm>
        </p:spPr>
        <p:txBody>
          <a:bodyPr>
            <a:normAutofit fontScale="85000" lnSpcReduction="20000"/>
          </a:bodyPr>
          <a:lstStyle/>
          <a:p>
            <a:endParaRPr lang="es-CR" b="1" dirty="0" smtClean="0">
              <a:solidFill>
                <a:srgbClr val="5C1101"/>
              </a:solidFill>
              <a:latin typeface="Verdana" panose="020B0604030504040204" pitchFamily="34" charset="0"/>
            </a:endParaRPr>
          </a:p>
          <a:p>
            <a:pPr marL="0" indent="0">
              <a:buNone/>
            </a:pPr>
            <a:r>
              <a:rPr lang="es-CR" sz="2025" b="1" dirty="0">
                <a:solidFill>
                  <a:srgbClr val="5C1101"/>
                </a:solidFill>
                <a:latin typeface="Verdana" panose="020B0604030504040204" pitchFamily="34" charset="0"/>
              </a:rPr>
              <a:t>Apocalipsis 12:3-4</a:t>
            </a:r>
            <a:r>
              <a:rPr lang="es-CR" sz="2025" dirty="0">
                <a:solidFill>
                  <a:srgbClr val="5C1101"/>
                </a:solidFill>
                <a:latin typeface="Verdana" panose="020B0604030504040204" pitchFamily="34" charset="0"/>
              </a:rPr>
              <a:t> (RVR1960)</a:t>
            </a:r>
          </a:p>
          <a:p>
            <a:pPr marL="0" indent="0">
              <a:lnSpc>
                <a:spcPct val="120000"/>
              </a:lnSpc>
              <a:buNone/>
            </a:pPr>
            <a:r>
              <a:rPr lang="es-CR" sz="2800" dirty="0"/>
              <a:t>También apareció otra señal en el cielo: he aquí un gran dragón escarlata, que tenía siete cabezas y diez cuernos, y en sus cabezas siete diademas; y su cola </a:t>
            </a:r>
            <a:r>
              <a:rPr lang="es-CR" sz="2800" u="sng" dirty="0"/>
              <a:t>arrastraba la tercera parte de las estrellas del cielo</a:t>
            </a:r>
            <a:r>
              <a:rPr lang="es-CR" sz="2800" dirty="0"/>
              <a:t>, y las arrojó sobre la tierra. Y el dragón se paró frente a la mujer que estaba para dar a luz, a fin de devorar a su hijo tan pronto como naciese.</a:t>
            </a:r>
          </a:p>
          <a:p>
            <a:pPr marL="0" indent="0">
              <a:buNone/>
            </a:pPr>
            <a:r>
              <a:rPr lang="es-CR" sz="2025" b="1" dirty="0" smtClean="0">
                <a:solidFill>
                  <a:srgbClr val="5C1101"/>
                </a:solidFill>
                <a:latin typeface="Verdana" panose="020B0604030504040204" pitchFamily="34" charset="0"/>
              </a:rPr>
              <a:t>Apocalipsis </a:t>
            </a:r>
            <a:r>
              <a:rPr lang="es-CR" sz="2025" b="1" dirty="0">
                <a:solidFill>
                  <a:srgbClr val="5C1101"/>
                </a:solidFill>
                <a:latin typeface="Verdana" panose="020B0604030504040204" pitchFamily="34" charset="0"/>
              </a:rPr>
              <a:t>5:11 </a:t>
            </a:r>
            <a:r>
              <a:rPr lang="es-CR" sz="2025" dirty="0">
                <a:solidFill>
                  <a:srgbClr val="5C1101"/>
                </a:solidFill>
                <a:latin typeface="Verdana" panose="020B0604030504040204" pitchFamily="34" charset="0"/>
              </a:rPr>
              <a:t>(RVR1960)</a:t>
            </a:r>
          </a:p>
          <a:p>
            <a:pPr marL="0" indent="0">
              <a:lnSpc>
                <a:spcPct val="120000"/>
              </a:lnSpc>
              <a:buNone/>
            </a:pPr>
            <a:r>
              <a:rPr lang="es-CR" sz="2800" dirty="0"/>
              <a:t>Y miré, y oí la voz de muchos ángeles alrededor del trono, y de los seres vivientes, y de los ancianos; </a:t>
            </a:r>
            <a:r>
              <a:rPr lang="es-CR" sz="2800" u="sng" dirty="0"/>
              <a:t>y su número era millones de millones</a:t>
            </a:r>
            <a:r>
              <a:rPr lang="es-CR" sz="2800" dirty="0"/>
              <a:t>.</a:t>
            </a:r>
          </a:p>
        </p:txBody>
      </p:sp>
    </p:spTree>
    <p:extLst>
      <p:ext uri="{BB962C8B-B14F-4D97-AF65-F5344CB8AC3E}">
        <p14:creationId xmlns:p14="http://schemas.microsoft.com/office/powerpoint/2010/main" val="431755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¿Cuál es el carácter de Satanás?</a:t>
            </a:r>
            <a:endParaRPr lang="es-CR" dirty="0"/>
          </a:p>
        </p:txBody>
      </p:sp>
      <p:sp>
        <p:nvSpPr>
          <p:cNvPr id="3" name="Content Placeholder 2"/>
          <p:cNvSpPr>
            <a:spLocks noGrp="1"/>
          </p:cNvSpPr>
          <p:nvPr>
            <p:ph idx="1"/>
          </p:nvPr>
        </p:nvSpPr>
        <p:spPr>
          <a:xfrm>
            <a:off x="533400" y="2336872"/>
            <a:ext cx="7640216" cy="4119911"/>
          </a:xfrm>
        </p:spPr>
        <p:txBody>
          <a:bodyPr>
            <a:normAutofit/>
          </a:bodyPr>
          <a:lstStyle/>
          <a:p>
            <a:pPr marL="0" indent="0">
              <a:buNone/>
            </a:pPr>
            <a:r>
              <a:rPr lang="es-CR" b="1" dirty="0">
                <a:solidFill>
                  <a:srgbClr val="5C1101"/>
                </a:solidFill>
                <a:latin typeface="Verdana" panose="020B0604030504040204" pitchFamily="34" charset="0"/>
              </a:rPr>
              <a:t>Juan </a:t>
            </a:r>
            <a:r>
              <a:rPr lang="es-CR" b="1" dirty="0" smtClean="0">
                <a:solidFill>
                  <a:srgbClr val="5C1101"/>
                </a:solidFill>
                <a:latin typeface="Verdana" panose="020B0604030504040204" pitchFamily="34" charset="0"/>
              </a:rPr>
              <a:t>8:44</a:t>
            </a:r>
            <a:r>
              <a:rPr lang="es-CR" dirty="0" smtClean="0">
                <a:solidFill>
                  <a:srgbClr val="5C1101"/>
                </a:solidFill>
                <a:latin typeface="Verdana" panose="020B0604030504040204" pitchFamily="34" charset="0"/>
              </a:rPr>
              <a:t> </a:t>
            </a:r>
            <a:r>
              <a:rPr lang="es-CR" dirty="0">
                <a:solidFill>
                  <a:srgbClr val="5C1101"/>
                </a:solidFill>
                <a:latin typeface="Verdana" panose="020B0604030504040204" pitchFamily="34" charset="0"/>
              </a:rPr>
              <a:t>(RVR1960)</a:t>
            </a:r>
          </a:p>
          <a:p>
            <a:pPr marL="0" indent="0">
              <a:buNone/>
            </a:pPr>
            <a:r>
              <a:rPr lang="es-CR" sz="3200" dirty="0">
                <a:latin typeface="Verdana" panose="020B0604030504040204" pitchFamily="34" charset="0"/>
              </a:rPr>
              <a:t>Vosotros sois de vuestro padre el diablo, y los deseos de vuestro padre queréis hacer. El ha sido homicida desde el principio, y no ha permanecido en la verdad, porque no hay verdad en él. </a:t>
            </a:r>
            <a:r>
              <a:rPr lang="es-CR" sz="3200" u="sng" dirty="0">
                <a:latin typeface="Verdana" panose="020B0604030504040204" pitchFamily="34" charset="0"/>
              </a:rPr>
              <a:t>Cuando habla mentira, de suyo habla; porque es mentiroso, y padre de mentira.</a:t>
            </a:r>
          </a:p>
          <a:p>
            <a:endParaRPr lang="es-CR" dirty="0"/>
          </a:p>
        </p:txBody>
      </p:sp>
    </p:spTree>
    <p:extLst>
      <p:ext uri="{BB962C8B-B14F-4D97-AF65-F5344CB8AC3E}">
        <p14:creationId xmlns:p14="http://schemas.microsoft.com/office/powerpoint/2010/main" val="3958209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¿Cuál es el carácter de Satanás?</a:t>
            </a:r>
            <a:endParaRPr lang="es-CR" dirty="0"/>
          </a:p>
        </p:txBody>
      </p:sp>
      <p:sp>
        <p:nvSpPr>
          <p:cNvPr id="3" name="Content Placeholder 2"/>
          <p:cNvSpPr>
            <a:spLocks noGrp="1"/>
          </p:cNvSpPr>
          <p:nvPr>
            <p:ph idx="1"/>
          </p:nvPr>
        </p:nvSpPr>
        <p:spPr>
          <a:xfrm>
            <a:off x="279918" y="2108718"/>
            <a:ext cx="8472196" cy="4749282"/>
          </a:xfrm>
        </p:spPr>
        <p:txBody>
          <a:bodyPr>
            <a:normAutofit fontScale="92500" lnSpcReduction="20000"/>
          </a:bodyPr>
          <a:lstStyle/>
          <a:p>
            <a:pPr marL="0" indent="0">
              <a:buNone/>
            </a:pPr>
            <a:r>
              <a:rPr lang="es-ES" b="1" dirty="0">
                <a:solidFill>
                  <a:srgbClr val="5C1101"/>
                </a:solidFill>
                <a:latin typeface="Verdana" panose="020B0604030504040204" pitchFamily="34" charset="0"/>
              </a:rPr>
              <a:t>Génesis </a:t>
            </a:r>
            <a:r>
              <a:rPr lang="es-ES" b="1" dirty="0" smtClean="0">
                <a:solidFill>
                  <a:srgbClr val="5C1101"/>
                </a:solidFill>
                <a:latin typeface="Verdana" panose="020B0604030504040204" pitchFamily="34" charset="0"/>
              </a:rPr>
              <a:t>3:1-5</a:t>
            </a:r>
            <a:r>
              <a:rPr lang="es-ES" dirty="0" smtClean="0">
                <a:solidFill>
                  <a:srgbClr val="5C1101"/>
                </a:solidFill>
                <a:latin typeface="Verdana" panose="020B0604030504040204" pitchFamily="34" charset="0"/>
              </a:rPr>
              <a:t> </a:t>
            </a:r>
            <a:r>
              <a:rPr lang="es-ES" dirty="0">
                <a:solidFill>
                  <a:srgbClr val="5C1101"/>
                </a:solidFill>
                <a:latin typeface="Verdana" panose="020B0604030504040204" pitchFamily="34" charset="0"/>
              </a:rPr>
              <a:t>(RVR1960</a:t>
            </a:r>
            <a:r>
              <a:rPr lang="es-ES" dirty="0" smtClean="0">
                <a:solidFill>
                  <a:srgbClr val="5C1101"/>
                </a:solidFill>
                <a:latin typeface="Verdana" panose="020B0604030504040204" pitchFamily="34" charset="0"/>
              </a:rPr>
              <a:t>)</a:t>
            </a:r>
            <a:endParaRPr lang="es-ES" b="1" dirty="0">
              <a:solidFill>
                <a:srgbClr val="000000"/>
              </a:solidFill>
              <a:latin typeface="Verdana" panose="020B0604030504040204" pitchFamily="34" charset="0"/>
            </a:endParaRPr>
          </a:p>
          <a:p>
            <a:pPr marL="0" indent="0">
              <a:lnSpc>
                <a:spcPct val="110000"/>
              </a:lnSpc>
              <a:buNone/>
            </a:pPr>
            <a:r>
              <a:rPr lang="es-ES" sz="2600" dirty="0" smtClean="0">
                <a:latin typeface="Verdana" panose="020B0604030504040204" pitchFamily="34" charset="0"/>
              </a:rPr>
              <a:t>Pero </a:t>
            </a:r>
            <a:r>
              <a:rPr lang="es-ES" sz="2600" dirty="0">
                <a:latin typeface="Verdana" panose="020B0604030504040204" pitchFamily="34" charset="0"/>
              </a:rPr>
              <a:t>la serpiente era astuta, más que todos los animales del campo que Jehová Dios había hecho; la cual dijo a la mujer: ¿Conque Dios os ha dicho: No comáis de todo árbol del </a:t>
            </a:r>
            <a:r>
              <a:rPr lang="es-ES" sz="2600" dirty="0" smtClean="0">
                <a:latin typeface="Verdana" panose="020B0604030504040204" pitchFamily="34" charset="0"/>
              </a:rPr>
              <a:t>huerto? Y </a:t>
            </a:r>
            <a:r>
              <a:rPr lang="es-ES" sz="2600" dirty="0">
                <a:latin typeface="Verdana" panose="020B0604030504040204" pitchFamily="34" charset="0"/>
              </a:rPr>
              <a:t>la mujer respondió a la serpiente: Del fruto de los árboles del huerto podemos </a:t>
            </a:r>
            <a:r>
              <a:rPr lang="es-ES" sz="2600" dirty="0" smtClean="0">
                <a:latin typeface="Verdana" panose="020B0604030504040204" pitchFamily="34" charset="0"/>
              </a:rPr>
              <a:t>comer;</a:t>
            </a:r>
            <a:r>
              <a:rPr lang="es-ES" sz="2600" b="1" baseline="30000" dirty="0">
                <a:latin typeface="Verdana" panose="020B0604030504040204" pitchFamily="34" charset="0"/>
              </a:rPr>
              <a:t> </a:t>
            </a:r>
            <a:r>
              <a:rPr lang="es-ES" sz="2600" dirty="0">
                <a:latin typeface="Verdana" panose="020B0604030504040204" pitchFamily="34" charset="0"/>
              </a:rPr>
              <a:t>pero del fruto del árbol que está en medio del huerto dijo Dios: No comeréis de él, ni le tocaréis, para que no </a:t>
            </a:r>
            <a:r>
              <a:rPr lang="es-ES" sz="2600" dirty="0" smtClean="0">
                <a:latin typeface="Verdana" panose="020B0604030504040204" pitchFamily="34" charset="0"/>
              </a:rPr>
              <a:t>muráis. </a:t>
            </a:r>
            <a:r>
              <a:rPr lang="es-ES" sz="2600" b="1" baseline="30000" dirty="0">
                <a:latin typeface="Verdana" panose="020B0604030504040204" pitchFamily="34" charset="0"/>
              </a:rPr>
              <a:t> </a:t>
            </a:r>
            <a:r>
              <a:rPr lang="es-ES" sz="2600" dirty="0">
                <a:latin typeface="Verdana" panose="020B0604030504040204" pitchFamily="34" charset="0"/>
              </a:rPr>
              <a:t>Entonces la serpiente dijo a la mujer: No </a:t>
            </a:r>
            <a:r>
              <a:rPr lang="es-ES" sz="2600" dirty="0" smtClean="0">
                <a:latin typeface="Verdana" panose="020B0604030504040204" pitchFamily="34" charset="0"/>
              </a:rPr>
              <a:t>moriréis;</a:t>
            </a:r>
            <a:r>
              <a:rPr lang="es-ES" sz="2600" b="1" baseline="30000" dirty="0">
                <a:latin typeface="Verdana" panose="020B0604030504040204" pitchFamily="34" charset="0"/>
              </a:rPr>
              <a:t> </a:t>
            </a:r>
            <a:r>
              <a:rPr lang="es-ES" sz="2600" dirty="0">
                <a:latin typeface="Verdana" panose="020B0604030504040204" pitchFamily="34" charset="0"/>
              </a:rPr>
              <a:t>sino que sabe Dios que el día que comáis de él, serán abiertos vuestros ojos, y seréis como Dios, sabiendo el bien y el mal.</a:t>
            </a:r>
            <a:endParaRPr lang="es-ES" sz="2600" b="0" i="0" dirty="0">
              <a:effectLst/>
              <a:latin typeface="Verdana" panose="020B0604030504040204" pitchFamily="34" charset="0"/>
            </a:endParaRPr>
          </a:p>
        </p:txBody>
      </p:sp>
    </p:spTree>
    <p:extLst>
      <p:ext uri="{BB962C8B-B14F-4D97-AF65-F5344CB8AC3E}">
        <p14:creationId xmlns:p14="http://schemas.microsoft.com/office/powerpoint/2010/main" val="3030047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¿Qué tan poderoso es Satanás?</a:t>
            </a:r>
            <a:endParaRPr lang="es-ES" dirty="0"/>
          </a:p>
        </p:txBody>
      </p:sp>
      <p:sp>
        <p:nvSpPr>
          <p:cNvPr id="3" name="Marcador de contenido 2"/>
          <p:cNvSpPr>
            <a:spLocks noGrp="1"/>
          </p:cNvSpPr>
          <p:nvPr>
            <p:ph idx="1"/>
          </p:nvPr>
        </p:nvSpPr>
        <p:spPr>
          <a:xfrm>
            <a:off x="205273" y="2071396"/>
            <a:ext cx="8528180" cy="4516015"/>
          </a:xfrm>
        </p:spPr>
        <p:txBody>
          <a:bodyPr>
            <a:noAutofit/>
          </a:bodyPr>
          <a:lstStyle/>
          <a:p>
            <a:pPr marL="0" indent="0">
              <a:buNone/>
            </a:pPr>
            <a:r>
              <a:rPr lang="es-ES" dirty="0"/>
              <a:t>¨El hombre caído es el cautivo legítimo de Satanás. La misión de Cristo consistió en rescatarlo del poder de su gran adversario. </a:t>
            </a:r>
            <a:r>
              <a:rPr lang="es-ES" u="sng" dirty="0"/>
              <a:t>El hombre se inclina por naturaleza a seguir las sugestiones de Satanás, y no puede resistir con éxito a un enemigo tan terrible, a menos que Cristo, el poderoso Conquistador, more en él, guíe sus deseos y le fortalezca. </a:t>
            </a:r>
            <a:r>
              <a:rPr lang="es-ES" dirty="0">
                <a:effectLst>
                  <a:outerShdw blurRad="38100" dist="38100" dir="2700000" algn="tl">
                    <a:srgbClr val="000000">
                      <a:alpha val="43137"/>
                    </a:srgbClr>
                  </a:outerShdw>
                </a:effectLst>
              </a:rPr>
              <a:t>Únicamente Dios puede limitar el poder de Satanás</a:t>
            </a:r>
            <a:r>
              <a:rPr lang="es-ES" dirty="0"/>
              <a:t>. Este va de aquí para allá por la tierra, recorriéndola de un lado al otro. Ni por un solo instante está desprevenido, por temor a perder una oportunidad de destruir las almas. Es importante que los hijos de Dios entiendan esto a fin de poder evitar sus trampas. ¨ {1TI 305.2}</a:t>
            </a:r>
          </a:p>
        </p:txBody>
      </p:sp>
    </p:spTree>
    <p:extLst>
      <p:ext uri="{BB962C8B-B14F-4D97-AF65-F5344CB8AC3E}">
        <p14:creationId xmlns:p14="http://schemas.microsoft.com/office/powerpoint/2010/main" val="386422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El método de Cristo para discipular</a:t>
            </a:r>
            <a:endParaRPr lang="es-CR" dirty="0"/>
          </a:p>
        </p:txBody>
      </p:sp>
      <p:sp>
        <p:nvSpPr>
          <p:cNvPr id="3" name="Content Placeholder 2"/>
          <p:cNvSpPr>
            <a:spLocks noGrp="1"/>
          </p:cNvSpPr>
          <p:nvPr>
            <p:ph idx="1"/>
          </p:nvPr>
        </p:nvSpPr>
        <p:spPr>
          <a:xfrm>
            <a:off x="167951" y="2336873"/>
            <a:ext cx="8621485" cy="4194556"/>
          </a:xfrm>
        </p:spPr>
        <p:txBody>
          <a:bodyPr>
            <a:normAutofit fontScale="92500"/>
          </a:bodyPr>
          <a:lstStyle/>
          <a:p>
            <a:pPr marL="0" indent="0">
              <a:buNone/>
            </a:pPr>
            <a:r>
              <a:rPr lang="es-CR" sz="4400" dirty="0"/>
              <a:t>El Salvador trataba con los hombres como quien deseaba hacerles bien. Les mostraba simpatía, atendía sus necesidades y se ganaba su confianza. Entonces les decía: 'Seguidme' </a:t>
            </a:r>
            <a:endParaRPr lang="es-CR" sz="4400" dirty="0" smtClean="0"/>
          </a:p>
          <a:p>
            <a:pPr marL="0" indent="0">
              <a:buNone/>
            </a:pPr>
            <a:r>
              <a:rPr lang="es-CR" sz="2800" dirty="0" smtClean="0"/>
              <a:t>(</a:t>
            </a:r>
            <a:r>
              <a:rPr lang="es-CR" sz="2800" dirty="0"/>
              <a:t>Ministerio de curación, p. </a:t>
            </a:r>
            <a:r>
              <a:rPr lang="es-CR" sz="2800" dirty="0" smtClean="0"/>
              <a:t>102)</a:t>
            </a:r>
            <a:endParaRPr lang="es-CR" sz="2800" dirty="0"/>
          </a:p>
        </p:txBody>
      </p:sp>
    </p:spTree>
    <p:extLst>
      <p:ext uri="{BB962C8B-B14F-4D97-AF65-F5344CB8AC3E}">
        <p14:creationId xmlns:p14="http://schemas.microsoft.com/office/powerpoint/2010/main" val="1419766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R" dirty="0" smtClean="0"/>
              <a:t>El método de Satanás para discipular</a:t>
            </a:r>
            <a:endParaRPr lang="es-CR" dirty="0"/>
          </a:p>
        </p:txBody>
      </p:sp>
      <p:sp>
        <p:nvSpPr>
          <p:cNvPr id="3" name="Content Placeholder 2"/>
          <p:cNvSpPr>
            <a:spLocks noGrp="1"/>
          </p:cNvSpPr>
          <p:nvPr>
            <p:ph idx="1"/>
          </p:nvPr>
        </p:nvSpPr>
        <p:spPr>
          <a:xfrm>
            <a:off x="531639" y="2276669"/>
            <a:ext cx="8127169" cy="4329403"/>
          </a:xfrm>
        </p:spPr>
        <p:txBody>
          <a:bodyPr>
            <a:noAutofit/>
          </a:bodyPr>
          <a:lstStyle/>
          <a:p>
            <a:pPr marL="0" indent="0">
              <a:buNone/>
            </a:pPr>
            <a:r>
              <a:rPr lang="es-CR" sz="3600" dirty="0"/>
              <a:t>Valiéndose de los placeres del mundo, los cuidados, perplejidades y tristezas de la vida, así como de nuestras propias faltas e imperfecciones, o de las ajenas, [Satanás] procura desviar nuestra atención hacia todas estas cosas, o hacia algunas de ellas</a:t>
            </a:r>
            <a:r>
              <a:rPr lang="es-CR" sz="3600" dirty="0" smtClean="0"/>
              <a:t>.</a:t>
            </a:r>
          </a:p>
          <a:p>
            <a:pPr marL="0" indent="0">
              <a:buNone/>
            </a:pPr>
            <a:r>
              <a:rPr lang="es-CR" sz="3600" dirty="0" smtClean="0"/>
              <a:t> </a:t>
            </a:r>
            <a:r>
              <a:rPr lang="es-CR" dirty="0"/>
              <a:t>{Camino a Cristo (CC) 71.2}</a:t>
            </a:r>
          </a:p>
        </p:txBody>
      </p:sp>
    </p:spTree>
    <p:extLst>
      <p:ext uri="{BB962C8B-B14F-4D97-AF65-F5344CB8AC3E}">
        <p14:creationId xmlns:p14="http://schemas.microsoft.com/office/powerpoint/2010/main" val="554079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9D787B8736C0B249BF3755E876B5C874" ma:contentTypeVersion="1" ma:contentTypeDescription="Crear nuevo documento." ma:contentTypeScope="" ma:versionID="257fa4656588736cac9cfb5dbff4ec11">
  <xsd:schema xmlns:xsd="http://www.w3.org/2001/XMLSchema" xmlns:xs="http://www.w3.org/2001/XMLSchema" xmlns:p="http://schemas.microsoft.com/office/2006/metadata/properties" xmlns:ns3="6adaa4ed-c468-4827-a027-aeb76ff40412" targetNamespace="http://schemas.microsoft.com/office/2006/metadata/properties" ma:root="true" ma:fieldsID="2f6fd615726f66169d7a0c66d6a8a402" ns3:_="">
    <xsd:import namespace="6adaa4ed-c468-4827-a027-aeb76ff4041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daa4ed-c468-4827-a027-aeb76ff40412"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53B7B50-AE3A-459D-AEA8-88E8F3C6BE57}">
  <ds:schemaRefs>
    <ds:schemaRef ds:uri="http://schemas.microsoft.com/sharepoint/v3/contenttype/forms"/>
  </ds:schemaRefs>
</ds:datastoreItem>
</file>

<file path=customXml/itemProps2.xml><?xml version="1.0" encoding="utf-8"?>
<ds:datastoreItem xmlns:ds="http://schemas.openxmlformats.org/officeDocument/2006/customXml" ds:itemID="{791196E2-3AC7-4FF9-B1E5-5D5093C09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daa4ed-c468-4827-a027-aeb76ff404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C1959C6-4FEE-4683-96AF-6D300606405D}">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6adaa4ed-c468-4827-a027-aeb76ff4041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TC104033917[[fn=Berlín]]</Template>
  <TotalTime>841</TotalTime>
  <Words>2182</Words>
  <Application>Microsoft Office PowerPoint</Application>
  <PresentationFormat>Presentación en pantalla (4:3)</PresentationFormat>
  <Paragraphs>100</Paragraphs>
  <Slides>36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36</vt:i4>
      </vt:variant>
    </vt:vector>
  </HeadingPairs>
  <TitlesOfParts>
    <vt:vector size="40" baseType="lpstr">
      <vt:lpstr>Arial</vt:lpstr>
      <vt:lpstr>Trebuchet MS</vt:lpstr>
      <vt:lpstr>Verdana</vt:lpstr>
      <vt:lpstr>Berlín</vt:lpstr>
      <vt:lpstr>El método de Satanás para discipular</vt:lpstr>
      <vt:lpstr>Efesios 6:11  (RVR1960)</vt:lpstr>
      <vt:lpstr>¿Quién es Satanás?</vt:lpstr>
      <vt:lpstr>¿Tiene Satanás discípulos desde el principio?</vt:lpstr>
      <vt:lpstr>¿Cuál es el carácter de Satanás?</vt:lpstr>
      <vt:lpstr>¿Cuál es el carácter de Satanás?</vt:lpstr>
      <vt:lpstr>¿Qué tan poderoso es Satanás?</vt:lpstr>
      <vt:lpstr>El método de Cristo para discipular</vt:lpstr>
      <vt:lpstr>El método de Satanás para discipular</vt:lpstr>
      <vt:lpstr>¿Cuál es la esencia de cada método?</vt:lpstr>
      <vt:lpstr>Satanás: el experto falsificador</vt:lpstr>
      <vt:lpstr>¿Cómo actúa Satanás cuando queremos aplicar el método de Cristo?</vt:lpstr>
      <vt:lpstr>El Salvador trataba con los hombres como quien deseaba hacerles bien (no les hablaba inicialmente de salvación ni religión)</vt:lpstr>
      <vt:lpstr>El Salvador trataba con los hombres como quien deseaba hacerles bien (no les hablaba inicialmente de salvación ni religión)</vt:lpstr>
      <vt:lpstr>El Salvador trataba con los hombres como quien deseaba hacerles bien (no les hablaba inicialmente de salvación ni religión)</vt:lpstr>
      <vt:lpstr>Venzamos el miedo de acercarnos a quien necesita de Cristo</vt:lpstr>
      <vt:lpstr>Saquemos fuerza de Cristo para tomar la decisión de dar el primer paso de su método</vt:lpstr>
      <vt:lpstr>Les mostraba simpatía</vt:lpstr>
      <vt:lpstr>Les mostraba simpatía</vt:lpstr>
      <vt:lpstr>El sufrimiento solo viene del diablo</vt:lpstr>
      <vt:lpstr>Atender las necesidades</vt:lpstr>
      <vt:lpstr>Atender las necesidades</vt:lpstr>
      <vt:lpstr>Los milagros engañosos de Satanás y sus discípulos</vt:lpstr>
      <vt:lpstr>Permanezcamos firmes trabajando para que por gracia sean satisfechas las necesidades de quien estamos discipulando</vt:lpstr>
      <vt:lpstr>Cosechar confianza</vt:lpstr>
      <vt:lpstr>Cosechar confianza</vt:lpstr>
      <vt:lpstr>Satanás quiere que no oremos para mantenernos débiles</vt:lpstr>
      <vt:lpstr>Satanás teme a la oración ferviente: oremos sin cesar</vt:lpstr>
      <vt:lpstr>Invitar a seguir a Cristo</vt:lpstr>
      <vt:lpstr>Invitar a seguir a Cristo</vt:lpstr>
      <vt:lpstr>Satanás tratará de desalentar al invitado</vt:lpstr>
      <vt:lpstr>Debemos reforzar en el invitado que Dios es amor, verdad y libertad</vt:lpstr>
      <vt:lpstr>Conclusión</vt:lpstr>
      <vt:lpstr>¿Cuál es la recompensa de ganar las batallas a Satanás?</vt:lpstr>
      <vt:lpstr>Llamado</vt:lpstr>
      <vt:lpstr>Llamado</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Ulises Aguero</dc:creator>
  <cp:lastModifiedBy>familia</cp:lastModifiedBy>
  <cp:revision>77</cp:revision>
  <dcterms:created xsi:type="dcterms:W3CDTF">2014-05-28T16:40:33Z</dcterms:created>
  <dcterms:modified xsi:type="dcterms:W3CDTF">2014-06-05T01:32:58Z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0x0101009D787B8736C0B249BF3755E876B5C874</vt:lpwstr>
  </property>
  <property fmtid="{D5CDD505-2E9C-101B-9397-08002B2CF9AE}" pid="3" name="IsMyDocuments">
    <vt:bool>true</vt:bool>
  </property>
</Properties>
</file>