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2"/>
  </p:notesMasterIdLst>
  <p:sldIdLst>
    <p:sldId id="258" r:id="rId3"/>
    <p:sldId id="264" r:id="rId4"/>
    <p:sldId id="260" r:id="rId5"/>
    <p:sldId id="1546" r:id="rId6"/>
    <p:sldId id="1833" r:id="rId7"/>
    <p:sldId id="1835" r:id="rId8"/>
    <p:sldId id="1834" r:id="rId9"/>
    <p:sldId id="1947" r:id="rId10"/>
    <p:sldId id="1948" r:id="rId11"/>
    <p:sldId id="1836" r:id="rId12"/>
    <p:sldId id="1837" r:id="rId13"/>
    <p:sldId id="1838" r:id="rId14"/>
    <p:sldId id="1541" r:id="rId15"/>
    <p:sldId id="1949" r:id="rId16"/>
    <p:sldId id="1677" r:id="rId17"/>
    <p:sldId id="1950" r:id="rId18"/>
    <p:sldId id="1951" r:id="rId19"/>
    <p:sldId id="1831" r:id="rId20"/>
    <p:sldId id="1770" r:id="rId21"/>
    <p:sldId id="1952" r:id="rId22"/>
    <p:sldId id="1953" r:id="rId23"/>
    <p:sldId id="1954" r:id="rId24"/>
    <p:sldId id="1839" r:id="rId25"/>
    <p:sldId id="1840" r:id="rId26"/>
    <p:sldId id="1955" r:id="rId27"/>
    <p:sldId id="1841" r:id="rId28"/>
    <p:sldId id="1956" r:id="rId29"/>
    <p:sldId id="1957" r:id="rId30"/>
    <p:sldId id="1958" r:id="rId31"/>
    <p:sldId id="1959" r:id="rId32"/>
    <p:sldId id="1678" r:id="rId33"/>
    <p:sldId id="1960" r:id="rId34"/>
    <p:sldId id="1961" r:id="rId35"/>
    <p:sldId id="1962" r:id="rId36"/>
    <p:sldId id="1963" r:id="rId37"/>
    <p:sldId id="1964" r:id="rId38"/>
    <p:sldId id="1965" r:id="rId39"/>
    <p:sldId id="1966" r:id="rId40"/>
    <p:sldId id="1967" r:id="rId41"/>
    <p:sldId id="1968" r:id="rId42"/>
    <p:sldId id="1969" r:id="rId43"/>
    <p:sldId id="1970" r:id="rId44"/>
    <p:sldId id="1971" r:id="rId45"/>
    <p:sldId id="1972" r:id="rId46"/>
    <p:sldId id="1973" r:id="rId47"/>
    <p:sldId id="1974" r:id="rId48"/>
    <p:sldId id="1975" r:id="rId49"/>
    <p:sldId id="1976" r:id="rId50"/>
    <p:sldId id="1977" r:id="rId51"/>
    <p:sldId id="1978" r:id="rId52"/>
    <p:sldId id="1979" r:id="rId53"/>
    <p:sldId id="1980" r:id="rId54"/>
    <p:sldId id="1981" r:id="rId55"/>
    <p:sldId id="1679" r:id="rId56"/>
    <p:sldId id="1982" r:id="rId57"/>
    <p:sldId id="1984" r:id="rId58"/>
    <p:sldId id="1983" r:id="rId59"/>
    <p:sldId id="1985" r:id="rId60"/>
    <p:sldId id="1986" r:id="rId61"/>
    <p:sldId id="1987" r:id="rId62"/>
    <p:sldId id="1988" r:id="rId63"/>
    <p:sldId id="1842" r:id="rId64"/>
    <p:sldId id="1989" r:id="rId65"/>
    <p:sldId id="2002" r:id="rId66"/>
    <p:sldId id="1771" r:id="rId67"/>
    <p:sldId id="1990" r:id="rId68"/>
    <p:sldId id="1991" r:id="rId69"/>
    <p:sldId id="1992" r:id="rId70"/>
    <p:sldId id="1993" r:id="rId71"/>
    <p:sldId id="1680" r:id="rId72"/>
    <p:sldId id="1994" r:id="rId73"/>
    <p:sldId id="1995" r:id="rId74"/>
    <p:sldId id="1996" r:id="rId75"/>
    <p:sldId id="1997" r:id="rId76"/>
    <p:sldId id="1998" r:id="rId77"/>
    <p:sldId id="1999" r:id="rId78"/>
    <p:sldId id="2000" r:id="rId79"/>
    <p:sldId id="2001" r:id="rId80"/>
    <p:sldId id="296" r:id="rId81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C45"/>
    <a:srgbClr val="CB6A86"/>
    <a:srgbClr val="672F62"/>
    <a:srgbClr val="7B3874"/>
    <a:srgbClr val="649C56"/>
    <a:srgbClr val="451F41"/>
    <a:srgbClr val="A0A9A7"/>
    <a:srgbClr val="578B66"/>
    <a:srgbClr val="D18A7F"/>
    <a:srgbClr val="377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CC6F-2A0E-4F3E-ACD5-ACDEABDA14C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1EECC-04B9-4816-A831-54CDC00334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7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54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69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16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13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89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11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2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6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0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9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0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1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7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0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7244-2D8D-4D4B-B073-FE37524A4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BB0F7B-691A-4B6F-9C1D-AA60DE6ED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F0710-72A3-41D3-8BDC-80774BB0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2AF1-7B8C-4847-B435-EF512A46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63952-F5EE-494F-8A3A-C40D46F4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10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76A8-30A5-4545-BC07-2208A5B3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44D28C-CEA0-4A2B-A7F8-6E5FD06B7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DB765-8814-46A0-A724-9EBDC97A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FA858-B0CA-4AC7-85AC-E8DB0559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3A4DF-88F4-41DB-A7FE-B5882391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05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17A0CD-1900-4A22-8E47-7E703ED65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7F410-EEC1-4707-AF09-E32633A1F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F55DB-1364-4CCA-A635-383112BD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B5CAE-6AA4-45C9-9F95-2A23AC1B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EB583-E464-4D75-9A41-DD4439C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0759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FF98F-F66E-47EE-A34A-B27117D8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0B748-14C3-47A7-8683-8851E015D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4779F-FC67-4738-B1CE-02A93310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10257-D2E1-47E4-B289-8BB517F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17BAB-653A-4A0C-AFF5-67E5507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478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FD7A-235B-472E-A358-1CE3D2C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89D56-E551-4FCD-9B31-C5F64C41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B7FA0-B7BB-4CD6-BD78-7355EA9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115C04-6AD6-43DC-B1BE-8DD50B5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E4662-B320-4382-875A-DB47AF1F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5368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F81FF-D99E-43B1-A770-BCD81CBC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F158C-EBE3-4FE1-A323-1AF65197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FE31C-9951-42E5-ABF0-79A768BC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65C3-9EA9-403F-BA12-A4C88A7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7300A-FB8F-4E0B-BEB6-3FB9BFA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999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52440-BF41-428F-95E1-07C761A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3BF9B-97F9-4CCF-9062-11AFAEA7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47188-9B0D-4100-9E01-1AF00D4F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E4576-D88D-4723-95A6-13142449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9887AA-30E2-4228-9E89-F2996EA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27EDB1-4DEC-4D05-9EF9-2EBB63E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547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431B-AC69-4AAA-973E-A57F5736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E817F-A4CB-4991-854C-65DB724A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D47D32-14E2-4848-8E76-BDB655C2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88F400-6B3C-4A82-B524-99823E079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563AE0-FFF2-4A79-8CBD-6F824B5C6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259560-B0AE-49D1-A17F-FF371698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034A84-5F3A-4870-9531-4DC082DD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F0E196-51ED-4D55-8847-BEE38580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8606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745E6-3B0A-44AE-B1CD-DF54DD64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8A50B9-161C-4F13-BC01-6E334355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CF8D5-8CB0-461F-9779-70A74D52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2561D-CC02-47B3-8709-762D1468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888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251AF-86B6-409F-8E71-FEBB8A63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3EAE96-A8DD-4142-B7FA-94D112E7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1E59F-C60A-4B7E-8AD5-D5F1D421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7183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E5428-733C-42BC-9D02-25A6662A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9E3AA-AC6F-41B0-8D33-4D8FE23F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2B7DF-4769-42E8-867B-E5806676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4F9CBC-5F3B-42C1-95F6-BA24A55B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7C2D4-1780-444E-8439-A87B120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25ABB-6149-4F88-8B8B-3075A950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86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D7794-5F3D-4458-AC35-25F1B97A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75CE9-6375-4204-94F1-80315AD8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928AE-036D-4016-9C71-5EBC578D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FCFFB-EFFB-4B44-BE34-8CE4F29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46EB3-317F-41D8-9DD9-ED3728C4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7302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917F4-7571-4135-BD8C-D5441787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12D14A-A1C1-4C0F-9F75-A4344CB8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274EA-D22B-4C7A-964A-EF6EE75BC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F3E66-8210-4CFB-A5C8-B9BC912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81686-A28F-454B-888E-5B7725D8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3F561-C394-454F-9798-FCCF1121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98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8CED6-F359-4D0A-A50D-3858F643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6E7869-F2BE-43DD-B18B-44D9E0B0D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E15F5-CA39-4F78-BEBA-254B1344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92B50-ADAB-4CCE-B99B-A60657BE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A626A-F1FD-48E4-9E10-CDB7B774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471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3E061F-F2AF-4166-AE41-B65C9BCCF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5E2C5-DCB2-4598-99C5-3E63925B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1BAE7-45FB-4E6A-B61C-822885E5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3F476-62DC-4BD8-8DCB-780F8E7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16952-F220-4A9E-B6A7-2ACBEC98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1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A4F94-851D-4796-80CB-0067EDBC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EFC10-6E00-4444-968A-6F4115B2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AD233-8392-4766-A282-A4464BDB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A8568-1237-4F77-8E46-56AAE467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E88E0-DCDB-4CA8-881C-5F5AD677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051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2C3F-6A36-40EC-977E-4A33834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9EEFB-E900-456C-8D96-7E6E2E7BE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AA4F45-3F8B-44D1-B592-8D8DF16A6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58CD9-1EC8-463C-B3B3-4CF1595F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D78BF9-A5F3-4BD1-83B1-30725433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3A38F8-DEB1-4745-9082-6AA2CB4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993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15BF-7003-4CB2-866A-833B357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EE417-298C-4BA6-BBA3-A43C3818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F3B28-5F46-47FD-9C33-700E81CF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A5EA34-672B-44D1-B5E0-CD2DA80B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232AC8-A92C-4FED-8E89-4991C5291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E6EF34-F8C0-4EC7-B750-16464F15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90EE15-2099-4FCD-8AA8-E305FAED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DAA85B-6B8A-4F5A-BC80-771529A8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12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B1EB6-8CAE-49F7-B747-129378C1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87C22-CD7B-4954-AF32-6A7FCDEA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B478BF-1493-4646-84D8-467FFF17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04930-75BB-407A-9092-7804A21A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0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7793-A42A-4CFE-B2C0-DBAE45D7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5E5907-4460-42B4-BF1A-2E4AF8ED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37FACD-1532-4868-9035-12A309EB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66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6916B-3CF0-4E50-83D4-E1223E28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A3FAD-4A04-42ED-96D0-B4A3F4D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6AEF79-BB98-4959-A5D9-91FA6DE9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AE007-3B20-4391-BD69-45080314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56EAE-2EA6-4D48-997B-0F3D9450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F93908-8F38-4E46-90DA-A21A85D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39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8BDD8-3393-45E1-9AAD-D24E0BDB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F43380-D9F7-4659-AC12-E4BD3C6B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BC95E0-AF33-4F2E-8899-809EB50C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C2CE9-FE48-4712-A6B8-C51FC950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B433D-6B0A-4E83-9198-B1103938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43853-9AC3-47BA-866A-801D5426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353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269E44-79F7-4CA3-BA8D-FFE9D177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5FC1D-C3CC-4226-B003-E6DCF746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F631F-9C47-46D4-B960-091DF814F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83E4-3EBA-4806-86AA-70CD5420321A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AFE70-72B7-47CC-BB40-3A837AD23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0C557-72E8-4220-88F6-5815ACE60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17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A09A02-95BE-4D0D-AD1E-FDC4EC77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9AB327-E2DD-40DA-955A-3D419D18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F31F4-7237-4B82-89FF-E94F83EE2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A31E-41B7-46B2-B779-DD92D1E68E44}" type="datetimeFigureOut">
              <a:rPr lang="es-DO" smtClean="0"/>
              <a:t>6/2/2023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5BB4E-3466-4A00-BC43-78543876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98699-5BA3-4A0E-95CE-C2F8A80A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82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C6F6D4-23A6-433A-B31F-5FD78665AAB4}"/>
              </a:ext>
            </a:extLst>
          </p:cNvPr>
          <p:cNvSpPr/>
          <p:nvPr/>
        </p:nvSpPr>
        <p:spPr>
          <a:xfrm>
            <a:off x="207657" y="713302"/>
            <a:ext cx="6639951" cy="43123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951C0-09E0-4405-AA70-AFC4BB783825}"/>
              </a:ext>
            </a:extLst>
          </p:cNvPr>
          <p:cNvSpPr txBox="1"/>
          <p:nvPr/>
        </p:nvSpPr>
        <p:spPr>
          <a:xfrm>
            <a:off x="460375" y="981219"/>
            <a:ext cx="6171457" cy="2123658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rgbClr val="000000">
                <a:alpha val="77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DO" sz="6600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Los mensajes de los tres ángeles</a:t>
            </a:r>
            <a:endParaRPr lang="es-DO" sz="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B8265892-07DB-4E47-A587-399873FA4AE7}"/>
              </a:ext>
            </a:extLst>
          </p:cNvPr>
          <p:cNvSpPr/>
          <p:nvPr/>
        </p:nvSpPr>
        <p:spPr>
          <a:xfrm rot="16200000">
            <a:off x="10297050" y="4954803"/>
            <a:ext cx="1763486" cy="204651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816E79-6441-4118-A9E4-B9A8FF2C4B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20" y="5453263"/>
            <a:ext cx="1575582" cy="15755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82071F-404D-498F-AD0A-AE232CC13A40}"/>
              </a:ext>
            </a:extLst>
          </p:cNvPr>
          <p:cNvSpPr txBox="1"/>
          <p:nvPr/>
        </p:nvSpPr>
        <p:spPr>
          <a:xfrm>
            <a:off x="307975" y="5640066"/>
            <a:ext cx="641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1" dirty="0" smtClean="0">
                <a:solidFill>
                  <a:srgbClr val="002060"/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Basado en el estudio del pastor  Esteban Bohr, “Los mensajes de los tres ángeles”</a:t>
            </a:r>
            <a:endParaRPr lang="es-DO" sz="2800" i="1" dirty="0">
              <a:solidFill>
                <a:srgbClr val="002060"/>
              </a:solidFill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7B7E0BE-3AFF-4D20-A1A6-725F8603CD82}"/>
              </a:ext>
            </a:extLst>
          </p:cNvPr>
          <p:cNvSpPr/>
          <p:nvPr/>
        </p:nvSpPr>
        <p:spPr>
          <a:xfrm>
            <a:off x="207657" y="269072"/>
            <a:ext cx="1174598" cy="63706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400" dirty="0" smtClean="0"/>
              <a:t>25</a:t>
            </a:r>
            <a:endParaRPr lang="es-DO" sz="4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E52157-2401-4934-958A-0DA8F6793B69}"/>
              </a:ext>
            </a:extLst>
          </p:cNvPr>
          <p:cNvSpPr txBox="1"/>
          <p:nvPr/>
        </p:nvSpPr>
        <p:spPr>
          <a:xfrm>
            <a:off x="7779657" y="5824733"/>
            <a:ext cx="268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latin typeface="Baskerville Old Face" panose="02020602080505020303" pitchFamily="18" charset="0"/>
              </a:rPr>
              <a:t>c</a:t>
            </a:r>
            <a:r>
              <a:rPr lang="es-DO" sz="3200" b="1" dirty="0" smtClean="0">
                <a:latin typeface="Baskerville Old Face" panose="02020602080505020303" pitchFamily="18" charset="0"/>
              </a:rPr>
              <a:t>ristoweb.com</a:t>
            </a:r>
            <a:endParaRPr lang="es-DO" sz="32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AutoShape 2" descr="Mensaje De Los Tres ángeles descarga gratuita de png - Santa Claus HOLLY  CHICAS de Ángel de Navidad Clip art - angel imagen png - imagen  transparente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04" y="374386"/>
            <a:ext cx="5312759" cy="4840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307975" y="3347679"/>
            <a:ext cx="632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EL VINO DE LA IRA DE DIOS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4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51372" y="2228579"/>
            <a:ext cx="114152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Vi en el cielo otra señal, grande y admirable: siete ángeles que tenían las siete plagas postreras; porque en ellas se </a:t>
            </a:r>
            <a:r>
              <a:rPr lang="es-ES" sz="5400" b="1" dirty="0">
                <a:solidFill>
                  <a:srgbClr val="FFFF00"/>
                </a:solidFill>
              </a:rPr>
              <a:t>consumaba [sin mezcla de misericordia] </a:t>
            </a:r>
            <a:r>
              <a:rPr lang="es-ES" sz="5400" b="1" dirty="0">
                <a:solidFill>
                  <a:schemeClr val="bg1"/>
                </a:solidFill>
              </a:rPr>
              <a:t>la ira de Dios.”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15:1: </a:t>
            </a:r>
            <a:r>
              <a:rPr lang="es-ES" dirty="0">
                <a:solidFill>
                  <a:schemeClr val="tx1"/>
                </a:solidFill>
              </a:rPr>
              <a:t>Siete ángeles con siete plagas colman la copa de la ira de Dios. El número siete indica </a:t>
            </a:r>
            <a:r>
              <a:rPr lang="es-ES" u="sng" dirty="0">
                <a:solidFill>
                  <a:schemeClr val="tx1"/>
                </a:solidFill>
              </a:rPr>
              <a:t>totalidad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157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1461663"/>
            <a:ext cx="114152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Oí una gran voz que decía desde el templo a los siete ángeles: Id y derramad sobre la tierra las siete </a:t>
            </a:r>
            <a:r>
              <a:rPr lang="es-ES" sz="6600" b="1" dirty="0">
                <a:solidFill>
                  <a:srgbClr val="FFFF00"/>
                </a:solidFill>
              </a:rPr>
              <a:t>copas</a:t>
            </a:r>
            <a:r>
              <a:rPr lang="es-ES" sz="6600" b="1" dirty="0">
                <a:solidFill>
                  <a:schemeClr val="bg1"/>
                </a:solidFill>
              </a:rPr>
              <a:t> de la </a:t>
            </a:r>
            <a:r>
              <a:rPr lang="es-ES" sz="6600" b="1" dirty="0">
                <a:solidFill>
                  <a:srgbClr val="FFFF00"/>
                </a:solidFill>
              </a:rPr>
              <a:t>ira de Dios</a:t>
            </a:r>
            <a:r>
              <a:rPr lang="es-ES" sz="66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16:1: </a:t>
            </a:r>
            <a:r>
              <a:rPr lang="es-ES" dirty="0">
                <a:solidFill>
                  <a:schemeClr val="tx1"/>
                </a:solidFill>
              </a:rPr>
              <a:t>La ira que derraman los ángeles se encuentra en </a:t>
            </a:r>
            <a:r>
              <a:rPr lang="es-ES" u="sng" dirty="0">
                <a:solidFill>
                  <a:schemeClr val="tx1"/>
                </a:solidFill>
              </a:rPr>
              <a:t>siete copas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850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2404831"/>
            <a:ext cx="114152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Y el tercer ángel los siguió, diciendo a gran voz: Si alguno adora a la bestia y a su imagen, y recibe la marca en su frente o en su mano, 10 él también </a:t>
            </a:r>
            <a:r>
              <a:rPr lang="es-ES" sz="4800" b="1" dirty="0">
                <a:solidFill>
                  <a:srgbClr val="FFFF00"/>
                </a:solidFill>
              </a:rPr>
              <a:t>beberá</a:t>
            </a:r>
            <a:r>
              <a:rPr lang="es-ES" sz="4800" b="1" dirty="0">
                <a:solidFill>
                  <a:schemeClr val="bg1"/>
                </a:solidFill>
              </a:rPr>
              <a:t> del vino de la </a:t>
            </a:r>
            <a:r>
              <a:rPr lang="es-ES" sz="4800" b="1" dirty="0">
                <a:solidFill>
                  <a:srgbClr val="FFFF00"/>
                </a:solidFill>
              </a:rPr>
              <a:t>ira de Dios</a:t>
            </a:r>
            <a:r>
              <a:rPr lang="es-ES" sz="4800" b="1" dirty="0">
                <a:solidFill>
                  <a:schemeClr val="bg1"/>
                </a:solidFill>
              </a:rPr>
              <a:t>, que ha sido vaciado </a:t>
            </a:r>
            <a:r>
              <a:rPr lang="es-ES" sz="4800" b="1" dirty="0">
                <a:solidFill>
                  <a:srgbClr val="FFFF00"/>
                </a:solidFill>
              </a:rPr>
              <a:t>puro</a:t>
            </a:r>
            <a:r>
              <a:rPr lang="es-ES" sz="4800" b="1" dirty="0">
                <a:solidFill>
                  <a:schemeClr val="bg1"/>
                </a:solidFill>
              </a:rPr>
              <a:t> en el </a:t>
            </a:r>
            <a:r>
              <a:rPr lang="es-ES" sz="4800" b="1" dirty="0">
                <a:solidFill>
                  <a:srgbClr val="FFFF00"/>
                </a:solidFill>
              </a:rPr>
              <a:t>cáliz de su ira</a:t>
            </a:r>
            <a:r>
              <a:rPr lang="es-ES" sz="48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14:9, 10: </a:t>
            </a:r>
            <a:r>
              <a:rPr lang="es-ES" dirty="0">
                <a:solidFill>
                  <a:schemeClr val="tx1"/>
                </a:solidFill>
              </a:rPr>
              <a:t>Los que adoran a la bestia y su imagen y reciben su marca, </a:t>
            </a:r>
            <a:r>
              <a:rPr lang="es-ES" u="sng" dirty="0">
                <a:solidFill>
                  <a:schemeClr val="tx1"/>
                </a:solidFill>
              </a:rPr>
              <a:t>beberán el vino </a:t>
            </a:r>
            <a:r>
              <a:rPr lang="es-ES" dirty="0">
                <a:solidFill>
                  <a:schemeClr val="tx1"/>
                </a:solidFill>
              </a:rPr>
              <a:t>de la ira de Dios que se encuentra en las copas:</a:t>
            </a:r>
          </a:p>
        </p:txBody>
      </p:sp>
    </p:spTree>
    <p:extLst>
      <p:ext uri="{BB962C8B-B14F-4D97-AF65-F5344CB8AC3E}">
        <p14:creationId xmlns:p14="http://schemas.microsoft.com/office/powerpoint/2010/main" val="14788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4806" y="301267"/>
            <a:ext cx="11151483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Los impíos </a:t>
            </a:r>
            <a:r>
              <a:rPr lang="es-ES" sz="6000" b="1" dirty="0">
                <a:solidFill>
                  <a:srgbClr val="FF0000"/>
                </a:solidFill>
              </a:rPr>
              <a:t>terminarán de beber </a:t>
            </a:r>
            <a:r>
              <a:rPr lang="es-ES" sz="6000" b="1" dirty="0">
                <a:solidFill>
                  <a:srgbClr val="002060"/>
                </a:solidFill>
              </a:rPr>
              <a:t>el vino de la ira de Dios cuando sean </a:t>
            </a:r>
            <a:r>
              <a:rPr lang="es-ES" sz="6000" b="1" dirty="0">
                <a:solidFill>
                  <a:srgbClr val="FF0000"/>
                </a:solidFill>
              </a:rPr>
              <a:t>echados en el lago de fuego</a:t>
            </a:r>
            <a:r>
              <a:rPr lang="es-ES" sz="6000" b="1" dirty="0">
                <a:solidFill>
                  <a:srgbClr val="002060"/>
                </a:solidFill>
              </a:rPr>
              <a:t>. Esto se describe en la conclusión del mensaje del tercer ángel que estudiaremos en la siguiente clase.</a:t>
            </a:r>
          </a:p>
        </p:txBody>
      </p:sp>
    </p:spTree>
    <p:extLst>
      <p:ext uri="{BB962C8B-B14F-4D97-AF65-F5344CB8AC3E}">
        <p14:creationId xmlns:p14="http://schemas.microsoft.com/office/powerpoint/2010/main" val="16211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1593669"/>
            <a:ext cx="114152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Sobre los malos hará llover </a:t>
            </a:r>
            <a:r>
              <a:rPr lang="es-ES" sz="6600" b="1" dirty="0">
                <a:solidFill>
                  <a:srgbClr val="FFFF00"/>
                </a:solidFill>
              </a:rPr>
              <a:t>carbones</a:t>
            </a:r>
            <a:r>
              <a:rPr lang="es-ES" sz="6600" b="1" dirty="0">
                <a:solidFill>
                  <a:schemeClr val="bg1"/>
                </a:solidFill>
              </a:rPr>
              <a:t>; </a:t>
            </a:r>
            <a:r>
              <a:rPr lang="es-ES" sz="6600" b="1" dirty="0">
                <a:solidFill>
                  <a:srgbClr val="FFFF00"/>
                </a:solidFill>
              </a:rPr>
              <a:t>fuego</a:t>
            </a:r>
            <a:r>
              <a:rPr lang="es-ES" sz="6600" b="1" dirty="0">
                <a:solidFill>
                  <a:schemeClr val="bg1"/>
                </a:solidFill>
              </a:rPr>
              <a:t>, </a:t>
            </a:r>
            <a:r>
              <a:rPr lang="es-ES" sz="6600" b="1" dirty="0">
                <a:solidFill>
                  <a:srgbClr val="FFFF00"/>
                </a:solidFill>
              </a:rPr>
              <a:t>azufre</a:t>
            </a:r>
            <a:r>
              <a:rPr lang="es-ES" sz="6600" b="1" dirty="0">
                <a:solidFill>
                  <a:schemeClr val="bg1"/>
                </a:solidFill>
              </a:rPr>
              <a:t> y viento abrasador será la porción del </a:t>
            </a:r>
            <a:r>
              <a:rPr lang="es-ES" sz="6600" b="1" dirty="0">
                <a:solidFill>
                  <a:srgbClr val="FFFF00"/>
                </a:solidFill>
              </a:rPr>
              <a:t>cáliz</a:t>
            </a:r>
            <a:r>
              <a:rPr lang="es-ES" sz="6600" b="1" dirty="0">
                <a:solidFill>
                  <a:schemeClr val="bg1"/>
                </a:solidFill>
              </a:rPr>
              <a:t> de ellos.”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Salmo 11:6: </a:t>
            </a:r>
            <a:r>
              <a:rPr lang="es-ES" dirty="0">
                <a:solidFill>
                  <a:schemeClr val="tx1"/>
                </a:solidFill>
              </a:rPr>
              <a:t>La </a:t>
            </a:r>
            <a:r>
              <a:rPr lang="es-ES" u="sng" dirty="0">
                <a:solidFill>
                  <a:schemeClr val="tx1"/>
                </a:solidFill>
              </a:rPr>
              <a:t>copa</a:t>
            </a:r>
            <a:r>
              <a:rPr lang="es-ES" dirty="0">
                <a:solidFill>
                  <a:schemeClr val="tx1"/>
                </a:solidFill>
              </a:rPr>
              <a:t> se vincula con </a:t>
            </a:r>
            <a:r>
              <a:rPr lang="es-ES" u="sng" dirty="0">
                <a:solidFill>
                  <a:schemeClr val="tx1"/>
                </a:solidFill>
              </a:rPr>
              <a:t>fuego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14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27703" y="392790"/>
            <a:ext cx="11031794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Es común vincular la </a:t>
            </a:r>
            <a:r>
              <a:rPr lang="es-ES" sz="5400" b="1" dirty="0">
                <a:solidFill>
                  <a:srgbClr val="FF0000"/>
                </a:solidFill>
              </a:rPr>
              <a:t>ira</a:t>
            </a:r>
            <a:r>
              <a:rPr lang="es-ES" sz="5400" b="1" dirty="0">
                <a:solidFill>
                  <a:srgbClr val="002060"/>
                </a:solidFill>
              </a:rPr>
              <a:t> con el </a:t>
            </a:r>
            <a:r>
              <a:rPr lang="es-ES" sz="5400" b="1" dirty="0">
                <a:solidFill>
                  <a:srgbClr val="FF0000"/>
                </a:solidFill>
              </a:rPr>
              <a:t>fuego</a:t>
            </a:r>
            <a:r>
              <a:rPr lang="es-ES" sz="5400" b="1" dirty="0">
                <a:solidFill>
                  <a:srgbClr val="002060"/>
                </a:solidFill>
              </a:rPr>
              <a:t>. Por ejemplo, cuando estamos enojados decimos: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5400" b="1" dirty="0" smtClean="0">
                <a:solidFill>
                  <a:srgbClr val="002060"/>
                </a:solidFill>
              </a:rPr>
              <a:t>Se </a:t>
            </a:r>
            <a:r>
              <a:rPr lang="es-ES" sz="5400" b="1" dirty="0">
                <a:solidFill>
                  <a:srgbClr val="FF0000"/>
                </a:solidFill>
              </a:rPr>
              <a:t>enfogonó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5400" b="1" dirty="0" smtClean="0">
                <a:solidFill>
                  <a:srgbClr val="002060"/>
                </a:solidFill>
              </a:rPr>
              <a:t>Se </a:t>
            </a:r>
            <a:r>
              <a:rPr lang="es-ES" sz="5400" b="1" dirty="0">
                <a:solidFill>
                  <a:srgbClr val="FF0000"/>
                </a:solidFill>
              </a:rPr>
              <a:t>enardeció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5400" b="1" dirty="0" smtClean="0">
                <a:solidFill>
                  <a:srgbClr val="002060"/>
                </a:solidFill>
              </a:rPr>
              <a:t>Tiene </a:t>
            </a:r>
            <a:r>
              <a:rPr lang="es-ES" sz="5400" b="1" dirty="0">
                <a:solidFill>
                  <a:srgbClr val="002060"/>
                </a:solidFill>
              </a:rPr>
              <a:t>un temperamento </a:t>
            </a:r>
            <a:r>
              <a:rPr lang="es-ES" sz="5400" b="1" dirty="0">
                <a:solidFill>
                  <a:srgbClr val="FF0000"/>
                </a:solidFill>
              </a:rPr>
              <a:t>candente</a:t>
            </a:r>
          </a:p>
        </p:txBody>
      </p:sp>
    </p:spTree>
    <p:extLst>
      <p:ext uri="{BB962C8B-B14F-4D97-AF65-F5344CB8AC3E}">
        <p14:creationId xmlns:p14="http://schemas.microsoft.com/office/powerpoint/2010/main" val="30011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742838"/>
            <a:ext cx="114152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Porque </a:t>
            </a:r>
            <a:r>
              <a:rPr lang="es-ES" sz="6600" b="1" dirty="0">
                <a:solidFill>
                  <a:srgbClr val="FFFF00"/>
                </a:solidFill>
              </a:rPr>
              <a:t>fuego</a:t>
            </a:r>
            <a:r>
              <a:rPr lang="es-ES" sz="6600" b="1" dirty="0">
                <a:solidFill>
                  <a:schemeClr val="bg1"/>
                </a:solidFill>
              </a:rPr>
              <a:t> se ha encendido en mi ira, y </a:t>
            </a:r>
            <a:r>
              <a:rPr lang="es-ES" sz="6600" b="1" dirty="0">
                <a:solidFill>
                  <a:srgbClr val="FFFF00"/>
                </a:solidFill>
              </a:rPr>
              <a:t>arderá</a:t>
            </a:r>
            <a:r>
              <a:rPr lang="es-ES" sz="6600" b="1" dirty="0">
                <a:solidFill>
                  <a:schemeClr val="bg1"/>
                </a:solidFill>
              </a:rPr>
              <a:t> hasta las profundidades del </a:t>
            </a:r>
            <a:r>
              <a:rPr lang="es-ES" sz="6600" b="1" dirty="0" err="1">
                <a:solidFill>
                  <a:schemeClr val="bg1"/>
                </a:solidFill>
              </a:rPr>
              <a:t>Seol</a:t>
            </a:r>
            <a:r>
              <a:rPr lang="es-ES" sz="6600" b="1" dirty="0">
                <a:solidFill>
                  <a:schemeClr val="bg1"/>
                </a:solidFill>
              </a:rPr>
              <a:t>; </a:t>
            </a:r>
            <a:r>
              <a:rPr lang="es-ES" sz="6600" b="1" dirty="0">
                <a:solidFill>
                  <a:srgbClr val="FFFF00"/>
                </a:solidFill>
              </a:rPr>
              <a:t>Devorará</a:t>
            </a:r>
            <a:r>
              <a:rPr lang="es-ES" sz="6600" b="1" dirty="0">
                <a:solidFill>
                  <a:schemeClr val="bg1"/>
                </a:solidFill>
              </a:rPr>
              <a:t> la tierra y sus frutos, y </a:t>
            </a:r>
            <a:r>
              <a:rPr lang="es-ES" sz="6600" b="1" dirty="0">
                <a:solidFill>
                  <a:srgbClr val="FFFF00"/>
                </a:solidFill>
              </a:rPr>
              <a:t>abrasará</a:t>
            </a:r>
            <a:r>
              <a:rPr lang="es-ES" sz="6600" b="1" dirty="0">
                <a:solidFill>
                  <a:schemeClr val="bg1"/>
                </a:solidFill>
              </a:rPr>
              <a:t> los fundamentos de los montes.”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Deuteronomio 32:22:</a:t>
            </a:r>
          </a:p>
        </p:txBody>
      </p:sp>
    </p:spTree>
    <p:extLst>
      <p:ext uri="{BB962C8B-B14F-4D97-AF65-F5344CB8AC3E}">
        <p14:creationId xmlns:p14="http://schemas.microsoft.com/office/powerpoint/2010/main" val="31382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2129186"/>
            <a:ext cx="114152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Y la muerte y el Hades fueron lanzados al </a:t>
            </a:r>
            <a:r>
              <a:rPr lang="es-ES" sz="5400" b="1" dirty="0">
                <a:solidFill>
                  <a:srgbClr val="FFFF00"/>
                </a:solidFill>
              </a:rPr>
              <a:t>lago de fuego</a:t>
            </a:r>
            <a:r>
              <a:rPr lang="es-ES" sz="5400" b="1" dirty="0">
                <a:solidFill>
                  <a:schemeClr val="bg1"/>
                </a:solidFill>
              </a:rPr>
              <a:t>. Esta es la </a:t>
            </a:r>
            <a:r>
              <a:rPr lang="es-ES" sz="5400" b="1" dirty="0">
                <a:solidFill>
                  <a:srgbClr val="FFFF00"/>
                </a:solidFill>
              </a:rPr>
              <a:t>muerte segunda</a:t>
            </a:r>
            <a:r>
              <a:rPr lang="es-ES" sz="5400" b="1" dirty="0">
                <a:solidFill>
                  <a:schemeClr val="bg1"/>
                </a:solidFill>
              </a:rPr>
              <a:t>. 15 Y el que no se halló inscrito en el libro de la vida fue lanzado al </a:t>
            </a:r>
            <a:r>
              <a:rPr lang="es-ES" sz="5400" b="1" dirty="0">
                <a:solidFill>
                  <a:srgbClr val="FFFF00"/>
                </a:solidFill>
              </a:rPr>
              <a:t>lago de fuego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20:14, 15: </a:t>
            </a:r>
            <a:r>
              <a:rPr lang="es-ES" dirty="0">
                <a:solidFill>
                  <a:schemeClr val="tx1"/>
                </a:solidFill>
              </a:rPr>
              <a:t>El lago de fuego será la </a:t>
            </a:r>
            <a:r>
              <a:rPr lang="es-ES" u="sng" dirty="0">
                <a:solidFill>
                  <a:schemeClr val="tx1"/>
                </a:solidFill>
              </a:rPr>
              <a:t>manifestación final </a:t>
            </a:r>
            <a:r>
              <a:rPr lang="es-ES" dirty="0">
                <a:solidFill>
                  <a:schemeClr val="tx1"/>
                </a:solidFill>
              </a:rPr>
              <a:t>de la ira de Dios que resultará en la </a:t>
            </a:r>
            <a:r>
              <a:rPr lang="es-ES" u="sng" dirty="0">
                <a:solidFill>
                  <a:schemeClr val="tx1"/>
                </a:solidFill>
              </a:rPr>
              <a:t>muerte segunda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87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45394" y="1590103"/>
            <a:ext cx="422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Habrá personas que fueron pecadores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3" y="318250"/>
            <a:ext cx="4796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El mensaje del tercer ángel nos advierte en contra de..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59656" y="4077052"/>
            <a:ext cx="4210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La última copa del vino de la ira de Dios...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59657" y="5413019"/>
            <a:ext cx="4033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Muerte segunda ocurre cuando...</a:t>
            </a:r>
            <a:endParaRPr kumimoji="0" lang="es-ES" sz="3200" b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45393" y="2764612"/>
            <a:ext cx="4047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La primera copa del vino de la ira de Dios...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554930" y="3362436"/>
            <a:ext cx="5307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Dentro y fuera de la nueva Jerusalén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554930" y="1004905"/>
            <a:ext cx="5409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adorar a la bestia y a su imagen y recibir su marca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16338" y="266638"/>
            <a:ext cx="5534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se refiere al lago de fuego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587671" y="2226003"/>
            <a:ext cx="5248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los impíos son lanzados al lago de fuego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54058" y="5588357"/>
            <a:ext cx="5115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lang="es-ES" sz="3200" dirty="0">
                <a:solidFill>
                  <a:prstClr val="black"/>
                </a:solidFill>
              </a:rPr>
              <a:t>se refiere a las siete postreras plagas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587671" y="4451924"/>
            <a:ext cx="5053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  <a:latin typeface="Calibri" panose="020F0502020204030204"/>
              </a:rPr>
              <a:t>Solo fuera de la nueva Jerusalén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392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Jesús bebió la copa de la ira de Dios</a:t>
            </a:r>
          </a:p>
        </p:txBody>
      </p:sp>
    </p:spTree>
    <p:extLst>
      <p:ext uri="{BB962C8B-B14F-4D97-AF65-F5344CB8AC3E}">
        <p14:creationId xmlns:p14="http://schemas.microsoft.com/office/powerpoint/2010/main" val="8802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INTRODUCCIÓN</a:t>
            </a:r>
            <a:endParaRPr lang="es-ES" sz="8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83970" y="809099"/>
            <a:ext cx="11151483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>
                <a:solidFill>
                  <a:srgbClr val="002060"/>
                </a:solidFill>
              </a:rPr>
              <a:t>¿Por qué sufrirán los </a:t>
            </a:r>
            <a:r>
              <a:rPr lang="es-ES" sz="6600" b="1" dirty="0">
                <a:solidFill>
                  <a:srgbClr val="FF0000"/>
                </a:solidFill>
              </a:rPr>
              <a:t>pecadores</a:t>
            </a:r>
            <a:r>
              <a:rPr lang="es-ES" sz="6600" b="1" dirty="0">
                <a:solidFill>
                  <a:srgbClr val="002060"/>
                </a:solidFill>
              </a:rPr>
              <a:t> que están </a:t>
            </a:r>
            <a:r>
              <a:rPr lang="es-ES" sz="6600" b="1" dirty="0">
                <a:solidFill>
                  <a:srgbClr val="FF0000"/>
                </a:solidFill>
              </a:rPr>
              <a:t>fuera</a:t>
            </a:r>
            <a:r>
              <a:rPr lang="es-ES" sz="6600" b="1" dirty="0">
                <a:solidFill>
                  <a:srgbClr val="002060"/>
                </a:solidFill>
              </a:rPr>
              <a:t> de la ciudad la </a:t>
            </a:r>
            <a:r>
              <a:rPr lang="es-ES" sz="6600" b="1" dirty="0">
                <a:solidFill>
                  <a:srgbClr val="FF0000"/>
                </a:solidFill>
              </a:rPr>
              <a:t>muerte segunda </a:t>
            </a:r>
            <a:r>
              <a:rPr lang="es-ES" sz="6600" b="1" dirty="0">
                <a:solidFill>
                  <a:srgbClr val="002060"/>
                </a:solidFill>
              </a:rPr>
              <a:t>mientras que los </a:t>
            </a:r>
            <a:r>
              <a:rPr lang="es-ES" sz="6600" b="1" dirty="0">
                <a:solidFill>
                  <a:srgbClr val="FF0000"/>
                </a:solidFill>
              </a:rPr>
              <a:t>pecadores</a:t>
            </a:r>
            <a:r>
              <a:rPr lang="es-ES" sz="6600" b="1" dirty="0">
                <a:solidFill>
                  <a:srgbClr val="002060"/>
                </a:solidFill>
              </a:rPr>
              <a:t> que están </a:t>
            </a:r>
            <a:r>
              <a:rPr lang="es-ES" sz="6600" b="1" dirty="0">
                <a:solidFill>
                  <a:srgbClr val="FF0000"/>
                </a:solidFill>
              </a:rPr>
              <a:t>dentro</a:t>
            </a:r>
            <a:r>
              <a:rPr lang="es-ES" sz="6600" b="1" dirty="0">
                <a:solidFill>
                  <a:srgbClr val="002060"/>
                </a:solidFill>
              </a:rPr>
              <a:t> recibirán la </a:t>
            </a:r>
            <a:r>
              <a:rPr lang="es-ES" sz="6600" b="1" dirty="0">
                <a:solidFill>
                  <a:srgbClr val="FF0000"/>
                </a:solidFill>
              </a:rPr>
              <a:t>vida eterna</a:t>
            </a:r>
            <a:r>
              <a:rPr lang="es-ES" sz="66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29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47886" y="324531"/>
            <a:ext cx="11151483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Hace unos años salió la película de </a:t>
            </a:r>
            <a:r>
              <a:rPr lang="es-ES" sz="4800" b="1" dirty="0" err="1">
                <a:solidFill>
                  <a:srgbClr val="002060"/>
                </a:solidFill>
              </a:rPr>
              <a:t>Mel</a:t>
            </a:r>
            <a:r>
              <a:rPr lang="es-ES" sz="4800" b="1" dirty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FF0000"/>
                </a:solidFill>
              </a:rPr>
              <a:t>Gibson</a:t>
            </a:r>
            <a:r>
              <a:rPr lang="es-ES" sz="4800" b="1" dirty="0">
                <a:solidFill>
                  <a:srgbClr val="002060"/>
                </a:solidFill>
              </a:rPr>
              <a:t>, La </a:t>
            </a:r>
            <a:r>
              <a:rPr lang="es-ES" sz="4800" b="1" dirty="0">
                <a:solidFill>
                  <a:srgbClr val="FF0000"/>
                </a:solidFill>
              </a:rPr>
              <a:t>Pasión del Cristo</a:t>
            </a:r>
            <a:r>
              <a:rPr lang="es-ES" sz="4800" b="1" dirty="0">
                <a:solidFill>
                  <a:srgbClr val="002060"/>
                </a:solidFill>
              </a:rPr>
              <a:t>. La película causó un gran impacto a los que la vieron. El </a:t>
            </a:r>
            <a:r>
              <a:rPr lang="es-ES" sz="4800" b="1" dirty="0">
                <a:solidFill>
                  <a:srgbClr val="FF0000"/>
                </a:solidFill>
              </a:rPr>
              <a:t>énfasis</a:t>
            </a:r>
            <a:r>
              <a:rPr lang="es-ES" sz="4800" b="1" dirty="0">
                <a:solidFill>
                  <a:srgbClr val="002060"/>
                </a:solidFill>
              </a:rPr>
              <a:t> de la película recayó sobre los </a:t>
            </a:r>
            <a:r>
              <a:rPr lang="es-ES" sz="4800" b="1" dirty="0">
                <a:solidFill>
                  <a:srgbClr val="FF0000"/>
                </a:solidFill>
              </a:rPr>
              <a:t>golpes salvajes e inmisericordes </a:t>
            </a:r>
            <a:r>
              <a:rPr lang="es-ES" sz="4800" b="1" dirty="0">
                <a:solidFill>
                  <a:srgbClr val="002060"/>
                </a:solidFill>
              </a:rPr>
              <a:t>que recibió </a:t>
            </a:r>
            <a:r>
              <a:rPr lang="es-ES" sz="4800" b="1" dirty="0">
                <a:solidFill>
                  <a:srgbClr val="FF0000"/>
                </a:solidFill>
              </a:rPr>
              <a:t>Jesús</a:t>
            </a:r>
            <a:r>
              <a:rPr lang="es-ES" sz="4800" b="1" dirty="0">
                <a:solidFill>
                  <a:srgbClr val="002060"/>
                </a:solidFill>
              </a:rPr>
              <a:t> durante su pasión. Se dice que del teatro salía la gente sollozando y llorando inconsolablemente. </a:t>
            </a:r>
          </a:p>
        </p:txBody>
      </p:sp>
    </p:spTree>
    <p:extLst>
      <p:ext uri="{BB962C8B-B14F-4D97-AF65-F5344CB8AC3E}">
        <p14:creationId xmlns:p14="http://schemas.microsoft.com/office/powerpoint/2010/main" val="39486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83970" y="855265"/>
            <a:ext cx="11151483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Sin </a:t>
            </a:r>
            <a:r>
              <a:rPr lang="es-ES" sz="5400" b="1" dirty="0">
                <a:solidFill>
                  <a:srgbClr val="002060"/>
                </a:solidFill>
              </a:rPr>
              <a:t>embargo, pocos se dieron cuenta que la </a:t>
            </a:r>
            <a:r>
              <a:rPr lang="es-ES" sz="5400" b="1" dirty="0">
                <a:solidFill>
                  <a:srgbClr val="FF0000"/>
                </a:solidFill>
              </a:rPr>
              <a:t>agonía</a:t>
            </a:r>
            <a:r>
              <a:rPr lang="es-ES" sz="5400" b="1" dirty="0">
                <a:solidFill>
                  <a:srgbClr val="002060"/>
                </a:solidFill>
              </a:rPr>
              <a:t> de Jesús tuvo mucho más que ver con su </a:t>
            </a:r>
            <a:r>
              <a:rPr lang="es-ES" sz="5400" b="1" dirty="0">
                <a:solidFill>
                  <a:srgbClr val="FF0000"/>
                </a:solidFill>
              </a:rPr>
              <a:t>sufrimiento sicológico y espiritual </a:t>
            </a:r>
            <a:r>
              <a:rPr lang="es-ES" sz="5400" b="1" dirty="0">
                <a:solidFill>
                  <a:srgbClr val="002060"/>
                </a:solidFill>
              </a:rPr>
              <a:t>que con su sufrimiento físico. Veamos lo que quiero decir.</a:t>
            </a:r>
          </a:p>
        </p:txBody>
      </p:sp>
    </p:spTree>
    <p:extLst>
      <p:ext uri="{BB962C8B-B14F-4D97-AF65-F5344CB8AC3E}">
        <p14:creationId xmlns:p14="http://schemas.microsoft.com/office/powerpoint/2010/main" val="19317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1889366"/>
            <a:ext cx="114152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Entonces Jesús les dijo: Mi alma está </a:t>
            </a:r>
            <a:r>
              <a:rPr lang="es-ES" sz="6600" b="1" dirty="0">
                <a:solidFill>
                  <a:srgbClr val="FFFF00"/>
                </a:solidFill>
              </a:rPr>
              <a:t>muy triste</a:t>
            </a:r>
            <a:r>
              <a:rPr lang="es-ES" sz="6600" b="1" dirty="0">
                <a:solidFill>
                  <a:schemeClr val="bg1"/>
                </a:solidFill>
              </a:rPr>
              <a:t>, </a:t>
            </a:r>
            <a:r>
              <a:rPr lang="es-ES" sz="6600" b="1" dirty="0">
                <a:solidFill>
                  <a:srgbClr val="FFFF00"/>
                </a:solidFill>
              </a:rPr>
              <a:t>hasta la muerte</a:t>
            </a:r>
            <a:r>
              <a:rPr lang="es-ES" sz="6600" b="1" dirty="0">
                <a:solidFill>
                  <a:schemeClr val="bg1"/>
                </a:solidFill>
              </a:rPr>
              <a:t>; quedaos aquí, y velad conmigo.”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Mateo 26:38: </a:t>
            </a:r>
            <a:r>
              <a:rPr lang="es-ES" dirty="0">
                <a:solidFill>
                  <a:schemeClr val="tx1"/>
                </a:solidFill>
              </a:rPr>
              <a:t>El alma de Jesús estuvo </a:t>
            </a:r>
            <a:r>
              <a:rPr lang="es-ES" u="sng" dirty="0">
                <a:solidFill>
                  <a:schemeClr val="tx1"/>
                </a:solidFill>
              </a:rPr>
              <a:t>muy triste</a:t>
            </a:r>
            <a:r>
              <a:rPr lang="es-ES" dirty="0">
                <a:solidFill>
                  <a:schemeClr val="tx1"/>
                </a:solidFill>
              </a:rPr>
              <a:t> aun hasta la muerte:</a:t>
            </a:r>
          </a:p>
        </p:txBody>
      </p:sp>
    </p:spTree>
    <p:extLst>
      <p:ext uri="{BB962C8B-B14F-4D97-AF65-F5344CB8AC3E}">
        <p14:creationId xmlns:p14="http://schemas.microsoft.com/office/powerpoint/2010/main" val="9188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856357"/>
            <a:ext cx="114152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“Toda su vida en la tierra, había andado en la presencia de Dios. se hallaba en conflicto con hombres animados por el espíritu de Satanás, pudo decir: "El que me envió, está; no me ha dejado solo el Padre; porque yo, lo que a él le agrada, hago siempre." (Juan 8:29</a:t>
            </a:r>
            <a:r>
              <a:rPr lang="es-ES" sz="4800" b="1" dirty="0" smtClean="0">
                <a:solidFill>
                  <a:schemeClr val="bg1"/>
                </a:solidFill>
              </a:rPr>
              <a:t>)</a:t>
            </a:r>
            <a:r>
              <a:rPr lang="es-ES" sz="4800" b="1" dirty="0">
                <a:solidFill>
                  <a:schemeClr val="bg1"/>
                </a:solidFill>
              </a:rPr>
              <a:t> Pero ahora le parecía </a:t>
            </a:r>
            <a:r>
              <a:rPr lang="es-ES" sz="4800" b="1" dirty="0">
                <a:solidFill>
                  <a:srgbClr val="FFFF00"/>
                </a:solidFill>
              </a:rPr>
              <a:t>estar excluido </a:t>
            </a:r>
            <a:r>
              <a:rPr lang="es-ES" sz="4800" b="1" dirty="0">
                <a:solidFill>
                  <a:schemeClr val="bg1"/>
                </a:solidFill>
              </a:rPr>
              <a:t>de la luz de la presencia sostenedora de Dios.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 smtClean="0"/>
              <a:t>Deseado</a:t>
            </a:r>
            <a:r>
              <a:rPr lang="en-US" dirty="0" smtClean="0"/>
              <a:t> de </a:t>
            </a:r>
            <a:r>
              <a:rPr lang="en-US" dirty="0" err="1" smtClean="0"/>
              <a:t>todas</a:t>
            </a:r>
            <a:r>
              <a:rPr lang="en-US" dirty="0" smtClean="0"/>
              <a:t> las </a:t>
            </a:r>
            <a:r>
              <a:rPr lang="en-US" dirty="0" err="1" smtClean="0"/>
              <a:t>gentes</a:t>
            </a:r>
            <a:r>
              <a:rPr lang="en-US" dirty="0" smtClean="0"/>
              <a:t>, DTG</a:t>
            </a:r>
            <a:r>
              <a:rPr lang="en-US" dirty="0"/>
              <a:t>, p. 636</a:t>
            </a:r>
          </a:p>
        </p:txBody>
      </p:sp>
    </p:spTree>
    <p:extLst>
      <p:ext uri="{BB962C8B-B14F-4D97-AF65-F5344CB8AC3E}">
        <p14:creationId xmlns:p14="http://schemas.microsoft.com/office/powerpoint/2010/main" val="23274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2" y="0"/>
            <a:ext cx="1141525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Ahora </a:t>
            </a:r>
            <a:r>
              <a:rPr lang="es-ES" sz="4400" b="1" dirty="0">
                <a:solidFill>
                  <a:srgbClr val="FFFF00"/>
                </a:solidFill>
              </a:rPr>
              <a:t>se contaba con los transgresores</a:t>
            </a:r>
            <a:r>
              <a:rPr lang="es-ES" sz="4400" b="1" dirty="0">
                <a:solidFill>
                  <a:schemeClr val="bg1"/>
                </a:solidFill>
              </a:rPr>
              <a:t>. Debía llevar la </a:t>
            </a:r>
            <a:r>
              <a:rPr lang="es-ES" sz="4400" b="1" dirty="0">
                <a:solidFill>
                  <a:srgbClr val="FFFF00"/>
                </a:solidFill>
              </a:rPr>
              <a:t>culpabilidad de la humanidad caída</a:t>
            </a:r>
            <a:r>
              <a:rPr lang="es-ES" sz="4400" b="1" dirty="0">
                <a:solidFill>
                  <a:schemeClr val="bg1"/>
                </a:solidFill>
              </a:rPr>
              <a:t>. Sobre el que no conoció pecado, debía ponerse la </a:t>
            </a:r>
            <a:r>
              <a:rPr lang="es-ES" sz="4400" b="1" dirty="0">
                <a:solidFill>
                  <a:srgbClr val="FFFF00"/>
                </a:solidFill>
              </a:rPr>
              <a:t>iniquidad de todos nosotros</a:t>
            </a:r>
            <a:r>
              <a:rPr lang="es-ES" sz="4400" b="1" dirty="0">
                <a:solidFill>
                  <a:schemeClr val="bg1"/>
                </a:solidFill>
              </a:rPr>
              <a:t>. Tan terrible le parece tan grande el peso de la culpabilidad que debe llevar, que está tentado a temer que </a:t>
            </a:r>
            <a:r>
              <a:rPr lang="es-ES" sz="4400" b="1" dirty="0">
                <a:solidFill>
                  <a:srgbClr val="FFFF00"/>
                </a:solidFill>
              </a:rPr>
              <a:t>quedará privado para siempre </a:t>
            </a:r>
            <a:r>
              <a:rPr lang="es-ES" sz="4400" b="1" dirty="0">
                <a:solidFill>
                  <a:schemeClr val="bg1"/>
                </a:solidFill>
              </a:rPr>
              <a:t>del amor de su Padre. </a:t>
            </a:r>
            <a:r>
              <a:rPr lang="es-ES" sz="4400" b="1" dirty="0">
                <a:solidFill>
                  <a:srgbClr val="FFFF00"/>
                </a:solidFill>
              </a:rPr>
              <a:t>Sintiendo</a:t>
            </a:r>
            <a:r>
              <a:rPr lang="es-ES" sz="4400" b="1" dirty="0">
                <a:solidFill>
                  <a:schemeClr val="bg1"/>
                </a:solidFill>
              </a:rPr>
              <a:t> cuán </a:t>
            </a:r>
            <a:r>
              <a:rPr lang="es-ES" sz="4400" b="1" dirty="0">
                <a:solidFill>
                  <a:srgbClr val="FFFF00"/>
                </a:solidFill>
              </a:rPr>
              <a:t>terrible es la ira de Dios </a:t>
            </a:r>
            <a:r>
              <a:rPr lang="es-ES" sz="4400" b="1" dirty="0">
                <a:solidFill>
                  <a:schemeClr val="bg1"/>
                </a:solidFill>
              </a:rPr>
              <a:t>contra la transgresión, exclama: "Mi alma está muy triste hasta la muerte</a:t>
            </a:r>
            <a:r>
              <a:rPr lang="es-ES" sz="4400" b="1" dirty="0" smtClean="0">
                <a:solidFill>
                  <a:schemeClr val="bg1"/>
                </a:solidFill>
              </a:rPr>
              <a:t>."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1296836"/>
            <a:ext cx="114152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Entonces Jesús les dijo: Mi alma está muy triste, hasta la muerte; quedaos aquí, y velad conmigo. </a:t>
            </a:r>
            <a:r>
              <a:rPr lang="es-ES" sz="4800" b="1" dirty="0">
                <a:solidFill>
                  <a:srgbClr val="FF0000"/>
                </a:solidFill>
              </a:rPr>
              <a:t>39</a:t>
            </a:r>
            <a:r>
              <a:rPr lang="es-ES" sz="4800" b="1" dirty="0">
                <a:solidFill>
                  <a:schemeClr val="bg1"/>
                </a:solidFill>
              </a:rPr>
              <a:t> Yendo un poco adelante, se postró sobre su rostro, orando y diciendo: Padre mío, si es posible, pase de mí </a:t>
            </a:r>
            <a:r>
              <a:rPr lang="es-ES" sz="4800" b="1" dirty="0">
                <a:solidFill>
                  <a:srgbClr val="FFFF00"/>
                </a:solidFill>
              </a:rPr>
              <a:t>esta copa</a:t>
            </a:r>
            <a:r>
              <a:rPr lang="es-ES" sz="4800" b="1" dirty="0">
                <a:solidFill>
                  <a:schemeClr val="bg1"/>
                </a:solidFill>
              </a:rPr>
              <a:t>; pero no sea como yo quiero, sino como tú.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Mateo 26:39, 42, 44: </a:t>
            </a:r>
            <a:r>
              <a:rPr lang="es-ES" dirty="0">
                <a:solidFill>
                  <a:schemeClr val="tx1"/>
                </a:solidFill>
              </a:rPr>
              <a:t>Jesús le </a:t>
            </a:r>
            <a:r>
              <a:rPr lang="es-ES" u="sng" dirty="0">
                <a:solidFill>
                  <a:schemeClr val="tx1"/>
                </a:solidFill>
              </a:rPr>
              <a:t>rogó tres veces </a:t>
            </a:r>
            <a:r>
              <a:rPr lang="es-ES" dirty="0">
                <a:solidFill>
                  <a:schemeClr val="tx1"/>
                </a:solidFill>
              </a:rPr>
              <a:t>a su Padre que le quitara la copa </a:t>
            </a:r>
            <a:r>
              <a:rPr lang="es-ES" dirty="0" smtClean="0">
                <a:solidFill>
                  <a:schemeClr val="tx1"/>
                </a:solidFill>
              </a:rPr>
              <a:t>: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633158"/>
            <a:ext cx="114152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42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>
                <a:solidFill>
                  <a:schemeClr val="bg1"/>
                </a:solidFill>
              </a:rPr>
              <a:t>Otra vez fue, y oró por </a:t>
            </a:r>
            <a:r>
              <a:rPr lang="es-ES" sz="5400" b="1" dirty="0">
                <a:solidFill>
                  <a:srgbClr val="FFFF00"/>
                </a:solidFill>
              </a:rPr>
              <a:t>segunda vez</a:t>
            </a:r>
            <a:r>
              <a:rPr lang="es-ES" sz="5400" b="1" dirty="0">
                <a:solidFill>
                  <a:schemeClr val="bg1"/>
                </a:solidFill>
              </a:rPr>
              <a:t>, diciendo: Padre mío, si no puede pasar de mí </a:t>
            </a:r>
            <a:r>
              <a:rPr lang="es-ES" sz="5400" b="1" dirty="0">
                <a:solidFill>
                  <a:srgbClr val="FFFF00"/>
                </a:solidFill>
              </a:rPr>
              <a:t>esta copa sin que yo la beba</a:t>
            </a:r>
            <a:r>
              <a:rPr lang="es-ES" sz="5400" b="1" dirty="0">
                <a:solidFill>
                  <a:schemeClr val="bg1"/>
                </a:solidFill>
              </a:rPr>
              <a:t>, hágase tu voluntad. </a:t>
            </a:r>
            <a:r>
              <a:rPr lang="es-ES" sz="5400" b="1" dirty="0">
                <a:solidFill>
                  <a:srgbClr val="FF0000"/>
                </a:solidFill>
              </a:rPr>
              <a:t>44</a:t>
            </a:r>
            <a:r>
              <a:rPr lang="es-ES" sz="5400" b="1" dirty="0">
                <a:solidFill>
                  <a:schemeClr val="bg1"/>
                </a:solidFill>
              </a:rPr>
              <a:t> Y dejándolos, se fue de nuevo, y oró por </a:t>
            </a:r>
            <a:r>
              <a:rPr lang="es-ES" sz="5400" b="1" dirty="0">
                <a:solidFill>
                  <a:srgbClr val="FFFF00"/>
                </a:solidFill>
              </a:rPr>
              <a:t>tercera vez</a:t>
            </a:r>
            <a:r>
              <a:rPr lang="es-ES" sz="5400" b="1" dirty="0">
                <a:solidFill>
                  <a:schemeClr val="bg1"/>
                </a:solidFill>
              </a:rPr>
              <a:t>, diciendo las mismas palabras.”</a:t>
            </a:r>
          </a:p>
        </p:txBody>
      </p:sp>
    </p:spTree>
    <p:extLst>
      <p:ext uri="{BB962C8B-B14F-4D97-AF65-F5344CB8AC3E}">
        <p14:creationId xmlns:p14="http://schemas.microsoft.com/office/powerpoint/2010/main" val="10860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1695042"/>
            <a:ext cx="114152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Jesús entonces dijo a Pedro: Mete tu espada en la vaina; la </a:t>
            </a:r>
            <a:r>
              <a:rPr lang="es-ES" sz="6600" b="1" dirty="0">
                <a:solidFill>
                  <a:srgbClr val="FFFF00"/>
                </a:solidFill>
              </a:rPr>
              <a:t>copa</a:t>
            </a:r>
            <a:r>
              <a:rPr lang="es-ES" sz="6600" b="1" dirty="0">
                <a:solidFill>
                  <a:schemeClr val="bg1"/>
                </a:solidFill>
              </a:rPr>
              <a:t> que </a:t>
            </a:r>
            <a:r>
              <a:rPr lang="es-ES" sz="6600" b="1" dirty="0">
                <a:solidFill>
                  <a:srgbClr val="FFFF00"/>
                </a:solidFill>
              </a:rPr>
              <a:t>el Padre me ha dado</a:t>
            </a:r>
            <a:r>
              <a:rPr lang="es-ES" sz="6600" b="1" dirty="0">
                <a:solidFill>
                  <a:schemeClr val="bg1"/>
                </a:solidFill>
              </a:rPr>
              <a:t>, ¿no la he de </a:t>
            </a:r>
            <a:r>
              <a:rPr lang="es-ES" sz="6600" b="1" dirty="0">
                <a:solidFill>
                  <a:srgbClr val="FFFF00"/>
                </a:solidFill>
              </a:rPr>
              <a:t>beber</a:t>
            </a:r>
            <a:r>
              <a:rPr lang="es-ES" sz="6600" b="1" dirty="0">
                <a:solidFill>
                  <a:schemeClr val="bg1"/>
                </a:solidFill>
              </a:rPr>
              <a:t>?”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Juan 18:11: </a:t>
            </a:r>
            <a:r>
              <a:rPr lang="es-ES" dirty="0">
                <a:solidFill>
                  <a:schemeClr val="tx1"/>
                </a:solidFill>
              </a:rPr>
              <a:t>El Padre fue el que le dio a Jesús la copa:</a:t>
            </a:r>
          </a:p>
        </p:txBody>
      </p:sp>
    </p:spTree>
    <p:extLst>
      <p:ext uri="{BB962C8B-B14F-4D97-AF65-F5344CB8AC3E}">
        <p14:creationId xmlns:p14="http://schemas.microsoft.com/office/powerpoint/2010/main" val="18176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1149352"/>
            <a:ext cx="114152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Ciertamente llevó él nuestras enfermedades, y sufrió nuestros dolores; y nosotros le tuvimos por azotado, por </a:t>
            </a:r>
            <a:r>
              <a:rPr lang="es-ES" sz="6600" b="1" dirty="0">
                <a:solidFill>
                  <a:srgbClr val="FFFF00"/>
                </a:solidFill>
              </a:rPr>
              <a:t>herido de Dios </a:t>
            </a:r>
            <a:r>
              <a:rPr lang="es-ES" sz="6600" b="1" dirty="0">
                <a:solidFill>
                  <a:schemeClr val="bg1"/>
                </a:solidFill>
              </a:rPr>
              <a:t>y abatido.”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Isaías 53:4:</a:t>
            </a:r>
          </a:p>
        </p:txBody>
      </p:sp>
    </p:spTree>
    <p:extLst>
      <p:ext uri="{BB962C8B-B14F-4D97-AF65-F5344CB8AC3E}">
        <p14:creationId xmlns:p14="http://schemas.microsoft.com/office/powerpoint/2010/main" val="38373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4955" y="24268"/>
            <a:ext cx="10495478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El mensaje del tercer ángel contiene una de las </a:t>
            </a:r>
            <a:r>
              <a:rPr lang="es-ES" sz="5400" b="1" dirty="0">
                <a:solidFill>
                  <a:srgbClr val="C00000"/>
                </a:solidFill>
              </a:rPr>
              <a:t>advertencias</a:t>
            </a:r>
            <a:r>
              <a:rPr lang="es-ES" sz="5400" b="1" dirty="0">
                <a:solidFill>
                  <a:srgbClr val="002060"/>
                </a:solidFill>
              </a:rPr>
              <a:t> más solemnes en las sagradas escrituras. Nos advierte en contra de </a:t>
            </a:r>
            <a:r>
              <a:rPr lang="es-ES" sz="5400" b="1" dirty="0">
                <a:solidFill>
                  <a:srgbClr val="C00000"/>
                </a:solidFill>
              </a:rPr>
              <a:t>adorar a la bestia y </a:t>
            </a:r>
            <a:r>
              <a:rPr lang="es-ES" sz="5400" b="1" dirty="0" smtClean="0">
                <a:solidFill>
                  <a:srgbClr val="C00000"/>
                </a:solidFill>
              </a:rPr>
              <a:t>a su </a:t>
            </a:r>
            <a:r>
              <a:rPr lang="es-ES" sz="5400" b="1" dirty="0">
                <a:solidFill>
                  <a:srgbClr val="C00000"/>
                </a:solidFill>
              </a:rPr>
              <a:t>imagen y recibir su marca. </a:t>
            </a:r>
            <a:r>
              <a:rPr lang="es-ES" sz="5400" b="1" dirty="0">
                <a:solidFill>
                  <a:srgbClr val="002060"/>
                </a:solidFill>
              </a:rPr>
              <a:t>Pero, ¿cómo podemos evitar adorar a la bestia si no sabemos a quién representa?</a:t>
            </a:r>
          </a:p>
        </p:txBody>
      </p:sp>
    </p:spTree>
    <p:extLst>
      <p:ext uri="{BB962C8B-B14F-4D97-AF65-F5344CB8AC3E}">
        <p14:creationId xmlns:p14="http://schemas.microsoft.com/office/powerpoint/2010/main" val="33033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1296836"/>
            <a:ext cx="1141525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Y él se apartó de ellos a distancia como de un tiro de piedra; y puesto de rodillas oró, 42 diciendo: Padre, si quieres, pasa de mí esta copa; pero no se haga mi voluntad, sino la tuya. 43 Y se le apareció un ángel del cielo </a:t>
            </a:r>
            <a:r>
              <a:rPr lang="es-ES" sz="4400" b="1" dirty="0">
                <a:solidFill>
                  <a:srgbClr val="FFFF00"/>
                </a:solidFill>
              </a:rPr>
              <a:t>para fortalecerle. </a:t>
            </a:r>
            <a:r>
              <a:rPr lang="es-ES" sz="4400" b="1" dirty="0">
                <a:solidFill>
                  <a:schemeClr val="bg1"/>
                </a:solidFill>
              </a:rPr>
              <a:t>44 Y estando en agonía, oraba más intensamente; y era su sudor como </a:t>
            </a:r>
            <a:r>
              <a:rPr lang="es-ES" sz="4400" b="1" dirty="0">
                <a:solidFill>
                  <a:srgbClr val="FFFF00"/>
                </a:solidFill>
              </a:rPr>
              <a:t>grandes gotas de sangre</a:t>
            </a:r>
            <a:r>
              <a:rPr lang="es-ES" sz="4400" b="1" dirty="0">
                <a:solidFill>
                  <a:schemeClr val="bg1"/>
                </a:solidFill>
              </a:rPr>
              <a:t> que caían hasta la tierra.”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>
              <a:tabLst>
                <a:tab pos="8156575" algn="l"/>
              </a:tabLst>
            </a:pPr>
            <a:r>
              <a:rPr lang="es-ES" dirty="0"/>
              <a:t>Lucas </a:t>
            </a:r>
            <a:r>
              <a:rPr lang="es-ES" dirty="0" smtClean="0"/>
              <a:t>22:41-44</a:t>
            </a:r>
            <a:r>
              <a:rPr lang="es-ES" dirty="0"/>
              <a:t>: </a:t>
            </a:r>
            <a:r>
              <a:rPr lang="es-ES" dirty="0">
                <a:solidFill>
                  <a:schemeClr val="tx1"/>
                </a:solidFill>
              </a:rPr>
              <a:t>Jesús sudó </a:t>
            </a:r>
            <a:r>
              <a:rPr lang="es-ES" u="sng" dirty="0">
                <a:solidFill>
                  <a:schemeClr val="tx1"/>
                </a:solidFill>
              </a:rPr>
              <a:t>grandes gotas de sangre</a:t>
            </a:r>
            <a:r>
              <a:rPr lang="es-ES" dirty="0">
                <a:solidFill>
                  <a:schemeClr val="tx1"/>
                </a:solidFill>
              </a:rPr>
              <a:t> que cayeron al suelo:</a:t>
            </a:r>
          </a:p>
        </p:txBody>
      </p:sp>
    </p:spTree>
    <p:extLst>
      <p:ext uri="{BB962C8B-B14F-4D97-AF65-F5344CB8AC3E}">
        <p14:creationId xmlns:p14="http://schemas.microsoft.com/office/powerpoint/2010/main" val="39270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86758" y="245425"/>
            <a:ext cx="10657706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Jesús comenzó a </a:t>
            </a:r>
            <a:r>
              <a:rPr lang="es-ES" sz="5400" b="1" dirty="0">
                <a:solidFill>
                  <a:srgbClr val="C00000"/>
                </a:solidFill>
              </a:rPr>
              <a:t>sangrar antes </a:t>
            </a:r>
            <a:r>
              <a:rPr lang="es-ES" sz="5400" b="1" dirty="0">
                <a:solidFill>
                  <a:srgbClr val="002060"/>
                </a:solidFill>
              </a:rPr>
              <a:t>que alguien le pusiera un dedo encima. ¿Qué clase de agonía hace que un hombre </a:t>
            </a:r>
            <a:r>
              <a:rPr lang="es-ES" sz="5400" b="1" dirty="0">
                <a:solidFill>
                  <a:srgbClr val="C00000"/>
                </a:solidFill>
              </a:rPr>
              <a:t>sude sangre </a:t>
            </a:r>
            <a:r>
              <a:rPr lang="es-ES" sz="5400" b="1" dirty="0">
                <a:solidFill>
                  <a:srgbClr val="002060"/>
                </a:solidFill>
              </a:rPr>
              <a:t>en vez de agua? ¡El ángel vino a </a:t>
            </a:r>
            <a:r>
              <a:rPr lang="es-ES" sz="5400" b="1" dirty="0" smtClean="0">
                <a:solidFill>
                  <a:srgbClr val="002060"/>
                </a:solidFill>
              </a:rPr>
              <a:t>fortalecer </a:t>
            </a:r>
            <a:r>
              <a:rPr lang="es-ES" sz="5400" b="1" dirty="0">
                <a:solidFill>
                  <a:srgbClr val="002060"/>
                </a:solidFill>
              </a:rPr>
              <a:t>a Jesús y si no lo hubiera hecho Jesús habría muerto en el huerto!</a:t>
            </a:r>
          </a:p>
        </p:txBody>
      </p:sp>
    </p:spTree>
    <p:extLst>
      <p:ext uri="{BB962C8B-B14F-4D97-AF65-F5344CB8AC3E}">
        <p14:creationId xmlns:p14="http://schemas.microsoft.com/office/powerpoint/2010/main" val="15743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53836" y="957624"/>
            <a:ext cx="114152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“La naturaleza humana habría muerto </a:t>
            </a:r>
            <a:r>
              <a:rPr lang="es-ES" sz="6000" b="1" dirty="0" smtClean="0">
                <a:solidFill>
                  <a:schemeClr val="bg1"/>
                </a:solidFill>
              </a:rPr>
              <a:t>en ese momento </a:t>
            </a:r>
            <a:r>
              <a:rPr lang="es-ES" sz="6000" b="1" dirty="0">
                <a:solidFill>
                  <a:schemeClr val="bg1"/>
                </a:solidFill>
              </a:rPr>
              <a:t>y allí </a:t>
            </a:r>
            <a:r>
              <a:rPr lang="es-ES" sz="6000" b="1" dirty="0" smtClean="0">
                <a:solidFill>
                  <a:schemeClr val="bg1"/>
                </a:solidFill>
              </a:rPr>
              <a:t>mismo bajo </a:t>
            </a:r>
            <a:r>
              <a:rPr lang="es-ES" sz="6000" b="1" dirty="0">
                <a:solidFill>
                  <a:schemeClr val="bg1"/>
                </a:solidFill>
              </a:rPr>
              <a:t>el horror del sentido del pecado, si un ángel del cielo no lo hubiera fortalecido para soportar la agonía”.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>
              <a:tabLst>
                <a:tab pos="8156575" algn="l"/>
              </a:tabLst>
            </a:pPr>
            <a:r>
              <a:rPr lang="en-US" dirty="0"/>
              <a:t>God’s Amazing Grace, p. 168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2093250"/>
            <a:ext cx="114152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Dios mío, Dios mío, ¿por qué me has </a:t>
            </a:r>
            <a:r>
              <a:rPr lang="es-ES" sz="4800" b="1" dirty="0">
                <a:solidFill>
                  <a:srgbClr val="FFFF00"/>
                </a:solidFill>
              </a:rPr>
              <a:t>desamparado</a:t>
            </a:r>
            <a:r>
              <a:rPr lang="es-ES" sz="4800" b="1" dirty="0">
                <a:solidFill>
                  <a:schemeClr val="bg1"/>
                </a:solidFill>
              </a:rPr>
              <a:t>? ¿Por qué estás tan </a:t>
            </a:r>
            <a:r>
              <a:rPr lang="es-ES" sz="4800" b="1" dirty="0">
                <a:solidFill>
                  <a:srgbClr val="FFFF00"/>
                </a:solidFill>
              </a:rPr>
              <a:t>lejos de mi salvación</a:t>
            </a:r>
            <a:r>
              <a:rPr lang="es-ES" sz="4800" b="1" dirty="0">
                <a:solidFill>
                  <a:schemeClr val="bg1"/>
                </a:solidFill>
              </a:rPr>
              <a:t>, y de las palabras de mi clamor? 2 Dios mío, clamo de día, y </a:t>
            </a:r>
            <a:r>
              <a:rPr lang="es-ES" sz="4800" b="1" dirty="0">
                <a:solidFill>
                  <a:srgbClr val="FFFF00"/>
                </a:solidFill>
              </a:rPr>
              <a:t>no respondes</a:t>
            </a:r>
            <a:r>
              <a:rPr lang="es-ES" sz="4800" b="1" dirty="0">
                <a:solidFill>
                  <a:schemeClr val="bg1"/>
                </a:solidFill>
              </a:rPr>
              <a:t>; y de noche, y </a:t>
            </a:r>
            <a:r>
              <a:rPr lang="es-ES" sz="4800" b="1" dirty="0">
                <a:solidFill>
                  <a:srgbClr val="FFFF00"/>
                </a:solidFill>
              </a:rPr>
              <a:t>no hay para mí reposo</a:t>
            </a:r>
            <a:r>
              <a:rPr lang="es-ES" sz="48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>
              <a:tabLst>
                <a:tab pos="8156575" algn="l"/>
              </a:tabLst>
            </a:pPr>
            <a:r>
              <a:rPr lang="es-ES" dirty="0"/>
              <a:t>Salmo 22:1, 2: </a:t>
            </a:r>
            <a:r>
              <a:rPr lang="es-ES" dirty="0">
                <a:solidFill>
                  <a:schemeClr val="tx1"/>
                </a:solidFill>
              </a:rPr>
              <a:t>Esta profecía mesiánica anunció de antemano lo que iba a sentir Jesús durante su pasión:</a:t>
            </a:r>
          </a:p>
        </p:txBody>
      </p:sp>
    </p:spTree>
    <p:extLst>
      <p:ext uri="{BB962C8B-B14F-4D97-AF65-F5344CB8AC3E}">
        <p14:creationId xmlns:p14="http://schemas.microsoft.com/office/powerpoint/2010/main" val="7541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53836" y="1082051"/>
            <a:ext cx="1141525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“Fue una corta distancia de ellos—no tan lejos que no pudiesen verle y oírle—y cayó postrado en el suelo. Sentía que el pecado le estaba </a:t>
            </a:r>
            <a:r>
              <a:rPr lang="es-ES" sz="4400" b="1" dirty="0">
                <a:solidFill>
                  <a:srgbClr val="FFFF00"/>
                </a:solidFill>
              </a:rPr>
              <a:t>separando de su Padre</a:t>
            </a:r>
            <a:r>
              <a:rPr lang="es-ES" sz="4400" b="1" dirty="0">
                <a:solidFill>
                  <a:schemeClr val="bg1"/>
                </a:solidFill>
              </a:rPr>
              <a:t>. La sima era tan ancha, negra y profunda que su espíritu se estremecía ante ella. No debía ejercer su poder divino para escapar esa agonía. Como hombre, debía </a:t>
            </a:r>
            <a:r>
              <a:rPr lang="es-ES" sz="4400" b="1" dirty="0">
                <a:solidFill>
                  <a:srgbClr val="FFFF00"/>
                </a:solidFill>
              </a:rPr>
              <a:t>soportar la ira de Dios contra la trasgresión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>
              <a:tabLst>
                <a:tab pos="8156575" algn="l"/>
              </a:tabLst>
            </a:pPr>
            <a:r>
              <a:rPr lang="es-ES" dirty="0"/>
              <a:t>El Deseado de Todas las Gentes, p. 637</a:t>
            </a:r>
          </a:p>
        </p:txBody>
      </p:sp>
    </p:spTree>
    <p:extLst>
      <p:ext uri="{BB962C8B-B14F-4D97-AF65-F5344CB8AC3E}">
        <p14:creationId xmlns:p14="http://schemas.microsoft.com/office/powerpoint/2010/main" val="6879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53836" y="948690"/>
            <a:ext cx="1141525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“Como sustituto y garante del hombre pecaminoso, Cristo estaba sufriendo bajo la justicia divina. Veía lo que significaba la justicia. Hasta entonces había obrado como intercesor por otros; </a:t>
            </a:r>
            <a:r>
              <a:rPr lang="es-ES" sz="5400" b="1" dirty="0">
                <a:solidFill>
                  <a:srgbClr val="FFFF00"/>
                </a:solidFill>
              </a:rPr>
              <a:t>ahora anhelaba tener un intercesor para sí</a:t>
            </a:r>
            <a:r>
              <a:rPr lang="es-ES" sz="5400" b="1" dirty="0" smtClean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>
              <a:tabLst>
                <a:tab pos="8156575" algn="l"/>
              </a:tabLst>
            </a:pPr>
            <a:r>
              <a:rPr lang="es-ES" dirty="0"/>
              <a:t>El Deseado de Todas las Gentes, p. 637</a:t>
            </a:r>
          </a:p>
        </p:txBody>
      </p:sp>
    </p:spTree>
    <p:extLst>
      <p:ext uri="{BB962C8B-B14F-4D97-AF65-F5344CB8AC3E}">
        <p14:creationId xmlns:p14="http://schemas.microsoft.com/office/powerpoint/2010/main" val="9947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53836" y="856357"/>
            <a:ext cx="114152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“Frente a las consecuencias posibles del conflicto, embargaba el alma de Cristo el </a:t>
            </a:r>
            <a:r>
              <a:rPr lang="es-ES" sz="4800" b="1" dirty="0">
                <a:solidFill>
                  <a:srgbClr val="FFFF00"/>
                </a:solidFill>
              </a:rPr>
              <a:t>terror de quedar separada de Dios</a:t>
            </a:r>
            <a:r>
              <a:rPr lang="es-ES" sz="4800" b="1" dirty="0">
                <a:solidFill>
                  <a:schemeClr val="bg1"/>
                </a:solidFill>
              </a:rPr>
              <a:t>. Satanás le decía que, si se hacía garante de un mundo pecaminoso, la </a:t>
            </a:r>
            <a:r>
              <a:rPr lang="es-ES" sz="4800" b="1" dirty="0">
                <a:solidFill>
                  <a:srgbClr val="FFFF00"/>
                </a:solidFill>
              </a:rPr>
              <a:t>separación sería eterna</a:t>
            </a:r>
            <a:r>
              <a:rPr lang="es-ES" sz="4800" b="1" dirty="0">
                <a:solidFill>
                  <a:schemeClr val="bg1"/>
                </a:solidFill>
              </a:rPr>
              <a:t>. Quedaría identificado con el reino de Satanás, y </a:t>
            </a:r>
            <a:r>
              <a:rPr lang="es-ES" sz="4800" b="1" dirty="0">
                <a:solidFill>
                  <a:srgbClr val="FFFF00"/>
                </a:solidFill>
              </a:rPr>
              <a:t>nunca más sería uno con Dios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>
              <a:tabLst>
                <a:tab pos="8156575" algn="l"/>
              </a:tabLst>
            </a:pPr>
            <a:r>
              <a:rPr lang="es-ES" dirty="0"/>
              <a:t>El Deseado de Todas las Gentes, p. 638</a:t>
            </a:r>
          </a:p>
        </p:txBody>
      </p:sp>
    </p:spTree>
    <p:extLst>
      <p:ext uri="{BB962C8B-B14F-4D97-AF65-F5344CB8AC3E}">
        <p14:creationId xmlns:p14="http://schemas.microsoft.com/office/powerpoint/2010/main" val="9122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53836" y="856357"/>
            <a:ext cx="114152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</a:rPr>
              <a:t>“Los pecados de los hombres descansaban pesadamente sobre Cristo, y el sentimiento de la ira de Dios contra el pecado </a:t>
            </a:r>
            <a:r>
              <a:rPr lang="es-ES" sz="6600" b="1" dirty="0">
                <a:solidFill>
                  <a:srgbClr val="FFFF00"/>
                </a:solidFill>
              </a:rPr>
              <a:t>abrumaba </a:t>
            </a:r>
            <a:r>
              <a:rPr lang="es-ES" sz="6600" b="1" dirty="0" smtClean="0">
                <a:solidFill>
                  <a:srgbClr val="FFFF00"/>
                </a:solidFill>
              </a:rPr>
              <a:t>su </a:t>
            </a:r>
            <a:r>
              <a:rPr lang="es-ES" sz="6600" b="1" dirty="0">
                <a:solidFill>
                  <a:srgbClr val="FFFF00"/>
                </a:solidFill>
              </a:rPr>
              <a:t>vida</a:t>
            </a:r>
            <a:r>
              <a:rPr lang="es-ES" sz="6600" b="1" dirty="0" smtClean="0">
                <a:solidFill>
                  <a:schemeClr val="bg1"/>
                </a:solidFill>
              </a:rPr>
              <a:t>.”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>
              <a:tabLst>
                <a:tab pos="8156575" algn="l"/>
              </a:tabLst>
            </a:pPr>
            <a:r>
              <a:rPr lang="es-ES" dirty="0"/>
              <a:t>El Deseado de Todas las Gentes, p. 638</a:t>
            </a:r>
          </a:p>
        </p:txBody>
      </p:sp>
    </p:spTree>
    <p:extLst>
      <p:ext uri="{BB962C8B-B14F-4D97-AF65-F5344CB8AC3E}">
        <p14:creationId xmlns:p14="http://schemas.microsoft.com/office/powerpoint/2010/main" val="39411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53836" y="856357"/>
            <a:ext cx="1141525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“Había llegado el momento pavoroso, el momento que había de decidir el destino del mundo. </a:t>
            </a:r>
            <a:r>
              <a:rPr lang="es-ES" sz="4400" b="1" dirty="0">
                <a:solidFill>
                  <a:srgbClr val="FFFF00"/>
                </a:solidFill>
              </a:rPr>
              <a:t>La suerte de la humanidad pendía de un hilo</a:t>
            </a:r>
            <a:r>
              <a:rPr lang="es-ES" sz="4400" b="1" dirty="0">
                <a:solidFill>
                  <a:schemeClr val="bg1"/>
                </a:solidFill>
              </a:rPr>
              <a:t>. Cristo podía aun ahora negarse a beber la copa destinada al hombre culpable. Todavía no era demasiado tarde. Podía enjugar el sangriento sudor de su frente y dejar que el hombre pereciese en su iniquidad.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>
              <a:tabLst>
                <a:tab pos="8156575" algn="l"/>
              </a:tabLst>
            </a:pPr>
            <a:r>
              <a:rPr lang="es-ES" dirty="0"/>
              <a:t>El Deseado de Todas las Gentes, pp. 641, 642</a:t>
            </a:r>
          </a:p>
        </p:txBody>
      </p:sp>
    </p:spTree>
    <p:extLst>
      <p:ext uri="{BB962C8B-B14F-4D97-AF65-F5344CB8AC3E}">
        <p14:creationId xmlns:p14="http://schemas.microsoft.com/office/powerpoint/2010/main" val="34981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0094" y="310667"/>
            <a:ext cx="114152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Podía </a:t>
            </a:r>
            <a:r>
              <a:rPr lang="es-ES" sz="4400" b="1" dirty="0">
                <a:solidFill>
                  <a:schemeClr val="bg1"/>
                </a:solidFill>
              </a:rPr>
              <a:t>decir: Reciba el transgresor la penalidad de su pecado, y yo volveré a mi Padre. ¿Beberá el Hijo de Dios la amarga copa de la humillación y la agonía? ¿Sufrirá el inocente las consecuencias de la maldición del pecado, para salvar a los culpables? Las palabras caen temblorosamente de los pálidos labios de Jesús: ‘Padre mío, si no puede esta copa pasar de mí sin que yo lo beba, hágase tu voluntad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742838"/>
            <a:ext cx="1141525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Y el tercer ángel los siguió, diciendo a gran voz: Si alguno adora a la bestia y a su imagen, y recibe la marca en su frente o en su mano, 10 él también beberá del </a:t>
            </a:r>
            <a:r>
              <a:rPr lang="es-ES" sz="4000" b="1" dirty="0">
                <a:solidFill>
                  <a:srgbClr val="FFFF00"/>
                </a:solidFill>
              </a:rPr>
              <a:t>vino de la ira de Dios</a:t>
            </a:r>
            <a:r>
              <a:rPr lang="es-ES" sz="4000" b="1" dirty="0">
                <a:solidFill>
                  <a:schemeClr val="bg1"/>
                </a:solidFill>
              </a:rPr>
              <a:t>, que ha sido vaciado </a:t>
            </a:r>
            <a:r>
              <a:rPr lang="es-ES" sz="4000" b="1" dirty="0">
                <a:solidFill>
                  <a:srgbClr val="FFFF00"/>
                </a:solidFill>
              </a:rPr>
              <a:t>puro en el cáliz de su ira</a:t>
            </a:r>
            <a:r>
              <a:rPr lang="es-ES" sz="4000" b="1" dirty="0">
                <a:solidFill>
                  <a:schemeClr val="bg1"/>
                </a:solidFill>
              </a:rPr>
              <a:t>; y será atormentado con fuego y azufre delante de los santos ángeles y del Cordero; 11 y el humo de su tormento sube por los siglos de los siglos. Y no tienen reposo de día ni de noche los que adoran a la bestia y a su imagen, ni nadie que reciba la marca de su nombre.”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Apocalipsis</a:t>
            </a:r>
            <a:r>
              <a:rPr lang="en-US" dirty="0"/>
              <a:t> 14:9–11:</a:t>
            </a:r>
          </a:p>
        </p:txBody>
      </p:sp>
    </p:spTree>
    <p:extLst>
      <p:ext uri="{BB962C8B-B14F-4D97-AF65-F5344CB8AC3E}">
        <p14:creationId xmlns:p14="http://schemas.microsoft.com/office/powerpoint/2010/main" val="25068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07252" y="856357"/>
            <a:ext cx="117618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“Sobre Cristo, como sustituto y garante nuestro fue puesta la iniquidad de todos nosotros. Fue contado por transgresor, a fin de que pudiese redimirnos de la condenación de la ley. La </a:t>
            </a:r>
            <a:r>
              <a:rPr lang="es-ES" sz="4000" b="1" dirty="0">
                <a:solidFill>
                  <a:srgbClr val="FFFF00"/>
                </a:solidFill>
              </a:rPr>
              <a:t>culpabilidad de cada descendiente de Adán</a:t>
            </a:r>
            <a:r>
              <a:rPr lang="es-ES" sz="4000" b="1" dirty="0">
                <a:solidFill>
                  <a:schemeClr val="bg1"/>
                </a:solidFill>
              </a:rPr>
              <a:t> abrumó su corazón. La </a:t>
            </a:r>
            <a:r>
              <a:rPr lang="es-ES" sz="4000" b="1" dirty="0">
                <a:solidFill>
                  <a:srgbClr val="FFFF00"/>
                </a:solidFill>
              </a:rPr>
              <a:t>ira de Dios </a:t>
            </a:r>
            <a:r>
              <a:rPr lang="es-ES" sz="4000" b="1" dirty="0">
                <a:solidFill>
                  <a:schemeClr val="bg1"/>
                </a:solidFill>
              </a:rPr>
              <a:t>contra el pecado, la terrible manifestación de su desagrado por causa de la iniquidad, llenó de consternación el alma de su Hijo. Toda su vida, Cristo había estado proclamando a un mundo </a:t>
            </a:r>
            <a:r>
              <a:rPr lang="es-ES" sz="4000" b="1" dirty="0" smtClean="0">
                <a:solidFill>
                  <a:schemeClr val="bg1"/>
                </a:solidFill>
              </a:rPr>
              <a:t>caído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>
              <a:tabLst>
                <a:tab pos="8156575" algn="l"/>
              </a:tabLst>
            </a:pPr>
            <a:r>
              <a:rPr lang="es-ES" dirty="0"/>
              <a:t>El Deseado de Todas las Gentes, p. 701</a:t>
            </a:r>
          </a:p>
        </p:txBody>
      </p:sp>
    </p:spTree>
    <p:extLst>
      <p:ext uri="{BB962C8B-B14F-4D97-AF65-F5344CB8AC3E}">
        <p14:creationId xmlns:p14="http://schemas.microsoft.com/office/powerpoint/2010/main" val="9129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0094" y="0"/>
            <a:ext cx="1141525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las buenas nuevas de la misericordia y el amor perdonador del Padre. </a:t>
            </a:r>
            <a:r>
              <a:rPr lang="es-ES" sz="4000" b="1" dirty="0" smtClean="0">
                <a:solidFill>
                  <a:schemeClr val="bg1"/>
                </a:solidFill>
              </a:rPr>
              <a:t>Su </a:t>
            </a:r>
            <a:r>
              <a:rPr lang="es-ES" sz="4000" b="1" dirty="0">
                <a:solidFill>
                  <a:schemeClr val="bg1"/>
                </a:solidFill>
              </a:rPr>
              <a:t>tema era la salvación aun del principal de los pecadores. Pero en estos momentos, sintiendo el terrible peso de la culpabilidad que lleva, </a:t>
            </a:r>
            <a:r>
              <a:rPr lang="es-ES" sz="4000" b="1" dirty="0">
                <a:solidFill>
                  <a:srgbClr val="FFFF00"/>
                </a:solidFill>
              </a:rPr>
              <a:t>no puede ver el rostro reconciliador del Padre</a:t>
            </a:r>
            <a:r>
              <a:rPr lang="es-ES" sz="4000" b="1" dirty="0">
                <a:solidFill>
                  <a:schemeClr val="bg1"/>
                </a:solidFill>
              </a:rPr>
              <a:t>. Al sentir el Salvador que de él </a:t>
            </a:r>
            <a:r>
              <a:rPr lang="es-ES" sz="4000" b="1" dirty="0">
                <a:solidFill>
                  <a:srgbClr val="FFFF00"/>
                </a:solidFill>
              </a:rPr>
              <a:t>se retraía el semblante divino </a:t>
            </a:r>
            <a:r>
              <a:rPr lang="es-ES" sz="4000" b="1" dirty="0">
                <a:solidFill>
                  <a:schemeClr val="bg1"/>
                </a:solidFill>
              </a:rPr>
              <a:t>en ésta hora suprema de angustia, </a:t>
            </a:r>
            <a:r>
              <a:rPr lang="es-ES" sz="4000" b="1" dirty="0">
                <a:solidFill>
                  <a:srgbClr val="FFFF00"/>
                </a:solidFill>
              </a:rPr>
              <a:t>atravesó su corazón </a:t>
            </a:r>
            <a:r>
              <a:rPr lang="es-ES" sz="4000" b="1" dirty="0">
                <a:solidFill>
                  <a:schemeClr val="bg1"/>
                </a:solidFill>
              </a:rPr>
              <a:t>un pesar que nunca podrá comprender plenamente el hombre. Tan grande fue esa agonía que </a:t>
            </a:r>
            <a:r>
              <a:rPr lang="es-ES" sz="4000" b="1" dirty="0">
                <a:solidFill>
                  <a:srgbClr val="FFFF00"/>
                </a:solidFill>
              </a:rPr>
              <a:t>apenas le dejaba sentir el dolor físico</a:t>
            </a:r>
            <a:r>
              <a:rPr lang="es-ES" sz="4000" b="1" dirty="0" smtClean="0">
                <a:solidFill>
                  <a:schemeClr val="bg1"/>
                </a:solidFill>
              </a:rPr>
              <a:t>.”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5690" y="856357"/>
            <a:ext cx="111497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“Entre las </a:t>
            </a:r>
            <a:r>
              <a:rPr lang="es-ES" sz="4800" b="1" dirty="0">
                <a:solidFill>
                  <a:srgbClr val="FFFF00"/>
                </a:solidFill>
              </a:rPr>
              <a:t>terribles tinieblas</a:t>
            </a:r>
            <a:r>
              <a:rPr lang="es-ES" sz="4800" b="1" dirty="0">
                <a:solidFill>
                  <a:schemeClr val="bg1"/>
                </a:solidFill>
              </a:rPr>
              <a:t>, aparentemente </a:t>
            </a:r>
            <a:r>
              <a:rPr lang="es-ES" sz="4800" b="1" dirty="0">
                <a:solidFill>
                  <a:srgbClr val="FFFF00"/>
                </a:solidFill>
              </a:rPr>
              <a:t>abandonado de Dios</a:t>
            </a:r>
            <a:r>
              <a:rPr lang="es-ES" sz="4800" b="1" dirty="0">
                <a:solidFill>
                  <a:schemeClr val="bg1"/>
                </a:solidFill>
              </a:rPr>
              <a:t>, Cristo había apurado las </a:t>
            </a:r>
            <a:r>
              <a:rPr lang="es-ES" sz="4800" b="1" dirty="0">
                <a:solidFill>
                  <a:srgbClr val="FFFF00"/>
                </a:solidFill>
              </a:rPr>
              <a:t>últimas heces de la copa </a:t>
            </a:r>
            <a:r>
              <a:rPr lang="es-ES" sz="4800" b="1" dirty="0">
                <a:solidFill>
                  <a:schemeClr val="bg1"/>
                </a:solidFill>
              </a:rPr>
              <a:t>de la desgracia humana. En esas terribles horas había confiado en la evidencia que antes recibiera de que era aceptado de su Padre.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>
              <a:tabLst>
                <a:tab pos="8156575" algn="l"/>
              </a:tabLst>
            </a:pPr>
            <a:r>
              <a:rPr lang="es-ES" dirty="0"/>
              <a:t>El Deseado de Todas las Gentes, p. 704</a:t>
            </a:r>
          </a:p>
        </p:txBody>
      </p:sp>
    </p:spTree>
    <p:extLst>
      <p:ext uri="{BB962C8B-B14F-4D97-AF65-F5344CB8AC3E}">
        <p14:creationId xmlns:p14="http://schemas.microsoft.com/office/powerpoint/2010/main" val="25812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30942" y="384409"/>
            <a:ext cx="109285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Conocía </a:t>
            </a:r>
            <a:r>
              <a:rPr lang="es-ES" sz="4800" b="1" dirty="0">
                <a:solidFill>
                  <a:schemeClr val="bg1"/>
                </a:solidFill>
              </a:rPr>
              <a:t>el carácter de su Padre; comprendía su justicia, su misericordia y su gran amor. Por la fe, confió en Aquel a quien había sido siempre su placer obedecer. Y mientras, sumiso, se confiaba a Dios, desapareció la sensación de haber perdido el favor de su Padre. Por la fe, Cristo venció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3278" y="1225067"/>
            <a:ext cx="111497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“Con fieras tentaciones, </a:t>
            </a:r>
            <a:r>
              <a:rPr lang="es-ES" sz="4800" b="1" dirty="0">
                <a:solidFill>
                  <a:srgbClr val="FFFF00"/>
                </a:solidFill>
              </a:rPr>
              <a:t>Satanás torturaba </a:t>
            </a:r>
            <a:r>
              <a:rPr lang="es-ES" sz="4800" b="1" dirty="0">
                <a:solidFill>
                  <a:schemeClr val="bg1"/>
                </a:solidFill>
              </a:rPr>
              <a:t>el corazón de Jesús. El Salvador </a:t>
            </a:r>
            <a:r>
              <a:rPr lang="es-ES" sz="4800" b="1" dirty="0">
                <a:solidFill>
                  <a:srgbClr val="FFFF00"/>
                </a:solidFill>
              </a:rPr>
              <a:t>no podía ver más allá de los portales de la tumba</a:t>
            </a:r>
            <a:r>
              <a:rPr lang="es-ES" sz="4800" b="1" dirty="0">
                <a:solidFill>
                  <a:schemeClr val="bg1"/>
                </a:solidFill>
              </a:rPr>
              <a:t>. La esperanza no le presentaba su salida del sepulcro como vencedor ni le hablaba de la aceptación de su sacrificio por el Padre.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>
              <a:tabLst>
                <a:tab pos="8156575" algn="l"/>
              </a:tabLst>
            </a:pPr>
            <a:r>
              <a:rPr lang="es-ES" dirty="0"/>
              <a:t>El Deseado de Todas las Gentes, p. 701</a:t>
            </a:r>
          </a:p>
        </p:txBody>
      </p:sp>
    </p:spTree>
    <p:extLst>
      <p:ext uri="{BB962C8B-B14F-4D97-AF65-F5344CB8AC3E}">
        <p14:creationId xmlns:p14="http://schemas.microsoft.com/office/powerpoint/2010/main" val="40030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6697" y="117693"/>
            <a:ext cx="1114978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Temía </a:t>
            </a:r>
            <a:r>
              <a:rPr lang="es-ES" sz="4800" b="1" dirty="0">
                <a:solidFill>
                  <a:schemeClr val="bg1"/>
                </a:solidFill>
              </a:rPr>
              <a:t>que el pecado fuese tan ofensivo para Dios que su </a:t>
            </a:r>
            <a:r>
              <a:rPr lang="es-ES" sz="4800" b="1" dirty="0">
                <a:solidFill>
                  <a:srgbClr val="FFFF00"/>
                </a:solidFill>
              </a:rPr>
              <a:t>separación resultase eterna</a:t>
            </a:r>
            <a:r>
              <a:rPr lang="es-ES" sz="4800" b="1" dirty="0">
                <a:solidFill>
                  <a:schemeClr val="bg1"/>
                </a:solidFill>
              </a:rPr>
              <a:t>. Sintió </a:t>
            </a:r>
            <a:r>
              <a:rPr lang="es-ES" sz="4800" b="1" dirty="0">
                <a:solidFill>
                  <a:srgbClr val="FFFF00"/>
                </a:solidFill>
              </a:rPr>
              <a:t>la </a:t>
            </a:r>
            <a:r>
              <a:rPr lang="es-ES" sz="4800" b="1" dirty="0" smtClean="0">
                <a:solidFill>
                  <a:srgbClr val="FFFF00"/>
                </a:solidFill>
              </a:rPr>
              <a:t>angustia </a:t>
            </a:r>
            <a:r>
              <a:rPr lang="es-ES" sz="4800" b="1" dirty="0">
                <a:solidFill>
                  <a:srgbClr val="FFFF00"/>
                </a:solidFill>
              </a:rPr>
              <a:t>que el pecador sentirá </a:t>
            </a:r>
            <a:r>
              <a:rPr lang="es-ES" sz="4800" b="1" dirty="0" smtClean="0">
                <a:solidFill>
                  <a:schemeClr val="bg1"/>
                </a:solidFill>
              </a:rPr>
              <a:t>cuando </a:t>
            </a:r>
            <a:r>
              <a:rPr lang="es-ES" sz="4800" b="1" dirty="0">
                <a:solidFill>
                  <a:schemeClr val="bg1"/>
                </a:solidFill>
              </a:rPr>
              <a:t>la misericordia no interceda más por la raza culpable. El sentido del pecado, que atraía la </a:t>
            </a:r>
            <a:r>
              <a:rPr lang="es-ES" sz="4800" b="1" dirty="0">
                <a:solidFill>
                  <a:srgbClr val="FFFF00"/>
                </a:solidFill>
              </a:rPr>
              <a:t>ira del Padre </a:t>
            </a:r>
            <a:r>
              <a:rPr lang="es-ES" sz="4800" b="1" dirty="0">
                <a:solidFill>
                  <a:schemeClr val="bg1"/>
                </a:solidFill>
              </a:rPr>
              <a:t>sobre él como sustituto del hombre, fue lo que hizo tan </a:t>
            </a:r>
            <a:r>
              <a:rPr lang="es-ES" sz="4800" b="1" dirty="0">
                <a:solidFill>
                  <a:srgbClr val="FFFF00"/>
                </a:solidFill>
              </a:rPr>
              <a:t>amarga la copa que bebía </a:t>
            </a:r>
            <a:r>
              <a:rPr lang="es-ES" sz="4800" b="1" dirty="0">
                <a:solidFill>
                  <a:schemeClr val="bg1"/>
                </a:solidFill>
              </a:rPr>
              <a:t>el Hijo de Dios y quebró su corazón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3278" y="742838"/>
            <a:ext cx="111497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“En el Huerto de Getsemaní Cristo sufrió en lugar del hombre y la naturaleza humana del hijo de Dios se estremeció bajo el terrible horror de la </a:t>
            </a:r>
            <a:r>
              <a:rPr lang="es-ES" sz="4400" b="1" dirty="0">
                <a:solidFill>
                  <a:srgbClr val="FFFF00"/>
                </a:solidFill>
              </a:rPr>
              <a:t>culpa del pecado </a:t>
            </a:r>
            <a:r>
              <a:rPr lang="es-ES" sz="4400" b="1" dirty="0">
                <a:solidFill>
                  <a:schemeClr val="bg1"/>
                </a:solidFill>
              </a:rPr>
              <a:t>hasta que salió de sus pálidos y temblorosos labios el grito agonizante: ‘O Padre mío, si fuere posible haz que pase de mi esta copa’ pero si no hay otra forma de salvar al hombre, entonces ‘hágase tu voluntad y no la mía</a:t>
            </a:r>
            <a:r>
              <a:rPr lang="es-ES" sz="4400" b="1" dirty="0" smtClean="0">
                <a:solidFill>
                  <a:schemeClr val="bg1"/>
                </a:solidFill>
              </a:rPr>
              <a:t>.’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>
              <a:tabLst>
                <a:tab pos="8156575" algn="l"/>
              </a:tabLst>
            </a:pPr>
            <a:r>
              <a:rPr lang="es-ES" dirty="0" err="1"/>
              <a:t>Bible</a:t>
            </a:r>
            <a:r>
              <a:rPr lang="es-ES" dirty="0"/>
              <a:t> Training </a:t>
            </a:r>
            <a:r>
              <a:rPr lang="es-ES" dirty="0" err="1"/>
              <a:t>School</a:t>
            </a:r>
            <a:r>
              <a:rPr lang="es-ES" dirty="0"/>
              <a:t>, septiembre 1, 1915</a:t>
            </a:r>
          </a:p>
        </p:txBody>
      </p:sp>
    </p:spTree>
    <p:extLst>
      <p:ext uri="{BB962C8B-B14F-4D97-AF65-F5344CB8AC3E}">
        <p14:creationId xmlns:p14="http://schemas.microsoft.com/office/powerpoint/2010/main" val="9130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57523" y="0"/>
            <a:ext cx="1114978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La </a:t>
            </a:r>
            <a:r>
              <a:rPr lang="es-ES" sz="4000" b="1" dirty="0">
                <a:solidFill>
                  <a:srgbClr val="FFFF00"/>
                </a:solidFill>
              </a:rPr>
              <a:t>naturaleza humana hubiera muerto en ese mismo momento bajo el </a:t>
            </a:r>
            <a:r>
              <a:rPr lang="es-ES" sz="4000" b="1" dirty="0" err="1">
                <a:solidFill>
                  <a:srgbClr val="FFFF00"/>
                </a:solidFill>
              </a:rPr>
              <a:t>horrorizante</a:t>
            </a:r>
            <a:r>
              <a:rPr lang="es-ES" sz="4000" b="1" dirty="0">
                <a:solidFill>
                  <a:srgbClr val="FFFF00"/>
                </a:solidFill>
              </a:rPr>
              <a:t> sentido del pecado</a:t>
            </a:r>
            <a:r>
              <a:rPr lang="es-ES" sz="4000" b="1" dirty="0">
                <a:solidFill>
                  <a:schemeClr val="bg1"/>
                </a:solidFill>
              </a:rPr>
              <a:t>, si un ángel del cielo no le hubiese fortalecido para sobrellevar la agonía. El poder que infligió la justicia divina sobre el </a:t>
            </a:r>
            <a:r>
              <a:rPr lang="es-ES" sz="4000" b="1" dirty="0">
                <a:solidFill>
                  <a:srgbClr val="FFFF00"/>
                </a:solidFill>
              </a:rPr>
              <a:t>garante y sustituto </a:t>
            </a:r>
            <a:r>
              <a:rPr lang="es-ES" sz="4000" b="1" dirty="0">
                <a:solidFill>
                  <a:schemeClr val="bg1"/>
                </a:solidFill>
              </a:rPr>
              <a:t>del hombre fue el mismo que sostuvo y fortaleció al que sufría bajo el tremendo </a:t>
            </a:r>
            <a:r>
              <a:rPr lang="es-ES" sz="4000" b="1" dirty="0">
                <a:solidFill>
                  <a:srgbClr val="FFFF00"/>
                </a:solidFill>
              </a:rPr>
              <a:t>peso de la ira </a:t>
            </a:r>
            <a:r>
              <a:rPr lang="es-ES" sz="4000" b="1" dirty="0">
                <a:solidFill>
                  <a:schemeClr val="bg1"/>
                </a:solidFill>
              </a:rPr>
              <a:t>que hubiera caído sobre un mundo pecaminoso. Cristo estaba </a:t>
            </a:r>
            <a:r>
              <a:rPr lang="es-ES" sz="4000" b="1" dirty="0">
                <a:solidFill>
                  <a:srgbClr val="FFFF00"/>
                </a:solidFill>
              </a:rPr>
              <a:t>sufriendo la muerte </a:t>
            </a:r>
            <a:r>
              <a:rPr lang="es-ES" sz="4000" b="1" dirty="0">
                <a:solidFill>
                  <a:schemeClr val="bg1"/>
                </a:solidFill>
              </a:rPr>
              <a:t>que había sido pronunciada contra los transgresores de la Ley de Dios</a:t>
            </a:r>
            <a:r>
              <a:rPr lang="es-ES" sz="4000" b="1" dirty="0" smtClean="0">
                <a:solidFill>
                  <a:schemeClr val="bg1"/>
                </a:solidFill>
              </a:rPr>
              <a:t>.”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3278" y="742838"/>
            <a:ext cx="1114978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“En esta terrible crisis, cuando todo estaba en juego, cuando la </a:t>
            </a:r>
            <a:r>
              <a:rPr lang="es-ES" sz="4000" b="1" dirty="0">
                <a:solidFill>
                  <a:srgbClr val="FFFF00"/>
                </a:solidFill>
              </a:rPr>
              <a:t>copa misteriosa </a:t>
            </a:r>
            <a:r>
              <a:rPr lang="es-ES" sz="4000" b="1" dirty="0">
                <a:solidFill>
                  <a:schemeClr val="bg1"/>
                </a:solidFill>
              </a:rPr>
              <a:t>temblaba en la mano del Doliente, los cielos se abrieron, una luz resplandeció de en medio de la tempestuosa obscuridad de esa hora crítica, y el poderoso ángel que está en la presencia de Dios ocupando el lugar del cual cayó Satanás, vino al lado de Cristo. No vino para </a:t>
            </a:r>
            <a:r>
              <a:rPr lang="es-ES" sz="4000" b="1" dirty="0">
                <a:solidFill>
                  <a:srgbClr val="FFFF00"/>
                </a:solidFill>
              </a:rPr>
              <a:t>quitar de su mano la copa</a:t>
            </a:r>
            <a:r>
              <a:rPr lang="es-ES" sz="4000" b="1" dirty="0">
                <a:solidFill>
                  <a:schemeClr val="bg1"/>
                </a:solidFill>
              </a:rPr>
              <a:t>, sino para fortalecerle a fin de que </a:t>
            </a:r>
            <a:r>
              <a:rPr lang="es-ES" sz="4000" b="1" dirty="0">
                <a:solidFill>
                  <a:srgbClr val="FFFF00"/>
                </a:solidFill>
              </a:rPr>
              <a:t>pudiese beberla</a:t>
            </a:r>
            <a:r>
              <a:rPr lang="es-ES" sz="4000" b="1" dirty="0">
                <a:solidFill>
                  <a:schemeClr val="bg1"/>
                </a:solidFill>
              </a:rPr>
              <a:t>, asegurado del amor de su Padre</a:t>
            </a:r>
            <a:r>
              <a:rPr lang="es-ES" sz="4000" b="1" dirty="0" smtClean="0">
                <a:solidFill>
                  <a:schemeClr val="bg1"/>
                </a:solidFill>
              </a:rPr>
              <a:t>.”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>
              <a:tabLst>
                <a:tab pos="8156575" algn="l"/>
              </a:tabLst>
            </a:pPr>
            <a:r>
              <a:rPr lang="es-ES" dirty="0"/>
              <a:t>DTG 642</a:t>
            </a:r>
          </a:p>
        </p:txBody>
      </p:sp>
    </p:spTree>
    <p:extLst>
      <p:ext uri="{BB962C8B-B14F-4D97-AF65-F5344CB8AC3E}">
        <p14:creationId xmlns:p14="http://schemas.microsoft.com/office/powerpoint/2010/main" val="34282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3278" y="742838"/>
            <a:ext cx="111497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Y Cristo, en los días de su carne, ofreciendo ruegos y súplicas con gran clamor y lágrimas al que le podía librar de la muerte, fue oído a causa de su temor reverente.”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>
              <a:tabLst>
                <a:tab pos="8156575" algn="l"/>
              </a:tabLst>
            </a:pPr>
            <a:r>
              <a:rPr lang="es-ES" dirty="0"/>
              <a:t>Hebreos 5:7:</a:t>
            </a:r>
          </a:p>
        </p:txBody>
      </p:sp>
    </p:spTree>
    <p:extLst>
      <p:ext uri="{BB962C8B-B14F-4D97-AF65-F5344CB8AC3E}">
        <p14:creationId xmlns:p14="http://schemas.microsoft.com/office/powerpoint/2010/main" val="11579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0124" y="439767"/>
            <a:ext cx="10495478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>
                <a:solidFill>
                  <a:srgbClr val="002060"/>
                </a:solidFill>
              </a:rPr>
              <a:t>Después de los mil años, la nueva Jerusalén descenderá del cielo y dentro y fuera estarán personas que en su pasado fueron pecadores.</a:t>
            </a:r>
          </a:p>
        </p:txBody>
      </p:sp>
    </p:spTree>
    <p:extLst>
      <p:ext uri="{BB962C8B-B14F-4D97-AF65-F5344CB8AC3E}">
        <p14:creationId xmlns:p14="http://schemas.microsoft.com/office/powerpoint/2010/main" val="23783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2" y="1716231"/>
            <a:ext cx="111497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Cristo nos redimió de la maldición de la ley </a:t>
            </a:r>
            <a:r>
              <a:rPr lang="es-ES" sz="5400" b="1" dirty="0" smtClean="0">
                <a:solidFill>
                  <a:srgbClr val="FFFF00"/>
                </a:solidFill>
              </a:rPr>
              <a:t>[¿por </a:t>
            </a:r>
            <a:r>
              <a:rPr lang="es-ES" sz="5400" b="1" dirty="0">
                <a:solidFill>
                  <a:srgbClr val="FFFF00"/>
                </a:solidFill>
              </a:rPr>
              <a:t>qué nos maldice la ley?], </a:t>
            </a:r>
            <a:r>
              <a:rPr lang="es-ES" sz="5400" b="1" dirty="0">
                <a:solidFill>
                  <a:schemeClr val="bg1"/>
                </a:solidFill>
              </a:rPr>
              <a:t>hecho </a:t>
            </a:r>
            <a:r>
              <a:rPr lang="es-ES" sz="5400" b="1" dirty="0">
                <a:solidFill>
                  <a:srgbClr val="FFFF00"/>
                </a:solidFill>
              </a:rPr>
              <a:t>por nosotros maldición </a:t>
            </a:r>
            <a:r>
              <a:rPr lang="es-ES" sz="5400" b="1" dirty="0">
                <a:solidFill>
                  <a:schemeClr val="bg1"/>
                </a:solidFill>
              </a:rPr>
              <a:t>(porque está escrito: Maldito todo el que es colgado en un madero.”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Gálatas 3:13: </a:t>
            </a:r>
            <a:r>
              <a:rPr lang="es-ES" dirty="0">
                <a:solidFill>
                  <a:schemeClr val="tx1"/>
                </a:solidFill>
              </a:rPr>
              <a:t>Jesús sufrió la condena que le correspondía a la humanidad:</a:t>
            </a:r>
          </a:p>
        </p:txBody>
      </p:sp>
    </p:spTree>
    <p:extLst>
      <p:ext uri="{BB962C8B-B14F-4D97-AF65-F5344CB8AC3E}">
        <p14:creationId xmlns:p14="http://schemas.microsoft.com/office/powerpoint/2010/main" val="34887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3278" y="856357"/>
            <a:ext cx="1114978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“Si </a:t>
            </a:r>
            <a:r>
              <a:rPr lang="es-ES" sz="4800" b="1" dirty="0">
                <a:solidFill>
                  <a:schemeClr val="bg1"/>
                </a:solidFill>
              </a:rPr>
              <a:t>alguno hubiere cometido algún crimen digno de muerte, y lo hiciereis morir, y lo </a:t>
            </a:r>
            <a:r>
              <a:rPr lang="es-ES" sz="4800" b="1" dirty="0">
                <a:solidFill>
                  <a:srgbClr val="FFFF00"/>
                </a:solidFill>
              </a:rPr>
              <a:t>colgareis en un madero</a:t>
            </a:r>
            <a:r>
              <a:rPr lang="es-ES" sz="4800" b="1" dirty="0">
                <a:solidFill>
                  <a:schemeClr val="bg1"/>
                </a:solidFill>
              </a:rPr>
              <a:t>, 23 no dejaréis que su cuerpo pase la noche sobre el madero; sin falta lo enterrarás el mismo día, porque </a:t>
            </a:r>
            <a:r>
              <a:rPr lang="es-ES" sz="4800" b="1" dirty="0">
                <a:solidFill>
                  <a:srgbClr val="FFFF00"/>
                </a:solidFill>
              </a:rPr>
              <a:t>maldito por Dios </a:t>
            </a:r>
            <a:r>
              <a:rPr lang="es-ES" sz="4800" b="1" dirty="0">
                <a:solidFill>
                  <a:schemeClr val="bg1"/>
                </a:solidFill>
              </a:rPr>
              <a:t>es el colgado; y no contaminarás tu tierra que Jehová tu Dios te da por heredad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err="1" smtClean="0"/>
              <a:t>Dt</a:t>
            </a:r>
            <a:r>
              <a:rPr lang="es-ES" dirty="0" smtClean="0"/>
              <a:t>. 21: 22-23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3278" y="856357"/>
            <a:ext cx="111497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“Y </a:t>
            </a:r>
            <a:r>
              <a:rPr lang="es-ES" sz="4000" b="1" dirty="0">
                <a:solidFill>
                  <a:schemeClr val="bg1"/>
                </a:solidFill>
              </a:rPr>
              <a:t>lo hicieron así, y sacaron de la cueva a aquellos cinco reyes: al rey de Jerusalén, al rey de Hebrón, al rey de </a:t>
            </a:r>
            <a:r>
              <a:rPr lang="es-ES" sz="4000" b="1" dirty="0" err="1">
                <a:solidFill>
                  <a:schemeClr val="bg1"/>
                </a:solidFill>
              </a:rPr>
              <a:t>Jarmut</a:t>
            </a:r>
            <a:r>
              <a:rPr lang="es-ES" sz="4000" b="1" dirty="0">
                <a:solidFill>
                  <a:schemeClr val="bg1"/>
                </a:solidFill>
              </a:rPr>
              <a:t>, al rey de Laquis y al rey de </a:t>
            </a:r>
            <a:r>
              <a:rPr lang="es-ES" sz="4000" b="1" dirty="0" err="1">
                <a:solidFill>
                  <a:schemeClr val="bg1"/>
                </a:solidFill>
              </a:rPr>
              <a:t>Eglón</a:t>
            </a:r>
            <a:r>
              <a:rPr lang="es-ES" sz="4000" b="1" dirty="0">
                <a:solidFill>
                  <a:schemeClr val="bg1"/>
                </a:solidFill>
              </a:rPr>
              <a:t>. 24 Y cuando los hubieron llevado a Josué, llamó Josué a todos los varones de Israel, y dijo a los principales de la gente de guerra que habían venido con él: Acercaos, y poned vuestros pies sobre los cuellos de estos reyes. Y ellos se acercaron y pusieron sus pies sobre los cuellos de ellos.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Josué 10: 23-27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3278" y="0"/>
            <a:ext cx="1114978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25 </a:t>
            </a:r>
            <a:r>
              <a:rPr lang="es-ES" sz="4000" b="1" dirty="0">
                <a:solidFill>
                  <a:schemeClr val="bg1"/>
                </a:solidFill>
              </a:rPr>
              <a:t>Y Josué les dijo: No temáis, ni os atemoricéis; sed fuertes y valientes, porque así hará Jehová a todos vuestros enemigos contra los cuales peleáis. 26 Y después de esto Josué los hirió y los mató, y los hizo colgar en cinco maderos; y quedaron colgados en los maderos hasta caer la noche. 27 Y cuando el sol se iba a poner, mandó Josué que los quitasen de los maderos, y los echasen en la cueva donde se habían escondido; y pusieron grandes piedras a la entrada de la cueva, las cuales permanecen hasta hoy</a:t>
            </a:r>
            <a:r>
              <a:rPr lang="es-ES" sz="4000" b="1" dirty="0" smtClean="0">
                <a:solidFill>
                  <a:schemeClr val="bg1"/>
                </a:solidFill>
              </a:rPr>
              <a:t>.”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4806" y="393600"/>
            <a:ext cx="11151483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800" b="1" dirty="0" smtClean="0">
                <a:solidFill>
                  <a:srgbClr val="002060"/>
                </a:solidFill>
              </a:rPr>
              <a:t>Se </a:t>
            </a:r>
            <a:r>
              <a:rPr lang="es-ES" sz="4800" b="1" dirty="0">
                <a:solidFill>
                  <a:srgbClr val="002060"/>
                </a:solidFill>
              </a:rPr>
              <a:t>consideraba que la </a:t>
            </a:r>
            <a:r>
              <a:rPr lang="es-ES" sz="4800" b="1" dirty="0">
                <a:solidFill>
                  <a:srgbClr val="C00000"/>
                </a:solidFill>
              </a:rPr>
              <a:t>maldición y el abandono </a:t>
            </a:r>
            <a:r>
              <a:rPr lang="es-ES" sz="4800" b="1" dirty="0">
                <a:solidFill>
                  <a:srgbClr val="002060"/>
                </a:solidFill>
              </a:rPr>
              <a:t>de Dios afligía al que </a:t>
            </a:r>
            <a:r>
              <a:rPr lang="es-ES" sz="4800" b="1" dirty="0">
                <a:solidFill>
                  <a:srgbClr val="FF0000"/>
                </a:solidFill>
              </a:rPr>
              <a:t>colgaba en un madero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800" b="1" dirty="0" smtClean="0">
                <a:solidFill>
                  <a:srgbClr val="002060"/>
                </a:solidFill>
              </a:rPr>
              <a:t>Los </a:t>
            </a:r>
            <a:r>
              <a:rPr lang="es-ES" sz="4800" b="1" dirty="0">
                <a:solidFill>
                  <a:srgbClr val="002060"/>
                </a:solidFill>
              </a:rPr>
              <a:t>impíos eran colgados en un madero </a:t>
            </a:r>
            <a:r>
              <a:rPr lang="es-ES" sz="4800" b="1" dirty="0">
                <a:solidFill>
                  <a:srgbClr val="C00000"/>
                </a:solidFill>
              </a:rPr>
              <a:t>fuera del campamento </a:t>
            </a:r>
            <a:r>
              <a:rPr lang="es-ES" sz="4800" b="1" dirty="0">
                <a:solidFill>
                  <a:srgbClr val="002060"/>
                </a:solidFill>
              </a:rPr>
              <a:t>de Israel.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002060"/>
                </a:solidFill>
              </a:rPr>
              <a:t>cuerpo del criminal quedaba en el madero hasta la </a:t>
            </a:r>
            <a:r>
              <a:rPr lang="es-ES" sz="4800" b="1" dirty="0">
                <a:solidFill>
                  <a:srgbClr val="C00000"/>
                </a:solidFill>
              </a:rPr>
              <a:t>puesta del sol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4806" y="393600"/>
            <a:ext cx="11151483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800" b="1" dirty="0" smtClean="0">
                <a:solidFill>
                  <a:srgbClr val="002060"/>
                </a:solidFill>
              </a:rPr>
              <a:t>Después </a:t>
            </a:r>
            <a:r>
              <a:rPr lang="es-ES" sz="4800" b="1" dirty="0">
                <a:solidFill>
                  <a:srgbClr val="002060"/>
                </a:solidFill>
              </a:rPr>
              <a:t>de muerto, el cuerpo del criminal se colocaba </a:t>
            </a:r>
            <a:r>
              <a:rPr lang="es-ES" sz="4800" b="1" dirty="0">
                <a:solidFill>
                  <a:srgbClr val="C00000"/>
                </a:solidFill>
              </a:rPr>
              <a:t>en una cueva </a:t>
            </a:r>
            <a:r>
              <a:rPr lang="es-ES" sz="4800" b="1" dirty="0">
                <a:solidFill>
                  <a:srgbClr val="002060"/>
                </a:solidFill>
              </a:rPr>
              <a:t>y </a:t>
            </a:r>
            <a:r>
              <a:rPr lang="es-ES" sz="4800" b="1" dirty="0" smtClean="0">
                <a:solidFill>
                  <a:srgbClr val="002060"/>
                </a:solidFill>
              </a:rPr>
              <a:t>se amontonaban </a:t>
            </a:r>
            <a:r>
              <a:rPr lang="es-ES" sz="4800" b="1" dirty="0">
                <a:solidFill>
                  <a:srgbClr val="C00000"/>
                </a:solidFill>
              </a:rPr>
              <a:t>piedras</a:t>
            </a:r>
            <a:r>
              <a:rPr lang="es-ES" sz="4800" b="1" dirty="0">
                <a:solidFill>
                  <a:srgbClr val="002060"/>
                </a:solidFill>
              </a:rPr>
              <a:t> en la entrada.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800" b="1" dirty="0" smtClean="0">
                <a:solidFill>
                  <a:srgbClr val="002060"/>
                </a:solidFill>
              </a:rPr>
              <a:t>A </a:t>
            </a:r>
            <a:r>
              <a:rPr lang="es-ES" sz="4800" b="1" dirty="0">
                <a:solidFill>
                  <a:srgbClr val="002060"/>
                </a:solidFill>
              </a:rPr>
              <a:t>Jesús lo trataron como </a:t>
            </a:r>
            <a:r>
              <a:rPr lang="es-ES" sz="4800" b="1" dirty="0">
                <a:solidFill>
                  <a:srgbClr val="C00000"/>
                </a:solidFill>
              </a:rPr>
              <a:t>criminal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800" b="1" dirty="0" smtClean="0">
                <a:solidFill>
                  <a:srgbClr val="002060"/>
                </a:solidFill>
              </a:rPr>
              <a:t>A </a:t>
            </a:r>
            <a:r>
              <a:rPr lang="es-ES" sz="4800" b="1" dirty="0">
                <a:solidFill>
                  <a:srgbClr val="002060"/>
                </a:solidFill>
              </a:rPr>
              <a:t>Jesús lo colgaron en un </a:t>
            </a:r>
            <a:r>
              <a:rPr lang="es-ES" sz="4800" b="1" dirty="0">
                <a:solidFill>
                  <a:srgbClr val="C00000"/>
                </a:solidFill>
              </a:rPr>
              <a:t>madero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800" b="1" dirty="0" smtClean="0">
                <a:solidFill>
                  <a:srgbClr val="002060"/>
                </a:solidFill>
              </a:rPr>
              <a:t>Jesús </a:t>
            </a:r>
            <a:r>
              <a:rPr lang="es-ES" sz="4800" b="1" dirty="0">
                <a:solidFill>
                  <a:srgbClr val="002060"/>
                </a:solidFill>
              </a:rPr>
              <a:t>murió </a:t>
            </a:r>
            <a:r>
              <a:rPr lang="es-ES" sz="4800" b="1" dirty="0">
                <a:solidFill>
                  <a:srgbClr val="C00000"/>
                </a:solidFill>
              </a:rPr>
              <a:t>fuera del campamento </a:t>
            </a:r>
            <a:r>
              <a:rPr lang="es-ES" sz="4800" b="1" dirty="0">
                <a:solidFill>
                  <a:srgbClr val="002060"/>
                </a:solidFill>
              </a:rPr>
              <a:t>(Hebreos </a:t>
            </a:r>
            <a:r>
              <a:rPr lang="es-ES" sz="4800" b="1" dirty="0" smtClean="0">
                <a:solidFill>
                  <a:srgbClr val="002060"/>
                </a:solidFill>
              </a:rPr>
              <a:t>13:12</a:t>
            </a:r>
            <a:r>
              <a:rPr lang="es-ES" sz="4800" b="1" dirty="0">
                <a:solidFill>
                  <a:srgbClr val="002060"/>
                </a:solidFill>
              </a:rPr>
              <a:t>, 13</a:t>
            </a:r>
            <a:r>
              <a:rPr lang="es-ES" sz="4800" b="1" dirty="0" smtClean="0">
                <a:solidFill>
                  <a:srgbClr val="002060"/>
                </a:solidFill>
              </a:rPr>
              <a:t>).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3278" y="856357"/>
            <a:ext cx="111497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“Por </a:t>
            </a:r>
            <a:r>
              <a:rPr lang="es-ES" sz="5400" b="1" dirty="0">
                <a:solidFill>
                  <a:schemeClr val="bg1"/>
                </a:solidFill>
              </a:rPr>
              <a:t>lo cual también Jesús, para santificar al pueblo mediante su propia sangre, </a:t>
            </a:r>
            <a:r>
              <a:rPr lang="es-ES" sz="5400" b="1" dirty="0">
                <a:solidFill>
                  <a:srgbClr val="FFFF00"/>
                </a:solidFill>
              </a:rPr>
              <a:t>padeció fuera de la puerta</a:t>
            </a:r>
            <a:r>
              <a:rPr lang="es-ES" sz="5400" b="1" dirty="0">
                <a:solidFill>
                  <a:schemeClr val="bg1"/>
                </a:solidFill>
              </a:rPr>
              <a:t>. 13 Salgamos, pues, a él, </a:t>
            </a:r>
            <a:r>
              <a:rPr lang="es-ES" sz="5400" b="1" dirty="0">
                <a:solidFill>
                  <a:srgbClr val="FFFF00"/>
                </a:solidFill>
              </a:rPr>
              <a:t>fuera del campamento</a:t>
            </a:r>
            <a:r>
              <a:rPr lang="es-ES" sz="5400" b="1" dirty="0">
                <a:solidFill>
                  <a:schemeClr val="bg1"/>
                </a:solidFill>
              </a:rPr>
              <a:t>, llevando su vituperio</a:t>
            </a:r>
            <a:r>
              <a:rPr lang="es-ES" sz="5400" b="1" dirty="0" smtClean="0">
                <a:solidFill>
                  <a:schemeClr val="bg1"/>
                </a:solidFill>
              </a:rPr>
              <a:t>;”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err="1" smtClean="0"/>
              <a:t>Heb</a:t>
            </a:r>
            <a:r>
              <a:rPr lang="es-ES" dirty="0" smtClean="0"/>
              <a:t>. 13: 12-13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4806" y="393600"/>
            <a:ext cx="11151483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800" b="1" dirty="0" smtClean="0">
                <a:solidFill>
                  <a:srgbClr val="002060"/>
                </a:solidFill>
              </a:rPr>
              <a:t>Quitaron </a:t>
            </a:r>
            <a:r>
              <a:rPr lang="es-ES" sz="4800" b="1" dirty="0">
                <a:solidFill>
                  <a:srgbClr val="002060"/>
                </a:solidFill>
              </a:rPr>
              <a:t>el cuerpo de Jesús del madero poco antes de </a:t>
            </a:r>
            <a:r>
              <a:rPr lang="es-ES" sz="4800" b="1" dirty="0">
                <a:solidFill>
                  <a:srgbClr val="FF0000"/>
                </a:solidFill>
              </a:rPr>
              <a:t>ponerse el sol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800" b="1" dirty="0" smtClean="0">
                <a:solidFill>
                  <a:srgbClr val="002060"/>
                </a:solidFill>
              </a:rPr>
              <a:t>Los </a:t>
            </a:r>
            <a:r>
              <a:rPr lang="es-ES" sz="4800" b="1" dirty="0">
                <a:solidFill>
                  <a:srgbClr val="002060"/>
                </a:solidFill>
              </a:rPr>
              <a:t>enemigos de Jesús consideraban que Dios había pronunciado contra Él maldición y lo había </a:t>
            </a:r>
            <a:r>
              <a:rPr lang="es-ES" sz="4800" b="1" dirty="0">
                <a:solidFill>
                  <a:srgbClr val="FF0000"/>
                </a:solidFill>
              </a:rPr>
              <a:t>abandonado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4800" b="1" dirty="0" smtClean="0">
                <a:solidFill>
                  <a:srgbClr val="002060"/>
                </a:solidFill>
              </a:rPr>
              <a:t>Lo </a:t>
            </a:r>
            <a:r>
              <a:rPr lang="es-ES" sz="4800" b="1" dirty="0">
                <a:solidFill>
                  <a:srgbClr val="002060"/>
                </a:solidFill>
              </a:rPr>
              <a:t>colocaron en una </a:t>
            </a:r>
            <a:r>
              <a:rPr lang="es-ES" sz="4800" b="1" dirty="0">
                <a:solidFill>
                  <a:srgbClr val="FF0000"/>
                </a:solidFill>
              </a:rPr>
              <a:t>cueva</a:t>
            </a:r>
            <a:r>
              <a:rPr lang="es-ES" sz="4800" b="1" dirty="0">
                <a:solidFill>
                  <a:srgbClr val="002060"/>
                </a:solidFill>
              </a:rPr>
              <a:t> y pusieron una </a:t>
            </a:r>
            <a:r>
              <a:rPr lang="es-ES" sz="4800" b="1" dirty="0">
                <a:solidFill>
                  <a:srgbClr val="FF0000"/>
                </a:solidFill>
              </a:rPr>
              <a:t>piedra</a:t>
            </a:r>
            <a:r>
              <a:rPr lang="es-ES" sz="4800" b="1" dirty="0">
                <a:solidFill>
                  <a:srgbClr val="002060"/>
                </a:solidFill>
              </a:rPr>
              <a:t> en la entrada.</a:t>
            </a: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3278" y="856357"/>
            <a:ext cx="111497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chemeClr val="bg1"/>
                </a:solidFill>
              </a:rPr>
              <a:t>“</a:t>
            </a:r>
            <a:r>
              <a:rPr lang="es-ES" sz="7200" b="1" dirty="0">
                <a:solidFill>
                  <a:schemeClr val="bg1"/>
                </a:solidFill>
              </a:rPr>
              <a:t>Al que no conoció pecado, </a:t>
            </a:r>
            <a:r>
              <a:rPr lang="es-ES" sz="7200" b="1" dirty="0">
                <a:solidFill>
                  <a:srgbClr val="FFFF00"/>
                </a:solidFill>
              </a:rPr>
              <a:t>por nosotros lo hizo pecado</a:t>
            </a:r>
            <a:r>
              <a:rPr lang="es-ES" sz="7200" b="1" dirty="0">
                <a:solidFill>
                  <a:schemeClr val="bg1"/>
                </a:solidFill>
              </a:rPr>
              <a:t>, para que nosotros fuésemos hechos justicia de Dios en él.”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2 Corintios 5:21:</a:t>
            </a:r>
          </a:p>
        </p:txBody>
      </p:sp>
    </p:spTree>
    <p:extLst>
      <p:ext uri="{BB962C8B-B14F-4D97-AF65-F5344CB8AC3E}">
        <p14:creationId xmlns:p14="http://schemas.microsoft.com/office/powerpoint/2010/main" val="10993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3278" y="856357"/>
            <a:ext cx="111497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Ciertamente llevó él </a:t>
            </a:r>
            <a:r>
              <a:rPr lang="es-ES" sz="4000" b="1" dirty="0">
                <a:solidFill>
                  <a:srgbClr val="FFFF00"/>
                </a:solidFill>
              </a:rPr>
              <a:t>nuestras</a:t>
            </a:r>
            <a:r>
              <a:rPr lang="es-ES" sz="4000" b="1" dirty="0">
                <a:solidFill>
                  <a:schemeClr val="bg1"/>
                </a:solidFill>
              </a:rPr>
              <a:t> enfermedades, y sufrió nuestros dolores; y nosotros le tuvimos por azotado, por </a:t>
            </a:r>
            <a:r>
              <a:rPr lang="es-ES" sz="4000" b="1" dirty="0">
                <a:solidFill>
                  <a:srgbClr val="FFFF00"/>
                </a:solidFill>
              </a:rPr>
              <a:t>herido de Dios </a:t>
            </a:r>
            <a:r>
              <a:rPr lang="es-ES" sz="4000" b="1" dirty="0">
                <a:solidFill>
                  <a:schemeClr val="bg1"/>
                </a:solidFill>
              </a:rPr>
              <a:t>y abatido. 5 Mas él herido fue por </a:t>
            </a:r>
            <a:r>
              <a:rPr lang="es-ES" sz="4000" b="1" dirty="0">
                <a:solidFill>
                  <a:srgbClr val="FFFF00"/>
                </a:solidFill>
              </a:rPr>
              <a:t>nuestras</a:t>
            </a:r>
            <a:r>
              <a:rPr lang="es-ES" sz="4000" b="1" dirty="0">
                <a:solidFill>
                  <a:schemeClr val="bg1"/>
                </a:solidFill>
              </a:rPr>
              <a:t> rebeliones, molido por </a:t>
            </a:r>
            <a:r>
              <a:rPr lang="es-ES" sz="4000" b="1" dirty="0">
                <a:solidFill>
                  <a:srgbClr val="FFFF00"/>
                </a:solidFill>
              </a:rPr>
              <a:t>nuestros</a:t>
            </a:r>
            <a:r>
              <a:rPr lang="es-ES" sz="4000" b="1" dirty="0">
                <a:solidFill>
                  <a:schemeClr val="bg1"/>
                </a:solidFill>
              </a:rPr>
              <a:t> pecados; el castigo de </a:t>
            </a:r>
            <a:r>
              <a:rPr lang="es-ES" sz="4000" b="1" dirty="0">
                <a:solidFill>
                  <a:srgbClr val="FFFF00"/>
                </a:solidFill>
              </a:rPr>
              <a:t>nuestra</a:t>
            </a:r>
            <a:r>
              <a:rPr lang="es-ES" sz="4000" b="1" dirty="0">
                <a:solidFill>
                  <a:schemeClr val="bg1"/>
                </a:solidFill>
              </a:rPr>
              <a:t> paz fue sobre él, y por su llaga fuimos </a:t>
            </a:r>
            <a:r>
              <a:rPr lang="es-ES" sz="4000" b="1" dirty="0">
                <a:solidFill>
                  <a:srgbClr val="FFFF00"/>
                </a:solidFill>
              </a:rPr>
              <a:t>nosotros curados</a:t>
            </a:r>
            <a:r>
              <a:rPr lang="es-ES" sz="4000" b="1" dirty="0">
                <a:solidFill>
                  <a:schemeClr val="bg1"/>
                </a:solidFill>
              </a:rPr>
              <a:t>. 6 Todos nosotros nos descarriamos como ovejas, cada cual se apartó por su camino; mas </a:t>
            </a:r>
            <a:r>
              <a:rPr lang="es-ES" sz="4000" b="1" dirty="0">
                <a:solidFill>
                  <a:srgbClr val="FFFF00"/>
                </a:solidFill>
              </a:rPr>
              <a:t>Jehová cargó en él </a:t>
            </a:r>
            <a:r>
              <a:rPr lang="es-ES" sz="4000" b="1" dirty="0">
                <a:solidFill>
                  <a:schemeClr val="bg1"/>
                </a:solidFill>
              </a:rPr>
              <a:t>el pecado de </a:t>
            </a:r>
            <a:r>
              <a:rPr lang="es-ES" sz="4000" b="1" dirty="0">
                <a:solidFill>
                  <a:srgbClr val="FFFF00"/>
                </a:solidFill>
              </a:rPr>
              <a:t>todos nosotros</a:t>
            </a:r>
            <a:r>
              <a:rPr lang="es-ES" sz="40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Isaías 53:4-6:</a:t>
            </a:r>
          </a:p>
        </p:txBody>
      </p:sp>
    </p:spTree>
    <p:extLst>
      <p:ext uri="{BB962C8B-B14F-4D97-AF65-F5344CB8AC3E}">
        <p14:creationId xmlns:p14="http://schemas.microsoft.com/office/powerpoint/2010/main" val="10814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1225689"/>
            <a:ext cx="114152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Bienaventurados los que lavan sus ropas, para tener derecho al árbol de la vida, y para </a:t>
            </a:r>
            <a:r>
              <a:rPr lang="es-ES" sz="4800" b="1" dirty="0">
                <a:solidFill>
                  <a:srgbClr val="FFFF00"/>
                </a:solidFill>
              </a:rPr>
              <a:t>entrar</a:t>
            </a:r>
            <a:r>
              <a:rPr lang="es-ES" sz="4800" b="1" dirty="0">
                <a:solidFill>
                  <a:schemeClr val="bg1"/>
                </a:solidFill>
              </a:rPr>
              <a:t> por las puertas en la ciudad. 15 Mas los perros estarán </a:t>
            </a:r>
            <a:r>
              <a:rPr lang="es-ES" sz="4800" b="1" dirty="0">
                <a:solidFill>
                  <a:srgbClr val="FFFF00"/>
                </a:solidFill>
              </a:rPr>
              <a:t>fuera</a:t>
            </a:r>
            <a:r>
              <a:rPr lang="es-ES" sz="4800" b="1" dirty="0">
                <a:solidFill>
                  <a:schemeClr val="bg1"/>
                </a:solidFill>
              </a:rPr>
              <a:t>, y los hechiceros, los fornicarios, los homicidas, los idólatras, y todo aquel que ama y hace mentira.”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22:14, 15:</a:t>
            </a:r>
          </a:p>
        </p:txBody>
      </p:sp>
    </p:spTree>
    <p:extLst>
      <p:ext uri="{BB962C8B-B14F-4D97-AF65-F5344CB8AC3E}">
        <p14:creationId xmlns:p14="http://schemas.microsoft.com/office/powerpoint/2010/main" val="37265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3278" y="856357"/>
            <a:ext cx="111497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El que no escatimó ni </a:t>
            </a:r>
            <a:r>
              <a:rPr lang="es-ES" sz="6600" b="1" dirty="0">
                <a:solidFill>
                  <a:srgbClr val="FFFF00"/>
                </a:solidFill>
              </a:rPr>
              <a:t>a su propio Hijo</a:t>
            </a:r>
            <a:r>
              <a:rPr lang="es-ES" sz="6600" b="1" dirty="0">
                <a:solidFill>
                  <a:schemeClr val="bg1"/>
                </a:solidFill>
              </a:rPr>
              <a:t>, sino que lo entregó por </a:t>
            </a:r>
            <a:r>
              <a:rPr lang="es-ES" sz="6600" b="1" dirty="0">
                <a:solidFill>
                  <a:srgbClr val="FFFF00"/>
                </a:solidFill>
              </a:rPr>
              <a:t>todos nosotros</a:t>
            </a:r>
            <a:r>
              <a:rPr lang="es-ES" sz="6600" b="1" dirty="0">
                <a:solidFill>
                  <a:schemeClr val="bg1"/>
                </a:solidFill>
              </a:rPr>
              <a:t>, ¿cómo no nos dará también con él todas las cosas?”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Romanos 8:32:</a:t>
            </a:r>
          </a:p>
        </p:txBody>
      </p:sp>
    </p:spTree>
    <p:extLst>
      <p:ext uri="{BB962C8B-B14F-4D97-AF65-F5344CB8AC3E}">
        <p14:creationId xmlns:p14="http://schemas.microsoft.com/office/powerpoint/2010/main" val="32863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3279" y="1121828"/>
            <a:ext cx="110052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Y él es la propiciación por nuestros pecados; y no solamente por los nuestros, sino también por los de todo el mundo.”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1 Juan 2:2:</a:t>
            </a:r>
          </a:p>
        </p:txBody>
      </p:sp>
    </p:spTree>
    <p:extLst>
      <p:ext uri="{BB962C8B-B14F-4D97-AF65-F5344CB8AC3E}">
        <p14:creationId xmlns:p14="http://schemas.microsoft.com/office/powerpoint/2010/main" val="32941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4806" y="393600"/>
            <a:ext cx="11151483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Jesús hizo provisión para </a:t>
            </a:r>
            <a:r>
              <a:rPr lang="es-ES" sz="4800" b="1" dirty="0">
                <a:solidFill>
                  <a:srgbClr val="C00000"/>
                </a:solidFill>
              </a:rPr>
              <a:t>pagar</a:t>
            </a:r>
            <a:r>
              <a:rPr lang="es-ES" sz="4800" b="1" dirty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C00000"/>
                </a:solidFill>
              </a:rPr>
              <a:t>la deuda de cada ser humano </a:t>
            </a:r>
            <a:r>
              <a:rPr lang="es-ES" sz="4800" b="1" dirty="0">
                <a:solidFill>
                  <a:srgbClr val="002060"/>
                </a:solidFill>
              </a:rPr>
              <a:t>que jamás haya vivido. Pero Él </a:t>
            </a:r>
            <a:r>
              <a:rPr lang="es-ES" sz="4800" b="1" dirty="0">
                <a:solidFill>
                  <a:srgbClr val="C00000"/>
                </a:solidFill>
              </a:rPr>
              <a:t>no obligará </a:t>
            </a:r>
            <a:r>
              <a:rPr lang="es-ES" sz="4800" b="1" dirty="0">
                <a:solidFill>
                  <a:srgbClr val="002060"/>
                </a:solidFill>
              </a:rPr>
              <a:t>a nadie a reclamar el pago que hizo Jesús. Cada individuo puede </a:t>
            </a:r>
            <a:r>
              <a:rPr lang="es-ES" sz="4800" b="1" dirty="0">
                <a:solidFill>
                  <a:srgbClr val="C00000"/>
                </a:solidFill>
              </a:rPr>
              <a:t>aceptar o rechazar </a:t>
            </a:r>
            <a:r>
              <a:rPr lang="es-ES" sz="4800" b="1" dirty="0">
                <a:solidFill>
                  <a:srgbClr val="002060"/>
                </a:solidFill>
              </a:rPr>
              <a:t>el regalo que Jesús compró. No escogimos entrar a este mundo, pero sí podemos escoger </a:t>
            </a:r>
            <a:r>
              <a:rPr lang="es-ES" sz="4800" b="1" dirty="0" smtClean="0">
                <a:solidFill>
                  <a:srgbClr val="002060"/>
                </a:solidFill>
              </a:rPr>
              <a:t>cómo </a:t>
            </a:r>
            <a:r>
              <a:rPr lang="es-ES" sz="4800" b="1" dirty="0">
                <a:solidFill>
                  <a:srgbClr val="002060"/>
                </a:solidFill>
              </a:rPr>
              <a:t>vamos a salir.</a:t>
            </a:r>
          </a:p>
        </p:txBody>
      </p:sp>
    </p:spTree>
    <p:extLst>
      <p:ext uri="{BB962C8B-B14F-4D97-AF65-F5344CB8AC3E}">
        <p14:creationId xmlns:p14="http://schemas.microsoft.com/office/powerpoint/2010/main" val="33878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85563" y="1416796"/>
            <a:ext cx="110052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Porque de tal manera amó Dios </a:t>
            </a:r>
            <a:r>
              <a:rPr lang="es-ES" sz="6000" b="1" dirty="0">
                <a:solidFill>
                  <a:srgbClr val="FFFF00"/>
                </a:solidFill>
              </a:rPr>
              <a:t>al mundo</a:t>
            </a:r>
            <a:r>
              <a:rPr lang="es-ES" sz="6000" b="1" dirty="0">
                <a:solidFill>
                  <a:schemeClr val="bg1"/>
                </a:solidFill>
              </a:rPr>
              <a:t>, que ha dado a su Hijo unigénito, para que todo aquel </a:t>
            </a:r>
            <a:r>
              <a:rPr lang="es-ES" sz="6000" b="1" dirty="0">
                <a:solidFill>
                  <a:srgbClr val="FFFF00"/>
                </a:solidFill>
              </a:rPr>
              <a:t>que en él cree</a:t>
            </a:r>
            <a:r>
              <a:rPr lang="es-ES" sz="6000" b="1" dirty="0">
                <a:solidFill>
                  <a:schemeClr val="bg1"/>
                </a:solidFill>
              </a:rPr>
              <a:t>, no se pierda, mas tenga vida eterna.”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Juan 3:16: </a:t>
            </a:r>
            <a:r>
              <a:rPr lang="es-ES" dirty="0">
                <a:solidFill>
                  <a:schemeClr val="tx1"/>
                </a:solidFill>
              </a:rPr>
              <a:t>Jesús amó al mundo, pero solo los que confían en Él se salvarán:</a:t>
            </a:r>
          </a:p>
        </p:txBody>
      </p:sp>
    </p:spTree>
    <p:extLst>
      <p:ext uri="{BB962C8B-B14F-4D97-AF65-F5344CB8AC3E}">
        <p14:creationId xmlns:p14="http://schemas.microsoft.com/office/powerpoint/2010/main" val="1548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45394" y="1590103"/>
            <a:ext cx="422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En vez de agua, Jesús sudó...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4" y="318250"/>
            <a:ext cx="422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La agonía de Jesús fue mayormente...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45394" y="3989247"/>
            <a:ext cx="4210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Los impíos eran colgados en un madero fuera...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45394" y="5809318"/>
            <a:ext cx="403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Jesús murió...</a:t>
            </a:r>
            <a:endParaRPr kumimoji="0" lang="es-ES" sz="3200" b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31131" y="2990682"/>
            <a:ext cx="404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Satanás torturaba...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361420" y="3775751"/>
            <a:ext cx="5525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sangre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243385" y="1236364"/>
            <a:ext cx="5631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sufrimiento psicológico y espiritual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243385" y="266638"/>
            <a:ext cx="576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del campamento de Israel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281977" y="2711359"/>
            <a:ext cx="5463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fuera del campamento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420203" y="5725481"/>
            <a:ext cx="5325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lang="es-ES" sz="3200" dirty="0">
                <a:solidFill>
                  <a:prstClr val="black"/>
                </a:solidFill>
              </a:rPr>
              <a:t>el corazón de Jesús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420203" y="4774050"/>
            <a:ext cx="526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sufrimiento físico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02019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culminación de la ira de Dios</a:t>
            </a:r>
          </a:p>
        </p:txBody>
      </p:sp>
    </p:spTree>
    <p:extLst>
      <p:ext uri="{BB962C8B-B14F-4D97-AF65-F5344CB8AC3E}">
        <p14:creationId xmlns:p14="http://schemas.microsoft.com/office/powerpoint/2010/main" val="16575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4806" y="716036"/>
            <a:ext cx="11151483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C00000"/>
                </a:solidFill>
              </a:rPr>
              <a:t>Apocalipsis </a:t>
            </a:r>
            <a:r>
              <a:rPr lang="es-ES" sz="5400" b="1" dirty="0" smtClean="0">
                <a:solidFill>
                  <a:srgbClr val="C00000"/>
                </a:solidFill>
              </a:rPr>
              <a:t>20 y </a:t>
            </a:r>
            <a:r>
              <a:rPr lang="es-ES" sz="5400" b="1" dirty="0">
                <a:solidFill>
                  <a:srgbClr val="C00000"/>
                </a:solidFill>
              </a:rPr>
              <a:t>Ezequiel 38, 39 </a:t>
            </a:r>
            <a:r>
              <a:rPr lang="es-ES" sz="5400" b="1" dirty="0">
                <a:solidFill>
                  <a:srgbClr val="002060"/>
                </a:solidFill>
              </a:rPr>
              <a:t>nos da una descripción del </a:t>
            </a:r>
            <a:r>
              <a:rPr lang="es-ES" sz="5400" b="1" dirty="0">
                <a:solidFill>
                  <a:srgbClr val="C00000"/>
                </a:solidFill>
              </a:rPr>
              <a:t>castigo final </a:t>
            </a:r>
            <a:r>
              <a:rPr lang="es-ES" sz="5400" b="1" dirty="0">
                <a:solidFill>
                  <a:srgbClr val="002060"/>
                </a:solidFill>
              </a:rPr>
              <a:t>de los </a:t>
            </a:r>
            <a:r>
              <a:rPr lang="es-ES" sz="5400" b="1" dirty="0">
                <a:solidFill>
                  <a:srgbClr val="C00000"/>
                </a:solidFill>
              </a:rPr>
              <a:t>impíos</a:t>
            </a:r>
            <a:r>
              <a:rPr lang="es-ES" sz="5400" b="1" dirty="0">
                <a:solidFill>
                  <a:srgbClr val="002060"/>
                </a:solidFill>
              </a:rPr>
              <a:t> que están </a:t>
            </a:r>
            <a:r>
              <a:rPr lang="es-ES" sz="5400" b="1" dirty="0">
                <a:solidFill>
                  <a:srgbClr val="C00000"/>
                </a:solidFill>
              </a:rPr>
              <a:t>fuera de la ciudad</a:t>
            </a:r>
            <a:r>
              <a:rPr lang="es-ES" sz="5400" b="1" dirty="0">
                <a:solidFill>
                  <a:srgbClr val="002060"/>
                </a:solidFill>
              </a:rPr>
              <a:t>. ¿Acaso no podrían haber escogido estar dentro? ¿Acaso Jesús no hizo provisión para su salvación?</a:t>
            </a:r>
          </a:p>
        </p:txBody>
      </p:sp>
    </p:spTree>
    <p:extLst>
      <p:ext uri="{BB962C8B-B14F-4D97-AF65-F5344CB8AC3E}">
        <p14:creationId xmlns:p14="http://schemas.microsoft.com/office/powerpoint/2010/main" val="28628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85563" y="1033338"/>
            <a:ext cx="110052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“Cuando los mil años se cumplan, Satanás será suelto de su prisión, 8 y saldrá a engañar a las naciones que están en los cuatro ángulos de la tierra, a </a:t>
            </a:r>
            <a:r>
              <a:rPr lang="es-ES" sz="4000" b="1" dirty="0" err="1">
                <a:solidFill>
                  <a:schemeClr val="bg1"/>
                </a:solidFill>
              </a:rPr>
              <a:t>Gog</a:t>
            </a:r>
            <a:r>
              <a:rPr lang="es-ES" sz="4000" b="1" dirty="0">
                <a:solidFill>
                  <a:schemeClr val="bg1"/>
                </a:solidFill>
              </a:rPr>
              <a:t> y a </a:t>
            </a:r>
            <a:r>
              <a:rPr lang="es-ES" sz="4000" b="1" dirty="0" err="1">
                <a:solidFill>
                  <a:schemeClr val="bg1"/>
                </a:solidFill>
              </a:rPr>
              <a:t>Magog</a:t>
            </a:r>
            <a:r>
              <a:rPr lang="es-ES" sz="4000" b="1" dirty="0">
                <a:solidFill>
                  <a:schemeClr val="bg1"/>
                </a:solidFill>
              </a:rPr>
              <a:t>, a fin de reunirlos para la batalla; el número de los cuales es como la arena del mar. 9 Y subieron sobre la anchura de la tierra, y rodearon el campamento de los santos y la ciudad amada; y </a:t>
            </a:r>
            <a:r>
              <a:rPr lang="es-ES" sz="4000" b="1" dirty="0">
                <a:solidFill>
                  <a:srgbClr val="FFFF00"/>
                </a:solidFill>
              </a:rPr>
              <a:t>de Dios descendió fuego del cielo</a:t>
            </a:r>
            <a:r>
              <a:rPr lang="es-ES" sz="4000" b="1" dirty="0">
                <a:solidFill>
                  <a:schemeClr val="bg1"/>
                </a:solidFill>
              </a:rPr>
              <a:t>, y los consumió.”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Ap. 20: 7-9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85563" y="964064"/>
            <a:ext cx="11005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Y tú, hijo de hombre, así ha dicho Jehová el Señor: Di a las aves de toda especie, y a toda fiera del campo: Juntaos, y venid; reuníos de todas partes a mi </a:t>
            </a:r>
            <a:r>
              <a:rPr lang="es-ES" sz="4800" b="1" dirty="0">
                <a:solidFill>
                  <a:srgbClr val="FFFF00"/>
                </a:solidFill>
              </a:rPr>
              <a:t>víctima que sacrifico</a:t>
            </a:r>
            <a:r>
              <a:rPr lang="es-ES" sz="4800" b="1" dirty="0">
                <a:solidFill>
                  <a:schemeClr val="bg1"/>
                </a:solidFill>
              </a:rPr>
              <a:t> para vosotros, un </a:t>
            </a:r>
            <a:r>
              <a:rPr lang="es-ES" sz="4800" b="1" dirty="0">
                <a:solidFill>
                  <a:srgbClr val="FFFF00"/>
                </a:solidFill>
              </a:rPr>
              <a:t>sacrificio</a:t>
            </a:r>
            <a:r>
              <a:rPr lang="es-ES" sz="4800" b="1" dirty="0">
                <a:solidFill>
                  <a:schemeClr val="bg1"/>
                </a:solidFill>
              </a:rPr>
              <a:t> grande sobre los montes de Israel; y comeréis carne y beberéis sangre.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Ezequiel 39:17-19:</a:t>
            </a:r>
          </a:p>
        </p:txBody>
      </p:sp>
    </p:spTree>
    <p:extLst>
      <p:ext uri="{BB962C8B-B14F-4D97-AF65-F5344CB8AC3E}">
        <p14:creationId xmlns:p14="http://schemas.microsoft.com/office/powerpoint/2010/main" val="37441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00312" y="801832"/>
            <a:ext cx="11005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18 </a:t>
            </a:r>
            <a:r>
              <a:rPr lang="es-ES" sz="4800" b="1" dirty="0">
                <a:solidFill>
                  <a:schemeClr val="bg1"/>
                </a:solidFill>
              </a:rPr>
              <a:t>Comeréis carne de fuertes, y beberéis sangre de príncipes de la tierra; de </a:t>
            </a:r>
            <a:r>
              <a:rPr lang="es-ES" sz="4800" b="1" dirty="0">
                <a:solidFill>
                  <a:srgbClr val="FFFF00"/>
                </a:solidFill>
              </a:rPr>
              <a:t>carneros, de corderos, de machos cabríos, de bueyes y de toros</a:t>
            </a:r>
            <a:r>
              <a:rPr lang="es-ES" sz="4800" b="1" dirty="0">
                <a:solidFill>
                  <a:schemeClr val="bg1"/>
                </a:solidFill>
              </a:rPr>
              <a:t>, engordados todos en </a:t>
            </a:r>
            <a:r>
              <a:rPr lang="es-ES" sz="4800" b="1" dirty="0" err="1">
                <a:solidFill>
                  <a:schemeClr val="bg1"/>
                </a:solidFill>
              </a:rPr>
              <a:t>Basán</a:t>
            </a:r>
            <a:r>
              <a:rPr lang="es-ES" sz="4800" b="1" dirty="0">
                <a:solidFill>
                  <a:schemeClr val="bg1"/>
                </a:solidFill>
              </a:rPr>
              <a:t>. 19 Comeréis grosura hasta saciaros, y beberéis hasta embriagaros de sangre de las </a:t>
            </a:r>
            <a:r>
              <a:rPr lang="es-ES" sz="4800" b="1" dirty="0">
                <a:solidFill>
                  <a:srgbClr val="FFFF00"/>
                </a:solidFill>
              </a:rPr>
              <a:t>víctimas</a:t>
            </a:r>
            <a:r>
              <a:rPr lang="es-ES" sz="4800" b="1" dirty="0">
                <a:solidFill>
                  <a:schemeClr val="bg1"/>
                </a:solidFill>
              </a:rPr>
              <a:t> que para vosotros </a:t>
            </a:r>
            <a:r>
              <a:rPr lang="es-ES" sz="4800" b="1" dirty="0">
                <a:solidFill>
                  <a:srgbClr val="FFFF00"/>
                </a:solidFill>
              </a:rPr>
              <a:t>sacrifiqué</a:t>
            </a:r>
            <a:r>
              <a:rPr lang="es-ES" sz="4800" b="1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1780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70154" y="777591"/>
            <a:ext cx="10255447" cy="50167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8000" b="1" dirty="0">
                <a:solidFill>
                  <a:srgbClr val="002060"/>
                </a:solidFill>
              </a:rPr>
              <a:t>Si ambos grupos fueron pecadores, ¿por qué estarán algunos </a:t>
            </a:r>
            <a:r>
              <a:rPr lang="es-ES" sz="8000" b="1" dirty="0">
                <a:solidFill>
                  <a:srgbClr val="C00000"/>
                </a:solidFill>
              </a:rPr>
              <a:t>dentro</a:t>
            </a:r>
            <a:r>
              <a:rPr lang="es-ES" sz="8000" b="1" dirty="0">
                <a:solidFill>
                  <a:srgbClr val="002060"/>
                </a:solidFill>
              </a:rPr>
              <a:t> y otros </a:t>
            </a:r>
            <a:r>
              <a:rPr lang="es-ES" sz="8000" b="1" dirty="0">
                <a:solidFill>
                  <a:srgbClr val="C00000"/>
                </a:solidFill>
              </a:rPr>
              <a:t>fuera</a:t>
            </a:r>
            <a:r>
              <a:rPr lang="es-ES" sz="8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47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4806" y="514808"/>
            <a:ext cx="11151483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>
                <a:solidFill>
                  <a:srgbClr val="002060"/>
                </a:solidFill>
              </a:rPr>
              <a:t>Los impíos </a:t>
            </a:r>
            <a:r>
              <a:rPr lang="es-ES" sz="6600" b="1" dirty="0">
                <a:solidFill>
                  <a:srgbClr val="C00000"/>
                </a:solidFill>
              </a:rPr>
              <a:t>no reclamaron el pago que hizo Jesús </a:t>
            </a:r>
            <a:r>
              <a:rPr lang="es-ES" sz="6600" b="1" dirty="0">
                <a:solidFill>
                  <a:srgbClr val="002060"/>
                </a:solidFill>
              </a:rPr>
              <a:t>y por lo tanto tuvieron que saldar su deuda con la ley </a:t>
            </a:r>
            <a:r>
              <a:rPr lang="es-ES" sz="6600" b="1" dirty="0">
                <a:solidFill>
                  <a:srgbClr val="C00000"/>
                </a:solidFill>
              </a:rPr>
              <a:t>con su propia muerte</a:t>
            </a:r>
            <a:r>
              <a:rPr lang="es-ES" sz="66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4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85563" y="2999341"/>
            <a:ext cx="11005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Porque la </a:t>
            </a:r>
            <a:r>
              <a:rPr lang="es-ES" sz="5400" b="1" dirty="0">
                <a:solidFill>
                  <a:srgbClr val="FFFF00"/>
                </a:solidFill>
              </a:rPr>
              <a:t>paga</a:t>
            </a:r>
            <a:r>
              <a:rPr lang="es-ES" sz="5400" b="1" dirty="0">
                <a:solidFill>
                  <a:schemeClr val="bg1"/>
                </a:solidFill>
              </a:rPr>
              <a:t> del pecado es la muerte, pero el </a:t>
            </a:r>
            <a:r>
              <a:rPr lang="es-ES" sz="5400" b="1" dirty="0">
                <a:solidFill>
                  <a:srgbClr val="FFFF00"/>
                </a:solidFill>
              </a:rPr>
              <a:t>regalo</a:t>
            </a:r>
            <a:r>
              <a:rPr lang="es-ES" sz="5400" b="1" dirty="0">
                <a:solidFill>
                  <a:schemeClr val="bg1"/>
                </a:solidFill>
              </a:rPr>
              <a:t> de Dios es vida eternal en Cristo Jesús, Señor nuestro.”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Romanos 6:23: </a:t>
            </a:r>
            <a:r>
              <a:rPr lang="es-ES" dirty="0">
                <a:solidFill>
                  <a:schemeClr val="tx1"/>
                </a:solidFill>
              </a:rPr>
              <a:t>La deuda hay que pagarla, pero hay dos maneras de hacerlo. O Jesús la paga con su muerte </a:t>
            </a:r>
            <a:r>
              <a:rPr lang="es-ES" dirty="0" smtClean="0">
                <a:solidFill>
                  <a:schemeClr val="tx1"/>
                </a:solidFill>
              </a:rPr>
              <a:t>o bien el </a:t>
            </a:r>
            <a:r>
              <a:rPr lang="es-ES" dirty="0">
                <a:solidFill>
                  <a:schemeClr val="tx1"/>
                </a:solidFill>
              </a:rPr>
              <a:t>pecador la paga con la suya.</a:t>
            </a:r>
          </a:p>
        </p:txBody>
      </p:sp>
    </p:spTree>
    <p:extLst>
      <p:ext uri="{BB962C8B-B14F-4D97-AF65-F5344CB8AC3E}">
        <p14:creationId xmlns:p14="http://schemas.microsoft.com/office/powerpoint/2010/main" val="17553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85563" y="1067301"/>
            <a:ext cx="110052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Y la muerte y el Hades fueron lanzados al lago de fuego. Esta es la muerte segunda. 15 Y el que no se halló inscrito en el libro de la vida fue lanzado al </a:t>
            </a:r>
            <a:r>
              <a:rPr lang="es-ES" sz="6000" b="1" dirty="0">
                <a:solidFill>
                  <a:srgbClr val="FFFF00"/>
                </a:solidFill>
              </a:rPr>
              <a:t>lago de fuego</a:t>
            </a:r>
            <a:r>
              <a:rPr lang="es-ES" sz="60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20:14, 15:</a:t>
            </a:r>
          </a:p>
        </p:txBody>
      </p:sp>
    </p:spTree>
    <p:extLst>
      <p:ext uri="{BB962C8B-B14F-4D97-AF65-F5344CB8AC3E}">
        <p14:creationId xmlns:p14="http://schemas.microsoft.com/office/powerpoint/2010/main" val="42150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85563" y="2596779"/>
            <a:ext cx="110052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Y la adoraron todos los moradores de la tierra cuyos </a:t>
            </a:r>
            <a:r>
              <a:rPr lang="es-ES" sz="5400" b="1" dirty="0">
                <a:solidFill>
                  <a:srgbClr val="FFFF00"/>
                </a:solidFill>
              </a:rPr>
              <a:t>nombres no estaban escritos</a:t>
            </a:r>
            <a:r>
              <a:rPr lang="es-ES" sz="5400" b="1" dirty="0">
                <a:solidFill>
                  <a:schemeClr val="bg1"/>
                </a:solidFill>
              </a:rPr>
              <a:t> en el </a:t>
            </a:r>
            <a:r>
              <a:rPr lang="es-ES" sz="5400" b="1" dirty="0">
                <a:solidFill>
                  <a:srgbClr val="FFFF00"/>
                </a:solidFill>
              </a:rPr>
              <a:t>libro de la vida del Cordero que fue inmolado </a:t>
            </a:r>
            <a:r>
              <a:rPr lang="es-ES" sz="5400" b="1" dirty="0">
                <a:solidFill>
                  <a:schemeClr val="bg1"/>
                </a:solidFill>
              </a:rPr>
              <a:t>desde el principio del mundo.”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13:8: </a:t>
            </a:r>
            <a:r>
              <a:rPr lang="es-ES" dirty="0">
                <a:solidFill>
                  <a:schemeClr val="tx1"/>
                </a:solidFill>
              </a:rPr>
              <a:t>Los impíos no están inscritos en el libro de la vida </a:t>
            </a:r>
            <a:r>
              <a:rPr lang="es-ES" dirty="0" smtClean="0">
                <a:solidFill>
                  <a:schemeClr val="tx1"/>
                </a:solidFill>
              </a:rPr>
              <a:t>donde </a:t>
            </a:r>
            <a:r>
              <a:rPr lang="es-ES" dirty="0">
                <a:solidFill>
                  <a:schemeClr val="tx1"/>
                </a:solidFill>
              </a:rPr>
              <a:t>se anotan los nombres de los que reclamaron el pago de la sangre del cordero.</a:t>
            </a:r>
          </a:p>
        </p:txBody>
      </p:sp>
    </p:spTree>
    <p:extLst>
      <p:ext uri="{BB962C8B-B14F-4D97-AF65-F5344CB8AC3E}">
        <p14:creationId xmlns:p14="http://schemas.microsoft.com/office/powerpoint/2010/main" val="41239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08582" y="742838"/>
            <a:ext cx="110052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Aconteció después de estas cosas, que probó Dios a Abraham, y le dijo: Abraham. Y </a:t>
            </a:r>
            <a:r>
              <a:rPr lang="es-ES" sz="4000" b="1" dirty="0" smtClean="0">
                <a:solidFill>
                  <a:schemeClr val="bg1"/>
                </a:solidFill>
              </a:rPr>
              <a:t>él respondió</a:t>
            </a:r>
            <a:r>
              <a:rPr lang="es-ES" sz="4000" b="1" dirty="0">
                <a:solidFill>
                  <a:schemeClr val="bg1"/>
                </a:solidFill>
              </a:rPr>
              <a:t>: Heme aquí. 2 Y dijo: Toma ahora </a:t>
            </a:r>
            <a:r>
              <a:rPr lang="es-ES" sz="4000" b="1" dirty="0">
                <a:solidFill>
                  <a:srgbClr val="FFFF00"/>
                </a:solidFill>
              </a:rPr>
              <a:t>tu hijo, tu único</a:t>
            </a:r>
            <a:r>
              <a:rPr lang="es-ES" sz="4000" b="1" dirty="0">
                <a:solidFill>
                  <a:schemeClr val="bg1"/>
                </a:solidFill>
              </a:rPr>
              <a:t>, Isaac, a quien amas, y vete a tierra de </a:t>
            </a:r>
            <a:r>
              <a:rPr lang="es-ES" sz="4000" b="1" dirty="0" err="1">
                <a:solidFill>
                  <a:srgbClr val="FFFF00"/>
                </a:solidFill>
              </a:rPr>
              <a:t>Moriah</a:t>
            </a:r>
            <a:r>
              <a:rPr lang="es-ES" sz="4000" b="1" dirty="0">
                <a:solidFill>
                  <a:schemeClr val="bg1"/>
                </a:solidFill>
              </a:rPr>
              <a:t>, y </a:t>
            </a:r>
            <a:r>
              <a:rPr lang="es-ES" sz="4000" b="1" dirty="0">
                <a:solidFill>
                  <a:srgbClr val="FFFF00"/>
                </a:solidFill>
              </a:rPr>
              <a:t>ofrécelo allí en holocausto </a:t>
            </a:r>
            <a:r>
              <a:rPr lang="es-ES" sz="4000" b="1" dirty="0">
                <a:solidFill>
                  <a:schemeClr val="bg1"/>
                </a:solidFill>
              </a:rPr>
              <a:t>sobre uno de los montes que yo te diré. 3 Y Abraham se levantó muy de mañana, y enalbardó su asno, y tomó consigo dos siervos suyos, y a Isaac su hijo; y cortó leña para el </a:t>
            </a:r>
            <a:r>
              <a:rPr lang="es-ES" sz="4000" b="1" dirty="0">
                <a:solidFill>
                  <a:srgbClr val="FFFF00"/>
                </a:solidFill>
              </a:rPr>
              <a:t>holocausto</a:t>
            </a:r>
            <a:r>
              <a:rPr lang="es-ES" sz="4000" b="1" dirty="0">
                <a:solidFill>
                  <a:schemeClr val="bg1"/>
                </a:solidFill>
              </a:rPr>
              <a:t>, y se levantó, y fue al lugar que Dios le </a:t>
            </a:r>
            <a:r>
              <a:rPr lang="es-ES" sz="4000" b="1" dirty="0" smtClean="0">
                <a:solidFill>
                  <a:schemeClr val="bg1"/>
                </a:solidFill>
              </a:rPr>
              <a:t>dijo.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Génesis 22:1-14:</a:t>
            </a:r>
          </a:p>
        </p:txBody>
      </p:sp>
    </p:spTree>
    <p:extLst>
      <p:ext uri="{BB962C8B-B14F-4D97-AF65-F5344CB8AC3E}">
        <p14:creationId xmlns:p14="http://schemas.microsoft.com/office/powerpoint/2010/main" val="22445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1317" y="117693"/>
            <a:ext cx="11005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4 </a:t>
            </a:r>
            <a:r>
              <a:rPr lang="es-ES" sz="4800" b="1" dirty="0">
                <a:solidFill>
                  <a:schemeClr val="bg1"/>
                </a:solidFill>
              </a:rPr>
              <a:t>Al </a:t>
            </a:r>
            <a:r>
              <a:rPr lang="es-ES" sz="4800" b="1" dirty="0">
                <a:solidFill>
                  <a:srgbClr val="FFFF00"/>
                </a:solidFill>
              </a:rPr>
              <a:t>tercer día </a:t>
            </a:r>
            <a:r>
              <a:rPr lang="es-ES" sz="4800" b="1" dirty="0">
                <a:solidFill>
                  <a:schemeClr val="bg1"/>
                </a:solidFill>
              </a:rPr>
              <a:t>alzó Abraham sus ojos, y vio el </a:t>
            </a:r>
            <a:r>
              <a:rPr lang="es-ES" sz="4800" b="1" dirty="0">
                <a:solidFill>
                  <a:srgbClr val="FFFF00"/>
                </a:solidFill>
              </a:rPr>
              <a:t>lugar de lejos</a:t>
            </a:r>
            <a:r>
              <a:rPr lang="es-ES" sz="4800" b="1" dirty="0">
                <a:solidFill>
                  <a:schemeClr val="bg1"/>
                </a:solidFill>
              </a:rPr>
              <a:t>. 5 Entonces dijo Abraham a sus siervos: Esperad aquí con el asno, y yo y el muchacho iremos hasta allí y adoraremos, y </a:t>
            </a:r>
            <a:r>
              <a:rPr lang="es-ES" sz="4800" b="1" dirty="0">
                <a:solidFill>
                  <a:srgbClr val="FFFF00"/>
                </a:solidFill>
              </a:rPr>
              <a:t>volveremos a vosotros</a:t>
            </a:r>
            <a:r>
              <a:rPr lang="es-ES" sz="4800" b="1" dirty="0">
                <a:solidFill>
                  <a:schemeClr val="bg1"/>
                </a:solidFill>
              </a:rPr>
              <a:t>. 6 Y tomó Abraham la </a:t>
            </a:r>
            <a:r>
              <a:rPr lang="es-ES" sz="4800" b="1" dirty="0">
                <a:solidFill>
                  <a:srgbClr val="FFFF00"/>
                </a:solidFill>
              </a:rPr>
              <a:t>leña del holocausto</a:t>
            </a:r>
            <a:r>
              <a:rPr lang="es-ES" sz="4800" b="1" dirty="0">
                <a:solidFill>
                  <a:schemeClr val="bg1"/>
                </a:solidFill>
              </a:rPr>
              <a:t>, y la puso </a:t>
            </a:r>
            <a:r>
              <a:rPr lang="es-ES" sz="4800" b="1" dirty="0">
                <a:solidFill>
                  <a:srgbClr val="FFFF00"/>
                </a:solidFill>
              </a:rPr>
              <a:t>sobre Isaac su hijo</a:t>
            </a:r>
            <a:r>
              <a:rPr lang="es-ES" sz="4800" b="1" dirty="0">
                <a:solidFill>
                  <a:schemeClr val="bg1"/>
                </a:solidFill>
              </a:rPr>
              <a:t>, y él tomó en su mano </a:t>
            </a:r>
            <a:r>
              <a:rPr lang="es-ES" sz="4800" b="1" dirty="0">
                <a:solidFill>
                  <a:srgbClr val="FFFF00"/>
                </a:solidFill>
              </a:rPr>
              <a:t>el fuego y el cuchillo</a:t>
            </a:r>
            <a:r>
              <a:rPr lang="es-ES" sz="4800" b="1" dirty="0">
                <a:solidFill>
                  <a:schemeClr val="bg1"/>
                </a:solidFill>
              </a:rPr>
              <a:t>; y fueron </a:t>
            </a:r>
            <a:r>
              <a:rPr lang="es-ES" sz="4800" b="1" dirty="0">
                <a:solidFill>
                  <a:srgbClr val="FFFF00"/>
                </a:solidFill>
              </a:rPr>
              <a:t>ambos juntos</a:t>
            </a:r>
            <a:r>
              <a:rPr lang="es-ES" sz="48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32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97072" y="315135"/>
            <a:ext cx="110052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7 </a:t>
            </a:r>
            <a:r>
              <a:rPr lang="es-ES" sz="4000" b="1" dirty="0">
                <a:solidFill>
                  <a:schemeClr val="bg1"/>
                </a:solidFill>
              </a:rPr>
              <a:t>Entonces habló Isaac a Abraham su padre, y dijo: </a:t>
            </a:r>
            <a:r>
              <a:rPr lang="es-ES" sz="4000" b="1" dirty="0">
                <a:solidFill>
                  <a:srgbClr val="FFFF00"/>
                </a:solidFill>
              </a:rPr>
              <a:t>Padre mío</a:t>
            </a:r>
            <a:r>
              <a:rPr lang="es-ES" sz="4000" b="1" dirty="0">
                <a:solidFill>
                  <a:schemeClr val="bg1"/>
                </a:solidFill>
              </a:rPr>
              <a:t>. Y él respondió: Heme aquí, </a:t>
            </a:r>
            <a:r>
              <a:rPr lang="es-ES" sz="4000" b="1" dirty="0">
                <a:solidFill>
                  <a:srgbClr val="FFFF00"/>
                </a:solidFill>
              </a:rPr>
              <a:t>mi hijo</a:t>
            </a:r>
            <a:r>
              <a:rPr lang="es-ES" sz="4000" b="1" dirty="0">
                <a:solidFill>
                  <a:schemeClr val="bg1"/>
                </a:solidFill>
              </a:rPr>
              <a:t>. Y él dijo: He aquí el fuego y la leña; mas ¿dónde está el cordero para el </a:t>
            </a:r>
            <a:r>
              <a:rPr lang="es-ES" sz="4000" b="1" dirty="0">
                <a:solidFill>
                  <a:srgbClr val="FFFF00"/>
                </a:solidFill>
              </a:rPr>
              <a:t>holocausto</a:t>
            </a:r>
            <a:r>
              <a:rPr lang="es-ES" sz="4000" b="1" dirty="0">
                <a:solidFill>
                  <a:schemeClr val="bg1"/>
                </a:solidFill>
              </a:rPr>
              <a:t>? 8 Y respondió Abraham: </a:t>
            </a:r>
            <a:r>
              <a:rPr lang="es-ES" sz="4000" b="1" u="sng" dirty="0">
                <a:solidFill>
                  <a:srgbClr val="FFFF00"/>
                </a:solidFill>
              </a:rPr>
              <a:t>Dios se proveerá de cordero </a:t>
            </a:r>
            <a:r>
              <a:rPr lang="es-ES" sz="4000" b="1" dirty="0">
                <a:solidFill>
                  <a:schemeClr val="bg1"/>
                </a:solidFill>
              </a:rPr>
              <a:t>para el </a:t>
            </a:r>
            <a:r>
              <a:rPr lang="es-ES" sz="4000" b="1" dirty="0">
                <a:solidFill>
                  <a:srgbClr val="FFFF00"/>
                </a:solidFill>
              </a:rPr>
              <a:t>holocausto</a:t>
            </a:r>
            <a:r>
              <a:rPr lang="es-ES" sz="4000" b="1" dirty="0">
                <a:solidFill>
                  <a:schemeClr val="bg1"/>
                </a:solidFill>
              </a:rPr>
              <a:t>, hijo mío. E </a:t>
            </a:r>
            <a:r>
              <a:rPr lang="es-ES" sz="4000" b="1" dirty="0">
                <a:solidFill>
                  <a:srgbClr val="FFFF00"/>
                </a:solidFill>
              </a:rPr>
              <a:t>iban juntos</a:t>
            </a:r>
            <a:r>
              <a:rPr lang="es-ES" sz="4000" b="1" dirty="0">
                <a:solidFill>
                  <a:schemeClr val="bg1"/>
                </a:solidFill>
              </a:rPr>
              <a:t>. 9 Y cuando llegaron al lugar que Dios le había dicho, edificó allí Abraham </a:t>
            </a:r>
            <a:r>
              <a:rPr lang="es-ES" sz="4000" b="1" dirty="0">
                <a:solidFill>
                  <a:srgbClr val="FFFF00"/>
                </a:solidFill>
              </a:rPr>
              <a:t>un altar</a:t>
            </a:r>
            <a:r>
              <a:rPr lang="es-ES" sz="4000" b="1" dirty="0">
                <a:solidFill>
                  <a:schemeClr val="bg1"/>
                </a:solidFill>
              </a:rPr>
              <a:t>, y compuso la leña, y </a:t>
            </a:r>
            <a:r>
              <a:rPr lang="es-ES" sz="4000" b="1" dirty="0">
                <a:solidFill>
                  <a:srgbClr val="FFFF00"/>
                </a:solidFill>
              </a:rPr>
              <a:t>ató a Isaac su hijo</a:t>
            </a:r>
            <a:r>
              <a:rPr lang="es-ES" sz="4000" b="1" dirty="0">
                <a:solidFill>
                  <a:schemeClr val="bg1"/>
                </a:solidFill>
              </a:rPr>
              <a:t>, y lo puso en el altar sobre la </a:t>
            </a:r>
            <a:r>
              <a:rPr lang="es-ES" sz="4000" b="1" dirty="0" smtClean="0">
                <a:solidFill>
                  <a:schemeClr val="bg1"/>
                </a:solidFill>
              </a:rPr>
              <a:t>leña.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1820" y="117693"/>
            <a:ext cx="11005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10 </a:t>
            </a:r>
            <a:r>
              <a:rPr lang="es-ES" sz="4800" b="1" dirty="0">
                <a:solidFill>
                  <a:schemeClr val="bg1"/>
                </a:solidFill>
              </a:rPr>
              <a:t>Y extendió Abraham su mano y tomó el cuchillo </a:t>
            </a:r>
            <a:r>
              <a:rPr lang="es-ES" sz="4800" b="1" dirty="0">
                <a:solidFill>
                  <a:srgbClr val="FFFF00"/>
                </a:solidFill>
              </a:rPr>
              <a:t>para degollar a su hijo</a:t>
            </a:r>
            <a:r>
              <a:rPr lang="es-ES" sz="4800" b="1" dirty="0">
                <a:solidFill>
                  <a:schemeClr val="bg1"/>
                </a:solidFill>
              </a:rPr>
              <a:t>. 11 Entonces el ángel de Jehová le dio voces desde el cielo, y dijo: Abraham, Abraham. Y él respondió: Heme aquí. 12 Y dijo: No extiendas tu mano sobre el muchacho, ni le hagas nada; porque ya conozco que temes a Dios, por cuanto no me rehusaste </a:t>
            </a:r>
            <a:r>
              <a:rPr lang="es-ES" sz="4800" b="1" dirty="0">
                <a:solidFill>
                  <a:srgbClr val="FFFF00"/>
                </a:solidFill>
              </a:rPr>
              <a:t>tu hijo, tu único</a:t>
            </a:r>
            <a:r>
              <a:rPr lang="es-ES" sz="48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45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97072" y="315135"/>
            <a:ext cx="110052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13 </a:t>
            </a:r>
            <a:r>
              <a:rPr lang="es-ES" sz="4800" b="1" dirty="0">
                <a:solidFill>
                  <a:schemeClr val="bg1"/>
                </a:solidFill>
              </a:rPr>
              <a:t>Entonces alzó Abraham sus ojos y miró, y he aquí a sus espaldas </a:t>
            </a:r>
            <a:r>
              <a:rPr lang="es-ES" sz="4800" b="1" dirty="0">
                <a:solidFill>
                  <a:srgbClr val="FFFF00"/>
                </a:solidFill>
              </a:rPr>
              <a:t>un carnero </a:t>
            </a:r>
            <a:r>
              <a:rPr lang="es-ES" sz="4800" b="1" dirty="0">
                <a:solidFill>
                  <a:schemeClr val="bg1"/>
                </a:solidFill>
              </a:rPr>
              <a:t>trabado en un zarzal por sus cuernos; y fue Abraham y </a:t>
            </a:r>
            <a:r>
              <a:rPr lang="es-ES" sz="4800" b="1" dirty="0">
                <a:solidFill>
                  <a:srgbClr val="FFFF00"/>
                </a:solidFill>
              </a:rPr>
              <a:t>tomó el carnero</a:t>
            </a:r>
            <a:r>
              <a:rPr lang="es-ES" sz="4800" b="1" dirty="0">
                <a:solidFill>
                  <a:schemeClr val="bg1"/>
                </a:solidFill>
              </a:rPr>
              <a:t>, y </a:t>
            </a:r>
            <a:r>
              <a:rPr lang="es-ES" sz="4800" b="1" dirty="0">
                <a:solidFill>
                  <a:srgbClr val="FFFF00"/>
                </a:solidFill>
              </a:rPr>
              <a:t>lo ofreció en holocausto </a:t>
            </a:r>
            <a:r>
              <a:rPr lang="es-ES" sz="4800" b="1" u="sng" dirty="0">
                <a:solidFill>
                  <a:srgbClr val="FFFF00"/>
                </a:solidFill>
              </a:rPr>
              <a:t>en lugar de su hijo</a:t>
            </a:r>
            <a:r>
              <a:rPr lang="es-ES" sz="4800" b="1" dirty="0">
                <a:solidFill>
                  <a:schemeClr val="bg1"/>
                </a:solidFill>
              </a:rPr>
              <a:t>. 14 Y llamó Abraham el nombre de aquel lugar, </a:t>
            </a:r>
            <a:r>
              <a:rPr lang="es-ES" sz="4800" b="1" dirty="0">
                <a:solidFill>
                  <a:srgbClr val="FFFF00"/>
                </a:solidFill>
              </a:rPr>
              <a:t>Jehová proveerá</a:t>
            </a:r>
            <a:r>
              <a:rPr lang="es-ES" sz="4800" b="1" dirty="0">
                <a:solidFill>
                  <a:schemeClr val="bg1"/>
                </a:solidFill>
              </a:rPr>
              <a:t>. tanto se dice hoy: </a:t>
            </a:r>
            <a:r>
              <a:rPr lang="es-ES" sz="4800" b="1" dirty="0">
                <a:solidFill>
                  <a:srgbClr val="FFFF00"/>
                </a:solidFill>
              </a:rPr>
              <a:t>En el monte de Jehová será provisto</a:t>
            </a:r>
            <a:r>
              <a:rPr lang="es-ES" sz="4800" b="1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330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4A5B7C5-2780-4378-9D3F-38AA7CE21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4693919" cy="685476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24AC44D-1EA4-45A9-830F-60F7EDB2EEE3}"/>
              </a:ext>
            </a:extLst>
          </p:cNvPr>
          <p:cNvSpPr/>
          <p:nvPr/>
        </p:nvSpPr>
        <p:spPr>
          <a:xfrm>
            <a:off x="0" y="3239"/>
            <a:ext cx="5800299" cy="68547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388BAA-4D52-4A51-8EFF-ADFF3D9FBF8B}"/>
              </a:ext>
            </a:extLst>
          </p:cNvPr>
          <p:cNvSpPr txBox="1"/>
          <p:nvPr/>
        </p:nvSpPr>
        <p:spPr>
          <a:xfrm>
            <a:off x="136478" y="611224"/>
            <a:ext cx="53089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¿Quieres reclamar para ti el pago que hizo Jesús para librarnos de la muerte eterna?</a:t>
            </a:r>
            <a:endParaRPr lang="es-US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298" y="0"/>
            <a:ext cx="63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ira de Dios y las plagas</a:t>
            </a:r>
          </a:p>
        </p:txBody>
      </p:sp>
    </p:spTree>
    <p:extLst>
      <p:ext uri="{BB962C8B-B14F-4D97-AF65-F5344CB8AC3E}">
        <p14:creationId xmlns:p14="http://schemas.microsoft.com/office/powerpoint/2010/main" val="22447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70154" y="777591"/>
            <a:ext cx="10255447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El libro de Apocalipsis nos dice que el </a:t>
            </a:r>
            <a:r>
              <a:rPr lang="es-ES" sz="5400" b="1" dirty="0">
                <a:solidFill>
                  <a:srgbClr val="C00000"/>
                </a:solidFill>
              </a:rPr>
              <a:t>vino de la ira </a:t>
            </a:r>
            <a:r>
              <a:rPr lang="es-ES" sz="5400" b="1" dirty="0">
                <a:solidFill>
                  <a:srgbClr val="002060"/>
                </a:solidFill>
              </a:rPr>
              <a:t>de Dios que recaerá sobre los impíos </a:t>
            </a:r>
            <a:r>
              <a:rPr lang="es-ES" sz="5400" b="1" dirty="0">
                <a:solidFill>
                  <a:srgbClr val="C00000"/>
                </a:solidFill>
              </a:rPr>
              <a:t>sin mezcla </a:t>
            </a:r>
            <a:r>
              <a:rPr lang="es-ES" sz="5400" b="1" dirty="0">
                <a:solidFill>
                  <a:srgbClr val="002060"/>
                </a:solidFill>
              </a:rPr>
              <a:t>de misericordia comienza con el derramamiento de las </a:t>
            </a:r>
            <a:r>
              <a:rPr lang="es-ES" sz="5400" b="1" dirty="0">
                <a:solidFill>
                  <a:srgbClr val="C00000"/>
                </a:solidFill>
              </a:rPr>
              <a:t>siete postreras plagas</a:t>
            </a:r>
            <a:r>
              <a:rPr lang="es-ES" sz="5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99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cion 01-Mensaje de los 3 angeles" id="{E36B23E9-E561-41C0-A577-9B93B8962885}" vid="{5F957260-1CFC-4283-8A3F-25F00EE8906C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mensaje tres angeles</Template>
  <TotalTime>17077</TotalTime>
  <Words>4645</Words>
  <Application>Microsoft Office PowerPoint</Application>
  <PresentationFormat>Panorámica</PresentationFormat>
  <Paragraphs>173</Paragraphs>
  <Slides>79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79</vt:i4>
      </vt:variant>
    </vt:vector>
  </HeadingPairs>
  <TitlesOfParts>
    <vt:vector size="90" baseType="lpstr">
      <vt:lpstr>Arial</vt:lpstr>
      <vt:lpstr>Arial Black</vt:lpstr>
      <vt:lpstr>Baskerville Old Face</vt:lpstr>
      <vt:lpstr>Bauhaus 93</vt:lpstr>
      <vt:lpstr>Berlin Sans FB Demi</vt:lpstr>
      <vt:lpstr>Calibri</vt:lpstr>
      <vt:lpstr>Calibri Light</vt:lpstr>
      <vt:lpstr>Cascadia Code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 Arroyo</dc:creator>
  <cp:lastModifiedBy>Ulises Aguero Arroyo</cp:lastModifiedBy>
  <cp:revision>885</cp:revision>
  <dcterms:created xsi:type="dcterms:W3CDTF">2022-04-02T22:48:54Z</dcterms:created>
  <dcterms:modified xsi:type="dcterms:W3CDTF">2023-02-07T02:42:37Z</dcterms:modified>
</cp:coreProperties>
</file>