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4" r:id="rId4"/>
    <p:sldId id="260" r:id="rId5"/>
    <p:sldId id="26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7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75" r:id="rId29"/>
    <p:sldId id="319" r:id="rId30"/>
    <p:sldId id="320" r:id="rId31"/>
    <p:sldId id="322" r:id="rId32"/>
    <p:sldId id="323" r:id="rId33"/>
    <p:sldId id="324" r:id="rId34"/>
    <p:sldId id="321" r:id="rId35"/>
    <p:sldId id="325" r:id="rId36"/>
    <p:sldId id="326" r:id="rId37"/>
    <p:sldId id="327" r:id="rId38"/>
    <p:sldId id="328" r:id="rId39"/>
    <p:sldId id="329" r:id="rId40"/>
    <p:sldId id="331" r:id="rId41"/>
    <p:sldId id="332" r:id="rId42"/>
    <p:sldId id="333" r:id="rId43"/>
    <p:sldId id="334" r:id="rId44"/>
    <p:sldId id="335" r:id="rId45"/>
    <p:sldId id="336" r:id="rId46"/>
    <p:sldId id="338" r:id="rId47"/>
    <p:sldId id="337" r:id="rId48"/>
    <p:sldId id="376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77" r:id="rId58"/>
    <p:sldId id="347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  <p:sldId id="362" r:id="rId73"/>
    <p:sldId id="361" r:id="rId74"/>
    <p:sldId id="363" r:id="rId75"/>
    <p:sldId id="364" r:id="rId76"/>
    <p:sldId id="365" r:id="rId77"/>
    <p:sldId id="366" r:id="rId78"/>
    <p:sldId id="378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296" r:id="rId88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62"/>
    <a:srgbClr val="7B3874"/>
    <a:srgbClr val="649C56"/>
    <a:srgbClr val="AC0C45"/>
    <a:srgbClr val="451F41"/>
    <a:srgbClr val="A0A9A7"/>
    <a:srgbClr val="CB6A86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9/4/2022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01 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1087312" y="3372794"/>
            <a:ext cx="5108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</a:t>
            </a:r>
            <a:r>
              <a:rPr lang="es-D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verdades en cuanto a Apocalipsis 14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0792" y="1040414"/>
            <a:ext cx="1098299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Cuáles son los mandamientos de Dios?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el testimonio de Jesucristo?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la fe de Jesús?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Quiénes son los 144,000 y cuando vivirán sobre la tierra?</a:t>
            </a:r>
          </a:p>
        </p:txBody>
      </p:sp>
    </p:spTree>
    <p:extLst>
      <p:ext uri="{BB962C8B-B14F-4D97-AF65-F5344CB8AC3E}">
        <p14:creationId xmlns:p14="http://schemas.microsoft.com/office/powerpoint/2010/main" val="189751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#1</a:t>
            </a:r>
          </a:p>
        </p:txBody>
      </p:sp>
    </p:spTree>
    <p:extLst>
      <p:ext uri="{BB962C8B-B14F-4D97-AF65-F5344CB8AC3E}">
        <p14:creationId xmlns:p14="http://schemas.microsoft.com/office/powerpoint/2010/main" val="295335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87104" y="891756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palabra griega ‘ángel’ significa ‘mensajero’. No hemos de esperar que ángeles </a:t>
            </a:r>
            <a:r>
              <a:rPr lang="es-ES" sz="4800" b="1" dirty="0" smtClean="0">
                <a:solidFill>
                  <a:srgbClr val="002060"/>
                </a:solidFill>
              </a:rPr>
              <a:t>literales vuelen </a:t>
            </a:r>
            <a:r>
              <a:rPr lang="es-ES" sz="4800" b="1" dirty="0">
                <a:solidFill>
                  <a:srgbClr val="002060"/>
                </a:solidFill>
              </a:rPr>
              <a:t>por en medio del cielo proclamando los mensajes. Más bien, los ángeles ayudan a los </a:t>
            </a:r>
            <a:r>
              <a:rPr lang="es-ES" sz="4800" b="1" dirty="0" smtClean="0">
                <a:solidFill>
                  <a:srgbClr val="002060"/>
                </a:solidFill>
              </a:rPr>
              <a:t>seres </a:t>
            </a:r>
            <a:r>
              <a:rPr lang="es-ES" sz="4800" b="1" dirty="0">
                <a:solidFill>
                  <a:srgbClr val="002060"/>
                </a:solidFill>
              </a:rPr>
              <a:t>humanos a proclamar los mensajes en todo el mundo. </a:t>
            </a:r>
          </a:p>
        </p:txBody>
      </p:sp>
    </p:spTree>
    <p:extLst>
      <p:ext uri="{BB962C8B-B14F-4D97-AF65-F5344CB8AC3E}">
        <p14:creationId xmlns:p14="http://schemas.microsoft.com/office/powerpoint/2010/main" val="129772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06400" y="1276762"/>
            <a:ext cx="109292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Padre le da el mensaje a Jesús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Jesús </a:t>
            </a:r>
            <a:r>
              <a:rPr lang="es-ES" sz="4400" b="1" dirty="0">
                <a:solidFill>
                  <a:schemeClr val="bg1"/>
                </a:solidFill>
              </a:rPr>
              <a:t>se lo da al Espíritu Santo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Espíritu Santo se lo da al ángel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ángel se lo da a Juan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Juan </a:t>
            </a:r>
            <a:r>
              <a:rPr lang="es-ES" sz="4400" b="1" dirty="0">
                <a:solidFill>
                  <a:schemeClr val="bg1"/>
                </a:solidFill>
              </a:rPr>
              <a:t>lo envía a las siete iglesias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chemeClr val="bg1"/>
                </a:solidFill>
              </a:rPr>
              <a:t>Las </a:t>
            </a:r>
            <a:r>
              <a:rPr lang="es-ES" sz="4400" b="1" dirty="0">
                <a:solidFill>
                  <a:schemeClr val="bg1"/>
                </a:solidFill>
              </a:rPr>
              <a:t>Iglesias deben proclamar el mensaje al mundo.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48195" y="478644"/>
            <a:ext cx="1170431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Dios tiene una cadena de mando:</a:t>
            </a:r>
            <a:endParaRPr lang="es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3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7378" y="961202"/>
            <a:ext cx="109292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“La revelación de </a:t>
            </a:r>
            <a:r>
              <a:rPr lang="es-ES" sz="4400" b="1" dirty="0">
                <a:solidFill>
                  <a:srgbClr val="FFFF00"/>
                </a:solidFill>
              </a:rPr>
              <a:t>Jesucristo</a:t>
            </a:r>
            <a:r>
              <a:rPr lang="es-ES" sz="4400" b="1" dirty="0">
                <a:solidFill>
                  <a:schemeClr val="bg1"/>
                </a:solidFill>
              </a:rPr>
              <a:t>, que </a:t>
            </a:r>
            <a:r>
              <a:rPr lang="es-ES" sz="4400" b="1" dirty="0">
                <a:solidFill>
                  <a:srgbClr val="FFFF00"/>
                </a:solidFill>
              </a:rPr>
              <a:t>Dios le dio</a:t>
            </a:r>
            <a:r>
              <a:rPr lang="es-ES" sz="4400" b="1" dirty="0">
                <a:solidFill>
                  <a:schemeClr val="bg1"/>
                </a:solidFill>
              </a:rPr>
              <a:t>, para manifestar a sus siervos las cosas que deben </a:t>
            </a:r>
            <a:r>
              <a:rPr lang="es-ES" sz="4400" b="1" dirty="0" smtClean="0">
                <a:solidFill>
                  <a:schemeClr val="bg1"/>
                </a:solidFill>
              </a:rPr>
              <a:t>suceder </a:t>
            </a:r>
            <a:r>
              <a:rPr lang="es-ES" sz="4400" b="1" dirty="0">
                <a:solidFill>
                  <a:schemeClr val="bg1"/>
                </a:solidFill>
              </a:rPr>
              <a:t>pronto; y la declaró [</a:t>
            </a:r>
            <a:r>
              <a:rPr lang="es-ES" sz="4400" b="1" dirty="0">
                <a:solidFill>
                  <a:srgbClr val="FFFF00"/>
                </a:solidFill>
              </a:rPr>
              <a:t>2:7 por medio del Espíritu Santo</a:t>
            </a:r>
            <a:r>
              <a:rPr lang="es-ES" sz="4400" b="1" dirty="0">
                <a:solidFill>
                  <a:schemeClr val="bg1"/>
                </a:solidFill>
              </a:rPr>
              <a:t>] enviándola por medio de </a:t>
            </a:r>
            <a:r>
              <a:rPr lang="es-ES" sz="4400" b="1" dirty="0">
                <a:solidFill>
                  <a:srgbClr val="FFFF00"/>
                </a:solidFill>
              </a:rPr>
              <a:t>su </a:t>
            </a:r>
            <a:r>
              <a:rPr lang="es-ES" sz="4400" b="1" dirty="0" smtClean="0">
                <a:solidFill>
                  <a:srgbClr val="FFFF00"/>
                </a:solidFill>
              </a:rPr>
              <a:t>ángel </a:t>
            </a:r>
            <a:r>
              <a:rPr lang="es-ES" sz="4400" b="1" dirty="0">
                <a:solidFill>
                  <a:schemeClr val="bg1"/>
                </a:solidFill>
              </a:rPr>
              <a:t>a su </a:t>
            </a:r>
            <a:r>
              <a:rPr lang="es-ES" sz="4400" b="1" dirty="0">
                <a:solidFill>
                  <a:srgbClr val="FFFF00"/>
                </a:solidFill>
              </a:rPr>
              <a:t>siervo Juan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  <a:r>
              <a:rPr lang="es-ES" sz="4400" b="1" dirty="0" smtClean="0">
                <a:solidFill>
                  <a:srgbClr val="FF0000"/>
                </a:solidFill>
              </a:rPr>
              <a:t>2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que ha dado testimonio de la palabra de Dios, y del testimonio de </a:t>
            </a:r>
            <a:r>
              <a:rPr lang="es-ES" sz="4400" b="1" dirty="0" smtClean="0">
                <a:solidFill>
                  <a:schemeClr val="bg1"/>
                </a:solidFill>
              </a:rPr>
              <a:t>Jesucristo</a:t>
            </a:r>
            <a:r>
              <a:rPr lang="es-ES" sz="4400" b="1" dirty="0">
                <a:solidFill>
                  <a:schemeClr val="bg1"/>
                </a:solidFill>
              </a:rPr>
              <a:t>, y de todas las cosas que ha visto.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1: 1-4 </a:t>
            </a:r>
            <a:r>
              <a:rPr lang="es-E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 CADENA DE MANDO</a:t>
            </a:r>
            <a:endParaRPr lang="es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7378" y="961202"/>
            <a:ext cx="109292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3</a:t>
            </a:r>
            <a:r>
              <a:rPr lang="es-ES" sz="4400" b="1" dirty="0" smtClean="0">
                <a:solidFill>
                  <a:schemeClr val="bg1"/>
                </a:solidFill>
              </a:rPr>
              <a:t> Bienaventurado </a:t>
            </a:r>
            <a:r>
              <a:rPr lang="es-ES" sz="4400" b="1" dirty="0">
                <a:solidFill>
                  <a:schemeClr val="bg1"/>
                </a:solidFill>
              </a:rPr>
              <a:t>el que lee, y los que oyen las </a:t>
            </a:r>
            <a:r>
              <a:rPr lang="es-ES" sz="4400" b="1" dirty="0" smtClean="0">
                <a:solidFill>
                  <a:schemeClr val="bg1"/>
                </a:solidFill>
              </a:rPr>
              <a:t>palabras </a:t>
            </a:r>
            <a:r>
              <a:rPr lang="es-ES" sz="4400" b="1" dirty="0">
                <a:solidFill>
                  <a:schemeClr val="bg1"/>
                </a:solidFill>
              </a:rPr>
              <a:t>de esta profecía, y guardan las cosas en ella escritas; porque el tiempo está cerca. </a:t>
            </a:r>
            <a:r>
              <a:rPr lang="es-ES" sz="4400" b="1" dirty="0" smtClean="0">
                <a:solidFill>
                  <a:srgbClr val="FF0000"/>
                </a:solidFill>
              </a:rPr>
              <a:t>4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Juan, </a:t>
            </a:r>
            <a:r>
              <a:rPr lang="es-ES" sz="4400" b="1" dirty="0">
                <a:solidFill>
                  <a:srgbClr val="FFFF00"/>
                </a:solidFill>
              </a:rPr>
              <a:t>a las siete iglesias </a:t>
            </a:r>
            <a:r>
              <a:rPr lang="es-ES" sz="4400" b="1" dirty="0">
                <a:solidFill>
                  <a:schemeClr val="bg1"/>
                </a:solidFill>
              </a:rPr>
              <a:t>que están en Asia: Gracia y paz a vosotros, del que es y que era y que </a:t>
            </a:r>
            <a:r>
              <a:rPr lang="es-ES" sz="4400" b="1" dirty="0" smtClean="0">
                <a:solidFill>
                  <a:schemeClr val="bg1"/>
                </a:solidFill>
              </a:rPr>
              <a:t>ha </a:t>
            </a:r>
            <a:r>
              <a:rPr lang="es-ES" sz="4400" b="1" dirty="0">
                <a:solidFill>
                  <a:schemeClr val="bg1"/>
                </a:solidFill>
              </a:rPr>
              <a:t>de venir, y de los siete espíritus que están delante de su trono.”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1: 1-4 </a:t>
            </a:r>
            <a:r>
              <a:rPr lang="es-E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 CADENA DE MANDO</a:t>
            </a:r>
            <a:endParaRPr lang="es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6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0179" y="368502"/>
            <a:ext cx="1083907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nuevo testamento a veces se refiere a los seres humanos como ángeles pues llevan el 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mensaje de Dios al mundo: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err="1" smtClean="0">
                <a:solidFill>
                  <a:srgbClr val="FF0000"/>
                </a:solidFill>
              </a:rPr>
              <a:t>Epafrodito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(Filipenses 2:25)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Juan </a:t>
            </a:r>
            <a:r>
              <a:rPr lang="es-ES" sz="4400" b="1" dirty="0">
                <a:solidFill>
                  <a:srgbClr val="FF0000"/>
                </a:solidFill>
              </a:rPr>
              <a:t>el Bautista </a:t>
            </a:r>
            <a:r>
              <a:rPr lang="es-ES" sz="4400" b="1" dirty="0">
                <a:solidFill>
                  <a:srgbClr val="002060"/>
                </a:solidFill>
              </a:rPr>
              <a:t>(Mateo 11:10)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002060"/>
                </a:solidFill>
              </a:rPr>
              <a:t>mensajeros enviados </a:t>
            </a:r>
            <a:r>
              <a:rPr lang="es-ES" sz="4400" b="1" dirty="0">
                <a:solidFill>
                  <a:srgbClr val="FF0000"/>
                </a:solidFill>
              </a:rPr>
              <a:t>a Juan </a:t>
            </a:r>
            <a:r>
              <a:rPr lang="es-ES" sz="4400" b="1" dirty="0">
                <a:solidFill>
                  <a:srgbClr val="002060"/>
                </a:solidFill>
              </a:rPr>
              <a:t>(Lucas 7:24)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FF0000"/>
                </a:solidFill>
              </a:rPr>
              <a:t>espías</a:t>
            </a:r>
            <a:r>
              <a:rPr lang="es-ES" sz="4400" b="1" dirty="0">
                <a:solidFill>
                  <a:srgbClr val="002060"/>
                </a:solidFill>
              </a:rPr>
              <a:t> que visitaron la ciudad de </a:t>
            </a:r>
            <a:r>
              <a:rPr lang="es-ES" sz="4400" b="1" dirty="0">
                <a:solidFill>
                  <a:srgbClr val="FF0000"/>
                </a:solidFill>
              </a:rPr>
              <a:t>Jericó</a:t>
            </a:r>
            <a:r>
              <a:rPr lang="es-ES" sz="4400" b="1" dirty="0">
                <a:solidFill>
                  <a:srgbClr val="002060"/>
                </a:solidFill>
              </a:rPr>
              <a:t> (Santiago 2:25</a:t>
            </a:r>
            <a:r>
              <a:rPr lang="es-ES" sz="4400" b="1" dirty="0" smtClean="0">
                <a:solidFill>
                  <a:srgbClr val="002060"/>
                </a:solidFill>
              </a:rPr>
              <a:t>)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9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84357" y="796222"/>
            <a:ext cx="10003520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apóstol </a:t>
            </a:r>
            <a:r>
              <a:rPr lang="es-ES" sz="4400" b="1" dirty="0">
                <a:solidFill>
                  <a:srgbClr val="FF0000"/>
                </a:solidFill>
              </a:rPr>
              <a:t>Pablo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 smtClean="0">
                <a:solidFill>
                  <a:srgbClr val="002060"/>
                </a:solidFill>
              </a:rPr>
              <a:t>(Gálatas </a:t>
            </a:r>
            <a:r>
              <a:rPr lang="es-ES" sz="4400" b="1" dirty="0">
                <a:solidFill>
                  <a:srgbClr val="002060"/>
                </a:solidFill>
              </a:rPr>
              <a:t>4:14)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Esteban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(Hechos 6:15</a:t>
            </a:r>
            <a:r>
              <a:rPr lang="es-ES" sz="44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endParaRPr lang="es-ES" sz="44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Dios </a:t>
            </a:r>
            <a:r>
              <a:rPr lang="es-ES" sz="4400" b="1" dirty="0">
                <a:solidFill>
                  <a:srgbClr val="002060"/>
                </a:solidFill>
              </a:rPr>
              <a:t>no les ha encomendado a los ángeles la tarea de predicar el evangelio sino a los seres </a:t>
            </a:r>
            <a:r>
              <a:rPr lang="es-ES" sz="4400" b="1" dirty="0" smtClean="0">
                <a:solidFill>
                  <a:srgbClr val="002060"/>
                </a:solidFill>
              </a:rPr>
              <a:t>humanos</a:t>
            </a:r>
            <a:r>
              <a:rPr lang="es-ES" sz="4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20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7377" y="961202"/>
            <a:ext cx="113387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Jesús se acercó y les habló diciendo: Toda potestad me es dada en el cielo y en la tierra. </a:t>
            </a:r>
            <a:r>
              <a:rPr lang="es-ES" sz="4400" b="1" dirty="0">
                <a:solidFill>
                  <a:srgbClr val="FF0000"/>
                </a:solidFill>
              </a:rPr>
              <a:t>19</a:t>
            </a:r>
            <a:r>
              <a:rPr lang="es-ES" sz="4400" b="1" dirty="0">
                <a:solidFill>
                  <a:schemeClr val="bg1"/>
                </a:solidFill>
              </a:rPr>
              <a:t> Por </a:t>
            </a:r>
            <a:r>
              <a:rPr lang="es-ES" sz="4400" b="1" dirty="0" smtClean="0">
                <a:solidFill>
                  <a:schemeClr val="bg1"/>
                </a:solidFill>
              </a:rPr>
              <a:t>tanto</a:t>
            </a:r>
            <a:r>
              <a:rPr lang="es-ES" sz="4400" b="1" dirty="0">
                <a:solidFill>
                  <a:schemeClr val="bg1"/>
                </a:solidFill>
              </a:rPr>
              <a:t>, id, y haced discípulos a todas las naciones, bautizándolos en el nombre del Padre, y del </a:t>
            </a:r>
            <a:r>
              <a:rPr lang="es-ES" sz="4400" b="1" dirty="0" smtClean="0">
                <a:solidFill>
                  <a:schemeClr val="bg1"/>
                </a:solidFill>
              </a:rPr>
              <a:t>Hijo</a:t>
            </a:r>
            <a:r>
              <a:rPr lang="es-ES" sz="4400" b="1" dirty="0">
                <a:solidFill>
                  <a:schemeClr val="bg1"/>
                </a:solidFill>
              </a:rPr>
              <a:t>, y del Espíritu Santo; </a:t>
            </a:r>
            <a:r>
              <a:rPr lang="es-ES" sz="4400" b="1" dirty="0">
                <a:solidFill>
                  <a:srgbClr val="FF0000"/>
                </a:solidFill>
              </a:rPr>
              <a:t>20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enseñándoles</a:t>
            </a:r>
            <a:r>
              <a:rPr lang="es-ES" sz="4400" b="1" dirty="0">
                <a:solidFill>
                  <a:schemeClr val="bg1"/>
                </a:solidFill>
              </a:rPr>
              <a:t> que guarden todas las cosas que os he mandado; y </a:t>
            </a:r>
            <a:r>
              <a:rPr lang="es-ES" sz="4400" b="1" dirty="0" smtClean="0">
                <a:solidFill>
                  <a:schemeClr val="bg1"/>
                </a:solidFill>
              </a:rPr>
              <a:t>he </a:t>
            </a:r>
            <a:r>
              <a:rPr lang="es-ES" sz="4400" b="1" dirty="0">
                <a:solidFill>
                  <a:schemeClr val="bg1"/>
                </a:solidFill>
              </a:rPr>
              <a:t>aquí yo estoy con vosotros todos los días, hasta el fin del </a:t>
            </a:r>
            <a:r>
              <a:rPr lang="es-ES" sz="4400" b="1" dirty="0" smtClean="0">
                <a:solidFill>
                  <a:schemeClr val="bg1"/>
                </a:solidFill>
              </a:rPr>
              <a:t>Mundo</a:t>
            </a:r>
            <a:r>
              <a:rPr lang="es-ES" sz="4400" b="1" dirty="0">
                <a:solidFill>
                  <a:schemeClr val="bg1"/>
                </a:solidFill>
              </a:rPr>
              <a:t>. Amén.”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93604" y="128688"/>
            <a:ext cx="1170431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Mateo 28:18-20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7377" y="961202"/>
            <a:ext cx="11338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pero recibiréis poder, cuando haya venido sobre vosotros el Espíritu Santo, y </a:t>
            </a:r>
            <a:r>
              <a:rPr lang="es-ES" sz="5400" b="1" dirty="0">
                <a:solidFill>
                  <a:srgbClr val="FFFF00"/>
                </a:solidFill>
              </a:rPr>
              <a:t>me seréis </a:t>
            </a:r>
            <a:r>
              <a:rPr lang="es-ES" sz="5400" b="1" dirty="0" smtClean="0">
                <a:solidFill>
                  <a:srgbClr val="FFFF00"/>
                </a:solidFill>
              </a:rPr>
              <a:t>testigos </a:t>
            </a:r>
            <a:r>
              <a:rPr lang="es-ES" sz="5400" b="1" dirty="0">
                <a:solidFill>
                  <a:schemeClr val="bg1"/>
                </a:solidFill>
              </a:rPr>
              <a:t>en Jerusalén, en toda Judea, en Samaria, y hasta lo último de la tierra.”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93604" y="128688"/>
            <a:ext cx="1170431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Hechos 1:8:</a:t>
            </a:r>
          </a:p>
        </p:txBody>
      </p:sp>
    </p:spTree>
    <p:extLst>
      <p:ext uri="{BB962C8B-B14F-4D97-AF65-F5344CB8AC3E}">
        <p14:creationId xmlns:p14="http://schemas.microsoft.com/office/powerpoint/2010/main" val="387063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28211" y="830167"/>
            <a:ext cx="1041625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Aun cuando Dios le ha encomendado la predicación del evangelio a los seres </a:t>
            </a:r>
            <a:r>
              <a:rPr lang="es-ES" sz="4800" b="1" dirty="0" smtClean="0">
                <a:solidFill>
                  <a:srgbClr val="002060"/>
                </a:solidFill>
              </a:rPr>
              <a:t>humanos, </a:t>
            </a:r>
            <a:r>
              <a:rPr lang="es-ES" sz="4800" b="1" dirty="0">
                <a:solidFill>
                  <a:srgbClr val="002060"/>
                </a:solidFill>
              </a:rPr>
              <a:t>los </a:t>
            </a:r>
            <a:r>
              <a:rPr lang="es-ES" sz="4800" b="1" dirty="0" smtClean="0">
                <a:solidFill>
                  <a:srgbClr val="002060"/>
                </a:solidFill>
              </a:rPr>
              <a:t>ángeles </a:t>
            </a:r>
            <a:r>
              <a:rPr lang="es-ES" sz="4800" b="1" dirty="0">
                <a:solidFill>
                  <a:srgbClr val="002060"/>
                </a:solidFill>
              </a:rPr>
              <a:t>les ayudan a cumplir la tarea. En Hechos 8:26 fue un ángel quien puso a Felipe en </a:t>
            </a:r>
            <a:r>
              <a:rPr lang="es-ES" sz="4800" b="1" dirty="0" smtClean="0">
                <a:solidFill>
                  <a:srgbClr val="002060"/>
                </a:solidFill>
              </a:rPr>
              <a:t>contacto </a:t>
            </a:r>
            <a:r>
              <a:rPr lang="es-ES" sz="4800" b="1" dirty="0">
                <a:solidFill>
                  <a:srgbClr val="002060"/>
                </a:solidFill>
              </a:rPr>
              <a:t>con el etíope y en Hechos 10:3 un ángel puso a Pedro en contacto con Cornelio. </a:t>
            </a:r>
          </a:p>
        </p:txBody>
      </p:sp>
    </p:spTree>
    <p:extLst>
      <p:ext uri="{BB962C8B-B14F-4D97-AF65-F5344CB8AC3E}">
        <p14:creationId xmlns:p14="http://schemas.microsoft.com/office/powerpoint/2010/main" val="204324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#2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4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87104" y="891756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tres ángeles </a:t>
            </a:r>
            <a:r>
              <a:rPr lang="es-ES" sz="4800" b="1" dirty="0">
                <a:solidFill>
                  <a:srgbClr val="FF0000"/>
                </a:solidFill>
              </a:rPr>
              <a:t>vuelan</a:t>
            </a:r>
            <a:r>
              <a:rPr lang="es-ES" sz="4800" b="1" dirty="0">
                <a:solidFill>
                  <a:srgbClr val="002060"/>
                </a:solidFill>
              </a:rPr>
              <a:t> en medio del </a:t>
            </a:r>
            <a:r>
              <a:rPr lang="es-ES" sz="4800" b="1" dirty="0" smtClean="0">
                <a:solidFill>
                  <a:srgbClr val="002060"/>
                </a:solidFill>
              </a:rPr>
              <a:t>cielo, lo cual significa </a:t>
            </a:r>
            <a:r>
              <a:rPr lang="es-ES" sz="4800" b="1" dirty="0">
                <a:solidFill>
                  <a:srgbClr val="002060"/>
                </a:solidFill>
              </a:rPr>
              <a:t>que el mensaje es de </a:t>
            </a:r>
            <a:r>
              <a:rPr lang="es-ES" sz="4800" b="1" dirty="0">
                <a:solidFill>
                  <a:srgbClr val="FF0000"/>
                </a:solidFill>
              </a:rPr>
              <a:t>origen celestial</a:t>
            </a:r>
            <a:r>
              <a:rPr lang="es-ES" sz="4800" b="1" dirty="0">
                <a:solidFill>
                  <a:srgbClr val="002060"/>
                </a:solidFill>
              </a:rPr>
              <a:t>. En contraste, Satanás es el rey del </a:t>
            </a:r>
            <a:r>
              <a:rPr lang="es-ES" sz="4800" b="1" dirty="0">
                <a:solidFill>
                  <a:srgbClr val="FF0000"/>
                </a:solidFill>
              </a:rPr>
              <a:t>abismo</a:t>
            </a:r>
            <a:r>
              <a:rPr lang="es-ES" sz="4800" b="1" dirty="0">
                <a:solidFill>
                  <a:srgbClr val="002060"/>
                </a:solidFill>
              </a:rPr>
              <a:t> (Apocalipsis 9:11) y sus representantes salen del </a:t>
            </a:r>
            <a:r>
              <a:rPr lang="es-ES" sz="4800" b="1" dirty="0">
                <a:solidFill>
                  <a:srgbClr val="FF0000"/>
                </a:solidFill>
              </a:rPr>
              <a:t>mar</a:t>
            </a:r>
            <a:r>
              <a:rPr lang="es-ES" sz="4800" b="1" dirty="0">
                <a:solidFill>
                  <a:srgbClr val="002060"/>
                </a:solidFill>
              </a:rPr>
              <a:t> (Apocalipsis 13:1) y </a:t>
            </a:r>
            <a:r>
              <a:rPr lang="es-ES" sz="4800" b="1" dirty="0">
                <a:solidFill>
                  <a:srgbClr val="FF0000"/>
                </a:solidFill>
              </a:rPr>
              <a:t>de la tierra</a:t>
            </a:r>
            <a:r>
              <a:rPr lang="es-ES" sz="4800" b="1" dirty="0">
                <a:solidFill>
                  <a:srgbClr val="002060"/>
                </a:solidFill>
              </a:rPr>
              <a:t> (Apocalipsis 13:1).</a:t>
            </a:r>
          </a:p>
        </p:txBody>
      </p:sp>
    </p:spTree>
    <p:extLst>
      <p:ext uri="{BB962C8B-B14F-4D97-AF65-F5344CB8AC3E}">
        <p14:creationId xmlns:p14="http://schemas.microsoft.com/office/powerpoint/2010/main" val="325634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000" b="1" dirty="0" smtClean="0">
                <a:solidFill>
                  <a:prstClr val="white"/>
                </a:solidFill>
              </a:rPr>
              <a:t>“porque esta sabiduría no es la que </a:t>
            </a:r>
            <a:r>
              <a:rPr lang="es-ES" sz="4000" b="1" dirty="0" smtClean="0">
                <a:solidFill>
                  <a:srgbClr val="FFFF00"/>
                </a:solidFill>
              </a:rPr>
              <a:t>desciende de lo alto</a:t>
            </a:r>
            <a:r>
              <a:rPr lang="es-ES" sz="4000" b="1" dirty="0" smtClean="0">
                <a:solidFill>
                  <a:prstClr val="white"/>
                </a:solidFill>
              </a:rPr>
              <a:t>, sino terrenal, animal, diabólica. </a:t>
            </a:r>
            <a:r>
              <a:rPr lang="es-ES" sz="4000" b="1" dirty="0" smtClean="0">
                <a:solidFill>
                  <a:srgbClr val="FF0000"/>
                </a:solidFill>
              </a:rPr>
              <a:t>16</a:t>
            </a:r>
            <a:r>
              <a:rPr lang="es-ES" sz="4000" b="1" dirty="0" smtClean="0">
                <a:solidFill>
                  <a:prstClr val="white"/>
                </a:solidFill>
              </a:rPr>
              <a:t> Porque donde hay celos y contención, allí hay perturbación y toda obra perversa. </a:t>
            </a:r>
            <a:r>
              <a:rPr lang="es-ES" sz="4000" b="1" dirty="0" smtClean="0">
                <a:solidFill>
                  <a:srgbClr val="FF0000"/>
                </a:solidFill>
              </a:rPr>
              <a:t>17</a:t>
            </a:r>
            <a:r>
              <a:rPr lang="es-ES" sz="4000" b="1" dirty="0" smtClean="0">
                <a:solidFill>
                  <a:prstClr val="white"/>
                </a:solidFill>
              </a:rPr>
              <a:t> Pero la sabiduría que es </a:t>
            </a:r>
            <a:r>
              <a:rPr lang="es-ES" sz="4000" b="1" dirty="0" smtClean="0">
                <a:solidFill>
                  <a:srgbClr val="FFFF00"/>
                </a:solidFill>
              </a:rPr>
              <a:t>de lo alto </a:t>
            </a:r>
            <a:r>
              <a:rPr lang="es-ES" sz="4000" b="1" dirty="0" smtClean="0">
                <a:solidFill>
                  <a:prstClr val="white"/>
                </a:solidFill>
              </a:rPr>
              <a:t>es primeramente pura, después pacífica, amable, benigna, llena de misericordia y de buenos frutos, sin incertidumbre ni hipocresía.”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Santiago 3:15-17: </a:t>
            </a:r>
            <a:r>
              <a:rPr lang="es-ES" sz="3200" b="1" dirty="0" smtClean="0">
                <a:latin typeface="Arial Black" panose="020B0A04020102020204" pitchFamily="34" charset="0"/>
              </a:rPr>
              <a:t>Contrasta la sabiduría que viene de arriba con la sabiduría que viene de abajo</a:t>
            </a:r>
            <a:endParaRPr kumimoji="0" lang="es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3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 smtClean="0">
                <a:solidFill>
                  <a:prstClr val="white"/>
                </a:solidFill>
              </a:rPr>
              <a:t>“</a:t>
            </a:r>
            <a:r>
              <a:rPr lang="es-ES" sz="5400" b="1" dirty="0">
                <a:solidFill>
                  <a:prstClr val="white"/>
                </a:solidFill>
              </a:rPr>
              <a:t>Vi </a:t>
            </a:r>
            <a:r>
              <a:rPr lang="es-ES" sz="5400" b="1" dirty="0">
                <a:solidFill>
                  <a:srgbClr val="FFFF00"/>
                </a:solidFill>
              </a:rPr>
              <a:t>descender del cielo </a:t>
            </a:r>
            <a:r>
              <a:rPr lang="es-ES" sz="5400" b="1" dirty="0">
                <a:solidFill>
                  <a:prstClr val="white"/>
                </a:solidFill>
              </a:rPr>
              <a:t>a otro ángel fuerte, envuelto en una nube, con el arco iris sobre su cabeza; y su rostro era como el sol, y sus pies como columnas de fuego.”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10: 1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 smtClean="0">
                <a:solidFill>
                  <a:prstClr val="white"/>
                </a:solidFill>
              </a:rPr>
              <a:t>“</a:t>
            </a:r>
            <a:r>
              <a:rPr lang="es-ES" sz="5400" b="1" dirty="0">
                <a:solidFill>
                  <a:prstClr val="white"/>
                </a:solidFill>
              </a:rPr>
              <a:t>Después de esto vi a otro ángel </a:t>
            </a:r>
            <a:r>
              <a:rPr lang="es-ES" sz="5400" b="1" dirty="0">
                <a:solidFill>
                  <a:srgbClr val="FFFF00"/>
                </a:solidFill>
              </a:rPr>
              <a:t>descender del cielo </a:t>
            </a:r>
            <a:r>
              <a:rPr lang="es-ES" sz="5400" b="1" dirty="0">
                <a:solidFill>
                  <a:prstClr val="white"/>
                </a:solidFill>
              </a:rPr>
              <a:t>con gran poder; y la tierra fue alumbrada con su gloria.”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18:1:</a:t>
            </a:r>
          </a:p>
        </p:txBody>
      </p:sp>
    </p:spTree>
    <p:extLst>
      <p:ext uri="{BB962C8B-B14F-4D97-AF65-F5344CB8AC3E}">
        <p14:creationId xmlns:p14="http://schemas.microsoft.com/office/powerpoint/2010/main" val="38515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87104" y="891756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trono de Dios está en el norte (Isaías 14:12-14; Salmo 48:1, 2) y la </a:t>
            </a:r>
            <a:r>
              <a:rPr lang="es-ES" sz="4800" b="1" dirty="0" smtClean="0">
                <a:solidFill>
                  <a:srgbClr val="002060"/>
                </a:solidFill>
              </a:rPr>
              <a:t>región </a:t>
            </a:r>
            <a:r>
              <a:rPr lang="es-ES" sz="4800" b="1" dirty="0">
                <a:solidFill>
                  <a:srgbClr val="002060"/>
                </a:solidFill>
              </a:rPr>
              <a:t>donde habita Satanás es el sur. El norte es el </a:t>
            </a:r>
            <a:r>
              <a:rPr lang="es-ES" sz="4800" b="1" dirty="0" smtClean="0">
                <a:solidFill>
                  <a:srgbClr val="002060"/>
                </a:solidFill>
              </a:rPr>
              <a:t>lugar </a:t>
            </a:r>
            <a:r>
              <a:rPr lang="es-ES" sz="4800" b="1" dirty="0">
                <a:solidFill>
                  <a:srgbClr val="002060"/>
                </a:solidFill>
              </a:rPr>
              <a:t>donde el sol brilla en su mayor intensidad y el sur es el lugar </a:t>
            </a:r>
            <a:r>
              <a:rPr lang="es-ES" sz="4800" b="1" dirty="0" smtClean="0">
                <a:solidFill>
                  <a:srgbClr val="002060"/>
                </a:solidFill>
              </a:rPr>
              <a:t>donde </a:t>
            </a:r>
            <a:r>
              <a:rPr lang="es-ES" sz="4800" b="1" dirty="0">
                <a:solidFill>
                  <a:srgbClr val="002060"/>
                </a:solidFill>
              </a:rPr>
              <a:t>imperan las tinieblas más tenebrosas.</a:t>
            </a:r>
          </a:p>
        </p:txBody>
      </p:sp>
    </p:spTree>
    <p:extLst>
      <p:ext uri="{BB962C8B-B14F-4D97-AF65-F5344CB8AC3E}">
        <p14:creationId xmlns:p14="http://schemas.microsoft.com/office/powerpoint/2010/main" val="537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13678" y="1341835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En la cadena de mando, el ES le da el mensaje a Juan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13677" y="413469"/>
            <a:ext cx="435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ángeles son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4081156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Estos ayudan a los seres humanos a predicar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13678" y="5486556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origen de los mensajes de los 3 ángeles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37693" y="2717628"/>
            <a:ext cx="466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Dios encomendó que estos predicaran el evangelio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8160417" y="4530134"/>
            <a:ext cx="261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Falso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8115796" y="297277"/>
            <a:ext cx="306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Mensajeros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8115796" y="1344515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ángeles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8115797" y="2325334"/>
            <a:ext cx="306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Celestial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8160417" y="5662045"/>
            <a:ext cx="379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Los seres humanos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8160417" y="3429000"/>
            <a:ext cx="2780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Verdadero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#3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57954" y="345846"/>
            <a:ext cx="1000352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FF0000"/>
                </a:solidFill>
              </a:rPr>
              <a:t>gran voz </a:t>
            </a:r>
            <a:r>
              <a:rPr lang="es-ES" sz="4400" b="1" dirty="0">
                <a:solidFill>
                  <a:srgbClr val="002060"/>
                </a:solidFill>
              </a:rPr>
              <a:t>con que los ángeles anuncian sus mensajes representa el </a:t>
            </a:r>
            <a:r>
              <a:rPr lang="es-ES" sz="4400" b="1" dirty="0">
                <a:solidFill>
                  <a:srgbClr val="FF0000"/>
                </a:solidFill>
              </a:rPr>
              <a:t>poder y la autoridad</a:t>
            </a:r>
            <a:r>
              <a:rPr lang="es-ES" sz="4400" b="1" dirty="0">
                <a:solidFill>
                  <a:srgbClr val="002060"/>
                </a:solidFill>
              </a:rPr>
              <a:t> que acompaña al mensaje: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mensaje se debe llevar a todo el mundo con </a:t>
            </a:r>
            <a:r>
              <a:rPr lang="es-ES" sz="4400" b="1" dirty="0">
                <a:solidFill>
                  <a:srgbClr val="FF0000"/>
                </a:solidFill>
              </a:rPr>
              <a:t>poder ilimitado</a:t>
            </a:r>
            <a:r>
              <a:rPr lang="es-ES" sz="4400" b="1" dirty="0">
                <a:solidFill>
                  <a:srgbClr val="002060"/>
                </a:solidFill>
              </a:rPr>
              <a:t>. La expresión ‘gran voz’ viene de dos palabras griegas, </a:t>
            </a:r>
            <a:r>
              <a:rPr lang="es-ES" sz="4400" b="1" i="1" dirty="0" err="1">
                <a:solidFill>
                  <a:srgbClr val="002060"/>
                </a:solidFill>
              </a:rPr>
              <a:t>mégas</a:t>
            </a:r>
            <a:r>
              <a:rPr lang="es-ES" sz="4400" b="1" dirty="0">
                <a:solidFill>
                  <a:srgbClr val="002060"/>
                </a:solidFill>
              </a:rPr>
              <a:t> y </a:t>
            </a:r>
            <a:r>
              <a:rPr lang="es-ES" sz="4400" b="1" i="1" dirty="0" err="1">
                <a:solidFill>
                  <a:srgbClr val="002060"/>
                </a:solidFill>
              </a:rPr>
              <a:t>foné</a:t>
            </a:r>
            <a:r>
              <a:rPr lang="es-ES" sz="4400" b="1" dirty="0">
                <a:solidFill>
                  <a:srgbClr val="002060"/>
                </a:solidFill>
              </a:rPr>
              <a:t>. Es decir, el mensaje se debe proclamar con el volumen de un </a:t>
            </a:r>
            <a:r>
              <a:rPr lang="es-ES" sz="4400" b="1" dirty="0">
                <a:solidFill>
                  <a:srgbClr val="FF0000"/>
                </a:solidFill>
              </a:rPr>
              <a:t>megáfono</a:t>
            </a:r>
            <a:r>
              <a:rPr lang="es-ES" sz="4400" b="1" dirty="0">
                <a:solidFill>
                  <a:srgbClr val="002060"/>
                </a:solidFill>
              </a:rPr>
              <a:t>. (Apocalipsis 14:7, 9; 18:1).</a:t>
            </a:r>
          </a:p>
        </p:txBody>
      </p:sp>
    </p:spTree>
    <p:extLst>
      <p:ext uri="{BB962C8B-B14F-4D97-AF65-F5344CB8AC3E}">
        <p14:creationId xmlns:p14="http://schemas.microsoft.com/office/powerpoint/2010/main" val="30326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2553" y="317242"/>
            <a:ext cx="1098299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2060"/>
                </a:solidFill>
              </a:rPr>
              <a:t>En esta serie vamos a estudiar frase por frase los mensajes de los tres ángeles de Apocalipsis </a:t>
            </a:r>
          </a:p>
          <a:p>
            <a:pPr algn="ctr"/>
            <a:r>
              <a:rPr lang="es-ES" sz="6000" b="1" dirty="0">
                <a:solidFill>
                  <a:srgbClr val="002060"/>
                </a:solidFill>
              </a:rPr>
              <a:t>14:6-12. Comencemos citando Apocalipsis 14:6-12 de la versión Reina Valera de 1960:</a:t>
            </a: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srgbClr val="FFFF00"/>
                </a:solidFill>
              </a:rPr>
              <a:t>diciendo a gran voz</a:t>
            </a:r>
            <a:r>
              <a:rPr lang="es-ES" sz="5400" b="1" dirty="0">
                <a:solidFill>
                  <a:prstClr val="white"/>
                </a:solidFill>
              </a:rPr>
              <a:t>: Temed a Dios, y dadle gloria, porque la hora de su juicio ha llegado; y adorad a aquel que hizo el cielo y la tierra, el mar y las fuentes de las aguas.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14: 7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 smtClean="0">
                <a:solidFill>
                  <a:prstClr val="white"/>
                </a:solidFill>
              </a:rPr>
              <a:t>Y </a:t>
            </a:r>
            <a:r>
              <a:rPr lang="es-ES" sz="5400" b="1" dirty="0">
                <a:solidFill>
                  <a:prstClr val="white"/>
                </a:solidFill>
              </a:rPr>
              <a:t>el tercer ángel los siguió, </a:t>
            </a:r>
            <a:r>
              <a:rPr lang="es-ES" sz="5400" b="1" dirty="0">
                <a:solidFill>
                  <a:srgbClr val="FFFF00"/>
                </a:solidFill>
              </a:rPr>
              <a:t>diciendo a gran voz</a:t>
            </a:r>
            <a:r>
              <a:rPr lang="es-ES" sz="5400" b="1" dirty="0">
                <a:solidFill>
                  <a:prstClr val="white"/>
                </a:solidFill>
              </a:rPr>
              <a:t>: Si alguno adora a la bestia y a su imagen, y recibe la marca en su frente o en su mano,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14: 9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Después de esto vi a otro ángel descender del cielo </a:t>
            </a:r>
            <a:r>
              <a:rPr lang="es-ES" sz="5400" b="1" dirty="0">
                <a:solidFill>
                  <a:srgbClr val="FFFF00"/>
                </a:solidFill>
              </a:rPr>
              <a:t>con gran poder</a:t>
            </a:r>
            <a:r>
              <a:rPr lang="es-ES" sz="5400" b="1" dirty="0">
                <a:solidFill>
                  <a:prstClr val="white"/>
                </a:solidFill>
              </a:rPr>
              <a:t>; y la tierra fue alumbrada con su gloria.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18: 1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57954" y="531370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que proclaman los mensajes no son </a:t>
            </a:r>
            <a:r>
              <a:rPr lang="es-ES" sz="4800" b="1" dirty="0">
                <a:solidFill>
                  <a:srgbClr val="FF0000"/>
                </a:solidFill>
              </a:rPr>
              <a:t>políticamente correctos</a:t>
            </a:r>
            <a:r>
              <a:rPr lang="es-ES" sz="4800" b="1" dirty="0">
                <a:solidFill>
                  <a:srgbClr val="002060"/>
                </a:solidFill>
              </a:rPr>
              <a:t>. No hablan con </a:t>
            </a:r>
            <a:r>
              <a:rPr lang="es-ES" sz="4800" b="1" dirty="0">
                <a:solidFill>
                  <a:srgbClr val="FF0000"/>
                </a:solidFill>
              </a:rPr>
              <a:t>titubeos</a:t>
            </a:r>
            <a:r>
              <a:rPr lang="es-ES" sz="4800" b="1" dirty="0">
                <a:solidFill>
                  <a:srgbClr val="002060"/>
                </a:solidFill>
              </a:rPr>
              <a:t> y dudas ni con temor al qué dirán. No le ponen </a:t>
            </a:r>
            <a:r>
              <a:rPr lang="es-ES" sz="4800" b="1" dirty="0">
                <a:solidFill>
                  <a:srgbClr val="FF0000"/>
                </a:solidFill>
              </a:rPr>
              <a:t>sordina</a:t>
            </a:r>
            <a:r>
              <a:rPr lang="es-ES" sz="4800" b="1" dirty="0">
                <a:solidFill>
                  <a:srgbClr val="002060"/>
                </a:solidFill>
              </a:rPr>
              <a:t> a la trompeta. Proclaman sus mensajes de una forma clara, diáfana y poderosa.</a:t>
            </a:r>
          </a:p>
        </p:txBody>
      </p:sp>
    </p:spTree>
    <p:extLst>
      <p:ext uri="{BB962C8B-B14F-4D97-AF65-F5344CB8AC3E}">
        <p14:creationId xmlns:p14="http://schemas.microsoft.com/office/powerpoint/2010/main" val="23417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#4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9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57954" y="1255722"/>
            <a:ext cx="1000352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Los ángeles </a:t>
            </a:r>
            <a:r>
              <a:rPr lang="es-ES" sz="6000" b="1" dirty="0" smtClean="0">
                <a:solidFill>
                  <a:srgbClr val="FF0000"/>
                </a:solidFill>
              </a:rPr>
              <a:t>vuelan</a:t>
            </a:r>
            <a:r>
              <a:rPr lang="es-ES" sz="6000" b="1" dirty="0" smtClean="0">
                <a:solidFill>
                  <a:srgbClr val="002060"/>
                </a:solidFill>
              </a:rPr>
              <a:t>, </a:t>
            </a:r>
            <a:r>
              <a:rPr lang="es-ES" sz="6000" b="1" dirty="0">
                <a:solidFill>
                  <a:srgbClr val="002060"/>
                </a:solidFill>
              </a:rPr>
              <a:t>lo cual significa que anuncian sus mensajes con </a:t>
            </a:r>
            <a:r>
              <a:rPr lang="es-ES" sz="6000" b="1" dirty="0">
                <a:solidFill>
                  <a:srgbClr val="FF0000"/>
                </a:solidFill>
              </a:rPr>
              <a:t>suma rapidez </a:t>
            </a:r>
            <a:r>
              <a:rPr lang="es-ES" sz="6000" b="1" dirty="0">
                <a:solidFill>
                  <a:srgbClr val="002060"/>
                </a:solidFill>
              </a:rPr>
              <a:t>(Apocalipsis 14:6).</a:t>
            </a:r>
          </a:p>
        </p:txBody>
      </p:sp>
    </p:spTree>
    <p:extLst>
      <p:ext uri="{BB962C8B-B14F-4D97-AF65-F5344CB8AC3E}">
        <p14:creationId xmlns:p14="http://schemas.microsoft.com/office/powerpoint/2010/main" val="15593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000" b="1" dirty="0" smtClean="0">
                <a:solidFill>
                  <a:prstClr val="white"/>
                </a:solidFill>
              </a:rPr>
              <a:t>“</a:t>
            </a:r>
            <a:r>
              <a:rPr lang="es-ES" sz="4000" b="1" dirty="0">
                <a:solidFill>
                  <a:prstClr val="white"/>
                </a:solidFill>
              </a:rPr>
              <a:t>Cuanto a la semejanza de los seres vivientes, su aspecto era como de carbones de fuego encendidos, como visión de hachones encendidos que andaba entre los seres vivientes; y el fuego resplandecía, y del fuego salían relámpagos. 14 Y los seres vivientes </a:t>
            </a:r>
            <a:r>
              <a:rPr lang="es-ES" sz="4000" b="1" dirty="0">
                <a:solidFill>
                  <a:srgbClr val="FFFF00"/>
                </a:solidFill>
              </a:rPr>
              <a:t>corrían y volvían a semejanza de relámpagos</a:t>
            </a:r>
            <a:r>
              <a:rPr lang="es-ES" sz="4000" b="1" dirty="0">
                <a:solidFill>
                  <a:prstClr val="white"/>
                </a:solidFill>
              </a:rPr>
              <a:t>.”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Ezequiel 1:13-14: </a:t>
            </a:r>
            <a:r>
              <a:rPr lang="es-ES" sz="3200" b="1" dirty="0">
                <a:latin typeface="Arial Black" panose="020B0A04020102020204" pitchFamily="34" charset="0"/>
              </a:rPr>
              <a:t>Los ángeles se mueven a la velocidad del relámpago</a:t>
            </a:r>
            <a:r>
              <a:rPr lang="es-ES" sz="3200" b="1" dirty="0" smtClean="0">
                <a:latin typeface="Arial Black" panose="020B0A04020102020204" pitchFamily="34" charset="0"/>
              </a:rPr>
              <a:t>: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93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830167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Daniel 9 </a:t>
            </a:r>
            <a:r>
              <a:rPr lang="es-ES" sz="4800" b="1" dirty="0">
                <a:solidFill>
                  <a:srgbClr val="002060"/>
                </a:solidFill>
              </a:rPr>
              <a:t>contiene una oración </a:t>
            </a:r>
            <a:r>
              <a:rPr lang="es-ES" sz="4800" b="1" dirty="0" smtClean="0">
                <a:solidFill>
                  <a:srgbClr val="002060"/>
                </a:solidFill>
              </a:rPr>
              <a:t>donde </a:t>
            </a:r>
            <a:r>
              <a:rPr lang="es-ES" sz="4800" b="1" dirty="0">
                <a:solidFill>
                  <a:srgbClr val="002060"/>
                </a:solidFill>
              </a:rPr>
              <a:t>Daniel le pidió a Dios sabiduría para comprender la profecía de los 2300 días. Cuando Daniel comenzó a </a:t>
            </a:r>
            <a:r>
              <a:rPr lang="es-ES" sz="4800" b="1" dirty="0" smtClean="0">
                <a:solidFill>
                  <a:srgbClr val="002060"/>
                </a:solidFill>
              </a:rPr>
              <a:t>orar, </a:t>
            </a:r>
            <a:r>
              <a:rPr lang="es-ES" sz="4800" b="1" dirty="0">
                <a:solidFill>
                  <a:srgbClr val="002060"/>
                </a:solidFill>
              </a:rPr>
              <a:t>ya ¡Gabriel venía en camino con la contestación y llegó antes que Daniel terminara de orar!</a:t>
            </a:r>
          </a:p>
        </p:txBody>
      </p:sp>
    </p:spTree>
    <p:extLst>
      <p:ext uri="{BB962C8B-B14F-4D97-AF65-F5344CB8AC3E}">
        <p14:creationId xmlns:p14="http://schemas.microsoft.com/office/powerpoint/2010/main" val="1954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#5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mensajes </a:t>
            </a:r>
            <a:r>
              <a:rPr lang="es-ES" sz="4800" b="1" dirty="0" smtClean="0">
                <a:solidFill>
                  <a:srgbClr val="002060"/>
                </a:solidFill>
              </a:rPr>
              <a:t>se </a:t>
            </a:r>
            <a:r>
              <a:rPr lang="es-ES" sz="4800" b="1" dirty="0">
                <a:solidFill>
                  <a:srgbClr val="002060"/>
                </a:solidFill>
              </a:rPr>
              <a:t>deben proclamar en </a:t>
            </a:r>
            <a:r>
              <a:rPr lang="es-ES" sz="4800" b="1" dirty="0">
                <a:solidFill>
                  <a:srgbClr val="FF0000"/>
                </a:solidFill>
              </a:rPr>
              <a:t>todo el mundo </a:t>
            </a:r>
            <a:r>
              <a:rPr lang="es-ES" sz="4800" b="1" dirty="0">
                <a:solidFill>
                  <a:srgbClr val="002060"/>
                </a:solidFill>
              </a:rPr>
              <a:t>(Apocalipsis 14:6</a:t>
            </a:r>
            <a:r>
              <a:rPr lang="es-ES" sz="48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mensajes han de extenderse a </a:t>
            </a:r>
            <a:r>
              <a:rPr lang="es-ES" sz="4800" b="1" dirty="0">
                <a:solidFill>
                  <a:srgbClr val="FF0000"/>
                </a:solidFill>
              </a:rPr>
              <a:t>todo rincón </a:t>
            </a:r>
            <a:r>
              <a:rPr lang="es-ES" sz="4800" b="1" dirty="0">
                <a:solidFill>
                  <a:srgbClr val="002060"/>
                </a:solidFill>
              </a:rPr>
              <a:t>del planeta en todas las </a:t>
            </a:r>
            <a:r>
              <a:rPr lang="es-ES" sz="4800" b="1" dirty="0">
                <a:solidFill>
                  <a:srgbClr val="FF0000"/>
                </a:solidFill>
              </a:rPr>
              <a:t>naciones</a:t>
            </a:r>
            <a:r>
              <a:rPr lang="es-ES" sz="4800" b="1" dirty="0">
                <a:solidFill>
                  <a:srgbClr val="002060"/>
                </a:solidFill>
              </a:rPr>
              <a:t> y en todos los </a:t>
            </a:r>
            <a:r>
              <a:rPr lang="es-ES" sz="4800" b="1" dirty="0">
                <a:solidFill>
                  <a:srgbClr val="FF0000"/>
                </a:solidFill>
              </a:rPr>
              <a:t>idiomas</a:t>
            </a:r>
            <a:r>
              <a:rPr lang="es-ES" sz="4800" b="1" dirty="0">
                <a:solidFill>
                  <a:srgbClr val="002060"/>
                </a:solidFill>
              </a:rPr>
              <a:t>. Estos mensajes no son tan solo para los judíos después del rapto sino para toda la raza humana.</a:t>
            </a:r>
          </a:p>
        </p:txBody>
      </p:sp>
    </p:spTree>
    <p:extLst>
      <p:ext uri="{BB962C8B-B14F-4D97-AF65-F5344CB8AC3E}">
        <p14:creationId xmlns:p14="http://schemas.microsoft.com/office/powerpoint/2010/main" val="12582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3540" y="947554"/>
            <a:ext cx="109292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“Vi volar por en medio del cielo a </a:t>
            </a:r>
            <a:r>
              <a:rPr lang="es-ES" sz="4400" b="1" dirty="0">
                <a:solidFill>
                  <a:srgbClr val="FFFF00"/>
                </a:solidFill>
              </a:rPr>
              <a:t>otro ángel</a:t>
            </a:r>
            <a:r>
              <a:rPr lang="es-ES" sz="4400" b="1" dirty="0">
                <a:solidFill>
                  <a:schemeClr val="bg1"/>
                </a:solidFill>
              </a:rPr>
              <a:t>, que tenía el evangelio eterno para predicarlo a </a:t>
            </a:r>
            <a:r>
              <a:rPr lang="es-ES" sz="4400" b="1" dirty="0" smtClean="0">
                <a:solidFill>
                  <a:schemeClr val="bg1"/>
                </a:solidFill>
              </a:rPr>
              <a:t>los </a:t>
            </a:r>
            <a:r>
              <a:rPr lang="es-ES" sz="4400" b="1" dirty="0">
                <a:solidFill>
                  <a:schemeClr val="bg1"/>
                </a:solidFill>
              </a:rPr>
              <a:t>moradores de la tierra, a toda nación, tribu, lengua y pueblo, </a:t>
            </a:r>
            <a:r>
              <a:rPr lang="es-ES" sz="4400" b="1" dirty="0">
                <a:solidFill>
                  <a:srgbClr val="FF0000"/>
                </a:solidFill>
              </a:rPr>
              <a:t>7</a:t>
            </a:r>
            <a:r>
              <a:rPr lang="es-ES" sz="4400" b="1" dirty="0">
                <a:solidFill>
                  <a:schemeClr val="bg1"/>
                </a:solidFill>
              </a:rPr>
              <a:t> diciendo a gran voz: Temed </a:t>
            </a:r>
            <a:r>
              <a:rPr lang="es-ES" sz="4400" b="1" dirty="0" smtClean="0">
                <a:solidFill>
                  <a:schemeClr val="bg1"/>
                </a:solidFill>
              </a:rPr>
              <a:t>a </a:t>
            </a:r>
            <a:r>
              <a:rPr lang="es-ES" sz="4400" b="1" dirty="0">
                <a:solidFill>
                  <a:schemeClr val="bg1"/>
                </a:solidFill>
              </a:rPr>
              <a:t>Dios, y dadle gloria, porque la hora de su juicio ha llegado; y adorad a aquel que hizo el cielo </a:t>
            </a:r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chemeClr val="bg1"/>
                </a:solidFill>
              </a:rPr>
              <a:t>la tierra, el mar y las fuentes de las aguas.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6-12 </a:t>
            </a:r>
            <a:r>
              <a:rPr lang="es-E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Los mensajes de los tres ángeles</a:t>
            </a:r>
            <a:endParaRPr lang="es-US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33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Una proclamación global de los mensajes </a:t>
            </a:r>
            <a:r>
              <a:rPr lang="es-ES" sz="5400" b="1" dirty="0">
                <a:solidFill>
                  <a:srgbClr val="FF0000"/>
                </a:solidFill>
              </a:rPr>
              <a:t>exige un pueblo </a:t>
            </a:r>
            <a:r>
              <a:rPr lang="es-ES" sz="5400" b="1" dirty="0">
                <a:solidFill>
                  <a:srgbClr val="002060"/>
                </a:solidFill>
              </a:rPr>
              <a:t>global que los proclame. Dios sembró adventistas en todo rincón de la tierra para proclamar estos mensajes.</a:t>
            </a:r>
          </a:p>
        </p:txBody>
      </p:sp>
    </p:spTree>
    <p:extLst>
      <p:ext uri="{BB962C8B-B14F-4D97-AF65-F5344CB8AC3E}">
        <p14:creationId xmlns:p14="http://schemas.microsoft.com/office/powerpoint/2010/main" val="26516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Vi volar por en medio del cielo a otro ángel, que tenía el evangelio eterno para predicarlo a los moradores de la tierra, </a:t>
            </a:r>
            <a:r>
              <a:rPr lang="es-ES" sz="5400" b="1" dirty="0">
                <a:solidFill>
                  <a:srgbClr val="FFFF00"/>
                </a:solidFill>
              </a:rPr>
              <a:t>a toda nación, tribu, lengua y pueblo</a:t>
            </a:r>
            <a:r>
              <a:rPr lang="es-ES" sz="5400" b="1" dirty="0"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14: 6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“Y será predicado este evangelio del reino en </a:t>
            </a:r>
            <a:r>
              <a:rPr lang="es-ES" sz="5400" b="1" dirty="0">
                <a:solidFill>
                  <a:srgbClr val="FFFF00"/>
                </a:solidFill>
              </a:rPr>
              <a:t>todo el mundo</a:t>
            </a:r>
            <a:r>
              <a:rPr lang="es-ES" sz="5400" b="1" dirty="0">
                <a:solidFill>
                  <a:prstClr val="white"/>
                </a:solidFill>
              </a:rPr>
              <a:t>, para testimonio a </a:t>
            </a:r>
            <a:r>
              <a:rPr lang="es-ES" sz="5400" b="1" dirty="0">
                <a:solidFill>
                  <a:srgbClr val="FFFF00"/>
                </a:solidFill>
              </a:rPr>
              <a:t>todas las naciones</a:t>
            </a:r>
            <a:r>
              <a:rPr lang="es-ES" sz="5400" b="1" dirty="0">
                <a:solidFill>
                  <a:prstClr val="white"/>
                </a:solidFill>
              </a:rPr>
              <a:t>; y entonces vendrá el fin.”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Mateo 24: 14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“Y les dijo: Id por </a:t>
            </a:r>
            <a:r>
              <a:rPr lang="es-ES" sz="5400" b="1" dirty="0">
                <a:solidFill>
                  <a:srgbClr val="FFFF00"/>
                </a:solidFill>
              </a:rPr>
              <a:t>todo el mundo </a:t>
            </a:r>
            <a:r>
              <a:rPr lang="es-ES" sz="5400" b="1" dirty="0">
                <a:solidFill>
                  <a:prstClr val="white"/>
                </a:solidFill>
              </a:rPr>
              <a:t>y predicad el evangelio a </a:t>
            </a:r>
            <a:r>
              <a:rPr lang="es-ES" sz="5400" b="1" dirty="0">
                <a:solidFill>
                  <a:srgbClr val="FFFF00"/>
                </a:solidFill>
              </a:rPr>
              <a:t>toda criatura</a:t>
            </a:r>
            <a:r>
              <a:rPr lang="es-ES" sz="5400" b="1" dirty="0">
                <a:solidFill>
                  <a:prstClr val="white"/>
                </a:solidFill>
              </a:rPr>
              <a:t>. </a:t>
            </a:r>
            <a:r>
              <a:rPr lang="es-ES" sz="5400" b="1" dirty="0" smtClean="0">
                <a:solidFill>
                  <a:prstClr val="white"/>
                </a:solidFill>
              </a:rPr>
              <a:t>El </a:t>
            </a:r>
            <a:r>
              <a:rPr lang="es-ES" sz="5400" b="1" dirty="0">
                <a:solidFill>
                  <a:prstClr val="white"/>
                </a:solidFill>
              </a:rPr>
              <a:t>que creyere y fuere bautizado, será salvo; mas el que no creyere, será condenado.”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Marcos 16: 15-16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propósito de los mensajes de los tres ángeles es llamar a los habitantes de la tierra a aliarse con Dios y al mismo tiempo a contrarrestar los mensajes de los tres ángeles falsos que procuran reunir al mundo en alianza con Satanás (Apocalipsis 16:13</a:t>
            </a:r>
            <a:r>
              <a:rPr lang="es-ES" sz="4800" b="1" dirty="0" smtClean="0">
                <a:solidFill>
                  <a:srgbClr val="002060"/>
                </a:solidFill>
              </a:rPr>
              <a:t>).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Y vi salir de la boca del dragón, y de la boca de la bestia, y de la boca del falso profeta, </a:t>
            </a:r>
            <a:r>
              <a:rPr lang="es-ES" sz="5400" b="1" dirty="0">
                <a:solidFill>
                  <a:srgbClr val="FFFF00"/>
                </a:solidFill>
              </a:rPr>
              <a:t>tres espíritus inmundos </a:t>
            </a:r>
            <a:r>
              <a:rPr lang="es-ES" sz="5400" b="1" dirty="0">
                <a:solidFill>
                  <a:prstClr val="white"/>
                </a:solidFill>
              </a:rPr>
              <a:t>a manera de ranas;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16: 13</a:t>
            </a:r>
            <a:endParaRPr lang="es-E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Mientras </a:t>
            </a:r>
            <a:r>
              <a:rPr lang="es-ES" sz="4800" b="1" dirty="0">
                <a:solidFill>
                  <a:srgbClr val="002060"/>
                </a:solidFill>
              </a:rPr>
              <a:t>que la ramera, sus hijas y los reyes le dan el vino de la falsa doctrina a toda nación, tribu, lengua y pueblo para reunirlos en rebelión contra Dios, los tres ángeles de Apocalipsis 14 le dan al mundo el jugo de uva sin fermentar con el fin de aliarlos con Dios.</a:t>
            </a:r>
          </a:p>
        </p:txBody>
      </p:sp>
    </p:spTree>
    <p:extLst>
      <p:ext uri="{BB962C8B-B14F-4D97-AF65-F5344CB8AC3E}">
        <p14:creationId xmlns:p14="http://schemas.microsoft.com/office/powerpoint/2010/main" val="6660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13678" y="1341835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que proclaman los mensajes no son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13677" y="413469"/>
            <a:ext cx="493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gran voz de los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ángeles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4081156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mensajes se anuncian en estos lugares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13678" y="5486556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mensajes se anuncian con este propósito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37693" y="2717628"/>
            <a:ext cx="466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mensajes se anuncian de esta forma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65549" y="4619765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>
                <a:solidFill>
                  <a:prstClr val="black"/>
                </a:solidFill>
              </a:rPr>
              <a:t>P</a:t>
            </a:r>
            <a:r>
              <a:rPr lang="es-ES" sz="3200" dirty="0" err="1" smtClean="0">
                <a:solidFill>
                  <a:prstClr val="black"/>
                </a:solidFill>
              </a:rPr>
              <a:t>olíticamente</a:t>
            </a:r>
            <a:r>
              <a:rPr lang="es-ES" sz="3200" dirty="0" smtClean="0">
                <a:solidFill>
                  <a:prstClr val="black"/>
                </a:solidFill>
              </a:rPr>
              <a:t> correctos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23975" y="166700"/>
            <a:ext cx="4276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Poder y autoridad del mensaje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5" y="1481113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En todo el mundo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23975" y="2344553"/>
            <a:ext cx="43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Llamar a los humanos a aliarse con Dios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20140" y="5763168"/>
            <a:ext cx="379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Con suma rapidez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23975" y="3700436"/>
            <a:ext cx="3611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Claros ni directos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607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#6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mensajes de los tres ángeles se deben proclamar </a:t>
            </a:r>
            <a:r>
              <a:rPr lang="es-ES" sz="4800" b="1" dirty="0">
                <a:solidFill>
                  <a:srgbClr val="FF0000"/>
                </a:solidFill>
              </a:rPr>
              <a:t>en su orden </a:t>
            </a:r>
            <a:r>
              <a:rPr lang="es-ES" sz="4800" b="1" dirty="0">
                <a:solidFill>
                  <a:srgbClr val="002060"/>
                </a:solidFill>
              </a:rPr>
              <a:t>(Apocalipsis 14:6, 8, 9). Es decir, los mensajes son </a:t>
            </a:r>
            <a:r>
              <a:rPr lang="es-ES" sz="4800" b="1" dirty="0">
                <a:solidFill>
                  <a:srgbClr val="FF0000"/>
                </a:solidFill>
              </a:rPr>
              <a:t>secuenciales y acumulativo</a:t>
            </a:r>
            <a:r>
              <a:rPr lang="es-ES" sz="4800" b="1" dirty="0">
                <a:solidFill>
                  <a:srgbClr val="002060"/>
                </a:solidFill>
              </a:rPr>
              <a:t>s y solo se pueden comprender si se proclaman uno después de otro.</a:t>
            </a:r>
          </a:p>
        </p:txBody>
      </p:sp>
    </p:spTree>
    <p:extLst>
      <p:ext uri="{BB962C8B-B14F-4D97-AF65-F5344CB8AC3E}">
        <p14:creationId xmlns:p14="http://schemas.microsoft.com/office/powerpoint/2010/main" val="36813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55093" y="865668"/>
            <a:ext cx="10508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8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 smtClean="0">
                <a:solidFill>
                  <a:srgbClr val="FFFF00"/>
                </a:solidFill>
              </a:rPr>
              <a:t>Otro </a:t>
            </a:r>
            <a:r>
              <a:rPr lang="es-ES" sz="4400" b="1" dirty="0">
                <a:solidFill>
                  <a:srgbClr val="FFFF00"/>
                </a:solidFill>
              </a:rPr>
              <a:t>ángel </a:t>
            </a:r>
            <a:r>
              <a:rPr lang="es-ES" sz="4400" b="1" dirty="0">
                <a:solidFill>
                  <a:schemeClr val="bg1"/>
                </a:solidFill>
              </a:rPr>
              <a:t>le siguió, diciendo: Ha caído, ha caído </a:t>
            </a:r>
            <a:r>
              <a:rPr lang="es-ES" sz="4400" b="1" dirty="0" smtClean="0">
                <a:solidFill>
                  <a:schemeClr val="bg1"/>
                </a:solidFill>
              </a:rPr>
              <a:t> Babilonia</a:t>
            </a:r>
            <a:r>
              <a:rPr lang="es-ES" sz="4400" b="1" dirty="0">
                <a:solidFill>
                  <a:schemeClr val="bg1"/>
                </a:solidFill>
              </a:rPr>
              <a:t>, la gran ciudad, porque ha hecho beber a todas las naciones del vino del furor de su </a:t>
            </a:r>
            <a:r>
              <a:rPr lang="es-ES" sz="4400" b="1" dirty="0" smtClean="0">
                <a:solidFill>
                  <a:schemeClr val="bg1"/>
                </a:solidFill>
              </a:rPr>
              <a:t>fornicación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dirty="0">
                <a:solidFill>
                  <a:srgbClr val="FF0000"/>
                </a:solidFill>
              </a:rPr>
              <a:t>9</a:t>
            </a:r>
            <a:r>
              <a:rPr lang="es-ES" sz="4400" b="1" dirty="0">
                <a:solidFill>
                  <a:schemeClr val="bg1"/>
                </a:solidFill>
              </a:rPr>
              <a:t> Y </a:t>
            </a:r>
            <a:r>
              <a:rPr lang="es-ES" sz="4400" b="1" dirty="0">
                <a:solidFill>
                  <a:srgbClr val="FFFF00"/>
                </a:solidFill>
              </a:rPr>
              <a:t>el tercer ángel </a:t>
            </a:r>
            <a:r>
              <a:rPr lang="es-ES" sz="4400" b="1" dirty="0">
                <a:solidFill>
                  <a:schemeClr val="bg1"/>
                </a:solidFill>
              </a:rPr>
              <a:t>los siguió, diciendo a gran voz: Si alguno adora a la bestia y a </a:t>
            </a:r>
            <a:r>
              <a:rPr lang="es-ES" sz="4400" b="1" dirty="0" smtClean="0">
                <a:solidFill>
                  <a:schemeClr val="bg1"/>
                </a:solidFill>
              </a:rPr>
              <a:t>su </a:t>
            </a:r>
            <a:r>
              <a:rPr lang="es-ES" sz="4400" b="1" dirty="0">
                <a:solidFill>
                  <a:schemeClr val="bg1"/>
                </a:solidFill>
              </a:rPr>
              <a:t>imagen, y recibe la marca en su frente o en su mano, </a:t>
            </a:r>
          </a:p>
        </p:txBody>
      </p:sp>
    </p:spTree>
    <p:extLst>
      <p:ext uri="{BB962C8B-B14F-4D97-AF65-F5344CB8AC3E}">
        <p14:creationId xmlns:p14="http://schemas.microsoft.com/office/powerpoint/2010/main" val="3670079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Vi volar por en medio del cielo a otro ángel, que tenía el evangelio eterno para predicarlo a los moradores de la tierra, a toda nación, tribu, lengua y pueblo,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6: </a:t>
            </a:r>
            <a:r>
              <a:rPr lang="es-ES" sz="3200" b="1" dirty="0" smtClean="0">
                <a:latin typeface="Arial Black" panose="020B0A04020102020204" pitchFamily="34" charset="0"/>
              </a:rPr>
              <a:t>Primer mensaje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Otro ángel le siguió, diciendo: Ha caído, ha caído Babilonia, la gran ciudad, porque ha hecho beber a todas las naciones del vino del furor de su fornicación.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8: </a:t>
            </a:r>
            <a:r>
              <a:rPr lang="es-ES" sz="3200" b="1" dirty="0" smtClean="0">
                <a:latin typeface="Arial Black" panose="020B0A04020102020204" pitchFamily="34" charset="0"/>
              </a:rPr>
              <a:t>Segundo mensaje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208" y="1575351"/>
            <a:ext cx="10929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Y el tercer ángel los siguió, diciendo a gran voz: Si alguno adora a la bestia y a su imagen, y recibe la marca en su frente o en su mano,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9: </a:t>
            </a:r>
            <a:r>
              <a:rPr lang="es-ES" sz="3200" b="1" dirty="0" smtClean="0">
                <a:latin typeface="Arial Black" panose="020B0A04020102020204" pitchFamily="34" charset="0"/>
              </a:rPr>
              <a:t>Tercer mensaje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368502"/>
            <a:ext cx="1000352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</a:t>
            </a:r>
            <a:r>
              <a:rPr lang="es-ES" sz="4400" b="1" u="sng" dirty="0">
                <a:solidFill>
                  <a:srgbClr val="FF0000"/>
                </a:solidFill>
              </a:rPr>
              <a:t>primer ángel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proclama las </a:t>
            </a:r>
            <a:r>
              <a:rPr lang="es-ES" sz="4400" b="1" dirty="0">
                <a:solidFill>
                  <a:srgbClr val="FF0000"/>
                </a:solidFill>
              </a:rPr>
              <a:t>buenas nuevas</a:t>
            </a:r>
            <a:r>
              <a:rPr lang="es-ES" sz="4400" b="1" dirty="0">
                <a:solidFill>
                  <a:srgbClr val="002060"/>
                </a:solidFill>
              </a:rPr>
              <a:t> del evangelio eterno y </a:t>
            </a:r>
            <a:r>
              <a:rPr lang="es-ES" sz="4400" b="1" dirty="0">
                <a:solidFill>
                  <a:srgbClr val="FF0000"/>
                </a:solidFill>
              </a:rPr>
              <a:t>manda</a:t>
            </a:r>
            <a:r>
              <a:rPr lang="es-ES" sz="4400" b="1" dirty="0">
                <a:solidFill>
                  <a:srgbClr val="002060"/>
                </a:solidFill>
              </a:rPr>
              <a:t> (con tres imperativos) a los moradores de la tierra a </a:t>
            </a:r>
            <a:r>
              <a:rPr lang="es-ES" sz="4400" b="1" dirty="0">
                <a:solidFill>
                  <a:srgbClr val="FF0000"/>
                </a:solidFill>
              </a:rPr>
              <a:t>temer a Dios</a:t>
            </a:r>
            <a:r>
              <a:rPr lang="es-ES" sz="4400" b="1" dirty="0">
                <a:solidFill>
                  <a:srgbClr val="002060"/>
                </a:solidFill>
              </a:rPr>
              <a:t>, a </a:t>
            </a:r>
            <a:r>
              <a:rPr lang="es-ES" sz="4400" b="1" dirty="0">
                <a:solidFill>
                  <a:srgbClr val="FF0000"/>
                </a:solidFill>
              </a:rPr>
              <a:t>darle gloria </a:t>
            </a:r>
            <a:r>
              <a:rPr lang="es-ES" sz="4400" b="1" dirty="0">
                <a:solidFill>
                  <a:srgbClr val="002060"/>
                </a:solidFill>
              </a:rPr>
              <a:t>y a </a:t>
            </a:r>
            <a:r>
              <a:rPr lang="es-ES" sz="4400" b="1" dirty="0">
                <a:solidFill>
                  <a:srgbClr val="FF0000"/>
                </a:solidFill>
              </a:rPr>
              <a:t>adorarlo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</a:t>
            </a:r>
            <a:r>
              <a:rPr lang="es-ES" sz="4400" b="1" u="sng" dirty="0">
                <a:solidFill>
                  <a:srgbClr val="FF0000"/>
                </a:solidFill>
              </a:rPr>
              <a:t>segundo ángel </a:t>
            </a:r>
            <a:r>
              <a:rPr lang="es-ES" sz="4400" b="1" dirty="0">
                <a:solidFill>
                  <a:srgbClr val="002060"/>
                </a:solidFill>
              </a:rPr>
              <a:t>proclama la </a:t>
            </a:r>
            <a:r>
              <a:rPr lang="es-ES" sz="4400" b="1" dirty="0">
                <a:solidFill>
                  <a:srgbClr val="FF0000"/>
                </a:solidFill>
              </a:rPr>
              <a:t>caída de Babilonia</a:t>
            </a:r>
            <a:r>
              <a:rPr lang="es-ES" sz="4400" b="1" dirty="0">
                <a:solidFill>
                  <a:srgbClr val="002060"/>
                </a:solidFill>
              </a:rPr>
              <a:t> por haber rechazado el mensaje del primer ángel y llama a los fieles de Dios a </a:t>
            </a:r>
            <a:r>
              <a:rPr lang="es-ES" sz="4400" b="1" dirty="0">
                <a:solidFill>
                  <a:srgbClr val="FF0000"/>
                </a:solidFill>
              </a:rPr>
              <a:t>salir de ella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u="sng" dirty="0">
                <a:solidFill>
                  <a:srgbClr val="FF0000"/>
                </a:solidFill>
              </a:rPr>
              <a:t>tercer mensaje </a:t>
            </a:r>
            <a:r>
              <a:rPr lang="es-ES" sz="4400" b="1" dirty="0">
                <a:solidFill>
                  <a:srgbClr val="002060"/>
                </a:solidFill>
              </a:rPr>
              <a:t>advierte de las terribles </a:t>
            </a:r>
            <a:r>
              <a:rPr lang="es-ES" sz="4400" b="1" dirty="0">
                <a:solidFill>
                  <a:srgbClr val="FF0000"/>
                </a:solidFill>
              </a:rPr>
              <a:t>consecuencias</a:t>
            </a:r>
            <a:r>
              <a:rPr lang="es-ES" sz="4400" b="1" dirty="0">
                <a:solidFill>
                  <a:srgbClr val="002060"/>
                </a:solidFill>
              </a:rPr>
              <a:t> que sufrirán los que decidan quedarse en Babilonia.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Si una persona rechaza el mensaje del primer ángel, rechazará también el mensaje del segundo y el tercero. Por el otro lado, los que aceptan el mensaje del primero harán caso también a los mensajes del segundo y tercero.</a:t>
            </a:r>
          </a:p>
        </p:txBody>
      </p:sp>
    </p:spTree>
    <p:extLst>
      <p:ext uri="{BB962C8B-B14F-4D97-AF65-F5344CB8AC3E}">
        <p14:creationId xmlns:p14="http://schemas.microsoft.com/office/powerpoint/2010/main" val="38871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FF0000"/>
                </a:solidFill>
              </a:rPr>
              <a:t>cae</a:t>
            </a:r>
            <a:r>
              <a:rPr lang="es-ES" sz="4800" b="1" dirty="0">
                <a:solidFill>
                  <a:srgbClr val="002060"/>
                </a:solidFill>
              </a:rPr>
              <a:t> porque </a:t>
            </a:r>
            <a:r>
              <a:rPr lang="es-ES" sz="4800" b="1" dirty="0">
                <a:solidFill>
                  <a:srgbClr val="FF0000"/>
                </a:solidFill>
              </a:rPr>
              <a:t>rechazó el mensaje del primer ángel</a:t>
            </a:r>
            <a:r>
              <a:rPr lang="es-ES" sz="4800" b="1" dirty="0">
                <a:solidFill>
                  <a:srgbClr val="002060"/>
                </a:solidFill>
              </a:rPr>
              <a:t>. Una persona no aceptará el llamado a salir de Babilonia al menos que sepa por qué debe salir y debe salir porque </a:t>
            </a:r>
            <a:r>
              <a:rPr lang="es-ES" sz="4800" b="1" dirty="0" smtClean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002060"/>
                </a:solidFill>
              </a:rPr>
              <a:t>rechazó el mensaje del primer </a:t>
            </a:r>
            <a:r>
              <a:rPr lang="es-ES" sz="4800" b="1" dirty="0" smtClean="0">
                <a:solidFill>
                  <a:srgbClr val="002060"/>
                </a:solidFill>
              </a:rPr>
              <a:t>ángel [no hizo las 3 cosas que el ángel ordenó].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2" y="1743476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primer ángel proclama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37693" y="232687"/>
            <a:ext cx="493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mensajes de los tres ángeles se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89662" y="4256599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tercer ángel proclama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13678" y="5486556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Babilonia cae porque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2" y="3003869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segundo ángel proclama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65549" y="4825803"/>
            <a:ext cx="4490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Las buenas nuevas del evangelio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65549" y="1341835"/>
            <a:ext cx="4276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Deben proclamar en orden secuencial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4" y="162534"/>
            <a:ext cx="4573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Las consecuencias de quedarse en 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40564" y="2521135"/>
            <a:ext cx="43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Rechazó el mensaje del primer ángel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20140" y="6059037"/>
            <a:ext cx="42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La caída de 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23974" y="3700436"/>
            <a:ext cx="434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prstClr val="black"/>
                </a:solidFill>
              </a:rPr>
              <a:t>Pueden proclamar en cualquier orden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4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#7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mensajes son el </a:t>
            </a:r>
            <a:r>
              <a:rPr lang="es-ES" sz="4800" b="1" dirty="0">
                <a:solidFill>
                  <a:srgbClr val="FF0000"/>
                </a:solidFill>
              </a:rPr>
              <a:t>llamado final </a:t>
            </a:r>
            <a:r>
              <a:rPr lang="es-ES" sz="4800" b="1" dirty="0">
                <a:solidFill>
                  <a:srgbClr val="002060"/>
                </a:solidFill>
              </a:rPr>
              <a:t>de Dios al mundo </a:t>
            </a:r>
            <a:r>
              <a:rPr lang="es-ES" sz="4800" b="1" dirty="0">
                <a:solidFill>
                  <a:srgbClr val="FF0000"/>
                </a:solidFill>
              </a:rPr>
              <a:t>antes</a:t>
            </a:r>
            <a:r>
              <a:rPr lang="es-ES" sz="4800" b="1" dirty="0">
                <a:solidFill>
                  <a:srgbClr val="002060"/>
                </a:solidFill>
              </a:rPr>
              <a:t> del </a:t>
            </a:r>
            <a:r>
              <a:rPr lang="es-ES" sz="4800" b="1" dirty="0">
                <a:solidFill>
                  <a:srgbClr val="FF0000"/>
                </a:solidFill>
              </a:rPr>
              <a:t>cierre de la gracia</a:t>
            </a:r>
            <a:r>
              <a:rPr lang="es-ES" sz="4800" b="1" dirty="0">
                <a:solidFill>
                  <a:srgbClr val="002060"/>
                </a:solidFill>
              </a:rPr>
              <a:t> y </a:t>
            </a:r>
            <a:r>
              <a:rPr lang="es-ES" sz="4800" b="1" dirty="0">
                <a:solidFill>
                  <a:srgbClr val="FF0000"/>
                </a:solidFill>
              </a:rPr>
              <a:t>la segunda venida </a:t>
            </a:r>
            <a:r>
              <a:rPr lang="es-ES" sz="4800" b="1" dirty="0">
                <a:solidFill>
                  <a:srgbClr val="002060"/>
                </a:solidFill>
              </a:rPr>
              <a:t>de Cristo (Apocalipsis 14:14; Mateo 24:14). Esto lo sabemos porque inmediatamente </a:t>
            </a:r>
            <a:r>
              <a:rPr lang="es-ES" sz="4800" b="1" dirty="0">
                <a:solidFill>
                  <a:srgbClr val="FF0000"/>
                </a:solidFill>
              </a:rPr>
              <a:t>después</a:t>
            </a:r>
            <a:r>
              <a:rPr lang="es-ES" sz="4800" b="1" dirty="0">
                <a:solidFill>
                  <a:srgbClr val="002060"/>
                </a:solidFill>
              </a:rPr>
              <a:t> del tercer mensaje todo el mundo está dividido en tan </a:t>
            </a:r>
            <a:r>
              <a:rPr lang="es-ES" sz="4800" b="1" dirty="0">
                <a:solidFill>
                  <a:srgbClr val="FF0000"/>
                </a:solidFill>
              </a:rPr>
              <a:t>solo dos grupos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2388" y="1575351"/>
            <a:ext cx="10727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Miré, y he aquí una nube blanca; y sobre la nube uno sentado semejante al </a:t>
            </a:r>
            <a:r>
              <a:rPr lang="es-ES" sz="5400" b="1" dirty="0">
                <a:solidFill>
                  <a:srgbClr val="FFFF00"/>
                </a:solidFill>
              </a:rPr>
              <a:t>Hijo del Hombre</a:t>
            </a:r>
            <a:r>
              <a:rPr lang="es-ES" sz="5400" b="1" dirty="0">
                <a:solidFill>
                  <a:prstClr val="white"/>
                </a:solidFill>
              </a:rPr>
              <a:t>, que tenía en la cabeza una corona de oro, y en la mano una </a:t>
            </a:r>
            <a:r>
              <a:rPr lang="es-ES" sz="5400" b="1" dirty="0">
                <a:solidFill>
                  <a:srgbClr val="FFFF00"/>
                </a:solidFill>
              </a:rPr>
              <a:t>hoz aguda</a:t>
            </a:r>
            <a:r>
              <a:rPr lang="es-ES" sz="54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14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1969" y="265166"/>
            <a:ext cx="112978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10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él también beberá del vino de la ira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>
                <a:solidFill>
                  <a:schemeClr val="bg1"/>
                </a:solidFill>
              </a:rPr>
              <a:t>Dios, que ha sido vaciado puro en el cáliz de su ira; y será atormentado con fuego y </a:t>
            </a:r>
            <a:r>
              <a:rPr lang="es-ES" sz="4000" b="1" dirty="0" smtClean="0">
                <a:solidFill>
                  <a:schemeClr val="bg1"/>
                </a:solidFill>
              </a:rPr>
              <a:t>azufre </a:t>
            </a:r>
            <a:r>
              <a:rPr lang="es-ES" sz="4000" b="1" dirty="0">
                <a:solidFill>
                  <a:schemeClr val="bg1"/>
                </a:solidFill>
              </a:rPr>
              <a:t>delante de los santos ángeles y del Cordero; </a:t>
            </a:r>
            <a:r>
              <a:rPr lang="es-ES" sz="4000" b="1" dirty="0">
                <a:solidFill>
                  <a:srgbClr val="FF0000"/>
                </a:solidFill>
              </a:rPr>
              <a:t>11</a:t>
            </a:r>
            <a:r>
              <a:rPr lang="es-ES" sz="4000" b="1" dirty="0">
                <a:solidFill>
                  <a:schemeClr val="bg1"/>
                </a:solidFill>
              </a:rPr>
              <a:t> y el humo de su tormento sube por los </a:t>
            </a:r>
            <a:r>
              <a:rPr lang="es-ES" sz="4000" b="1" dirty="0" smtClean="0">
                <a:solidFill>
                  <a:schemeClr val="bg1"/>
                </a:solidFill>
              </a:rPr>
              <a:t>siglos </a:t>
            </a:r>
            <a:r>
              <a:rPr lang="es-ES" sz="4000" b="1" dirty="0">
                <a:solidFill>
                  <a:schemeClr val="bg1"/>
                </a:solidFill>
              </a:rPr>
              <a:t>de los siglos. Y no tienen reposo de día ni de noche los que adoran a la bestia y a su imagen, </a:t>
            </a:r>
            <a:r>
              <a:rPr lang="es-ES" sz="4000" b="1" dirty="0" smtClean="0">
                <a:solidFill>
                  <a:schemeClr val="bg1"/>
                </a:solidFill>
              </a:rPr>
              <a:t>ni </a:t>
            </a:r>
            <a:r>
              <a:rPr lang="es-ES" sz="4000" b="1" dirty="0">
                <a:solidFill>
                  <a:schemeClr val="bg1"/>
                </a:solidFill>
              </a:rPr>
              <a:t>nadie que reciba la marca de su nombre. </a:t>
            </a:r>
            <a:r>
              <a:rPr lang="es-ES" sz="4000" b="1" dirty="0" smtClean="0">
                <a:solidFill>
                  <a:srgbClr val="FF0000"/>
                </a:solidFill>
              </a:rPr>
              <a:t>12</a:t>
            </a:r>
            <a:r>
              <a:rPr lang="es-ES" sz="4000" b="1" dirty="0" smtClean="0">
                <a:solidFill>
                  <a:schemeClr val="bg1"/>
                </a:solidFill>
              </a:rPr>
              <a:t> Aquí </a:t>
            </a:r>
            <a:r>
              <a:rPr lang="es-ES" sz="4000" b="1" dirty="0">
                <a:solidFill>
                  <a:schemeClr val="bg1"/>
                </a:solidFill>
              </a:rPr>
              <a:t>está la paciencia de los santos, los que </a:t>
            </a:r>
            <a:r>
              <a:rPr lang="es-ES" sz="4000" b="1" dirty="0" smtClean="0">
                <a:solidFill>
                  <a:schemeClr val="bg1"/>
                </a:solidFill>
              </a:rPr>
              <a:t>guardan </a:t>
            </a:r>
            <a:r>
              <a:rPr lang="es-ES" sz="4000" b="1" dirty="0">
                <a:solidFill>
                  <a:schemeClr val="bg1"/>
                </a:solidFill>
              </a:rPr>
              <a:t>los mandamientos de Dios y la fe de Jesús.”</a:t>
            </a:r>
          </a:p>
        </p:txBody>
      </p:sp>
    </p:spTree>
    <p:extLst>
      <p:ext uri="{BB962C8B-B14F-4D97-AF65-F5344CB8AC3E}">
        <p14:creationId xmlns:p14="http://schemas.microsoft.com/office/powerpoint/2010/main" val="2598785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2388" y="1575351"/>
            <a:ext cx="10727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Y será predicado este evangelio del reino en todo el mundo, para testimonio a todas las naciones; y entonces </a:t>
            </a:r>
            <a:r>
              <a:rPr lang="es-ES" sz="5400" b="1" dirty="0">
                <a:solidFill>
                  <a:srgbClr val="FFFF00"/>
                </a:solidFill>
              </a:rPr>
              <a:t>vendrá el fin</a:t>
            </a:r>
            <a:r>
              <a:rPr lang="es-ES" sz="54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Mt. 24: 14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Si usted cree que está viviendo en los últimos días de la historia entonces debe comprender y proclamar estos mensajes pues son el </a:t>
            </a:r>
            <a:r>
              <a:rPr lang="es-ES" sz="4800" b="1" dirty="0">
                <a:solidFill>
                  <a:srgbClr val="FF0000"/>
                </a:solidFill>
              </a:rPr>
              <a:t>llamado final </a:t>
            </a:r>
            <a:r>
              <a:rPr lang="es-ES" sz="4800" b="1" dirty="0">
                <a:solidFill>
                  <a:srgbClr val="002060"/>
                </a:solidFill>
              </a:rPr>
              <a:t>de Dios al mundo. No hay otro mensaje que debe ocupar el tiempo y el esfuerzo del pueblo de Dios.</a:t>
            </a:r>
          </a:p>
        </p:txBody>
      </p:sp>
    </p:spTree>
    <p:extLst>
      <p:ext uri="{BB962C8B-B14F-4D97-AF65-F5344CB8AC3E}">
        <p14:creationId xmlns:p14="http://schemas.microsoft.com/office/powerpoint/2010/main" val="20689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#8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32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460835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proclamación de los tres mensajes va </a:t>
            </a:r>
            <a:r>
              <a:rPr lang="es-ES" sz="4800" b="1" dirty="0">
                <a:solidFill>
                  <a:srgbClr val="FF0000"/>
                </a:solidFill>
              </a:rPr>
              <a:t>acompañada</a:t>
            </a:r>
            <a:r>
              <a:rPr lang="es-ES" sz="4800" b="1" dirty="0">
                <a:solidFill>
                  <a:srgbClr val="002060"/>
                </a:solidFill>
              </a:rPr>
              <a:t> del poder de la </a:t>
            </a:r>
            <a:r>
              <a:rPr lang="es-ES" sz="4800" b="1" dirty="0">
                <a:solidFill>
                  <a:srgbClr val="FF0000"/>
                </a:solidFill>
              </a:rPr>
              <a:t>lluvia tardía</a:t>
            </a:r>
            <a:r>
              <a:rPr lang="es-ES" sz="4800" b="1" dirty="0">
                <a:solidFill>
                  <a:srgbClr val="002060"/>
                </a:solidFill>
              </a:rPr>
              <a:t>. La lluvia tardía maduraba la cosecha y la preparaba para la siega. Cuando los ángeles terminen de proclamar sus mensajes, tanto la mies como las uvas </a:t>
            </a:r>
            <a:r>
              <a:rPr lang="es-ES" sz="4800" b="1" dirty="0">
                <a:solidFill>
                  <a:srgbClr val="FF0000"/>
                </a:solidFill>
              </a:rPr>
              <a:t>estarán maduras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676840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el día del </a:t>
            </a:r>
            <a:r>
              <a:rPr lang="es-ES" sz="4800" b="1" dirty="0" smtClean="0">
                <a:solidFill>
                  <a:srgbClr val="FF0000"/>
                </a:solidFill>
              </a:rPr>
              <a:t>Pentecostés [llegada del Espíritu Santo sobre los apóstoles] </a:t>
            </a:r>
            <a:r>
              <a:rPr lang="es-ES" sz="4800" b="1" dirty="0">
                <a:solidFill>
                  <a:srgbClr val="FF0000"/>
                </a:solidFill>
              </a:rPr>
              <a:t>comenzó </a:t>
            </a:r>
            <a:r>
              <a:rPr lang="es-ES" sz="4800" b="1" dirty="0">
                <a:solidFill>
                  <a:srgbClr val="002060"/>
                </a:solidFill>
              </a:rPr>
              <a:t>a caer la </a:t>
            </a:r>
            <a:r>
              <a:rPr lang="es-ES" sz="4800" b="1" dirty="0">
                <a:solidFill>
                  <a:srgbClr val="FF0000"/>
                </a:solidFill>
              </a:rPr>
              <a:t>lluvia temprana </a:t>
            </a:r>
            <a:r>
              <a:rPr lang="es-ES" sz="4800" b="1" dirty="0">
                <a:solidFill>
                  <a:srgbClr val="002060"/>
                </a:solidFill>
              </a:rPr>
              <a:t>que ha estado cayendo hasta el día de hoy. En el último remanente del tiempo caerá la lluvia tardía para </a:t>
            </a:r>
            <a:r>
              <a:rPr lang="es-ES" sz="4800" b="1" dirty="0">
                <a:solidFill>
                  <a:srgbClr val="FF0000"/>
                </a:solidFill>
              </a:rPr>
              <a:t>madurar la cosecha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9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676840"/>
            <a:ext cx="1000352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Cada habitante </a:t>
            </a:r>
            <a:r>
              <a:rPr lang="es-ES" sz="4800" b="1" dirty="0">
                <a:solidFill>
                  <a:srgbClr val="002060"/>
                </a:solidFill>
              </a:rPr>
              <a:t>del mundo se colocará de un lado o del otro. Es decir, los mensajes </a:t>
            </a:r>
            <a:r>
              <a:rPr lang="es-ES" sz="4800" b="1" dirty="0">
                <a:solidFill>
                  <a:srgbClr val="FF0000"/>
                </a:solidFill>
              </a:rPr>
              <a:t>polarizarán</a:t>
            </a:r>
            <a:r>
              <a:rPr lang="es-ES" sz="4800" b="1" dirty="0">
                <a:solidFill>
                  <a:srgbClr val="002060"/>
                </a:solidFill>
              </a:rPr>
              <a:t> al mundo. Nadie permanecerá </a:t>
            </a:r>
            <a:r>
              <a:rPr lang="es-ES" sz="4800" b="1" dirty="0">
                <a:solidFill>
                  <a:srgbClr val="FF0000"/>
                </a:solidFill>
              </a:rPr>
              <a:t>neutral</a:t>
            </a:r>
            <a:r>
              <a:rPr lang="es-ES" sz="4800" b="1" dirty="0">
                <a:solidFill>
                  <a:srgbClr val="002060"/>
                </a:solidFill>
              </a:rPr>
              <a:t>. Todos se pondrán de parte de Dios y recibirán su </a:t>
            </a:r>
            <a:r>
              <a:rPr lang="es-ES" sz="4800" b="1" dirty="0">
                <a:solidFill>
                  <a:srgbClr val="FF0000"/>
                </a:solidFill>
              </a:rPr>
              <a:t>sello</a:t>
            </a:r>
            <a:r>
              <a:rPr lang="es-ES" sz="4800" b="1" dirty="0">
                <a:solidFill>
                  <a:srgbClr val="002060"/>
                </a:solidFill>
              </a:rPr>
              <a:t> o se aliarán con </a:t>
            </a:r>
            <a:r>
              <a:rPr lang="es-ES" sz="4800" b="1" dirty="0" smtClean="0">
                <a:solidFill>
                  <a:srgbClr val="002060"/>
                </a:solidFill>
              </a:rPr>
              <a:t>la bestia </a:t>
            </a:r>
            <a:r>
              <a:rPr lang="es-ES" sz="4800" b="1" dirty="0">
                <a:solidFill>
                  <a:srgbClr val="002060"/>
                </a:solidFill>
              </a:rPr>
              <a:t>y recibirán su </a:t>
            </a:r>
            <a:r>
              <a:rPr lang="es-ES" sz="4800" b="1" dirty="0">
                <a:solidFill>
                  <a:srgbClr val="FF0000"/>
                </a:solidFill>
              </a:rPr>
              <a:t>marca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9" y="676840"/>
            <a:ext cx="10003520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justos </a:t>
            </a:r>
            <a:r>
              <a:rPr lang="es-ES" sz="4800" b="1" dirty="0">
                <a:solidFill>
                  <a:srgbClr val="FF0000"/>
                </a:solidFill>
              </a:rPr>
              <a:t>reflejarán</a:t>
            </a:r>
            <a:r>
              <a:rPr lang="es-ES" sz="4800" b="1" dirty="0">
                <a:solidFill>
                  <a:srgbClr val="002060"/>
                </a:solidFill>
              </a:rPr>
              <a:t> perfectamente la imagen de </a:t>
            </a:r>
            <a:r>
              <a:rPr lang="es-ES" sz="4800" b="1" dirty="0">
                <a:solidFill>
                  <a:srgbClr val="FF0000"/>
                </a:solidFill>
              </a:rPr>
              <a:t>Jesús</a:t>
            </a:r>
            <a:r>
              <a:rPr lang="es-ES" sz="4800" b="1" dirty="0">
                <a:solidFill>
                  <a:srgbClr val="002060"/>
                </a:solidFill>
              </a:rPr>
              <a:t> y los impíos </a:t>
            </a:r>
            <a:r>
              <a:rPr lang="es-ES" sz="4800" b="1" dirty="0">
                <a:solidFill>
                  <a:srgbClr val="FF0000"/>
                </a:solidFill>
              </a:rPr>
              <a:t>reflejarán</a:t>
            </a:r>
            <a:r>
              <a:rPr lang="es-ES" sz="4800" b="1" dirty="0">
                <a:solidFill>
                  <a:srgbClr val="002060"/>
                </a:solidFill>
              </a:rPr>
              <a:t> perfectamente el carácter de </a:t>
            </a:r>
            <a:r>
              <a:rPr lang="es-ES" sz="4800" b="1" dirty="0">
                <a:solidFill>
                  <a:srgbClr val="FF0000"/>
                </a:solidFill>
              </a:rPr>
              <a:t>Satanás</a:t>
            </a:r>
            <a:r>
              <a:rPr lang="es-ES" sz="4800" b="1" dirty="0">
                <a:solidFill>
                  <a:srgbClr val="002060"/>
                </a:solidFill>
              </a:rPr>
              <a:t>. Así como en los días de faraón, el mensaje </a:t>
            </a:r>
            <a:r>
              <a:rPr lang="es-ES" sz="4800" b="1" dirty="0">
                <a:solidFill>
                  <a:srgbClr val="FF0000"/>
                </a:solidFill>
              </a:rPr>
              <a:t>suavizará</a:t>
            </a:r>
            <a:r>
              <a:rPr lang="es-ES" sz="4800" b="1" dirty="0">
                <a:solidFill>
                  <a:srgbClr val="002060"/>
                </a:solidFill>
              </a:rPr>
              <a:t> el corazón o lo </a:t>
            </a:r>
            <a:r>
              <a:rPr lang="es-ES" sz="4800" b="1" dirty="0">
                <a:solidFill>
                  <a:srgbClr val="FF0000"/>
                </a:solidFill>
              </a:rPr>
              <a:t>endurecerá</a:t>
            </a:r>
            <a:r>
              <a:rPr lang="es-ES" sz="4800" b="1" dirty="0">
                <a:solidFill>
                  <a:srgbClr val="002060"/>
                </a:solidFill>
              </a:rPr>
              <a:t>. (Apocalipsis 14:14-17)</a:t>
            </a:r>
          </a:p>
        </p:txBody>
      </p:sp>
    </p:spTree>
    <p:extLst>
      <p:ext uri="{BB962C8B-B14F-4D97-AF65-F5344CB8AC3E}">
        <p14:creationId xmlns:p14="http://schemas.microsoft.com/office/powerpoint/2010/main" val="6353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5872" y="681282"/>
            <a:ext cx="107270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400" b="1" dirty="0">
                <a:solidFill>
                  <a:prstClr val="white"/>
                </a:solidFill>
              </a:rPr>
              <a:t>Y del templo salió otro ángel, clamando a gran voz al que estaba sentado sobre la nube: </a:t>
            </a:r>
            <a:r>
              <a:rPr lang="es-ES" sz="4400" b="1" dirty="0">
                <a:solidFill>
                  <a:srgbClr val="FFFF00"/>
                </a:solidFill>
              </a:rPr>
              <a:t>Mete tu hoz</a:t>
            </a:r>
            <a:r>
              <a:rPr lang="es-ES" sz="4400" b="1" dirty="0">
                <a:solidFill>
                  <a:prstClr val="white"/>
                </a:solidFill>
              </a:rPr>
              <a:t>, y </a:t>
            </a:r>
            <a:r>
              <a:rPr lang="es-ES" sz="4400" b="1" dirty="0">
                <a:solidFill>
                  <a:srgbClr val="FFFF00"/>
                </a:solidFill>
              </a:rPr>
              <a:t>siega</a:t>
            </a:r>
            <a:r>
              <a:rPr lang="es-ES" sz="4400" b="1" dirty="0">
                <a:solidFill>
                  <a:prstClr val="white"/>
                </a:solidFill>
              </a:rPr>
              <a:t>; porque la hora de segar </a:t>
            </a:r>
            <a:r>
              <a:rPr lang="es-ES" sz="4400" b="1" dirty="0">
                <a:solidFill>
                  <a:srgbClr val="FFFF00"/>
                </a:solidFill>
              </a:rPr>
              <a:t>ha llegado</a:t>
            </a:r>
            <a:r>
              <a:rPr lang="es-ES" sz="4400" b="1" dirty="0">
                <a:solidFill>
                  <a:prstClr val="white"/>
                </a:solidFill>
              </a:rPr>
              <a:t>, pues la </a:t>
            </a:r>
            <a:r>
              <a:rPr lang="es-ES" sz="4400" b="1" dirty="0">
                <a:solidFill>
                  <a:srgbClr val="FFFF00"/>
                </a:solidFill>
              </a:rPr>
              <a:t>mies</a:t>
            </a:r>
            <a:r>
              <a:rPr lang="es-ES" sz="4400" b="1" dirty="0">
                <a:solidFill>
                  <a:prstClr val="white"/>
                </a:solidFill>
              </a:rPr>
              <a:t> de la tierra está </a:t>
            </a:r>
            <a:r>
              <a:rPr lang="es-ES" sz="4400" b="1" dirty="0">
                <a:solidFill>
                  <a:srgbClr val="FFFF00"/>
                </a:solidFill>
              </a:rPr>
              <a:t>madura</a:t>
            </a:r>
            <a:r>
              <a:rPr lang="es-ES" sz="4400" b="1" dirty="0">
                <a:solidFill>
                  <a:prstClr val="white"/>
                </a:solidFill>
              </a:rPr>
              <a:t>. </a:t>
            </a:r>
            <a:r>
              <a:rPr lang="es-ES" sz="4400" b="1" dirty="0">
                <a:solidFill>
                  <a:srgbClr val="FF0000"/>
                </a:solidFill>
              </a:rPr>
              <a:t>16</a:t>
            </a:r>
            <a:r>
              <a:rPr lang="es-ES" sz="4400" b="1" dirty="0">
                <a:solidFill>
                  <a:prstClr val="white"/>
                </a:solidFill>
              </a:rPr>
              <a:t> Y el que estaba sentado sobre la nube </a:t>
            </a:r>
            <a:r>
              <a:rPr lang="es-ES" sz="4400" b="1" dirty="0">
                <a:solidFill>
                  <a:srgbClr val="FFFF00"/>
                </a:solidFill>
              </a:rPr>
              <a:t>metió su hoz</a:t>
            </a:r>
            <a:r>
              <a:rPr lang="es-ES" sz="4400" b="1" dirty="0">
                <a:solidFill>
                  <a:prstClr val="white"/>
                </a:solidFill>
              </a:rPr>
              <a:t> en la tierra, y </a:t>
            </a:r>
            <a:r>
              <a:rPr lang="es-ES" sz="4400" b="1" dirty="0">
                <a:solidFill>
                  <a:srgbClr val="FFFF00"/>
                </a:solidFill>
              </a:rPr>
              <a:t>la tierra fue </a:t>
            </a:r>
            <a:r>
              <a:rPr lang="es-ES" sz="4400" b="1" dirty="0" smtClean="0">
                <a:solidFill>
                  <a:srgbClr val="FFFF00"/>
                </a:solidFill>
              </a:rPr>
              <a:t>segada</a:t>
            </a:r>
            <a:r>
              <a:rPr lang="es-ES" sz="4400" b="1" dirty="0" smtClean="0">
                <a:solidFill>
                  <a:prstClr val="white"/>
                </a:solidFill>
              </a:rPr>
              <a:t>. </a:t>
            </a:r>
            <a:r>
              <a:rPr lang="es-ES" sz="4400" b="1" dirty="0" smtClean="0">
                <a:solidFill>
                  <a:srgbClr val="FF0000"/>
                </a:solidFill>
              </a:rPr>
              <a:t>17</a:t>
            </a:r>
            <a:r>
              <a:rPr lang="es-ES" sz="4400" b="1" dirty="0" smtClean="0">
                <a:solidFill>
                  <a:prstClr val="white"/>
                </a:solidFill>
              </a:rPr>
              <a:t> </a:t>
            </a:r>
            <a:r>
              <a:rPr lang="es-ES" sz="4400" b="1" dirty="0">
                <a:solidFill>
                  <a:prstClr val="white"/>
                </a:solidFill>
              </a:rPr>
              <a:t>Salió otro ángel del templo que está en el cielo, teniendo también una </a:t>
            </a:r>
            <a:r>
              <a:rPr lang="es-ES" sz="4400" b="1" dirty="0">
                <a:solidFill>
                  <a:srgbClr val="FFFF00"/>
                </a:solidFill>
              </a:rPr>
              <a:t>hoz aguda</a:t>
            </a:r>
            <a:r>
              <a:rPr lang="es-ES" sz="4400" b="1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14: 15-17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#9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19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03218" y="1103322"/>
            <a:ext cx="10241245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Los tres mensajes están estrechamente </a:t>
            </a:r>
            <a:r>
              <a:rPr lang="es-ES" sz="6600" b="1" dirty="0" smtClean="0">
                <a:solidFill>
                  <a:srgbClr val="002060"/>
                </a:solidFill>
              </a:rPr>
              <a:t>relacionados </a:t>
            </a:r>
            <a:r>
              <a:rPr lang="es-ES" sz="6600" b="1" dirty="0">
                <a:solidFill>
                  <a:srgbClr val="002060"/>
                </a:solidFill>
              </a:rPr>
              <a:t>con el </a:t>
            </a:r>
            <a:r>
              <a:rPr lang="es-ES" sz="6600" b="1" dirty="0">
                <a:solidFill>
                  <a:srgbClr val="FF0000"/>
                </a:solidFill>
              </a:rPr>
              <a:t>lugar santísimo </a:t>
            </a:r>
            <a:r>
              <a:rPr lang="es-ES" sz="6600" b="1" dirty="0">
                <a:solidFill>
                  <a:srgbClr val="002060"/>
                </a:solidFill>
              </a:rPr>
              <a:t>del santuario celestial.</a:t>
            </a:r>
          </a:p>
        </p:txBody>
      </p:sp>
    </p:spTree>
    <p:extLst>
      <p:ext uri="{BB962C8B-B14F-4D97-AF65-F5344CB8AC3E}">
        <p14:creationId xmlns:p14="http://schemas.microsoft.com/office/powerpoint/2010/main" val="3154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2553" y="317242"/>
            <a:ext cx="10982999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el evangelio eterno?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representan los tres ángeles?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Por qué están volando los ángeles por el cielo?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Por qué los ángeles proclaman su mensaje a todo el mundo?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significa temer a Dios?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significa darle gloria a Dios? </a:t>
            </a:r>
          </a:p>
        </p:txBody>
      </p:sp>
    </p:spTree>
    <p:extLst>
      <p:ext uri="{BB962C8B-B14F-4D97-AF65-F5344CB8AC3E}">
        <p14:creationId xmlns:p14="http://schemas.microsoft.com/office/powerpoint/2010/main" val="2395741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43563" y="830167"/>
            <a:ext cx="1012513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Sabemos esto por varias razones: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Veremos </a:t>
            </a:r>
            <a:r>
              <a:rPr lang="es-ES" sz="4800" b="1" dirty="0">
                <a:solidFill>
                  <a:srgbClr val="002060"/>
                </a:solidFill>
              </a:rPr>
              <a:t>en un estudio subsiguiente que el mandato ‘</a:t>
            </a:r>
            <a:r>
              <a:rPr lang="es-ES" sz="4800" b="1" dirty="0">
                <a:solidFill>
                  <a:srgbClr val="FF0000"/>
                </a:solidFill>
              </a:rPr>
              <a:t>temed a Dios</a:t>
            </a:r>
            <a:r>
              <a:rPr lang="es-ES" sz="4800" b="1" dirty="0">
                <a:solidFill>
                  <a:srgbClr val="002060"/>
                </a:solidFill>
              </a:rPr>
              <a:t>’ tiene relación con la obediencia a los </a:t>
            </a:r>
            <a:r>
              <a:rPr lang="es-ES" sz="4800" b="1" dirty="0">
                <a:solidFill>
                  <a:srgbClr val="FF0000"/>
                </a:solidFill>
              </a:rPr>
              <a:t>mandamientos</a:t>
            </a:r>
            <a:r>
              <a:rPr lang="es-ES" sz="4800" b="1" dirty="0">
                <a:solidFill>
                  <a:srgbClr val="002060"/>
                </a:solidFill>
              </a:rPr>
              <a:t> de Dios y los mandamientos se encontraban en el </a:t>
            </a:r>
            <a:r>
              <a:rPr lang="es-ES" sz="4800" b="1" dirty="0">
                <a:solidFill>
                  <a:srgbClr val="FF0000"/>
                </a:solidFill>
              </a:rPr>
              <a:t>lugar santísimo </a:t>
            </a:r>
            <a:r>
              <a:rPr lang="es-ES" sz="4800" b="1" dirty="0">
                <a:solidFill>
                  <a:srgbClr val="002060"/>
                </a:solidFill>
              </a:rPr>
              <a:t>(Eclesiastés 12:13)</a:t>
            </a:r>
          </a:p>
        </p:txBody>
      </p:sp>
    </p:spTree>
    <p:extLst>
      <p:ext uri="{BB962C8B-B14F-4D97-AF65-F5344CB8AC3E}">
        <p14:creationId xmlns:p14="http://schemas.microsoft.com/office/powerpoint/2010/main" val="2017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82638" y="1513795"/>
            <a:ext cx="10440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El fin de todo el discurso oído es este: </a:t>
            </a:r>
            <a:r>
              <a:rPr lang="es-ES" sz="5400" b="1" dirty="0">
                <a:solidFill>
                  <a:srgbClr val="FFFF00"/>
                </a:solidFill>
              </a:rPr>
              <a:t>Teme a </a:t>
            </a:r>
            <a:r>
              <a:rPr lang="es-ES" sz="5400" b="1" dirty="0" smtClean="0">
                <a:solidFill>
                  <a:srgbClr val="FFFF00"/>
                </a:solidFill>
              </a:rPr>
              <a:t>Dios</a:t>
            </a:r>
            <a:r>
              <a:rPr lang="es-ES" sz="5400" b="1" dirty="0">
                <a:solidFill>
                  <a:prstClr val="white"/>
                </a:solidFill>
              </a:rPr>
              <a:t>, y guarda </a:t>
            </a:r>
            <a:r>
              <a:rPr lang="es-ES" sz="5400" b="1" dirty="0" smtClean="0">
                <a:solidFill>
                  <a:prstClr val="white"/>
                </a:solidFill>
              </a:rPr>
              <a:t>sus </a:t>
            </a:r>
            <a:r>
              <a:rPr lang="es-ES" sz="5400" b="1" dirty="0" smtClean="0">
                <a:solidFill>
                  <a:srgbClr val="FFFF00"/>
                </a:solidFill>
              </a:rPr>
              <a:t>mandamientos</a:t>
            </a:r>
            <a:r>
              <a:rPr lang="es-ES" sz="5400" b="1" dirty="0" smtClean="0">
                <a:solidFill>
                  <a:prstClr val="white"/>
                </a:solidFill>
              </a:rPr>
              <a:t>; </a:t>
            </a:r>
            <a:r>
              <a:rPr lang="es-ES" sz="5400" b="1" dirty="0">
                <a:solidFill>
                  <a:prstClr val="white"/>
                </a:solidFill>
              </a:rPr>
              <a:t>porque esto es el todo del hombre.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Ecl</a:t>
            </a:r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12: 13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8615" y="368502"/>
            <a:ext cx="1083632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>
                <a:solidFill>
                  <a:srgbClr val="002060"/>
                </a:solidFill>
              </a:rPr>
              <a:t>El imperativo ‘</a:t>
            </a:r>
            <a:r>
              <a:rPr lang="es-ES" sz="4400" b="1" dirty="0">
                <a:solidFill>
                  <a:srgbClr val="FF0000"/>
                </a:solidFill>
              </a:rPr>
              <a:t>dadle gloria</a:t>
            </a:r>
            <a:r>
              <a:rPr lang="es-ES" sz="4400" b="1" dirty="0">
                <a:solidFill>
                  <a:srgbClr val="002060"/>
                </a:solidFill>
              </a:rPr>
              <a:t>’ en </a:t>
            </a:r>
            <a:r>
              <a:rPr lang="es-ES" sz="4400" b="1" dirty="0" smtClean="0">
                <a:solidFill>
                  <a:srgbClr val="002060"/>
                </a:solidFill>
              </a:rPr>
              <a:t>el mensaje </a:t>
            </a:r>
            <a:r>
              <a:rPr lang="es-ES" sz="4400" b="1" dirty="0">
                <a:solidFill>
                  <a:srgbClr val="002060"/>
                </a:solidFill>
              </a:rPr>
              <a:t>del primer ángel tiene relación con la gloriosa </a:t>
            </a:r>
            <a:r>
              <a:rPr lang="es-ES" sz="4400" b="1" dirty="0" err="1">
                <a:solidFill>
                  <a:srgbClr val="FF0000"/>
                </a:solidFill>
              </a:rPr>
              <a:t>shekina</a:t>
            </a:r>
            <a:r>
              <a:rPr lang="es-ES" sz="4400" b="1" dirty="0">
                <a:solidFill>
                  <a:srgbClr val="002060"/>
                </a:solidFill>
              </a:rPr>
              <a:t> de la presencia de Dios que se manifestaba en el lugar santísimo.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FF0000"/>
                </a:solidFill>
              </a:rPr>
              <a:t>adoración</a:t>
            </a:r>
            <a:r>
              <a:rPr lang="es-ES" sz="4400" b="1" dirty="0">
                <a:solidFill>
                  <a:srgbClr val="002060"/>
                </a:solidFill>
              </a:rPr>
              <a:t> al </a:t>
            </a:r>
            <a:r>
              <a:rPr lang="es-ES" sz="4400" b="1" dirty="0">
                <a:solidFill>
                  <a:srgbClr val="FF0000"/>
                </a:solidFill>
              </a:rPr>
              <a:t>creador</a:t>
            </a:r>
            <a:r>
              <a:rPr lang="es-ES" sz="4400" b="1" dirty="0">
                <a:solidFill>
                  <a:srgbClr val="002060"/>
                </a:solidFill>
              </a:rPr>
              <a:t> en el mensaje del primer ángel guarda una relación estrecha con el </a:t>
            </a:r>
            <a:r>
              <a:rPr lang="es-ES" sz="4400" b="1" dirty="0">
                <a:solidFill>
                  <a:srgbClr val="FF0000"/>
                </a:solidFill>
              </a:rPr>
              <a:t>mandamiento del sábado </a:t>
            </a:r>
            <a:r>
              <a:rPr lang="es-ES" sz="4400" b="1" dirty="0">
                <a:solidFill>
                  <a:srgbClr val="002060"/>
                </a:solidFill>
              </a:rPr>
              <a:t>y el sábado se encontraba en el centro de la ley de Dios que estaba en el lugar santísimo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8615" y="826225"/>
            <a:ext cx="1083632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anuncio ‘la </a:t>
            </a:r>
            <a:r>
              <a:rPr lang="es-ES" sz="4000" b="1" dirty="0">
                <a:solidFill>
                  <a:srgbClr val="FF0000"/>
                </a:solidFill>
              </a:rPr>
              <a:t>hora de su juicio </a:t>
            </a:r>
            <a:r>
              <a:rPr lang="es-ES" sz="4000" b="1" dirty="0">
                <a:solidFill>
                  <a:srgbClr val="002060"/>
                </a:solidFill>
              </a:rPr>
              <a:t>ha llegado’ en el mensaje del primer ángel nos trae a la mente el </a:t>
            </a:r>
            <a:r>
              <a:rPr lang="es-ES" sz="4000" b="1" dirty="0">
                <a:solidFill>
                  <a:srgbClr val="FF0000"/>
                </a:solidFill>
              </a:rPr>
              <a:t>día de expiación</a:t>
            </a:r>
            <a:r>
              <a:rPr lang="es-ES" sz="4000" b="1" dirty="0">
                <a:solidFill>
                  <a:srgbClr val="002060"/>
                </a:solidFill>
              </a:rPr>
              <a:t>, el gran día del juicio para Israel. En ese día Dios dividía a la congregación en </a:t>
            </a:r>
            <a:r>
              <a:rPr lang="es-ES" sz="4000" b="1" dirty="0">
                <a:solidFill>
                  <a:srgbClr val="FF0000"/>
                </a:solidFill>
              </a:rPr>
              <a:t>dos grupos</a:t>
            </a:r>
            <a:r>
              <a:rPr lang="es-ES" sz="4000" b="1" dirty="0">
                <a:solidFill>
                  <a:srgbClr val="002060"/>
                </a:solidFill>
              </a:rPr>
              <a:t>. Este juicio en el día de expiación transpiraba en el </a:t>
            </a:r>
            <a:r>
              <a:rPr lang="es-ES" sz="4000" b="1" dirty="0">
                <a:solidFill>
                  <a:srgbClr val="FF0000"/>
                </a:solidFill>
              </a:rPr>
              <a:t>lugar santísimo </a:t>
            </a:r>
            <a:r>
              <a:rPr lang="es-ES" sz="4000" b="1" dirty="0">
                <a:solidFill>
                  <a:srgbClr val="002060"/>
                </a:solidFill>
              </a:rPr>
              <a:t>del santuario a donde se encontraba la ley. Este juicio transpira mientras la puerta de la gracia está abierta antes de la segunda venida</a:t>
            </a:r>
            <a:r>
              <a:rPr lang="es-ES" sz="4000" b="1" dirty="0" smtClean="0">
                <a:solidFill>
                  <a:srgbClr val="002060"/>
                </a:solidFill>
              </a:rPr>
              <a:t>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25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59558" y="900102"/>
            <a:ext cx="10684905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FF0000"/>
                </a:solidFill>
              </a:rPr>
              <a:t>Apocalipsis </a:t>
            </a:r>
            <a:r>
              <a:rPr lang="es-ES" sz="4800" b="1" dirty="0">
                <a:solidFill>
                  <a:srgbClr val="FF0000"/>
                </a:solidFill>
              </a:rPr>
              <a:t>11:19</a:t>
            </a:r>
            <a:r>
              <a:rPr lang="es-ES" sz="4800" b="1" dirty="0">
                <a:solidFill>
                  <a:srgbClr val="002060"/>
                </a:solidFill>
              </a:rPr>
              <a:t> es el versículo que introduce los capítulos 12-14. En este versículo </a:t>
            </a:r>
            <a:r>
              <a:rPr lang="es-ES" sz="4800" b="1" dirty="0">
                <a:solidFill>
                  <a:srgbClr val="FF0000"/>
                </a:solidFill>
              </a:rPr>
              <a:t>el lugar santísimo se abre para el inicio del juicio </a:t>
            </a:r>
            <a:r>
              <a:rPr lang="es-ES" sz="4800" b="1" dirty="0">
                <a:solidFill>
                  <a:srgbClr val="002060"/>
                </a:solidFill>
              </a:rPr>
              <a:t>y en </a:t>
            </a:r>
            <a:r>
              <a:rPr lang="es-ES" sz="4800" b="1" dirty="0">
                <a:solidFill>
                  <a:srgbClr val="FF0000"/>
                </a:solidFill>
              </a:rPr>
              <a:t>Apocalipsis 15:5-8 </a:t>
            </a: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templo se cierra y el juicio </a:t>
            </a:r>
            <a:r>
              <a:rPr lang="es-ES" sz="4800" b="1" dirty="0" smtClean="0">
                <a:solidFill>
                  <a:srgbClr val="FF0000"/>
                </a:solidFill>
              </a:rPr>
              <a:t>termina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74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82638" y="1513795"/>
            <a:ext cx="10440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Y el templo de Dios fue </a:t>
            </a:r>
            <a:r>
              <a:rPr lang="es-ES" sz="5400" b="1" dirty="0">
                <a:solidFill>
                  <a:srgbClr val="FFFF00"/>
                </a:solidFill>
              </a:rPr>
              <a:t>abierto</a:t>
            </a:r>
            <a:r>
              <a:rPr lang="es-ES" sz="5400" b="1" dirty="0">
                <a:solidFill>
                  <a:prstClr val="white"/>
                </a:solidFill>
              </a:rPr>
              <a:t> en el </a:t>
            </a:r>
            <a:r>
              <a:rPr lang="es-ES" sz="5400" b="1" dirty="0">
                <a:solidFill>
                  <a:srgbClr val="FFFF00"/>
                </a:solidFill>
              </a:rPr>
              <a:t>cielo</a:t>
            </a:r>
            <a:r>
              <a:rPr lang="es-ES" sz="5400" b="1" dirty="0">
                <a:solidFill>
                  <a:prstClr val="white"/>
                </a:solidFill>
              </a:rPr>
              <a:t>, y el </a:t>
            </a:r>
            <a:r>
              <a:rPr lang="es-ES" sz="5400" b="1" dirty="0">
                <a:solidFill>
                  <a:srgbClr val="FFFF00"/>
                </a:solidFill>
              </a:rPr>
              <a:t>arca</a:t>
            </a:r>
            <a:r>
              <a:rPr lang="es-ES" sz="5400" b="1" dirty="0">
                <a:solidFill>
                  <a:prstClr val="white"/>
                </a:solidFill>
              </a:rPr>
              <a:t> de su pacto se veía en el templo. Y hubo relámpagos, voces, truenos, un terremoto y grande granizo.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11: 19 </a:t>
            </a:r>
            <a:r>
              <a:rPr lang="es-ES" sz="3200" b="1" dirty="0" smtClean="0">
                <a:latin typeface="Arial Black" panose="020B0A04020102020204" pitchFamily="34" charset="0"/>
              </a:rPr>
              <a:t>El lugar santísimo se abre para el inicio del juicio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82638" y="1513795"/>
            <a:ext cx="10440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Y el templo se llenó de humo por la gloria de Dios, y por su poder; y </a:t>
            </a:r>
            <a:r>
              <a:rPr lang="es-ES" sz="5400" b="1" dirty="0">
                <a:solidFill>
                  <a:srgbClr val="FFFF00"/>
                </a:solidFill>
              </a:rPr>
              <a:t>nadie podía entrar </a:t>
            </a:r>
            <a:r>
              <a:rPr lang="es-ES" sz="5400" b="1" dirty="0">
                <a:solidFill>
                  <a:prstClr val="white"/>
                </a:solidFill>
              </a:rPr>
              <a:t>en el templo </a:t>
            </a:r>
            <a:r>
              <a:rPr lang="es-ES" sz="5400" b="1" dirty="0">
                <a:solidFill>
                  <a:srgbClr val="FFFF00"/>
                </a:solidFill>
              </a:rPr>
              <a:t>hasta</a:t>
            </a:r>
            <a:r>
              <a:rPr lang="es-ES" sz="5400" b="1" dirty="0">
                <a:solidFill>
                  <a:prstClr val="white"/>
                </a:solidFill>
              </a:rPr>
              <a:t> que se hubiesen cumplido las siete plagas de los siete ángeles</a:t>
            </a:r>
            <a:r>
              <a:rPr lang="es-ES" sz="5400" b="1" dirty="0" smtClean="0">
                <a:solidFill>
                  <a:prstClr val="white"/>
                </a:solidFill>
              </a:rPr>
              <a:t>.</a:t>
            </a:r>
            <a:endParaRPr lang="es-ES" sz="5400" b="1" dirty="0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15: 8 </a:t>
            </a:r>
            <a:r>
              <a:rPr lang="es-ES" sz="3200" b="1" dirty="0" smtClean="0">
                <a:latin typeface="Arial Black" panose="020B0A04020102020204" pitchFamily="34" charset="0"/>
              </a:rPr>
              <a:t>El templo se cierra y termina el juicio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2" y="1552646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lluvia tardía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37693" y="232687"/>
            <a:ext cx="329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mensaje de los 3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ángeles es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89662" y="3812469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Efecto de los tres mensajes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71218" y="5392900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lugar santísimo del santuario celestial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71218" y="2436336"/>
            <a:ext cx="466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Comenzó a caer la lluvia temprana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65549" y="4825803"/>
            <a:ext cx="4490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Acompaña a los tres mensajes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65549" y="1341835"/>
            <a:ext cx="4726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 smtClean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llamado final de Dios antes del cierre de la gracia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4" y="162534"/>
            <a:ext cx="4573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humanidad se separará en dos </a:t>
            </a:r>
            <a:r>
              <a:rPr lang="es-ES" sz="3200" dirty="0" smtClean="0">
                <a:solidFill>
                  <a:prstClr val="black"/>
                </a:solidFill>
              </a:rPr>
              <a:t>grupos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40564" y="2521135"/>
            <a:ext cx="43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Muy relacionado con los tres mensajes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20140" y="6059037"/>
            <a:ext cx="42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En Pentecostés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23974" y="3700436"/>
            <a:ext cx="434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Casi no</a:t>
            </a:r>
            <a:r>
              <a:rPr lang="es-ES" sz="3000" dirty="0" smtClean="0">
                <a:solidFill>
                  <a:prstClr val="black"/>
                </a:solidFill>
              </a:rPr>
              <a:t> </a:t>
            </a:r>
            <a:r>
              <a:rPr lang="es-ES" sz="3000" dirty="0">
                <a:solidFill>
                  <a:prstClr val="black"/>
                </a:solidFill>
              </a:rPr>
              <a:t>se relaciona con los tres mensajes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452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#10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2" y="337725"/>
            <a:ext cx="10405018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La aceptación o el rechazo de los mensajes es asunto de </a:t>
            </a:r>
            <a:r>
              <a:rPr lang="es-ES" sz="4000" b="1" dirty="0">
                <a:solidFill>
                  <a:srgbClr val="FF0000"/>
                </a:solidFill>
              </a:rPr>
              <a:t>vida o muerte</a:t>
            </a:r>
            <a:r>
              <a:rPr lang="es-ES" sz="4000" b="1" dirty="0">
                <a:solidFill>
                  <a:srgbClr val="002060"/>
                </a:solidFill>
              </a:rPr>
              <a:t>. Los que acepten los mensajes recibirán el </a:t>
            </a:r>
            <a:r>
              <a:rPr lang="es-ES" sz="4000" b="1" dirty="0">
                <a:solidFill>
                  <a:srgbClr val="FF0000"/>
                </a:solidFill>
              </a:rPr>
              <a:t>sello de Dios </a:t>
            </a:r>
            <a:r>
              <a:rPr lang="es-ES" sz="4000" b="1" dirty="0">
                <a:solidFill>
                  <a:srgbClr val="002060"/>
                </a:solidFill>
              </a:rPr>
              <a:t>y se salvarán y los que los rechacen recibirán la </a:t>
            </a:r>
            <a:r>
              <a:rPr lang="es-ES" sz="4000" b="1" dirty="0">
                <a:solidFill>
                  <a:srgbClr val="FF0000"/>
                </a:solidFill>
              </a:rPr>
              <a:t>marca de la bestia</a:t>
            </a:r>
            <a:r>
              <a:rPr lang="es-ES" sz="4000" b="1" dirty="0">
                <a:solidFill>
                  <a:srgbClr val="002060"/>
                </a:solidFill>
              </a:rPr>
              <a:t> y se perderán. No habrá término medio. Los salvos estarán espiritualmente </a:t>
            </a:r>
            <a:r>
              <a:rPr lang="es-ES" sz="4000" b="1" dirty="0">
                <a:solidFill>
                  <a:srgbClr val="FF0000"/>
                </a:solidFill>
              </a:rPr>
              <a:t>en la ciudad de Jerusalén</a:t>
            </a:r>
            <a:r>
              <a:rPr lang="es-ES" sz="4000" b="1" dirty="0">
                <a:solidFill>
                  <a:srgbClr val="002060"/>
                </a:solidFill>
              </a:rPr>
              <a:t> y los infieles estarán fuera en la ciudad de babilonia. La ciudad de Babilonia es espiritual y mundial así que la ciudad de Jerusalén debe serlo también.</a:t>
            </a:r>
          </a:p>
        </p:txBody>
      </p:sp>
    </p:spTree>
    <p:extLst>
      <p:ext uri="{BB962C8B-B14F-4D97-AF65-F5344CB8AC3E}">
        <p14:creationId xmlns:p14="http://schemas.microsoft.com/office/powerpoint/2010/main" val="26121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2553" y="317242"/>
            <a:ext cx="1098299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la hora del juicio y cuando y a dónde ocurre?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significa adorar al creador? </a:t>
            </a:r>
            <a:endParaRPr lang="es-ES" sz="4400" b="1" dirty="0" smtClean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Babilonia?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el vino del furor de Babilonia?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significa la fornicación de Babilonia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Quién es la bestia?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representa la bestia que se levanta de la tierra? </a:t>
            </a:r>
          </a:p>
        </p:txBody>
      </p:sp>
    </p:spTree>
    <p:extLst>
      <p:ext uri="{BB962C8B-B14F-4D97-AF65-F5344CB8AC3E}">
        <p14:creationId xmlns:p14="http://schemas.microsoft.com/office/powerpoint/2010/main" val="1193818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#11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65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2" y="337725"/>
            <a:ext cx="10405018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Dios tendrá un </a:t>
            </a:r>
            <a:r>
              <a:rPr lang="es-ES" sz="5400" b="1" dirty="0">
                <a:solidFill>
                  <a:srgbClr val="FF0000"/>
                </a:solidFill>
              </a:rPr>
              <a:t>pueblo remanente </a:t>
            </a:r>
            <a:r>
              <a:rPr lang="es-ES" sz="5400" b="1" dirty="0">
                <a:solidFill>
                  <a:srgbClr val="002060"/>
                </a:solidFill>
              </a:rPr>
              <a:t>que aceptará, obedecerá y proclamará los tres mensajes al mundo y éstos ganaran la victoria sobre los poderes que se mencionan en el mensaje del tercer ángel (Apocalipsis 15:2-4).</a:t>
            </a:r>
          </a:p>
        </p:txBody>
      </p:sp>
    </p:spTree>
    <p:extLst>
      <p:ext uri="{BB962C8B-B14F-4D97-AF65-F5344CB8AC3E}">
        <p14:creationId xmlns:p14="http://schemas.microsoft.com/office/powerpoint/2010/main" val="39835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982638" y="790464"/>
            <a:ext cx="104403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b="1" dirty="0">
                <a:solidFill>
                  <a:prstClr val="white"/>
                </a:solidFill>
              </a:rPr>
              <a:t>Vi también como un mar de vidrio mezclado con fuego; y a </a:t>
            </a:r>
            <a:r>
              <a:rPr lang="es-ES" sz="5400" b="1" dirty="0">
                <a:solidFill>
                  <a:srgbClr val="FFFF00"/>
                </a:solidFill>
              </a:rPr>
              <a:t>los que habían alcanzado la victoria </a:t>
            </a:r>
            <a:r>
              <a:rPr lang="es-ES" sz="5400" b="1" dirty="0">
                <a:solidFill>
                  <a:prstClr val="white"/>
                </a:solidFill>
              </a:rPr>
              <a:t>sobre la bestia y su imagen, y su marca y el número de su nombre, en pie sobre el mar de vidrio, con las arpas de Dios.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043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Ap. 15: 2 </a:t>
            </a:r>
            <a:r>
              <a:rPr lang="es-ES" sz="3200" b="1" dirty="0" smtClean="0">
                <a:latin typeface="Arial Black" panose="020B0A04020102020204" pitchFamily="34" charset="0"/>
              </a:rPr>
              <a:t>El pueblo remanente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chemeClr val="bg1"/>
                </a:solidFill>
                <a:latin typeface="Bauhaus 93" panose="04030905020B02020C02" pitchFamily="82" charset="0"/>
              </a:rPr>
              <a:t>Verdad </a:t>
            </a:r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#12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82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4728" y="460835"/>
            <a:ext cx="1084997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FF0000"/>
                </a:solidFill>
              </a:rPr>
              <a:t>puntos de contención </a:t>
            </a:r>
            <a:r>
              <a:rPr lang="es-ES" sz="4800" b="1" dirty="0">
                <a:solidFill>
                  <a:srgbClr val="002060"/>
                </a:solidFill>
              </a:rPr>
              <a:t>que dividirán al mundo en el conflicto final serán la </a:t>
            </a:r>
            <a:r>
              <a:rPr lang="es-ES" sz="4800" b="1" dirty="0">
                <a:solidFill>
                  <a:srgbClr val="FF0000"/>
                </a:solidFill>
              </a:rPr>
              <a:t>obediencia</a:t>
            </a:r>
            <a:r>
              <a:rPr lang="es-ES" sz="4800" b="1" dirty="0">
                <a:solidFill>
                  <a:srgbClr val="002060"/>
                </a:solidFill>
              </a:rPr>
              <a:t> a los mandamientos de Dios y la </a:t>
            </a:r>
            <a:r>
              <a:rPr lang="es-ES" sz="4800" b="1" dirty="0">
                <a:solidFill>
                  <a:srgbClr val="FF0000"/>
                </a:solidFill>
              </a:rPr>
              <a:t>adoración</a:t>
            </a:r>
            <a:r>
              <a:rPr lang="es-ES" sz="4800" b="1" dirty="0">
                <a:solidFill>
                  <a:srgbClr val="002060"/>
                </a:solidFill>
              </a:rPr>
              <a:t> al creador (Apocalipsis 14:6-7, 9-12). El conflicto final no es primordialmente de naturaleza política, económica, social, o nacional sino profundamente espiritual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473958" y="1772763"/>
            <a:ext cx="9532781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En las siguientes lecciones estudiaremos </a:t>
            </a:r>
            <a:r>
              <a:rPr lang="es-ES" sz="4400" b="1" dirty="0">
                <a:solidFill>
                  <a:srgbClr val="002060"/>
                </a:solidFill>
              </a:rPr>
              <a:t>como estar en el lado correcto en el gran conflicto final.</a:t>
            </a:r>
          </a:p>
        </p:txBody>
      </p:sp>
    </p:spTree>
    <p:extLst>
      <p:ext uri="{BB962C8B-B14F-4D97-AF65-F5344CB8AC3E}">
        <p14:creationId xmlns:p14="http://schemas.microsoft.com/office/powerpoint/2010/main" val="34106951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78468" y="458660"/>
            <a:ext cx="5483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seguir aprendiendo de la Biblia la forma de estar del lado correcto en el gran conflicto final?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68906" y="645535"/>
            <a:ext cx="10982999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la imagen de la bestia?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la marca de la bestia?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Cuál es número del nombre de la bestia?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el vino de la ira de Dios?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Por qué derrama Dios el vino de su ira sin mezcla?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el fuego eterno?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¿</a:t>
            </a:r>
            <a:r>
              <a:rPr lang="es-ES" sz="4400" b="1" dirty="0">
                <a:solidFill>
                  <a:srgbClr val="002060"/>
                </a:solidFill>
              </a:rPr>
              <a:t>Qué es la paciencia de los santos? </a:t>
            </a:r>
          </a:p>
        </p:txBody>
      </p:sp>
    </p:spTree>
    <p:extLst>
      <p:ext uri="{BB962C8B-B14F-4D97-AF65-F5344CB8AC3E}">
        <p14:creationId xmlns:p14="http://schemas.microsoft.com/office/powerpoint/2010/main" val="424216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555</TotalTime>
  <Words>3783</Words>
  <Application>Microsoft Office PowerPoint</Application>
  <PresentationFormat>Panorámica</PresentationFormat>
  <Paragraphs>202</Paragraphs>
  <Slides>86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86</vt:i4>
      </vt:variant>
    </vt:vector>
  </HeadingPairs>
  <TitlesOfParts>
    <vt:vector size="98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26</cp:revision>
  <dcterms:created xsi:type="dcterms:W3CDTF">2022-04-02T22:48:54Z</dcterms:created>
  <dcterms:modified xsi:type="dcterms:W3CDTF">2022-04-09T23:24:42Z</dcterms:modified>
</cp:coreProperties>
</file>