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0"/>
  </p:notesMasterIdLst>
  <p:sldIdLst>
    <p:sldId id="258" r:id="rId3"/>
    <p:sldId id="264" r:id="rId4"/>
    <p:sldId id="260" r:id="rId5"/>
    <p:sldId id="1191" r:id="rId6"/>
    <p:sldId id="1192" r:id="rId7"/>
    <p:sldId id="754" r:id="rId8"/>
    <p:sldId id="1148" r:id="rId9"/>
    <p:sldId id="835" r:id="rId10"/>
    <p:sldId id="1149" r:id="rId11"/>
    <p:sldId id="1150" r:id="rId12"/>
    <p:sldId id="1193" r:id="rId13"/>
    <p:sldId id="1151" r:id="rId14"/>
    <p:sldId id="1152" r:id="rId15"/>
    <p:sldId id="1153" r:id="rId16"/>
    <p:sldId id="1194" r:id="rId17"/>
    <p:sldId id="1195" r:id="rId18"/>
    <p:sldId id="743" r:id="rId19"/>
    <p:sldId id="483" r:id="rId20"/>
    <p:sldId id="1154" r:id="rId21"/>
    <p:sldId id="1155" r:id="rId22"/>
    <p:sldId id="1156" r:id="rId23"/>
    <p:sldId id="1196" r:id="rId24"/>
    <p:sldId id="1157" r:id="rId25"/>
    <p:sldId id="1160" r:id="rId26"/>
    <p:sldId id="1197" r:id="rId27"/>
    <p:sldId id="1198" r:id="rId28"/>
    <p:sldId id="1158" r:id="rId29"/>
    <p:sldId id="1199" r:id="rId30"/>
    <p:sldId id="1200" r:id="rId31"/>
    <p:sldId id="1201" r:id="rId32"/>
    <p:sldId id="1202" r:id="rId33"/>
    <p:sldId id="1203" r:id="rId34"/>
    <p:sldId id="1204" r:id="rId35"/>
    <p:sldId id="1205" r:id="rId36"/>
    <p:sldId id="1207" r:id="rId37"/>
    <p:sldId id="1235" r:id="rId38"/>
    <p:sldId id="380" r:id="rId39"/>
    <p:sldId id="972" r:id="rId40"/>
    <p:sldId id="1162" r:id="rId41"/>
    <p:sldId id="1163" r:id="rId42"/>
    <p:sldId id="1111" r:id="rId43"/>
    <p:sldId id="1115" r:id="rId44"/>
    <p:sldId id="1211" r:id="rId45"/>
    <p:sldId id="1208" r:id="rId46"/>
    <p:sldId id="1212" r:id="rId47"/>
    <p:sldId id="1209" r:id="rId48"/>
    <p:sldId id="1213" r:id="rId49"/>
    <p:sldId id="1146" r:id="rId50"/>
    <p:sldId id="1113" r:id="rId51"/>
    <p:sldId id="1166" r:id="rId52"/>
    <p:sldId id="1114" r:id="rId53"/>
    <p:sldId id="1214" r:id="rId54"/>
    <p:sldId id="1215" r:id="rId55"/>
    <p:sldId id="1216" r:id="rId56"/>
    <p:sldId id="1120" r:id="rId57"/>
    <p:sldId id="1121" r:id="rId58"/>
    <p:sldId id="979" r:id="rId59"/>
    <p:sldId id="1217" r:id="rId60"/>
    <p:sldId id="1218" r:id="rId61"/>
    <p:sldId id="1219" r:id="rId62"/>
    <p:sldId id="1220" r:id="rId63"/>
    <p:sldId id="1221" r:id="rId64"/>
    <p:sldId id="1222" r:id="rId65"/>
    <p:sldId id="1223" r:id="rId66"/>
    <p:sldId id="1224" r:id="rId67"/>
    <p:sldId id="1225" r:id="rId68"/>
    <p:sldId id="1226" r:id="rId69"/>
    <p:sldId id="1227" r:id="rId70"/>
    <p:sldId id="1125" r:id="rId71"/>
    <p:sldId id="1228" r:id="rId72"/>
    <p:sldId id="1229" r:id="rId73"/>
    <p:sldId id="1230" r:id="rId74"/>
    <p:sldId id="1231" r:id="rId75"/>
    <p:sldId id="1232" r:id="rId76"/>
    <p:sldId id="1233" r:id="rId77"/>
    <p:sldId id="1234" r:id="rId78"/>
    <p:sldId id="296" r:id="rId79"/>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78"/>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10/18/2022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18/10/2022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18/10/2022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18/10/2022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15</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808561" cy="1323439"/>
          </a:xfrm>
          <a:prstGeom prst="rect">
            <a:avLst/>
          </a:prstGeom>
          <a:noFill/>
        </p:spPr>
        <p:txBody>
          <a:bodyPr wrap="square" rtlCol="0">
            <a:spAutoFit/>
          </a:bodyPr>
          <a:lstStyle/>
          <a:p>
            <a:pPr algn="ctr"/>
            <a:r>
              <a:rPr lang="es-DO" sz="4000" dirty="0" smtClean="0"/>
              <a:t>LA BESTIA CON CUERNOS DE CORDERO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830167"/>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texto deja muy en claro que los </a:t>
            </a:r>
            <a:r>
              <a:rPr lang="es-ES" sz="4800" b="1" dirty="0">
                <a:solidFill>
                  <a:srgbClr val="FF0000"/>
                </a:solidFill>
              </a:rPr>
              <a:t>dos cuernos</a:t>
            </a:r>
            <a:r>
              <a:rPr lang="es-ES" sz="4800" b="1" dirty="0">
                <a:solidFill>
                  <a:srgbClr val="002060"/>
                </a:solidFill>
              </a:rPr>
              <a:t> como de cordero están en </a:t>
            </a:r>
            <a:r>
              <a:rPr lang="es-ES" sz="4800" b="1" dirty="0">
                <a:solidFill>
                  <a:srgbClr val="FF0000"/>
                </a:solidFill>
              </a:rPr>
              <a:t>antítesis</a:t>
            </a:r>
            <a:r>
              <a:rPr lang="es-ES" sz="4800" b="1" dirty="0">
                <a:solidFill>
                  <a:srgbClr val="002060"/>
                </a:solidFill>
              </a:rPr>
              <a:t> con la </a:t>
            </a:r>
            <a:r>
              <a:rPr lang="es-ES" sz="4800" b="1" dirty="0">
                <a:solidFill>
                  <a:srgbClr val="FF0000"/>
                </a:solidFill>
              </a:rPr>
              <a:t>voz del dragón</a:t>
            </a:r>
            <a:r>
              <a:rPr lang="es-ES" sz="4800" b="1" dirty="0">
                <a:solidFill>
                  <a:srgbClr val="002060"/>
                </a:solidFill>
              </a:rPr>
              <a:t>. Apocalipsis 13:11 se puede traducir de dos maneras:</a:t>
            </a:r>
          </a:p>
          <a:p>
            <a:pPr marL="914400" indent="-914400">
              <a:buFont typeface="+mj-lt"/>
              <a:buAutoNum type="arabicPeriod"/>
            </a:pPr>
            <a:r>
              <a:rPr lang="es-ES" sz="4800" b="1" dirty="0" smtClean="0">
                <a:solidFill>
                  <a:srgbClr val="002060"/>
                </a:solidFill>
              </a:rPr>
              <a:t>‘</a:t>
            </a:r>
            <a:r>
              <a:rPr lang="es-ES" sz="4800" b="1" dirty="0" smtClean="0">
                <a:solidFill>
                  <a:srgbClr val="FF0000"/>
                </a:solidFill>
              </a:rPr>
              <a:t>pero [RVR1960]</a:t>
            </a:r>
            <a:r>
              <a:rPr lang="es-ES" sz="4800" b="1" dirty="0" smtClean="0">
                <a:solidFill>
                  <a:srgbClr val="002060"/>
                </a:solidFill>
              </a:rPr>
              <a:t> </a:t>
            </a:r>
            <a:r>
              <a:rPr lang="es-ES" sz="4800" b="1" dirty="0">
                <a:solidFill>
                  <a:srgbClr val="002060"/>
                </a:solidFill>
              </a:rPr>
              <a:t>hablaba como un dragón’</a:t>
            </a:r>
          </a:p>
          <a:p>
            <a:pPr marL="914400" indent="-914400">
              <a:buFont typeface="+mj-lt"/>
              <a:buAutoNum type="arabicPeriod"/>
            </a:pPr>
            <a:r>
              <a:rPr lang="es-ES" sz="4800" b="1" dirty="0" smtClean="0">
                <a:solidFill>
                  <a:srgbClr val="002060"/>
                </a:solidFill>
              </a:rPr>
              <a:t>‘</a:t>
            </a:r>
            <a:r>
              <a:rPr lang="es-ES" sz="4800" b="1" dirty="0">
                <a:solidFill>
                  <a:srgbClr val="FF0000"/>
                </a:solidFill>
              </a:rPr>
              <a:t>y</a:t>
            </a:r>
            <a:r>
              <a:rPr lang="es-ES" sz="4800" b="1" dirty="0">
                <a:solidFill>
                  <a:srgbClr val="002060"/>
                </a:solidFill>
              </a:rPr>
              <a:t> </a:t>
            </a:r>
            <a:r>
              <a:rPr lang="es-ES" sz="4800" b="1" dirty="0" smtClean="0">
                <a:solidFill>
                  <a:srgbClr val="002060"/>
                </a:solidFill>
              </a:rPr>
              <a:t>[</a:t>
            </a:r>
            <a:r>
              <a:rPr lang="es-ES" sz="4800" b="1" dirty="0" smtClean="0">
                <a:solidFill>
                  <a:srgbClr val="FF0000"/>
                </a:solidFill>
              </a:rPr>
              <a:t>NBLA</a:t>
            </a:r>
            <a:r>
              <a:rPr lang="es-ES" sz="4800" b="1" dirty="0" smtClean="0">
                <a:solidFill>
                  <a:srgbClr val="002060"/>
                </a:solidFill>
              </a:rPr>
              <a:t>] hablaba </a:t>
            </a:r>
            <a:r>
              <a:rPr lang="es-ES" sz="4800" b="1" dirty="0">
                <a:solidFill>
                  <a:srgbClr val="002060"/>
                </a:solidFill>
              </a:rPr>
              <a:t>como un dragón’</a:t>
            </a:r>
            <a:endParaRPr lang="es-ES" sz="4800" b="1" dirty="0" smtClean="0">
              <a:solidFill>
                <a:srgbClr val="002060"/>
              </a:solidFill>
            </a:endParaRPr>
          </a:p>
        </p:txBody>
      </p:sp>
    </p:spTree>
    <p:extLst>
      <p:ext uri="{BB962C8B-B14F-4D97-AF65-F5344CB8AC3E}">
        <p14:creationId xmlns:p14="http://schemas.microsoft.com/office/powerpoint/2010/main" val="278675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877" y="1798282"/>
            <a:ext cx="11236584" cy="4154984"/>
          </a:xfrm>
          <a:prstGeom prst="rect">
            <a:avLst/>
          </a:prstGeom>
          <a:noFill/>
        </p:spPr>
        <p:txBody>
          <a:bodyPr wrap="square" rtlCol="0">
            <a:spAutoFit/>
          </a:bodyPr>
          <a:lstStyle/>
          <a:p>
            <a:r>
              <a:rPr lang="es-ES" sz="6600" b="1" dirty="0">
                <a:solidFill>
                  <a:schemeClr val="bg1"/>
                </a:solidFill>
              </a:rPr>
              <a:t>“Vi otra bestia que subía de la tierra. Tenía dos cuernos semejantes a los de un cordero </a:t>
            </a:r>
            <a:r>
              <a:rPr lang="es-ES" sz="6600" b="1" u="sng" dirty="0">
                <a:solidFill>
                  <a:srgbClr val="FFFF00"/>
                </a:solidFill>
              </a:rPr>
              <a:t>y</a:t>
            </a:r>
            <a:r>
              <a:rPr lang="es-ES" sz="6600" b="1" dirty="0">
                <a:solidFill>
                  <a:schemeClr val="bg1"/>
                </a:solidFill>
              </a:rPr>
              <a:t> hablaba como un dragón.”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13:11</a:t>
            </a:r>
            <a:r>
              <a:rPr lang="es-ES" sz="3600" b="1" dirty="0" smtClean="0">
                <a:solidFill>
                  <a:srgbClr val="FF0000"/>
                </a:solidFill>
                <a:latin typeface="Arial Black" panose="020B0A04020102020204" pitchFamily="34" charset="0"/>
              </a:rPr>
              <a:t>: Nueva biblia de las américas NBLA</a:t>
            </a:r>
          </a:p>
        </p:txBody>
      </p:sp>
    </p:spTree>
    <p:extLst>
      <p:ext uri="{BB962C8B-B14F-4D97-AF65-F5344CB8AC3E}">
        <p14:creationId xmlns:p14="http://schemas.microsoft.com/office/powerpoint/2010/main" val="114082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1126432"/>
            <a:ext cx="1113503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¿En que se parece un </a:t>
            </a:r>
            <a:r>
              <a:rPr lang="es-ES" sz="6600" b="1" dirty="0">
                <a:solidFill>
                  <a:srgbClr val="FF0000"/>
                </a:solidFill>
              </a:rPr>
              <a:t>cordero</a:t>
            </a:r>
            <a:r>
              <a:rPr lang="es-ES" sz="6600" b="1" dirty="0">
                <a:solidFill>
                  <a:srgbClr val="002060"/>
                </a:solidFill>
              </a:rPr>
              <a:t> a un </a:t>
            </a:r>
            <a:r>
              <a:rPr lang="es-ES" sz="6600" b="1" dirty="0">
                <a:solidFill>
                  <a:srgbClr val="FF0000"/>
                </a:solidFill>
              </a:rPr>
              <a:t>dragón</a:t>
            </a:r>
            <a:r>
              <a:rPr lang="es-ES" sz="6600" b="1" dirty="0">
                <a:solidFill>
                  <a:srgbClr val="002060"/>
                </a:solidFill>
              </a:rPr>
              <a:t>? </a:t>
            </a:r>
            <a:r>
              <a:rPr lang="es-ES" sz="6600" b="1" dirty="0">
                <a:solidFill>
                  <a:srgbClr val="FF0000"/>
                </a:solidFill>
              </a:rPr>
              <a:t>En nada</a:t>
            </a:r>
            <a:r>
              <a:rPr lang="es-ES" sz="6600" b="1" dirty="0">
                <a:solidFill>
                  <a:srgbClr val="002060"/>
                </a:solidFill>
              </a:rPr>
              <a:t>, ¿verdad? Sin embargo, esta bestia única tiene las </a:t>
            </a:r>
            <a:r>
              <a:rPr lang="es-ES" sz="6600" b="1" dirty="0">
                <a:solidFill>
                  <a:srgbClr val="FF0000"/>
                </a:solidFill>
              </a:rPr>
              <a:t>dos características juntas</a:t>
            </a:r>
            <a:r>
              <a:rPr lang="es-ES" sz="6600" b="1" dirty="0">
                <a:solidFill>
                  <a:srgbClr val="002060"/>
                </a:solidFill>
              </a:rPr>
              <a:t>.</a:t>
            </a:r>
            <a:endParaRPr lang="es-ES" sz="6600" b="1" dirty="0" smtClean="0">
              <a:solidFill>
                <a:srgbClr val="002060"/>
              </a:solidFill>
            </a:endParaRPr>
          </a:p>
        </p:txBody>
      </p:sp>
    </p:spTree>
    <p:extLst>
      <p:ext uri="{BB962C8B-B14F-4D97-AF65-F5344CB8AC3E}">
        <p14:creationId xmlns:p14="http://schemas.microsoft.com/office/powerpoint/2010/main" val="1973245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117693"/>
            <a:ext cx="1113503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Queda claro que los dos cuernos como de cordero constituyen el </a:t>
            </a:r>
            <a:r>
              <a:rPr lang="es-ES" sz="4800" b="1" dirty="0">
                <a:solidFill>
                  <a:srgbClr val="FF0000"/>
                </a:solidFill>
              </a:rPr>
              <a:t>lado positivo </a:t>
            </a:r>
            <a:r>
              <a:rPr lang="es-ES" sz="4800" b="1" dirty="0">
                <a:solidFill>
                  <a:srgbClr val="002060"/>
                </a:solidFill>
              </a:rPr>
              <a:t>(como </a:t>
            </a:r>
            <a:r>
              <a:rPr lang="es-ES" sz="4800" b="1" dirty="0">
                <a:solidFill>
                  <a:srgbClr val="FF0000"/>
                </a:solidFill>
              </a:rPr>
              <a:t>Cristo</a:t>
            </a:r>
            <a:r>
              <a:rPr lang="es-ES" sz="4800" b="1" dirty="0">
                <a:solidFill>
                  <a:srgbClr val="002060"/>
                </a:solidFill>
              </a:rPr>
              <a:t>) de esta bestia mientras que la voz del dragón es el </a:t>
            </a:r>
            <a:r>
              <a:rPr lang="es-ES" sz="4800" b="1" dirty="0">
                <a:solidFill>
                  <a:srgbClr val="FF0000"/>
                </a:solidFill>
              </a:rPr>
              <a:t>lado negativo </a:t>
            </a:r>
            <a:r>
              <a:rPr lang="es-ES" sz="4800" b="1" dirty="0">
                <a:solidFill>
                  <a:srgbClr val="002060"/>
                </a:solidFill>
              </a:rPr>
              <a:t>(como </a:t>
            </a:r>
            <a:r>
              <a:rPr lang="es-ES" sz="4800" b="1" dirty="0">
                <a:solidFill>
                  <a:srgbClr val="FF0000"/>
                </a:solidFill>
              </a:rPr>
              <a:t>Satanás</a:t>
            </a:r>
            <a:r>
              <a:rPr lang="es-ES" sz="4800" b="1" dirty="0">
                <a:solidFill>
                  <a:srgbClr val="002060"/>
                </a:solidFill>
              </a:rPr>
              <a:t>). Y </a:t>
            </a:r>
            <a:r>
              <a:rPr lang="es-ES" sz="4800" b="1" dirty="0">
                <a:solidFill>
                  <a:srgbClr val="FF0000"/>
                </a:solidFill>
              </a:rPr>
              <a:t>ambas características coexisten</a:t>
            </a:r>
            <a:r>
              <a:rPr lang="es-ES" sz="4800" b="1" dirty="0">
                <a:solidFill>
                  <a:srgbClr val="002060"/>
                </a:solidFill>
              </a:rPr>
              <a:t> en la misma bestia. Esta bestia </a:t>
            </a:r>
            <a:r>
              <a:rPr lang="es-ES" sz="4800" b="1" dirty="0">
                <a:solidFill>
                  <a:srgbClr val="FF0000"/>
                </a:solidFill>
              </a:rPr>
              <a:t>profesa creer</a:t>
            </a:r>
            <a:r>
              <a:rPr lang="es-ES" sz="4800" b="1" dirty="0">
                <a:solidFill>
                  <a:srgbClr val="002060"/>
                </a:solidFill>
              </a:rPr>
              <a:t> </a:t>
            </a:r>
            <a:r>
              <a:rPr lang="es-ES" sz="4800" b="1" dirty="0" smtClean="0">
                <a:solidFill>
                  <a:srgbClr val="002060"/>
                </a:solidFill>
              </a:rPr>
              <a:t>en el reino de Cristo, </a:t>
            </a:r>
            <a:r>
              <a:rPr lang="es-ES" sz="4800" b="1" dirty="0">
                <a:solidFill>
                  <a:srgbClr val="002060"/>
                </a:solidFill>
              </a:rPr>
              <a:t>pero </a:t>
            </a:r>
            <a:r>
              <a:rPr lang="es-ES" sz="4800" b="1" dirty="0">
                <a:solidFill>
                  <a:srgbClr val="FF0000"/>
                </a:solidFill>
              </a:rPr>
              <a:t>contradice su profesión </a:t>
            </a:r>
            <a:r>
              <a:rPr lang="es-ES" sz="4800" b="1" dirty="0">
                <a:solidFill>
                  <a:srgbClr val="002060"/>
                </a:solidFill>
              </a:rPr>
              <a:t>en la </a:t>
            </a:r>
            <a:r>
              <a:rPr lang="es-ES" sz="4800" b="1" dirty="0" smtClean="0">
                <a:solidFill>
                  <a:srgbClr val="002060"/>
                </a:solidFill>
              </a:rPr>
              <a:t>práctica pues solo actúa según Satanás.</a:t>
            </a:r>
          </a:p>
        </p:txBody>
      </p:sp>
    </p:spTree>
    <p:extLst>
      <p:ext uri="{BB962C8B-B14F-4D97-AF65-F5344CB8AC3E}">
        <p14:creationId xmlns:p14="http://schemas.microsoft.com/office/powerpoint/2010/main" val="2217172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1002597"/>
            <a:ext cx="11135033" cy="313932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Escribió Elena White en cuanto al </a:t>
            </a:r>
            <a:r>
              <a:rPr lang="es-ES" sz="6600" b="1" dirty="0">
                <a:solidFill>
                  <a:srgbClr val="FF0000"/>
                </a:solidFill>
              </a:rPr>
              <a:t>carácter contradictorio </a:t>
            </a:r>
            <a:r>
              <a:rPr lang="es-ES" sz="6600" b="1" dirty="0">
                <a:solidFill>
                  <a:srgbClr val="002060"/>
                </a:solidFill>
              </a:rPr>
              <a:t>de esta bestia:</a:t>
            </a:r>
            <a:endParaRPr lang="es-ES" sz="6600" b="1" dirty="0" smtClean="0">
              <a:solidFill>
                <a:srgbClr val="002060"/>
              </a:solidFill>
            </a:endParaRPr>
          </a:p>
        </p:txBody>
      </p:sp>
    </p:spTree>
    <p:extLst>
      <p:ext uri="{BB962C8B-B14F-4D97-AF65-F5344CB8AC3E}">
        <p14:creationId xmlns:p14="http://schemas.microsoft.com/office/powerpoint/2010/main" val="323993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3116" y="742838"/>
            <a:ext cx="11236584" cy="6001643"/>
          </a:xfrm>
          <a:prstGeom prst="rect">
            <a:avLst/>
          </a:prstGeom>
          <a:noFill/>
        </p:spPr>
        <p:txBody>
          <a:bodyPr wrap="square" rtlCol="0">
            <a:spAutoFit/>
          </a:bodyPr>
          <a:lstStyle/>
          <a:p>
            <a:r>
              <a:rPr lang="es-ES" sz="4800" b="1" dirty="0">
                <a:solidFill>
                  <a:schemeClr val="bg1"/>
                </a:solidFill>
              </a:rPr>
              <a:t>“Los cuernos como de cordero y la voz de dragón del símbolo indican una extraña </a:t>
            </a:r>
            <a:r>
              <a:rPr lang="es-ES" sz="4800" b="1" dirty="0">
                <a:solidFill>
                  <a:srgbClr val="FFFF00"/>
                </a:solidFill>
              </a:rPr>
              <a:t>contradicción</a:t>
            </a:r>
            <a:r>
              <a:rPr lang="es-ES" sz="4800" b="1" dirty="0">
                <a:solidFill>
                  <a:schemeClr val="bg1"/>
                </a:solidFill>
              </a:rPr>
              <a:t> entre lo que </a:t>
            </a:r>
            <a:r>
              <a:rPr lang="es-ES" sz="4800" b="1" dirty="0">
                <a:solidFill>
                  <a:srgbClr val="FFFF00"/>
                </a:solidFill>
              </a:rPr>
              <a:t>profesa ser </a:t>
            </a:r>
            <a:r>
              <a:rPr lang="es-ES" sz="4800" b="1" dirty="0">
                <a:solidFill>
                  <a:schemeClr val="bg1"/>
                </a:solidFill>
              </a:rPr>
              <a:t>y lo que </a:t>
            </a:r>
            <a:r>
              <a:rPr lang="es-ES" sz="4800" b="1" dirty="0">
                <a:solidFill>
                  <a:srgbClr val="FFFF00"/>
                </a:solidFill>
              </a:rPr>
              <a:t>practica</a:t>
            </a:r>
            <a:r>
              <a:rPr lang="es-ES" sz="4800" b="1" dirty="0">
                <a:solidFill>
                  <a:schemeClr val="bg1"/>
                </a:solidFill>
              </a:rPr>
              <a:t> la nación así representada. . . Solo en flagrante violación de estas garantías de la libertad de la nación [</a:t>
            </a:r>
            <a:r>
              <a:rPr lang="es-ES" sz="4800" b="1" i="1" dirty="0">
                <a:solidFill>
                  <a:srgbClr val="FFFF00"/>
                </a:solidFill>
              </a:rPr>
              <a:t>en la Declaración de Independencia y la Constitución</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pp. 495, 496</a:t>
            </a:r>
          </a:p>
        </p:txBody>
      </p:sp>
    </p:spTree>
    <p:extLst>
      <p:ext uri="{BB962C8B-B14F-4D97-AF65-F5344CB8AC3E}">
        <p14:creationId xmlns:p14="http://schemas.microsoft.com/office/powerpoint/2010/main" val="2594124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9374" y="477367"/>
            <a:ext cx="11236584" cy="6001643"/>
          </a:xfrm>
          <a:prstGeom prst="rect">
            <a:avLst/>
          </a:prstGeom>
          <a:noFill/>
        </p:spPr>
        <p:txBody>
          <a:bodyPr wrap="square" rtlCol="0">
            <a:spAutoFit/>
          </a:bodyPr>
          <a:lstStyle/>
          <a:p>
            <a:r>
              <a:rPr lang="es-ES" sz="4800" b="1" dirty="0" smtClean="0">
                <a:solidFill>
                  <a:schemeClr val="bg1"/>
                </a:solidFill>
              </a:rPr>
              <a:t>es </a:t>
            </a:r>
            <a:r>
              <a:rPr lang="es-ES" sz="4800" b="1" dirty="0">
                <a:solidFill>
                  <a:schemeClr val="bg1"/>
                </a:solidFill>
              </a:rPr>
              <a:t>como se puede imponer por la autoridad civil la observancia de cualquier deber religioso. Pero la inconsecuencia de tal procedimiento no es mayor que lo representado por el símbolo. Es la </a:t>
            </a:r>
            <a:r>
              <a:rPr lang="es-ES" sz="4800" b="1" dirty="0">
                <a:solidFill>
                  <a:srgbClr val="FFFF00"/>
                </a:solidFill>
              </a:rPr>
              <a:t>bestia</a:t>
            </a:r>
            <a:r>
              <a:rPr lang="es-ES" sz="4800" b="1" dirty="0">
                <a:solidFill>
                  <a:schemeClr val="bg1"/>
                </a:solidFill>
              </a:rPr>
              <a:t> con cuernos semejantes a los de un </a:t>
            </a:r>
            <a:r>
              <a:rPr lang="es-ES" sz="4800" b="1" dirty="0">
                <a:solidFill>
                  <a:srgbClr val="FFFF00"/>
                </a:solidFill>
              </a:rPr>
              <a:t>cordero</a:t>
            </a:r>
            <a:r>
              <a:rPr lang="es-ES" sz="4800" b="1" dirty="0">
                <a:solidFill>
                  <a:schemeClr val="bg1"/>
                </a:solidFill>
              </a:rPr>
              <a:t>—que </a:t>
            </a:r>
            <a:r>
              <a:rPr lang="es-ES" sz="4800" b="1" dirty="0">
                <a:solidFill>
                  <a:srgbClr val="FFFF00"/>
                </a:solidFill>
              </a:rPr>
              <a:t>profesa ser pura, mansa, inofensiva</a:t>
            </a:r>
            <a:r>
              <a:rPr lang="es-ES" sz="4800" b="1" dirty="0">
                <a:solidFill>
                  <a:schemeClr val="bg1"/>
                </a:solidFill>
              </a:rPr>
              <a:t>—y que </a:t>
            </a:r>
            <a:r>
              <a:rPr lang="es-ES" sz="4800" b="1" dirty="0">
                <a:solidFill>
                  <a:srgbClr val="FFFF00"/>
                </a:solidFill>
              </a:rPr>
              <a:t>habla como un dragón</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14597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1165" y="1365933"/>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a:t>
            </a:r>
            <a:r>
              <a:rPr lang="es-ES" sz="3200" dirty="0" smtClean="0">
                <a:solidFill>
                  <a:schemeClr val="accent1">
                    <a:lumMod val="50000"/>
                  </a:schemeClr>
                </a:solidFill>
              </a:rPr>
              <a:t>tiene </a:t>
            </a:r>
            <a:r>
              <a:rPr lang="es-ES" sz="3200" dirty="0">
                <a:solidFill>
                  <a:schemeClr val="accent1">
                    <a:lumMod val="50000"/>
                  </a:schemeClr>
                </a:solidFill>
              </a:rPr>
              <a:t>un carácter...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580272" y="69013"/>
            <a:ext cx="5237324"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hablará como dragón mientras</a:t>
            </a:r>
            <a:r>
              <a:rPr lang="es-ES" sz="3200" dirty="0" smtClean="0">
                <a:solidFill>
                  <a:schemeClr val="accent1">
                    <a:lumMod val="50000"/>
                  </a:schemeClr>
                </a:solidFill>
              </a:rPr>
              <a:t>...</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2" y="4333072"/>
            <a:ext cx="4894949"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profesa creer en Cristo pero...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1077218"/>
          </a:xfrm>
          <a:prstGeom prst="rect">
            <a:avLst/>
          </a:prstGeom>
          <a:noFill/>
        </p:spPr>
        <p:txBody>
          <a:bodyPr wrap="square" rtlCol="0">
            <a:spAutoFit/>
          </a:bodyPr>
          <a:lstStyle/>
          <a:p>
            <a:pPr>
              <a:defRPr/>
            </a:pPr>
            <a:r>
              <a:rPr lang="es-ES" sz="3200" dirty="0">
                <a:solidFill>
                  <a:schemeClr val="accent1">
                    <a:lumMod val="50000"/>
                  </a:schemeClr>
                </a:solidFill>
              </a:rPr>
              <a:t>La bestia que profesa ser pura y mansa...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543710"/>
            <a:ext cx="4666388" cy="1569660"/>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se parece a un cordero y a un dragón al mismo tiempo</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836197" y="3362874"/>
            <a:ext cx="5053534"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esquizofrénico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743044" y="1482809"/>
            <a:ext cx="4835654"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aún tiene los dos </a:t>
            </a:r>
            <a:r>
              <a:rPr lang="es-ES" sz="3200" dirty="0" smtClean="0">
                <a:solidFill>
                  <a:prstClr val="black"/>
                </a:solidFill>
              </a:rPr>
              <a:t>cuernos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743044" y="155969"/>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contradice en la práctica su profesión de fe</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789784" y="2387806"/>
            <a:ext cx="485046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habla como </a:t>
            </a:r>
            <a:r>
              <a:rPr lang="es-ES" sz="3200" dirty="0" smtClean="0">
                <a:solidFill>
                  <a:prstClr val="black"/>
                </a:solidFill>
              </a:rPr>
              <a:t>dragón</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817596" y="5574391"/>
            <a:ext cx="4997910"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Verdadero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789784" y="4407783"/>
            <a:ext cx="4835654" cy="553998"/>
          </a:xfrm>
          <a:prstGeom prst="rect">
            <a:avLst/>
          </a:prstGeom>
          <a:noFill/>
        </p:spPr>
        <p:txBody>
          <a:bodyPr wrap="square" rtlCol="0">
            <a:spAutoFit/>
          </a:bodyPr>
          <a:lstStyle/>
          <a:p>
            <a:pPr lvl="0">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Falso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¿Quién es la bestia de la tierra?</a:t>
            </a: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117693"/>
            <a:ext cx="1113503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u="sng" dirty="0">
                <a:solidFill>
                  <a:srgbClr val="002060"/>
                </a:solidFill>
              </a:rPr>
              <a:t>Característica #1</a:t>
            </a:r>
            <a:r>
              <a:rPr lang="es-ES" sz="5400" b="1" dirty="0">
                <a:solidFill>
                  <a:srgbClr val="002060"/>
                </a:solidFill>
              </a:rPr>
              <a:t>: En lenguaje profético una </a:t>
            </a:r>
            <a:r>
              <a:rPr lang="es-ES" sz="5400" b="1" u="sng" dirty="0">
                <a:solidFill>
                  <a:srgbClr val="FF0000"/>
                </a:solidFill>
              </a:rPr>
              <a:t>bestia representa una nación</a:t>
            </a:r>
            <a:r>
              <a:rPr lang="es-ES" sz="5400" b="1" dirty="0">
                <a:solidFill>
                  <a:srgbClr val="002060"/>
                </a:solidFill>
              </a:rPr>
              <a:t>. El león, el oso, el leopardo, el dragón, el carnero y el macho cabrío representan naciones. Siendo este el caso, esta bestia no puede representar a un individuo sino a una nación.</a:t>
            </a:r>
            <a:endParaRPr lang="es-ES" sz="5400" b="1" dirty="0" smtClean="0">
              <a:solidFill>
                <a:srgbClr val="002060"/>
              </a:solidFill>
            </a:endParaRPr>
          </a:p>
        </p:txBody>
      </p:sp>
    </p:spTree>
    <p:extLst>
      <p:ext uri="{BB962C8B-B14F-4D97-AF65-F5344CB8AC3E}">
        <p14:creationId xmlns:p14="http://schemas.microsoft.com/office/powerpoint/2010/main" val="2572191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Repaso de la Cadena Profética</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16864"/>
            <a:ext cx="11135033" cy="341632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u="sng" dirty="0">
                <a:solidFill>
                  <a:srgbClr val="002060"/>
                </a:solidFill>
              </a:rPr>
              <a:t>Característica #2</a:t>
            </a:r>
            <a:r>
              <a:rPr lang="es-ES" sz="5400" b="1" dirty="0">
                <a:solidFill>
                  <a:srgbClr val="002060"/>
                </a:solidFill>
              </a:rPr>
              <a:t>:</a:t>
            </a:r>
          </a:p>
          <a:p>
            <a:r>
              <a:rPr lang="es-ES" sz="5400" b="1" dirty="0">
                <a:solidFill>
                  <a:srgbClr val="002060"/>
                </a:solidFill>
              </a:rPr>
              <a:t>La cadena profética de Daniel 7 y Apocalipsis 13:1-10 demuestra </a:t>
            </a:r>
            <a:r>
              <a:rPr lang="es-ES" sz="5400" b="1" dirty="0">
                <a:solidFill>
                  <a:srgbClr val="FF0000"/>
                </a:solidFill>
              </a:rPr>
              <a:t>cuándo</a:t>
            </a:r>
            <a:r>
              <a:rPr lang="es-ES" sz="5400" b="1" dirty="0">
                <a:solidFill>
                  <a:srgbClr val="002060"/>
                </a:solidFill>
              </a:rPr>
              <a:t> se iba a </a:t>
            </a:r>
            <a:r>
              <a:rPr lang="es-ES" sz="5400" b="1" dirty="0">
                <a:solidFill>
                  <a:srgbClr val="FF0000"/>
                </a:solidFill>
              </a:rPr>
              <a:t>levantar</a:t>
            </a:r>
            <a:r>
              <a:rPr lang="es-ES" sz="5400" b="1" dirty="0">
                <a:solidFill>
                  <a:srgbClr val="002060"/>
                </a:solidFill>
              </a:rPr>
              <a:t> la bestia de la tierra:</a:t>
            </a:r>
            <a:endParaRPr lang="es-ES" sz="54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60835"/>
            <a:ext cx="1145189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a:pPr>
            <a:r>
              <a:rPr lang="es-ES" sz="4800" b="1" dirty="0" smtClean="0">
                <a:solidFill>
                  <a:srgbClr val="002060"/>
                </a:solidFill>
              </a:rPr>
              <a:t>León</a:t>
            </a:r>
            <a:r>
              <a:rPr lang="es-ES" sz="4800" b="1" dirty="0">
                <a:solidFill>
                  <a:srgbClr val="002060"/>
                </a:solidFill>
              </a:rPr>
              <a:t>: Babilonia (605-539 AC)</a:t>
            </a:r>
          </a:p>
          <a:p>
            <a:pPr marL="914400" indent="-914400">
              <a:buClr>
                <a:srgbClr val="FF0000"/>
              </a:buClr>
              <a:buFont typeface="+mj-lt"/>
              <a:buAutoNum type="arabicPeriod"/>
            </a:pPr>
            <a:r>
              <a:rPr lang="es-ES" sz="4800" b="1" dirty="0" smtClean="0">
                <a:solidFill>
                  <a:srgbClr val="002060"/>
                </a:solidFill>
              </a:rPr>
              <a:t>Oso</a:t>
            </a:r>
            <a:r>
              <a:rPr lang="es-ES" sz="4800" b="1" dirty="0">
                <a:solidFill>
                  <a:srgbClr val="002060"/>
                </a:solidFill>
              </a:rPr>
              <a:t>: Medo-Persia (539-331 AC)</a:t>
            </a:r>
          </a:p>
          <a:p>
            <a:pPr marL="914400" indent="-914400">
              <a:buClr>
                <a:srgbClr val="FF0000"/>
              </a:buClr>
              <a:buFont typeface="+mj-lt"/>
              <a:buAutoNum type="arabicPeriod"/>
            </a:pPr>
            <a:r>
              <a:rPr lang="es-ES" sz="4800" b="1" dirty="0" smtClean="0">
                <a:solidFill>
                  <a:srgbClr val="002060"/>
                </a:solidFill>
              </a:rPr>
              <a:t>Leopardo</a:t>
            </a:r>
            <a:r>
              <a:rPr lang="es-ES" sz="4800" b="1" dirty="0">
                <a:solidFill>
                  <a:srgbClr val="002060"/>
                </a:solidFill>
              </a:rPr>
              <a:t>: Grecia (331-168 AC)</a:t>
            </a:r>
          </a:p>
          <a:p>
            <a:pPr marL="914400" indent="-914400">
              <a:buClr>
                <a:srgbClr val="FF0000"/>
              </a:buClr>
              <a:buFont typeface="+mj-lt"/>
              <a:buAutoNum type="arabicPeriod"/>
            </a:pPr>
            <a:r>
              <a:rPr lang="es-ES" sz="4800" b="1" dirty="0" smtClean="0">
                <a:solidFill>
                  <a:srgbClr val="002060"/>
                </a:solidFill>
              </a:rPr>
              <a:t>Dragón</a:t>
            </a:r>
            <a:r>
              <a:rPr lang="es-ES" sz="4800" b="1" dirty="0">
                <a:solidFill>
                  <a:srgbClr val="002060"/>
                </a:solidFill>
              </a:rPr>
              <a:t>: Roma (168 AC-476 DC)</a:t>
            </a:r>
          </a:p>
          <a:p>
            <a:pPr marL="914400" indent="-914400">
              <a:buClr>
                <a:srgbClr val="FF0000"/>
              </a:buClr>
              <a:buFont typeface="+mj-lt"/>
              <a:buAutoNum type="arabicPeriod"/>
            </a:pPr>
            <a:r>
              <a:rPr lang="es-ES" sz="4800" b="1" dirty="0" smtClean="0">
                <a:solidFill>
                  <a:srgbClr val="002060"/>
                </a:solidFill>
              </a:rPr>
              <a:t>Diez </a:t>
            </a:r>
            <a:r>
              <a:rPr lang="es-ES" sz="4800" b="1" dirty="0">
                <a:solidFill>
                  <a:srgbClr val="002060"/>
                </a:solidFill>
              </a:rPr>
              <a:t>Cuernos: División del imperio romano (476 DC-538 DC)</a:t>
            </a:r>
          </a:p>
          <a:p>
            <a:pPr marL="914400" indent="-914400">
              <a:buClr>
                <a:srgbClr val="FF0000"/>
              </a:buClr>
              <a:buFont typeface="+mj-lt"/>
              <a:buAutoNum type="arabicPeriod"/>
            </a:pPr>
            <a:r>
              <a:rPr lang="es-ES" sz="4800" b="1" dirty="0" smtClean="0">
                <a:solidFill>
                  <a:srgbClr val="002060"/>
                </a:solidFill>
              </a:rPr>
              <a:t>Cuerno </a:t>
            </a:r>
            <a:r>
              <a:rPr lang="es-ES" sz="4800" b="1" dirty="0">
                <a:solidFill>
                  <a:srgbClr val="002060"/>
                </a:solidFill>
              </a:rPr>
              <a:t>pequeño/Bestia: Roma papal durante los 1260 años (538 DC-1798 DC</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006878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1085" y="368502"/>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7"/>
            </a:pPr>
            <a:r>
              <a:rPr lang="es-ES" sz="4400" b="1" dirty="0" smtClean="0">
                <a:solidFill>
                  <a:srgbClr val="002060"/>
                </a:solidFill>
              </a:rPr>
              <a:t>Herida </a:t>
            </a:r>
            <a:r>
              <a:rPr lang="es-ES" sz="4400" b="1" dirty="0">
                <a:solidFill>
                  <a:srgbClr val="002060"/>
                </a:solidFill>
              </a:rPr>
              <a:t>mortal/cautiverio (1798 DC)</a:t>
            </a:r>
          </a:p>
          <a:p>
            <a:pPr marL="914400" indent="-914400">
              <a:buClr>
                <a:srgbClr val="FF0000"/>
              </a:buClr>
              <a:buFont typeface="+mj-lt"/>
              <a:buAutoNum type="arabicPeriod" startAt="7"/>
            </a:pPr>
            <a:r>
              <a:rPr lang="es-ES" sz="4400" b="1" dirty="0" smtClean="0">
                <a:solidFill>
                  <a:srgbClr val="002060"/>
                </a:solidFill>
              </a:rPr>
              <a:t>Se </a:t>
            </a:r>
            <a:r>
              <a:rPr lang="es-ES" sz="4400" b="1" dirty="0">
                <a:solidFill>
                  <a:srgbClr val="FF0000"/>
                </a:solidFill>
              </a:rPr>
              <a:t>levanta</a:t>
            </a:r>
            <a:r>
              <a:rPr lang="es-ES" sz="4400" b="1" dirty="0">
                <a:solidFill>
                  <a:srgbClr val="002060"/>
                </a:solidFill>
              </a:rPr>
              <a:t> la bestia de la tierra </a:t>
            </a:r>
            <a:r>
              <a:rPr lang="es-ES" sz="4400" b="1" u="sng" dirty="0">
                <a:solidFill>
                  <a:srgbClr val="002060"/>
                </a:solidFill>
              </a:rPr>
              <a:t>alrededor del año 1798</a:t>
            </a:r>
          </a:p>
          <a:p>
            <a:pPr marL="914400" indent="-914400">
              <a:buClr>
                <a:srgbClr val="FF0000"/>
              </a:buClr>
              <a:buFont typeface="+mj-lt"/>
              <a:buAutoNum type="arabicPeriod" startAt="7"/>
            </a:pPr>
            <a:r>
              <a:rPr lang="es-ES" sz="4400" b="1" u="sng" dirty="0" smtClean="0">
                <a:solidFill>
                  <a:srgbClr val="002060"/>
                </a:solidFill>
              </a:rPr>
              <a:t>Desde 1798 y hasta el presente </a:t>
            </a:r>
            <a:r>
              <a:rPr lang="es-ES" sz="4400" b="1" dirty="0" smtClean="0">
                <a:solidFill>
                  <a:srgbClr val="002060"/>
                </a:solidFill>
              </a:rPr>
              <a:t>hemos </a:t>
            </a:r>
            <a:r>
              <a:rPr lang="es-ES" sz="4400" b="1" dirty="0">
                <a:solidFill>
                  <a:srgbClr val="002060"/>
                </a:solidFill>
              </a:rPr>
              <a:t>estado en el período de la herida mortal/el cautiverio de la bestia </a:t>
            </a:r>
            <a:r>
              <a:rPr lang="es-ES" sz="4400" b="1" dirty="0" smtClean="0">
                <a:solidFill>
                  <a:srgbClr val="002060"/>
                </a:solidFill>
              </a:rPr>
              <a:t>(más de 223 años)</a:t>
            </a:r>
            <a:endParaRPr lang="es-ES" sz="4400" b="1" dirty="0">
              <a:solidFill>
                <a:srgbClr val="002060"/>
              </a:solidFill>
            </a:endParaRPr>
          </a:p>
          <a:p>
            <a:pPr marL="914400" indent="-914400">
              <a:buClr>
                <a:srgbClr val="FF0000"/>
              </a:buClr>
              <a:buFont typeface="+mj-lt"/>
              <a:buAutoNum type="arabicPeriod" startAt="7"/>
            </a:pPr>
            <a:r>
              <a:rPr lang="es-ES" sz="4400" b="1" dirty="0" smtClean="0">
                <a:solidFill>
                  <a:srgbClr val="FF0000"/>
                </a:solidFill>
              </a:rPr>
              <a:t>Futuro</a:t>
            </a:r>
            <a:r>
              <a:rPr lang="es-ES" sz="4400" b="1" dirty="0">
                <a:solidFill>
                  <a:srgbClr val="002060"/>
                </a:solidFill>
              </a:rPr>
              <a:t>: Los Estados Unidos y los poderes civiles del mundo </a:t>
            </a:r>
            <a:r>
              <a:rPr lang="es-ES" sz="4400" b="1" dirty="0">
                <a:solidFill>
                  <a:srgbClr val="FF0000"/>
                </a:solidFill>
              </a:rPr>
              <a:t>sanarán la herida mortal </a:t>
            </a:r>
            <a:r>
              <a:rPr lang="es-ES" sz="4400" b="1" dirty="0">
                <a:solidFill>
                  <a:srgbClr val="002060"/>
                </a:solidFill>
              </a:rPr>
              <a:t>y soltarán al papado de su cautiverio</a:t>
            </a:r>
            <a:endParaRPr lang="es-ES" sz="4400" b="1" dirty="0" smtClean="0">
              <a:solidFill>
                <a:srgbClr val="002060"/>
              </a:solidFill>
            </a:endParaRPr>
          </a:p>
        </p:txBody>
      </p:sp>
    </p:spTree>
    <p:extLst>
      <p:ext uri="{BB962C8B-B14F-4D97-AF65-F5344CB8AC3E}">
        <p14:creationId xmlns:p14="http://schemas.microsoft.com/office/powerpoint/2010/main" val="1358869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830167"/>
            <a:ext cx="1113503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u="sng" dirty="0">
                <a:solidFill>
                  <a:srgbClr val="002060"/>
                </a:solidFill>
              </a:rPr>
              <a:t>Característica #3 </a:t>
            </a:r>
            <a:r>
              <a:rPr lang="es-ES" sz="6600" b="1" dirty="0">
                <a:solidFill>
                  <a:srgbClr val="002060"/>
                </a:solidFill>
              </a:rPr>
              <a:t>La </a:t>
            </a:r>
            <a:r>
              <a:rPr lang="es-ES" sz="6600" b="1" dirty="0">
                <a:solidFill>
                  <a:srgbClr val="FF0000"/>
                </a:solidFill>
              </a:rPr>
              <a:t>bestia de la tierra</a:t>
            </a:r>
            <a:r>
              <a:rPr lang="es-ES" sz="6600" b="1" dirty="0">
                <a:solidFill>
                  <a:srgbClr val="002060"/>
                </a:solidFill>
              </a:rPr>
              <a:t> surgió alrededor del </a:t>
            </a:r>
            <a:r>
              <a:rPr lang="es-ES" sz="6600" b="1" dirty="0">
                <a:solidFill>
                  <a:srgbClr val="FF0000"/>
                </a:solidFill>
              </a:rPr>
              <a:t>mismo tiempo </a:t>
            </a:r>
            <a:r>
              <a:rPr lang="es-ES" sz="6600" b="1" dirty="0">
                <a:solidFill>
                  <a:srgbClr val="002060"/>
                </a:solidFill>
              </a:rPr>
              <a:t>cuando la </a:t>
            </a:r>
            <a:r>
              <a:rPr lang="es-ES" sz="6600" b="1" dirty="0">
                <a:solidFill>
                  <a:srgbClr val="FF0000"/>
                </a:solidFill>
              </a:rPr>
              <a:t>primera bestia </a:t>
            </a:r>
            <a:r>
              <a:rPr lang="es-ES" sz="6600" b="1" dirty="0" smtClean="0">
                <a:solidFill>
                  <a:srgbClr val="FF0000"/>
                </a:solidFill>
              </a:rPr>
              <a:t>[del mar] </a:t>
            </a:r>
            <a:r>
              <a:rPr lang="es-ES" sz="6600" b="1" dirty="0" smtClean="0">
                <a:solidFill>
                  <a:srgbClr val="002060"/>
                </a:solidFill>
              </a:rPr>
              <a:t>recibió </a:t>
            </a:r>
            <a:r>
              <a:rPr lang="es-ES" sz="6600" b="1" dirty="0">
                <a:solidFill>
                  <a:srgbClr val="002060"/>
                </a:solidFill>
              </a:rPr>
              <a:t>su herida mortal.</a:t>
            </a:r>
            <a:endParaRPr lang="es-ES" sz="6600" b="1" dirty="0" smtClean="0">
              <a:solidFill>
                <a:srgbClr val="002060"/>
              </a:solidFill>
            </a:endParaRPr>
          </a:p>
        </p:txBody>
      </p:sp>
    </p:spTree>
    <p:extLst>
      <p:ext uri="{BB962C8B-B14F-4D97-AF65-F5344CB8AC3E}">
        <p14:creationId xmlns:p14="http://schemas.microsoft.com/office/powerpoint/2010/main" val="2138198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10103"/>
            <a:ext cx="11297264" cy="6186309"/>
          </a:xfrm>
          <a:prstGeom prst="rect">
            <a:avLst/>
          </a:prstGeom>
          <a:noFill/>
        </p:spPr>
        <p:txBody>
          <a:bodyPr wrap="square" rtlCol="0">
            <a:spAutoFit/>
          </a:bodyPr>
          <a:lstStyle/>
          <a:p>
            <a:r>
              <a:rPr lang="es-ES" sz="4400" b="1" dirty="0" smtClean="0">
                <a:solidFill>
                  <a:schemeClr val="bg1"/>
                </a:solidFill>
              </a:rPr>
              <a:t>“</a:t>
            </a:r>
            <a:r>
              <a:rPr lang="es-ES" sz="4400" b="1" dirty="0" smtClean="0">
                <a:solidFill>
                  <a:srgbClr val="FF0000"/>
                </a:solidFill>
              </a:rPr>
              <a:t>1</a:t>
            </a:r>
            <a:r>
              <a:rPr lang="es-ES" sz="4400" b="1" dirty="0" smtClean="0">
                <a:solidFill>
                  <a:schemeClr val="bg1"/>
                </a:solidFill>
              </a:rPr>
              <a:t> Me </a:t>
            </a:r>
            <a:r>
              <a:rPr lang="es-ES" sz="4400" b="1" dirty="0">
                <a:solidFill>
                  <a:schemeClr val="bg1"/>
                </a:solidFill>
              </a:rPr>
              <a:t>paré sobre la arena del mar, y vi subir </a:t>
            </a:r>
            <a:r>
              <a:rPr lang="es-ES" sz="4400" b="1" dirty="0">
                <a:solidFill>
                  <a:srgbClr val="FFFF00"/>
                </a:solidFill>
              </a:rPr>
              <a:t>del mar una bestia </a:t>
            </a:r>
            <a:r>
              <a:rPr lang="es-ES" sz="4400" b="1" dirty="0" smtClean="0">
                <a:solidFill>
                  <a:srgbClr val="FFFF00"/>
                </a:solidFill>
              </a:rPr>
              <a:t>[la primera] […] </a:t>
            </a:r>
            <a:r>
              <a:rPr lang="es-ES" sz="4400" b="1" dirty="0" smtClean="0">
                <a:solidFill>
                  <a:schemeClr val="bg1"/>
                </a:solidFill>
              </a:rPr>
              <a:t>y </a:t>
            </a:r>
            <a:r>
              <a:rPr lang="es-ES" sz="4400" b="1" dirty="0">
                <a:solidFill>
                  <a:schemeClr val="bg1"/>
                </a:solidFill>
              </a:rPr>
              <a:t>sobre sus cabezas, un nombre blasfemo. </a:t>
            </a:r>
            <a:r>
              <a:rPr lang="es-ES" sz="4400" b="1" dirty="0" smtClean="0">
                <a:solidFill>
                  <a:schemeClr val="bg1"/>
                </a:solidFill>
              </a:rPr>
              <a:t> </a:t>
            </a:r>
            <a:r>
              <a:rPr lang="es-ES" sz="4400" b="1" dirty="0" smtClean="0">
                <a:solidFill>
                  <a:srgbClr val="FF0000"/>
                </a:solidFill>
              </a:rPr>
              <a:t>10</a:t>
            </a:r>
            <a:r>
              <a:rPr lang="es-ES" sz="4400" b="1" dirty="0" smtClean="0">
                <a:solidFill>
                  <a:schemeClr val="bg1"/>
                </a:solidFill>
              </a:rPr>
              <a:t> Si </a:t>
            </a:r>
            <a:r>
              <a:rPr lang="es-ES" sz="4400" b="1" dirty="0">
                <a:solidFill>
                  <a:schemeClr val="bg1"/>
                </a:solidFill>
              </a:rPr>
              <a:t>alguno lleva en cautividad, va en cautividad; si alguno mata a espada, a espada debe ser muerto. Aquí está la paciencia y la fe de los santos. </a:t>
            </a:r>
            <a:r>
              <a:rPr lang="es-ES" sz="4400" b="1" dirty="0">
                <a:solidFill>
                  <a:srgbClr val="FF0000"/>
                </a:solidFill>
              </a:rPr>
              <a:t>11 </a:t>
            </a:r>
            <a:r>
              <a:rPr lang="es-ES" sz="4400" b="1" u="sng" dirty="0">
                <a:solidFill>
                  <a:srgbClr val="FFFF00"/>
                </a:solidFill>
              </a:rPr>
              <a:t>Después</a:t>
            </a:r>
            <a:r>
              <a:rPr lang="es-ES" sz="4400" b="1" dirty="0">
                <a:solidFill>
                  <a:schemeClr val="bg1"/>
                </a:solidFill>
              </a:rPr>
              <a:t> vi </a:t>
            </a:r>
            <a:r>
              <a:rPr lang="es-ES" sz="4400" b="1" dirty="0">
                <a:solidFill>
                  <a:srgbClr val="FFFF00"/>
                </a:solidFill>
              </a:rPr>
              <a:t>otra bestia que subía de la tierra</a:t>
            </a:r>
            <a:r>
              <a:rPr lang="es-ES" sz="4400" b="1" dirty="0">
                <a:solidFill>
                  <a:schemeClr val="bg1"/>
                </a:solidFill>
              </a:rPr>
              <a:t>; y tenía dos cuernos semejantes a los de un cordero, pero hablaba como dragón.”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a:t>
            </a:r>
            <a:r>
              <a:rPr lang="es-ES" sz="3600" b="1" dirty="0" smtClean="0">
                <a:solidFill>
                  <a:srgbClr val="FF0000"/>
                </a:solidFill>
                <a:latin typeface="Arial Black" panose="020B0A04020102020204" pitchFamily="34" charset="0"/>
              </a:rPr>
              <a:t>13:1, 10</a:t>
            </a:r>
            <a:r>
              <a:rPr lang="es-ES" sz="3600" b="1" dirty="0">
                <a:solidFill>
                  <a:srgbClr val="FF0000"/>
                </a:solidFill>
                <a:latin typeface="Arial Black" panose="020B0A04020102020204" pitchFamily="34" charset="0"/>
              </a:rPr>
              <a:t>, 11:</a:t>
            </a:r>
          </a:p>
        </p:txBody>
      </p:sp>
    </p:spTree>
    <p:extLst>
      <p:ext uri="{BB962C8B-B14F-4D97-AF65-F5344CB8AC3E}">
        <p14:creationId xmlns:p14="http://schemas.microsoft.com/office/powerpoint/2010/main" val="3368315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5690" y="217714"/>
            <a:ext cx="10987550"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u="sng" dirty="0">
                <a:solidFill>
                  <a:srgbClr val="002060"/>
                </a:solidFill>
              </a:rPr>
              <a:t>Característica # 4:</a:t>
            </a:r>
          </a:p>
          <a:p>
            <a:r>
              <a:rPr lang="es-ES" sz="4000" b="1" dirty="0">
                <a:solidFill>
                  <a:srgbClr val="002060"/>
                </a:solidFill>
              </a:rPr>
              <a:t>La primera bestia se levantó del </a:t>
            </a:r>
            <a:r>
              <a:rPr lang="es-ES" sz="4000" b="1" dirty="0">
                <a:solidFill>
                  <a:srgbClr val="FF0000"/>
                </a:solidFill>
              </a:rPr>
              <a:t>mar</a:t>
            </a:r>
            <a:r>
              <a:rPr lang="es-ES" sz="4000" b="1" dirty="0">
                <a:solidFill>
                  <a:srgbClr val="002060"/>
                </a:solidFill>
              </a:rPr>
              <a:t> a donde combatían los </a:t>
            </a:r>
            <a:r>
              <a:rPr lang="es-ES" sz="4000" b="1" dirty="0">
                <a:solidFill>
                  <a:srgbClr val="FF0000"/>
                </a:solidFill>
              </a:rPr>
              <a:t>vientos</a:t>
            </a:r>
            <a:r>
              <a:rPr lang="es-ES" sz="4000" b="1" dirty="0">
                <a:solidFill>
                  <a:srgbClr val="002060"/>
                </a:solidFill>
              </a:rPr>
              <a:t> de guerra entre naciones. En contraste, la bestia de la tierra se levantó a donde no estaban </a:t>
            </a:r>
            <a:r>
              <a:rPr lang="es-ES" sz="4000" b="1" dirty="0">
                <a:solidFill>
                  <a:srgbClr val="FF0000"/>
                </a:solidFill>
              </a:rPr>
              <a:t>soplando vientos </a:t>
            </a:r>
            <a:r>
              <a:rPr lang="es-ES" sz="4000" b="1" dirty="0">
                <a:solidFill>
                  <a:srgbClr val="002060"/>
                </a:solidFill>
              </a:rPr>
              <a:t>ni el </a:t>
            </a:r>
            <a:r>
              <a:rPr lang="es-ES" sz="4000" b="1" dirty="0">
                <a:solidFill>
                  <a:srgbClr val="FF0000"/>
                </a:solidFill>
              </a:rPr>
              <a:t>mar estaba agitado</a:t>
            </a:r>
            <a:r>
              <a:rPr lang="es-ES" sz="4000" b="1" dirty="0">
                <a:solidFill>
                  <a:srgbClr val="002060"/>
                </a:solidFill>
              </a:rPr>
              <a:t>. Es decir, la bestia de la tierra no tuvo que luchar contra las naciones anteriores para ascender al poder. La bestia de la tierra ascendió silenciosamente en un lugar </a:t>
            </a:r>
            <a:r>
              <a:rPr lang="es-ES" sz="4000" b="1" dirty="0">
                <a:solidFill>
                  <a:srgbClr val="FF0000"/>
                </a:solidFill>
              </a:rPr>
              <a:t>escasamente poblado</a:t>
            </a:r>
            <a:r>
              <a:rPr lang="es-ES" sz="4000" b="1" dirty="0">
                <a:solidFill>
                  <a:srgbClr val="002060"/>
                </a:solidFill>
              </a:rPr>
              <a:t>. Dice un periódico de la época:</a:t>
            </a:r>
            <a:endParaRPr lang="es-ES" sz="4000" b="1" dirty="0" smtClean="0">
              <a:solidFill>
                <a:srgbClr val="002060"/>
              </a:solidFill>
            </a:endParaRPr>
          </a:p>
        </p:txBody>
      </p:sp>
    </p:spTree>
    <p:extLst>
      <p:ext uri="{BB962C8B-B14F-4D97-AF65-F5344CB8AC3E}">
        <p14:creationId xmlns:p14="http://schemas.microsoft.com/office/powerpoint/2010/main" val="649201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052554"/>
            <a:ext cx="11297264" cy="5262979"/>
          </a:xfrm>
          <a:prstGeom prst="rect">
            <a:avLst/>
          </a:prstGeom>
          <a:noFill/>
        </p:spPr>
        <p:txBody>
          <a:bodyPr wrap="square" rtlCol="0">
            <a:spAutoFit/>
          </a:bodyPr>
          <a:lstStyle/>
          <a:p>
            <a:r>
              <a:rPr lang="es-ES" sz="4800" b="1" dirty="0">
                <a:solidFill>
                  <a:schemeClr val="bg1"/>
                </a:solidFill>
              </a:rPr>
              <a:t>“Un imperio americano está ascendiendo. Nosotros los isleños [</a:t>
            </a:r>
            <a:r>
              <a:rPr lang="es-ES" sz="4800" b="1" dirty="0">
                <a:solidFill>
                  <a:srgbClr val="FFFF00"/>
                </a:solidFill>
              </a:rPr>
              <a:t>los irlandeses</a:t>
            </a:r>
            <a:r>
              <a:rPr lang="es-ES" sz="4800" b="1" dirty="0">
                <a:solidFill>
                  <a:schemeClr val="bg1"/>
                </a:solidFill>
              </a:rPr>
              <a:t>] no tenemos ni idea de los eventos extraordinarios que, en medio del </a:t>
            </a:r>
            <a:r>
              <a:rPr lang="es-ES" sz="4800" b="1" dirty="0">
                <a:solidFill>
                  <a:srgbClr val="FFFF00"/>
                </a:solidFill>
              </a:rPr>
              <a:t>silencio de la tierra</a:t>
            </a:r>
            <a:r>
              <a:rPr lang="es-ES" sz="4800" b="1" dirty="0">
                <a:solidFill>
                  <a:schemeClr val="bg1"/>
                </a:solidFill>
              </a:rPr>
              <a:t>, están añadiendo diariamente al </a:t>
            </a:r>
            <a:r>
              <a:rPr lang="es-ES" sz="4800" b="1" u="sng" dirty="0">
                <a:solidFill>
                  <a:schemeClr val="bg1"/>
                </a:solidFill>
              </a:rPr>
              <a:t>poder y el orgullo </a:t>
            </a:r>
            <a:r>
              <a:rPr lang="es-ES" sz="4800" b="1" dirty="0">
                <a:solidFill>
                  <a:schemeClr val="bg1"/>
                </a:solidFill>
              </a:rPr>
              <a:t>de esta nación gigantesca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Dublín Nación 1850</a:t>
            </a:r>
          </a:p>
        </p:txBody>
      </p:sp>
    </p:spTree>
    <p:extLst>
      <p:ext uri="{BB962C8B-B14F-4D97-AF65-F5344CB8AC3E}">
        <p14:creationId xmlns:p14="http://schemas.microsoft.com/office/powerpoint/2010/main" val="2026341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830167"/>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En </a:t>
            </a:r>
            <a:r>
              <a:rPr lang="es-ES" sz="4800" b="1" dirty="0">
                <a:solidFill>
                  <a:srgbClr val="FF0000"/>
                </a:solidFill>
              </a:rPr>
              <a:t>1975</a:t>
            </a:r>
            <a:r>
              <a:rPr lang="es-ES" sz="4800" b="1" dirty="0">
                <a:solidFill>
                  <a:srgbClr val="002060"/>
                </a:solidFill>
              </a:rPr>
              <a:t> Daniel J. </a:t>
            </a:r>
            <a:r>
              <a:rPr lang="es-ES" sz="4800" b="1" dirty="0" err="1">
                <a:solidFill>
                  <a:srgbClr val="002060"/>
                </a:solidFill>
              </a:rPr>
              <a:t>Boorstin</a:t>
            </a:r>
            <a:r>
              <a:rPr lang="es-ES" sz="4800" b="1" dirty="0">
                <a:solidFill>
                  <a:srgbClr val="002060"/>
                </a:solidFill>
              </a:rPr>
              <a:t>, bibliotecario de la Biblioteca del Congreso de los Estados Unidos presentó una serie de charlas en Londres. En una de ellas dijo lo siguiente:</a:t>
            </a:r>
          </a:p>
          <a:p>
            <a:r>
              <a:rPr lang="es-ES" sz="4800" b="1" dirty="0">
                <a:solidFill>
                  <a:srgbClr val="002060"/>
                </a:solidFill>
              </a:rPr>
              <a:t>“</a:t>
            </a:r>
            <a:r>
              <a:rPr lang="es-ES" sz="4800" b="1" i="1" dirty="0">
                <a:solidFill>
                  <a:srgbClr val="002060"/>
                </a:solidFill>
              </a:rPr>
              <a:t>La fertilidad especial de los Estados Unidos consistía en el hecho de que su territorio </a:t>
            </a:r>
            <a:r>
              <a:rPr lang="es-ES" sz="4800" b="1" i="1" dirty="0">
                <a:solidFill>
                  <a:srgbClr val="FF0000"/>
                </a:solidFill>
              </a:rPr>
              <a:t>estaba </a:t>
            </a:r>
            <a:r>
              <a:rPr lang="es-ES" sz="4800" b="1" i="1" dirty="0" smtClean="0">
                <a:solidFill>
                  <a:srgbClr val="FF0000"/>
                </a:solidFill>
              </a:rPr>
              <a:t>vacante [despoblado]</a:t>
            </a:r>
            <a:r>
              <a:rPr lang="es-ES" sz="4800" b="1" dirty="0" smtClean="0">
                <a:solidFill>
                  <a:srgbClr val="002060"/>
                </a:solidFill>
              </a:rPr>
              <a:t>.”</a:t>
            </a:r>
          </a:p>
        </p:txBody>
      </p:sp>
    </p:spTree>
    <p:extLst>
      <p:ext uri="{BB962C8B-B14F-4D97-AF65-F5344CB8AC3E}">
        <p14:creationId xmlns:p14="http://schemas.microsoft.com/office/powerpoint/2010/main" val="27215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830167"/>
            <a:ext cx="1113503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u="sng" dirty="0">
                <a:solidFill>
                  <a:srgbClr val="002060"/>
                </a:solidFill>
              </a:rPr>
              <a:t>Característica #5:</a:t>
            </a:r>
          </a:p>
          <a:p>
            <a:r>
              <a:rPr lang="es-ES" sz="4800" b="1" dirty="0">
                <a:solidFill>
                  <a:srgbClr val="002060"/>
                </a:solidFill>
              </a:rPr>
              <a:t>En </a:t>
            </a:r>
            <a:r>
              <a:rPr lang="es-ES" sz="4800" b="1" dirty="0">
                <a:solidFill>
                  <a:srgbClr val="FF0000"/>
                </a:solidFill>
              </a:rPr>
              <a:t>1798</a:t>
            </a:r>
            <a:r>
              <a:rPr lang="es-ES" sz="4800" b="1" dirty="0">
                <a:solidFill>
                  <a:srgbClr val="002060"/>
                </a:solidFill>
              </a:rPr>
              <a:t> esta nación estaba </a:t>
            </a:r>
            <a:r>
              <a:rPr lang="es-ES" sz="4800" b="1" dirty="0">
                <a:solidFill>
                  <a:srgbClr val="FF0000"/>
                </a:solidFill>
              </a:rPr>
              <a:t>recién brotando</a:t>
            </a:r>
            <a:r>
              <a:rPr lang="es-ES" sz="4800" b="1" dirty="0">
                <a:solidFill>
                  <a:srgbClr val="002060"/>
                </a:solidFill>
              </a:rPr>
              <a:t> como una </a:t>
            </a:r>
            <a:r>
              <a:rPr lang="es-ES" sz="4800" b="1" dirty="0">
                <a:solidFill>
                  <a:srgbClr val="FF0000"/>
                </a:solidFill>
              </a:rPr>
              <a:t>planta naciente</a:t>
            </a:r>
            <a:r>
              <a:rPr lang="es-ES" sz="4800" b="1" dirty="0">
                <a:solidFill>
                  <a:srgbClr val="002060"/>
                </a:solidFill>
              </a:rPr>
              <a:t>. En la parábola del sembrador (Mateo 13:7) Jesús describió las espinas que brotaron de la tierra. La palabra ‘brotaron’ o ‘crecieron’ es la misma de Apocalipsis 13:11.</a:t>
            </a:r>
            <a:endParaRPr lang="es-ES" sz="4800" b="1" dirty="0" smtClean="0">
              <a:solidFill>
                <a:srgbClr val="002060"/>
              </a:solidFill>
            </a:endParaRPr>
          </a:p>
        </p:txBody>
      </p:sp>
    </p:spTree>
    <p:extLst>
      <p:ext uri="{BB962C8B-B14F-4D97-AF65-F5344CB8AC3E}">
        <p14:creationId xmlns:p14="http://schemas.microsoft.com/office/powerpoint/2010/main" val="1880216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830167"/>
            <a:ext cx="11135033"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G. A. Townsend en su libro </a:t>
            </a:r>
            <a:r>
              <a:rPr lang="es-ES" sz="4800" b="1" dirty="0" err="1">
                <a:solidFill>
                  <a:srgbClr val="002060"/>
                </a:solidFill>
              </a:rPr>
              <a:t>The</a:t>
            </a:r>
            <a:r>
              <a:rPr lang="es-ES" sz="4800" b="1" dirty="0">
                <a:solidFill>
                  <a:srgbClr val="002060"/>
                </a:solidFill>
              </a:rPr>
              <a:t> New </a:t>
            </a:r>
            <a:r>
              <a:rPr lang="es-ES" sz="4800" b="1" dirty="0" err="1">
                <a:solidFill>
                  <a:srgbClr val="002060"/>
                </a:solidFill>
              </a:rPr>
              <a:t>World</a:t>
            </a:r>
            <a:r>
              <a:rPr lang="es-ES" sz="4800" b="1" dirty="0">
                <a:solidFill>
                  <a:srgbClr val="002060"/>
                </a:solidFill>
              </a:rPr>
              <a:t> </a:t>
            </a:r>
            <a:r>
              <a:rPr lang="es-ES" sz="4800" b="1" dirty="0" err="1">
                <a:solidFill>
                  <a:srgbClr val="002060"/>
                </a:solidFill>
              </a:rPr>
              <a:t>Compared</a:t>
            </a:r>
            <a:r>
              <a:rPr lang="es-ES" sz="4800" b="1" dirty="0">
                <a:solidFill>
                  <a:srgbClr val="002060"/>
                </a:solidFill>
              </a:rPr>
              <a:t> </a:t>
            </a:r>
            <a:r>
              <a:rPr lang="es-ES" sz="4800" b="1" dirty="0" err="1">
                <a:solidFill>
                  <a:srgbClr val="002060"/>
                </a:solidFill>
              </a:rPr>
              <a:t>with</a:t>
            </a:r>
            <a:r>
              <a:rPr lang="es-ES" sz="4800" b="1" dirty="0">
                <a:solidFill>
                  <a:srgbClr val="002060"/>
                </a:solidFill>
              </a:rPr>
              <a:t> </a:t>
            </a:r>
            <a:r>
              <a:rPr lang="es-ES" sz="4800" b="1" dirty="0" err="1">
                <a:solidFill>
                  <a:srgbClr val="002060"/>
                </a:solidFill>
              </a:rPr>
              <a:t>the</a:t>
            </a:r>
            <a:r>
              <a:rPr lang="es-ES" sz="4800" b="1" dirty="0">
                <a:solidFill>
                  <a:srgbClr val="002060"/>
                </a:solidFill>
              </a:rPr>
              <a:t> Old, p. 462 describe el misterioso ascenso de los Estados Unidos </a:t>
            </a:r>
            <a:r>
              <a:rPr lang="es-ES" sz="4800" b="1" dirty="0">
                <a:solidFill>
                  <a:srgbClr val="FF0000"/>
                </a:solidFill>
              </a:rPr>
              <a:t>de la nada</a:t>
            </a:r>
            <a:r>
              <a:rPr lang="es-ES" sz="4800" b="1" dirty="0">
                <a:solidFill>
                  <a:srgbClr val="002060"/>
                </a:solidFill>
              </a:rPr>
              <a:t>:</a:t>
            </a:r>
          </a:p>
          <a:p>
            <a:r>
              <a:rPr lang="es-ES" sz="4800" b="1" dirty="0">
                <a:solidFill>
                  <a:srgbClr val="002060"/>
                </a:solidFill>
              </a:rPr>
              <a:t>“</a:t>
            </a:r>
            <a:r>
              <a:rPr lang="es-ES" sz="4800" b="1" i="1" dirty="0">
                <a:solidFill>
                  <a:srgbClr val="002060"/>
                </a:solidFill>
              </a:rPr>
              <a:t>Como una </a:t>
            </a:r>
            <a:r>
              <a:rPr lang="es-ES" sz="4800" b="1" i="1" dirty="0">
                <a:solidFill>
                  <a:srgbClr val="FF0000"/>
                </a:solidFill>
              </a:rPr>
              <a:t>semilla silenciosa </a:t>
            </a:r>
            <a:r>
              <a:rPr lang="es-ES" sz="4800" b="1" i="1" dirty="0">
                <a:solidFill>
                  <a:srgbClr val="002060"/>
                </a:solidFill>
              </a:rPr>
              <a:t>crecimos hasta llegar a ser </a:t>
            </a:r>
            <a:r>
              <a:rPr lang="es-ES" sz="4800" b="1" i="1" dirty="0">
                <a:solidFill>
                  <a:srgbClr val="FF0000"/>
                </a:solidFill>
              </a:rPr>
              <a:t>un imperio</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393676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1288" y="531370"/>
            <a:ext cx="1071317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a:pPr>
            <a:r>
              <a:rPr lang="es-ES" sz="4800" b="1" u="sng" dirty="0" smtClean="0">
                <a:solidFill>
                  <a:srgbClr val="002060"/>
                </a:solidFill>
              </a:rPr>
              <a:t>Babilonia</a:t>
            </a:r>
            <a:r>
              <a:rPr lang="es-ES" sz="4800" b="1" dirty="0" smtClean="0">
                <a:solidFill>
                  <a:srgbClr val="002060"/>
                </a:solidFill>
              </a:rPr>
              <a:t> </a:t>
            </a:r>
            <a:r>
              <a:rPr lang="es-ES" sz="4800" b="1" dirty="0">
                <a:solidFill>
                  <a:srgbClr val="002060"/>
                </a:solidFill>
              </a:rPr>
              <a:t>(605-539 AC)</a:t>
            </a:r>
          </a:p>
          <a:p>
            <a:pPr marL="914400" indent="-914400">
              <a:buClr>
                <a:srgbClr val="FF0000"/>
              </a:buClr>
              <a:buFont typeface="+mj-lt"/>
              <a:buAutoNum type="arabicPeriod"/>
            </a:pPr>
            <a:r>
              <a:rPr lang="es-ES" sz="4800" b="1" u="sng" dirty="0" smtClean="0">
                <a:solidFill>
                  <a:srgbClr val="002060"/>
                </a:solidFill>
              </a:rPr>
              <a:t>Medos </a:t>
            </a:r>
            <a:r>
              <a:rPr lang="es-ES" sz="4800" b="1" u="sng" dirty="0">
                <a:solidFill>
                  <a:srgbClr val="002060"/>
                </a:solidFill>
              </a:rPr>
              <a:t>y persas </a:t>
            </a:r>
            <a:r>
              <a:rPr lang="es-ES" sz="4800" b="1" dirty="0">
                <a:solidFill>
                  <a:srgbClr val="002060"/>
                </a:solidFill>
              </a:rPr>
              <a:t>(539-331 AC)</a:t>
            </a:r>
          </a:p>
          <a:p>
            <a:pPr marL="914400" indent="-914400">
              <a:buClr>
                <a:srgbClr val="FF0000"/>
              </a:buClr>
              <a:buFont typeface="+mj-lt"/>
              <a:buAutoNum type="arabicPeriod"/>
            </a:pPr>
            <a:r>
              <a:rPr lang="es-ES" sz="4800" b="1" u="sng" dirty="0" smtClean="0">
                <a:solidFill>
                  <a:srgbClr val="002060"/>
                </a:solidFill>
              </a:rPr>
              <a:t>Grecia</a:t>
            </a:r>
            <a:r>
              <a:rPr lang="es-ES" sz="4800" b="1" dirty="0" smtClean="0">
                <a:solidFill>
                  <a:srgbClr val="002060"/>
                </a:solidFill>
              </a:rPr>
              <a:t> </a:t>
            </a:r>
            <a:r>
              <a:rPr lang="es-ES" sz="4800" b="1" dirty="0">
                <a:solidFill>
                  <a:srgbClr val="002060"/>
                </a:solidFill>
              </a:rPr>
              <a:t>(331-168 AC)</a:t>
            </a:r>
          </a:p>
          <a:p>
            <a:pPr marL="914400" indent="-914400">
              <a:buClr>
                <a:srgbClr val="FF0000"/>
              </a:buClr>
              <a:buFont typeface="+mj-lt"/>
              <a:buAutoNum type="arabicPeriod"/>
            </a:pPr>
            <a:r>
              <a:rPr lang="es-ES" sz="4800" b="1" u="sng" dirty="0" smtClean="0">
                <a:solidFill>
                  <a:srgbClr val="002060"/>
                </a:solidFill>
              </a:rPr>
              <a:t>Imperio romano </a:t>
            </a:r>
            <a:r>
              <a:rPr lang="es-ES" sz="4800" b="1" dirty="0">
                <a:solidFill>
                  <a:srgbClr val="002060"/>
                </a:solidFill>
              </a:rPr>
              <a:t>(168 </a:t>
            </a:r>
            <a:r>
              <a:rPr lang="es-ES" sz="4800" b="1" dirty="0" smtClean="0">
                <a:solidFill>
                  <a:srgbClr val="002060"/>
                </a:solidFill>
              </a:rPr>
              <a:t>AC-476DC—se </a:t>
            </a:r>
            <a:r>
              <a:rPr lang="es-ES" sz="4800" b="1" dirty="0">
                <a:solidFill>
                  <a:srgbClr val="002060"/>
                </a:solidFill>
              </a:rPr>
              <a:t>completó la fragmentación)</a:t>
            </a:r>
          </a:p>
          <a:p>
            <a:pPr marL="914400" indent="-914400">
              <a:buClr>
                <a:srgbClr val="FF0000"/>
              </a:buClr>
              <a:buFont typeface="+mj-lt"/>
              <a:buAutoNum type="arabicPeriod"/>
            </a:pPr>
            <a:r>
              <a:rPr lang="es-ES" sz="4800" b="1" u="sng" dirty="0" smtClean="0">
                <a:solidFill>
                  <a:srgbClr val="002060"/>
                </a:solidFill>
              </a:rPr>
              <a:t>División </a:t>
            </a:r>
            <a:r>
              <a:rPr lang="es-ES" sz="4800" b="1" u="sng" dirty="0">
                <a:solidFill>
                  <a:srgbClr val="002060"/>
                </a:solidFill>
              </a:rPr>
              <a:t>del imperio romano</a:t>
            </a:r>
            <a:r>
              <a:rPr lang="es-ES" sz="4800" b="1" dirty="0">
                <a:solidFill>
                  <a:srgbClr val="002060"/>
                </a:solidFill>
              </a:rPr>
              <a:t> (476 DC-538 DC</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645501"/>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u="sng" dirty="0">
                <a:solidFill>
                  <a:srgbClr val="002060"/>
                </a:solidFill>
              </a:rPr>
              <a:t>Característica #6:</a:t>
            </a:r>
          </a:p>
          <a:p>
            <a:r>
              <a:rPr lang="es-ES" sz="4000" b="1" dirty="0">
                <a:solidFill>
                  <a:srgbClr val="002060"/>
                </a:solidFill>
              </a:rPr>
              <a:t>Las cuatro bestias de Daniel 7 se levantaron del </a:t>
            </a:r>
            <a:r>
              <a:rPr lang="es-ES" sz="4000" b="1" dirty="0">
                <a:solidFill>
                  <a:srgbClr val="FF0000"/>
                </a:solidFill>
              </a:rPr>
              <a:t>mar</a:t>
            </a:r>
            <a:r>
              <a:rPr lang="es-ES" sz="4000" b="1" dirty="0">
                <a:solidFill>
                  <a:srgbClr val="002060"/>
                </a:solidFill>
              </a:rPr>
              <a:t> de gentes en Asia y Europa (Daniel 7:2; 13:1, 2). El </a:t>
            </a:r>
            <a:r>
              <a:rPr lang="es-ES" sz="4000" b="1" dirty="0">
                <a:solidFill>
                  <a:srgbClr val="FF0000"/>
                </a:solidFill>
              </a:rPr>
              <a:t>león y el oso </a:t>
            </a:r>
            <a:r>
              <a:rPr lang="es-ES" sz="4000" b="1" dirty="0">
                <a:solidFill>
                  <a:srgbClr val="002060"/>
                </a:solidFill>
              </a:rPr>
              <a:t>fueron naciones </a:t>
            </a:r>
            <a:r>
              <a:rPr lang="es-ES" sz="4000" b="1" dirty="0">
                <a:solidFill>
                  <a:srgbClr val="FF0000"/>
                </a:solidFill>
              </a:rPr>
              <a:t>asiáticas</a:t>
            </a:r>
            <a:r>
              <a:rPr lang="es-ES" sz="4000" b="1" dirty="0">
                <a:solidFill>
                  <a:srgbClr val="002060"/>
                </a:solidFill>
              </a:rPr>
              <a:t> y el </a:t>
            </a:r>
            <a:r>
              <a:rPr lang="es-ES" sz="4000" b="1" dirty="0">
                <a:solidFill>
                  <a:srgbClr val="FF0000"/>
                </a:solidFill>
              </a:rPr>
              <a:t>leopardo, el dragón y el cuerno pequeño </a:t>
            </a:r>
            <a:r>
              <a:rPr lang="es-ES" sz="4000" b="1" dirty="0">
                <a:solidFill>
                  <a:srgbClr val="002060"/>
                </a:solidFill>
              </a:rPr>
              <a:t>fueron </a:t>
            </a:r>
            <a:r>
              <a:rPr lang="es-ES" sz="4000" b="1" dirty="0">
                <a:solidFill>
                  <a:srgbClr val="FF0000"/>
                </a:solidFill>
              </a:rPr>
              <a:t>europeas</a:t>
            </a:r>
            <a:r>
              <a:rPr lang="es-ES" sz="4000" b="1" dirty="0">
                <a:solidFill>
                  <a:srgbClr val="002060"/>
                </a:solidFill>
              </a:rPr>
              <a:t>. Pero la </a:t>
            </a:r>
            <a:r>
              <a:rPr lang="es-ES" sz="4000" b="1" dirty="0">
                <a:solidFill>
                  <a:srgbClr val="FF0000"/>
                </a:solidFill>
              </a:rPr>
              <a:t>bestia de la tierra </a:t>
            </a:r>
            <a:r>
              <a:rPr lang="es-ES" sz="4000" b="1" dirty="0">
                <a:solidFill>
                  <a:srgbClr val="002060"/>
                </a:solidFill>
              </a:rPr>
              <a:t>no se levantó al poder en </a:t>
            </a:r>
            <a:r>
              <a:rPr lang="es-ES" sz="4000" b="1" dirty="0">
                <a:solidFill>
                  <a:srgbClr val="FF0000"/>
                </a:solidFill>
              </a:rPr>
              <a:t>Asia o Europa</a:t>
            </a:r>
            <a:r>
              <a:rPr lang="es-ES" sz="4000" b="1" dirty="0">
                <a:solidFill>
                  <a:srgbClr val="002060"/>
                </a:solidFill>
              </a:rPr>
              <a:t>. Debe haber ascendido </a:t>
            </a:r>
            <a:r>
              <a:rPr lang="es-ES" sz="4000" b="1" dirty="0">
                <a:solidFill>
                  <a:srgbClr val="FF0000"/>
                </a:solidFill>
              </a:rPr>
              <a:t>más al occidente</a:t>
            </a:r>
            <a:r>
              <a:rPr lang="es-ES" sz="4000" b="1" dirty="0">
                <a:solidFill>
                  <a:srgbClr val="002060"/>
                </a:solidFill>
              </a:rPr>
              <a:t> que Asia y Europa pues </a:t>
            </a:r>
            <a:r>
              <a:rPr lang="es-ES" sz="4000" b="1" u="sng" dirty="0">
                <a:solidFill>
                  <a:srgbClr val="002060"/>
                </a:solidFill>
              </a:rPr>
              <a:t>la profecía se mueve de oriente a occidente</a:t>
            </a:r>
            <a:r>
              <a:rPr lang="es-ES" sz="4000" b="1" dirty="0">
                <a:solidFill>
                  <a:srgbClr val="002060"/>
                </a:solidFill>
              </a:rPr>
              <a:t>.</a:t>
            </a:r>
            <a:endParaRPr lang="es-ES" sz="4000" b="1" dirty="0" smtClean="0">
              <a:solidFill>
                <a:srgbClr val="002060"/>
              </a:solidFill>
            </a:endParaRPr>
          </a:p>
        </p:txBody>
      </p:sp>
    </p:spTree>
    <p:extLst>
      <p:ext uri="{BB962C8B-B14F-4D97-AF65-F5344CB8AC3E}">
        <p14:creationId xmlns:p14="http://schemas.microsoft.com/office/powerpoint/2010/main" val="4166670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416864"/>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u="sng" dirty="0">
                <a:solidFill>
                  <a:srgbClr val="002060"/>
                </a:solidFill>
              </a:rPr>
              <a:t>Característica #7</a:t>
            </a:r>
            <a:r>
              <a:rPr lang="es-ES" sz="5400" b="1" dirty="0">
                <a:solidFill>
                  <a:srgbClr val="002060"/>
                </a:solidFill>
              </a:rPr>
              <a:t>:</a:t>
            </a:r>
          </a:p>
          <a:p>
            <a:r>
              <a:rPr lang="es-ES" sz="5400" b="1" dirty="0">
                <a:solidFill>
                  <a:srgbClr val="FF0000"/>
                </a:solidFill>
              </a:rPr>
              <a:t>Antes</a:t>
            </a:r>
            <a:r>
              <a:rPr lang="es-ES" sz="5400" b="1" dirty="0">
                <a:solidFill>
                  <a:srgbClr val="002060"/>
                </a:solidFill>
              </a:rPr>
              <a:t> de surgir como </a:t>
            </a:r>
            <a:r>
              <a:rPr lang="es-ES" sz="5400" b="1" dirty="0">
                <a:solidFill>
                  <a:srgbClr val="FF0000"/>
                </a:solidFill>
              </a:rPr>
              <a:t>nación</a:t>
            </a:r>
            <a:r>
              <a:rPr lang="es-ES" sz="5400" b="1" dirty="0">
                <a:solidFill>
                  <a:srgbClr val="002060"/>
                </a:solidFill>
              </a:rPr>
              <a:t>, el </a:t>
            </a:r>
            <a:r>
              <a:rPr lang="es-ES" sz="5400" b="1" dirty="0">
                <a:solidFill>
                  <a:srgbClr val="FF0000"/>
                </a:solidFill>
              </a:rPr>
              <a:t>territorio</a:t>
            </a:r>
            <a:r>
              <a:rPr lang="es-ES" sz="5400" b="1" dirty="0">
                <a:solidFill>
                  <a:srgbClr val="002060"/>
                </a:solidFill>
              </a:rPr>
              <a:t> de donde se levantó esta bestia </a:t>
            </a:r>
            <a:r>
              <a:rPr lang="es-ES" sz="5400" b="1" dirty="0" smtClean="0">
                <a:solidFill>
                  <a:srgbClr val="002060"/>
                </a:solidFill>
              </a:rPr>
              <a:t>de la tierra le </a:t>
            </a:r>
            <a:r>
              <a:rPr lang="es-ES" sz="5400" b="1" dirty="0" smtClean="0">
                <a:solidFill>
                  <a:srgbClr val="FF0000"/>
                </a:solidFill>
              </a:rPr>
              <a:t>suministró un refugio al pueblo de Dios </a:t>
            </a:r>
            <a:r>
              <a:rPr lang="es-ES" sz="5400" b="1" dirty="0" smtClean="0">
                <a:solidFill>
                  <a:srgbClr val="002060"/>
                </a:solidFill>
              </a:rPr>
              <a:t>que </a:t>
            </a:r>
            <a:r>
              <a:rPr lang="es-ES" sz="5400" b="1" dirty="0">
                <a:solidFill>
                  <a:srgbClr val="002060"/>
                </a:solidFill>
              </a:rPr>
              <a:t>estaba siendo </a:t>
            </a:r>
            <a:r>
              <a:rPr lang="es-ES" sz="5400" b="1" dirty="0" smtClean="0">
                <a:solidFill>
                  <a:srgbClr val="002060"/>
                </a:solidFill>
              </a:rPr>
              <a:t>perseguido </a:t>
            </a:r>
            <a:r>
              <a:rPr lang="es-ES" sz="5400" b="1" dirty="0">
                <a:solidFill>
                  <a:srgbClr val="002060"/>
                </a:solidFill>
              </a:rPr>
              <a:t>en Europa durante los </a:t>
            </a:r>
            <a:r>
              <a:rPr lang="es-ES" sz="5400" b="1" dirty="0">
                <a:solidFill>
                  <a:srgbClr val="FF0000"/>
                </a:solidFill>
              </a:rPr>
              <a:t>1260</a:t>
            </a:r>
            <a:r>
              <a:rPr lang="es-ES" sz="5400" b="1" dirty="0">
                <a:solidFill>
                  <a:srgbClr val="002060"/>
                </a:solidFill>
              </a:rPr>
              <a:t> años (Apocalipsis 12:13-16).</a:t>
            </a:r>
            <a:endParaRPr lang="es-ES" sz="5400" b="1" dirty="0" smtClean="0">
              <a:solidFill>
                <a:srgbClr val="002060"/>
              </a:solidFill>
            </a:endParaRPr>
          </a:p>
        </p:txBody>
      </p:sp>
    </p:spTree>
    <p:extLst>
      <p:ext uri="{BB962C8B-B14F-4D97-AF65-F5344CB8AC3E}">
        <p14:creationId xmlns:p14="http://schemas.microsoft.com/office/powerpoint/2010/main" val="1992905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416864"/>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u="sng" dirty="0">
                <a:solidFill>
                  <a:srgbClr val="002060"/>
                </a:solidFill>
              </a:rPr>
              <a:t>Característica #8</a:t>
            </a:r>
          </a:p>
          <a:p>
            <a:r>
              <a:rPr lang="es-ES" sz="4400" b="1" dirty="0">
                <a:solidFill>
                  <a:srgbClr val="002060"/>
                </a:solidFill>
              </a:rPr>
              <a:t>Note el crecimiento de la población de los Estados Unidos desde 1701 hasta el año </a:t>
            </a:r>
            <a:r>
              <a:rPr lang="es-ES" sz="4400" b="1" dirty="0" smtClean="0">
                <a:solidFill>
                  <a:srgbClr val="002060"/>
                </a:solidFill>
              </a:rPr>
              <a:t>2021:</a:t>
            </a:r>
            <a:endParaRPr lang="es-ES" sz="4400" b="1" dirty="0">
              <a:solidFill>
                <a:srgbClr val="002060"/>
              </a:solidFill>
            </a:endParaRPr>
          </a:p>
          <a:p>
            <a:r>
              <a:rPr lang="es-ES" sz="4400" b="1" dirty="0" smtClean="0">
                <a:solidFill>
                  <a:srgbClr val="FF0000"/>
                </a:solidFill>
              </a:rPr>
              <a:t>1701</a:t>
            </a:r>
            <a:r>
              <a:rPr lang="es-ES" sz="4400" b="1" dirty="0">
                <a:solidFill>
                  <a:srgbClr val="002060"/>
                </a:solidFill>
              </a:rPr>
              <a:t>: </a:t>
            </a:r>
            <a:r>
              <a:rPr lang="es-ES" sz="4400" b="1" dirty="0">
                <a:solidFill>
                  <a:srgbClr val="FF0000"/>
                </a:solidFill>
              </a:rPr>
              <a:t>260,000</a:t>
            </a:r>
          </a:p>
          <a:p>
            <a:r>
              <a:rPr lang="es-ES" sz="4400" b="1" dirty="0" smtClean="0">
                <a:solidFill>
                  <a:srgbClr val="002060"/>
                </a:solidFill>
              </a:rPr>
              <a:t>1776</a:t>
            </a:r>
            <a:r>
              <a:rPr lang="es-ES" sz="4400" b="1" dirty="0">
                <a:solidFill>
                  <a:srgbClr val="002060"/>
                </a:solidFill>
              </a:rPr>
              <a:t>: 2.8 millones</a:t>
            </a:r>
          </a:p>
          <a:p>
            <a:r>
              <a:rPr lang="es-ES" sz="4400" b="1" dirty="0" smtClean="0">
                <a:solidFill>
                  <a:srgbClr val="FF0000"/>
                </a:solidFill>
              </a:rPr>
              <a:t>1800</a:t>
            </a:r>
            <a:r>
              <a:rPr lang="es-ES" sz="4400" b="1" dirty="0">
                <a:solidFill>
                  <a:srgbClr val="002060"/>
                </a:solidFill>
              </a:rPr>
              <a:t>: </a:t>
            </a:r>
            <a:r>
              <a:rPr lang="es-ES" sz="4400" b="1" dirty="0">
                <a:solidFill>
                  <a:srgbClr val="FF0000"/>
                </a:solidFill>
              </a:rPr>
              <a:t>5,236,000</a:t>
            </a:r>
          </a:p>
          <a:p>
            <a:r>
              <a:rPr lang="es-ES" sz="4400" b="1" dirty="0" smtClean="0">
                <a:solidFill>
                  <a:srgbClr val="002060"/>
                </a:solidFill>
              </a:rPr>
              <a:t>1900</a:t>
            </a:r>
            <a:r>
              <a:rPr lang="es-ES" sz="4400" b="1" dirty="0">
                <a:solidFill>
                  <a:srgbClr val="002060"/>
                </a:solidFill>
              </a:rPr>
              <a:t>: 76,212,000</a:t>
            </a:r>
          </a:p>
          <a:p>
            <a:r>
              <a:rPr lang="es-ES" sz="4400" b="1" dirty="0" smtClean="0">
                <a:solidFill>
                  <a:srgbClr val="002060"/>
                </a:solidFill>
              </a:rPr>
              <a:t>1950</a:t>
            </a:r>
            <a:r>
              <a:rPr lang="es-ES" sz="4400" b="1" dirty="0">
                <a:solidFill>
                  <a:srgbClr val="002060"/>
                </a:solidFill>
              </a:rPr>
              <a:t>: 151,325,000</a:t>
            </a:r>
          </a:p>
          <a:p>
            <a:r>
              <a:rPr lang="es-ES" sz="4400" b="1" dirty="0" smtClean="0">
                <a:solidFill>
                  <a:srgbClr val="FF0000"/>
                </a:solidFill>
              </a:rPr>
              <a:t>2021</a:t>
            </a:r>
            <a:r>
              <a:rPr lang="es-ES" sz="4400" b="1" dirty="0" smtClean="0">
                <a:solidFill>
                  <a:srgbClr val="002060"/>
                </a:solidFill>
              </a:rPr>
              <a:t>: </a:t>
            </a:r>
            <a:r>
              <a:rPr lang="es-ES" sz="4400" b="1" dirty="0">
                <a:solidFill>
                  <a:srgbClr val="002060"/>
                </a:solidFill>
              </a:rPr>
              <a:t>Mas de </a:t>
            </a:r>
            <a:r>
              <a:rPr lang="es-ES" sz="4400" b="1" dirty="0" smtClean="0">
                <a:solidFill>
                  <a:srgbClr val="002060"/>
                </a:solidFill>
              </a:rPr>
              <a:t>320 </a:t>
            </a:r>
            <a:r>
              <a:rPr lang="es-ES" sz="4400" b="1" dirty="0">
                <a:solidFill>
                  <a:srgbClr val="002060"/>
                </a:solidFill>
              </a:rPr>
              <a:t>millones</a:t>
            </a:r>
            <a:endParaRPr lang="es-ES" sz="4400" b="1" dirty="0" smtClean="0">
              <a:solidFill>
                <a:srgbClr val="002060"/>
              </a:solidFill>
            </a:endParaRPr>
          </a:p>
        </p:txBody>
      </p:sp>
    </p:spTree>
    <p:extLst>
      <p:ext uri="{BB962C8B-B14F-4D97-AF65-F5344CB8AC3E}">
        <p14:creationId xmlns:p14="http://schemas.microsoft.com/office/powerpoint/2010/main" val="3583256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217714"/>
            <a:ext cx="111350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Aunque la nación representada por la bestia de la tierra estaba recién retoñando en 1798, con el transcurso del tiempo iba a crecer hasta llegar a ser </a:t>
            </a:r>
            <a:r>
              <a:rPr lang="es-ES" sz="6000" b="1" dirty="0" smtClean="0">
                <a:solidFill>
                  <a:srgbClr val="002060"/>
                </a:solidFill>
              </a:rPr>
              <a:t>una superpotencia </a:t>
            </a:r>
            <a:r>
              <a:rPr lang="es-ES" sz="6000" b="1" dirty="0">
                <a:solidFill>
                  <a:srgbClr val="FF0000"/>
                </a:solidFill>
              </a:rPr>
              <a:t>económica, política y militar</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134089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60835"/>
            <a:ext cx="1113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FF0000"/>
                </a:solidFill>
              </a:rPr>
              <a:t>Poderío </a:t>
            </a:r>
            <a:r>
              <a:rPr lang="es-ES" sz="4800" b="1" dirty="0">
                <a:solidFill>
                  <a:srgbClr val="FF0000"/>
                </a:solidFill>
              </a:rPr>
              <a:t>político </a:t>
            </a:r>
            <a:r>
              <a:rPr lang="es-ES" sz="4800" b="1" dirty="0">
                <a:solidFill>
                  <a:srgbClr val="002060"/>
                </a:solidFill>
              </a:rPr>
              <a:t>global: Mandará a todo el mundo a adorar a la primera bestia.</a:t>
            </a:r>
          </a:p>
          <a:p>
            <a:r>
              <a:rPr lang="es-ES" sz="4800" b="1" dirty="0" smtClean="0">
                <a:solidFill>
                  <a:srgbClr val="FF0000"/>
                </a:solidFill>
              </a:rPr>
              <a:t>Poderío </a:t>
            </a:r>
            <a:r>
              <a:rPr lang="es-ES" sz="4800" b="1" dirty="0">
                <a:solidFill>
                  <a:srgbClr val="FF0000"/>
                </a:solidFill>
              </a:rPr>
              <a:t>económico </a:t>
            </a:r>
            <a:r>
              <a:rPr lang="es-ES" sz="4800" b="1" dirty="0">
                <a:solidFill>
                  <a:srgbClr val="002060"/>
                </a:solidFill>
              </a:rPr>
              <a:t>mundial: Prohibirá comprar y vender al que no reciba la marca de la bestia.</a:t>
            </a:r>
          </a:p>
          <a:p>
            <a:r>
              <a:rPr lang="es-ES" sz="4800" b="1" dirty="0" smtClean="0">
                <a:solidFill>
                  <a:srgbClr val="FF0000"/>
                </a:solidFill>
              </a:rPr>
              <a:t>Poderío </a:t>
            </a:r>
            <a:r>
              <a:rPr lang="es-ES" sz="4800" b="1" dirty="0">
                <a:solidFill>
                  <a:srgbClr val="FF0000"/>
                </a:solidFill>
              </a:rPr>
              <a:t>militar </a:t>
            </a:r>
            <a:r>
              <a:rPr lang="es-ES" sz="4800" b="1" dirty="0">
                <a:solidFill>
                  <a:srgbClr val="002060"/>
                </a:solidFill>
              </a:rPr>
              <a:t>mundial: Impondrá un decreto de muerte contra los que no reciban la marca de la bestia.</a:t>
            </a:r>
            <a:endParaRPr lang="es-ES" sz="4800" b="1" dirty="0" smtClean="0">
              <a:solidFill>
                <a:srgbClr val="002060"/>
              </a:solidFill>
            </a:endParaRPr>
          </a:p>
        </p:txBody>
      </p:sp>
    </p:spTree>
    <p:extLst>
      <p:ext uri="{BB962C8B-B14F-4D97-AF65-F5344CB8AC3E}">
        <p14:creationId xmlns:p14="http://schemas.microsoft.com/office/powerpoint/2010/main" val="365615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324531"/>
            <a:ext cx="1113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002060"/>
                </a:solidFill>
              </a:rPr>
              <a:t>Es interesante coincidencia que, precisamente en 1798, el año en que Francia “hirió mortalmente” al papado, se inició un conflicto:  “La </a:t>
            </a:r>
            <a:r>
              <a:rPr lang="es-ES" sz="4800" b="1" dirty="0">
                <a:solidFill>
                  <a:srgbClr val="002060"/>
                </a:solidFill>
              </a:rPr>
              <a:t>Cuasi-Guerra es una guerra no declarada formalmente, combatida casi por completo por fuerzas navales, entre los </a:t>
            </a:r>
            <a:r>
              <a:rPr lang="es-ES" sz="4800" b="1" dirty="0">
                <a:solidFill>
                  <a:srgbClr val="FF0000"/>
                </a:solidFill>
              </a:rPr>
              <a:t>Estados Unidos</a:t>
            </a:r>
            <a:r>
              <a:rPr lang="es-ES" sz="4800" b="1" dirty="0">
                <a:solidFill>
                  <a:srgbClr val="002060"/>
                </a:solidFill>
              </a:rPr>
              <a:t> y </a:t>
            </a:r>
            <a:r>
              <a:rPr lang="es-ES" sz="4800" b="1" dirty="0">
                <a:solidFill>
                  <a:srgbClr val="FF0000"/>
                </a:solidFill>
              </a:rPr>
              <a:t>Francia</a:t>
            </a:r>
            <a:r>
              <a:rPr lang="es-ES" sz="4800" b="1" dirty="0">
                <a:solidFill>
                  <a:srgbClr val="002060"/>
                </a:solidFill>
              </a:rPr>
              <a:t> entre </a:t>
            </a:r>
            <a:r>
              <a:rPr lang="es-ES" sz="4800" b="1" dirty="0">
                <a:solidFill>
                  <a:srgbClr val="FF0000"/>
                </a:solidFill>
              </a:rPr>
              <a:t>1798</a:t>
            </a:r>
            <a:r>
              <a:rPr lang="es-ES" sz="4800" b="1" dirty="0">
                <a:solidFill>
                  <a:srgbClr val="002060"/>
                </a:solidFill>
              </a:rPr>
              <a:t> y 1800</a:t>
            </a:r>
            <a:r>
              <a:rPr lang="es-ES" sz="4800" b="1" dirty="0" smtClean="0">
                <a:solidFill>
                  <a:srgbClr val="002060"/>
                </a:solidFill>
              </a:rPr>
              <a:t>.” </a:t>
            </a:r>
            <a:r>
              <a:rPr lang="es-ES" sz="4800" b="1" i="1" dirty="0" err="1" smtClean="0">
                <a:solidFill>
                  <a:srgbClr val="002060"/>
                </a:solidFill>
              </a:rPr>
              <a:t>wikipedia</a:t>
            </a:r>
            <a:endParaRPr lang="es-ES" sz="4800" b="1" i="1" dirty="0">
              <a:solidFill>
                <a:srgbClr val="002060"/>
              </a:solidFill>
            </a:endParaRPr>
          </a:p>
        </p:txBody>
      </p:sp>
    </p:spTree>
    <p:extLst>
      <p:ext uri="{BB962C8B-B14F-4D97-AF65-F5344CB8AC3E}">
        <p14:creationId xmlns:p14="http://schemas.microsoft.com/office/powerpoint/2010/main" val="34887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28975"/>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Fecha cuando se levanta la bestia de la tierra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580272" y="69013"/>
            <a:ext cx="5237324"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representa...</a:t>
            </a: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191374"/>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Más al occidente que Asia y Europa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1077218"/>
          </a:xfrm>
          <a:prstGeom prst="rect">
            <a:avLst/>
          </a:prstGeom>
          <a:noFill/>
        </p:spPr>
        <p:txBody>
          <a:bodyPr wrap="square" rtlCol="0">
            <a:spAutoFit/>
          </a:bodyPr>
          <a:lstStyle/>
          <a:p>
            <a:pPr>
              <a:defRPr/>
            </a:pPr>
            <a:r>
              <a:rPr lang="es-ES" sz="3200" dirty="0">
                <a:solidFill>
                  <a:schemeClr val="accent1">
                    <a:lumMod val="50000"/>
                  </a:schemeClr>
                </a:solidFill>
              </a:rPr>
              <a:t>Territorio de la bestia de la tierra fue refugio del...</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4431073" cy="1077218"/>
          </a:xfrm>
          <a:prstGeom prst="rect">
            <a:avLst/>
          </a:prstGeom>
          <a:noFill/>
        </p:spPr>
        <p:txBody>
          <a:bodyPr wrap="square" rtlCol="0">
            <a:spAutoFit/>
          </a:bodyPr>
          <a:lstStyle/>
          <a:p>
            <a:pPr lvl="0">
              <a:defRPr/>
            </a:pPr>
            <a:r>
              <a:rPr lang="es-ES" sz="3200" dirty="0">
                <a:solidFill>
                  <a:schemeClr val="accent1">
                    <a:lumMod val="50000"/>
                  </a:schemeClr>
                </a:solidFill>
              </a:rPr>
              <a:t>Las bestias de la tierra y el mar...</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789784" y="3769816"/>
            <a:ext cx="5053534"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Alrededor de </a:t>
            </a:r>
            <a:r>
              <a:rPr lang="es-ES" sz="3200" dirty="0" smtClean="0">
                <a:solidFill>
                  <a:prstClr val="black"/>
                </a:solidFill>
              </a:rPr>
              <a:t>1798</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743044" y="1482809"/>
            <a:ext cx="4835654"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una nación</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743044" y="155969"/>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Lugar donde se levantó la bestia de la tierra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719863" y="2317206"/>
            <a:ext cx="5025722"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pueblo de Dios perseguido durante los 1260 años</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817596" y="5574391"/>
            <a:ext cx="4997910" cy="1077218"/>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surgieron casi al mismo tiempo</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789784" y="4729983"/>
            <a:ext cx="4835654"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Alrededor de </a:t>
            </a:r>
            <a:r>
              <a:rPr lang="es-ES" sz="3200" dirty="0">
                <a:solidFill>
                  <a:prstClr val="black"/>
                </a:solidFill>
              </a:rPr>
              <a:t>508 DC</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Una bestia que auxilia a la primera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1190" y="324531"/>
            <a:ext cx="1101704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Hay varias evidencias que indican que la bestia de la tierra le ayudará al papado a recuperar el poder que perdió:</a:t>
            </a:r>
          </a:p>
          <a:p>
            <a:pPr>
              <a:buClr>
                <a:srgbClr val="FF0000"/>
              </a:buClr>
            </a:pPr>
            <a:r>
              <a:rPr lang="es-ES" sz="4800" b="1" u="sng" dirty="0">
                <a:solidFill>
                  <a:srgbClr val="002060"/>
                </a:solidFill>
              </a:rPr>
              <a:t>Primero</a:t>
            </a:r>
            <a:r>
              <a:rPr lang="es-ES" sz="4800" b="1" dirty="0">
                <a:solidFill>
                  <a:srgbClr val="002060"/>
                </a:solidFill>
              </a:rPr>
              <a:t>: El </a:t>
            </a:r>
            <a:r>
              <a:rPr lang="es-ES" sz="4800" b="1" dirty="0">
                <a:solidFill>
                  <a:srgbClr val="FF0000"/>
                </a:solidFill>
              </a:rPr>
              <a:t>dragón</a:t>
            </a:r>
            <a:r>
              <a:rPr lang="es-ES" sz="4800" b="1" dirty="0">
                <a:solidFill>
                  <a:srgbClr val="002060"/>
                </a:solidFill>
              </a:rPr>
              <a:t> en sus </a:t>
            </a:r>
            <a:r>
              <a:rPr lang="es-ES" sz="4800" b="1" dirty="0">
                <a:solidFill>
                  <a:srgbClr val="FF0000"/>
                </a:solidFill>
              </a:rPr>
              <a:t>tres etapas </a:t>
            </a:r>
            <a:r>
              <a:rPr lang="es-ES" sz="4800" b="1" dirty="0">
                <a:solidFill>
                  <a:srgbClr val="002060"/>
                </a:solidFill>
              </a:rPr>
              <a:t>representa a Satanás persiguiendo </a:t>
            </a:r>
            <a:r>
              <a:rPr lang="es-ES" sz="4800" b="1" dirty="0">
                <a:solidFill>
                  <a:srgbClr val="FF0000"/>
                </a:solidFill>
              </a:rPr>
              <a:t>por medio de Roma </a:t>
            </a:r>
            <a:r>
              <a:rPr lang="es-ES" sz="4800" b="1" dirty="0">
                <a:solidFill>
                  <a:srgbClr val="002060"/>
                </a:solidFill>
              </a:rPr>
              <a:t>así que la voz del dragón debe ser la voz de Satanás actuando por medio de Roma:</a:t>
            </a:r>
          </a:p>
        </p:txBody>
      </p:sp>
    </p:spTree>
    <p:extLst>
      <p:ext uri="{BB962C8B-B14F-4D97-AF65-F5344CB8AC3E}">
        <p14:creationId xmlns:p14="http://schemas.microsoft.com/office/powerpoint/2010/main" val="415809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429572"/>
            <a:ext cx="11297264"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a:t>
            </a:r>
            <a:r>
              <a:rPr lang="es-ES" sz="6600" b="1" dirty="0">
                <a:solidFill>
                  <a:srgbClr val="FFFF00"/>
                </a:solidFill>
              </a:rPr>
              <a:t>el dragón </a:t>
            </a:r>
            <a:r>
              <a:rPr lang="es-ES" sz="6600" b="1" dirty="0">
                <a:solidFill>
                  <a:schemeClr val="bg1"/>
                </a:solidFill>
              </a:rPr>
              <a:t>se paró frente a la mujer que estaba para dar a luz, a fin de devorar a su hijo tan pronto como naciese.”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12:4: </a:t>
            </a:r>
            <a:r>
              <a:rPr lang="es-ES" sz="3600" b="1" dirty="0">
                <a:latin typeface="Arial Black" panose="020B0A04020102020204" pitchFamily="34" charset="0"/>
              </a:rPr>
              <a:t>Satanás obró por medio de Roma cuando Jesús nació:</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93563" y="266905"/>
            <a:ext cx="1168072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rabicPeriod" startAt="6"/>
            </a:pPr>
            <a:r>
              <a:rPr lang="es-ES" sz="5400" b="1" u="sng" dirty="0" smtClean="0">
                <a:solidFill>
                  <a:srgbClr val="002060"/>
                </a:solidFill>
              </a:rPr>
              <a:t>Cuerno </a:t>
            </a:r>
            <a:r>
              <a:rPr lang="es-ES" sz="5400" b="1" u="sng" dirty="0">
                <a:solidFill>
                  <a:srgbClr val="002060"/>
                </a:solidFill>
              </a:rPr>
              <a:t>pequeño/bestia </a:t>
            </a:r>
            <a:r>
              <a:rPr lang="es-ES" sz="5400" b="1" dirty="0">
                <a:solidFill>
                  <a:srgbClr val="002060"/>
                </a:solidFill>
              </a:rPr>
              <a:t>(538 DC-1798 DC)</a:t>
            </a:r>
          </a:p>
          <a:p>
            <a:pPr marL="914400" indent="-914400">
              <a:buClr>
                <a:srgbClr val="FF0000"/>
              </a:buClr>
              <a:buFont typeface="+mj-lt"/>
              <a:buAutoNum type="arabicPeriod" startAt="6"/>
            </a:pPr>
            <a:r>
              <a:rPr lang="es-ES" sz="5400" b="1" u="sng" dirty="0" smtClean="0">
                <a:solidFill>
                  <a:srgbClr val="002060"/>
                </a:solidFill>
              </a:rPr>
              <a:t>Herida </a:t>
            </a:r>
            <a:r>
              <a:rPr lang="es-ES" sz="5400" b="1" u="sng" dirty="0">
                <a:solidFill>
                  <a:srgbClr val="002060"/>
                </a:solidFill>
              </a:rPr>
              <a:t>mortal/cautiverio </a:t>
            </a:r>
            <a:r>
              <a:rPr lang="es-ES" sz="5400" b="1" dirty="0">
                <a:solidFill>
                  <a:srgbClr val="002060"/>
                </a:solidFill>
              </a:rPr>
              <a:t>(1798 DC)</a:t>
            </a:r>
          </a:p>
          <a:p>
            <a:pPr marL="914400" indent="-914400">
              <a:buClr>
                <a:srgbClr val="FF0000"/>
              </a:buClr>
              <a:buFont typeface="+mj-lt"/>
              <a:buAutoNum type="arabicPeriod" startAt="6"/>
            </a:pPr>
            <a:r>
              <a:rPr lang="es-ES" sz="5400" b="1" dirty="0" smtClean="0">
                <a:solidFill>
                  <a:srgbClr val="002060"/>
                </a:solidFill>
              </a:rPr>
              <a:t>Un </a:t>
            </a:r>
            <a:r>
              <a:rPr lang="es-ES" sz="5400" b="1" dirty="0">
                <a:solidFill>
                  <a:srgbClr val="002060"/>
                </a:solidFill>
              </a:rPr>
              <a:t>periodo de </a:t>
            </a:r>
            <a:r>
              <a:rPr lang="es-ES" sz="5400" b="1" u="sng" dirty="0">
                <a:solidFill>
                  <a:srgbClr val="002060"/>
                </a:solidFill>
              </a:rPr>
              <a:t>libertad civil y religiosa</a:t>
            </a:r>
          </a:p>
          <a:p>
            <a:pPr marL="914400" indent="-914400">
              <a:buClr>
                <a:srgbClr val="FF0000"/>
              </a:buClr>
              <a:buFont typeface="+mj-lt"/>
              <a:buAutoNum type="arabicPeriod" startAt="6"/>
            </a:pPr>
            <a:r>
              <a:rPr lang="es-ES" sz="5400" b="1" dirty="0" smtClean="0">
                <a:solidFill>
                  <a:srgbClr val="002060"/>
                </a:solidFill>
              </a:rPr>
              <a:t>La </a:t>
            </a:r>
            <a:r>
              <a:rPr lang="es-ES" sz="5400" b="1" dirty="0">
                <a:solidFill>
                  <a:srgbClr val="002060"/>
                </a:solidFill>
              </a:rPr>
              <a:t>herida </a:t>
            </a:r>
            <a:r>
              <a:rPr lang="es-ES" sz="5400" b="1" u="sng" dirty="0">
                <a:solidFill>
                  <a:srgbClr val="002060"/>
                </a:solidFill>
              </a:rPr>
              <a:t>no se ha terminado aún de sanar</a:t>
            </a:r>
          </a:p>
        </p:txBody>
      </p:sp>
    </p:spTree>
    <p:extLst>
      <p:ext uri="{BB962C8B-B14F-4D97-AF65-F5344CB8AC3E}">
        <p14:creationId xmlns:p14="http://schemas.microsoft.com/office/powerpoint/2010/main" val="2030866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025908"/>
            <a:ext cx="11297264"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cuando vio </a:t>
            </a:r>
            <a:r>
              <a:rPr lang="es-ES" sz="4400" b="1" dirty="0">
                <a:solidFill>
                  <a:srgbClr val="FFFF00"/>
                </a:solidFill>
              </a:rPr>
              <a:t>el dragón </a:t>
            </a:r>
            <a:r>
              <a:rPr lang="es-ES" sz="4400" b="1" dirty="0">
                <a:solidFill>
                  <a:schemeClr val="bg1"/>
                </a:solidFill>
              </a:rPr>
              <a:t>que había sido arrojado a la tierra, </a:t>
            </a:r>
            <a:r>
              <a:rPr lang="es-ES" sz="4400" b="1" dirty="0">
                <a:solidFill>
                  <a:srgbClr val="FFFF00"/>
                </a:solidFill>
              </a:rPr>
              <a:t>persiguió</a:t>
            </a:r>
            <a:r>
              <a:rPr lang="es-ES" sz="4400" b="1" dirty="0">
                <a:solidFill>
                  <a:schemeClr val="bg1"/>
                </a:solidFill>
              </a:rPr>
              <a:t> a la mujer que había dado a luz al hijo varón. </a:t>
            </a:r>
            <a:r>
              <a:rPr lang="es-ES" sz="4400" b="1" dirty="0">
                <a:solidFill>
                  <a:srgbClr val="FF0000"/>
                </a:solidFill>
              </a:rPr>
              <a:t>14</a:t>
            </a:r>
            <a:r>
              <a:rPr lang="es-ES" sz="4400" b="1" dirty="0">
                <a:solidFill>
                  <a:schemeClr val="bg1"/>
                </a:solidFill>
              </a:rPr>
              <a:t> Y se le dieron a la mujer las dos alas de la gran águila, para que volase de delante de la serpiente al desierto, a su lugar, donde es sustentada por un tiempo, y tiempos, y la mitad de un tiempo.”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12:13, 14: </a:t>
            </a:r>
            <a:r>
              <a:rPr lang="es-ES" sz="3600" b="1" dirty="0">
                <a:latin typeface="Arial Black" panose="020B0A04020102020204" pitchFamily="34" charset="0"/>
              </a:rPr>
              <a:t>Satanás obró por medio de Roma papal para perseguir a la iglesia fiel durante los 1260 años:</a:t>
            </a:r>
          </a:p>
        </p:txBody>
      </p:sp>
    </p:spTree>
    <p:extLst>
      <p:ext uri="{BB962C8B-B14F-4D97-AF65-F5344CB8AC3E}">
        <p14:creationId xmlns:p14="http://schemas.microsoft.com/office/powerpoint/2010/main" val="3515403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02341" y="2209001"/>
            <a:ext cx="11389659"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Después vi otra bestia que subía de la tierra; y tenía dos cuernos semejantes a los de un cordero, pero </a:t>
            </a:r>
            <a:r>
              <a:rPr lang="es-ES" sz="6000" b="1" dirty="0">
                <a:solidFill>
                  <a:srgbClr val="FFFF00"/>
                </a:solidFill>
              </a:rPr>
              <a:t>hablaba como dragón</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13:11: </a:t>
            </a:r>
            <a:r>
              <a:rPr lang="es-ES" sz="3600" b="1" dirty="0">
                <a:latin typeface="Arial Black" panose="020B0A04020102020204" pitchFamily="34" charset="0"/>
              </a:rPr>
              <a:t>La bestia de la tierra hablará como dragón, es decir, como Satanás obrando por medio de Roma papal:</a:t>
            </a:r>
          </a:p>
        </p:txBody>
      </p:sp>
    </p:spTree>
    <p:extLst>
      <p:ext uri="{BB962C8B-B14F-4D97-AF65-F5344CB8AC3E}">
        <p14:creationId xmlns:p14="http://schemas.microsoft.com/office/powerpoint/2010/main" val="60186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002060"/>
                </a:solidFill>
              </a:rPr>
              <a:t>Segundo</a:t>
            </a:r>
            <a:r>
              <a:rPr lang="es-ES" sz="4800" b="1" dirty="0">
                <a:solidFill>
                  <a:srgbClr val="002060"/>
                </a:solidFill>
              </a:rPr>
              <a:t>: Ejercerá toda la </a:t>
            </a:r>
            <a:r>
              <a:rPr lang="es-ES" sz="4800" b="1" dirty="0">
                <a:solidFill>
                  <a:srgbClr val="FF0000"/>
                </a:solidFill>
              </a:rPr>
              <a:t>autoridad</a:t>
            </a:r>
            <a:r>
              <a:rPr lang="es-ES" sz="4800" b="1" dirty="0">
                <a:solidFill>
                  <a:srgbClr val="002060"/>
                </a:solidFill>
              </a:rPr>
              <a:t> de la primera bestia </a:t>
            </a:r>
            <a:r>
              <a:rPr lang="es-ES" sz="4800" b="1" dirty="0" smtClean="0">
                <a:solidFill>
                  <a:srgbClr val="002060"/>
                </a:solidFill>
              </a:rPr>
              <a:t>(Ap. 13: 12).</a:t>
            </a:r>
          </a:p>
          <a:p>
            <a:pPr>
              <a:buClr>
                <a:srgbClr val="FF0000"/>
              </a:buClr>
            </a:pPr>
            <a:r>
              <a:rPr lang="es-ES" sz="4800" b="1" dirty="0" smtClean="0">
                <a:solidFill>
                  <a:srgbClr val="002060"/>
                </a:solidFill>
              </a:rPr>
              <a:t> </a:t>
            </a:r>
          </a:p>
          <a:p>
            <a:pPr>
              <a:buClr>
                <a:srgbClr val="FF0000"/>
              </a:buClr>
            </a:pPr>
            <a:r>
              <a:rPr lang="es-ES" sz="4800" b="1" dirty="0">
                <a:solidFill>
                  <a:srgbClr val="002060"/>
                </a:solidFill>
              </a:rPr>
              <a:t>“Y ejerce toda </a:t>
            </a:r>
            <a:r>
              <a:rPr lang="es-ES" sz="4800" b="1" dirty="0">
                <a:solidFill>
                  <a:srgbClr val="FF0000"/>
                </a:solidFill>
              </a:rPr>
              <a:t>la autoridad </a:t>
            </a:r>
            <a:r>
              <a:rPr lang="es-ES" sz="4800" b="1" dirty="0">
                <a:solidFill>
                  <a:srgbClr val="002060"/>
                </a:solidFill>
              </a:rPr>
              <a:t>de la primera bestia </a:t>
            </a:r>
            <a:r>
              <a:rPr lang="es-ES" sz="4800" b="1" u="sng" dirty="0">
                <a:solidFill>
                  <a:srgbClr val="002060"/>
                </a:solidFill>
              </a:rPr>
              <a:t>en presencia </a:t>
            </a:r>
            <a:r>
              <a:rPr lang="es-ES" sz="4800" b="1" dirty="0">
                <a:solidFill>
                  <a:srgbClr val="002060"/>
                </a:solidFill>
              </a:rPr>
              <a:t>de ella, y hace que la tierra y los moradores de ella adoren a la primera bestia, cuya herida mortal fue sanada</a:t>
            </a:r>
            <a:r>
              <a:rPr lang="es-ES" sz="4800" b="1" dirty="0" smtClean="0">
                <a:solidFill>
                  <a:srgbClr val="002060"/>
                </a:solidFill>
              </a:rPr>
              <a:t>.”</a:t>
            </a:r>
          </a:p>
        </p:txBody>
      </p:sp>
    </p:spTree>
    <p:extLst>
      <p:ext uri="{BB962C8B-B14F-4D97-AF65-F5344CB8AC3E}">
        <p14:creationId xmlns:p14="http://schemas.microsoft.com/office/powerpoint/2010/main" val="3120429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smtClean="0">
                <a:solidFill>
                  <a:srgbClr val="002060"/>
                </a:solidFill>
              </a:rPr>
              <a:t>Tercero</a:t>
            </a:r>
            <a:r>
              <a:rPr lang="es-ES" sz="4800" b="1" dirty="0">
                <a:solidFill>
                  <a:srgbClr val="002060"/>
                </a:solidFill>
              </a:rPr>
              <a:t>: Todo lo hará ‘</a:t>
            </a:r>
            <a:r>
              <a:rPr lang="es-ES" sz="4800" b="1" dirty="0">
                <a:solidFill>
                  <a:srgbClr val="FF0000"/>
                </a:solidFill>
              </a:rPr>
              <a:t>en presencia </a:t>
            </a:r>
            <a:r>
              <a:rPr lang="es-ES" sz="4800" b="1" dirty="0">
                <a:solidFill>
                  <a:srgbClr val="002060"/>
                </a:solidFill>
              </a:rPr>
              <a:t>de la bestia’ (versículos 12, 14; algunas versiones traducen ‘</a:t>
            </a:r>
            <a:r>
              <a:rPr lang="es-ES" sz="4800" b="1" dirty="0">
                <a:solidFill>
                  <a:srgbClr val="FF0000"/>
                </a:solidFill>
              </a:rPr>
              <a:t>en favor </a:t>
            </a:r>
            <a:r>
              <a:rPr lang="es-ES" sz="4800" b="1" dirty="0">
                <a:solidFill>
                  <a:srgbClr val="002060"/>
                </a:solidFill>
              </a:rPr>
              <a:t>de la primera bestia’. Los léxicos dicen que la expresión significa ‘</a:t>
            </a:r>
            <a:r>
              <a:rPr lang="es-ES" sz="4800" b="1" dirty="0">
                <a:solidFill>
                  <a:srgbClr val="FF0000"/>
                </a:solidFill>
              </a:rPr>
              <a:t>comisionada por </a:t>
            </a:r>
            <a:r>
              <a:rPr lang="es-ES" sz="4800" b="1" dirty="0">
                <a:solidFill>
                  <a:srgbClr val="002060"/>
                </a:solidFill>
              </a:rPr>
              <a:t>la primera bestia</a:t>
            </a:r>
            <a:r>
              <a:rPr lang="es-ES" sz="4800" b="1" dirty="0" smtClean="0">
                <a:solidFill>
                  <a:srgbClr val="002060"/>
                </a:solidFill>
              </a:rPr>
              <a:t>’.</a:t>
            </a:r>
          </a:p>
          <a:p>
            <a:pPr>
              <a:buClr>
                <a:srgbClr val="FF0000"/>
              </a:buClr>
            </a:pPr>
            <a:endParaRPr lang="es-ES" sz="4800" b="1" dirty="0">
              <a:solidFill>
                <a:srgbClr val="002060"/>
              </a:solidFill>
            </a:endParaRPr>
          </a:p>
          <a:p>
            <a:pPr>
              <a:buClr>
                <a:srgbClr val="FF0000"/>
              </a:buClr>
            </a:pPr>
            <a:r>
              <a:rPr lang="es-ES" sz="4800" b="1" dirty="0">
                <a:solidFill>
                  <a:srgbClr val="002060"/>
                </a:solidFill>
              </a:rPr>
              <a:t>BLPH: </a:t>
            </a:r>
            <a:r>
              <a:rPr lang="es-ES" sz="4800" b="1" dirty="0" smtClean="0">
                <a:solidFill>
                  <a:srgbClr val="002060"/>
                </a:solidFill>
              </a:rPr>
              <a:t>“</a:t>
            </a:r>
            <a:r>
              <a:rPr lang="es-ES" sz="4800" b="1" i="1" dirty="0" smtClean="0">
                <a:solidFill>
                  <a:srgbClr val="002060"/>
                </a:solidFill>
              </a:rPr>
              <a:t>Tenía </a:t>
            </a:r>
            <a:r>
              <a:rPr lang="es-ES" sz="4800" b="1" i="1" dirty="0">
                <a:solidFill>
                  <a:srgbClr val="002060"/>
                </a:solidFill>
              </a:rPr>
              <a:t>todo el poderío de la primera bestia y lo ejercía </a:t>
            </a:r>
            <a:r>
              <a:rPr lang="es-ES" sz="4800" b="1" i="1" dirty="0">
                <a:solidFill>
                  <a:srgbClr val="FF0000"/>
                </a:solidFill>
              </a:rPr>
              <a:t>en su favor</a:t>
            </a:r>
            <a:r>
              <a:rPr lang="es-ES" sz="4800" b="1" i="1" dirty="0">
                <a:solidFill>
                  <a:srgbClr val="002060"/>
                </a:solidFill>
              </a:rPr>
              <a:t>, </a:t>
            </a:r>
            <a:r>
              <a:rPr lang="es-ES" sz="4800" b="1" i="1" dirty="0" smtClean="0">
                <a:solidFill>
                  <a:srgbClr val="002060"/>
                </a:solidFill>
              </a:rPr>
              <a:t>….”</a:t>
            </a:r>
            <a:endParaRPr lang="es-ES" sz="4800" b="1" i="1" dirty="0">
              <a:solidFill>
                <a:srgbClr val="002060"/>
              </a:solidFill>
            </a:endParaRPr>
          </a:p>
        </p:txBody>
      </p:sp>
    </p:spTree>
    <p:extLst>
      <p:ext uri="{BB962C8B-B14F-4D97-AF65-F5344CB8AC3E}">
        <p14:creationId xmlns:p14="http://schemas.microsoft.com/office/powerpoint/2010/main" val="1339382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5421" y="716036"/>
            <a:ext cx="1134858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002060"/>
                </a:solidFill>
              </a:rPr>
              <a:t>Cuarto: </a:t>
            </a:r>
            <a:r>
              <a:rPr lang="es-ES" sz="5400" b="1" dirty="0">
                <a:solidFill>
                  <a:srgbClr val="002060"/>
                </a:solidFill>
              </a:rPr>
              <a:t>Obligará a todo el mundo que </a:t>
            </a:r>
            <a:r>
              <a:rPr lang="es-ES" sz="5400" b="1" dirty="0">
                <a:solidFill>
                  <a:srgbClr val="FF0000"/>
                </a:solidFill>
              </a:rPr>
              <a:t>adore</a:t>
            </a:r>
            <a:r>
              <a:rPr lang="es-ES" sz="5400" b="1" dirty="0">
                <a:solidFill>
                  <a:srgbClr val="002060"/>
                </a:solidFill>
              </a:rPr>
              <a:t> a la primera bestia (versículo 12</a:t>
            </a:r>
            <a:r>
              <a:rPr lang="es-ES" sz="5400" b="1" dirty="0" smtClean="0">
                <a:solidFill>
                  <a:srgbClr val="002060"/>
                </a:solidFill>
              </a:rPr>
              <a:t>).</a:t>
            </a:r>
          </a:p>
          <a:p>
            <a:pPr>
              <a:buClr>
                <a:srgbClr val="FF0000"/>
              </a:buClr>
            </a:pPr>
            <a:endParaRPr lang="es-ES" sz="5400" b="1" dirty="0" smtClean="0">
              <a:solidFill>
                <a:srgbClr val="002060"/>
              </a:solidFill>
            </a:endParaRPr>
          </a:p>
          <a:p>
            <a:pPr>
              <a:buClr>
                <a:srgbClr val="FF0000"/>
              </a:buClr>
            </a:pPr>
            <a:r>
              <a:rPr lang="es-ES" sz="5400" b="1" dirty="0" smtClean="0">
                <a:solidFill>
                  <a:srgbClr val="002060"/>
                </a:solidFill>
              </a:rPr>
              <a:t>“…y </a:t>
            </a:r>
            <a:r>
              <a:rPr lang="es-ES" sz="5400" b="1" dirty="0">
                <a:solidFill>
                  <a:srgbClr val="002060"/>
                </a:solidFill>
              </a:rPr>
              <a:t>los moradores de ella </a:t>
            </a:r>
            <a:r>
              <a:rPr lang="es-ES" sz="5400" b="1" dirty="0">
                <a:solidFill>
                  <a:srgbClr val="FF0000"/>
                </a:solidFill>
              </a:rPr>
              <a:t>adoren</a:t>
            </a:r>
            <a:r>
              <a:rPr lang="es-ES" sz="5400" b="1" dirty="0">
                <a:solidFill>
                  <a:srgbClr val="002060"/>
                </a:solidFill>
              </a:rPr>
              <a:t> a la primera bestia, </a:t>
            </a:r>
            <a:r>
              <a:rPr lang="es-ES" sz="5400" b="1" dirty="0" smtClean="0">
                <a:solidFill>
                  <a:srgbClr val="002060"/>
                </a:solidFill>
              </a:rPr>
              <a:t>…”</a:t>
            </a:r>
          </a:p>
        </p:txBody>
      </p:sp>
    </p:spTree>
    <p:extLst>
      <p:ext uri="{BB962C8B-B14F-4D97-AF65-F5344CB8AC3E}">
        <p14:creationId xmlns:p14="http://schemas.microsoft.com/office/powerpoint/2010/main" val="2503059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5421" y="716036"/>
            <a:ext cx="1134858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smtClean="0">
                <a:solidFill>
                  <a:srgbClr val="002060"/>
                </a:solidFill>
              </a:rPr>
              <a:t>Quinto</a:t>
            </a:r>
            <a:r>
              <a:rPr lang="es-ES" sz="5400" b="1" dirty="0">
                <a:solidFill>
                  <a:srgbClr val="002060"/>
                </a:solidFill>
              </a:rPr>
              <a:t>: Hará </a:t>
            </a:r>
            <a:r>
              <a:rPr lang="es-ES" sz="5400" b="1" dirty="0">
                <a:solidFill>
                  <a:srgbClr val="FF0000"/>
                </a:solidFill>
              </a:rPr>
              <a:t>una imagen de </a:t>
            </a:r>
            <a:r>
              <a:rPr lang="es-ES" sz="5400" b="1" dirty="0">
                <a:solidFill>
                  <a:srgbClr val="002060"/>
                </a:solidFill>
              </a:rPr>
              <a:t>la primera bestia (versículo 15</a:t>
            </a:r>
            <a:r>
              <a:rPr lang="es-ES" sz="5400" b="1" dirty="0" smtClean="0">
                <a:solidFill>
                  <a:srgbClr val="002060"/>
                </a:solidFill>
              </a:rPr>
              <a:t>).</a:t>
            </a:r>
          </a:p>
          <a:p>
            <a:pPr>
              <a:buClr>
                <a:srgbClr val="FF0000"/>
              </a:buClr>
            </a:pPr>
            <a:endParaRPr lang="es-ES" sz="5400" b="1" dirty="0">
              <a:solidFill>
                <a:srgbClr val="002060"/>
              </a:solidFill>
            </a:endParaRPr>
          </a:p>
          <a:p>
            <a:pPr>
              <a:buClr>
                <a:srgbClr val="FF0000"/>
              </a:buClr>
            </a:pPr>
            <a:r>
              <a:rPr lang="es-ES" sz="5400" b="1" dirty="0" smtClean="0">
                <a:solidFill>
                  <a:srgbClr val="002060"/>
                </a:solidFill>
              </a:rPr>
              <a:t>“Y </a:t>
            </a:r>
            <a:r>
              <a:rPr lang="es-ES" sz="5400" b="1" dirty="0">
                <a:solidFill>
                  <a:srgbClr val="002060"/>
                </a:solidFill>
              </a:rPr>
              <a:t>se le permitió infundir aliento a la </a:t>
            </a:r>
            <a:r>
              <a:rPr lang="es-ES" sz="5400" b="1" dirty="0">
                <a:solidFill>
                  <a:srgbClr val="FF0000"/>
                </a:solidFill>
              </a:rPr>
              <a:t>imagen</a:t>
            </a:r>
            <a:r>
              <a:rPr lang="es-ES" sz="5400" b="1" dirty="0">
                <a:solidFill>
                  <a:srgbClr val="002060"/>
                </a:solidFill>
              </a:rPr>
              <a:t> de la bestia, para que la </a:t>
            </a:r>
            <a:r>
              <a:rPr lang="es-ES" sz="5400" b="1" dirty="0">
                <a:solidFill>
                  <a:srgbClr val="FF0000"/>
                </a:solidFill>
              </a:rPr>
              <a:t>imagen</a:t>
            </a:r>
            <a:r>
              <a:rPr lang="es-ES" sz="5400" b="1" dirty="0">
                <a:solidFill>
                  <a:srgbClr val="002060"/>
                </a:solidFill>
              </a:rPr>
              <a:t> hablase e hiciese matar a todo el que no la adorase</a:t>
            </a:r>
            <a:r>
              <a:rPr lang="es-ES" sz="5400" b="1" dirty="0" smtClean="0">
                <a:solidFill>
                  <a:srgbClr val="002060"/>
                </a:solidFill>
              </a:rPr>
              <a:t>.”</a:t>
            </a:r>
          </a:p>
        </p:txBody>
      </p:sp>
    </p:spTree>
    <p:extLst>
      <p:ext uri="{BB962C8B-B14F-4D97-AF65-F5344CB8AC3E}">
        <p14:creationId xmlns:p14="http://schemas.microsoft.com/office/powerpoint/2010/main" val="1030648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217714"/>
            <a:ext cx="1134858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002060"/>
                </a:solidFill>
              </a:rPr>
              <a:t>Sexto</a:t>
            </a:r>
            <a:r>
              <a:rPr lang="es-ES" sz="4800" b="1" dirty="0">
                <a:solidFill>
                  <a:srgbClr val="002060"/>
                </a:solidFill>
              </a:rPr>
              <a:t>: La imagen la hará </a:t>
            </a:r>
            <a:r>
              <a:rPr lang="es-ES" sz="4800" b="1" dirty="0">
                <a:solidFill>
                  <a:srgbClr val="FF0000"/>
                </a:solidFill>
              </a:rPr>
              <a:t>en honor a </a:t>
            </a:r>
            <a:r>
              <a:rPr lang="es-ES" sz="4800" b="1" dirty="0">
                <a:solidFill>
                  <a:srgbClr val="002060"/>
                </a:solidFill>
              </a:rPr>
              <a:t>la primera bestia (versículo 14, </a:t>
            </a:r>
            <a:r>
              <a:rPr lang="es-ES" sz="4800" b="1" dirty="0" smtClean="0">
                <a:solidFill>
                  <a:srgbClr val="002060"/>
                </a:solidFill>
              </a:rPr>
              <a:t>“</a:t>
            </a:r>
            <a:r>
              <a:rPr lang="es-ES" sz="4800" b="1" dirty="0" smtClean="0">
                <a:solidFill>
                  <a:srgbClr val="FF0000"/>
                </a:solidFill>
              </a:rPr>
              <a:t>a</a:t>
            </a:r>
            <a:r>
              <a:rPr lang="es-ES" sz="4800" b="1" dirty="0" smtClean="0">
                <a:solidFill>
                  <a:srgbClr val="002060"/>
                </a:solidFill>
              </a:rPr>
              <a:t> </a:t>
            </a:r>
            <a:r>
              <a:rPr lang="es-ES" sz="4800" b="1" dirty="0">
                <a:solidFill>
                  <a:srgbClr val="002060"/>
                </a:solidFill>
              </a:rPr>
              <a:t>la </a:t>
            </a:r>
            <a:r>
              <a:rPr lang="es-ES" sz="4800" b="1" dirty="0" smtClean="0">
                <a:solidFill>
                  <a:srgbClr val="002060"/>
                </a:solidFill>
              </a:rPr>
              <a:t>bestia”) </a:t>
            </a:r>
            <a:r>
              <a:rPr lang="es-ES" sz="4800" b="1" dirty="0">
                <a:solidFill>
                  <a:srgbClr val="002060"/>
                </a:solidFill>
              </a:rPr>
              <a:t>y cualquiera que no la adore estará bajo sentencia de muerte. </a:t>
            </a:r>
            <a:endParaRPr lang="es-ES" sz="4800" b="1" dirty="0" smtClean="0">
              <a:solidFill>
                <a:srgbClr val="002060"/>
              </a:solidFill>
            </a:endParaRPr>
          </a:p>
          <a:p>
            <a:pPr>
              <a:buClr>
                <a:srgbClr val="FF0000"/>
              </a:buClr>
            </a:pPr>
            <a:endParaRPr lang="es-ES" sz="4800" b="1" dirty="0" smtClean="0">
              <a:solidFill>
                <a:srgbClr val="002060"/>
              </a:solidFill>
            </a:endParaRPr>
          </a:p>
          <a:p>
            <a:pPr>
              <a:buClr>
                <a:srgbClr val="FF0000"/>
              </a:buClr>
            </a:pPr>
            <a:r>
              <a:rPr lang="es-ES" sz="4800" b="1" dirty="0" smtClean="0">
                <a:solidFill>
                  <a:srgbClr val="002060"/>
                </a:solidFill>
              </a:rPr>
              <a:t>“…mandando </a:t>
            </a:r>
            <a:r>
              <a:rPr lang="es-ES" sz="4800" b="1" dirty="0">
                <a:solidFill>
                  <a:srgbClr val="002060"/>
                </a:solidFill>
              </a:rPr>
              <a:t>a los moradores de la tierra </a:t>
            </a:r>
            <a:r>
              <a:rPr lang="es-ES" sz="4800" b="1" dirty="0">
                <a:solidFill>
                  <a:srgbClr val="FF0000"/>
                </a:solidFill>
              </a:rPr>
              <a:t>que le hagan imagen </a:t>
            </a:r>
            <a:r>
              <a:rPr lang="es-ES" sz="4800" b="1" u="sng" dirty="0">
                <a:solidFill>
                  <a:srgbClr val="FF0000"/>
                </a:solidFill>
              </a:rPr>
              <a:t>a</a:t>
            </a:r>
            <a:r>
              <a:rPr lang="es-ES" sz="4800" b="1" dirty="0">
                <a:solidFill>
                  <a:srgbClr val="FF0000"/>
                </a:solidFill>
              </a:rPr>
              <a:t> la bestia </a:t>
            </a:r>
            <a:r>
              <a:rPr lang="es-ES" sz="4800" b="1" dirty="0">
                <a:solidFill>
                  <a:srgbClr val="002060"/>
                </a:solidFill>
              </a:rPr>
              <a:t>que tiene la herida de espada, y vivió</a:t>
            </a:r>
            <a:r>
              <a:rPr lang="es-ES" sz="4800" b="1" dirty="0" smtClean="0">
                <a:solidFill>
                  <a:srgbClr val="002060"/>
                </a:solidFill>
              </a:rPr>
              <a:t>.”</a:t>
            </a:r>
          </a:p>
          <a:p>
            <a:pPr>
              <a:buClr>
                <a:srgbClr val="FF0000"/>
              </a:buClr>
            </a:pPr>
            <a:endParaRPr lang="es-ES" sz="4800" b="1" dirty="0" smtClean="0">
              <a:solidFill>
                <a:srgbClr val="002060"/>
              </a:solidFill>
            </a:endParaRPr>
          </a:p>
        </p:txBody>
      </p:sp>
    </p:spTree>
    <p:extLst>
      <p:ext uri="{BB962C8B-B14F-4D97-AF65-F5344CB8AC3E}">
        <p14:creationId xmlns:p14="http://schemas.microsoft.com/office/powerpoint/2010/main" val="268892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5421" y="460835"/>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smtClean="0">
                <a:solidFill>
                  <a:srgbClr val="002060"/>
                </a:solidFill>
              </a:rPr>
              <a:t>Séptimo</a:t>
            </a:r>
            <a:r>
              <a:rPr lang="es-ES" sz="4800" b="1" dirty="0">
                <a:solidFill>
                  <a:srgbClr val="002060"/>
                </a:solidFill>
              </a:rPr>
              <a:t>: Impondrá la </a:t>
            </a:r>
            <a:r>
              <a:rPr lang="es-ES" sz="4800" b="1" dirty="0">
                <a:solidFill>
                  <a:srgbClr val="FF0000"/>
                </a:solidFill>
              </a:rPr>
              <a:t>marca</a:t>
            </a:r>
            <a:r>
              <a:rPr lang="es-ES" sz="4800" b="1" dirty="0">
                <a:solidFill>
                  <a:srgbClr val="002060"/>
                </a:solidFill>
              </a:rPr>
              <a:t> de la primera bestia y </a:t>
            </a:r>
            <a:r>
              <a:rPr lang="es-ES" sz="4800" b="1" dirty="0">
                <a:solidFill>
                  <a:srgbClr val="FF0000"/>
                </a:solidFill>
              </a:rPr>
              <a:t>prohibirá</a:t>
            </a:r>
            <a:r>
              <a:rPr lang="es-ES" sz="4800" b="1" dirty="0">
                <a:solidFill>
                  <a:srgbClr val="002060"/>
                </a:solidFill>
              </a:rPr>
              <a:t> comprar y vender al que no la reciba (versículos 16, 17</a:t>
            </a:r>
            <a:r>
              <a:rPr lang="es-ES" sz="4800" b="1" dirty="0" smtClean="0">
                <a:solidFill>
                  <a:srgbClr val="002060"/>
                </a:solidFill>
              </a:rPr>
              <a:t>).</a:t>
            </a:r>
          </a:p>
          <a:p>
            <a:pPr>
              <a:buClr>
                <a:srgbClr val="FF0000"/>
              </a:buClr>
            </a:pPr>
            <a:r>
              <a:rPr lang="es-ES" sz="4000" b="1" dirty="0" smtClean="0">
                <a:solidFill>
                  <a:srgbClr val="002060"/>
                </a:solidFill>
              </a:rPr>
              <a:t>“</a:t>
            </a:r>
            <a:r>
              <a:rPr lang="es-ES" sz="4000" b="1" i="1" dirty="0" smtClean="0">
                <a:solidFill>
                  <a:srgbClr val="002060"/>
                </a:solidFill>
              </a:rPr>
              <a:t>Y </a:t>
            </a:r>
            <a:r>
              <a:rPr lang="es-ES" sz="4000" b="1" i="1" dirty="0">
                <a:solidFill>
                  <a:srgbClr val="002060"/>
                </a:solidFill>
              </a:rPr>
              <a:t>hacía que a todos, pequeños y grandes, ricos y pobres, libres y esclavos, se les pusiese una </a:t>
            </a:r>
            <a:r>
              <a:rPr lang="es-ES" sz="4000" b="1" i="1" dirty="0">
                <a:solidFill>
                  <a:srgbClr val="FF0000"/>
                </a:solidFill>
              </a:rPr>
              <a:t>marca</a:t>
            </a:r>
            <a:r>
              <a:rPr lang="es-ES" sz="4000" b="1" i="1" dirty="0">
                <a:solidFill>
                  <a:srgbClr val="002060"/>
                </a:solidFill>
              </a:rPr>
              <a:t> en la mano derecha, o en la frente; 17 y que </a:t>
            </a:r>
            <a:r>
              <a:rPr lang="es-ES" sz="4000" b="1" i="1" dirty="0">
                <a:solidFill>
                  <a:srgbClr val="FF0000"/>
                </a:solidFill>
              </a:rPr>
              <a:t>ninguno pudiese comprar ni vender</a:t>
            </a:r>
            <a:r>
              <a:rPr lang="es-ES" sz="4000" b="1" i="1" dirty="0">
                <a:solidFill>
                  <a:srgbClr val="002060"/>
                </a:solidFill>
              </a:rPr>
              <a:t>, </a:t>
            </a:r>
            <a:r>
              <a:rPr lang="es-ES" sz="4000" b="1" i="1" dirty="0">
                <a:solidFill>
                  <a:srgbClr val="FF0000"/>
                </a:solidFill>
              </a:rPr>
              <a:t>sino el que tuviese </a:t>
            </a:r>
            <a:r>
              <a:rPr lang="es-ES" sz="4000" b="1" i="1" dirty="0">
                <a:solidFill>
                  <a:srgbClr val="002060"/>
                </a:solidFill>
              </a:rPr>
              <a:t>la marca</a:t>
            </a:r>
            <a:r>
              <a:rPr lang="es-ES" sz="4000" b="1" i="1" dirty="0">
                <a:solidFill>
                  <a:srgbClr val="FF0000"/>
                </a:solidFill>
              </a:rPr>
              <a:t> </a:t>
            </a:r>
            <a:r>
              <a:rPr lang="es-ES" sz="4000" b="1" i="1" dirty="0">
                <a:solidFill>
                  <a:srgbClr val="002060"/>
                </a:solidFill>
              </a:rPr>
              <a:t>o el nombre de la bestia, o el número de su nombre</a:t>
            </a:r>
            <a:r>
              <a:rPr lang="es-ES" sz="4000" b="1" i="1" dirty="0" smtClean="0">
                <a:solidFill>
                  <a:srgbClr val="002060"/>
                </a:solidFill>
              </a:rPr>
              <a:t>.”</a:t>
            </a:r>
          </a:p>
        </p:txBody>
      </p:sp>
    </p:spTree>
    <p:extLst>
      <p:ext uri="{BB962C8B-B14F-4D97-AF65-F5344CB8AC3E}">
        <p14:creationId xmlns:p14="http://schemas.microsoft.com/office/powerpoint/2010/main" val="686330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38481" y="1376470"/>
            <a:ext cx="4675974"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ejerce la autoridad de...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8481" y="129151"/>
            <a:ext cx="4131377" cy="1077218"/>
          </a:xfrm>
          <a:prstGeom prst="rect">
            <a:avLst/>
          </a:prstGeom>
          <a:noFill/>
        </p:spPr>
        <p:txBody>
          <a:bodyPr wrap="square" rtlCol="0">
            <a:spAutoFit/>
          </a:bodyPr>
          <a:lstStyle/>
          <a:p>
            <a:pPr lvl="0">
              <a:defRPr/>
            </a:pPr>
            <a:r>
              <a:rPr lang="es-ES" sz="3200" dirty="0">
                <a:solidFill>
                  <a:schemeClr val="accent1">
                    <a:lumMod val="50000"/>
                  </a:schemeClr>
                </a:solidFill>
              </a:rPr>
              <a:t>La voz del dragón es la voz </a:t>
            </a:r>
            <a:r>
              <a:rPr lang="es-ES" sz="3200" dirty="0" smtClean="0">
                <a:solidFill>
                  <a:schemeClr val="accent1">
                    <a:lumMod val="50000"/>
                  </a:schemeClr>
                </a:solidFill>
              </a:rPr>
              <a:t>de Satanás...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38480" y="4215883"/>
            <a:ext cx="4972035"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obligará a todo el mundo para 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8480" y="5512317"/>
            <a:ext cx="5252254" cy="1077218"/>
          </a:xfrm>
          <a:prstGeom prst="rect">
            <a:avLst/>
          </a:prstGeom>
          <a:noFill/>
        </p:spPr>
        <p:txBody>
          <a:bodyPr wrap="square" rtlCol="0">
            <a:spAutoFit/>
          </a:bodyPr>
          <a:lstStyle/>
          <a:p>
            <a:pPr>
              <a:defRPr/>
            </a:pPr>
            <a:r>
              <a:rPr lang="es-ES" sz="3200" dirty="0">
                <a:solidFill>
                  <a:schemeClr val="accent1">
                    <a:lumMod val="50000"/>
                  </a:schemeClr>
                </a:solidFill>
              </a:rPr>
              <a:t>La bestia de la tierra prohibirá comprar y vender al que...</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38481" y="2696443"/>
            <a:ext cx="3910151"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todo </a:t>
            </a:r>
            <a:r>
              <a:rPr lang="es-ES" sz="3200" dirty="0" smtClean="0">
                <a:solidFill>
                  <a:schemeClr val="accent1">
                    <a:lumMod val="50000"/>
                  </a:schemeClr>
                </a:solidFill>
              </a:rPr>
              <a:t>lo </a:t>
            </a:r>
            <a:r>
              <a:rPr lang="es-ES" sz="3200" dirty="0">
                <a:solidFill>
                  <a:schemeClr val="accent1">
                    <a:lumMod val="50000"/>
                  </a:schemeClr>
                </a:solidFill>
              </a:rPr>
              <a:t>hará...</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536426" y="3697542"/>
            <a:ext cx="4608208"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bestia del mar</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433187" y="1206369"/>
            <a:ext cx="434674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actuando </a:t>
            </a:r>
            <a:r>
              <a:rPr lang="es-ES" sz="3200" dirty="0">
                <a:solidFill>
                  <a:prstClr val="black"/>
                </a:solidFill>
              </a:rPr>
              <a:t>por medio de Roma</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433187" y="129151"/>
            <a:ext cx="405029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adore a la primera bestia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484806" y="2384616"/>
            <a:ext cx="3947054"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reciba la marca de la primera bestia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484806" y="5512317"/>
            <a:ext cx="4096681" cy="1077218"/>
          </a:xfrm>
          <a:prstGeom prst="rect">
            <a:avLst/>
          </a:prstGeom>
          <a:noFill/>
        </p:spPr>
        <p:txBody>
          <a:bodyPr wrap="square" rtlCol="0">
            <a:spAutoFit/>
          </a:bodyPr>
          <a:lstStyle/>
          <a:p>
            <a:pPr lvl="0"/>
            <a:r>
              <a:rPr lang="es-DO" sz="3200" dirty="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en favor de la bestia del mar</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536426" y="4754492"/>
            <a:ext cx="4390328" cy="553998"/>
          </a:xfrm>
          <a:prstGeom prst="rect">
            <a:avLst/>
          </a:prstGeom>
          <a:noFill/>
        </p:spPr>
        <p:txBody>
          <a:bodyPr wrap="square" rtlCol="0">
            <a:spAutoFit/>
          </a:bodyPr>
          <a:lstStyle/>
          <a:p>
            <a:pPr lvl="0">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Dios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4182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Dos cuernos como cordero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29521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Asuntos Introductorios</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u="sng" dirty="0">
                <a:solidFill>
                  <a:srgbClr val="002060"/>
                </a:solidFill>
              </a:rPr>
              <a:t>Característica #10</a:t>
            </a:r>
            <a:r>
              <a:rPr lang="es-ES" sz="6000" b="1" dirty="0">
                <a:solidFill>
                  <a:srgbClr val="002060"/>
                </a:solidFill>
              </a:rPr>
              <a:t>: La bestia terrestre tiene </a:t>
            </a:r>
            <a:r>
              <a:rPr lang="es-ES" sz="6000" b="1" dirty="0">
                <a:solidFill>
                  <a:srgbClr val="FF0000"/>
                </a:solidFill>
              </a:rPr>
              <a:t>dos cuernos </a:t>
            </a:r>
            <a:r>
              <a:rPr lang="es-ES" sz="6000" b="1" dirty="0">
                <a:solidFill>
                  <a:srgbClr val="002060"/>
                </a:solidFill>
              </a:rPr>
              <a:t>como de cordero. El respetado comentarista bíblico, </a:t>
            </a:r>
            <a:r>
              <a:rPr lang="es-ES" sz="6000" b="1" dirty="0">
                <a:solidFill>
                  <a:srgbClr val="FF0000"/>
                </a:solidFill>
              </a:rPr>
              <a:t>Adam Clarke </a:t>
            </a:r>
            <a:r>
              <a:rPr lang="es-ES" sz="6000" b="1" dirty="0">
                <a:solidFill>
                  <a:srgbClr val="002060"/>
                </a:solidFill>
              </a:rPr>
              <a:t>explicó que los cuernos representan </a:t>
            </a:r>
            <a:r>
              <a:rPr lang="es-ES" sz="6000" b="1" dirty="0">
                <a:solidFill>
                  <a:srgbClr val="FF0000"/>
                </a:solidFill>
              </a:rPr>
              <a:t>dos reinos</a:t>
            </a:r>
            <a:r>
              <a:rPr lang="es-ES" sz="6000" b="1" dirty="0">
                <a:solidFill>
                  <a:srgbClr val="002060"/>
                </a:solidFill>
              </a:rPr>
              <a:t>:</a:t>
            </a:r>
          </a:p>
        </p:txBody>
      </p:sp>
    </p:spTree>
    <p:extLst>
      <p:ext uri="{BB962C8B-B14F-4D97-AF65-F5344CB8AC3E}">
        <p14:creationId xmlns:p14="http://schemas.microsoft.com/office/powerpoint/2010/main" val="3704046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8087" y="0"/>
            <a:ext cx="11567603" cy="6863417"/>
          </a:xfrm>
          <a:prstGeom prst="rect">
            <a:avLst/>
          </a:prstGeom>
          <a:noFill/>
        </p:spPr>
        <p:txBody>
          <a:bodyPr wrap="square" rtlCol="0">
            <a:spAutoFit/>
          </a:bodyPr>
          <a:lstStyle/>
          <a:p>
            <a:r>
              <a:rPr lang="es-ES" sz="4400" b="1" dirty="0">
                <a:solidFill>
                  <a:schemeClr val="bg1"/>
                </a:solidFill>
              </a:rPr>
              <a:t>“Así como la bestia con siete cabezas tenía </a:t>
            </a:r>
            <a:r>
              <a:rPr lang="es-ES" sz="4400" b="1" dirty="0">
                <a:solidFill>
                  <a:srgbClr val="FFFF00"/>
                </a:solidFill>
              </a:rPr>
              <a:t>diez cuernos</a:t>
            </a:r>
            <a:r>
              <a:rPr lang="es-ES" sz="4400" b="1" dirty="0">
                <a:solidFill>
                  <a:schemeClr val="bg1"/>
                </a:solidFill>
              </a:rPr>
              <a:t> y estos </a:t>
            </a:r>
            <a:r>
              <a:rPr lang="es-ES" sz="4400" b="1" u="sng" dirty="0">
                <a:solidFill>
                  <a:schemeClr val="bg1"/>
                </a:solidFill>
              </a:rPr>
              <a:t>representan</a:t>
            </a:r>
            <a:r>
              <a:rPr lang="es-ES" sz="4400" b="1" dirty="0">
                <a:solidFill>
                  <a:schemeClr val="bg1"/>
                </a:solidFill>
              </a:rPr>
              <a:t> los muchos </a:t>
            </a:r>
            <a:r>
              <a:rPr lang="es-ES" sz="4400" b="1" dirty="0">
                <a:solidFill>
                  <a:srgbClr val="FFFF00"/>
                </a:solidFill>
              </a:rPr>
              <a:t>reinos</a:t>
            </a:r>
            <a:r>
              <a:rPr lang="es-ES" sz="4400" b="1" dirty="0">
                <a:solidFill>
                  <a:schemeClr val="bg1"/>
                </a:solidFill>
              </a:rPr>
              <a:t> que se aliaron para apoyar a la Iglesia Latina, de la misma manera, los dos cuernos que tiene esta bestia que se levanta de la tierra deben representar dos reinos; pues si los </a:t>
            </a:r>
            <a:r>
              <a:rPr lang="es-ES" sz="4400" b="1" dirty="0">
                <a:solidFill>
                  <a:srgbClr val="FFFF00"/>
                </a:solidFill>
              </a:rPr>
              <a:t>cuernos de una bestia representan reinos </a:t>
            </a:r>
            <a:r>
              <a:rPr lang="es-ES" sz="4400" b="1" dirty="0">
                <a:solidFill>
                  <a:schemeClr val="bg1"/>
                </a:solidFill>
              </a:rPr>
              <a:t>en</a:t>
            </a:r>
            <a:r>
              <a:rPr lang="es-ES" sz="4400" b="1" dirty="0">
                <a:solidFill>
                  <a:srgbClr val="FFFF00"/>
                </a:solidFill>
              </a:rPr>
              <a:t> </a:t>
            </a:r>
            <a:r>
              <a:rPr lang="es-ES" sz="4400" b="1" dirty="0">
                <a:solidFill>
                  <a:schemeClr val="bg1"/>
                </a:solidFill>
              </a:rPr>
              <a:t>una parte del Apocalipsis, este símbolo también debe </a:t>
            </a:r>
            <a:r>
              <a:rPr lang="es-ES" sz="4400" b="1" dirty="0">
                <a:solidFill>
                  <a:srgbClr val="FFFF00"/>
                </a:solidFill>
              </a:rPr>
              <a:t>representar reinos </a:t>
            </a:r>
            <a:r>
              <a:rPr lang="es-ES" sz="4400" b="1" dirty="0">
                <a:solidFill>
                  <a:schemeClr val="bg1"/>
                </a:solidFill>
              </a:rPr>
              <a:t>cuando se usa en forma similar en otras partes del mismo libro.”</a:t>
            </a:r>
          </a:p>
        </p:txBody>
      </p:sp>
    </p:spTree>
    <p:extLst>
      <p:ext uri="{BB962C8B-B14F-4D97-AF65-F5344CB8AC3E}">
        <p14:creationId xmlns:p14="http://schemas.microsoft.com/office/powerpoint/2010/main" val="1139725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El </a:t>
            </a:r>
            <a:r>
              <a:rPr lang="es-ES" sz="6000" b="1" dirty="0">
                <a:solidFill>
                  <a:srgbClr val="FF0000"/>
                </a:solidFill>
              </a:rPr>
              <a:t>paralelo más cercano</a:t>
            </a:r>
            <a:r>
              <a:rPr lang="es-ES" sz="6000" b="1" dirty="0">
                <a:solidFill>
                  <a:srgbClr val="002060"/>
                </a:solidFill>
              </a:rPr>
              <a:t> a los dos cuernos de Apocalipsis 13:11 se halla en </a:t>
            </a:r>
            <a:r>
              <a:rPr lang="es-ES" sz="6000" b="1" dirty="0">
                <a:solidFill>
                  <a:srgbClr val="FF0000"/>
                </a:solidFill>
              </a:rPr>
              <a:t>Daniel 8</a:t>
            </a:r>
            <a:r>
              <a:rPr lang="es-ES" sz="6000" b="1" dirty="0">
                <a:solidFill>
                  <a:srgbClr val="002060"/>
                </a:solidFill>
              </a:rPr>
              <a:t> a donde los dos cuernos de carnero representan </a:t>
            </a:r>
            <a:r>
              <a:rPr lang="es-ES" sz="6000" b="1" dirty="0">
                <a:solidFill>
                  <a:srgbClr val="FF0000"/>
                </a:solidFill>
              </a:rPr>
              <a:t>dos reinos </a:t>
            </a:r>
            <a:r>
              <a:rPr lang="es-ES" sz="6000" b="1" dirty="0">
                <a:solidFill>
                  <a:srgbClr val="002060"/>
                </a:solidFill>
              </a:rPr>
              <a:t>en </a:t>
            </a:r>
            <a:r>
              <a:rPr lang="es-ES" sz="6000" b="1" dirty="0">
                <a:solidFill>
                  <a:srgbClr val="FF0000"/>
                </a:solidFill>
              </a:rPr>
              <a:t>una sola nación</a:t>
            </a:r>
            <a:r>
              <a:rPr lang="es-ES" sz="6000" b="1" dirty="0">
                <a:solidFill>
                  <a:srgbClr val="002060"/>
                </a:solidFill>
              </a:rPr>
              <a:t>: Los medos y los persas.</a:t>
            </a:r>
          </a:p>
        </p:txBody>
      </p:sp>
    </p:spTree>
    <p:extLst>
      <p:ext uri="{BB962C8B-B14F-4D97-AF65-F5344CB8AC3E}">
        <p14:creationId xmlns:p14="http://schemas.microsoft.com/office/powerpoint/2010/main" val="758696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866898"/>
            <a:ext cx="11389659"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Alcé los ojos y miré, y he aquí </a:t>
            </a:r>
            <a:r>
              <a:rPr lang="es-ES" sz="6000" b="1" dirty="0">
                <a:solidFill>
                  <a:srgbClr val="FFFF00"/>
                </a:solidFill>
              </a:rPr>
              <a:t>un carnero </a:t>
            </a:r>
            <a:r>
              <a:rPr lang="es-ES" sz="6000" b="1" dirty="0">
                <a:solidFill>
                  <a:schemeClr val="bg1"/>
                </a:solidFill>
              </a:rPr>
              <a:t>que estaba delante del río, y tenía </a:t>
            </a:r>
            <a:r>
              <a:rPr lang="es-ES" sz="6000" b="1" dirty="0">
                <a:solidFill>
                  <a:srgbClr val="FFFF00"/>
                </a:solidFill>
              </a:rPr>
              <a:t>dos cuernos</a:t>
            </a:r>
            <a:r>
              <a:rPr lang="es-ES" sz="6000" b="1" dirty="0">
                <a:solidFill>
                  <a:schemeClr val="bg1"/>
                </a:solidFill>
              </a:rPr>
              <a:t>; y aunque los cuernos eran altos, uno era más alto que el otro; y el más alto creció después.”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8:3: </a:t>
            </a:r>
            <a:r>
              <a:rPr lang="es-ES" sz="3600" b="1" dirty="0">
                <a:latin typeface="Arial Black" panose="020B0A04020102020204" pitchFamily="34" charset="0"/>
              </a:rPr>
              <a:t>Un solo carnero con dos cuernos:</a:t>
            </a:r>
          </a:p>
        </p:txBody>
      </p:sp>
    </p:spTree>
    <p:extLst>
      <p:ext uri="{BB962C8B-B14F-4D97-AF65-F5344CB8AC3E}">
        <p14:creationId xmlns:p14="http://schemas.microsoft.com/office/powerpoint/2010/main" val="2089884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943530"/>
            <a:ext cx="11389659"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En cuanto al carnero que viste, que tenía </a:t>
            </a:r>
            <a:r>
              <a:rPr lang="es-ES" sz="6600" b="1" dirty="0">
                <a:solidFill>
                  <a:srgbClr val="FFFF00"/>
                </a:solidFill>
              </a:rPr>
              <a:t>dos cuernos</a:t>
            </a:r>
            <a:r>
              <a:rPr lang="es-ES" sz="6600" b="1" dirty="0">
                <a:solidFill>
                  <a:schemeClr val="bg1"/>
                </a:solidFill>
              </a:rPr>
              <a:t>, éstos son </a:t>
            </a:r>
            <a:r>
              <a:rPr lang="es-ES" sz="6600" b="1" dirty="0">
                <a:solidFill>
                  <a:srgbClr val="FFFF00"/>
                </a:solidFill>
              </a:rPr>
              <a:t>los reyes de Media y de Persia</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8:20: </a:t>
            </a:r>
            <a:r>
              <a:rPr lang="es-ES" sz="3600" b="1" dirty="0">
                <a:latin typeface="Arial Black" panose="020B0A04020102020204" pitchFamily="34" charset="0"/>
              </a:rPr>
              <a:t>Los dos cuernos representan dos reinos en la misma nación:</a:t>
            </a:r>
          </a:p>
        </p:txBody>
      </p:sp>
    </p:spTree>
    <p:extLst>
      <p:ext uri="{BB962C8B-B14F-4D97-AF65-F5344CB8AC3E}">
        <p14:creationId xmlns:p14="http://schemas.microsoft.com/office/powerpoint/2010/main" val="2290223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Los dos reinos que reconoció el cordero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352495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914399" y="460835"/>
            <a:ext cx="1086188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Esta es la única vez en las profecías a donde se especifica qué </a:t>
            </a:r>
            <a:r>
              <a:rPr lang="es-ES" sz="4800" b="1" dirty="0">
                <a:solidFill>
                  <a:srgbClr val="FF0000"/>
                </a:solidFill>
              </a:rPr>
              <a:t>clase de cuernos </a:t>
            </a:r>
            <a:r>
              <a:rPr lang="es-ES" sz="4800" b="1" dirty="0">
                <a:solidFill>
                  <a:srgbClr val="002060"/>
                </a:solidFill>
              </a:rPr>
              <a:t>tenía una bestia. El libro de Apocalipsis emplea la palabra ‘cordero’ </a:t>
            </a:r>
            <a:r>
              <a:rPr lang="es-ES" sz="4800" b="1" dirty="0">
                <a:solidFill>
                  <a:srgbClr val="FF0000"/>
                </a:solidFill>
              </a:rPr>
              <a:t>29 veces </a:t>
            </a:r>
            <a:r>
              <a:rPr lang="es-ES" sz="4800" b="1" dirty="0">
                <a:solidFill>
                  <a:srgbClr val="002060"/>
                </a:solidFill>
              </a:rPr>
              <a:t>y en cada caso se relaciona </a:t>
            </a:r>
            <a:r>
              <a:rPr lang="es-ES" sz="4800" b="1" dirty="0">
                <a:solidFill>
                  <a:srgbClr val="FF0000"/>
                </a:solidFill>
              </a:rPr>
              <a:t>indiscutiblemente con Cristo</a:t>
            </a:r>
            <a:r>
              <a:rPr lang="es-ES" sz="4800" b="1" dirty="0">
                <a:solidFill>
                  <a:srgbClr val="002060"/>
                </a:solidFill>
              </a:rPr>
              <a:t>. Debemos entonces preguntar, ¿cuáles dos reinos reconocieron Jesús, el cordero de Dios?</a:t>
            </a:r>
          </a:p>
        </p:txBody>
      </p:sp>
    </p:spTree>
    <p:extLst>
      <p:ext uri="{BB962C8B-B14F-4D97-AF65-F5344CB8AC3E}">
        <p14:creationId xmlns:p14="http://schemas.microsoft.com/office/powerpoint/2010/main" val="584023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131051"/>
            <a:ext cx="11297264"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Mostradme la moneda del tributo. Y ellos le presentaron un denario. </a:t>
            </a:r>
            <a:r>
              <a:rPr lang="es-ES" sz="4800" b="1" dirty="0">
                <a:solidFill>
                  <a:srgbClr val="FF0000"/>
                </a:solidFill>
              </a:rPr>
              <a:t>20</a:t>
            </a:r>
            <a:r>
              <a:rPr lang="es-ES" sz="4800" b="1" dirty="0">
                <a:solidFill>
                  <a:schemeClr val="bg1"/>
                </a:solidFill>
              </a:rPr>
              <a:t> Entonces les dijo: ¿De quién es esta imagen, y la inscripción? </a:t>
            </a:r>
            <a:r>
              <a:rPr lang="es-ES" sz="4800" b="1" dirty="0">
                <a:solidFill>
                  <a:srgbClr val="FF0000"/>
                </a:solidFill>
              </a:rPr>
              <a:t>21</a:t>
            </a:r>
            <a:r>
              <a:rPr lang="es-ES" sz="4800" b="1" dirty="0">
                <a:solidFill>
                  <a:schemeClr val="bg1"/>
                </a:solidFill>
              </a:rPr>
              <a:t> Le dijeron: De César. Y les dijo: Dad, pues, a </a:t>
            </a:r>
            <a:r>
              <a:rPr lang="es-ES" sz="4800" b="1" dirty="0">
                <a:solidFill>
                  <a:srgbClr val="FFFF00"/>
                </a:solidFill>
              </a:rPr>
              <a:t>César</a:t>
            </a:r>
            <a:r>
              <a:rPr lang="es-ES" sz="4800" b="1" dirty="0">
                <a:solidFill>
                  <a:schemeClr val="bg1"/>
                </a:solidFill>
              </a:rPr>
              <a:t> lo que es de César, y a </a:t>
            </a:r>
            <a:r>
              <a:rPr lang="es-ES" sz="4800" b="1" dirty="0">
                <a:solidFill>
                  <a:srgbClr val="FFFF00"/>
                </a:solidFill>
              </a:rPr>
              <a:t>Dios</a:t>
            </a:r>
            <a:r>
              <a:rPr lang="es-ES" sz="4800" b="1" dirty="0">
                <a:solidFill>
                  <a:schemeClr val="bg1"/>
                </a:solidFill>
              </a:rPr>
              <a:t> lo que es de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22:19-21: </a:t>
            </a:r>
            <a:r>
              <a:rPr lang="es-ES" sz="3600" b="1" dirty="0">
                <a:latin typeface="Arial Black" panose="020B0A04020102020204" pitchFamily="34" charset="0"/>
              </a:rPr>
              <a:t>Jesús reconoció la existencia de dos reinos, </a:t>
            </a:r>
            <a:r>
              <a:rPr lang="es-ES" sz="3600" b="1" u="sng" dirty="0">
                <a:latin typeface="Arial Black" panose="020B0A04020102020204" pitchFamily="34" charset="0"/>
              </a:rPr>
              <a:t>la iglesia y el estado</a:t>
            </a:r>
            <a:r>
              <a:rPr lang="es-ES" sz="3600" b="1" dirty="0">
                <a:latin typeface="Arial Black" panose="020B0A04020102020204" pitchFamily="34" charset="0"/>
              </a:rPr>
              <a:t>:</a:t>
            </a:r>
          </a:p>
        </p:txBody>
      </p:sp>
    </p:spTree>
    <p:extLst>
      <p:ext uri="{BB962C8B-B14F-4D97-AF65-F5344CB8AC3E}">
        <p14:creationId xmlns:p14="http://schemas.microsoft.com/office/powerpoint/2010/main" val="2535148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296836"/>
            <a:ext cx="11297264"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Otra vez le llevó el diablo a un monte muy alto, y le mostró todos los </a:t>
            </a:r>
            <a:r>
              <a:rPr lang="es-ES" sz="4400" b="1" dirty="0">
                <a:solidFill>
                  <a:srgbClr val="FFFF00"/>
                </a:solidFill>
              </a:rPr>
              <a:t>reinos del mundo [recuerde que Jesús dijo: ‘mi reino no es de este </a:t>
            </a:r>
            <a:r>
              <a:rPr lang="es-ES" sz="4400" b="1" dirty="0" smtClean="0">
                <a:solidFill>
                  <a:srgbClr val="FFFF00"/>
                </a:solidFill>
              </a:rPr>
              <a:t>mundo’] </a:t>
            </a:r>
            <a:r>
              <a:rPr lang="es-ES" sz="4400" b="1" dirty="0">
                <a:solidFill>
                  <a:schemeClr val="bg1"/>
                </a:solidFill>
              </a:rPr>
              <a:t>y la gloria de ellos, </a:t>
            </a:r>
            <a:r>
              <a:rPr lang="es-ES" sz="4400" b="1" dirty="0">
                <a:solidFill>
                  <a:srgbClr val="FF0000"/>
                </a:solidFill>
              </a:rPr>
              <a:t>9</a:t>
            </a:r>
            <a:r>
              <a:rPr lang="es-ES" sz="4400" b="1" dirty="0">
                <a:solidFill>
                  <a:schemeClr val="bg1"/>
                </a:solidFill>
              </a:rPr>
              <a:t> y le dijo: Todo esto te daré, si postrado me adorares. </a:t>
            </a:r>
            <a:r>
              <a:rPr lang="es-ES" sz="4400" b="1" dirty="0">
                <a:solidFill>
                  <a:srgbClr val="FF0000"/>
                </a:solidFill>
              </a:rPr>
              <a:t>10</a:t>
            </a:r>
            <a:r>
              <a:rPr lang="es-ES" sz="4400" b="1" dirty="0">
                <a:solidFill>
                  <a:schemeClr val="bg1"/>
                </a:solidFill>
              </a:rPr>
              <a:t> Entonces Jesús le dijo: </a:t>
            </a:r>
            <a:r>
              <a:rPr lang="es-ES" sz="4400" b="1" dirty="0">
                <a:solidFill>
                  <a:srgbClr val="FFFF00"/>
                </a:solidFill>
              </a:rPr>
              <a:t>Vete, Satanás</a:t>
            </a:r>
            <a:r>
              <a:rPr lang="es-ES" sz="4400" b="1" dirty="0">
                <a:solidFill>
                  <a:schemeClr val="bg1"/>
                </a:solidFill>
              </a:rPr>
              <a:t>, porque escrito está: Al Señor tu Dios adorarás, y a él sólo servirás.”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4:8-10: </a:t>
            </a:r>
            <a:r>
              <a:rPr lang="es-ES" sz="3600" b="1" dirty="0">
                <a:latin typeface="Arial Black" panose="020B0A04020102020204" pitchFamily="34" charset="0"/>
              </a:rPr>
              <a:t>Jesús rechazó aceptar los reinos de este mundo:</a:t>
            </a:r>
          </a:p>
        </p:txBody>
      </p:sp>
    </p:spTree>
    <p:extLst>
      <p:ext uri="{BB962C8B-B14F-4D97-AF65-F5344CB8AC3E}">
        <p14:creationId xmlns:p14="http://schemas.microsoft.com/office/powerpoint/2010/main" val="1352521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665546"/>
            <a:ext cx="11297264"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Respondió Jesús: </a:t>
            </a:r>
            <a:r>
              <a:rPr lang="es-ES" sz="5400" b="1" dirty="0">
                <a:solidFill>
                  <a:srgbClr val="FFFF00"/>
                </a:solidFill>
              </a:rPr>
              <a:t>Mi reino </a:t>
            </a:r>
            <a:r>
              <a:rPr lang="es-ES" sz="5400" b="1" dirty="0">
                <a:solidFill>
                  <a:schemeClr val="bg1"/>
                </a:solidFill>
              </a:rPr>
              <a:t>no es </a:t>
            </a:r>
            <a:r>
              <a:rPr lang="es-ES" sz="5400" b="1" dirty="0">
                <a:solidFill>
                  <a:srgbClr val="FFFF00"/>
                </a:solidFill>
              </a:rPr>
              <a:t>de este mundo</a:t>
            </a:r>
            <a:r>
              <a:rPr lang="es-ES" sz="5400" b="1" dirty="0">
                <a:solidFill>
                  <a:schemeClr val="bg1"/>
                </a:solidFill>
              </a:rPr>
              <a:t>; si </a:t>
            </a:r>
            <a:r>
              <a:rPr lang="es-ES" sz="5400" b="1" dirty="0">
                <a:solidFill>
                  <a:srgbClr val="FFFF00"/>
                </a:solidFill>
              </a:rPr>
              <a:t>mi reino fuera</a:t>
            </a:r>
            <a:r>
              <a:rPr lang="es-ES" sz="5400" b="1" dirty="0">
                <a:solidFill>
                  <a:schemeClr val="bg1"/>
                </a:solidFill>
              </a:rPr>
              <a:t> de este mundo, mis servidores pelearían para que yo no fuera entregado a los judíos; pero </a:t>
            </a:r>
            <a:r>
              <a:rPr lang="es-ES" sz="5400" b="1" dirty="0">
                <a:solidFill>
                  <a:srgbClr val="FFFF00"/>
                </a:solidFill>
              </a:rPr>
              <a:t>mi reino no es de aquí</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18:36: </a:t>
            </a:r>
            <a:r>
              <a:rPr lang="es-ES" sz="3600" b="1" dirty="0">
                <a:latin typeface="Arial Black" panose="020B0A04020102020204" pitchFamily="34" charset="0"/>
              </a:rPr>
              <a:t>Jesús dijo que su reino no es de este mundo:</a:t>
            </a:r>
          </a:p>
        </p:txBody>
      </p:sp>
    </p:spTree>
    <p:extLst>
      <p:ext uri="{BB962C8B-B14F-4D97-AF65-F5344CB8AC3E}">
        <p14:creationId xmlns:p14="http://schemas.microsoft.com/office/powerpoint/2010/main" val="307791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2126" y="1075611"/>
            <a:ext cx="11629874" cy="5170646"/>
          </a:xfrm>
          <a:prstGeom prst="rect">
            <a:avLst/>
          </a:prstGeom>
          <a:noFill/>
        </p:spPr>
        <p:txBody>
          <a:bodyPr wrap="square" rtlCol="0">
            <a:spAutoFit/>
          </a:bodyPr>
          <a:lstStyle/>
          <a:p>
            <a:r>
              <a:rPr lang="es-ES" sz="6600" b="1" dirty="0" smtClean="0">
                <a:solidFill>
                  <a:schemeClr val="bg1"/>
                </a:solidFill>
              </a:rPr>
              <a:t>“</a:t>
            </a:r>
            <a:r>
              <a:rPr lang="es-ES" sz="6600" b="1" dirty="0">
                <a:solidFill>
                  <a:srgbClr val="FFFF00"/>
                </a:solidFill>
              </a:rPr>
              <a:t>Después</a:t>
            </a:r>
            <a:r>
              <a:rPr lang="es-ES" sz="6600" b="1" dirty="0">
                <a:solidFill>
                  <a:schemeClr val="bg1"/>
                </a:solidFill>
              </a:rPr>
              <a:t> vi otra bestia que subía de la </a:t>
            </a:r>
            <a:r>
              <a:rPr lang="es-ES" sz="6600" b="1" dirty="0">
                <a:solidFill>
                  <a:srgbClr val="FFFF00"/>
                </a:solidFill>
              </a:rPr>
              <a:t>tierra</a:t>
            </a:r>
            <a:r>
              <a:rPr lang="es-ES" sz="6600" b="1" dirty="0">
                <a:solidFill>
                  <a:schemeClr val="bg1"/>
                </a:solidFill>
              </a:rPr>
              <a:t>; y tenía </a:t>
            </a:r>
            <a:r>
              <a:rPr lang="es-ES" sz="6600" b="1" dirty="0">
                <a:solidFill>
                  <a:srgbClr val="FFFF00"/>
                </a:solidFill>
              </a:rPr>
              <a:t>dos cuernos</a:t>
            </a:r>
            <a:r>
              <a:rPr lang="es-ES" sz="6600" b="1" dirty="0">
                <a:solidFill>
                  <a:schemeClr val="bg1"/>
                </a:solidFill>
              </a:rPr>
              <a:t> semejantes a los de un cordero, </a:t>
            </a:r>
            <a:r>
              <a:rPr lang="es-ES" sz="6600" b="1" u="sng" dirty="0">
                <a:solidFill>
                  <a:schemeClr val="bg1"/>
                </a:solidFill>
              </a:rPr>
              <a:t>pero</a:t>
            </a:r>
            <a:r>
              <a:rPr lang="es-ES" sz="6600" b="1" dirty="0">
                <a:solidFill>
                  <a:schemeClr val="bg1"/>
                </a:solidFill>
              </a:rPr>
              <a:t> </a:t>
            </a:r>
            <a:r>
              <a:rPr lang="es-ES" sz="6600" b="1" dirty="0">
                <a:solidFill>
                  <a:srgbClr val="FFFF00"/>
                </a:solidFill>
              </a:rPr>
              <a:t>hablaba como dragón</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13:11:</a:t>
            </a:r>
          </a:p>
        </p:txBody>
      </p:sp>
    </p:spTree>
    <p:extLst>
      <p:ext uri="{BB962C8B-B14F-4D97-AF65-F5344CB8AC3E}">
        <p14:creationId xmlns:p14="http://schemas.microsoft.com/office/powerpoint/2010/main" val="3326276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149959"/>
            <a:ext cx="10861889"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Jesús reconoció dos reinos en una misma nación—el suyo y el de Roma. </a:t>
            </a:r>
            <a:r>
              <a:rPr lang="es-ES" sz="6000" b="1" dirty="0">
                <a:solidFill>
                  <a:srgbClr val="FF0000"/>
                </a:solidFill>
              </a:rPr>
              <a:t>Pilato</a:t>
            </a:r>
            <a:r>
              <a:rPr lang="es-ES" sz="6000" b="1" dirty="0">
                <a:solidFill>
                  <a:srgbClr val="002060"/>
                </a:solidFill>
              </a:rPr>
              <a:t> reconoció lo mismo cuando les dijo a los miembros del Sanedrín que </a:t>
            </a:r>
            <a:r>
              <a:rPr lang="es-ES" sz="6000" b="1" dirty="0">
                <a:solidFill>
                  <a:srgbClr val="FF0000"/>
                </a:solidFill>
              </a:rPr>
              <a:t>juzgaran a Jesús </a:t>
            </a:r>
            <a:r>
              <a:rPr lang="es-ES" sz="6000" b="1" dirty="0">
                <a:solidFill>
                  <a:srgbClr val="002060"/>
                </a:solidFill>
              </a:rPr>
              <a:t>de acuerdo </a:t>
            </a:r>
            <a:r>
              <a:rPr lang="es-ES" sz="6000" b="1" dirty="0" smtClean="0">
                <a:solidFill>
                  <a:srgbClr val="002060"/>
                </a:solidFill>
              </a:rPr>
              <a:t>con </a:t>
            </a:r>
            <a:r>
              <a:rPr lang="es-ES" sz="6000" b="1" dirty="0">
                <a:solidFill>
                  <a:srgbClr val="002060"/>
                </a:solidFill>
              </a:rPr>
              <a:t>la </a:t>
            </a:r>
            <a:r>
              <a:rPr lang="es-ES" sz="6000" b="1" dirty="0">
                <a:solidFill>
                  <a:srgbClr val="FF0000"/>
                </a:solidFill>
              </a:rPr>
              <a:t>ley de ellos</a:t>
            </a:r>
            <a:r>
              <a:rPr lang="es-ES" sz="6000" b="1" dirty="0">
                <a:solidFill>
                  <a:srgbClr val="002060"/>
                </a:solidFill>
              </a:rPr>
              <a:t>:</a:t>
            </a:r>
          </a:p>
        </p:txBody>
      </p:sp>
    </p:spTree>
    <p:extLst>
      <p:ext uri="{BB962C8B-B14F-4D97-AF65-F5344CB8AC3E}">
        <p14:creationId xmlns:p14="http://schemas.microsoft.com/office/powerpoint/2010/main" val="551922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577662"/>
            <a:ext cx="1159176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Jesús </a:t>
            </a:r>
            <a:r>
              <a:rPr lang="es-ES" sz="4800" b="1" dirty="0">
                <a:solidFill>
                  <a:srgbClr val="002060"/>
                </a:solidFill>
              </a:rPr>
              <a:t>se refirió a su reino como ‘</a:t>
            </a:r>
            <a:r>
              <a:rPr lang="es-ES" sz="4800" b="1" i="1" dirty="0">
                <a:solidFill>
                  <a:srgbClr val="002060"/>
                </a:solidFill>
              </a:rPr>
              <a:t>el reino de los cielos</a:t>
            </a:r>
            <a:r>
              <a:rPr lang="es-ES" sz="4800" b="1" dirty="0">
                <a:solidFill>
                  <a:srgbClr val="002060"/>
                </a:solidFill>
              </a:rPr>
              <a:t>’ o el ‘</a:t>
            </a:r>
            <a:r>
              <a:rPr lang="es-ES" sz="4800" b="1" i="1" dirty="0">
                <a:solidFill>
                  <a:srgbClr val="002060"/>
                </a:solidFill>
              </a:rPr>
              <a:t>reino de la iglesia</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Nunca </a:t>
            </a:r>
            <a:r>
              <a:rPr lang="es-ES" sz="4800" b="1" dirty="0">
                <a:solidFill>
                  <a:srgbClr val="002060"/>
                </a:solidFill>
              </a:rPr>
              <a:t>procuró </a:t>
            </a:r>
            <a:r>
              <a:rPr lang="es-ES" sz="4800" b="1" dirty="0">
                <a:solidFill>
                  <a:srgbClr val="FF0000"/>
                </a:solidFill>
              </a:rPr>
              <a:t>aferrarse del poder del imperio romano</a:t>
            </a:r>
            <a:r>
              <a:rPr lang="es-ES" sz="4800" b="1" dirty="0">
                <a:solidFill>
                  <a:srgbClr val="002060"/>
                </a:solidFill>
              </a:rPr>
              <a:t> para adelantar su obra.</a:t>
            </a:r>
          </a:p>
          <a:p>
            <a:pPr marL="685800" indent="-685800">
              <a:buClr>
                <a:srgbClr val="FF0000"/>
              </a:buClr>
              <a:buFont typeface="Wingdings" panose="05000000000000000000" pitchFamily="2" charset="2"/>
              <a:buChar char="Ø"/>
            </a:pPr>
            <a:r>
              <a:rPr lang="es-ES" sz="4800" b="1" dirty="0" smtClean="0">
                <a:solidFill>
                  <a:srgbClr val="002060"/>
                </a:solidFill>
              </a:rPr>
              <a:t>Reprendió </a:t>
            </a:r>
            <a:r>
              <a:rPr lang="es-ES" sz="4800" b="1" dirty="0">
                <a:solidFill>
                  <a:srgbClr val="002060"/>
                </a:solidFill>
              </a:rPr>
              <a:t>a </a:t>
            </a:r>
            <a:r>
              <a:rPr lang="es-ES" sz="4800" b="1" dirty="0">
                <a:solidFill>
                  <a:srgbClr val="FF0000"/>
                </a:solidFill>
              </a:rPr>
              <a:t>Santiago y a Juan </a:t>
            </a:r>
            <a:r>
              <a:rPr lang="es-ES" sz="4800" b="1" dirty="0">
                <a:solidFill>
                  <a:srgbClr val="002060"/>
                </a:solidFill>
              </a:rPr>
              <a:t>cuando querían destruir a las aldeas samaritanas que no permitieron que Jesús pasara por ellas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41744455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822981"/>
            <a:ext cx="11591764"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002060"/>
                </a:solidFill>
              </a:rPr>
              <a:t>Rehusó </a:t>
            </a:r>
            <a:r>
              <a:rPr lang="es-ES" sz="6000" b="1" dirty="0">
                <a:solidFill>
                  <a:srgbClr val="002060"/>
                </a:solidFill>
              </a:rPr>
              <a:t>ser coronado rey después de </a:t>
            </a:r>
            <a:r>
              <a:rPr lang="es-ES" sz="6000" b="1" dirty="0">
                <a:solidFill>
                  <a:srgbClr val="FF0000"/>
                </a:solidFill>
              </a:rPr>
              <a:t>alimentar a los 5,000</a:t>
            </a:r>
            <a:r>
              <a:rPr lang="es-ES" sz="6000" b="1" dirty="0">
                <a:solidFill>
                  <a:srgbClr val="002060"/>
                </a:solidFill>
              </a:rPr>
              <a:t>.</a:t>
            </a:r>
          </a:p>
          <a:p>
            <a:pPr marL="685800" indent="-685800">
              <a:buClr>
                <a:srgbClr val="FF0000"/>
              </a:buClr>
              <a:buFont typeface="Wingdings" panose="05000000000000000000" pitchFamily="2" charset="2"/>
              <a:buChar char="Ø"/>
            </a:pPr>
            <a:r>
              <a:rPr lang="es-ES" sz="6000" b="1" dirty="0" smtClean="0">
                <a:solidFill>
                  <a:srgbClr val="FF0000"/>
                </a:solidFill>
              </a:rPr>
              <a:t>Reprendió </a:t>
            </a:r>
            <a:r>
              <a:rPr lang="es-ES" sz="6000" b="1" dirty="0">
                <a:solidFill>
                  <a:srgbClr val="FF0000"/>
                </a:solidFill>
              </a:rPr>
              <a:t>severamente a Pedro </a:t>
            </a:r>
            <a:r>
              <a:rPr lang="es-ES" sz="6000" b="1" dirty="0">
                <a:solidFill>
                  <a:srgbClr val="002060"/>
                </a:solidFill>
              </a:rPr>
              <a:t>cuando usó su espada para </a:t>
            </a:r>
            <a:r>
              <a:rPr lang="es-ES" sz="6000" b="1" dirty="0" smtClean="0">
                <a:solidFill>
                  <a:srgbClr val="002060"/>
                </a:solidFill>
              </a:rPr>
              <a:t>defenderlo.</a:t>
            </a:r>
            <a:endParaRPr lang="es-ES" sz="6000" b="1" dirty="0">
              <a:solidFill>
                <a:srgbClr val="002060"/>
              </a:solidFill>
            </a:endParaRPr>
          </a:p>
        </p:txBody>
      </p:sp>
    </p:spTree>
    <p:extLst>
      <p:ext uri="{BB962C8B-B14F-4D97-AF65-F5344CB8AC3E}">
        <p14:creationId xmlns:p14="http://schemas.microsoft.com/office/powerpoint/2010/main" val="2038617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333685"/>
            <a:ext cx="11297264"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Preguntado por los fariseos, cuándo había de venir el </a:t>
            </a:r>
            <a:r>
              <a:rPr lang="es-ES" sz="4800" b="1" dirty="0">
                <a:solidFill>
                  <a:srgbClr val="FFFF00"/>
                </a:solidFill>
              </a:rPr>
              <a:t>reino de Dios</a:t>
            </a:r>
            <a:r>
              <a:rPr lang="es-ES" sz="4800" b="1" dirty="0">
                <a:solidFill>
                  <a:schemeClr val="bg1"/>
                </a:solidFill>
              </a:rPr>
              <a:t>, les respondió y dijo: El reino de Dios no vendrá con </a:t>
            </a:r>
            <a:r>
              <a:rPr lang="es-ES" sz="4800" b="1" dirty="0">
                <a:solidFill>
                  <a:srgbClr val="FFFF00"/>
                </a:solidFill>
              </a:rPr>
              <a:t>advertencia</a:t>
            </a:r>
            <a:r>
              <a:rPr lang="es-ES" sz="4800" b="1" dirty="0">
                <a:solidFill>
                  <a:schemeClr val="bg1"/>
                </a:solidFill>
              </a:rPr>
              <a:t> [</a:t>
            </a:r>
            <a:r>
              <a:rPr lang="es-ES" sz="4800" b="1" dirty="0">
                <a:solidFill>
                  <a:srgbClr val="FFFF00"/>
                </a:solidFill>
              </a:rPr>
              <a:t>exhibición externa de poder</a:t>
            </a:r>
            <a:r>
              <a:rPr lang="es-ES" sz="4800" b="1" dirty="0">
                <a:solidFill>
                  <a:schemeClr val="bg1"/>
                </a:solidFill>
              </a:rPr>
              <a:t>], </a:t>
            </a:r>
            <a:r>
              <a:rPr lang="es-ES" sz="4800" b="1" dirty="0">
                <a:solidFill>
                  <a:srgbClr val="FF0000"/>
                </a:solidFill>
              </a:rPr>
              <a:t>21</a:t>
            </a:r>
            <a:r>
              <a:rPr lang="es-ES" sz="4800" b="1" dirty="0">
                <a:solidFill>
                  <a:schemeClr val="bg1"/>
                </a:solidFill>
              </a:rPr>
              <a:t> ni dirán: Helo aquí, o helo allí; porque he aquí el reino de Dios </a:t>
            </a:r>
            <a:r>
              <a:rPr lang="es-ES" sz="4800" b="1" dirty="0">
                <a:solidFill>
                  <a:srgbClr val="FFFF00"/>
                </a:solidFill>
              </a:rPr>
              <a:t>está en vosotros</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Lucas 17:20-21: </a:t>
            </a:r>
            <a:r>
              <a:rPr lang="es-ES" sz="3600" b="1" dirty="0">
                <a:latin typeface="Arial Black" panose="020B0A04020102020204" pitchFamily="34" charset="0"/>
              </a:rPr>
              <a:t>Jesús no vino a este mundo para tomar las riendas del poder civil sino para implantar los principios de su reino espiritual en el corazón:</a:t>
            </a:r>
          </a:p>
        </p:txBody>
      </p:sp>
    </p:spTree>
    <p:extLst>
      <p:ext uri="{BB962C8B-B14F-4D97-AF65-F5344CB8AC3E}">
        <p14:creationId xmlns:p14="http://schemas.microsoft.com/office/powerpoint/2010/main" val="1270486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532810"/>
            <a:ext cx="11297264" cy="5016758"/>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El reino de Dios viene sin manifestación exterior. El Evangelio de la gracia de Dios, con su espíritu de abnegación, no puede nunca estar en armonía con el espíritu del mundo. Los dos principios son antagónicos. “Más el hombre animal no percibe las cosas que son del Espíritu de Dios, porque le son locura: y no las puede entender, porque se han de examinar espiritualmente.”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Elena White nos dio un análisis profundo de estos versículos:</a:t>
            </a:r>
          </a:p>
        </p:txBody>
      </p:sp>
    </p:spTree>
    <p:extLst>
      <p:ext uri="{BB962C8B-B14F-4D97-AF65-F5344CB8AC3E}">
        <p14:creationId xmlns:p14="http://schemas.microsoft.com/office/powerpoint/2010/main" val="7592294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352940"/>
            <a:ext cx="11297264" cy="5632311"/>
          </a:xfrm>
          <a:prstGeom prst="rect">
            <a:avLst/>
          </a:prstGeom>
          <a:noFill/>
        </p:spPr>
        <p:txBody>
          <a:bodyPr wrap="square" rtlCol="0">
            <a:spAutoFit/>
          </a:bodyPr>
          <a:lstStyle/>
          <a:p>
            <a:r>
              <a:rPr lang="es-ES" sz="4000" b="1" dirty="0">
                <a:solidFill>
                  <a:schemeClr val="bg1"/>
                </a:solidFill>
              </a:rPr>
              <a:t>Pero hoy hay en el mundo religioso multitudes que creen estar trabajando para el establecimiento del reino de Cristo como dominio </a:t>
            </a:r>
            <a:r>
              <a:rPr lang="es-ES" sz="4000" b="1" dirty="0">
                <a:solidFill>
                  <a:srgbClr val="FFFF00"/>
                </a:solidFill>
              </a:rPr>
              <a:t>temporal y terrenal</a:t>
            </a:r>
            <a:r>
              <a:rPr lang="es-ES" sz="4000" b="1" dirty="0">
                <a:solidFill>
                  <a:schemeClr val="bg1"/>
                </a:solidFill>
              </a:rPr>
              <a:t>. Desean hacer de nuestro Señor el Rey de los </a:t>
            </a:r>
            <a:r>
              <a:rPr lang="es-ES" sz="4000" b="1" dirty="0">
                <a:solidFill>
                  <a:srgbClr val="FFFF00"/>
                </a:solidFill>
              </a:rPr>
              <a:t>reinos de este mundo</a:t>
            </a:r>
            <a:r>
              <a:rPr lang="es-ES" sz="4000" b="1" dirty="0">
                <a:solidFill>
                  <a:schemeClr val="bg1"/>
                </a:solidFill>
              </a:rPr>
              <a:t>, el gobernante de sus tribunales y campamentos, de sus asambleas legislativas, sus palacios y plazas. Esperan que reine por medio de </a:t>
            </a:r>
            <a:r>
              <a:rPr lang="es-ES" sz="4000" b="1" dirty="0">
                <a:solidFill>
                  <a:srgbClr val="FFFF00"/>
                </a:solidFill>
              </a:rPr>
              <a:t>promulgaciones legales</a:t>
            </a:r>
            <a:r>
              <a:rPr lang="es-ES" sz="4000" b="1" dirty="0">
                <a:solidFill>
                  <a:schemeClr val="bg1"/>
                </a:solidFill>
              </a:rPr>
              <a:t>, impuestas por autoridad humana. </a:t>
            </a:r>
          </a:p>
        </p:txBody>
      </p:sp>
    </p:spTree>
    <p:extLst>
      <p:ext uri="{BB962C8B-B14F-4D97-AF65-F5344CB8AC3E}">
        <p14:creationId xmlns:p14="http://schemas.microsoft.com/office/powerpoint/2010/main" val="424816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352940"/>
            <a:ext cx="11297264" cy="6247864"/>
          </a:xfrm>
          <a:prstGeom prst="rect">
            <a:avLst/>
          </a:prstGeom>
          <a:noFill/>
        </p:spPr>
        <p:txBody>
          <a:bodyPr wrap="square" rtlCol="0">
            <a:spAutoFit/>
          </a:bodyPr>
          <a:lstStyle/>
          <a:p>
            <a:r>
              <a:rPr lang="es-ES" sz="4000" b="1" dirty="0" smtClean="0">
                <a:solidFill>
                  <a:schemeClr val="bg1"/>
                </a:solidFill>
              </a:rPr>
              <a:t>Como </a:t>
            </a:r>
            <a:r>
              <a:rPr lang="es-ES" sz="4000" b="1" dirty="0">
                <a:solidFill>
                  <a:schemeClr val="bg1"/>
                </a:solidFill>
              </a:rPr>
              <a:t>Cristo no está aquí </a:t>
            </a:r>
            <a:r>
              <a:rPr lang="es-ES" sz="4000" b="1" dirty="0" smtClean="0">
                <a:solidFill>
                  <a:schemeClr val="bg1"/>
                </a:solidFill>
              </a:rPr>
              <a:t>en persona</a:t>
            </a:r>
            <a:r>
              <a:rPr lang="es-ES" sz="4000" b="1" dirty="0">
                <a:solidFill>
                  <a:schemeClr val="bg1"/>
                </a:solidFill>
              </a:rPr>
              <a:t>, ellos mismos quieren obrar en su lugar ejecutando las </a:t>
            </a:r>
            <a:r>
              <a:rPr lang="es-ES" sz="4000" b="1" dirty="0">
                <a:solidFill>
                  <a:srgbClr val="FFFF00"/>
                </a:solidFill>
              </a:rPr>
              <a:t>leyes de su reino</a:t>
            </a:r>
            <a:r>
              <a:rPr lang="es-ES" sz="4000" b="1" dirty="0">
                <a:solidFill>
                  <a:schemeClr val="bg1"/>
                </a:solidFill>
              </a:rPr>
              <a:t>. El establecimiento de un reino tal es lo que los judíos deseaban en los días de Cristo. Habrían recibido a Jesús si él hubiese estado dispuesto a establecer un </a:t>
            </a:r>
            <a:r>
              <a:rPr lang="es-ES" sz="4000" b="1" dirty="0">
                <a:solidFill>
                  <a:srgbClr val="FFFF00"/>
                </a:solidFill>
              </a:rPr>
              <a:t>dominio temporal</a:t>
            </a:r>
            <a:r>
              <a:rPr lang="es-ES" sz="4000" b="1" dirty="0">
                <a:solidFill>
                  <a:schemeClr val="bg1"/>
                </a:solidFill>
              </a:rPr>
              <a:t>, a imponer lo que consideraban como leyes de Dios, y hacerlos los expositores de su voluntad y los agentes de su autoridad. Pero él dijo: “Mi reino no es de este mundo</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7639503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352940"/>
            <a:ext cx="11297264" cy="6247864"/>
          </a:xfrm>
          <a:prstGeom prst="rect">
            <a:avLst/>
          </a:prstGeom>
          <a:noFill/>
        </p:spPr>
        <p:txBody>
          <a:bodyPr wrap="square" rtlCol="0">
            <a:spAutoFit/>
          </a:bodyPr>
          <a:lstStyle/>
          <a:p>
            <a:r>
              <a:rPr lang="es-ES" sz="4000" b="1" dirty="0" smtClean="0">
                <a:solidFill>
                  <a:schemeClr val="bg1"/>
                </a:solidFill>
              </a:rPr>
              <a:t>No </a:t>
            </a:r>
            <a:r>
              <a:rPr lang="es-ES" sz="4000" b="1" dirty="0">
                <a:solidFill>
                  <a:schemeClr val="bg1"/>
                </a:solidFill>
              </a:rPr>
              <a:t>quiso aceptar el trono terrenal. El gobierno bajo el cual Jesús vivía era corrompido y opresivo; por todos lados había abusos clamorosos: extorsión, intolerancia y crueldad insultante. Sin embargo, el Salvador no intentó hacer </a:t>
            </a:r>
            <a:r>
              <a:rPr lang="es-ES" sz="4000" b="1" dirty="0">
                <a:solidFill>
                  <a:srgbClr val="FFFF00"/>
                </a:solidFill>
              </a:rPr>
              <a:t>reformas civiles</a:t>
            </a:r>
            <a:r>
              <a:rPr lang="es-ES" sz="4000" b="1" dirty="0">
                <a:solidFill>
                  <a:schemeClr val="bg1"/>
                </a:solidFill>
              </a:rPr>
              <a:t>, no atacó los abusos nacionales ni condenó a los enemigos nacionales. No intervino en la autoridad ni en la administración de los que estaban en el poder. El que era nuestro ejemplo se mantuvo </a:t>
            </a:r>
            <a:r>
              <a:rPr lang="es-ES" sz="4000" b="1" dirty="0">
                <a:solidFill>
                  <a:srgbClr val="FFFF00"/>
                </a:solidFill>
              </a:rPr>
              <a:t>alejado de los gobiernos terrenales</a:t>
            </a:r>
            <a:r>
              <a:rPr lang="es-ES" sz="4000" b="1" dirty="0">
                <a:solidFill>
                  <a:schemeClr val="bg1"/>
                </a:solidFill>
              </a:rPr>
              <a:t>. </a:t>
            </a:r>
          </a:p>
        </p:txBody>
      </p:sp>
    </p:spTree>
    <p:extLst>
      <p:ext uri="{BB962C8B-B14F-4D97-AF65-F5344CB8AC3E}">
        <p14:creationId xmlns:p14="http://schemas.microsoft.com/office/powerpoint/2010/main" val="3232708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524" y="117693"/>
            <a:ext cx="11297264" cy="6740307"/>
          </a:xfrm>
          <a:prstGeom prst="rect">
            <a:avLst/>
          </a:prstGeom>
          <a:noFill/>
        </p:spPr>
        <p:txBody>
          <a:bodyPr wrap="square" rtlCol="0">
            <a:spAutoFit/>
          </a:bodyPr>
          <a:lstStyle/>
          <a:p>
            <a:r>
              <a:rPr lang="es-ES" sz="5400" b="1" dirty="0" smtClean="0">
                <a:solidFill>
                  <a:schemeClr val="bg1"/>
                </a:solidFill>
              </a:rPr>
              <a:t>No </a:t>
            </a:r>
            <a:r>
              <a:rPr lang="es-ES" sz="5400" b="1" dirty="0">
                <a:solidFill>
                  <a:schemeClr val="bg1"/>
                </a:solidFill>
              </a:rPr>
              <a:t>porque fuese indiferente a los males de los hombres, sino porque el remedio no consistía en medidas simplemente humanas y externas. Para ser eficiente, la cura debía alcanzar a los hombres </a:t>
            </a:r>
            <a:r>
              <a:rPr lang="es-ES" sz="5400" b="1" dirty="0" smtClean="0">
                <a:solidFill>
                  <a:schemeClr val="bg1"/>
                </a:solidFill>
              </a:rPr>
              <a:t>individualmente</a:t>
            </a:r>
            <a:r>
              <a:rPr lang="es-ES" sz="5400" b="1" dirty="0">
                <a:solidFill>
                  <a:schemeClr val="bg1"/>
                </a:solidFill>
              </a:rPr>
              <a:t>, y debía regenerar el corazón.”</a:t>
            </a:r>
          </a:p>
        </p:txBody>
      </p:sp>
    </p:spTree>
    <p:extLst>
      <p:ext uri="{BB962C8B-B14F-4D97-AF65-F5344CB8AC3E}">
        <p14:creationId xmlns:p14="http://schemas.microsoft.com/office/powerpoint/2010/main" val="1008418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368502"/>
            <a:ext cx="1086188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Así es que Cristo, el cordero de Dios reconoció la existencia de </a:t>
            </a:r>
            <a:r>
              <a:rPr lang="es-ES" sz="4400" b="1" dirty="0">
                <a:solidFill>
                  <a:srgbClr val="FF0000"/>
                </a:solidFill>
              </a:rPr>
              <a:t>dos reinos, separados </a:t>
            </a:r>
            <a:r>
              <a:rPr lang="es-ES" sz="4400" b="1" dirty="0">
                <a:solidFill>
                  <a:srgbClr val="002060"/>
                </a:solidFill>
              </a:rPr>
              <a:t>uno del otro. Los </a:t>
            </a:r>
            <a:r>
              <a:rPr lang="es-ES" sz="4400" b="1" dirty="0">
                <a:solidFill>
                  <a:srgbClr val="FF0000"/>
                </a:solidFill>
              </a:rPr>
              <a:t>dos cuernos </a:t>
            </a:r>
            <a:r>
              <a:rPr lang="es-ES" sz="4400" b="1" dirty="0">
                <a:solidFill>
                  <a:srgbClr val="002060"/>
                </a:solidFill>
              </a:rPr>
              <a:t>como de cordero, pues, representan </a:t>
            </a:r>
            <a:r>
              <a:rPr lang="es-ES" sz="4400" b="1" dirty="0">
                <a:solidFill>
                  <a:srgbClr val="FF0000"/>
                </a:solidFill>
              </a:rPr>
              <a:t>dos reinos en una sola nación</a:t>
            </a:r>
            <a:r>
              <a:rPr lang="es-ES" sz="4400" b="1" dirty="0">
                <a:solidFill>
                  <a:srgbClr val="002060"/>
                </a:solidFill>
              </a:rPr>
              <a:t>. Usted se preguntará: ¿Acaso en los Estados Unidos existen dos reinos en una sola nación? ¿Qué enseñaron los fundadores de la patria en cuanto a la relación entre la iglesia y el estado?</a:t>
            </a:r>
          </a:p>
        </p:txBody>
      </p:sp>
    </p:spTree>
    <p:extLst>
      <p:ext uri="{BB962C8B-B14F-4D97-AF65-F5344CB8AC3E}">
        <p14:creationId xmlns:p14="http://schemas.microsoft.com/office/powerpoint/2010/main" val="248830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5975" y="368502"/>
            <a:ext cx="11380252"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En el libro de Apocalipsis es común que el </a:t>
            </a:r>
            <a:r>
              <a:rPr lang="es-ES" sz="4400" b="1" dirty="0">
                <a:solidFill>
                  <a:srgbClr val="FF0000"/>
                </a:solidFill>
              </a:rPr>
              <a:t>versículo introductorio </a:t>
            </a:r>
            <a:r>
              <a:rPr lang="es-ES" sz="4400" b="1" dirty="0">
                <a:solidFill>
                  <a:srgbClr val="002060"/>
                </a:solidFill>
              </a:rPr>
              <a:t>de una serie (las iglesias, los sellos y las trompetas) resuma el </a:t>
            </a:r>
            <a:r>
              <a:rPr lang="es-ES" sz="4400" b="1" dirty="0">
                <a:solidFill>
                  <a:srgbClr val="FF0000"/>
                </a:solidFill>
              </a:rPr>
              <a:t>punto de comienzo</a:t>
            </a:r>
            <a:r>
              <a:rPr lang="es-ES" sz="4400" b="1" dirty="0">
                <a:solidFill>
                  <a:srgbClr val="002060"/>
                </a:solidFill>
              </a:rPr>
              <a:t> y el </a:t>
            </a:r>
            <a:r>
              <a:rPr lang="es-ES" sz="4400" b="1" dirty="0">
                <a:solidFill>
                  <a:srgbClr val="FF0000"/>
                </a:solidFill>
              </a:rPr>
              <a:t>punto del final </a:t>
            </a:r>
            <a:r>
              <a:rPr lang="es-ES" sz="4400" b="1" dirty="0">
                <a:solidFill>
                  <a:srgbClr val="002060"/>
                </a:solidFill>
              </a:rPr>
              <a:t>de la serie. Esto significa que en Apocalipsis 13:11 la bestia que sale de la tierra al principio de su carrera manifestará el </a:t>
            </a:r>
            <a:r>
              <a:rPr lang="es-ES" sz="4400" b="1" dirty="0">
                <a:solidFill>
                  <a:srgbClr val="FF0000"/>
                </a:solidFill>
              </a:rPr>
              <a:t>espíritu de los dos cuernos </a:t>
            </a:r>
            <a:r>
              <a:rPr lang="es-ES" sz="4400" b="1" dirty="0">
                <a:solidFill>
                  <a:srgbClr val="002060"/>
                </a:solidFill>
              </a:rPr>
              <a:t>como de cordero, pero al final, mientras aún tiene los dos cuernos, </a:t>
            </a:r>
            <a:r>
              <a:rPr lang="es-ES" sz="4400" b="1" dirty="0">
                <a:solidFill>
                  <a:srgbClr val="FF0000"/>
                </a:solidFill>
              </a:rPr>
              <a:t>hablará como dragón</a:t>
            </a:r>
            <a:r>
              <a:rPr lang="es-ES" sz="4400" b="1" dirty="0">
                <a:solidFill>
                  <a:srgbClr val="002060"/>
                </a:solidFill>
              </a:rPr>
              <a:t>.</a:t>
            </a:r>
          </a:p>
        </p:txBody>
      </p:sp>
    </p:spTree>
    <p:extLst>
      <p:ext uri="{BB962C8B-B14F-4D97-AF65-F5344CB8AC3E}">
        <p14:creationId xmlns:p14="http://schemas.microsoft.com/office/powerpoint/2010/main" val="160558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117693"/>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“Fue </a:t>
            </a:r>
            <a:r>
              <a:rPr lang="es-ES" sz="4800" b="1" dirty="0">
                <a:solidFill>
                  <a:srgbClr val="002060"/>
                </a:solidFill>
              </a:rPr>
              <a:t>el presidente </a:t>
            </a:r>
            <a:r>
              <a:rPr lang="es-ES" sz="4800" b="1" dirty="0">
                <a:solidFill>
                  <a:srgbClr val="FF0000"/>
                </a:solidFill>
              </a:rPr>
              <a:t>Thomas Jefferson </a:t>
            </a:r>
            <a:r>
              <a:rPr lang="es-ES" sz="4800" b="1" dirty="0">
                <a:solidFill>
                  <a:srgbClr val="002060"/>
                </a:solidFill>
              </a:rPr>
              <a:t>quien dijo en una muy citada carta de 1802 que la cláusula de establecimiento debía representar un “</a:t>
            </a:r>
            <a:r>
              <a:rPr lang="es-ES" sz="4800" b="1" u="sng" dirty="0">
                <a:solidFill>
                  <a:srgbClr val="002060"/>
                </a:solidFill>
              </a:rPr>
              <a:t>muro de separación</a:t>
            </a:r>
            <a:r>
              <a:rPr lang="es-ES" sz="4800" b="1" dirty="0">
                <a:solidFill>
                  <a:srgbClr val="002060"/>
                </a:solidFill>
              </a:rPr>
              <a:t>” </a:t>
            </a:r>
            <a:r>
              <a:rPr lang="es-ES" sz="4800" b="1" dirty="0">
                <a:solidFill>
                  <a:srgbClr val="FF0000"/>
                </a:solidFill>
              </a:rPr>
              <a:t>entre la Iglesia y el Estado</a:t>
            </a:r>
            <a:r>
              <a:rPr lang="es-ES" sz="4800" b="1" dirty="0">
                <a:solidFill>
                  <a:srgbClr val="002060"/>
                </a:solidFill>
              </a:rPr>
              <a:t>. La disposición impide que el Gobierno establezca una religión estatal y le prohíbe favorecer una fe sobre otra</a:t>
            </a:r>
            <a:r>
              <a:rPr lang="es-ES" sz="4800" b="1" dirty="0" smtClean="0">
                <a:solidFill>
                  <a:srgbClr val="002060"/>
                </a:solidFill>
              </a:rPr>
              <a:t>.” </a:t>
            </a:r>
            <a:r>
              <a:rPr lang="es-ES" sz="4400" b="1" i="1" dirty="0" smtClean="0">
                <a:solidFill>
                  <a:srgbClr val="AC0C45"/>
                </a:solidFill>
              </a:rPr>
              <a:t>euronews.com, jun 2022</a:t>
            </a:r>
            <a:endParaRPr lang="es-ES" sz="4400" b="1" i="1" dirty="0">
              <a:solidFill>
                <a:srgbClr val="AC0C45"/>
              </a:solidFill>
            </a:endParaRPr>
          </a:p>
        </p:txBody>
      </p:sp>
    </p:spTree>
    <p:extLst>
      <p:ext uri="{BB962C8B-B14F-4D97-AF65-F5344CB8AC3E}">
        <p14:creationId xmlns:p14="http://schemas.microsoft.com/office/powerpoint/2010/main" val="2259462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117693"/>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“La </a:t>
            </a:r>
            <a:r>
              <a:rPr lang="es-ES" sz="4800" b="1" dirty="0">
                <a:solidFill>
                  <a:srgbClr val="002060"/>
                </a:solidFill>
              </a:rPr>
              <a:t>Corte Suprema de Estados Unidos, de mayoría conservadora, ha ido </a:t>
            </a:r>
            <a:r>
              <a:rPr lang="es-ES" sz="4800" b="1" dirty="0">
                <a:solidFill>
                  <a:srgbClr val="FF0000"/>
                </a:solidFill>
              </a:rPr>
              <a:t>erosionando el muro que separa </a:t>
            </a:r>
            <a:r>
              <a:rPr lang="es-ES" sz="4800" b="1" dirty="0">
                <a:solidFill>
                  <a:srgbClr val="002060"/>
                </a:solidFill>
              </a:rPr>
              <a:t>a la Iglesia del Estado en una serie de nuevas sentencias, que han ido minando las tradiciones jurídicas estadounidenses destinadas a impedir que los funcionarios del Gobierno promuevan una fe determinada</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0898773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117693"/>
            <a:ext cx="11357141"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En tres decisiones en las últimas ocho semanas, el tribunal ha fallado en contra de funcionarios del Gobierno cuyas políticas y acciones se tomaron para evitar violar la prohibición de la Primera Enmienda de la Constitución de Estados Unidos sobre el respaldo gubernamental a una religión, conocida como la ‘cláusula de establecimiento’.</a:t>
            </a:r>
            <a:endParaRPr lang="es-ES" sz="4400" b="1" i="1" dirty="0">
              <a:solidFill>
                <a:srgbClr val="AC0C45"/>
              </a:solidFill>
            </a:endParaRPr>
          </a:p>
        </p:txBody>
      </p:sp>
    </p:spTree>
    <p:extLst>
      <p:ext uri="{BB962C8B-B14F-4D97-AF65-F5344CB8AC3E}">
        <p14:creationId xmlns:p14="http://schemas.microsoft.com/office/powerpoint/2010/main" val="502868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1143" y="460835"/>
            <a:ext cx="1135714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tribunal respaldó el </a:t>
            </a:r>
            <a:r>
              <a:rPr lang="es-ES" sz="4800" b="1" dirty="0" smtClean="0">
                <a:solidFill>
                  <a:srgbClr val="002060"/>
                </a:solidFill>
              </a:rPr>
              <a:t>lunes [27 jun 2022] </a:t>
            </a:r>
            <a:r>
              <a:rPr lang="es-ES" sz="4800" b="1" dirty="0">
                <a:solidFill>
                  <a:srgbClr val="002060"/>
                </a:solidFill>
              </a:rPr>
              <a:t>a un entrenador de fútbol americano de una secundaria pública del estado de Washington, que había sido suspendido por un distrito escolar local por negarse a dejar de dirigir oraciones cristianas con los jugadores en el campo después de los partidos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5792774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1143" y="765512"/>
            <a:ext cx="11357141" cy="594008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El </a:t>
            </a:r>
            <a:r>
              <a:rPr lang="es-ES" sz="4800" b="1" dirty="0">
                <a:solidFill>
                  <a:srgbClr val="002060"/>
                </a:solidFill>
              </a:rPr>
              <a:t>21 de </a:t>
            </a:r>
            <a:r>
              <a:rPr lang="es-ES" sz="4800" b="1" dirty="0" smtClean="0">
                <a:solidFill>
                  <a:srgbClr val="002060"/>
                </a:solidFill>
              </a:rPr>
              <a:t>junio 2022, </a:t>
            </a:r>
            <a:r>
              <a:rPr lang="es-ES" sz="4800" b="1" dirty="0">
                <a:solidFill>
                  <a:srgbClr val="002060"/>
                </a:solidFill>
              </a:rPr>
              <a:t>respaldó el pago con dinero de los contribuyentes para que los estudiantes asistan a escuelas religiosas en el marco de un programa de ayuda a la matrícula de Maine en zonas rurales, que carecen de escuelas secundarias públicas cercanas.</a:t>
            </a:r>
          </a:p>
          <a:p>
            <a:pPr>
              <a:buClr>
                <a:srgbClr val="FF0000"/>
              </a:buClr>
            </a:pPr>
            <a:endParaRPr lang="es-ES" sz="4400" b="1" i="1" dirty="0">
              <a:solidFill>
                <a:srgbClr val="AC0C45"/>
              </a:solidFill>
            </a:endParaRPr>
          </a:p>
        </p:txBody>
      </p:sp>
    </p:spTree>
    <p:extLst>
      <p:ext uri="{BB962C8B-B14F-4D97-AF65-F5344CB8AC3E}">
        <p14:creationId xmlns:p14="http://schemas.microsoft.com/office/powerpoint/2010/main" val="11266648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68502"/>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El </a:t>
            </a:r>
            <a:r>
              <a:rPr lang="es-ES" sz="4400" b="1" dirty="0">
                <a:solidFill>
                  <a:srgbClr val="002060"/>
                </a:solidFill>
              </a:rPr>
              <a:t>2 de mayo, falló a favor de un grupo cristiano que pretendía ondear una bandera con una cruz en el ayuntamiento de Boston, en el marco de un programa destinado a promover la diversidad y la tolerancia entre las distintas comunidades de la ciudad.</a:t>
            </a:r>
          </a:p>
          <a:p>
            <a:pPr>
              <a:buClr>
                <a:srgbClr val="FF0000"/>
              </a:buClr>
            </a:pPr>
            <a:r>
              <a:rPr lang="es-ES" sz="4400" b="1" dirty="0" smtClean="0">
                <a:solidFill>
                  <a:srgbClr val="002060"/>
                </a:solidFill>
              </a:rPr>
              <a:t>Los </a:t>
            </a:r>
            <a:r>
              <a:rPr lang="es-ES" sz="4400" b="1" dirty="0">
                <a:solidFill>
                  <a:srgbClr val="002060"/>
                </a:solidFill>
              </a:rPr>
              <a:t>jueces conservadores del tribunal, que tienen una mayoría de 6 a 3, han adoptado en particular una posición favorable a los derechos religiosos</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7935509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49707" y="368502"/>
            <a:ext cx="1182001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El </a:t>
            </a:r>
            <a:r>
              <a:rPr lang="es-ES" sz="4400" b="1" dirty="0">
                <a:solidFill>
                  <a:srgbClr val="002060"/>
                </a:solidFill>
              </a:rPr>
              <a:t>profesor de la Facultad de Derecho de </a:t>
            </a:r>
            <a:r>
              <a:rPr lang="es-ES" sz="4400" b="1" dirty="0" err="1">
                <a:solidFill>
                  <a:srgbClr val="002060"/>
                </a:solidFill>
              </a:rPr>
              <a:t>Cornell</a:t>
            </a:r>
            <a:r>
              <a:rPr lang="es-ES" sz="4400" b="1" dirty="0">
                <a:solidFill>
                  <a:srgbClr val="002060"/>
                </a:solidFill>
              </a:rPr>
              <a:t>, Michael </a:t>
            </a:r>
            <a:r>
              <a:rPr lang="es-ES" sz="4400" b="1" dirty="0" err="1">
                <a:solidFill>
                  <a:srgbClr val="002060"/>
                </a:solidFill>
              </a:rPr>
              <a:t>Dorf</a:t>
            </a:r>
            <a:r>
              <a:rPr lang="es-ES" sz="4400" b="1" dirty="0">
                <a:solidFill>
                  <a:srgbClr val="002060"/>
                </a:solidFill>
              </a:rPr>
              <a:t>, dijo que la mayoría del tribunal parece escéptica respecto a la toma de decisiones del Gobierno basadas en el secularismo</a:t>
            </a:r>
            <a:r>
              <a:rPr lang="es-ES" sz="4400" b="1" dirty="0" smtClean="0">
                <a:solidFill>
                  <a:srgbClr val="002060"/>
                </a:solidFill>
              </a:rPr>
              <a:t>. “</a:t>
            </a:r>
            <a:r>
              <a:rPr lang="es-ES" sz="4400" b="1" dirty="0">
                <a:solidFill>
                  <a:srgbClr val="002060"/>
                </a:solidFill>
              </a:rPr>
              <a:t>Consideran que el laicismo, que durante siglos ha sido el entendimiento del mundo liberal de lo que significa ser neutral, es en sí mismo una forma de discriminación contra la religión”, dijo </a:t>
            </a:r>
            <a:r>
              <a:rPr lang="es-ES" sz="4400" b="1" dirty="0" err="1">
                <a:solidFill>
                  <a:srgbClr val="002060"/>
                </a:solidFill>
              </a:rPr>
              <a:t>Dorf</a:t>
            </a:r>
            <a:r>
              <a:rPr lang="es-ES" sz="4400" b="1" dirty="0">
                <a:solidFill>
                  <a:srgbClr val="002060"/>
                </a:solidFill>
              </a:rPr>
              <a:t> sobre los jueces conservadores</a:t>
            </a:r>
            <a:r>
              <a:rPr lang="es-ES" sz="4400" b="1" dirty="0" smtClean="0">
                <a:solidFill>
                  <a:srgbClr val="002060"/>
                </a:solidFill>
              </a:rPr>
              <a:t>.”</a:t>
            </a:r>
            <a:r>
              <a:rPr lang="es-ES" sz="4000" b="1" i="1" dirty="0">
                <a:solidFill>
                  <a:srgbClr val="AC0C45"/>
                </a:solidFill>
              </a:rPr>
              <a:t> </a:t>
            </a:r>
            <a:r>
              <a:rPr lang="es-ES" sz="3200" b="1" i="1" dirty="0">
                <a:solidFill>
                  <a:srgbClr val="AC0C45"/>
                </a:solidFill>
              </a:rPr>
              <a:t>euronews.com, jun </a:t>
            </a:r>
            <a:r>
              <a:rPr lang="es-ES" sz="3200" b="1" i="1" dirty="0" smtClean="0">
                <a:solidFill>
                  <a:srgbClr val="AC0C45"/>
                </a:solidFill>
              </a:rPr>
              <a:t>2022</a:t>
            </a:r>
            <a:endParaRPr lang="es-ES" sz="3200" b="1" i="1" dirty="0">
              <a:solidFill>
                <a:srgbClr val="AC0C45"/>
              </a:solidFill>
            </a:endParaRPr>
          </a:p>
        </p:txBody>
      </p:sp>
    </p:spTree>
    <p:extLst>
      <p:ext uri="{BB962C8B-B14F-4D97-AF65-F5344CB8AC3E}">
        <p14:creationId xmlns:p14="http://schemas.microsoft.com/office/powerpoint/2010/main" val="3984544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41921" y="471017"/>
            <a:ext cx="5483049" cy="5909310"/>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¿Crees que Cristo abogó por una separación de estado e iglesia porque su reino no es de este mundo?</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Lo extraordinario de esta bestia es su carácter </a:t>
            </a:r>
            <a:r>
              <a:rPr lang="es-ES" sz="5400" b="1" dirty="0">
                <a:solidFill>
                  <a:srgbClr val="FF0000"/>
                </a:solidFill>
              </a:rPr>
              <a:t>esquizofrénico</a:t>
            </a:r>
            <a:r>
              <a:rPr lang="es-ES" sz="5400" b="1" dirty="0">
                <a:solidFill>
                  <a:srgbClr val="002060"/>
                </a:solidFill>
              </a:rPr>
              <a:t>. Es una bestia con un carácter </a:t>
            </a:r>
            <a:r>
              <a:rPr lang="es-ES" sz="5400" b="1" dirty="0">
                <a:solidFill>
                  <a:srgbClr val="FF0000"/>
                </a:solidFill>
              </a:rPr>
              <a:t>contradictorio</a:t>
            </a:r>
            <a:r>
              <a:rPr lang="es-ES" sz="5400" b="1" dirty="0">
                <a:solidFill>
                  <a:srgbClr val="002060"/>
                </a:solidFill>
              </a:rPr>
              <a:t>. Por así decirlo, tiene una </a:t>
            </a:r>
            <a:r>
              <a:rPr lang="es-ES" sz="5400" b="1" dirty="0">
                <a:solidFill>
                  <a:srgbClr val="FF0000"/>
                </a:solidFill>
              </a:rPr>
              <a:t>doble personalidad</a:t>
            </a:r>
            <a:r>
              <a:rPr lang="es-ES" sz="5400" b="1" dirty="0">
                <a:solidFill>
                  <a:srgbClr val="002060"/>
                </a:solidFill>
              </a:rPr>
              <a:t>. Al final de su carrera, va a tener los dos cuernos como de </a:t>
            </a:r>
            <a:r>
              <a:rPr lang="es-ES" sz="5400" b="1" dirty="0">
                <a:solidFill>
                  <a:srgbClr val="FF0000"/>
                </a:solidFill>
              </a:rPr>
              <a:t>cordero</a:t>
            </a:r>
            <a:r>
              <a:rPr lang="es-ES" sz="5400" b="1" dirty="0">
                <a:solidFill>
                  <a:srgbClr val="002060"/>
                </a:solidFill>
              </a:rPr>
              <a:t>, pero al mismo tiempo hablará como </a:t>
            </a:r>
            <a:r>
              <a:rPr lang="es-ES" sz="5400" b="1" dirty="0">
                <a:solidFill>
                  <a:srgbClr val="FF0000"/>
                </a:solidFill>
              </a:rPr>
              <a:t>dragón</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275635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24531"/>
            <a:ext cx="1113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Vale la pena recalcar que los cuernos </a:t>
            </a:r>
            <a:r>
              <a:rPr lang="es-ES" sz="4800" b="1" dirty="0">
                <a:solidFill>
                  <a:srgbClr val="FF0000"/>
                </a:solidFill>
              </a:rPr>
              <a:t>no se quiebran</a:t>
            </a:r>
            <a:r>
              <a:rPr lang="es-ES" sz="4800" b="1" dirty="0">
                <a:solidFill>
                  <a:srgbClr val="002060"/>
                </a:solidFill>
              </a:rPr>
              <a:t> para luego hablar la bestia como dragón. La bestia habla como dragón </a:t>
            </a:r>
            <a:r>
              <a:rPr lang="es-ES" sz="4800" b="1" dirty="0">
                <a:solidFill>
                  <a:srgbClr val="FF0000"/>
                </a:solidFill>
              </a:rPr>
              <a:t>mientras que aún tiene </a:t>
            </a:r>
            <a:r>
              <a:rPr lang="es-ES" sz="4800" b="1" dirty="0">
                <a:solidFill>
                  <a:srgbClr val="002060"/>
                </a:solidFill>
              </a:rPr>
              <a:t>los dos cuernos como de cordero en su cabeza. Es decir, lo que habla con la </a:t>
            </a:r>
            <a:r>
              <a:rPr lang="es-ES" sz="4800" b="1" dirty="0">
                <a:solidFill>
                  <a:srgbClr val="FF0000"/>
                </a:solidFill>
              </a:rPr>
              <a:t>boca contradice </a:t>
            </a:r>
            <a:r>
              <a:rPr lang="es-ES" sz="4800" b="1" dirty="0">
                <a:solidFill>
                  <a:srgbClr val="002060"/>
                </a:solidFill>
              </a:rPr>
              <a:t>lo que representan los cuernos que tiene en la cabeza.</a:t>
            </a:r>
            <a:endParaRPr lang="es-ES" sz="4800" b="1" dirty="0" smtClean="0">
              <a:solidFill>
                <a:srgbClr val="002060"/>
              </a:solidFill>
            </a:endParaRPr>
          </a:p>
        </p:txBody>
      </p:sp>
    </p:spTree>
    <p:extLst>
      <p:ext uri="{BB962C8B-B14F-4D97-AF65-F5344CB8AC3E}">
        <p14:creationId xmlns:p14="http://schemas.microsoft.com/office/powerpoint/2010/main" val="111857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9339</TotalTime>
  <Words>4068</Words>
  <Application>Microsoft Office PowerPoint</Application>
  <PresentationFormat>Panorámica</PresentationFormat>
  <Paragraphs>179</Paragraphs>
  <Slides>77</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77</vt:i4>
      </vt:variant>
    </vt:vector>
  </HeadingPairs>
  <TitlesOfParts>
    <vt:vector size="89"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500</cp:revision>
  <dcterms:created xsi:type="dcterms:W3CDTF">2022-04-02T22:48:54Z</dcterms:created>
  <dcterms:modified xsi:type="dcterms:W3CDTF">2022-10-19T05:50:02Z</dcterms:modified>
</cp:coreProperties>
</file>