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7"/>
  </p:notesMasterIdLst>
  <p:sldIdLst>
    <p:sldId id="257" r:id="rId2"/>
    <p:sldId id="258" r:id="rId3"/>
    <p:sldId id="259" r:id="rId4"/>
    <p:sldId id="333" r:id="rId5"/>
    <p:sldId id="266" r:id="rId6"/>
    <p:sldId id="334" r:id="rId7"/>
    <p:sldId id="267" r:id="rId8"/>
    <p:sldId id="335" r:id="rId9"/>
    <p:sldId id="336" r:id="rId10"/>
    <p:sldId id="337" r:id="rId11"/>
    <p:sldId id="268" r:id="rId12"/>
    <p:sldId id="338" r:id="rId13"/>
    <p:sldId id="269" r:id="rId14"/>
    <p:sldId id="339" r:id="rId15"/>
    <p:sldId id="340" r:id="rId16"/>
    <p:sldId id="341" r:id="rId17"/>
    <p:sldId id="342" r:id="rId18"/>
    <p:sldId id="343" r:id="rId19"/>
    <p:sldId id="315" r:id="rId20"/>
    <p:sldId id="260" r:id="rId21"/>
    <p:sldId id="358" r:id="rId22"/>
    <p:sldId id="301" r:id="rId23"/>
    <p:sldId id="302" r:id="rId24"/>
    <p:sldId id="303" r:id="rId25"/>
    <p:sldId id="304" r:id="rId26"/>
    <p:sldId id="305" r:id="rId27"/>
    <p:sldId id="306" r:id="rId28"/>
    <p:sldId id="307" r:id="rId29"/>
    <p:sldId id="308" r:id="rId30"/>
    <p:sldId id="309" r:id="rId31"/>
    <p:sldId id="310" r:id="rId32"/>
    <p:sldId id="311" r:id="rId33"/>
    <p:sldId id="312" r:id="rId34"/>
    <p:sldId id="313" r:id="rId35"/>
    <p:sldId id="314" r:id="rId36"/>
    <p:sldId id="270" r:id="rId37"/>
    <p:sldId id="271" r:id="rId38"/>
    <p:sldId id="344" r:id="rId39"/>
    <p:sldId id="345" r:id="rId40"/>
    <p:sldId id="346" r:id="rId41"/>
    <p:sldId id="347" r:id="rId42"/>
    <p:sldId id="348" r:id="rId43"/>
    <p:sldId id="349" r:id="rId44"/>
    <p:sldId id="350" r:id="rId45"/>
    <p:sldId id="351" r:id="rId46"/>
    <p:sldId id="274" r:id="rId47"/>
    <p:sldId id="272" r:id="rId48"/>
    <p:sldId id="275" r:id="rId49"/>
    <p:sldId id="276" r:id="rId50"/>
    <p:sldId id="352" r:id="rId51"/>
    <p:sldId id="353" r:id="rId52"/>
    <p:sldId id="354" r:id="rId53"/>
    <p:sldId id="355" r:id="rId54"/>
    <p:sldId id="356" r:id="rId55"/>
    <p:sldId id="357" r:id="rId56"/>
    <p:sldId id="316" r:id="rId57"/>
    <p:sldId id="317" r:id="rId58"/>
    <p:sldId id="318" r:id="rId59"/>
    <p:sldId id="319" r:id="rId60"/>
    <p:sldId id="320" r:id="rId61"/>
    <p:sldId id="321" r:id="rId62"/>
    <p:sldId id="322" r:id="rId63"/>
    <p:sldId id="323" r:id="rId64"/>
    <p:sldId id="324" r:id="rId65"/>
    <p:sldId id="325" r:id="rId66"/>
    <p:sldId id="326" r:id="rId67"/>
    <p:sldId id="327" r:id="rId68"/>
    <p:sldId id="328" r:id="rId69"/>
    <p:sldId id="329" r:id="rId70"/>
    <p:sldId id="330" r:id="rId71"/>
    <p:sldId id="331" r:id="rId72"/>
    <p:sldId id="332" r:id="rId73"/>
    <p:sldId id="297" r:id="rId74"/>
    <p:sldId id="299" r:id="rId75"/>
    <p:sldId id="262" r:id="rId76"/>
  </p:sldIdLst>
  <p:sldSz cx="12192000" cy="6858000"/>
  <p:notesSz cx="6858000" cy="9144000"/>
  <p:photoAlbum/>
  <p:defaultTextStyle>
    <a:defPPr>
      <a:defRPr lang="es-D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760" autoAdjust="0"/>
    <p:restoredTop sz="94648"/>
  </p:normalViewPr>
  <p:slideViewPr>
    <p:cSldViewPr snapToGrid="0">
      <p:cViewPr varScale="1">
        <p:scale>
          <a:sx n="90" d="100"/>
          <a:sy n="90" d="100"/>
        </p:scale>
        <p:origin x="224" y="76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_tradnl"/>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CD53CC0-7A6D-C440-992D-42BB13B79854}" type="datetimeFigureOut">
              <a:rPr lang="es-ES_tradnl" smtClean="0"/>
              <a:t>15/10/23</a:t>
            </a:fld>
            <a:endParaRPr lang="es-ES_tradnl"/>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_tradnl"/>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ES_tradnl"/>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_tradnl"/>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54F4B20-3AE7-F34D-8068-C66143243948}" type="slidenum">
              <a:rPr lang="es-ES_tradnl" smtClean="0"/>
              <a:t>‹Nº›</a:t>
            </a:fld>
            <a:endParaRPr lang="es-ES_tradnl"/>
          </a:p>
        </p:txBody>
      </p:sp>
    </p:spTree>
    <p:extLst>
      <p:ext uri="{BB962C8B-B14F-4D97-AF65-F5344CB8AC3E}">
        <p14:creationId xmlns:p14="http://schemas.microsoft.com/office/powerpoint/2010/main" val="16874657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_tradnl" dirty="0"/>
          </a:p>
        </p:txBody>
      </p:sp>
      <p:sp>
        <p:nvSpPr>
          <p:cNvPr id="4" name="Marcador de número de diapositiva 3"/>
          <p:cNvSpPr>
            <a:spLocks noGrp="1"/>
          </p:cNvSpPr>
          <p:nvPr>
            <p:ph type="sldNum" sz="quarter" idx="5"/>
          </p:nvPr>
        </p:nvSpPr>
        <p:spPr/>
        <p:txBody>
          <a:bodyPr/>
          <a:lstStyle/>
          <a:p>
            <a:fld id="{954F4B20-3AE7-F34D-8068-C66143243948}" type="slidenum">
              <a:rPr lang="es-ES_tradnl" smtClean="0"/>
              <a:t>13</a:t>
            </a:fld>
            <a:endParaRPr lang="es-ES_tradnl"/>
          </a:p>
        </p:txBody>
      </p:sp>
    </p:spTree>
    <p:extLst>
      <p:ext uri="{BB962C8B-B14F-4D97-AF65-F5344CB8AC3E}">
        <p14:creationId xmlns:p14="http://schemas.microsoft.com/office/powerpoint/2010/main" val="7960278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20B64DB-F995-9300-1D42-E44F8B7DA26F}"/>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DO"/>
          </a:p>
        </p:txBody>
      </p:sp>
      <p:sp>
        <p:nvSpPr>
          <p:cNvPr id="3" name="Subtítulo 2">
            <a:extLst>
              <a:ext uri="{FF2B5EF4-FFF2-40B4-BE49-F238E27FC236}">
                <a16:creationId xmlns:a16="http://schemas.microsoft.com/office/drawing/2014/main" id="{8EEF1722-41BA-C6C0-D2DD-32719BF1248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DO"/>
          </a:p>
        </p:txBody>
      </p:sp>
      <p:sp>
        <p:nvSpPr>
          <p:cNvPr id="4" name="Marcador de fecha 3">
            <a:extLst>
              <a:ext uri="{FF2B5EF4-FFF2-40B4-BE49-F238E27FC236}">
                <a16:creationId xmlns:a16="http://schemas.microsoft.com/office/drawing/2014/main" id="{07C8CCFC-F5D7-EA98-EBBF-1A3169371249}"/>
              </a:ext>
            </a:extLst>
          </p:cNvPr>
          <p:cNvSpPr>
            <a:spLocks noGrp="1"/>
          </p:cNvSpPr>
          <p:nvPr>
            <p:ph type="dt" sz="half" idx="10"/>
          </p:nvPr>
        </p:nvSpPr>
        <p:spPr/>
        <p:txBody>
          <a:bodyPr/>
          <a:lstStyle/>
          <a:p>
            <a:fld id="{374C648D-F527-4B47-B518-4DE233CA1F8D}" type="datetimeFigureOut">
              <a:rPr lang="es-DO" smtClean="0"/>
              <a:pPr/>
              <a:t>15/10/23</a:t>
            </a:fld>
            <a:endParaRPr lang="es-DO"/>
          </a:p>
        </p:txBody>
      </p:sp>
      <p:sp>
        <p:nvSpPr>
          <p:cNvPr id="5" name="Marcador de pie de página 4">
            <a:extLst>
              <a:ext uri="{FF2B5EF4-FFF2-40B4-BE49-F238E27FC236}">
                <a16:creationId xmlns:a16="http://schemas.microsoft.com/office/drawing/2014/main" id="{473D65ED-85C5-D7AB-05DB-64214D4E115A}"/>
              </a:ext>
            </a:extLst>
          </p:cNvPr>
          <p:cNvSpPr>
            <a:spLocks noGrp="1"/>
          </p:cNvSpPr>
          <p:nvPr>
            <p:ph type="ftr" sz="quarter" idx="11"/>
          </p:nvPr>
        </p:nvSpPr>
        <p:spPr/>
        <p:txBody>
          <a:bodyPr/>
          <a:lstStyle/>
          <a:p>
            <a:endParaRPr lang="es-DO"/>
          </a:p>
        </p:txBody>
      </p:sp>
      <p:sp>
        <p:nvSpPr>
          <p:cNvPr id="6" name="Marcador de número de diapositiva 5">
            <a:extLst>
              <a:ext uri="{FF2B5EF4-FFF2-40B4-BE49-F238E27FC236}">
                <a16:creationId xmlns:a16="http://schemas.microsoft.com/office/drawing/2014/main" id="{A4937796-E63F-952B-393C-00C38791BCDC}"/>
              </a:ext>
            </a:extLst>
          </p:cNvPr>
          <p:cNvSpPr>
            <a:spLocks noGrp="1"/>
          </p:cNvSpPr>
          <p:nvPr>
            <p:ph type="sldNum" sz="quarter" idx="12"/>
          </p:nvPr>
        </p:nvSpPr>
        <p:spPr/>
        <p:txBody>
          <a:bodyPr/>
          <a:lstStyle/>
          <a:p>
            <a:fld id="{DCF17388-65FA-47A1-B58A-5588233490C4}" type="slidenum">
              <a:rPr lang="es-DO" smtClean="0"/>
              <a:pPr/>
              <a:t>‹Nº›</a:t>
            </a:fld>
            <a:endParaRPr lang="es-DO"/>
          </a:p>
        </p:txBody>
      </p:sp>
    </p:spTree>
    <p:extLst>
      <p:ext uri="{BB962C8B-B14F-4D97-AF65-F5344CB8AC3E}">
        <p14:creationId xmlns:p14="http://schemas.microsoft.com/office/powerpoint/2010/main" val="8852841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FCA37E6-073A-4303-C3E9-33E270DB1F6D}"/>
              </a:ext>
            </a:extLst>
          </p:cNvPr>
          <p:cNvSpPr>
            <a:spLocks noGrp="1"/>
          </p:cNvSpPr>
          <p:nvPr>
            <p:ph type="title"/>
          </p:nvPr>
        </p:nvSpPr>
        <p:spPr/>
        <p:txBody>
          <a:bodyPr/>
          <a:lstStyle/>
          <a:p>
            <a:r>
              <a:rPr lang="es-ES"/>
              <a:t>Haga clic para modificar el estilo de título del patrón</a:t>
            </a:r>
            <a:endParaRPr lang="es-DO"/>
          </a:p>
        </p:txBody>
      </p:sp>
      <p:sp>
        <p:nvSpPr>
          <p:cNvPr id="3" name="Marcador de texto vertical 2">
            <a:extLst>
              <a:ext uri="{FF2B5EF4-FFF2-40B4-BE49-F238E27FC236}">
                <a16:creationId xmlns:a16="http://schemas.microsoft.com/office/drawing/2014/main" id="{265E51EC-FC26-140C-73C8-7ABF82B447D2}"/>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DO"/>
          </a:p>
        </p:txBody>
      </p:sp>
      <p:sp>
        <p:nvSpPr>
          <p:cNvPr id="4" name="Marcador de fecha 3">
            <a:extLst>
              <a:ext uri="{FF2B5EF4-FFF2-40B4-BE49-F238E27FC236}">
                <a16:creationId xmlns:a16="http://schemas.microsoft.com/office/drawing/2014/main" id="{9076015D-CD22-3685-AD5F-4A01195192FB}"/>
              </a:ext>
            </a:extLst>
          </p:cNvPr>
          <p:cNvSpPr>
            <a:spLocks noGrp="1"/>
          </p:cNvSpPr>
          <p:nvPr>
            <p:ph type="dt" sz="half" idx="10"/>
          </p:nvPr>
        </p:nvSpPr>
        <p:spPr/>
        <p:txBody>
          <a:bodyPr/>
          <a:lstStyle/>
          <a:p>
            <a:fld id="{374C648D-F527-4B47-B518-4DE233CA1F8D}" type="datetimeFigureOut">
              <a:rPr lang="es-DO" smtClean="0"/>
              <a:pPr/>
              <a:t>15/10/23</a:t>
            </a:fld>
            <a:endParaRPr lang="es-DO"/>
          </a:p>
        </p:txBody>
      </p:sp>
      <p:sp>
        <p:nvSpPr>
          <p:cNvPr id="5" name="Marcador de pie de página 4">
            <a:extLst>
              <a:ext uri="{FF2B5EF4-FFF2-40B4-BE49-F238E27FC236}">
                <a16:creationId xmlns:a16="http://schemas.microsoft.com/office/drawing/2014/main" id="{5620C387-46E3-9A04-557A-52AF2E9B2132}"/>
              </a:ext>
            </a:extLst>
          </p:cNvPr>
          <p:cNvSpPr>
            <a:spLocks noGrp="1"/>
          </p:cNvSpPr>
          <p:nvPr>
            <p:ph type="ftr" sz="quarter" idx="11"/>
          </p:nvPr>
        </p:nvSpPr>
        <p:spPr/>
        <p:txBody>
          <a:bodyPr/>
          <a:lstStyle/>
          <a:p>
            <a:endParaRPr lang="es-DO"/>
          </a:p>
        </p:txBody>
      </p:sp>
      <p:sp>
        <p:nvSpPr>
          <p:cNvPr id="6" name="Marcador de número de diapositiva 5">
            <a:extLst>
              <a:ext uri="{FF2B5EF4-FFF2-40B4-BE49-F238E27FC236}">
                <a16:creationId xmlns:a16="http://schemas.microsoft.com/office/drawing/2014/main" id="{7545E32F-B42B-FD7E-C077-44A380374AE3}"/>
              </a:ext>
            </a:extLst>
          </p:cNvPr>
          <p:cNvSpPr>
            <a:spLocks noGrp="1"/>
          </p:cNvSpPr>
          <p:nvPr>
            <p:ph type="sldNum" sz="quarter" idx="12"/>
          </p:nvPr>
        </p:nvSpPr>
        <p:spPr/>
        <p:txBody>
          <a:bodyPr/>
          <a:lstStyle/>
          <a:p>
            <a:fld id="{DCF17388-65FA-47A1-B58A-5588233490C4}" type="slidenum">
              <a:rPr lang="es-DO" smtClean="0"/>
              <a:pPr/>
              <a:t>‹Nº›</a:t>
            </a:fld>
            <a:endParaRPr lang="es-DO"/>
          </a:p>
        </p:txBody>
      </p:sp>
    </p:spTree>
    <p:extLst>
      <p:ext uri="{BB962C8B-B14F-4D97-AF65-F5344CB8AC3E}">
        <p14:creationId xmlns:p14="http://schemas.microsoft.com/office/powerpoint/2010/main" val="2432025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44E9B06E-BBE5-3906-D7C2-25EF1D3CFBF9}"/>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DO"/>
          </a:p>
        </p:txBody>
      </p:sp>
      <p:sp>
        <p:nvSpPr>
          <p:cNvPr id="3" name="Marcador de texto vertical 2">
            <a:extLst>
              <a:ext uri="{FF2B5EF4-FFF2-40B4-BE49-F238E27FC236}">
                <a16:creationId xmlns:a16="http://schemas.microsoft.com/office/drawing/2014/main" id="{9F54D7C3-FE26-0A04-4247-73F7264E947C}"/>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DO"/>
          </a:p>
        </p:txBody>
      </p:sp>
      <p:sp>
        <p:nvSpPr>
          <p:cNvPr id="4" name="Marcador de fecha 3">
            <a:extLst>
              <a:ext uri="{FF2B5EF4-FFF2-40B4-BE49-F238E27FC236}">
                <a16:creationId xmlns:a16="http://schemas.microsoft.com/office/drawing/2014/main" id="{9C92FBFF-F707-B345-FF45-D391FB2A033B}"/>
              </a:ext>
            </a:extLst>
          </p:cNvPr>
          <p:cNvSpPr>
            <a:spLocks noGrp="1"/>
          </p:cNvSpPr>
          <p:nvPr>
            <p:ph type="dt" sz="half" idx="10"/>
          </p:nvPr>
        </p:nvSpPr>
        <p:spPr/>
        <p:txBody>
          <a:bodyPr/>
          <a:lstStyle/>
          <a:p>
            <a:fld id="{374C648D-F527-4B47-B518-4DE233CA1F8D}" type="datetimeFigureOut">
              <a:rPr lang="es-DO" smtClean="0"/>
              <a:pPr/>
              <a:t>15/10/23</a:t>
            </a:fld>
            <a:endParaRPr lang="es-DO"/>
          </a:p>
        </p:txBody>
      </p:sp>
      <p:sp>
        <p:nvSpPr>
          <p:cNvPr id="5" name="Marcador de pie de página 4">
            <a:extLst>
              <a:ext uri="{FF2B5EF4-FFF2-40B4-BE49-F238E27FC236}">
                <a16:creationId xmlns:a16="http://schemas.microsoft.com/office/drawing/2014/main" id="{B6CDF893-0E23-EFEE-CC79-8B25169D75D6}"/>
              </a:ext>
            </a:extLst>
          </p:cNvPr>
          <p:cNvSpPr>
            <a:spLocks noGrp="1"/>
          </p:cNvSpPr>
          <p:nvPr>
            <p:ph type="ftr" sz="quarter" idx="11"/>
          </p:nvPr>
        </p:nvSpPr>
        <p:spPr/>
        <p:txBody>
          <a:bodyPr/>
          <a:lstStyle/>
          <a:p>
            <a:endParaRPr lang="es-DO"/>
          </a:p>
        </p:txBody>
      </p:sp>
      <p:sp>
        <p:nvSpPr>
          <p:cNvPr id="6" name="Marcador de número de diapositiva 5">
            <a:extLst>
              <a:ext uri="{FF2B5EF4-FFF2-40B4-BE49-F238E27FC236}">
                <a16:creationId xmlns:a16="http://schemas.microsoft.com/office/drawing/2014/main" id="{DDC301A6-9CF0-5528-3F60-2EA2F186DC54}"/>
              </a:ext>
            </a:extLst>
          </p:cNvPr>
          <p:cNvSpPr>
            <a:spLocks noGrp="1"/>
          </p:cNvSpPr>
          <p:nvPr>
            <p:ph type="sldNum" sz="quarter" idx="12"/>
          </p:nvPr>
        </p:nvSpPr>
        <p:spPr/>
        <p:txBody>
          <a:bodyPr/>
          <a:lstStyle/>
          <a:p>
            <a:fld id="{DCF17388-65FA-47A1-B58A-5588233490C4}" type="slidenum">
              <a:rPr lang="es-DO" smtClean="0"/>
              <a:pPr/>
              <a:t>‹Nº›</a:t>
            </a:fld>
            <a:endParaRPr lang="es-DO"/>
          </a:p>
        </p:txBody>
      </p:sp>
    </p:spTree>
    <p:extLst>
      <p:ext uri="{BB962C8B-B14F-4D97-AF65-F5344CB8AC3E}">
        <p14:creationId xmlns:p14="http://schemas.microsoft.com/office/powerpoint/2010/main" val="34603953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9D86B2B-A3B1-91A5-0D6A-8194BD263618}"/>
              </a:ext>
            </a:extLst>
          </p:cNvPr>
          <p:cNvSpPr>
            <a:spLocks noGrp="1"/>
          </p:cNvSpPr>
          <p:nvPr>
            <p:ph type="title"/>
          </p:nvPr>
        </p:nvSpPr>
        <p:spPr/>
        <p:txBody>
          <a:bodyPr/>
          <a:lstStyle/>
          <a:p>
            <a:r>
              <a:rPr lang="es-ES"/>
              <a:t>Haga clic para modificar el estilo de título del patrón</a:t>
            </a:r>
            <a:endParaRPr lang="es-DO"/>
          </a:p>
        </p:txBody>
      </p:sp>
      <p:sp>
        <p:nvSpPr>
          <p:cNvPr id="3" name="Marcador de contenido 2">
            <a:extLst>
              <a:ext uri="{FF2B5EF4-FFF2-40B4-BE49-F238E27FC236}">
                <a16:creationId xmlns:a16="http://schemas.microsoft.com/office/drawing/2014/main" id="{9647D168-9187-0A87-EB31-B0671F0CA65C}"/>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DO"/>
          </a:p>
        </p:txBody>
      </p:sp>
      <p:sp>
        <p:nvSpPr>
          <p:cNvPr id="4" name="Marcador de fecha 3">
            <a:extLst>
              <a:ext uri="{FF2B5EF4-FFF2-40B4-BE49-F238E27FC236}">
                <a16:creationId xmlns:a16="http://schemas.microsoft.com/office/drawing/2014/main" id="{6DA9B267-F0EA-9809-A0F6-E43BAD8D1B0F}"/>
              </a:ext>
            </a:extLst>
          </p:cNvPr>
          <p:cNvSpPr>
            <a:spLocks noGrp="1"/>
          </p:cNvSpPr>
          <p:nvPr>
            <p:ph type="dt" sz="half" idx="10"/>
          </p:nvPr>
        </p:nvSpPr>
        <p:spPr/>
        <p:txBody>
          <a:bodyPr/>
          <a:lstStyle/>
          <a:p>
            <a:fld id="{374C648D-F527-4B47-B518-4DE233CA1F8D}" type="datetimeFigureOut">
              <a:rPr lang="es-DO" smtClean="0"/>
              <a:pPr/>
              <a:t>15/10/23</a:t>
            </a:fld>
            <a:endParaRPr lang="es-DO"/>
          </a:p>
        </p:txBody>
      </p:sp>
      <p:sp>
        <p:nvSpPr>
          <p:cNvPr id="5" name="Marcador de pie de página 4">
            <a:extLst>
              <a:ext uri="{FF2B5EF4-FFF2-40B4-BE49-F238E27FC236}">
                <a16:creationId xmlns:a16="http://schemas.microsoft.com/office/drawing/2014/main" id="{EF318AA8-F73F-EDE1-E104-6358048A105F}"/>
              </a:ext>
            </a:extLst>
          </p:cNvPr>
          <p:cNvSpPr>
            <a:spLocks noGrp="1"/>
          </p:cNvSpPr>
          <p:nvPr>
            <p:ph type="ftr" sz="quarter" idx="11"/>
          </p:nvPr>
        </p:nvSpPr>
        <p:spPr/>
        <p:txBody>
          <a:bodyPr/>
          <a:lstStyle/>
          <a:p>
            <a:endParaRPr lang="es-DO"/>
          </a:p>
        </p:txBody>
      </p:sp>
      <p:sp>
        <p:nvSpPr>
          <p:cNvPr id="6" name="Marcador de número de diapositiva 5">
            <a:extLst>
              <a:ext uri="{FF2B5EF4-FFF2-40B4-BE49-F238E27FC236}">
                <a16:creationId xmlns:a16="http://schemas.microsoft.com/office/drawing/2014/main" id="{6930630D-6FF0-B1B1-AF54-1B398292B9F3}"/>
              </a:ext>
            </a:extLst>
          </p:cNvPr>
          <p:cNvSpPr>
            <a:spLocks noGrp="1"/>
          </p:cNvSpPr>
          <p:nvPr>
            <p:ph type="sldNum" sz="quarter" idx="12"/>
          </p:nvPr>
        </p:nvSpPr>
        <p:spPr/>
        <p:txBody>
          <a:bodyPr/>
          <a:lstStyle/>
          <a:p>
            <a:fld id="{DCF17388-65FA-47A1-B58A-5588233490C4}" type="slidenum">
              <a:rPr lang="es-DO" smtClean="0"/>
              <a:pPr/>
              <a:t>‹Nº›</a:t>
            </a:fld>
            <a:endParaRPr lang="es-DO"/>
          </a:p>
        </p:txBody>
      </p:sp>
    </p:spTree>
    <p:extLst>
      <p:ext uri="{BB962C8B-B14F-4D97-AF65-F5344CB8AC3E}">
        <p14:creationId xmlns:p14="http://schemas.microsoft.com/office/powerpoint/2010/main" val="16383370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CE313E8-4065-9B64-FC65-9B276616088A}"/>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DO"/>
          </a:p>
        </p:txBody>
      </p:sp>
      <p:sp>
        <p:nvSpPr>
          <p:cNvPr id="3" name="Marcador de texto 2">
            <a:extLst>
              <a:ext uri="{FF2B5EF4-FFF2-40B4-BE49-F238E27FC236}">
                <a16:creationId xmlns:a16="http://schemas.microsoft.com/office/drawing/2014/main" id="{52543AEA-F7A2-B5A3-913C-6506AF4F291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2B43D05E-2804-F184-6880-7D4382F02634}"/>
              </a:ext>
            </a:extLst>
          </p:cNvPr>
          <p:cNvSpPr>
            <a:spLocks noGrp="1"/>
          </p:cNvSpPr>
          <p:nvPr>
            <p:ph type="dt" sz="half" idx="10"/>
          </p:nvPr>
        </p:nvSpPr>
        <p:spPr/>
        <p:txBody>
          <a:bodyPr/>
          <a:lstStyle/>
          <a:p>
            <a:fld id="{374C648D-F527-4B47-B518-4DE233CA1F8D}" type="datetimeFigureOut">
              <a:rPr lang="es-DO" smtClean="0"/>
              <a:pPr/>
              <a:t>15/10/23</a:t>
            </a:fld>
            <a:endParaRPr lang="es-DO"/>
          </a:p>
        </p:txBody>
      </p:sp>
      <p:sp>
        <p:nvSpPr>
          <p:cNvPr id="5" name="Marcador de pie de página 4">
            <a:extLst>
              <a:ext uri="{FF2B5EF4-FFF2-40B4-BE49-F238E27FC236}">
                <a16:creationId xmlns:a16="http://schemas.microsoft.com/office/drawing/2014/main" id="{44A34E78-98AD-F713-44B7-4E724863403B}"/>
              </a:ext>
            </a:extLst>
          </p:cNvPr>
          <p:cNvSpPr>
            <a:spLocks noGrp="1"/>
          </p:cNvSpPr>
          <p:nvPr>
            <p:ph type="ftr" sz="quarter" idx="11"/>
          </p:nvPr>
        </p:nvSpPr>
        <p:spPr/>
        <p:txBody>
          <a:bodyPr/>
          <a:lstStyle/>
          <a:p>
            <a:endParaRPr lang="es-DO"/>
          </a:p>
        </p:txBody>
      </p:sp>
      <p:sp>
        <p:nvSpPr>
          <p:cNvPr id="6" name="Marcador de número de diapositiva 5">
            <a:extLst>
              <a:ext uri="{FF2B5EF4-FFF2-40B4-BE49-F238E27FC236}">
                <a16:creationId xmlns:a16="http://schemas.microsoft.com/office/drawing/2014/main" id="{72797A14-24D6-8969-5A4C-3FAACB212068}"/>
              </a:ext>
            </a:extLst>
          </p:cNvPr>
          <p:cNvSpPr>
            <a:spLocks noGrp="1"/>
          </p:cNvSpPr>
          <p:nvPr>
            <p:ph type="sldNum" sz="quarter" idx="12"/>
          </p:nvPr>
        </p:nvSpPr>
        <p:spPr/>
        <p:txBody>
          <a:bodyPr/>
          <a:lstStyle/>
          <a:p>
            <a:fld id="{DCF17388-65FA-47A1-B58A-5588233490C4}" type="slidenum">
              <a:rPr lang="es-DO" smtClean="0"/>
              <a:pPr/>
              <a:t>‹Nº›</a:t>
            </a:fld>
            <a:endParaRPr lang="es-DO"/>
          </a:p>
        </p:txBody>
      </p:sp>
    </p:spTree>
    <p:extLst>
      <p:ext uri="{BB962C8B-B14F-4D97-AF65-F5344CB8AC3E}">
        <p14:creationId xmlns:p14="http://schemas.microsoft.com/office/powerpoint/2010/main" val="36230744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9934D2C-1CE9-9998-B218-82372303F570}"/>
              </a:ext>
            </a:extLst>
          </p:cNvPr>
          <p:cNvSpPr>
            <a:spLocks noGrp="1"/>
          </p:cNvSpPr>
          <p:nvPr>
            <p:ph type="title"/>
          </p:nvPr>
        </p:nvSpPr>
        <p:spPr/>
        <p:txBody>
          <a:bodyPr/>
          <a:lstStyle/>
          <a:p>
            <a:r>
              <a:rPr lang="es-ES"/>
              <a:t>Haga clic para modificar el estilo de título del patrón</a:t>
            </a:r>
            <a:endParaRPr lang="es-DO"/>
          </a:p>
        </p:txBody>
      </p:sp>
      <p:sp>
        <p:nvSpPr>
          <p:cNvPr id="3" name="Marcador de contenido 2">
            <a:extLst>
              <a:ext uri="{FF2B5EF4-FFF2-40B4-BE49-F238E27FC236}">
                <a16:creationId xmlns:a16="http://schemas.microsoft.com/office/drawing/2014/main" id="{CC18CA7F-68C6-3C67-7105-B0118E5E53B4}"/>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DO"/>
          </a:p>
        </p:txBody>
      </p:sp>
      <p:sp>
        <p:nvSpPr>
          <p:cNvPr id="4" name="Marcador de contenido 3">
            <a:extLst>
              <a:ext uri="{FF2B5EF4-FFF2-40B4-BE49-F238E27FC236}">
                <a16:creationId xmlns:a16="http://schemas.microsoft.com/office/drawing/2014/main" id="{3146C46A-75F1-7889-26A8-9F9014F3E956}"/>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DO"/>
          </a:p>
        </p:txBody>
      </p:sp>
      <p:sp>
        <p:nvSpPr>
          <p:cNvPr id="5" name="Marcador de fecha 4">
            <a:extLst>
              <a:ext uri="{FF2B5EF4-FFF2-40B4-BE49-F238E27FC236}">
                <a16:creationId xmlns:a16="http://schemas.microsoft.com/office/drawing/2014/main" id="{3FE7623E-AF15-2B14-6170-D1EC3CE85B1D}"/>
              </a:ext>
            </a:extLst>
          </p:cNvPr>
          <p:cNvSpPr>
            <a:spLocks noGrp="1"/>
          </p:cNvSpPr>
          <p:nvPr>
            <p:ph type="dt" sz="half" idx="10"/>
          </p:nvPr>
        </p:nvSpPr>
        <p:spPr/>
        <p:txBody>
          <a:bodyPr/>
          <a:lstStyle/>
          <a:p>
            <a:fld id="{374C648D-F527-4B47-B518-4DE233CA1F8D}" type="datetimeFigureOut">
              <a:rPr lang="es-DO" smtClean="0"/>
              <a:pPr/>
              <a:t>15/10/23</a:t>
            </a:fld>
            <a:endParaRPr lang="es-DO"/>
          </a:p>
        </p:txBody>
      </p:sp>
      <p:sp>
        <p:nvSpPr>
          <p:cNvPr id="6" name="Marcador de pie de página 5">
            <a:extLst>
              <a:ext uri="{FF2B5EF4-FFF2-40B4-BE49-F238E27FC236}">
                <a16:creationId xmlns:a16="http://schemas.microsoft.com/office/drawing/2014/main" id="{CC94DC58-A694-AF43-64DF-52DB60092F4B}"/>
              </a:ext>
            </a:extLst>
          </p:cNvPr>
          <p:cNvSpPr>
            <a:spLocks noGrp="1"/>
          </p:cNvSpPr>
          <p:nvPr>
            <p:ph type="ftr" sz="quarter" idx="11"/>
          </p:nvPr>
        </p:nvSpPr>
        <p:spPr/>
        <p:txBody>
          <a:bodyPr/>
          <a:lstStyle/>
          <a:p>
            <a:endParaRPr lang="es-DO"/>
          </a:p>
        </p:txBody>
      </p:sp>
      <p:sp>
        <p:nvSpPr>
          <p:cNvPr id="7" name="Marcador de número de diapositiva 6">
            <a:extLst>
              <a:ext uri="{FF2B5EF4-FFF2-40B4-BE49-F238E27FC236}">
                <a16:creationId xmlns:a16="http://schemas.microsoft.com/office/drawing/2014/main" id="{6C572F7B-DEAF-746A-3418-001AD8FED371}"/>
              </a:ext>
            </a:extLst>
          </p:cNvPr>
          <p:cNvSpPr>
            <a:spLocks noGrp="1"/>
          </p:cNvSpPr>
          <p:nvPr>
            <p:ph type="sldNum" sz="quarter" idx="12"/>
          </p:nvPr>
        </p:nvSpPr>
        <p:spPr/>
        <p:txBody>
          <a:bodyPr/>
          <a:lstStyle/>
          <a:p>
            <a:fld id="{DCF17388-65FA-47A1-B58A-5588233490C4}" type="slidenum">
              <a:rPr lang="es-DO" smtClean="0"/>
              <a:pPr/>
              <a:t>‹Nº›</a:t>
            </a:fld>
            <a:endParaRPr lang="es-DO"/>
          </a:p>
        </p:txBody>
      </p:sp>
    </p:spTree>
    <p:extLst>
      <p:ext uri="{BB962C8B-B14F-4D97-AF65-F5344CB8AC3E}">
        <p14:creationId xmlns:p14="http://schemas.microsoft.com/office/powerpoint/2010/main" val="16350979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C946BF7-3EFD-F20B-FB68-E6CAA0A32771}"/>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DO"/>
          </a:p>
        </p:txBody>
      </p:sp>
      <p:sp>
        <p:nvSpPr>
          <p:cNvPr id="3" name="Marcador de texto 2">
            <a:extLst>
              <a:ext uri="{FF2B5EF4-FFF2-40B4-BE49-F238E27FC236}">
                <a16:creationId xmlns:a16="http://schemas.microsoft.com/office/drawing/2014/main" id="{0F7A9C4F-6EC9-8A70-82DD-9FAADF32DEA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3A654494-D396-2E38-6771-1C21808600F0}"/>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DO"/>
          </a:p>
        </p:txBody>
      </p:sp>
      <p:sp>
        <p:nvSpPr>
          <p:cNvPr id="5" name="Marcador de texto 4">
            <a:extLst>
              <a:ext uri="{FF2B5EF4-FFF2-40B4-BE49-F238E27FC236}">
                <a16:creationId xmlns:a16="http://schemas.microsoft.com/office/drawing/2014/main" id="{3F87B9B3-8408-ACFA-B21F-36025F17212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1D72166C-5308-9926-17E0-221126B48D06}"/>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DO"/>
          </a:p>
        </p:txBody>
      </p:sp>
      <p:sp>
        <p:nvSpPr>
          <p:cNvPr id="7" name="Marcador de fecha 6">
            <a:extLst>
              <a:ext uri="{FF2B5EF4-FFF2-40B4-BE49-F238E27FC236}">
                <a16:creationId xmlns:a16="http://schemas.microsoft.com/office/drawing/2014/main" id="{2FC4A154-F87E-CF26-8C49-BD10628D0372}"/>
              </a:ext>
            </a:extLst>
          </p:cNvPr>
          <p:cNvSpPr>
            <a:spLocks noGrp="1"/>
          </p:cNvSpPr>
          <p:nvPr>
            <p:ph type="dt" sz="half" idx="10"/>
          </p:nvPr>
        </p:nvSpPr>
        <p:spPr/>
        <p:txBody>
          <a:bodyPr/>
          <a:lstStyle/>
          <a:p>
            <a:fld id="{374C648D-F527-4B47-B518-4DE233CA1F8D}" type="datetimeFigureOut">
              <a:rPr lang="es-DO" smtClean="0"/>
              <a:pPr/>
              <a:t>15/10/23</a:t>
            </a:fld>
            <a:endParaRPr lang="es-DO"/>
          </a:p>
        </p:txBody>
      </p:sp>
      <p:sp>
        <p:nvSpPr>
          <p:cNvPr id="8" name="Marcador de pie de página 7">
            <a:extLst>
              <a:ext uri="{FF2B5EF4-FFF2-40B4-BE49-F238E27FC236}">
                <a16:creationId xmlns:a16="http://schemas.microsoft.com/office/drawing/2014/main" id="{F0A57817-8648-1EE9-2A01-E5F566F71F49}"/>
              </a:ext>
            </a:extLst>
          </p:cNvPr>
          <p:cNvSpPr>
            <a:spLocks noGrp="1"/>
          </p:cNvSpPr>
          <p:nvPr>
            <p:ph type="ftr" sz="quarter" idx="11"/>
          </p:nvPr>
        </p:nvSpPr>
        <p:spPr/>
        <p:txBody>
          <a:bodyPr/>
          <a:lstStyle/>
          <a:p>
            <a:endParaRPr lang="es-DO"/>
          </a:p>
        </p:txBody>
      </p:sp>
      <p:sp>
        <p:nvSpPr>
          <p:cNvPr id="9" name="Marcador de número de diapositiva 8">
            <a:extLst>
              <a:ext uri="{FF2B5EF4-FFF2-40B4-BE49-F238E27FC236}">
                <a16:creationId xmlns:a16="http://schemas.microsoft.com/office/drawing/2014/main" id="{B600487F-9B50-74A0-CFE3-F80084857AAD}"/>
              </a:ext>
            </a:extLst>
          </p:cNvPr>
          <p:cNvSpPr>
            <a:spLocks noGrp="1"/>
          </p:cNvSpPr>
          <p:nvPr>
            <p:ph type="sldNum" sz="quarter" idx="12"/>
          </p:nvPr>
        </p:nvSpPr>
        <p:spPr/>
        <p:txBody>
          <a:bodyPr/>
          <a:lstStyle/>
          <a:p>
            <a:fld id="{DCF17388-65FA-47A1-B58A-5588233490C4}" type="slidenum">
              <a:rPr lang="es-DO" smtClean="0"/>
              <a:pPr/>
              <a:t>‹Nº›</a:t>
            </a:fld>
            <a:endParaRPr lang="es-DO"/>
          </a:p>
        </p:txBody>
      </p:sp>
    </p:spTree>
    <p:extLst>
      <p:ext uri="{BB962C8B-B14F-4D97-AF65-F5344CB8AC3E}">
        <p14:creationId xmlns:p14="http://schemas.microsoft.com/office/powerpoint/2010/main" val="17336634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DC00604-F777-3767-3A7C-44F07873AA77}"/>
              </a:ext>
            </a:extLst>
          </p:cNvPr>
          <p:cNvSpPr>
            <a:spLocks noGrp="1"/>
          </p:cNvSpPr>
          <p:nvPr>
            <p:ph type="title"/>
          </p:nvPr>
        </p:nvSpPr>
        <p:spPr/>
        <p:txBody>
          <a:bodyPr/>
          <a:lstStyle/>
          <a:p>
            <a:r>
              <a:rPr lang="es-ES"/>
              <a:t>Haga clic para modificar el estilo de título del patrón</a:t>
            </a:r>
            <a:endParaRPr lang="es-DO"/>
          </a:p>
        </p:txBody>
      </p:sp>
      <p:sp>
        <p:nvSpPr>
          <p:cNvPr id="3" name="Marcador de fecha 2">
            <a:extLst>
              <a:ext uri="{FF2B5EF4-FFF2-40B4-BE49-F238E27FC236}">
                <a16:creationId xmlns:a16="http://schemas.microsoft.com/office/drawing/2014/main" id="{01CE7D40-1661-ABF1-2151-74494A0BAE13}"/>
              </a:ext>
            </a:extLst>
          </p:cNvPr>
          <p:cNvSpPr>
            <a:spLocks noGrp="1"/>
          </p:cNvSpPr>
          <p:nvPr>
            <p:ph type="dt" sz="half" idx="10"/>
          </p:nvPr>
        </p:nvSpPr>
        <p:spPr/>
        <p:txBody>
          <a:bodyPr/>
          <a:lstStyle/>
          <a:p>
            <a:fld id="{374C648D-F527-4B47-B518-4DE233CA1F8D}" type="datetimeFigureOut">
              <a:rPr lang="es-DO" smtClean="0"/>
              <a:pPr/>
              <a:t>15/10/23</a:t>
            </a:fld>
            <a:endParaRPr lang="es-DO"/>
          </a:p>
        </p:txBody>
      </p:sp>
      <p:sp>
        <p:nvSpPr>
          <p:cNvPr id="4" name="Marcador de pie de página 3">
            <a:extLst>
              <a:ext uri="{FF2B5EF4-FFF2-40B4-BE49-F238E27FC236}">
                <a16:creationId xmlns:a16="http://schemas.microsoft.com/office/drawing/2014/main" id="{58CB9C3A-E19D-2503-F6C3-603EA49B3B0E}"/>
              </a:ext>
            </a:extLst>
          </p:cNvPr>
          <p:cNvSpPr>
            <a:spLocks noGrp="1"/>
          </p:cNvSpPr>
          <p:nvPr>
            <p:ph type="ftr" sz="quarter" idx="11"/>
          </p:nvPr>
        </p:nvSpPr>
        <p:spPr/>
        <p:txBody>
          <a:bodyPr/>
          <a:lstStyle/>
          <a:p>
            <a:endParaRPr lang="es-DO"/>
          </a:p>
        </p:txBody>
      </p:sp>
      <p:sp>
        <p:nvSpPr>
          <p:cNvPr id="5" name="Marcador de número de diapositiva 4">
            <a:extLst>
              <a:ext uri="{FF2B5EF4-FFF2-40B4-BE49-F238E27FC236}">
                <a16:creationId xmlns:a16="http://schemas.microsoft.com/office/drawing/2014/main" id="{8483133B-A1F1-5570-665F-28BD5BB87EF6}"/>
              </a:ext>
            </a:extLst>
          </p:cNvPr>
          <p:cNvSpPr>
            <a:spLocks noGrp="1"/>
          </p:cNvSpPr>
          <p:nvPr>
            <p:ph type="sldNum" sz="quarter" idx="12"/>
          </p:nvPr>
        </p:nvSpPr>
        <p:spPr/>
        <p:txBody>
          <a:bodyPr/>
          <a:lstStyle/>
          <a:p>
            <a:fld id="{DCF17388-65FA-47A1-B58A-5588233490C4}" type="slidenum">
              <a:rPr lang="es-DO" smtClean="0"/>
              <a:pPr/>
              <a:t>‹Nº›</a:t>
            </a:fld>
            <a:endParaRPr lang="es-DO"/>
          </a:p>
        </p:txBody>
      </p:sp>
    </p:spTree>
    <p:extLst>
      <p:ext uri="{BB962C8B-B14F-4D97-AF65-F5344CB8AC3E}">
        <p14:creationId xmlns:p14="http://schemas.microsoft.com/office/powerpoint/2010/main" val="18837398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FA5BB581-871A-87D3-1493-A708539BBF7E}"/>
              </a:ext>
            </a:extLst>
          </p:cNvPr>
          <p:cNvSpPr>
            <a:spLocks noGrp="1"/>
          </p:cNvSpPr>
          <p:nvPr>
            <p:ph type="dt" sz="half" idx="10"/>
          </p:nvPr>
        </p:nvSpPr>
        <p:spPr/>
        <p:txBody>
          <a:bodyPr/>
          <a:lstStyle/>
          <a:p>
            <a:fld id="{374C648D-F527-4B47-B518-4DE233CA1F8D}" type="datetimeFigureOut">
              <a:rPr lang="es-DO" smtClean="0"/>
              <a:pPr/>
              <a:t>15/10/23</a:t>
            </a:fld>
            <a:endParaRPr lang="es-DO"/>
          </a:p>
        </p:txBody>
      </p:sp>
      <p:sp>
        <p:nvSpPr>
          <p:cNvPr id="3" name="Marcador de pie de página 2">
            <a:extLst>
              <a:ext uri="{FF2B5EF4-FFF2-40B4-BE49-F238E27FC236}">
                <a16:creationId xmlns:a16="http://schemas.microsoft.com/office/drawing/2014/main" id="{35E79D47-9580-F1C4-4530-E273C585F359}"/>
              </a:ext>
            </a:extLst>
          </p:cNvPr>
          <p:cNvSpPr>
            <a:spLocks noGrp="1"/>
          </p:cNvSpPr>
          <p:nvPr>
            <p:ph type="ftr" sz="quarter" idx="11"/>
          </p:nvPr>
        </p:nvSpPr>
        <p:spPr/>
        <p:txBody>
          <a:bodyPr/>
          <a:lstStyle/>
          <a:p>
            <a:endParaRPr lang="es-DO"/>
          </a:p>
        </p:txBody>
      </p:sp>
      <p:sp>
        <p:nvSpPr>
          <p:cNvPr id="4" name="Marcador de número de diapositiva 3">
            <a:extLst>
              <a:ext uri="{FF2B5EF4-FFF2-40B4-BE49-F238E27FC236}">
                <a16:creationId xmlns:a16="http://schemas.microsoft.com/office/drawing/2014/main" id="{6A5CF8A4-0D3F-6934-FBFF-CAE3F06BB0A1}"/>
              </a:ext>
            </a:extLst>
          </p:cNvPr>
          <p:cNvSpPr>
            <a:spLocks noGrp="1"/>
          </p:cNvSpPr>
          <p:nvPr>
            <p:ph type="sldNum" sz="quarter" idx="12"/>
          </p:nvPr>
        </p:nvSpPr>
        <p:spPr/>
        <p:txBody>
          <a:bodyPr/>
          <a:lstStyle/>
          <a:p>
            <a:fld id="{DCF17388-65FA-47A1-B58A-5588233490C4}" type="slidenum">
              <a:rPr lang="es-DO" smtClean="0"/>
              <a:pPr/>
              <a:t>‹Nº›</a:t>
            </a:fld>
            <a:endParaRPr lang="es-DO"/>
          </a:p>
        </p:txBody>
      </p:sp>
    </p:spTree>
    <p:extLst>
      <p:ext uri="{BB962C8B-B14F-4D97-AF65-F5344CB8AC3E}">
        <p14:creationId xmlns:p14="http://schemas.microsoft.com/office/powerpoint/2010/main" val="8360780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482BD99-7CCD-75C9-4F6B-5AA99DC2B47C}"/>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DO"/>
          </a:p>
        </p:txBody>
      </p:sp>
      <p:sp>
        <p:nvSpPr>
          <p:cNvPr id="3" name="Marcador de contenido 2">
            <a:extLst>
              <a:ext uri="{FF2B5EF4-FFF2-40B4-BE49-F238E27FC236}">
                <a16:creationId xmlns:a16="http://schemas.microsoft.com/office/drawing/2014/main" id="{4B3BA3D2-9587-4DE3-3D36-87A83F4E922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DO"/>
          </a:p>
        </p:txBody>
      </p:sp>
      <p:sp>
        <p:nvSpPr>
          <p:cNvPr id="4" name="Marcador de texto 3">
            <a:extLst>
              <a:ext uri="{FF2B5EF4-FFF2-40B4-BE49-F238E27FC236}">
                <a16:creationId xmlns:a16="http://schemas.microsoft.com/office/drawing/2014/main" id="{660FCDDD-9898-81C8-3C22-65D34582226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28B5BB2A-A80C-6C7C-BE45-1DAF45D0850B}"/>
              </a:ext>
            </a:extLst>
          </p:cNvPr>
          <p:cNvSpPr>
            <a:spLocks noGrp="1"/>
          </p:cNvSpPr>
          <p:nvPr>
            <p:ph type="dt" sz="half" idx="10"/>
          </p:nvPr>
        </p:nvSpPr>
        <p:spPr/>
        <p:txBody>
          <a:bodyPr/>
          <a:lstStyle/>
          <a:p>
            <a:fld id="{374C648D-F527-4B47-B518-4DE233CA1F8D}" type="datetimeFigureOut">
              <a:rPr lang="es-DO" smtClean="0"/>
              <a:pPr/>
              <a:t>15/10/23</a:t>
            </a:fld>
            <a:endParaRPr lang="es-DO"/>
          </a:p>
        </p:txBody>
      </p:sp>
      <p:sp>
        <p:nvSpPr>
          <p:cNvPr id="6" name="Marcador de pie de página 5">
            <a:extLst>
              <a:ext uri="{FF2B5EF4-FFF2-40B4-BE49-F238E27FC236}">
                <a16:creationId xmlns:a16="http://schemas.microsoft.com/office/drawing/2014/main" id="{04801182-D741-2678-764D-6CB2461DB8B2}"/>
              </a:ext>
            </a:extLst>
          </p:cNvPr>
          <p:cNvSpPr>
            <a:spLocks noGrp="1"/>
          </p:cNvSpPr>
          <p:nvPr>
            <p:ph type="ftr" sz="quarter" idx="11"/>
          </p:nvPr>
        </p:nvSpPr>
        <p:spPr/>
        <p:txBody>
          <a:bodyPr/>
          <a:lstStyle/>
          <a:p>
            <a:endParaRPr lang="es-DO"/>
          </a:p>
        </p:txBody>
      </p:sp>
      <p:sp>
        <p:nvSpPr>
          <p:cNvPr id="7" name="Marcador de número de diapositiva 6">
            <a:extLst>
              <a:ext uri="{FF2B5EF4-FFF2-40B4-BE49-F238E27FC236}">
                <a16:creationId xmlns:a16="http://schemas.microsoft.com/office/drawing/2014/main" id="{B5B5226A-BE17-C2B5-B951-1063EB4CDB52}"/>
              </a:ext>
            </a:extLst>
          </p:cNvPr>
          <p:cNvSpPr>
            <a:spLocks noGrp="1"/>
          </p:cNvSpPr>
          <p:nvPr>
            <p:ph type="sldNum" sz="quarter" idx="12"/>
          </p:nvPr>
        </p:nvSpPr>
        <p:spPr/>
        <p:txBody>
          <a:bodyPr/>
          <a:lstStyle/>
          <a:p>
            <a:fld id="{DCF17388-65FA-47A1-B58A-5588233490C4}" type="slidenum">
              <a:rPr lang="es-DO" smtClean="0"/>
              <a:pPr/>
              <a:t>‹Nº›</a:t>
            </a:fld>
            <a:endParaRPr lang="es-DO"/>
          </a:p>
        </p:txBody>
      </p:sp>
    </p:spTree>
    <p:extLst>
      <p:ext uri="{BB962C8B-B14F-4D97-AF65-F5344CB8AC3E}">
        <p14:creationId xmlns:p14="http://schemas.microsoft.com/office/powerpoint/2010/main" val="34400948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0FF835D-2435-D4FB-C1E0-8DFBE0EAFBAB}"/>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DO"/>
          </a:p>
        </p:txBody>
      </p:sp>
      <p:sp>
        <p:nvSpPr>
          <p:cNvPr id="3" name="Marcador de posición de imagen 2">
            <a:extLst>
              <a:ext uri="{FF2B5EF4-FFF2-40B4-BE49-F238E27FC236}">
                <a16:creationId xmlns:a16="http://schemas.microsoft.com/office/drawing/2014/main" id="{7828690B-2CFD-D723-6BE7-0E3969D76E6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DO"/>
          </a:p>
        </p:txBody>
      </p:sp>
      <p:sp>
        <p:nvSpPr>
          <p:cNvPr id="4" name="Marcador de texto 3">
            <a:extLst>
              <a:ext uri="{FF2B5EF4-FFF2-40B4-BE49-F238E27FC236}">
                <a16:creationId xmlns:a16="http://schemas.microsoft.com/office/drawing/2014/main" id="{0166F23B-2BDD-0C81-1167-39DED81A9D7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CCF96FDD-87DE-63FF-FE8B-6B6A4D2A66A3}"/>
              </a:ext>
            </a:extLst>
          </p:cNvPr>
          <p:cNvSpPr>
            <a:spLocks noGrp="1"/>
          </p:cNvSpPr>
          <p:nvPr>
            <p:ph type="dt" sz="half" idx="10"/>
          </p:nvPr>
        </p:nvSpPr>
        <p:spPr/>
        <p:txBody>
          <a:bodyPr/>
          <a:lstStyle/>
          <a:p>
            <a:fld id="{374C648D-F527-4B47-B518-4DE233CA1F8D}" type="datetimeFigureOut">
              <a:rPr lang="es-DO" smtClean="0"/>
              <a:pPr/>
              <a:t>15/10/23</a:t>
            </a:fld>
            <a:endParaRPr lang="es-DO"/>
          </a:p>
        </p:txBody>
      </p:sp>
      <p:sp>
        <p:nvSpPr>
          <p:cNvPr id="6" name="Marcador de pie de página 5">
            <a:extLst>
              <a:ext uri="{FF2B5EF4-FFF2-40B4-BE49-F238E27FC236}">
                <a16:creationId xmlns:a16="http://schemas.microsoft.com/office/drawing/2014/main" id="{EAF2B202-42FD-5629-5A25-72407BC08275}"/>
              </a:ext>
            </a:extLst>
          </p:cNvPr>
          <p:cNvSpPr>
            <a:spLocks noGrp="1"/>
          </p:cNvSpPr>
          <p:nvPr>
            <p:ph type="ftr" sz="quarter" idx="11"/>
          </p:nvPr>
        </p:nvSpPr>
        <p:spPr/>
        <p:txBody>
          <a:bodyPr/>
          <a:lstStyle/>
          <a:p>
            <a:endParaRPr lang="es-DO"/>
          </a:p>
        </p:txBody>
      </p:sp>
      <p:sp>
        <p:nvSpPr>
          <p:cNvPr id="7" name="Marcador de número de diapositiva 6">
            <a:extLst>
              <a:ext uri="{FF2B5EF4-FFF2-40B4-BE49-F238E27FC236}">
                <a16:creationId xmlns:a16="http://schemas.microsoft.com/office/drawing/2014/main" id="{65040475-5C8A-6DF9-ACE2-7A7C76F30AAF}"/>
              </a:ext>
            </a:extLst>
          </p:cNvPr>
          <p:cNvSpPr>
            <a:spLocks noGrp="1"/>
          </p:cNvSpPr>
          <p:nvPr>
            <p:ph type="sldNum" sz="quarter" idx="12"/>
          </p:nvPr>
        </p:nvSpPr>
        <p:spPr/>
        <p:txBody>
          <a:bodyPr/>
          <a:lstStyle/>
          <a:p>
            <a:fld id="{DCF17388-65FA-47A1-B58A-5588233490C4}" type="slidenum">
              <a:rPr lang="es-DO" smtClean="0"/>
              <a:pPr/>
              <a:t>‹Nº›</a:t>
            </a:fld>
            <a:endParaRPr lang="es-DO"/>
          </a:p>
        </p:txBody>
      </p:sp>
    </p:spTree>
    <p:extLst>
      <p:ext uri="{BB962C8B-B14F-4D97-AF65-F5344CB8AC3E}">
        <p14:creationId xmlns:p14="http://schemas.microsoft.com/office/powerpoint/2010/main" val="237060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5E14DDB5-5187-0B1C-1615-D1A9C1B777E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DO"/>
          </a:p>
        </p:txBody>
      </p:sp>
      <p:sp>
        <p:nvSpPr>
          <p:cNvPr id="3" name="Marcador de texto 2">
            <a:extLst>
              <a:ext uri="{FF2B5EF4-FFF2-40B4-BE49-F238E27FC236}">
                <a16:creationId xmlns:a16="http://schemas.microsoft.com/office/drawing/2014/main" id="{80188BDF-7AB3-1FA9-CF32-E08372576F7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DO"/>
          </a:p>
        </p:txBody>
      </p:sp>
      <p:sp>
        <p:nvSpPr>
          <p:cNvPr id="4" name="Marcador de fecha 3">
            <a:extLst>
              <a:ext uri="{FF2B5EF4-FFF2-40B4-BE49-F238E27FC236}">
                <a16:creationId xmlns:a16="http://schemas.microsoft.com/office/drawing/2014/main" id="{FC80D688-9ECA-6A30-F321-A4359F967EB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74C648D-F527-4B47-B518-4DE233CA1F8D}" type="datetimeFigureOut">
              <a:rPr lang="es-DO" smtClean="0"/>
              <a:pPr/>
              <a:t>15/10/23</a:t>
            </a:fld>
            <a:endParaRPr lang="es-DO"/>
          </a:p>
        </p:txBody>
      </p:sp>
      <p:sp>
        <p:nvSpPr>
          <p:cNvPr id="5" name="Marcador de pie de página 4">
            <a:extLst>
              <a:ext uri="{FF2B5EF4-FFF2-40B4-BE49-F238E27FC236}">
                <a16:creationId xmlns:a16="http://schemas.microsoft.com/office/drawing/2014/main" id="{8743AE14-3C03-E2D7-9A06-DD2A4AC2945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DO"/>
          </a:p>
        </p:txBody>
      </p:sp>
      <p:sp>
        <p:nvSpPr>
          <p:cNvPr id="6" name="Marcador de número de diapositiva 5">
            <a:extLst>
              <a:ext uri="{FF2B5EF4-FFF2-40B4-BE49-F238E27FC236}">
                <a16:creationId xmlns:a16="http://schemas.microsoft.com/office/drawing/2014/main" id="{ACBA696E-AA85-F078-A6B5-8F13B3AB7BE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CF17388-65FA-47A1-B58A-5588233490C4}" type="slidenum">
              <a:rPr lang="es-DO" smtClean="0"/>
              <a:pPr/>
              <a:t>‹Nº›</a:t>
            </a:fld>
            <a:endParaRPr lang="es-DO"/>
          </a:p>
        </p:txBody>
      </p:sp>
    </p:spTree>
    <p:extLst>
      <p:ext uri="{BB962C8B-B14F-4D97-AF65-F5344CB8AC3E}">
        <p14:creationId xmlns:p14="http://schemas.microsoft.com/office/powerpoint/2010/main" val="4180629399"/>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D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8" Type="http://schemas.openxmlformats.org/officeDocument/2006/relationships/slide" Target="slide36.xml"/><Relationship Id="rId3" Type="http://schemas.openxmlformats.org/officeDocument/2006/relationships/slide" Target="slide21.xml"/><Relationship Id="rId7" Type="http://schemas.openxmlformats.org/officeDocument/2006/relationships/slide" Target="slide33.xml"/><Relationship Id="rId2" Type="http://schemas.openxmlformats.org/officeDocument/2006/relationships/image" Target="../media/image8.jpeg"/><Relationship Id="rId1" Type="http://schemas.openxmlformats.org/officeDocument/2006/relationships/slideLayout" Target="../slideLayouts/slideLayout7.xml"/><Relationship Id="rId6" Type="http://schemas.openxmlformats.org/officeDocument/2006/relationships/slide" Target="slide30.xml"/><Relationship Id="rId5" Type="http://schemas.openxmlformats.org/officeDocument/2006/relationships/slide" Target="slide24.xml"/><Relationship Id="rId4" Type="http://schemas.openxmlformats.org/officeDocument/2006/relationships/slide" Target="slide27.xml"/></Relationships>
</file>

<file path=ppt/slides/_rels/slide21.xml.rels><?xml version="1.0" encoding="UTF-8" standalone="yes"?>
<Relationships xmlns="http://schemas.openxmlformats.org/package/2006/relationships"><Relationship Id="rId3" Type="http://schemas.openxmlformats.org/officeDocument/2006/relationships/slide" Target="slide22.xml"/><Relationship Id="rId2" Type="http://schemas.openxmlformats.org/officeDocument/2006/relationships/image" Target="../media/image8.jpeg"/><Relationship Id="rId1" Type="http://schemas.openxmlformats.org/officeDocument/2006/relationships/slideLayout" Target="../slideLayouts/slideLayout7.xml"/><Relationship Id="rId4" Type="http://schemas.openxmlformats.org/officeDocument/2006/relationships/slide" Target="slide23.xml"/></Relationships>
</file>

<file path=ppt/slides/_rels/slide2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slide" Target="slide20.xml"/><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slide" Target="slide26.xml"/><Relationship Id="rId2" Type="http://schemas.openxmlformats.org/officeDocument/2006/relationships/image" Target="../media/image8.jpeg"/><Relationship Id="rId1" Type="http://schemas.openxmlformats.org/officeDocument/2006/relationships/slideLayout" Target="../slideLayouts/slideLayout7.xml"/><Relationship Id="rId4" Type="http://schemas.openxmlformats.org/officeDocument/2006/relationships/slide" Target="slide25.xml"/></Relationships>
</file>

<file path=ppt/slides/_rels/slide2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slide" Target="slide20.xml"/><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slide" Target="slide26.xml"/><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slide" Target="slide20.xml"/><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slide" Target="slide32.xml"/><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slide" Target="slide20.xml"/><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slide" Target="slide35.xml"/><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slide" Target="slide20.xml"/><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8" Type="http://schemas.openxmlformats.org/officeDocument/2006/relationships/slide" Target="slide73.xml"/><Relationship Id="rId3" Type="http://schemas.openxmlformats.org/officeDocument/2006/relationships/slide" Target="slide58.xml"/><Relationship Id="rId7" Type="http://schemas.openxmlformats.org/officeDocument/2006/relationships/slide" Target="slide70.xml"/><Relationship Id="rId2" Type="http://schemas.openxmlformats.org/officeDocument/2006/relationships/image" Target="../media/image8.jpeg"/><Relationship Id="rId1" Type="http://schemas.openxmlformats.org/officeDocument/2006/relationships/slideLayout" Target="../slideLayouts/slideLayout7.xml"/><Relationship Id="rId6" Type="http://schemas.openxmlformats.org/officeDocument/2006/relationships/slide" Target="slide67.xml"/><Relationship Id="rId5" Type="http://schemas.openxmlformats.org/officeDocument/2006/relationships/slide" Target="slide61.xml"/><Relationship Id="rId4" Type="http://schemas.openxmlformats.org/officeDocument/2006/relationships/slide" Target="slide64.xml"/></Relationships>
</file>

<file path=ppt/slides/_rels/slide58.xml.rels><?xml version="1.0" encoding="UTF-8" standalone="yes"?>
<Relationships xmlns="http://schemas.openxmlformats.org/package/2006/relationships"><Relationship Id="rId3" Type="http://schemas.openxmlformats.org/officeDocument/2006/relationships/slide" Target="slide60.xml"/><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slide" Target="slide57.xml"/><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slide" Target="slide63.xml"/><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slide" Target="slide57.xml"/><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slide" Target="slide66.xml"/><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openxmlformats.org/officeDocument/2006/relationships/slide" Target="slide57.xml"/><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3" Type="http://schemas.openxmlformats.org/officeDocument/2006/relationships/slide" Target="slide69.xml"/><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3" Type="http://schemas.openxmlformats.org/officeDocument/2006/relationships/slide" Target="slide57.xml"/><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3" Type="http://schemas.openxmlformats.org/officeDocument/2006/relationships/slide" Target="slide72.xml"/><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3" Type="http://schemas.openxmlformats.org/officeDocument/2006/relationships/slide" Target="slide57.xml"/><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1">
            <a:extLst>
              <a:ext uri="{FF2B5EF4-FFF2-40B4-BE49-F238E27FC236}">
                <a16:creationId xmlns:a16="http://schemas.microsoft.com/office/drawing/2014/main" id="{364CF5E2-93B6-5513-1C93-6B4959FF4065}"/>
              </a:ext>
            </a:extLst>
          </p:cNvPr>
          <p:cNvPicPr>
            <a:picLocks noGrp="1" noChangeAspect="1"/>
          </p:cNvPicPr>
          <p:nvPr isPhoto="1"/>
        </p:nvPicPr>
        <p:blipFill>
          <a:blip r:embed="rId2" cstate="print">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5042792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3">
            <a:extLst>
              <a:ext uri="{FF2B5EF4-FFF2-40B4-BE49-F238E27FC236}">
                <a16:creationId xmlns:a16="http://schemas.microsoft.com/office/drawing/2014/main" id="{526AE5B0-38B8-D2D2-F81F-DD8C92274AB5}"/>
              </a:ext>
            </a:extLst>
          </p:cNvPr>
          <p:cNvPicPr>
            <a:picLocks noGrp="1" noChangeAspect="1"/>
          </p:cNvPicPr>
          <p:nvPr isPhoto="1"/>
        </p:nvPicPr>
        <p:blipFill>
          <a:blip r:embed="rId2" cstate="print">
            <a:lum/>
            <a:extLst>
              <a:ext uri="{28A0092B-C50C-407E-A947-70E740481C1C}">
                <a14:useLocalDpi xmlns:a14="http://schemas.microsoft.com/office/drawing/2010/main" val="0"/>
              </a:ext>
            </a:extLst>
          </a:blip>
          <a:stretch>
            <a:fillRect/>
          </a:stretch>
        </p:blipFill>
        <p:spPr>
          <a:xfrm>
            <a:off x="32881" y="0"/>
            <a:ext cx="12192000" cy="6858000"/>
          </a:xfrm>
          <a:prstGeom prst="rect">
            <a:avLst/>
          </a:prstGeom>
        </p:spPr>
      </p:pic>
      <p:sp>
        <p:nvSpPr>
          <p:cNvPr id="5" name="CuadroTexto 4">
            <a:extLst>
              <a:ext uri="{FF2B5EF4-FFF2-40B4-BE49-F238E27FC236}">
                <a16:creationId xmlns:a16="http://schemas.microsoft.com/office/drawing/2014/main" id="{C08B84B9-E2B0-1148-DC50-5801C944DA9C}"/>
              </a:ext>
            </a:extLst>
          </p:cNvPr>
          <p:cNvSpPr txBox="1"/>
          <p:nvPr/>
        </p:nvSpPr>
        <p:spPr>
          <a:xfrm>
            <a:off x="84575" y="2039013"/>
            <a:ext cx="12159119" cy="3724096"/>
          </a:xfrm>
          <a:prstGeom prst="rect">
            <a:avLst/>
          </a:prstGeom>
          <a:noFill/>
        </p:spPr>
        <p:txBody>
          <a:bodyPr wrap="square" rtlCol="0">
            <a:spAutoFit/>
          </a:bodyPr>
          <a:lstStyle/>
          <a:p>
            <a:pPr algn="ctr"/>
            <a:r>
              <a:rPr lang="es-DO" sz="4000" dirty="0">
                <a:latin typeface="Bahnschrift SemiBold Condensed" pitchFamily="34" charset="0"/>
              </a:rPr>
              <a:t>Esta realidad se confirma por la </a:t>
            </a:r>
            <a:r>
              <a:rPr lang="es-DO" sz="4000" dirty="0">
                <a:solidFill>
                  <a:schemeClr val="accent4">
                    <a:lumMod val="60000"/>
                    <a:lumOff val="40000"/>
                  </a:schemeClr>
                </a:solidFill>
                <a:latin typeface="Bahnschrift SemiBold Condensed" pitchFamily="34" charset="0"/>
              </a:rPr>
              <a:t>forma verbal</a:t>
            </a:r>
            <a:r>
              <a:rPr lang="es-DO" sz="4000" dirty="0">
                <a:latin typeface="Bahnschrift SemiBold Condensed" pitchFamily="34" charset="0"/>
              </a:rPr>
              <a:t> utilizada por Juan. Los verbos </a:t>
            </a:r>
            <a:r>
              <a:rPr lang="es-DO" sz="4000" dirty="0">
                <a:solidFill>
                  <a:schemeClr val="accent6"/>
                </a:solidFill>
                <a:latin typeface="Bahnschrift SemiBold Condensed" pitchFamily="34" charset="0"/>
              </a:rPr>
              <a:t>«pecar» </a:t>
            </a:r>
            <a:r>
              <a:rPr lang="es-DO" sz="4000" dirty="0">
                <a:latin typeface="Bahnschrift SemiBold Condensed" pitchFamily="34" charset="0"/>
              </a:rPr>
              <a:t>y </a:t>
            </a:r>
            <a:r>
              <a:rPr lang="es-DO" sz="4000" dirty="0">
                <a:solidFill>
                  <a:schemeClr val="accent6"/>
                </a:solidFill>
                <a:latin typeface="Bahnschrift SemiBold Condensed" pitchFamily="34" charset="0"/>
              </a:rPr>
              <a:t>«cometer» </a:t>
            </a:r>
            <a:r>
              <a:rPr lang="es-DO" sz="4000" dirty="0">
                <a:latin typeface="Bahnschrift SemiBold Condensed" pitchFamily="34" charset="0"/>
              </a:rPr>
              <a:t>se encuentran en tiempo presente, lo que señala </a:t>
            </a:r>
            <a:r>
              <a:rPr lang="es-DO" sz="4000" dirty="0">
                <a:solidFill>
                  <a:schemeClr val="accent4">
                    <a:lumMod val="60000"/>
                    <a:lumOff val="40000"/>
                  </a:schemeClr>
                </a:solidFill>
                <a:latin typeface="Bahnschrift SemiBold Condensed" pitchFamily="34" charset="0"/>
              </a:rPr>
              <a:t>«una acción continuada».</a:t>
            </a:r>
            <a:r>
              <a:rPr lang="es-DO" sz="4000" dirty="0">
                <a:latin typeface="Bahnschrift SemiBold Condensed" pitchFamily="34" charset="0"/>
              </a:rPr>
              <a:t> Juan está hablando de vivir «una vida caracterizada por el pecado». </a:t>
            </a:r>
          </a:p>
          <a:p>
            <a:pPr algn="ctr"/>
            <a:r>
              <a:rPr lang="es-DO" sz="4000" dirty="0">
                <a:latin typeface="Bahnschrift SemiBold Condensed" pitchFamily="34" charset="0"/>
              </a:rPr>
              <a:t>Eso es imposible para un creyente genuinamente convertido.</a:t>
            </a:r>
          </a:p>
          <a:p>
            <a:pPr algn="ctr"/>
            <a:endParaRPr lang="es-DO" sz="3600" dirty="0">
              <a:latin typeface="Bahnschrift SemiBold Condensed" pitchFamily="34" charset="0"/>
            </a:endParaRPr>
          </a:p>
        </p:txBody>
      </p:sp>
      <p:sp>
        <p:nvSpPr>
          <p:cNvPr id="6" name="CuadroTexto 5">
            <a:extLst>
              <a:ext uri="{FF2B5EF4-FFF2-40B4-BE49-F238E27FC236}">
                <a16:creationId xmlns:a16="http://schemas.microsoft.com/office/drawing/2014/main" id="{7941980D-3185-39A1-2777-C3425B5012BA}"/>
              </a:ext>
            </a:extLst>
          </p:cNvPr>
          <p:cNvSpPr txBox="1"/>
          <p:nvPr/>
        </p:nvSpPr>
        <p:spPr>
          <a:xfrm>
            <a:off x="212271" y="131020"/>
            <a:ext cx="6324600" cy="369332"/>
          </a:xfrm>
          <a:prstGeom prst="rect">
            <a:avLst/>
          </a:prstGeom>
          <a:noFill/>
        </p:spPr>
        <p:txBody>
          <a:bodyPr wrap="square">
            <a:spAutoFit/>
          </a:bodyPr>
          <a:lstStyle/>
          <a:p>
            <a:r>
              <a:rPr lang="es-DO" sz="1800" b="1" dirty="0">
                <a:effectLst>
                  <a:outerShdw blurRad="38100" dist="38100" dir="2700000" algn="tl">
                    <a:srgbClr val="000000">
                      <a:alpha val="43137"/>
                    </a:srgbClr>
                  </a:outerShdw>
                </a:effectLst>
                <a:latin typeface="Bahnschrift SemiBold Condensed" pitchFamily="34" charset="0"/>
              </a:rPr>
              <a:t>Puede pecar una persona que ha nacido de nuevo?</a:t>
            </a:r>
            <a:endParaRPr lang="es-ES" sz="1800" b="1" dirty="0">
              <a:effectLst>
                <a:outerShdw blurRad="38100" dist="38100" dir="2700000" algn="tl">
                  <a:srgbClr val="000000">
                    <a:alpha val="43137"/>
                  </a:srgbClr>
                </a:outerShdw>
              </a:effectLst>
              <a:latin typeface="Bahnschrift SemiBold Condensed" pitchFamily="34" charset="0"/>
            </a:endParaRPr>
          </a:p>
        </p:txBody>
      </p:sp>
    </p:spTree>
    <p:extLst>
      <p:ext uri="{BB962C8B-B14F-4D97-AF65-F5344CB8AC3E}">
        <p14:creationId xmlns:p14="http://schemas.microsoft.com/office/powerpoint/2010/main" val="38904039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3">
            <a:extLst>
              <a:ext uri="{FF2B5EF4-FFF2-40B4-BE49-F238E27FC236}">
                <a16:creationId xmlns:a16="http://schemas.microsoft.com/office/drawing/2014/main" id="{526AE5B0-38B8-D2D2-F81F-DD8C92274AB5}"/>
              </a:ext>
            </a:extLst>
          </p:cNvPr>
          <p:cNvPicPr>
            <a:picLocks noGrp="1" noChangeAspect="1"/>
          </p:cNvPicPr>
          <p:nvPr isPhoto="1"/>
        </p:nvPicPr>
        <p:blipFill>
          <a:blip r:embed="rId2" cstate="print">
            <a:lum/>
            <a:extLst>
              <a:ext uri="{28A0092B-C50C-407E-A947-70E740481C1C}">
                <a14:useLocalDpi xmlns:a14="http://schemas.microsoft.com/office/drawing/2010/main" val="0"/>
              </a:ext>
            </a:extLst>
          </a:blip>
          <a:stretch>
            <a:fillRect/>
          </a:stretch>
        </p:blipFill>
        <p:spPr>
          <a:xfrm>
            <a:off x="0" y="10821"/>
            <a:ext cx="12192000" cy="6858000"/>
          </a:xfrm>
          <a:prstGeom prst="rect">
            <a:avLst/>
          </a:prstGeom>
        </p:spPr>
      </p:pic>
      <p:sp>
        <p:nvSpPr>
          <p:cNvPr id="5" name="CuadroTexto 4">
            <a:extLst>
              <a:ext uri="{FF2B5EF4-FFF2-40B4-BE49-F238E27FC236}">
                <a16:creationId xmlns:a16="http://schemas.microsoft.com/office/drawing/2014/main" id="{C08B84B9-E2B0-1148-DC50-5801C944DA9C}"/>
              </a:ext>
            </a:extLst>
          </p:cNvPr>
          <p:cNvSpPr txBox="1"/>
          <p:nvPr/>
        </p:nvSpPr>
        <p:spPr>
          <a:xfrm>
            <a:off x="307975" y="1026141"/>
            <a:ext cx="4909624" cy="1015663"/>
          </a:xfrm>
          <a:prstGeom prst="rect">
            <a:avLst/>
          </a:prstGeom>
          <a:noFill/>
        </p:spPr>
        <p:txBody>
          <a:bodyPr wrap="square" rtlCol="0">
            <a:spAutoFit/>
          </a:bodyPr>
          <a:lstStyle/>
          <a:p>
            <a:pPr algn="just"/>
            <a:r>
              <a:rPr lang="es-ES" sz="6000" dirty="0">
                <a:solidFill>
                  <a:srgbClr val="FFC000"/>
                </a:solidFill>
                <a:latin typeface="Bahnschrift SemiCondensed" panose="020B0502040204020203" pitchFamily="34" charset="0"/>
              </a:rPr>
              <a:t>Dennis </a:t>
            </a:r>
            <a:r>
              <a:rPr lang="es-ES" sz="6000" dirty="0" err="1">
                <a:solidFill>
                  <a:srgbClr val="FFC000"/>
                </a:solidFill>
                <a:latin typeface="Bahnschrift SemiCondensed" panose="020B0502040204020203" pitchFamily="34" charset="0"/>
              </a:rPr>
              <a:t>Priebe</a:t>
            </a:r>
            <a:endParaRPr lang="es-ES" sz="6000" dirty="0">
              <a:solidFill>
                <a:srgbClr val="FFC000"/>
              </a:solidFill>
              <a:latin typeface="Bahnschrift SemiCondensed" panose="020B0502040204020203" pitchFamily="34" charset="0"/>
            </a:endParaRPr>
          </a:p>
        </p:txBody>
      </p:sp>
      <p:sp>
        <p:nvSpPr>
          <p:cNvPr id="22530" name="AutoShape 2" descr="James Leo Garrett Jr. (1925–2020), the Gentleman Theologia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11" name="10 Rectángulo"/>
          <p:cNvSpPr/>
          <p:nvPr/>
        </p:nvSpPr>
        <p:spPr>
          <a:xfrm>
            <a:off x="307975" y="2164866"/>
            <a:ext cx="5742376" cy="4031873"/>
          </a:xfrm>
          <a:prstGeom prst="rect">
            <a:avLst/>
          </a:prstGeom>
        </p:spPr>
        <p:txBody>
          <a:bodyPr wrap="square">
            <a:spAutoFit/>
          </a:bodyPr>
          <a:lstStyle/>
          <a:p>
            <a:r>
              <a:rPr lang="es-ES" sz="3200" dirty="0" err="1">
                <a:latin typeface="Bahnschrift SemiBold Condensed" pitchFamily="34" charset="0"/>
              </a:rPr>
              <a:t>Priebe</a:t>
            </a:r>
            <a:r>
              <a:rPr lang="es-ES" sz="3200" dirty="0">
                <a:latin typeface="Bahnschrift SemiBold Condensed" pitchFamily="34" charset="0"/>
              </a:rPr>
              <a:t> sencillamente, toma la declaración de manera unilateral. «¿Sabéis que es el pecado? –pregunta él–. Es cerrar el puño y golpear el rostro de Dios diciéndole: </a:t>
            </a:r>
            <a:r>
              <a:rPr lang="es-ES" sz="3200" dirty="0">
                <a:solidFill>
                  <a:srgbClr val="FFFF00"/>
                </a:solidFill>
                <a:latin typeface="Bahnschrift SemiBold Condensed" pitchFamily="34" charset="0"/>
              </a:rPr>
              <a:t>“No me gusta tu camino, no voy a poner la otra mejilla. Eso tiene sentido para mí. Yo lo hago a mi manera”»  </a:t>
            </a:r>
          </a:p>
        </p:txBody>
      </p:sp>
      <p:pic>
        <p:nvPicPr>
          <p:cNvPr id="22541" name="Picture 13" descr="Obituary: James Leo Garrett"/>
          <p:cNvPicPr>
            <a:picLocks noChangeAspect="1" noChangeArrowheads="1"/>
          </p:cNvPicPr>
          <p:nvPr/>
        </p:nvPicPr>
        <p:blipFill>
          <a:blip r:embed="rId3" cstate="print"/>
          <a:srcRect/>
          <a:stretch>
            <a:fillRect/>
          </a:stretch>
        </p:blipFill>
        <p:spPr bwMode="auto">
          <a:xfrm>
            <a:off x="7047914" y="764297"/>
            <a:ext cx="3882683" cy="5163972"/>
          </a:xfrm>
          <a:prstGeom prst="round2DiagRect">
            <a:avLst/>
          </a:prstGeom>
          <a:noFill/>
          <a:ln w="76200">
            <a:solidFill>
              <a:srgbClr val="FF9900"/>
            </a:solidFill>
          </a:ln>
        </p:spPr>
      </p:pic>
      <p:pic>
        <p:nvPicPr>
          <p:cNvPr id="3074" name="Picture 2" descr="Background Information - Dennis Priebe">
            <a:extLst>
              <a:ext uri="{FF2B5EF4-FFF2-40B4-BE49-F238E27FC236}">
                <a16:creationId xmlns:a16="http://schemas.microsoft.com/office/drawing/2014/main" id="{178A10E6-606A-146A-C5A6-2ED0612C8B8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5655" y="466383"/>
            <a:ext cx="4162023" cy="6240868"/>
          </a:xfrm>
          <a:prstGeom prst="rect">
            <a:avLst/>
          </a:prstGeom>
          <a:noFill/>
          <a:extLst>
            <a:ext uri="{909E8E84-426E-40DD-AFC4-6F175D3DCCD1}">
              <a14:hiddenFill xmlns:a14="http://schemas.microsoft.com/office/drawing/2010/main">
                <a:solidFill>
                  <a:srgbClr val="FFFFFF"/>
                </a:solidFill>
              </a14:hiddenFill>
            </a:ext>
          </a:extLst>
        </p:spPr>
      </p:pic>
      <p:sp>
        <p:nvSpPr>
          <p:cNvPr id="4" name="CuadroTexto 3">
            <a:extLst>
              <a:ext uri="{FF2B5EF4-FFF2-40B4-BE49-F238E27FC236}">
                <a16:creationId xmlns:a16="http://schemas.microsoft.com/office/drawing/2014/main" id="{930D8928-73C9-54B3-C997-C908CE1301EC}"/>
              </a:ext>
            </a:extLst>
          </p:cNvPr>
          <p:cNvSpPr txBox="1"/>
          <p:nvPr/>
        </p:nvSpPr>
        <p:spPr>
          <a:xfrm>
            <a:off x="307975" y="165764"/>
            <a:ext cx="6161314" cy="369332"/>
          </a:xfrm>
          <a:prstGeom prst="rect">
            <a:avLst/>
          </a:prstGeom>
          <a:noFill/>
        </p:spPr>
        <p:txBody>
          <a:bodyPr wrap="square">
            <a:spAutoFit/>
          </a:bodyPr>
          <a:lstStyle/>
          <a:p>
            <a:r>
              <a:rPr lang="es-DO" sz="1800" b="1" dirty="0">
                <a:effectLst>
                  <a:outerShdw blurRad="38100" dist="38100" dir="2700000" algn="tl">
                    <a:srgbClr val="000000">
                      <a:alpha val="43137"/>
                    </a:srgbClr>
                  </a:outerShdw>
                </a:effectLst>
                <a:latin typeface="Bahnschrift SemiBold Condensed" pitchFamily="34" charset="0"/>
              </a:rPr>
              <a:t>Puede pecar una persona que ha nacido de nuevo?</a:t>
            </a:r>
            <a:endParaRPr lang="es-ES" sz="1800" b="1" dirty="0">
              <a:effectLst>
                <a:outerShdw blurRad="38100" dist="38100" dir="2700000" algn="tl">
                  <a:srgbClr val="000000">
                    <a:alpha val="43137"/>
                  </a:srgbClr>
                </a:outerShdw>
              </a:effectLst>
              <a:latin typeface="Bahnschrift SemiBold Condensed" pitchFamily="34" charset="0"/>
            </a:endParaRPr>
          </a:p>
        </p:txBody>
      </p:sp>
    </p:spTree>
    <p:extLst>
      <p:ext uri="{BB962C8B-B14F-4D97-AF65-F5344CB8AC3E}">
        <p14:creationId xmlns:p14="http://schemas.microsoft.com/office/powerpoint/2010/main" val="2290482967"/>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3">
            <a:extLst>
              <a:ext uri="{FF2B5EF4-FFF2-40B4-BE49-F238E27FC236}">
                <a16:creationId xmlns:a16="http://schemas.microsoft.com/office/drawing/2014/main" id="{526AE5B0-38B8-D2D2-F81F-DD8C92274AB5}"/>
              </a:ext>
            </a:extLst>
          </p:cNvPr>
          <p:cNvPicPr>
            <a:picLocks noGrp="1" noChangeAspect="1"/>
          </p:cNvPicPr>
          <p:nvPr isPhoto="1"/>
        </p:nvPicPr>
        <p:blipFill>
          <a:blip r:embed="rId2" cstate="print">
            <a:lum/>
            <a:extLst>
              <a:ext uri="{28A0092B-C50C-407E-A947-70E740481C1C}">
                <a14:useLocalDpi xmlns:a14="http://schemas.microsoft.com/office/drawing/2010/main" val="0"/>
              </a:ext>
            </a:extLst>
          </a:blip>
          <a:stretch>
            <a:fillRect/>
          </a:stretch>
        </p:blipFill>
        <p:spPr>
          <a:xfrm>
            <a:off x="51694" y="0"/>
            <a:ext cx="12192000" cy="6858000"/>
          </a:xfrm>
          <a:prstGeom prst="rect">
            <a:avLst/>
          </a:prstGeom>
        </p:spPr>
      </p:pic>
      <p:sp>
        <p:nvSpPr>
          <p:cNvPr id="4" name="CuadroTexto 3">
            <a:extLst>
              <a:ext uri="{FF2B5EF4-FFF2-40B4-BE49-F238E27FC236}">
                <a16:creationId xmlns:a16="http://schemas.microsoft.com/office/drawing/2014/main" id="{64135796-1766-D8EE-051A-21064EBE411E}"/>
              </a:ext>
            </a:extLst>
          </p:cNvPr>
          <p:cNvSpPr txBox="1"/>
          <p:nvPr/>
        </p:nvSpPr>
        <p:spPr>
          <a:xfrm>
            <a:off x="14068" y="112544"/>
            <a:ext cx="4348449" cy="400110"/>
          </a:xfrm>
          <a:prstGeom prst="rect">
            <a:avLst/>
          </a:prstGeom>
          <a:noFill/>
        </p:spPr>
        <p:txBody>
          <a:bodyPr wrap="square" rtlCol="0">
            <a:spAutoFit/>
          </a:bodyPr>
          <a:lstStyle/>
          <a:p>
            <a:pPr algn="ctr"/>
            <a:endParaRPr lang="es-DO" sz="2000" b="1" dirty="0">
              <a:latin typeface="Bahnschrift SemiCondensed" panose="020B0502040204020203" pitchFamily="34" charset="0"/>
            </a:endParaRPr>
          </a:p>
        </p:txBody>
      </p:sp>
      <p:sp>
        <p:nvSpPr>
          <p:cNvPr id="5" name="CuadroTexto 4">
            <a:extLst>
              <a:ext uri="{FF2B5EF4-FFF2-40B4-BE49-F238E27FC236}">
                <a16:creationId xmlns:a16="http://schemas.microsoft.com/office/drawing/2014/main" id="{C08B84B9-E2B0-1148-DC50-5801C944DA9C}"/>
              </a:ext>
            </a:extLst>
          </p:cNvPr>
          <p:cNvSpPr txBox="1"/>
          <p:nvPr/>
        </p:nvSpPr>
        <p:spPr>
          <a:xfrm>
            <a:off x="51694" y="751209"/>
            <a:ext cx="12192000" cy="6186309"/>
          </a:xfrm>
          <a:prstGeom prst="rect">
            <a:avLst/>
          </a:prstGeom>
          <a:noFill/>
        </p:spPr>
        <p:txBody>
          <a:bodyPr wrap="square" rtlCol="0">
            <a:spAutoFit/>
          </a:bodyPr>
          <a:lstStyle/>
          <a:p>
            <a:pPr algn="ctr"/>
            <a:r>
              <a:rPr lang="es-DO" sz="3600" dirty="0">
                <a:solidFill>
                  <a:srgbClr val="FF0000"/>
                </a:solidFill>
                <a:latin typeface="Bahnschrift SemiBold Condensed" pitchFamily="34" charset="0"/>
              </a:rPr>
              <a:t>¿Cuál es la interpretación de Priebe sobre el tiempo verbal del pasaje? </a:t>
            </a:r>
          </a:p>
          <a:p>
            <a:pPr algn="ctr"/>
            <a:r>
              <a:rPr lang="es-DO" sz="3600" dirty="0">
                <a:latin typeface="Bahnschrift SemiBold Condensed" pitchFamily="34" charset="0"/>
              </a:rPr>
              <a:t>Él sostiene que «el tiempo presente es lo que está sucediendo justo en este momento, no en el pasado ni en el futuro, justo ahora».</a:t>
            </a:r>
          </a:p>
          <a:p>
            <a:pPr algn="ctr"/>
            <a:endParaRPr lang="es-DO" sz="3600" dirty="0">
              <a:latin typeface="Bahnschrift SemiBold Condensed" pitchFamily="34" charset="0"/>
            </a:endParaRPr>
          </a:p>
          <a:p>
            <a:pPr algn="just"/>
            <a:r>
              <a:rPr lang="es-DO" sz="3600" dirty="0">
                <a:latin typeface="Bahnschrift SemiBold Condensed" pitchFamily="34" charset="0"/>
              </a:rPr>
              <a:t> Y así, leemos los siguientes versículos: «Todo aquel que permanece en él </a:t>
            </a:r>
            <a:r>
              <a:rPr lang="es-DO" sz="3600" dirty="0">
                <a:solidFill>
                  <a:schemeClr val="accent4">
                    <a:lumMod val="60000"/>
                    <a:lumOff val="40000"/>
                  </a:schemeClr>
                </a:solidFill>
                <a:latin typeface="Bahnschrift SemiBold Condensed" pitchFamily="34" charset="0"/>
              </a:rPr>
              <a:t>[en este momento], </a:t>
            </a:r>
            <a:r>
              <a:rPr lang="es-DO" sz="3600" dirty="0">
                <a:latin typeface="Bahnschrift SemiBold Condensed" pitchFamily="34" charset="0"/>
              </a:rPr>
              <a:t>no peca </a:t>
            </a:r>
            <a:r>
              <a:rPr lang="es-DO" sz="3600" dirty="0">
                <a:solidFill>
                  <a:schemeClr val="accent4">
                    <a:lumMod val="60000"/>
                    <a:lumOff val="40000"/>
                  </a:schemeClr>
                </a:solidFill>
                <a:latin typeface="Bahnschrift SemiBold Condensed" pitchFamily="34" charset="0"/>
              </a:rPr>
              <a:t>[en este momento]» </a:t>
            </a:r>
          </a:p>
          <a:p>
            <a:pPr algn="just"/>
            <a:r>
              <a:rPr lang="es-DO" sz="3600" dirty="0">
                <a:latin typeface="Bahnschrift SemiBold Condensed" pitchFamily="34" charset="0"/>
              </a:rPr>
              <a:t>«El que practica el pecado </a:t>
            </a:r>
            <a:r>
              <a:rPr lang="es-DO" sz="3600" dirty="0">
                <a:solidFill>
                  <a:schemeClr val="accent4">
                    <a:lumMod val="60000"/>
                    <a:lumOff val="40000"/>
                  </a:schemeClr>
                </a:solidFill>
                <a:latin typeface="Bahnschrift SemiBold Condensed" pitchFamily="34" charset="0"/>
              </a:rPr>
              <a:t>[en este momento] </a:t>
            </a:r>
            <a:r>
              <a:rPr lang="es-DO" sz="3600" dirty="0">
                <a:latin typeface="Bahnschrift SemiBold Condensed" pitchFamily="34" charset="0"/>
              </a:rPr>
              <a:t>es del diablo </a:t>
            </a:r>
            <a:r>
              <a:rPr lang="es-DO" sz="3600" dirty="0">
                <a:solidFill>
                  <a:schemeClr val="accent4">
                    <a:lumMod val="60000"/>
                    <a:lumOff val="40000"/>
                  </a:schemeClr>
                </a:solidFill>
                <a:latin typeface="Bahnschrift SemiBold Condensed" pitchFamily="34" charset="0"/>
              </a:rPr>
              <a:t>[en este momento]». </a:t>
            </a:r>
            <a:r>
              <a:rPr lang="es-DO" sz="3600" dirty="0">
                <a:latin typeface="Bahnschrift SemiBold Condensed" pitchFamily="34" charset="0"/>
              </a:rPr>
              <a:t>Para Priebe, el apóstol Juan está hablando de un solo tipo de pecado: </a:t>
            </a:r>
            <a:r>
              <a:rPr lang="es-DO" sz="3600" dirty="0">
                <a:solidFill>
                  <a:schemeClr val="accent6"/>
                </a:solidFill>
                <a:latin typeface="Bahnschrift SemiBold Condensed" pitchFamily="34" charset="0"/>
              </a:rPr>
              <a:t>el pecado intencional</a:t>
            </a:r>
            <a:r>
              <a:rPr lang="es-DO" sz="3600" dirty="0">
                <a:latin typeface="Bahnschrift SemiBold Condensed" pitchFamily="34" charset="0"/>
              </a:rPr>
              <a:t>. Podemos entender su confusión, pues resulta evidente que </a:t>
            </a:r>
            <a:r>
              <a:rPr lang="es-DO" sz="3600" dirty="0">
                <a:solidFill>
                  <a:schemeClr val="accent4">
                    <a:lumMod val="60000"/>
                    <a:lumOff val="40000"/>
                  </a:schemeClr>
                </a:solidFill>
                <a:latin typeface="Bahnschrift SemiBold Condensed" pitchFamily="34" charset="0"/>
              </a:rPr>
              <a:t>no ha considerado todo lo que Juan expresa en otras partes de su carta.</a:t>
            </a:r>
            <a:endParaRPr lang="es-DO" sz="3600" dirty="0">
              <a:latin typeface="Bahnschrift SemiBold Condensed" pitchFamily="34" charset="0"/>
            </a:endParaRPr>
          </a:p>
        </p:txBody>
      </p:sp>
      <p:sp>
        <p:nvSpPr>
          <p:cNvPr id="8" name="CuadroTexto 7">
            <a:extLst>
              <a:ext uri="{FF2B5EF4-FFF2-40B4-BE49-F238E27FC236}">
                <a16:creationId xmlns:a16="http://schemas.microsoft.com/office/drawing/2014/main" id="{6BE842F6-AA39-58F7-801F-EF3E8A6ADDA4}"/>
              </a:ext>
            </a:extLst>
          </p:cNvPr>
          <p:cNvSpPr txBox="1"/>
          <p:nvPr/>
        </p:nvSpPr>
        <p:spPr>
          <a:xfrm>
            <a:off x="179614" y="127933"/>
            <a:ext cx="6281056" cy="369332"/>
          </a:xfrm>
          <a:prstGeom prst="rect">
            <a:avLst/>
          </a:prstGeom>
          <a:noFill/>
        </p:spPr>
        <p:txBody>
          <a:bodyPr wrap="square">
            <a:spAutoFit/>
          </a:bodyPr>
          <a:lstStyle/>
          <a:p>
            <a:r>
              <a:rPr lang="es-DO" sz="1800" b="1" dirty="0">
                <a:effectLst>
                  <a:outerShdw blurRad="38100" dist="38100" dir="2700000" algn="tl">
                    <a:srgbClr val="000000">
                      <a:alpha val="43137"/>
                    </a:srgbClr>
                  </a:outerShdw>
                </a:effectLst>
                <a:latin typeface="Bahnschrift SemiBold Condensed" pitchFamily="34" charset="0"/>
              </a:rPr>
              <a:t>Puede pecar una persona que ha nacido de nuevo?</a:t>
            </a:r>
            <a:endParaRPr lang="es-ES" sz="1800" b="1" dirty="0">
              <a:effectLst>
                <a:outerShdw blurRad="38100" dist="38100" dir="2700000" algn="tl">
                  <a:srgbClr val="000000">
                    <a:alpha val="43137"/>
                  </a:srgbClr>
                </a:outerShdw>
              </a:effectLst>
              <a:latin typeface="Bahnschrift SemiBold Condensed" pitchFamily="34" charset="0"/>
            </a:endParaRPr>
          </a:p>
        </p:txBody>
      </p:sp>
    </p:spTree>
    <p:extLst>
      <p:ext uri="{BB962C8B-B14F-4D97-AF65-F5344CB8AC3E}">
        <p14:creationId xmlns:p14="http://schemas.microsoft.com/office/powerpoint/2010/main" val="27091737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3">
            <a:extLst>
              <a:ext uri="{FF2B5EF4-FFF2-40B4-BE49-F238E27FC236}">
                <a16:creationId xmlns:a16="http://schemas.microsoft.com/office/drawing/2014/main" id="{526AE5B0-38B8-D2D2-F81F-DD8C92274AB5}"/>
              </a:ext>
            </a:extLst>
          </p:cNvPr>
          <p:cNvPicPr>
            <a:picLocks noGrp="1" noChangeAspect="1"/>
          </p:cNvPicPr>
          <p:nvPr isPhoto="1"/>
        </p:nvPicPr>
        <p:blipFill>
          <a:blip r:embed="rId3" cstate="print">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CuadroTexto 3">
            <a:extLst>
              <a:ext uri="{FF2B5EF4-FFF2-40B4-BE49-F238E27FC236}">
                <a16:creationId xmlns:a16="http://schemas.microsoft.com/office/drawing/2014/main" id="{64135796-1766-D8EE-051A-21064EBE411E}"/>
              </a:ext>
            </a:extLst>
          </p:cNvPr>
          <p:cNvSpPr txBox="1"/>
          <p:nvPr/>
        </p:nvSpPr>
        <p:spPr>
          <a:xfrm>
            <a:off x="-203646" y="153505"/>
            <a:ext cx="4348449" cy="400110"/>
          </a:xfrm>
          <a:prstGeom prst="rect">
            <a:avLst/>
          </a:prstGeom>
          <a:noFill/>
        </p:spPr>
        <p:txBody>
          <a:bodyPr wrap="square" rtlCol="0">
            <a:spAutoFit/>
          </a:bodyPr>
          <a:lstStyle/>
          <a:p>
            <a:pPr algn="ctr"/>
            <a:endParaRPr lang="es-DO" sz="2000" b="1" dirty="0">
              <a:latin typeface="Bahnschrift SemiCondensed" panose="020B0502040204020203" pitchFamily="34" charset="0"/>
            </a:endParaRPr>
          </a:p>
        </p:txBody>
      </p:sp>
      <p:sp>
        <p:nvSpPr>
          <p:cNvPr id="5" name="CuadroTexto 4">
            <a:extLst>
              <a:ext uri="{FF2B5EF4-FFF2-40B4-BE49-F238E27FC236}">
                <a16:creationId xmlns:a16="http://schemas.microsoft.com/office/drawing/2014/main" id="{C08B84B9-E2B0-1148-DC50-5801C944DA9C}"/>
              </a:ext>
            </a:extLst>
          </p:cNvPr>
          <p:cNvSpPr txBox="1"/>
          <p:nvPr/>
        </p:nvSpPr>
        <p:spPr>
          <a:xfrm>
            <a:off x="150891" y="1107229"/>
            <a:ext cx="12041109" cy="5632311"/>
          </a:xfrm>
          <a:prstGeom prst="rect">
            <a:avLst/>
          </a:prstGeom>
          <a:noFill/>
        </p:spPr>
        <p:txBody>
          <a:bodyPr wrap="square" rtlCol="0">
            <a:spAutoFit/>
          </a:bodyPr>
          <a:lstStyle/>
          <a:p>
            <a:pPr algn="ctr"/>
            <a:r>
              <a:rPr lang="es-DO" sz="3600" dirty="0">
                <a:latin typeface="Bahnschrift SemiBold Condensed" pitchFamily="34" charset="0"/>
              </a:rPr>
              <a:t>Lo cierto es que Priebe </a:t>
            </a:r>
            <a:r>
              <a:rPr lang="es-DO" sz="3600" dirty="0">
                <a:solidFill>
                  <a:schemeClr val="accent4">
                    <a:lumMod val="60000"/>
                    <a:lumOff val="40000"/>
                  </a:schemeClr>
                </a:solidFill>
                <a:latin typeface="Bahnschrift SemiBold Condensed" pitchFamily="34" charset="0"/>
              </a:rPr>
              <a:t>manipula </a:t>
            </a:r>
            <a:r>
              <a:rPr lang="es-DO" sz="3600" dirty="0">
                <a:latin typeface="Bahnschrift SemiBold Condensed" pitchFamily="34" charset="0"/>
              </a:rPr>
              <a:t>la evidencia y confunde a su audiencia igualando el pecado inhabitual —que puede ser involuntario o por ignorancia— con el pecado de rebelión o «mano alzada», como se le describe en el AT. </a:t>
            </a:r>
          </a:p>
          <a:p>
            <a:pPr algn="ctr"/>
            <a:r>
              <a:rPr lang="es-ES" sz="3600" dirty="0">
                <a:latin typeface="Bahnschrift SemiBold Condensed" pitchFamily="34" charset="0"/>
              </a:rPr>
              <a:t>El pecado siempre será una ofensa para Dios, </a:t>
            </a:r>
            <a:r>
              <a:rPr lang="es-ES" sz="3600" dirty="0">
                <a:solidFill>
                  <a:srgbClr val="FF0000"/>
                </a:solidFill>
                <a:latin typeface="Bahnschrift SemiBold Condensed" pitchFamily="34" charset="0"/>
              </a:rPr>
              <a:t>pero no todos los pecados son de la misma naturaleza, </a:t>
            </a:r>
            <a:r>
              <a:rPr lang="es-ES" sz="3600" dirty="0">
                <a:latin typeface="Bahnschrift SemiBold Condensed" pitchFamily="34" charset="0"/>
              </a:rPr>
              <a:t>y la Biblia tiene mucho que decir sobre esto. </a:t>
            </a:r>
          </a:p>
          <a:p>
            <a:pPr algn="ctr"/>
            <a:r>
              <a:rPr lang="es-ES" sz="3600" dirty="0">
                <a:latin typeface="Bahnschrift SemiBold Condensed" pitchFamily="34" charset="0"/>
              </a:rPr>
              <a:t>¿Cómo puede </a:t>
            </a:r>
            <a:r>
              <a:rPr lang="es-ES" sz="3600" dirty="0" err="1">
                <a:latin typeface="Bahnschrift SemiBold Condensed" pitchFamily="34" charset="0"/>
              </a:rPr>
              <a:t>Priebe</a:t>
            </a:r>
            <a:r>
              <a:rPr lang="es-ES" sz="3600" dirty="0">
                <a:latin typeface="Bahnschrift SemiBold Condensed" pitchFamily="34" charset="0"/>
              </a:rPr>
              <a:t> pasarlo por alto de manera tan descuidada? Por una razón: </a:t>
            </a:r>
            <a:r>
              <a:rPr lang="es-ES" sz="3600" dirty="0">
                <a:solidFill>
                  <a:schemeClr val="accent4">
                    <a:lumMod val="60000"/>
                    <a:lumOff val="40000"/>
                  </a:schemeClr>
                </a:solidFill>
                <a:latin typeface="Bahnschrift SemiBold Condensed" pitchFamily="34" charset="0"/>
              </a:rPr>
              <a:t>está usando la Biblia de manera selectiva para justificar una perspectiva personal del pecado y la salvación.</a:t>
            </a:r>
          </a:p>
          <a:p>
            <a:pPr algn="ctr"/>
            <a:endParaRPr lang="es-ES" sz="3600" dirty="0">
              <a:latin typeface="Bahnschrift SemiBold Condensed" pitchFamily="34" charset="0"/>
            </a:endParaRPr>
          </a:p>
        </p:txBody>
      </p:sp>
      <p:sp>
        <p:nvSpPr>
          <p:cNvPr id="6" name="CuadroTexto 5">
            <a:extLst>
              <a:ext uri="{FF2B5EF4-FFF2-40B4-BE49-F238E27FC236}">
                <a16:creationId xmlns:a16="http://schemas.microsoft.com/office/drawing/2014/main" id="{3FBE1B6B-A075-DC23-8553-A04C529AA08A}"/>
              </a:ext>
            </a:extLst>
          </p:cNvPr>
          <p:cNvSpPr txBox="1"/>
          <p:nvPr/>
        </p:nvSpPr>
        <p:spPr>
          <a:xfrm>
            <a:off x="280307" y="118460"/>
            <a:ext cx="6308270" cy="369332"/>
          </a:xfrm>
          <a:prstGeom prst="rect">
            <a:avLst/>
          </a:prstGeom>
          <a:noFill/>
        </p:spPr>
        <p:txBody>
          <a:bodyPr wrap="square">
            <a:spAutoFit/>
          </a:bodyPr>
          <a:lstStyle/>
          <a:p>
            <a:r>
              <a:rPr lang="es-DO" sz="1800" b="1" dirty="0">
                <a:effectLst>
                  <a:outerShdw blurRad="38100" dist="38100" dir="2700000" algn="tl">
                    <a:srgbClr val="000000">
                      <a:alpha val="43137"/>
                    </a:srgbClr>
                  </a:outerShdw>
                </a:effectLst>
                <a:latin typeface="Bahnschrift SemiBold Condensed" pitchFamily="34" charset="0"/>
              </a:rPr>
              <a:t>Puede pecar una persona que ha nacido de nuevo?</a:t>
            </a:r>
            <a:endParaRPr lang="es-ES" sz="1800" b="1" dirty="0">
              <a:effectLst>
                <a:outerShdw blurRad="38100" dist="38100" dir="2700000" algn="tl">
                  <a:srgbClr val="000000">
                    <a:alpha val="43137"/>
                  </a:srgbClr>
                </a:outerShdw>
              </a:effectLst>
              <a:latin typeface="Bahnschrift SemiBold Condensed" pitchFamily="34" charset="0"/>
            </a:endParaRPr>
          </a:p>
        </p:txBody>
      </p:sp>
    </p:spTree>
    <p:extLst>
      <p:ext uri="{BB962C8B-B14F-4D97-AF65-F5344CB8AC3E}">
        <p14:creationId xmlns:p14="http://schemas.microsoft.com/office/powerpoint/2010/main" val="4803810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3">
            <a:extLst>
              <a:ext uri="{FF2B5EF4-FFF2-40B4-BE49-F238E27FC236}">
                <a16:creationId xmlns:a16="http://schemas.microsoft.com/office/drawing/2014/main" id="{526AE5B0-38B8-D2D2-F81F-DD8C92274AB5}"/>
              </a:ext>
            </a:extLst>
          </p:cNvPr>
          <p:cNvPicPr>
            <a:picLocks noGrp="1" noChangeAspect="1"/>
          </p:cNvPicPr>
          <p:nvPr isPhoto="1"/>
        </p:nvPicPr>
        <p:blipFill>
          <a:blip r:embed="rId2" cstate="print">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CuadroTexto 3">
            <a:extLst>
              <a:ext uri="{FF2B5EF4-FFF2-40B4-BE49-F238E27FC236}">
                <a16:creationId xmlns:a16="http://schemas.microsoft.com/office/drawing/2014/main" id="{64135796-1766-D8EE-051A-21064EBE411E}"/>
              </a:ext>
            </a:extLst>
          </p:cNvPr>
          <p:cNvSpPr txBox="1"/>
          <p:nvPr/>
        </p:nvSpPr>
        <p:spPr>
          <a:xfrm>
            <a:off x="14068" y="112544"/>
            <a:ext cx="4348449" cy="400110"/>
          </a:xfrm>
          <a:prstGeom prst="rect">
            <a:avLst/>
          </a:prstGeom>
          <a:noFill/>
        </p:spPr>
        <p:txBody>
          <a:bodyPr wrap="square" rtlCol="0">
            <a:spAutoFit/>
          </a:bodyPr>
          <a:lstStyle/>
          <a:p>
            <a:pPr algn="ctr"/>
            <a:endParaRPr lang="es-DO" sz="2000" b="1" dirty="0">
              <a:latin typeface="Bahnschrift SemiCondensed" panose="020B0502040204020203" pitchFamily="34" charset="0"/>
            </a:endParaRPr>
          </a:p>
        </p:txBody>
      </p:sp>
      <p:sp>
        <p:nvSpPr>
          <p:cNvPr id="5" name="CuadroTexto 4">
            <a:extLst>
              <a:ext uri="{FF2B5EF4-FFF2-40B4-BE49-F238E27FC236}">
                <a16:creationId xmlns:a16="http://schemas.microsoft.com/office/drawing/2014/main" id="{C08B84B9-E2B0-1148-DC50-5801C944DA9C}"/>
              </a:ext>
            </a:extLst>
          </p:cNvPr>
          <p:cNvSpPr txBox="1"/>
          <p:nvPr/>
        </p:nvSpPr>
        <p:spPr>
          <a:xfrm>
            <a:off x="75445" y="1720840"/>
            <a:ext cx="12041109" cy="3416320"/>
          </a:xfrm>
          <a:prstGeom prst="rect">
            <a:avLst/>
          </a:prstGeom>
          <a:noFill/>
        </p:spPr>
        <p:txBody>
          <a:bodyPr wrap="square" rtlCol="0">
            <a:spAutoFit/>
          </a:bodyPr>
          <a:lstStyle/>
          <a:p>
            <a:pPr algn="ctr"/>
            <a:r>
              <a:rPr lang="es-DO" sz="3600" dirty="0">
                <a:latin typeface="Bahnschrift SemiBold Condensed" pitchFamily="34" charset="0"/>
              </a:rPr>
              <a:t>Lo cierto es que el </a:t>
            </a:r>
            <a:r>
              <a:rPr lang="es-DO" sz="3600" dirty="0">
                <a:solidFill>
                  <a:srgbClr val="FFFF00"/>
                </a:solidFill>
                <a:latin typeface="Bahnschrift SemiBold Condensed" pitchFamily="34" charset="0"/>
              </a:rPr>
              <a:t>nuevo nacimiento </a:t>
            </a:r>
            <a:r>
              <a:rPr lang="es-DO" sz="3600" dirty="0">
                <a:latin typeface="Bahnschrift SemiBold Condensed" pitchFamily="34" charset="0"/>
              </a:rPr>
              <a:t>es la </a:t>
            </a:r>
            <a:r>
              <a:rPr lang="es-DO" sz="3600" dirty="0">
                <a:solidFill>
                  <a:schemeClr val="accent6"/>
                </a:solidFill>
                <a:latin typeface="Bahnschrift SemiBold Condensed" pitchFamily="34" charset="0"/>
              </a:rPr>
              <a:t>evidencia</a:t>
            </a:r>
            <a:r>
              <a:rPr lang="es-DO" sz="3600" dirty="0">
                <a:latin typeface="Bahnschrift SemiBold Condensed" pitchFamily="34" charset="0"/>
              </a:rPr>
              <a:t> de que el pecado ha perdido su dominio sobre las personas; </a:t>
            </a:r>
            <a:r>
              <a:rPr lang="es-DO" sz="3600" dirty="0">
                <a:solidFill>
                  <a:srgbClr val="FFFF00"/>
                </a:solidFill>
                <a:latin typeface="Bahnschrift SemiBold Condensed" pitchFamily="34" charset="0"/>
              </a:rPr>
              <a:t>la naturaleza divina implantada en el creyente, guiada por el Espíritu de Dios, lo faculta para resistir y vencer las tentaciones y el pecado</a:t>
            </a:r>
            <a:r>
              <a:rPr lang="es-DO" sz="3600" dirty="0">
                <a:latin typeface="Bahnschrift SemiBold Condensed" pitchFamily="34" charset="0"/>
              </a:rPr>
              <a:t>. Pero, a pesar de esta realidad, por diferentes razones —ya sea de forma deliberada o involuntaria, por debilidad o ignorancia—, </a:t>
            </a:r>
            <a:r>
              <a:rPr lang="es-DO" sz="3600" dirty="0">
                <a:solidFill>
                  <a:srgbClr val="FFFF00"/>
                </a:solidFill>
                <a:latin typeface="Bahnschrift SemiBold Condensed" pitchFamily="34" charset="0"/>
              </a:rPr>
              <a:t>el creyente cometerá errores. </a:t>
            </a:r>
            <a:endParaRPr lang="es-ES" sz="3600" dirty="0">
              <a:solidFill>
                <a:srgbClr val="FFFF00"/>
              </a:solidFill>
              <a:latin typeface="Bahnschrift SemiBold Condensed" pitchFamily="34" charset="0"/>
            </a:endParaRPr>
          </a:p>
        </p:txBody>
      </p:sp>
      <p:sp>
        <p:nvSpPr>
          <p:cNvPr id="6" name="CuadroTexto 5">
            <a:extLst>
              <a:ext uri="{FF2B5EF4-FFF2-40B4-BE49-F238E27FC236}">
                <a16:creationId xmlns:a16="http://schemas.microsoft.com/office/drawing/2014/main" id="{287DD297-A211-50A3-900B-EECAA5586F11}"/>
              </a:ext>
            </a:extLst>
          </p:cNvPr>
          <p:cNvSpPr txBox="1"/>
          <p:nvPr/>
        </p:nvSpPr>
        <p:spPr>
          <a:xfrm>
            <a:off x="304801" y="143322"/>
            <a:ext cx="6183084" cy="369332"/>
          </a:xfrm>
          <a:prstGeom prst="rect">
            <a:avLst/>
          </a:prstGeom>
          <a:noFill/>
        </p:spPr>
        <p:txBody>
          <a:bodyPr wrap="square">
            <a:spAutoFit/>
          </a:bodyPr>
          <a:lstStyle/>
          <a:p>
            <a:r>
              <a:rPr lang="es-DO" sz="1800" b="1" dirty="0">
                <a:effectLst>
                  <a:outerShdw blurRad="38100" dist="38100" dir="2700000" algn="tl">
                    <a:srgbClr val="000000">
                      <a:alpha val="43137"/>
                    </a:srgbClr>
                  </a:outerShdw>
                </a:effectLst>
                <a:latin typeface="Bahnschrift SemiBold Condensed" pitchFamily="34" charset="0"/>
              </a:rPr>
              <a:t>Puede pecar una persona que ha nacido de nuevo?</a:t>
            </a:r>
            <a:endParaRPr lang="es-ES" sz="1800" b="1" dirty="0">
              <a:effectLst>
                <a:outerShdw blurRad="38100" dist="38100" dir="2700000" algn="tl">
                  <a:srgbClr val="000000">
                    <a:alpha val="43137"/>
                  </a:srgbClr>
                </a:outerShdw>
              </a:effectLst>
              <a:latin typeface="Bahnschrift SemiBold Condensed" pitchFamily="34" charset="0"/>
            </a:endParaRPr>
          </a:p>
        </p:txBody>
      </p:sp>
    </p:spTree>
    <p:extLst>
      <p:ext uri="{BB962C8B-B14F-4D97-AF65-F5344CB8AC3E}">
        <p14:creationId xmlns:p14="http://schemas.microsoft.com/office/powerpoint/2010/main" val="10955931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3">
            <a:extLst>
              <a:ext uri="{FF2B5EF4-FFF2-40B4-BE49-F238E27FC236}">
                <a16:creationId xmlns:a16="http://schemas.microsoft.com/office/drawing/2014/main" id="{526AE5B0-38B8-D2D2-F81F-DD8C92274AB5}"/>
              </a:ext>
            </a:extLst>
          </p:cNvPr>
          <p:cNvPicPr>
            <a:picLocks noGrp="1" noChangeAspect="1"/>
          </p:cNvPicPr>
          <p:nvPr isPhoto="1"/>
        </p:nvPicPr>
        <p:blipFill>
          <a:blip r:embed="rId2" cstate="print">
            <a:lum/>
            <a:extLst>
              <a:ext uri="{28A0092B-C50C-407E-A947-70E740481C1C}">
                <a14:useLocalDpi xmlns:a14="http://schemas.microsoft.com/office/drawing/2010/main" val="0"/>
              </a:ext>
            </a:extLst>
          </a:blip>
          <a:stretch>
            <a:fillRect/>
          </a:stretch>
        </p:blipFill>
        <p:spPr>
          <a:xfrm>
            <a:off x="150891" y="0"/>
            <a:ext cx="12192000" cy="6858000"/>
          </a:xfrm>
          <a:prstGeom prst="rect">
            <a:avLst/>
          </a:prstGeom>
        </p:spPr>
      </p:pic>
      <p:sp>
        <p:nvSpPr>
          <p:cNvPr id="5" name="CuadroTexto 4">
            <a:extLst>
              <a:ext uri="{FF2B5EF4-FFF2-40B4-BE49-F238E27FC236}">
                <a16:creationId xmlns:a16="http://schemas.microsoft.com/office/drawing/2014/main" id="{C08B84B9-E2B0-1148-DC50-5801C944DA9C}"/>
              </a:ext>
            </a:extLst>
          </p:cNvPr>
          <p:cNvSpPr txBox="1"/>
          <p:nvPr/>
        </p:nvSpPr>
        <p:spPr>
          <a:xfrm>
            <a:off x="150891" y="873168"/>
            <a:ext cx="12041109" cy="5632311"/>
          </a:xfrm>
          <a:prstGeom prst="rect">
            <a:avLst/>
          </a:prstGeom>
          <a:noFill/>
        </p:spPr>
        <p:txBody>
          <a:bodyPr wrap="square" rtlCol="0">
            <a:spAutoFit/>
          </a:bodyPr>
          <a:lstStyle/>
          <a:p>
            <a:pPr algn="ctr"/>
            <a:r>
              <a:rPr lang="es-DO" sz="3600" dirty="0">
                <a:latin typeface="Bahnschrift SemiBold Condensed" pitchFamily="34" charset="0"/>
              </a:rPr>
              <a:t>Observe cómo describe la Sra. White la experiencia de los hijos de Dios después del nuevo nacimiento : </a:t>
            </a:r>
          </a:p>
          <a:p>
            <a:pPr algn="ctr"/>
            <a:endParaRPr lang="es-DO" sz="3600" dirty="0">
              <a:latin typeface="Bahnschrift SemiBold Condensed" pitchFamily="34" charset="0"/>
            </a:endParaRPr>
          </a:p>
          <a:p>
            <a:pPr algn="ctr"/>
            <a:r>
              <a:rPr lang="es-DO" sz="3600" dirty="0">
                <a:latin typeface="Bahnschrift SemiBold Condensed" pitchFamily="34" charset="0"/>
              </a:rPr>
              <a:t>«Jesús ama a sus hijos, aunque ellos yerren. Pertenecen a Jesús y debemos tratarlos como la compra hecha con la sangre de Cristo Jesús. Toda conducta irrazonable manifestada para con ellos es anotada en los libros como hecha en contra de Cristo. El mantiene sus ojos sobre ellos, </a:t>
            </a:r>
            <a:r>
              <a:rPr lang="es-DO" sz="3600" dirty="0">
                <a:solidFill>
                  <a:schemeClr val="accent4">
                    <a:lumMod val="60000"/>
                    <a:lumOff val="40000"/>
                  </a:schemeClr>
                </a:solidFill>
                <a:latin typeface="Bahnschrift SemiBold Condensed" pitchFamily="34" charset="0"/>
              </a:rPr>
              <a:t>y cuando hacen lo mejor que pueden, clamando a Dios por su ayuda, estad seguros de que su servicio será aceptado, aunque sea imperfecto. </a:t>
            </a:r>
          </a:p>
          <a:p>
            <a:pPr algn="ctr"/>
            <a:endParaRPr lang="es-ES" sz="3600" dirty="0">
              <a:latin typeface="Bahnschrift SemiBold Condensed" pitchFamily="34" charset="0"/>
            </a:endParaRPr>
          </a:p>
        </p:txBody>
      </p:sp>
      <p:sp>
        <p:nvSpPr>
          <p:cNvPr id="6" name="CuadroTexto 5">
            <a:extLst>
              <a:ext uri="{FF2B5EF4-FFF2-40B4-BE49-F238E27FC236}">
                <a16:creationId xmlns:a16="http://schemas.microsoft.com/office/drawing/2014/main" id="{8F107C30-5F19-99F4-9F1E-909B445495CF}"/>
              </a:ext>
            </a:extLst>
          </p:cNvPr>
          <p:cNvSpPr txBox="1"/>
          <p:nvPr/>
        </p:nvSpPr>
        <p:spPr>
          <a:xfrm>
            <a:off x="321129" y="151315"/>
            <a:ext cx="6215742" cy="369332"/>
          </a:xfrm>
          <a:prstGeom prst="rect">
            <a:avLst/>
          </a:prstGeom>
          <a:noFill/>
        </p:spPr>
        <p:txBody>
          <a:bodyPr wrap="square">
            <a:spAutoFit/>
          </a:bodyPr>
          <a:lstStyle/>
          <a:p>
            <a:r>
              <a:rPr lang="es-DO" sz="1800" b="1" dirty="0">
                <a:effectLst>
                  <a:outerShdw blurRad="38100" dist="38100" dir="2700000" algn="tl">
                    <a:srgbClr val="000000">
                      <a:alpha val="43137"/>
                    </a:srgbClr>
                  </a:outerShdw>
                </a:effectLst>
                <a:latin typeface="Bahnschrift SemiBold Condensed" pitchFamily="34" charset="0"/>
              </a:rPr>
              <a:t>Puede pecar una persona que ha nacido de nuevo?</a:t>
            </a:r>
            <a:endParaRPr lang="es-ES" sz="1800" b="1" dirty="0">
              <a:effectLst>
                <a:outerShdw blurRad="38100" dist="38100" dir="2700000" algn="tl">
                  <a:srgbClr val="000000">
                    <a:alpha val="43137"/>
                  </a:srgbClr>
                </a:outerShdw>
              </a:effectLst>
              <a:latin typeface="Bahnschrift SemiBold Condensed" pitchFamily="34" charset="0"/>
            </a:endParaRPr>
          </a:p>
        </p:txBody>
      </p:sp>
    </p:spTree>
    <p:extLst>
      <p:ext uri="{BB962C8B-B14F-4D97-AF65-F5344CB8AC3E}">
        <p14:creationId xmlns:p14="http://schemas.microsoft.com/office/powerpoint/2010/main" val="37345943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3">
            <a:extLst>
              <a:ext uri="{FF2B5EF4-FFF2-40B4-BE49-F238E27FC236}">
                <a16:creationId xmlns:a16="http://schemas.microsoft.com/office/drawing/2014/main" id="{526AE5B0-38B8-D2D2-F81F-DD8C92274AB5}"/>
              </a:ext>
            </a:extLst>
          </p:cNvPr>
          <p:cNvPicPr>
            <a:picLocks noGrp="1" noChangeAspect="1"/>
          </p:cNvPicPr>
          <p:nvPr isPhoto="1"/>
        </p:nvPicPr>
        <p:blipFill>
          <a:blip r:embed="rId2" cstate="print">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CuadroTexto 3">
            <a:extLst>
              <a:ext uri="{FF2B5EF4-FFF2-40B4-BE49-F238E27FC236}">
                <a16:creationId xmlns:a16="http://schemas.microsoft.com/office/drawing/2014/main" id="{64135796-1766-D8EE-051A-21064EBE411E}"/>
              </a:ext>
            </a:extLst>
          </p:cNvPr>
          <p:cNvSpPr txBox="1"/>
          <p:nvPr/>
        </p:nvSpPr>
        <p:spPr>
          <a:xfrm>
            <a:off x="14068" y="112544"/>
            <a:ext cx="4348449" cy="400110"/>
          </a:xfrm>
          <a:prstGeom prst="rect">
            <a:avLst/>
          </a:prstGeom>
          <a:noFill/>
        </p:spPr>
        <p:txBody>
          <a:bodyPr wrap="square" rtlCol="0">
            <a:spAutoFit/>
          </a:bodyPr>
          <a:lstStyle/>
          <a:p>
            <a:pPr algn="ctr"/>
            <a:endParaRPr lang="es-DO" sz="2000" b="1" dirty="0">
              <a:latin typeface="Bahnschrift SemiCondensed" panose="020B0502040204020203" pitchFamily="34" charset="0"/>
            </a:endParaRPr>
          </a:p>
        </p:txBody>
      </p:sp>
      <p:sp>
        <p:nvSpPr>
          <p:cNvPr id="5" name="CuadroTexto 4">
            <a:extLst>
              <a:ext uri="{FF2B5EF4-FFF2-40B4-BE49-F238E27FC236}">
                <a16:creationId xmlns:a16="http://schemas.microsoft.com/office/drawing/2014/main" id="{C08B84B9-E2B0-1148-DC50-5801C944DA9C}"/>
              </a:ext>
            </a:extLst>
          </p:cNvPr>
          <p:cNvSpPr txBox="1"/>
          <p:nvPr/>
        </p:nvSpPr>
        <p:spPr>
          <a:xfrm>
            <a:off x="75445" y="1720840"/>
            <a:ext cx="12041109" cy="3416320"/>
          </a:xfrm>
          <a:prstGeom prst="rect">
            <a:avLst/>
          </a:prstGeom>
          <a:noFill/>
        </p:spPr>
        <p:txBody>
          <a:bodyPr wrap="square" rtlCol="0">
            <a:spAutoFit/>
          </a:bodyPr>
          <a:lstStyle/>
          <a:p>
            <a:pPr algn="ctr"/>
            <a:r>
              <a:rPr lang="es-DO" sz="3600" dirty="0">
                <a:latin typeface="Bahnschrift SemiBold Condensed" pitchFamily="34" charset="0"/>
              </a:rPr>
              <a:t>Una de las características de la TUG consiste en utilizar pasajes que enfatizan la victoria sobre el pecado de una </a:t>
            </a:r>
            <a:r>
              <a:rPr lang="es-DO" sz="3600" dirty="0">
                <a:solidFill>
                  <a:srgbClr val="FF0000"/>
                </a:solidFill>
                <a:latin typeface="Bahnschrift SemiBold Condensed" pitchFamily="34" charset="0"/>
              </a:rPr>
              <a:t>manera selectiva</a:t>
            </a:r>
            <a:r>
              <a:rPr lang="es-DO" sz="3600" dirty="0">
                <a:latin typeface="Bahnschrift SemiBold Condensed" pitchFamily="34" charset="0"/>
              </a:rPr>
              <a:t>, como si ellos estuvieran suspendidos en el tiempo, esperando la última generación de creyentes para operar en ellos una experiencia </a:t>
            </a:r>
            <a:r>
              <a:rPr lang="es-DO" sz="3600" dirty="0">
                <a:solidFill>
                  <a:srgbClr val="FF0000"/>
                </a:solidFill>
                <a:latin typeface="Bahnschrift SemiBold Condensed" pitchFamily="34" charset="0"/>
              </a:rPr>
              <a:t>singular y distinta </a:t>
            </a:r>
            <a:r>
              <a:rPr lang="es-DO" sz="3600" dirty="0">
                <a:latin typeface="Bahnschrift SemiBold Condensed" pitchFamily="34" charset="0"/>
              </a:rPr>
              <a:t>a la que han logrado en las generaciones anteriores. </a:t>
            </a:r>
          </a:p>
          <a:p>
            <a:pPr algn="ctr"/>
            <a:endParaRPr lang="es-ES" sz="3600" dirty="0">
              <a:latin typeface="Bahnschrift SemiBold Condensed" pitchFamily="34" charset="0"/>
            </a:endParaRPr>
          </a:p>
        </p:txBody>
      </p:sp>
      <p:sp>
        <p:nvSpPr>
          <p:cNvPr id="6" name="CuadroTexto 5">
            <a:extLst>
              <a:ext uri="{FF2B5EF4-FFF2-40B4-BE49-F238E27FC236}">
                <a16:creationId xmlns:a16="http://schemas.microsoft.com/office/drawing/2014/main" id="{D08924F8-5797-E696-5EF5-858380A98FC7}"/>
              </a:ext>
            </a:extLst>
          </p:cNvPr>
          <p:cNvSpPr txBox="1"/>
          <p:nvPr/>
        </p:nvSpPr>
        <p:spPr>
          <a:xfrm>
            <a:off x="226336" y="112544"/>
            <a:ext cx="6264728" cy="369332"/>
          </a:xfrm>
          <a:prstGeom prst="rect">
            <a:avLst/>
          </a:prstGeom>
          <a:noFill/>
        </p:spPr>
        <p:txBody>
          <a:bodyPr wrap="square">
            <a:spAutoFit/>
          </a:bodyPr>
          <a:lstStyle/>
          <a:p>
            <a:r>
              <a:rPr lang="es-DO" sz="1800" b="1" dirty="0">
                <a:effectLst>
                  <a:outerShdw blurRad="38100" dist="38100" dir="2700000" algn="tl">
                    <a:srgbClr val="000000">
                      <a:alpha val="43137"/>
                    </a:srgbClr>
                  </a:outerShdw>
                </a:effectLst>
                <a:latin typeface="Bahnschrift SemiBold Condensed" pitchFamily="34" charset="0"/>
              </a:rPr>
              <a:t>Puede pecar una persona que ha nacido de nuevo?</a:t>
            </a:r>
            <a:endParaRPr lang="es-ES" sz="1800" b="1" dirty="0">
              <a:effectLst>
                <a:outerShdw blurRad="38100" dist="38100" dir="2700000" algn="tl">
                  <a:srgbClr val="000000">
                    <a:alpha val="43137"/>
                  </a:srgbClr>
                </a:outerShdw>
              </a:effectLst>
              <a:latin typeface="Bahnschrift SemiBold Condensed" pitchFamily="34" charset="0"/>
            </a:endParaRPr>
          </a:p>
        </p:txBody>
      </p:sp>
    </p:spTree>
    <p:extLst>
      <p:ext uri="{BB962C8B-B14F-4D97-AF65-F5344CB8AC3E}">
        <p14:creationId xmlns:p14="http://schemas.microsoft.com/office/powerpoint/2010/main" val="2348385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3">
            <a:extLst>
              <a:ext uri="{FF2B5EF4-FFF2-40B4-BE49-F238E27FC236}">
                <a16:creationId xmlns:a16="http://schemas.microsoft.com/office/drawing/2014/main" id="{526AE5B0-38B8-D2D2-F81F-DD8C92274AB5}"/>
              </a:ext>
            </a:extLst>
          </p:cNvPr>
          <p:cNvPicPr>
            <a:picLocks noGrp="1" noChangeAspect="1"/>
          </p:cNvPicPr>
          <p:nvPr isPhoto="1"/>
        </p:nvPicPr>
        <p:blipFill>
          <a:blip r:embed="rId2" cstate="print">
            <a:lum/>
            <a:extLst>
              <a:ext uri="{28A0092B-C50C-407E-A947-70E740481C1C}">
                <a14:useLocalDpi xmlns:a14="http://schemas.microsoft.com/office/drawing/2010/main" val="0"/>
              </a:ext>
            </a:extLst>
          </a:blip>
          <a:stretch>
            <a:fillRect/>
          </a:stretch>
        </p:blipFill>
        <p:spPr>
          <a:xfrm>
            <a:off x="150891" y="0"/>
            <a:ext cx="12192000" cy="6858000"/>
          </a:xfrm>
          <a:prstGeom prst="rect">
            <a:avLst/>
          </a:prstGeom>
        </p:spPr>
      </p:pic>
      <p:sp>
        <p:nvSpPr>
          <p:cNvPr id="4" name="CuadroTexto 3">
            <a:extLst>
              <a:ext uri="{FF2B5EF4-FFF2-40B4-BE49-F238E27FC236}">
                <a16:creationId xmlns:a16="http://schemas.microsoft.com/office/drawing/2014/main" id="{64135796-1766-D8EE-051A-21064EBE411E}"/>
              </a:ext>
            </a:extLst>
          </p:cNvPr>
          <p:cNvSpPr txBox="1"/>
          <p:nvPr/>
        </p:nvSpPr>
        <p:spPr>
          <a:xfrm>
            <a:off x="14068" y="112544"/>
            <a:ext cx="4348449" cy="400110"/>
          </a:xfrm>
          <a:prstGeom prst="rect">
            <a:avLst/>
          </a:prstGeom>
          <a:noFill/>
        </p:spPr>
        <p:txBody>
          <a:bodyPr wrap="square" rtlCol="0">
            <a:spAutoFit/>
          </a:bodyPr>
          <a:lstStyle/>
          <a:p>
            <a:pPr algn="ctr"/>
            <a:endParaRPr lang="es-DO" sz="2000" b="1" dirty="0">
              <a:latin typeface="Bahnschrift SemiCondensed" panose="020B0502040204020203" pitchFamily="34" charset="0"/>
            </a:endParaRPr>
          </a:p>
        </p:txBody>
      </p:sp>
      <p:sp>
        <p:nvSpPr>
          <p:cNvPr id="5" name="CuadroTexto 4">
            <a:extLst>
              <a:ext uri="{FF2B5EF4-FFF2-40B4-BE49-F238E27FC236}">
                <a16:creationId xmlns:a16="http://schemas.microsoft.com/office/drawing/2014/main" id="{C08B84B9-E2B0-1148-DC50-5801C944DA9C}"/>
              </a:ext>
            </a:extLst>
          </p:cNvPr>
          <p:cNvSpPr txBox="1"/>
          <p:nvPr/>
        </p:nvSpPr>
        <p:spPr>
          <a:xfrm>
            <a:off x="150891" y="1720840"/>
            <a:ext cx="12041109" cy="3416320"/>
          </a:xfrm>
          <a:prstGeom prst="rect">
            <a:avLst/>
          </a:prstGeom>
          <a:noFill/>
        </p:spPr>
        <p:txBody>
          <a:bodyPr wrap="square" rtlCol="0">
            <a:spAutoFit/>
          </a:bodyPr>
          <a:lstStyle/>
          <a:p>
            <a:pPr algn="ctr"/>
            <a:r>
              <a:rPr lang="es-DO" sz="3600" dirty="0">
                <a:latin typeface="Bahnschrift SemiBold Condensed" pitchFamily="34" charset="0"/>
              </a:rPr>
              <a:t>Veremos que durante el tiempo de la angustia de Jacob, después del cierre de gracia, </a:t>
            </a:r>
            <a:r>
              <a:rPr lang="es-DO" sz="3600" dirty="0">
                <a:solidFill>
                  <a:srgbClr val="FFFF00"/>
                </a:solidFill>
                <a:latin typeface="Bahnschrift SemiBold Condensed" pitchFamily="34" charset="0"/>
              </a:rPr>
              <a:t>los santos no serán vencidos por las tentaciones del maligno</a:t>
            </a:r>
            <a:r>
              <a:rPr lang="es-DO" sz="3600" dirty="0">
                <a:latin typeface="Bahnschrift SemiBold Condensed" pitchFamily="34" charset="0"/>
              </a:rPr>
              <a:t>. Sin embargo, la victoria de los santos sobre los asaltos de Satanás </a:t>
            </a:r>
            <a:r>
              <a:rPr lang="es-DO" sz="3600" dirty="0">
                <a:solidFill>
                  <a:srgbClr val="FFFF00"/>
                </a:solidFill>
                <a:latin typeface="Bahnschrift SemiBold Condensed" pitchFamily="34" charset="0"/>
              </a:rPr>
              <a:t>no será la razón de su aceptación ante Dios</a:t>
            </a:r>
            <a:r>
              <a:rPr lang="es-DO" sz="3600" dirty="0">
                <a:latin typeface="Bahnschrift SemiBold Condensed" pitchFamily="34" charset="0"/>
              </a:rPr>
              <a:t>; de hecho, </a:t>
            </a:r>
            <a:r>
              <a:rPr lang="es-DO" sz="3600" dirty="0">
                <a:solidFill>
                  <a:srgbClr val="FFFF00"/>
                </a:solidFill>
                <a:latin typeface="Bahnschrift SemiBold Condensed" pitchFamily="34" charset="0"/>
              </a:rPr>
              <a:t>ya habrán sido aceptados </a:t>
            </a:r>
            <a:r>
              <a:rPr lang="es-DO" sz="3600" dirty="0">
                <a:latin typeface="Bahnschrift SemiBold Condensed" pitchFamily="34" charset="0"/>
              </a:rPr>
              <a:t>y vindicados en la escena del juicio previo al cierre de gracia, cuando Satanás presentó contra ellos todos los pecados que les indujo a cometer. </a:t>
            </a:r>
            <a:endParaRPr lang="es-ES" sz="3600" dirty="0">
              <a:latin typeface="Bahnschrift SemiBold Condensed" pitchFamily="34" charset="0"/>
            </a:endParaRPr>
          </a:p>
        </p:txBody>
      </p:sp>
      <p:sp>
        <p:nvSpPr>
          <p:cNvPr id="6" name="CuadroTexto 5">
            <a:extLst>
              <a:ext uri="{FF2B5EF4-FFF2-40B4-BE49-F238E27FC236}">
                <a16:creationId xmlns:a16="http://schemas.microsoft.com/office/drawing/2014/main" id="{2E6D4005-64FC-8ED7-B2A7-750CC2FA4AB6}"/>
              </a:ext>
            </a:extLst>
          </p:cNvPr>
          <p:cNvSpPr txBox="1"/>
          <p:nvPr/>
        </p:nvSpPr>
        <p:spPr>
          <a:xfrm>
            <a:off x="288471" y="127933"/>
            <a:ext cx="6237514" cy="369332"/>
          </a:xfrm>
          <a:prstGeom prst="rect">
            <a:avLst/>
          </a:prstGeom>
          <a:noFill/>
        </p:spPr>
        <p:txBody>
          <a:bodyPr wrap="square">
            <a:spAutoFit/>
          </a:bodyPr>
          <a:lstStyle/>
          <a:p>
            <a:r>
              <a:rPr lang="es-DO" sz="1800" b="1" dirty="0">
                <a:effectLst>
                  <a:outerShdw blurRad="38100" dist="38100" dir="2700000" algn="tl">
                    <a:srgbClr val="000000">
                      <a:alpha val="43137"/>
                    </a:srgbClr>
                  </a:outerShdw>
                </a:effectLst>
                <a:latin typeface="Bahnschrift SemiBold Condensed" pitchFamily="34" charset="0"/>
              </a:rPr>
              <a:t>Puede pecar una persona que ha nacido de nuevo?</a:t>
            </a:r>
            <a:endParaRPr lang="es-ES" sz="1800" b="1" dirty="0">
              <a:effectLst>
                <a:outerShdw blurRad="38100" dist="38100" dir="2700000" algn="tl">
                  <a:srgbClr val="000000">
                    <a:alpha val="43137"/>
                  </a:srgbClr>
                </a:outerShdw>
              </a:effectLst>
              <a:latin typeface="Bahnschrift SemiBold Condensed" pitchFamily="34" charset="0"/>
            </a:endParaRPr>
          </a:p>
        </p:txBody>
      </p:sp>
    </p:spTree>
    <p:extLst>
      <p:ext uri="{BB962C8B-B14F-4D97-AF65-F5344CB8AC3E}">
        <p14:creationId xmlns:p14="http://schemas.microsoft.com/office/powerpoint/2010/main" val="29145413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3">
            <a:extLst>
              <a:ext uri="{FF2B5EF4-FFF2-40B4-BE49-F238E27FC236}">
                <a16:creationId xmlns:a16="http://schemas.microsoft.com/office/drawing/2014/main" id="{526AE5B0-38B8-D2D2-F81F-DD8C92274AB5}"/>
              </a:ext>
            </a:extLst>
          </p:cNvPr>
          <p:cNvPicPr>
            <a:picLocks noGrp="1" noChangeAspect="1"/>
          </p:cNvPicPr>
          <p:nvPr isPhoto="1"/>
        </p:nvPicPr>
        <p:blipFill>
          <a:blip r:embed="rId2" cstate="print">
            <a:lum/>
            <a:extLst>
              <a:ext uri="{28A0092B-C50C-407E-A947-70E740481C1C}">
                <a14:useLocalDpi xmlns:a14="http://schemas.microsoft.com/office/drawing/2010/main" val="0"/>
              </a:ext>
            </a:extLst>
          </a:blip>
          <a:stretch>
            <a:fillRect/>
          </a:stretch>
        </p:blipFill>
        <p:spPr>
          <a:xfrm>
            <a:off x="57874" y="0"/>
            <a:ext cx="12192000" cy="6858000"/>
          </a:xfrm>
          <a:prstGeom prst="rect">
            <a:avLst/>
          </a:prstGeom>
        </p:spPr>
      </p:pic>
      <p:sp>
        <p:nvSpPr>
          <p:cNvPr id="4" name="CuadroTexto 3">
            <a:extLst>
              <a:ext uri="{FF2B5EF4-FFF2-40B4-BE49-F238E27FC236}">
                <a16:creationId xmlns:a16="http://schemas.microsoft.com/office/drawing/2014/main" id="{64135796-1766-D8EE-051A-21064EBE411E}"/>
              </a:ext>
            </a:extLst>
          </p:cNvPr>
          <p:cNvSpPr txBox="1"/>
          <p:nvPr/>
        </p:nvSpPr>
        <p:spPr>
          <a:xfrm>
            <a:off x="14068" y="112544"/>
            <a:ext cx="4348449" cy="400110"/>
          </a:xfrm>
          <a:prstGeom prst="rect">
            <a:avLst/>
          </a:prstGeom>
          <a:noFill/>
        </p:spPr>
        <p:txBody>
          <a:bodyPr wrap="square" rtlCol="0">
            <a:spAutoFit/>
          </a:bodyPr>
          <a:lstStyle/>
          <a:p>
            <a:pPr algn="ctr"/>
            <a:endParaRPr lang="es-DO" sz="2000" b="1" dirty="0">
              <a:latin typeface="Bahnschrift SemiCondensed" panose="020B0502040204020203" pitchFamily="34" charset="0"/>
            </a:endParaRPr>
          </a:p>
        </p:txBody>
      </p:sp>
      <p:sp>
        <p:nvSpPr>
          <p:cNvPr id="5" name="CuadroTexto 4">
            <a:extLst>
              <a:ext uri="{FF2B5EF4-FFF2-40B4-BE49-F238E27FC236}">
                <a16:creationId xmlns:a16="http://schemas.microsoft.com/office/drawing/2014/main" id="{C08B84B9-E2B0-1148-DC50-5801C944DA9C}"/>
              </a:ext>
            </a:extLst>
          </p:cNvPr>
          <p:cNvSpPr txBox="1"/>
          <p:nvPr/>
        </p:nvSpPr>
        <p:spPr>
          <a:xfrm>
            <a:off x="150891" y="2402158"/>
            <a:ext cx="12041109" cy="1754326"/>
          </a:xfrm>
          <a:prstGeom prst="rect">
            <a:avLst/>
          </a:prstGeom>
          <a:noFill/>
        </p:spPr>
        <p:txBody>
          <a:bodyPr wrap="square" rtlCol="0">
            <a:spAutoFit/>
          </a:bodyPr>
          <a:lstStyle/>
          <a:p>
            <a:pPr algn="ctr"/>
            <a:r>
              <a:rPr lang="es-DO" sz="3600" dirty="0">
                <a:latin typeface="Bahnschrift SemiBold Condensed" pitchFamily="34" charset="0"/>
              </a:rPr>
              <a:t>La razón de la victoria </a:t>
            </a:r>
            <a:r>
              <a:rPr lang="es-DO" sz="3600" dirty="0">
                <a:solidFill>
                  <a:srgbClr val="FFFF00"/>
                </a:solidFill>
                <a:latin typeface="Bahnschrift SemiBold Condensed" pitchFamily="34" charset="0"/>
              </a:rPr>
              <a:t>no será su victoria sobre el pecado </a:t>
            </a:r>
            <a:r>
              <a:rPr lang="es-DO" sz="3600" dirty="0">
                <a:latin typeface="Bahnschrift SemiBold Condensed" pitchFamily="34" charset="0"/>
              </a:rPr>
              <a:t>—o perfección de carácter—, sino porque, aunque pecaron, </a:t>
            </a:r>
            <a:r>
              <a:rPr lang="es-DO" sz="3600" dirty="0">
                <a:solidFill>
                  <a:srgbClr val="FFFF00"/>
                </a:solidFill>
                <a:latin typeface="Bahnschrift SemiBold Condensed" pitchFamily="34" charset="0"/>
              </a:rPr>
              <a:t>se arrepintieron de sus faltas, ejercieron fe en el sacrificio expiatorio del Señor y confesaron sus pecados</a:t>
            </a:r>
            <a:r>
              <a:rPr lang="es-DO" sz="3600" dirty="0">
                <a:latin typeface="Bahnschrift SemiBold Condensed" pitchFamily="34" charset="0"/>
              </a:rPr>
              <a:t>. </a:t>
            </a:r>
            <a:endParaRPr lang="es-ES" sz="3600" dirty="0">
              <a:latin typeface="Bahnschrift SemiBold Condensed" pitchFamily="34" charset="0"/>
            </a:endParaRPr>
          </a:p>
        </p:txBody>
      </p:sp>
      <p:sp>
        <p:nvSpPr>
          <p:cNvPr id="6" name="CuadroTexto 5">
            <a:extLst>
              <a:ext uri="{FF2B5EF4-FFF2-40B4-BE49-F238E27FC236}">
                <a16:creationId xmlns:a16="http://schemas.microsoft.com/office/drawing/2014/main" id="{FAC2F8A7-BD8F-3485-0D88-B50FE9302A88}"/>
              </a:ext>
            </a:extLst>
          </p:cNvPr>
          <p:cNvSpPr txBox="1"/>
          <p:nvPr/>
        </p:nvSpPr>
        <p:spPr>
          <a:xfrm>
            <a:off x="150891" y="127933"/>
            <a:ext cx="6172200" cy="369332"/>
          </a:xfrm>
          <a:prstGeom prst="rect">
            <a:avLst/>
          </a:prstGeom>
          <a:noFill/>
        </p:spPr>
        <p:txBody>
          <a:bodyPr wrap="square">
            <a:spAutoFit/>
          </a:bodyPr>
          <a:lstStyle/>
          <a:p>
            <a:r>
              <a:rPr lang="es-DO" sz="1800" b="1" dirty="0">
                <a:effectLst>
                  <a:outerShdw blurRad="38100" dist="38100" dir="2700000" algn="tl">
                    <a:srgbClr val="000000">
                      <a:alpha val="43137"/>
                    </a:srgbClr>
                  </a:outerShdw>
                </a:effectLst>
                <a:latin typeface="Bahnschrift SemiBold Condensed" pitchFamily="34" charset="0"/>
              </a:rPr>
              <a:t>Puede pecar una persona que ha nacido de nuevo?</a:t>
            </a:r>
            <a:endParaRPr lang="es-ES" sz="1800" b="1" dirty="0">
              <a:effectLst>
                <a:outerShdw blurRad="38100" dist="38100" dir="2700000" algn="tl">
                  <a:srgbClr val="000000">
                    <a:alpha val="43137"/>
                  </a:srgbClr>
                </a:outerShdw>
              </a:effectLst>
              <a:latin typeface="Bahnschrift SemiBold Condensed" pitchFamily="34" charset="0"/>
            </a:endParaRPr>
          </a:p>
        </p:txBody>
      </p:sp>
    </p:spTree>
    <p:extLst>
      <p:ext uri="{BB962C8B-B14F-4D97-AF65-F5344CB8AC3E}">
        <p14:creationId xmlns:p14="http://schemas.microsoft.com/office/powerpoint/2010/main" val="27735648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3">
            <a:extLst>
              <a:ext uri="{FF2B5EF4-FFF2-40B4-BE49-F238E27FC236}">
                <a16:creationId xmlns:a16="http://schemas.microsoft.com/office/drawing/2014/main" id="{526AE5B0-38B8-D2D2-F81F-DD8C92274AB5}"/>
              </a:ext>
            </a:extLst>
          </p:cNvPr>
          <p:cNvPicPr>
            <a:picLocks noGrp="1" noChangeAspect="1"/>
          </p:cNvPicPr>
          <p:nvPr isPhoto="1"/>
        </p:nvPicPr>
        <p:blipFill>
          <a:blip r:embed="rId2" cstate="print">
            <a:lum/>
            <a:extLst>
              <a:ext uri="{28A0092B-C50C-407E-A947-70E740481C1C}">
                <a14:useLocalDpi xmlns:a14="http://schemas.microsoft.com/office/drawing/2010/main" val="0"/>
              </a:ext>
            </a:extLst>
          </a:blip>
          <a:stretch>
            <a:fillRect/>
          </a:stretch>
        </p:blipFill>
        <p:spPr>
          <a:xfrm>
            <a:off x="98474" y="0"/>
            <a:ext cx="12192000" cy="6858000"/>
          </a:xfrm>
          <a:prstGeom prst="rect">
            <a:avLst/>
          </a:prstGeom>
        </p:spPr>
      </p:pic>
      <p:sp>
        <p:nvSpPr>
          <p:cNvPr id="5" name="CuadroTexto 4">
            <a:extLst>
              <a:ext uri="{FF2B5EF4-FFF2-40B4-BE49-F238E27FC236}">
                <a16:creationId xmlns:a16="http://schemas.microsoft.com/office/drawing/2014/main" id="{C08B84B9-E2B0-1148-DC50-5801C944DA9C}"/>
              </a:ext>
            </a:extLst>
          </p:cNvPr>
          <p:cNvSpPr txBox="1"/>
          <p:nvPr/>
        </p:nvSpPr>
        <p:spPr>
          <a:xfrm>
            <a:off x="464234" y="1436811"/>
            <a:ext cx="10536701" cy="1569660"/>
          </a:xfrm>
          <a:prstGeom prst="rect">
            <a:avLst/>
          </a:prstGeom>
          <a:noFill/>
        </p:spPr>
        <p:txBody>
          <a:bodyPr wrap="square" rtlCol="0">
            <a:spAutoFit/>
          </a:bodyPr>
          <a:lstStyle/>
          <a:p>
            <a:pPr algn="ctr"/>
            <a:r>
              <a:rPr lang="es-ES" sz="9600" dirty="0">
                <a:solidFill>
                  <a:srgbClr val="FFC000"/>
                </a:solidFill>
                <a:latin typeface="Bahnschrift SemiCondensed" panose="020B0502040204020203" pitchFamily="34" charset="0"/>
              </a:rPr>
              <a:t>HORA DEL QUIZZ</a:t>
            </a:r>
          </a:p>
        </p:txBody>
      </p:sp>
      <p:pic>
        <p:nvPicPr>
          <p:cNvPr id="55298" name="Picture 2" descr="gk quiz logo"/>
          <p:cNvPicPr>
            <a:picLocks noChangeAspect="1" noChangeArrowheads="1"/>
          </p:cNvPicPr>
          <p:nvPr/>
        </p:nvPicPr>
        <p:blipFill>
          <a:blip r:embed="rId3" cstate="print"/>
          <a:srcRect/>
          <a:stretch>
            <a:fillRect/>
          </a:stretch>
        </p:blipFill>
        <p:spPr bwMode="auto">
          <a:xfrm>
            <a:off x="3067588" y="2435767"/>
            <a:ext cx="5598110" cy="4158341"/>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extLst>
      <p:ext uri="{BB962C8B-B14F-4D97-AF65-F5344CB8AC3E}">
        <p14:creationId xmlns:p14="http://schemas.microsoft.com/office/powerpoint/2010/main" val="2290482967"/>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2">
            <a:extLst>
              <a:ext uri="{FF2B5EF4-FFF2-40B4-BE49-F238E27FC236}">
                <a16:creationId xmlns:a16="http://schemas.microsoft.com/office/drawing/2014/main" id="{2D1922AA-2FBD-383B-47B4-E6599D77C773}"/>
              </a:ext>
            </a:extLst>
          </p:cNvPr>
          <p:cNvPicPr>
            <a:picLocks noGrp="1" noChangeAspect="1"/>
          </p:cNvPicPr>
          <p:nvPr isPhoto="1"/>
        </p:nvPicPr>
        <p:blipFill>
          <a:blip r:embed="rId2" cstate="print">
            <a:lum/>
            <a:extLst>
              <a:ext uri="{28A0092B-C50C-407E-A947-70E740481C1C}">
                <a14:useLocalDpi xmlns:a14="http://schemas.microsoft.com/office/drawing/2010/main" val="0"/>
              </a:ext>
            </a:extLst>
          </a:blip>
          <a:stretch>
            <a:fillRect/>
          </a:stretch>
        </p:blipFill>
        <p:spPr>
          <a:xfrm>
            <a:off x="0" y="-119743"/>
            <a:ext cx="12192000" cy="6858000"/>
          </a:xfrm>
          <a:prstGeom prst="rect">
            <a:avLst/>
          </a:prstGeom>
        </p:spPr>
      </p:pic>
      <p:sp>
        <p:nvSpPr>
          <p:cNvPr id="4" name="CuadroTexto 3">
            <a:extLst>
              <a:ext uri="{FF2B5EF4-FFF2-40B4-BE49-F238E27FC236}">
                <a16:creationId xmlns:a16="http://schemas.microsoft.com/office/drawing/2014/main" id="{AB3F1B7B-A486-9CEF-D435-E1F73C1A21CA}"/>
              </a:ext>
            </a:extLst>
          </p:cNvPr>
          <p:cNvSpPr txBox="1"/>
          <p:nvPr/>
        </p:nvSpPr>
        <p:spPr>
          <a:xfrm>
            <a:off x="819296" y="1697523"/>
            <a:ext cx="10575533" cy="2800767"/>
          </a:xfrm>
          <a:prstGeom prst="rect">
            <a:avLst/>
          </a:prstGeom>
          <a:noFill/>
        </p:spPr>
        <p:txBody>
          <a:bodyPr wrap="square" rtlCol="0">
            <a:spAutoFit/>
          </a:bodyPr>
          <a:lstStyle/>
          <a:p>
            <a:pPr algn="ctr"/>
            <a:r>
              <a:rPr lang="es-DO" sz="8800" b="1" dirty="0">
                <a:latin typeface="Avenir Next LT Pro" panose="020B0504020202020204" pitchFamily="34" charset="0"/>
              </a:rPr>
              <a:t>LA NATURALEZA DEL PECADO</a:t>
            </a:r>
          </a:p>
        </p:txBody>
      </p:sp>
      <p:sp>
        <p:nvSpPr>
          <p:cNvPr id="5" name="CuadroTexto 4">
            <a:extLst>
              <a:ext uri="{FF2B5EF4-FFF2-40B4-BE49-F238E27FC236}">
                <a16:creationId xmlns:a16="http://schemas.microsoft.com/office/drawing/2014/main" id="{7A034904-C73B-3DAB-1CA7-B80F9ED59BC3}"/>
              </a:ext>
            </a:extLst>
          </p:cNvPr>
          <p:cNvSpPr txBox="1"/>
          <p:nvPr/>
        </p:nvSpPr>
        <p:spPr>
          <a:xfrm>
            <a:off x="10182131" y="5682108"/>
            <a:ext cx="2009869" cy="523220"/>
          </a:xfrm>
          <a:prstGeom prst="rect">
            <a:avLst/>
          </a:prstGeom>
          <a:noFill/>
        </p:spPr>
        <p:txBody>
          <a:bodyPr wrap="square" rtlCol="0">
            <a:spAutoFit/>
          </a:bodyPr>
          <a:lstStyle/>
          <a:p>
            <a:pPr algn="ctr"/>
            <a:r>
              <a:rPr lang="es-DO" sz="2800" dirty="0">
                <a:solidFill>
                  <a:schemeClr val="accent4">
                    <a:lumMod val="75000"/>
                  </a:schemeClr>
                </a:solidFill>
                <a:latin typeface="Bahnschrift SemiBold Condensed" panose="020B0502040204020203" pitchFamily="34" charset="0"/>
              </a:rPr>
              <a:t>CAPÍTULO #5</a:t>
            </a:r>
          </a:p>
        </p:txBody>
      </p:sp>
      <p:sp>
        <p:nvSpPr>
          <p:cNvPr id="6" name="CuadroTexto 3">
            <a:extLst>
              <a:ext uri="{FF2B5EF4-FFF2-40B4-BE49-F238E27FC236}">
                <a16:creationId xmlns:a16="http://schemas.microsoft.com/office/drawing/2014/main" id="{AB3F1B7B-A486-9CEF-D435-E1F73C1A21CA}"/>
              </a:ext>
            </a:extLst>
          </p:cNvPr>
          <p:cNvSpPr txBox="1"/>
          <p:nvPr/>
        </p:nvSpPr>
        <p:spPr>
          <a:xfrm>
            <a:off x="3911844" y="4339905"/>
            <a:ext cx="4177079" cy="400110"/>
          </a:xfrm>
          <a:prstGeom prst="rect">
            <a:avLst/>
          </a:prstGeom>
          <a:noFill/>
        </p:spPr>
        <p:txBody>
          <a:bodyPr wrap="square" rtlCol="0">
            <a:spAutoFit/>
          </a:bodyPr>
          <a:lstStyle/>
          <a:p>
            <a:pPr algn="ctr"/>
            <a:r>
              <a:rPr lang="es-DO" sz="2000" b="1" dirty="0">
                <a:solidFill>
                  <a:srgbClr val="FFC000"/>
                </a:solidFill>
                <a:latin typeface="Avenir Next LT Pro" panose="020B0504020202020204" pitchFamily="34" charset="0"/>
              </a:rPr>
              <a:t>TERCERA PARTE</a:t>
            </a:r>
          </a:p>
        </p:txBody>
      </p:sp>
    </p:spTree>
    <p:extLst>
      <p:ext uri="{BB962C8B-B14F-4D97-AF65-F5344CB8AC3E}">
        <p14:creationId xmlns:p14="http://schemas.microsoft.com/office/powerpoint/2010/main" val="26200536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4">
            <a:extLst>
              <a:ext uri="{FF2B5EF4-FFF2-40B4-BE49-F238E27FC236}">
                <a16:creationId xmlns:a16="http://schemas.microsoft.com/office/drawing/2014/main" id="{2D8FDD8E-CD0E-8DAD-43A3-9A5B7F55511E}"/>
              </a:ext>
            </a:extLst>
          </p:cNvPr>
          <p:cNvPicPr>
            <a:picLocks noGrp="1" noChangeAspect="1"/>
          </p:cNvPicPr>
          <p:nvPr isPhoto="1"/>
        </p:nvPicPr>
        <p:blipFill>
          <a:blip r:embed="rId2" cstate="print">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CuadroTexto 4">
            <a:extLst>
              <a:ext uri="{FF2B5EF4-FFF2-40B4-BE49-F238E27FC236}">
                <a16:creationId xmlns:a16="http://schemas.microsoft.com/office/drawing/2014/main" id="{C08B84B9-E2B0-1148-DC50-5801C944DA9C}"/>
              </a:ext>
            </a:extLst>
          </p:cNvPr>
          <p:cNvSpPr txBox="1"/>
          <p:nvPr/>
        </p:nvSpPr>
        <p:spPr>
          <a:xfrm>
            <a:off x="0" y="1647824"/>
            <a:ext cx="4417256" cy="2800767"/>
          </a:xfrm>
          <a:prstGeom prst="rect">
            <a:avLst/>
          </a:prstGeom>
          <a:noFill/>
        </p:spPr>
        <p:txBody>
          <a:bodyPr wrap="square" rtlCol="0">
            <a:spAutoFit/>
          </a:bodyPr>
          <a:lstStyle/>
          <a:p>
            <a:r>
              <a:rPr lang="es-ES" sz="8800" b="1" dirty="0">
                <a:solidFill>
                  <a:srgbClr val="FFC000"/>
                </a:solidFill>
                <a:latin typeface="Bahnschrift SemiCondensed" panose="020B0502040204020203" pitchFamily="34" charset="0"/>
              </a:rPr>
              <a:t>Elige tu pregunta</a:t>
            </a:r>
          </a:p>
        </p:txBody>
      </p:sp>
      <p:sp>
        <p:nvSpPr>
          <p:cNvPr id="5" name="4 Rectángulo">
            <a:hlinkClick r:id="rId3" action="ppaction://hlinksldjump"/>
          </p:cNvPr>
          <p:cNvSpPr/>
          <p:nvPr/>
        </p:nvSpPr>
        <p:spPr>
          <a:xfrm>
            <a:off x="5641145" y="1491175"/>
            <a:ext cx="2208628" cy="1631852"/>
          </a:xfrm>
          <a:prstGeom prst="rect">
            <a:avLst/>
          </a:prstGeom>
          <a:ln w="28575">
            <a:solidFill>
              <a:srgbClr val="FFFF00"/>
            </a:solidFill>
          </a:ln>
          <a:scene3d>
            <a:camera prst="orthographicFront"/>
            <a:lightRig rig="threePt" dir="t"/>
          </a:scene3d>
          <a:sp3d>
            <a:bevelT w="139700" h="139700" prst="divot"/>
          </a:sp3d>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s-ES" sz="8000" dirty="0">
                <a:latin typeface="Bahnschrift SemiBold Condensed" pitchFamily="34" charset="0"/>
              </a:rPr>
              <a:t>1</a:t>
            </a:r>
          </a:p>
        </p:txBody>
      </p:sp>
      <p:sp>
        <p:nvSpPr>
          <p:cNvPr id="6" name="5 Rectángulo">
            <a:hlinkClick r:id="rId4" action="ppaction://hlinksldjump"/>
          </p:cNvPr>
          <p:cNvSpPr/>
          <p:nvPr/>
        </p:nvSpPr>
        <p:spPr>
          <a:xfrm>
            <a:off x="5652868" y="3303563"/>
            <a:ext cx="2208628" cy="1631852"/>
          </a:xfrm>
          <a:prstGeom prst="rect">
            <a:avLst/>
          </a:prstGeom>
          <a:ln w="28575">
            <a:solidFill>
              <a:srgbClr val="FFFF00"/>
            </a:solidFill>
          </a:ln>
          <a:scene3d>
            <a:camera prst="orthographicFront"/>
            <a:lightRig rig="threePt" dir="t"/>
          </a:scene3d>
          <a:sp3d>
            <a:bevelT w="139700" h="139700" prst="divot"/>
          </a:sp3d>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s-ES" sz="8000" dirty="0">
                <a:latin typeface="Bahnschrift SemiBold Condensed" pitchFamily="34" charset="0"/>
              </a:rPr>
              <a:t>3</a:t>
            </a:r>
          </a:p>
        </p:txBody>
      </p:sp>
      <p:sp>
        <p:nvSpPr>
          <p:cNvPr id="7" name="6 Rectángulo">
            <a:hlinkClick r:id="rId5" action="ppaction://hlinksldjump"/>
          </p:cNvPr>
          <p:cNvSpPr/>
          <p:nvPr/>
        </p:nvSpPr>
        <p:spPr>
          <a:xfrm>
            <a:off x="7945902" y="1488830"/>
            <a:ext cx="2208628" cy="1631852"/>
          </a:xfrm>
          <a:prstGeom prst="rect">
            <a:avLst/>
          </a:prstGeom>
          <a:ln w="28575">
            <a:solidFill>
              <a:srgbClr val="FFFF00"/>
            </a:solidFill>
          </a:ln>
          <a:scene3d>
            <a:camera prst="orthographicFront"/>
            <a:lightRig rig="threePt" dir="t"/>
          </a:scene3d>
          <a:sp3d>
            <a:bevelT w="139700" h="139700" prst="divot"/>
          </a:sp3d>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s-ES" sz="8000" dirty="0">
                <a:latin typeface="Bahnschrift SemiBold Condensed" pitchFamily="34" charset="0"/>
              </a:rPr>
              <a:t>2</a:t>
            </a:r>
          </a:p>
        </p:txBody>
      </p:sp>
      <p:sp>
        <p:nvSpPr>
          <p:cNvPr id="8" name="7 Rectángulo">
            <a:hlinkClick r:id="rId6" action="ppaction://hlinksldjump"/>
          </p:cNvPr>
          <p:cNvSpPr/>
          <p:nvPr/>
        </p:nvSpPr>
        <p:spPr>
          <a:xfrm>
            <a:off x="7957625" y="3301218"/>
            <a:ext cx="2208628" cy="1631852"/>
          </a:xfrm>
          <a:prstGeom prst="rect">
            <a:avLst/>
          </a:prstGeom>
          <a:ln w="28575">
            <a:solidFill>
              <a:srgbClr val="FFFF00"/>
            </a:solidFill>
          </a:ln>
          <a:scene3d>
            <a:camera prst="orthographicFront"/>
            <a:lightRig rig="threePt" dir="t"/>
          </a:scene3d>
          <a:sp3d>
            <a:bevelT w="139700" h="139700" prst="divot"/>
          </a:sp3d>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s-ES" sz="8000" dirty="0">
                <a:latin typeface="Bahnschrift SemiBold Condensed" pitchFamily="34" charset="0"/>
              </a:rPr>
              <a:t>4</a:t>
            </a:r>
          </a:p>
        </p:txBody>
      </p:sp>
      <p:sp>
        <p:nvSpPr>
          <p:cNvPr id="9" name="8 Rectángulo">
            <a:hlinkClick r:id="rId7" action="ppaction://hlinksldjump"/>
          </p:cNvPr>
          <p:cNvSpPr/>
          <p:nvPr/>
        </p:nvSpPr>
        <p:spPr>
          <a:xfrm>
            <a:off x="6846281" y="5059685"/>
            <a:ext cx="2208628" cy="1631852"/>
          </a:xfrm>
          <a:prstGeom prst="rect">
            <a:avLst/>
          </a:prstGeom>
          <a:ln w="28575">
            <a:solidFill>
              <a:srgbClr val="FFFF00"/>
            </a:solidFill>
          </a:ln>
          <a:scene3d>
            <a:camera prst="orthographicFront"/>
            <a:lightRig rig="threePt" dir="t"/>
          </a:scene3d>
          <a:sp3d>
            <a:bevelT w="139700" h="139700" prst="divot"/>
          </a:sp3d>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s-ES" sz="8000" dirty="0">
                <a:latin typeface="Bahnschrift SemiBold Condensed" pitchFamily="34" charset="0"/>
              </a:rPr>
              <a:t>5</a:t>
            </a:r>
          </a:p>
        </p:txBody>
      </p:sp>
      <p:sp>
        <p:nvSpPr>
          <p:cNvPr id="11" name="10 Flecha derecha">
            <a:hlinkClick r:id="rId8" action="ppaction://hlinksldjump"/>
          </p:cNvPr>
          <p:cNvSpPr/>
          <p:nvPr/>
        </p:nvSpPr>
        <p:spPr>
          <a:xfrm>
            <a:off x="9566031" y="5669280"/>
            <a:ext cx="2625969" cy="1188720"/>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s-ES" sz="3600" dirty="0">
                <a:latin typeface="Bahnschrift SemiBold Condensed" pitchFamily="34" charset="0"/>
              </a:rPr>
              <a:t>Continuar</a:t>
            </a:r>
          </a:p>
        </p:txBody>
      </p:sp>
    </p:spTree>
    <p:extLst>
      <p:ext uri="{BB962C8B-B14F-4D97-AF65-F5344CB8AC3E}">
        <p14:creationId xmlns:p14="http://schemas.microsoft.com/office/powerpoint/2010/main" val="23723334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4">
            <a:extLst>
              <a:ext uri="{FF2B5EF4-FFF2-40B4-BE49-F238E27FC236}">
                <a16:creationId xmlns:a16="http://schemas.microsoft.com/office/drawing/2014/main" id="{2D8FDD8E-CD0E-8DAD-43A3-9A5B7F55511E}"/>
              </a:ext>
            </a:extLst>
          </p:cNvPr>
          <p:cNvPicPr>
            <a:picLocks noGrp="1" noChangeAspect="1"/>
          </p:cNvPicPr>
          <p:nvPr isPhoto="1"/>
        </p:nvPicPr>
        <p:blipFill>
          <a:blip r:embed="rId2" cstate="print">
            <a:lum/>
            <a:extLst>
              <a:ext uri="{28A0092B-C50C-407E-A947-70E740481C1C}">
                <a14:useLocalDpi xmlns:a14="http://schemas.microsoft.com/office/drawing/2010/main" val="0"/>
              </a:ext>
            </a:extLst>
          </a:blip>
          <a:stretch>
            <a:fillRect/>
          </a:stretch>
        </p:blipFill>
        <p:spPr>
          <a:xfrm>
            <a:off x="30475" y="2613"/>
            <a:ext cx="12192000" cy="6858000"/>
          </a:xfrm>
          <a:prstGeom prst="rect">
            <a:avLst/>
          </a:prstGeom>
        </p:spPr>
      </p:pic>
      <p:sp>
        <p:nvSpPr>
          <p:cNvPr id="4" name="CuadroTexto 4">
            <a:extLst>
              <a:ext uri="{FF2B5EF4-FFF2-40B4-BE49-F238E27FC236}">
                <a16:creationId xmlns:a16="http://schemas.microsoft.com/office/drawing/2014/main" id="{C08B84B9-E2B0-1148-DC50-5801C944DA9C}"/>
              </a:ext>
            </a:extLst>
          </p:cNvPr>
          <p:cNvSpPr txBox="1"/>
          <p:nvPr/>
        </p:nvSpPr>
        <p:spPr>
          <a:xfrm>
            <a:off x="462057" y="886174"/>
            <a:ext cx="11676185" cy="1200329"/>
          </a:xfrm>
          <a:prstGeom prst="rect">
            <a:avLst/>
          </a:prstGeom>
          <a:noFill/>
        </p:spPr>
        <p:txBody>
          <a:bodyPr wrap="square" rtlCol="0">
            <a:spAutoFit/>
          </a:bodyPr>
          <a:lstStyle/>
          <a:p>
            <a:r>
              <a:rPr lang="es-ES" sz="3600" b="1" dirty="0">
                <a:solidFill>
                  <a:srgbClr val="FFC000"/>
                </a:solidFill>
                <a:latin typeface="Bahnschrift SemiCondensed" panose="020B0502040204020203" pitchFamily="34" charset="0"/>
              </a:rPr>
              <a:t>1. Después del cierre de gracia, los santos no serán vencidos por las tentaciones del maligno.</a:t>
            </a:r>
          </a:p>
        </p:txBody>
      </p:sp>
      <p:sp>
        <p:nvSpPr>
          <p:cNvPr id="11" name="10 Rectángulo redondeado">
            <a:hlinkClick r:id="rId3" action="ppaction://hlinksldjump"/>
          </p:cNvPr>
          <p:cNvSpPr/>
          <p:nvPr/>
        </p:nvSpPr>
        <p:spPr>
          <a:xfrm>
            <a:off x="766685" y="3433482"/>
            <a:ext cx="4881489" cy="717453"/>
          </a:xfrm>
          <a:prstGeom prst="roundRect">
            <a:avLst/>
          </a:prstGeom>
          <a:ln w="38100">
            <a:solidFill>
              <a:srgbClr val="FFFF00"/>
            </a:solidFill>
          </a:ln>
          <a:scene3d>
            <a:camera prst="orthographicFront"/>
            <a:lightRig rig="threePt" dir="t"/>
          </a:scene3d>
          <a:sp3d>
            <a:bevelT w="139700" prst="cross"/>
          </a:sp3d>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s-ES" sz="4400" b="1" dirty="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rPr>
              <a:t>Falso</a:t>
            </a:r>
          </a:p>
        </p:txBody>
      </p:sp>
      <p:sp>
        <p:nvSpPr>
          <p:cNvPr id="15" name="14 Rectángulo redondeado">
            <a:hlinkClick r:id="rId4" action="ppaction://hlinksldjump"/>
          </p:cNvPr>
          <p:cNvSpPr/>
          <p:nvPr/>
        </p:nvSpPr>
        <p:spPr>
          <a:xfrm>
            <a:off x="6707113" y="3433482"/>
            <a:ext cx="4881489" cy="717453"/>
          </a:xfrm>
          <a:prstGeom prst="roundRect">
            <a:avLst/>
          </a:prstGeom>
          <a:ln w="38100">
            <a:solidFill>
              <a:srgbClr val="FFFF00"/>
            </a:solidFill>
          </a:ln>
          <a:scene3d>
            <a:camera prst="orthographicFront"/>
            <a:lightRig rig="threePt" dir="t"/>
          </a:scene3d>
          <a:sp3d>
            <a:bevelT w="139700" prst="cross"/>
          </a:sp3d>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s-ES" sz="5400" b="1" dirty="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rPr>
              <a:t>Verdadero</a:t>
            </a:r>
          </a:p>
        </p:txBody>
      </p:sp>
    </p:spTree>
    <p:extLst>
      <p:ext uri="{BB962C8B-B14F-4D97-AF65-F5344CB8AC3E}">
        <p14:creationId xmlns:p14="http://schemas.microsoft.com/office/powerpoint/2010/main" val="38682503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4">
            <a:extLst>
              <a:ext uri="{FF2B5EF4-FFF2-40B4-BE49-F238E27FC236}">
                <a16:creationId xmlns:a16="http://schemas.microsoft.com/office/drawing/2014/main" id="{2D8FDD8E-CD0E-8DAD-43A3-9A5B7F55511E}"/>
              </a:ext>
            </a:extLst>
          </p:cNvPr>
          <p:cNvPicPr>
            <a:picLocks noGrp="1" noChangeAspect="1"/>
          </p:cNvPicPr>
          <p:nvPr isPhoto="1"/>
        </p:nvPicPr>
        <p:blipFill>
          <a:blip r:embed="rId2" cstate="print">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CuadroTexto 4">
            <a:extLst>
              <a:ext uri="{FF2B5EF4-FFF2-40B4-BE49-F238E27FC236}">
                <a16:creationId xmlns:a16="http://schemas.microsoft.com/office/drawing/2014/main" id="{C08B84B9-E2B0-1148-DC50-5801C944DA9C}"/>
              </a:ext>
            </a:extLst>
          </p:cNvPr>
          <p:cNvSpPr txBox="1"/>
          <p:nvPr/>
        </p:nvSpPr>
        <p:spPr>
          <a:xfrm>
            <a:off x="2222700" y="2365275"/>
            <a:ext cx="8201461" cy="1200329"/>
          </a:xfrm>
          <a:prstGeom prst="rect">
            <a:avLst/>
          </a:prstGeom>
          <a:noFill/>
        </p:spPr>
        <p:txBody>
          <a:bodyPr wrap="square" rtlCol="0">
            <a:spAutoFit/>
          </a:bodyPr>
          <a:lstStyle/>
          <a:p>
            <a:r>
              <a:rPr lang="es-ES" sz="7200" b="1" dirty="0">
                <a:solidFill>
                  <a:srgbClr val="FFC000"/>
                </a:solidFill>
                <a:latin typeface="Bahnschrift SemiCondensed" panose="020B0502040204020203" pitchFamily="34" charset="0"/>
              </a:rPr>
              <a:t>SIGUE INTENTANDO </a:t>
            </a:r>
            <a:r>
              <a:rPr lang="es-ES" sz="7200" b="1" dirty="0">
                <a:solidFill>
                  <a:srgbClr val="FFC000"/>
                </a:solidFill>
                <a:latin typeface="Bahnschrift SemiCondensed" panose="020B0502040204020203" pitchFamily="34" charset="0"/>
                <a:sym typeface="Wingdings" pitchFamily="2" charset="2"/>
              </a:rPr>
              <a:t></a:t>
            </a:r>
            <a:endParaRPr lang="es-ES" sz="7200" b="1" dirty="0">
              <a:solidFill>
                <a:srgbClr val="FFC000"/>
              </a:solidFill>
              <a:latin typeface="Bahnschrift SemiCondensed" panose="020B0502040204020203" pitchFamily="34" charset="0"/>
            </a:endParaRPr>
          </a:p>
        </p:txBody>
      </p:sp>
      <p:sp>
        <p:nvSpPr>
          <p:cNvPr id="11" name="10 Rectángulo redondeado">
            <a:hlinkClick r:id="" action="ppaction://hlinkshowjump?jump=previousslide"/>
          </p:cNvPr>
          <p:cNvSpPr/>
          <p:nvPr/>
        </p:nvSpPr>
        <p:spPr>
          <a:xfrm>
            <a:off x="8890782" y="5992837"/>
            <a:ext cx="3123028" cy="647113"/>
          </a:xfrm>
          <a:prstGeom prst="roundRect">
            <a:avLst/>
          </a:prstGeom>
          <a:ln w="38100">
            <a:solidFill>
              <a:srgbClr val="FFFF00"/>
            </a:solidFill>
          </a:ln>
          <a:scene3d>
            <a:camera prst="orthographicFront"/>
            <a:lightRig rig="threePt" dir="t"/>
          </a:scene3d>
          <a:sp3d>
            <a:bevelT w="139700" prst="cross"/>
          </a:sp3d>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s-ES" sz="2400" b="1" dirty="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rPr>
              <a:t>Intentar de nuevo</a:t>
            </a:r>
          </a:p>
        </p:txBody>
      </p:sp>
    </p:spTree>
    <p:extLst>
      <p:ext uri="{BB962C8B-B14F-4D97-AF65-F5344CB8AC3E}">
        <p14:creationId xmlns:p14="http://schemas.microsoft.com/office/powerpoint/2010/main" val="23723334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4">
            <a:extLst>
              <a:ext uri="{FF2B5EF4-FFF2-40B4-BE49-F238E27FC236}">
                <a16:creationId xmlns:a16="http://schemas.microsoft.com/office/drawing/2014/main" id="{2D8FDD8E-CD0E-8DAD-43A3-9A5B7F55511E}"/>
              </a:ext>
            </a:extLst>
          </p:cNvPr>
          <p:cNvPicPr>
            <a:picLocks noGrp="1" noChangeAspect="1"/>
          </p:cNvPicPr>
          <p:nvPr isPhoto="1"/>
        </p:nvPicPr>
        <p:blipFill>
          <a:blip r:embed="rId2" cstate="print">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CuadroTexto 4">
            <a:extLst>
              <a:ext uri="{FF2B5EF4-FFF2-40B4-BE49-F238E27FC236}">
                <a16:creationId xmlns:a16="http://schemas.microsoft.com/office/drawing/2014/main" id="{C08B84B9-E2B0-1148-DC50-5801C944DA9C}"/>
              </a:ext>
            </a:extLst>
          </p:cNvPr>
          <p:cNvSpPr txBox="1"/>
          <p:nvPr/>
        </p:nvSpPr>
        <p:spPr>
          <a:xfrm>
            <a:off x="2546256" y="2421546"/>
            <a:ext cx="6991639" cy="1569660"/>
          </a:xfrm>
          <a:prstGeom prst="rect">
            <a:avLst/>
          </a:prstGeom>
          <a:noFill/>
        </p:spPr>
        <p:txBody>
          <a:bodyPr wrap="square" rtlCol="0">
            <a:spAutoFit/>
          </a:bodyPr>
          <a:lstStyle/>
          <a:p>
            <a:r>
              <a:rPr lang="es-ES" sz="9600" b="1" dirty="0">
                <a:solidFill>
                  <a:srgbClr val="FFC000"/>
                </a:solidFill>
                <a:latin typeface="Bahnschrift SemiCondensed" panose="020B0502040204020203" pitchFamily="34" charset="0"/>
              </a:rPr>
              <a:t>EXCELENTE </a:t>
            </a:r>
            <a:r>
              <a:rPr lang="es-ES" sz="9600" b="1" dirty="0">
                <a:solidFill>
                  <a:srgbClr val="FFC000"/>
                </a:solidFill>
                <a:latin typeface="Bahnschrift SemiCondensed" panose="020B0502040204020203" pitchFamily="34" charset="0"/>
                <a:sym typeface="Wingdings" pitchFamily="2" charset="2"/>
              </a:rPr>
              <a:t></a:t>
            </a:r>
            <a:endParaRPr lang="es-ES" sz="9600" b="1" dirty="0">
              <a:solidFill>
                <a:srgbClr val="FFC000"/>
              </a:solidFill>
              <a:latin typeface="Bahnschrift SemiCondensed" panose="020B0502040204020203" pitchFamily="34" charset="0"/>
            </a:endParaRPr>
          </a:p>
        </p:txBody>
      </p:sp>
      <p:sp>
        <p:nvSpPr>
          <p:cNvPr id="11" name="10 Rectángulo redondeado">
            <a:hlinkClick r:id="rId3" action="ppaction://hlinksldjump"/>
          </p:cNvPr>
          <p:cNvSpPr/>
          <p:nvPr/>
        </p:nvSpPr>
        <p:spPr>
          <a:xfrm>
            <a:off x="8890782" y="5992837"/>
            <a:ext cx="3123028" cy="647113"/>
          </a:xfrm>
          <a:prstGeom prst="roundRect">
            <a:avLst/>
          </a:prstGeom>
          <a:ln w="38100">
            <a:solidFill>
              <a:srgbClr val="FFFF00"/>
            </a:solidFill>
          </a:ln>
          <a:scene3d>
            <a:camera prst="orthographicFront"/>
            <a:lightRig rig="threePt" dir="t"/>
          </a:scene3d>
          <a:sp3d>
            <a:bevelT w="139700" prst="cross"/>
          </a:sp3d>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s-ES" sz="2400" b="1" dirty="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rPr>
              <a:t>Elegir otra pregunta</a:t>
            </a:r>
          </a:p>
        </p:txBody>
      </p:sp>
    </p:spTree>
    <p:extLst>
      <p:ext uri="{BB962C8B-B14F-4D97-AF65-F5344CB8AC3E}">
        <p14:creationId xmlns:p14="http://schemas.microsoft.com/office/powerpoint/2010/main" val="23723334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4">
            <a:extLst>
              <a:ext uri="{FF2B5EF4-FFF2-40B4-BE49-F238E27FC236}">
                <a16:creationId xmlns:a16="http://schemas.microsoft.com/office/drawing/2014/main" id="{2D8FDD8E-CD0E-8DAD-43A3-9A5B7F55511E}"/>
              </a:ext>
            </a:extLst>
          </p:cNvPr>
          <p:cNvPicPr>
            <a:picLocks noGrp="1" noChangeAspect="1"/>
          </p:cNvPicPr>
          <p:nvPr isPhoto="1"/>
        </p:nvPicPr>
        <p:blipFill>
          <a:blip r:embed="rId2" cstate="print">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CuadroTexto 4">
            <a:extLst>
              <a:ext uri="{FF2B5EF4-FFF2-40B4-BE49-F238E27FC236}">
                <a16:creationId xmlns:a16="http://schemas.microsoft.com/office/drawing/2014/main" id="{C08B84B9-E2B0-1148-DC50-5801C944DA9C}"/>
              </a:ext>
            </a:extLst>
          </p:cNvPr>
          <p:cNvSpPr txBox="1"/>
          <p:nvPr/>
        </p:nvSpPr>
        <p:spPr>
          <a:xfrm>
            <a:off x="182884" y="972574"/>
            <a:ext cx="11676185" cy="646331"/>
          </a:xfrm>
          <a:prstGeom prst="rect">
            <a:avLst/>
          </a:prstGeom>
          <a:noFill/>
        </p:spPr>
        <p:txBody>
          <a:bodyPr wrap="square" rtlCol="0">
            <a:spAutoFit/>
          </a:bodyPr>
          <a:lstStyle/>
          <a:p>
            <a:r>
              <a:rPr lang="es-ES" sz="3600" b="1" dirty="0">
                <a:solidFill>
                  <a:srgbClr val="FFC000"/>
                </a:solidFill>
                <a:latin typeface="Bahnschrift SemiCondensed" panose="020B0502040204020203" pitchFamily="34" charset="0"/>
              </a:rPr>
              <a:t>2. Según Dennis </a:t>
            </a:r>
            <a:r>
              <a:rPr lang="es-ES" sz="3600" b="1" dirty="0" err="1">
                <a:solidFill>
                  <a:srgbClr val="FFC000"/>
                </a:solidFill>
                <a:latin typeface="Bahnschrift SemiCondensed" panose="020B0502040204020203" pitchFamily="34" charset="0"/>
              </a:rPr>
              <a:t>Priebe</a:t>
            </a:r>
            <a:r>
              <a:rPr lang="es-ES" sz="3600" b="1" dirty="0">
                <a:solidFill>
                  <a:srgbClr val="FFC000"/>
                </a:solidFill>
                <a:latin typeface="Bahnschrift SemiCondensed" panose="020B0502040204020203" pitchFamily="34" charset="0"/>
              </a:rPr>
              <a:t>, Juan solo se refiere al pecado…</a:t>
            </a:r>
          </a:p>
        </p:txBody>
      </p:sp>
      <p:sp>
        <p:nvSpPr>
          <p:cNvPr id="11" name="10 Rectángulo redondeado">
            <a:hlinkClick r:id="rId3" action="ppaction://hlinksldjump"/>
          </p:cNvPr>
          <p:cNvSpPr/>
          <p:nvPr/>
        </p:nvSpPr>
        <p:spPr>
          <a:xfrm>
            <a:off x="464234" y="2785401"/>
            <a:ext cx="4881489" cy="717453"/>
          </a:xfrm>
          <a:prstGeom prst="roundRect">
            <a:avLst/>
          </a:prstGeom>
          <a:ln w="38100">
            <a:solidFill>
              <a:srgbClr val="FFFF00"/>
            </a:solidFill>
          </a:ln>
          <a:scene3d>
            <a:camera prst="orthographicFront"/>
            <a:lightRig rig="threePt" dir="t"/>
          </a:scene3d>
          <a:sp3d>
            <a:bevelT w="139700" prst="cross"/>
          </a:sp3d>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s-ES" sz="4400" b="1" dirty="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rPr>
              <a:t>Intencional</a:t>
            </a:r>
          </a:p>
        </p:txBody>
      </p:sp>
      <p:sp>
        <p:nvSpPr>
          <p:cNvPr id="12" name="11 Rectángulo redondeado">
            <a:hlinkClick r:id="rId4" action="ppaction://hlinksldjump"/>
          </p:cNvPr>
          <p:cNvSpPr/>
          <p:nvPr/>
        </p:nvSpPr>
        <p:spPr>
          <a:xfrm>
            <a:off x="450165" y="4403186"/>
            <a:ext cx="4881489" cy="717453"/>
          </a:xfrm>
          <a:prstGeom prst="roundRect">
            <a:avLst/>
          </a:prstGeom>
          <a:ln w="38100">
            <a:solidFill>
              <a:srgbClr val="FFFF00"/>
            </a:solidFill>
          </a:ln>
          <a:scene3d>
            <a:camera prst="orthographicFront"/>
            <a:lightRig rig="threePt" dir="t"/>
          </a:scene3d>
          <a:sp3d>
            <a:bevelT w="139700" prst="cross"/>
          </a:sp3d>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s-ES" sz="5400" b="1" dirty="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rPr>
              <a:t>Premeditado</a:t>
            </a:r>
          </a:p>
        </p:txBody>
      </p:sp>
      <p:sp>
        <p:nvSpPr>
          <p:cNvPr id="15" name="14 Rectángulo redondeado">
            <a:hlinkClick r:id="rId4" action="ppaction://hlinksldjump"/>
          </p:cNvPr>
          <p:cNvSpPr/>
          <p:nvPr/>
        </p:nvSpPr>
        <p:spPr>
          <a:xfrm>
            <a:off x="6384384" y="2754960"/>
            <a:ext cx="4881489" cy="717453"/>
          </a:xfrm>
          <a:prstGeom prst="roundRect">
            <a:avLst/>
          </a:prstGeom>
          <a:ln w="38100">
            <a:solidFill>
              <a:srgbClr val="FFFF00"/>
            </a:solidFill>
          </a:ln>
          <a:scene3d>
            <a:camera prst="orthographicFront"/>
            <a:lightRig rig="threePt" dir="t"/>
          </a:scene3d>
          <a:sp3d>
            <a:bevelT w="139700" prst="cross"/>
          </a:sp3d>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s-ES" sz="5400" b="1" dirty="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rPr>
              <a:t>Involuntario</a:t>
            </a:r>
          </a:p>
        </p:txBody>
      </p:sp>
      <p:sp>
        <p:nvSpPr>
          <p:cNvPr id="16" name="15 Rectángulo redondeado">
            <a:hlinkClick r:id="rId4" action="ppaction://hlinksldjump"/>
          </p:cNvPr>
          <p:cNvSpPr/>
          <p:nvPr/>
        </p:nvSpPr>
        <p:spPr>
          <a:xfrm>
            <a:off x="6384383" y="4429014"/>
            <a:ext cx="4881489" cy="717453"/>
          </a:xfrm>
          <a:prstGeom prst="roundRect">
            <a:avLst/>
          </a:prstGeom>
          <a:ln w="38100">
            <a:solidFill>
              <a:srgbClr val="FFFF00"/>
            </a:solidFill>
          </a:ln>
          <a:scene3d>
            <a:camera prst="orthographicFront"/>
            <a:lightRig rig="threePt" dir="t"/>
          </a:scene3d>
          <a:sp3d>
            <a:bevelT w="139700" prst="cross"/>
          </a:sp3d>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s-ES" sz="5400" b="1" dirty="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rPr>
              <a:t>Perdonado</a:t>
            </a:r>
          </a:p>
        </p:txBody>
      </p:sp>
    </p:spTree>
    <p:extLst>
      <p:ext uri="{BB962C8B-B14F-4D97-AF65-F5344CB8AC3E}">
        <p14:creationId xmlns:p14="http://schemas.microsoft.com/office/powerpoint/2010/main" val="23723334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4">
            <a:extLst>
              <a:ext uri="{FF2B5EF4-FFF2-40B4-BE49-F238E27FC236}">
                <a16:creationId xmlns:a16="http://schemas.microsoft.com/office/drawing/2014/main" id="{2D8FDD8E-CD0E-8DAD-43A3-9A5B7F55511E}"/>
              </a:ext>
            </a:extLst>
          </p:cNvPr>
          <p:cNvPicPr>
            <a:picLocks noGrp="1" noChangeAspect="1"/>
          </p:cNvPicPr>
          <p:nvPr isPhoto="1"/>
        </p:nvPicPr>
        <p:blipFill>
          <a:blip r:embed="rId2" cstate="print">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CuadroTexto 4">
            <a:extLst>
              <a:ext uri="{FF2B5EF4-FFF2-40B4-BE49-F238E27FC236}">
                <a16:creationId xmlns:a16="http://schemas.microsoft.com/office/drawing/2014/main" id="{C08B84B9-E2B0-1148-DC50-5801C944DA9C}"/>
              </a:ext>
            </a:extLst>
          </p:cNvPr>
          <p:cNvSpPr txBox="1"/>
          <p:nvPr/>
        </p:nvSpPr>
        <p:spPr>
          <a:xfrm>
            <a:off x="2222700" y="2365275"/>
            <a:ext cx="8201461" cy="1200329"/>
          </a:xfrm>
          <a:prstGeom prst="rect">
            <a:avLst/>
          </a:prstGeom>
          <a:noFill/>
        </p:spPr>
        <p:txBody>
          <a:bodyPr wrap="square" rtlCol="0">
            <a:spAutoFit/>
          </a:bodyPr>
          <a:lstStyle/>
          <a:p>
            <a:r>
              <a:rPr lang="es-ES" sz="7200" b="1" dirty="0">
                <a:solidFill>
                  <a:srgbClr val="FFC000"/>
                </a:solidFill>
                <a:latin typeface="Bahnschrift SemiCondensed" panose="020B0502040204020203" pitchFamily="34" charset="0"/>
              </a:rPr>
              <a:t>SIGUE INTENTANDO </a:t>
            </a:r>
            <a:r>
              <a:rPr lang="es-ES" sz="7200" b="1" dirty="0">
                <a:solidFill>
                  <a:srgbClr val="FFC000"/>
                </a:solidFill>
                <a:latin typeface="Bahnschrift SemiCondensed" panose="020B0502040204020203" pitchFamily="34" charset="0"/>
                <a:sym typeface="Wingdings" pitchFamily="2" charset="2"/>
              </a:rPr>
              <a:t></a:t>
            </a:r>
            <a:endParaRPr lang="es-ES" sz="7200" b="1" dirty="0">
              <a:solidFill>
                <a:srgbClr val="FFC000"/>
              </a:solidFill>
              <a:latin typeface="Bahnschrift SemiCondensed" panose="020B0502040204020203" pitchFamily="34" charset="0"/>
            </a:endParaRPr>
          </a:p>
        </p:txBody>
      </p:sp>
      <p:sp>
        <p:nvSpPr>
          <p:cNvPr id="11" name="10 Rectángulo redondeado">
            <a:hlinkClick r:id="" action="ppaction://hlinkshowjump?jump=previousslide"/>
          </p:cNvPr>
          <p:cNvSpPr/>
          <p:nvPr/>
        </p:nvSpPr>
        <p:spPr>
          <a:xfrm>
            <a:off x="8890782" y="5992837"/>
            <a:ext cx="3123028" cy="647113"/>
          </a:xfrm>
          <a:prstGeom prst="roundRect">
            <a:avLst/>
          </a:prstGeom>
          <a:ln w="38100">
            <a:solidFill>
              <a:srgbClr val="FFFF00"/>
            </a:solidFill>
          </a:ln>
          <a:scene3d>
            <a:camera prst="orthographicFront"/>
            <a:lightRig rig="threePt" dir="t"/>
          </a:scene3d>
          <a:sp3d>
            <a:bevelT w="139700" prst="cross"/>
          </a:sp3d>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s-ES" sz="2400" b="1" dirty="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rPr>
              <a:t>Intentar de nuevo</a:t>
            </a:r>
          </a:p>
        </p:txBody>
      </p:sp>
    </p:spTree>
    <p:extLst>
      <p:ext uri="{BB962C8B-B14F-4D97-AF65-F5344CB8AC3E}">
        <p14:creationId xmlns:p14="http://schemas.microsoft.com/office/powerpoint/2010/main" val="237233346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4">
            <a:extLst>
              <a:ext uri="{FF2B5EF4-FFF2-40B4-BE49-F238E27FC236}">
                <a16:creationId xmlns:a16="http://schemas.microsoft.com/office/drawing/2014/main" id="{2D8FDD8E-CD0E-8DAD-43A3-9A5B7F55511E}"/>
              </a:ext>
            </a:extLst>
          </p:cNvPr>
          <p:cNvPicPr>
            <a:picLocks noGrp="1" noChangeAspect="1"/>
          </p:cNvPicPr>
          <p:nvPr isPhoto="1"/>
        </p:nvPicPr>
        <p:blipFill>
          <a:blip r:embed="rId2" cstate="print">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CuadroTexto 4">
            <a:extLst>
              <a:ext uri="{FF2B5EF4-FFF2-40B4-BE49-F238E27FC236}">
                <a16:creationId xmlns:a16="http://schemas.microsoft.com/office/drawing/2014/main" id="{C08B84B9-E2B0-1148-DC50-5801C944DA9C}"/>
              </a:ext>
            </a:extLst>
          </p:cNvPr>
          <p:cNvSpPr txBox="1"/>
          <p:nvPr/>
        </p:nvSpPr>
        <p:spPr>
          <a:xfrm>
            <a:off x="2546256" y="2421546"/>
            <a:ext cx="6991639" cy="1569660"/>
          </a:xfrm>
          <a:prstGeom prst="rect">
            <a:avLst/>
          </a:prstGeom>
          <a:noFill/>
        </p:spPr>
        <p:txBody>
          <a:bodyPr wrap="square" rtlCol="0">
            <a:spAutoFit/>
          </a:bodyPr>
          <a:lstStyle/>
          <a:p>
            <a:r>
              <a:rPr lang="es-ES" sz="9600" b="1" dirty="0">
                <a:solidFill>
                  <a:srgbClr val="FFC000"/>
                </a:solidFill>
                <a:latin typeface="Bahnschrift SemiCondensed" panose="020B0502040204020203" pitchFamily="34" charset="0"/>
              </a:rPr>
              <a:t>EXCELENTE </a:t>
            </a:r>
            <a:r>
              <a:rPr lang="es-ES" sz="9600" b="1" dirty="0">
                <a:solidFill>
                  <a:srgbClr val="FFC000"/>
                </a:solidFill>
                <a:latin typeface="Bahnschrift SemiCondensed" panose="020B0502040204020203" pitchFamily="34" charset="0"/>
                <a:sym typeface="Wingdings" pitchFamily="2" charset="2"/>
              </a:rPr>
              <a:t></a:t>
            </a:r>
            <a:endParaRPr lang="es-ES" sz="9600" b="1" dirty="0">
              <a:solidFill>
                <a:srgbClr val="FFC000"/>
              </a:solidFill>
              <a:latin typeface="Bahnschrift SemiCondensed" panose="020B0502040204020203" pitchFamily="34" charset="0"/>
            </a:endParaRPr>
          </a:p>
        </p:txBody>
      </p:sp>
      <p:sp>
        <p:nvSpPr>
          <p:cNvPr id="11" name="10 Rectángulo redondeado">
            <a:hlinkClick r:id="rId3" action="ppaction://hlinksldjump"/>
          </p:cNvPr>
          <p:cNvSpPr/>
          <p:nvPr/>
        </p:nvSpPr>
        <p:spPr>
          <a:xfrm>
            <a:off x="8890782" y="5992837"/>
            <a:ext cx="3123028" cy="647113"/>
          </a:xfrm>
          <a:prstGeom prst="roundRect">
            <a:avLst/>
          </a:prstGeom>
          <a:ln w="38100">
            <a:solidFill>
              <a:srgbClr val="FFFF00"/>
            </a:solidFill>
          </a:ln>
          <a:scene3d>
            <a:camera prst="orthographicFront"/>
            <a:lightRig rig="threePt" dir="t"/>
          </a:scene3d>
          <a:sp3d>
            <a:bevelT w="139700" prst="cross"/>
          </a:sp3d>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s-ES" sz="2400" b="1" dirty="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rPr>
              <a:t>Elegir otra pregunta</a:t>
            </a:r>
          </a:p>
        </p:txBody>
      </p:sp>
    </p:spTree>
    <p:extLst>
      <p:ext uri="{BB962C8B-B14F-4D97-AF65-F5344CB8AC3E}">
        <p14:creationId xmlns:p14="http://schemas.microsoft.com/office/powerpoint/2010/main" val="237233346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4">
            <a:extLst>
              <a:ext uri="{FF2B5EF4-FFF2-40B4-BE49-F238E27FC236}">
                <a16:creationId xmlns:a16="http://schemas.microsoft.com/office/drawing/2014/main" id="{2D8FDD8E-CD0E-8DAD-43A3-9A5B7F55511E}"/>
              </a:ext>
            </a:extLst>
          </p:cNvPr>
          <p:cNvPicPr>
            <a:picLocks noGrp="1" noChangeAspect="1"/>
          </p:cNvPicPr>
          <p:nvPr isPhoto="1"/>
        </p:nvPicPr>
        <p:blipFill>
          <a:blip r:embed="rId2" cstate="print">
            <a:lum/>
            <a:extLst>
              <a:ext uri="{28A0092B-C50C-407E-A947-70E740481C1C}">
                <a14:useLocalDpi xmlns:a14="http://schemas.microsoft.com/office/drawing/2010/main" val="0"/>
              </a:ext>
            </a:extLst>
          </a:blip>
          <a:stretch>
            <a:fillRect/>
          </a:stretch>
        </p:blipFill>
        <p:spPr>
          <a:xfrm>
            <a:off x="127019" y="0"/>
            <a:ext cx="12192000" cy="6858000"/>
          </a:xfrm>
          <a:prstGeom prst="rect">
            <a:avLst/>
          </a:prstGeom>
        </p:spPr>
      </p:pic>
      <p:sp>
        <p:nvSpPr>
          <p:cNvPr id="4" name="CuadroTexto 4">
            <a:extLst>
              <a:ext uri="{FF2B5EF4-FFF2-40B4-BE49-F238E27FC236}">
                <a16:creationId xmlns:a16="http://schemas.microsoft.com/office/drawing/2014/main" id="{C08B84B9-E2B0-1148-DC50-5801C944DA9C}"/>
              </a:ext>
            </a:extLst>
          </p:cNvPr>
          <p:cNvSpPr txBox="1"/>
          <p:nvPr/>
        </p:nvSpPr>
        <p:spPr>
          <a:xfrm>
            <a:off x="257907" y="792536"/>
            <a:ext cx="11676185" cy="1200329"/>
          </a:xfrm>
          <a:prstGeom prst="rect">
            <a:avLst/>
          </a:prstGeom>
          <a:noFill/>
        </p:spPr>
        <p:txBody>
          <a:bodyPr wrap="square" rtlCol="0">
            <a:spAutoFit/>
          </a:bodyPr>
          <a:lstStyle/>
          <a:p>
            <a:r>
              <a:rPr lang="es-ES" sz="3600" b="1" dirty="0">
                <a:solidFill>
                  <a:srgbClr val="FFC000"/>
                </a:solidFill>
                <a:latin typeface="Bahnschrift SemiCondensed" panose="020B0502040204020203" pitchFamily="34" charset="0"/>
              </a:rPr>
              <a:t>3. ¿Por qué los argumentos de </a:t>
            </a:r>
            <a:r>
              <a:rPr lang="es-ES" sz="3600" b="1" dirty="0" err="1">
                <a:solidFill>
                  <a:srgbClr val="FFC000"/>
                </a:solidFill>
                <a:latin typeface="Bahnschrift SemiCondensed" panose="020B0502040204020203" pitchFamily="34" charset="0"/>
              </a:rPr>
              <a:t>Priebe</a:t>
            </a:r>
            <a:r>
              <a:rPr lang="es-ES" sz="3600" b="1" dirty="0">
                <a:solidFill>
                  <a:srgbClr val="FFC000"/>
                </a:solidFill>
                <a:latin typeface="Bahnschrift SemiCondensed" panose="020B0502040204020203" pitchFamily="34" charset="0"/>
              </a:rPr>
              <a:t> sobre el pecado son incorrectos?</a:t>
            </a:r>
          </a:p>
        </p:txBody>
      </p:sp>
      <p:sp>
        <p:nvSpPr>
          <p:cNvPr id="11" name="10 Rectángulo redondeado">
            <a:hlinkClick r:id="rId3" action="ppaction://hlinksldjump"/>
          </p:cNvPr>
          <p:cNvSpPr/>
          <p:nvPr/>
        </p:nvSpPr>
        <p:spPr>
          <a:xfrm>
            <a:off x="415403" y="2746371"/>
            <a:ext cx="5519232" cy="944773"/>
          </a:xfrm>
          <a:prstGeom prst="roundRect">
            <a:avLst/>
          </a:prstGeom>
          <a:ln w="38100">
            <a:solidFill>
              <a:srgbClr val="FFFF00"/>
            </a:solidFill>
          </a:ln>
          <a:scene3d>
            <a:camera prst="orthographicFront"/>
            <a:lightRig rig="threePt" dir="t"/>
          </a:scene3d>
          <a:sp3d>
            <a:bevelT w="139700" prst="cross"/>
          </a:sp3d>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s-ES" sz="3600" b="1" dirty="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rPr>
              <a:t>Porque está usando la Biblia de manera selectiva</a:t>
            </a:r>
          </a:p>
        </p:txBody>
      </p:sp>
      <p:sp>
        <p:nvSpPr>
          <p:cNvPr id="12" name="11 Rectángulo redondeado">
            <a:hlinkClick r:id="" action="ppaction://hlinkshowjump?jump=nextslide"/>
          </p:cNvPr>
          <p:cNvSpPr/>
          <p:nvPr/>
        </p:nvSpPr>
        <p:spPr>
          <a:xfrm>
            <a:off x="3655254" y="4429014"/>
            <a:ext cx="4881489" cy="879268"/>
          </a:xfrm>
          <a:prstGeom prst="roundRect">
            <a:avLst/>
          </a:prstGeom>
          <a:ln w="38100">
            <a:solidFill>
              <a:srgbClr val="FFFF00"/>
            </a:solidFill>
          </a:ln>
          <a:scene3d>
            <a:camera prst="orthographicFront"/>
            <a:lightRig rig="threePt" dir="t"/>
          </a:scene3d>
          <a:sp3d>
            <a:bevelT w="139700" prst="cross"/>
          </a:sp3d>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s-ES" sz="3600" b="1" dirty="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rPr>
              <a:t>Porque el Pr. Delgado lo dice</a:t>
            </a:r>
          </a:p>
        </p:txBody>
      </p:sp>
      <p:sp>
        <p:nvSpPr>
          <p:cNvPr id="15" name="14 Rectángulo redondeado">
            <a:hlinkClick r:id="" action="ppaction://hlinkshowjump?jump=nextslide"/>
          </p:cNvPr>
          <p:cNvSpPr/>
          <p:nvPr/>
        </p:nvSpPr>
        <p:spPr>
          <a:xfrm>
            <a:off x="6223019" y="2730736"/>
            <a:ext cx="5549708" cy="988470"/>
          </a:xfrm>
          <a:prstGeom prst="roundRect">
            <a:avLst/>
          </a:prstGeom>
          <a:ln w="38100">
            <a:solidFill>
              <a:srgbClr val="FFFF00"/>
            </a:solidFill>
          </a:ln>
          <a:scene3d>
            <a:camera prst="orthographicFront"/>
            <a:lightRig rig="threePt" dir="t"/>
          </a:scene3d>
          <a:sp3d>
            <a:bevelT w="139700" prst="cross"/>
          </a:sp3d>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s-ES" sz="3600" b="1" dirty="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rPr>
              <a:t>Porque no utilizan textos bíblicos </a:t>
            </a:r>
          </a:p>
        </p:txBody>
      </p:sp>
    </p:spTree>
    <p:extLst>
      <p:ext uri="{BB962C8B-B14F-4D97-AF65-F5344CB8AC3E}">
        <p14:creationId xmlns:p14="http://schemas.microsoft.com/office/powerpoint/2010/main" val="237233346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4">
            <a:extLst>
              <a:ext uri="{FF2B5EF4-FFF2-40B4-BE49-F238E27FC236}">
                <a16:creationId xmlns:a16="http://schemas.microsoft.com/office/drawing/2014/main" id="{2D8FDD8E-CD0E-8DAD-43A3-9A5B7F55511E}"/>
              </a:ext>
            </a:extLst>
          </p:cNvPr>
          <p:cNvPicPr>
            <a:picLocks noGrp="1" noChangeAspect="1"/>
          </p:cNvPicPr>
          <p:nvPr isPhoto="1"/>
        </p:nvPicPr>
        <p:blipFill>
          <a:blip r:embed="rId2" cstate="print">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CuadroTexto 4">
            <a:extLst>
              <a:ext uri="{FF2B5EF4-FFF2-40B4-BE49-F238E27FC236}">
                <a16:creationId xmlns:a16="http://schemas.microsoft.com/office/drawing/2014/main" id="{C08B84B9-E2B0-1148-DC50-5801C944DA9C}"/>
              </a:ext>
            </a:extLst>
          </p:cNvPr>
          <p:cNvSpPr txBox="1"/>
          <p:nvPr/>
        </p:nvSpPr>
        <p:spPr>
          <a:xfrm>
            <a:off x="2222700" y="2365275"/>
            <a:ext cx="8201461" cy="1200329"/>
          </a:xfrm>
          <a:prstGeom prst="rect">
            <a:avLst/>
          </a:prstGeom>
          <a:noFill/>
        </p:spPr>
        <p:txBody>
          <a:bodyPr wrap="square" rtlCol="0">
            <a:spAutoFit/>
          </a:bodyPr>
          <a:lstStyle/>
          <a:p>
            <a:r>
              <a:rPr lang="es-ES" sz="7200" b="1" dirty="0">
                <a:solidFill>
                  <a:srgbClr val="FFC000"/>
                </a:solidFill>
                <a:latin typeface="Bahnschrift SemiCondensed" panose="020B0502040204020203" pitchFamily="34" charset="0"/>
              </a:rPr>
              <a:t>SIGUE INTENTANDO </a:t>
            </a:r>
            <a:r>
              <a:rPr lang="es-ES" sz="7200" b="1" dirty="0">
                <a:solidFill>
                  <a:srgbClr val="FFC000"/>
                </a:solidFill>
                <a:latin typeface="Bahnschrift SemiCondensed" panose="020B0502040204020203" pitchFamily="34" charset="0"/>
                <a:sym typeface="Wingdings" pitchFamily="2" charset="2"/>
              </a:rPr>
              <a:t></a:t>
            </a:r>
            <a:endParaRPr lang="es-ES" sz="7200" b="1" dirty="0">
              <a:solidFill>
                <a:srgbClr val="FFC000"/>
              </a:solidFill>
              <a:latin typeface="Bahnschrift SemiCondensed" panose="020B0502040204020203" pitchFamily="34" charset="0"/>
            </a:endParaRPr>
          </a:p>
        </p:txBody>
      </p:sp>
      <p:sp>
        <p:nvSpPr>
          <p:cNvPr id="11" name="10 Rectángulo redondeado">
            <a:hlinkClick r:id="" action="ppaction://hlinkshowjump?jump=previousslide"/>
          </p:cNvPr>
          <p:cNvSpPr/>
          <p:nvPr/>
        </p:nvSpPr>
        <p:spPr>
          <a:xfrm>
            <a:off x="8890782" y="5992837"/>
            <a:ext cx="3123028" cy="647113"/>
          </a:xfrm>
          <a:prstGeom prst="roundRect">
            <a:avLst/>
          </a:prstGeom>
          <a:ln w="38100">
            <a:solidFill>
              <a:srgbClr val="FFFF00"/>
            </a:solidFill>
          </a:ln>
          <a:scene3d>
            <a:camera prst="orthographicFront"/>
            <a:lightRig rig="threePt" dir="t"/>
          </a:scene3d>
          <a:sp3d>
            <a:bevelT w="139700" prst="cross"/>
          </a:sp3d>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s-ES" sz="2400" b="1" dirty="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rPr>
              <a:t>Intentar de nuevo</a:t>
            </a:r>
          </a:p>
        </p:txBody>
      </p:sp>
    </p:spTree>
    <p:extLst>
      <p:ext uri="{BB962C8B-B14F-4D97-AF65-F5344CB8AC3E}">
        <p14:creationId xmlns:p14="http://schemas.microsoft.com/office/powerpoint/2010/main" val="237233346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4">
            <a:extLst>
              <a:ext uri="{FF2B5EF4-FFF2-40B4-BE49-F238E27FC236}">
                <a16:creationId xmlns:a16="http://schemas.microsoft.com/office/drawing/2014/main" id="{2D8FDD8E-CD0E-8DAD-43A3-9A5B7F55511E}"/>
              </a:ext>
            </a:extLst>
          </p:cNvPr>
          <p:cNvPicPr>
            <a:picLocks noGrp="1" noChangeAspect="1"/>
          </p:cNvPicPr>
          <p:nvPr isPhoto="1"/>
        </p:nvPicPr>
        <p:blipFill>
          <a:blip r:embed="rId2" cstate="print">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CuadroTexto 4">
            <a:extLst>
              <a:ext uri="{FF2B5EF4-FFF2-40B4-BE49-F238E27FC236}">
                <a16:creationId xmlns:a16="http://schemas.microsoft.com/office/drawing/2014/main" id="{C08B84B9-E2B0-1148-DC50-5801C944DA9C}"/>
              </a:ext>
            </a:extLst>
          </p:cNvPr>
          <p:cNvSpPr txBox="1"/>
          <p:nvPr/>
        </p:nvSpPr>
        <p:spPr>
          <a:xfrm>
            <a:off x="2546256" y="2421546"/>
            <a:ext cx="6991639" cy="1569660"/>
          </a:xfrm>
          <a:prstGeom prst="rect">
            <a:avLst/>
          </a:prstGeom>
          <a:noFill/>
        </p:spPr>
        <p:txBody>
          <a:bodyPr wrap="square" rtlCol="0">
            <a:spAutoFit/>
          </a:bodyPr>
          <a:lstStyle/>
          <a:p>
            <a:r>
              <a:rPr lang="es-ES" sz="9600" b="1" dirty="0">
                <a:solidFill>
                  <a:srgbClr val="FFC000"/>
                </a:solidFill>
                <a:latin typeface="Bahnschrift SemiCondensed" panose="020B0502040204020203" pitchFamily="34" charset="0"/>
              </a:rPr>
              <a:t>EXCELENTE </a:t>
            </a:r>
            <a:r>
              <a:rPr lang="es-ES" sz="9600" b="1" dirty="0">
                <a:solidFill>
                  <a:srgbClr val="FFC000"/>
                </a:solidFill>
                <a:latin typeface="Bahnschrift SemiCondensed" panose="020B0502040204020203" pitchFamily="34" charset="0"/>
                <a:sym typeface="Wingdings" pitchFamily="2" charset="2"/>
              </a:rPr>
              <a:t></a:t>
            </a:r>
            <a:endParaRPr lang="es-ES" sz="9600" b="1" dirty="0">
              <a:solidFill>
                <a:srgbClr val="FFC000"/>
              </a:solidFill>
              <a:latin typeface="Bahnschrift SemiCondensed" panose="020B0502040204020203" pitchFamily="34" charset="0"/>
            </a:endParaRPr>
          </a:p>
        </p:txBody>
      </p:sp>
      <p:sp>
        <p:nvSpPr>
          <p:cNvPr id="11" name="10 Rectángulo redondeado">
            <a:hlinkClick r:id="rId3" action="ppaction://hlinksldjump"/>
          </p:cNvPr>
          <p:cNvSpPr/>
          <p:nvPr/>
        </p:nvSpPr>
        <p:spPr>
          <a:xfrm>
            <a:off x="8890782" y="5992837"/>
            <a:ext cx="3123028" cy="647113"/>
          </a:xfrm>
          <a:prstGeom prst="roundRect">
            <a:avLst/>
          </a:prstGeom>
          <a:ln w="38100">
            <a:solidFill>
              <a:srgbClr val="FFFF00"/>
            </a:solidFill>
          </a:ln>
          <a:scene3d>
            <a:camera prst="orthographicFront"/>
            <a:lightRig rig="threePt" dir="t"/>
          </a:scene3d>
          <a:sp3d>
            <a:bevelT w="139700" prst="cross"/>
          </a:sp3d>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s-ES" sz="2400" b="1" dirty="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rPr>
              <a:t>Elegir otra pregunta</a:t>
            </a:r>
          </a:p>
        </p:txBody>
      </p:sp>
    </p:spTree>
    <p:extLst>
      <p:ext uri="{BB962C8B-B14F-4D97-AF65-F5344CB8AC3E}">
        <p14:creationId xmlns:p14="http://schemas.microsoft.com/office/powerpoint/2010/main" val="23723334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3">
            <a:extLst>
              <a:ext uri="{FF2B5EF4-FFF2-40B4-BE49-F238E27FC236}">
                <a16:creationId xmlns:a16="http://schemas.microsoft.com/office/drawing/2014/main" id="{526AE5B0-38B8-D2D2-F81F-DD8C92274AB5}"/>
              </a:ext>
            </a:extLst>
          </p:cNvPr>
          <p:cNvPicPr>
            <a:picLocks noGrp="1" noChangeAspect="1"/>
          </p:cNvPicPr>
          <p:nvPr isPhoto="1"/>
        </p:nvPicPr>
        <p:blipFill>
          <a:blip r:embed="rId2" cstate="print">
            <a:lum/>
            <a:extLst>
              <a:ext uri="{28A0092B-C50C-407E-A947-70E740481C1C}">
                <a14:useLocalDpi xmlns:a14="http://schemas.microsoft.com/office/drawing/2010/main" val="0"/>
              </a:ext>
            </a:extLst>
          </a:blip>
          <a:stretch>
            <a:fillRect/>
          </a:stretch>
        </p:blipFill>
        <p:spPr>
          <a:xfrm>
            <a:off x="150891" y="0"/>
            <a:ext cx="12192000" cy="6858000"/>
          </a:xfrm>
          <a:prstGeom prst="rect">
            <a:avLst/>
          </a:prstGeom>
        </p:spPr>
      </p:pic>
      <p:sp>
        <p:nvSpPr>
          <p:cNvPr id="4" name="CuadroTexto 3">
            <a:extLst>
              <a:ext uri="{FF2B5EF4-FFF2-40B4-BE49-F238E27FC236}">
                <a16:creationId xmlns:a16="http://schemas.microsoft.com/office/drawing/2014/main" id="{64135796-1766-D8EE-051A-21064EBE411E}"/>
              </a:ext>
            </a:extLst>
          </p:cNvPr>
          <p:cNvSpPr txBox="1"/>
          <p:nvPr/>
        </p:nvSpPr>
        <p:spPr>
          <a:xfrm>
            <a:off x="392363" y="70340"/>
            <a:ext cx="3367889" cy="523220"/>
          </a:xfrm>
          <a:prstGeom prst="rect">
            <a:avLst/>
          </a:prstGeom>
          <a:noFill/>
        </p:spPr>
        <p:txBody>
          <a:bodyPr wrap="square" rtlCol="0">
            <a:spAutoFit/>
          </a:bodyPr>
          <a:lstStyle/>
          <a:p>
            <a:pPr algn="ctr"/>
            <a:r>
              <a:rPr lang="es-DO" sz="2800" b="1" dirty="0">
                <a:latin typeface="Bahnschrift SemiCondensed" panose="020B0502040204020203" pitchFamily="34" charset="0"/>
              </a:rPr>
              <a:t>INTRODUCCIÓN</a:t>
            </a:r>
          </a:p>
        </p:txBody>
      </p:sp>
      <p:sp>
        <p:nvSpPr>
          <p:cNvPr id="5" name="CuadroTexto 4">
            <a:extLst>
              <a:ext uri="{FF2B5EF4-FFF2-40B4-BE49-F238E27FC236}">
                <a16:creationId xmlns:a16="http://schemas.microsoft.com/office/drawing/2014/main" id="{C08B84B9-E2B0-1148-DC50-5801C944DA9C}"/>
              </a:ext>
            </a:extLst>
          </p:cNvPr>
          <p:cNvSpPr txBox="1"/>
          <p:nvPr/>
        </p:nvSpPr>
        <p:spPr>
          <a:xfrm>
            <a:off x="150891" y="1619692"/>
            <a:ext cx="12041109" cy="4401205"/>
          </a:xfrm>
          <a:prstGeom prst="rect">
            <a:avLst/>
          </a:prstGeom>
          <a:noFill/>
        </p:spPr>
        <p:txBody>
          <a:bodyPr wrap="square" rtlCol="0">
            <a:spAutoFit/>
          </a:bodyPr>
          <a:lstStyle/>
          <a:p>
            <a:pPr algn="ctr"/>
            <a:r>
              <a:rPr lang="es-DO" sz="4000" dirty="0">
                <a:latin typeface="Bahnschrift SemiBold Condensed" pitchFamily="34" charset="0"/>
              </a:rPr>
              <a:t>En los dos capítulos anteriores vimos que el pecado no solo tiene que ver con lo que hacemos mal o dejamos de hacer; también incluye lo que somos por </a:t>
            </a:r>
            <a:r>
              <a:rPr lang="es-DO" sz="4000" dirty="0">
                <a:solidFill>
                  <a:srgbClr val="FF0000"/>
                </a:solidFill>
                <a:latin typeface="Bahnschrift SemiBold Condensed" pitchFamily="34" charset="0"/>
              </a:rPr>
              <a:t>naturaleza</a:t>
            </a:r>
            <a:r>
              <a:rPr lang="es-DO" sz="4000" dirty="0">
                <a:latin typeface="Bahnschrift SemiBold Condensed" pitchFamily="34" charset="0"/>
              </a:rPr>
              <a:t>. Como bien observó Hermes Tavera, </a:t>
            </a:r>
            <a:r>
              <a:rPr lang="es-DO" sz="4000" dirty="0">
                <a:solidFill>
                  <a:schemeClr val="accent4">
                    <a:lumMod val="60000"/>
                    <a:lumOff val="40000"/>
                  </a:schemeClr>
                </a:solidFill>
                <a:latin typeface="Bahnschrift SemiBold Condensed" pitchFamily="34" charset="0"/>
              </a:rPr>
              <a:t>«somos pecadores antes de, y no precisamente por peca</a:t>
            </a:r>
            <a:r>
              <a:rPr lang="es-DO" sz="4000" dirty="0">
                <a:solidFill>
                  <a:schemeClr val="accent4"/>
                </a:solidFill>
                <a:latin typeface="Bahnschrift SemiBold Condensed" pitchFamily="34" charset="0"/>
              </a:rPr>
              <a:t>r</a:t>
            </a:r>
            <a:r>
              <a:rPr lang="es-DO" sz="4000" dirty="0">
                <a:latin typeface="Bahnschrift SemiBold Condensed" pitchFamily="34" charset="0"/>
              </a:rPr>
              <a:t>. Aunque podamos elegir pecar o no, nuestra </a:t>
            </a:r>
            <a:r>
              <a:rPr lang="es-DO" sz="4000" dirty="0">
                <a:solidFill>
                  <a:srgbClr val="FF0000"/>
                </a:solidFill>
                <a:latin typeface="Bahnschrift SemiBold Condensed" pitchFamily="34" charset="0"/>
              </a:rPr>
              <a:t>“naturaleza</a:t>
            </a:r>
            <a:r>
              <a:rPr lang="es-DO" sz="4000" dirty="0">
                <a:latin typeface="Bahnschrift SemiBold Condensed" pitchFamily="34" charset="0"/>
              </a:rPr>
              <a:t>” pecaminosa nos viene por el pecado de Adán. Esa </a:t>
            </a:r>
            <a:r>
              <a:rPr lang="es-DO" sz="4000" dirty="0">
                <a:solidFill>
                  <a:srgbClr val="FF0000"/>
                </a:solidFill>
                <a:latin typeface="Bahnschrift SemiBold Condensed" pitchFamily="34" charset="0"/>
              </a:rPr>
              <a:t>naturaleza</a:t>
            </a:r>
            <a:r>
              <a:rPr lang="es-DO" sz="4000" dirty="0">
                <a:latin typeface="Bahnschrift SemiBold Condensed" pitchFamily="34" charset="0"/>
              </a:rPr>
              <a:t> es la </a:t>
            </a:r>
            <a:r>
              <a:rPr lang="es-DO" sz="4000" dirty="0">
                <a:solidFill>
                  <a:schemeClr val="accent4">
                    <a:lumMod val="60000"/>
                    <a:lumOff val="40000"/>
                  </a:schemeClr>
                </a:solidFill>
                <a:latin typeface="Bahnschrift SemiBold Condensed" pitchFamily="34" charset="0"/>
              </a:rPr>
              <a:t>fuente</a:t>
            </a:r>
            <a:r>
              <a:rPr lang="es-DO" sz="4000" dirty="0">
                <a:latin typeface="Bahnschrift SemiBold Condensed" pitchFamily="34" charset="0"/>
              </a:rPr>
              <a:t> de nuestros pecados y la </a:t>
            </a:r>
            <a:r>
              <a:rPr lang="es-DO" sz="4000" dirty="0">
                <a:solidFill>
                  <a:schemeClr val="accent4">
                    <a:lumMod val="60000"/>
                    <a:lumOff val="40000"/>
                  </a:schemeClr>
                </a:solidFill>
                <a:latin typeface="Bahnschrift SemiBold Condensed" pitchFamily="34" charset="0"/>
              </a:rPr>
              <a:t>causa</a:t>
            </a:r>
            <a:r>
              <a:rPr lang="es-DO" sz="4000" dirty="0">
                <a:latin typeface="Bahnschrift SemiBold Condensed" pitchFamily="34" charset="0"/>
              </a:rPr>
              <a:t> de los mismos».</a:t>
            </a:r>
          </a:p>
        </p:txBody>
      </p:sp>
    </p:spTree>
    <p:extLst>
      <p:ext uri="{BB962C8B-B14F-4D97-AF65-F5344CB8AC3E}">
        <p14:creationId xmlns:p14="http://schemas.microsoft.com/office/powerpoint/2010/main" val="48038106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4">
            <a:extLst>
              <a:ext uri="{FF2B5EF4-FFF2-40B4-BE49-F238E27FC236}">
                <a16:creationId xmlns:a16="http://schemas.microsoft.com/office/drawing/2014/main" id="{2D8FDD8E-CD0E-8DAD-43A3-9A5B7F55511E}"/>
              </a:ext>
            </a:extLst>
          </p:cNvPr>
          <p:cNvPicPr>
            <a:picLocks noGrp="1" noChangeAspect="1"/>
          </p:cNvPicPr>
          <p:nvPr isPhoto="1"/>
        </p:nvPicPr>
        <p:blipFill>
          <a:blip r:embed="rId2" cstate="print">
            <a:lum/>
            <a:extLst>
              <a:ext uri="{28A0092B-C50C-407E-A947-70E740481C1C}">
                <a14:useLocalDpi xmlns:a14="http://schemas.microsoft.com/office/drawing/2010/main" val="0"/>
              </a:ext>
            </a:extLst>
          </a:blip>
          <a:stretch>
            <a:fillRect/>
          </a:stretch>
        </p:blipFill>
        <p:spPr>
          <a:xfrm>
            <a:off x="30475" y="0"/>
            <a:ext cx="12192000" cy="6858000"/>
          </a:xfrm>
          <a:prstGeom prst="rect">
            <a:avLst/>
          </a:prstGeom>
        </p:spPr>
      </p:pic>
      <p:sp>
        <p:nvSpPr>
          <p:cNvPr id="4" name="CuadroTexto 4">
            <a:extLst>
              <a:ext uri="{FF2B5EF4-FFF2-40B4-BE49-F238E27FC236}">
                <a16:creationId xmlns:a16="http://schemas.microsoft.com/office/drawing/2014/main" id="{C08B84B9-E2B0-1148-DC50-5801C944DA9C}"/>
              </a:ext>
            </a:extLst>
          </p:cNvPr>
          <p:cNvSpPr txBox="1"/>
          <p:nvPr/>
        </p:nvSpPr>
        <p:spPr>
          <a:xfrm>
            <a:off x="450165" y="1017599"/>
            <a:ext cx="11676185" cy="646331"/>
          </a:xfrm>
          <a:prstGeom prst="rect">
            <a:avLst/>
          </a:prstGeom>
          <a:noFill/>
        </p:spPr>
        <p:txBody>
          <a:bodyPr wrap="square" rtlCol="0">
            <a:spAutoFit/>
          </a:bodyPr>
          <a:lstStyle/>
          <a:p>
            <a:r>
              <a:rPr lang="es-ES" sz="3600" b="1" dirty="0">
                <a:solidFill>
                  <a:srgbClr val="FFC000"/>
                </a:solidFill>
                <a:latin typeface="Bahnschrift SemiCondensed" panose="020B0502040204020203" pitchFamily="34" charset="0"/>
              </a:rPr>
              <a:t>4. ¿Cuál es la razón de la victoria de la Última Generación?</a:t>
            </a:r>
          </a:p>
        </p:txBody>
      </p:sp>
      <p:sp>
        <p:nvSpPr>
          <p:cNvPr id="11" name="10 Rectángulo redondeado">
            <a:hlinkClick r:id="" action="ppaction://hlinkshowjump?jump=nextslide"/>
          </p:cNvPr>
          <p:cNvSpPr/>
          <p:nvPr/>
        </p:nvSpPr>
        <p:spPr>
          <a:xfrm>
            <a:off x="464234" y="2785401"/>
            <a:ext cx="5488331" cy="717453"/>
          </a:xfrm>
          <a:prstGeom prst="roundRect">
            <a:avLst/>
          </a:prstGeom>
          <a:ln w="38100">
            <a:solidFill>
              <a:srgbClr val="FFFF00"/>
            </a:solidFill>
          </a:ln>
          <a:scene3d>
            <a:camera prst="orthographicFront"/>
            <a:lightRig rig="threePt" dir="t"/>
          </a:scene3d>
          <a:sp3d>
            <a:bevelT w="139700" prst="cross"/>
          </a:sp3d>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s-ES" sz="3600" b="1" dirty="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rPr>
              <a:t>su victoria sobre el pecado</a:t>
            </a:r>
          </a:p>
        </p:txBody>
      </p:sp>
      <p:sp>
        <p:nvSpPr>
          <p:cNvPr id="15" name="14 Rectángulo redondeado">
            <a:hlinkClick r:id="" action="ppaction://hlinkshowjump?jump=nextslide"/>
          </p:cNvPr>
          <p:cNvSpPr/>
          <p:nvPr/>
        </p:nvSpPr>
        <p:spPr>
          <a:xfrm>
            <a:off x="6384384" y="2754960"/>
            <a:ext cx="4881489" cy="717453"/>
          </a:xfrm>
          <a:prstGeom prst="roundRect">
            <a:avLst/>
          </a:prstGeom>
          <a:ln w="38100">
            <a:solidFill>
              <a:srgbClr val="FFFF00"/>
            </a:solidFill>
          </a:ln>
          <a:scene3d>
            <a:camera prst="orthographicFront"/>
            <a:lightRig rig="threePt" dir="t"/>
          </a:scene3d>
          <a:sp3d>
            <a:bevelT w="139700" prst="cross"/>
          </a:sp3d>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s-ES" sz="3600" b="1" dirty="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rPr>
              <a:t>perfección de carácter</a:t>
            </a:r>
          </a:p>
        </p:txBody>
      </p:sp>
      <p:sp>
        <p:nvSpPr>
          <p:cNvPr id="16" name="15 Rectángulo redondeado">
            <a:hlinkClick r:id="rId3" action="ppaction://hlinksldjump"/>
          </p:cNvPr>
          <p:cNvSpPr/>
          <p:nvPr/>
        </p:nvSpPr>
        <p:spPr>
          <a:xfrm>
            <a:off x="1975817" y="4160073"/>
            <a:ext cx="8301316" cy="1411387"/>
          </a:xfrm>
          <a:prstGeom prst="roundRect">
            <a:avLst/>
          </a:prstGeom>
          <a:ln w="38100">
            <a:solidFill>
              <a:srgbClr val="FFFF00"/>
            </a:solidFill>
          </a:ln>
          <a:scene3d>
            <a:camera prst="orthographicFront"/>
            <a:lightRig rig="threePt" dir="t"/>
          </a:scene3d>
          <a:sp3d>
            <a:bevelT w="139700" prst="cross"/>
          </a:sp3d>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s-ES" sz="3600" b="1" dirty="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rPr>
              <a:t>se arrepintieron de sus faltas, ejercieron fe en el sacrificio expiatorio del Señor y confesaron sus pecados</a:t>
            </a:r>
          </a:p>
        </p:txBody>
      </p:sp>
    </p:spTree>
    <p:extLst>
      <p:ext uri="{BB962C8B-B14F-4D97-AF65-F5344CB8AC3E}">
        <p14:creationId xmlns:p14="http://schemas.microsoft.com/office/powerpoint/2010/main" val="237233346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4">
            <a:extLst>
              <a:ext uri="{FF2B5EF4-FFF2-40B4-BE49-F238E27FC236}">
                <a16:creationId xmlns:a16="http://schemas.microsoft.com/office/drawing/2014/main" id="{2D8FDD8E-CD0E-8DAD-43A3-9A5B7F55511E}"/>
              </a:ext>
            </a:extLst>
          </p:cNvPr>
          <p:cNvPicPr>
            <a:picLocks noGrp="1" noChangeAspect="1"/>
          </p:cNvPicPr>
          <p:nvPr isPhoto="1"/>
        </p:nvPicPr>
        <p:blipFill>
          <a:blip r:embed="rId2" cstate="print">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CuadroTexto 4">
            <a:extLst>
              <a:ext uri="{FF2B5EF4-FFF2-40B4-BE49-F238E27FC236}">
                <a16:creationId xmlns:a16="http://schemas.microsoft.com/office/drawing/2014/main" id="{C08B84B9-E2B0-1148-DC50-5801C944DA9C}"/>
              </a:ext>
            </a:extLst>
          </p:cNvPr>
          <p:cNvSpPr txBox="1"/>
          <p:nvPr/>
        </p:nvSpPr>
        <p:spPr>
          <a:xfrm>
            <a:off x="2222700" y="2365275"/>
            <a:ext cx="8201461" cy="1200329"/>
          </a:xfrm>
          <a:prstGeom prst="rect">
            <a:avLst/>
          </a:prstGeom>
          <a:noFill/>
        </p:spPr>
        <p:txBody>
          <a:bodyPr wrap="square" rtlCol="0">
            <a:spAutoFit/>
          </a:bodyPr>
          <a:lstStyle/>
          <a:p>
            <a:r>
              <a:rPr lang="es-ES" sz="7200" b="1" dirty="0">
                <a:solidFill>
                  <a:srgbClr val="FFC000"/>
                </a:solidFill>
                <a:latin typeface="Bahnschrift SemiCondensed" panose="020B0502040204020203" pitchFamily="34" charset="0"/>
              </a:rPr>
              <a:t>SIGUE INTENTANDO </a:t>
            </a:r>
            <a:r>
              <a:rPr lang="es-ES" sz="7200" b="1" dirty="0">
                <a:solidFill>
                  <a:srgbClr val="FFC000"/>
                </a:solidFill>
                <a:latin typeface="Bahnschrift SemiCondensed" panose="020B0502040204020203" pitchFamily="34" charset="0"/>
                <a:sym typeface="Wingdings" pitchFamily="2" charset="2"/>
              </a:rPr>
              <a:t></a:t>
            </a:r>
            <a:endParaRPr lang="es-ES" sz="7200" b="1" dirty="0">
              <a:solidFill>
                <a:srgbClr val="FFC000"/>
              </a:solidFill>
              <a:latin typeface="Bahnschrift SemiCondensed" panose="020B0502040204020203" pitchFamily="34" charset="0"/>
            </a:endParaRPr>
          </a:p>
        </p:txBody>
      </p:sp>
      <p:sp>
        <p:nvSpPr>
          <p:cNvPr id="11" name="10 Rectángulo redondeado">
            <a:hlinkClick r:id="" action="ppaction://hlinkshowjump?jump=previousslide"/>
          </p:cNvPr>
          <p:cNvSpPr/>
          <p:nvPr/>
        </p:nvSpPr>
        <p:spPr>
          <a:xfrm>
            <a:off x="8890782" y="5992837"/>
            <a:ext cx="3123028" cy="647113"/>
          </a:xfrm>
          <a:prstGeom prst="roundRect">
            <a:avLst/>
          </a:prstGeom>
          <a:ln w="38100">
            <a:solidFill>
              <a:srgbClr val="FFFF00"/>
            </a:solidFill>
          </a:ln>
          <a:scene3d>
            <a:camera prst="orthographicFront"/>
            <a:lightRig rig="threePt" dir="t"/>
          </a:scene3d>
          <a:sp3d>
            <a:bevelT w="139700" prst="cross"/>
          </a:sp3d>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s-ES" sz="2400" b="1" dirty="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rPr>
              <a:t>Intentar de nuevo</a:t>
            </a:r>
          </a:p>
        </p:txBody>
      </p:sp>
    </p:spTree>
    <p:extLst>
      <p:ext uri="{BB962C8B-B14F-4D97-AF65-F5344CB8AC3E}">
        <p14:creationId xmlns:p14="http://schemas.microsoft.com/office/powerpoint/2010/main" val="237233346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4">
            <a:extLst>
              <a:ext uri="{FF2B5EF4-FFF2-40B4-BE49-F238E27FC236}">
                <a16:creationId xmlns:a16="http://schemas.microsoft.com/office/drawing/2014/main" id="{2D8FDD8E-CD0E-8DAD-43A3-9A5B7F55511E}"/>
              </a:ext>
            </a:extLst>
          </p:cNvPr>
          <p:cNvPicPr>
            <a:picLocks noGrp="1" noChangeAspect="1"/>
          </p:cNvPicPr>
          <p:nvPr isPhoto="1"/>
        </p:nvPicPr>
        <p:blipFill>
          <a:blip r:embed="rId2" cstate="print">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CuadroTexto 4">
            <a:extLst>
              <a:ext uri="{FF2B5EF4-FFF2-40B4-BE49-F238E27FC236}">
                <a16:creationId xmlns:a16="http://schemas.microsoft.com/office/drawing/2014/main" id="{C08B84B9-E2B0-1148-DC50-5801C944DA9C}"/>
              </a:ext>
            </a:extLst>
          </p:cNvPr>
          <p:cNvSpPr txBox="1"/>
          <p:nvPr/>
        </p:nvSpPr>
        <p:spPr>
          <a:xfrm>
            <a:off x="2546256" y="2421546"/>
            <a:ext cx="6991639" cy="1569660"/>
          </a:xfrm>
          <a:prstGeom prst="rect">
            <a:avLst/>
          </a:prstGeom>
          <a:noFill/>
        </p:spPr>
        <p:txBody>
          <a:bodyPr wrap="square" rtlCol="0">
            <a:spAutoFit/>
          </a:bodyPr>
          <a:lstStyle/>
          <a:p>
            <a:r>
              <a:rPr lang="es-ES" sz="9600" b="1" dirty="0">
                <a:solidFill>
                  <a:srgbClr val="FFC000"/>
                </a:solidFill>
                <a:latin typeface="Bahnschrift SemiCondensed" panose="020B0502040204020203" pitchFamily="34" charset="0"/>
              </a:rPr>
              <a:t>EXCELENTE </a:t>
            </a:r>
            <a:r>
              <a:rPr lang="es-ES" sz="9600" b="1" dirty="0">
                <a:solidFill>
                  <a:srgbClr val="FFC000"/>
                </a:solidFill>
                <a:latin typeface="Bahnschrift SemiCondensed" panose="020B0502040204020203" pitchFamily="34" charset="0"/>
                <a:sym typeface="Wingdings" pitchFamily="2" charset="2"/>
              </a:rPr>
              <a:t></a:t>
            </a:r>
            <a:endParaRPr lang="es-ES" sz="9600" b="1" dirty="0">
              <a:solidFill>
                <a:srgbClr val="FFC000"/>
              </a:solidFill>
              <a:latin typeface="Bahnschrift SemiCondensed" panose="020B0502040204020203" pitchFamily="34" charset="0"/>
            </a:endParaRPr>
          </a:p>
        </p:txBody>
      </p:sp>
      <p:sp>
        <p:nvSpPr>
          <p:cNvPr id="11" name="10 Rectángulo redondeado">
            <a:hlinkClick r:id="rId3" action="ppaction://hlinksldjump"/>
          </p:cNvPr>
          <p:cNvSpPr/>
          <p:nvPr/>
        </p:nvSpPr>
        <p:spPr>
          <a:xfrm>
            <a:off x="8890782" y="5992837"/>
            <a:ext cx="3123028" cy="647113"/>
          </a:xfrm>
          <a:prstGeom prst="roundRect">
            <a:avLst/>
          </a:prstGeom>
          <a:ln w="38100">
            <a:solidFill>
              <a:srgbClr val="FFFF00"/>
            </a:solidFill>
          </a:ln>
          <a:scene3d>
            <a:camera prst="orthographicFront"/>
            <a:lightRig rig="threePt" dir="t"/>
          </a:scene3d>
          <a:sp3d>
            <a:bevelT w="139700" prst="cross"/>
          </a:sp3d>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s-ES" sz="2400" b="1" dirty="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rPr>
              <a:t>Elegir otra pregunta</a:t>
            </a:r>
          </a:p>
        </p:txBody>
      </p:sp>
    </p:spTree>
    <p:extLst>
      <p:ext uri="{BB962C8B-B14F-4D97-AF65-F5344CB8AC3E}">
        <p14:creationId xmlns:p14="http://schemas.microsoft.com/office/powerpoint/2010/main" val="237233346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4">
            <a:extLst>
              <a:ext uri="{FF2B5EF4-FFF2-40B4-BE49-F238E27FC236}">
                <a16:creationId xmlns:a16="http://schemas.microsoft.com/office/drawing/2014/main" id="{2D8FDD8E-CD0E-8DAD-43A3-9A5B7F55511E}"/>
              </a:ext>
            </a:extLst>
          </p:cNvPr>
          <p:cNvPicPr>
            <a:picLocks noGrp="1" noChangeAspect="1"/>
          </p:cNvPicPr>
          <p:nvPr isPhoto="1"/>
        </p:nvPicPr>
        <p:blipFill>
          <a:blip r:embed="rId2" cstate="print">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CuadroTexto 4">
            <a:extLst>
              <a:ext uri="{FF2B5EF4-FFF2-40B4-BE49-F238E27FC236}">
                <a16:creationId xmlns:a16="http://schemas.microsoft.com/office/drawing/2014/main" id="{C08B84B9-E2B0-1148-DC50-5801C944DA9C}"/>
              </a:ext>
            </a:extLst>
          </p:cNvPr>
          <p:cNvSpPr txBox="1"/>
          <p:nvPr/>
        </p:nvSpPr>
        <p:spPr>
          <a:xfrm>
            <a:off x="182884" y="972574"/>
            <a:ext cx="11676185" cy="1200329"/>
          </a:xfrm>
          <a:prstGeom prst="rect">
            <a:avLst/>
          </a:prstGeom>
          <a:noFill/>
        </p:spPr>
        <p:txBody>
          <a:bodyPr wrap="square" rtlCol="0">
            <a:spAutoFit/>
          </a:bodyPr>
          <a:lstStyle/>
          <a:p>
            <a:r>
              <a:rPr lang="es-ES" sz="3600" b="1" dirty="0">
                <a:solidFill>
                  <a:srgbClr val="FFC000"/>
                </a:solidFill>
                <a:latin typeface="Bahnschrift SemiCondensed" panose="020B0502040204020203" pitchFamily="34" charset="0"/>
              </a:rPr>
              <a:t>5. El pecado es únicamente </a:t>
            </a:r>
            <a:r>
              <a:rPr lang="es-ES" sz="3600" b="1" dirty="0" err="1">
                <a:solidFill>
                  <a:srgbClr val="FFC000"/>
                </a:solidFill>
                <a:latin typeface="Bahnschrift SemiCondensed" panose="020B0502040204020203" pitchFamily="34" charset="0"/>
              </a:rPr>
              <a:t>trangresión</a:t>
            </a:r>
            <a:r>
              <a:rPr lang="es-ES" sz="3600" b="1" dirty="0">
                <a:solidFill>
                  <a:srgbClr val="FFC000"/>
                </a:solidFill>
                <a:latin typeface="Bahnschrift SemiCondensed" panose="020B0502040204020203" pitchFamily="34" charset="0"/>
              </a:rPr>
              <a:t> de la ley. Esta declaración es?</a:t>
            </a:r>
          </a:p>
        </p:txBody>
      </p:sp>
      <p:sp>
        <p:nvSpPr>
          <p:cNvPr id="15" name="14 Rectángulo redondeado">
            <a:hlinkClick r:id="rId3" action="ppaction://hlinksldjump"/>
          </p:cNvPr>
          <p:cNvSpPr/>
          <p:nvPr/>
        </p:nvSpPr>
        <p:spPr>
          <a:xfrm>
            <a:off x="3022205" y="2853434"/>
            <a:ext cx="5727901" cy="1423146"/>
          </a:xfrm>
          <a:prstGeom prst="roundRect">
            <a:avLst/>
          </a:prstGeom>
          <a:ln w="38100">
            <a:solidFill>
              <a:srgbClr val="FFFF00"/>
            </a:solidFill>
          </a:ln>
          <a:scene3d>
            <a:camera prst="orthographicFront"/>
            <a:lightRig rig="threePt" dir="t"/>
          </a:scene3d>
          <a:sp3d>
            <a:bevelT w="139700" prst="cross"/>
          </a:sp3d>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s-ES" sz="5400" b="1" dirty="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rPr>
              <a:t>Falsa</a:t>
            </a:r>
          </a:p>
        </p:txBody>
      </p:sp>
      <p:sp>
        <p:nvSpPr>
          <p:cNvPr id="16" name="15 Rectángulo redondeado">
            <a:hlinkClick r:id="" action="ppaction://hlinkshowjump?jump=nextslide"/>
          </p:cNvPr>
          <p:cNvSpPr/>
          <p:nvPr/>
        </p:nvSpPr>
        <p:spPr>
          <a:xfrm>
            <a:off x="3022204" y="4527488"/>
            <a:ext cx="5727901" cy="1423146"/>
          </a:xfrm>
          <a:prstGeom prst="roundRect">
            <a:avLst/>
          </a:prstGeom>
          <a:ln w="38100">
            <a:solidFill>
              <a:srgbClr val="FFFF00"/>
            </a:solidFill>
          </a:ln>
          <a:scene3d>
            <a:camera prst="orthographicFront"/>
            <a:lightRig rig="threePt" dir="t"/>
          </a:scene3d>
          <a:sp3d>
            <a:bevelT w="139700" prst="cross"/>
          </a:sp3d>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s-ES" sz="5400" b="1" dirty="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rPr>
              <a:t>Verdadera</a:t>
            </a:r>
          </a:p>
        </p:txBody>
      </p:sp>
    </p:spTree>
    <p:extLst>
      <p:ext uri="{BB962C8B-B14F-4D97-AF65-F5344CB8AC3E}">
        <p14:creationId xmlns:p14="http://schemas.microsoft.com/office/powerpoint/2010/main" val="237233346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4">
            <a:extLst>
              <a:ext uri="{FF2B5EF4-FFF2-40B4-BE49-F238E27FC236}">
                <a16:creationId xmlns:a16="http://schemas.microsoft.com/office/drawing/2014/main" id="{2D8FDD8E-CD0E-8DAD-43A3-9A5B7F55511E}"/>
              </a:ext>
            </a:extLst>
          </p:cNvPr>
          <p:cNvPicPr>
            <a:picLocks noGrp="1" noChangeAspect="1"/>
          </p:cNvPicPr>
          <p:nvPr isPhoto="1"/>
        </p:nvPicPr>
        <p:blipFill>
          <a:blip r:embed="rId2" cstate="print">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CuadroTexto 4">
            <a:extLst>
              <a:ext uri="{FF2B5EF4-FFF2-40B4-BE49-F238E27FC236}">
                <a16:creationId xmlns:a16="http://schemas.microsoft.com/office/drawing/2014/main" id="{C08B84B9-E2B0-1148-DC50-5801C944DA9C}"/>
              </a:ext>
            </a:extLst>
          </p:cNvPr>
          <p:cNvSpPr txBox="1"/>
          <p:nvPr/>
        </p:nvSpPr>
        <p:spPr>
          <a:xfrm>
            <a:off x="2222700" y="2365275"/>
            <a:ext cx="8201461" cy="1200329"/>
          </a:xfrm>
          <a:prstGeom prst="rect">
            <a:avLst/>
          </a:prstGeom>
          <a:noFill/>
        </p:spPr>
        <p:txBody>
          <a:bodyPr wrap="square" rtlCol="0">
            <a:spAutoFit/>
          </a:bodyPr>
          <a:lstStyle/>
          <a:p>
            <a:r>
              <a:rPr lang="es-ES" sz="7200" b="1" dirty="0">
                <a:solidFill>
                  <a:srgbClr val="FFC000"/>
                </a:solidFill>
                <a:latin typeface="Bahnschrift SemiCondensed" panose="020B0502040204020203" pitchFamily="34" charset="0"/>
              </a:rPr>
              <a:t>SIGUE INTENTANDO </a:t>
            </a:r>
            <a:r>
              <a:rPr lang="es-ES" sz="7200" b="1" dirty="0">
                <a:solidFill>
                  <a:srgbClr val="FFC000"/>
                </a:solidFill>
                <a:latin typeface="Bahnschrift SemiCondensed" panose="020B0502040204020203" pitchFamily="34" charset="0"/>
                <a:sym typeface="Wingdings" pitchFamily="2" charset="2"/>
              </a:rPr>
              <a:t></a:t>
            </a:r>
            <a:endParaRPr lang="es-ES" sz="7200" b="1" dirty="0">
              <a:solidFill>
                <a:srgbClr val="FFC000"/>
              </a:solidFill>
              <a:latin typeface="Bahnschrift SemiCondensed" panose="020B0502040204020203" pitchFamily="34" charset="0"/>
            </a:endParaRPr>
          </a:p>
        </p:txBody>
      </p:sp>
      <p:sp>
        <p:nvSpPr>
          <p:cNvPr id="11" name="10 Rectángulo redondeado">
            <a:hlinkClick r:id="" action="ppaction://hlinkshowjump?jump=previousslide"/>
          </p:cNvPr>
          <p:cNvSpPr/>
          <p:nvPr/>
        </p:nvSpPr>
        <p:spPr>
          <a:xfrm>
            <a:off x="8890782" y="5992837"/>
            <a:ext cx="3123028" cy="647113"/>
          </a:xfrm>
          <a:prstGeom prst="roundRect">
            <a:avLst/>
          </a:prstGeom>
          <a:ln w="38100">
            <a:solidFill>
              <a:srgbClr val="FFFF00"/>
            </a:solidFill>
          </a:ln>
          <a:scene3d>
            <a:camera prst="orthographicFront"/>
            <a:lightRig rig="threePt" dir="t"/>
          </a:scene3d>
          <a:sp3d>
            <a:bevelT w="139700" prst="cross"/>
          </a:sp3d>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s-ES" sz="2400" b="1" dirty="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rPr>
              <a:t>Intentar de nuevo</a:t>
            </a:r>
          </a:p>
        </p:txBody>
      </p:sp>
    </p:spTree>
    <p:extLst>
      <p:ext uri="{BB962C8B-B14F-4D97-AF65-F5344CB8AC3E}">
        <p14:creationId xmlns:p14="http://schemas.microsoft.com/office/powerpoint/2010/main" val="237233346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4">
            <a:extLst>
              <a:ext uri="{FF2B5EF4-FFF2-40B4-BE49-F238E27FC236}">
                <a16:creationId xmlns:a16="http://schemas.microsoft.com/office/drawing/2014/main" id="{2D8FDD8E-CD0E-8DAD-43A3-9A5B7F55511E}"/>
              </a:ext>
            </a:extLst>
          </p:cNvPr>
          <p:cNvPicPr>
            <a:picLocks noGrp="1" noChangeAspect="1"/>
          </p:cNvPicPr>
          <p:nvPr isPhoto="1"/>
        </p:nvPicPr>
        <p:blipFill>
          <a:blip r:embed="rId2" cstate="print">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CuadroTexto 4">
            <a:extLst>
              <a:ext uri="{FF2B5EF4-FFF2-40B4-BE49-F238E27FC236}">
                <a16:creationId xmlns:a16="http://schemas.microsoft.com/office/drawing/2014/main" id="{C08B84B9-E2B0-1148-DC50-5801C944DA9C}"/>
              </a:ext>
            </a:extLst>
          </p:cNvPr>
          <p:cNvSpPr txBox="1"/>
          <p:nvPr/>
        </p:nvSpPr>
        <p:spPr>
          <a:xfrm>
            <a:off x="2546256" y="2421546"/>
            <a:ext cx="6991639" cy="1569660"/>
          </a:xfrm>
          <a:prstGeom prst="rect">
            <a:avLst/>
          </a:prstGeom>
          <a:noFill/>
        </p:spPr>
        <p:txBody>
          <a:bodyPr wrap="square" rtlCol="0">
            <a:spAutoFit/>
          </a:bodyPr>
          <a:lstStyle/>
          <a:p>
            <a:r>
              <a:rPr lang="es-ES" sz="9600" b="1" dirty="0">
                <a:solidFill>
                  <a:srgbClr val="FFC000"/>
                </a:solidFill>
                <a:latin typeface="Bahnschrift SemiCondensed" panose="020B0502040204020203" pitchFamily="34" charset="0"/>
              </a:rPr>
              <a:t>EXCELENTE </a:t>
            </a:r>
            <a:r>
              <a:rPr lang="es-ES" sz="9600" b="1" dirty="0">
                <a:solidFill>
                  <a:srgbClr val="FFC000"/>
                </a:solidFill>
                <a:latin typeface="Bahnschrift SemiCondensed" panose="020B0502040204020203" pitchFamily="34" charset="0"/>
                <a:sym typeface="Wingdings" pitchFamily="2" charset="2"/>
              </a:rPr>
              <a:t></a:t>
            </a:r>
            <a:endParaRPr lang="es-ES" sz="9600" b="1" dirty="0">
              <a:solidFill>
                <a:srgbClr val="FFC000"/>
              </a:solidFill>
              <a:latin typeface="Bahnschrift SemiCondensed" panose="020B0502040204020203" pitchFamily="34" charset="0"/>
            </a:endParaRPr>
          </a:p>
        </p:txBody>
      </p:sp>
      <p:sp>
        <p:nvSpPr>
          <p:cNvPr id="11" name="10 Rectángulo redondeado">
            <a:hlinkClick r:id="rId3" action="ppaction://hlinksldjump"/>
          </p:cNvPr>
          <p:cNvSpPr/>
          <p:nvPr/>
        </p:nvSpPr>
        <p:spPr>
          <a:xfrm>
            <a:off x="8890782" y="5992837"/>
            <a:ext cx="3123028" cy="647113"/>
          </a:xfrm>
          <a:prstGeom prst="roundRect">
            <a:avLst/>
          </a:prstGeom>
          <a:ln w="38100">
            <a:solidFill>
              <a:srgbClr val="FFFF00"/>
            </a:solidFill>
          </a:ln>
          <a:scene3d>
            <a:camera prst="orthographicFront"/>
            <a:lightRig rig="threePt" dir="t"/>
          </a:scene3d>
          <a:sp3d>
            <a:bevelT w="139700" prst="cross"/>
          </a:sp3d>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s-ES" sz="2400" b="1" dirty="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rPr>
              <a:t>Elegir otra pregunta</a:t>
            </a:r>
          </a:p>
        </p:txBody>
      </p:sp>
    </p:spTree>
    <p:extLst>
      <p:ext uri="{BB962C8B-B14F-4D97-AF65-F5344CB8AC3E}">
        <p14:creationId xmlns:p14="http://schemas.microsoft.com/office/powerpoint/2010/main" val="237233346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3">
            <a:extLst>
              <a:ext uri="{FF2B5EF4-FFF2-40B4-BE49-F238E27FC236}">
                <a16:creationId xmlns:a16="http://schemas.microsoft.com/office/drawing/2014/main" id="{526AE5B0-38B8-D2D2-F81F-DD8C92274AB5}"/>
              </a:ext>
            </a:extLst>
          </p:cNvPr>
          <p:cNvPicPr>
            <a:picLocks noGrp="1" noChangeAspect="1"/>
          </p:cNvPicPr>
          <p:nvPr isPhoto="1"/>
        </p:nvPicPr>
        <p:blipFill>
          <a:blip r:embed="rId2" cstate="print">
            <a:lum/>
            <a:extLst>
              <a:ext uri="{28A0092B-C50C-407E-A947-70E740481C1C}">
                <a14:useLocalDpi xmlns:a14="http://schemas.microsoft.com/office/drawing/2010/main" val="0"/>
              </a:ext>
            </a:extLst>
          </a:blip>
          <a:stretch>
            <a:fillRect/>
          </a:stretch>
        </p:blipFill>
        <p:spPr>
          <a:xfrm>
            <a:off x="-14068" y="0"/>
            <a:ext cx="12192000" cy="6858000"/>
          </a:xfrm>
          <a:prstGeom prst="rect">
            <a:avLst/>
          </a:prstGeom>
        </p:spPr>
      </p:pic>
      <p:sp>
        <p:nvSpPr>
          <p:cNvPr id="5" name="CuadroTexto 4">
            <a:extLst>
              <a:ext uri="{FF2B5EF4-FFF2-40B4-BE49-F238E27FC236}">
                <a16:creationId xmlns:a16="http://schemas.microsoft.com/office/drawing/2014/main" id="{C08B84B9-E2B0-1148-DC50-5801C944DA9C}"/>
              </a:ext>
            </a:extLst>
          </p:cNvPr>
          <p:cNvSpPr txBox="1"/>
          <p:nvPr/>
        </p:nvSpPr>
        <p:spPr>
          <a:xfrm>
            <a:off x="449335" y="1377003"/>
            <a:ext cx="5796721" cy="2308324"/>
          </a:xfrm>
          <a:prstGeom prst="rect">
            <a:avLst/>
          </a:prstGeom>
          <a:noFill/>
        </p:spPr>
        <p:txBody>
          <a:bodyPr wrap="square" rtlCol="0">
            <a:spAutoFit/>
          </a:bodyPr>
          <a:lstStyle/>
          <a:p>
            <a:r>
              <a:rPr lang="es-ES" sz="7200" b="1" dirty="0">
                <a:latin typeface="Bahnschrift SemiCondensed" panose="020B0502040204020203" pitchFamily="34" charset="0"/>
              </a:rPr>
              <a:t>El </a:t>
            </a:r>
            <a:r>
              <a:rPr lang="es-ES" sz="7200" b="1" dirty="0">
                <a:solidFill>
                  <a:srgbClr val="00B050"/>
                </a:solidFill>
                <a:latin typeface="Bahnschrift SemiCondensed" panose="020B0502040204020203" pitchFamily="34" charset="0"/>
              </a:rPr>
              <a:t>pecado</a:t>
            </a:r>
            <a:r>
              <a:rPr lang="es-ES" sz="7200" b="1" dirty="0">
                <a:latin typeface="Bahnschrift SemiCondensed" panose="020B0502040204020203" pitchFamily="34" charset="0"/>
              </a:rPr>
              <a:t> involuntario</a:t>
            </a:r>
            <a:endParaRPr lang="es-ES" sz="7200" b="1" dirty="0">
              <a:solidFill>
                <a:srgbClr val="FFC000"/>
              </a:solidFill>
              <a:latin typeface="Bahnschrift SemiCondensed" panose="020B0502040204020203" pitchFamily="34" charset="0"/>
            </a:endParaRPr>
          </a:p>
        </p:txBody>
      </p:sp>
      <p:sp>
        <p:nvSpPr>
          <p:cNvPr id="6" name="CuadroTexto 3">
            <a:extLst>
              <a:ext uri="{FF2B5EF4-FFF2-40B4-BE49-F238E27FC236}">
                <a16:creationId xmlns:a16="http://schemas.microsoft.com/office/drawing/2014/main" id="{64135796-1766-D8EE-051A-21064EBE411E}"/>
              </a:ext>
            </a:extLst>
          </p:cNvPr>
          <p:cNvSpPr txBox="1"/>
          <p:nvPr/>
        </p:nvSpPr>
        <p:spPr>
          <a:xfrm>
            <a:off x="14068" y="112544"/>
            <a:ext cx="4348449" cy="400110"/>
          </a:xfrm>
          <a:prstGeom prst="rect">
            <a:avLst/>
          </a:prstGeom>
          <a:noFill/>
        </p:spPr>
        <p:txBody>
          <a:bodyPr wrap="square" rtlCol="0">
            <a:spAutoFit/>
          </a:bodyPr>
          <a:lstStyle/>
          <a:p>
            <a:pPr algn="ctr"/>
            <a:r>
              <a:rPr lang="es-DO" sz="2000" b="1" dirty="0">
                <a:latin typeface="Bahnschrift SemiCondensed" panose="020B0502040204020203" pitchFamily="34" charset="0"/>
              </a:rPr>
              <a:t>El pecado involuntario</a:t>
            </a:r>
          </a:p>
        </p:txBody>
      </p:sp>
      <p:pic>
        <p:nvPicPr>
          <p:cNvPr id="24578" name="Picture 2" descr="PECADO | DE LA REFLEXIÓN SE DIRECCIONA LA VIDA"/>
          <p:cNvPicPr>
            <a:picLocks noChangeAspect="1" noChangeArrowheads="1"/>
          </p:cNvPicPr>
          <p:nvPr/>
        </p:nvPicPr>
        <p:blipFill>
          <a:blip r:embed="rId3" cstate="print"/>
          <a:srcRect/>
          <a:stretch>
            <a:fillRect/>
          </a:stretch>
        </p:blipFill>
        <p:spPr bwMode="auto">
          <a:xfrm>
            <a:off x="5796721" y="1153551"/>
            <a:ext cx="5945944" cy="4459458"/>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extLst>
      <p:ext uri="{BB962C8B-B14F-4D97-AF65-F5344CB8AC3E}">
        <p14:creationId xmlns:p14="http://schemas.microsoft.com/office/powerpoint/2010/main" val="2290482967"/>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3">
            <a:extLst>
              <a:ext uri="{FF2B5EF4-FFF2-40B4-BE49-F238E27FC236}">
                <a16:creationId xmlns:a16="http://schemas.microsoft.com/office/drawing/2014/main" id="{526AE5B0-38B8-D2D2-F81F-DD8C92274AB5}"/>
              </a:ext>
            </a:extLst>
          </p:cNvPr>
          <p:cNvPicPr>
            <a:picLocks noGrp="1" noChangeAspect="1"/>
          </p:cNvPicPr>
          <p:nvPr isPhoto="1"/>
        </p:nvPicPr>
        <p:blipFill>
          <a:blip r:embed="rId2" cstate="print">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CuadroTexto 3">
            <a:extLst>
              <a:ext uri="{FF2B5EF4-FFF2-40B4-BE49-F238E27FC236}">
                <a16:creationId xmlns:a16="http://schemas.microsoft.com/office/drawing/2014/main" id="{64135796-1766-D8EE-051A-21064EBE411E}"/>
              </a:ext>
            </a:extLst>
          </p:cNvPr>
          <p:cNvSpPr txBox="1"/>
          <p:nvPr/>
        </p:nvSpPr>
        <p:spPr>
          <a:xfrm>
            <a:off x="-154744" y="126610"/>
            <a:ext cx="4853354" cy="369332"/>
          </a:xfrm>
          <a:prstGeom prst="rect">
            <a:avLst/>
          </a:prstGeom>
          <a:noFill/>
        </p:spPr>
        <p:txBody>
          <a:bodyPr wrap="square" rtlCol="0">
            <a:spAutoFit/>
          </a:bodyPr>
          <a:lstStyle/>
          <a:p>
            <a:pPr algn="ctr"/>
            <a:r>
              <a:rPr lang="es-DO" sz="1800" b="1" dirty="0">
                <a:latin typeface="Bahnschrift SemiCondensed" panose="020B0502040204020203" pitchFamily="34" charset="0"/>
              </a:rPr>
              <a:t>El pecado involuntario</a:t>
            </a:r>
          </a:p>
        </p:txBody>
      </p:sp>
      <p:sp>
        <p:nvSpPr>
          <p:cNvPr id="5" name="CuadroTexto 4">
            <a:extLst>
              <a:ext uri="{FF2B5EF4-FFF2-40B4-BE49-F238E27FC236}">
                <a16:creationId xmlns:a16="http://schemas.microsoft.com/office/drawing/2014/main" id="{C08B84B9-E2B0-1148-DC50-5801C944DA9C}"/>
              </a:ext>
            </a:extLst>
          </p:cNvPr>
          <p:cNvSpPr txBox="1"/>
          <p:nvPr/>
        </p:nvSpPr>
        <p:spPr>
          <a:xfrm>
            <a:off x="150891" y="920621"/>
            <a:ext cx="12041109" cy="5016758"/>
          </a:xfrm>
          <a:prstGeom prst="rect">
            <a:avLst/>
          </a:prstGeom>
          <a:noFill/>
        </p:spPr>
        <p:txBody>
          <a:bodyPr wrap="square" rtlCol="0">
            <a:spAutoFit/>
          </a:bodyPr>
          <a:lstStyle/>
          <a:p>
            <a:pPr algn="ctr"/>
            <a:r>
              <a:rPr lang="es-ES" sz="4000" dirty="0">
                <a:latin typeface="Bahnschrift SemiBold Condensed" pitchFamily="34" charset="0"/>
              </a:rPr>
              <a:t>La ley levítica tenía una provisión para los pecados por </a:t>
            </a:r>
            <a:r>
              <a:rPr lang="es-ES" sz="4000" dirty="0">
                <a:solidFill>
                  <a:srgbClr val="FFFF00"/>
                </a:solidFill>
                <a:latin typeface="Bahnschrift SemiBold Condensed" pitchFamily="34" charset="0"/>
              </a:rPr>
              <a:t>«inadvertencia»</a:t>
            </a:r>
            <a:r>
              <a:rPr lang="es-ES" sz="4000" dirty="0">
                <a:latin typeface="Bahnschrift SemiBold Condensed" pitchFamily="34" charset="0"/>
              </a:rPr>
              <a:t> o </a:t>
            </a:r>
            <a:r>
              <a:rPr lang="es-ES" sz="4000" dirty="0">
                <a:solidFill>
                  <a:srgbClr val="FFFF00"/>
                </a:solidFill>
                <a:latin typeface="Bahnschrift SemiBold Condensed" pitchFamily="34" charset="0"/>
              </a:rPr>
              <a:t>involuntarios </a:t>
            </a:r>
            <a:r>
              <a:rPr lang="es-ES" sz="4000" dirty="0">
                <a:latin typeface="Bahnschrift SemiBold Condensed" pitchFamily="34" charset="0"/>
              </a:rPr>
              <a:t>(RVR 1995) «contra algunos de los mandamientos de Dios» (</a:t>
            </a:r>
            <a:r>
              <a:rPr lang="es-ES" sz="4000" dirty="0" err="1">
                <a:latin typeface="Bahnschrift SemiBold Condensed" pitchFamily="34" charset="0"/>
              </a:rPr>
              <a:t>Lv</a:t>
            </a:r>
            <a:r>
              <a:rPr lang="es-ES" sz="4000" dirty="0">
                <a:latin typeface="Bahnschrift SemiBold Condensed" pitchFamily="34" charset="0"/>
              </a:rPr>
              <a:t> 4:2). </a:t>
            </a:r>
          </a:p>
          <a:p>
            <a:pPr algn="ctr"/>
            <a:endParaRPr lang="es-ES" sz="4000" dirty="0">
              <a:latin typeface="Bahnschrift SemiBold Condensed" pitchFamily="34" charset="0"/>
            </a:endParaRPr>
          </a:p>
          <a:p>
            <a:pPr algn="ctr"/>
            <a:r>
              <a:rPr lang="es-ES" sz="4000" dirty="0">
                <a:latin typeface="Bahnschrift SemiBold Condensed" pitchFamily="34" charset="0"/>
              </a:rPr>
              <a:t>En el libro de Números también leemos sobre estos pecados. La frase «</a:t>
            </a:r>
            <a:r>
              <a:rPr lang="es-ES" sz="4000" dirty="0">
                <a:solidFill>
                  <a:srgbClr val="FFFF00"/>
                </a:solidFill>
                <a:latin typeface="Bahnschrift SemiBold Condensed" pitchFamily="34" charset="0"/>
              </a:rPr>
              <a:t>con ignorancia de</a:t>
            </a:r>
            <a:r>
              <a:rPr lang="es-ES" sz="4000" dirty="0">
                <a:latin typeface="Bahnschrift SemiBold Condensed" pitchFamily="34" charset="0"/>
              </a:rPr>
              <a:t>» (RVR 1960), significa </a:t>
            </a:r>
            <a:r>
              <a:rPr lang="es-ES" sz="4000" dirty="0" err="1">
                <a:latin typeface="Bahnschrift SemiBold Condensed" pitchFamily="34" charset="0"/>
              </a:rPr>
              <a:t>lit.</a:t>
            </a:r>
            <a:r>
              <a:rPr lang="es-ES" sz="4000" dirty="0">
                <a:latin typeface="Bahnschrift SemiBold Condensed" pitchFamily="34" charset="0"/>
              </a:rPr>
              <a:t> «de los ojos de», lo que significa que se habla de «</a:t>
            </a:r>
            <a:r>
              <a:rPr lang="es-ES" sz="4000" dirty="0">
                <a:solidFill>
                  <a:srgbClr val="FFFF00"/>
                </a:solidFill>
                <a:latin typeface="Bahnschrift SemiBold Condensed" pitchFamily="34" charset="0"/>
              </a:rPr>
              <a:t>un pecado personal no conocido públicamente</a:t>
            </a:r>
            <a:r>
              <a:rPr lang="es-ES" sz="4000" dirty="0">
                <a:latin typeface="Bahnschrift SemiBold Condensed" pitchFamily="34" charset="0"/>
              </a:rPr>
              <a:t>» por la congregación, en este caso. </a:t>
            </a:r>
          </a:p>
        </p:txBody>
      </p:sp>
    </p:spTree>
    <p:extLst>
      <p:ext uri="{BB962C8B-B14F-4D97-AF65-F5344CB8AC3E}">
        <p14:creationId xmlns:p14="http://schemas.microsoft.com/office/powerpoint/2010/main" val="48038106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3">
            <a:extLst>
              <a:ext uri="{FF2B5EF4-FFF2-40B4-BE49-F238E27FC236}">
                <a16:creationId xmlns:a16="http://schemas.microsoft.com/office/drawing/2014/main" id="{526AE5B0-38B8-D2D2-F81F-DD8C92274AB5}"/>
              </a:ext>
            </a:extLst>
          </p:cNvPr>
          <p:cNvPicPr>
            <a:picLocks noGrp="1" noChangeAspect="1"/>
          </p:cNvPicPr>
          <p:nvPr isPhoto="1"/>
        </p:nvPicPr>
        <p:blipFill>
          <a:blip r:embed="rId2" cstate="print">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CuadroTexto 3">
            <a:extLst>
              <a:ext uri="{FF2B5EF4-FFF2-40B4-BE49-F238E27FC236}">
                <a16:creationId xmlns:a16="http://schemas.microsoft.com/office/drawing/2014/main" id="{64135796-1766-D8EE-051A-21064EBE411E}"/>
              </a:ext>
            </a:extLst>
          </p:cNvPr>
          <p:cNvSpPr txBox="1"/>
          <p:nvPr/>
        </p:nvSpPr>
        <p:spPr>
          <a:xfrm>
            <a:off x="-154744" y="126610"/>
            <a:ext cx="4853354" cy="369332"/>
          </a:xfrm>
          <a:prstGeom prst="rect">
            <a:avLst/>
          </a:prstGeom>
          <a:noFill/>
        </p:spPr>
        <p:txBody>
          <a:bodyPr wrap="square" rtlCol="0">
            <a:spAutoFit/>
          </a:bodyPr>
          <a:lstStyle/>
          <a:p>
            <a:pPr algn="ctr"/>
            <a:r>
              <a:rPr lang="es-DO" sz="1800" b="1" dirty="0">
                <a:latin typeface="Bahnschrift SemiCondensed" panose="020B0502040204020203" pitchFamily="34" charset="0"/>
              </a:rPr>
              <a:t>El pecado involuntario</a:t>
            </a:r>
          </a:p>
        </p:txBody>
      </p:sp>
      <p:sp>
        <p:nvSpPr>
          <p:cNvPr id="5" name="CuadroTexto 4">
            <a:extLst>
              <a:ext uri="{FF2B5EF4-FFF2-40B4-BE49-F238E27FC236}">
                <a16:creationId xmlns:a16="http://schemas.microsoft.com/office/drawing/2014/main" id="{C08B84B9-E2B0-1148-DC50-5801C944DA9C}"/>
              </a:ext>
            </a:extLst>
          </p:cNvPr>
          <p:cNvSpPr txBox="1"/>
          <p:nvPr/>
        </p:nvSpPr>
        <p:spPr>
          <a:xfrm>
            <a:off x="150891" y="736746"/>
            <a:ext cx="12041109" cy="6247864"/>
          </a:xfrm>
          <a:prstGeom prst="rect">
            <a:avLst/>
          </a:prstGeom>
          <a:noFill/>
        </p:spPr>
        <p:txBody>
          <a:bodyPr wrap="square" rtlCol="0">
            <a:spAutoFit/>
          </a:bodyPr>
          <a:lstStyle/>
          <a:p>
            <a:pPr algn="ctr"/>
            <a:r>
              <a:rPr lang="es-ES" sz="4000" dirty="0">
                <a:latin typeface="Bahnschrift SemiBold Condensed" pitchFamily="34" charset="0"/>
              </a:rPr>
              <a:t>Que existan pecados involuntarios </a:t>
            </a:r>
            <a:r>
              <a:rPr lang="es-ES" sz="4000" dirty="0">
                <a:solidFill>
                  <a:srgbClr val="FF0000"/>
                </a:solidFill>
                <a:latin typeface="Bahnschrift SemiBold Condensed" pitchFamily="34" charset="0"/>
              </a:rPr>
              <a:t>no significa que quien lo comete está libre de culpa</a:t>
            </a:r>
            <a:r>
              <a:rPr lang="es-ES" sz="4000" dirty="0">
                <a:latin typeface="Bahnschrift SemiBold Condensed" pitchFamily="34" charset="0"/>
              </a:rPr>
              <a:t>. </a:t>
            </a:r>
          </a:p>
          <a:p>
            <a:pPr algn="ctr"/>
            <a:endParaRPr lang="es-ES" sz="4000" dirty="0">
              <a:latin typeface="Bahnschrift SemiBold Condensed" pitchFamily="34" charset="0"/>
            </a:endParaRPr>
          </a:p>
          <a:p>
            <a:pPr algn="ctr"/>
            <a:r>
              <a:rPr lang="es-ES" sz="4000" dirty="0">
                <a:latin typeface="Bahnschrift SemiBold Condensed" pitchFamily="34" charset="0"/>
              </a:rPr>
              <a:t>La clave para evitar que este pecado se vuelva a cometer es la </a:t>
            </a:r>
            <a:r>
              <a:rPr lang="es-ES" sz="4000" dirty="0">
                <a:solidFill>
                  <a:schemeClr val="accent6"/>
                </a:solidFill>
                <a:latin typeface="Bahnschrift SemiBold Condensed" pitchFamily="34" charset="0"/>
              </a:rPr>
              <a:t>revelación y la iluminación</a:t>
            </a:r>
            <a:r>
              <a:rPr lang="es-ES" sz="4000" dirty="0">
                <a:latin typeface="Bahnschrift SemiBold Condensed" pitchFamily="34" charset="0"/>
              </a:rPr>
              <a:t>. Lo cierto es que tanto los pecados cometidos voluntariamente como los involuntarios, </a:t>
            </a:r>
            <a:r>
              <a:rPr lang="es-ES" sz="4000" dirty="0">
                <a:solidFill>
                  <a:srgbClr val="FFFF00"/>
                </a:solidFill>
                <a:latin typeface="Bahnschrift SemiBold Condensed" pitchFamily="34" charset="0"/>
              </a:rPr>
              <a:t>requieren igualmente de arrepentimiento</a:t>
            </a:r>
            <a:r>
              <a:rPr lang="es-ES" sz="4000" dirty="0">
                <a:latin typeface="Bahnschrift SemiBold Condensed" pitchFamily="34" charset="0"/>
              </a:rPr>
              <a:t> (</a:t>
            </a:r>
            <a:r>
              <a:rPr lang="es-ES" sz="4000" dirty="0" err="1">
                <a:latin typeface="Bahnschrift SemiBold Condensed" pitchFamily="34" charset="0"/>
              </a:rPr>
              <a:t>Hch</a:t>
            </a:r>
            <a:r>
              <a:rPr lang="es-ES" sz="4000" dirty="0">
                <a:latin typeface="Bahnschrift SemiBold Condensed" pitchFamily="34" charset="0"/>
              </a:rPr>
              <a:t> 3:17-19). </a:t>
            </a:r>
            <a:r>
              <a:rPr lang="es-ES" sz="4000" dirty="0">
                <a:solidFill>
                  <a:srgbClr val="FFFF00"/>
                </a:solidFill>
                <a:latin typeface="Bahnschrift SemiBold Condensed" pitchFamily="34" charset="0"/>
              </a:rPr>
              <a:t>«Es necesario arrepentirse con tanta sinceridad de un pecado de ignorancia como de cualquier otro pecado».</a:t>
            </a:r>
          </a:p>
          <a:p>
            <a:pPr algn="ctr"/>
            <a:endParaRPr lang="es-ES" sz="4000" dirty="0">
              <a:latin typeface="Bahnschrift SemiBold Condensed" pitchFamily="34" charset="0"/>
            </a:endParaRPr>
          </a:p>
        </p:txBody>
      </p:sp>
    </p:spTree>
    <p:extLst>
      <p:ext uri="{BB962C8B-B14F-4D97-AF65-F5344CB8AC3E}">
        <p14:creationId xmlns:p14="http://schemas.microsoft.com/office/powerpoint/2010/main" val="405357308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3">
            <a:extLst>
              <a:ext uri="{FF2B5EF4-FFF2-40B4-BE49-F238E27FC236}">
                <a16:creationId xmlns:a16="http://schemas.microsoft.com/office/drawing/2014/main" id="{526AE5B0-38B8-D2D2-F81F-DD8C92274AB5}"/>
              </a:ext>
            </a:extLst>
          </p:cNvPr>
          <p:cNvPicPr>
            <a:picLocks noGrp="1" noChangeAspect="1"/>
          </p:cNvPicPr>
          <p:nvPr isPhoto="1"/>
        </p:nvPicPr>
        <p:blipFill>
          <a:blip r:embed="rId2" cstate="print">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CuadroTexto 3">
            <a:extLst>
              <a:ext uri="{FF2B5EF4-FFF2-40B4-BE49-F238E27FC236}">
                <a16:creationId xmlns:a16="http://schemas.microsoft.com/office/drawing/2014/main" id="{64135796-1766-D8EE-051A-21064EBE411E}"/>
              </a:ext>
            </a:extLst>
          </p:cNvPr>
          <p:cNvSpPr txBox="1"/>
          <p:nvPr/>
        </p:nvSpPr>
        <p:spPr>
          <a:xfrm>
            <a:off x="-154744" y="126610"/>
            <a:ext cx="4853354" cy="369332"/>
          </a:xfrm>
          <a:prstGeom prst="rect">
            <a:avLst/>
          </a:prstGeom>
          <a:noFill/>
        </p:spPr>
        <p:txBody>
          <a:bodyPr wrap="square" rtlCol="0">
            <a:spAutoFit/>
          </a:bodyPr>
          <a:lstStyle/>
          <a:p>
            <a:pPr algn="ctr"/>
            <a:r>
              <a:rPr lang="es-ES" b="1" dirty="0">
                <a:latin typeface="Bahnschrift SemiCondensed" panose="020B0502040204020203" pitchFamily="34" charset="0"/>
              </a:rPr>
              <a:t>EL PECADO COMO «TRANSGRESIÓN DE LA LEY»</a:t>
            </a:r>
          </a:p>
        </p:txBody>
      </p:sp>
      <p:sp>
        <p:nvSpPr>
          <p:cNvPr id="5" name="CuadroTexto 4">
            <a:extLst>
              <a:ext uri="{FF2B5EF4-FFF2-40B4-BE49-F238E27FC236}">
                <a16:creationId xmlns:a16="http://schemas.microsoft.com/office/drawing/2014/main" id="{C08B84B9-E2B0-1148-DC50-5801C944DA9C}"/>
              </a:ext>
            </a:extLst>
          </p:cNvPr>
          <p:cNvSpPr txBox="1"/>
          <p:nvPr/>
        </p:nvSpPr>
        <p:spPr>
          <a:xfrm>
            <a:off x="150891" y="736746"/>
            <a:ext cx="12041109" cy="5016758"/>
          </a:xfrm>
          <a:prstGeom prst="rect">
            <a:avLst/>
          </a:prstGeom>
          <a:noFill/>
        </p:spPr>
        <p:txBody>
          <a:bodyPr wrap="square" rtlCol="0">
            <a:spAutoFit/>
          </a:bodyPr>
          <a:lstStyle/>
          <a:p>
            <a:pPr algn="ctr"/>
            <a:r>
              <a:rPr lang="es-ES" sz="4000" dirty="0">
                <a:latin typeface="Bahnschrift SemiBold Condensed" pitchFamily="34" charset="0"/>
              </a:rPr>
              <a:t>La misma Sra. White, que tiene tanto que decir sobre la posibilidad de vivir vidas victoriosas, reconoce que los hijos de Dios tienen deficiencias inevitables, como ya vimos más arriba. </a:t>
            </a:r>
          </a:p>
          <a:p>
            <a:pPr algn="ctr"/>
            <a:endParaRPr lang="es-ES" sz="4000" dirty="0">
              <a:latin typeface="Bahnschrift SemiBold Condensed" pitchFamily="34" charset="0"/>
            </a:endParaRPr>
          </a:p>
          <a:p>
            <a:pPr algn="ctr"/>
            <a:r>
              <a:rPr lang="es-ES" sz="4000" dirty="0">
                <a:latin typeface="Bahnschrift SemiBold Condensed" pitchFamily="34" charset="0"/>
              </a:rPr>
              <a:t>«Jesús, en sus sufrimientos y muerte, </a:t>
            </a:r>
            <a:r>
              <a:rPr lang="es-ES" sz="4000" dirty="0">
                <a:solidFill>
                  <a:srgbClr val="FFFF00"/>
                </a:solidFill>
                <a:latin typeface="Bahnschrift SemiBold Condensed" pitchFamily="34" charset="0"/>
              </a:rPr>
              <a:t>ha hecho expiación para todos los pecados de ignorancia</a:t>
            </a:r>
            <a:r>
              <a:rPr lang="es-ES" sz="4000" dirty="0">
                <a:latin typeface="Bahnschrift SemiBold Condensed" pitchFamily="34" charset="0"/>
              </a:rPr>
              <a:t>; pero no se ha preparado remedio para la </a:t>
            </a:r>
            <a:r>
              <a:rPr lang="es-ES" sz="4000" dirty="0">
                <a:solidFill>
                  <a:srgbClr val="FF0000"/>
                </a:solidFill>
                <a:latin typeface="Bahnschrift SemiBold Condensed" pitchFamily="34" charset="0"/>
              </a:rPr>
              <a:t>ceguera voluntaria </a:t>
            </a:r>
            <a:r>
              <a:rPr lang="es-ES" sz="4000" dirty="0">
                <a:latin typeface="Bahnschrift SemiBold Condensed" pitchFamily="34" charset="0"/>
              </a:rPr>
              <a:t>[…] </a:t>
            </a:r>
          </a:p>
          <a:p>
            <a:pPr algn="ctr"/>
            <a:endParaRPr lang="es-ES" sz="4000" dirty="0">
              <a:latin typeface="Bahnschrift SemiBold Condensed" pitchFamily="34" charset="0"/>
            </a:endParaRPr>
          </a:p>
        </p:txBody>
      </p:sp>
    </p:spTree>
    <p:extLst>
      <p:ext uri="{BB962C8B-B14F-4D97-AF65-F5344CB8AC3E}">
        <p14:creationId xmlns:p14="http://schemas.microsoft.com/office/powerpoint/2010/main" val="13388502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3">
            <a:extLst>
              <a:ext uri="{FF2B5EF4-FFF2-40B4-BE49-F238E27FC236}">
                <a16:creationId xmlns:a16="http://schemas.microsoft.com/office/drawing/2014/main" id="{526AE5B0-38B8-D2D2-F81F-DD8C92274AB5}"/>
              </a:ext>
            </a:extLst>
          </p:cNvPr>
          <p:cNvPicPr>
            <a:picLocks noGrp="1" noChangeAspect="1"/>
          </p:cNvPicPr>
          <p:nvPr isPhoto="1"/>
        </p:nvPicPr>
        <p:blipFill>
          <a:blip r:embed="rId2" cstate="print">
            <a:lum/>
            <a:extLst>
              <a:ext uri="{28A0092B-C50C-407E-A947-70E740481C1C}">
                <a14:useLocalDpi xmlns:a14="http://schemas.microsoft.com/office/drawing/2010/main" val="0"/>
              </a:ext>
            </a:extLst>
          </a:blip>
          <a:stretch>
            <a:fillRect/>
          </a:stretch>
        </p:blipFill>
        <p:spPr>
          <a:xfrm>
            <a:off x="150891" y="0"/>
            <a:ext cx="12192000" cy="6858000"/>
          </a:xfrm>
          <a:prstGeom prst="rect">
            <a:avLst/>
          </a:prstGeom>
        </p:spPr>
      </p:pic>
      <p:sp>
        <p:nvSpPr>
          <p:cNvPr id="4" name="CuadroTexto 3">
            <a:extLst>
              <a:ext uri="{FF2B5EF4-FFF2-40B4-BE49-F238E27FC236}">
                <a16:creationId xmlns:a16="http://schemas.microsoft.com/office/drawing/2014/main" id="{64135796-1766-D8EE-051A-21064EBE411E}"/>
              </a:ext>
            </a:extLst>
          </p:cNvPr>
          <p:cNvSpPr txBox="1"/>
          <p:nvPr/>
        </p:nvSpPr>
        <p:spPr>
          <a:xfrm>
            <a:off x="392363" y="70340"/>
            <a:ext cx="3367889" cy="523220"/>
          </a:xfrm>
          <a:prstGeom prst="rect">
            <a:avLst/>
          </a:prstGeom>
          <a:noFill/>
        </p:spPr>
        <p:txBody>
          <a:bodyPr wrap="square" rtlCol="0">
            <a:spAutoFit/>
          </a:bodyPr>
          <a:lstStyle/>
          <a:p>
            <a:pPr algn="ctr"/>
            <a:r>
              <a:rPr lang="es-DO" sz="2800" b="1" dirty="0">
                <a:latin typeface="Bahnschrift SemiCondensed" panose="020B0502040204020203" pitchFamily="34" charset="0"/>
              </a:rPr>
              <a:t>INTRODUCCIÓN</a:t>
            </a:r>
          </a:p>
        </p:txBody>
      </p:sp>
      <p:sp>
        <p:nvSpPr>
          <p:cNvPr id="5" name="CuadroTexto 4">
            <a:extLst>
              <a:ext uri="{FF2B5EF4-FFF2-40B4-BE49-F238E27FC236}">
                <a16:creationId xmlns:a16="http://schemas.microsoft.com/office/drawing/2014/main" id="{C08B84B9-E2B0-1148-DC50-5801C944DA9C}"/>
              </a:ext>
            </a:extLst>
          </p:cNvPr>
          <p:cNvSpPr txBox="1"/>
          <p:nvPr/>
        </p:nvSpPr>
        <p:spPr>
          <a:xfrm>
            <a:off x="150891" y="1619692"/>
            <a:ext cx="12041109" cy="4401205"/>
          </a:xfrm>
          <a:prstGeom prst="rect">
            <a:avLst/>
          </a:prstGeom>
          <a:noFill/>
        </p:spPr>
        <p:txBody>
          <a:bodyPr wrap="square" rtlCol="0">
            <a:spAutoFit/>
          </a:bodyPr>
          <a:lstStyle/>
          <a:p>
            <a:pPr algn="ctr"/>
            <a:r>
              <a:rPr lang="es-DO" sz="4000" dirty="0">
                <a:latin typeface="Bahnschrift SemiBold Condensed" pitchFamily="34" charset="0"/>
              </a:rPr>
              <a:t> La condición o estado de corrupción que adquirieron nuestros primeros padres por causa de la desobediencia, como un </a:t>
            </a:r>
            <a:r>
              <a:rPr lang="es-DO" sz="4000" dirty="0">
                <a:solidFill>
                  <a:srgbClr val="FF0000"/>
                </a:solidFill>
                <a:latin typeface="Bahnschrift SemiBold Condensed" pitchFamily="34" charset="0"/>
              </a:rPr>
              <a:t>virus </a:t>
            </a:r>
            <a:r>
              <a:rPr lang="es-DO" sz="4000" dirty="0">
                <a:latin typeface="Bahnschrift SemiBold Condensed" pitchFamily="34" charset="0"/>
              </a:rPr>
              <a:t>contagioso, afectó también a </a:t>
            </a:r>
            <a:r>
              <a:rPr lang="es-DO" sz="4000" dirty="0">
                <a:solidFill>
                  <a:schemeClr val="accent4">
                    <a:lumMod val="60000"/>
                    <a:lumOff val="40000"/>
                  </a:schemeClr>
                </a:solidFill>
                <a:latin typeface="Bahnschrift SemiBold Condensed" pitchFamily="34" charset="0"/>
              </a:rPr>
              <a:t>toda la creación. </a:t>
            </a:r>
          </a:p>
          <a:p>
            <a:pPr algn="ctr"/>
            <a:r>
              <a:rPr lang="es-DO" sz="4000" dirty="0">
                <a:latin typeface="Bahnschrift SemiBold Condensed" pitchFamily="34" charset="0"/>
              </a:rPr>
              <a:t>Por eso, el Plan de Salvación no solo incluye la redención de la humanidad, sino también de toda la creación.</a:t>
            </a:r>
          </a:p>
          <a:p>
            <a:pPr algn="ctr"/>
            <a:r>
              <a:rPr lang="es-DO" sz="4000" dirty="0">
                <a:latin typeface="Bahnschrift SemiBold Condensed" pitchFamily="34" charset="0"/>
              </a:rPr>
              <a:t> (2 Co 5:18-19; Ro 8:18-25).</a:t>
            </a:r>
          </a:p>
          <a:p>
            <a:pPr algn="ctr"/>
            <a:endParaRPr lang="es-DO" sz="4000" dirty="0">
              <a:latin typeface="Bahnschrift SemiBold Condensed" pitchFamily="34" charset="0"/>
            </a:endParaRPr>
          </a:p>
        </p:txBody>
      </p:sp>
    </p:spTree>
    <p:extLst>
      <p:ext uri="{BB962C8B-B14F-4D97-AF65-F5344CB8AC3E}">
        <p14:creationId xmlns:p14="http://schemas.microsoft.com/office/powerpoint/2010/main" val="247546750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3">
            <a:extLst>
              <a:ext uri="{FF2B5EF4-FFF2-40B4-BE49-F238E27FC236}">
                <a16:creationId xmlns:a16="http://schemas.microsoft.com/office/drawing/2014/main" id="{526AE5B0-38B8-D2D2-F81F-DD8C92274AB5}"/>
              </a:ext>
            </a:extLst>
          </p:cNvPr>
          <p:cNvPicPr>
            <a:picLocks noGrp="1" noChangeAspect="1"/>
          </p:cNvPicPr>
          <p:nvPr isPhoto="1"/>
        </p:nvPicPr>
        <p:blipFill>
          <a:blip r:embed="rId2" cstate="print">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CuadroTexto 3">
            <a:extLst>
              <a:ext uri="{FF2B5EF4-FFF2-40B4-BE49-F238E27FC236}">
                <a16:creationId xmlns:a16="http://schemas.microsoft.com/office/drawing/2014/main" id="{64135796-1766-D8EE-051A-21064EBE411E}"/>
              </a:ext>
            </a:extLst>
          </p:cNvPr>
          <p:cNvSpPr txBox="1"/>
          <p:nvPr/>
        </p:nvSpPr>
        <p:spPr>
          <a:xfrm>
            <a:off x="-154744" y="126610"/>
            <a:ext cx="4853354" cy="369332"/>
          </a:xfrm>
          <a:prstGeom prst="rect">
            <a:avLst/>
          </a:prstGeom>
          <a:noFill/>
        </p:spPr>
        <p:txBody>
          <a:bodyPr wrap="square" rtlCol="0">
            <a:spAutoFit/>
          </a:bodyPr>
          <a:lstStyle/>
          <a:p>
            <a:pPr algn="ctr"/>
            <a:r>
              <a:rPr lang="es-DO" sz="1800" b="1" dirty="0">
                <a:latin typeface="Bahnschrift SemiCondensed" panose="020B0502040204020203" pitchFamily="34" charset="0"/>
              </a:rPr>
              <a:t>El pecado involuntario</a:t>
            </a:r>
          </a:p>
        </p:txBody>
      </p:sp>
      <p:sp>
        <p:nvSpPr>
          <p:cNvPr id="5" name="CuadroTexto 4">
            <a:extLst>
              <a:ext uri="{FF2B5EF4-FFF2-40B4-BE49-F238E27FC236}">
                <a16:creationId xmlns:a16="http://schemas.microsoft.com/office/drawing/2014/main" id="{C08B84B9-E2B0-1148-DC50-5801C944DA9C}"/>
              </a:ext>
            </a:extLst>
          </p:cNvPr>
          <p:cNvSpPr txBox="1"/>
          <p:nvPr/>
        </p:nvSpPr>
        <p:spPr>
          <a:xfrm>
            <a:off x="150891" y="1784145"/>
            <a:ext cx="12041109" cy="3785652"/>
          </a:xfrm>
          <a:prstGeom prst="rect">
            <a:avLst/>
          </a:prstGeom>
          <a:noFill/>
        </p:spPr>
        <p:txBody>
          <a:bodyPr wrap="square" rtlCol="0">
            <a:spAutoFit/>
          </a:bodyPr>
          <a:lstStyle/>
          <a:p>
            <a:pPr algn="ctr"/>
            <a:r>
              <a:rPr lang="es-ES" sz="4000" dirty="0">
                <a:latin typeface="Bahnschrift SemiBold Condensed" pitchFamily="34" charset="0"/>
              </a:rPr>
              <a:t>»No seremos considerados como </a:t>
            </a:r>
            <a:r>
              <a:rPr lang="es-ES" sz="4000" dirty="0">
                <a:solidFill>
                  <a:srgbClr val="FFFF00"/>
                </a:solidFill>
                <a:latin typeface="Bahnschrift SemiBold Condensed" pitchFamily="34" charset="0"/>
              </a:rPr>
              <a:t>responsables </a:t>
            </a:r>
            <a:r>
              <a:rPr lang="es-ES" sz="4000" dirty="0">
                <a:latin typeface="Bahnschrift SemiBold Condensed" pitchFamily="34" charset="0"/>
              </a:rPr>
              <a:t>por la luz que no ha llegado a nuestra percepción, sino por la que hemos resistido y rechazado. Un hombre </a:t>
            </a:r>
            <a:r>
              <a:rPr lang="es-ES" sz="4000" dirty="0">
                <a:solidFill>
                  <a:srgbClr val="FFFF00"/>
                </a:solidFill>
                <a:latin typeface="Bahnschrift SemiBold Condensed" pitchFamily="34" charset="0"/>
              </a:rPr>
              <a:t>no puede </a:t>
            </a:r>
            <a:r>
              <a:rPr lang="es-ES" sz="4000" dirty="0">
                <a:latin typeface="Bahnschrift SemiBold Condensed" pitchFamily="34" charset="0"/>
              </a:rPr>
              <a:t>posesionarse de la verdad que nunca se le ha presentado, y por lo tanto </a:t>
            </a:r>
            <a:r>
              <a:rPr lang="es-ES" sz="4000" dirty="0">
                <a:solidFill>
                  <a:srgbClr val="FFFF00"/>
                </a:solidFill>
                <a:latin typeface="Bahnschrift SemiBold Condensed" pitchFamily="34" charset="0"/>
              </a:rPr>
              <a:t>no podrá ser condenado </a:t>
            </a:r>
            <a:r>
              <a:rPr lang="es-ES" sz="4000" dirty="0">
                <a:latin typeface="Bahnschrift SemiBold Condensed" pitchFamily="34" charset="0"/>
              </a:rPr>
              <a:t>por la luz que nunca tuvo».</a:t>
            </a:r>
          </a:p>
          <a:p>
            <a:pPr algn="ctr"/>
            <a:endParaRPr lang="es-ES" sz="4000" dirty="0">
              <a:latin typeface="Bahnschrift SemiBold Condensed" pitchFamily="34" charset="0"/>
            </a:endParaRPr>
          </a:p>
        </p:txBody>
      </p:sp>
    </p:spTree>
    <p:extLst>
      <p:ext uri="{BB962C8B-B14F-4D97-AF65-F5344CB8AC3E}">
        <p14:creationId xmlns:p14="http://schemas.microsoft.com/office/powerpoint/2010/main" val="363627388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3">
            <a:extLst>
              <a:ext uri="{FF2B5EF4-FFF2-40B4-BE49-F238E27FC236}">
                <a16:creationId xmlns:a16="http://schemas.microsoft.com/office/drawing/2014/main" id="{526AE5B0-38B8-D2D2-F81F-DD8C92274AB5}"/>
              </a:ext>
            </a:extLst>
          </p:cNvPr>
          <p:cNvPicPr>
            <a:picLocks noGrp="1" noChangeAspect="1"/>
          </p:cNvPicPr>
          <p:nvPr isPhoto="1"/>
        </p:nvPicPr>
        <p:blipFill>
          <a:blip r:embed="rId2" cstate="print">
            <a:lum/>
            <a:extLst>
              <a:ext uri="{28A0092B-C50C-407E-A947-70E740481C1C}">
                <a14:useLocalDpi xmlns:a14="http://schemas.microsoft.com/office/drawing/2010/main" val="0"/>
              </a:ext>
            </a:extLst>
          </a:blip>
          <a:stretch>
            <a:fillRect/>
          </a:stretch>
        </p:blipFill>
        <p:spPr>
          <a:xfrm>
            <a:off x="0" y="-1"/>
            <a:ext cx="12192000" cy="6858000"/>
          </a:xfrm>
          <a:prstGeom prst="rect">
            <a:avLst/>
          </a:prstGeom>
        </p:spPr>
      </p:pic>
      <p:sp>
        <p:nvSpPr>
          <p:cNvPr id="4" name="CuadroTexto 3">
            <a:extLst>
              <a:ext uri="{FF2B5EF4-FFF2-40B4-BE49-F238E27FC236}">
                <a16:creationId xmlns:a16="http://schemas.microsoft.com/office/drawing/2014/main" id="{64135796-1766-D8EE-051A-21064EBE411E}"/>
              </a:ext>
            </a:extLst>
          </p:cNvPr>
          <p:cNvSpPr txBox="1"/>
          <p:nvPr/>
        </p:nvSpPr>
        <p:spPr>
          <a:xfrm>
            <a:off x="-154744" y="126610"/>
            <a:ext cx="4853354" cy="369332"/>
          </a:xfrm>
          <a:prstGeom prst="rect">
            <a:avLst/>
          </a:prstGeom>
          <a:noFill/>
        </p:spPr>
        <p:txBody>
          <a:bodyPr wrap="square" rtlCol="0">
            <a:spAutoFit/>
          </a:bodyPr>
          <a:lstStyle/>
          <a:p>
            <a:pPr algn="ctr"/>
            <a:r>
              <a:rPr lang="es-DO" sz="1800" b="1" dirty="0">
                <a:latin typeface="Bahnschrift SemiCondensed" panose="020B0502040204020203" pitchFamily="34" charset="0"/>
              </a:rPr>
              <a:t>El pecado involuntario</a:t>
            </a:r>
          </a:p>
        </p:txBody>
      </p:sp>
      <p:sp>
        <p:nvSpPr>
          <p:cNvPr id="5" name="CuadroTexto 4">
            <a:extLst>
              <a:ext uri="{FF2B5EF4-FFF2-40B4-BE49-F238E27FC236}">
                <a16:creationId xmlns:a16="http://schemas.microsoft.com/office/drawing/2014/main" id="{C08B84B9-E2B0-1148-DC50-5801C944DA9C}"/>
              </a:ext>
            </a:extLst>
          </p:cNvPr>
          <p:cNvSpPr txBox="1"/>
          <p:nvPr/>
        </p:nvSpPr>
        <p:spPr>
          <a:xfrm>
            <a:off x="263704" y="1483775"/>
            <a:ext cx="11664591" cy="3890449"/>
          </a:xfrm>
          <a:prstGeom prst="rect">
            <a:avLst/>
          </a:prstGeom>
          <a:noFill/>
        </p:spPr>
        <p:txBody>
          <a:bodyPr wrap="square" rtlCol="0">
            <a:spAutoFit/>
          </a:bodyPr>
          <a:lstStyle/>
          <a:p>
            <a:pPr algn="ctr"/>
            <a:r>
              <a:rPr lang="es-ES" sz="4000" dirty="0">
                <a:solidFill>
                  <a:srgbClr val="FFFF00"/>
                </a:solidFill>
                <a:latin typeface="Bahnschrift SemiBold Condensed" pitchFamily="34" charset="0"/>
              </a:rPr>
              <a:t>El salmista David expresó</a:t>
            </a:r>
            <a:r>
              <a:rPr lang="es-ES" sz="4000" dirty="0">
                <a:latin typeface="Bahnschrift SemiBold Condensed" pitchFamily="34" charset="0"/>
              </a:rPr>
              <a:t>: «Examíname, oh Dios, y conoce mi corazón; pruébame y conoce mis pensamientos. Ve si hay en mí camino de perversidad y guíame por el camino eterno» (Sal 139:23-24). David expresa preocupación por el mal que pudo haber cometido y que sea desconocido por él: «¿Quién entenderá los errores? ¡Líbrame de los que me son ocultos!» (19:12). </a:t>
            </a:r>
          </a:p>
        </p:txBody>
      </p:sp>
    </p:spTree>
    <p:extLst>
      <p:ext uri="{BB962C8B-B14F-4D97-AF65-F5344CB8AC3E}">
        <p14:creationId xmlns:p14="http://schemas.microsoft.com/office/powerpoint/2010/main" val="187795222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3">
            <a:extLst>
              <a:ext uri="{FF2B5EF4-FFF2-40B4-BE49-F238E27FC236}">
                <a16:creationId xmlns:a16="http://schemas.microsoft.com/office/drawing/2014/main" id="{526AE5B0-38B8-D2D2-F81F-DD8C92274AB5}"/>
              </a:ext>
            </a:extLst>
          </p:cNvPr>
          <p:cNvPicPr>
            <a:picLocks noGrp="1" noChangeAspect="1"/>
          </p:cNvPicPr>
          <p:nvPr isPhoto="1"/>
        </p:nvPicPr>
        <p:blipFill>
          <a:blip r:embed="rId2" cstate="print">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CuadroTexto 3">
            <a:extLst>
              <a:ext uri="{FF2B5EF4-FFF2-40B4-BE49-F238E27FC236}">
                <a16:creationId xmlns:a16="http://schemas.microsoft.com/office/drawing/2014/main" id="{64135796-1766-D8EE-051A-21064EBE411E}"/>
              </a:ext>
            </a:extLst>
          </p:cNvPr>
          <p:cNvSpPr txBox="1"/>
          <p:nvPr/>
        </p:nvSpPr>
        <p:spPr>
          <a:xfrm>
            <a:off x="-154744" y="126610"/>
            <a:ext cx="4853354" cy="369332"/>
          </a:xfrm>
          <a:prstGeom prst="rect">
            <a:avLst/>
          </a:prstGeom>
          <a:noFill/>
        </p:spPr>
        <p:txBody>
          <a:bodyPr wrap="square" rtlCol="0">
            <a:spAutoFit/>
          </a:bodyPr>
          <a:lstStyle/>
          <a:p>
            <a:pPr algn="ctr"/>
            <a:r>
              <a:rPr lang="es-DO" sz="1800" b="1" dirty="0">
                <a:latin typeface="Bahnschrift SemiCondensed" panose="020B0502040204020203" pitchFamily="34" charset="0"/>
              </a:rPr>
              <a:t>El pecado involuntario</a:t>
            </a:r>
          </a:p>
        </p:txBody>
      </p:sp>
      <p:sp>
        <p:nvSpPr>
          <p:cNvPr id="5" name="CuadroTexto 4">
            <a:extLst>
              <a:ext uri="{FF2B5EF4-FFF2-40B4-BE49-F238E27FC236}">
                <a16:creationId xmlns:a16="http://schemas.microsoft.com/office/drawing/2014/main" id="{C08B84B9-E2B0-1148-DC50-5801C944DA9C}"/>
              </a:ext>
            </a:extLst>
          </p:cNvPr>
          <p:cNvSpPr txBox="1"/>
          <p:nvPr/>
        </p:nvSpPr>
        <p:spPr>
          <a:xfrm>
            <a:off x="263704" y="1536174"/>
            <a:ext cx="11664591" cy="3785652"/>
          </a:xfrm>
          <a:prstGeom prst="rect">
            <a:avLst/>
          </a:prstGeom>
          <a:noFill/>
        </p:spPr>
        <p:txBody>
          <a:bodyPr wrap="square" rtlCol="0">
            <a:spAutoFit/>
          </a:bodyPr>
          <a:lstStyle/>
          <a:p>
            <a:pPr algn="ctr"/>
            <a:r>
              <a:rPr lang="es-ES" sz="4000" dirty="0">
                <a:solidFill>
                  <a:srgbClr val="FFFF00"/>
                </a:solidFill>
                <a:latin typeface="Bahnschrift SemiBold Condensed" pitchFamily="34" charset="0"/>
              </a:rPr>
              <a:t>Dios no permitirá </a:t>
            </a:r>
            <a:r>
              <a:rPr lang="es-ES" sz="4000" dirty="0">
                <a:latin typeface="Bahnschrift SemiBold Condensed" pitchFamily="34" charset="0"/>
              </a:rPr>
              <a:t>que ningún creyente que le ama sinceramente y que, si conociera sus errores ocultos los confesaría de todo corazón, perezca en la </a:t>
            </a:r>
            <a:r>
              <a:rPr lang="es-ES" sz="4000" dirty="0">
                <a:solidFill>
                  <a:srgbClr val="FFFF00"/>
                </a:solidFill>
                <a:latin typeface="Bahnschrift SemiBold Condensed" pitchFamily="34" charset="0"/>
              </a:rPr>
              <a:t>ignorancia de sus faltas ocultas</a:t>
            </a:r>
            <a:r>
              <a:rPr lang="es-ES" sz="4000" dirty="0">
                <a:latin typeface="Bahnschrift SemiBold Condensed" pitchFamily="34" charset="0"/>
              </a:rPr>
              <a:t>. Todo lo que haga falta, se nos </a:t>
            </a:r>
            <a:r>
              <a:rPr lang="es-ES" sz="4000" dirty="0">
                <a:solidFill>
                  <a:schemeClr val="accent6"/>
                </a:solidFill>
                <a:latin typeface="Bahnschrift SemiBold Condensed" pitchFamily="34" charset="0"/>
              </a:rPr>
              <a:t>revelará</a:t>
            </a:r>
            <a:r>
              <a:rPr lang="es-ES" sz="4000" dirty="0">
                <a:latin typeface="Bahnschrift SemiBold Condensed" pitchFamily="34" charset="0"/>
              </a:rPr>
              <a:t>. Pero, esta no es una experiencia exclusiva del tiempo del fin, sino que es parte </a:t>
            </a:r>
            <a:r>
              <a:rPr lang="es-ES" sz="4000" dirty="0">
                <a:solidFill>
                  <a:srgbClr val="FFFF00"/>
                </a:solidFill>
                <a:latin typeface="Bahnschrift SemiBold Condensed" pitchFamily="34" charset="0"/>
              </a:rPr>
              <a:t>del desarrollo espiritual de todos los conversos. </a:t>
            </a:r>
          </a:p>
        </p:txBody>
      </p:sp>
    </p:spTree>
    <p:extLst>
      <p:ext uri="{BB962C8B-B14F-4D97-AF65-F5344CB8AC3E}">
        <p14:creationId xmlns:p14="http://schemas.microsoft.com/office/powerpoint/2010/main" val="213429447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3">
            <a:extLst>
              <a:ext uri="{FF2B5EF4-FFF2-40B4-BE49-F238E27FC236}">
                <a16:creationId xmlns:a16="http://schemas.microsoft.com/office/drawing/2014/main" id="{526AE5B0-38B8-D2D2-F81F-DD8C92274AB5}"/>
              </a:ext>
            </a:extLst>
          </p:cNvPr>
          <p:cNvPicPr>
            <a:picLocks noGrp="1" noChangeAspect="1"/>
          </p:cNvPicPr>
          <p:nvPr isPhoto="1"/>
        </p:nvPicPr>
        <p:blipFill>
          <a:blip r:embed="rId2" cstate="print">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CuadroTexto 3">
            <a:extLst>
              <a:ext uri="{FF2B5EF4-FFF2-40B4-BE49-F238E27FC236}">
                <a16:creationId xmlns:a16="http://schemas.microsoft.com/office/drawing/2014/main" id="{64135796-1766-D8EE-051A-21064EBE411E}"/>
              </a:ext>
            </a:extLst>
          </p:cNvPr>
          <p:cNvSpPr txBox="1"/>
          <p:nvPr/>
        </p:nvSpPr>
        <p:spPr>
          <a:xfrm>
            <a:off x="-154744" y="126610"/>
            <a:ext cx="4853354" cy="369332"/>
          </a:xfrm>
          <a:prstGeom prst="rect">
            <a:avLst/>
          </a:prstGeom>
          <a:noFill/>
        </p:spPr>
        <p:txBody>
          <a:bodyPr wrap="square" rtlCol="0">
            <a:spAutoFit/>
          </a:bodyPr>
          <a:lstStyle/>
          <a:p>
            <a:pPr algn="ctr"/>
            <a:r>
              <a:rPr lang="es-DO" sz="1800" b="1" dirty="0">
                <a:latin typeface="Bahnschrift SemiCondensed" panose="020B0502040204020203" pitchFamily="34" charset="0"/>
              </a:rPr>
              <a:t>El pecado involuntario</a:t>
            </a:r>
          </a:p>
        </p:txBody>
      </p:sp>
      <p:sp>
        <p:nvSpPr>
          <p:cNvPr id="5" name="CuadroTexto 4">
            <a:extLst>
              <a:ext uri="{FF2B5EF4-FFF2-40B4-BE49-F238E27FC236}">
                <a16:creationId xmlns:a16="http://schemas.microsoft.com/office/drawing/2014/main" id="{C08B84B9-E2B0-1148-DC50-5801C944DA9C}"/>
              </a:ext>
            </a:extLst>
          </p:cNvPr>
          <p:cNvSpPr txBox="1"/>
          <p:nvPr/>
        </p:nvSpPr>
        <p:spPr>
          <a:xfrm>
            <a:off x="263704" y="1137814"/>
            <a:ext cx="11664591" cy="5078313"/>
          </a:xfrm>
          <a:prstGeom prst="rect">
            <a:avLst/>
          </a:prstGeom>
          <a:noFill/>
        </p:spPr>
        <p:txBody>
          <a:bodyPr wrap="square" rtlCol="0">
            <a:spAutoFit/>
          </a:bodyPr>
          <a:lstStyle/>
          <a:p>
            <a:pPr algn="ctr"/>
            <a:r>
              <a:rPr lang="es-ES" sz="3600" dirty="0">
                <a:latin typeface="Bahnschrift SemiBold Condensed" pitchFamily="34" charset="0"/>
              </a:rPr>
              <a:t>El pecado nos ha afectado de tal manera que somos </a:t>
            </a:r>
            <a:r>
              <a:rPr lang="es-ES" sz="3600" dirty="0">
                <a:solidFill>
                  <a:srgbClr val="FFFF00"/>
                </a:solidFill>
                <a:latin typeface="Bahnschrift SemiBold Condensed" pitchFamily="34" charset="0"/>
              </a:rPr>
              <a:t>incapaces de conocer de forma absoluta la voluntad de Dios</a:t>
            </a:r>
            <a:r>
              <a:rPr lang="es-ES" sz="3600" dirty="0">
                <a:latin typeface="Bahnschrift SemiBold Condensed" pitchFamily="34" charset="0"/>
              </a:rPr>
              <a:t>, incluso su </a:t>
            </a:r>
            <a:r>
              <a:rPr lang="es-ES" sz="3600" dirty="0">
                <a:solidFill>
                  <a:schemeClr val="accent6"/>
                </a:solidFill>
                <a:latin typeface="Bahnschrift SemiBold Condensed" pitchFamily="34" charset="0"/>
              </a:rPr>
              <a:t>voluntad revelada</a:t>
            </a:r>
            <a:r>
              <a:rPr lang="es-ES" sz="3600" dirty="0">
                <a:latin typeface="Bahnschrift SemiBold Condensed" pitchFamily="34" charset="0"/>
              </a:rPr>
              <a:t>. No importa cuantas veces leamos la Biblia, siempre seremos impelidos a crecer en alguna área de nuestra vida cristiana.</a:t>
            </a:r>
          </a:p>
          <a:p>
            <a:pPr algn="ctr"/>
            <a:endParaRPr lang="es-ES" sz="3600" dirty="0">
              <a:latin typeface="Bahnschrift SemiBold Condensed" pitchFamily="34" charset="0"/>
            </a:endParaRPr>
          </a:p>
          <a:p>
            <a:pPr algn="ctr"/>
            <a:r>
              <a:rPr lang="es-ES" sz="3600" dirty="0">
                <a:latin typeface="Bahnschrift SemiBold Condensed" pitchFamily="34" charset="0"/>
              </a:rPr>
              <a:t>Somos transformados de «gloria en gloria», pero en cada etapa de gloria presente ignoramos realidades mayores de la gloria futura que se nos va </a:t>
            </a:r>
            <a:r>
              <a:rPr lang="es-ES" sz="3600" dirty="0">
                <a:solidFill>
                  <a:srgbClr val="FFFF00"/>
                </a:solidFill>
                <a:latin typeface="Bahnschrift SemiBold Condensed" pitchFamily="34" charset="0"/>
              </a:rPr>
              <a:t>revelando gradualmente</a:t>
            </a:r>
            <a:r>
              <a:rPr lang="es-ES" sz="3600" dirty="0">
                <a:latin typeface="Bahnschrift SemiBold Condensed" pitchFamily="34" charset="0"/>
              </a:rPr>
              <a:t>, mientras crecemos en la gracia y el conocimiento de aquel que nos amó.</a:t>
            </a:r>
          </a:p>
        </p:txBody>
      </p:sp>
    </p:spTree>
    <p:extLst>
      <p:ext uri="{BB962C8B-B14F-4D97-AF65-F5344CB8AC3E}">
        <p14:creationId xmlns:p14="http://schemas.microsoft.com/office/powerpoint/2010/main" val="189825711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3">
            <a:extLst>
              <a:ext uri="{FF2B5EF4-FFF2-40B4-BE49-F238E27FC236}">
                <a16:creationId xmlns:a16="http://schemas.microsoft.com/office/drawing/2014/main" id="{526AE5B0-38B8-D2D2-F81F-DD8C92274AB5}"/>
              </a:ext>
            </a:extLst>
          </p:cNvPr>
          <p:cNvPicPr>
            <a:picLocks noGrp="1" noChangeAspect="1"/>
          </p:cNvPicPr>
          <p:nvPr isPhoto="1"/>
        </p:nvPicPr>
        <p:blipFill>
          <a:blip r:embed="rId2" cstate="print">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CuadroTexto 3">
            <a:extLst>
              <a:ext uri="{FF2B5EF4-FFF2-40B4-BE49-F238E27FC236}">
                <a16:creationId xmlns:a16="http://schemas.microsoft.com/office/drawing/2014/main" id="{64135796-1766-D8EE-051A-21064EBE411E}"/>
              </a:ext>
            </a:extLst>
          </p:cNvPr>
          <p:cNvSpPr txBox="1"/>
          <p:nvPr/>
        </p:nvSpPr>
        <p:spPr>
          <a:xfrm>
            <a:off x="-154744" y="126610"/>
            <a:ext cx="4853354" cy="369332"/>
          </a:xfrm>
          <a:prstGeom prst="rect">
            <a:avLst/>
          </a:prstGeom>
          <a:noFill/>
        </p:spPr>
        <p:txBody>
          <a:bodyPr wrap="square" rtlCol="0">
            <a:spAutoFit/>
          </a:bodyPr>
          <a:lstStyle/>
          <a:p>
            <a:pPr algn="ctr"/>
            <a:r>
              <a:rPr lang="es-DO" sz="1800" b="1" dirty="0">
                <a:latin typeface="Bahnschrift SemiCondensed" panose="020B0502040204020203" pitchFamily="34" charset="0"/>
              </a:rPr>
              <a:t>El pecado involuntario</a:t>
            </a:r>
          </a:p>
        </p:txBody>
      </p:sp>
      <p:sp>
        <p:nvSpPr>
          <p:cNvPr id="5" name="CuadroTexto 4">
            <a:extLst>
              <a:ext uri="{FF2B5EF4-FFF2-40B4-BE49-F238E27FC236}">
                <a16:creationId xmlns:a16="http://schemas.microsoft.com/office/drawing/2014/main" id="{C08B84B9-E2B0-1148-DC50-5801C944DA9C}"/>
              </a:ext>
            </a:extLst>
          </p:cNvPr>
          <p:cNvSpPr txBox="1"/>
          <p:nvPr/>
        </p:nvSpPr>
        <p:spPr>
          <a:xfrm>
            <a:off x="263704" y="1443841"/>
            <a:ext cx="11664591" cy="3970318"/>
          </a:xfrm>
          <a:prstGeom prst="rect">
            <a:avLst/>
          </a:prstGeom>
          <a:noFill/>
        </p:spPr>
        <p:txBody>
          <a:bodyPr wrap="square" rtlCol="0">
            <a:spAutoFit/>
          </a:bodyPr>
          <a:lstStyle/>
          <a:p>
            <a:pPr algn="ctr"/>
            <a:r>
              <a:rPr lang="es-ES" sz="3600" dirty="0">
                <a:latin typeface="Bahnschrift SemiBold Condensed" pitchFamily="34" charset="0"/>
              </a:rPr>
              <a:t>¿Llegará la última generación a un nivel de conocimiento de la voluntad de Dios que ya no necesitará esperar una nueva revelación o experiencia de transformación más profunda? </a:t>
            </a:r>
          </a:p>
          <a:p>
            <a:pPr algn="ctr"/>
            <a:r>
              <a:rPr lang="es-ES" sz="3600" dirty="0">
                <a:latin typeface="Bahnschrift SemiBold Condensed" pitchFamily="34" charset="0"/>
              </a:rPr>
              <a:t>Es probable que el pecado, como acto de rebelión, llegue a su final en la experiencia del pueblo de Dios; pero,</a:t>
            </a:r>
            <a:r>
              <a:rPr lang="es-ES" sz="3600" dirty="0">
                <a:solidFill>
                  <a:srgbClr val="FF0000"/>
                </a:solidFill>
                <a:latin typeface="Bahnschrift SemiBold Condensed" pitchFamily="34" charset="0"/>
              </a:rPr>
              <a:t> ¿implica eso que su carácter llegó a un nivel de «perfección» en el que ya, habiendo sido sellado, no quede nada que corregir?</a:t>
            </a:r>
          </a:p>
        </p:txBody>
      </p:sp>
    </p:spTree>
    <p:extLst>
      <p:ext uri="{BB962C8B-B14F-4D97-AF65-F5344CB8AC3E}">
        <p14:creationId xmlns:p14="http://schemas.microsoft.com/office/powerpoint/2010/main" val="41757091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3">
            <a:extLst>
              <a:ext uri="{FF2B5EF4-FFF2-40B4-BE49-F238E27FC236}">
                <a16:creationId xmlns:a16="http://schemas.microsoft.com/office/drawing/2014/main" id="{526AE5B0-38B8-D2D2-F81F-DD8C92274AB5}"/>
              </a:ext>
            </a:extLst>
          </p:cNvPr>
          <p:cNvPicPr>
            <a:picLocks noGrp="1" noChangeAspect="1"/>
          </p:cNvPicPr>
          <p:nvPr isPhoto="1"/>
        </p:nvPicPr>
        <p:blipFill>
          <a:blip r:embed="rId2" cstate="print">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CuadroTexto 3">
            <a:extLst>
              <a:ext uri="{FF2B5EF4-FFF2-40B4-BE49-F238E27FC236}">
                <a16:creationId xmlns:a16="http://schemas.microsoft.com/office/drawing/2014/main" id="{64135796-1766-D8EE-051A-21064EBE411E}"/>
              </a:ext>
            </a:extLst>
          </p:cNvPr>
          <p:cNvSpPr txBox="1"/>
          <p:nvPr/>
        </p:nvSpPr>
        <p:spPr>
          <a:xfrm>
            <a:off x="-154744" y="126610"/>
            <a:ext cx="4853354" cy="369332"/>
          </a:xfrm>
          <a:prstGeom prst="rect">
            <a:avLst/>
          </a:prstGeom>
          <a:noFill/>
        </p:spPr>
        <p:txBody>
          <a:bodyPr wrap="square" rtlCol="0">
            <a:spAutoFit/>
          </a:bodyPr>
          <a:lstStyle/>
          <a:p>
            <a:pPr algn="ctr"/>
            <a:r>
              <a:rPr lang="es-DO" sz="1800" b="1" dirty="0">
                <a:latin typeface="Bahnschrift SemiCondensed" panose="020B0502040204020203" pitchFamily="34" charset="0"/>
              </a:rPr>
              <a:t>El pecado involuntario</a:t>
            </a:r>
          </a:p>
        </p:txBody>
      </p:sp>
      <p:sp>
        <p:nvSpPr>
          <p:cNvPr id="5" name="CuadroTexto 4">
            <a:extLst>
              <a:ext uri="{FF2B5EF4-FFF2-40B4-BE49-F238E27FC236}">
                <a16:creationId xmlns:a16="http://schemas.microsoft.com/office/drawing/2014/main" id="{C08B84B9-E2B0-1148-DC50-5801C944DA9C}"/>
              </a:ext>
            </a:extLst>
          </p:cNvPr>
          <p:cNvSpPr txBox="1"/>
          <p:nvPr/>
        </p:nvSpPr>
        <p:spPr>
          <a:xfrm>
            <a:off x="263704" y="1443841"/>
            <a:ext cx="11664591" cy="3970318"/>
          </a:xfrm>
          <a:prstGeom prst="rect">
            <a:avLst/>
          </a:prstGeom>
          <a:noFill/>
        </p:spPr>
        <p:txBody>
          <a:bodyPr wrap="square" rtlCol="0">
            <a:spAutoFit/>
          </a:bodyPr>
          <a:lstStyle/>
          <a:p>
            <a:pPr algn="ctr"/>
            <a:r>
              <a:rPr lang="es-ES" sz="3600" dirty="0">
                <a:latin typeface="Bahnschrift SemiBold Condensed" pitchFamily="34" charset="0"/>
              </a:rPr>
              <a:t>El pueblo de Dios pasará por dos crisis antes del retorno de Cristo: la primera, antes del cierre de gracia; y la segunda, después del cierre de gracia y hasta la Segunda Venida. La primera crisis los capacita para la segunda, y es solo en esta última donde la obra de purificación del carácter quedará concluida. </a:t>
            </a:r>
          </a:p>
          <a:p>
            <a:pPr algn="ctr"/>
            <a:endParaRPr lang="es-ES" sz="3600" dirty="0">
              <a:solidFill>
                <a:srgbClr val="FF0000"/>
              </a:solidFill>
              <a:latin typeface="Bahnschrift SemiBold Condensed" pitchFamily="34" charset="0"/>
            </a:endParaRPr>
          </a:p>
          <a:p>
            <a:pPr algn="ctr"/>
            <a:r>
              <a:rPr lang="es-ES" sz="3600" dirty="0">
                <a:solidFill>
                  <a:srgbClr val="FF0000"/>
                </a:solidFill>
                <a:latin typeface="Bahnschrift SemiBold Condensed" pitchFamily="34" charset="0"/>
              </a:rPr>
              <a:t>Eso lo estudiaremos a profundidad en las lecciones 15 y 16.</a:t>
            </a:r>
          </a:p>
        </p:txBody>
      </p:sp>
    </p:spTree>
    <p:extLst>
      <p:ext uri="{BB962C8B-B14F-4D97-AF65-F5344CB8AC3E}">
        <p14:creationId xmlns:p14="http://schemas.microsoft.com/office/powerpoint/2010/main" val="375854462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3">
            <a:extLst>
              <a:ext uri="{FF2B5EF4-FFF2-40B4-BE49-F238E27FC236}">
                <a16:creationId xmlns:a16="http://schemas.microsoft.com/office/drawing/2014/main" id="{526AE5B0-38B8-D2D2-F81F-DD8C92274AB5}"/>
              </a:ext>
            </a:extLst>
          </p:cNvPr>
          <p:cNvPicPr>
            <a:picLocks noGrp="1" noChangeAspect="1"/>
          </p:cNvPicPr>
          <p:nvPr isPhoto="1"/>
        </p:nvPicPr>
        <p:blipFill>
          <a:blip r:embed="rId2" cstate="print">
            <a:lum/>
            <a:extLst>
              <a:ext uri="{28A0092B-C50C-407E-A947-70E740481C1C}">
                <a14:useLocalDpi xmlns:a14="http://schemas.microsoft.com/office/drawing/2010/main" val="0"/>
              </a:ext>
            </a:extLst>
          </a:blip>
          <a:stretch>
            <a:fillRect/>
          </a:stretch>
        </p:blipFill>
        <p:spPr>
          <a:xfrm>
            <a:off x="98474" y="0"/>
            <a:ext cx="12192000" cy="6858000"/>
          </a:xfrm>
          <a:prstGeom prst="rect">
            <a:avLst/>
          </a:prstGeom>
        </p:spPr>
      </p:pic>
      <p:sp>
        <p:nvSpPr>
          <p:cNvPr id="5" name="CuadroTexto 4">
            <a:extLst>
              <a:ext uri="{FF2B5EF4-FFF2-40B4-BE49-F238E27FC236}">
                <a16:creationId xmlns:a16="http://schemas.microsoft.com/office/drawing/2014/main" id="{C08B84B9-E2B0-1148-DC50-5801C944DA9C}"/>
              </a:ext>
            </a:extLst>
          </p:cNvPr>
          <p:cNvSpPr txBox="1"/>
          <p:nvPr/>
        </p:nvSpPr>
        <p:spPr>
          <a:xfrm>
            <a:off x="361070" y="1592421"/>
            <a:ext cx="6020972" cy="2123658"/>
          </a:xfrm>
          <a:prstGeom prst="rect">
            <a:avLst/>
          </a:prstGeom>
          <a:noFill/>
        </p:spPr>
        <p:txBody>
          <a:bodyPr wrap="square" rtlCol="0">
            <a:spAutoFit/>
          </a:bodyPr>
          <a:lstStyle/>
          <a:p>
            <a:r>
              <a:rPr lang="es-ES" sz="6600" b="1" dirty="0">
                <a:solidFill>
                  <a:srgbClr val="FFC000"/>
                </a:solidFill>
                <a:latin typeface="Bahnschrift SemiCondensed" panose="020B0502040204020203" pitchFamily="34" charset="0"/>
              </a:rPr>
              <a:t>El caso de </a:t>
            </a:r>
            <a:r>
              <a:rPr lang="es-ES" sz="6600" b="1" dirty="0">
                <a:solidFill>
                  <a:schemeClr val="accent6"/>
                </a:solidFill>
                <a:latin typeface="Bahnschrift SemiCondensed" panose="020B0502040204020203" pitchFamily="34" charset="0"/>
              </a:rPr>
              <a:t>Elías</a:t>
            </a:r>
            <a:r>
              <a:rPr lang="es-ES" sz="6600" b="1" dirty="0">
                <a:solidFill>
                  <a:srgbClr val="FFC000"/>
                </a:solidFill>
                <a:latin typeface="Bahnschrift SemiCondensed" panose="020B0502040204020203" pitchFamily="34" charset="0"/>
              </a:rPr>
              <a:t> como ejemplo</a:t>
            </a:r>
            <a:endParaRPr lang="es-ES" sz="6600" b="1" dirty="0">
              <a:latin typeface="Bahnschrift SemiCondensed" panose="020B0502040204020203" pitchFamily="34" charset="0"/>
            </a:endParaRPr>
          </a:p>
        </p:txBody>
      </p:sp>
      <p:sp>
        <p:nvSpPr>
          <p:cNvPr id="6" name="CuadroTexto 3">
            <a:extLst>
              <a:ext uri="{FF2B5EF4-FFF2-40B4-BE49-F238E27FC236}">
                <a16:creationId xmlns:a16="http://schemas.microsoft.com/office/drawing/2014/main" id="{64135796-1766-D8EE-051A-21064EBE411E}"/>
              </a:ext>
            </a:extLst>
          </p:cNvPr>
          <p:cNvSpPr txBox="1"/>
          <p:nvPr/>
        </p:nvSpPr>
        <p:spPr>
          <a:xfrm>
            <a:off x="14068" y="112544"/>
            <a:ext cx="4348449" cy="400110"/>
          </a:xfrm>
          <a:prstGeom prst="rect">
            <a:avLst/>
          </a:prstGeom>
          <a:noFill/>
        </p:spPr>
        <p:txBody>
          <a:bodyPr wrap="square" rtlCol="0">
            <a:spAutoFit/>
          </a:bodyPr>
          <a:lstStyle/>
          <a:p>
            <a:pPr algn="ctr"/>
            <a:r>
              <a:rPr lang="es-DO" sz="2000" b="1" dirty="0">
                <a:latin typeface="Bahnschrift SemiCondensed" panose="020B0502040204020203" pitchFamily="34" charset="0"/>
              </a:rPr>
              <a:t>EL CASO DE ELÍAS COMO EJEMPLO</a:t>
            </a:r>
          </a:p>
        </p:txBody>
      </p:sp>
      <p:pic>
        <p:nvPicPr>
          <p:cNvPr id="4098" name="Picture 2" descr="El Profeta Elías - YouTube">
            <a:extLst>
              <a:ext uri="{FF2B5EF4-FFF2-40B4-BE49-F238E27FC236}">
                <a16:creationId xmlns:a16="http://schemas.microsoft.com/office/drawing/2014/main" id="{6CA726B0-3574-F690-076D-BBD82610233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83530" y="807243"/>
            <a:ext cx="6991350" cy="5243513"/>
          </a:xfrm>
          <a:prstGeom prst="rect">
            <a:avLst/>
          </a:prstGeom>
          <a:noFill/>
          <a:effectLst>
            <a:softEdge rad="579205"/>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0482967"/>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3">
            <a:extLst>
              <a:ext uri="{FF2B5EF4-FFF2-40B4-BE49-F238E27FC236}">
                <a16:creationId xmlns:a16="http://schemas.microsoft.com/office/drawing/2014/main" id="{526AE5B0-38B8-D2D2-F81F-DD8C92274AB5}"/>
              </a:ext>
            </a:extLst>
          </p:cNvPr>
          <p:cNvPicPr>
            <a:picLocks noGrp="1" noChangeAspect="1"/>
          </p:cNvPicPr>
          <p:nvPr isPhoto="1"/>
        </p:nvPicPr>
        <p:blipFill>
          <a:blip r:embed="rId2" cstate="print">
            <a:lum/>
            <a:extLst>
              <a:ext uri="{28A0092B-C50C-407E-A947-70E740481C1C}">
                <a14:useLocalDpi xmlns:a14="http://schemas.microsoft.com/office/drawing/2010/main" val="0"/>
              </a:ext>
            </a:extLst>
          </a:blip>
          <a:stretch>
            <a:fillRect/>
          </a:stretch>
        </p:blipFill>
        <p:spPr>
          <a:xfrm>
            <a:off x="-1" y="0"/>
            <a:ext cx="12192000" cy="6858000"/>
          </a:xfrm>
          <a:prstGeom prst="rect">
            <a:avLst/>
          </a:prstGeom>
        </p:spPr>
      </p:pic>
      <p:sp>
        <p:nvSpPr>
          <p:cNvPr id="4" name="CuadroTexto 3">
            <a:extLst>
              <a:ext uri="{FF2B5EF4-FFF2-40B4-BE49-F238E27FC236}">
                <a16:creationId xmlns:a16="http://schemas.microsoft.com/office/drawing/2014/main" id="{64135796-1766-D8EE-051A-21064EBE411E}"/>
              </a:ext>
            </a:extLst>
          </p:cNvPr>
          <p:cNvSpPr txBox="1"/>
          <p:nvPr/>
        </p:nvSpPr>
        <p:spPr>
          <a:xfrm>
            <a:off x="-154744" y="126610"/>
            <a:ext cx="4853354" cy="369332"/>
          </a:xfrm>
          <a:prstGeom prst="rect">
            <a:avLst/>
          </a:prstGeom>
          <a:noFill/>
        </p:spPr>
        <p:txBody>
          <a:bodyPr wrap="square" rtlCol="0">
            <a:spAutoFit/>
          </a:bodyPr>
          <a:lstStyle/>
          <a:p>
            <a:pPr algn="ctr"/>
            <a:r>
              <a:rPr lang="es-DO" sz="1800" b="1" dirty="0">
                <a:latin typeface="Bahnschrift SemiCondensed" panose="020B0502040204020203" pitchFamily="34" charset="0"/>
              </a:rPr>
              <a:t>EL CASO DE ELÍAS COMO EJEMPLO</a:t>
            </a:r>
          </a:p>
        </p:txBody>
      </p:sp>
      <p:sp>
        <p:nvSpPr>
          <p:cNvPr id="5" name="CuadroTexto 4">
            <a:extLst>
              <a:ext uri="{FF2B5EF4-FFF2-40B4-BE49-F238E27FC236}">
                <a16:creationId xmlns:a16="http://schemas.microsoft.com/office/drawing/2014/main" id="{C08B84B9-E2B0-1148-DC50-5801C944DA9C}"/>
              </a:ext>
            </a:extLst>
          </p:cNvPr>
          <p:cNvSpPr txBox="1"/>
          <p:nvPr/>
        </p:nvSpPr>
        <p:spPr>
          <a:xfrm>
            <a:off x="1084729" y="2151727"/>
            <a:ext cx="10022541" cy="3416320"/>
          </a:xfrm>
          <a:prstGeom prst="rect">
            <a:avLst/>
          </a:prstGeom>
          <a:noFill/>
        </p:spPr>
        <p:txBody>
          <a:bodyPr wrap="square" rtlCol="0">
            <a:spAutoFit/>
          </a:bodyPr>
          <a:lstStyle/>
          <a:p>
            <a:pPr algn="ctr"/>
            <a:r>
              <a:rPr lang="es-ES" sz="4400" dirty="0">
                <a:latin typeface="Bahnschrift SemiBold Condensed" pitchFamily="34" charset="0"/>
              </a:rPr>
              <a:t>Recordemos que tanto Enoc como Elías, quienes fueron traslados en vida al cielo, constituyen tipos de los santos que serán traslados en ocasión de al Segunda Venida. </a:t>
            </a:r>
          </a:p>
          <a:p>
            <a:endParaRPr lang="es-ES" sz="4000" dirty="0">
              <a:latin typeface="Bahnschrift SemiBold Condensed" pitchFamily="34" charset="0"/>
            </a:endParaRPr>
          </a:p>
        </p:txBody>
      </p:sp>
    </p:spTree>
    <p:extLst>
      <p:ext uri="{BB962C8B-B14F-4D97-AF65-F5344CB8AC3E}">
        <p14:creationId xmlns:p14="http://schemas.microsoft.com/office/powerpoint/2010/main" val="48038106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3">
            <a:extLst>
              <a:ext uri="{FF2B5EF4-FFF2-40B4-BE49-F238E27FC236}">
                <a16:creationId xmlns:a16="http://schemas.microsoft.com/office/drawing/2014/main" id="{526AE5B0-38B8-D2D2-F81F-DD8C92274AB5}"/>
              </a:ext>
            </a:extLst>
          </p:cNvPr>
          <p:cNvPicPr>
            <a:picLocks noGrp="1" noChangeAspect="1"/>
          </p:cNvPicPr>
          <p:nvPr isPhoto="1"/>
        </p:nvPicPr>
        <p:blipFill>
          <a:blip r:embed="rId2" cstate="print">
            <a:lum/>
            <a:extLst>
              <a:ext uri="{28A0092B-C50C-407E-A947-70E740481C1C}">
                <a14:useLocalDpi xmlns:a14="http://schemas.microsoft.com/office/drawing/2010/main" val="0"/>
              </a:ext>
            </a:extLst>
          </a:blip>
          <a:stretch>
            <a:fillRect/>
          </a:stretch>
        </p:blipFill>
        <p:spPr>
          <a:xfrm>
            <a:off x="75445" y="0"/>
            <a:ext cx="12192000" cy="6858000"/>
          </a:xfrm>
          <a:prstGeom prst="rect">
            <a:avLst/>
          </a:prstGeom>
        </p:spPr>
      </p:pic>
      <p:sp>
        <p:nvSpPr>
          <p:cNvPr id="4" name="CuadroTexto 3">
            <a:extLst>
              <a:ext uri="{FF2B5EF4-FFF2-40B4-BE49-F238E27FC236}">
                <a16:creationId xmlns:a16="http://schemas.microsoft.com/office/drawing/2014/main" id="{64135796-1766-D8EE-051A-21064EBE411E}"/>
              </a:ext>
            </a:extLst>
          </p:cNvPr>
          <p:cNvSpPr txBox="1"/>
          <p:nvPr/>
        </p:nvSpPr>
        <p:spPr>
          <a:xfrm>
            <a:off x="-168812" y="70338"/>
            <a:ext cx="4853354" cy="461665"/>
          </a:xfrm>
          <a:prstGeom prst="rect">
            <a:avLst/>
          </a:prstGeom>
          <a:noFill/>
        </p:spPr>
        <p:txBody>
          <a:bodyPr wrap="square" rtlCol="0">
            <a:spAutoFit/>
          </a:bodyPr>
          <a:lstStyle/>
          <a:p>
            <a:pPr algn="ctr"/>
            <a:r>
              <a:rPr lang="es-DO" sz="2400" b="1" dirty="0">
                <a:latin typeface="Bahnschrift SemiCondensed" panose="020B0502040204020203" pitchFamily="34" charset="0"/>
              </a:rPr>
              <a:t>EL CASO DE ELÍAS COMO EJEMPLO</a:t>
            </a:r>
          </a:p>
        </p:txBody>
      </p:sp>
      <p:sp>
        <p:nvSpPr>
          <p:cNvPr id="5" name="CuadroTexto 4">
            <a:extLst>
              <a:ext uri="{FF2B5EF4-FFF2-40B4-BE49-F238E27FC236}">
                <a16:creationId xmlns:a16="http://schemas.microsoft.com/office/drawing/2014/main" id="{C08B84B9-E2B0-1148-DC50-5801C944DA9C}"/>
              </a:ext>
            </a:extLst>
          </p:cNvPr>
          <p:cNvSpPr txBox="1"/>
          <p:nvPr/>
        </p:nvSpPr>
        <p:spPr>
          <a:xfrm>
            <a:off x="75446" y="1012954"/>
            <a:ext cx="12041109" cy="4832092"/>
          </a:xfrm>
          <a:prstGeom prst="rect">
            <a:avLst/>
          </a:prstGeom>
          <a:noFill/>
        </p:spPr>
        <p:txBody>
          <a:bodyPr wrap="square" rtlCol="0">
            <a:spAutoFit/>
          </a:bodyPr>
          <a:lstStyle/>
          <a:p>
            <a:pPr algn="ctr"/>
            <a:r>
              <a:rPr lang="es-ES" sz="4400" dirty="0">
                <a:latin typeface="Bahnschrift SemiBold Condensed" pitchFamily="34" charset="0"/>
              </a:rPr>
              <a:t>¿Cuánto tiempo necesita alguien </a:t>
            </a:r>
            <a:r>
              <a:rPr lang="es-ES" sz="4400" dirty="0">
                <a:solidFill>
                  <a:srgbClr val="FFFF00"/>
                </a:solidFill>
                <a:latin typeface="Bahnschrift SemiBold Condensed" pitchFamily="34" charset="0"/>
              </a:rPr>
              <a:t>vivir sin pecar </a:t>
            </a:r>
            <a:r>
              <a:rPr lang="es-ES" sz="4400" dirty="0">
                <a:latin typeface="Bahnschrift SemiBold Condensed" pitchFamily="34" charset="0"/>
              </a:rPr>
              <a:t>para poder ser trasladado al cielo? </a:t>
            </a:r>
          </a:p>
          <a:p>
            <a:pPr algn="ctr"/>
            <a:endParaRPr lang="es-ES" sz="4400" dirty="0">
              <a:latin typeface="Bahnschrift SemiBold Condensed" pitchFamily="34" charset="0"/>
            </a:endParaRPr>
          </a:p>
          <a:p>
            <a:pPr algn="ctr"/>
            <a:r>
              <a:rPr lang="es-ES" sz="4400" dirty="0">
                <a:latin typeface="Bahnschrift SemiBold Condensed" pitchFamily="34" charset="0"/>
              </a:rPr>
              <a:t>¿Se requerirá de la última generación un </a:t>
            </a:r>
            <a:r>
              <a:rPr lang="es-ES" sz="4400" dirty="0">
                <a:solidFill>
                  <a:srgbClr val="FFFF00"/>
                </a:solidFill>
                <a:latin typeface="Bahnschrift SemiBold Condensed" pitchFamily="34" charset="0"/>
              </a:rPr>
              <a:t>estándar de obediencia o de madurez espiritual superior</a:t>
            </a:r>
            <a:r>
              <a:rPr lang="es-ES" sz="4400" dirty="0">
                <a:latin typeface="Bahnschrift SemiBold Condensed" pitchFamily="34" charset="0"/>
              </a:rPr>
              <a:t> al que se ha requerido de otros creyentes del pesado, incluso del que fue demandado de Elías? </a:t>
            </a:r>
          </a:p>
        </p:txBody>
      </p:sp>
    </p:spTree>
    <p:extLst>
      <p:ext uri="{BB962C8B-B14F-4D97-AF65-F5344CB8AC3E}">
        <p14:creationId xmlns:p14="http://schemas.microsoft.com/office/powerpoint/2010/main" val="48038106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3">
            <a:extLst>
              <a:ext uri="{FF2B5EF4-FFF2-40B4-BE49-F238E27FC236}">
                <a16:creationId xmlns:a16="http://schemas.microsoft.com/office/drawing/2014/main" id="{526AE5B0-38B8-D2D2-F81F-DD8C92274AB5}"/>
              </a:ext>
            </a:extLst>
          </p:cNvPr>
          <p:cNvPicPr>
            <a:picLocks noGrp="1" noChangeAspect="1"/>
          </p:cNvPicPr>
          <p:nvPr isPhoto="1"/>
        </p:nvPicPr>
        <p:blipFill>
          <a:blip r:embed="rId2" cstate="print">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CuadroTexto 3">
            <a:extLst>
              <a:ext uri="{FF2B5EF4-FFF2-40B4-BE49-F238E27FC236}">
                <a16:creationId xmlns:a16="http://schemas.microsoft.com/office/drawing/2014/main" id="{64135796-1766-D8EE-051A-21064EBE411E}"/>
              </a:ext>
            </a:extLst>
          </p:cNvPr>
          <p:cNvSpPr txBox="1"/>
          <p:nvPr/>
        </p:nvSpPr>
        <p:spPr>
          <a:xfrm>
            <a:off x="-168812" y="70338"/>
            <a:ext cx="4853354" cy="461665"/>
          </a:xfrm>
          <a:prstGeom prst="rect">
            <a:avLst/>
          </a:prstGeom>
          <a:noFill/>
        </p:spPr>
        <p:txBody>
          <a:bodyPr wrap="square" rtlCol="0">
            <a:spAutoFit/>
          </a:bodyPr>
          <a:lstStyle/>
          <a:p>
            <a:pPr algn="ctr"/>
            <a:r>
              <a:rPr lang="es-DO" sz="2400" b="1" dirty="0">
                <a:latin typeface="Bahnschrift SemiCondensed" panose="020B0502040204020203" pitchFamily="34" charset="0"/>
              </a:rPr>
              <a:t>EL CASO DE ELÍAS COMO EJEMPLO</a:t>
            </a:r>
          </a:p>
        </p:txBody>
      </p:sp>
      <p:sp>
        <p:nvSpPr>
          <p:cNvPr id="5" name="CuadroTexto 4">
            <a:extLst>
              <a:ext uri="{FF2B5EF4-FFF2-40B4-BE49-F238E27FC236}">
                <a16:creationId xmlns:a16="http://schemas.microsoft.com/office/drawing/2014/main" id="{C08B84B9-E2B0-1148-DC50-5801C944DA9C}"/>
              </a:ext>
            </a:extLst>
          </p:cNvPr>
          <p:cNvSpPr txBox="1"/>
          <p:nvPr/>
        </p:nvSpPr>
        <p:spPr>
          <a:xfrm>
            <a:off x="150891" y="1155351"/>
            <a:ext cx="12041109" cy="5632311"/>
          </a:xfrm>
          <a:prstGeom prst="rect">
            <a:avLst/>
          </a:prstGeom>
          <a:noFill/>
        </p:spPr>
        <p:txBody>
          <a:bodyPr wrap="square" rtlCol="0">
            <a:spAutoFit/>
          </a:bodyPr>
          <a:lstStyle/>
          <a:p>
            <a:pPr algn="ctr"/>
            <a:r>
              <a:rPr lang="es-ES" sz="4000" b="1" dirty="0">
                <a:latin typeface="Bahnschrift SemiBold Condensed" pitchFamily="34" charset="0"/>
              </a:rPr>
              <a:t>Elías </a:t>
            </a:r>
            <a:r>
              <a:rPr lang="es-ES" sz="4000" b="1" dirty="0">
                <a:solidFill>
                  <a:srgbClr val="FFFF00"/>
                </a:solidFill>
                <a:latin typeface="Bahnschrift SemiBold Condensed" pitchFamily="34" charset="0"/>
              </a:rPr>
              <a:t>perdió su fe </a:t>
            </a:r>
            <a:r>
              <a:rPr lang="es-ES" sz="4000" b="1" dirty="0">
                <a:latin typeface="Bahnschrift SemiBold Condensed" pitchFamily="34" charset="0"/>
              </a:rPr>
              <a:t>en un momento decisivo de su ministerio. Dicha experiencia marcó un punto de inflexión en su vida como siervo de Dios. Después de derrotar a los sacerdotes de Baal en el monte Carmelo (1 Re 18:20-40).</a:t>
            </a:r>
          </a:p>
          <a:p>
            <a:pPr algn="ctr"/>
            <a:endParaRPr lang="es-ES" sz="4000" b="1" dirty="0">
              <a:latin typeface="Bahnschrift SemiBold Condensed" pitchFamily="34" charset="0"/>
            </a:endParaRPr>
          </a:p>
          <a:p>
            <a:pPr algn="ctr"/>
            <a:r>
              <a:rPr lang="es-ES" sz="4000" b="1" dirty="0">
                <a:latin typeface="Bahnschrift SemiBold Condensed" pitchFamily="34" charset="0"/>
              </a:rPr>
              <a:t> El perdió </a:t>
            </a:r>
            <a:r>
              <a:rPr lang="es-ES" sz="4000" b="1" dirty="0">
                <a:solidFill>
                  <a:schemeClr val="accent6"/>
                </a:solidFill>
                <a:latin typeface="Bahnschrift SemiBold Condensed" pitchFamily="34" charset="0"/>
              </a:rPr>
              <a:t>temporalmente</a:t>
            </a:r>
            <a:r>
              <a:rPr lang="es-ES" sz="4000" b="1" dirty="0">
                <a:latin typeface="Bahnschrift SemiBold Condensed" pitchFamily="34" charset="0"/>
              </a:rPr>
              <a:t> su fe en la conducción divina y en el triunfo de la empresa que había emprendido al propiciar un reavivamiento y una reforma en Israel (19:1-3).</a:t>
            </a:r>
          </a:p>
          <a:p>
            <a:pPr algn="ctr"/>
            <a:endParaRPr lang="es-ES" sz="4000" b="1" dirty="0">
              <a:latin typeface="Bahnschrift SemiBold Condensed" pitchFamily="34" charset="0"/>
            </a:endParaRPr>
          </a:p>
        </p:txBody>
      </p:sp>
    </p:spTree>
    <p:extLst>
      <p:ext uri="{BB962C8B-B14F-4D97-AF65-F5344CB8AC3E}">
        <p14:creationId xmlns:p14="http://schemas.microsoft.com/office/powerpoint/2010/main" val="4803810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3">
            <a:extLst>
              <a:ext uri="{FF2B5EF4-FFF2-40B4-BE49-F238E27FC236}">
                <a16:creationId xmlns:a16="http://schemas.microsoft.com/office/drawing/2014/main" id="{526AE5B0-38B8-D2D2-F81F-DD8C92274AB5}"/>
              </a:ext>
            </a:extLst>
          </p:cNvPr>
          <p:cNvPicPr>
            <a:picLocks noGrp="1" noChangeAspect="1"/>
          </p:cNvPicPr>
          <p:nvPr isPhoto="1"/>
        </p:nvPicPr>
        <p:blipFill>
          <a:blip r:embed="rId2" cstate="print">
            <a:lum/>
            <a:extLst>
              <a:ext uri="{28A0092B-C50C-407E-A947-70E740481C1C}">
                <a14:useLocalDpi xmlns:a14="http://schemas.microsoft.com/office/drawing/2010/main" val="0"/>
              </a:ext>
            </a:extLst>
          </a:blip>
          <a:stretch>
            <a:fillRect/>
          </a:stretch>
        </p:blipFill>
        <p:spPr>
          <a:xfrm>
            <a:off x="98474" y="0"/>
            <a:ext cx="12192000" cy="6858000"/>
          </a:xfrm>
          <a:prstGeom prst="rect">
            <a:avLst/>
          </a:prstGeom>
        </p:spPr>
      </p:pic>
      <p:sp>
        <p:nvSpPr>
          <p:cNvPr id="5" name="CuadroTexto 4">
            <a:extLst>
              <a:ext uri="{FF2B5EF4-FFF2-40B4-BE49-F238E27FC236}">
                <a16:creationId xmlns:a16="http://schemas.microsoft.com/office/drawing/2014/main" id="{C08B84B9-E2B0-1148-DC50-5801C944DA9C}"/>
              </a:ext>
            </a:extLst>
          </p:cNvPr>
          <p:cNvSpPr txBox="1"/>
          <p:nvPr/>
        </p:nvSpPr>
        <p:spPr>
          <a:xfrm>
            <a:off x="340660" y="905814"/>
            <a:ext cx="6759388" cy="4524315"/>
          </a:xfrm>
          <a:prstGeom prst="rect">
            <a:avLst/>
          </a:prstGeom>
          <a:noFill/>
        </p:spPr>
        <p:txBody>
          <a:bodyPr wrap="square" rtlCol="0">
            <a:spAutoFit/>
          </a:bodyPr>
          <a:lstStyle/>
          <a:p>
            <a:pPr algn="just"/>
            <a:endParaRPr lang="es-ES" sz="4800" dirty="0">
              <a:latin typeface="Bahnschrift SemiCondensed" panose="020B0502040204020203" pitchFamily="34" charset="0"/>
            </a:endParaRPr>
          </a:p>
          <a:p>
            <a:r>
              <a:rPr lang="es-DO" sz="8000" b="1" dirty="0">
                <a:effectLst>
                  <a:outerShdw blurRad="38100" dist="38100" dir="2700000" algn="tl">
                    <a:srgbClr val="000000">
                      <a:alpha val="43137"/>
                    </a:srgbClr>
                  </a:outerShdw>
                </a:effectLst>
                <a:latin typeface="Bahnschrift SemiBold Condensed" pitchFamily="34" charset="0"/>
              </a:rPr>
              <a:t>Puede </a:t>
            </a:r>
            <a:r>
              <a:rPr lang="es-DO" sz="8000" b="1" dirty="0">
                <a:solidFill>
                  <a:srgbClr val="FF0000"/>
                </a:solidFill>
                <a:effectLst>
                  <a:outerShdw blurRad="38100" dist="38100" dir="2700000" algn="tl">
                    <a:srgbClr val="000000">
                      <a:alpha val="43137"/>
                    </a:srgbClr>
                  </a:outerShdw>
                </a:effectLst>
                <a:latin typeface="Bahnschrift SemiBold Condensed" pitchFamily="34" charset="0"/>
              </a:rPr>
              <a:t>pecar</a:t>
            </a:r>
            <a:r>
              <a:rPr lang="es-DO" sz="8000" b="1" dirty="0">
                <a:effectLst>
                  <a:outerShdw blurRad="38100" dist="38100" dir="2700000" algn="tl">
                    <a:srgbClr val="000000">
                      <a:alpha val="43137"/>
                    </a:srgbClr>
                  </a:outerShdw>
                </a:effectLst>
                <a:latin typeface="Bahnschrift SemiBold Condensed" pitchFamily="34" charset="0"/>
              </a:rPr>
              <a:t> una persona que ha </a:t>
            </a:r>
            <a:r>
              <a:rPr lang="es-DO" sz="8000" b="1" dirty="0">
                <a:solidFill>
                  <a:schemeClr val="accent6"/>
                </a:solidFill>
                <a:effectLst>
                  <a:outerShdw blurRad="38100" dist="38100" dir="2700000" algn="tl">
                    <a:srgbClr val="000000">
                      <a:alpha val="43137"/>
                    </a:srgbClr>
                  </a:outerShdw>
                </a:effectLst>
                <a:latin typeface="Bahnschrift SemiBold Condensed" pitchFamily="34" charset="0"/>
              </a:rPr>
              <a:t>nacido de nuevo</a:t>
            </a:r>
            <a:r>
              <a:rPr lang="es-DO" sz="8000" b="1" dirty="0">
                <a:effectLst>
                  <a:outerShdw blurRad="38100" dist="38100" dir="2700000" algn="tl">
                    <a:srgbClr val="000000">
                      <a:alpha val="43137"/>
                    </a:srgbClr>
                  </a:outerShdw>
                </a:effectLst>
                <a:latin typeface="Bahnschrift SemiBold Condensed" pitchFamily="34" charset="0"/>
              </a:rPr>
              <a:t>?</a:t>
            </a:r>
            <a:endParaRPr lang="es-ES" sz="8000" b="1" dirty="0">
              <a:solidFill>
                <a:srgbClr val="FFC000"/>
              </a:solidFill>
              <a:effectLst>
                <a:outerShdw blurRad="38100" dist="38100" dir="2700000" algn="tl">
                  <a:srgbClr val="000000">
                    <a:alpha val="43137"/>
                  </a:srgbClr>
                </a:outerShdw>
              </a:effectLst>
              <a:latin typeface="Bahnschrift SemiBold Condensed" pitchFamily="34" charset="0"/>
            </a:endParaRPr>
          </a:p>
        </p:txBody>
      </p:sp>
      <p:pic>
        <p:nvPicPr>
          <p:cNvPr id="1028" name="Picture 4" descr="Pecados del Alma | EPU"/>
          <p:cNvPicPr>
            <a:picLocks noChangeAspect="1" noChangeArrowheads="1"/>
          </p:cNvPicPr>
          <p:nvPr/>
        </p:nvPicPr>
        <p:blipFill>
          <a:blip r:embed="rId3" cstate="print"/>
          <a:srcRect/>
          <a:stretch>
            <a:fillRect/>
          </a:stretch>
        </p:blipFill>
        <p:spPr bwMode="auto">
          <a:xfrm>
            <a:off x="6515168" y="2023721"/>
            <a:ext cx="5522084" cy="3406408"/>
          </a:xfrm>
          <a:prstGeom prst="roundRect">
            <a:avLst>
              <a:gd name="adj" fmla="val 16667"/>
            </a:avLst>
          </a:prstGeom>
          <a:ln>
            <a:noFill/>
          </a:ln>
          <a:effectLst>
            <a:outerShdw blurRad="76200" dir="13500000" sy="23000" kx="1200000" algn="br" rotWithShape="0">
              <a:prstClr val="black">
                <a:alpha val="20000"/>
              </a:prstClr>
            </a:outerShdw>
          </a:effectLst>
          <a:scene3d>
            <a:camera prst="perspectiveRelaxed">
              <a:rot lat="19800000" lon="1200000" rev="20820000"/>
            </a:camera>
            <a:lightRig rig="threePt" dir="t"/>
          </a:scene3d>
          <a:sp3d contourW="6350" prstMaterial="matte">
            <a:bevelT w="101600" h="101600"/>
            <a:contourClr>
              <a:srgbClr val="969696"/>
            </a:contourClr>
          </a:sp3d>
        </p:spPr>
      </p:pic>
    </p:spTree>
    <p:extLst>
      <p:ext uri="{BB962C8B-B14F-4D97-AF65-F5344CB8AC3E}">
        <p14:creationId xmlns:p14="http://schemas.microsoft.com/office/powerpoint/2010/main" val="2290482967"/>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3">
            <a:extLst>
              <a:ext uri="{FF2B5EF4-FFF2-40B4-BE49-F238E27FC236}">
                <a16:creationId xmlns:a16="http://schemas.microsoft.com/office/drawing/2014/main" id="{526AE5B0-38B8-D2D2-F81F-DD8C92274AB5}"/>
              </a:ext>
            </a:extLst>
          </p:cNvPr>
          <p:cNvPicPr>
            <a:picLocks noGrp="1" noChangeAspect="1"/>
          </p:cNvPicPr>
          <p:nvPr isPhoto="1"/>
        </p:nvPicPr>
        <p:blipFill>
          <a:blip r:embed="rId2" cstate="print">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CuadroTexto 3">
            <a:extLst>
              <a:ext uri="{FF2B5EF4-FFF2-40B4-BE49-F238E27FC236}">
                <a16:creationId xmlns:a16="http://schemas.microsoft.com/office/drawing/2014/main" id="{64135796-1766-D8EE-051A-21064EBE411E}"/>
              </a:ext>
            </a:extLst>
          </p:cNvPr>
          <p:cNvSpPr txBox="1"/>
          <p:nvPr/>
        </p:nvSpPr>
        <p:spPr>
          <a:xfrm>
            <a:off x="-168812" y="70338"/>
            <a:ext cx="4853354" cy="461665"/>
          </a:xfrm>
          <a:prstGeom prst="rect">
            <a:avLst/>
          </a:prstGeom>
          <a:noFill/>
        </p:spPr>
        <p:txBody>
          <a:bodyPr wrap="square" rtlCol="0">
            <a:spAutoFit/>
          </a:bodyPr>
          <a:lstStyle/>
          <a:p>
            <a:pPr algn="ctr"/>
            <a:r>
              <a:rPr lang="es-DO" sz="2400" b="1" dirty="0">
                <a:latin typeface="Bahnschrift SemiCondensed" panose="020B0502040204020203" pitchFamily="34" charset="0"/>
              </a:rPr>
              <a:t>EL CASO DE ELÍAS COMO EJEMPLO</a:t>
            </a:r>
          </a:p>
        </p:txBody>
      </p:sp>
      <p:sp>
        <p:nvSpPr>
          <p:cNvPr id="5" name="CuadroTexto 4">
            <a:extLst>
              <a:ext uri="{FF2B5EF4-FFF2-40B4-BE49-F238E27FC236}">
                <a16:creationId xmlns:a16="http://schemas.microsoft.com/office/drawing/2014/main" id="{C08B84B9-E2B0-1148-DC50-5801C944DA9C}"/>
              </a:ext>
            </a:extLst>
          </p:cNvPr>
          <p:cNvSpPr txBox="1"/>
          <p:nvPr/>
        </p:nvSpPr>
        <p:spPr>
          <a:xfrm>
            <a:off x="150891" y="1228397"/>
            <a:ext cx="12041109" cy="4401205"/>
          </a:xfrm>
          <a:prstGeom prst="rect">
            <a:avLst/>
          </a:prstGeom>
          <a:noFill/>
        </p:spPr>
        <p:txBody>
          <a:bodyPr wrap="square" rtlCol="0">
            <a:spAutoFit/>
          </a:bodyPr>
          <a:lstStyle/>
          <a:p>
            <a:pPr algn="ctr"/>
            <a:r>
              <a:rPr lang="es-ES" sz="4000" b="1" dirty="0">
                <a:latin typeface="Bahnschrift SemiBold Condensed" pitchFamily="34" charset="0"/>
              </a:rPr>
              <a:t>Nos sorprende que un hombre que ha tenido que ser rescatado de su depresión y desaliento (1 Re 19:4), termine siendo llevado al cielo en un carro de fuego días después (18:5-18; 2 Re. 2:1, 11).</a:t>
            </a:r>
          </a:p>
          <a:p>
            <a:pPr algn="ctr"/>
            <a:endParaRPr lang="es-ES" sz="4000" b="1" dirty="0">
              <a:latin typeface="Bahnschrift SemiBold Condensed" pitchFamily="34" charset="0"/>
            </a:endParaRPr>
          </a:p>
          <a:p>
            <a:pPr algn="ctr"/>
            <a:r>
              <a:rPr lang="es-ES" sz="4000" b="1" dirty="0">
                <a:latin typeface="Bahnschrift SemiBold Condensed" pitchFamily="34" charset="0"/>
              </a:rPr>
              <a:t> </a:t>
            </a:r>
            <a:r>
              <a:rPr lang="es-ES" sz="4000" b="1" dirty="0">
                <a:solidFill>
                  <a:srgbClr val="FFFF00"/>
                </a:solidFill>
                <a:latin typeface="Bahnschrift SemiBold Condensed" pitchFamily="34" charset="0"/>
              </a:rPr>
              <a:t>¿Qué tan perfecto necesitaba ser el carácter de Elías para que pudiera ser trasladado al cielo?</a:t>
            </a:r>
          </a:p>
          <a:p>
            <a:pPr algn="ctr"/>
            <a:endParaRPr lang="es-ES" sz="4000" b="1" dirty="0">
              <a:latin typeface="Bahnschrift SemiBold Condensed" pitchFamily="34" charset="0"/>
            </a:endParaRPr>
          </a:p>
        </p:txBody>
      </p:sp>
    </p:spTree>
    <p:extLst>
      <p:ext uri="{BB962C8B-B14F-4D97-AF65-F5344CB8AC3E}">
        <p14:creationId xmlns:p14="http://schemas.microsoft.com/office/powerpoint/2010/main" val="316821097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3">
            <a:extLst>
              <a:ext uri="{FF2B5EF4-FFF2-40B4-BE49-F238E27FC236}">
                <a16:creationId xmlns:a16="http://schemas.microsoft.com/office/drawing/2014/main" id="{526AE5B0-38B8-D2D2-F81F-DD8C92274AB5}"/>
              </a:ext>
            </a:extLst>
          </p:cNvPr>
          <p:cNvPicPr>
            <a:picLocks noGrp="1" noChangeAspect="1"/>
          </p:cNvPicPr>
          <p:nvPr isPhoto="1"/>
        </p:nvPicPr>
        <p:blipFill>
          <a:blip r:embed="rId2" cstate="print">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CuadroTexto 3">
            <a:extLst>
              <a:ext uri="{FF2B5EF4-FFF2-40B4-BE49-F238E27FC236}">
                <a16:creationId xmlns:a16="http://schemas.microsoft.com/office/drawing/2014/main" id="{64135796-1766-D8EE-051A-21064EBE411E}"/>
              </a:ext>
            </a:extLst>
          </p:cNvPr>
          <p:cNvSpPr txBox="1"/>
          <p:nvPr/>
        </p:nvSpPr>
        <p:spPr>
          <a:xfrm>
            <a:off x="-168812" y="124336"/>
            <a:ext cx="4853354" cy="830997"/>
          </a:xfrm>
          <a:prstGeom prst="rect">
            <a:avLst/>
          </a:prstGeom>
          <a:noFill/>
        </p:spPr>
        <p:txBody>
          <a:bodyPr wrap="square" rtlCol="0">
            <a:spAutoFit/>
          </a:bodyPr>
          <a:lstStyle/>
          <a:p>
            <a:pPr algn="ctr"/>
            <a:r>
              <a:rPr lang="es-DO" sz="2400" b="1" dirty="0">
                <a:latin typeface="Bahnschrift SemiCondensed" panose="020B0502040204020203" pitchFamily="34" charset="0"/>
              </a:rPr>
              <a:t>EL CASO DE ELÍAS COMO EJEMPLO</a:t>
            </a:r>
          </a:p>
          <a:p>
            <a:pPr algn="ctr"/>
            <a:endParaRPr lang="es-ES" sz="2400" b="1" dirty="0">
              <a:latin typeface="Bahnschrift SemiCondensed" panose="020B0502040204020203" pitchFamily="34" charset="0"/>
            </a:endParaRPr>
          </a:p>
        </p:txBody>
      </p:sp>
      <p:sp>
        <p:nvSpPr>
          <p:cNvPr id="5" name="CuadroTexto 4">
            <a:extLst>
              <a:ext uri="{FF2B5EF4-FFF2-40B4-BE49-F238E27FC236}">
                <a16:creationId xmlns:a16="http://schemas.microsoft.com/office/drawing/2014/main" id="{C08B84B9-E2B0-1148-DC50-5801C944DA9C}"/>
              </a:ext>
            </a:extLst>
          </p:cNvPr>
          <p:cNvSpPr txBox="1"/>
          <p:nvPr/>
        </p:nvSpPr>
        <p:spPr>
          <a:xfrm>
            <a:off x="150891" y="485800"/>
            <a:ext cx="12041109" cy="6247864"/>
          </a:xfrm>
          <a:prstGeom prst="rect">
            <a:avLst/>
          </a:prstGeom>
          <a:noFill/>
        </p:spPr>
        <p:txBody>
          <a:bodyPr wrap="square" rtlCol="0">
            <a:spAutoFit/>
          </a:bodyPr>
          <a:lstStyle/>
          <a:p>
            <a:pPr algn="ctr"/>
            <a:endParaRPr lang="es-ES" sz="4000" b="1" dirty="0">
              <a:latin typeface="Bahnschrift SemiBold Condensed" pitchFamily="34" charset="0"/>
            </a:endParaRPr>
          </a:p>
          <a:p>
            <a:pPr algn="ctr"/>
            <a:r>
              <a:rPr lang="es-ES" sz="4000" b="1" dirty="0">
                <a:latin typeface="Bahnschrift SemiBold Condensed" pitchFamily="34" charset="0"/>
              </a:rPr>
              <a:t> Elías representa </a:t>
            </a:r>
            <a:r>
              <a:rPr lang="es-ES" sz="4000" b="1" dirty="0">
                <a:solidFill>
                  <a:srgbClr val="FFFF00"/>
                </a:solidFill>
                <a:latin typeface="Bahnschrift SemiBold Condensed" pitchFamily="34" charset="0"/>
              </a:rPr>
              <a:t>la obra de reforma que debe realizar el pueblo de Dios </a:t>
            </a:r>
            <a:r>
              <a:rPr lang="es-ES" sz="4000" b="1" dirty="0">
                <a:latin typeface="Bahnschrift SemiBold Condensed" pitchFamily="34" charset="0"/>
              </a:rPr>
              <a:t>y, además, como él, será traslado al reino eterno sin pasar por la experiencia de la muerte.</a:t>
            </a:r>
          </a:p>
          <a:p>
            <a:pPr algn="ctr"/>
            <a:endParaRPr lang="es-ES" sz="4000" b="1" dirty="0">
              <a:latin typeface="Bahnschrift SemiBold Condensed" pitchFamily="34" charset="0"/>
            </a:endParaRPr>
          </a:p>
          <a:p>
            <a:pPr algn="ctr"/>
            <a:r>
              <a:rPr lang="es-ES" sz="4000" b="1" dirty="0">
                <a:latin typeface="Bahnschrift SemiBold Condensed" pitchFamily="34" charset="0"/>
              </a:rPr>
              <a:t>Pero recordemos que Elías fue traslado al cielo poco tiempo después de haber flaqueado en la fe y a pesar de que su carácter no mostraba aun el nivel de perfección que deberán tener los que conformarán la última generación. </a:t>
            </a:r>
          </a:p>
          <a:p>
            <a:pPr algn="ctr"/>
            <a:endParaRPr lang="es-ES" sz="4000" b="1" dirty="0">
              <a:latin typeface="Bahnschrift SemiBold Condensed" pitchFamily="34" charset="0"/>
            </a:endParaRPr>
          </a:p>
        </p:txBody>
      </p:sp>
    </p:spTree>
    <p:extLst>
      <p:ext uri="{BB962C8B-B14F-4D97-AF65-F5344CB8AC3E}">
        <p14:creationId xmlns:p14="http://schemas.microsoft.com/office/powerpoint/2010/main" val="216540520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3">
            <a:extLst>
              <a:ext uri="{FF2B5EF4-FFF2-40B4-BE49-F238E27FC236}">
                <a16:creationId xmlns:a16="http://schemas.microsoft.com/office/drawing/2014/main" id="{526AE5B0-38B8-D2D2-F81F-DD8C92274AB5}"/>
              </a:ext>
            </a:extLst>
          </p:cNvPr>
          <p:cNvPicPr>
            <a:picLocks noGrp="1" noChangeAspect="1"/>
          </p:cNvPicPr>
          <p:nvPr isPhoto="1"/>
        </p:nvPicPr>
        <p:blipFill>
          <a:blip r:embed="rId2" cstate="print">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CuadroTexto 3">
            <a:extLst>
              <a:ext uri="{FF2B5EF4-FFF2-40B4-BE49-F238E27FC236}">
                <a16:creationId xmlns:a16="http://schemas.microsoft.com/office/drawing/2014/main" id="{64135796-1766-D8EE-051A-21064EBE411E}"/>
              </a:ext>
            </a:extLst>
          </p:cNvPr>
          <p:cNvSpPr txBox="1"/>
          <p:nvPr/>
        </p:nvSpPr>
        <p:spPr>
          <a:xfrm>
            <a:off x="-147040" y="70338"/>
            <a:ext cx="4853354" cy="461665"/>
          </a:xfrm>
          <a:prstGeom prst="rect">
            <a:avLst/>
          </a:prstGeom>
          <a:noFill/>
        </p:spPr>
        <p:txBody>
          <a:bodyPr wrap="square" rtlCol="0">
            <a:spAutoFit/>
          </a:bodyPr>
          <a:lstStyle/>
          <a:p>
            <a:pPr algn="ctr"/>
            <a:r>
              <a:rPr lang="es-DO" sz="2400" b="1" dirty="0">
                <a:latin typeface="Bahnschrift SemiCondensed" panose="020B0502040204020203" pitchFamily="34" charset="0"/>
              </a:rPr>
              <a:t>EL CASO DE ELÍAS COMO EJEMPLO</a:t>
            </a:r>
          </a:p>
        </p:txBody>
      </p:sp>
      <p:sp>
        <p:nvSpPr>
          <p:cNvPr id="5" name="CuadroTexto 4">
            <a:extLst>
              <a:ext uri="{FF2B5EF4-FFF2-40B4-BE49-F238E27FC236}">
                <a16:creationId xmlns:a16="http://schemas.microsoft.com/office/drawing/2014/main" id="{C08B84B9-E2B0-1148-DC50-5801C944DA9C}"/>
              </a:ext>
            </a:extLst>
          </p:cNvPr>
          <p:cNvSpPr txBox="1"/>
          <p:nvPr/>
        </p:nvSpPr>
        <p:spPr>
          <a:xfrm>
            <a:off x="150891" y="-75755"/>
            <a:ext cx="12041109" cy="6863417"/>
          </a:xfrm>
          <a:prstGeom prst="rect">
            <a:avLst/>
          </a:prstGeom>
          <a:noFill/>
        </p:spPr>
        <p:txBody>
          <a:bodyPr wrap="square" rtlCol="0">
            <a:spAutoFit/>
          </a:bodyPr>
          <a:lstStyle/>
          <a:p>
            <a:pPr algn="ctr"/>
            <a:endParaRPr lang="es-ES" sz="4000" b="1" dirty="0">
              <a:latin typeface="Bahnschrift SemiBold Condensed" pitchFamily="34" charset="0"/>
            </a:endParaRPr>
          </a:p>
          <a:p>
            <a:pPr algn="ctr"/>
            <a:endParaRPr lang="es-ES" sz="4000" b="1" dirty="0">
              <a:latin typeface="Bahnschrift SemiBold Condensed" pitchFamily="34" charset="0"/>
            </a:endParaRPr>
          </a:p>
          <a:p>
            <a:pPr algn="ctr"/>
            <a:r>
              <a:rPr lang="es-ES" sz="4000" b="1" dirty="0">
                <a:latin typeface="Bahnschrift SemiBold Condensed" pitchFamily="34" charset="0"/>
              </a:rPr>
              <a:t>Elías tuvo la oportunidad de reconocer su falta de fe, de arrepentirse y recibir el perdón divino. Y así, él se yergue ante nosotros como ejemplo de nuestra misión, no por las virtudes de su carácter, sino porque a pesar de sus faltas, </a:t>
            </a:r>
            <a:r>
              <a:rPr lang="es-ES" sz="4000" b="1" dirty="0">
                <a:solidFill>
                  <a:srgbClr val="FFFF00"/>
                </a:solidFill>
                <a:latin typeface="Bahnschrift SemiBold Condensed" pitchFamily="34" charset="0"/>
              </a:rPr>
              <a:t>logró subsistir en la fe.</a:t>
            </a:r>
          </a:p>
          <a:p>
            <a:pPr algn="ctr"/>
            <a:endParaRPr lang="es-ES" sz="4000" b="1" dirty="0">
              <a:solidFill>
                <a:srgbClr val="FFFF00"/>
              </a:solidFill>
              <a:latin typeface="Bahnschrift SemiBold Condensed" pitchFamily="34" charset="0"/>
            </a:endParaRPr>
          </a:p>
          <a:p>
            <a:pPr algn="ctr"/>
            <a:r>
              <a:rPr lang="es-ES" sz="4000" b="1" dirty="0">
                <a:latin typeface="Bahnschrift SemiBold Condensed" pitchFamily="34" charset="0"/>
              </a:rPr>
              <a:t>De igual manera, el </a:t>
            </a:r>
            <a:r>
              <a:rPr lang="es-ES" sz="4000" b="1" dirty="0">
                <a:solidFill>
                  <a:schemeClr val="accent6"/>
                </a:solidFill>
                <a:latin typeface="Bahnschrift SemiBold Condensed" pitchFamily="34" charset="0"/>
              </a:rPr>
              <a:t>arrepentimiento</a:t>
            </a:r>
            <a:r>
              <a:rPr lang="es-ES" sz="4000" b="1" dirty="0">
                <a:latin typeface="Bahnschrift SemiBold Condensed" pitchFamily="34" charset="0"/>
              </a:rPr>
              <a:t>, la </a:t>
            </a:r>
            <a:r>
              <a:rPr lang="es-ES" sz="4000" b="1" dirty="0">
                <a:solidFill>
                  <a:schemeClr val="accent6"/>
                </a:solidFill>
                <a:latin typeface="Bahnschrift SemiBold Condensed" pitchFamily="34" charset="0"/>
              </a:rPr>
              <a:t>confesión</a:t>
            </a:r>
            <a:r>
              <a:rPr lang="es-ES" sz="4000" b="1" dirty="0">
                <a:latin typeface="Bahnschrift SemiBold Condensed" pitchFamily="34" charset="0"/>
              </a:rPr>
              <a:t> de nuestros pecados y la </a:t>
            </a:r>
            <a:r>
              <a:rPr lang="es-ES" sz="4000" b="1" dirty="0">
                <a:solidFill>
                  <a:schemeClr val="accent6"/>
                </a:solidFill>
                <a:latin typeface="Bahnschrift SemiBold Condensed" pitchFamily="34" charset="0"/>
              </a:rPr>
              <a:t>fe</a:t>
            </a:r>
            <a:r>
              <a:rPr lang="es-ES" sz="4000" b="1" dirty="0">
                <a:latin typeface="Bahnschrift SemiBold Condensed" pitchFamily="34" charset="0"/>
              </a:rPr>
              <a:t> en los méritos en el sacrificio expiatorio de </a:t>
            </a:r>
            <a:r>
              <a:rPr lang="es-ES" sz="4000" b="1" dirty="0">
                <a:solidFill>
                  <a:schemeClr val="accent6"/>
                </a:solidFill>
                <a:latin typeface="Bahnschrift SemiBold Condensed" pitchFamily="34" charset="0"/>
              </a:rPr>
              <a:t>Cristo</a:t>
            </a:r>
            <a:r>
              <a:rPr lang="es-ES" sz="4000" b="1" dirty="0">
                <a:latin typeface="Bahnschrift SemiBold Condensed" pitchFamily="34" charset="0"/>
              </a:rPr>
              <a:t>, serán el </a:t>
            </a:r>
            <a:r>
              <a:rPr lang="es-ES" sz="4000" b="1" dirty="0">
                <a:solidFill>
                  <a:srgbClr val="FFFF00"/>
                </a:solidFill>
                <a:latin typeface="Bahnschrift SemiBold Condensed" pitchFamily="34" charset="0"/>
              </a:rPr>
              <a:t>fundamento </a:t>
            </a:r>
            <a:r>
              <a:rPr lang="es-ES" sz="4000" b="1" dirty="0">
                <a:latin typeface="Bahnschrift SemiBold Condensed" pitchFamily="34" charset="0"/>
              </a:rPr>
              <a:t>sobre el cual seremos considerados dignos de la vida eterna.</a:t>
            </a:r>
          </a:p>
        </p:txBody>
      </p:sp>
    </p:spTree>
    <p:extLst>
      <p:ext uri="{BB962C8B-B14F-4D97-AF65-F5344CB8AC3E}">
        <p14:creationId xmlns:p14="http://schemas.microsoft.com/office/powerpoint/2010/main" val="396616860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3">
            <a:extLst>
              <a:ext uri="{FF2B5EF4-FFF2-40B4-BE49-F238E27FC236}">
                <a16:creationId xmlns:a16="http://schemas.microsoft.com/office/drawing/2014/main" id="{526AE5B0-38B8-D2D2-F81F-DD8C92274AB5}"/>
              </a:ext>
            </a:extLst>
          </p:cNvPr>
          <p:cNvPicPr>
            <a:picLocks noGrp="1" noChangeAspect="1"/>
          </p:cNvPicPr>
          <p:nvPr isPhoto="1"/>
        </p:nvPicPr>
        <p:blipFill>
          <a:blip r:embed="rId2" cstate="print">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CuadroTexto 3">
            <a:extLst>
              <a:ext uri="{FF2B5EF4-FFF2-40B4-BE49-F238E27FC236}">
                <a16:creationId xmlns:a16="http://schemas.microsoft.com/office/drawing/2014/main" id="{64135796-1766-D8EE-051A-21064EBE411E}"/>
              </a:ext>
            </a:extLst>
          </p:cNvPr>
          <p:cNvSpPr txBox="1"/>
          <p:nvPr/>
        </p:nvSpPr>
        <p:spPr>
          <a:xfrm>
            <a:off x="-168812" y="70338"/>
            <a:ext cx="4853354" cy="461665"/>
          </a:xfrm>
          <a:prstGeom prst="rect">
            <a:avLst/>
          </a:prstGeom>
          <a:noFill/>
        </p:spPr>
        <p:txBody>
          <a:bodyPr wrap="square" rtlCol="0">
            <a:spAutoFit/>
          </a:bodyPr>
          <a:lstStyle/>
          <a:p>
            <a:pPr algn="ctr"/>
            <a:endParaRPr lang="es-ES" sz="2400" b="1" dirty="0">
              <a:latin typeface="Bahnschrift SemiCondensed" panose="020B0502040204020203" pitchFamily="34" charset="0"/>
            </a:endParaRPr>
          </a:p>
        </p:txBody>
      </p:sp>
      <p:sp>
        <p:nvSpPr>
          <p:cNvPr id="5" name="CuadroTexto 4">
            <a:extLst>
              <a:ext uri="{FF2B5EF4-FFF2-40B4-BE49-F238E27FC236}">
                <a16:creationId xmlns:a16="http://schemas.microsoft.com/office/drawing/2014/main" id="{C08B84B9-E2B0-1148-DC50-5801C944DA9C}"/>
              </a:ext>
            </a:extLst>
          </p:cNvPr>
          <p:cNvSpPr txBox="1"/>
          <p:nvPr/>
        </p:nvSpPr>
        <p:spPr>
          <a:xfrm>
            <a:off x="150891" y="301170"/>
            <a:ext cx="12041109" cy="5632311"/>
          </a:xfrm>
          <a:prstGeom prst="rect">
            <a:avLst/>
          </a:prstGeom>
          <a:noFill/>
        </p:spPr>
        <p:txBody>
          <a:bodyPr wrap="square" rtlCol="0">
            <a:spAutoFit/>
          </a:bodyPr>
          <a:lstStyle/>
          <a:p>
            <a:pPr algn="ctr"/>
            <a:endParaRPr lang="es-ES" sz="4000" b="1" dirty="0">
              <a:latin typeface="Bahnschrift SemiBold Condensed" pitchFamily="34" charset="0"/>
            </a:endParaRPr>
          </a:p>
          <a:p>
            <a:pPr algn="ctr"/>
            <a:endParaRPr lang="es-ES" sz="4000" b="1" dirty="0">
              <a:latin typeface="Bahnschrift SemiBold Condensed" pitchFamily="34" charset="0"/>
            </a:endParaRPr>
          </a:p>
          <a:p>
            <a:pPr algn="ctr"/>
            <a:r>
              <a:rPr lang="es-ES" sz="4000" b="1" dirty="0">
                <a:latin typeface="Bahnschrift SemiBold Condensed" pitchFamily="34" charset="0"/>
              </a:rPr>
              <a:t>El aspecto central en el contexto de la angustia de Jacob, no será el pueblo de Dios (como plantea la TUG), sino la </a:t>
            </a:r>
            <a:r>
              <a:rPr lang="es-ES" sz="4000" b="1" dirty="0">
                <a:solidFill>
                  <a:schemeClr val="accent6"/>
                </a:solidFill>
                <a:latin typeface="Bahnschrift SemiBold Condensed" pitchFamily="34" charset="0"/>
              </a:rPr>
              <a:t>vindicación que Cristo realiza a favor de ellos</a:t>
            </a:r>
            <a:r>
              <a:rPr lang="es-ES" sz="4000" b="1" dirty="0">
                <a:latin typeface="Bahnschrift SemiBold Condensed" pitchFamily="34" charset="0"/>
              </a:rPr>
              <a:t> y los argumentos sobre los cuales acallará las acusaciones del maligno. </a:t>
            </a:r>
          </a:p>
          <a:p>
            <a:pPr algn="ctr"/>
            <a:endParaRPr lang="es-ES" sz="4000" b="1" dirty="0">
              <a:latin typeface="Bahnschrift SemiBold Condensed" pitchFamily="34" charset="0"/>
            </a:endParaRPr>
          </a:p>
          <a:p>
            <a:pPr algn="ctr"/>
            <a:r>
              <a:rPr lang="es-ES" sz="4000" b="1" dirty="0">
                <a:latin typeface="Bahnschrift SemiBold Condensed" pitchFamily="34" charset="0"/>
              </a:rPr>
              <a:t>La luz que brilla al final del túnel </a:t>
            </a:r>
            <a:r>
              <a:rPr lang="es-ES" sz="4000" b="1" dirty="0">
                <a:solidFill>
                  <a:srgbClr val="FF0000"/>
                </a:solidFill>
                <a:latin typeface="Bahnschrift SemiBold Condensed" pitchFamily="34" charset="0"/>
              </a:rPr>
              <a:t>no </a:t>
            </a:r>
            <a:r>
              <a:rPr lang="es-ES" sz="4000" b="1" dirty="0">
                <a:latin typeface="Bahnschrift SemiBold Condensed" pitchFamily="34" charset="0"/>
              </a:rPr>
              <a:t>es la perfección de carácter de los fieles</a:t>
            </a:r>
          </a:p>
        </p:txBody>
      </p:sp>
    </p:spTree>
    <p:extLst>
      <p:ext uri="{BB962C8B-B14F-4D97-AF65-F5344CB8AC3E}">
        <p14:creationId xmlns:p14="http://schemas.microsoft.com/office/powerpoint/2010/main" val="153813617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3">
            <a:extLst>
              <a:ext uri="{FF2B5EF4-FFF2-40B4-BE49-F238E27FC236}">
                <a16:creationId xmlns:a16="http://schemas.microsoft.com/office/drawing/2014/main" id="{526AE5B0-38B8-D2D2-F81F-DD8C92274AB5}"/>
              </a:ext>
            </a:extLst>
          </p:cNvPr>
          <p:cNvPicPr>
            <a:picLocks noGrp="1" noChangeAspect="1"/>
          </p:cNvPicPr>
          <p:nvPr isPhoto="1"/>
        </p:nvPicPr>
        <p:blipFill>
          <a:blip r:embed="rId2" cstate="print">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CuadroTexto 3">
            <a:extLst>
              <a:ext uri="{FF2B5EF4-FFF2-40B4-BE49-F238E27FC236}">
                <a16:creationId xmlns:a16="http://schemas.microsoft.com/office/drawing/2014/main" id="{64135796-1766-D8EE-051A-21064EBE411E}"/>
              </a:ext>
            </a:extLst>
          </p:cNvPr>
          <p:cNvSpPr txBox="1"/>
          <p:nvPr/>
        </p:nvSpPr>
        <p:spPr>
          <a:xfrm>
            <a:off x="-168812" y="70338"/>
            <a:ext cx="4853354" cy="461665"/>
          </a:xfrm>
          <a:prstGeom prst="rect">
            <a:avLst/>
          </a:prstGeom>
          <a:noFill/>
        </p:spPr>
        <p:txBody>
          <a:bodyPr wrap="square" rtlCol="0">
            <a:spAutoFit/>
          </a:bodyPr>
          <a:lstStyle/>
          <a:p>
            <a:pPr algn="ctr"/>
            <a:r>
              <a:rPr lang="es-DO" sz="2400" b="1" dirty="0">
                <a:latin typeface="Bahnschrift SemiCondensed" panose="020B0502040204020203" pitchFamily="34" charset="0"/>
              </a:rPr>
              <a:t>EL CASO DE ELÍAS COMO EJEMPLO</a:t>
            </a:r>
          </a:p>
        </p:txBody>
      </p:sp>
      <p:sp>
        <p:nvSpPr>
          <p:cNvPr id="5" name="CuadroTexto 4">
            <a:extLst>
              <a:ext uri="{FF2B5EF4-FFF2-40B4-BE49-F238E27FC236}">
                <a16:creationId xmlns:a16="http://schemas.microsoft.com/office/drawing/2014/main" id="{C08B84B9-E2B0-1148-DC50-5801C944DA9C}"/>
              </a:ext>
            </a:extLst>
          </p:cNvPr>
          <p:cNvSpPr txBox="1"/>
          <p:nvPr/>
        </p:nvSpPr>
        <p:spPr>
          <a:xfrm>
            <a:off x="559539" y="532003"/>
            <a:ext cx="11453167" cy="5002460"/>
          </a:xfrm>
          <a:prstGeom prst="rect">
            <a:avLst/>
          </a:prstGeom>
          <a:noFill/>
        </p:spPr>
        <p:txBody>
          <a:bodyPr wrap="square" rtlCol="0">
            <a:spAutoFit/>
          </a:bodyPr>
          <a:lstStyle/>
          <a:p>
            <a:pPr algn="ctr"/>
            <a:endParaRPr lang="es-ES" sz="4000" b="1" dirty="0">
              <a:latin typeface="Bahnschrift SemiBold Condensed" pitchFamily="34" charset="0"/>
            </a:endParaRPr>
          </a:p>
          <a:p>
            <a:pPr algn="ctr"/>
            <a:endParaRPr lang="es-ES" sz="4000" b="1" dirty="0">
              <a:latin typeface="Bahnschrift SemiBold Condensed" pitchFamily="34" charset="0"/>
            </a:endParaRPr>
          </a:p>
          <a:p>
            <a:pPr indent="449580">
              <a:lnSpc>
                <a:spcPct val="107000"/>
              </a:lnSpc>
              <a:spcAft>
                <a:spcPts val="800"/>
              </a:spcAft>
            </a:pPr>
            <a:r>
              <a:rPr lang="es-ES" sz="4000" b="1" dirty="0">
                <a:latin typeface="Bahnschrift SemiBold Condensed" pitchFamily="34" charset="0"/>
              </a:rPr>
              <a:t>Cristo nunca dice a Satanás: “¡Mira, son impecables!”— ¡No! Sencillamente, Él los vindica señalando su </a:t>
            </a:r>
            <a:r>
              <a:rPr lang="es-ES" sz="4000" b="1" dirty="0">
                <a:solidFill>
                  <a:schemeClr val="accent6"/>
                </a:solidFill>
                <a:latin typeface="Bahnschrift SemiBold Condensed" pitchFamily="34" charset="0"/>
              </a:rPr>
              <a:t>«arrepentimiento y su fe, </a:t>
            </a:r>
            <a:r>
              <a:rPr lang="es-ES" sz="4000" b="1" dirty="0">
                <a:latin typeface="Bahnschrift SemiBold Condensed" pitchFamily="34" charset="0"/>
              </a:rPr>
              <a:t>y, reclamando el perdón para ellos, levanta sus manos heridas ante el Padre y los santos ángeles, diciendo: </a:t>
            </a:r>
            <a:r>
              <a:rPr lang="es-ES" sz="4000" b="1" dirty="0">
                <a:solidFill>
                  <a:srgbClr val="FFFF00"/>
                </a:solidFill>
                <a:latin typeface="Bahnschrift SemiBold Condensed" pitchFamily="34" charset="0"/>
              </a:rPr>
              <a:t>“Los conozco por sus nombres. Los he grabado en las palmas de mis manos”».</a:t>
            </a:r>
          </a:p>
          <a:p>
            <a:pPr indent="449580">
              <a:lnSpc>
                <a:spcPct val="107000"/>
              </a:lnSpc>
              <a:spcAft>
                <a:spcPts val="800"/>
              </a:spcAft>
            </a:pPr>
            <a:endParaRPr lang="es-DO"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7557070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3">
            <a:extLst>
              <a:ext uri="{FF2B5EF4-FFF2-40B4-BE49-F238E27FC236}">
                <a16:creationId xmlns:a16="http://schemas.microsoft.com/office/drawing/2014/main" id="{526AE5B0-38B8-D2D2-F81F-DD8C92274AB5}"/>
              </a:ext>
            </a:extLst>
          </p:cNvPr>
          <p:cNvPicPr>
            <a:picLocks noGrp="1" noChangeAspect="1"/>
          </p:cNvPicPr>
          <p:nvPr isPhoto="1"/>
        </p:nvPicPr>
        <p:blipFill>
          <a:blip r:embed="rId2" cstate="print">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CuadroTexto 4">
            <a:extLst>
              <a:ext uri="{FF2B5EF4-FFF2-40B4-BE49-F238E27FC236}">
                <a16:creationId xmlns:a16="http://schemas.microsoft.com/office/drawing/2014/main" id="{C08B84B9-E2B0-1148-DC50-5801C944DA9C}"/>
              </a:ext>
            </a:extLst>
          </p:cNvPr>
          <p:cNvSpPr txBox="1"/>
          <p:nvPr/>
        </p:nvSpPr>
        <p:spPr>
          <a:xfrm>
            <a:off x="279769" y="547153"/>
            <a:ext cx="11632461" cy="5763694"/>
          </a:xfrm>
          <a:prstGeom prst="rect">
            <a:avLst/>
          </a:prstGeom>
          <a:noFill/>
        </p:spPr>
        <p:txBody>
          <a:bodyPr wrap="square" rtlCol="0">
            <a:spAutoFit/>
          </a:bodyPr>
          <a:lstStyle/>
          <a:p>
            <a:pPr algn="just"/>
            <a:endParaRPr lang="es-ES" sz="4000" b="1" dirty="0">
              <a:latin typeface="Bahnschrift SemiBold Condensed" pitchFamily="34" charset="0"/>
            </a:endParaRPr>
          </a:p>
          <a:p>
            <a:pPr algn="just"/>
            <a:endParaRPr lang="es-ES" sz="4000" b="1" dirty="0">
              <a:latin typeface="Bahnschrift SemiBold Condensed" pitchFamily="34" charset="0"/>
            </a:endParaRPr>
          </a:p>
          <a:p>
            <a:pPr indent="449580" algn="just">
              <a:lnSpc>
                <a:spcPct val="107000"/>
              </a:lnSpc>
              <a:spcAft>
                <a:spcPts val="800"/>
              </a:spcAft>
            </a:pPr>
            <a:r>
              <a:rPr lang="es-ES" sz="4000" b="1" dirty="0">
                <a:latin typeface="Bahnschrift SemiBold Condensed" pitchFamily="34" charset="0"/>
              </a:rPr>
              <a:t>Más allá de nuestro arrepentimiento, confesión y fe, el </a:t>
            </a:r>
            <a:r>
              <a:rPr lang="es-ES" sz="4000" b="1" dirty="0">
                <a:solidFill>
                  <a:srgbClr val="FFFF00"/>
                </a:solidFill>
                <a:latin typeface="Bahnschrift SemiBold Condensed" pitchFamily="34" charset="0"/>
              </a:rPr>
              <a:t>perdón divino</a:t>
            </a:r>
            <a:r>
              <a:rPr lang="es-ES" sz="4000" b="1" dirty="0">
                <a:latin typeface="Bahnschrift SemiBold Condensed" pitchFamily="34" charset="0"/>
              </a:rPr>
              <a:t> es lo único que nos garantiza un registro totalmente limpio delante de Dios. Puesto que ninguno de nosotros, </a:t>
            </a:r>
            <a:r>
              <a:rPr lang="es-ES" sz="4000" b="1" dirty="0">
                <a:solidFill>
                  <a:schemeClr val="accent6"/>
                </a:solidFill>
                <a:latin typeface="Bahnschrift SemiBold Condensed" pitchFamily="34" charset="0"/>
              </a:rPr>
              <a:t>diferente a Cristo</a:t>
            </a:r>
            <a:r>
              <a:rPr lang="es-ES" sz="4000" b="1" dirty="0">
                <a:latin typeface="Bahnschrift SemiBold Condensed" pitchFamily="34" charset="0"/>
              </a:rPr>
              <a:t>, posee un registro de vida sin pecado, el perdón divino es el regalo más maravilloso que podemos recibir.</a:t>
            </a:r>
          </a:p>
          <a:p>
            <a:pPr indent="449580" algn="just">
              <a:lnSpc>
                <a:spcPct val="107000"/>
              </a:lnSpc>
              <a:spcAft>
                <a:spcPts val="800"/>
              </a:spcAft>
            </a:pPr>
            <a:endParaRPr lang="es-ES" sz="4000" b="1" dirty="0">
              <a:latin typeface="Bahnschrift SemiBold Condensed" pitchFamily="34" charset="0"/>
            </a:endParaRPr>
          </a:p>
          <a:p>
            <a:pPr indent="449580" algn="just">
              <a:lnSpc>
                <a:spcPct val="107000"/>
              </a:lnSpc>
              <a:spcAft>
                <a:spcPts val="800"/>
              </a:spcAft>
            </a:pPr>
            <a:endParaRPr lang="es-DO"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4645312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3">
            <a:extLst>
              <a:ext uri="{FF2B5EF4-FFF2-40B4-BE49-F238E27FC236}">
                <a16:creationId xmlns:a16="http://schemas.microsoft.com/office/drawing/2014/main" id="{526AE5B0-38B8-D2D2-F81F-DD8C92274AB5}"/>
              </a:ext>
            </a:extLst>
          </p:cNvPr>
          <p:cNvPicPr>
            <a:picLocks noGrp="1" noChangeAspect="1"/>
          </p:cNvPicPr>
          <p:nvPr isPhoto="1"/>
        </p:nvPicPr>
        <p:blipFill>
          <a:blip r:embed="rId2" cstate="print">
            <a:lum/>
            <a:extLst>
              <a:ext uri="{28A0092B-C50C-407E-A947-70E740481C1C}">
                <a14:useLocalDpi xmlns:a14="http://schemas.microsoft.com/office/drawing/2010/main" val="0"/>
              </a:ext>
            </a:extLst>
          </a:blip>
          <a:stretch>
            <a:fillRect/>
          </a:stretch>
        </p:blipFill>
        <p:spPr>
          <a:xfrm>
            <a:off x="98474" y="0"/>
            <a:ext cx="12192000" cy="6858000"/>
          </a:xfrm>
          <a:prstGeom prst="rect">
            <a:avLst/>
          </a:prstGeom>
        </p:spPr>
      </p:pic>
      <p:sp>
        <p:nvSpPr>
          <p:cNvPr id="5" name="CuadroTexto 4">
            <a:extLst>
              <a:ext uri="{FF2B5EF4-FFF2-40B4-BE49-F238E27FC236}">
                <a16:creationId xmlns:a16="http://schemas.microsoft.com/office/drawing/2014/main" id="{C08B84B9-E2B0-1148-DC50-5801C944DA9C}"/>
              </a:ext>
            </a:extLst>
          </p:cNvPr>
          <p:cNvSpPr txBox="1"/>
          <p:nvPr/>
        </p:nvSpPr>
        <p:spPr>
          <a:xfrm>
            <a:off x="464234" y="1436811"/>
            <a:ext cx="10536701" cy="1569660"/>
          </a:xfrm>
          <a:prstGeom prst="rect">
            <a:avLst/>
          </a:prstGeom>
          <a:noFill/>
        </p:spPr>
        <p:txBody>
          <a:bodyPr wrap="square" rtlCol="0">
            <a:spAutoFit/>
          </a:bodyPr>
          <a:lstStyle/>
          <a:p>
            <a:pPr algn="ctr"/>
            <a:r>
              <a:rPr lang="es-ES" sz="9600" dirty="0">
                <a:solidFill>
                  <a:srgbClr val="FFC000"/>
                </a:solidFill>
                <a:latin typeface="Bahnschrift SemiCondensed" panose="020B0502040204020203" pitchFamily="34" charset="0"/>
              </a:rPr>
              <a:t>HORA DEL QUIZZ</a:t>
            </a:r>
          </a:p>
        </p:txBody>
      </p:sp>
      <p:pic>
        <p:nvPicPr>
          <p:cNvPr id="55298" name="Picture 2" descr="gk quiz logo"/>
          <p:cNvPicPr>
            <a:picLocks noChangeAspect="1" noChangeArrowheads="1"/>
          </p:cNvPicPr>
          <p:nvPr/>
        </p:nvPicPr>
        <p:blipFill>
          <a:blip r:embed="rId3" cstate="print"/>
          <a:srcRect/>
          <a:stretch>
            <a:fillRect/>
          </a:stretch>
        </p:blipFill>
        <p:spPr bwMode="auto">
          <a:xfrm>
            <a:off x="3067588" y="2435767"/>
            <a:ext cx="5598110" cy="4158341"/>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extLst>
      <p:ext uri="{BB962C8B-B14F-4D97-AF65-F5344CB8AC3E}">
        <p14:creationId xmlns:p14="http://schemas.microsoft.com/office/powerpoint/2010/main" val="2290482967"/>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4">
            <a:extLst>
              <a:ext uri="{FF2B5EF4-FFF2-40B4-BE49-F238E27FC236}">
                <a16:creationId xmlns:a16="http://schemas.microsoft.com/office/drawing/2014/main" id="{2D8FDD8E-CD0E-8DAD-43A3-9A5B7F55511E}"/>
              </a:ext>
            </a:extLst>
          </p:cNvPr>
          <p:cNvPicPr>
            <a:picLocks noGrp="1" noChangeAspect="1"/>
          </p:cNvPicPr>
          <p:nvPr isPhoto="1"/>
        </p:nvPicPr>
        <p:blipFill>
          <a:blip r:embed="rId2" cstate="print">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CuadroTexto 4">
            <a:extLst>
              <a:ext uri="{FF2B5EF4-FFF2-40B4-BE49-F238E27FC236}">
                <a16:creationId xmlns:a16="http://schemas.microsoft.com/office/drawing/2014/main" id="{C08B84B9-E2B0-1148-DC50-5801C944DA9C}"/>
              </a:ext>
            </a:extLst>
          </p:cNvPr>
          <p:cNvSpPr txBox="1"/>
          <p:nvPr/>
        </p:nvSpPr>
        <p:spPr>
          <a:xfrm>
            <a:off x="0" y="1647824"/>
            <a:ext cx="4417256" cy="2800767"/>
          </a:xfrm>
          <a:prstGeom prst="rect">
            <a:avLst/>
          </a:prstGeom>
          <a:noFill/>
        </p:spPr>
        <p:txBody>
          <a:bodyPr wrap="square" rtlCol="0">
            <a:spAutoFit/>
          </a:bodyPr>
          <a:lstStyle/>
          <a:p>
            <a:r>
              <a:rPr lang="es-ES" sz="8800" b="1" dirty="0">
                <a:solidFill>
                  <a:srgbClr val="FFC000"/>
                </a:solidFill>
                <a:latin typeface="Bahnschrift SemiCondensed" panose="020B0502040204020203" pitchFamily="34" charset="0"/>
              </a:rPr>
              <a:t>Elige tu pregunta</a:t>
            </a:r>
          </a:p>
        </p:txBody>
      </p:sp>
      <p:sp>
        <p:nvSpPr>
          <p:cNvPr id="5" name="4 Rectángulo">
            <a:hlinkClick r:id="rId3" action="ppaction://hlinksldjump"/>
          </p:cNvPr>
          <p:cNvSpPr/>
          <p:nvPr/>
        </p:nvSpPr>
        <p:spPr>
          <a:xfrm>
            <a:off x="5641145" y="1491175"/>
            <a:ext cx="2208628" cy="1631852"/>
          </a:xfrm>
          <a:prstGeom prst="rect">
            <a:avLst/>
          </a:prstGeom>
          <a:ln w="28575">
            <a:solidFill>
              <a:srgbClr val="FFFF00"/>
            </a:solidFill>
          </a:ln>
          <a:scene3d>
            <a:camera prst="orthographicFront"/>
            <a:lightRig rig="threePt" dir="t"/>
          </a:scene3d>
          <a:sp3d>
            <a:bevelT w="139700" h="139700" prst="divot"/>
          </a:sp3d>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s-ES" sz="8000" dirty="0">
                <a:latin typeface="Bahnschrift SemiBold Condensed" pitchFamily="34" charset="0"/>
              </a:rPr>
              <a:t>1</a:t>
            </a:r>
          </a:p>
        </p:txBody>
      </p:sp>
      <p:sp>
        <p:nvSpPr>
          <p:cNvPr id="6" name="5 Rectángulo">
            <a:hlinkClick r:id="rId4" action="ppaction://hlinksldjump"/>
          </p:cNvPr>
          <p:cNvSpPr/>
          <p:nvPr/>
        </p:nvSpPr>
        <p:spPr>
          <a:xfrm>
            <a:off x="5652868" y="3303563"/>
            <a:ext cx="2208628" cy="1631852"/>
          </a:xfrm>
          <a:prstGeom prst="rect">
            <a:avLst/>
          </a:prstGeom>
          <a:ln w="28575">
            <a:solidFill>
              <a:srgbClr val="FFFF00"/>
            </a:solidFill>
          </a:ln>
          <a:scene3d>
            <a:camera prst="orthographicFront"/>
            <a:lightRig rig="threePt" dir="t"/>
          </a:scene3d>
          <a:sp3d>
            <a:bevelT w="139700" h="139700" prst="divot"/>
          </a:sp3d>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s-ES" sz="8000" dirty="0">
                <a:latin typeface="Bahnschrift SemiBold Condensed" pitchFamily="34" charset="0"/>
              </a:rPr>
              <a:t>3</a:t>
            </a:r>
          </a:p>
        </p:txBody>
      </p:sp>
      <p:sp>
        <p:nvSpPr>
          <p:cNvPr id="7" name="6 Rectángulo">
            <a:hlinkClick r:id="rId5" action="ppaction://hlinksldjump"/>
          </p:cNvPr>
          <p:cNvSpPr/>
          <p:nvPr/>
        </p:nvSpPr>
        <p:spPr>
          <a:xfrm>
            <a:off x="7945902" y="1488830"/>
            <a:ext cx="2208628" cy="1631852"/>
          </a:xfrm>
          <a:prstGeom prst="rect">
            <a:avLst/>
          </a:prstGeom>
          <a:ln w="28575">
            <a:solidFill>
              <a:srgbClr val="FFFF00"/>
            </a:solidFill>
          </a:ln>
          <a:scene3d>
            <a:camera prst="orthographicFront"/>
            <a:lightRig rig="threePt" dir="t"/>
          </a:scene3d>
          <a:sp3d>
            <a:bevelT w="139700" h="139700" prst="divot"/>
          </a:sp3d>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s-ES" sz="8000" dirty="0">
                <a:latin typeface="Bahnschrift SemiBold Condensed" pitchFamily="34" charset="0"/>
              </a:rPr>
              <a:t>2</a:t>
            </a:r>
          </a:p>
        </p:txBody>
      </p:sp>
      <p:sp>
        <p:nvSpPr>
          <p:cNvPr id="8" name="7 Rectángulo">
            <a:hlinkClick r:id="rId6" action="ppaction://hlinksldjump"/>
          </p:cNvPr>
          <p:cNvSpPr/>
          <p:nvPr/>
        </p:nvSpPr>
        <p:spPr>
          <a:xfrm>
            <a:off x="7957625" y="3301218"/>
            <a:ext cx="2208628" cy="1631852"/>
          </a:xfrm>
          <a:prstGeom prst="rect">
            <a:avLst/>
          </a:prstGeom>
          <a:ln w="28575">
            <a:solidFill>
              <a:srgbClr val="FFFF00"/>
            </a:solidFill>
          </a:ln>
          <a:scene3d>
            <a:camera prst="orthographicFront"/>
            <a:lightRig rig="threePt" dir="t"/>
          </a:scene3d>
          <a:sp3d>
            <a:bevelT w="139700" h="139700" prst="divot"/>
          </a:sp3d>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s-ES" sz="8000" dirty="0">
                <a:latin typeface="Bahnschrift SemiBold Condensed" pitchFamily="34" charset="0"/>
              </a:rPr>
              <a:t>4</a:t>
            </a:r>
          </a:p>
        </p:txBody>
      </p:sp>
      <p:sp>
        <p:nvSpPr>
          <p:cNvPr id="9" name="8 Rectángulo">
            <a:hlinkClick r:id="rId7" action="ppaction://hlinksldjump"/>
          </p:cNvPr>
          <p:cNvSpPr/>
          <p:nvPr/>
        </p:nvSpPr>
        <p:spPr>
          <a:xfrm>
            <a:off x="6846281" y="5059685"/>
            <a:ext cx="2208628" cy="1631852"/>
          </a:xfrm>
          <a:prstGeom prst="rect">
            <a:avLst/>
          </a:prstGeom>
          <a:ln w="28575">
            <a:solidFill>
              <a:srgbClr val="FFFF00"/>
            </a:solidFill>
          </a:ln>
          <a:scene3d>
            <a:camera prst="orthographicFront"/>
            <a:lightRig rig="threePt" dir="t"/>
          </a:scene3d>
          <a:sp3d>
            <a:bevelT w="139700" h="139700" prst="divot"/>
          </a:sp3d>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s-ES" sz="8000" dirty="0">
                <a:latin typeface="Bahnschrift SemiBold Condensed" pitchFamily="34" charset="0"/>
              </a:rPr>
              <a:t>5</a:t>
            </a:r>
          </a:p>
        </p:txBody>
      </p:sp>
      <p:sp>
        <p:nvSpPr>
          <p:cNvPr id="11" name="10 Flecha derecha">
            <a:hlinkClick r:id="rId8" action="ppaction://hlinksldjump"/>
          </p:cNvPr>
          <p:cNvSpPr/>
          <p:nvPr/>
        </p:nvSpPr>
        <p:spPr>
          <a:xfrm>
            <a:off x="9566031" y="5669280"/>
            <a:ext cx="2625969" cy="1188720"/>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s-ES" sz="3600" dirty="0">
                <a:latin typeface="Bahnschrift SemiBold Condensed" pitchFamily="34" charset="0"/>
              </a:rPr>
              <a:t>Continuar</a:t>
            </a:r>
          </a:p>
        </p:txBody>
      </p:sp>
    </p:spTree>
    <p:extLst>
      <p:ext uri="{BB962C8B-B14F-4D97-AF65-F5344CB8AC3E}">
        <p14:creationId xmlns:p14="http://schemas.microsoft.com/office/powerpoint/2010/main" val="237233346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4">
            <a:extLst>
              <a:ext uri="{FF2B5EF4-FFF2-40B4-BE49-F238E27FC236}">
                <a16:creationId xmlns:a16="http://schemas.microsoft.com/office/drawing/2014/main" id="{2D8FDD8E-CD0E-8DAD-43A3-9A5B7F55511E}"/>
              </a:ext>
            </a:extLst>
          </p:cNvPr>
          <p:cNvPicPr>
            <a:picLocks noGrp="1" noChangeAspect="1"/>
          </p:cNvPicPr>
          <p:nvPr isPhoto="1"/>
        </p:nvPicPr>
        <p:blipFill>
          <a:blip r:embed="rId2" cstate="print">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CuadroTexto 4">
            <a:extLst>
              <a:ext uri="{FF2B5EF4-FFF2-40B4-BE49-F238E27FC236}">
                <a16:creationId xmlns:a16="http://schemas.microsoft.com/office/drawing/2014/main" id="{C08B84B9-E2B0-1148-DC50-5801C944DA9C}"/>
              </a:ext>
            </a:extLst>
          </p:cNvPr>
          <p:cNvSpPr txBox="1"/>
          <p:nvPr/>
        </p:nvSpPr>
        <p:spPr>
          <a:xfrm>
            <a:off x="182884" y="972574"/>
            <a:ext cx="11676185" cy="1200329"/>
          </a:xfrm>
          <a:prstGeom prst="rect">
            <a:avLst/>
          </a:prstGeom>
          <a:noFill/>
        </p:spPr>
        <p:txBody>
          <a:bodyPr wrap="square" rtlCol="0">
            <a:spAutoFit/>
          </a:bodyPr>
          <a:lstStyle/>
          <a:p>
            <a:r>
              <a:rPr lang="es-ES" sz="3600" b="1" dirty="0">
                <a:solidFill>
                  <a:srgbClr val="FFC000"/>
                </a:solidFill>
                <a:latin typeface="Bahnschrift SemiCondensed" panose="020B0502040204020203" pitchFamily="34" charset="0"/>
              </a:rPr>
              <a:t>1. La revelación de los pecados ocultos de parte de Dios a su pueblo es una experiencia exclusiva del tiempo del fin.</a:t>
            </a:r>
          </a:p>
        </p:txBody>
      </p:sp>
      <p:sp>
        <p:nvSpPr>
          <p:cNvPr id="12" name="11 Rectángulo redondeado">
            <a:hlinkClick r:id="rId3" action="ppaction://hlinksldjump"/>
          </p:cNvPr>
          <p:cNvSpPr/>
          <p:nvPr/>
        </p:nvSpPr>
        <p:spPr>
          <a:xfrm>
            <a:off x="2462116" y="2611510"/>
            <a:ext cx="6363011" cy="1067934"/>
          </a:xfrm>
          <a:prstGeom prst="roundRect">
            <a:avLst/>
          </a:prstGeom>
          <a:ln w="38100">
            <a:solidFill>
              <a:srgbClr val="FFFF00"/>
            </a:solidFill>
          </a:ln>
          <a:scene3d>
            <a:camera prst="orthographicFront"/>
            <a:lightRig rig="threePt" dir="t"/>
          </a:scene3d>
          <a:sp3d>
            <a:bevelT w="139700" prst="cross"/>
          </a:sp3d>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s-ES" sz="4400" b="1" dirty="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rPr>
              <a:t>FALSO</a:t>
            </a:r>
          </a:p>
        </p:txBody>
      </p:sp>
      <p:sp>
        <p:nvSpPr>
          <p:cNvPr id="16" name="15 Rectángulo redondeado">
            <a:hlinkClick r:id="" action="ppaction://hlinkshowjump?jump=nextslide"/>
          </p:cNvPr>
          <p:cNvSpPr/>
          <p:nvPr/>
        </p:nvSpPr>
        <p:spPr>
          <a:xfrm>
            <a:off x="2462116" y="4326371"/>
            <a:ext cx="6574307" cy="1067934"/>
          </a:xfrm>
          <a:prstGeom prst="roundRect">
            <a:avLst/>
          </a:prstGeom>
          <a:ln w="38100">
            <a:solidFill>
              <a:srgbClr val="FFFF00"/>
            </a:solidFill>
          </a:ln>
          <a:scene3d>
            <a:camera prst="orthographicFront"/>
            <a:lightRig rig="threePt" dir="t"/>
          </a:scene3d>
          <a:sp3d>
            <a:bevelT w="139700" prst="cross"/>
          </a:sp3d>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s-ES" sz="4400" b="1" dirty="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rPr>
              <a:t>Verdadero</a:t>
            </a:r>
          </a:p>
        </p:txBody>
      </p:sp>
    </p:spTree>
    <p:extLst>
      <p:ext uri="{BB962C8B-B14F-4D97-AF65-F5344CB8AC3E}">
        <p14:creationId xmlns:p14="http://schemas.microsoft.com/office/powerpoint/2010/main" val="237233346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4">
            <a:extLst>
              <a:ext uri="{FF2B5EF4-FFF2-40B4-BE49-F238E27FC236}">
                <a16:creationId xmlns:a16="http://schemas.microsoft.com/office/drawing/2014/main" id="{2D8FDD8E-CD0E-8DAD-43A3-9A5B7F55511E}"/>
              </a:ext>
            </a:extLst>
          </p:cNvPr>
          <p:cNvPicPr>
            <a:picLocks noGrp="1" noChangeAspect="1"/>
          </p:cNvPicPr>
          <p:nvPr isPhoto="1"/>
        </p:nvPicPr>
        <p:blipFill>
          <a:blip r:embed="rId2" cstate="print">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CuadroTexto 4">
            <a:extLst>
              <a:ext uri="{FF2B5EF4-FFF2-40B4-BE49-F238E27FC236}">
                <a16:creationId xmlns:a16="http://schemas.microsoft.com/office/drawing/2014/main" id="{C08B84B9-E2B0-1148-DC50-5801C944DA9C}"/>
              </a:ext>
            </a:extLst>
          </p:cNvPr>
          <p:cNvSpPr txBox="1"/>
          <p:nvPr/>
        </p:nvSpPr>
        <p:spPr>
          <a:xfrm>
            <a:off x="2222700" y="2365275"/>
            <a:ext cx="8201461" cy="1200329"/>
          </a:xfrm>
          <a:prstGeom prst="rect">
            <a:avLst/>
          </a:prstGeom>
          <a:noFill/>
        </p:spPr>
        <p:txBody>
          <a:bodyPr wrap="square" rtlCol="0">
            <a:spAutoFit/>
          </a:bodyPr>
          <a:lstStyle/>
          <a:p>
            <a:r>
              <a:rPr lang="es-ES" sz="7200" b="1" dirty="0">
                <a:solidFill>
                  <a:srgbClr val="FFC000"/>
                </a:solidFill>
                <a:latin typeface="Bahnschrift SemiCondensed" panose="020B0502040204020203" pitchFamily="34" charset="0"/>
              </a:rPr>
              <a:t>SIGUE INTENTANDO </a:t>
            </a:r>
            <a:r>
              <a:rPr lang="es-ES" sz="7200" b="1" dirty="0">
                <a:solidFill>
                  <a:srgbClr val="FFC000"/>
                </a:solidFill>
                <a:latin typeface="Bahnschrift SemiCondensed" panose="020B0502040204020203" pitchFamily="34" charset="0"/>
                <a:sym typeface="Wingdings" pitchFamily="2" charset="2"/>
              </a:rPr>
              <a:t></a:t>
            </a:r>
            <a:endParaRPr lang="es-ES" sz="7200" b="1" dirty="0">
              <a:solidFill>
                <a:srgbClr val="FFC000"/>
              </a:solidFill>
              <a:latin typeface="Bahnschrift SemiCondensed" panose="020B0502040204020203" pitchFamily="34" charset="0"/>
            </a:endParaRPr>
          </a:p>
        </p:txBody>
      </p:sp>
      <p:sp>
        <p:nvSpPr>
          <p:cNvPr id="11" name="10 Rectángulo redondeado">
            <a:hlinkClick r:id="" action="ppaction://hlinkshowjump?jump=previousslide"/>
          </p:cNvPr>
          <p:cNvSpPr/>
          <p:nvPr/>
        </p:nvSpPr>
        <p:spPr>
          <a:xfrm>
            <a:off x="8890782" y="5992837"/>
            <a:ext cx="3123028" cy="647113"/>
          </a:xfrm>
          <a:prstGeom prst="roundRect">
            <a:avLst/>
          </a:prstGeom>
          <a:ln w="38100">
            <a:solidFill>
              <a:srgbClr val="FFFF00"/>
            </a:solidFill>
          </a:ln>
          <a:scene3d>
            <a:camera prst="orthographicFront"/>
            <a:lightRig rig="threePt" dir="t"/>
          </a:scene3d>
          <a:sp3d>
            <a:bevelT w="139700" prst="cross"/>
          </a:sp3d>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s-ES" sz="2400" b="1" dirty="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rPr>
              <a:t>Intentar de nuevo</a:t>
            </a:r>
          </a:p>
        </p:txBody>
      </p:sp>
    </p:spTree>
    <p:extLst>
      <p:ext uri="{BB962C8B-B14F-4D97-AF65-F5344CB8AC3E}">
        <p14:creationId xmlns:p14="http://schemas.microsoft.com/office/powerpoint/2010/main" val="23723334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3">
            <a:extLst>
              <a:ext uri="{FF2B5EF4-FFF2-40B4-BE49-F238E27FC236}">
                <a16:creationId xmlns:a16="http://schemas.microsoft.com/office/drawing/2014/main" id="{526AE5B0-38B8-D2D2-F81F-DD8C92274AB5}"/>
              </a:ext>
            </a:extLst>
          </p:cNvPr>
          <p:cNvPicPr>
            <a:picLocks noGrp="1" noChangeAspect="1"/>
          </p:cNvPicPr>
          <p:nvPr isPhoto="1"/>
        </p:nvPicPr>
        <p:blipFill>
          <a:blip r:embed="rId2" cstate="print">
            <a:lum/>
            <a:extLst>
              <a:ext uri="{28A0092B-C50C-407E-A947-70E740481C1C}">
                <a14:useLocalDpi xmlns:a14="http://schemas.microsoft.com/office/drawing/2010/main" val="0"/>
              </a:ext>
            </a:extLst>
          </a:blip>
          <a:stretch>
            <a:fillRect/>
          </a:stretch>
        </p:blipFill>
        <p:spPr>
          <a:xfrm>
            <a:off x="0" y="0"/>
            <a:ext cx="12342891" cy="6858000"/>
          </a:xfrm>
          <a:prstGeom prst="rect">
            <a:avLst/>
          </a:prstGeom>
        </p:spPr>
      </p:pic>
      <p:sp>
        <p:nvSpPr>
          <p:cNvPr id="5" name="CuadroTexto 4">
            <a:extLst>
              <a:ext uri="{FF2B5EF4-FFF2-40B4-BE49-F238E27FC236}">
                <a16:creationId xmlns:a16="http://schemas.microsoft.com/office/drawing/2014/main" id="{C08B84B9-E2B0-1148-DC50-5801C944DA9C}"/>
              </a:ext>
            </a:extLst>
          </p:cNvPr>
          <p:cNvSpPr txBox="1"/>
          <p:nvPr/>
        </p:nvSpPr>
        <p:spPr>
          <a:xfrm>
            <a:off x="392363" y="3030071"/>
            <a:ext cx="11453386" cy="1938992"/>
          </a:xfrm>
          <a:prstGeom prst="rect">
            <a:avLst/>
          </a:prstGeom>
          <a:noFill/>
        </p:spPr>
        <p:txBody>
          <a:bodyPr wrap="square" rtlCol="0">
            <a:spAutoFit/>
          </a:bodyPr>
          <a:lstStyle/>
          <a:p>
            <a:pPr algn="ctr"/>
            <a:r>
              <a:rPr lang="es-DO" sz="4000" dirty="0">
                <a:latin typeface="Bahnschrift SemiBold Condensed" pitchFamily="34" charset="0"/>
              </a:rPr>
              <a:t>«Todo aquel que es nacido de Dios, </a:t>
            </a:r>
            <a:r>
              <a:rPr lang="es-DO" sz="4000" dirty="0">
                <a:solidFill>
                  <a:srgbClr val="FFFF00"/>
                </a:solidFill>
                <a:latin typeface="Bahnschrift SemiBold Condensed" pitchFamily="34" charset="0"/>
              </a:rPr>
              <a:t>no practica el pecado</a:t>
            </a:r>
            <a:r>
              <a:rPr lang="es-DO" sz="4000" dirty="0">
                <a:latin typeface="Bahnschrift SemiBold Condensed" pitchFamily="34" charset="0"/>
              </a:rPr>
              <a:t>, porque la simiente de Dios permanece en él; y no puede pecar, porque es </a:t>
            </a:r>
            <a:r>
              <a:rPr lang="es-DO" sz="4000" dirty="0">
                <a:solidFill>
                  <a:schemeClr val="accent6"/>
                </a:solidFill>
                <a:latin typeface="Bahnschrift SemiBold Condensed" pitchFamily="34" charset="0"/>
              </a:rPr>
              <a:t>nacido de Dios</a:t>
            </a:r>
            <a:r>
              <a:rPr lang="es-DO" sz="4000" dirty="0">
                <a:latin typeface="Bahnschrift SemiBold Condensed" pitchFamily="34" charset="0"/>
              </a:rPr>
              <a:t>» (1 Jn 3:9). </a:t>
            </a:r>
          </a:p>
        </p:txBody>
      </p:sp>
      <p:sp>
        <p:nvSpPr>
          <p:cNvPr id="8" name="CuadroTexto 7">
            <a:extLst>
              <a:ext uri="{FF2B5EF4-FFF2-40B4-BE49-F238E27FC236}">
                <a16:creationId xmlns:a16="http://schemas.microsoft.com/office/drawing/2014/main" id="{60FA0ECA-3738-F188-8331-1B6D5018899F}"/>
              </a:ext>
            </a:extLst>
          </p:cNvPr>
          <p:cNvSpPr txBox="1"/>
          <p:nvPr/>
        </p:nvSpPr>
        <p:spPr>
          <a:xfrm>
            <a:off x="579935" y="930487"/>
            <a:ext cx="11284346" cy="1200329"/>
          </a:xfrm>
          <a:prstGeom prst="rect">
            <a:avLst/>
          </a:prstGeom>
          <a:noFill/>
        </p:spPr>
        <p:txBody>
          <a:bodyPr wrap="square" rtlCol="0">
            <a:spAutoFit/>
          </a:bodyPr>
          <a:lstStyle/>
          <a:p>
            <a:pPr algn="ctr"/>
            <a:r>
              <a:rPr lang="es-DO" sz="3600" dirty="0">
                <a:solidFill>
                  <a:schemeClr val="accent4">
                    <a:lumMod val="60000"/>
                    <a:lumOff val="40000"/>
                  </a:schemeClr>
                </a:solidFill>
                <a:latin typeface="Bahnschrift SemiBold Condensed" pitchFamily="34" charset="0"/>
              </a:rPr>
              <a:t>Las mayores desviaciones teológicas están edificadas sobre textos difíciles de la Biblia. Leamos uno de esos pasajes: </a:t>
            </a:r>
          </a:p>
        </p:txBody>
      </p:sp>
      <p:sp>
        <p:nvSpPr>
          <p:cNvPr id="9" name="CuadroTexto 8">
            <a:extLst>
              <a:ext uri="{FF2B5EF4-FFF2-40B4-BE49-F238E27FC236}">
                <a16:creationId xmlns:a16="http://schemas.microsoft.com/office/drawing/2014/main" id="{0BA07A10-A8AB-8471-AA7F-958B893B045A}"/>
              </a:ext>
            </a:extLst>
          </p:cNvPr>
          <p:cNvSpPr txBox="1"/>
          <p:nvPr/>
        </p:nvSpPr>
        <p:spPr>
          <a:xfrm>
            <a:off x="229748" y="157694"/>
            <a:ext cx="4603510" cy="646331"/>
          </a:xfrm>
          <a:prstGeom prst="rect">
            <a:avLst/>
          </a:prstGeom>
          <a:noFill/>
        </p:spPr>
        <p:txBody>
          <a:bodyPr wrap="square" rtlCol="0">
            <a:spAutoFit/>
          </a:bodyPr>
          <a:lstStyle/>
          <a:p>
            <a:r>
              <a:rPr lang="es-DO" sz="1800" b="1" dirty="0">
                <a:effectLst>
                  <a:outerShdw blurRad="38100" dist="38100" dir="2700000" algn="tl">
                    <a:srgbClr val="000000">
                      <a:alpha val="43137"/>
                    </a:srgbClr>
                  </a:outerShdw>
                </a:effectLst>
                <a:latin typeface="Bahnschrift SemiBold Condensed" pitchFamily="34" charset="0"/>
              </a:rPr>
              <a:t>Puede pecar una persona que ha nacido de nuevo?</a:t>
            </a:r>
            <a:endParaRPr lang="es-ES" sz="1800" b="1" dirty="0">
              <a:effectLst>
                <a:outerShdw blurRad="38100" dist="38100" dir="2700000" algn="tl">
                  <a:srgbClr val="000000">
                    <a:alpha val="43137"/>
                  </a:srgbClr>
                </a:outerShdw>
              </a:effectLst>
              <a:latin typeface="Bahnschrift SemiBold Condensed" pitchFamily="34" charset="0"/>
            </a:endParaRPr>
          </a:p>
          <a:p>
            <a:endParaRPr lang="es-ES_tradnl" dirty="0"/>
          </a:p>
        </p:txBody>
      </p:sp>
    </p:spTree>
    <p:extLst>
      <p:ext uri="{BB962C8B-B14F-4D97-AF65-F5344CB8AC3E}">
        <p14:creationId xmlns:p14="http://schemas.microsoft.com/office/powerpoint/2010/main" val="82283106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4">
            <a:extLst>
              <a:ext uri="{FF2B5EF4-FFF2-40B4-BE49-F238E27FC236}">
                <a16:creationId xmlns:a16="http://schemas.microsoft.com/office/drawing/2014/main" id="{2D8FDD8E-CD0E-8DAD-43A3-9A5B7F55511E}"/>
              </a:ext>
            </a:extLst>
          </p:cNvPr>
          <p:cNvPicPr>
            <a:picLocks noGrp="1" noChangeAspect="1"/>
          </p:cNvPicPr>
          <p:nvPr isPhoto="1"/>
        </p:nvPicPr>
        <p:blipFill>
          <a:blip r:embed="rId2" cstate="print">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CuadroTexto 4">
            <a:extLst>
              <a:ext uri="{FF2B5EF4-FFF2-40B4-BE49-F238E27FC236}">
                <a16:creationId xmlns:a16="http://schemas.microsoft.com/office/drawing/2014/main" id="{C08B84B9-E2B0-1148-DC50-5801C944DA9C}"/>
              </a:ext>
            </a:extLst>
          </p:cNvPr>
          <p:cNvSpPr txBox="1"/>
          <p:nvPr/>
        </p:nvSpPr>
        <p:spPr>
          <a:xfrm>
            <a:off x="2546256" y="2421546"/>
            <a:ext cx="6991639" cy="1569660"/>
          </a:xfrm>
          <a:prstGeom prst="rect">
            <a:avLst/>
          </a:prstGeom>
          <a:noFill/>
        </p:spPr>
        <p:txBody>
          <a:bodyPr wrap="square" rtlCol="0">
            <a:spAutoFit/>
          </a:bodyPr>
          <a:lstStyle/>
          <a:p>
            <a:r>
              <a:rPr lang="es-ES" sz="9600" b="1" dirty="0">
                <a:solidFill>
                  <a:srgbClr val="FFC000"/>
                </a:solidFill>
                <a:latin typeface="Bahnschrift SemiCondensed" panose="020B0502040204020203" pitchFamily="34" charset="0"/>
              </a:rPr>
              <a:t>EXCELENTE </a:t>
            </a:r>
            <a:r>
              <a:rPr lang="es-ES" sz="9600" b="1" dirty="0">
                <a:solidFill>
                  <a:srgbClr val="FFC000"/>
                </a:solidFill>
                <a:latin typeface="Bahnschrift SemiCondensed" panose="020B0502040204020203" pitchFamily="34" charset="0"/>
                <a:sym typeface="Wingdings" pitchFamily="2" charset="2"/>
              </a:rPr>
              <a:t></a:t>
            </a:r>
            <a:endParaRPr lang="es-ES" sz="9600" b="1" dirty="0">
              <a:solidFill>
                <a:srgbClr val="FFC000"/>
              </a:solidFill>
              <a:latin typeface="Bahnschrift SemiCondensed" panose="020B0502040204020203" pitchFamily="34" charset="0"/>
            </a:endParaRPr>
          </a:p>
        </p:txBody>
      </p:sp>
      <p:sp>
        <p:nvSpPr>
          <p:cNvPr id="11" name="10 Rectángulo redondeado">
            <a:hlinkClick r:id="rId3" action="ppaction://hlinksldjump"/>
          </p:cNvPr>
          <p:cNvSpPr/>
          <p:nvPr/>
        </p:nvSpPr>
        <p:spPr>
          <a:xfrm>
            <a:off x="8890782" y="5992837"/>
            <a:ext cx="3123028" cy="647113"/>
          </a:xfrm>
          <a:prstGeom prst="roundRect">
            <a:avLst/>
          </a:prstGeom>
          <a:ln w="38100">
            <a:solidFill>
              <a:srgbClr val="FFFF00"/>
            </a:solidFill>
          </a:ln>
          <a:scene3d>
            <a:camera prst="orthographicFront"/>
            <a:lightRig rig="threePt" dir="t"/>
          </a:scene3d>
          <a:sp3d>
            <a:bevelT w="139700" prst="cross"/>
          </a:sp3d>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s-ES" sz="2400" b="1" dirty="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rPr>
              <a:t>Elegir otra pregunta</a:t>
            </a:r>
          </a:p>
        </p:txBody>
      </p:sp>
    </p:spTree>
    <p:extLst>
      <p:ext uri="{BB962C8B-B14F-4D97-AF65-F5344CB8AC3E}">
        <p14:creationId xmlns:p14="http://schemas.microsoft.com/office/powerpoint/2010/main" val="237233346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4">
            <a:extLst>
              <a:ext uri="{FF2B5EF4-FFF2-40B4-BE49-F238E27FC236}">
                <a16:creationId xmlns:a16="http://schemas.microsoft.com/office/drawing/2014/main" id="{2D8FDD8E-CD0E-8DAD-43A3-9A5B7F55511E}"/>
              </a:ext>
            </a:extLst>
          </p:cNvPr>
          <p:cNvPicPr>
            <a:picLocks noGrp="1" noChangeAspect="1"/>
          </p:cNvPicPr>
          <p:nvPr isPhoto="1"/>
        </p:nvPicPr>
        <p:blipFill>
          <a:blip r:embed="rId2" cstate="print">
            <a:lum/>
            <a:extLst>
              <a:ext uri="{28A0092B-C50C-407E-A947-70E740481C1C}">
                <a14:useLocalDpi xmlns:a14="http://schemas.microsoft.com/office/drawing/2010/main" val="0"/>
              </a:ext>
            </a:extLst>
          </a:blip>
          <a:stretch>
            <a:fillRect/>
          </a:stretch>
        </p:blipFill>
        <p:spPr>
          <a:xfrm>
            <a:off x="0" y="58367"/>
            <a:ext cx="12192000" cy="6858000"/>
          </a:xfrm>
          <a:prstGeom prst="rect">
            <a:avLst/>
          </a:prstGeom>
        </p:spPr>
      </p:pic>
      <p:sp>
        <p:nvSpPr>
          <p:cNvPr id="4" name="CuadroTexto 4">
            <a:extLst>
              <a:ext uri="{FF2B5EF4-FFF2-40B4-BE49-F238E27FC236}">
                <a16:creationId xmlns:a16="http://schemas.microsoft.com/office/drawing/2014/main" id="{C08B84B9-E2B0-1148-DC50-5801C944DA9C}"/>
              </a:ext>
            </a:extLst>
          </p:cNvPr>
          <p:cNvSpPr txBox="1"/>
          <p:nvPr/>
        </p:nvSpPr>
        <p:spPr>
          <a:xfrm>
            <a:off x="182884" y="972574"/>
            <a:ext cx="11676185" cy="1200329"/>
          </a:xfrm>
          <a:prstGeom prst="rect">
            <a:avLst/>
          </a:prstGeom>
          <a:noFill/>
        </p:spPr>
        <p:txBody>
          <a:bodyPr wrap="square" rtlCol="0">
            <a:spAutoFit/>
          </a:bodyPr>
          <a:lstStyle/>
          <a:p>
            <a:r>
              <a:rPr lang="es-ES" sz="3600" b="1" dirty="0">
                <a:solidFill>
                  <a:srgbClr val="FFC000"/>
                </a:solidFill>
                <a:latin typeface="Bahnschrift SemiCondensed" panose="020B0502040204020203" pitchFamily="34" charset="0"/>
              </a:rPr>
              <a:t>2. Elías nunca perdió su fe, por su carácter intachable, fue llevado al cielo</a:t>
            </a:r>
          </a:p>
        </p:txBody>
      </p:sp>
      <p:sp>
        <p:nvSpPr>
          <p:cNvPr id="11" name="10 Rectángulo redondeado">
            <a:hlinkClick r:id="rId3" action="ppaction://hlinksldjump"/>
          </p:cNvPr>
          <p:cNvSpPr/>
          <p:nvPr/>
        </p:nvSpPr>
        <p:spPr>
          <a:xfrm>
            <a:off x="464234" y="2785401"/>
            <a:ext cx="5343383" cy="1200329"/>
          </a:xfrm>
          <a:prstGeom prst="roundRect">
            <a:avLst/>
          </a:prstGeom>
          <a:ln w="38100">
            <a:solidFill>
              <a:srgbClr val="FFFF00"/>
            </a:solidFill>
          </a:ln>
          <a:scene3d>
            <a:camera prst="orthographicFront"/>
            <a:lightRig rig="threePt" dir="t"/>
          </a:scene3d>
          <a:sp3d>
            <a:bevelT w="139700" prst="cross"/>
          </a:sp3d>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s-ES" sz="4800" b="1" dirty="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rPr>
              <a:t>Falso</a:t>
            </a:r>
          </a:p>
        </p:txBody>
      </p:sp>
      <p:sp>
        <p:nvSpPr>
          <p:cNvPr id="15" name="14 Rectángulo redondeado">
            <a:hlinkClick r:id="" action="ppaction://hlinkshowjump?jump=nextslide"/>
          </p:cNvPr>
          <p:cNvSpPr/>
          <p:nvPr/>
        </p:nvSpPr>
        <p:spPr>
          <a:xfrm>
            <a:off x="6384384" y="2754960"/>
            <a:ext cx="5144228" cy="1200329"/>
          </a:xfrm>
          <a:prstGeom prst="roundRect">
            <a:avLst/>
          </a:prstGeom>
          <a:ln w="38100">
            <a:solidFill>
              <a:srgbClr val="FFFF00"/>
            </a:solidFill>
          </a:ln>
          <a:scene3d>
            <a:camera prst="orthographicFront"/>
            <a:lightRig rig="threePt" dir="t"/>
          </a:scene3d>
          <a:sp3d>
            <a:bevelT w="139700" prst="cross"/>
          </a:sp3d>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s-ES" sz="5400" b="1" dirty="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rPr>
              <a:t>Verdadero</a:t>
            </a:r>
          </a:p>
        </p:txBody>
      </p:sp>
    </p:spTree>
    <p:extLst>
      <p:ext uri="{BB962C8B-B14F-4D97-AF65-F5344CB8AC3E}">
        <p14:creationId xmlns:p14="http://schemas.microsoft.com/office/powerpoint/2010/main" val="237233346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4">
            <a:extLst>
              <a:ext uri="{FF2B5EF4-FFF2-40B4-BE49-F238E27FC236}">
                <a16:creationId xmlns:a16="http://schemas.microsoft.com/office/drawing/2014/main" id="{2D8FDD8E-CD0E-8DAD-43A3-9A5B7F55511E}"/>
              </a:ext>
            </a:extLst>
          </p:cNvPr>
          <p:cNvPicPr>
            <a:picLocks noGrp="1" noChangeAspect="1"/>
          </p:cNvPicPr>
          <p:nvPr isPhoto="1"/>
        </p:nvPicPr>
        <p:blipFill>
          <a:blip r:embed="rId2" cstate="print">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CuadroTexto 4">
            <a:extLst>
              <a:ext uri="{FF2B5EF4-FFF2-40B4-BE49-F238E27FC236}">
                <a16:creationId xmlns:a16="http://schemas.microsoft.com/office/drawing/2014/main" id="{C08B84B9-E2B0-1148-DC50-5801C944DA9C}"/>
              </a:ext>
            </a:extLst>
          </p:cNvPr>
          <p:cNvSpPr txBox="1"/>
          <p:nvPr/>
        </p:nvSpPr>
        <p:spPr>
          <a:xfrm>
            <a:off x="2222700" y="2365275"/>
            <a:ext cx="8201461" cy="1200329"/>
          </a:xfrm>
          <a:prstGeom prst="rect">
            <a:avLst/>
          </a:prstGeom>
          <a:noFill/>
        </p:spPr>
        <p:txBody>
          <a:bodyPr wrap="square" rtlCol="0">
            <a:spAutoFit/>
          </a:bodyPr>
          <a:lstStyle/>
          <a:p>
            <a:r>
              <a:rPr lang="es-ES" sz="7200" b="1" dirty="0">
                <a:solidFill>
                  <a:srgbClr val="FFC000"/>
                </a:solidFill>
                <a:latin typeface="Bahnschrift SemiCondensed" panose="020B0502040204020203" pitchFamily="34" charset="0"/>
              </a:rPr>
              <a:t>SIGUE INTENTANDO </a:t>
            </a:r>
            <a:r>
              <a:rPr lang="es-ES" sz="7200" b="1" dirty="0">
                <a:solidFill>
                  <a:srgbClr val="FFC000"/>
                </a:solidFill>
                <a:latin typeface="Bahnschrift SemiCondensed" panose="020B0502040204020203" pitchFamily="34" charset="0"/>
                <a:sym typeface="Wingdings" pitchFamily="2" charset="2"/>
              </a:rPr>
              <a:t></a:t>
            </a:r>
            <a:endParaRPr lang="es-ES" sz="7200" b="1" dirty="0">
              <a:solidFill>
                <a:srgbClr val="FFC000"/>
              </a:solidFill>
              <a:latin typeface="Bahnschrift SemiCondensed" panose="020B0502040204020203" pitchFamily="34" charset="0"/>
            </a:endParaRPr>
          </a:p>
        </p:txBody>
      </p:sp>
      <p:sp>
        <p:nvSpPr>
          <p:cNvPr id="11" name="10 Rectángulo redondeado">
            <a:hlinkClick r:id="" action="ppaction://hlinkshowjump?jump=previousslide"/>
          </p:cNvPr>
          <p:cNvSpPr/>
          <p:nvPr/>
        </p:nvSpPr>
        <p:spPr>
          <a:xfrm>
            <a:off x="8890782" y="5992837"/>
            <a:ext cx="3123028" cy="647113"/>
          </a:xfrm>
          <a:prstGeom prst="roundRect">
            <a:avLst/>
          </a:prstGeom>
          <a:ln w="38100">
            <a:solidFill>
              <a:srgbClr val="FFFF00"/>
            </a:solidFill>
          </a:ln>
          <a:scene3d>
            <a:camera prst="orthographicFront"/>
            <a:lightRig rig="threePt" dir="t"/>
          </a:scene3d>
          <a:sp3d>
            <a:bevelT w="139700" prst="cross"/>
          </a:sp3d>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s-ES" sz="2400" b="1" dirty="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rPr>
              <a:t>Intentar de nuevo</a:t>
            </a:r>
          </a:p>
        </p:txBody>
      </p:sp>
    </p:spTree>
    <p:extLst>
      <p:ext uri="{BB962C8B-B14F-4D97-AF65-F5344CB8AC3E}">
        <p14:creationId xmlns:p14="http://schemas.microsoft.com/office/powerpoint/2010/main" val="237233346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4">
            <a:extLst>
              <a:ext uri="{FF2B5EF4-FFF2-40B4-BE49-F238E27FC236}">
                <a16:creationId xmlns:a16="http://schemas.microsoft.com/office/drawing/2014/main" id="{2D8FDD8E-CD0E-8DAD-43A3-9A5B7F55511E}"/>
              </a:ext>
            </a:extLst>
          </p:cNvPr>
          <p:cNvPicPr>
            <a:picLocks noGrp="1" noChangeAspect="1"/>
          </p:cNvPicPr>
          <p:nvPr isPhoto="1"/>
        </p:nvPicPr>
        <p:blipFill>
          <a:blip r:embed="rId2" cstate="print">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CuadroTexto 4">
            <a:extLst>
              <a:ext uri="{FF2B5EF4-FFF2-40B4-BE49-F238E27FC236}">
                <a16:creationId xmlns:a16="http://schemas.microsoft.com/office/drawing/2014/main" id="{C08B84B9-E2B0-1148-DC50-5801C944DA9C}"/>
              </a:ext>
            </a:extLst>
          </p:cNvPr>
          <p:cNvSpPr txBox="1"/>
          <p:nvPr/>
        </p:nvSpPr>
        <p:spPr>
          <a:xfrm>
            <a:off x="2546256" y="2421546"/>
            <a:ext cx="6991639" cy="1569660"/>
          </a:xfrm>
          <a:prstGeom prst="rect">
            <a:avLst/>
          </a:prstGeom>
          <a:noFill/>
        </p:spPr>
        <p:txBody>
          <a:bodyPr wrap="square" rtlCol="0">
            <a:spAutoFit/>
          </a:bodyPr>
          <a:lstStyle/>
          <a:p>
            <a:r>
              <a:rPr lang="es-ES" sz="9600" b="1" dirty="0">
                <a:solidFill>
                  <a:srgbClr val="FFC000"/>
                </a:solidFill>
                <a:latin typeface="Bahnschrift SemiCondensed" panose="020B0502040204020203" pitchFamily="34" charset="0"/>
              </a:rPr>
              <a:t>EXCELENTE </a:t>
            </a:r>
            <a:r>
              <a:rPr lang="es-ES" sz="9600" b="1" dirty="0">
                <a:solidFill>
                  <a:srgbClr val="FFC000"/>
                </a:solidFill>
                <a:latin typeface="Bahnschrift SemiCondensed" panose="020B0502040204020203" pitchFamily="34" charset="0"/>
                <a:sym typeface="Wingdings" pitchFamily="2" charset="2"/>
              </a:rPr>
              <a:t></a:t>
            </a:r>
            <a:endParaRPr lang="es-ES" sz="9600" b="1" dirty="0">
              <a:solidFill>
                <a:srgbClr val="FFC000"/>
              </a:solidFill>
              <a:latin typeface="Bahnschrift SemiCondensed" panose="020B0502040204020203" pitchFamily="34" charset="0"/>
            </a:endParaRPr>
          </a:p>
        </p:txBody>
      </p:sp>
      <p:sp>
        <p:nvSpPr>
          <p:cNvPr id="11" name="10 Rectángulo redondeado">
            <a:hlinkClick r:id="rId3" action="ppaction://hlinksldjump"/>
          </p:cNvPr>
          <p:cNvSpPr/>
          <p:nvPr/>
        </p:nvSpPr>
        <p:spPr>
          <a:xfrm>
            <a:off x="8890782" y="5992837"/>
            <a:ext cx="3123028" cy="647113"/>
          </a:xfrm>
          <a:prstGeom prst="roundRect">
            <a:avLst/>
          </a:prstGeom>
          <a:ln w="38100">
            <a:solidFill>
              <a:srgbClr val="FFFF00"/>
            </a:solidFill>
          </a:ln>
          <a:scene3d>
            <a:camera prst="orthographicFront"/>
            <a:lightRig rig="threePt" dir="t"/>
          </a:scene3d>
          <a:sp3d>
            <a:bevelT w="139700" prst="cross"/>
          </a:sp3d>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s-ES" sz="2400" b="1" dirty="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rPr>
              <a:t>Elegir otra pregunta</a:t>
            </a:r>
          </a:p>
        </p:txBody>
      </p:sp>
    </p:spTree>
    <p:extLst>
      <p:ext uri="{BB962C8B-B14F-4D97-AF65-F5344CB8AC3E}">
        <p14:creationId xmlns:p14="http://schemas.microsoft.com/office/powerpoint/2010/main" val="237233346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4">
            <a:extLst>
              <a:ext uri="{FF2B5EF4-FFF2-40B4-BE49-F238E27FC236}">
                <a16:creationId xmlns:a16="http://schemas.microsoft.com/office/drawing/2014/main" id="{2D8FDD8E-CD0E-8DAD-43A3-9A5B7F55511E}"/>
              </a:ext>
            </a:extLst>
          </p:cNvPr>
          <p:cNvPicPr>
            <a:picLocks noGrp="1" noChangeAspect="1"/>
          </p:cNvPicPr>
          <p:nvPr isPhoto="1"/>
        </p:nvPicPr>
        <p:blipFill>
          <a:blip r:embed="rId2" cstate="print">
            <a:lum/>
            <a:extLst>
              <a:ext uri="{28A0092B-C50C-407E-A947-70E740481C1C}">
                <a14:useLocalDpi xmlns:a14="http://schemas.microsoft.com/office/drawing/2010/main" val="0"/>
              </a:ext>
            </a:extLst>
          </a:blip>
          <a:stretch>
            <a:fillRect/>
          </a:stretch>
        </p:blipFill>
        <p:spPr>
          <a:xfrm>
            <a:off x="0" y="-97971"/>
            <a:ext cx="12192000" cy="6858000"/>
          </a:xfrm>
          <a:prstGeom prst="rect">
            <a:avLst/>
          </a:prstGeom>
        </p:spPr>
      </p:pic>
      <p:sp>
        <p:nvSpPr>
          <p:cNvPr id="4" name="CuadroTexto 4">
            <a:extLst>
              <a:ext uri="{FF2B5EF4-FFF2-40B4-BE49-F238E27FC236}">
                <a16:creationId xmlns:a16="http://schemas.microsoft.com/office/drawing/2014/main" id="{C08B84B9-E2B0-1148-DC50-5801C944DA9C}"/>
              </a:ext>
            </a:extLst>
          </p:cNvPr>
          <p:cNvSpPr txBox="1"/>
          <p:nvPr/>
        </p:nvSpPr>
        <p:spPr>
          <a:xfrm>
            <a:off x="182884" y="817826"/>
            <a:ext cx="11676185" cy="1754326"/>
          </a:xfrm>
          <a:prstGeom prst="rect">
            <a:avLst/>
          </a:prstGeom>
          <a:noFill/>
        </p:spPr>
        <p:txBody>
          <a:bodyPr wrap="square" rtlCol="0">
            <a:spAutoFit/>
          </a:bodyPr>
          <a:lstStyle/>
          <a:p>
            <a:r>
              <a:rPr lang="es-ES" sz="3600" b="1" dirty="0">
                <a:solidFill>
                  <a:srgbClr val="FFC000"/>
                </a:solidFill>
                <a:latin typeface="Bahnschrift SemiCondensed" panose="020B0502040204020203" pitchFamily="34" charset="0"/>
              </a:rPr>
              <a:t>3. Quien dijo: </a:t>
            </a:r>
            <a:r>
              <a:rPr lang="es-ES" sz="3600" dirty="0">
                <a:solidFill>
                  <a:srgbClr val="FFC000"/>
                </a:solidFill>
                <a:latin typeface="Bahnschrift SemiBold Condensed" pitchFamily="34" charset="0"/>
              </a:rPr>
              <a:t>«Examíname, oh Dios, y conoce mi corazón; pruébame y conoce mis pensamientos. Ve si hay en mí camino de perversidad y guíame por el camino eterno»</a:t>
            </a:r>
            <a:endParaRPr lang="es-ES" sz="3600" b="1" dirty="0">
              <a:solidFill>
                <a:srgbClr val="FFC000"/>
              </a:solidFill>
              <a:latin typeface="Bahnschrift SemiCondensed" panose="020B0502040204020203" pitchFamily="34" charset="0"/>
            </a:endParaRPr>
          </a:p>
        </p:txBody>
      </p:sp>
      <p:sp>
        <p:nvSpPr>
          <p:cNvPr id="11" name="10 Rectángulo redondeado">
            <a:hlinkClick r:id="" action="ppaction://hlinkshowjump?jump=nextslide"/>
          </p:cNvPr>
          <p:cNvSpPr/>
          <p:nvPr/>
        </p:nvSpPr>
        <p:spPr>
          <a:xfrm>
            <a:off x="464234" y="2785401"/>
            <a:ext cx="4881489" cy="717453"/>
          </a:xfrm>
          <a:prstGeom prst="roundRect">
            <a:avLst/>
          </a:prstGeom>
          <a:ln w="38100">
            <a:solidFill>
              <a:srgbClr val="FFFF00"/>
            </a:solidFill>
          </a:ln>
          <a:scene3d>
            <a:camera prst="orthographicFront"/>
            <a:lightRig rig="threePt" dir="t"/>
          </a:scene3d>
          <a:sp3d>
            <a:bevelT w="139700" prst="cross"/>
          </a:sp3d>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s-ES" sz="4400" b="1" dirty="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rPr>
              <a:t>Pablo</a:t>
            </a:r>
          </a:p>
        </p:txBody>
      </p:sp>
      <p:sp>
        <p:nvSpPr>
          <p:cNvPr id="12" name="11 Rectángulo redondeado">
            <a:hlinkClick r:id="" action="ppaction://hlinkshowjump?jump=nextslide"/>
          </p:cNvPr>
          <p:cNvSpPr/>
          <p:nvPr/>
        </p:nvSpPr>
        <p:spPr>
          <a:xfrm>
            <a:off x="450165" y="4403186"/>
            <a:ext cx="4881489" cy="717453"/>
          </a:xfrm>
          <a:prstGeom prst="roundRect">
            <a:avLst/>
          </a:prstGeom>
          <a:ln w="38100">
            <a:solidFill>
              <a:srgbClr val="FFFF00"/>
            </a:solidFill>
          </a:ln>
          <a:scene3d>
            <a:camera prst="orthographicFront"/>
            <a:lightRig rig="threePt" dir="t"/>
          </a:scene3d>
          <a:sp3d>
            <a:bevelT w="139700" prst="cross"/>
          </a:sp3d>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s-ES" sz="4400" b="1" dirty="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rPr>
              <a:t>Elena De White</a:t>
            </a:r>
          </a:p>
        </p:txBody>
      </p:sp>
      <p:sp>
        <p:nvSpPr>
          <p:cNvPr id="15" name="14 Rectángulo redondeado">
            <a:hlinkClick r:id="rId3" action="ppaction://hlinksldjump"/>
          </p:cNvPr>
          <p:cNvSpPr/>
          <p:nvPr/>
        </p:nvSpPr>
        <p:spPr>
          <a:xfrm>
            <a:off x="6384384" y="2754960"/>
            <a:ext cx="4881489" cy="717453"/>
          </a:xfrm>
          <a:prstGeom prst="roundRect">
            <a:avLst/>
          </a:prstGeom>
          <a:ln w="38100">
            <a:solidFill>
              <a:srgbClr val="FFFF00"/>
            </a:solidFill>
          </a:ln>
          <a:scene3d>
            <a:camera prst="orthographicFront"/>
            <a:lightRig rig="threePt" dir="t"/>
          </a:scene3d>
          <a:sp3d>
            <a:bevelT w="139700" prst="cross"/>
          </a:sp3d>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s-ES" sz="5400" b="1" dirty="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rPr>
              <a:t>David</a:t>
            </a:r>
          </a:p>
        </p:txBody>
      </p:sp>
      <p:sp>
        <p:nvSpPr>
          <p:cNvPr id="16" name="15 Rectángulo redondeado">
            <a:hlinkClick r:id="" action="ppaction://hlinkshowjump?jump=nextslide"/>
          </p:cNvPr>
          <p:cNvSpPr/>
          <p:nvPr/>
        </p:nvSpPr>
        <p:spPr>
          <a:xfrm>
            <a:off x="6384383" y="4429014"/>
            <a:ext cx="4881489" cy="717453"/>
          </a:xfrm>
          <a:prstGeom prst="roundRect">
            <a:avLst/>
          </a:prstGeom>
          <a:ln w="38100">
            <a:solidFill>
              <a:srgbClr val="FFFF00"/>
            </a:solidFill>
          </a:ln>
          <a:scene3d>
            <a:camera prst="orthographicFront"/>
            <a:lightRig rig="threePt" dir="t"/>
          </a:scene3d>
          <a:sp3d>
            <a:bevelT w="139700" prst="cross"/>
          </a:sp3d>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s-ES" sz="4400" b="1" dirty="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rPr>
              <a:t>Ulises Agüero</a:t>
            </a:r>
          </a:p>
        </p:txBody>
      </p:sp>
    </p:spTree>
    <p:extLst>
      <p:ext uri="{BB962C8B-B14F-4D97-AF65-F5344CB8AC3E}">
        <p14:creationId xmlns:p14="http://schemas.microsoft.com/office/powerpoint/2010/main" val="237233346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4">
            <a:extLst>
              <a:ext uri="{FF2B5EF4-FFF2-40B4-BE49-F238E27FC236}">
                <a16:creationId xmlns:a16="http://schemas.microsoft.com/office/drawing/2014/main" id="{2D8FDD8E-CD0E-8DAD-43A3-9A5B7F55511E}"/>
              </a:ext>
            </a:extLst>
          </p:cNvPr>
          <p:cNvPicPr>
            <a:picLocks noGrp="1" noChangeAspect="1"/>
          </p:cNvPicPr>
          <p:nvPr isPhoto="1"/>
        </p:nvPicPr>
        <p:blipFill>
          <a:blip r:embed="rId2" cstate="print">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CuadroTexto 4">
            <a:extLst>
              <a:ext uri="{FF2B5EF4-FFF2-40B4-BE49-F238E27FC236}">
                <a16:creationId xmlns:a16="http://schemas.microsoft.com/office/drawing/2014/main" id="{C08B84B9-E2B0-1148-DC50-5801C944DA9C}"/>
              </a:ext>
            </a:extLst>
          </p:cNvPr>
          <p:cNvSpPr txBox="1"/>
          <p:nvPr/>
        </p:nvSpPr>
        <p:spPr>
          <a:xfrm>
            <a:off x="2222700" y="2365275"/>
            <a:ext cx="8201461" cy="1200329"/>
          </a:xfrm>
          <a:prstGeom prst="rect">
            <a:avLst/>
          </a:prstGeom>
          <a:noFill/>
        </p:spPr>
        <p:txBody>
          <a:bodyPr wrap="square" rtlCol="0">
            <a:spAutoFit/>
          </a:bodyPr>
          <a:lstStyle/>
          <a:p>
            <a:r>
              <a:rPr lang="es-ES" sz="7200" b="1" dirty="0">
                <a:solidFill>
                  <a:srgbClr val="FFC000"/>
                </a:solidFill>
                <a:latin typeface="Bahnschrift SemiCondensed" panose="020B0502040204020203" pitchFamily="34" charset="0"/>
              </a:rPr>
              <a:t>SIGUE INTENTANDO </a:t>
            </a:r>
            <a:r>
              <a:rPr lang="es-ES" sz="7200" b="1" dirty="0">
                <a:solidFill>
                  <a:srgbClr val="FFC000"/>
                </a:solidFill>
                <a:latin typeface="Bahnschrift SemiCondensed" panose="020B0502040204020203" pitchFamily="34" charset="0"/>
                <a:sym typeface="Wingdings" pitchFamily="2" charset="2"/>
              </a:rPr>
              <a:t></a:t>
            </a:r>
            <a:endParaRPr lang="es-ES" sz="7200" b="1" dirty="0">
              <a:solidFill>
                <a:srgbClr val="FFC000"/>
              </a:solidFill>
              <a:latin typeface="Bahnschrift SemiCondensed" panose="020B0502040204020203" pitchFamily="34" charset="0"/>
            </a:endParaRPr>
          </a:p>
        </p:txBody>
      </p:sp>
      <p:sp>
        <p:nvSpPr>
          <p:cNvPr id="11" name="10 Rectángulo redondeado">
            <a:hlinkClick r:id="" action="ppaction://hlinkshowjump?jump=previousslide"/>
          </p:cNvPr>
          <p:cNvSpPr/>
          <p:nvPr/>
        </p:nvSpPr>
        <p:spPr>
          <a:xfrm>
            <a:off x="8890782" y="5992837"/>
            <a:ext cx="3123028" cy="647113"/>
          </a:xfrm>
          <a:prstGeom prst="roundRect">
            <a:avLst/>
          </a:prstGeom>
          <a:ln w="38100">
            <a:solidFill>
              <a:srgbClr val="FFFF00"/>
            </a:solidFill>
          </a:ln>
          <a:scene3d>
            <a:camera prst="orthographicFront"/>
            <a:lightRig rig="threePt" dir="t"/>
          </a:scene3d>
          <a:sp3d>
            <a:bevelT w="139700" prst="cross"/>
          </a:sp3d>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s-ES" sz="2400" b="1" dirty="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rPr>
              <a:t>Intentar de nuevo</a:t>
            </a:r>
          </a:p>
        </p:txBody>
      </p:sp>
    </p:spTree>
    <p:extLst>
      <p:ext uri="{BB962C8B-B14F-4D97-AF65-F5344CB8AC3E}">
        <p14:creationId xmlns:p14="http://schemas.microsoft.com/office/powerpoint/2010/main" val="237233346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4">
            <a:extLst>
              <a:ext uri="{FF2B5EF4-FFF2-40B4-BE49-F238E27FC236}">
                <a16:creationId xmlns:a16="http://schemas.microsoft.com/office/drawing/2014/main" id="{2D8FDD8E-CD0E-8DAD-43A3-9A5B7F55511E}"/>
              </a:ext>
            </a:extLst>
          </p:cNvPr>
          <p:cNvPicPr>
            <a:picLocks noGrp="1" noChangeAspect="1"/>
          </p:cNvPicPr>
          <p:nvPr isPhoto="1"/>
        </p:nvPicPr>
        <p:blipFill>
          <a:blip r:embed="rId2" cstate="print">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CuadroTexto 4">
            <a:extLst>
              <a:ext uri="{FF2B5EF4-FFF2-40B4-BE49-F238E27FC236}">
                <a16:creationId xmlns:a16="http://schemas.microsoft.com/office/drawing/2014/main" id="{C08B84B9-E2B0-1148-DC50-5801C944DA9C}"/>
              </a:ext>
            </a:extLst>
          </p:cNvPr>
          <p:cNvSpPr txBox="1"/>
          <p:nvPr/>
        </p:nvSpPr>
        <p:spPr>
          <a:xfrm>
            <a:off x="2546256" y="2421546"/>
            <a:ext cx="6991639" cy="1569660"/>
          </a:xfrm>
          <a:prstGeom prst="rect">
            <a:avLst/>
          </a:prstGeom>
          <a:noFill/>
        </p:spPr>
        <p:txBody>
          <a:bodyPr wrap="square" rtlCol="0">
            <a:spAutoFit/>
          </a:bodyPr>
          <a:lstStyle/>
          <a:p>
            <a:r>
              <a:rPr lang="es-ES" sz="9600" b="1" dirty="0">
                <a:solidFill>
                  <a:srgbClr val="FFC000"/>
                </a:solidFill>
                <a:latin typeface="Bahnschrift SemiCondensed" panose="020B0502040204020203" pitchFamily="34" charset="0"/>
              </a:rPr>
              <a:t>EXCELENTE </a:t>
            </a:r>
            <a:r>
              <a:rPr lang="es-ES" sz="9600" b="1" dirty="0">
                <a:solidFill>
                  <a:srgbClr val="FFC000"/>
                </a:solidFill>
                <a:latin typeface="Bahnschrift SemiCondensed" panose="020B0502040204020203" pitchFamily="34" charset="0"/>
                <a:sym typeface="Wingdings" pitchFamily="2" charset="2"/>
              </a:rPr>
              <a:t></a:t>
            </a:r>
            <a:endParaRPr lang="es-ES" sz="9600" b="1" dirty="0">
              <a:solidFill>
                <a:srgbClr val="FFC000"/>
              </a:solidFill>
              <a:latin typeface="Bahnschrift SemiCondensed" panose="020B0502040204020203" pitchFamily="34" charset="0"/>
            </a:endParaRPr>
          </a:p>
        </p:txBody>
      </p:sp>
      <p:sp>
        <p:nvSpPr>
          <p:cNvPr id="11" name="10 Rectángulo redondeado">
            <a:hlinkClick r:id="rId3" action="ppaction://hlinksldjump"/>
          </p:cNvPr>
          <p:cNvSpPr/>
          <p:nvPr/>
        </p:nvSpPr>
        <p:spPr>
          <a:xfrm>
            <a:off x="8890782" y="5992837"/>
            <a:ext cx="3123028" cy="647113"/>
          </a:xfrm>
          <a:prstGeom prst="roundRect">
            <a:avLst/>
          </a:prstGeom>
          <a:ln w="38100">
            <a:solidFill>
              <a:srgbClr val="FFFF00"/>
            </a:solidFill>
          </a:ln>
          <a:scene3d>
            <a:camera prst="orthographicFront"/>
            <a:lightRig rig="threePt" dir="t"/>
          </a:scene3d>
          <a:sp3d>
            <a:bevelT w="139700" prst="cross"/>
          </a:sp3d>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s-ES" sz="2400" b="1" dirty="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rPr>
              <a:t>Elegir otra pregunta</a:t>
            </a:r>
          </a:p>
        </p:txBody>
      </p:sp>
    </p:spTree>
    <p:extLst>
      <p:ext uri="{BB962C8B-B14F-4D97-AF65-F5344CB8AC3E}">
        <p14:creationId xmlns:p14="http://schemas.microsoft.com/office/powerpoint/2010/main" val="237233346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4">
            <a:extLst>
              <a:ext uri="{FF2B5EF4-FFF2-40B4-BE49-F238E27FC236}">
                <a16:creationId xmlns:a16="http://schemas.microsoft.com/office/drawing/2014/main" id="{2D8FDD8E-CD0E-8DAD-43A3-9A5B7F55511E}"/>
              </a:ext>
            </a:extLst>
          </p:cNvPr>
          <p:cNvPicPr>
            <a:picLocks noGrp="1" noChangeAspect="1"/>
          </p:cNvPicPr>
          <p:nvPr isPhoto="1"/>
        </p:nvPicPr>
        <p:blipFill>
          <a:blip r:embed="rId2" cstate="print">
            <a:lum/>
            <a:extLst>
              <a:ext uri="{28A0092B-C50C-407E-A947-70E740481C1C}">
                <a14:useLocalDpi xmlns:a14="http://schemas.microsoft.com/office/drawing/2010/main" val="0"/>
              </a:ext>
            </a:extLst>
          </a:blip>
          <a:stretch>
            <a:fillRect/>
          </a:stretch>
        </p:blipFill>
        <p:spPr>
          <a:xfrm>
            <a:off x="0" y="-77376"/>
            <a:ext cx="12192000" cy="6858000"/>
          </a:xfrm>
          <a:prstGeom prst="rect">
            <a:avLst/>
          </a:prstGeom>
        </p:spPr>
      </p:pic>
      <p:sp>
        <p:nvSpPr>
          <p:cNvPr id="4" name="CuadroTexto 4">
            <a:extLst>
              <a:ext uri="{FF2B5EF4-FFF2-40B4-BE49-F238E27FC236}">
                <a16:creationId xmlns:a16="http://schemas.microsoft.com/office/drawing/2014/main" id="{C08B84B9-E2B0-1148-DC50-5801C944DA9C}"/>
              </a:ext>
            </a:extLst>
          </p:cNvPr>
          <p:cNvSpPr txBox="1"/>
          <p:nvPr/>
        </p:nvSpPr>
        <p:spPr>
          <a:xfrm>
            <a:off x="182884" y="817826"/>
            <a:ext cx="11676185" cy="1200329"/>
          </a:xfrm>
          <a:prstGeom prst="rect">
            <a:avLst/>
          </a:prstGeom>
          <a:noFill/>
        </p:spPr>
        <p:txBody>
          <a:bodyPr wrap="square" rtlCol="0">
            <a:spAutoFit/>
          </a:bodyPr>
          <a:lstStyle/>
          <a:p>
            <a:r>
              <a:rPr lang="es-ES" sz="3600" b="1" dirty="0">
                <a:solidFill>
                  <a:srgbClr val="FFC000"/>
                </a:solidFill>
                <a:latin typeface="Bahnschrift SemiCondensed" panose="020B0502040204020203" pitchFamily="34" charset="0"/>
              </a:rPr>
              <a:t>4.</a:t>
            </a:r>
            <a:r>
              <a:rPr lang="es-ES" sz="3600" b="1" dirty="0">
                <a:latin typeface="Bahnschrift SemiBold Condensed" pitchFamily="34" charset="0"/>
              </a:rPr>
              <a:t> </a:t>
            </a:r>
            <a:r>
              <a:rPr lang="es-ES" sz="3600" b="1" dirty="0">
                <a:solidFill>
                  <a:schemeClr val="accent4"/>
                </a:solidFill>
                <a:latin typeface="Bahnschrift SemiBold Condensed" pitchFamily="34" charset="0"/>
              </a:rPr>
              <a:t>El aspecto central en el contexto de la angustia de Jacob, no será la perfección del pueblo de Dios. </a:t>
            </a:r>
            <a:endParaRPr lang="es-ES" sz="3600" b="1" dirty="0">
              <a:solidFill>
                <a:schemeClr val="accent4"/>
              </a:solidFill>
              <a:latin typeface="Bahnschrift SemiCondensed" panose="020B0502040204020203" pitchFamily="34" charset="0"/>
            </a:endParaRPr>
          </a:p>
        </p:txBody>
      </p:sp>
      <p:sp>
        <p:nvSpPr>
          <p:cNvPr id="11" name="10 Rectángulo redondeado">
            <a:hlinkClick r:id="" action="ppaction://hlinkshowjump?jump=nextslide"/>
          </p:cNvPr>
          <p:cNvSpPr/>
          <p:nvPr/>
        </p:nvSpPr>
        <p:spPr>
          <a:xfrm>
            <a:off x="464234" y="2785401"/>
            <a:ext cx="4881489" cy="717453"/>
          </a:xfrm>
          <a:prstGeom prst="roundRect">
            <a:avLst/>
          </a:prstGeom>
          <a:ln w="38100">
            <a:solidFill>
              <a:srgbClr val="FFFF00"/>
            </a:solidFill>
          </a:ln>
          <a:scene3d>
            <a:camera prst="orthographicFront"/>
            <a:lightRig rig="threePt" dir="t"/>
          </a:scene3d>
          <a:sp3d>
            <a:bevelT w="139700" prst="cross"/>
          </a:sp3d>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s-ES" sz="4400" b="1" dirty="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rPr>
              <a:t>Falso</a:t>
            </a:r>
          </a:p>
        </p:txBody>
      </p:sp>
      <p:sp>
        <p:nvSpPr>
          <p:cNvPr id="15" name="14 Rectángulo redondeado">
            <a:hlinkClick r:id="rId3" action="ppaction://hlinksldjump"/>
          </p:cNvPr>
          <p:cNvSpPr/>
          <p:nvPr/>
        </p:nvSpPr>
        <p:spPr>
          <a:xfrm>
            <a:off x="6384384" y="2754960"/>
            <a:ext cx="4881489" cy="717453"/>
          </a:xfrm>
          <a:prstGeom prst="roundRect">
            <a:avLst/>
          </a:prstGeom>
          <a:ln w="38100">
            <a:solidFill>
              <a:srgbClr val="FFFF00"/>
            </a:solidFill>
          </a:ln>
          <a:scene3d>
            <a:camera prst="orthographicFront"/>
            <a:lightRig rig="threePt" dir="t"/>
          </a:scene3d>
          <a:sp3d>
            <a:bevelT w="139700" prst="cross"/>
          </a:sp3d>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s-ES" sz="5400" b="1" dirty="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rPr>
              <a:t>Verdadero</a:t>
            </a:r>
          </a:p>
        </p:txBody>
      </p:sp>
    </p:spTree>
    <p:extLst>
      <p:ext uri="{BB962C8B-B14F-4D97-AF65-F5344CB8AC3E}">
        <p14:creationId xmlns:p14="http://schemas.microsoft.com/office/powerpoint/2010/main" val="237233346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4">
            <a:extLst>
              <a:ext uri="{FF2B5EF4-FFF2-40B4-BE49-F238E27FC236}">
                <a16:creationId xmlns:a16="http://schemas.microsoft.com/office/drawing/2014/main" id="{2D8FDD8E-CD0E-8DAD-43A3-9A5B7F55511E}"/>
              </a:ext>
            </a:extLst>
          </p:cNvPr>
          <p:cNvPicPr>
            <a:picLocks noGrp="1" noChangeAspect="1"/>
          </p:cNvPicPr>
          <p:nvPr isPhoto="1"/>
        </p:nvPicPr>
        <p:blipFill>
          <a:blip r:embed="rId2" cstate="print">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CuadroTexto 4">
            <a:extLst>
              <a:ext uri="{FF2B5EF4-FFF2-40B4-BE49-F238E27FC236}">
                <a16:creationId xmlns:a16="http://schemas.microsoft.com/office/drawing/2014/main" id="{C08B84B9-E2B0-1148-DC50-5801C944DA9C}"/>
              </a:ext>
            </a:extLst>
          </p:cNvPr>
          <p:cNvSpPr txBox="1"/>
          <p:nvPr/>
        </p:nvSpPr>
        <p:spPr>
          <a:xfrm>
            <a:off x="2222700" y="2365275"/>
            <a:ext cx="8201461" cy="1200329"/>
          </a:xfrm>
          <a:prstGeom prst="rect">
            <a:avLst/>
          </a:prstGeom>
          <a:noFill/>
        </p:spPr>
        <p:txBody>
          <a:bodyPr wrap="square" rtlCol="0">
            <a:spAutoFit/>
          </a:bodyPr>
          <a:lstStyle/>
          <a:p>
            <a:r>
              <a:rPr lang="es-ES" sz="7200" b="1" dirty="0">
                <a:solidFill>
                  <a:srgbClr val="FFC000"/>
                </a:solidFill>
                <a:latin typeface="Bahnschrift SemiCondensed" panose="020B0502040204020203" pitchFamily="34" charset="0"/>
              </a:rPr>
              <a:t>SIGUE INTENTANDO </a:t>
            </a:r>
            <a:r>
              <a:rPr lang="es-ES" sz="7200" b="1" dirty="0">
                <a:solidFill>
                  <a:srgbClr val="FFC000"/>
                </a:solidFill>
                <a:latin typeface="Bahnschrift SemiCondensed" panose="020B0502040204020203" pitchFamily="34" charset="0"/>
                <a:sym typeface="Wingdings" pitchFamily="2" charset="2"/>
              </a:rPr>
              <a:t></a:t>
            </a:r>
            <a:endParaRPr lang="es-ES" sz="7200" b="1" dirty="0">
              <a:solidFill>
                <a:srgbClr val="FFC000"/>
              </a:solidFill>
              <a:latin typeface="Bahnschrift SemiCondensed" panose="020B0502040204020203" pitchFamily="34" charset="0"/>
            </a:endParaRPr>
          </a:p>
        </p:txBody>
      </p:sp>
      <p:sp>
        <p:nvSpPr>
          <p:cNvPr id="11" name="10 Rectángulo redondeado">
            <a:hlinkClick r:id="" action="ppaction://hlinkshowjump?jump=previousslide"/>
          </p:cNvPr>
          <p:cNvSpPr/>
          <p:nvPr/>
        </p:nvSpPr>
        <p:spPr>
          <a:xfrm>
            <a:off x="8890782" y="5992837"/>
            <a:ext cx="3123028" cy="647113"/>
          </a:xfrm>
          <a:prstGeom prst="roundRect">
            <a:avLst/>
          </a:prstGeom>
          <a:ln w="38100">
            <a:solidFill>
              <a:srgbClr val="FFFF00"/>
            </a:solidFill>
          </a:ln>
          <a:scene3d>
            <a:camera prst="orthographicFront"/>
            <a:lightRig rig="threePt" dir="t"/>
          </a:scene3d>
          <a:sp3d>
            <a:bevelT w="139700" prst="cross"/>
          </a:sp3d>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s-ES" sz="2400" b="1" dirty="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rPr>
              <a:t>Intentar de nuevo</a:t>
            </a:r>
          </a:p>
        </p:txBody>
      </p:sp>
    </p:spTree>
    <p:extLst>
      <p:ext uri="{BB962C8B-B14F-4D97-AF65-F5344CB8AC3E}">
        <p14:creationId xmlns:p14="http://schemas.microsoft.com/office/powerpoint/2010/main" val="237233346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4">
            <a:extLst>
              <a:ext uri="{FF2B5EF4-FFF2-40B4-BE49-F238E27FC236}">
                <a16:creationId xmlns:a16="http://schemas.microsoft.com/office/drawing/2014/main" id="{2D8FDD8E-CD0E-8DAD-43A3-9A5B7F55511E}"/>
              </a:ext>
            </a:extLst>
          </p:cNvPr>
          <p:cNvPicPr>
            <a:picLocks noGrp="1" noChangeAspect="1"/>
          </p:cNvPicPr>
          <p:nvPr isPhoto="1"/>
        </p:nvPicPr>
        <p:blipFill>
          <a:blip r:embed="rId2" cstate="print">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CuadroTexto 4">
            <a:extLst>
              <a:ext uri="{FF2B5EF4-FFF2-40B4-BE49-F238E27FC236}">
                <a16:creationId xmlns:a16="http://schemas.microsoft.com/office/drawing/2014/main" id="{C08B84B9-E2B0-1148-DC50-5801C944DA9C}"/>
              </a:ext>
            </a:extLst>
          </p:cNvPr>
          <p:cNvSpPr txBox="1"/>
          <p:nvPr/>
        </p:nvSpPr>
        <p:spPr>
          <a:xfrm>
            <a:off x="2546256" y="2421546"/>
            <a:ext cx="6991639" cy="1569660"/>
          </a:xfrm>
          <a:prstGeom prst="rect">
            <a:avLst/>
          </a:prstGeom>
          <a:noFill/>
        </p:spPr>
        <p:txBody>
          <a:bodyPr wrap="square" rtlCol="0">
            <a:spAutoFit/>
          </a:bodyPr>
          <a:lstStyle/>
          <a:p>
            <a:r>
              <a:rPr lang="es-ES" sz="9600" b="1" dirty="0">
                <a:solidFill>
                  <a:srgbClr val="FFC000"/>
                </a:solidFill>
                <a:latin typeface="Bahnschrift SemiCondensed" panose="020B0502040204020203" pitchFamily="34" charset="0"/>
              </a:rPr>
              <a:t>EXCELENTE </a:t>
            </a:r>
            <a:r>
              <a:rPr lang="es-ES" sz="9600" b="1" dirty="0">
                <a:solidFill>
                  <a:srgbClr val="FFC000"/>
                </a:solidFill>
                <a:latin typeface="Bahnschrift SemiCondensed" panose="020B0502040204020203" pitchFamily="34" charset="0"/>
                <a:sym typeface="Wingdings" pitchFamily="2" charset="2"/>
              </a:rPr>
              <a:t></a:t>
            </a:r>
            <a:endParaRPr lang="es-ES" sz="9600" b="1" dirty="0">
              <a:solidFill>
                <a:srgbClr val="FFC000"/>
              </a:solidFill>
              <a:latin typeface="Bahnschrift SemiCondensed" panose="020B0502040204020203" pitchFamily="34" charset="0"/>
            </a:endParaRPr>
          </a:p>
        </p:txBody>
      </p:sp>
      <p:sp>
        <p:nvSpPr>
          <p:cNvPr id="11" name="10 Rectángulo redondeado">
            <a:hlinkClick r:id="rId3" action="ppaction://hlinksldjump"/>
          </p:cNvPr>
          <p:cNvSpPr/>
          <p:nvPr/>
        </p:nvSpPr>
        <p:spPr>
          <a:xfrm>
            <a:off x="8890782" y="5992837"/>
            <a:ext cx="3123028" cy="647113"/>
          </a:xfrm>
          <a:prstGeom prst="roundRect">
            <a:avLst/>
          </a:prstGeom>
          <a:ln w="38100">
            <a:solidFill>
              <a:srgbClr val="FFFF00"/>
            </a:solidFill>
          </a:ln>
          <a:scene3d>
            <a:camera prst="orthographicFront"/>
            <a:lightRig rig="threePt" dir="t"/>
          </a:scene3d>
          <a:sp3d>
            <a:bevelT w="139700" prst="cross"/>
          </a:sp3d>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s-ES" sz="2400" b="1" dirty="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rPr>
              <a:t>Elegir otra pregunta</a:t>
            </a:r>
          </a:p>
        </p:txBody>
      </p:sp>
    </p:spTree>
    <p:extLst>
      <p:ext uri="{BB962C8B-B14F-4D97-AF65-F5344CB8AC3E}">
        <p14:creationId xmlns:p14="http://schemas.microsoft.com/office/powerpoint/2010/main" val="23723334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3">
            <a:extLst>
              <a:ext uri="{FF2B5EF4-FFF2-40B4-BE49-F238E27FC236}">
                <a16:creationId xmlns:a16="http://schemas.microsoft.com/office/drawing/2014/main" id="{526AE5B0-38B8-D2D2-F81F-DD8C92274AB5}"/>
              </a:ext>
            </a:extLst>
          </p:cNvPr>
          <p:cNvPicPr>
            <a:picLocks noGrp="1" noChangeAspect="1"/>
          </p:cNvPicPr>
          <p:nvPr isPhoto="1"/>
        </p:nvPicPr>
        <p:blipFill>
          <a:blip r:embed="rId2" cstate="print">
            <a:lum/>
            <a:extLst>
              <a:ext uri="{28A0092B-C50C-407E-A947-70E740481C1C}">
                <a14:useLocalDpi xmlns:a14="http://schemas.microsoft.com/office/drawing/2010/main" val="0"/>
              </a:ext>
            </a:extLst>
          </a:blip>
          <a:stretch>
            <a:fillRect/>
          </a:stretch>
        </p:blipFill>
        <p:spPr>
          <a:xfrm>
            <a:off x="32881" y="0"/>
            <a:ext cx="12192000" cy="6858000"/>
          </a:xfrm>
          <a:prstGeom prst="rect">
            <a:avLst/>
          </a:prstGeom>
        </p:spPr>
      </p:pic>
      <p:sp>
        <p:nvSpPr>
          <p:cNvPr id="5" name="CuadroTexto 4">
            <a:extLst>
              <a:ext uri="{FF2B5EF4-FFF2-40B4-BE49-F238E27FC236}">
                <a16:creationId xmlns:a16="http://schemas.microsoft.com/office/drawing/2014/main" id="{C08B84B9-E2B0-1148-DC50-5801C944DA9C}"/>
              </a:ext>
            </a:extLst>
          </p:cNvPr>
          <p:cNvSpPr txBox="1"/>
          <p:nvPr/>
        </p:nvSpPr>
        <p:spPr>
          <a:xfrm>
            <a:off x="0" y="1515502"/>
            <a:ext cx="12159119" cy="4339650"/>
          </a:xfrm>
          <a:prstGeom prst="rect">
            <a:avLst/>
          </a:prstGeom>
          <a:noFill/>
        </p:spPr>
        <p:txBody>
          <a:bodyPr wrap="square" rtlCol="0">
            <a:spAutoFit/>
          </a:bodyPr>
          <a:lstStyle/>
          <a:p>
            <a:pPr algn="ctr"/>
            <a:r>
              <a:rPr lang="es-DO" sz="4000" dirty="0">
                <a:latin typeface="Bahnschrift SemiBold Condensed" pitchFamily="34" charset="0"/>
              </a:rPr>
              <a:t>¿Cómo debemos </a:t>
            </a:r>
            <a:r>
              <a:rPr lang="es-DO" sz="4000" dirty="0">
                <a:solidFill>
                  <a:schemeClr val="accent4">
                    <a:lumMod val="60000"/>
                    <a:lumOff val="40000"/>
                  </a:schemeClr>
                </a:solidFill>
                <a:latin typeface="Bahnschrift SemiBold Condensed" pitchFamily="34" charset="0"/>
              </a:rPr>
              <a:t>entender</a:t>
            </a:r>
            <a:r>
              <a:rPr lang="es-DO" sz="4000" dirty="0">
                <a:latin typeface="Bahnschrift SemiBold Condensed" pitchFamily="34" charset="0"/>
              </a:rPr>
              <a:t> la declaración del apóstol Juan? ¿Está Juan hablando de algún tipo de «pecado» </a:t>
            </a:r>
            <a:r>
              <a:rPr lang="es-DO" sz="4000" dirty="0">
                <a:solidFill>
                  <a:schemeClr val="accent4">
                    <a:lumMod val="60000"/>
                    <a:lumOff val="40000"/>
                  </a:schemeClr>
                </a:solidFill>
                <a:latin typeface="Bahnschrift SemiBold Condensed" pitchFamily="34" charset="0"/>
              </a:rPr>
              <a:t>específico</a:t>
            </a:r>
            <a:r>
              <a:rPr lang="es-DO" sz="4000" dirty="0">
                <a:latin typeface="Bahnschrift SemiBold Condensed" pitchFamily="34" charset="0"/>
              </a:rPr>
              <a:t> aquí o de </a:t>
            </a:r>
            <a:r>
              <a:rPr lang="es-DO" sz="4000" dirty="0">
                <a:solidFill>
                  <a:schemeClr val="accent4">
                    <a:lumMod val="60000"/>
                    <a:lumOff val="40000"/>
                  </a:schemeClr>
                </a:solidFill>
                <a:latin typeface="Bahnschrift SemiBold Condensed" pitchFamily="34" charset="0"/>
              </a:rPr>
              <a:t>todos</a:t>
            </a:r>
            <a:r>
              <a:rPr lang="es-DO" sz="4000" dirty="0">
                <a:latin typeface="Bahnschrift SemiBold Condensed" pitchFamily="34" charset="0"/>
              </a:rPr>
              <a:t> los pecados?</a:t>
            </a:r>
          </a:p>
          <a:p>
            <a:pPr algn="ctr"/>
            <a:endParaRPr lang="es-DO" sz="4000" dirty="0">
              <a:latin typeface="Bahnschrift SemiBold Condensed" pitchFamily="34" charset="0"/>
            </a:endParaRPr>
          </a:p>
          <a:p>
            <a:pPr algn="ctr"/>
            <a:r>
              <a:rPr lang="es-DO" sz="4000" dirty="0">
                <a:latin typeface="Bahnschrift SemiBold Condensed" pitchFamily="34" charset="0"/>
              </a:rPr>
              <a:t> Dennis Priebe sostiene que «Este texto </a:t>
            </a:r>
            <a:r>
              <a:rPr lang="es-DO" sz="4000" dirty="0">
                <a:solidFill>
                  <a:srgbClr val="FF0000"/>
                </a:solidFill>
                <a:latin typeface="Bahnschrift SemiBold Condensed" pitchFamily="34" charset="0"/>
              </a:rPr>
              <a:t>es imposible</a:t>
            </a:r>
            <a:r>
              <a:rPr lang="es-DO" sz="4000" dirty="0">
                <a:latin typeface="Bahnschrift SemiBold Condensed" pitchFamily="34" charset="0"/>
              </a:rPr>
              <a:t>, va más allá de lo creíble, va más allá de nuestra imaginación y nuestros sueños».</a:t>
            </a:r>
          </a:p>
          <a:p>
            <a:r>
              <a:rPr lang="es-DO" sz="3600" dirty="0">
                <a:latin typeface="Bahnschrift SemiBold Condensed" pitchFamily="34" charset="0"/>
              </a:rPr>
              <a:t> </a:t>
            </a:r>
            <a:endParaRPr lang="es-ES" sz="3600" dirty="0">
              <a:latin typeface="Bahnschrift SemiBold Condensed" pitchFamily="34" charset="0"/>
            </a:endParaRPr>
          </a:p>
        </p:txBody>
      </p:sp>
      <p:sp>
        <p:nvSpPr>
          <p:cNvPr id="6" name="CuadroTexto 5">
            <a:extLst>
              <a:ext uri="{FF2B5EF4-FFF2-40B4-BE49-F238E27FC236}">
                <a16:creationId xmlns:a16="http://schemas.microsoft.com/office/drawing/2014/main" id="{5C70F2E8-E134-A8CC-C355-7595D2F857C1}"/>
              </a:ext>
            </a:extLst>
          </p:cNvPr>
          <p:cNvSpPr txBox="1"/>
          <p:nvPr/>
        </p:nvSpPr>
        <p:spPr>
          <a:xfrm>
            <a:off x="272144" y="143322"/>
            <a:ext cx="6270170" cy="369332"/>
          </a:xfrm>
          <a:prstGeom prst="rect">
            <a:avLst/>
          </a:prstGeom>
          <a:noFill/>
        </p:spPr>
        <p:txBody>
          <a:bodyPr wrap="square">
            <a:spAutoFit/>
          </a:bodyPr>
          <a:lstStyle/>
          <a:p>
            <a:r>
              <a:rPr lang="es-DO" sz="1800" b="1" dirty="0">
                <a:effectLst>
                  <a:outerShdw blurRad="38100" dist="38100" dir="2700000" algn="tl">
                    <a:srgbClr val="000000">
                      <a:alpha val="43137"/>
                    </a:srgbClr>
                  </a:outerShdw>
                </a:effectLst>
                <a:latin typeface="Bahnschrift SemiBold Condensed" pitchFamily="34" charset="0"/>
              </a:rPr>
              <a:t>Puede pecar una persona que ha nacido de nuevo?</a:t>
            </a:r>
            <a:endParaRPr lang="es-ES" sz="1800" b="1" dirty="0">
              <a:effectLst>
                <a:outerShdw blurRad="38100" dist="38100" dir="2700000" algn="tl">
                  <a:srgbClr val="000000">
                    <a:alpha val="43137"/>
                  </a:srgbClr>
                </a:outerShdw>
              </a:effectLst>
              <a:latin typeface="Bahnschrift SemiBold Condensed" pitchFamily="34" charset="0"/>
            </a:endParaRPr>
          </a:p>
        </p:txBody>
      </p:sp>
    </p:spTree>
    <p:extLst>
      <p:ext uri="{BB962C8B-B14F-4D97-AF65-F5344CB8AC3E}">
        <p14:creationId xmlns:p14="http://schemas.microsoft.com/office/powerpoint/2010/main" val="48038106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4">
            <a:extLst>
              <a:ext uri="{FF2B5EF4-FFF2-40B4-BE49-F238E27FC236}">
                <a16:creationId xmlns:a16="http://schemas.microsoft.com/office/drawing/2014/main" id="{2D8FDD8E-CD0E-8DAD-43A3-9A5B7F55511E}"/>
              </a:ext>
            </a:extLst>
          </p:cNvPr>
          <p:cNvPicPr>
            <a:picLocks noGrp="1" noChangeAspect="1"/>
          </p:cNvPicPr>
          <p:nvPr isPhoto="1"/>
        </p:nvPicPr>
        <p:blipFill>
          <a:blip r:embed="rId2" cstate="print">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CuadroTexto 4">
            <a:extLst>
              <a:ext uri="{FF2B5EF4-FFF2-40B4-BE49-F238E27FC236}">
                <a16:creationId xmlns:a16="http://schemas.microsoft.com/office/drawing/2014/main" id="{C08B84B9-E2B0-1148-DC50-5801C944DA9C}"/>
              </a:ext>
            </a:extLst>
          </p:cNvPr>
          <p:cNvSpPr txBox="1"/>
          <p:nvPr/>
        </p:nvSpPr>
        <p:spPr>
          <a:xfrm>
            <a:off x="182884" y="972574"/>
            <a:ext cx="11676185" cy="1200329"/>
          </a:xfrm>
          <a:prstGeom prst="rect">
            <a:avLst/>
          </a:prstGeom>
          <a:noFill/>
        </p:spPr>
        <p:txBody>
          <a:bodyPr wrap="square" rtlCol="0">
            <a:spAutoFit/>
          </a:bodyPr>
          <a:lstStyle/>
          <a:p>
            <a:r>
              <a:rPr lang="es-ES" sz="3600" b="1" dirty="0">
                <a:solidFill>
                  <a:srgbClr val="FFC000"/>
                </a:solidFill>
                <a:latin typeface="Bahnschrift SemiCondensed" panose="020B0502040204020203" pitchFamily="34" charset="0"/>
              </a:rPr>
              <a:t>5. Tanto los pecados cometidos voluntariamente como los involuntarios, requieren igualmente de arrepentimiento.</a:t>
            </a:r>
          </a:p>
        </p:txBody>
      </p:sp>
      <p:sp>
        <p:nvSpPr>
          <p:cNvPr id="11" name="10 Rectángulo redondeado">
            <a:hlinkClick r:id="" action="ppaction://hlinkshowjump?jump=nextslide"/>
          </p:cNvPr>
          <p:cNvSpPr/>
          <p:nvPr/>
        </p:nvSpPr>
        <p:spPr>
          <a:xfrm>
            <a:off x="3390314" y="2700995"/>
            <a:ext cx="5528604" cy="1378635"/>
          </a:xfrm>
          <a:prstGeom prst="roundRect">
            <a:avLst/>
          </a:prstGeom>
          <a:ln w="38100">
            <a:solidFill>
              <a:srgbClr val="FFFF00"/>
            </a:solidFill>
          </a:ln>
          <a:scene3d>
            <a:camera prst="orthographicFront"/>
            <a:lightRig rig="threePt" dir="t"/>
          </a:scene3d>
          <a:sp3d>
            <a:bevelT w="139700" prst="cross"/>
          </a:sp3d>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s-ES" sz="4400" b="1" dirty="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rPr>
              <a:t>Falso</a:t>
            </a:r>
          </a:p>
        </p:txBody>
      </p:sp>
      <p:sp>
        <p:nvSpPr>
          <p:cNvPr id="12" name="11 Rectángulo redondeado">
            <a:hlinkClick r:id="rId3" action="ppaction://hlinksldjump"/>
          </p:cNvPr>
          <p:cNvSpPr/>
          <p:nvPr/>
        </p:nvSpPr>
        <p:spPr>
          <a:xfrm>
            <a:off x="3376245" y="4318780"/>
            <a:ext cx="5528604" cy="1378635"/>
          </a:xfrm>
          <a:prstGeom prst="roundRect">
            <a:avLst/>
          </a:prstGeom>
          <a:ln w="38100">
            <a:solidFill>
              <a:srgbClr val="FFFF00"/>
            </a:solidFill>
          </a:ln>
          <a:scene3d>
            <a:camera prst="orthographicFront"/>
            <a:lightRig rig="threePt" dir="t"/>
          </a:scene3d>
          <a:sp3d>
            <a:bevelT w="139700" prst="cross"/>
          </a:sp3d>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s-ES" sz="4400" b="1" dirty="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rPr>
              <a:t>Verdadero</a:t>
            </a:r>
          </a:p>
        </p:txBody>
      </p:sp>
    </p:spTree>
    <p:extLst>
      <p:ext uri="{BB962C8B-B14F-4D97-AF65-F5344CB8AC3E}">
        <p14:creationId xmlns:p14="http://schemas.microsoft.com/office/powerpoint/2010/main" val="237233346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4">
            <a:extLst>
              <a:ext uri="{FF2B5EF4-FFF2-40B4-BE49-F238E27FC236}">
                <a16:creationId xmlns:a16="http://schemas.microsoft.com/office/drawing/2014/main" id="{2D8FDD8E-CD0E-8DAD-43A3-9A5B7F55511E}"/>
              </a:ext>
            </a:extLst>
          </p:cNvPr>
          <p:cNvPicPr>
            <a:picLocks noGrp="1" noChangeAspect="1"/>
          </p:cNvPicPr>
          <p:nvPr isPhoto="1"/>
        </p:nvPicPr>
        <p:blipFill>
          <a:blip r:embed="rId2" cstate="print">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CuadroTexto 4">
            <a:extLst>
              <a:ext uri="{FF2B5EF4-FFF2-40B4-BE49-F238E27FC236}">
                <a16:creationId xmlns:a16="http://schemas.microsoft.com/office/drawing/2014/main" id="{C08B84B9-E2B0-1148-DC50-5801C944DA9C}"/>
              </a:ext>
            </a:extLst>
          </p:cNvPr>
          <p:cNvSpPr txBox="1"/>
          <p:nvPr/>
        </p:nvSpPr>
        <p:spPr>
          <a:xfrm>
            <a:off x="2222700" y="2365275"/>
            <a:ext cx="8201461" cy="1200329"/>
          </a:xfrm>
          <a:prstGeom prst="rect">
            <a:avLst/>
          </a:prstGeom>
          <a:noFill/>
        </p:spPr>
        <p:txBody>
          <a:bodyPr wrap="square" rtlCol="0">
            <a:spAutoFit/>
          </a:bodyPr>
          <a:lstStyle/>
          <a:p>
            <a:r>
              <a:rPr lang="es-ES" sz="7200" b="1" dirty="0">
                <a:solidFill>
                  <a:srgbClr val="FFC000"/>
                </a:solidFill>
                <a:latin typeface="Bahnschrift SemiCondensed" panose="020B0502040204020203" pitchFamily="34" charset="0"/>
              </a:rPr>
              <a:t>SIGUE INTENTANDO </a:t>
            </a:r>
            <a:r>
              <a:rPr lang="es-ES" sz="7200" b="1" dirty="0">
                <a:solidFill>
                  <a:srgbClr val="FFC000"/>
                </a:solidFill>
                <a:latin typeface="Bahnschrift SemiCondensed" panose="020B0502040204020203" pitchFamily="34" charset="0"/>
                <a:sym typeface="Wingdings" pitchFamily="2" charset="2"/>
              </a:rPr>
              <a:t></a:t>
            </a:r>
            <a:endParaRPr lang="es-ES" sz="7200" b="1" dirty="0">
              <a:solidFill>
                <a:srgbClr val="FFC000"/>
              </a:solidFill>
              <a:latin typeface="Bahnschrift SemiCondensed" panose="020B0502040204020203" pitchFamily="34" charset="0"/>
            </a:endParaRPr>
          </a:p>
        </p:txBody>
      </p:sp>
      <p:sp>
        <p:nvSpPr>
          <p:cNvPr id="11" name="10 Rectángulo redondeado">
            <a:hlinkClick r:id="" action="ppaction://hlinkshowjump?jump=previousslide"/>
          </p:cNvPr>
          <p:cNvSpPr/>
          <p:nvPr/>
        </p:nvSpPr>
        <p:spPr>
          <a:xfrm>
            <a:off x="8890782" y="5992837"/>
            <a:ext cx="3123028" cy="647113"/>
          </a:xfrm>
          <a:prstGeom prst="roundRect">
            <a:avLst/>
          </a:prstGeom>
          <a:ln w="38100">
            <a:solidFill>
              <a:srgbClr val="FFFF00"/>
            </a:solidFill>
          </a:ln>
          <a:scene3d>
            <a:camera prst="orthographicFront"/>
            <a:lightRig rig="threePt" dir="t"/>
          </a:scene3d>
          <a:sp3d>
            <a:bevelT w="139700" prst="cross"/>
          </a:sp3d>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s-ES" sz="2400" b="1" dirty="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rPr>
              <a:t>Intentar de nuevo</a:t>
            </a:r>
          </a:p>
        </p:txBody>
      </p:sp>
    </p:spTree>
    <p:extLst>
      <p:ext uri="{BB962C8B-B14F-4D97-AF65-F5344CB8AC3E}">
        <p14:creationId xmlns:p14="http://schemas.microsoft.com/office/powerpoint/2010/main" val="237233346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4">
            <a:extLst>
              <a:ext uri="{FF2B5EF4-FFF2-40B4-BE49-F238E27FC236}">
                <a16:creationId xmlns:a16="http://schemas.microsoft.com/office/drawing/2014/main" id="{2D8FDD8E-CD0E-8DAD-43A3-9A5B7F55511E}"/>
              </a:ext>
            </a:extLst>
          </p:cNvPr>
          <p:cNvPicPr>
            <a:picLocks noGrp="1" noChangeAspect="1"/>
          </p:cNvPicPr>
          <p:nvPr isPhoto="1"/>
        </p:nvPicPr>
        <p:blipFill>
          <a:blip r:embed="rId2" cstate="print">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CuadroTexto 4">
            <a:extLst>
              <a:ext uri="{FF2B5EF4-FFF2-40B4-BE49-F238E27FC236}">
                <a16:creationId xmlns:a16="http://schemas.microsoft.com/office/drawing/2014/main" id="{C08B84B9-E2B0-1148-DC50-5801C944DA9C}"/>
              </a:ext>
            </a:extLst>
          </p:cNvPr>
          <p:cNvSpPr txBox="1"/>
          <p:nvPr/>
        </p:nvSpPr>
        <p:spPr>
          <a:xfrm>
            <a:off x="2546256" y="2421546"/>
            <a:ext cx="6991639" cy="1569660"/>
          </a:xfrm>
          <a:prstGeom prst="rect">
            <a:avLst/>
          </a:prstGeom>
          <a:noFill/>
        </p:spPr>
        <p:txBody>
          <a:bodyPr wrap="square" rtlCol="0">
            <a:spAutoFit/>
          </a:bodyPr>
          <a:lstStyle/>
          <a:p>
            <a:r>
              <a:rPr lang="es-ES" sz="9600" b="1" dirty="0">
                <a:solidFill>
                  <a:srgbClr val="FFC000"/>
                </a:solidFill>
                <a:latin typeface="Bahnschrift SemiCondensed" panose="020B0502040204020203" pitchFamily="34" charset="0"/>
              </a:rPr>
              <a:t>EXCELENTE </a:t>
            </a:r>
            <a:r>
              <a:rPr lang="es-ES" sz="9600" b="1" dirty="0">
                <a:solidFill>
                  <a:srgbClr val="FFC000"/>
                </a:solidFill>
                <a:latin typeface="Bahnschrift SemiCondensed" panose="020B0502040204020203" pitchFamily="34" charset="0"/>
                <a:sym typeface="Wingdings" pitchFamily="2" charset="2"/>
              </a:rPr>
              <a:t></a:t>
            </a:r>
            <a:endParaRPr lang="es-ES" sz="9600" b="1" dirty="0">
              <a:solidFill>
                <a:srgbClr val="FFC000"/>
              </a:solidFill>
              <a:latin typeface="Bahnschrift SemiCondensed" panose="020B0502040204020203" pitchFamily="34" charset="0"/>
            </a:endParaRPr>
          </a:p>
        </p:txBody>
      </p:sp>
      <p:sp>
        <p:nvSpPr>
          <p:cNvPr id="11" name="10 Rectángulo redondeado">
            <a:hlinkClick r:id="rId3" action="ppaction://hlinksldjump"/>
          </p:cNvPr>
          <p:cNvSpPr/>
          <p:nvPr/>
        </p:nvSpPr>
        <p:spPr>
          <a:xfrm>
            <a:off x="8890782" y="5992837"/>
            <a:ext cx="3123028" cy="647113"/>
          </a:xfrm>
          <a:prstGeom prst="roundRect">
            <a:avLst/>
          </a:prstGeom>
          <a:ln w="38100">
            <a:solidFill>
              <a:srgbClr val="FFFF00"/>
            </a:solidFill>
          </a:ln>
          <a:scene3d>
            <a:camera prst="orthographicFront"/>
            <a:lightRig rig="threePt" dir="t"/>
          </a:scene3d>
          <a:sp3d>
            <a:bevelT w="139700" prst="cross"/>
          </a:sp3d>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s-ES" sz="2400" b="1" dirty="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rPr>
              <a:t>Elegir otra pregunta</a:t>
            </a:r>
          </a:p>
        </p:txBody>
      </p:sp>
    </p:spTree>
    <p:extLst>
      <p:ext uri="{BB962C8B-B14F-4D97-AF65-F5344CB8AC3E}">
        <p14:creationId xmlns:p14="http://schemas.microsoft.com/office/powerpoint/2010/main" val="237233346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3">
            <a:extLst>
              <a:ext uri="{FF2B5EF4-FFF2-40B4-BE49-F238E27FC236}">
                <a16:creationId xmlns:a16="http://schemas.microsoft.com/office/drawing/2014/main" id="{526AE5B0-38B8-D2D2-F81F-DD8C92274AB5}"/>
              </a:ext>
            </a:extLst>
          </p:cNvPr>
          <p:cNvPicPr>
            <a:picLocks noGrp="1" noChangeAspect="1"/>
          </p:cNvPicPr>
          <p:nvPr isPhoto="1"/>
        </p:nvPicPr>
        <p:blipFill>
          <a:blip r:embed="rId2" cstate="print">
            <a:lum/>
            <a:extLst>
              <a:ext uri="{28A0092B-C50C-407E-A947-70E740481C1C}">
                <a14:useLocalDpi xmlns:a14="http://schemas.microsoft.com/office/drawing/2010/main" val="0"/>
              </a:ext>
            </a:extLst>
          </a:blip>
          <a:stretch>
            <a:fillRect/>
          </a:stretch>
        </p:blipFill>
        <p:spPr>
          <a:xfrm>
            <a:off x="98474" y="0"/>
            <a:ext cx="12192000" cy="6858000"/>
          </a:xfrm>
          <a:prstGeom prst="rect">
            <a:avLst/>
          </a:prstGeom>
        </p:spPr>
      </p:pic>
      <p:sp>
        <p:nvSpPr>
          <p:cNvPr id="5" name="CuadroTexto 4">
            <a:extLst>
              <a:ext uri="{FF2B5EF4-FFF2-40B4-BE49-F238E27FC236}">
                <a16:creationId xmlns:a16="http://schemas.microsoft.com/office/drawing/2014/main" id="{C08B84B9-E2B0-1148-DC50-5801C944DA9C}"/>
              </a:ext>
            </a:extLst>
          </p:cNvPr>
          <p:cNvSpPr txBox="1"/>
          <p:nvPr/>
        </p:nvSpPr>
        <p:spPr>
          <a:xfrm>
            <a:off x="-1" y="1296132"/>
            <a:ext cx="7301133" cy="1446550"/>
          </a:xfrm>
          <a:prstGeom prst="rect">
            <a:avLst/>
          </a:prstGeom>
          <a:noFill/>
        </p:spPr>
        <p:txBody>
          <a:bodyPr wrap="square" rtlCol="0">
            <a:spAutoFit/>
          </a:bodyPr>
          <a:lstStyle/>
          <a:p>
            <a:r>
              <a:rPr lang="es-ES" sz="8800" b="1" dirty="0">
                <a:latin typeface="Bahnschrift SemiCondensed" panose="020B0502040204020203" pitchFamily="34" charset="0"/>
              </a:rPr>
              <a:t>CONCLUSIÓN</a:t>
            </a:r>
            <a:endParaRPr lang="es-ES" sz="8800" b="1" dirty="0">
              <a:solidFill>
                <a:srgbClr val="FFC000"/>
              </a:solidFill>
              <a:latin typeface="Bahnschrift SemiCondensed" panose="020B0502040204020203" pitchFamily="34" charset="0"/>
            </a:endParaRPr>
          </a:p>
        </p:txBody>
      </p:sp>
      <p:pic>
        <p:nvPicPr>
          <p:cNvPr id="47106" name="Picture 2" descr="El orden de Aarón y el orden de Melquisedec - Conocimientos Generales de la  Biblia"/>
          <p:cNvPicPr>
            <a:picLocks noChangeAspect="1" noChangeArrowheads="1"/>
          </p:cNvPicPr>
          <p:nvPr/>
        </p:nvPicPr>
        <p:blipFill>
          <a:blip r:embed="rId3" cstate="print"/>
          <a:srcRect/>
          <a:stretch>
            <a:fillRect/>
          </a:stretch>
        </p:blipFill>
        <p:spPr bwMode="auto">
          <a:xfrm>
            <a:off x="5283338" y="1547445"/>
            <a:ext cx="6427164" cy="4289061"/>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extLst>
      <p:ext uri="{BB962C8B-B14F-4D97-AF65-F5344CB8AC3E}">
        <p14:creationId xmlns:p14="http://schemas.microsoft.com/office/powerpoint/2010/main" val="2290482967"/>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3">
            <a:extLst>
              <a:ext uri="{FF2B5EF4-FFF2-40B4-BE49-F238E27FC236}">
                <a16:creationId xmlns:a16="http://schemas.microsoft.com/office/drawing/2014/main" id="{526AE5B0-38B8-D2D2-F81F-DD8C92274AB5}"/>
              </a:ext>
            </a:extLst>
          </p:cNvPr>
          <p:cNvPicPr>
            <a:picLocks noGrp="1" noChangeAspect="1"/>
          </p:cNvPicPr>
          <p:nvPr isPhoto="1"/>
        </p:nvPicPr>
        <p:blipFill>
          <a:blip r:embed="rId2" cstate="print">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CuadroTexto 3">
            <a:extLst>
              <a:ext uri="{FF2B5EF4-FFF2-40B4-BE49-F238E27FC236}">
                <a16:creationId xmlns:a16="http://schemas.microsoft.com/office/drawing/2014/main" id="{64135796-1766-D8EE-051A-21064EBE411E}"/>
              </a:ext>
            </a:extLst>
          </p:cNvPr>
          <p:cNvSpPr txBox="1"/>
          <p:nvPr/>
        </p:nvSpPr>
        <p:spPr>
          <a:xfrm>
            <a:off x="-196948" y="56270"/>
            <a:ext cx="4853354" cy="523220"/>
          </a:xfrm>
          <a:prstGeom prst="rect">
            <a:avLst/>
          </a:prstGeom>
          <a:noFill/>
        </p:spPr>
        <p:txBody>
          <a:bodyPr wrap="square" rtlCol="0">
            <a:spAutoFit/>
          </a:bodyPr>
          <a:lstStyle/>
          <a:p>
            <a:pPr algn="ctr"/>
            <a:r>
              <a:rPr lang="es-ES" sz="2800" b="1" dirty="0">
                <a:latin typeface="Bahnschrift SemiCondensed" panose="020B0502040204020203" pitchFamily="34" charset="0"/>
              </a:rPr>
              <a:t>CONCLUSIÓN</a:t>
            </a:r>
          </a:p>
        </p:txBody>
      </p:sp>
      <p:sp>
        <p:nvSpPr>
          <p:cNvPr id="5" name="CuadroTexto 4">
            <a:extLst>
              <a:ext uri="{FF2B5EF4-FFF2-40B4-BE49-F238E27FC236}">
                <a16:creationId xmlns:a16="http://schemas.microsoft.com/office/drawing/2014/main" id="{C08B84B9-E2B0-1148-DC50-5801C944DA9C}"/>
              </a:ext>
            </a:extLst>
          </p:cNvPr>
          <p:cNvSpPr txBox="1"/>
          <p:nvPr/>
        </p:nvSpPr>
        <p:spPr>
          <a:xfrm>
            <a:off x="760491" y="902589"/>
            <a:ext cx="10929485" cy="5632311"/>
          </a:xfrm>
          <a:prstGeom prst="rect">
            <a:avLst/>
          </a:prstGeom>
          <a:noFill/>
        </p:spPr>
        <p:txBody>
          <a:bodyPr wrap="square" rtlCol="0">
            <a:spAutoFit/>
          </a:bodyPr>
          <a:lstStyle/>
          <a:p>
            <a:r>
              <a:rPr lang="es-ES" sz="3600" b="1" dirty="0">
                <a:latin typeface="Bahnschrift SemiBold Condensed" pitchFamily="34" charset="0"/>
              </a:rPr>
              <a:t>Una cosa es clara: el cristiano puede experimentar una vida victoriosa, pero </a:t>
            </a:r>
            <a:r>
              <a:rPr lang="es-ES" sz="3600" b="1" dirty="0">
                <a:solidFill>
                  <a:srgbClr val="FFFF00"/>
                </a:solidFill>
                <a:latin typeface="Bahnschrift SemiBold Condensed" pitchFamily="34" charset="0"/>
              </a:rPr>
              <a:t>eso no niega que también cometerá errores ocasionales </a:t>
            </a:r>
            <a:r>
              <a:rPr lang="es-ES" sz="3600" b="1" dirty="0">
                <a:latin typeface="Bahnschrift SemiBold Condensed" pitchFamily="34" charset="0"/>
              </a:rPr>
              <a:t>ya sea de forma </a:t>
            </a:r>
            <a:r>
              <a:rPr lang="es-ES" sz="3600" b="1" dirty="0">
                <a:solidFill>
                  <a:srgbClr val="FFFF00"/>
                </a:solidFill>
                <a:latin typeface="Bahnschrift SemiBold Condensed" pitchFamily="34" charset="0"/>
              </a:rPr>
              <a:t>involuntaria</a:t>
            </a:r>
            <a:r>
              <a:rPr lang="es-ES" sz="3600" b="1" dirty="0">
                <a:latin typeface="Bahnschrift SemiBold Condensed" pitchFamily="34" charset="0"/>
              </a:rPr>
              <a:t> o por </a:t>
            </a:r>
            <a:r>
              <a:rPr lang="es-ES" sz="3600" b="1" dirty="0">
                <a:solidFill>
                  <a:srgbClr val="FFFF00"/>
                </a:solidFill>
                <a:latin typeface="Bahnschrift SemiBold Condensed" pitchFamily="34" charset="0"/>
              </a:rPr>
              <a:t>ignorancia</a:t>
            </a:r>
            <a:r>
              <a:rPr lang="es-ES" sz="3600" b="1" dirty="0">
                <a:latin typeface="Bahnschrift SemiBold Condensed" pitchFamily="34" charset="0"/>
              </a:rPr>
              <a:t>. Ante esta realidad, el cristiano debe saber que </a:t>
            </a:r>
            <a:r>
              <a:rPr lang="es-ES" sz="3600" b="1" dirty="0">
                <a:solidFill>
                  <a:schemeClr val="accent6"/>
                </a:solidFill>
                <a:latin typeface="Bahnschrift SemiBold Condensed" pitchFamily="34" charset="0"/>
              </a:rPr>
              <a:t>Jesús continúa amándolos a pesar de sus yerros</a:t>
            </a:r>
            <a:r>
              <a:rPr lang="es-ES" sz="3600" b="1" dirty="0">
                <a:latin typeface="Bahnschrift SemiBold Condensed" pitchFamily="34" charset="0"/>
              </a:rPr>
              <a:t>. Incluso, aunque su servicio sea imperfecto, «cuando hacen lo mejor que pueden, clamando a Dios por su ayuda», pueden estar </a:t>
            </a:r>
            <a:r>
              <a:rPr lang="es-ES" sz="3600" b="1" dirty="0">
                <a:solidFill>
                  <a:schemeClr val="accent6"/>
                </a:solidFill>
                <a:latin typeface="Bahnschrift SemiBold Condensed" pitchFamily="34" charset="0"/>
              </a:rPr>
              <a:t>«seguros de que su servicio será aceptado, aunque sea imperfecto»</a:t>
            </a:r>
            <a:r>
              <a:rPr lang="es-ES" sz="3600" b="1" dirty="0">
                <a:latin typeface="Bahnschrift SemiBold Condensed" pitchFamily="34" charset="0"/>
              </a:rPr>
              <a:t>. Aun siendo guiados por Dios, los cristianos tienen «deficiencias inevitables». </a:t>
            </a:r>
          </a:p>
          <a:p>
            <a:endParaRPr lang="es-ES" sz="3600" b="1" dirty="0">
              <a:latin typeface="Bahnschrift SemiBold Condensed" pitchFamily="34" charset="0"/>
            </a:endParaRPr>
          </a:p>
        </p:txBody>
      </p:sp>
    </p:spTree>
    <p:extLst>
      <p:ext uri="{BB962C8B-B14F-4D97-AF65-F5344CB8AC3E}">
        <p14:creationId xmlns:p14="http://schemas.microsoft.com/office/powerpoint/2010/main" val="48038106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6">
            <a:extLst>
              <a:ext uri="{FF2B5EF4-FFF2-40B4-BE49-F238E27FC236}">
                <a16:creationId xmlns:a16="http://schemas.microsoft.com/office/drawing/2014/main" id="{E04BD369-A28C-D8C0-6206-A7B4754C2A31}"/>
              </a:ext>
            </a:extLst>
          </p:cNvPr>
          <p:cNvPicPr>
            <a:picLocks noGrp="1" noChangeAspect="1"/>
          </p:cNvPicPr>
          <p:nvPr isPhoto="1"/>
        </p:nvPicPr>
        <p:blipFill>
          <a:blip r:embed="rId2" cstate="print">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CuadroTexto 3">
            <a:extLst>
              <a:ext uri="{FF2B5EF4-FFF2-40B4-BE49-F238E27FC236}">
                <a16:creationId xmlns:a16="http://schemas.microsoft.com/office/drawing/2014/main" id="{C7DA6392-58FA-2875-347E-661B3E5181A2}"/>
              </a:ext>
            </a:extLst>
          </p:cNvPr>
          <p:cNvSpPr txBox="1"/>
          <p:nvPr/>
        </p:nvSpPr>
        <p:spPr>
          <a:xfrm>
            <a:off x="6288258" y="1265595"/>
            <a:ext cx="5571783" cy="3785652"/>
          </a:xfrm>
          <a:prstGeom prst="rect">
            <a:avLst/>
          </a:prstGeom>
          <a:noFill/>
        </p:spPr>
        <p:txBody>
          <a:bodyPr wrap="square" rtlCol="0">
            <a:spAutoFit/>
          </a:bodyPr>
          <a:lstStyle/>
          <a:p>
            <a:pPr algn="ctr"/>
            <a:r>
              <a:rPr lang="es-ES" sz="4800" b="1" dirty="0">
                <a:solidFill>
                  <a:srgbClr val="FFC000"/>
                </a:solidFill>
                <a:latin typeface="Century Gothic" panose="020B0502020202020204" pitchFamily="34" charset="0"/>
              </a:rPr>
              <a:t>Quieres, por fe en los méritos de Cristo ser perdonado de todo pecado? </a:t>
            </a:r>
            <a:endParaRPr lang="es-DO" sz="4800" b="1" dirty="0">
              <a:solidFill>
                <a:srgbClr val="FFC000"/>
              </a:solidFill>
              <a:latin typeface="Century Gothic" panose="020B0502020202020204" pitchFamily="34" charset="0"/>
            </a:endParaRPr>
          </a:p>
        </p:txBody>
      </p:sp>
    </p:spTree>
    <p:extLst>
      <p:ext uri="{BB962C8B-B14F-4D97-AF65-F5344CB8AC3E}">
        <p14:creationId xmlns:p14="http://schemas.microsoft.com/office/powerpoint/2010/main" val="187154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3">
            <a:extLst>
              <a:ext uri="{FF2B5EF4-FFF2-40B4-BE49-F238E27FC236}">
                <a16:creationId xmlns:a16="http://schemas.microsoft.com/office/drawing/2014/main" id="{526AE5B0-38B8-D2D2-F81F-DD8C92274AB5}"/>
              </a:ext>
            </a:extLst>
          </p:cNvPr>
          <p:cNvPicPr>
            <a:picLocks noGrp="1" noChangeAspect="1"/>
          </p:cNvPicPr>
          <p:nvPr isPhoto="1"/>
        </p:nvPicPr>
        <p:blipFill>
          <a:blip r:embed="rId2" cstate="print">
            <a:lum/>
            <a:extLst>
              <a:ext uri="{28A0092B-C50C-407E-A947-70E740481C1C}">
                <a14:useLocalDpi xmlns:a14="http://schemas.microsoft.com/office/drawing/2010/main" val="0"/>
              </a:ext>
            </a:extLst>
          </a:blip>
          <a:stretch>
            <a:fillRect/>
          </a:stretch>
        </p:blipFill>
        <p:spPr>
          <a:xfrm>
            <a:off x="32881" y="0"/>
            <a:ext cx="12192000" cy="6858000"/>
          </a:xfrm>
          <a:prstGeom prst="rect">
            <a:avLst/>
          </a:prstGeom>
        </p:spPr>
      </p:pic>
      <p:sp>
        <p:nvSpPr>
          <p:cNvPr id="5" name="CuadroTexto 4">
            <a:extLst>
              <a:ext uri="{FF2B5EF4-FFF2-40B4-BE49-F238E27FC236}">
                <a16:creationId xmlns:a16="http://schemas.microsoft.com/office/drawing/2014/main" id="{C08B84B9-E2B0-1148-DC50-5801C944DA9C}"/>
              </a:ext>
            </a:extLst>
          </p:cNvPr>
          <p:cNvSpPr txBox="1"/>
          <p:nvPr/>
        </p:nvSpPr>
        <p:spPr>
          <a:xfrm>
            <a:off x="32881" y="1166842"/>
            <a:ext cx="12159119" cy="4524315"/>
          </a:xfrm>
          <a:prstGeom prst="rect">
            <a:avLst/>
          </a:prstGeom>
          <a:noFill/>
        </p:spPr>
        <p:txBody>
          <a:bodyPr wrap="square" rtlCol="0">
            <a:spAutoFit/>
          </a:bodyPr>
          <a:lstStyle/>
          <a:p>
            <a:pPr algn="ctr"/>
            <a:r>
              <a:rPr lang="es-DO" sz="3600" dirty="0">
                <a:solidFill>
                  <a:schemeClr val="accent4">
                    <a:lumMod val="60000"/>
                    <a:lumOff val="40000"/>
                  </a:schemeClr>
                </a:solidFill>
                <a:latin typeface="Bahnschrift SemiBold Condensed" pitchFamily="34" charset="0"/>
              </a:rPr>
              <a:t>¿Cómo explicamos, a la luz de este pasaje, las siguientes afirmaciones del apóstol en el mismo libro?</a:t>
            </a:r>
          </a:p>
          <a:p>
            <a:pPr algn="ctr"/>
            <a:endParaRPr lang="es-DO" sz="3600" dirty="0">
              <a:latin typeface="Bahnschrift SemiBold Condensed" pitchFamily="34" charset="0"/>
            </a:endParaRPr>
          </a:p>
          <a:p>
            <a:pPr algn="ctr"/>
            <a:r>
              <a:rPr lang="es-DO" sz="3600" dirty="0">
                <a:latin typeface="Bahnschrift SemiBold Condensed" pitchFamily="34" charset="0"/>
              </a:rPr>
              <a:t>«Si decimos que no tenemos pecado, nos engañamos a nosotros mismos, y la verdad no está en nosotros», «Si decimos que no hemos engañamos a nosotros mismos, y la verdad no está en nosotros», «Si decimos que no hemos pecado, le hacemos a él mentiroso, y su palabra no está en nosotros»</a:t>
            </a:r>
          </a:p>
          <a:p>
            <a:pPr algn="ctr"/>
            <a:r>
              <a:rPr lang="es-DO" sz="3600" dirty="0">
                <a:latin typeface="Bahnschrift SemiBold Condensed" pitchFamily="34" charset="0"/>
              </a:rPr>
              <a:t> (1 Jn 1:8, 10). </a:t>
            </a:r>
            <a:endParaRPr lang="es-ES" sz="3600" dirty="0">
              <a:latin typeface="Bahnschrift SemiBold Condensed" pitchFamily="34" charset="0"/>
            </a:endParaRPr>
          </a:p>
        </p:txBody>
      </p:sp>
      <p:sp>
        <p:nvSpPr>
          <p:cNvPr id="6" name="CuadroTexto 5">
            <a:extLst>
              <a:ext uri="{FF2B5EF4-FFF2-40B4-BE49-F238E27FC236}">
                <a16:creationId xmlns:a16="http://schemas.microsoft.com/office/drawing/2014/main" id="{CACF9067-D9F4-F86A-36D2-5D99EF1F8187}"/>
              </a:ext>
            </a:extLst>
          </p:cNvPr>
          <p:cNvSpPr txBox="1"/>
          <p:nvPr/>
        </p:nvSpPr>
        <p:spPr>
          <a:xfrm>
            <a:off x="310244" y="131020"/>
            <a:ext cx="6259284" cy="369332"/>
          </a:xfrm>
          <a:prstGeom prst="rect">
            <a:avLst/>
          </a:prstGeom>
          <a:noFill/>
        </p:spPr>
        <p:txBody>
          <a:bodyPr wrap="square">
            <a:spAutoFit/>
          </a:bodyPr>
          <a:lstStyle/>
          <a:p>
            <a:r>
              <a:rPr lang="es-DO" sz="1800" b="1" dirty="0">
                <a:effectLst>
                  <a:outerShdw blurRad="38100" dist="38100" dir="2700000" algn="tl">
                    <a:srgbClr val="000000">
                      <a:alpha val="43137"/>
                    </a:srgbClr>
                  </a:outerShdw>
                </a:effectLst>
                <a:latin typeface="Bahnschrift SemiBold Condensed" pitchFamily="34" charset="0"/>
              </a:rPr>
              <a:t>Puede pecar una persona que ha nacido de nuevo?</a:t>
            </a:r>
            <a:endParaRPr lang="es-ES" sz="1800" b="1" dirty="0">
              <a:effectLst>
                <a:outerShdw blurRad="38100" dist="38100" dir="2700000" algn="tl">
                  <a:srgbClr val="000000">
                    <a:alpha val="43137"/>
                  </a:srgbClr>
                </a:outerShdw>
              </a:effectLst>
              <a:latin typeface="Bahnschrift SemiBold Condensed" pitchFamily="34" charset="0"/>
            </a:endParaRPr>
          </a:p>
        </p:txBody>
      </p:sp>
    </p:spTree>
    <p:extLst>
      <p:ext uri="{BB962C8B-B14F-4D97-AF65-F5344CB8AC3E}">
        <p14:creationId xmlns:p14="http://schemas.microsoft.com/office/powerpoint/2010/main" val="5354148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3">
            <a:extLst>
              <a:ext uri="{FF2B5EF4-FFF2-40B4-BE49-F238E27FC236}">
                <a16:creationId xmlns:a16="http://schemas.microsoft.com/office/drawing/2014/main" id="{526AE5B0-38B8-D2D2-F81F-DD8C92274AB5}"/>
              </a:ext>
            </a:extLst>
          </p:cNvPr>
          <p:cNvPicPr>
            <a:picLocks noGrp="1" noChangeAspect="1"/>
          </p:cNvPicPr>
          <p:nvPr isPhoto="1"/>
        </p:nvPicPr>
        <p:blipFill>
          <a:blip r:embed="rId2" cstate="print">
            <a:lum/>
            <a:extLst>
              <a:ext uri="{28A0092B-C50C-407E-A947-70E740481C1C}">
                <a14:useLocalDpi xmlns:a14="http://schemas.microsoft.com/office/drawing/2010/main" val="0"/>
              </a:ext>
            </a:extLst>
          </a:blip>
          <a:stretch>
            <a:fillRect/>
          </a:stretch>
        </p:blipFill>
        <p:spPr>
          <a:xfrm>
            <a:off x="51694" y="0"/>
            <a:ext cx="12192000" cy="6858000"/>
          </a:xfrm>
          <a:prstGeom prst="rect">
            <a:avLst/>
          </a:prstGeom>
        </p:spPr>
      </p:pic>
      <p:sp>
        <p:nvSpPr>
          <p:cNvPr id="5" name="CuadroTexto 4">
            <a:extLst>
              <a:ext uri="{FF2B5EF4-FFF2-40B4-BE49-F238E27FC236}">
                <a16:creationId xmlns:a16="http://schemas.microsoft.com/office/drawing/2014/main" id="{C08B84B9-E2B0-1148-DC50-5801C944DA9C}"/>
              </a:ext>
            </a:extLst>
          </p:cNvPr>
          <p:cNvSpPr txBox="1"/>
          <p:nvPr/>
        </p:nvSpPr>
        <p:spPr>
          <a:xfrm>
            <a:off x="84575" y="1113145"/>
            <a:ext cx="12159119" cy="5632311"/>
          </a:xfrm>
          <a:prstGeom prst="rect">
            <a:avLst/>
          </a:prstGeom>
          <a:noFill/>
        </p:spPr>
        <p:txBody>
          <a:bodyPr wrap="square" rtlCol="0">
            <a:spAutoFit/>
          </a:bodyPr>
          <a:lstStyle/>
          <a:p>
            <a:pPr algn="ctr"/>
            <a:r>
              <a:rPr lang="es-DO" sz="3600" dirty="0">
                <a:latin typeface="Bahnschrift SemiBold Condensed" pitchFamily="34" charset="0"/>
              </a:rPr>
              <a:t>Es imposible comprender adecuadamente 1 Juan 3:9 sin tomar en cuenta los pasajes que hemos citados en el párrafo anterior. </a:t>
            </a:r>
            <a:r>
              <a:rPr lang="es-DO" sz="3600" dirty="0">
                <a:solidFill>
                  <a:schemeClr val="accent4">
                    <a:lumMod val="60000"/>
                    <a:lumOff val="40000"/>
                  </a:schemeClr>
                </a:solidFill>
                <a:latin typeface="Bahnschrift SemiBold Condensed" pitchFamily="34" charset="0"/>
              </a:rPr>
              <a:t>Todos juntos </a:t>
            </a:r>
            <a:r>
              <a:rPr lang="es-DO" sz="3600" dirty="0">
                <a:latin typeface="Bahnschrift SemiBold Condensed" pitchFamily="34" charset="0"/>
              </a:rPr>
              <a:t>proveen el cuadro completo de lo que el apóstol está diciendo. </a:t>
            </a:r>
          </a:p>
          <a:p>
            <a:pPr algn="ctr"/>
            <a:endParaRPr lang="es-DO" sz="3600" dirty="0">
              <a:latin typeface="Bahnschrift SemiBold Condensed" pitchFamily="34" charset="0"/>
            </a:endParaRPr>
          </a:p>
          <a:p>
            <a:pPr algn="ctr"/>
            <a:r>
              <a:rPr lang="es-DO" sz="3600" dirty="0">
                <a:latin typeface="Bahnschrift SemiBold Condensed" pitchFamily="34" charset="0"/>
              </a:rPr>
              <a:t>A la luz de lo expresado en 1:8 y 10 no debemos afirmar que «no tenemos pecado» o que «no hemos pecado»; a la luz de 2:1, la meta del creyente es vivir sin cometer acciones pecaminosas, pero si incurriéramos en ellas, «Abogado tenemos», a Jesús; y a la luz de 3:9, podemos concluir que el creyente nacido de nuevo no peca en forma </a:t>
            </a:r>
            <a:r>
              <a:rPr lang="es-DO" sz="3600" dirty="0">
                <a:solidFill>
                  <a:schemeClr val="accent4">
                    <a:lumMod val="60000"/>
                    <a:lumOff val="40000"/>
                  </a:schemeClr>
                </a:solidFill>
                <a:latin typeface="Bahnschrift SemiBold Condensed" pitchFamily="34" charset="0"/>
              </a:rPr>
              <a:t>habitual. </a:t>
            </a:r>
          </a:p>
          <a:p>
            <a:pPr algn="ctr"/>
            <a:endParaRPr lang="es-DO" sz="3600" dirty="0">
              <a:latin typeface="Bahnschrift SemiBold Condensed" pitchFamily="34" charset="0"/>
            </a:endParaRPr>
          </a:p>
        </p:txBody>
      </p:sp>
      <p:sp>
        <p:nvSpPr>
          <p:cNvPr id="8" name="CuadroTexto 7">
            <a:extLst>
              <a:ext uri="{FF2B5EF4-FFF2-40B4-BE49-F238E27FC236}">
                <a16:creationId xmlns:a16="http://schemas.microsoft.com/office/drawing/2014/main" id="{0193EEB8-92CD-C991-AE0A-12FDB6E977A0}"/>
              </a:ext>
            </a:extLst>
          </p:cNvPr>
          <p:cNvSpPr txBox="1"/>
          <p:nvPr/>
        </p:nvSpPr>
        <p:spPr>
          <a:xfrm>
            <a:off x="291192" y="112544"/>
            <a:ext cx="6155870" cy="369332"/>
          </a:xfrm>
          <a:prstGeom prst="rect">
            <a:avLst/>
          </a:prstGeom>
          <a:noFill/>
        </p:spPr>
        <p:txBody>
          <a:bodyPr wrap="square">
            <a:spAutoFit/>
          </a:bodyPr>
          <a:lstStyle/>
          <a:p>
            <a:r>
              <a:rPr lang="es-DO" sz="1800" b="1" dirty="0">
                <a:effectLst>
                  <a:outerShdw blurRad="38100" dist="38100" dir="2700000" algn="tl">
                    <a:srgbClr val="000000">
                      <a:alpha val="43137"/>
                    </a:srgbClr>
                  </a:outerShdw>
                </a:effectLst>
                <a:latin typeface="Bahnschrift SemiBold Condensed" pitchFamily="34" charset="0"/>
              </a:rPr>
              <a:t>Puede pecar una persona que ha nacido de nuevo?</a:t>
            </a:r>
            <a:endParaRPr lang="es-ES" sz="1800" b="1" dirty="0">
              <a:effectLst>
                <a:outerShdw blurRad="38100" dist="38100" dir="2700000" algn="tl">
                  <a:srgbClr val="000000">
                    <a:alpha val="43137"/>
                  </a:srgbClr>
                </a:outerShdw>
              </a:effectLst>
              <a:latin typeface="Bahnschrift SemiBold Condensed" pitchFamily="34" charset="0"/>
            </a:endParaRPr>
          </a:p>
        </p:txBody>
      </p:sp>
    </p:spTree>
    <p:extLst>
      <p:ext uri="{BB962C8B-B14F-4D97-AF65-F5344CB8AC3E}">
        <p14:creationId xmlns:p14="http://schemas.microsoft.com/office/powerpoint/2010/main" val="226637095"/>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685</TotalTime>
  <Words>3199</Words>
  <Application>Microsoft Macintosh PowerPoint</Application>
  <PresentationFormat>Panorámica</PresentationFormat>
  <Paragraphs>223</Paragraphs>
  <Slides>75</Slides>
  <Notes>1</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75</vt:i4>
      </vt:variant>
    </vt:vector>
  </HeadingPairs>
  <TitlesOfParts>
    <vt:vector size="83" baseType="lpstr">
      <vt:lpstr>Arial</vt:lpstr>
      <vt:lpstr>Avenir Next LT Pro</vt:lpstr>
      <vt:lpstr>Bahnschrift SemiBold Condensed</vt:lpstr>
      <vt:lpstr>Bahnschrift SemiCondensed</vt:lpstr>
      <vt:lpstr>Calibri</vt:lpstr>
      <vt:lpstr>Calibri Light</vt:lpstr>
      <vt:lpstr>Century Gothic</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Office365</dc:creator>
  <cp:lastModifiedBy>Loida De Jesús</cp:lastModifiedBy>
  <cp:revision>38</cp:revision>
  <dcterms:created xsi:type="dcterms:W3CDTF">2023-08-29T14:36:31Z</dcterms:created>
  <dcterms:modified xsi:type="dcterms:W3CDTF">2023-10-16T01:38:30Z</dcterms:modified>
</cp:coreProperties>
</file>