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2"/>
  </p:notesMasterIdLst>
  <p:sldIdLst>
    <p:sldId id="258" r:id="rId3"/>
    <p:sldId id="264" r:id="rId4"/>
    <p:sldId id="260" r:id="rId5"/>
    <p:sldId id="1288" r:id="rId6"/>
    <p:sldId id="1289" r:id="rId7"/>
    <p:sldId id="1290" r:id="rId8"/>
    <p:sldId id="1291" r:id="rId9"/>
    <p:sldId id="1292" r:id="rId10"/>
    <p:sldId id="743" r:id="rId11"/>
    <p:sldId id="1192" r:id="rId12"/>
    <p:sldId id="1148" r:id="rId13"/>
    <p:sldId id="1293" r:id="rId14"/>
    <p:sldId id="835" r:id="rId15"/>
    <p:sldId id="1294" r:id="rId16"/>
    <p:sldId id="1295" r:id="rId17"/>
    <p:sldId id="1296" r:id="rId18"/>
    <p:sldId id="1149" r:id="rId19"/>
    <p:sldId id="1297" r:id="rId20"/>
    <p:sldId id="1298" r:id="rId21"/>
    <p:sldId id="1150" r:id="rId22"/>
    <p:sldId id="1160" r:id="rId23"/>
    <p:sldId id="1235" r:id="rId24"/>
    <p:sldId id="483" r:id="rId25"/>
    <p:sldId id="1154" r:id="rId26"/>
    <p:sldId id="1299" r:id="rId27"/>
    <p:sldId id="1155" r:id="rId28"/>
    <p:sldId id="1156" r:id="rId29"/>
    <p:sldId id="1196" r:id="rId30"/>
    <p:sldId id="1157" r:id="rId31"/>
    <p:sldId id="1162" r:id="rId32"/>
    <p:sldId id="380" r:id="rId33"/>
    <p:sldId id="972" r:id="rId34"/>
    <p:sldId id="1239" r:id="rId35"/>
    <p:sldId id="1300" r:id="rId36"/>
    <p:sldId id="1301" r:id="rId37"/>
    <p:sldId id="1302" r:id="rId38"/>
    <p:sldId id="1113" r:id="rId39"/>
    <p:sldId id="1166" r:id="rId40"/>
    <p:sldId id="1303" r:id="rId41"/>
    <p:sldId id="1304" r:id="rId42"/>
    <p:sldId id="1305" r:id="rId43"/>
    <p:sldId id="1243" r:id="rId44"/>
    <p:sldId id="1244" r:id="rId45"/>
    <p:sldId id="1306" r:id="rId46"/>
    <p:sldId id="1307" r:id="rId47"/>
    <p:sldId id="1308" r:id="rId48"/>
    <p:sldId id="1309" r:id="rId49"/>
    <p:sldId id="1310" r:id="rId50"/>
    <p:sldId id="1311" r:id="rId51"/>
    <p:sldId id="1120" r:id="rId52"/>
    <p:sldId id="1219" r:id="rId53"/>
    <p:sldId id="1257" r:id="rId54"/>
    <p:sldId id="1250" r:id="rId55"/>
    <p:sldId id="1251" r:id="rId56"/>
    <p:sldId id="1253" r:id="rId57"/>
    <p:sldId id="1256" r:id="rId58"/>
    <p:sldId id="1312" r:id="rId59"/>
    <p:sldId id="1313" r:id="rId60"/>
    <p:sldId id="1314" r:id="rId61"/>
    <p:sldId id="1259" r:id="rId62"/>
    <p:sldId id="1260" r:id="rId63"/>
    <p:sldId id="1315" r:id="rId64"/>
    <p:sldId id="1316" r:id="rId65"/>
    <p:sldId id="1317" r:id="rId66"/>
    <p:sldId id="1318" r:id="rId67"/>
    <p:sldId id="1319" r:id="rId68"/>
    <p:sldId id="1320" r:id="rId69"/>
    <p:sldId id="1321" r:id="rId70"/>
    <p:sldId id="1322" r:id="rId71"/>
    <p:sldId id="1323" r:id="rId72"/>
    <p:sldId id="1324" r:id="rId73"/>
    <p:sldId id="1267" r:id="rId74"/>
    <p:sldId id="1325" r:id="rId75"/>
    <p:sldId id="1326" r:id="rId76"/>
    <p:sldId id="1327" r:id="rId77"/>
    <p:sldId id="1266" r:id="rId78"/>
    <p:sldId id="1328" r:id="rId79"/>
    <p:sldId id="1329" r:id="rId80"/>
    <p:sldId id="1269" r:id="rId81"/>
    <p:sldId id="1330" r:id="rId82"/>
    <p:sldId id="1331" r:id="rId83"/>
    <p:sldId id="1332" r:id="rId84"/>
    <p:sldId id="1270" r:id="rId85"/>
    <p:sldId id="1271" r:id="rId86"/>
    <p:sldId id="1272" r:id="rId87"/>
    <p:sldId id="1273" r:id="rId88"/>
    <p:sldId id="1274" r:id="rId89"/>
    <p:sldId id="1287" r:id="rId90"/>
    <p:sldId id="1277" r:id="rId91"/>
    <p:sldId id="1279" r:id="rId92"/>
    <p:sldId id="1333" r:id="rId93"/>
    <p:sldId id="1280" r:id="rId94"/>
    <p:sldId id="1334" r:id="rId95"/>
    <p:sldId id="1335" r:id="rId96"/>
    <p:sldId id="1336" r:id="rId97"/>
    <p:sldId id="1337" r:id="rId98"/>
    <p:sldId id="1338" r:id="rId99"/>
    <p:sldId id="1339" r:id="rId100"/>
    <p:sldId id="1340" r:id="rId101"/>
    <p:sldId id="1341" r:id="rId102"/>
    <p:sldId id="1342" r:id="rId103"/>
    <p:sldId id="1343" r:id="rId104"/>
    <p:sldId id="1344" r:id="rId105"/>
    <p:sldId id="1345" r:id="rId106"/>
    <p:sldId id="1346" r:id="rId107"/>
    <p:sldId id="1347" r:id="rId108"/>
    <p:sldId id="1348" r:id="rId109"/>
    <p:sldId id="1349" r:id="rId110"/>
    <p:sldId id="1350" r:id="rId111"/>
    <p:sldId id="1351" r:id="rId112"/>
    <p:sldId id="1352" r:id="rId113"/>
    <p:sldId id="1353" r:id="rId114"/>
    <p:sldId id="1354" r:id="rId115"/>
    <p:sldId id="1355" r:id="rId116"/>
    <p:sldId id="1356" r:id="rId117"/>
    <p:sldId id="1357" r:id="rId118"/>
    <p:sldId id="1358" r:id="rId119"/>
    <p:sldId id="1359" r:id="rId120"/>
    <p:sldId id="1360" r:id="rId121"/>
    <p:sldId id="1361" r:id="rId122"/>
    <p:sldId id="1362" r:id="rId123"/>
    <p:sldId id="1363" r:id="rId124"/>
    <p:sldId id="1364" r:id="rId125"/>
    <p:sldId id="1365" r:id="rId126"/>
    <p:sldId id="1366" r:id="rId127"/>
    <p:sldId id="1379" r:id="rId128"/>
    <p:sldId id="1367" r:id="rId129"/>
    <p:sldId id="1368" r:id="rId130"/>
    <p:sldId id="1369" r:id="rId131"/>
    <p:sldId id="1370" r:id="rId132"/>
    <p:sldId id="1371" r:id="rId133"/>
    <p:sldId id="1372" r:id="rId134"/>
    <p:sldId id="1373" r:id="rId135"/>
    <p:sldId id="1374" r:id="rId136"/>
    <p:sldId id="1375" r:id="rId137"/>
    <p:sldId id="1376" r:id="rId138"/>
    <p:sldId id="1377" r:id="rId139"/>
    <p:sldId id="1378" r:id="rId140"/>
    <p:sldId id="296" r:id="rId141"/>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snapToGrid="0">
      <p:cViewPr varScale="1">
        <p:scale>
          <a:sx n="65" d="100"/>
          <a:sy n="65" d="100"/>
        </p:scale>
        <p:origin x="750" y="60"/>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11/1/2022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32621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20832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a:t>
            </a:fld>
            <a:endParaRPr lang="en-US"/>
          </a:p>
        </p:txBody>
      </p:sp>
    </p:spTree>
    <p:extLst>
      <p:ext uri="{BB962C8B-B14F-4D97-AF65-F5344CB8AC3E}">
        <p14:creationId xmlns:p14="http://schemas.microsoft.com/office/powerpoint/2010/main" val="394507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a:t>
            </a:fld>
            <a:endParaRPr lang="en-US"/>
          </a:p>
        </p:txBody>
      </p:sp>
    </p:spTree>
    <p:extLst>
      <p:ext uri="{BB962C8B-B14F-4D97-AF65-F5344CB8AC3E}">
        <p14:creationId xmlns:p14="http://schemas.microsoft.com/office/powerpoint/2010/main" val="108976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a:t>
            </a:fld>
            <a:endParaRPr lang="en-US"/>
          </a:p>
        </p:txBody>
      </p:sp>
    </p:spTree>
    <p:extLst>
      <p:ext uri="{BB962C8B-B14F-4D97-AF65-F5344CB8AC3E}">
        <p14:creationId xmlns:p14="http://schemas.microsoft.com/office/powerpoint/2010/main" val="198787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a:t>
            </a:fld>
            <a:endParaRPr lang="en-US"/>
          </a:p>
        </p:txBody>
      </p:sp>
    </p:spTree>
    <p:extLst>
      <p:ext uri="{BB962C8B-B14F-4D97-AF65-F5344CB8AC3E}">
        <p14:creationId xmlns:p14="http://schemas.microsoft.com/office/powerpoint/2010/main" val="372953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1/11/2022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1/11/2022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1/11/2022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1/11/2022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17</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5" y="3347679"/>
            <a:ext cx="5808561" cy="707886"/>
          </a:xfrm>
          <a:prstGeom prst="rect">
            <a:avLst/>
          </a:prstGeom>
          <a:noFill/>
        </p:spPr>
        <p:txBody>
          <a:bodyPr wrap="square" rtlCol="0">
            <a:spAutoFit/>
          </a:bodyPr>
          <a:lstStyle/>
          <a:p>
            <a:pPr algn="ctr"/>
            <a:r>
              <a:rPr lang="es-DO" sz="4000" dirty="0"/>
              <a:t>LA IMAGEN DE LA BESTIA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Identidad del Dragón</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217714"/>
            <a:ext cx="1149247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000" b="1" dirty="0" smtClean="0">
                <a:solidFill>
                  <a:srgbClr val="002060"/>
                </a:solidFill>
              </a:rPr>
              <a:t>La </a:t>
            </a:r>
            <a:r>
              <a:rPr lang="es-ES" sz="4000" b="1" dirty="0">
                <a:solidFill>
                  <a:srgbClr val="FF0000"/>
                </a:solidFill>
              </a:rPr>
              <a:t>Universidad </a:t>
            </a:r>
            <a:r>
              <a:rPr lang="es-ES" sz="4000" b="1" dirty="0" smtClean="0">
                <a:solidFill>
                  <a:srgbClr val="FF0000"/>
                </a:solidFill>
              </a:rPr>
              <a:t>Andrews</a:t>
            </a:r>
            <a:r>
              <a:rPr lang="es-ES" sz="4000" b="1" dirty="0" smtClean="0">
                <a:solidFill>
                  <a:srgbClr val="002060"/>
                </a:solidFill>
              </a:rPr>
              <a:t> </a:t>
            </a:r>
            <a:r>
              <a:rPr lang="es-ES" sz="4000" b="1" dirty="0">
                <a:solidFill>
                  <a:srgbClr val="002060"/>
                </a:solidFill>
              </a:rPr>
              <a:t>invitó a dos sacerdotes de la Universidad de </a:t>
            </a:r>
            <a:r>
              <a:rPr lang="es-ES" sz="4000" b="1" dirty="0" err="1">
                <a:solidFill>
                  <a:srgbClr val="002060"/>
                </a:solidFill>
              </a:rPr>
              <a:t>Notre</a:t>
            </a:r>
            <a:r>
              <a:rPr lang="es-ES" sz="4000" b="1" dirty="0">
                <a:solidFill>
                  <a:srgbClr val="002060"/>
                </a:solidFill>
              </a:rPr>
              <a:t> Dame para </a:t>
            </a:r>
            <a:r>
              <a:rPr lang="es-ES" sz="4000" b="1" dirty="0" smtClean="0">
                <a:solidFill>
                  <a:srgbClr val="002060"/>
                </a:solidFill>
              </a:rPr>
              <a:t>enseña </a:t>
            </a:r>
            <a:r>
              <a:rPr lang="es-ES" sz="4000" b="1" dirty="0">
                <a:solidFill>
                  <a:srgbClr val="002060"/>
                </a:solidFill>
              </a:rPr>
              <a:t>una clase de evangelismo.</a:t>
            </a:r>
          </a:p>
          <a:p>
            <a:pPr marL="571500" indent="-571500">
              <a:buClr>
                <a:srgbClr val="FF0000"/>
              </a:buClr>
              <a:buFont typeface="Wingdings" panose="05000000000000000000" pitchFamily="2" charset="2"/>
              <a:buChar char="Ø"/>
            </a:pPr>
            <a:r>
              <a:rPr lang="es-ES" sz="4000" b="1" dirty="0" smtClean="0">
                <a:solidFill>
                  <a:srgbClr val="002060"/>
                </a:solidFill>
              </a:rPr>
              <a:t>Dos </a:t>
            </a:r>
            <a:r>
              <a:rPr lang="es-ES" sz="4000" b="1" dirty="0">
                <a:solidFill>
                  <a:srgbClr val="002060"/>
                </a:solidFill>
              </a:rPr>
              <a:t>profesores de la </a:t>
            </a:r>
            <a:r>
              <a:rPr lang="es-ES" sz="4000" b="1" dirty="0">
                <a:solidFill>
                  <a:srgbClr val="FF0000"/>
                </a:solidFill>
              </a:rPr>
              <a:t>Universidad de La Sierra </a:t>
            </a:r>
            <a:r>
              <a:rPr lang="es-ES" sz="4000" b="1" dirty="0">
                <a:solidFill>
                  <a:srgbClr val="002060"/>
                </a:solidFill>
              </a:rPr>
              <a:t>sugirieron que el papado ha cambiado y debemos construir puentes de comprensión entre la iglesia adventista y la católica.</a:t>
            </a:r>
          </a:p>
          <a:p>
            <a:pPr marL="571500" indent="-571500">
              <a:buClr>
                <a:srgbClr val="FF0000"/>
              </a:buClr>
              <a:buFont typeface="Wingdings" panose="05000000000000000000" pitchFamily="2" charset="2"/>
              <a:buChar char="Ø"/>
            </a:pPr>
            <a:r>
              <a:rPr lang="es-ES" sz="4000" b="1" dirty="0" smtClean="0">
                <a:solidFill>
                  <a:srgbClr val="002060"/>
                </a:solidFill>
              </a:rPr>
              <a:t>En </a:t>
            </a:r>
            <a:r>
              <a:rPr lang="es-ES" sz="4000" b="1" dirty="0">
                <a:solidFill>
                  <a:srgbClr val="002060"/>
                </a:solidFill>
              </a:rPr>
              <a:t>muchas iglesias </a:t>
            </a:r>
            <a:r>
              <a:rPr lang="es-ES" sz="4000" b="1" dirty="0" smtClean="0">
                <a:solidFill>
                  <a:srgbClr val="002060"/>
                </a:solidFill>
              </a:rPr>
              <a:t>[adventistas] está </a:t>
            </a:r>
            <a:r>
              <a:rPr lang="es-ES" sz="4000" b="1" dirty="0">
                <a:solidFill>
                  <a:srgbClr val="FF0000"/>
                </a:solidFill>
              </a:rPr>
              <a:t>prohibido hablar </a:t>
            </a:r>
            <a:r>
              <a:rPr lang="es-ES" sz="4000" b="1" dirty="0">
                <a:solidFill>
                  <a:srgbClr val="002060"/>
                </a:solidFill>
              </a:rPr>
              <a:t>de estas cosas por temor a ofender a los protestantes y católicos.</a:t>
            </a:r>
            <a:endParaRPr lang="es-ES" sz="3200" b="1" dirty="0">
              <a:solidFill>
                <a:srgbClr val="FF0000"/>
              </a:solidFill>
            </a:endParaRPr>
          </a:p>
        </p:txBody>
      </p:sp>
    </p:spTree>
    <p:extLst>
      <p:ext uri="{BB962C8B-B14F-4D97-AF65-F5344CB8AC3E}">
        <p14:creationId xmlns:p14="http://schemas.microsoft.com/office/powerpoint/2010/main" val="25408356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Pilato </a:t>
            </a:r>
            <a:r>
              <a:rPr lang="es-ES" sz="9600" dirty="0" smtClean="0">
                <a:solidFill>
                  <a:schemeClr val="bg1"/>
                </a:solidFill>
                <a:latin typeface="Bauhaus 93" panose="04030905020B02020C02" pitchFamily="82" charset="0"/>
              </a:rPr>
              <a:t>Enseña </a:t>
            </a:r>
            <a:r>
              <a:rPr lang="es-ES" sz="9600" dirty="0">
                <a:solidFill>
                  <a:schemeClr val="bg1"/>
                </a:solidFill>
                <a:latin typeface="Bauhaus 93" panose="04030905020B02020C02" pitchFamily="82" charset="0"/>
              </a:rPr>
              <a:t>una Lección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9872859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91503"/>
            <a:ext cx="11492477"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Así como en los días de Pilato </a:t>
            </a:r>
            <a:r>
              <a:rPr lang="es-ES" sz="5400" b="1" dirty="0">
                <a:solidFill>
                  <a:srgbClr val="FF0000"/>
                </a:solidFill>
              </a:rPr>
              <a:t>legisladores inescrupulosos</a:t>
            </a:r>
            <a:r>
              <a:rPr lang="es-ES" sz="5400" b="1" dirty="0">
                <a:solidFill>
                  <a:srgbClr val="002060"/>
                </a:solidFill>
              </a:rPr>
              <a:t>, a fin de ganar el </a:t>
            </a:r>
            <a:r>
              <a:rPr lang="es-ES" sz="5400" b="1" dirty="0">
                <a:solidFill>
                  <a:srgbClr val="FF0000"/>
                </a:solidFill>
              </a:rPr>
              <a:t>apoyo del pueblo </a:t>
            </a:r>
            <a:r>
              <a:rPr lang="es-ES" sz="5400" b="1" dirty="0">
                <a:solidFill>
                  <a:srgbClr val="002060"/>
                </a:solidFill>
              </a:rPr>
              <a:t>y retener su </a:t>
            </a:r>
            <a:r>
              <a:rPr lang="es-ES" sz="5400" b="1" dirty="0">
                <a:solidFill>
                  <a:srgbClr val="FF0000"/>
                </a:solidFill>
              </a:rPr>
              <a:t>influencia política</a:t>
            </a:r>
            <a:r>
              <a:rPr lang="es-ES" sz="5400" b="1" dirty="0">
                <a:solidFill>
                  <a:srgbClr val="002060"/>
                </a:solidFill>
              </a:rPr>
              <a:t>, cederán al </a:t>
            </a:r>
            <a:r>
              <a:rPr lang="es-ES" sz="5400" b="1" dirty="0">
                <a:solidFill>
                  <a:srgbClr val="FF0000"/>
                </a:solidFill>
              </a:rPr>
              <a:t>clamor</a:t>
            </a:r>
            <a:r>
              <a:rPr lang="es-ES" sz="5400" b="1" dirty="0">
                <a:solidFill>
                  <a:srgbClr val="002060"/>
                </a:solidFill>
              </a:rPr>
              <a:t> por una ley dominical nacional y les prohibirán a los fieles la posibilidad de </a:t>
            </a:r>
            <a:r>
              <a:rPr lang="es-ES" sz="5400" b="1" dirty="0">
                <a:solidFill>
                  <a:srgbClr val="FF0000"/>
                </a:solidFill>
              </a:rPr>
              <a:t>comprar y vender </a:t>
            </a:r>
            <a:r>
              <a:rPr lang="es-ES" sz="5400" b="1" dirty="0">
                <a:solidFill>
                  <a:srgbClr val="002060"/>
                </a:solidFill>
              </a:rPr>
              <a:t>y finalmente emitirán un </a:t>
            </a:r>
            <a:r>
              <a:rPr lang="es-ES" sz="5400" b="1" dirty="0">
                <a:solidFill>
                  <a:srgbClr val="FF0000"/>
                </a:solidFill>
              </a:rPr>
              <a:t>decreto de muerte</a:t>
            </a:r>
            <a:r>
              <a:rPr lang="es-ES" sz="5400" b="1" dirty="0">
                <a:solidFill>
                  <a:srgbClr val="002060"/>
                </a:solidFill>
              </a:rPr>
              <a:t>:</a:t>
            </a:r>
            <a:endParaRPr lang="es-ES" sz="4400" b="1" dirty="0">
              <a:solidFill>
                <a:srgbClr val="FF0000"/>
              </a:solidFill>
            </a:endParaRPr>
          </a:p>
        </p:txBody>
      </p:sp>
    </p:spTree>
    <p:extLst>
      <p:ext uri="{BB962C8B-B14F-4D97-AF65-F5344CB8AC3E}">
        <p14:creationId xmlns:p14="http://schemas.microsoft.com/office/powerpoint/2010/main" val="25833770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225689"/>
            <a:ext cx="11389659" cy="5170646"/>
          </a:xfrm>
          <a:prstGeom prst="rect">
            <a:avLst/>
          </a:prstGeom>
          <a:noFill/>
        </p:spPr>
        <p:txBody>
          <a:bodyPr wrap="square" rtlCol="0">
            <a:spAutoFit/>
          </a:bodyPr>
          <a:lstStyle/>
          <a:p>
            <a:r>
              <a:rPr lang="es-ES" sz="6600" b="1" dirty="0">
                <a:solidFill>
                  <a:schemeClr val="bg1"/>
                </a:solidFill>
              </a:rPr>
              <a:t>“A fin de asegurarse la </a:t>
            </a:r>
            <a:r>
              <a:rPr lang="es-ES" sz="6600" b="1" dirty="0">
                <a:solidFill>
                  <a:srgbClr val="FFFF00"/>
                </a:solidFill>
              </a:rPr>
              <a:t>popularidad</a:t>
            </a:r>
            <a:r>
              <a:rPr lang="es-ES" sz="6600" b="1" dirty="0">
                <a:solidFill>
                  <a:schemeClr val="bg1"/>
                </a:solidFill>
              </a:rPr>
              <a:t> y el </a:t>
            </a:r>
            <a:r>
              <a:rPr lang="es-ES" sz="6600" b="1" dirty="0">
                <a:solidFill>
                  <a:srgbClr val="FFFF00"/>
                </a:solidFill>
              </a:rPr>
              <a:t>apoyo</a:t>
            </a:r>
            <a:r>
              <a:rPr lang="es-ES" sz="6600" b="1" dirty="0">
                <a:solidFill>
                  <a:schemeClr val="bg1"/>
                </a:solidFill>
              </a:rPr>
              <a:t> [votos] los legisladores </a:t>
            </a:r>
            <a:r>
              <a:rPr lang="es-ES" sz="6600" b="1" dirty="0">
                <a:solidFill>
                  <a:srgbClr val="FFFF00"/>
                </a:solidFill>
              </a:rPr>
              <a:t>cederán a la exigencia</a:t>
            </a:r>
            <a:r>
              <a:rPr lang="es-ES" sz="6600" b="1" dirty="0">
                <a:solidFill>
                  <a:schemeClr val="bg1"/>
                </a:solidFill>
              </a:rPr>
              <a:t> por una ley dominical</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Testimonies for the Church, </a:t>
            </a:r>
            <a:r>
              <a:rPr lang="en-US" sz="3600" b="1" dirty="0" err="1">
                <a:solidFill>
                  <a:srgbClr val="FF0000"/>
                </a:solidFill>
                <a:latin typeface="Arial Black" panose="020B0A04020102020204" pitchFamily="34" charset="0"/>
              </a:rPr>
              <a:t>tomo</a:t>
            </a:r>
            <a:r>
              <a:rPr lang="en-US" sz="3600" b="1" dirty="0">
                <a:solidFill>
                  <a:srgbClr val="FF0000"/>
                </a:solidFill>
                <a:latin typeface="Arial Black" panose="020B0A04020102020204" pitchFamily="34" charset="0"/>
              </a:rPr>
              <a:t> 4, p. 451</a:t>
            </a:r>
          </a:p>
        </p:txBody>
      </p:sp>
    </p:spTree>
    <p:extLst>
      <p:ext uri="{BB962C8B-B14F-4D97-AF65-F5344CB8AC3E}">
        <p14:creationId xmlns:p14="http://schemas.microsoft.com/office/powerpoint/2010/main" val="13193918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742838"/>
            <a:ext cx="11871677" cy="6247864"/>
          </a:xfrm>
          <a:prstGeom prst="rect">
            <a:avLst/>
          </a:prstGeom>
          <a:noFill/>
        </p:spPr>
        <p:txBody>
          <a:bodyPr wrap="square" rtlCol="0">
            <a:spAutoFit/>
          </a:bodyPr>
          <a:lstStyle/>
          <a:p>
            <a:r>
              <a:rPr lang="es-ES" sz="4000" b="1" dirty="0">
                <a:solidFill>
                  <a:schemeClr val="bg1"/>
                </a:solidFill>
              </a:rPr>
              <a:t>“Los ministros de las varias denominaciones están actuando por </a:t>
            </a:r>
            <a:r>
              <a:rPr lang="es-ES" sz="4000" b="1" dirty="0">
                <a:solidFill>
                  <a:srgbClr val="FFFF00"/>
                </a:solidFill>
              </a:rPr>
              <a:t>subterfugio </a:t>
            </a:r>
            <a:r>
              <a:rPr lang="es-ES" sz="4000" b="1" dirty="0" smtClean="0">
                <a:solidFill>
                  <a:srgbClr val="FFFF00"/>
                </a:solidFill>
              </a:rPr>
              <a:t>[a escondidas], </a:t>
            </a:r>
            <a:r>
              <a:rPr lang="es-ES" sz="4000" b="1" dirty="0">
                <a:solidFill>
                  <a:schemeClr val="bg1"/>
                </a:solidFill>
              </a:rPr>
              <a:t>trazando planes de gran importancia para el pueblo de Dios y el objetivo de esta </a:t>
            </a:r>
            <a:r>
              <a:rPr lang="es-ES" sz="4000" b="1" dirty="0">
                <a:solidFill>
                  <a:srgbClr val="FFFF00"/>
                </a:solidFill>
              </a:rPr>
              <a:t>maniobra secreta </a:t>
            </a:r>
            <a:r>
              <a:rPr lang="es-ES" sz="4000" b="1" dirty="0">
                <a:solidFill>
                  <a:schemeClr val="bg1"/>
                </a:solidFill>
              </a:rPr>
              <a:t>es </a:t>
            </a:r>
            <a:r>
              <a:rPr lang="es-ES" sz="4000" b="1" dirty="0">
                <a:solidFill>
                  <a:srgbClr val="FFFF00"/>
                </a:solidFill>
              </a:rPr>
              <a:t>ganar el apoyo popular </a:t>
            </a:r>
            <a:r>
              <a:rPr lang="es-ES" sz="4000" b="1" dirty="0">
                <a:solidFill>
                  <a:schemeClr val="bg1"/>
                </a:solidFill>
              </a:rPr>
              <a:t>para la imposición del domingo como día sagrado. Si los </a:t>
            </a:r>
            <a:r>
              <a:rPr lang="es-ES" sz="4000" b="1" dirty="0">
                <a:solidFill>
                  <a:srgbClr val="FFFF00"/>
                </a:solidFill>
              </a:rPr>
              <a:t>ministros pueden convencer al pueblo </a:t>
            </a:r>
            <a:r>
              <a:rPr lang="es-ES" sz="4000" b="1" dirty="0">
                <a:solidFill>
                  <a:schemeClr val="bg1"/>
                </a:solidFill>
              </a:rPr>
              <a:t>que favorezcan una ley dominical, entonces están decididos a </a:t>
            </a:r>
            <a:r>
              <a:rPr lang="es-ES" sz="4000" b="1" dirty="0">
                <a:solidFill>
                  <a:srgbClr val="FFFF00"/>
                </a:solidFill>
              </a:rPr>
              <a:t>unir su influencia </a:t>
            </a:r>
            <a:r>
              <a:rPr lang="es-ES" sz="4000" b="1" dirty="0">
                <a:solidFill>
                  <a:schemeClr val="bg1"/>
                </a:solidFill>
              </a:rPr>
              <a:t>para obtener una enmienda religiosa a la Constitución para </a:t>
            </a:r>
            <a:r>
              <a:rPr lang="es-ES" sz="4000" b="1" dirty="0">
                <a:solidFill>
                  <a:srgbClr val="FFFF00"/>
                </a:solidFill>
              </a:rPr>
              <a:t>obligar a la nación</a:t>
            </a:r>
            <a:r>
              <a:rPr lang="es-ES" sz="4000" b="1" dirty="0">
                <a:solidFill>
                  <a:schemeClr val="bg1"/>
                </a:solidFill>
              </a:rPr>
              <a:t> a guardar el domingo</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Review and Herald, </a:t>
            </a:r>
            <a:r>
              <a:rPr lang="en-US" sz="3600" b="1" dirty="0" err="1">
                <a:solidFill>
                  <a:srgbClr val="FF0000"/>
                </a:solidFill>
                <a:latin typeface="Arial Black" panose="020B0A04020102020204" pitchFamily="34" charset="0"/>
              </a:rPr>
              <a:t>diciembre</a:t>
            </a:r>
            <a:r>
              <a:rPr lang="en-US" sz="3600" b="1" dirty="0">
                <a:solidFill>
                  <a:srgbClr val="FF0000"/>
                </a:solidFill>
                <a:latin typeface="Arial Black" panose="020B0A04020102020204" pitchFamily="34" charset="0"/>
              </a:rPr>
              <a:t> 24, 1889</a:t>
            </a:r>
          </a:p>
        </p:txBody>
      </p:sp>
    </p:spTree>
    <p:extLst>
      <p:ext uri="{BB962C8B-B14F-4D97-AF65-F5344CB8AC3E}">
        <p14:creationId xmlns:p14="http://schemas.microsoft.com/office/powerpoint/2010/main" val="30836878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91503"/>
            <a:ext cx="11492477"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Se repetirá la historia del </a:t>
            </a:r>
            <a:r>
              <a:rPr lang="es-ES" sz="4800" b="1" dirty="0">
                <a:solidFill>
                  <a:srgbClr val="FF0000"/>
                </a:solidFill>
              </a:rPr>
              <a:t>juicio y la condena de Jesús</a:t>
            </a:r>
            <a:r>
              <a:rPr lang="es-ES" sz="4800" b="1" dirty="0">
                <a:solidFill>
                  <a:srgbClr val="002060"/>
                </a:solidFill>
              </a:rPr>
              <a:t>. Cuando Pilato ofreció </a:t>
            </a:r>
            <a:r>
              <a:rPr lang="es-ES" sz="4800" b="1" dirty="0">
                <a:solidFill>
                  <a:srgbClr val="FF0000"/>
                </a:solidFill>
              </a:rPr>
              <a:t>soltar a Jesús</a:t>
            </a:r>
            <a:r>
              <a:rPr lang="es-ES" sz="4800" b="1" dirty="0">
                <a:solidFill>
                  <a:srgbClr val="002060"/>
                </a:solidFill>
              </a:rPr>
              <a:t>, el populacho clamó para que soltara más bien a Barrabás. ¿Y quiénes instigaron al pueblo para que le pidieran esto al poder civil? Note la respuesta en </a:t>
            </a:r>
            <a:r>
              <a:rPr lang="es-ES" sz="4800" b="1" dirty="0">
                <a:solidFill>
                  <a:srgbClr val="FF0000"/>
                </a:solidFill>
              </a:rPr>
              <a:t>Marcos 15:11</a:t>
            </a:r>
            <a:r>
              <a:rPr lang="es-ES" sz="4800" b="1" dirty="0">
                <a:solidFill>
                  <a:srgbClr val="002060"/>
                </a:solidFill>
              </a:rPr>
              <a:t>:</a:t>
            </a:r>
          </a:p>
          <a:p>
            <a:pPr>
              <a:buClr>
                <a:srgbClr val="FF0000"/>
              </a:buClr>
            </a:pPr>
            <a:r>
              <a:rPr lang="es-ES" sz="4800" b="1" dirty="0">
                <a:solidFill>
                  <a:srgbClr val="002060"/>
                </a:solidFill>
              </a:rPr>
              <a:t>“</a:t>
            </a:r>
            <a:r>
              <a:rPr lang="es-ES" sz="4800" b="1" i="1" dirty="0">
                <a:solidFill>
                  <a:srgbClr val="002060"/>
                </a:solidFill>
              </a:rPr>
              <a:t>Más los principales sacerdotes </a:t>
            </a:r>
            <a:r>
              <a:rPr lang="es-ES" sz="4800" b="1" i="1" dirty="0">
                <a:solidFill>
                  <a:srgbClr val="FF0000"/>
                </a:solidFill>
              </a:rPr>
              <a:t>incitaron a la multitud</a:t>
            </a:r>
            <a:r>
              <a:rPr lang="es-ES" sz="4800" b="1" i="1" dirty="0">
                <a:solidFill>
                  <a:srgbClr val="002060"/>
                </a:solidFill>
              </a:rPr>
              <a:t> para que les soltase más bien a Barrabás</a:t>
            </a:r>
            <a:r>
              <a:rPr lang="es-ES" sz="4800" b="1" dirty="0">
                <a:solidFill>
                  <a:srgbClr val="002060"/>
                </a:solidFill>
              </a:rPr>
              <a:t>.”</a:t>
            </a:r>
            <a:endParaRPr lang="es-ES" sz="4000" b="1" dirty="0">
              <a:solidFill>
                <a:srgbClr val="FF0000"/>
              </a:solidFill>
            </a:endParaRPr>
          </a:p>
        </p:txBody>
      </p:sp>
    </p:spTree>
    <p:extLst>
      <p:ext uri="{BB962C8B-B14F-4D97-AF65-F5344CB8AC3E}">
        <p14:creationId xmlns:p14="http://schemas.microsoft.com/office/powerpoint/2010/main" val="33461087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24531"/>
            <a:ext cx="114924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FF0000"/>
                </a:solidFill>
              </a:rPr>
              <a:t>Fueron los ministros </a:t>
            </a:r>
            <a:r>
              <a:rPr lang="es-ES" sz="4800" b="1" dirty="0">
                <a:solidFill>
                  <a:srgbClr val="002060"/>
                </a:solidFill>
              </a:rPr>
              <a:t>de aquel tiempo los que </a:t>
            </a:r>
            <a:r>
              <a:rPr lang="es-ES" sz="4800" b="1" dirty="0">
                <a:solidFill>
                  <a:srgbClr val="FF0000"/>
                </a:solidFill>
              </a:rPr>
              <a:t>instigaron</a:t>
            </a:r>
            <a:r>
              <a:rPr lang="es-ES" sz="4800" b="1" dirty="0">
                <a:solidFill>
                  <a:srgbClr val="002060"/>
                </a:solidFill>
              </a:rPr>
              <a:t> a las multitudes a que clamaran a Pilato para que </a:t>
            </a:r>
            <a:r>
              <a:rPr lang="es-ES" sz="4800" b="1" dirty="0">
                <a:solidFill>
                  <a:srgbClr val="FF0000"/>
                </a:solidFill>
              </a:rPr>
              <a:t>crucificara a Jesús</a:t>
            </a:r>
            <a:r>
              <a:rPr lang="es-ES" sz="4800" b="1" dirty="0">
                <a:solidFill>
                  <a:srgbClr val="002060"/>
                </a:solidFill>
              </a:rPr>
              <a:t>. La </a:t>
            </a:r>
            <a:r>
              <a:rPr lang="es-ES" sz="4800" b="1" dirty="0">
                <a:solidFill>
                  <a:srgbClr val="FF0000"/>
                </a:solidFill>
              </a:rPr>
              <a:t>iniciativa</a:t>
            </a:r>
            <a:r>
              <a:rPr lang="es-ES" sz="4800" b="1" dirty="0">
                <a:solidFill>
                  <a:srgbClr val="002060"/>
                </a:solidFill>
              </a:rPr>
              <a:t> vino de los líderes religiosos, </a:t>
            </a:r>
            <a:r>
              <a:rPr lang="es-ES" sz="4800" b="1" dirty="0">
                <a:solidFill>
                  <a:srgbClr val="FF0000"/>
                </a:solidFill>
              </a:rPr>
              <a:t>no del estado ni del populacho</a:t>
            </a:r>
            <a:r>
              <a:rPr lang="es-ES" sz="4800" b="1" dirty="0">
                <a:solidFill>
                  <a:srgbClr val="002060"/>
                </a:solidFill>
              </a:rPr>
              <a:t>. ¿Hemos de esperar algo diferente en el tiempo del fin? Note como el pueblo de Dios repetirá la historia de Jesús:</a:t>
            </a:r>
            <a:endParaRPr lang="es-ES" sz="4000" b="1" dirty="0">
              <a:solidFill>
                <a:srgbClr val="FF0000"/>
              </a:solidFill>
            </a:endParaRPr>
          </a:p>
        </p:txBody>
      </p:sp>
    </p:spTree>
    <p:extLst>
      <p:ext uri="{BB962C8B-B14F-4D97-AF65-F5344CB8AC3E}">
        <p14:creationId xmlns:p14="http://schemas.microsoft.com/office/powerpoint/2010/main" val="12349352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742838"/>
            <a:ext cx="11871677" cy="5509200"/>
          </a:xfrm>
          <a:prstGeom prst="rect">
            <a:avLst/>
          </a:prstGeom>
          <a:noFill/>
        </p:spPr>
        <p:txBody>
          <a:bodyPr wrap="square" rtlCol="0">
            <a:spAutoFit/>
          </a:bodyPr>
          <a:lstStyle/>
          <a:p>
            <a:r>
              <a:rPr lang="es-ES" sz="4400" b="1" dirty="0">
                <a:solidFill>
                  <a:schemeClr val="bg1"/>
                </a:solidFill>
              </a:rPr>
              <a:t>“Los que honran el sábado de la Biblia serán denunciados como enemigos de la ley y el orden, como quebrantadores de las </a:t>
            </a:r>
            <a:r>
              <a:rPr lang="es-ES" sz="4400" b="1" dirty="0">
                <a:solidFill>
                  <a:srgbClr val="FFFF00"/>
                </a:solidFill>
              </a:rPr>
              <a:t>restricciones morales </a:t>
            </a:r>
            <a:r>
              <a:rPr lang="es-ES" sz="4400" b="1" dirty="0">
                <a:solidFill>
                  <a:schemeClr val="bg1"/>
                </a:solidFill>
              </a:rPr>
              <a:t>de la sociedad, y por lo tanto </a:t>
            </a:r>
            <a:r>
              <a:rPr lang="es-ES" sz="4400" b="1" dirty="0">
                <a:solidFill>
                  <a:srgbClr val="FFFF00"/>
                </a:solidFill>
              </a:rPr>
              <a:t>causantes de anarquía y corrupción</a:t>
            </a:r>
            <a:r>
              <a:rPr lang="es-ES" sz="4400" b="1" dirty="0">
                <a:solidFill>
                  <a:schemeClr val="bg1"/>
                </a:solidFill>
              </a:rPr>
              <a:t> que atraen sobre la tierra los altos juicios de Dios. Sus escrúpulos de conciencia serán presentados como obstinación, terquedad y </a:t>
            </a:r>
            <a:r>
              <a:rPr lang="es-ES" sz="4400" b="1" dirty="0">
                <a:solidFill>
                  <a:srgbClr val="FFFF00"/>
                </a:solidFill>
              </a:rPr>
              <a:t>rebeldía contra la autoridad</a:t>
            </a:r>
            <a:r>
              <a:rPr lang="es-ES" sz="4400" b="1" dirty="0">
                <a:solidFill>
                  <a:schemeClr val="bg1"/>
                </a:solidFill>
              </a:rPr>
              <a:t>.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649</a:t>
            </a:r>
          </a:p>
        </p:txBody>
      </p:sp>
    </p:spTree>
    <p:extLst>
      <p:ext uri="{BB962C8B-B14F-4D97-AF65-F5344CB8AC3E}">
        <p14:creationId xmlns:p14="http://schemas.microsoft.com/office/powerpoint/2010/main" val="38225305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0323" y="344631"/>
            <a:ext cx="11871677" cy="6186309"/>
          </a:xfrm>
          <a:prstGeom prst="rect">
            <a:avLst/>
          </a:prstGeom>
          <a:noFill/>
        </p:spPr>
        <p:txBody>
          <a:bodyPr wrap="square" rtlCol="0">
            <a:spAutoFit/>
          </a:bodyPr>
          <a:lstStyle/>
          <a:p>
            <a:r>
              <a:rPr lang="es-ES" sz="4400" b="1" dirty="0" smtClean="0">
                <a:solidFill>
                  <a:schemeClr val="bg1"/>
                </a:solidFill>
              </a:rPr>
              <a:t>Serán </a:t>
            </a:r>
            <a:r>
              <a:rPr lang="es-ES" sz="4400" b="1" dirty="0">
                <a:solidFill>
                  <a:schemeClr val="bg1"/>
                </a:solidFill>
              </a:rPr>
              <a:t>acusados de </a:t>
            </a:r>
            <a:r>
              <a:rPr lang="es-ES" sz="4400" b="1" dirty="0">
                <a:solidFill>
                  <a:srgbClr val="FFFF00"/>
                </a:solidFill>
              </a:rPr>
              <a:t>deslealtad hacia el gobierno</a:t>
            </a:r>
            <a:r>
              <a:rPr lang="es-ES" sz="4400" b="1" dirty="0">
                <a:solidFill>
                  <a:schemeClr val="bg1"/>
                </a:solidFill>
              </a:rPr>
              <a:t>. Los </a:t>
            </a:r>
            <a:r>
              <a:rPr lang="es-ES" sz="4400" b="1" dirty="0">
                <a:solidFill>
                  <a:srgbClr val="FFFF00"/>
                </a:solidFill>
              </a:rPr>
              <a:t>ministros</a:t>
            </a:r>
            <a:r>
              <a:rPr lang="es-ES" sz="4400" b="1" dirty="0">
                <a:solidFill>
                  <a:schemeClr val="bg1"/>
                </a:solidFill>
              </a:rPr>
              <a:t> que niegan la obligación de observar la ley divina predicaran </a:t>
            </a:r>
            <a:r>
              <a:rPr lang="es-ES" sz="4400" b="1" dirty="0">
                <a:solidFill>
                  <a:srgbClr val="FFFF00"/>
                </a:solidFill>
              </a:rPr>
              <a:t>desde el pulpito</a:t>
            </a:r>
            <a:r>
              <a:rPr lang="es-ES" sz="4400" b="1" dirty="0">
                <a:solidFill>
                  <a:schemeClr val="bg1"/>
                </a:solidFill>
              </a:rPr>
              <a:t> que hay que obedecer a las </a:t>
            </a:r>
            <a:r>
              <a:rPr lang="es-ES" sz="4400" b="1" dirty="0" smtClean="0">
                <a:solidFill>
                  <a:schemeClr val="bg1"/>
                </a:solidFill>
              </a:rPr>
              <a:t>autoridades civiles </a:t>
            </a:r>
            <a:r>
              <a:rPr lang="es-ES" sz="4400" b="1" dirty="0">
                <a:solidFill>
                  <a:schemeClr val="bg1"/>
                </a:solidFill>
              </a:rPr>
              <a:t>porque fueron instituidas por Dios. En las </a:t>
            </a:r>
            <a:r>
              <a:rPr lang="es-ES" sz="4400" b="1" dirty="0">
                <a:solidFill>
                  <a:srgbClr val="FFFF00"/>
                </a:solidFill>
              </a:rPr>
              <a:t>asambleas legislativas</a:t>
            </a:r>
            <a:r>
              <a:rPr lang="es-ES" sz="4400" b="1" dirty="0">
                <a:solidFill>
                  <a:schemeClr val="bg1"/>
                </a:solidFill>
              </a:rPr>
              <a:t> y en los </a:t>
            </a:r>
            <a:r>
              <a:rPr lang="es-ES" sz="4400" b="1" dirty="0">
                <a:solidFill>
                  <a:srgbClr val="FFFF00"/>
                </a:solidFill>
              </a:rPr>
              <a:t>tribunales</a:t>
            </a:r>
            <a:r>
              <a:rPr lang="es-ES" sz="4400" b="1" dirty="0">
                <a:solidFill>
                  <a:schemeClr val="bg1"/>
                </a:solidFill>
              </a:rPr>
              <a:t> se </a:t>
            </a:r>
            <a:r>
              <a:rPr lang="es-ES" sz="4400" b="1" dirty="0">
                <a:solidFill>
                  <a:srgbClr val="FFFF00"/>
                </a:solidFill>
              </a:rPr>
              <a:t>calumniará</a:t>
            </a:r>
            <a:r>
              <a:rPr lang="es-ES" sz="4400" b="1" dirty="0">
                <a:solidFill>
                  <a:schemeClr val="bg1"/>
                </a:solidFill>
              </a:rPr>
              <a:t> y condenara a los que guardan los mandamientos. Se </a:t>
            </a:r>
            <a:r>
              <a:rPr lang="es-ES" sz="4400" b="1" dirty="0">
                <a:solidFill>
                  <a:srgbClr val="FFFF00"/>
                </a:solidFill>
              </a:rPr>
              <a:t>falsearán sus palabras</a:t>
            </a:r>
            <a:r>
              <a:rPr lang="es-ES" sz="4400" b="1" dirty="0">
                <a:solidFill>
                  <a:schemeClr val="bg1"/>
                </a:solidFill>
              </a:rPr>
              <a:t>, y se atribuirán a </a:t>
            </a:r>
            <a:r>
              <a:rPr lang="es-ES" sz="4400" b="1" dirty="0">
                <a:solidFill>
                  <a:srgbClr val="FFFF00"/>
                </a:solidFill>
              </a:rPr>
              <a:t>sus móviles</a:t>
            </a:r>
            <a:r>
              <a:rPr lang="es-ES" sz="4400" b="1" dirty="0">
                <a:solidFill>
                  <a:schemeClr val="bg1"/>
                </a:solidFill>
              </a:rPr>
              <a:t> las peores intenciones</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6969124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Lecciones de la Iglesia Primitiva</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07750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24268"/>
            <a:ext cx="1171302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El </a:t>
            </a:r>
            <a:r>
              <a:rPr lang="es-ES" sz="5400" b="1" dirty="0">
                <a:solidFill>
                  <a:srgbClr val="FF0000"/>
                </a:solidFill>
              </a:rPr>
              <a:t>dragón</a:t>
            </a:r>
            <a:r>
              <a:rPr lang="es-ES" sz="5400" b="1" dirty="0">
                <a:solidFill>
                  <a:srgbClr val="002060"/>
                </a:solidFill>
              </a:rPr>
              <a:t> es el </a:t>
            </a:r>
            <a:r>
              <a:rPr lang="es-ES" sz="5400" b="1" dirty="0">
                <a:solidFill>
                  <a:srgbClr val="FF0000"/>
                </a:solidFill>
              </a:rPr>
              <a:t>protagonista central </a:t>
            </a:r>
            <a:r>
              <a:rPr lang="es-ES" sz="5400" b="1" dirty="0">
                <a:solidFill>
                  <a:srgbClr val="002060"/>
                </a:solidFill>
              </a:rPr>
              <a:t>en las profecías de Apocalipsis 12 y 13. Aunque el </a:t>
            </a:r>
            <a:r>
              <a:rPr lang="es-ES" sz="5400" b="1" dirty="0">
                <a:solidFill>
                  <a:srgbClr val="FF0000"/>
                </a:solidFill>
              </a:rPr>
              <a:t>dragón</a:t>
            </a:r>
            <a:r>
              <a:rPr lang="es-ES" sz="5400" b="1" dirty="0">
                <a:solidFill>
                  <a:srgbClr val="002060"/>
                </a:solidFill>
              </a:rPr>
              <a:t> representa primordialmente a </a:t>
            </a:r>
            <a:r>
              <a:rPr lang="es-ES" sz="5400" b="1" dirty="0">
                <a:solidFill>
                  <a:srgbClr val="FF0000"/>
                </a:solidFill>
              </a:rPr>
              <a:t>Satanás</a:t>
            </a:r>
            <a:r>
              <a:rPr lang="es-ES" sz="5400" b="1" dirty="0">
                <a:solidFill>
                  <a:srgbClr val="002060"/>
                </a:solidFill>
              </a:rPr>
              <a:t> (Apocalipsis 12:7-9) también representa al </a:t>
            </a:r>
            <a:r>
              <a:rPr lang="es-ES" sz="5400" b="1" dirty="0">
                <a:solidFill>
                  <a:srgbClr val="FF0000"/>
                </a:solidFill>
              </a:rPr>
              <a:t>imperio romano</a:t>
            </a:r>
            <a:r>
              <a:rPr lang="es-ES" sz="5400" b="1" dirty="0">
                <a:solidFill>
                  <a:srgbClr val="002060"/>
                </a:solidFill>
              </a:rPr>
              <a:t>, (Apocalipsis 12:3 [Daniel 7:23]; Mateo 2:16), el reino que procuró matar al hijo varón. </a:t>
            </a:r>
          </a:p>
        </p:txBody>
      </p:sp>
    </p:spTree>
    <p:extLst>
      <p:ext uri="{BB962C8B-B14F-4D97-AF65-F5344CB8AC3E}">
        <p14:creationId xmlns:p14="http://schemas.microsoft.com/office/powerpoint/2010/main" val="1605580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24531"/>
            <a:ext cx="1149247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smtClean="0">
                <a:solidFill>
                  <a:srgbClr val="002060"/>
                </a:solidFill>
              </a:rPr>
              <a:t>Cuando </a:t>
            </a:r>
            <a:r>
              <a:rPr lang="es-ES" sz="4000" b="1" dirty="0">
                <a:solidFill>
                  <a:srgbClr val="002060"/>
                </a:solidFill>
              </a:rPr>
              <a:t>la iglesia primitiva </a:t>
            </a:r>
            <a:r>
              <a:rPr lang="es-ES" sz="4000" b="1" dirty="0">
                <a:solidFill>
                  <a:srgbClr val="FF0000"/>
                </a:solidFill>
              </a:rPr>
              <a:t>perdió el Espíritu y el poder</a:t>
            </a:r>
            <a:r>
              <a:rPr lang="es-ES" sz="4000" b="1" dirty="0">
                <a:solidFill>
                  <a:srgbClr val="002060"/>
                </a:solidFill>
              </a:rPr>
              <a:t> del verdadero evangelio, la </a:t>
            </a:r>
            <a:r>
              <a:rPr lang="es-ES" sz="4000" b="1" dirty="0">
                <a:solidFill>
                  <a:srgbClr val="FF0000"/>
                </a:solidFill>
              </a:rPr>
              <a:t>fibra moral </a:t>
            </a:r>
            <a:r>
              <a:rPr lang="es-ES" sz="4000" b="1" dirty="0">
                <a:solidFill>
                  <a:srgbClr val="002060"/>
                </a:solidFill>
              </a:rPr>
              <a:t>de la sociedad rápidamente se </a:t>
            </a:r>
            <a:r>
              <a:rPr lang="es-ES" sz="4000" b="1" dirty="0">
                <a:solidFill>
                  <a:srgbClr val="FF0000"/>
                </a:solidFill>
              </a:rPr>
              <a:t>degeneró</a:t>
            </a:r>
            <a:r>
              <a:rPr lang="es-ES" sz="4000" b="1" dirty="0">
                <a:solidFill>
                  <a:srgbClr val="002060"/>
                </a:solidFill>
              </a:rPr>
              <a:t>. Los </a:t>
            </a:r>
            <a:r>
              <a:rPr lang="es-ES" sz="4000" b="1" dirty="0">
                <a:solidFill>
                  <a:srgbClr val="FF0000"/>
                </a:solidFill>
              </a:rPr>
              <a:t>líderes eclesiásticos</a:t>
            </a:r>
            <a:r>
              <a:rPr lang="es-ES" sz="4000" b="1" dirty="0">
                <a:solidFill>
                  <a:srgbClr val="002060"/>
                </a:solidFill>
              </a:rPr>
              <a:t>, viendo que la condición moral del imperio era </a:t>
            </a:r>
            <a:r>
              <a:rPr lang="es-ES" sz="4000" b="1" dirty="0">
                <a:solidFill>
                  <a:srgbClr val="FF0000"/>
                </a:solidFill>
              </a:rPr>
              <a:t>tan deplorable </a:t>
            </a:r>
            <a:r>
              <a:rPr lang="es-ES" sz="4000" b="1" dirty="0">
                <a:solidFill>
                  <a:srgbClr val="002060"/>
                </a:solidFill>
              </a:rPr>
              <a:t>(porque había entrado el mundo a la iglesia), se </a:t>
            </a:r>
            <a:r>
              <a:rPr lang="es-ES" sz="4000" b="1" dirty="0">
                <a:solidFill>
                  <a:srgbClr val="FF0000"/>
                </a:solidFill>
              </a:rPr>
              <a:t>unieron al estado </a:t>
            </a:r>
            <a:r>
              <a:rPr lang="es-ES" sz="4000" b="1" dirty="0">
                <a:solidFill>
                  <a:srgbClr val="002060"/>
                </a:solidFill>
              </a:rPr>
              <a:t>para obligar a la gente a </a:t>
            </a:r>
            <a:r>
              <a:rPr lang="es-ES" sz="4000" b="1" dirty="0">
                <a:solidFill>
                  <a:srgbClr val="FF0000"/>
                </a:solidFill>
              </a:rPr>
              <a:t>portarse bien </a:t>
            </a:r>
            <a:r>
              <a:rPr lang="es-ES" sz="4000" b="1" dirty="0">
                <a:solidFill>
                  <a:srgbClr val="002060"/>
                </a:solidFill>
              </a:rPr>
              <a:t>y el resultado fue que el </a:t>
            </a:r>
            <a:r>
              <a:rPr lang="es-ES" sz="4000" b="1" dirty="0">
                <a:solidFill>
                  <a:srgbClr val="FF0000"/>
                </a:solidFill>
              </a:rPr>
              <a:t>papado usó la espada del poder civil </a:t>
            </a:r>
            <a:r>
              <a:rPr lang="es-ES" sz="4000" b="1" dirty="0">
                <a:solidFill>
                  <a:srgbClr val="002060"/>
                </a:solidFill>
              </a:rPr>
              <a:t>para </a:t>
            </a:r>
            <a:r>
              <a:rPr lang="es-ES" sz="4000" b="1" dirty="0">
                <a:solidFill>
                  <a:srgbClr val="FF0000"/>
                </a:solidFill>
              </a:rPr>
              <a:t>castigar</a:t>
            </a:r>
            <a:r>
              <a:rPr lang="es-ES" sz="4000" b="1" dirty="0">
                <a:solidFill>
                  <a:srgbClr val="002060"/>
                </a:solidFill>
              </a:rPr>
              <a:t> a todos los que no estaban de acuerdo con sus doctrinas y prácticas.</a:t>
            </a:r>
            <a:endParaRPr lang="es-ES" sz="3200" b="1" dirty="0">
              <a:solidFill>
                <a:srgbClr val="FF0000"/>
              </a:solidFill>
            </a:endParaRPr>
          </a:p>
        </p:txBody>
      </p:sp>
    </p:spTree>
    <p:extLst>
      <p:ext uri="{BB962C8B-B14F-4D97-AF65-F5344CB8AC3E}">
        <p14:creationId xmlns:p14="http://schemas.microsoft.com/office/powerpoint/2010/main" val="6343674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24531"/>
            <a:ext cx="114924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profecía de Apocalipsis 13:11 indica que los Estados Unidos hará </a:t>
            </a:r>
            <a:r>
              <a:rPr lang="es-ES" sz="4800" b="1" dirty="0">
                <a:solidFill>
                  <a:srgbClr val="FF0000"/>
                </a:solidFill>
              </a:rPr>
              <a:t>una imagen de esto</a:t>
            </a:r>
            <a:r>
              <a:rPr lang="es-ES" sz="4800" b="1" dirty="0">
                <a:solidFill>
                  <a:srgbClr val="002060"/>
                </a:solidFill>
              </a:rPr>
              <a:t>. El protestantismo ha </a:t>
            </a:r>
            <a:r>
              <a:rPr lang="es-ES" sz="4800" b="1" dirty="0">
                <a:solidFill>
                  <a:srgbClr val="FF0000"/>
                </a:solidFill>
              </a:rPr>
              <a:t>perdido el Espíritu </a:t>
            </a:r>
            <a:r>
              <a:rPr lang="es-ES" sz="4800" b="1" dirty="0">
                <a:solidFill>
                  <a:srgbClr val="002060"/>
                </a:solidFill>
              </a:rPr>
              <a:t>y el </a:t>
            </a:r>
            <a:r>
              <a:rPr lang="es-ES" sz="4800" b="1" dirty="0">
                <a:solidFill>
                  <a:srgbClr val="FF0000"/>
                </a:solidFill>
              </a:rPr>
              <a:t>poder</a:t>
            </a:r>
            <a:r>
              <a:rPr lang="es-ES" sz="4800" b="1" dirty="0">
                <a:solidFill>
                  <a:srgbClr val="002060"/>
                </a:solidFill>
              </a:rPr>
              <a:t> del verdadero evangelio; ha predicado por tanto tiempo que </a:t>
            </a:r>
            <a:r>
              <a:rPr lang="es-ES" sz="4800" b="1" dirty="0">
                <a:solidFill>
                  <a:srgbClr val="FF0000"/>
                </a:solidFill>
              </a:rPr>
              <a:t>no estamos bajo la ley </a:t>
            </a:r>
            <a:r>
              <a:rPr lang="es-ES" sz="4800" b="1" dirty="0">
                <a:solidFill>
                  <a:srgbClr val="002060"/>
                </a:solidFill>
              </a:rPr>
              <a:t>sino bajo la gracia que la gente ha llegado a creer que no es necesario guardar la ley.</a:t>
            </a:r>
            <a:endParaRPr lang="es-ES" sz="4000" b="1" dirty="0">
              <a:solidFill>
                <a:srgbClr val="FF0000"/>
              </a:solidFill>
            </a:endParaRPr>
          </a:p>
        </p:txBody>
      </p:sp>
    </p:spTree>
    <p:extLst>
      <p:ext uri="{BB962C8B-B14F-4D97-AF65-F5344CB8AC3E}">
        <p14:creationId xmlns:p14="http://schemas.microsoft.com/office/powerpoint/2010/main" val="9841925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El Protestantismo Impotente</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380899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24531"/>
            <a:ext cx="1149247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Los protestantes de los Estados Unidos han visto que la </a:t>
            </a:r>
            <a:r>
              <a:rPr lang="es-ES" sz="4000" b="1" dirty="0">
                <a:solidFill>
                  <a:srgbClr val="FF0000"/>
                </a:solidFill>
              </a:rPr>
              <a:t>moralidad ha ido de mal en peor</a:t>
            </a:r>
            <a:r>
              <a:rPr lang="es-ES" sz="4000" b="1" dirty="0">
                <a:solidFill>
                  <a:srgbClr val="002060"/>
                </a:solidFill>
              </a:rPr>
              <a:t>. Se han proliferado el </a:t>
            </a:r>
            <a:r>
              <a:rPr lang="es-ES" sz="4000" b="1" dirty="0">
                <a:solidFill>
                  <a:srgbClr val="FF0000"/>
                </a:solidFill>
              </a:rPr>
              <a:t>aborto</a:t>
            </a:r>
            <a:r>
              <a:rPr lang="es-ES" sz="4000" b="1" dirty="0">
                <a:solidFill>
                  <a:srgbClr val="002060"/>
                </a:solidFill>
              </a:rPr>
              <a:t>, la </a:t>
            </a:r>
            <a:r>
              <a:rPr lang="es-ES" sz="4000" b="1" dirty="0">
                <a:solidFill>
                  <a:srgbClr val="FF0000"/>
                </a:solidFill>
              </a:rPr>
              <a:t>pornografía</a:t>
            </a:r>
            <a:r>
              <a:rPr lang="es-ES" sz="4000" b="1" dirty="0">
                <a:solidFill>
                  <a:srgbClr val="002060"/>
                </a:solidFill>
              </a:rPr>
              <a:t>, el </a:t>
            </a:r>
            <a:r>
              <a:rPr lang="es-ES" sz="4000" b="1" dirty="0">
                <a:solidFill>
                  <a:srgbClr val="FF0000"/>
                </a:solidFill>
              </a:rPr>
              <a:t>divorcio</a:t>
            </a:r>
            <a:r>
              <a:rPr lang="es-ES" sz="4000" b="1" dirty="0">
                <a:solidFill>
                  <a:srgbClr val="002060"/>
                </a:solidFill>
              </a:rPr>
              <a:t>, los </a:t>
            </a:r>
            <a:r>
              <a:rPr lang="es-ES" sz="4000" b="1" dirty="0">
                <a:solidFill>
                  <a:srgbClr val="FF0000"/>
                </a:solidFill>
              </a:rPr>
              <a:t>matrimonios entre homosexuales</a:t>
            </a:r>
            <a:r>
              <a:rPr lang="es-ES" sz="4000" b="1" dirty="0">
                <a:solidFill>
                  <a:srgbClr val="002060"/>
                </a:solidFill>
              </a:rPr>
              <a:t>, etc. Los evangélicos han </a:t>
            </a:r>
            <a:r>
              <a:rPr lang="es-ES" sz="4000" b="1" dirty="0">
                <a:solidFill>
                  <a:srgbClr val="FF0000"/>
                </a:solidFill>
              </a:rPr>
              <a:t>apelado a la espada del poder civil </a:t>
            </a:r>
            <a:r>
              <a:rPr lang="es-ES" sz="4000" b="1" dirty="0">
                <a:solidFill>
                  <a:srgbClr val="002060"/>
                </a:solidFill>
              </a:rPr>
              <a:t>para arreglar lo que </a:t>
            </a:r>
            <a:r>
              <a:rPr lang="es-ES" sz="4000" b="1" dirty="0">
                <a:solidFill>
                  <a:srgbClr val="FF0000"/>
                </a:solidFill>
              </a:rPr>
              <a:t>ellos mismos dañaron </a:t>
            </a:r>
            <a:r>
              <a:rPr lang="es-ES" sz="4000" b="1" dirty="0">
                <a:solidFill>
                  <a:srgbClr val="002060"/>
                </a:solidFill>
              </a:rPr>
              <a:t>con su enseñanza de gracia barata. Le </a:t>
            </a:r>
            <a:r>
              <a:rPr lang="es-ES" sz="4000" b="1" dirty="0">
                <a:solidFill>
                  <a:srgbClr val="FF0000"/>
                </a:solidFill>
              </a:rPr>
              <a:t>echan al gobierno secular la culpa</a:t>
            </a:r>
            <a:r>
              <a:rPr lang="es-ES" sz="4000" b="1" dirty="0">
                <a:solidFill>
                  <a:srgbClr val="002060"/>
                </a:solidFill>
              </a:rPr>
              <a:t> por todos los males de la sociedad cuando ellos tienen la culpa. El fracaso de la sociedad americana es el fracaso de la iglesia, no del estado.</a:t>
            </a:r>
            <a:endParaRPr lang="es-ES" sz="3200" b="1" dirty="0">
              <a:solidFill>
                <a:srgbClr val="FF0000"/>
              </a:solidFill>
            </a:endParaRPr>
          </a:p>
        </p:txBody>
      </p:sp>
    </p:spTree>
    <p:extLst>
      <p:ext uri="{BB962C8B-B14F-4D97-AF65-F5344CB8AC3E}">
        <p14:creationId xmlns:p14="http://schemas.microsoft.com/office/powerpoint/2010/main" val="22275960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7648" y="645501"/>
            <a:ext cx="11713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Los protestantes han llegado a creer que teniendo en </a:t>
            </a:r>
            <a:r>
              <a:rPr lang="es-ES" sz="4000" b="1" dirty="0">
                <a:solidFill>
                  <a:srgbClr val="FF0000"/>
                </a:solidFill>
              </a:rPr>
              <a:t>nuestros billetes</a:t>
            </a:r>
            <a:r>
              <a:rPr lang="es-ES" sz="4000" b="1" dirty="0">
                <a:solidFill>
                  <a:srgbClr val="002060"/>
                </a:solidFill>
              </a:rPr>
              <a:t> el refrán “</a:t>
            </a:r>
            <a:r>
              <a:rPr lang="es-ES" sz="4000" b="1" i="1" dirty="0">
                <a:solidFill>
                  <a:srgbClr val="002060"/>
                </a:solidFill>
              </a:rPr>
              <a:t>En Dios confiamos</a:t>
            </a:r>
            <a:r>
              <a:rPr lang="es-ES" sz="4000" b="1" dirty="0">
                <a:solidFill>
                  <a:srgbClr val="002060"/>
                </a:solidFill>
              </a:rPr>
              <a:t>” y en el </a:t>
            </a:r>
            <a:r>
              <a:rPr lang="es-ES" sz="4000" b="1" dirty="0">
                <a:solidFill>
                  <a:srgbClr val="FF0000"/>
                </a:solidFill>
              </a:rPr>
              <a:t>voto de lealtad </a:t>
            </a:r>
            <a:r>
              <a:rPr lang="es-ES" sz="4000" b="1" dirty="0">
                <a:solidFill>
                  <a:srgbClr val="002060"/>
                </a:solidFill>
              </a:rPr>
              <a:t>a la bandera "</a:t>
            </a:r>
            <a:r>
              <a:rPr lang="es-ES" sz="4000" b="1" i="1" dirty="0">
                <a:solidFill>
                  <a:srgbClr val="002060"/>
                </a:solidFill>
              </a:rPr>
              <a:t>una nación bajo Dios</a:t>
            </a:r>
            <a:r>
              <a:rPr lang="es-ES" sz="4000" b="1" dirty="0">
                <a:solidFill>
                  <a:srgbClr val="002060"/>
                </a:solidFill>
              </a:rPr>
              <a:t>” y que instituyendo </a:t>
            </a:r>
            <a:r>
              <a:rPr lang="es-ES" sz="4000" b="1" dirty="0">
                <a:solidFill>
                  <a:srgbClr val="FF0000"/>
                </a:solidFill>
              </a:rPr>
              <a:t>la oración en las escuelas </a:t>
            </a:r>
            <a:r>
              <a:rPr lang="es-ES" sz="4000" b="1" dirty="0">
                <a:solidFill>
                  <a:srgbClr val="002060"/>
                </a:solidFill>
              </a:rPr>
              <a:t>públicas y que </a:t>
            </a:r>
            <a:r>
              <a:rPr lang="es-ES" sz="4000" b="1" dirty="0">
                <a:solidFill>
                  <a:srgbClr val="FF0000"/>
                </a:solidFill>
              </a:rPr>
              <a:t>exhibiendo los diez mandamientos </a:t>
            </a:r>
            <a:r>
              <a:rPr lang="es-ES" sz="4000" b="1" dirty="0">
                <a:solidFill>
                  <a:srgbClr val="002060"/>
                </a:solidFill>
              </a:rPr>
              <a:t>en los tribunales y que </a:t>
            </a:r>
            <a:r>
              <a:rPr lang="es-ES" sz="4000" b="1" dirty="0">
                <a:solidFill>
                  <a:srgbClr val="FF0000"/>
                </a:solidFill>
              </a:rPr>
              <a:t>poniendo exhibiciones navideñas </a:t>
            </a:r>
            <a:r>
              <a:rPr lang="es-ES" sz="4000" b="1" dirty="0">
                <a:solidFill>
                  <a:srgbClr val="002060"/>
                </a:solidFill>
              </a:rPr>
              <a:t>en los edificios públicos y que logrando una </a:t>
            </a:r>
            <a:r>
              <a:rPr lang="es-ES" sz="4000" b="1" dirty="0">
                <a:solidFill>
                  <a:srgbClr val="FF0000"/>
                </a:solidFill>
              </a:rPr>
              <a:t>enmienda constitucional </a:t>
            </a:r>
            <a:r>
              <a:rPr lang="es-ES" sz="4000" b="1" dirty="0">
                <a:solidFill>
                  <a:srgbClr val="002060"/>
                </a:solidFill>
              </a:rPr>
              <a:t>que prohíba el </a:t>
            </a:r>
            <a:r>
              <a:rPr lang="es-ES" sz="4000" b="1" dirty="0">
                <a:solidFill>
                  <a:srgbClr val="FF0000"/>
                </a:solidFill>
              </a:rPr>
              <a:t>aborto</a:t>
            </a:r>
            <a:r>
              <a:rPr lang="es-ES" sz="4000" b="1" dirty="0">
                <a:solidFill>
                  <a:srgbClr val="002060"/>
                </a:solidFill>
              </a:rPr>
              <a:t> y el </a:t>
            </a:r>
            <a:r>
              <a:rPr lang="es-ES" sz="4000" b="1" dirty="0">
                <a:solidFill>
                  <a:srgbClr val="FF0000"/>
                </a:solidFill>
              </a:rPr>
              <a:t>matrimonio entre </a:t>
            </a:r>
            <a:r>
              <a:rPr lang="es-ES" sz="4000" b="1" dirty="0" smtClean="0">
                <a:solidFill>
                  <a:srgbClr val="FF0000"/>
                </a:solidFill>
              </a:rPr>
              <a:t>homosexuales,</a:t>
            </a:r>
            <a:r>
              <a:rPr lang="es-ES" sz="4000" b="1" dirty="0" smtClean="0">
                <a:solidFill>
                  <a:srgbClr val="002060"/>
                </a:solidFill>
              </a:rPr>
              <a:t> </a:t>
            </a:r>
            <a:r>
              <a:rPr lang="es-ES" sz="4000" b="1" dirty="0">
                <a:solidFill>
                  <a:srgbClr val="002060"/>
                </a:solidFill>
              </a:rPr>
              <a:t>las cosas se arreglarán. </a:t>
            </a:r>
            <a:endParaRPr lang="es-ES" sz="3200" b="1" dirty="0">
              <a:solidFill>
                <a:srgbClr val="FF0000"/>
              </a:solidFill>
            </a:endParaRPr>
          </a:p>
        </p:txBody>
      </p:sp>
    </p:spTree>
    <p:extLst>
      <p:ext uri="{BB962C8B-B14F-4D97-AF65-F5344CB8AC3E}">
        <p14:creationId xmlns:p14="http://schemas.microsoft.com/office/powerpoint/2010/main" val="42586410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1255722"/>
            <a:ext cx="11492477"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Dependen </a:t>
            </a:r>
            <a:r>
              <a:rPr lang="es-ES" sz="6000" b="1" dirty="0">
                <a:solidFill>
                  <a:srgbClr val="002060"/>
                </a:solidFill>
              </a:rPr>
              <a:t>del </a:t>
            </a:r>
            <a:r>
              <a:rPr lang="es-ES" sz="6000" b="1" dirty="0">
                <a:solidFill>
                  <a:srgbClr val="FF0000"/>
                </a:solidFill>
              </a:rPr>
              <a:t>gobierno</a:t>
            </a:r>
            <a:r>
              <a:rPr lang="es-ES" sz="6000" b="1" dirty="0">
                <a:solidFill>
                  <a:srgbClr val="002060"/>
                </a:solidFill>
              </a:rPr>
              <a:t> para hacer lo que solo puede hacer el </a:t>
            </a:r>
            <a:r>
              <a:rPr lang="es-ES" sz="6000" b="1" dirty="0">
                <a:solidFill>
                  <a:srgbClr val="FF0000"/>
                </a:solidFill>
              </a:rPr>
              <a:t>Espíritu Santo</a:t>
            </a:r>
            <a:r>
              <a:rPr lang="es-ES" sz="6000" b="1" dirty="0">
                <a:solidFill>
                  <a:srgbClr val="002060"/>
                </a:solidFill>
              </a:rPr>
              <a:t> por medio de la proclamación de la </a:t>
            </a:r>
            <a:r>
              <a:rPr lang="es-ES" sz="6000" b="1" dirty="0">
                <a:solidFill>
                  <a:srgbClr val="FF0000"/>
                </a:solidFill>
              </a:rPr>
              <a:t>Palabra de </a:t>
            </a:r>
            <a:r>
              <a:rPr lang="es-ES" sz="6000" b="1" dirty="0" smtClean="0">
                <a:solidFill>
                  <a:srgbClr val="FF0000"/>
                </a:solidFill>
              </a:rPr>
              <a:t>Dios</a:t>
            </a:r>
            <a:r>
              <a:rPr lang="es-ES" sz="6000" b="1" dirty="0" smtClean="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19935099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9158" y="337725"/>
            <a:ext cx="11095591"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El </a:t>
            </a:r>
            <a:r>
              <a:rPr lang="es-ES" sz="4000" b="1" dirty="0">
                <a:solidFill>
                  <a:srgbClr val="FF0000"/>
                </a:solidFill>
              </a:rPr>
              <a:t>protestantismo ha olvidado </a:t>
            </a:r>
            <a:r>
              <a:rPr lang="es-ES" sz="4000" b="1" dirty="0">
                <a:solidFill>
                  <a:srgbClr val="002060"/>
                </a:solidFill>
              </a:rPr>
              <a:t>que la verdadera fuente de su poder se halla en la </a:t>
            </a:r>
            <a:r>
              <a:rPr lang="es-ES" sz="4000" b="1" dirty="0">
                <a:solidFill>
                  <a:srgbClr val="FF0000"/>
                </a:solidFill>
              </a:rPr>
              <a:t>predicación de la Palabra de Dios </a:t>
            </a:r>
            <a:r>
              <a:rPr lang="es-ES" sz="4000" b="1" dirty="0">
                <a:solidFill>
                  <a:srgbClr val="002060"/>
                </a:solidFill>
              </a:rPr>
              <a:t>por medio de la ministración del Espíritu Santo. En vez de esto, el protestantismo se ha enfocado en el evangelio de la </a:t>
            </a:r>
            <a:r>
              <a:rPr lang="es-ES" sz="4000" b="1" dirty="0">
                <a:solidFill>
                  <a:srgbClr val="FF0000"/>
                </a:solidFill>
              </a:rPr>
              <a:t>prosperidad</a:t>
            </a:r>
            <a:r>
              <a:rPr lang="es-ES" sz="4000" b="1" dirty="0">
                <a:solidFill>
                  <a:srgbClr val="002060"/>
                </a:solidFill>
              </a:rPr>
              <a:t>, el evangelio de señales y milagros, el evangelio de la </a:t>
            </a:r>
            <a:r>
              <a:rPr lang="es-ES" sz="4000" b="1" dirty="0">
                <a:solidFill>
                  <a:srgbClr val="FF0000"/>
                </a:solidFill>
              </a:rPr>
              <a:t>consejería sicológica </a:t>
            </a:r>
            <a:r>
              <a:rPr lang="es-ES" sz="4000" b="1" dirty="0">
                <a:solidFill>
                  <a:srgbClr val="002060"/>
                </a:solidFill>
              </a:rPr>
              <a:t>y el evangelio del </a:t>
            </a:r>
            <a:r>
              <a:rPr lang="es-ES" sz="4000" b="1" dirty="0">
                <a:solidFill>
                  <a:srgbClr val="FF0000"/>
                </a:solidFill>
              </a:rPr>
              <a:t>activismo político</a:t>
            </a:r>
            <a:r>
              <a:rPr lang="es-ES" sz="4000" b="1" dirty="0">
                <a:solidFill>
                  <a:srgbClr val="002060"/>
                </a:solidFill>
              </a:rPr>
              <a:t>. El protestantismo ha perdido su poder y cree que puede </a:t>
            </a:r>
            <a:r>
              <a:rPr lang="es-ES" sz="4000" b="1" dirty="0">
                <a:solidFill>
                  <a:srgbClr val="FF0000"/>
                </a:solidFill>
              </a:rPr>
              <a:t>emplear el gobierno </a:t>
            </a:r>
            <a:r>
              <a:rPr lang="es-ES" sz="4000" b="1" dirty="0">
                <a:solidFill>
                  <a:srgbClr val="002060"/>
                </a:solidFill>
              </a:rPr>
              <a:t>para resolver el problema.</a:t>
            </a:r>
            <a:endParaRPr lang="es-ES" sz="3200" b="1" dirty="0">
              <a:solidFill>
                <a:srgbClr val="FF0000"/>
              </a:solidFill>
            </a:endParaRPr>
          </a:p>
        </p:txBody>
      </p:sp>
    </p:spTree>
    <p:extLst>
      <p:ext uri="{BB962C8B-B14F-4D97-AF65-F5344CB8AC3E}">
        <p14:creationId xmlns:p14="http://schemas.microsoft.com/office/powerpoint/2010/main" val="242273869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perspectiva de Apocalipsis 17</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0996005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9158" y="337725"/>
            <a:ext cx="1109559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Apocalipsis 17 describe vívidamente el tiempo cuando se </a:t>
            </a:r>
            <a:r>
              <a:rPr lang="es-ES" sz="4400" b="1" dirty="0">
                <a:solidFill>
                  <a:srgbClr val="FF0000"/>
                </a:solidFill>
              </a:rPr>
              <a:t>cumplirá la profecía de Apocalipsis 13:11-18</a:t>
            </a:r>
            <a:r>
              <a:rPr lang="es-ES" sz="4400" b="1" dirty="0">
                <a:solidFill>
                  <a:srgbClr val="002060"/>
                </a:solidFill>
              </a:rPr>
              <a:t>. Este capítulo trae a luz una </a:t>
            </a:r>
            <a:r>
              <a:rPr lang="es-ES" sz="4400" b="1" dirty="0">
                <a:solidFill>
                  <a:srgbClr val="FF0000"/>
                </a:solidFill>
              </a:rPr>
              <a:t>mujer ramera</a:t>
            </a:r>
            <a:r>
              <a:rPr lang="es-ES" sz="4400" b="1" dirty="0">
                <a:solidFill>
                  <a:srgbClr val="002060"/>
                </a:solidFill>
              </a:rPr>
              <a:t> que se sienta sobre </a:t>
            </a:r>
            <a:r>
              <a:rPr lang="es-ES" sz="4400" b="1" dirty="0">
                <a:solidFill>
                  <a:srgbClr val="FF0000"/>
                </a:solidFill>
              </a:rPr>
              <a:t>muchas aguas</a:t>
            </a:r>
            <a:r>
              <a:rPr lang="es-ES" sz="4400" b="1" dirty="0">
                <a:solidFill>
                  <a:srgbClr val="002060"/>
                </a:solidFill>
              </a:rPr>
              <a:t>, es decir, sobre las naciones, multitudes, lenguas y pueblos (17:1, 15). Ella </a:t>
            </a:r>
            <a:r>
              <a:rPr lang="es-ES" sz="4400" b="1" dirty="0">
                <a:solidFill>
                  <a:srgbClr val="FF0000"/>
                </a:solidFill>
              </a:rPr>
              <a:t>fornica con los reyes </a:t>
            </a:r>
            <a:r>
              <a:rPr lang="es-ES" sz="4400" b="1" dirty="0">
                <a:solidFill>
                  <a:srgbClr val="002060"/>
                </a:solidFill>
              </a:rPr>
              <a:t>de la tierra (17:2). Esta vestida de </a:t>
            </a:r>
            <a:r>
              <a:rPr lang="es-ES" sz="4400" b="1" dirty="0">
                <a:solidFill>
                  <a:srgbClr val="FF0000"/>
                </a:solidFill>
              </a:rPr>
              <a:t>purpura y escarlata y adornada </a:t>
            </a:r>
            <a:r>
              <a:rPr lang="es-ES" sz="4400" b="1" dirty="0">
                <a:solidFill>
                  <a:srgbClr val="002060"/>
                </a:solidFill>
              </a:rPr>
              <a:t>con oro, piedras preciosas y perlas (17:4). </a:t>
            </a:r>
            <a:endParaRPr lang="es-ES" sz="3600" b="1" dirty="0">
              <a:solidFill>
                <a:srgbClr val="FF0000"/>
              </a:solidFill>
            </a:endParaRPr>
          </a:p>
        </p:txBody>
      </p:sp>
    </p:spTree>
    <p:extLst>
      <p:ext uri="{BB962C8B-B14F-4D97-AF65-F5344CB8AC3E}">
        <p14:creationId xmlns:p14="http://schemas.microsoft.com/office/powerpoint/2010/main" val="42522978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9158" y="337725"/>
            <a:ext cx="1109559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Le </a:t>
            </a:r>
            <a:r>
              <a:rPr lang="es-ES" sz="4400" b="1" dirty="0">
                <a:solidFill>
                  <a:srgbClr val="FF0000"/>
                </a:solidFill>
              </a:rPr>
              <a:t>da su vino </a:t>
            </a:r>
            <a:r>
              <a:rPr lang="es-ES" sz="4400" b="1" dirty="0">
                <a:solidFill>
                  <a:srgbClr val="002060"/>
                </a:solidFill>
              </a:rPr>
              <a:t>fermentado de falsas doctrinas a los reyes de la tierra y estos lo beben gustosamente (17:2). Tiene </a:t>
            </a:r>
            <a:r>
              <a:rPr lang="es-ES" sz="4400" b="1" dirty="0">
                <a:solidFill>
                  <a:srgbClr val="FF0000"/>
                </a:solidFill>
              </a:rPr>
              <a:t>hijas</a:t>
            </a:r>
            <a:r>
              <a:rPr lang="es-ES" sz="4400" b="1" dirty="0">
                <a:solidFill>
                  <a:srgbClr val="002060"/>
                </a:solidFill>
              </a:rPr>
              <a:t> </a:t>
            </a:r>
            <a:r>
              <a:rPr lang="es-ES" sz="4400" b="1" dirty="0" smtClean="0">
                <a:solidFill>
                  <a:srgbClr val="002060"/>
                </a:solidFill>
              </a:rPr>
              <a:t>que le </a:t>
            </a:r>
            <a:r>
              <a:rPr lang="es-ES" sz="4400" b="1" dirty="0">
                <a:solidFill>
                  <a:srgbClr val="002060"/>
                </a:solidFill>
              </a:rPr>
              <a:t>nacieron pues es la </a:t>
            </a:r>
            <a:r>
              <a:rPr lang="es-ES" sz="4400" b="1" dirty="0">
                <a:solidFill>
                  <a:srgbClr val="FF0000"/>
                </a:solidFill>
              </a:rPr>
              <a:t>madre de las rameras </a:t>
            </a:r>
            <a:r>
              <a:rPr lang="es-ES" sz="4400" b="1" dirty="0">
                <a:solidFill>
                  <a:srgbClr val="002060"/>
                </a:solidFill>
              </a:rPr>
              <a:t>(17:5). En unión con sus hijas, </a:t>
            </a:r>
            <a:r>
              <a:rPr lang="es-ES" sz="4400" b="1" dirty="0">
                <a:solidFill>
                  <a:srgbClr val="FF0000"/>
                </a:solidFill>
              </a:rPr>
              <a:t>derrama la sangre </a:t>
            </a:r>
            <a:r>
              <a:rPr lang="es-ES" sz="4400" b="1" dirty="0">
                <a:solidFill>
                  <a:srgbClr val="002060"/>
                </a:solidFill>
              </a:rPr>
              <a:t>de los santos y los mártires de Jesús (17:6) Inclusive, </a:t>
            </a:r>
            <a:r>
              <a:rPr lang="es-ES" sz="4400" b="1" dirty="0">
                <a:solidFill>
                  <a:srgbClr val="FF0000"/>
                </a:solidFill>
              </a:rPr>
              <a:t>los comerciantes de la tierra </a:t>
            </a:r>
            <a:r>
              <a:rPr lang="es-ES" sz="4400" b="1" dirty="0">
                <a:solidFill>
                  <a:srgbClr val="002060"/>
                </a:solidFill>
              </a:rPr>
              <a:t>se enriquecen por las relaciones que sostienen con ella.</a:t>
            </a:r>
            <a:endParaRPr lang="es-ES" sz="3600" b="1" dirty="0">
              <a:solidFill>
                <a:srgbClr val="FF0000"/>
              </a:solidFill>
            </a:endParaRPr>
          </a:p>
        </p:txBody>
      </p:sp>
    </p:spTree>
    <p:extLst>
      <p:ext uri="{BB962C8B-B14F-4D97-AF65-F5344CB8AC3E}">
        <p14:creationId xmlns:p14="http://schemas.microsoft.com/office/powerpoint/2010/main" val="4071886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368502"/>
            <a:ext cx="1171302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smtClean="0">
                <a:solidFill>
                  <a:srgbClr val="002060"/>
                </a:solidFill>
              </a:rPr>
              <a:t>En </a:t>
            </a:r>
            <a:r>
              <a:rPr lang="es-ES" sz="5400" b="1" dirty="0">
                <a:solidFill>
                  <a:srgbClr val="002060"/>
                </a:solidFill>
              </a:rPr>
              <a:t>Apocalipsis 12 y 13 el dragón siempre sostiene una relación con Satanás y con Roma. Por eso, cuando la bestia de la tierra hable finalmente como dragón, no solo hablará </a:t>
            </a:r>
            <a:r>
              <a:rPr lang="es-ES" sz="5400" b="1" dirty="0">
                <a:solidFill>
                  <a:srgbClr val="FF0000"/>
                </a:solidFill>
              </a:rPr>
              <a:t>como Satanás </a:t>
            </a:r>
            <a:r>
              <a:rPr lang="es-ES" sz="5400" b="1" dirty="0">
                <a:solidFill>
                  <a:srgbClr val="002060"/>
                </a:solidFill>
              </a:rPr>
              <a:t>sino también </a:t>
            </a:r>
            <a:r>
              <a:rPr lang="es-ES" sz="5400" b="1" dirty="0">
                <a:solidFill>
                  <a:srgbClr val="FF0000"/>
                </a:solidFill>
              </a:rPr>
              <a:t>como Roma</a:t>
            </a:r>
            <a:r>
              <a:rPr lang="es-ES" sz="5400" b="1" dirty="0">
                <a:solidFill>
                  <a:srgbClr val="002060"/>
                </a:solidFill>
              </a:rPr>
              <a:t>. Veamos la relación que existe entre el dragón y Roma:</a:t>
            </a:r>
          </a:p>
        </p:txBody>
      </p:sp>
    </p:spTree>
    <p:extLst>
      <p:ext uri="{BB962C8B-B14F-4D97-AF65-F5344CB8AC3E}">
        <p14:creationId xmlns:p14="http://schemas.microsoft.com/office/powerpoint/2010/main" val="235258558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9158" y="337725"/>
            <a:ext cx="11095591"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Así es que la </a:t>
            </a:r>
            <a:r>
              <a:rPr lang="es-ES" sz="6600" b="1" dirty="0">
                <a:solidFill>
                  <a:srgbClr val="FF0000"/>
                </a:solidFill>
              </a:rPr>
              <a:t>iglesia</a:t>
            </a:r>
            <a:r>
              <a:rPr lang="es-ES" sz="6600" b="1" dirty="0">
                <a:solidFill>
                  <a:srgbClr val="002060"/>
                </a:solidFill>
              </a:rPr>
              <a:t>, el </a:t>
            </a:r>
            <a:r>
              <a:rPr lang="es-ES" sz="6600" b="1" dirty="0">
                <a:solidFill>
                  <a:srgbClr val="FF0000"/>
                </a:solidFill>
              </a:rPr>
              <a:t>estado</a:t>
            </a:r>
            <a:r>
              <a:rPr lang="es-ES" sz="6600" b="1" dirty="0">
                <a:solidFill>
                  <a:srgbClr val="002060"/>
                </a:solidFill>
              </a:rPr>
              <a:t>, los </a:t>
            </a:r>
            <a:r>
              <a:rPr lang="es-ES" sz="6600" b="1" dirty="0">
                <a:solidFill>
                  <a:srgbClr val="FF0000"/>
                </a:solidFill>
              </a:rPr>
              <a:t>comerciantes</a:t>
            </a:r>
            <a:r>
              <a:rPr lang="es-ES" sz="6600" b="1" dirty="0">
                <a:solidFill>
                  <a:srgbClr val="002060"/>
                </a:solidFill>
              </a:rPr>
              <a:t> y las </a:t>
            </a:r>
            <a:r>
              <a:rPr lang="es-ES" sz="6600" b="1" dirty="0">
                <a:solidFill>
                  <a:srgbClr val="FF0000"/>
                </a:solidFill>
              </a:rPr>
              <a:t>gentes</a:t>
            </a:r>
            <a:r>
              <a:rPr lang="es-ES" sz="6600" b="1" dirty="0">
                <a:solidFill>
                  <a:srgbClr val="002060"/>
                </a:solidFill>
              </a:rPr>
              <a:t> se unirán para perseguir a los que no están de acuerdo con este </a:t>
            </a:r>
            <a:r>
              <a:rPr lang="es-ES" sz="6600" b="1" dirty="0">
                <a:solidFill>
                  <a:srgbClr val="FF0000"/>
                </a:solidFill>
              </a:rPr>
              <a:t>nuevo orden mundial</a:t>
            </a:r>
            <a:r>
              <a:rPr lang="es-ES" sz="6600" b="1" dirty="0">
                <a:solidFill>
                  <a:srgbClr val="002060"/>
                </a:solidFill>
              </a:rPr>
              <a:t>.</a:t>
            </a:r>
            <a:endParaRPr lang="es-ES" sz="5400" b="1" dirty="0">
              <a:solidFill>
                <a:srgbClr val="FF0000"/>
              </a:solidFill>
            </a:endParaRPr>
          </a:p>
        </p:txBody>
      </p:sp>
    </p:spTree>
    <p:extLst>
      <p:ext uri="{BB962C8B-B14F-4D97-AF65-F5344CB8AC3E}">
        <p14:creationId xmlns:p14="http://schemas.microsoft.com/office/powerpoint/2010/main" val="40371315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9158" y="337725"/>
            <a:ext cx="1109559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Por un </a:t>
            </a:r>
            <a:r>
              <a:rPr lang="es-ES" sz="4400" b="1" dirty="0">
                <a:solidFill>
                  <a:srgbClr val="FF0000"/>
                </a:solidFill>
              </a:rPr>
              <a:t>corto tiempo </a:t>
            </a:r>
            <a:r>
              <a:rPr lang="es-ES" sz="4400" b="1" dirty="0">
                <a:solidFill>
                  <a:srgbClr val="002060"/>
                </a:solidFill>
              </a:rPr>
              <a:t>los reyes de la tierra harán lo que la ramera y sus hijas exigen. Pero en el momento preciso cuando se va a </a:t>
            </a:r>
            <a:r>
              <a:rPr lang="es-ES" sz="4400" b="1" dirty="0">
                <a:solidFill>
                  <a:srgbClr val="FF0000"/>
                </a:solidFill>
              </a:rPr>
              <a:t>ejecutar el decreto de muerte</a:t>
            </a:r>
            <a:r>
              <a:rPr lang="es-ES" sz="4400" b="1" dirty="0">
                <a:solidFill>
                  <a:srgbClr val="002060"/>
                </a:solidFill>
              </a:rPr>
              <a:t> contra el pueblo de Dios los poderes políticos de la tierra </a:t>
            </a:r>
            <a:r>
              <a:rPr lang="es-ES" sz="4400" b="1" dirty="0">
                <a:solidFill>
                  <a:srgbClr val="FF0000"/>
                </a:solidFill>
              </a:rPr>
              <a:t>se le volcarán</a:t>
            </a:r>
            <a:r>
              <a:rPr lang="es-ES" sz="4400" b="1" dirty="0">
                <a:solidFill>
                  <a:srgbClr val="002060"/>
                </a:solidFill>
              </a:rPr>
              <a:t> en contra a la ramera y a sus hijas y “</a:t>
            </a:r>
            <a:r>
              <a:rPr lang="es-ES" sz="4400" b="1" i="1" dirty="0">
                <a:solidFill>
                  <a:srgbClr val="002060"/>
                </a:solidFill>
              </a:rPr>
              <a:t>aborrecerán a la ramera, y la dejarán desolada y desnuda; y devorarán sus carnes, y la quemarán con fuego</a:t>
            </a:r>
            <a:r>
              <a:rPr lang="es-ES" sz="4400" b="1" dirty="0">
                <a:solidFill>
                  <a:srgbClr val="002060"/>
                </a:solidFill>
              </a:rPr>
              <a:t>.” (17:16).</a:t>
            </a:r>
            <a:endParaRPr lang="es-ES" sz="3600" b="1" dirty="0">
              <a:solidFill>
                <a:srgbClr val="FF0000"/>
              </a:solidFill>
            </a:endParaRPr>
          </a:p>
        </p:txBody>
      </p:sp>
    </p:spTree>
    <p:extLst>
      <p:ext uri="{BB962C8B-B14F-4D97-AF65-F5344CB8AC3E}">
        <p14:creationId xmlns:p14="http://schemas.microsoft.com/office/powerpoint/2010/main" val="33900056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9158" y="337725"/>
            <a:ext cx="11095591"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Así es que la </a:t>
            </a:r>
            <a:r>
              <a:rPr lang="es-ES" sz="4800" b="1" dirty="0">
                <a:solidFill>
                  <a:srgbClr val="FF0000"/>
                </a:solidFill>
              </a:rPr>
              <a:t>espada</a:t>
            </a:r>
            <a:r>
              <a:rPr lang="es-ES" sz="4800" b="1" dirty="0">
                <a:solidFill>
                  <a:srgbClr val="002060"/>
                </a:solidFill>
              </a:rPr>
              <a:t> del </a:t>
            </a:r>
            <a:r>
              <a:rPr lang="es-ES" sz="4800" b="1" dirty="0">
                <a:solidFill>
                  <a:srgbClr val="FF0000"/>
                </a:solidFill>
              </a:rPr>
              <a:t>poder civil </a:t>
            </a:r>
            <a:r>
              <a:rPr lang="es-ES" sz="4800" b="1" dirty="0">
                <a:solidFill>
                  <a:srgbClr val="002060"/>
                </a:solidFill>
              </a:rPr>
              <a:t>que debía matar al pueblo de Dios se usará para </a:t>
            </a:r>
            <a:r>
              <a:rPr lang="es-ES" sz="4800" b="1" dirty="0">
                <a:solidFill>
                  <a:srgbClr val="FF0000"/>
                </a:solidFill>
              </a:rPr>
              <a:t>acabar con los poderes </a:t>
            </a:r>
            <a:r>
              <a:rPr lang="es-ES" sz="4800" b="1" dirty="0" smtClean="0">
                <a:solidFill>
                  <a:srgbClr val="FF0000"/>
                </a:solidFill>
              </a:rPr>
              <a:t>religiosos que la usaron</a:t>
            </a:r>
            <a:r>
              <a:rPr lang="es-ES" sz="4800" b="1" dirty="0" smtClean="0">
                <a:solidFill>
                  <a:srgbClr val="002060"/>
                </a:solidFill>
              </a:rPr>
              <a:t>.</a:t>
            </a:r>
            <a:endParaRPr lang="es-ES" sz="4800" b="1" dirty="0">
              <a:solidFill>
                <a:srgbClr val="002060"/>
              </a:solidFill>
            </a:endParaRPr>
          </a:p>
          <a:p>
            <a:pPr>
              <a:buClr>
                <a:srgbClr val="FF0000"/>
              </a:buClr>
            </a:pPr>
            <a:endParaRPr lang="es-ES" sz="4800" b="1" dirty="0" smtClean="0">
              <a:solidFill>
                <a:srgbClr val="002060"/>
              </a:solidFill>
            </a:endParaRPr>
          </a:p>
          <a:p>
            <a:pPr>
              <a:buClr>
                <a:srgbClr val="FF0000"/>
              </a:buClr>
            </a:pPr>
            <a:r>
              <a:rPr lang="es-ES" sz="4800" b="1" dirty="0" smtClean="0">
                <a:solidFill>
                  <a:srgbClr val="FF0000"/>
                </a:solidFill>
              </a:rPr>
              <a:t>Elena </a:t>
            </a:r>
            <a:r>
              <a:rPr lang="es-ES" sz="4800" b="1" dirty="0">
                <a:solidFill>
                  <a:srgbClr val="FF0000"/>
                </a:solidFill>
              </a:rPr>
              <a:t>White </a:t>
            </a:r>
            <a:r>
              <a:rPr lang="es-ES" sz="4800" b="1" dirty="0">
                <a:solidFill>
                  <a:srgbClr val="002060"/>
                </a:solidFill>
              </a:rPr>
              <a:t>describió el momento culminante cuando los poderes políticos y las multitudes se le volcarán en contra de la ramera y sus hijas:</a:t>
            </a:r>
            <a:endParaRPr lang="es-ES" sz="4000" b="1" dirty="0">
              <a:solidFill>
                <a:srgbClr val="FF0000"/>
              </a:solidFill>
            </a:endParaRPr>
          </a:p>
        </p:txBody>
      </p:sp>
    </p:spTree>
    <p:extLst>
      <p:ext uri="{BB962C8B-B14F-4D97-AF65-F5344CB8AC3E}">
        <p14:creationId xmlns:p14="http://schemas.microsoft.com/office/powerpoint/2010/main" val="189819094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742838"/>
            <a:ext cx="11871677" cy="5509200"/>
          </a:xfrm>
          <a:prstGeom prst="rect">
            <a:avLst/>
          </a:prstGeom>
          <a:noFill/>
        </p:spPr>
        <p:txBody>
          <a:bodyPr wrap="square" rtlCol="0">
            <a:spAutoFit/>
          </a:bodyPr>
          <a:lstStyle/>
          <a:p>
            <a:r>
              <a:rPr lang="es-ES" sz="4400" b="1" dirty="0">
                <a:solidFill>
                  <a:schemeClr val="bg1"/>
                </a:solidFill>
              </a:rPr>
              <a:t>“Los hombres ven que fueron engañados. Se acusan unos a otros de haberse arrastrado mutuamente a la destrucción; pero todos concuerdan para abrumar a </a:t>
            </a:r>
            <a:r>
              <a:rPr lang="es-ES" sz="4400" b="1" dirty="0">
                <a:solidFill>
                  <a:srgbClr val="FFFF00"/>
                </a:solidFill>
              </a:rPr>
              <a:t>los ministros </a:t>
            </a:r>
            <a:r>
              <a:rPr lang="es-ES" sz="4400" b="1" dirty="0">
                <a:solidFill>
                  <a:schemeClr val="bg1"/>
                </a:solidFill>
              </a:rPr>
              <a:t>con la más amarga condenación. Los </a:t>
            </a:r>
            <a:r>
              <a:rPr lang="es-ES" sz="4400" b="1" dirty="0">
                <a:solidFill>
                  <a:srgbClr val="FFFF00"/>
                </a:solidFill>
              </a:rPr>
              <a:t>pastores infieles </a:t>
            </a:r>
            <a:r>
              <a:rPr lang="es-ES" sz="4400" b="1" dirty="0">
                <a:solidFill>
                  <a:schemeClr val="bg1"/>
                </a:solidFill>
              </a:rPr>
              <a:t>profetizaron cosas lisonjeras; </a:t>
            </a:r>
            <a:r>
              <a:rPr lang="es-ES" sz="4400" b="1" dirty="0">
                <a:solidFill>
                  <a:srgbClr val="FFFF00"/>
                </a:solidFill>
              </a:rPr>
              <a:t>indujeron</a:t>
            </a:r>
            <a:r>
              <a:rPr lang="es-ES" sz="4400" b="1" dirty="0">
                <a:solidFill>
                  <a:schemeClr val="bg1"/>
                </a:solidFill>
              </a:rPr>
              <a:t> a sus oyentes a </a:t>
            </a:r>
            <a:r>
              <a:rPr lang="es-ES" sz="4400" b="1" dirty="0">
                <a:solidFill>
                  <a:srgbClr val="FFFF00"/>
                </a:solidFill>
              </a:rPr>
              <a:t>menospreciar la ley de Dios</a:t>
            </a:r>
            <a:r>
              <a:rPr lang="es-ES" sz="4400" b="1" dirty="0">
                <a:solidFill>
                  <a:schemeClr val="bg1"/>
                </a:solidFill>
              </a:rPr>
              <a:t> y a </a:t>
            </a:r>
            <a:r>
              <a:rPr lang="es-ES" sz="4400" b="1" dirty="0">
                <a:solidFill>
                  <a:srgbClr val="FFFF00"/>
                </a:solidFill>
              </a:rPr>
              <a:t>perseguir</a:t>
            </a:r>
            <a:r>
              <a:rPr lang="es-ES" sz="4400" b="1" dirty="0">
                <a:solidFill>
                  <a:schemeClr val="bg1"/>
                </a:solidFill>
              </a:rPr>
              <a:t> a los que querían santificarla.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pp. 713, 714</a:t>
            </a:r>
          </a:p>
        </p:txBody>
      </p:sp>
    </p:spTree>
    <p:extLst>
      <p:ext uri="{BB962C8B-B14F-4D97-AF65-F5344CB8AC3E}">
        <p14:creationId xmlns:p14="http://schemas.microsoft.com/office/powerpoint/2010/main" val="27049762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0323" y="300386"/>
            <a:ext cx="11871677" cy="6740307"/>
          </a:xfrm>
          <a:prstGeom prst="rect">
            <a:avLst/>
          </a:prstGeom>
          <a:noFill/>
        </p:spPr>
        <p:txBody>
          <a:bodyPr wrap="square" rtlCol="0">
            <a:spAutoFit/>
          </a:bodyPr>
          <a:lstStyle/>
          <a:p>
            <a:r>
              <a:rPr lang="es-ES" sz="4800" b="1" dirty="0" smtClean="0">
                <a:solidFill>
                  <a:schemeClr val="bg1"/>
                </a:solidFill>
              </a:rPr>
              <a:t>Ahora</a:t>
            </a:r>
            <a:r>
              <a:rPr lang="es-ES" sz="4800" b="1" dirty="0">
                <a:solidFill>
                  <a:schemeClr val="bg1"/>
                </a:solidFill>
              </a:rPr>
              <a:t>, en su desesperación, estos maestros confiesan ante el mundo su obra de engaño. Las </a:t>
            </a:r>
            <a:r>
              <a:rPr lang="es-ES" sz="4800" b="1" dirty="0">
                <a:solidFill>
                  <a:srgbClr val="FFFF00"/>
                </a:solidFill>
              </a:rPr>
              <a:t>multitudes se llenan de furor</a:t>
            </a:r>
            <a:r>
              <a:rPr lang="es-ES" sz="4800" b="1" dirty="0">
                <a:solidFill>
                  <a:schemeClr val="bg1"/>
                </a:solidFill>
              </a:rPr>
              <a:t>. ‘Estamos perdidos! —exclaman—y vosotros sois causa de nuestra perdición;’ y </a:t>
            </a:r>
            <a:r>
              <a:rPr lang="es-ES" sz="4800" b="1" dirty="0">
                <a:solidFill>
                  <a:srgbClr val="FFFF00"/>
                </a:solidFill>
              </a:rPr>
              <a:t>se vuelven contra los falsos pastores</a:t>
            </a:r>
            <a:r>
              <a:rPr lang="es-ES" sz="4800" b="1" dirty="0">
                <a:solidFill>
                  <a:schemeClr val="bg1"/>
                </a:solidFill>
              </a:rPr>
              <a:t>. Precisamente aquellos que más los admiraban en otros tiempos pronunciaran contra ellos las más terribles maldiciones. </a:t>
            </a:r>
            <a:endParaRPr lang="es-ES" sz="4800" b="1" dirty="0">
              <a:solidFill>
                <a:schemeClr val="bg1"/>
              </a:solidFill>
            </a:endParaRPr>
          </a:p>
        </p:txBody>
      </p:sp>
    </p:spTree>
    <p:extLst>
      <p:ext uri="{BB962C8B-B14F-4D97-AF65-F5344CB8AC3E}">
        <p14:creationId xmlns:p14="http://schemas.microsoft.com/office/powerpoint/2010/main" val="25496809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0323" y="300386"/>
            <a:ext cx="11871677" cy="5909310"/>
          </a:xfrm>
          <a:prstGeom prst="rect">
            <a:avLst/>
          </a:prstGeom>
          <a:noFill/>
        </p:spPr>
        <p:txBody>
          <a:bodyPr wrap="square" rtlCol="0">
            <a:spAutoFit/>
          </a:bodyPr>
          <a:lstStyle/>
          <a:p>
            <a:r>
              <a:rPr lang="es-ES" sz="5400" b="1" dirty="0" smtClean="0">
                <a:solidFill>
                  <a:schemeClr val="bg1"/>
                </a:solidFill>
              </a:rPr>
              <a:t>Las </a:t>
            </a:r>
            <a:r>
              <a:rPr lang="es-ES" sz="5400" b="1" dirty="0">
                <a:solidFill>
                  <a:schemeClr val="bg1"/>
                </a:solidFill>
              </a:rPr>
              <a:t>manos mismas que los coronaron con laureles se levantaran para aniquilarlos. Las espadas que debían servir para destruir al pueblo de Dios se emplean ahora para matar a sus enemigos. Por todas partes hay luchas y derramamiento de sangre</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70996000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684157"/>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Ecumenismo político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51202" y="294364"/>
            <a:ext cx="3487045" cy="1077218"/>
          </a:xfrm>
          <a:prstGeom prst="rect">
            <a:avLst/>
          </a:prstGeom>
          <a:noFill/>
        </p:spPr>
        <p:txBody>
          <a:bodyPr wrap="square" rtlCol="0">
            <a:spAutoFit/>
          </a:bodyPr>
          <a:lstStyle/>
          <a:p>
            <a:pPr lvl="0">
              <a:defRPr/>
            </a:pPr>
            <a:r>
              <a:rPr lang="es-ES" sz="3200" dirty="0">
                <a:solidFill>
                  <a:schemeClr val="accent1">
                    <a:lumMod val="50000"/>
                  </a:schemeClr>
                </a:solidFill>
              </a:rPr>
              <a:t>Ecumenismo eclesiástico</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255026"/>
            <a:ext cx="4431072" cy="1077218"/>
          </a:xfrm>
          <a:prstGeom prst="rect">
            <a:avLst/>
          </a:prstGeom>
          <a:noFill/>
        </p:spPr>
        <p:txBody>
          <a:bodyPr wrap="square" rtlCol="0">
            <a:spAutoFit/>
          </a:bodyPr>
          <a:lstStyle/>
          <a:p>
            <a:pPr lvl="0">
              <a:defRPr/>
            </a:pPr>
            <a:r>
              <a:rPr lang="es-ES" sz="3200" dirty="0">
                <a:solidFill>
                  <a:schemeClr val="accent1">
                    <a:lumMod val="50000"/>
                  </a:schemeClr>
                </a:solidFill>
              </a:rPr>
              <a:t>Vestida de púrpura y escarlata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5086" y="5603188"/>
            <a:ext cx="3982848" cy="1077218"/>
          </a:xfrm>
          <a:prstGeom prst="rect">
            <a:avLst/>
          </a:prstGeom>
          <a:noFill/>
        </p:spPr>
        <p:txBody>
          <a:bodyPr wrap="square" rtlCol="0">
            <a:spAutoFit/>
          </a:bodyPr>
          <a:lstStyle/>
          <a:p>
            <a:pPr>
              <a:defRPr/>
            </a:pPr>
            <a:r>
              <a:rPr lang="es-ES" sz="3200" dirty="0">
                <a:solidFill>
                  <a:schemeClr val="accent1">
                    <a:lumMod val="50000"/>
                  </a:schemeClr>
                </a:solidFill>
              </a:rPr>
              <a:t>La espada civil acabará...</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2502743"/>
            <a:ext cx="4062232" cy="1569660"/>
          </a:xfrm>
          <a:prstGeom prst="rect">
            <a:avLst/>
          </a:prstGeom>
          <a:noFill/>
        </p:spPr>
        <p:txBody>
          <a:bodyPr wrap="square" rtlCol="0">
            <a:spAutoFit/>
          </a:bodyPr>
          <a:lstStyle/>
          <a:p>
            <a:pPr lvl="0">
              <a:defRPr/>
            </a:pPr>
            <a:r>
              <a:rPr lang="es-ES" sz="3200" dirty="0">
                <a:solidFill>
                  <a:schemeClr val="accent1">
                    <a:lumMod val="50000"/>
                  </a:schemeClr>
                </a:solidFill>
              </a:rPr>
              <a:t>El protestantismo usa al gobierno para hacer...</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281978" y="3428189"/>
            <a:ext cx="5525727" cy="1077218"/>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EE.UU. inmiscuido con el papado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35270" y="1043368"/>
            <a:ext cx="5605222" cy="1077218"/>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Intimidad entre iglesias protestante y católica</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8" y="155969"/>
            <a:ext cx="5502198"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mujer ramera</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8" y="2317206"/>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con los poderes religiosos que la usaron</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281978" y="5692390"/>
            <a:ext cx="5325381" cy="1077218"/>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 que solo puede hacer el Espíritu Santo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281978" y="4747469"/>
            <a:ext cx="5260708"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rPr>
              <a:t>La iglesia remanente</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151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Otra Revolución Francesa</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1157060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3907" y="149959"/>
            <a:ext cx="11095591"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Cuando el papado fue llevado </a:t>
            </a:r>
            <a:r>
              <a:rPr lang="es-ES" sz="6000" b="1" dirty="0">
                <a:solidFill>
                  <a:srgbClr val="FF0000"/>
                </a:solidFill>
              </a:rPr>
              <a:t>cautivo en 1798 </a:t>
            </a:r>
            <a:r>
              <a:rPr lang="es-ES" sz="6000" b="1" dirty="0">
                <a:solidFill>
                  <a:srgbClr val="002060"/>
                </a:solidFill>
              </a:rPr>
              <a:t>se le volvieron a </a:t>
            </a:r>
            <a:r>
              <a:rPr lang="es-ES" sz="6000" b="1" dirty="0">
                <a:solidFill>
                  <a:srgbClr val="FF0000"/>
                </a:solidFill>
              </a:rPr>
              <a:t>poner las cadenas </a:t>
            </a:r>
            <a:r>
              <a:rPr lang="es-ES" sz="6000" b="1" dirty="0">
                <a:solidFill>
                  <a:srgbClr val="002060"/>
                </a:solidFill>
              </a:rPr>
              <a:t>que se le habían caído de las manos </a:t>
            </a:r>
            <a:r>
              <a:rPr lang="es-ES" sz="6000" b="1" dirty="0">
                <a:solidFill>
                  <a:srgbClr val="FF0000"/>
                </a:solidFill>
              </a:rPr>
              <a:t>en el año 508</a:t>
            </a:r>
            <a:r>
              <a:rPr lang="es-ES" sz="6000" b="1" dirty="0">
                <a:solidFill>
                  <a:srgbClr val="002060"/>
                </a:solidFill>
              </a:rPr>
              <a:t>. El papado ya no podía usar al poder civil ni a las </a:t>
            </a:r>
            <a:r>
              <a:rPr lang="es-ES" sz="6000" b="1" dirty="0">
                <a:solidFill>
                  <a:srgbClr val="FF0000"/>
                </a:solidFill>
              </a:rPr>
              <a:t>masas</a:t>
            </a:r>
            <a:r>
              <a:rPr lang="es-ES" sz="6000" b="1" dirty="0">
                <a:solidFill>
                  <a:srgbClr val="002060"/>
                </a:solidFill>
              </a:rPr>
              <a:t> para cumplir sus propósitos.</a:t>
            </a:r>
            <a:endParaRPr lang="es-ES" sz="4800" b="1" dirty="0">
              <a:solidFill>
                <a:srgbClr val="FF0000"/>
              </a:solidFill>
            </a:endParaRPr>
          </a:p>
        </p:txBody>
      </p:sp>
    </p:spTree>
    <p:extLst>
      <p:ext uri="{BB962C8B-B14F-4D97-AF65-F5344CB8AC3E}">
        <p14:creationId xmlns:p14="http://schemas.microsoft.com/office/powerpoint/2010/main" val="20882879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78655" y="103239"/>
            <a:ext cx="11537574"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Pero los </a:t>
            </a:r>
            <a:r>
              <a:rPr lang="es-ES" sz="4400" b="1" dirty="0">
                <a:solidFill>
                  <a:srgbClr val="FF0000"/>
                </a:solidFill>
              </a:rPr>
              <a:t>Estados Unidos le quitará las cadenas </a:t>
            </a:r>
            <a:r>
              <a:rPr lang="es-ES" sz="4400" b="1" dirty="0">
                <a:solidFill>
                  <a:srgbClr val="002060"/>
                </a:solidFill>
              </a:rPr>
              <a:t>al papado y le </a:t>
            </a:r>
            <a:r>
              <a:rPr lang="es-ES" sz="4400" b="1" dirty="0">
                <a:solidFill>
                  <a:srgbClr val="FF0000"/>
                </a:solidFill>
              </a:rPr>
              <a:t>devolverá la espada </a:t>
            </a:r>
            <a:r>
              <a:rPr lang="es-ES" sz="4400" b="1" dirty="0">
                <a:solidFill>
                  <a:srgbClr val="002060"/>
                </a:solidFill>
              </a:rPr>
              <a:t>del poder civil. Una vez más el </a:t>
            </a:r>
            <a:r>
              <a:rPr lang="es-ES" sz="4400" b="1" dirty="0">
                <a:solidFill>
                  <a:srgbClr val="FF0000"/>
                </a:solidFill>
              </a:rPr>
              <a:t>catolicismo perseguirá </a:t>
            </a:r>
            <a:r>
              <a:rPr lang="es-ES" sz="4400" b="1" dirty="0">
                <a:solidFill>
                  <a:srgbClr val="002060"/>
                </a:solidFill>
              </a:rPr>
              <a:t>a todos aquellos que no están de acuerdo con sus </a:t>
            </a:r>
            <a:r>
              <a:rPr lang="es-ES" sz="4400" b="1" dirty="0">
                <a:solidFill>
                  <a:srgbClr val="FF0000"/>
                </a:solidFill>
              </a:rPr>
              <a:t>doctrinas y prácticas</a:t>
            </a:r>
            <a:r>
              <a:rPr lang="es-ES" sz="4400" b="1" dirty="0">
                <a:solidFill>
                  <a:srgbClr val="002060"/>
                </a:solidFill>
              </a:rPr>
              <a:t>. Impresionante y solemne será el momento en que los </a:t>
            </a:r>
            <a:r>
              <a:rPr lang="es-ES" sz="4400" b="1" dirty="0">
                <a:solidFill>
                  <a:srgbClr val="FF0000"/>
                </a:solidFill>
              </a:rPr>
              <a:t>reyes de la tierra </a:t>
            </a:r>
            <a:r>
              <a:rPr lang="es-ES" sz="4400" b="1" dirty="0">
                <a:solidFill>
                  <a:srgbClr val="002060"/>
                </a:solidFill>
              </a:rPr>
              <a:t>y sus sujetos se </a:t>
            </a:r>
            <a:r>
              <a:rPr lang="es-ES" sz="4400" b="1" dirty="0">
                <a:solidFill>
                  <a:srgbClr val="FF0000"/>
                </a:solidFill>
              </a:rPr>
              <a:t>vuelquen en contra </a:t>
            </a:r>
            <a:r>
              <a:rPr lang="es-ES" sz="4400" b="1" dirty="0">
                <a:solidFill>
                  <a:srgbClr val="002060"/>
                </a:solidFill>
              </a:rPr>
              <a:t>de la madre de las rameras. Lo que pasó en la </a:t>
            </a:r>
            <a:r>
              <a:rPr lang="es-ES" sz="4400" b="1" dirty="0">
                <a:solidFill>
                  <a:srgbClr val="FF0000"/>
                </a:solidFill>
              </a:rPr>
              <a:t>Revolución Francesa </a:t>
            </a:r>
            <a:r>
              <a:rPr lang="es-ES" sz="4400" b="1" dirty="0">
                <a:solidFill>
                  <a:srgbClr val="002060"/>
                </a:solidFill>
              </a:rPr>
              <a:t>será tan solo un </a:t>
            </a:r>
            <a:r>
              <a:rPr lang="es-ES" sz="4400" b="1" dirty="0">
                <a:solidFill>
                  <a:srgbClr val="FF0000"/>
                </a:solidFill>
              </a:rPr>
              <a:t>pálido reflejo </a:t>
            </a:r>
            <a:r>
              <a:rPr lang="es-ES" sz="4400" b="1" dirty="0">
                <a:solidFill>
                  <a:srgbClr val="002060"/>
                </a:solidFill>
              </a:rPr>
              <a:t>de lo que sucederá a nivel global.</a:t>
            </a:r>
            <a:endParaRPr lang="es-ES" sz="3600" b="1" dirty="0">
              <a:solidFill>
                <a:srgbClr val="FF0000"/>
              </a:solidFill>
            </a:endParaRPr>
          </a:p>
        </p:txBody>
      </p:sp>
    </p:spTree>
    <p:extLst>
      <p:ext uri="{BB962C8B-B14F-4D97-AF65-F5344CB8AC3E}">
        <p14:creationId xmlns:p14="http://schemas.microsoft.com/office/powerpoint/2010/main" val="1801826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245425"/>
            <a:ext cx="1113503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marL="857250" indent="-857250">
              <a:buClr>
                <a:srgbClr val="FF0000"/>
              </a:buClr>
              <a:buFont typeface="Wingdings" panose="05000000000000000000" pitchFamily="2" charset="2"/>
              <a:buChar char="Ø"/>
            </a:pPr>
            <a:r>
              <a:rPr lang="es-ES" sz="6000" b="1" dirty="0" smtClean="0">
                <a:solidFill>
                  <a:srgbClr val="002060"/>
                </a:solidFill>
              </a:rPr>
              <a:t>Apocalipsis </a:t>
            </a:r>
            <a:r>
              <a:rPr lang="es-ES" sz="6000" b="1" dirty="0">
                <a:solidFill>
                  <a:srgbClr val="002060"/>
                </a:solidFill>
              </a:rPr>
              <a:t>12:3 dice que el dragón se </a:t>
            </a:r>
            <a:r>
              <a:rPr lang="es-ES" sz="6000" b="1" dirty="0">
                <a:solidFill>
                  <a:srgbClr val="FF0000"/>
                </a:solidFill>
              </a:rPr>
              <a:t>paró delante de la mujer</a:t>
            </a:r>
            <a:r>
              <a:rPr lang="es-ES" sz="6000" b="1" dirty="0">
                <a:solidFill>
                  <a:srgbClr val="002060"/>
                </a:solidFill>
              </a:rPr>
              <a:t> para devorar a su hijo tan pronto naciese. Satanás es el dragón, pero obró por medio de </a:t>
            </a:r>
            <a:r>
              <a:rPr lang="es-ES" sz="6000" b="1" dirty="0">
                <a:solidFill>
                  <a:srgbClr val="FF0000"/>
                </a:solidFill>
              </a:rPr>
              <a:t>Herodes</a:t>
            </a:r>
            <a:r>
              <a:rPr lang="es-ES" sz="6000" b="1" dirty="0">
                <a:solidFill>
                  <a:srgbClr val="002060"/>
                </a:solidFill>
              </a:rPr>
              <a:t> un </a:t>
            </a:r>
            <a:r>
              <a:rPr lang="es-ES" sz="6000" b="1" dirty="0">
                <a:solidFill>
                  <a:srgbClr val="FF0000"/>
                </a:solidFill>
              </a:rPr>
              <a:t>gobernante civil </a:t>
            </a:r>
            <a:r>
              <a:rPr lang="es-ES" sz="6000" b="1" dirty="0">
                <a:solidFill>
                  <a:srgbClr val="002060"/>
                </a:solidFill>
              </a:rPr>
              <a:t>de </a:t>
            </a:r>
            <a:r>
              <a:rPr lang="es-ES" sz="6000" b="1" dirty="0">
                <a:solidFill>
                  <a:srgbClr val="FF0000"/>
                </a:solidFill>
              </a:rPr>
              <a:t>Roma</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27563542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Historia de Ester</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87614197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3907" y="941766"/>
            <a:ext cx="11095591"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antigua historia de Ester es una </a:t>
            </a:r>
            <a:r>
              <a:rPr lang="es-ES" sz="6000" b="1" dirty="0">
                <a:solidFill>
                  <a:srgbClr val="FF0000"/>
                </a:solidFill>
              </a:rPr>
              <a:t>ilustración </a:t>
            </a:r>
            <a:r>
              <a:rPr lang="es-ES" sz="6000" b="1" dirty="0" smtClean="0">
                <a:solidFill>
                  <a:srgbClr val="FF0000"/>
                </a:solidFill>
              </a:rPr>
              <a:t>vívida </a:t>
            </a:r>
            <a:r>
              <a:rPr lang="es-ES" sz="6000" b="1" dirty="0">
                <a:solidFill>
                  <a:srgbClr val="002060"/>
                </a:solidFill>
              </a:rPr>
              <a:t>de lo que sucederá muy pronto a nivel global con el remanente de Dios.</a:t>
            </a:r>
            <a:endParaRPr lang="es-ES" sz="4800" b="1" dirty="0">
              <a:solidFill>
                <a:srgbClr val="FF0000"/>
              </a:solidFill>
            </a:endParaRPr>
          </a:p>
        </p:txBody>
      </p:sp>
    </p:spTree>
    <p:extLst>
      <p:ext uri="{BB962C8B-B14F-4D97-AF65-F5344CB8AC3E}">
        <p14:creationId xmlns:p14="http://schemas.microsoft.com/office/powerpoint/2010/main" val="29590971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3778" y="457736"/>
            <a:ext cx="11095591"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En la historia de Ester se nos informa que el </a:t>
            </a:r>
            <a:r>
              <a:rPr lang="es-ES" sz="4000" b="1" dirty="0">
                <a:solidFill>
                  <a:srgbClr val="FF0000"/>
                </a:solidFill>
              </a:rPr>
              <a:t>gobernante civil</a:t>
            </a:r>
            <a:r>
              <a:rPr lang="es-ES" sz="4000" b="1" dirty="0">
                <a:solidFill>
                  <a:srgbClr val="002060"/>
                </a:solidFill>
              </a:rPr>
              <a:t>, el rey </a:t>
            </a:r>
            <a:r>
              <a:rPr lang="es-ES" sz="4000" b="1" dirty="0" err="1">
                <a:solidFill>
                  <a:srgbClr val="002060"/>
                </a:solidFill>
              </a:rPr>
              <a:t>Asuero</a:t>
            </a:r>
            <a:r>
              <a:rPr lang="es-ES" sz="4000" b="1" dirty="0">
                <a:solidFill>
                  <a:srgbClr val="002060"/>
                </a:solidFill>
              </a:rPr>
              <a:t>, dio un </a:t>
            </a:r>
            <a:r>
              <a:rPr lang="es-ES" sz="4000" b="1" dirty="0">
                <a:solidFill>
                  <a:srgbClr val="FF0000"/>
                </a:solidFill>
              </a:rPr>
              <a:t>decreto</a:t>
            </a:r>
            <a:r>
              <a:rPr lang="es-ES" sz="4000" b="1" dirty="0">
                <a:solidFill>
                  <a:srgbClr val="002060"/>
                </a:solidFill>
              </a:rPr>
              <a:t> de que todos debían inclinarse y hacer reverencia a </a:t>
            </a:r>
            <a:r>
              <a:rPr lang="es-ES" sz="4000" b="1" dirty="0">
                <a:solidFill>
                  <a:srgbClr val="FF0000"/>
                </a:solidFill>
              </a:rPr>
              <a:t>Amán</a:t>
            </a:r>
            <a:r>
              <a:rPr lang="es-ES" sz="4000" b="1" dirty="0">
                <a:solidFill>
                  <a:srgbClr val="002060"/>
                </a:solidFill>
              </a:rPr>
              <a:t> (3:2). Cuando </a:t>
            </a:r>
            <a:r>
              <a:rPr lang="es-ES" sz="4000" b="1" dirty="0">
                <a:solidFill>
                  <a:srgbClr val="FF0000"/>
                </a:solidFill>
              </a:rPr>
              <a:t>Mardoqueo rehusó </a:t>
            </a:r>
            <a:r>
              <a:rPr lang="es-ES" sz="4000" b="1" dirty="0">
                <a:solidFill>
                  <a:srgbClr val="002060"/>
                </a:solidFill>
              </a:rPr>
              <a:t>hacerlo (3:2) Aman se </a:t>
            </a:r>
            <a:r>
              <a:rPr lang="es-ES" sz="4000" b="1" dirty="0">
                <a:solidFill>
                  <a:srgbClr val="FF0000"/>
                </a:solidFill>
              </a:rPr>
              <a:t>llenó de ira </a:t>
            </a:r>
            <a:r>
              <a:rPr lang="es-ES" sz="4000" b="1" dirty="0">
                <a:solidFill>
                  <a:srgbClr val="002060"/>
                </a:solidFill>
              </a:rPr>
              <a:t>a tal grado que persuadió al rey que diera un </a:t>
            </a:r>
            <a:r>
              <a:rPr lang="es-ES" sz="4000" b="1" dirty="0">
                <a:solidFill>
                  <a:srgbClr val="FF0000"/>
                </a:solidFill>
              </a:rPr>
              <a:t>decreto de muerte </a:t>
            </a:r>
            <a:r>
              <a:rPr lang="es-ES" sz="4000" b="1" dirty="0">
                <a:solidFill>
                  <a:srgbClr val="002060"/>
                </a:solidFill>
              </a:rPr>
              <a:t>en contra de Mardoqueo y todos los judíos. La </a:t>
            </a:r>
            <a:r>
              <a:rPr lang="es-ES" sz="4000" b="1" dirty="0">
                <a:solidFill>
                  <a:srgbClr val="FF0000"/>
                </a:solidFill>
              </a:rPr>
              <a:t>esposa de Amán </a:t>
            </a:r>
            <a:r>
              <a:rPr lang="es-ES" sz="4000" b="1" dirty="0">
                <a:solidFill>
                  <a:srgbClr val="002060"/>
                </a:solidFill>
              </a:rPr>
              <a:t>aun sugirió que se levantara </a:t>
            </a:r>
            <a:r>
              <a:rPr lang="es-ES" sz="4000" b="1" dirty="0">
                <a:solidFill>
                  <a:srgbClr val="FF0000"/>
                </a:solidFill>
              </a:rPr>
              <a:t>una </a:t>
            </a:r>
            <a:r>
              <a:rPr lang="es-ES" sz="4000" b="1" dirty="0" smtClean="0">
                <a:solidFill>
                  <a:srgbClr val="FF0000"/>
                </a:solidFill>
              </a:rPr>
              <a:t>horca </a:t>
            </a:r>
            <a:r>
              <a:rPr lang="es-ES" sz="4000" b="1" dirty="0">
                <a:solidFill>
                  <a:srgbClr val="002060"/>
                </a:solidFill>
              </a:rPr>
              <a:t>para colgar a Mardoqueo en ella. Las razones que dio Amán al rey son fascinantes:</a:t>
            </a:r>
            <a:endParaRPr lang="es-ES" sz="3200" b="1" dirty="0">
              <a:solidFill>
                <a:srgbClr val="FF0000"/>
              </a:solidFill>
            </a:endParaRPr>
          </a:p>
        </p:txBody>
      </p:sp>
    </p:spTree>
    <p:extLst>
      <p:ext uri="{BB962C8B-B14F-4D97-AF65-F5344CB8AC3E}">
        <p14:creationId xmlns:p14="http://schemas.microsoft.com/office/powerpoint/2010/main" val="100676976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742838"/>
            <a:ext cx="11871677" cy="6186309"/>
          </a:xfrm>
          <a:prstGeom prst="rect">
            <a:avLst/>
          </a:prstGeom>
          <a:noFill/>
        </p:spPr>
        <p:txBody>
          <a:bodyPr wrap="square" rtlCol="0">
            <a:spAutoFit/>
          </a:bodyPr>
          <a:lstStyle/>
          <a:p>
            <a:r>
              <a:rPr lang="es-ES" sz="4400" b="1" dirty="0">
                <a:solidFill>
                  <a:schemeClr val="bg1"/>
                </a:solidFill>
              </a:rPr>
              <a:t>“Y dijo Amán al rey </a:t>
            </a:r>
            <a:r>
              <a:rPr lang="es-ES" sz="4400" b="1" dirty="0" err="1">
                <a:solidFill>
                  <a:schemeClr val="bg1"/>
                </a:solidFill>
              </a:rPr>
              <a:t>Asuero</a:t>
            </a:r>
            <a:r>
              <a:rPr lang="es-ES" sz="4400" b="1" dirty="0">
                <a:solidFill>
                  <a:schemeClr val="bg1"/>
                </a:solidFill>
              </a:rPr>
              <a:t>: Hay un pueblo </a:t>
            </a:r>
            <a:r>
              <a:rPr lang="es-ES" sz="4400" b="1" dirty="0">
                <a:solidFill>
                  <a:srgbClr val="FFFF00"/>
                </a:solidFill>
              </a:rPr>
              <a:t>esparcido y distribuido</a:t>
            </a:r>
            <a:r>
              <a:rPr lang="es-ES" sz="4400" b="1" dirty="0">
                <a:solidFill>
                  <a:schemeClr val="bg1"/>
                </a:solidFill>
              </a:rPr>
              <a:t> entre los pueblos en todas las provincias de tu reino, y </a:t>
            </a:r>
            <a:r>
              <a:rPr lang="es-ES" sz="4400" b="1" dirty="0">
                <a:solidFill>
                  <a:srgbClr val="FFFF00"/>
                </a:solidFill>
              </a:rPr>
              <a:t>sus leyes son diferentes</a:t>
            </a:r>
            <a:r>
              <a:rPr lang="es-ES" sz="4400" b="1" dirty="0">
                <a:solidFill>
                  <a:schemeClr val="bg1"/>
                </a:solidFill>
              </a:rPr>
              <a:t> de las de todo pueblo, y </a:t>
            </a:r>
            <a:r>
              <a:rPr lang="es-ES" sz="4400" b="1" dirty="0">
                <a:solidFill>
                  <a:srgbClr val="FFFF00"/>
                </a:solidFill>
              </a:rPr>
              <a:t>no guardan las leyes del rey</a:t>
            </a:r>
            <a:r>
              <a:rPr lang="es-ES" sz="4400" b="1" dirty="0">
                <a:solidFill>
                  <a:schemeClr val="bg1"/>
                </a:solidFill>
              </a:rPr>
              <a:t>, y al rey </a:t>
            </a:r>
            <a:r>
              <a:rPr lang="es-ES" sz="4400" b="1" dirty="0">
                <a:solidFill>
                  <a:srgbClr val="FFFF00"/>
                </a:solidFill>
              </a:rPr>
              <a:t>nada le beneficia el dejarlos vivir</a:t>
            </a:r>
            <a:r>
              <a:rPr lang="es-ES" sz="4400" b="1" dirty="0">
                <a:solidFill>
                  <a:schemeClr val="bg1"/>
                </a:solidFill>
              </a:rPr>
              <a:t>. </a:t>
            </a:r>
            <a:r>
              <a:rPr lang="es-ES" sz="4400" b="1" dirty="0">
                <a:solidFill>
                  <a:srgbClr val="FF0000"/>
                </a:solidFill>
              </a:rPr>
              <a:t>9</a:t>
            </a:r>
            <a:r>
              <a:rPr lang="es-ES" sz="4400" b="1" dirty="0">
                <a:solidFill>
                  <a:schemeClr val="bg1"/>
                </a:solidFill>
              </a:rPr>
              <a:t> Si place al rey, decrete que </a:t>
            </a:r>
            <a:r>
              <a:rPr lang="es-ES" sz="4400" b="1" dirty="0">
                <a:solidFill>
                  <a:srgbClr val="FFFF00"/>
                </a:solidFill>
              </a:rPr>
              <a:t>sean destruidos</a:t>
            </a:r>
            <a:r>
              <a:rPr lang="es-ES" sz="4400" b="1" dirty="0">
                <a:solidFill>
                  <a:schemeClr val="bg1"/>
                </a:solidFill>
              </a:rPr>
              <a:t>; y yo pesaré diez mil talentos de plata a los que manejan la hacienda, para que sean traídos a los tesoros del rey</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latin typeface="Arial Black" panose="020B0A04020102020204" pitchFamily="34" charset="0"/>
              </a:rPr>
              <a:t>( Ester 3:8</a:t>
            </a:r>
            <a:r>
              <a:rPr lang="es-ES" sz="3600" b="1" dirty="0">
                <a:solidFill>
                  <a:srgbClr val="FF0000"/>
                </a:solidFill>
                <a:latin typeface="Arial Black" panose="020B0A04020102020204" pitchFamily="34" charset="0"/>
              </a:rPr>
              <a:t>, 9)</a:t>
            </a:r>
          </a:p>
        </p:txBody>
      </p:sp>
    </p:spTree>
    <p:extLst>
      <p:ext uri="{BB962C8B-B14F-4D97-AF65-F5344CB8AC3E}">
        <p14:creationId xmlns:p14="http://schemas.microsoft.com/office/powerpoint/2010/main" val="8990228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3778" y="457736"/>
            <a:ext cx="1109559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Amán convenció al rey que por la </a:t>
            </a:r>
            <a:r>
              <a:rPr lang="es-ES" sz="5400" b="1" dirty="0">
                <a:solidFill>
                  <a:srgbClr val="FF0000"/>
                </a:solidFill>
              </a:rPr>
              <a:t>estabilidad política </a:t>
            </a:r>
            <a:r>
              <a:rPr lang="es-ES" sz="5400" b="1" dirty="0">
                <a:solidFill>
                  <a:srgbClr val="002060"/>
                </a:solidFill>
              </a:rPr>
              <a:t>de su reino era necesario desarraigar a Mardoqueo y a todo su pueblo. El decreto de muerte fue </a:t>
            </a:r>
            <a:r>
              <a:rPr lang="es-ES" sz="5400" b="1" dirty="0">
                <a:solidFill>
                  <a:srgbClr val="FF0000"/>
                </a:solidFill>
              </a:rPr>
              <a:t>escrito por Amán</a:t>
            </a:r>
            <a:r>
              <a:rPr lang="es-ES" sz="5400" b="1" dirty="0">
                <a:solidFill>
                  <a:srgbClr val="002060"/>
                </a:solidFill>
              </a:rPr>
              <a:t>, pero debía ser </a:t>
            </a:r>
            <a:r>
              <a:rPr lang="es-ES" sz="5400" b="1" dirty="0">
                <a:solidFill>
                  <a:srgbClr val="FF0000"/>
                </a:solidFill>
              </a:rPr>
              <a:t>ejecutado por la autoridad del rey.</a:t>
            </a:r>
            <a:endParaRPr lang="es-ES" sz="4400" b="1" dirty="0">
              <a:solidFill>
                <a:srgbClr val="FF0000"/>
              </a:solidFill>
            </a:endParaRPr>
          </a:p>
        </p:txBody>
      </p:sp>
    </p:spTree>
    <p:extLst>
      <p:ext uri="{BB962C8B-B14F-4D97-AF65-F5344CB8AC3E}">
        <p14:creationId xmlns:p14="http://schemas.microsoft.com/office/powerpoint/2010/main" val="41296639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3778" y="664213"/>
            <a:ext cx="11095591"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Todo parecía andar bien para Amán hasta que el complot fue </a:t>
            </a:r>
            <a:r>
              <a:rPr lang="es-ES" sz="4800" b="1" dirty="0">
                <a:solidFill>
                  <a:srgbClr val="FF0000"/>
                </a:solidFill>
              </a:rPr>
              <a:t>desenmascarado</a:t>
            </a:r>
            <a:r>
              <a:rPr lang="es-ES" sz="4800" b="1" dirty="0">
                <a:solidFill>
                  <a:srgbClr val="002060"/>
                </a:solidFill>
              </a:rPr>
              <a:t> por la reina Ester. Por la providencia de Dios el </a:t>
            </a:r>
            <a:r>
              <a:rPr lang="es-ES" sz="4800" b="1" dirty="0">
                <a:solidFill>
                  <a:srgbClr val="FF0000"/>
                </a:solidFill>
              </a:rPr>
              <a:t>triunvirato malvado </a:t>
            </a:r>
            <a:r>
              <a:rPr lang="es-ES" sz="4800" b="1" dirty="0">
                <a:solidFill>
                  <a:srgbClr val="002060"/>
                </a:solidFill>
              </a:rPr>
              <a:t>se desbarató y el rey </a:t>
            </a:r>
            <a:r>
              <a:rPr lang="es-ES" sz="4800" b="1" dirty="0">
                <a:solidFill>
                  <a:srgbClr val="FF0000"/>
                </a:solidFill>
              </a:rPr>
              <a:t>se volcó en contra de Amán. </a:t>
            </a:r>
            <a:r>
              <a:rPr lang="es-ES" sz="4800" b="1" dirty="0">
                <a:solidFill>
                  <a:srgbClr val="002060"/>
                </a:solidFill>
              </a:rPr>
              <a:t>Él y su esposa fueron </a:t>
            </a:r>
            <a:r>
              <a:rPr lang="es-ES" sz="4800" b="1" dirty="0">
                <a:solidFill>
                  <a:srgbClr val="FF0000"/>
                </a:solidFill>
              </a:rPr>
              <a:t>colgados en la </a:t>
            </a:r>
            <a:r>
              <a:rPr lang="es-ES" sz="4800" b="1" dirty="0" smtClean="0">
                <a:solidFill>
                  <a:srgbClr val="FF0000"/>
                </a:solidFill>
              </a:rPr>
              <a:t>horca </a:t>
            </a:r>
            <a:r>
              <a:rPr lang="es-ES" sz="4800" b="1" dirty="0">
                <a:solidFill>
                  <a:srgbClr val="002060"/>
                </a:solidFill>
              </a:rPr>
              <a:t>a donde planeaban colocar a Mardoqueo.</a:t>
            </a:r>
            <a:endParaRPr lang="es-ES" sz="4000" b="1" dirty="0">
              <a:solidFill>
                <a:srgbClr val="FF0000"/>
              </a:solidFill>
            </a:endParaRPr>
          </a:p>
        </p:txBody>
      </p:sp>
    </p:spTree>
    <p:extLst>
      <p:ext uri="{BB962C8B-B14F-4D97-AF65-F5344CB8AC3E}">
        <p14:creationId xmlns:p14="http://schemas.microsoft.com/office/powerpoint/2010/main" val="243872397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El </a:t>
            </a:r>
            <a:r>
              <a:rPr lang="es-ES" sz="9600" dirty="0" smtClean="0">
                <a:solidFill>
                  <a:schemeClr val="bg1"/>
                </a:solidFill>
                <a:latin typeface="Bauhaus 93" panose="04030905020B02020C02" pitchFamily="82" charset="0"/>
              </a:rPr>
              <a:t>Patrón derivado de la historia de Ester</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64800287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1918" y="217714"/>
            <a:ext cx="1109559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FF0000"/>
                </a:solidFill>
              </a:rPr>
              <a:t>rey Darío se volcó </a:t>
            </a:r>
            <a:r>
              <a:rPr lang="es-ES" sz="5400" b="1" dirty="0">
                <a:solidFill>
                  <a:srgbClr val="002060"/>
                </a:solidFill>
              </a:rPr>
              <a:t>en contra de los enemigos de Daniel.</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FF0000"/>
                </a:solidFill>
              </a:rPr>
              <a:t>rey </a:t>
            </a:r>
            <a:r>
              <a:rPr lang="es-ES" sz="5400" b="1" dirty="0" err="1">
                <a:solidFill>
                  <a:srgbClr val="FF0000"/>
                </a:solidFill>
              </a:rPr>
              <a:t>Asuero</a:t>
            </a:r>
            <a:r>
              <a:rPr lang="es-ES" sz="5400" b="1" dirty="0">
                <a:solidFill>
                  <a:srgbClr val="FF0000"/>
                </a:solidFill>
              </a:rPr>
              <a:t> </a:t>
            </a:r>
            <a:r>
              <a:rPr lang="es-ES" sz="5400" b="1" dirty="0">
                <a:solidFill>
                  <a:srgbClr val="002060"/>
                </a:solidFill>
              </a:rPr>
              <a:t>se volcó en contra de su consejero, Amán</a:t>
            </a:r>
            <a:r>
              <a:rPr lang="es-ES" sz="5400" b="1" dirty="0" smtClean="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Los </a:t>
            </a:r>
            <a:r>
              <a:rPr lang="es-ES" sz="5400" b="1" dirty="0">
                <a:solidFill>
                  <a:srgbClr val="002060"/>
                </a:solidFill>
              </a:rPr>
              <a:t>judíos usaron a los romanos para matar a Jesús y los romanos se volcaron contra ellos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80285063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4435" y="91503"/>
            <a:ext cx="11095591"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papado usó el poder del estado para perseguir durante los 1260 años y luego el poder del estado se levantó </a:t>
            </a:r>
            <a:r>
              <a:rPr lang="es-ES" sz="5400" b="1" dirty="0">
                <a:solidFill>
                  <a:srgbClr val="FF0000"/>
                </a:solidFill>
              </a:rPr>
              <a:t>contra el papado en 1798</a:t>
            </a:r>
            <a:r>
              <a:rPr lang="es-ES" sz="5400" b="1" dirty="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Los </a:t>
            </a:r>
            <a:r>
              <a:rPr lang="es-ES" sz="5400" b="1" dirty="0">
                <a:solidFill>
                  <a:srgbClr val="FF0000"/>
                </a:solidFill>
              </a:rPr>
              <a:t>reyes de la tierra </a:t>
            </a:r>
            <a:r>
              <a:rPr lang="es-ES" sz="5400" b="1" dirty="0">
                <a:solidFill>
                  <a:srgbClr val="002060"/>
                </a:solidFill>
              </a:rPr>
              <a:t>que han sido </a:t>
            </a:r>
            <a:r>
              <a:rPr lang="es-ES" sz="5400" b="1" dirty="0">
                <a:solidFill>
                  <a:srgbClr val="FF0000"/>
                </a:solidFill>
              </a:rPr>
              <a:t>usados por la ramera </a:t>
            </a:r>
            <a:r>
              <a:rPr lang="es-ES" sz="5400" b="1" dirty="0">
                <a:solidFill>
                  <a:srgbClr val="002060"/>
                </a:solidFill>
              </a:rPr>
              <a:t>para perseguir al pueblo </a:t>
            </a:r>
            <a:r>
              <a:rPr lang="es-ES" sz="5400" b="1" dirty="0" smtClean="0">
                <a:solidFill>
                  <a:srgbClr val="FF0000"/>
                </a:solidFill>
              </a:rPr>
              <a:t>se </a:t>
            </a:r>
            <a:r>
              <a:rPr lang="es-ES" sz="5400" b="1" dirty="0">
                <a:solidFill>
                  <a:srgbClr val="FF0000"/>
                </a:solidFill>
              </a:rPr>
              <a:t>levantarán para aniquilarla</a:t>
            </a:r>
            <a:r>
              <a:rPr lang="es-ES" sz="5400" b="1" dirty="0">
                <a:solidFill>
                  <a:srgbClr val="002060"/>
                </a:solidFill>
              </a:rPr>
              <a:t>.</a:t>
            </a:r>
          </a:p>
        </p:txBody>
      </p:sp>
    </p:spTree>
    <p:extLst>
      <p:ext uri="{BB962C8B-B14F-4D97-AF65-F5344CB8AC3E}">
        <p14:creationId xmlns:p14="http://schemas.microsoft.com/office/powerpoint/2010/main" val="188486438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41921" y="471017"/>
            <a:ext cx="5483049" cy="5909310"/>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¿Crees que </a:t>
            </a: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 espadas civiles que la ramera ha usado, finalmente se volverán contra esta para aniquilarla?</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245425"/>
            <a:ext cx="1145189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Cuando </a:t>
            </a:r>
            <a:r>
              <a:rPr lang="es-ES" sz="4800" b="1" dirty="0">
                <a:solidFill>
                  <a:srgbClr val="002060"/>
                </a:solidFill>
              </a:rPr>
              <a:t>el imperio romano se </a:t>
            </a:r>
            <a:r>
              <a:rPr lang="es-ES" sz="4800" b="1" dirty="0">
                <a:solidFill>
                  <a:srgbClr val="FF0000"/>
                </a:solidFill>
              </a:rPr>
              <a:t>desintegró</a:t>
            </a:r>
            <a:r>
              <a:rPr lang="es-ES" sz="4800" b="1" dirty="0">
                <a:solidFill>
                  <a:srgbClr val="002060"/>
                </a:solidFill>
              </a:rPr>
              <a:t>, la profecía afirma que el </a:t>
            </a:r>
            <a:r>
              <a:rPr lang="es-ES" sz="4800" b="1" dirty="0">
                <a:solidFill>
                  <a:srgbClr val="FF0000"/>
                </a:solidFill>
              </a:rPr>
              <a:t>dragón le dio</a:t>
            </a:r>
            <a:r>
              <a:rPr lang="es-ES" sz="4800" b="1" dirty="0">
                <a:solidFill>
                  <a:srgbClr val="002060"/>
                </a:solidFill>
              </a:rPr>
              <a:t> a la </a:t>
            </a:r>
            <a:r>
              <a:rPr lang="es-ES" sz="4800" b="1" dirty="0">
                <a:solidFill>
                  <a:srgbClr val="FF0000"/>
                </a:solidFill>
              </a:rPr>
              <a:t>bestia</a:t>
            </a:r>
            <a:r>
              <a:rPr lang="es-ES" sz="4800" b="1" dirty="0">
                <a:solidFill>
                  <a:srgbClr val="002060"/>
                </a:solidFill>
              </a:rPr>
              <a:t> (a roma papal) su trono, su poder y su autoridad (Apocalipsis 13:2). Es decir, el </a:t>
            </a:r>
            <a:r>
              <a:rPr lang="es-ES" sz="4800" b="1" dirty="0">
                <a:solidFill>
                  <a:srgbClr val="FF0000"/>
                </a:solidFill>
              </a:rPr>
              <a:t>papado continuó gobernando </a:t>
            </a:r>
            <a:r>
              <a:rPr lang="es-ES" sz="4800" b="1" dirty="0">
                <a:solidFill>
                  <a:srgbClr val="002060"/>
                </a:solidFill>
              </a:rPr>
              <a:t>con la autoridad que le confirió el dragón. El dragón (Satanás) obró </a:t>
            </a:r>
            <a:r>
              <a:rPr lang="es-ES" sz="4800" b="1" dirty="0">
                <a:solidFill>
                  <a:srgbClr val="FF0000"/>
                </a:solidFill>
              </a:rPr>
              <a:t>por medio de Roma</a:t>
            </a:r>
            <a:r>
              <a:rPr lang="es-ES" sz="4800" b="1" dirty="0">
                <a:solidFill>
                  <a:srgbClr val="002060"/>
                </a:solidFill>
              </a:rPr>
              <a:t> por 1260 años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930366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245425"/>
            <a:ext cx="1113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marL="857250" indent="-857250">
              <a:buClr>
                <a:srgbClr val="FF0000"/>
              </a:buClr>
              <a:buFont typeface="Wingdings" panose="05000000000000000000" pitchFamily="2" charset="2"/>
              <a:buChar char="Ø"/>
            </a:pPr>
            <a:r>
              <a:rPr lang="es-ES" sz="6000" b="1" dirty="0" smtClean="0">
                <a:solidFill>
                  <a:srgbClr val="002060"/>
                </a:solidFill>
              </a:rPr>
              <a:t>Finalmente</a:t>
            </a:r>
            <a:r>
              <a:rPr lang="es-ES" sz="6000" b="1" dirty="0">
                <a:solidFill>
                  <a:srgbClr val="002060"/>
                </a:solidFill>
              </a:rPr>
              <a:t>, la bestia que se levanta de la tierra en el tiempo del fin será el </a:t>
            </a:r>
            <a:r>
              <a:rPr lang="es-ES" sz="6000" b="1" dirty="0">
                <a:solidFill>
                  <a:srgbClr val="FF0000"/>
                </a:solidFill>
              </a:rPr>
              <a:t>portavoz de la bestia</a:t>
            </a:r>
            <a:r>
              <a:rPr lang="es-ES" sz="6000" b="1" dirty="0">
                <a:solidFill>
                  <a:srgbClr val="002060"/>
                </a:solidFill>
              </a:rPr>
              <a:t> quien recibió su trono, poder y autoridad del dragón (Apocalipsis 13:11</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2722224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245425"/>
            <a:ext cx="1145189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FF0000"/>
                </a:solidFill>
              </a:rPr>
              <a:t>Resumiendo</a:t>
            </a:r>
            <a:r>
              <a:rPr lang="es-ES" sz="5400" b="1" dirty="0">
                <a:solidFill>
                  <a:srgbClr val="002060"/>
                </a:solidFill>
              </a:rPr>
              <a:t>: Al hablar como dragón, la bestia de la tierra no solo habla en nombre de </a:t>
            </a:r>
            <a:r>
              <a:rPr lang="es-ES" sz="5400" b="1" dirty="0">
                <a:solidFill>
                  <a:srgbClr val="FF0000"/>
                </a:solidFill>
              </a:rPr>
              <a:t>Satanás</a:t>
            </a:r>
            <a:r>
              <a:rPr lang="es-ES" sz="5400" b="1" dirty="0">
                <a:solidFill>
                  <a:srgbClr val="002060"/>
                </a:solidFill>
              </a:rPr>
              <a:t> sino en nombre de </a:t>
            </a:r>
            <a:r>
              <a:rPr lang="es-ES" sz="5400" b="1" dirty="0" smtClean="0">
                <a:solidFill>
                  <a:srgbClr val="FF0000"/>
                </a:solidFill>
              </a:rPr>
              <a:t>Roma </a:t>
            </a:r>
            <a:r>
              <a:rPr lang="es-ES" sz="5400" b="1" dirty="0">
                <a:solidFill>
                  <a:srgbClr val="FF0000"/>
                </a:solidFill>
              </a:rPr>
              <a:t>papal</a:t>
            </a:r>
            <a:r>
              <a:rPr lang="es-ES" sz="5400" b="1" dirty="0">
                <a:solidFill>
                  <a:srgbClr val="002060"/>
                </a:solidFill>
              </a:rPr>
              <a:t>. Así es que el dragón, la bestia del mar y la bestia de la tierra todos son </a:t>
            </a:r>
            <a:r>
              <a:rPr lang="es-ES" sz="5400" b="1" dirty="0">
                <a:solidFill>
                  <a:srgbClr val="FF0000"/>
                </a:solidFill>
              </a:rPr>
              <a:t>agentes de Satanás </a:t>
            </a:r>
            <a:r>
              <a:rPr lang="es-ES" sz="5400" b="1" dirty="0">
                <a:solidFill>
                  <a:srgbClr val="002060"/>
                </a:solidFill>
              </a:rPr>
              <a:t>quien obra por intermedio de </a:t>
            </a:r>
            <a:r>
              <a:rPr lang="es-ES" sz="5400" b="1" dirty="0" smtClean="0">
                <a:solidFill>
                  <a:srgbClr val="FF0000"/>
                </a:solidFill>
              </a:rPr>
              <a:t>Roma</a:t>
            </a:r>
            <a:r>
              <a:rPr lang="es-ES" sz="5400" b="1" dirty="0">
                <a:solidFill>
                  <a:srgbClr val="002060"/>
                </a:solidFill>
              </a:rPr>
              <a:t>.</a:t>
            </a:r>
            <a:endParaRPr lang="es-ES" sz="5400" b="1" dirty="0" smtClean="0">
              <a:solidFill>
                <a:srgbClr val="002060"/>
              </a:solidFill>
            </a:endParaRPr>
          </a:p>
        </p:txBody>
      </p:sp>
    </p:spTree>
    <p:extLst>
      <p:ext uri="{BB962C8B-B14F-4D97-AF65-F5344CB8AC3E}">
        <p14:creationId xmlns:p14="http://schemas.microsoft.com/office/powerpoint/2010/main" val="952013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324531"/>
            <a:ext cx="1113503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u="sng" dirty="0">
                <a:solidFill>
                  <a:srgbClr val="FF0000"/>
                </a:solidFill>
              </a:rPr>
              <a:t>Resumiendo:</a:t>
            </a:r>
          </a:p>
          <a:p>
            <a:pPr marL="685800" indent="-685800">
              <a:buClr>
                <a:srgbClr val="FF0000"/>
              </a:buClr>
              <a:buFont typeface="Wingdings" panose="05000000000000000000" pitchFamily="2" charset="2"/>
              <a:buChar char="Ø"/>
            </a:pPr>
            <a:r>
              <a:rPr lang="es-ES" sz="5400" b="1" dirty="0" smtClean="0">
                <a:solidFill>
                  <a:srgbClr val="FF0000"/>
                </a:solidFill>
              </a:rPr>
              <a:t>Apocalipsis </a:t>
            </a:r>
            <a:r>
              <a:rPr lang="es-ES" sz="5400" b="1" dirty="0">
                <a:solidFill>
                  <a:srgbClr val="FF0000"/>
                </a:solidFill>
              </a:rPr>
              <a:t>12:1-5</a:t>
            </a:r>
            <a:r>
              <a:rPr lang="es-ES" sz="5400" b="1" dirty="0">
                <a:solidFill>
                  <a:srgbClr val="002060"/>
                </a:solidFill>
              </a:rPr>
              <a:t>: El </a:t>
            </a:r>
            <a:r>
              <a:rPr lang="es-ES" sz="5400" b="1" dirty="0">
                <a:solidFill>
                  <a:srgbClr val="FF0000"/>
                </a:solidFill>
              </a:rPr>
              <a:t>dragón</a:t>
            </a:r>
            <a:r>
              <a:rPr lang="es-ES" sz="5400" b="1" dirty="0">
                <a:solidFill>
                  <a:srgbClr val="002060"/>
                </a:solidFill>
              </a:rPr>
              <a:t> (Satanás por medio del poder civil de roma) procuró matar a Jesús</a:t>
            </a:r>
          </a:p>
          <a:p>
            <a:pPr marL="685800" indent="-685800">
              <a:buClr>
                <a:srgbClr val="FF0000"/>
              </a:buClr>
              <a:buFont typeface="Wingdings" panose="05000000000000000000" pitchFamily="2" charset="2"/>
              <a:buChar char="Ø"/>
            </a:pPr>
            <a:r>
              <a:rPr lang="es-ES" sz="5400" b="1" dirty="0" smtClean="0">
                <a:solidFill>
                  <a:srgbClr val="FF0000"/>
                </a:solidFill>
              </a:rPr>
              <a:t>Apocalipsis </a:t>
            </a:r>
            <a:r>
              <a:rPr lang="es-ES" sz="5400" b="1" dirty="0">
                <a:solidFill>
                  <a:srgbClr val="FF0000"/>
                </a:solidFill>
              </a:rPr>
              <a:t>12:6, 13-15</a:t>
            </a:r>
            <a:r>
              <a:rPr lang="es-ES" sz="5400" b="1" dirty="0">
                <a:solidFill>
                  <a:srgbClr val="002060"/>
                </a:solidFill>
              </a:rPr>
              <a:t>: El </a:t>
            </a:r>
            <a:r>
              <a:rPr lang="es-ES" sz="5400" b="1" dirty="0">
                <a:solidFill>
                  <a:srgbClr val="FF0000"/>
                </a:solidFill>
              </a:rPr>
              <a:t>dragón</a:t>
            </a:r>
            <a:r>
              <a:rPr lang="es-ES" sz="5400" b="1" dirty="0">
                <a:solidFill>
                  <a:srgbClr val="002060"/>
                </a:solidFill>
              </a:rPr>
              <a:t> (Satanás por medio de roma papal) persiguió a la mujer por 1260 </a:t>
            </a:r>
            <a:r>
              <a:rPr lang="es-ES" sz="5400" b="1" dirty="0" smtClean="0">
                <a:solidFill>
                  <a:srgbClr val="002060"/>
                </a:solidFill>
              </a:rPr>
              <a:t>años</a:t>
            </a:r>
            <a:endParaRPr lang="es-ES" sz="5400" b="1" dirty="0">
              <a:solidFill>
                <a:srgbClr val="002060"/>
              </a:solidFill>
            </a:endParaRPr>
          </a:p>
        </p:txBody>
      </p:sp>
    </p:spTree>
    <p:extLst>
      <p:ext uri="{BB962C8B-B14F-4D97-AF65-F5344CB8AC3E}">
        <p14:creationId xmlns:p14="http://schemas.microsoft.com/office/powerpoint/2010/main" val="1118578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324531"/>
            <a:ext cx="1113503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FF0000"/>
                </a:solidFill>
              </a:rPr>
              <a:t>Apocalipsis </a:t>
            </a:r>
            <a:r>
              <a:rPr lang="es-ES" sz="6000" b="1" dirty="0">
                <a:solidFill>
                  <a:srgbClr val="FF0000"/>
                </a:solidFill>
              </a:rPr>
              <a:t>12:17</a:t>
            </a:r>
            <a:r>
              <a:rPr lang="es-ES" sz="6000" b="1" dirty="0">
                <a:solidFill>
                  <a:srgbClr val="002060"/>
                </a:solidFill>
              </a:rPr>
              <a:t>: El </a:t>
            </a:r>
            <a:r>
              <a:rPr lang="es-ES" sz="6000" b="1" dirty="0" smtClean="0">
                <a:solidFill>
                  <a:srgbClr val="FF0000"/>
                </a:solidFill>
              </a:rPr>
              <a:t>dragón,</a:t>
            </a:r>
            <a:r>
              <a:rPr lang="es-ES" sz="6000" b="1" dirty="0" smtClean="0">
                <a:solidFill>
                  <a:srgbClr val="002060"/>
                </a:solidFill>
              </a:rPr>
              <a:t> Satanás </a:t>
            </a:r>
            <a:r>
              <a:rPr lang="es-ES" sz="6000" b="1" dirty="0">
                <a:solidFill>
                  <a:srgbClr val="002060"/>
                </a:solidFill>
              </a:rPr>
              <a:t>por medio del </a:t>
            </a:r>
            <a:r>
              <a:rPr lang="es-ES" sz="6000" b="1" dirty="0">
                <a:solidFill>
                  <a:srgbClr val="FF0000"/>
                </a:solidFill>
              </a:rPr>
              <a:t>portavoz</a:t>
            </a:r>
            <a:r>
              <a:rPr lang="es-ES" sz="6000" b="1" dirty="0">
                <a:solidFill>
                  <a:srgbClr val="002060"/>
                </a:solidFill>
              </a:rPr>
              <a:t> de roma papal, </a:t>
            </a:r>
            <a:r>
              <a:rPr lang="es-ES" sz="6000" b="1" dirty="0" smtClean="0">
                <a:solidFill>
                  <a:srgbClr val="002060"/>
                </a:solidFill>
              </a:rPr>
              <a:t>es decir, por medio de la </a:t>
            </a:r>
            <a:r>
              <a:rPr lang="es-ES" sz="6000" b="1" dirty="0">
                <a:solidFill>
                  <a:srgbClr val="FF0000"/>
                </a:solidFill>
              </a:rPr>
              <a:t>bestia de la </a:t>
            </a:r>
            <a:r>
              <a:rPr lang="es-ES" sz="6000" b="1" dirty="0" smtClean="0">
                <a:solidFill>
                  <a:srgbClr val="FF0000"/>
                </a:solidFill>
              </a:rPr>
              <a:t>tierra</a:t>
            </a:r>
            <a:r>
              <a:rPr lang="es-ES" sz="6000" b="1" dirty="0" smtClean="0">
                <a:solidFill>
                  <a:srgbClr val="002060"/>
                </a:solidFill>
              </a:rPr>
              <a:t>, perseguirá </a:t>
            </a:r>
            <a:r>
              <a:rPr lang="es-ES" sz="6000" b="1" dirty="0">
                <a:solidFill>
                  <a:srgbClr val="002060"/>
                </a:solidFill>
              </a:rPr>
              <a:t>al remanente de la simiente de la mujer cuando la herida mortal se </a:t>
            </a:r>
            <a:r>
              <a:rPr lang="es-ES" sz="6000" b="1" dirty="0" smtClean="0">
                <a:solidFill>
                  <a:srgbClr val="002060"/>
                </a:solidFill>
              </a:rPr>
              <a:t>sane.</a:t>
            </a:r>
            <a:endParaRPr lang="es-ES" sz="6000" b="1" dirty="0">
              <a:solidFill>
                <a:srgbClr val="002060"/>
              </a:solidFill>
            </a:endParaRPr>
          </a:p>
        </p:txBody>
      </p:sp>
    </p:spTree>
    <p:extLst>
      <p:ext uri="{BB962C8B-B14F-4D97-AF65-F5344CB8AC3E}">
        <p14:creationId xmlns:p14="http://schemas.microsoft.com/office/powerpoint/2010/main" val="1854284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324531"/>
            <a:ext cx="1113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002060"/>
                </a:solidFill>
              </a:rPr>
              <a:t>Por </a:t>
            </a:r>
            <a:r>
              <a:rPr lang="es-ES" sz="6000" b="1" dirty="0">
                <a:solidFill>
                  <a:srgbClr val="002060"/>
                </a:solidFill>
              </a:rPr>
              <a:t>eso es que </a:t>
            </a:r>
            <a:r>
              <a:rPr lang="es-ES" sz="6000" b="1" dirty="0">
                <a:solidFill>
                  <a:srgbClr val="FF0000"/>
                </a:solidFill>
              </a:rPr>
              <a:t>Apocalipsis 13:4 </a:t>
            </a:r>
            <a:r>
              <a:rPr lang="es-ES" sz="6000" b="1" dirty="0">
                <a:solidFill>
                  <a:srgbClr val="002060"/>
                </a:solidFill>
              </a:rPr>
              <a:t>dice que el mundo no solo adorará </a:t>
            </a:r>
            <a:r>
              <a:rPr lang="es-ES" sz="6000" b="1" dirty="0">
                <a:solidFill>
                  <a:srgbClr val="FF0000"/>
                </a:solidFill>
              </a:rPr>
              <a:t>a la bestia</a:t>
            </a:r>
            <a:r>
              <a:rPr lang="es-ES" sz="6000" b="1" dirty="0">
                <a:solidFill>
                  <a:srgbClr val="002060"/>
                </a:solidFill>
              </a:rPr>
              <a:t>, sino que adorará también </a:t>
            </a:r>
            <a:r>
              <a:rPr lang="es-ES" sz="6000" b="1" dirty="0">
                <a:solidFill>
                  <a:srgbClr val="FF0000"/>
                </a:solidFill>
              </a:rPr>
              <a:t>al dragón </a:t>
            </a:r>
            <a:r>
              <a:rPr lang="es-ES" sz="6000" b="1" dirty="0">
                <a:solidFill>
                  <a:srgbClr val="002060"/>
                </a:solidFill>
              </a:rPr>
              <a:t>de quien la bestia recibió su trono, su poder y su grande autoridad.</a:t>
            </a:r>
            <a:endParaRPr lang="es-ES" sz="6000" b="1" dirty="0" smtClean="0">
              <a:solidFill>
                <a:srgbClr val="002060"/>
              </a:solidFill>
            </a:endParaRPr>
          </a:p>
        </p:txBody>
      </p:sp>
    </p:spTree>
    <p:extLst>
      <p:ext uri="{BB962C8B-B14F-4D97-AF65-F5344CB8AC3E}">
        <p14:creationId xmlns:p14="http://schemas.microsoft.com/office/powerpoint/2010/main" val="344022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Repaso de las lecciones anteriores</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183836"/>
            <a:ext cx="1113503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Así es que los </a:t>
            </a:r>
            <a:r>
              <a:rPr lang="es-ES" sz="6000" b="1" dirty="0">
                <a:solidFill>
                  <a:srgbClr val="FF0000"/>
                </a:solidFill>
              </a:rPr>
              <a:t>Estados Unidos hablará como dragón</a:t>
            </a:r>
            <a:r>
              <a:rPr lang="es-ES" sz="6000" b="1" dirty="0">
                <a:solidFill>
                  <a:srgbClr val="002060"/>
                </a:solidFill>
              </a:rPr>
              <a:t>. La pregunta clave es: </a:t>
            </a:r>
            <a:r>
              <a:rPr lang="es-ES" sz="6000" b="1" dirty="0">
                <a:solidFill>
                  <a:srgbClr val="FF0000"/>
                </a:solidFill>
              </a:rPr>
              <a:t>¿Cómo habla una nación?</a:t>
            </a:r>
            <a:r>
              <a:rPr lang="es-ES" sz="6000" b="1" dirty="0">
                <a:solidFill>
                  <a:srgbClr val="002060"/>
                </a:solidFill>
              </a:rPr>
              <a:t> La respuesta es que una nación habla por medio de los </a:t>
            </a:r>
            <a:r>
              <a:rPr lang="es-ES" sz="6000" b="1" dirty="0">
                <a:solidFill>
                  <a:srgbClr val="FF0000"/>
                </a:solidFill>
              </a:rPr>
              <a:t>representantes</a:t>
            </a:r>
            <a:r>
              <a:rPr lang="es-ES" sz="6000" b="1" dirty="0">
                <a:solidFill>
                  <a:srgbClr val="002060"/>
                </a:solidFill>
              </a:rPr>
              <a:t> que el pueblo ha elegido.</a:t>
            </a:r>
            <a:endParaRPr lang="es-ES" sz="6000" b="1" dirty="0" smtClean="0">
              <a:solidFill>
                <a:srgbClr val="002060"/>
              </a:solidFill>
            </a:endParaRPr>
          </a:p>
        </p:txBody>
      </p:sp>
    </p:spTree>
    <p:extLst>
      <p:ext uri="{BB962C8B-B14F-4D97-AF65-F5344CB8AC3E}">
        <p14:creationId xmlns:p14="http://schemas.microsoft.com/office/powerpoint/2010/main" val="2786753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568747"/>
            <a:ext cx="11297264"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El ‘hablar’ de la nación son los </a:t>
            </a:r>
            <a:r>
              <a:rPr lang="es-ES" sz="5400" b="1" dirty="0">
                <a:solidFill>
                  <a:srgbClr val="FFFF00"/>
                </a:solidFill>
              </a:rPr>
              <a:t>actos</a:t>
            </a:r>
            <a:r>
              <a:rPr lang="es-ES" sz="5400" b="1" dirty="0">
                <a:solidFill>
                  <a:schemeClr val="bg1"/>
                </a:solidFill>
              </a:rPr>
              <a:t> de sus autoridades </a:t>
            </a:r>
            <a:r>
              <a:rPr lang="es-ES" sz="5400" b="1" dirty="0">
                <a:solidFill>
                  <a:srgbClr val="FFFF00"/>
                </a:solidFill>
              </a:rPr>
              <a:t>legislativas y judiciales</a:t>
            </a:r>
            <a:r>
              <a:rPr lang="es-ES" sz="5400" b="1" dirty="0">
                <a:solidFill>
                  <a:schemeClr val="bg1"/>
                </a:solidFill>
              </a:rPr>
              <a:t>. Por esos actos la nación desmentirá los principios liberales y pacíficos que expreso como </a:t>
            </a:r>
            <a:r>
              <a:rPr lang="es-ES" sz="5400" b="1" dirty="0">
                <a:solidFill>
                  <a:srgbClr val="FFFF00"/>
                </a:solidFill>
              </a:rPr>
              <a:t>fundamentos</a:t>
            </a:r>
            <a:r>
              <a:rPr lang="es-ES" sz="5400" b="1" dirty="0">
                <a:solidFill>
                  <a:schemeClr val="bg1"/>
                </a:solidFill>
              </a:rPr>
              <a:t> de su política</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Explica Elena G. de White en El Conflicto de los Siglos, p. </a:t>
            </a:r>
            <a:r>
              <a:rPr lang="es-ES" dirty="0" smtClean="0"/>
              <a:t>495</a:t>
            </a:r>
            <a:endParaRPr lang="es-ES" dirty="0"/>
          </a:p>
        </p:txBody>
      </p:sp>
    </p:spTree>
    <p:extLst>
      <p:ext uri="{BB962C8B-B14F-4D97-AF65-F5344CB8AC3E}">
        <p14:creationId xmlns:p14="http://schemas.microsoft.com/office/powerpoint/2010/main" val="3368315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28975"/>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El Imperio Romano procuró matar al...</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460700"/>
            <a:ext cx="4224464" cy="584775"/>
          </a:xfrm>
          <a:prstGeom prst="rect">
            <a:avLst/>
          </a:prstGeom>
          <a:noFill/>
        </p:spPr>
        <p:txBody>
          <a:bodyPr wrap="square" rtlCol="0">
            <a:spAutoFit/>
          </a:bodyPr>
          <a:lstStyle/>
          <a:p>
            <a:pPr lvl="0">
              <a:defRPr/>
            </a:pPr>
            <a:r>
              <a:rPr lang="es-ES" sz="3200" dirty="0">
                <a:solidFill>
                  <a:schemeClr val="accent1">
                    <a:lumMod val="50000"/>
                  </a:schemeClr>
                </a:solidFill>
              </a:rPr>
              <a:t>El dragón representa a...</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1203" y="4191374"/>
            <a:ext cx="4218655" cy="1077218"/>
          </a:xfrm>
          <a:prstGeom prst="rect">
            <a:avLst/>
          </a:prstGeom>
          <a:noFill/>
        </p:spPr>
        <p:txBody>
          <a:bodyPr wrap="square" rtlCol="0">
            <a:spAutoFit/>
          </a:bodyPr>
          <a:lstStyle/>
          <a:p>
            <a:pPr lvl="0">
              <a:defRPr/>
            </a:pPr>
            <a:r>
              <a:rPr lang="es-ES" sz="3200" dirty="0">
                <a:solidFill>
                  <a:schemeClr val="accent1">
                    <a:lumMod val="50000"/>
                  </a:schemeClr>
                </a:solidFill>
              </a:rPr>
              <a:t>Le dio a la bestia del mar su trono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4778" y="5512317"/>
            <a:ext cx="4357497" cy="1077218"/>
          </a:xfrm>
          <a:prstGeom prst="rect">
            <a:avLst/>
          </a:prstGeom>
          <a:noFill/>
        </p:spPr>
        <p:txBody>
          <a:bodyPr wrap="square" rtlCol="0">
            <a:spAutoFit/>
          </a:bodyPr>
          <a:lstStyle/>
          <a:p>
            <a:pPr>
              <a:defRPr/>
            </a:pPr>
            <a:r>
              <a:rPr lang="es-ES" sz="3200" dirty="0">
                <a:solidFill>
                  <a:schemeClr val="accent1">
                    <a:lumMod val="50000"/>
                  </a:schemeClr>
                </a:solidFill>
              </a:rPr>
              <a:t>EE.UU. hablará como dragón</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1202" y="2870431"/>
            <a:ext cx="4431073"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hablará como...</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27054" y="3575562"/>
            <a:ext cx="5525727"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hijo varón de la mujer</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81978" y="1482809"/>
            <a:ext cx="5723208"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Satanás y al Imperio Romano</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7" y="155969"/>
            <a:ext cx="5761799"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dragón por medio de Roma por 1260 años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8" y="2317206"/>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EE.UU. hablará por medio de sus gobernantes</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89296" y="5558483"/>
            <a:ext cx="5325381"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Satanás y como Roma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383427" y="4500182"/>
            <a:ext cx="5260708" cy="584775"/>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Satanás solamente</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144655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Una Bestia Peculiar</a:t>
            </a: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3767" y="324531"/>
            <a:ext cx="1145189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Esta es la </a:t>
            </a:r>
            <a:r>
              <a:rPr lang="es-ES" sz="4800" b="1" dirty="0">
                <a:solidFill>
                  <a:srgbClr val="FF0000"/>
                </a:solidFill>
              </a:rPr>
              <a:t>única vez</a:t>
            </a:r>
            <a:r>
              <a:rPr lang="es-ES" sz="4800" b="1" dirty="0">
                <a:solidFill>
                  <a:srgbClr val="002060"/>
                </a:solidFill>
              </a:rPr>
              <a:t> en las profecías a donde se identifica </a:t>
            </a:r>
            <a:r>
              <a:rPr lang="es-ES" sz="4800" b="1" dirty="0">
                <a:solidFill>
                  <a:srgbClr val="FF0000"/>
                </a:solidFill>
              </a:rPr>
              <a:t>con precisión </a:t>
            </a:r>
            <a:r>
              <a:rPr lang="es-ES" sz="4800" b="1" dirty="0">
                <a:solidFill>
                  <a:srgbClr val="002060"/>
                </a:solidFill>
              </a:rPr>
              <a:t>la </a:t>
            </a:r>
            <a:r>
              <a:rPr lang="es-ES" sz="4800" b="1" dirty="0">
                <a:solidFill>
                  <a:srgbClr val="FF0000"/>
                </a:solidFill>
              </a:rPr>
              <a:t>clase de cuernos</a:t>
            </a:r>
            <a:r>
              <a:rPr lang="es-ES" sz="4800" b="1" dirty="0">
                <a:solidFill>
                  <a:srgbClr val="002060"/>
                </a:solidFill>
              </a:rPr>
              <a:t> que tenía una bestia y por lo tanto este detalle </a:t>
            </a:r>
            <a:r>
              <a:rPr lang="es-ES" sz="4800" b="1" dirty="0">
                <a:solidFill>
                  <a:srgbClr val="FF0000"/>
                </a:solidFill>
              </a:rPr>
              <a:t>debe ser importante</a:t>
            </a:r>
            <a:r>
              <a:rPr lang="es-ES" sz="4800" b="1" dirty="0">
                <a:solidFill>
                  <a:srgbClr val="002060"/>
                </a:solidFill>
              </a:rPr>
              <a:t>. Además, esta es la única bestia en las profecías que </a:t>
            </a:r>
            <a:r>
              <a:rPr lang="es-ES" sz="4800" b="1" dirty="0">
                <a:solidFill>
                  <a:srgbClr val="FF0000"/>
                </a:solidFill>
              </a:rPr>
              <a:t>le ayuda</a:t>
            </a:r>
            <a:r>
              <a:rPr lang="es-ES" sz="4800" b="1" dirty="0">
                <a:solidFill>
                  <a:srgbClr val="002060"/>
                </a:solidFill>
              </a:rPr>
              <a:t> a la </a:t>
            </a:r>
            <a:r>
              <a:rPr lang="es-ES" sz="4800" b="1" dirty="0">
                <a:solidFill>
                  <a:srgbClr val="FF0000"/>
                </a:solidFill>
              </a:rPr>
              <a:t>bestia anterior </a:t>
            </a:r>
            <a:r>
              <a:rPr lang="es-ES" sz="4800" b="1" dirty="0">
                <a:solidFill>
                  <a:srgbClr val="002060"/>
                </a:solidFill>
              </a:rPr>
              <a:t>a recuperar el poder que perdió. Todas las demás bestias </a:t>
            </a:r>
            <a:r>
              <a:rPr lang="es-ES" sz="4800" b="1" dirty="0">
                <a:solidFill>
                  <a:srgbClr val="FF0000"/>
                </a:solidFill>
              </a:rPr>
              <a:t>eliminaron a los rivales </a:t>
            </a:r>
            <a:r>
              <a:rPr lang="es-ES" sz="4800" b="1" dirty="0">
                <a:solidFill>
                  <a:srgbClr val="002060"/>
                </a:solidFill>
              </a:rPr>
              <a:t>que las precedieron.</a:t>
            </a:r>
            <a:endParaRPr lang="es-ES" sz="4800" b="1" dirty="0" smtClean="0">
              <a:solidFill>
                <a:srgbClr val="002060"/>
              </a:solidFill>
            </a:endParaRPr>
          </a:p>
        </p:txBody>
      </p:sp>
    </p:spTree>
    <p:extLst>
      <p:ext uri="{BB962C8B-B14F-4D97-AF65-F5344CB8AC3E}">
        <p14:creationId xmlns:p14="http://schemas.microsoft.com/office/powerpoint/2010/main" val="2572191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415498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¿Cuáles son los dos reinos que reconoció Jesús?</a:t>
            </a:r>
          </a:p>
        </p:txBody>
      </p:sp>
    </p:spTree>
    <p:extLst>
      <p:ext uri="{BB962C8B-B14F-4D97-AF65-F5344CB8AC3E}">
        <p14:creationId xmlns:p14="http://schemas.microsoft.com/office/powerpoint/2010/main" val="509860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522424"/>
            <a:ext cx="11713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FF0000"/>
                </a:solidFill>
              </a:rPr>
              <a:t>Mateo 22:15-21 </a:t>
            </a:r>
            <a:r>
              <a:rPr lang="es-ES" sz="7200" b="1" dirty="0">
                <a:solidFill>
                  <a:srgbClr val="002060"/>
                </a:solidFill>
              </a:rPr>
              <a:t>tiene la respuesta a esta pregunta. Cristo reconoció la legitimidad de la iglesia y del estado, pero no juntos sino separados.</a:t>
            </a:r>
            <a:endParaRPr lang="es-ES" sz="7200" b="1" dirty="0" smtClean="0">
              <a:solidFill>
                <a:srgbClr val="002060"/>
              </a:solidFill>
            </a:endParaRPr>
          </a:p>
        </p:txBody>
      </p:sp>
    </p:spTree>
    <p:extLst>
      <p:ext uri="{BB962C8B-B14F-4D97-AF65-F5344CB8AC3E}">
        <p14:creationId xmlns:p14="http://schemas.microsoft.com/office/powerpoint/2010/main" val="2564379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460835"/>
            <a:ext cx="1121638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Muchos cristianos de hoy dicen que debemos ser </a:t>
            </a:r>
            <a:r>
              <a:rPr lang="es-ES" sz="4400" b="1" dirty="0">
                <a:solidFill>
                  <a:srgbClr val="FF0000"/>
                </a:solidFill>
              </a:rPr>
              <a:t>patrióticos y cristianos</a:t>
            </a:r>
            <a:r>
              <a:rPr lang="es-ES" sz="4400" b="1" dirty="0">
                <a:solidFill>
                  <a:srgbClr val="002060"/>
                </a:solidFill>
              </a:rPr>
              <a:t>. Dicen que para ser ambos, necesitamos </a:t>
            </a:r>
            <a:r>
              <a:rPr lang="es-ES" sz="4400" b="1" dirty="0">
                <a:solidFill>
                  <a:srgbClr val="FF0000"/>
                </a:solidFill>
              </a:rPr>
              <a:t>presionar al gobierno </a:t>
            </a:r>
            <a:r>
              <a:rPr lang="es-ES" sz="4400" b="1" dirty="0">
                <a:solidFill>
                  <a:srgbClr val="002060"/>
                </a:solidFill>
              </a:rPr>
              <a:t>para que </a:t>
            </a:r>
            <a:r>
              <a:rPr lang="es-ES" sz="4400" b="1" dirty="0">
                <a:solidFill>
                  <a:srgbClr val="FF0000"/>
                </a:solidFill>
              </a:rPr>
              <a:t>apoye la religión </a:t>
            </a:r>
            <a:r>
              <a:rPr lang="es-ES" sz="4400" b="1" dirty="0">
                <a:solidFill>
                  <a:srgbClr val="002060"/>
                </a:solidFill>
              </a:rPr>
              <a:t>con cosas tales como </a:t>
            </a:r>
            <a:r>
              <a:rPr lang="es-ES" sz="4400" b="1" dirty="0">
                <a:solidFill>
                  <a:srgbClr val="FF0000"/>
                </a:solidFill>
              </a:rPr>
              <a:t>oración</a:t>
            </a:r>
            <a:r>
              <a:rPr lang="es-ES" sz="4400" b="1" dirty="0">
                <a:solidFill>
                  <a:srgbClr val="002060"/>
                </a:solidFill>
              </a:rPr>
              <a:t> en las escuelas públicas, </a:t>
            </a:r>
            <a:r>
              <a:rPr lang="es-ES" sz="4400" b="1" dirty="0">
                <a:solidFill>
                  <a:srgbClr val="FF0000"/>
                </a:solidFill>
              </a:rPr>
              <a:t>dinero gubernamental</a:t>
            </a:r>
            <a:r>
              <a:rPr lang="es-ES" sz="4400" b="1" dirty="0">
                <a:solidFill>
                  <a:srgbClr val="002060"/>
                </a:solidFill>
              </a:rPr>
              <a:t> para la obra caritativa de la iglesia, </a:t>
            </a:r>
            <a:r>
              <a:rPr lang="es-ES" sz="4400" b="1" dirty="0">
                <a:solidFill>
                  <a:srgbClr val="FF0000"/>
                </a:solidFill>
              </a:rPr>
              <a:t>bonos gubernamentales </a:t>
            </a:r>
            <a:r>
              <a:rPr lang="es-ES" sz="4400" b="1" dirty="0">
                <a:solidFill>
                  <a:srgbClr val="002060"/>
                </a:solidFill>
              </a:rPr>
              <a:t>para educar a nuestros hijos en escuelas religiosas y </a:t>
            </a:r>
            <a:r>
              <a:rPr lang="es-ES" sz="4400" b="1" dirty="0">
                <a:solidFill>
                  <a:srgbClr val="FF0000"/>
                </a:solidFill>
              </a:rPr>
              <a:t>exhibiciones</a:t>
            </a:r>
            <a:r>
              <a:rPr lang="es-ES" sz="4400" b="1" dirty="0">
                <a:solidFill>
                  <a:srgbClr val="002060"/>
                </a:solidFill>
              </a:rPr>
              <a:t> religiosas en edificios públicos.</a:t>
            </a:r>
          </a:p>
        </p:txBody>
      </p:sp>
    </p:spTree>
    <p:extLst>
      <p:ext uri="{BB962C8B-B14F-4D97-AF65-F5344CB8AC3E}">
        <p14:creationId xmlns:p14="http://schemas.microsoft.com/office/powerpoint/2010/main" val="2006878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1086" y="368502"/>
            <a:ext cx="109033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Pero como ya hemos visto, </a:t>
            </a:r>
            <a:r>
              <a:rPr lang="es-ES" sz="5400" b="1" dirty="0">
                <a:solidFill>
                  <a:srgbClr val="FF0000"/>
                </a:solidFill>
              </a:rPr>
              <a:t>separar</a:t>
            </a:r>
            <a:r>
              <a:rPr lang="es-ES" sz="5400" b="1" dirty="0">
                <a:solidFill>
                  <a:srgbClr val="002060"/>
                </a:solidFill>
              </a:rPr>
              <a:t> los asuntos de la iglesia de las del estado </a:t>
            </a:r>
            <a:r>
              <a:rPr lang="es-ES" sz="5400" b="1" dirty="0">
                <a:solidFill>
                  <a:srgbClr val="FF0000"/>
                </a:solidFill>
              </a:rPr>
              <a:t>es cristiano </a:t>
            </a:r>
            <a:r>
              <a:rPr lang="es-ES" sz="5400" b="1" dirty="0">
                <a:solidFill>
                  <a:srgbClr val="002060"/>
                </a:solidFill>
              </a:rPr>
              <a:t>porque eso fue lo que </a:t>
            </a:r>
            <a:r>
              <a:rPr lang="es-ES" sz="5400" b="1" dirty="0">
                <a:solidFill>
                  <a:srgbClr val="FF0000"/>
                </a:solidFill>
              </a:rPr>
              <a:t>hizo Cristo</a:t>
            </a:r>
            <a:r>
              <a:rPr lang="es-ES" sz="5400" b="1" dirty="0">
                <a:solidFill>
                  <a:srgbClr val="002060"/>
                </a:solidFill>
              </a:rPr>
              <a:t>. Y también es </a:t>
            </a:r>
            <a:r>
              <a:rPr lang="es-ES" sz="5400" b="1" dirty="0">
                <a:solidFill>
                  <a:srgbClr val="FF0000"/>
                </a:solidFill>
              </a:rPr>
              <a:t>patriótico</a:t>
            </a:r>
            <a:r>
              <a:rPr lang="es-ES" sz="5400" b="1" dirty="0">
                <a:solidFill>
                  <a:srgbClr val="002060"/>
                </a:solidFill>
              </a:rPr>
              <a:t> porque está en armonía con los </a:t>
            </a:r>
            <a:r>
              <a:rPr lang="es-ES" sz="5400" b="1" dirty="0">
                <a:solidFill>
                  <a:srgbClr val="FF0000"/>
                </a:solidFill>
              </a:rPr>
              <a:t>documentos que fundaron </a:t>
            </a:r>
            <a:r>
              <a:rPr lang="es-ES" sz="5400" b="1" dirty="0">
                <a:solidFill>
                  <a:srgbClr val="002060"/>
                </a:solidFill>
              </a:rPr>
              <a:t>la nación.</a:t>
            </a:r>
            <a:endParaRPr lang="es-ES" sz="5400" b="1" dirty="0" smtClean="0">
              <a:solidFill>
                <a:srgbClr val="002060"/>
              </a:solidFill>
            </a:endParaRPr>
          </a:p>
        </p:txBody>
      </p:sp>
    </p:spTree>
    <p:extLst>
      <p:ext uri="{BB962C8B-B14F-4D97-AF65-F5344CB8AC3E}">
        <p14:creationId xmlns:p14="http://schemas.microsoft.com/office/powerpoint/2010/main" val="1358869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349" y="368502"/>
            <a:ext cx="1113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Unir la iglesia con el estado seria </a:t>
            </a:r>
            <a:r>
              <a:rPr lang="es-ES" sz="6000" b="1" dirty="0">
                <a:solidFill>
                  <a:srgbClr val="FF0000"/>
                </a:solidFill>
              </a:rPr>
              <a:t>anticristiano</a:t>
            </a:r>
            <a:r>
              <a:rPr lang="es-ES" sz="6000" b="1" dirty="0">
                <a:solidFill>
                  <a:srgbClr val="002060"/>
                </a:solidFill>
              </a:rPr>
              <a:t> (pues iría en contra de lo que Jesús </a:t>
            </a:r>
            <a:r>
              <a:rPr lang="es-ES" sz="6000" b="1" dirty="0" smtClean="0">
                <a:solidFill>
                  <a:srgbClr val="002060"/>
                </a:solidFill>
              </a:rPr>
              <a:t>enseñó</a:t>
            </a:r>
            <a:r>
              <a:rPr lang="es-ES" sz="6000" b="1" dirty="0">
                <a:solidFill>
                  <a:srgbClr val="002060"/>
                </a:solidFill>
              </a:rPr>
              <a:t>) y </a:t>
            </a:r>
            <a:r>
              <a:rPr lang="es-ES" sz="6000" b="1" dirty="0">
                <a:solidFill>
                  <a:srgbClr val="FF0000"/>
                </a:solidFill>
              </a:rPr>
              <a:t>antipatriótico</a:t>
            </a:r>
            <a:r>
              <a:rPr lang="es-ES" sz="6000" b="1" dirty="0">
                <a:solidFill>
                  <a:srgbClr val="002060"/>
                </a:solidFill>
              </a:rPr>
              <a:t> (porque va en contra de los principios de los padres de la patria)</a:t>
            </a:r>
            <a:endParaRPr lang="es-ES" sz="6000" b="1" dirty="0" smtClean="0">
              <a:solidFill>
                <a:srgbClr val="002060"/>
              </a:solidFill>
            </a:endParaRPr>
          </a:p>
        </p:txBody>
      </p:sp>
    </p:spTree>
    <p:extLst>
      <p:ext uri="{BB962C8B-B14F-4D97-AF65-F5344CB8AC3E}">
        <p14:creationId xmlns:p14="http://schemas.microsoft.com/office/powerpoint/2010/main" val="2138198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233" y="439767"/>
            <a:ext cx="1115148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Como estudiamos en el tema anterior, la </a:t>
            </a:r>
            <a:r>
              <a:rPr lang="es-ES" sz="5400" b="1" dirty="0">
                <a:solidFill>
                  <a:srgbClr val="FF0000"/>
                </a:solidFill>
              </a:rPr>
              <a:t>bestia</a:t>
            </a:r>
            <a:r>
              <a:rPr lang="es-ES" sz="5400" b="1" dirty="0">
                <a:solidFill>
                  <a:srgbClr val="002060"/>
                </a:solidFill>
              </a:rPr>
              <a:t> que se levanta de la </a:t>
            </a:r>
            <a:r>
              <a:rPr lang="es-ES" sz="5400" b="1" dirty="0">
                <a:solidFill>
                  <a:srgbClr val="FF0000"/>
                </a:solidFill>
              </a:rPr>
              <a:t>tierra</a:t>
            </a:r>
            <a:r>
              <a:rPr lang="es-ES" sz="5400" b="1" dirty="0">
                <a:solidFill>
                  <a:srgbClr val="002060"/>
                </a:solidFill>
              </a:rPr>
              <a:t> y tiene </a:t>
            </a:r>
            <a:r>
              <a:rPr lang="es-ES" sz="5400" b="1" dirty="0">
                <a:solidFill>
                  <a:srgbClr val="FF0000"/>
                </a:solidFill>
              </a:rPr>
              <a:t>dos cuernos como de cordero</a:t>
            </a:r>
            <a:r>
              <a:rPr lang="es-ES" sz="5400" b="1" dirty="0">
                <a:solidFill>
                  <a:srgbClr val="002060"/>
                </a:solidFill>
              </a:rPr>
              <a:t>, pero </a:t>
            </a:r>
            <a:r>
              <a:rPr lang="es-ES" sz="5400" b="1" dirty="0">
                <a:solidFill>
                  <a:srgbClr val="FF0000"/>
                </a:solidFill>
              </a:rPr>
              <a:t>habla como un dragón </a:t>
            </a:r>
            <a:r>
              <a:rPr lang="es-ES" sz="5400" b="1" dirty="0">
                <a:solidFill>
                  <a:srgbClr val="002060"/>
                </a:solidFill>
              </a:rPr>
              <a:t>simboliza a los </a:t>
            </a:r>
            <a:r>
              <a:rPr lang="es-ES" sz="5400" b="1" dirty="0">
                <a:solidFill>
                  <a:srgbClr val="FF0000"/>
                </a:solidFill>
              </a:rPr>
              <a:t>Estados Unidos</a:t>
            </a:r>
            <a:r>
              <a:rPr lang="es-ES" sz="5400" b="1" dirty="0">
                <a:solidFill>
                  <a:srgbClr val="002060"/>
                </a:solidFill>
              </a:rPr>
              <a:t>. Según vimos, ésta bestia levantará una </a:t>
            </a:r>
            <a:r>
              <a:rPr lang="es-ES" sz="5400" b="1" dirty="0">
                <a:solidFill>
                  <a:srgbClr val="FF0000"/>
                </a:solidFill>
              </a:rPr>
              <a:t>imagen</a:t>
            </a:r>
            <a:r>
              <a:rPr lang="es-ES" sz="5400" b="1" dirty="0">
                <a:solidFill>
                  <a:srgbClr val="002060"/>
                </a:solidFill>
              </a:rPr>
              <a:t> de la </a:t>
            </a:r>
            <a:r>
              <a:rPr lang="es-ES" sz="5400" b="1" dirty="0">
                <a:solidFill>
                  <a:srgbClr val="FF0000"/>
                </a:solidFill>
              </a:rPr>
              <a:t>primera bestia </a:t>
            </a:r>
            <a:r>
              <a:rPr lang="es-ES" sz="5400" b="1" dirty="0" smtClean="0">
                <a:solidFill>
                  <a:srgbClr val="FF0000"/>
                </a:solidFill>
              </a:rPr>
              <a:t>[</a:t>
            </a:r>
            <a:r>
              <a:rPr lang="es-ES" sz="5400" b="1" dirty="0" smtClean="0">
                <a:solidFill>
                  <a:srgbClr val="FF0000"/>
                </a:solidFill>
              </a:rPr>
              <a:t>del mar] </a:t>
            </a:r>
            <a:r>
              <a:rPr lang="es-ES" sz="5400" b="1" dirty="0" smtClean="0">
                <a:solidFill>
                  <a:srgbClr val="002060"/>
                </a:solidFill>
              </a:rPr>
              <a:t>en </a:t>
            </a:r>
            <a:r>
              <a:rPr lang="es-ES" sz="5400" b="1" dirty="0">
                <a:solidFill>
                  <a:srgbClr val="002060"/>
                </a:solidFill>
              </a:rPr>
              <a:t>su honor.</a:t>
            </a: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1348800"/>
            <a:ext cx="11297264" cy="5509200"/>
          </a:xfrm>
          <a:prstGeom prst="rect">
            <a:avLst/>
          </a:prstGeom>
          <a:noFill/>
        </p:spPr>
        <p:txBody>
          <a:bodyPr wrap="square" rtlCol="0">
            <a:spAutoFit/>
          </a:bodyPr>
          <a:lstStyle/>
          <a:p>
            <a:r>
              <a:rPr lang="es-ES" sz="4400" b="1" dirty="0" smtClean="0">
                <a:solidFill>
                  <a:schemeClr val="bg1"/>
                </a:solidFill>
              </a:rPr>
              <a:t>“[Cláusula </a:t>
            </a:r>
            <a:r>
              <a:rPr lang="es-ES" sz="4400" b="1" dirty="0">
                <a:solidFill>
                  <a:srgbClr val="FFFF00"/>
                </a:solidFill>
              </a:rPr>
              <a:t>#1</a:t>
            </a:r>
            <a:r>
              <a:rPr lang="es-ES" sz="4400" b="1" dirty="0">
                <a:solidFill>
                  <a:schemeClr val="bg1"/>
                </a:solidFill>
              </a:rPr>
              <a:t>] El congreso no hará </a:t>
            </a:r>
            <a:r>
              <a:rPr lang="es-ES" sz="4400" b="1" dirty="0">
                <a:solidFill>
                  <a:srgbClr val="FFFF00"/>
                </a:solidFill>
              </a:rPr>
              <a:t>ninguna</a:t>
            </a:r>
            <a:r>
              <a:rPr lang="es-ES" sz="4400" b="1" dirty="0">
                <a:solidFill>
                  <a:schemeClr val="bg1"/>
                </a:solidFill>
              </a:rPr>
              <a:t> ley que tenga que ver con el </a:t>
            </a:r>
            <a:r>
              <a:rPr lang="es-ES" sz="4400" b="1" dirty="0">
                <a:solidFill>
                  <a:srgbClr val="FFFF00"/>
                </a:solidFill>
              </a:rPr>
              <a:t>establecimiento</a:t>
            </a:r>
            <a:r>
              <a:rPr lang="es-ES" sz="4400" b="1" dirty="0">
                <a:solidFill>
                  <a:schemeClr val="bg1"/>
                </a:solidFill>
              </a:rPr>
              <a:t> de religión [</a:t>
            </a:r>
            <a:r>
              <a:rPr lang="es-ES" sz="4400" b="1" dirty="0" smtClean="0">
                <a:solidFill>
                  <a:schemeClr val="bg1"/>
                </a:solidFill>
              </a:rPr>
              <a:t>cláusula </a:t>
            </a:r>
            <a:r>
              <a:rPr lang="es-ES" sz="4400" b="1" dirty="0">
                <a:solidFill>
                  <a:srgbClr val="FFFF00"/>
                </a:solidFill>
              </a:rPr>
              <a:t>#2</a:t>
            </a:r>
            <a:r>
              <a:rPr lang="es-ES" sz="4400" b="1" dirty="0">
                <a:solidFill>
                  <a:schemeClr val="bg1"/>
                </a:solidFill>
              </a:rPr>
              <a:t>] ni que prohíba el </a:t>
            </a:r>
            <a:r>
              <a:rPr lang="es-ES" sz="4400" b="1" dirty="0">
                <a:solidFill>
                  <a:srgbClr val="FFFF00"/>
                </a:solidFill>
              </a:rPr>
              <a:t>libre ejercicio</a:t>
            </a:r>
            <a:r>
              <a:rPr lang="es-ES" sz="4400" b="1" dirty="0">
                <a:solidFill>
                  <a:schemeClr val="bg1"/>
                </a:solidFill>
              </a:rPr>
              <a:t> de ella, [</a:t>
            </a:r>
            <a:r>
              <a:rPr lang="es-ES" sz="4400" b="1" dirty="0" smtClean="0">
                <a:solidFill>
                  <a:schemeClr val="bg1"/>
                </a:solidFill>
              </a:rPr>
              <a:t>cláusula </a:t>
            </a:r>
            <a:r>
              <a:rPr lang="es-ES" sz="4400" b="1" dirty="0">
                <a:solidFill>
                  <a:srgbClr val="FFFF00"/>
                </a:solidFill>
              </a:rPr>
              <a:t>#3</a:t>
            </a:r>
            <a:r>
              <a:rPr lang="es-ES" sz="4400" b="1" dirty="0">
                <a:solidFill>
                  <a:schemeClr val="bg1"/>
                </a:solidFill>
              </a:rPr>
              <a:t>] ni que coarte la libertad de </a:t>
            </a:r>
            <a:r>
              <a:rPr lang="es-ES" sz="4400" b="1" dirty="0">
                <a:solidFill>
                  <a:srgbClr val="FFFF00"/>
                </a:solidFill>
              </a:rPr>
              <a:t>expresión</a:t>
            </a:r>
            <a:r>
              <a:rPr lang="es-ES" sz="4400" b="1" dirty="0">
                <a:solidFill>
                  <a:schemeClr val="bg1"/>
                </a:solidFill>
              </a:rPr>
              <a:t> ni la de libertad de </a:t>
            </a:r>
            <a:r>
              <a:rPr lang="es-ES" sz="4400" b="1" dirty="0">
                <a:solidFill>
                  <a:srgbClr val="FFFF00"/>
                </a:solidFill>
              </a:rPr>
              <a:t>prensa</a:t>
            </a:r>
            <a:r>
              <a:rPr lang="es-ES" sz="4400" b="1" dirty="0">
                <a:solidFill>
                  <a:schemeClr val="bg1"/>
                </a:solidFill>
              </a:rPr>
              <a:t>; o el derecho que tiene el pueblo de </a:t>
            </a:r>
            <a:r>
              <a:rPr lang="es-ES" sz="4400" b="1" dirty="0">
                <a:solidFill>
                  <a:srgbClr val="FFFF00"/>
                </a:solidFill>
              </a:rPr>
              <a:t>reunirse</a:t>
            </a:r>
            <a:r>
              <a:rPr lang="es-ES" sz="4400" b="1" dirty="0">
                <a:solidFill>
                  <a:schemeClr val="bg1"/>
                </a:solidFill>
              </a:rPr>
              <a:t> pacíficamente y de pedirle al gobierno que se les haga </a:t>
            </a:r>
            <a:r>
              <a:rPr lang="es-ES" sz="4400" b="1" dirty="0">
                <a:solidFill>
                  <a:srgbClr val="FFFF00"/>
                </a:solidFill>
              </a:rPr>
              <a:t>justicia</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Repasemos </a:t>
            </a:r>
            <a:r>
              <a:rPr lang="es-ES" sz="3600" b="1" dirty="0" smtClean="0">
                <a:solidFill>
                  <a:srgbClr val="FF0000"/>
                </a:solidFill>
                <a:latin typeface="Arial Black" panose="020B0A04020102020204" pitchFamily="34" charset="0"/>
              </a:rPr>
              <a:t>la </a:t>
            </a:r>
            <a:r>
              <a:rPr lang="es-ES" sz="3600" b="1" dirty="0">
                <a:solidFill>
                  <a:srgbClr val="FF0000"/>
                </a:solidFill>
                <a:latin typeface="Arial Black" panose="020B0A04020102020204" pitchFamily="34" charset="0"/>
              </a:rPr>
              <a:t>primera enmienda a la Constitución de los Estados Unidos:</a:t>
            </a:r>
          </a:p>
        </p:txBody>
      </p:sp>
    </p:spTree>
    <p:extLst>
      <p:ext uri="{BB962C8B-B14F-4D97-AF65-F5344CB8AC3E}">
        <p14:creationId xmlns:p14="http://schemas.microsoft.com/office/powerpoint/2010/main" val="353794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Las Historias de Daniel 3 y Daniel 6</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2322" y="507002"/>
            <a:ext cx="1101704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FF0000"/>
                </a:solidFill>
              </a:rPr>
              <a:t>Daniel 3 and 6 </a:t>
            </a:r>
            <a:r>
              <a:rPr lang="es-ES" sz="5400" b="1" dirty="0">
                <a:solidFill>
                  <a:srgbClr val="002060"/>
                </a:solidFill>
              </a:rPr>
              <a:t>son </a:t>
            </a:r>
            <a:r>
              <a:rPr lang="es-ES" sz="5400" b="1" dirty="0">
                <a:solidFill>
                  <a:srgbClr val="FF0000"/>
                </a:solidFill>
              </a:rPr>
              <a:t>ilustraciones vívidas</a:t>
            </a:r>
            <a:r>
              <a:rPr lang="es-ES" sz="5400" b="1" dirty="0">
                <a:solidFill>
                  <a:srgbClr val="002060"/>
                </a:solidFill>
              </a:rPr>
              <a:t> de lo que sucede cuando el </a:t>
            </a:r>
            <a:r>
              <a:rPr lang="es-ES" sz="5400" b="1" dirty="0">
                <a:solidFill>
                  <a:srgbClr val="FF0000"/>
                </a:solidFill>
              </a:rPr>
              <a:t>gobierno viola </a:t>
            </a:r>
            <a:r>
              <a:rPr lang="es-ES" sz="5400" b="1" dirty="0">
                <a:solidFill>
                  <a:srgbClr val="002060"/>
                </a:solidFill>
              </a:rPr>
              <a:t>las primeras dos cláusulas de la primera enmienda. El resultado, ineludiblemente es la </a:t>
            </a:r>
            <a:r>
              <a:rPr lang="es-ES" sz="5400" b="1" dirty="0" smtClean="0">
                <a:solidFill>
                  <a:srgbClr val="FF0000"/>
                </a:solidFill>
              </a:rPr>
              <a:t>pérdida</a:t>
            </a:r>
            <a:r>
              <a:rPr lang="es-ES" sz="5400" b="1" dirty="0" smtClean="0">
                <a:solidFill>
                  <a:srgbClr val="002060"/>
                </a:solidFill>
              </a:rPr>
              <a:t> </a:t>
            </a:r>
            <a:r>
              <a:rPr lang="es-ES" sz="5400" b="1" dirty="0">
                <a:solidFill>
                  <a:srgbClr val="002060"/>
                </a:solidFill>
              </a:rPr>
              <a:t>de la </a:t>
            </a:r>
            <a:r>
              <a:rPr lang="es-ES" sz="5400" b="1" dirty="0">
                <a:solidFill>
                  <a:srgbClr val="FF0000"/>
                </a:solidFill>
              </a:rPr>
              <a:t>libertad religiosa </a:t>
            </a:r>
            <a:r>
              <a:rPr lang="es-ES" sz="5400" b="1" dirty="0">
                <a:solidFill>
                  <a:srgbClr val="002060"/>
                </a:solidFill>
              </a:rPr>
              <a:t>y la </a:t>
            </a:r>
            <a:r>
              <a:rPr lang="es-ES" sz="5400" b="1" dirty="0">
                <a:solidFill>
                  <a:srgbClr val="FF0000"/>
                </a:solidFill>
              </a:rPr>
              <a:t>libertad civil</a:t>
            </a:r>
            <a:r>
              <a:rPr lang="es-ES" sz="5400" b="1" dirty="0">
                <a:solidFill>
                  <a:srgbClr val="002060"/>
                </a:solidFill>
              </a:rPr>
              <a:t>.</a:t>
            </a:r>
          </a:p>
        </p:txBody>
      </p:sp>
    </p:spTree>
    <p:extLst>
      <p:ext uri="{BB962C8B-B14F-4D97-AF65-F5344CB8AC3E}">
        <p14:creationId xmlns:p14="http://schemas.microsoft.com/office/powerpoint/2010/main" val="4158091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1190" y="645535"/>
            <a:ext cx="11017047"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FF0000"/>
                </a:solidFill>
              </a:rPr>
              <a:t>Jeremías 27:4-8</a:t>
            </a:r>
            <a:r>
              <a:rPr lang="es-ES" sz="6600" b="1" dirty="0">
                <a:solidFill>
                  <a:srgbClr val="002060"/>
                </a:solidFill>
              </a:rPr>
              <a:t>: Dios mandó a todas las naciones que se </a:t>
            </a:r>
            <a:r>
              <a:rPr lang="es-ES" sz="6600" b="1" dirty="0">
                <a:solidFill>
                  <a:srgbClr val="FF0000"/>
                </a:solidFill>
              </a:rPr>
              <a:t>sujetaran</a:t>
            </a:r>
            <a:r>
              <a:rPr lang="es-ES" sz="6600" b="1" dirty="0">
                <a:solidFill>
                  <a:srgbClr val="002060"/>
                </a:solidFill>
              </a:rPr>
              <a:t> al rey Nabucodonosor y si no lo hacían prometió castigarlos:</a:t>
            </a:r>
          </a:p>
        </p:txBody>
      </p:sp>
    </p:spTree>
    <p:extLst>
      <p:ext uri="{BB962C8B-B14F-4D97-AF65-F5344CB8AC3E}">
        <p14:creationId xmlns:p14="http://schemas.microsoft.com/office/powerpoint/2010/main" val="1121151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584" y="847355"/>
            <a:ext cx="11297264" cy="5262979"/>
          </a:xfrm>
          <a:prstGeom prst="rect">
            <a:avLst/>
          </a:prstGeom>
          <a:noFill/>
        </p:spPr>
        <p:txBody>
          <a:bodyPr wrap="square" rtlCol="0">
            <a:spAutoFit/>
          </a:bodyPr>
          <a:lstStyle/>
          <a:p>
            <a:r>
              <a:rPr lang="es-ES" sz="4800" b="1" dirty="0">
                <a:solidFill>
                  <a:schemeClr val="bg1"/>
                </a:solidFill>
              </a:rPr>
              <a:t>“Y les mandarás que digan a sus señores: </a:t>
            </a:r>
            <a:r>
              <a:rPr lang="es-ES" sz="4800" b="1" dirty="0">
                <a:solidFill>
                  <a:srgbClr val="FFFF00"/>
                </a:solidFill>
              </a:rPr>
              <a:t>Así ha dicho Jehová de los ejércitos</a:t>
            </a:r>
            <a:r>
              <a:rPr lang="es-ES" sz="4800" b="1" dirty="0">
                <a:solidFill>
                  <a:schemeClr val="bg1"/>
                </a:solidFill>
              </a:rPr>
              <a:t>, Dios de Israel: Así habéis de decir a vuestros señores: </a:t>
            </a:r>
            <a:r>
              <a:rPr lang="es-ES" sz="4800" b="1" dirty="0">
                <a:solidFill>
                  <a:srgbClr val="FF0000"/>
                </a:solidFill>
              </a:rPr>
              <a:t>5</a:t>
            </a:r>
            <a:r>
              <a:rPr lang="es-ES" sz="4800" b="1" dirty="0">
                <a:solidFill>
                  <a:schemeClr val="bg1"/>
                </a:solidFill>
              </a:rPr>
              <a:t> Yo hice la tierra, el hombre y las bestias que están sobre la faz de la tierra, con mi gran poder y con mi brazo extendido, y la di a quien yo quise.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rPr>
              <a:t>Jeremías 27:4-8</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522969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35974" y="117693"/>
            <a:ext cx="11688867" cy="6740307"/>
          </a:xfrm>
          <a:prstGeom prst="rect">
            <a:avLst/>
          </a:prstGeom>
          <a:noFill/>
        </p:spPr>
        <p:txBody>
          <a:bodyPr wrap="square" rtlCol="0">
            <a:spAutoFit/>
          </a:bodyPr>
          <a:lstStyle/>
          <a:p>
            <a:r>
              <a:rPr lang="es-ES" sz="4800" b="1" dirty="0" smtClean="0">
                <a:solidFill>
                  <a:srgbClr val="FF0000"/>
                </a:solidFill>
              </a:rPr>
              <a:t>6</a:t>
            </a:r>
            <a:r>
              <a:rPr lang="es-ES" sz="4800" b="1" dirty="0" smtClean="0">
                <a:solidFill>
                  <a:schemeClr val="bg1"/>
                </a:solidFill>
              </a:rPr>
              <a:t> </a:t>
            </a:r>
            <a:r>
              <a:rPr lang="es-ES" sz="4800" b="1" dirty="0">
                <a:solidFill>
                  <a:schemeClr val="bg1"/>
                </a:solidFill>
              </a:rPr>
              <a:t>Y ahora yo he puesto todas estas tierras en mano de Nabucodonosor rey de Babilonia, mi siervo, y aun las bestias del campo le he dado para que le sirvan. </a:t>
            </a:r>
            <a:r>
              <a:rPr lang="es-ES" sz="4800" b="1" dirty="0">
                <a:solidFill>
                  <a:srgbClr val="FF0000"/>
                </a:solidFill>
              </a:rPr>
              <a:t>7</a:t>
            </a:r>
            <a:r>
              <a:rPr lang="es-ES" sz="4800" b="1" dirty="0">
                <a:solidFill>
                  <a:schemeClr val="bg1"/>
                </a:solidFill>
              </a:rPr>
              <a:t> Y </a:t>
            </a:r>
            <a:r>
              <a:rPr lang="es-ES" sz="4800" b="1" dirty="0">
                <a:solidFill>
                  <a:srgbClr val="FFFF00"/>
                </a:solidFill>
              </a:rPr>
              <a:t>todas las naciones le servirán</a:t>
            </a:r>
            <a:r>
              <a:rPr lang="es-ES" sz="4800" b="1" dirty="0">
                <a:solidFill>
                  <a:schemeClr val="bg1"/>
                </a:solidFill>
              </a:rPr>
              <a:t> a él, a su hijo, y al hijo de su hijo, hasta que venga también el tiempo de su misma tierra, y la reduzcan a servidumbre muchas naciones y grandes reyes. </a:t>
            </a:r>
          </a:p>
        </p:txBody>
      </p:sp>
    </p:spTree>
    <p:extLst>
      <p:ext uri="{BB962C8B-B14F-4D97-AF65-F5344CB8AC3E}">
        <p14:creationId xmlns:p14="http://schemas.microsoft.com/office/powerpoint/2010/main" val="3038839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2829" y="379303"/>
            <a:ext cx="11297264" cy="5909310"/>
          </a:xfrm>
          <a:prstGeom prst="rect">
            <a:avLst/>
          </a:prstGeom>
          <a:noFill/>
        </p:spPr>
        <p:txBody>
          <a:bodyPr wrap="square" rtlCol="0">
            <a:spAutoFit/>
          </a:bodyPr>
          <a:lstStyle/>
          <a:p>
            <a:r>
              <a:rPr lang="es-ES" sz="5400" b="1" dirty="0" smtClean="0">
                <a:solidFill>
                  <a:srgbClr val="FF0000"/>
                </a:solidFill>
              </a:rPr>
              <a:t>8</a:t>
            </a:r>
            <a:r>
              <a:rPr lang="es-ES" sz="5400" b="1" dirty="0" smtClean="0">
                <a:solidFill>
                  <a:schemeClr val="bg1"/>
                </a:solidFill>
              </a:rPr>
              <a:t> </a:t>
            </a:r>
            <a:r>
              <a:rPr lang="es-ES" sz="5400" b="1" dirty="0">
                <a:solidFill>
                  <a:schemeClr val="bg1"/>
                </a:solidFill>
              </a:rPr>
              <a:t>Y a la nación y al reino </a:t>
            </a:r>
            <a:r>
              <a:rPr lang="es-ES" sz="5400" b="1" dirty="0">
                <a:solidFill>
                  <a:srgbClr val="FFFF00"/>
                </a:solidFill>
              </a:rPr>
              <a:t>que no sirviere</a:t>
            </a:r>
            <a:r>
              <a:rPr lang="es-ES" sz="5400" b="1" dirty="0">
                <a:solidFill>
                  <a:schemeClr val="bg1"/>
                </a:solidFill>
              </a:rPr>
              <a:t> a Nabucodonosor rey de Babilonia, y que no pusiere su cuello debajo del yugo del rey de Babilonia, </a:t>
            </a:r>
            <a:r>
              <a:rPr lang="es-ES" sz="5400" b="1" dirty="0">
                <a:solidFill>
                  <a:srgbClr val="FFFF00"/>
                </a:solidFill>
              </a:rPr>
              <a:t>castigaré a tal nación </a:t>
            </a:r>
            <a:r>
              <a:rPr lang="es-ES" sz="5400" b="1" dirty="0">
                <a:solidFill>
                  <a:schemeClr val="bg1"/>
                </a:solidFill>
              </a:rPr>
              <a:t>con espada y con hambre y con pestilencia, dice Jehová, hasta que la acabe yo por su mano.”</a:t>
            </a:r>
          </a:p>
        </p:txBody>
      </p:sp>
    </p:spTree>
    <p:extLst>
      <p:ext uri="{BB962C8B-B14F-4D97-AF65-F5344CB8AC3E}">
        <p14:creationId xmlns:p14="http://schemas.microsoft.com/office/powerpoint/2010/main" val="1535645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cláusula que prohíbe el establecimiento de la religión en Daniel 3</a:t>
            </a:r>
            <a:endParaRPr lang="es-ES" sz="80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629521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2" y="226159"/>
            <a:ext cx="1185278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En </a:t>
            </a:r>
            <a:r>
              <a:rPr lang="es-ES" sz="4000" b="1" dirty="0">
                <a:solidFill>
                  <a:srgbClr val="FF0000"/>
                </a:solidFill>
              </a:rPr>
              <a:t>Daniel 3 </a:t>
            </a:r>
            <a:r>
              <a:rPr lang="es-ES" sz="4000" b="1" dirty="0">
                <a:solidFill>
                  <a:srgbClr val="002060"/>
                </a:solidFill>
              </a:rPr>
              <a:t>el rey Nabucodonosor procuró </a:t>
            </a:r>
            <a:r>
              <a:rPr lang="es-ES" sz="4000" b="1" dirty="0">
                <a:solidFill>
                  <a:srgbClr val="FF0000"/>
                </a:solidFill>
              </a:rPr>
              <a:t>establecer una observancia religiosa</a:t>
            </a:r>
            <a:r>
              <a:rPr lang="es-ES" sz="4000" b="1" dirty="0">
                <a:solidFill>
                  <a:srgbClr val="002060"/>
                </a:solidFill>
              </a:rPr>
              <a:t>. Levantó una imagen y </a:t>
            </a:r>
            <a:endParaRPr lang="es-ES" sz="4000" b="1" dirty="0" smtClean="0">
              <a:solidFill>
                <a:srgbClr val="002060"/>
              </a:solidFill>
            </a:endParaRPr>
          </a:p>
          <a:p>
            <a:pPr>
              <a:buClr>
                <a:srgbClr val="FF0000"/>
              </a:buClr>
            </a:pPr>
            <a:r>
              <a:rPr lang="es-ES" sz="4000" b="1" dirty="0" smtClean="0">
                <a:solidFill>
                  <a:srgbClr val="FF0000"/>
                </a:solidFill>
              </a:rPr>
              <a:t>mandó</a:t>
            </a:r>
            <a:r>
              <a:rPr lang="es-ES" sz="4000" b="1" dirty="0" smtClean="0">
                <a:solidFill>
                  <a:srgbClr val="002060"/>
                </a:solidFill>
              </a:rPr>
              <a:t> </a:t>
            </a:r>
            <a:r>
              <a:rPr lang="es-ES" sz="4000" b="1" dirty="0">
                <a:solidFill>
                  <a:srgbClr val="002060"/>
                </a:solidFill>
              </a:rPr>
              <a:t>a los representantes de todas las naciones, lenguas y pueblos que adoraran la imagen que él había levantado. ¡Aquellos que rehusaran obedecer este decreto religioso impuesto por el estado, perderían el más grande derecho civil—el derecho a la vida! Así es que cuando el rey </a:t>
            </a:r>
            <a:r>
              <a:rPr lang="es-ES" sz="4000" b="1" dirty="0">
                <a:solidFill>
                  <a:srgbClr val="FF0000"/>
                </a:solidFill>
              </a:rPr>
              <a:t>estableció una observancia religiosa </a:t>
            </a:r>
            <a:r>
              <a:rPr lang="es-ES" sz="4000" b="1" dirty="0">
                <a:solidFill>
                  <a:srgbClr val="002060"/>
                </a:solidFill>
              </a:rPr>
              <a:t>el resultado fue </a:t>
            </a:r>
            <a:r>
              <a:rPr lang="es-ES" sz="4000" b="1" dirty="0" smtClean="0">
                <a:solidFill>
                  <a:srgbClr val="002060"/>
                </a:solidFill>
              </a:rPr>
              <a:t>automáticamente </a:t>
            </a:r>
            <a:r>
              <a:rPr lang="es-ES" sz="4000" b="1" dirty="0" smtClean="0">
                <a:solidFill>
                  <a:srgbClr val="002060"/>
                </a:solidFill>
              </a:rPr>
              <a:t>la </a:t>
            </a:r>
            <a:r>
              <a:rPr lang="es-ES" sz="4000" b="1" dirty="0">
                <a:solidFill>
                  <a:srgbClr val="FF0000"/>
                </a:solidFill>
              </a:rPr>
              <a:t>persecución</a:t>
            </a:r>
            <a:r>
              <a:rPr lang="es-ES" sz="4000" b="1" dirty="0">
                <a:solidFill>
                  <a:srgbClr val="002060"/>
                </a:solidFill>
              </a:rPr>
              <a:t> contra aquellos que no </a:t>
            </a:r>
            <a:r>
              <a:rPr lang="es-ES" sz="4000" b="1" dirty="0">
                <a:solidFill>
                  <a:srgbClr val="FF0000"/>
                </a:solidFill>
              </a:rPr>
              <a:t>obedecieran</a:t>
            </a:r>
            <a:r>
              <a:rPr lang="es-ES" sz="4000" b="1" dirty="0">
                <a:solidFill>
                  <a:srgbClr val="002060"/>
                </a:solidFill>
              </a:rPr>
              <a:t>.</a:t>
            </a:r>
          </a:p>
        </p:txBody>
      </p:sp>
    </p:spTree>
    <p:extLst>
      <p:ext uri="{BB962C8B-B14F-4D97-AF65-F5344CB8AC3E}">
        <p14:creationId xmlns:p14="http://schemas.microsoft.com/office/powerpoint/2010/main" val="3704046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2" y="226159"/>
            <a:ext cx="11852787"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En otras partes del libro de Daniel vemos que estos tres jóvenes hebreos </a:t>
            </a:r>
            <a:r>
              <a:rPr lang="es-ES" sz="6000" b="1" dirty="0">
                <a:solidFill>
                  <a:srgbClr val="FF0000"/>
                </a:solidFill>
              </a:rPr>
              <a:t>respetaban el legítimo poder civil</a:t>
            </a:r>
            <a:r>
              <a:rPr lang="es-ES" sz="6000" b="1" dirty="0">
                <a:solidFill>
                  <a:srgbClr val="002060"/>
                </a:solidFill>
              </a:rPr>
              <a:t> del rey, pero cuando el rey se </a:t>
            </a:r>
            <a:r>
              <a:rPr lang="es-ES" sz="6000" b="1" dirty="0">
                <a:solidFill>
                  <a:srgbClr val="FF0000"/>
                </a:solidFill>
              </a:rPr>
              <a:t>sobrepuso a su esfera </a:t>
            </a:r>
            <a:r>
              <a:rPr lang="es-ES" sz="6000" b="1" dirty="0">
                <a:solidFill>
                  <a:srgbClr val="002060"/>
                </a:solidFill>
              </a:rPr>
              <a:t>de autoridad ellos </a:t>
            </a:r>
            <a:r>
              <a:rPr lang="es-ES" sz="6000" b="1" dirty="0">
                <a:solidFill>
                  <a:srgbClr val="FF0000"/>
                </a:solidFill>
              </a:rPr>
              <a:t>se negaron </a:t>
            </a:r>
            <a:r>
              <a:rPr lang="es-ES" sz="6000" b="1" dirty="0">
                <a:solidFill>
                  <a:srgbClr val="002060"/>
                </a:solidFill>
              </a:rPr>
              <a:t>a obedecer su ley.</a:t>
            </a:r>
          </a:p>
        </p:txBody>
      </p:sp>
    </p:spTree>
    <p:extLst>
      <p:ext uri="{BB962C8B-B14F-4D97-AF65-F5344CB8AC3E}">
        <p14:creationId xmlns:p14="http://schemas.microsoft.com/office/powerpoint/2010/main" val="121110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233" y="439767"/>
            <a:ext cx="1115148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Una </a:t>
            </a:r>
            <a:r>
              <a:rPr lang="es-ES" sz="6000" b="1" dirty="0">
                <a:solidFill>
                  <a:srgbClr val="FF0000"/>
                </a:solidFill>
              </a:rPr>
              <a:t>imagen</a:t>
            </a:r>
            <a:r>
              <a:rPr lang="es-ES" sz="6000" b="1" dirty="0">
                <a:solidFill>
                  <a:srgbClr val="002060"/>
                </a:solidFill>
              </a:rPr>
              <a:t> es un </a:t>
            </a:r>
            <a:r>
              <a:rPr lang="es-ES" sz="6000" b="1" dirty="0">
                <a:solidFill>
                  <a:srgbClr val="FF0000"/>
                </a:solidFill>
              </a:rPr>
              <a:t>reflejo</a:t>
            </a:r>
            <a:r>
              <a:rPr lang="es-ES" sz="6000" b="1" dirty="0">
                <a:solidFill>
                  <a:srgbClr val="002060"/>
                </a:solidFill>
              </a:rPr>
              <a:t> o una </a:t>
            </a:r>
            <a:r>
              <a:rPr lang="es-ES" sz="6000" b="1" dirty="0">
                <a:solidFill>
                  <a:srgbClr val="FF0000"/>
                </a:solidFill>
              </a:rPr>
              <a:t>semejanza</a:t>
            </a:r>
            <a:r>
              <a:rPr lang="es-ES" sz="6000" b="1" dirty="0">
                <a:solidFill>
                  <a:srgbClr val="002060"/>
                </a:solidFill>
              </a:rPr>
              <a:t>. Siendo que la imagen es de la </a:t>
            </a:r>
            <a:r>
              <a:rPr lang="es-ES" sz="6000" b="1" dirty="0">
                <a:solidFill>
                  <a:srgbClr val="FF0000"/>
                </a:solidFill>
              </a:rPr>
              <a:t>primera </a:t>
            </a:r>
            <a:r>
              <a:rPr lang="es-ES" sz="6000" b="1" dirty="0" smtClean="0">
                <a:solidFill>
                  <a:srgbClr val="FF0000"/>
                </a:solidFill>
              </a:rPr>
              <a:t>bestia, </a:t>
            </a:r>
            <a:r>
              <a:rPr lang="es-ES" sz="6000" b="1" dirty="0">
                <a:solidFill>
                  <a:srgbClr val="002060"/>
                </a:solidFill>
              </a:rPr>
              <a:t>necesitamos saber </a:t>
            </a:r>
            <a:r>
              <a:rPr lang="es-ES" sz="6000" b="1" dirty="0">
                <a:solidFill>
                  <a:srgbClr val="FF0000"/>
                </a:solidFill>
              </a:rPr>
              <a:t>quién</a:t>
            </a:r>
            <a:r>
              <a:rPr lang="es-ES" sz="6000" b="1" dirty="0">
                <a:solidFill>
                  <a:srgbClr val="002060"/>
                </a:solidFill>
              </a:rPr>
              <a:t> es esa </a:t>
            </a:r>
            <a:r>
              <a:rPr lang="es-ES" sz="6000" b="1" dirty="0" smtClean="0">
                <a:solidFill>
                  <a:srgbClr val="002060"/>
                </a:solidFill>
              </a:rPr>
              <a:t>bestia que es reflejo de la primera </a:t>
            </a:r>
            <a:r>
              <a:rPr lang="es-ES" sz="6000" b="1" dirty="0">
                <a:solidFill>
                  <a:srgbClr val="002060"/>
                </a:solidFill>
              </a:rPr>
              <a:t>y </a:t>
            </a:r>
            <a:r>
              <a:rPr lang="es-ES" sz="6000" b="1" dirty="0">
                <a:solidFill>
                  <a:srgbClr val="FF0000"/>
                </a:solidFill>
              </a:rPr>
              <a:t>cuáles son sus características</a:t>
            </a:r>
            <a:r>
              <a:rPr lang="es-ES" sz="6000" b="1" dirty="0">
                <a:solidFill>
                  <a:srgbClr val="002060"/>
                </a:solidFill>
              </a:rPr>
              <a:t>.</a:t>
            </a:r>
          </a:p>
        </p:txBody>
      </p:sp>
    </p:spTree>
    <p:extLst>
      <p:ext uri="{BB962C8B-B14F-4D97-AF65-F5344CB8AC3E}">
        <p14:creationId xmlns:p14="http://schemas.microsoft.com/office/powerpoint/2010/main" val="2921435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3" y="226159"/>
            <a:ext cx="1138575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Los tres jóvenes no tenían ningún tribunal humano al cual apelar. Parecía que </a:t>
            </a:r>
            <a:r>
              <a:rPr lang="es-ES" sz="5400" b="1" dirty="0">
                <a:solidFill>
                  <a:srgbClr val="FF0000"/>
                </a:solidFill>
              </a:rPr>
              <a:t>todo el poder yacía </a:t>
            </a:r>
            <a:r>
              <a:rPr lang="es-ES" sz="5400" b="1" dirty="0">
                <a:solidFill>
                  <a:srgbClr val="002060"/>
                </a:solidFill>
              </a:rPr>
              <a:t>en las manos del rey. En efecto, el rey con </a:t>
            </a:r>
            <a:r>
              <a:rPr lang="es-ES" sz="5400" b="1" dirty="0">
                <a:solidFill>
                  <a:srgbClr val="FF0000"/>
                </a:solidFill>
              </a:rPr>
              <a:t>desafío altanero</a:t>
            </a:r>
            <a:r>
              <a:rPr lang="es-ES" sz="5400" b="1" dirty="0">
                <a:solidFill>
                  <a:srgbClr val="002060"/>
                </a:solidFill>
              </a:rPr>
              <a:t> levantó la </a:t>
            </a:r>
            <a:r>
              <a:rPr lang="es-ES" sz="5400" b="1" dirty="0">
                <a:solidFill>
                  <a:srgbClr val="FF0000"/>
                </a:solidFill>
              </a:rPr>
              <a:t>mano al cielo </a:t>
            </a:r>
            <a:r>
              <a:rPr lang="es-ES" sz="5400" b="1" dirty="0">
                <a:solidFill>
                  <a:srgbClr val="002060"/>
                </a:solidFill>
              </a:rPr>
              <a:t>y con voz de dragón dijo: “</a:t>
            </a:r>
            <a:r>
              <a:rPr lang="es-ES" sz="5400" b="1" i="1" dirty="0">
                <a:solidFill>
                  <a:srgbClr val="002060"/>
                </a:solidFill>
              </a:rPr>
              <a:t>y que Dios os podrá librar de mis manos</a:t>
            </a:r>
            <a:r>
              <a:rPr lang="es-ES" sz="5400" b="1" dirty="0">
                <a:solidFill>
                  <a:srgbClr val="002060"/>
                </a:solidFill>
              </a:rPr>
              <a:t>?”</a:t>
            </a:r>
          </a:p>
        </p:txBody>
      </p:sp>
    </p:spTree>
    <p:extLst>
      <p:ext uri="{BB962C8B-B14F-4D97-AF65-F5344CB8AC3E}">
        <p14:creationId xmlns:p14="http://schemas.microsoft.com/office/powerpoint/2010/main" val="1103777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213" y="416864"/>
            <a:ext cx="1181474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Pero la historia revela que Dios fue la </a:t>
            </a:r>
            <a:r>
              <a:rPr lang="es-ES" sz="5400" b="1" dirty="0">
                <a:solidFill>
                  <a:srgbClr val="FF0000"/>
                </a:solidFill>
              </a:rPr>
              <a:t>última corte de apelación</a:t>
            </a:r>
            <a:r>
              <a:rPr lang="es-ES" sz="5400" b="1" dirty="0">
                <a:solidFill>
                  <a:srgbClr val="002060"/>
                </a:solidFill>
              </a:rPr>
              <a:t>—Él intervino en forma espectacular para librar a sus siervos. ¿Por qué libró Dios a sus siervos cuando desobedecieron al rey? ¿Acaso Dios no había dicho que todos debían subyugarse ante la autoridad del rey?</a:t>
            </a:r>
          </a:p>
        </p:txBody>
      </p:sp>
    </p:spTree>
    <p:extLst>
      <p:ext uri="{BB962C8B-B14F-4D97-AF65-F5344CB8AC3E}">
        <p14:creationId xmlns:p14="http://schemas.microsoft.com/office/powerpoint/2010/main" val="3001423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cláusula de la libre práctica de la religión en Daniel 6</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228749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historia de </a:t>
            </a:r>
            <a:r>
              <a:rPr lang="es-ES" sz="6000" b="1" dirty="0">
                <a:solidFill>
                  <a:srgbClr val="FF0000"/>
                </a:solidFill>
              </a:rPr>
              <a:t>Daniel 6</a:t>
            </a:r>
            <a:r>
              <a:rPr lang="es-ES" sz="6000" b="1" dirty="0">
                <a:solidFill>
                  <a:srgbClr val="002060"/>
                </a:solidFill>
              </a:rPr>
              <a:t> es </a:t>
            </a:r>
            <a:r>
              <a:rPr lang="es-ES" sz="6000" b="1" dirty="0">
                <a:solidFill>
                  <a:srgbClr val="FF0000"/>
                </a:solidFill>
              </a:rPr>
              <a:t>semejante</a:t>
            </a:r>
            <a:r>
              <a:rPr lang="es-ES" sz="6000" b="1" dirty="0">
                <a:solidFill>
                  <a:srgbClr val="002060"/>
                </a:solidFill>
              </a:rPr>
              <a:t>, pero en algunos aspectos, </a:t>
            </a:r>
            <a:r>
              <a:rPr lang="es-ES" sz="6000" b="1" dirty="0">
                <a:solidFill>
                  <a:srgbClr val="FF0000"/>
                </a:solidFill>
              </a:rPr>
              <a:t>diferente</a:t>
            </a:r>
            <a:r>
              <a:rPr lang="es-ES" sz="6000" b="1" dirty="0">
                <a:solidFill>
                  <a:srgbClr val="002060"/>
                </a:solidFill>
              </a:rPr>
              <a:t>. En Daniel 6 discernimos un ejemplo de lo que sucede cuando el gobierno viola la </a:t>
            </a:r>
            <a:r>
              <a:rPr lang="es-ES" sz="6000" b="1" dirty="0">
                <a:solidFill>
                  <a:srgbClr val="FF0000"/>
                </a:solidFill>
              </a:rPr>
              <a:t>segunda cláusula </a:t>
            </a:r>
            <a:r>
              <a:rPr lang="es-ES" sz="6000" b="1" dirty="0">
                <a:solidFill>
                  <a:srgbClr val="002060"/>
                </a:solidFill>
              </a:rPr>
              <a:t>de la primera enmienda.</a:t>
            </a:r>
          </a:p>
        </p:txBody>
      </p:sp>
    </p:spTree>
    <p:extLst>
      <p:ext uri="{BB962C8B-B14F-4D97-AF65-F5344CB8AC3E}">
        <p14:creationId xmlns:p14="http://schemas.microsoft.com/office/powerpoint/2010/main" val="3526340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El rey Darío no estableció ninguna observancia religiosa. Más bien estaba </a:t>
            </a:r>
            <a:r>
              <a:rPr lang="es-ES" sz="6000" b="1" dirty="0">
                <a:solidFill>
                  <a:srgbClr val="FF0000"/>
                </a:solidFill>
              </a:rPr>
              <a:t>prohibiendo</a:t>
            </a:r>
            <a:r>
              <a:rPr lang="es-ES" sz="6000" b="1" dirty="0">
                <a:solidFill>
                  <a:srgbClr val="002060"/>
                </a:solidFill>
              </a:rPr>
              <a:t> la </a:t>
            </a:r>
            <a:r>
              <a:rPr lang="es-ES" sz="6000" b="1" dirty="0">
                <a:solidFill>
                  <a:srgbClr val="FF0000"/>
                </a:solidFill>
              </a:rPr>
              <a:t>libre práctica de la religión</a:t>
            </a:r>
            <a:r>
              <a:rPr lang="es-ES" sz="6000" b="1" dirty="0">
                <a:solidFill>
                  <a:srgbClr val="002060"/>
                </a:solidFill>
              </a:rPr>
              <a:t>. No estaba prescribiendo cómo se debía orar, sino que no se podía orar </a:t>
            </a:r>
            <a:r>
              <a:rPr lang="es-ES" sz="6000" b="1" dirty="0" smtClean="0">
                <a:solidFill>
                  <a:srgbClr val="002060"/>
                </a:solidFill>
              </a:rPr>
              <a:t>(a </a:t>
            </a:r>
            <a:r>
              <a:rPr lang="es-ES" sz="6000" b="1" dirty="0">
                <a:solidFill>
                  <a:srgbClr val="002060"/>
                </a:solidFill>
              </a:rPr>
              <a:t>otro </a:t>
            </a:r>
            <a:r>
              <a:rPr lang="es-ES" sz="6000" b="1" dirty="0" smtClean="0">
                <a:solidFill>
                  <a:srgbClr val="002060"/>
                </a:solidFill>
              </a:rPr>
              <a:t>Dios) </a:t>
            </a:r>
            <a:r>
              <a:rPr lang="es-ES" sz="6000" b="1" dirty="0">
                <a:solidFill>
                  <a:srgbClr val="002060"/>
                </a:solidFill>
              </a:rPr>
              <a:t>por 30 días.</a:t>
            </a:r>
          </a:p>
        </p:txBody>
      </p:sp>
    </p:spTree>
    <p:extLst>
      <p:ext uri="{BB962C8B-B14F-4D97-AF65-F5344CB8AC3E}">
        <p14:creationId xmlns:p14="http://schemas.microsoft.com/office/powerpoint/2010/main" val="21203033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Esta ley que prohibía la libre práctica de la religión resultó en la </a:t>
            </a:r>
            <a:r>
              <a:rPr lang="es-ES" sz="6600" b="1" dirty="0">
                <a:solidFill>
                  <a:srgbClr val="FF0000"/>
                </a:solidFill>
              </a:rPr>
              <a:t>persecución de Daniel </a:t>
            </a:r>
            <a:r>
              <a:rPr lang="es-ES" sz="6600" b="1" dirty="0">
                <a:solidFill>
                  <a:srgbClr val="002060"/>
                </a:solidFill>
              </a:rPr>
              <a:t>quien insistió en adorar a Dios como le </a:t>
            </a:r>
            <a:r>
              <a:rPr lang="es-ES" sz="6600" b="1" dirty="0">
                <a:solidFill>
                  <a:srgbClr val="FF0000"/>
                </a:solidFill>
              </a:rPr>
              <a:t>dictaba su conciencia</a:t>
            </a:r>
            <a:r>
              <a:rPr lang="es-ES" sz="6600" b="1" dirty="0">
                <a:solidFill>
                  <a:srgbClr val="002060"/>
                </a:solidFill>
              </a:rPr>
              <a:t>.</a:t>
            </a:r>
          </a:p>
        </p:txBody>
      </p:sp>
    </p:spTree>
    <p:extLst>
      <p:ext uri="{BB962C8B-B14F-4D97-AF65-F5344CB8AC3E}">
        <p14:creationId xmlns:p14="http://schemas.microsoft.com/office/powerpoint/2010/main" val="3866638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Daniel amaba al rey y </a:t>
            </a:r>
            <a:r>
              <a:rPr lang="es-ES" sz="6600" b="1" dirty="0">
                <a:solidFill>
                  <a:srgbClr val="FF0000"/>
                </a:solidFill>
              </a:rPr>
              <a:t>obedecía todas las leyes civiles legítimas </a:t>
            </a:r>
            <a:r>
              <a:rPr lang="es-ES" sz="6600" b="1" dirty="0">
                <a:solidFill>
                  <a:srgbClr val="002060"/>
                </a:solidFill>
              </a:rPr>
              <a:t>de los medos y persas, pero cuando el rey se sobrepuso a su legítima esfera de autoridad, Daniel </a:t>
            </a:r>
            <a:r>
              <a:rPr lang="es-ES" sz="6600" b="1" dirty="0">
                <a:solidFill>
                  <a:srgbClr val="FF0000"/>
                </a:solidFill>
              </a:rPr>
              <a:t>se negó a obedecer</a:t>
            </a:r>
            <a:r>
              <a:rPr lang="es-ES" sz="6600" b="1" dirty="0">
                <a:solidFill>
                  <a:srgbClr val="002060"/>
                </a:solidFill>
              </a:rPr>
              <a:t>.</a:t>
            </a:r>
          </a:p>
        </p:txBody>
      </p:sp>
    </p:spTree>
    <p:extLst>
      <p:ext uri="{BB962C8B-B14F-4D97-AF65-F5344CB8AC3E}">
        <p14:creationId xmlns:p14="http://schemas.microsoft.com/office/powerpoint/2010/main" val="3032347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Una vez más </a:t>
            </a:r>
            <a:r>
              <a:rPr lang="es-ES" sz="4800" b="1" dirty="0">
                <a:solidFill>
                  <a:srgbClr val="FF0000"/>
                </a:solidFill>
              </a:rPr>
              <a:t>todo el poder parecía estar </a:t>
            </a:r>
            <a:r>
              <a:rPr lang="es-ES" sz="4800" b="1" dirty="0">
                <a:solidFill>
                  <a:srgbClr val="002060"/>
                </a:solidFill>
              </a:rPr>
              <a:t>en manos de los enemigos de Daniel. La ley de los medos y los persas </a:t>
            </a:r>
            <a:r>
              <a:rPr lang="es-ES" sz="4800" b="1" dirty="0">
                <a:solidFill>
                  <a:srgbClr val="FF0000"/>
                </a:solidFill>
              </a:rPr>
              <a:t>no se podía cambiar ni revocar</a:t>
            </a:r>
            <a:r>
              <a:rPr lang="es-ES" sz="4800" b="1" dirty="0">
                <a:solidFill>
                  <a:srgbClr val="002060"/>
                </a:solidFill>
              </a:rPr>
              <a:t> de modo que parecía que Daniel iba a perecer. Pero una vez más Dios fue el último tribunal de apelación e intervino en forma espectacular para librar a su siervo de manos de sus enemigos.</a:t>
            </a:r>
          </a:p>
        </p:txBody>
      </p:sp>
    </p:spTree>
    <p:extLst>
      <p:ext uri="{BB962C8B-B14F-4D97-AF65-F5344CB8AC3E}">
        <p14:creationId xmlns:p14="http://schemas.microsoft.com/office/powerpoint/2010/main" val="2865381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Significativamente, ni Nabucodonosor ni Darío </a:t>
            </a:r>
            <a:r>
              <a:rPr lang="es-ES" sz="4400" b="1" dirty="0">
                <a:solidFill>
                  <a:srgbClr val="FF0000"/>
                </a:solidFill>
              </a:rPr>
              <a:t>comprendieron</a:t>
            </a:r>
            <a:r>
              <a:rPr lang="es-ES" sz="4400" b="1" dirty="0">
                <a:solidFill>
                  <a:srgbClr val="002060"/>
                </a:solidFill>
              </a:rPr>
              <a:t> la lección que </a:t>
            </a:r>
            <a:r>
              <a:rPr lang="es-ES" sz="4400" b="1" dirty="0">
                <a:solidFill>
                  <a:srgbClr val="FF0000"/>
                </a:solidFill>
              </a:rPr>
              <a:t>Dios les quería enseñar</a:t>
            </a:r>
            <a:r>
              <a:rPr lang="es-ES" sz="4400" b="1" dirty="0">
                <a:solidFill>
                  <a:srgbClr val="002060"/>
                </a:solidFill>
              </a:rPr>
              <a:t>. Después que Dios libró a los tres jóvenes del horno, Nabucodonosor </a:t>
            </a:r>
            <a:r>
              <a:rPr lang="es-ES" sz="4400" b="1" dirty="0">
                <a:solidFill>
                  <a:srgbClr val="FF0000"/>
                </a:solidFill>
              </a:rPr>
              <a:t>amenazó matar </a:t>
            </a:r>
            <a:r>
              <a:rPr lang="es-ES" sz="4400" b="1" dirty="0">
                <a:solidFill>
                  <a:srgbClr val="002060"/>
                </a:solidFill>
              </a:rPr>
              <a:t>a cualquiera que hablara en contra del Dios de Daniel. No está en la esfera del poder civil prohibir que se hable mal de Dios. ¡Si el hombre habla mal de Dios tendrá que responderle a Dios, no a los hombres!</a:t>
            </a:r>
          </a:p>
        </p:txBody>
      </p:sp>
    </p:spTree>
    <p:extLst>
      <p:ext uri="{BB962C8B-B14F-4D97-AF65-F5344CB8AC3E}">
        <p14:creationId xmlns:p14="http://schemas.microsoft.com/office/powerpoint/2010/main" val="1472407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02359"/>
            <a:ext cx="1134858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FF0000"/>
                </a:solidFill>
              </a:rPr>
              <a:t>Darío tampoco comprendió </a:t>
            </a:r>
            <a:r>
              <a:rPr lang="es-ES" sz="4800" b="1" dirty="0">
                <a:solidFill>
                  <a:srgbClr val="002060"/>
                </a:solidFill>
              </a:rPr>
              <a:t>lo que Dios le quería enseñar. Dios libró a Daniel del foso de los leones, Darío dio un decreto que </a:t>
            </a:r>
            <a:r>
              <a:rPr lang="es-ES" sz="4800" b="1" dirty="0">
                <a:solidFill>
                  <a:srgbClr val="FF0000"/>
                </a:solidFill>
              </a:rPr>
              <a:t>todos debían temblar y temer </a:t>
            </a:r>
            <a:r>
              <a:rPr lang="es-ES" sz="4800" b="1" dirty="0">
                <a:solidFill>
                  <a:srgbClr val="002060"/>
                </a:solidFill>
              </a:rPr>
              <a:t>ante el Dios de Daniel. Este decreto fue ilegítimo. El </a:t>
            </a:r>
            <a:r>
              <a:rPr lang="es-ES" sz="4800" b="1" dirty="0">
                <a:solidFill>
                  <a:srgbClr val="FF0000"/>
                </a:solidFill>
              </a:rPr>
              <a:t>poder civil no puede obligar </a:t>
            </a:r>
            <a:r>
              <a:rPr lang="es-ES" sz="4800" b="1" dirty="0">
                <a:solidFill>
                  <a:srgbClr val="002060"/>
                </a:solidFill>
              </a:rPr>
              <a:t>a la gente a temblar y a temer delante de Dios pues esta función no le pertenece al gobierno.</a:t>
            </a:r>
          </a:p>
        </p:txBody>
      </p:sp>
    </p:spTree>
    <p:extLst>
      <p:ext uri="{BB962C8B-B14F-4D97-AF65-F5344CB8AC3E}">
        <p14:creationId xmlns:p14="http://schemas.microsoft.com/office/powerpoint/2010/main" val="20384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233" y="439767"/>
            <a:ext cx="1115148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Como hemos visto, la característica fundamental de la primera bestia (el papado) durante los 1260 años es que </a:t>
            </a:r>
            <a:r>
              <a:rPr lang="es-ES" sz="5400" b="1" dirty="0">
                <a:solidFill>
                  <a:srgbClr val="FF0000"/>
                </a:solidFill>
              </a:rPr>
              <a:t>unió </a:t>
            </a:r>
            <a:r>
              <a:rPr lang="es-ES" sz="5400" b="1" dirty="0" smtClean="0">
                <a:solidFill>
                  <a:srgbClr val="FF0000"/>
                </a:solidFill>
              </a:rPr>
              <a:t>a la </a:t>
            </a:r>
            <a:r>
              <a:rPr lang="es-ES" sz="5400" b="1" dirty="0">
                <a:solidFill>
                  <a:srgbClr val="FF0000"/>
                </a:solidFill>
              </a:rPr>
              <a:t>iglesia con el estado </a:t>
            </a:r>
            <a:r>
              <a:rPr lang="es-ES" sz="5400" b="1" dirty="0">
                <a:solidFill>
                  <a:srgbClr val="002060"/>
                </a:solidFill>
              </a:rPr>
              <a:t>y empleó la </a:t>
            </a:r>
            <a:r>
              <a:rPr lang="es-ES" sz="5400" b="1" dirty="0">
                <a:solidFill>
                  <a:srgbClr val="FF0000"/>
                </a:solidFill>
              </a:rPr>
              <a:t>espada del estado </a:t>
            </a:r>
            <a:r>
              <a:rPr lang="es-ES" sz="5400" b="1" dirty="0">
                <a:solidFill>
                  <a:srgbClr val="002060"/>
                </a:solidFill>
              </a:rPr>
              <a:t>para </a:t>
            </a:r>
            <a:r>
              <a:rPr lang="es-ES" sz="5400" b="1" dirty="0">
                <a:solidFill>
                  <a:srgbClr val="FF0000"/>
                </a:solidFill>
              </a:rPr>
              <a:t>perseguir</a:t>
            </a:r>
            <a:r>
              <a:rPr lang="es-ES" sz="5400" b="1" dirty="0">
                <a:solidFill>
                  <a:srgbClr val="002060"/>
                </a:solidFill>
              </a:rPr>
              <a:t> a los que no estaban de acuerdo con sus </a:t>
            </a:r>
            <a:r>
              <a:rPr lang="es-ES" sz="5400" b="1" dirty="0">
                <a:solidFill>
                  <a:srgbClr val="FF0000"/>
                </a:solidFill>
              </a:rPr>
              <a:t>doctrinas y prácticas</a:t>
            </a:r>
            <a:r>
              <a:rPr lang="es-ES" sz="5400" b="1" dirty="0">
                <a:solidFill>
                  <a:srgbClr val="002060"/>
                </a:solidFill>
              </a:rPr>
              <a:t>.</a:t>
            </a:r>
          </a:p>
        </p:txBody>
      </p:sp>
    </p:spTree>
    <p:extLst>
      <p:ext uri="{BB962C8B-B14F-4D97-AF65-F5344CB8AC3E}">
        <p14:creationId xmlns:p14="http://schemas.microsoft.com/office/powerpoint/2010/main" val="3809894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Primera Enmienda en el Tiempo del Fin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352495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324531"/>
            <a:ext cx="1086188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¿Qué tiene que ver todo esto con el tiempo del fin? Elena White nos ha dicho que los Estados Unidos </a:t>
            </a:r>
            <a:r>
              <a:rPr lang="es-ES" sz="4800" b="1" dirty="0">
                <a:solidFill>
                  <a:srgbClr val="FF0000"/>
                </a:solidFill>
              </a:rPr>
              <a:t>violentará</a:t>
            </a:r>
            <a:r>
              <a:rPr lang="es-ES" sz="4800" b="1" dirty="0">
                <a:solidFill>
                  <a:srgbClr val="002060"/>
                </a:solidFill>
              </a:rPr>
              <a:t> la primera enmienda a la Constitución. </a:t>
            </a:r>
            <a:r>
              <a:rPr lang="es-ES" sz="4800" b="1" dirty="0">
                <a:solidFill>
                  <a:srgbClr val="FF0000"/>
                </a:solidFill>
              </a:rPr>
              <a:t>Redactará leyes </a:t>
            </a:r>
            <a:r>
              <a:rPr lang="es-ES" sz="4800" b="1" dirty="0">
                <a:solidFill>
                  <a:srgbClr val="002060"/>
                </a:solidFill>
              </a:rPr>
              <a:t>que </a:t>
            </a:r>
            <a:r>
              <a:rPr lang="es-ES" sz="4800" b="1" dirty="0">
                <a:solidFill>
                  <a:srgbClr val="FF0000"/>
                </a:solidFill>
              </a:rPr>
              <a:t>obliguen</a:t>
            </a:r>
            <a:r>
              <a:rPr lang="es-ES" sz="4800" b="1" dirty="0">
                <a:solidFill>
                  <a:srgbClr val="002060"/>
                </a:solidFill>
              </a:rPr>
              <a:t> a todos a guardar el </a:t>
            </a:r>
            <a:r>
              <a:rPr lang="es-ES" sz="4800" b="1" dirty="0">
                <a:solidFill>
                  <a:srgbClr val="FF0000"/>
                </a:solidFill>
              </a:rPr>
              <a:t>domingo</a:t>
            </a:r>
            <a:r>
              <a:rPr lang="es-ES" sz="4800" b="1" dirty="0">
                <a:solidFill>
                  <a:srgbClr val="002060"/>
                </a:solidFill>
              </a:rPr>
              <a:t> y también </a:t>
            </a:r>
            <a:r>
              <a:rPr lang="es-ES" sz="4800" b="1" dirty="0">
                <a:solidFill>
                  <a:srgbClr val="FF0000"/>
                </a:solidFill>
              </a:rPr>
              <a:t>prohibirá</a:t>
            </a:r>
            <a:r>
              <a:rPr lang="es-ES" sz="4800" b="1" dirty="0">
                <a:solidFill>
                  <a:srgbClr val="002060"/>
                </a:solidFill>
              </a:rPr>
              <a:t> la observancia del </a:t>
            </a:r>
            <a:r>
              <a:rPr lang="es-ES" sz="4800" b="1" dirty="0">
                <a:solidFill>
                  <a:srgbClr val="FF0000"/>
                </a:solidFill>
              </a:rPr>
              <a:t>Sábado</a:t>
            </a:r>
            <a:r>
              <a:rPr lang="es-ES" sz="4800" b="1" dirty="0">
                <a:solidFill>
                  <a:srgbClr val="002060"/>
                </a:solidFill>
              </a:rPr>
              <a:t>. Concerniente a esto dice el Espíritu de Profecía:</a:t>
            </a:r>
          </a:p>
        </p:txBody>
      </p:sp>
    </p:spTree>
    <p:extLst>
      <p:ext uri="{BB962C8B-B14F-4D97-AF65-F5344CB8AC3E}">
        <p14:creationId xmlns:p14="http://schemas.microsoft.com/office/powerpoint/2010/main" val="551922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955388"/>
            <a:ext cx="11389659" cy="5262979"/>
          </a:xfrm>
          <a:prstGeom prst="rect">
            <a:avLst/>
          </a:prstGeom>
          <a:noFill/>
        </p:spPr>
        <p:txBody>
          <a:bodyPr wrap="square" rtlCol="0">
            <a:spAutoFit/>
          </a:bodyPr>
          <a:lstStyle/>
          <a:p>
            <a:r>
              <a:rPr lang="es-ES" sz="4800" b="1" dirty="0">
                <a:solidFill>
                  <a:schemeClr val="bg1"/>
                </a:solidFill>
              </a:rPr>
              <a:t>“Vendrá el tiempo en que los hombres no solo </a:t>
            </a:r>
            <a:r>
              <a:rPr lang="es-ES" sz="4800" b="1" dirty="0">
                <a:solidFill>
                  <a:srgbClr val="FFFF00"/>
                </a:solidFill>
              </a:rPr>
              <a:t>prohibirán trabajar el domingo</a:t>
            </a:r>
            <a:r>
              <a:rPr lang="es-ES" sz="4800" b="1" dirty="0">
                <a:solidFill>
                  <a:schemeClr val="bg1"/>
                </a:solidFill>
              </a:rPr>
              <a:t>, sino que </a:t>
            </a:r>
            <a:r>
              <a:rPr lang="es-ES" sz="4800" b="1" dirty="0">
                <a:solidFill>
                  <a:srgbClr val="FFFF00"/>
                </a:solidFill>
              </a:rPr>
              <a:t>procurarán obligar a los hombres que trabajen el Sábado</a:t>
            </a:r>
            <a:r>
              <a:rPr lang="es-ES" sz="4800" b="1" dirty="0">
                <a:solidFill>
                  <a:schemeClr val="bg1"/>
                </a:solidFill>
              </a:rPr>
              <a:t>. Y se les pedirá que renuncien el sábado y se suscriban al domingo y si no lo hacen se les exigirá que entreguen su libertad y su vida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err="1">
                <a:solidFill>
                  <a:srgbClr val="FF0000"/>
                </a:solidFill>
                <a:latin typeface="Arial Black" panose="020B0A04020102020204" pitchFamily="34" charset="0"/>
              </a:rPr>
              <a:t>Maranatha</a:t>
            </a:r>
            <a:r>
              <a:rPr lang="en-US" sz="3600" b="1" dirty="0">
                <a:solidFill>
                  <a:srgbClr val="FF0000"/>
                </a:solidFill>
                <a:latin typeface="Arial Black" panose="020B0A04020102020204" pitchFamily="34" charset="0"/>
              </a:rPr>
              <a:t>, p. 177</a:t>
            </a:r>
          </a:p>
        </p:txBody>
      </p:sp>
    </p:spTree>
    <p:extLst>
      <p:ext uri="{BB962C8B-B14F-4D97-AF65-F5344CB8AC3E}">
        <p14:creationId xmlns:p14="http://schemas.microsoft.com/office/powerpoint/2010/main" val="811614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60835"/>
            <a:ext cx="1086188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Cuando llegue ese momento, la apostasía que </a:t>
            </a:r>
            <a:r>
              <a:rPr lang="es-ES" sz="4800" b="1" dirty="0">
                <a:solidFill>
                  <a:srgbClr val="FF0000"/>
                </a:solidFill>
              </a:rPr>
              <a:t>comenzó</a:t>
            </a:r>
            <a:r>
              <a:rPr lang="es-ES" sz="4800" b="1" dirty="0">
                <a:solidFill>
                  <a:srgbClr val="002060"/>
                </a:solidFill>
              </a:rPr>
              <a:t> cuando el papado intentó cambiar el día de reposo del sábado al domingo durante los </a:t>
            </a:r>
            <a:r>
              <a:rPr lang="es-ES" sz="4800" b="1" dirty="0">
                <a:solidFill>
                  <a:srgbClr val="FF0000"/>
                </a:solidFill>
              </a:rPr>
              <a:t>1260 años </a:t>
            </a:r>
            <a:r>
              <a:rPr lang="es-ES" sz="4800" b="1" dirty="0">
                <a:solidFill>
                  <a:srgbClr val="002060"/>
                </a:solidFill>
              </a:rPr>
              <a:t>se </a:t>
            </a:r>
            <a:r>
              <a:rPr lang="es-ES" sz="4800" b="1" dirty="0">
                <a:solidFill>
                  <a:srgbClr val="FF0000"/>
                </a:solidFill>
              </a:rPr>
              <a:t>completará</a:t>
            </a:r>
            <a:r>
              <a:rPr lang="es-ES" sz="4800" b="1" dirty="0">
                <a:solidFill>
                  <a:srgbClr val="002060"/>
                </a:solidFill>
              </a:rPr>
              <a:t>. Cuando el </a:t>
            </a:r>
            <a:r>
              <a:rPr lang="es-ES" sz="4800" b="1" dirty="0">
                <a:solidFill>
                  <a:srgbClr val="FF0000"/>
                </a:solidFill>
              </a:rPr>
              <a:t>protestantismo apóstata</a:t>
            </a:r>
            <a:r>
              <a:rPr lang="es-ES" sz="4800" b="1" dirty="0">
                <a:solidFill>
                  <a:srgbClr val="002060"/>
                </a:solidFill>
              </a:rPr>
              <a:t> (las hijas de la ramera) influya sobre el poder civil para imponer la marca de la bestia la apostasía estará completa.</a:t>
            </a:r>
          </a:p>
        </p:txBody>
      </p:sp>
    </p:spTree>
    <p:extLst>
      <p:ext uri="{BB962C8B-B14F-4D97-AF65-F5344CB8AC3E}">
        <p14:creationId xmlns:p14="http://schemas.microsoft.com/office/powerpoint/2010/main" val="21209721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217714"/>
            <a:ext cx="1086188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Así como </a:t>
            </a:r>
            <a:r>
              <a:rPr lang="es-ES" sz="5400" b="1" dirty="0">
                <a:solidFill>
                  <a:srgbClr val="FF0000"/>
                </a:solidFill>
              </a:rPr>
              <a:t>el papado destruyó el concepto apostólico </a:t>
            </a:r>
            <a:r>
              <a:rPr lang="es-ES" sz="5400" b="1" dirty="0">
                <a:solidFill>
                  <a:srgbClr val="002060"/>
                </a:solidFill>
              </a:rPr>
              <a:t>de la separación de la iglesia del estado, el </a:t>
            </a:r>
            <a:r>
              <a:rPr lang="es-ES" sz="5400" b="1" dirty="0">
                <a:solidFill>
                  <a:srgbClr val="FF0000"/>
                </a:solidFill>
              </a:rPr>
              <a:t>protestantismo apóstata </a:t>
            </a:r>
            <a:r>
              <a:rPr lang="es-ES" sz="5400" b="1" dirty="0">
                <a:solidFill>
                  <a:srgbClr val="002060"/>
                </a:solidFill>
              </a:rPr>
              <a:t>destruirá el concepto de la separación de la iglesia del estado que fue instituida por los </a:t>
            </a:r>
            <a:r>
              <a:rPr lang="es-ES" sz="5400" b="1" dirty="0">
                <a:solidFill>
                  <a:srgbClr val="FF0000"/>
                </a:solidFill>
              </a:rPr>
              <a:t>padres constitucionales </a:t>
            </a:r>
            <a:r>
              <a:rPr lang="es-ES" sz="5400" b="1" dirty="0">
                <a:solidFill>
                  <a:srgbClr val="002060"/>
                </a:solidFill>
              </a:rPr>
              <a:t>de los Estados Unidos.</a:t>
            </a:r>
          </a:p>
        </p:txBody>
      </p:sp>
    </p:spTree>
    <p:extLst>
      <p:ext uri="{BB962C8B-B14F-4D97-AF65-F5344CB8AC3E}">
        <p14:creationId xmlns:p14="http://schemas.microsoft.com/office/powerpoint/2010/main" val="950263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Leyes Inconstitucionales</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48315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906" y="416864"/>
            <a:ext cx="1096346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Surge la </a:t>
            </a:r>
            <a:r>
              <a:rPr lang="es-ES" sz="5400" b="1" dirty="0">
                <a:solidFill>
                  <a:srgbClr val="FF0000"/>
                </a:solidFill>
              </a:rPr>
              <a:t>pregunta</a:t>
            </a:r>
            <a:r>
              <a:rPr lang="es-ES" sz="5400" b="1" dirty="0">
                <a:solidFill>
                  <a:srgbClr val="002060"/>
                </a:solidFill>
              </a:rPr>
              <a:t>: ¿No sería el establecimiento de una ley dominical por el congreso de los Estados Unidos una violación clara de la primera cláusula de la primera enmienda a la Constitución? ¿No sería acaso inconstitucional una ley tal?</a:t>
            </a:r>
          </a:p>
        </p:txBody>
      </p:sp>
    </p:spTree>
    <p:extLst>
      <p:ext uri="{BB962C8B-B14F-4D97-AF65-F5344CB8AC3E}">
        <p14:creationId xmlns:p14="http://schemas.microsoft.com/office/powerpoint/2010/main" val="30079890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8769" y="697083"/>
            <a:ext cx="1086188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¿Por otro lado, no sería una ley que prohíba la observancia del sábado una clara violación de la segunda cláusula de la primera enmienda a la Constitución y por lo tanto también inconstitucional? Cualquier persona </a:t>
            </a:r>
            <a:r>
              <a:rPr lang="es-ES" sz="5400" b="1" dirty="0">
                <a:solidFill>
                  <a:srgbClr val="FF0000"/>
                </a:solidFill>
              </a:rPr>
              <a:t>racional diría </a:t>
            </a:r>
            <a:r>
              <a:rPr lang="es-ES" sz="5400" b="1" dirty="0">
                <a:solidFill>
                  <a:srgbClr val="002060"/>
                </a:solidFill>
              </a:rPr>
              <a:t>que sí.</a:t>
            </a:r>
          </a:p>
        </p:txBody>
      </p:sp>
    </p:spTree>
    <p:extLst>
      <p:ext uri="{BB962C8B-B14F-4D97-AF65-F5344CB8AC3E}">
        <p14:creationId xmlns:p14="http://schemas.microsoft.com/office/powerpoint/2010/main" val="41391408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26363" y="522424"/>
            <a:ext cx="11066702"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Estoy bien seguro que cuando venga ese tiempo algunos </a:t>
            </a:r>
            <a:r>
              <a:rPr lang="es-ES" sz="6000" b="1" dirty="0">
                <a:solidFill>
                  <a:srgbClr val="FF0000"/>
                </a:solidFill>
              </a:rPr>
              <a:t>grupos cuestionarán </a:t>
            </a:r>
            <a:r>
              <a:rPr lang="es-ES" sz="6000" b="1" dirty="0">
                <a:solidFill>
                  <a:srgbClr val="002060"/>
                </a:solidFill>
              </a:rPr>
              <a:t>la constitucionalidad de tales leyes. Según las profecías estos reclamos caerán sobre </a:t>
            </a:r>
            <a:r>
              <a:rPr lang="es-ES" sz="6000" b="1" dirty="0">
                <a:solidFill>
                  <a:srgbClr val="FF0000"/>
                </a:solidFill>
              </a:rPr>
              <a:t>oídos sordos</a:t>
            </a:r>
            <a:r>
              <a:rPr lang="es-ES" sz="6000" b="1" dirty="0">
                <a:solidFill>
                  <a:srgbClr val="002060"/>
                </a:solidFill>
              </a:rPr>
              <a:t>.</a:t>
            </a:r>
          </a:p>
        </p:txBody>
      </p:sp>
    </p:spTree>
    <p:extLst>
      <p:ext uri="{BB962C8B-B14F-4D97-AF65-F5344CB8AC3E}">
        <p14:creationId xmlns:p14="http://schemas.microsoft.com/office/powerpoint/2010/main" val="24759776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9" y="282402"/>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26362" y="303651"/>
            <a:ext cx="11066702"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No hemos de esperar que el congreso de los Estados Unidos </a:t>
            </a:r>
            <a:r>
              <a:rPr lang="es-ES" sz="4000" b="1" dirty="0">
                <a:solidFill>
                  <a:srgbClr val="FF0000"/>
                </a:solidFill>
              </a:rPr>
              <a:t>desarraigue la primera enmienda </a:t>
            </a:r>
            <a:r>
              <a:rPr lang="es-ES" sz="4000" b="1" dirty="0">
                <a:solidFill>
                  <a:srgbClr val="002060"/>
                </a:solidFill>
              </a:rPr>
              <a:t>de la Constitución. Lo que indudablemente pasará es que la </a:t>
            </a:r>
            <a:r>
              <a:rPr lang="es-ES" sz="4000" b="1" dirty="0">
                <a:solidFill>
                  <a:srgbClr val="FF0000"/>
                </a:solidFill>
              </a:rPr>
              <a:t>Corte Suprema </a:t>
            </a:r>
            <a:r>
              <a:rPr lang="es-ES" sz="4000" b="1" dirty="0">
                <a:solidFill>
                  <a:srgbClr val="002060"/>
                </a:solidFill>
              </a:rPr>
              <a:t>declarará en un tiempo de </a:t>
            </a:r>
            <a:r>
              <a:rPr lang="es-ES" sz="4000" b="1" dirty="0">
                <a:solidFill>
                  <a:srgbClr val="FF0000"/>
                </a:solidFill>
              </a:rPr>
              <a:t>emergencia nacional </a:t>
            </a:r>
            <a:r>
              <a:rPr lang="es-ES" sz="4000" b="1" dirty="0">
                <a:solidFill>
                  <a:srgbClr val="002060"/>
                </a:solidFill>
              </a:rPr>
              <a:t>que </a:t>
            </a:r>
            <a:r>
              <a:rPr lang="es-ES" sz="4000" b="1" dirty="0">
                <a:solidFill>
                  <a:srgbClr val="FF0000"/>
                </a:solidFill>
              </a:rPr>
              <a:t>leyes inconstitucionales son constitucionales</a:t>
            </a:r>
            <a:r>
              <a:rPr lang="es-ES" sz="4000" b="1" dirty="0">
                <a:solidFill>
                  <a:srgbClr val="002060"/>
                </a:solidFill>
              </a:rPr>
              <a:t>. Por eso esta bestia tiene los cuernos como de </a:t>
            </a:r>
            <a:r>
              <a:rPr lang="es-ES" sz="4000" b="1" dirty="0">
                <a:solidFill>
                  <a:srgbClr val="FF0000"/>
                </a:solidFill>
              </a:rPr>
              <a:t>cordero</a:t>
            </a:r>
            <a:r>
              <a:rPr lang="es-ES" sz="4000" b="1" dirty="0">
                <a:solidFill>
                  <a:srgbClr val="002060"/>
                </a:solidFill>
              </a:rPr>
              <a:t>, pero al mismo tiempo </a:t>
            </a:r>
            <a:r>
              <a:rPr lang="es-ES" sz="4000" b="1" dirty="0">
                <a:solidFill>
                  <a:srgbClr val="FF0000"/>
                </a:solidFill>
              </a:rPr>
              <a:t>hablará como dragón</a:t>
            </a:r>
            <a:r>
              <a:rPr lang="es-ES" sz="4000" b="1" dirty="0">
                <a:solidFill>
                  <a:srgbClr val="002060"/>
                </a:solidFill>
              </a:rPr>
              <a:t>. Esta bestia hablará como dragón al mismo tiempo que tiene los dos cuernos como de cordero.</a:t>
            </a:r>
          </a:p>
        </p:txBody>
      </p:sp>
    </p:spTree>
    <p:extLst>
      <p:ext uri="{BB962C8B-B14F-4D97-AF65-F5344CB8AC3E}">
        <p14:creationId xmlns:p14="http://schemas.microsoft.com/office/powerpoint/2010/main" val="2553944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233" y="439767"/>
            <a:ext cx="1115148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La bestia que se levantó de la tierra hará una imagen de esto. La nación de los Estados Unidos va a </a:t>
            </a:r>
            <a:r>
              <a:rPr lang="es-ES" sz="5400" b="1" dirty="0">
                <a:solidFill>
                  <a:srgbClr val="FF0000"/>
                </a:solidFill>
              </a:rPr>
              <a:t>contrariar</a:t>
            </a:r>
            <a:r>
              <a:rPr lang="es-ES" sz="5400" b="1" dirty="0">
                <a:solidFill>
                  <a:srgbClr val="002060"/>
                </a:solidFill>
              </a:rPr>
              <a:t> los principios de su propia Constitución levantando una </a:t>
            </a:r>
            <a:r>
              <a:rPr lang="es-ES" sz="5400" b="1" dirty="0">
                <a:solidFill>
                  <a:srgbClr val="FF0000"/>
                </a:solidFill>
              </a:rPr>
              <a:t>réplica del papado </a:t>
            </a:r>
            <a:r>
              <a:rPr lang="es-ES" sz="5400" b="1" dirty="0">
                <a:solidFill>
                  <a:srgbClr val="002060"/>
                </a:solidFill>
              </a:rPr>
              <a:t>y se repetirán escenas similares a las que ocurrieron con Jesús y </a:t>
            </a:r>
            <a:r>
              <a:rPr lang="es-ES" sz="5400" b="1" dirty="0">
                <a:solidFill>
                  <a:srgbClr val="FF0000"/>
                </a:solidFill>
              </a:rPr>
              <a:t>Juan </a:t>
            </a:r>
            <a:r>
              <a:rPr lang="es-ES" sz="5400" b="1" dirty="0" err="1">
                <a:solidFill>
                  <a:srgbClr val="FF0000"/>
                </a:solidFill>
              </a:rPr>
              <a:t>Hus</a:t>
            </a:r>
            <a:r>
              <a:rPr lang="es-ES" sz="5400" b="1" dirty="0">
                <a:solidFill>
                  <a:srgbClr val="002060"/>
                </a:solidFill>
              </a:rPr>
              <a:t>.</a:t>
            </a:r>
          </a:p>
        </p:txBody>
      </p:sp>
    </p:spTree>
    <p:extLst>
      <p:ext uri="{BB962C8B-B14F-4D97-AF65-F5344CB8AC3E}">
        <p14:creationId xmlns:p14="http://schemas.microsoft.com/office/powerpoint/2010/main" val="15160827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Tres Ramas de Gobierno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9636598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416864"/>
            <a:ext cx="11239154"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sistema de gobierno en los Estados Unidos tiene tres ramas: El </a:t>
            </a:r>
            <a:r>
              <a:rPr lang="es-ES" sz="5400" b="1" dirty="0">
                <a:solidFill>
                  <a:srgbClr val="FF0000"/>
                </a:solidFill>
              </a:rPr>
              <a:t>ejecutivo</a:t>
            </a:r>
            <a:r>
              <a:rPr lang="es-ES" sz="5400" b="1" dirty="0">
                <a:solidFill>
                  <a:srgbClr val="002060"/>
                </a:solidFill>
              </a:rPr>
              <a:t>, el </a:t>
            </a:r>
            <a:r>
              <a:rPr lang="es-ES" sz="5400" b="1" dirty="0">
                <a:solidFill>
                  <a:srgbClr val="FF0000"/>
                </a:solidFill>
              </a:rPr>
              <a:t>legislativo</a:t>
            </a:r>
            <a:r>
              <a:rPr lang="es-ES" sz="5400" b="1" dirty="0">
                <a:solidFill>
                  <a:srgbClr val="002060"/>
                </a:solidFill>
              </a:rPr>
              <a:t> y el </a:t>
            </a:r>
            <a:r>
              <a:rPr lang="es-ES" sz="5400" b="1" dirty="0">
                <a:solidFill>
                  <a:srgbClr val="FF0000"/>
                </a:solidFill>
              </a:rPr>
              <a:t>judicial</a:t>
            </a:r>
            <a:r>
              <a:rPr lang="es-ES" sz="5400" b="1" dirty="0">
                <a:solidFill>
                  <a:srgbClr val="002060"/>
                </a:solidFill>
              </a:rPr>
              <a:t>. Como sabemos, la rama legislativa </a:t>
            </a:r>
            <a:r>
              <a:rPr lang="es-ES" sz="5400" b="1" dirty="0">
                <a:solidFill>
                  <a:srgbClr val="FF0000"/>
                </a:solidFill>
              </a:rPr>
              <a:t>redacta</a:t>
            </a:r>
            <a:r>
              <a:rPr lang="es-ES" sz="5400" b="1" dirty="0">
                <a:solidFill>
                  <a:srgbClr val="002060"/>
                </a:solidFill>
              </a:rPr>
              <a:t> las leyes, la ejecutiva </a:t>
            </a:r>
            <a:r>
              <a:rPr lang="es-ES" sz="5400" b="1" dirty="0">
                <a:solidFill>
                  <a:srgbClr val="FF0000"/>
                </a:solidFill>
              </a:rPr>
              <a:t>las hace cumplir </a:t>
            </a:r>
            <a:r>
              <a:rPr lang="es-ES" sz="5400" b="1" dirty="0">
                <a:solidFill>
                  <a:srgbClr val="002060"/>
                </a:solidFill>
              </a:rPr>
              <a:t>y la judicial </a:t>
            </a:r>
            <a:r>
              <a:rPr lang="es-ES" sz="5400" b="1" dirty="0">
                <a:solidFill>
                  <a:srgbClr val="FF0000"/>
                </a:solidFill>
              </a:rPr>
              <a:t>las interpreta</a:t>
            </a:r>
            <a:r>
              <a:rPr lang="es-ES" sz="5400" b="1" dirty="0">
                <a:solidFill>
                  <a:srgbClr val="002060"/>
                </a:solidFill>
              </a:rPr>
              <a:t> para determinar su constitucionalidad.</a:t>
            </a:r>
          </a:p>
        </p:txBody>
      </p:sp>
    </p:spTree>
    <p:extLst>
      <p:ext uri="{BB962C8B-B14F-4D97-AF65-F5344CB8AC3E}">
        <p14:creationId xmlns:p14="http://schemas.microsoft.com/office/powerpoint/2010/main" val="2858917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416864"/>
            <a:ext cx="11239154"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Frecuentemente pregunto, ¿cuál de estas ramas es la más poderosa? Casi siempre la respuesta es que el poder </a:t>
            </a:r>
            <a:r>
              <a:rPr lang="es-ES" sz="5400" b="1" dirty="0">
                <a:solidFill>
                  <a:srgbClr val="FF0000"/>
                </a:solidFill>
              </a:rPr>
              <a:t>ejecutivo</a:t>
            </a:r>
            <a:r>
              <a:rPr lang="es-ES" sz="5400" b="1" dirty="0">
                <a:solidFill>
                  <a:srgbClr val="002060"/>
                </a:solidFill>
              </a:rPr>
              <a:t> es el más poderoso. Pero en realidad la rama más poderosa es la </a:t>
            </a:r>
            <a:r>
              <a:rPr lang="es-ES" sz="5400" b="1" dirty="0">
                <a:solidFill>
                  <a:srgbClr val="FF0000"/>
                </a:solidFill>
              </a:rPr>
              <a:t>judicial</a:t>
            </a:r>
            <a:r>
              <a:rPr lang="es-ES" sz="5400" b="1" dirty="0">
                <a:solidFill>
                  <a:srgbClr val="002060"/>
                </a:solidFill>
              </a:rPr>
              <a:t>, particularmente la </a:t>
            </a:r>
            <a:r>
              <a:rPr lang="es-ES" sz="5400" b="1" dirty="0">
                <a:solidFill>
                  <a:srgbClr val="FF0000"/>
                </a:solidFill>
              </a:rPr>
              <a:t>Corte Suprema.</a:t>
            </a:r>
          </a:p>
        </p:txBody>
      </p:sp>
    </p:spTree>
    <p:extLst>
      <p:ext uri="{BB962C8B-B14F-4D97-AF65-F5344CB8AC3E}">
        <p14:creationId xmlns:p14="http://schemas.microsoft.com/office/powerpoint/2010/main" val="1652698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416864"/>
            <a:ext cx="11239154"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¿Por qué decimos esto? Sencillamente porque el congreso puede redactar una ley, pero si la Corte Suprema la </a:t>
            </a:r>
            <a:r>
              <a:rPr lang="es-ES" sz="6000" b="1" dirty="0">
                <a:solidFill>
                  <a:srgbClr val="FF0000"/>
                </a:solidFill>
              </a:rPr>
              <a:t>declara inconstitucional </a:t>
            </a:r>
            <a:r>
              <a:rPr lang="es-ES" sz="6000" b="1" dirty="0">
                <a:solidFill>
                  <a:srgbClr val="002060"/>
                </a:solidFill>
              </a:rPr>
              <a:t>la ley no entrará en vigencia.</a:t>
            </a:r>
            <a:endParaRPr lang="es-ES" sz="6000" b="1" dirty="0">
              <a:solidFill>
                <a:srgbClr val="FF0000"/>
              </a:solidFill>
            </a:endParaRPr>
          </a:p>
        </p:txBody>
      </p:sp>
    </p:spTree>
    <p:extLst>
      <p:ext uri="{BB962C8B-B14F-4D97-AF65-F5344CB8AC3E}">
        <p14:creationId xmlns:p14="http://schemas.microsoft.com/office/powerpoint/2010/main" val="29441050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183836"/>
            <a:ext cx="11239154"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a:t>
            </a:r>
            <a:r>
              <a:rPr lang="es-ES" sz="6000" b="1" dirty="0">
                <a:solidFill>
                  <a:srgbClr val="FF0000"/>
                </a:solidFill>
              </a:rPr>
              <a:t>otra cara </a:t>
            </a:r>
            <a:r>
              <a:rPr lang="es-ES" sz="6000" b="1" dirty="0">
                <a:solidFill>
                  <a:srgbClr val="002060"/>
                </a:solidFill>
              </a:rPr>
              <a:t>de la moneda también es cierta: El congreso podría redactar una ley que es </a:t>
            </a:r>
            <a:r>
              <a:rPr lang="es-ES" sz="6000" b="1" dirty="0">
                <a:solidFill>
                  <a:srgbClr val="FF0000"/>
                </a:solidFill>
              </a:rPr>
              <a:t>inconstitucional</a:t>
            </a:r>
            <a:r>
              <a:rPr lang="es-ES" sz="6000" b="1" dirty="0">
                <a:solidFill>
                  <a:srgbClr val="002060"/>
                </a:solidFill>
              </a:rPr>
              <a:t>, pero si la Corte Suprema la declara constitucional, el poder ejecutivo </a:t>
            </a:r>
            <a:r>
              <a:rPr lang="es-ES" sz="6000" b="1" dirty="0">
                <a:solidFill>
                  <a:srgbClr val="FF0000"/>
                </a:solidFill>
              </a:rPr>
              <a:t>tendría que hacerla cumplir</a:t>
            </a:r>
            <a:r>
              <a:rPr lang="es-ES" sz="6000" b="1" dirty="0">
                <a:solidFill>
                  <a:srgbClr val="002060"/>
                </a:solidFill>
              </a:rPr>
              <a:t>.</a:t>
            </a:r>
            <a:endParaRPr lang="es-ES" sz="6000" b="1" dirty="0">
              <a:solidFill>
                <a:srgbClr val="FF0000"/>
              </a:solidFill>
            </a:endParaRPr>
          </a:p>
        </p:txBody>
      </p:sp>
    </p:spTree>
    <p:extLst>
      <p:ext uri="{BB962C8B-B14F-4D97-AF65-F5344CB8AC3E}">
        <p14:creationId xmlns:p14="http://schemas.microsoft.com/office/powerpoint/2010/main" val="12654662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183836"/>
            <a:ext cx="11239154"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En este momento [</a:t>
            </a:r>
            <a:r>
              <a:rPr lang="es-ES" sz="6000" b="1" dirty="0" smtClean="0">
                <a:solidFill>
                  <a:srgbClr val="FF0000"/>
                </a:solidFill>
              </a:rPr>
              <a:t>2022</a:t>
            </a:r>
            <a:r>
              <a:rPr lang="es-ES" sz="6000" b="1" dirty="0" smtClean="0">
                <a:solidFill>
                  <a:srgbClr val="002060"/>
                </a:solidFill>
              </a:rPr>
              <a:t>] hay </a:t>
            </a:r>
            <a:r>
              <a:rPr lang="es-ES" sz="6000" b="1" dirty="0" smtClean="0">
                <a:solidFill>
                  <a:srgbClr val="FF0000"/>
                </a:solidFill>
              </a:rPr>
              <a:t>6 católicos </a:t>
            </a:r>
            <a:r>
              <a:rPr lang="es-ES" sz="6000" b="1" dirty="0" smtClean="0">
                <a:solidFill>
                  <a:srgbClr val="002060"/>
                </a:solidFill>
              </a:rPr>
              <a:t>del total de 9 magistrados, un </a:t>
            </a:r>
            <a:r>
              <a:rPr lang="es-ES" sz="6000" b="1" dirty="0" smtClean="0">
                <a:solidFill>
                  <a:srgbClr val="FF0000"/>
                </a:solidFill>
              </a:rPr>
              <a:t>66</a:t>
            </a:r>
            <a:r>
              <a:rPr lang="es-ES" sz="6000" b="1" dirty="0" smtClean="0">
                <a:solidFill>
                  <a:srgbClr val="002060"/>
                </a:solidFill>
              </a:rPr>
              <a:t>%, y según la tendencia histórica, la cantidad de católicos podría crecer, a pesar de que representan solo el </a:t>
            </a:r>
            <a:r>
              <a:rPr lang="es-ES" sz="6000" b="1" dirty="0" smtClean="0">
                <a:solidFill>
                  <a:srgbClr val="FF0000"/>
                </a:solidFill>
              </a:rPr>
              <a:t>22</a:t>
            </a:r>
            <a:r>
              <a:rPr lang="es-ES" sz="6000" b="1" dirty="0" smtClean="0">
                <a:solidFill>
                  <a:srgbClr val="002060"/>
                </a:solidFill>
              </a:rPr>
              <a:t>% de la población.</a:t>
            </a:r>
            <a:endParaRPr lang="es-ES" sz="6000" b="1" dirty="0">
              <a:solidFill>
                <a:srgbClr val="FF0000"/>
              </a:solidFill>
            </a:endParaRPr>
          </a:p>
        </p:txBody>
      </p:sp>
    </p:spTree>
    <p:extLst>
      <p:ext uri="{BB962C8B-B14F-4D97-AF65-F5344CB8AC3E}">
        <p14:creationId xmlns:p14="http://schemas.microsoft.com/office/powerpoint/2010/main" val="38419932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183836"/>
            <a:ext cx="11239154"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Los </a:t>
            </a:r>
            <a:r>
              <a:rPr lang="es-ES" sz="6000" b="1" dirty="0">
                <a:solidFill>
                  <a:srgbClr val="FF0000"/>
                </a:solidFill>
              </a:rPr>
              <a:t>medios de comunicación </a:t>
            </a:r>
            <a:r>
              <a:rPr lang="es-ES" sz="6000" b="1" dirty="0">
                <a:solidFill>
                  <a:srgbClr val="002060"/>
                </a:solidFill>
              </a:rPr>
              <a:t>en los Estados Unidos están casi totalmente </a:t>
            </a:r>
            <a:r>
              <a:rPr lang="es-ES" sz="6000" b="1" dirty="0">
                <a:solidFill>
                  <a:srgbClr val="FF0000"/>
                </a:solidFill>
              </a:rPr>
              <a:t>controlados</a:t>
            </a:r>
            <a:r>
              <a:rPr lang="es-ES" sz="6000" b="1" dirty="0">
                <a:solidFill>
                  <a:srgbClr val="002060"/>
                </a:solidFill>
              </a:rPr>
              <a:t> por </a:t>
            </a:r>
            <a:r>
              <a:rPr lang="es-ES" sz="6000" b="1" dirty="0">
                <a:solidFill>
                  <a:srgbClr val="FF0000"/>
                </a:solidFill>
              </a:rPr>
              <a:t>católicos romanos</a:t>
            </a:r>
            <a:r>
              <a:rPr lang="es-ES" sz="6000" b="1" dirty="0">
                <a:solidFill>
                  <a:srgbClr val="002060"/>
                </a:solidFill>
              </a:rPr>
              <a:t>. La vasta mayoría de los comentaristas de los medios noticiosos son católicos.</a:t>
            </a:r>
            <a:endParaRPr lang="es-ES" sz="6000" b="1" dirty="0">
              <a:solidFill>
                <a:srgbClr val="FF0000"/>
              </a:solidFill>
            </a:endParaRPr>
          </a:p>
        </p:txBody>
      </p:sp>
    </p:spTree>
    <p:extLst>
      <p:ext uri="{BB962C8B-B14F-4D97-AF65-F5344CB8AC3E}">
        <p14:creationId xmlns:p14="http://schemas.microsoft.com/office/powerpoint/2010/main" val="3951634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452264"/>
            <a:ext cx="11239154"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Elena G. de White predijo ya hace mucho tiempo </a:t>
            </a:r>
            <a:r>
              <a:rPr lang="es-ES" sz="6600" b="1" dirty="0" smtClean="0">
                <a:solidFill>
                  <a:srgbClr val="FF0000"/>
                </a:solidFill>
              </a:rPr>
              <a:t>qué </a:t>
            </a:r>
            <a:r>
              <a:rPr lang="es-ES" sz="6600" b="1" dirty="0">
                <a:solidFill>
                  <a:srgbClr val="FF0000"/>
                </a:solidFill>
              </a:rPr>
              <a:t>sucederá</a:t>
            </a:r>
            <a:r>
              <a:rPr lang="es-ES" sz="6600" b="1" dirty="0">
                <a:solidFill>
                  <a:srgbClr val="002060"/>
                </a:solidFill>
              </a:rPr>
              <a:t> si nuestro gobierno </a:t>
            </a:r>
            <a:r>
              <a:rPr lang="es-ES" sz="6600" b="1" dirty="0">
                <a:solidFill>
                  <a:srgbClr val="FF0000"/>
                </a:solidFill>
              </a:rPr>
              <a:t>protestante</a:t>
            </a:r>
            <a:r>
              <a:rPr lang="es-ES" sz="6600" b="1" dirty="0">
                <a:solidFill>
                  <a:srgbClr val="002060"/>
                </a:solidFill>
              </a:rPr>
              <a:t> se entromete con el papado:</a:t>
            </a:r>
            <a:endParaRPr lang="es-ES" sz="6600" b="1" dirty="0">
              <a:solidFill>
                <a:srgbClr val="FF0000"/>
              </a:solidFill>
            </a:endParaRPr>
          </a:p>
        </p:txBody>
      </p:sp>
    </p:spTree>
    <p:extLst>
      <p:ext uri="{BB962C8B-B14F-4D97-AF65-F5344CB8AC3E}">
        <p14:creationId xmlns:p14="http://schemas.microsoft.com/office/powerpoint/2010/main" val="26378551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955388"/>
            <a:ext cx="11389659" cy="5509200"/>
          </a:xfrm>
          <a:prstGeom prst="rect">
            <a:avLst/>
          </a:prstGeom>
          <a:noFill/>
        </p:spPr>
        <p:txBody>
          <a:bodyPr wrap="square" rtlCol="0">
            <a:spAutoFit/>
          </a:bodyPr>
          <a:lstStyle/>
          <a:p>
            <a:r>
              <a:rPr lang="es-ES" sz="4400" b="1" dirty="0">
                <a:solidFill>
                  <a:schemeClr val="bg1"/>
                </a:solidFill>
              </a:rPr>
              <a:t>“Ellos [</a:t>
            </a:r>
            <a:r>
              <a:rPr lang="es-ES" sz="4400" b="1" dirty="0">
                <a:solidFill>
                  <a:srgbClr val="FFFF00"/>
                </a:solidFill>
              </a:rPr>
              <a:t>los cristianos</a:t>
            </a:r>
            <a:r>
              <a:rPr lang="es-ES" sz="4400" b="1" dirty="0">
                <a:solidFill>
                  <a:schemeClr val="bg1"/>
                </a:solidFill>
              </a:rPr>
              <a:t>] no se dan cuenta que cuando un gobierno protestante sacrifica los principios que la han hecho una nación libre e independiente y por medio de </a:t>
            </a:r>
            <a:r>
              <a:rPr lang="es-ES" sz="4400" b="1" dirty="0">
                <a:solidFill>
                  <a:srgbClr val="FFFF00"/>
                </a:solidFill>
              </a:rPr>
              <a:t>medidas legislativas</a:t>
            </a:r>
            <a:r>
              <a:rPr lang="es-ES" sz="4400" b="1" dirty="0">
                <a:solidFill>
                  <a:schemeClr val="bg1"/>
                </a:solidFill>
              </a:rPr>
              <a:t> introducen a la Constitución principios que propagan las falsedades y los engaños papales, están sumiendo al país en </a:t>
            </a:r>
            <a:r>
              <a:rPr lang="es-ES" sz="4400" b="1" dirty="0">
                <a:solidFill>
                  <a:srgbClr val="FFFF00"/>
                </a:solidFill>
              </a:rPr>
              <a:t>los horrores romanos de las edades oscuras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Review and Herald, </a:t>
            </a:r>
            <a:r>
              <a:rPr lang="en-US" sz="3600" b="1" dirty="0" err="1">
                <a:solidFill>
                  <a:srgbClr val="FF0000"/>
                </a:solidFill>
                <a:latin typeface="Arial Black" panose="020B0A04020102020204" pitchFamily="34" charset="0"/>
              </a:rPr>
              <a:t>diciembre</a:t>
            </a:r>
            <a:r>
              <a:rPr lang="en-US" sz="3600" b="1" dirty="0">
                <a:solidFill>
                  <a:srgbClr val="FF0000"/>
                </a:solidFill>
                <a:latin typeface="Arial Black" panose="020B0A04020102020204" pitchFamily="34" charset="0"/>
              </a:rPr>
              <a:t> 11, 1888</a:t>
            </a:r>
          </a:p>
        </p:txBody>
      </p:sp>
    </p:spTree>
    <p:extLst>
      <p:ext uri="{BB962C8B-B14F-4D97-AF65-F5344CB8AC3E}">
        <p14:creationId xmlns:p14="http://schemas.microsoft.com/office/powerpoint/2010/main" val="14311019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60215" y="891756"/>
            <a:ext cx="11239154"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Algunos adventistas dicen que este </a:t>
            </a:r>
            <a:r>
              <a:rPr lang="es-ES" sz="4800" b="1" dirty="0">
                <a:solidFill>
                  <a:srgbClr val="FF0000"/>
                </a:solidFill>
              </a:rPr>
              <a:t>panorama es alarmista </a:t>
            </a:r>
            <a:r>
              <a:rPr lang="es-ES" sz="4800" b="1" dirty="0">
                <a:solidFill>
                  <a:srgbClr val="002060"/>
                </a:solidFill>
              </a:rPr>
              <a:t>y que los jueces de la Corte Suprema son </a:t>
            </a:r>
            <a:r>
              <a:rPr lang="es-ES" sz="4800" b="1" dirty="0">
                <a:solidFill>
                  <a:srgbClr val="FF0000"/>
                </a:solidFill>
              </a:rPr>
              <a:t>patriotas</a:t>
            </a:r>
            <a:r>
              <a:rPr lang="es-ES" sz="4800" b="1" dirty="0">
                <a:solidFill>
                  <a:srgbClr val="002060"/>
                </a:solidFill>
              </a:rPr>
              <a:t> y que </a:t>
            </a:r>
            <a:r>
              <a:rPr lang="es-ES" sz="4800" b="1" dirty="0">
                <a:solidFill>
                  <a:srgbClr val="FF0000"/>
                </a:solidFill>
              </a:rPr>
              <a:t>nunca retornarían</a:t>
            </a:r>
            <a:r>
              <a:rPr lang="es-ES" sz="4800" b="1" dirty="0">
                <a:solidFill>
                  <a:srgbClr val="002060"/>
                </a:solidFill>
              </a:rPr>
              <a:t> a los Estados Unidos a los </a:t>
            </a:r>
            <a:r>
              <a:rPr lang="es-ES" sz="4800" b="1" dirty="0">
                <a:solidFill>
                  <a:srgbClr val="FF0000"/>
                </a:solidFill>
              </a:rPr>
              <a:t>horrores de las edades oscuras</a:t>
            </a:r>
            <a:r>
              <a:rPr lang="es-ES" sz="4800" b="1" dirty="0">
                <a:solidFill>
                  <a:srgbClr val="002060"/>
                </a:solidFill>
              </a:rPr>
              <a:t>. Pero Elena G. de White en El Conflicto de los Siglos nos ha advertido:</a:t>
            </a:r>
            <a:endParaRPr lang="es-ES" sz="4800" b="1" dirty="0">
              <a:solidFill>
                <a:srgbClr val="FF0000"/>
              </a:solidFill>
            </a:endParaRPr>
          </a:p>
        </p:txBody>
      </p:sp>
    </p:spTree>
    <p:extLst>
      <p:ext uri="{BB962C8B-B14F-4D97-AF65-F5344CB8AC3E}">
        <p14:creationId xmlns:p14="http://schemas.microsoft.com/office/powerpoint/2010/main" val="3174556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233" y="439767"/>
            <a:ext cx="1115148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Ya hemos visto que los </a:t>
            </a:r>
            <a:r>
              <a:rPr lang="es-ES" sz="4800" b="1" dirty="0">
                <a:solidFill>
                  <a:srgbClr val="FF0000"/>
                </a:solidFill>
              </a:rPr>
              <a:t>dos cuernos </a:t>
            </a:r>
            <a:r>
              <a:rPr lang="es-ES" sz="4800" b="1" dirty="0">
                <a:solidFill>
                  <a:srgbClr val="002060"/>
                </a:solidFill>
              </a:rPr>
              <a:t>como de cordero simbolizan </a:t>
            </a:r>
            <a:r>
              <a:rPr lang="es-ES" sz="4800" b="1" dirty="0">
                <a:solidFill>
                  <a:srgbClr val="FF0000"/>
                </a:solidFill>
              </a:rPr>
              <a:t>una sola nación </a:t>
            </a:r>
            <a:r>
              <a:rPr lang="es-ES" sz="4800" b="1" dirty="0">
                <a:solidFill>
                  <a:srgbClr val="002060"/>
                </a:solidFill>
              </a:rPr>
              <a:t>que se compone de </a:t>
            </a:r>
            <a:r>
              <a:rPr lang="es-ES" sz="4800" b="1" dirty="0">
                <a:solidFill>
                  <a:srgbClr val="FF0000"/>
                </a:solidFill>
              </a:rPr>
              <a:t>dos reinos separados</a:t>
            </a:r>
            <a:r>
              <a:rPr lang="es-ES" sz="4800" b="1" dirty="0">
                <a:solidFill>
                  <a:srgbClr val="002060"/>
                </a:solidFill>
              </a:rPr>
              <a:t>—la </a:t>
            </a:r>
            <a:r>
              <a:rPr lang="es-ES" sz="4800" b="1" dirty="0">
                <a:solidFill>
                  <a:srgbClr val="FF0000"/>
                </a:solidFill>
              </a:rPr>
              <a:t>iglesia</a:t>
            </a:r>
            <a:r>
              <a:rPr lang="es-ES" sz="4800" b="1" dirty="0">
                <a:solidFill>
                  <a:srgbClr val="002060"/>
                </a:solidFill>
              </a:rPr>
              <a:t> y el </a:t>
            </a:r>
            <a:r>
              <a:rPr lang="es-ES" sz="4800" b="1" dirty="0">
                <a:solidFill>
                  <a:srgbClr val="FF0000"/>
                </a:solidFill>
              </a:rPr>
              <a:t>estado</a:t>
            </a:r>
            <a:r>
              <a:rPr lang="es-ES" sz="4800" b="1" dirty="0">
                <a:solidFill>
                  <a:srgbClr val="002060"/>
                </a:solidFill>
              </a:rPr>
              <a:t>. De este fundamento se </a:t>
            </a:r>
            <a:r>
              <a:rPr lang="es-ES" sz="4800" b="1" dirty="0">
                <a:solidFill>
                  <a:srgbClr val="FF0000"/>
                </a:solidFill>
              </a:rPr>
              <a:t>desprende</a:t>
            </a:r>
            <a:r>
              <a:rPr lang="es-ES" sz="4800" b="1" dirty="0">
                <a:solidFill>
                  <a:srgbClr val="002060"/>
                </a:solidFill>
              </a:rPr>
              <a:t> la idea de </a:t>
            </a:r>
            <a:r>
              <a:rPr lang="es-ES" sz="4800" b="1" dirty="0">
                <a:solidFill>
                  <a:srgbClr val="FF0000"/>
                </a:solidFill>
              </a:rPr>
              <a:t>dos principios</a:t>
            </a:r>
            <a:r>
              <a:rPr lang="es-ES" sz="4800" b="1" dirty="0">
                <a:solidFill>
                  <a:srgbClr val="002060"/>
                </a:solidFill>
              </a:rPr>
              <a:t>, libertad civil y religiosa. Por más de 200 años los Estados Unidos han respetado esta separación.</a:t>
            </a:r>
          </a:p>
        </p:txBody>
      </p:sp>
    </p:spTree>
    <p:extLst>
      <p:ext uri="{BB962C8B-B14F-4D97-AF65-F5344CB8AC3E}">
        <p14:creationId xmlns:p14="http://schemas.microsoft.com/office/powerpoint/2010/main" val="32482183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742838"/>
            <a:ext cx="11389659" cy="6001643"/>
          </a:xfrm>
          <a:prstGeom prst="rect">
            <a:avLst/>
          </a:prstGeom>
          <a:noFill/>
        </p:spPr>
        <p:txBody>
          <a:bodyPr wrap="square" rtlCol="0">
            <a:spAutoFit/>
          </a:bodyPr>
          <a:lstStyle/>
          <a:p>
            <a:r>
              <a:rPr lang="es-ES" sz="4800" b="1" dirty="0">
                <a:solidFill>
                  <a:schemeClr val="bg1"/>
                </a:solidFill>
              </a:rPr>
              <a:t>“La iglesia católica romana, con todas sus ramificaciones en el mundo entero, forma una vasta organización bajo el </a:t>
            </a:r>
            <a:r>
              <a:rPr lang="es-ES" sz="4800" b="1" dirty="0">
                <a:solidFill>
                  <a:srgbClr val="FFFF00"/>
                </a:solidFill>
              </a:rPr>
              <a:t>control de la sede papal</a:t>
            </a:r>
            <a:r>
              <a:rPr lang="es-ES" sz="4800" b="1" dirty="0">
                <a:solidFill>
                  <a:schemeClr val="bg1"/>
                </a:solidFill>
              </a:rPr>
              <a:t>, y destinada a servir los intereses de esta. Instruye a sus millones de adeptos en todos los países del globo, para que se consideren </a:t>
            </a:r>
            <a:r>
              <a:rPr lang="es-ES" sz="4800" b="1" dirty="0">
                <a:solidFill>
                  <a:srgbClr val="FFFF00"/>
                </a:solidFill>
              </a:rPr>
              <a:t>obligados a obedecer al papa</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637</a:t>
            </a:r>
            <a:endParaRPr lang="en-U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8218604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8088" y="498188"/>
            <a:ext cx="11389659" cy="6001643"/>
          </a:xfrm>
          <a:prstGeom prst="rect">
            <a:avLst/>
          </a:prstGeom>
          <a:noFill/>
        </p:spPr>
        <p:txBody>
          <a:bodyPr wrap="square" rtlCol="0">
            <a:spAutoFit/>
          </a:bodyPr>
          <a:lstStyle/>
          <a:p>
            <a:r>
              <a:rPr lang="es-ES" sz="4800" b="1" dirty="0" smtClean="0">
                <a:solidFill>
                  <a:schemeClr val="bg1"/>
                </a:solidFill>
              </a:rPr>
              <a:t>Sea </a:t>
            </a:r>
            <a:r>
              <a:rPr lang="es-ES" sz="4800" b="1" dirty="0">
                <a:solidFill>
                  <a:schemeClr val="bg1"/>
                </a:solidFill>
              </a:rPr>
              <a:t>cual fuere la nacionalidad o el gobierno de estos, deben considerar </a:t>
            </a:r>
            <a:r>
              <a:rPr lang="es-ES" sz="4800" b="1" dirty="0">
                <a:solidFill>
                  <a:srgbClr val="FFFF00"/>
                </a:solidFill>
              </a:rPr>
              <a:t>la autoridad de la iglesia como por encima de todas las demás</a:t>
            </a:r>
            <a:r>
              <a:rPr lang="es-ES" sz="4800" b="1" dirty="0">
                <a:solidFill>
                  <a:schemeClr val="bg1"/>
                </a:solidFill>
              </a:rPr>
              <a:t>. Aunque juren fidelidad al estado, siempre quedara en el fondo el voto de </a:t>
            </a:r>
            <a:r>
              <a:rPr lang="es-ES" sz="4800" b="1" dirty="0">
                <a:solidFill>
                  <a:srgbClr val="FFFF00"/>
                </a:solidFill>
              </a:rPr>
              <a:t>obediencia a Roma </a:t>
            </a:r>
            <a:r>
              <a:rPr lang="es-ES" sz="4800" b="1" dirty="0">
                <a:solidFill>
                  <a:schemeClr val="bg1"/>
                </a:solidFill>
              </a:rPr>
              <a:t>que los absuelve de toda promesa contraria a los intereses de ella</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4969943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Muchos </a:t>
            </a:r>
            <a:r>
              <a:rPr lang="es-ES" sz="5400" b="1" dirty="0" smtClean="0">
                <a:solidFill>
                  <a:srgbClr val="FF0000"/>
                </a:solidFill>
              </a:rPr>
              <a:t>[políticos] protestantes </a:t>
            </a:r>
            <a:r>
              <a:rPr lang="es-ES" sz="5400" b="1" dirty="0">
                <a:solidFill>
                  <a:srgbClr val="FF0000"/>
                </a:solidFill>
              </a:rPr>
              <a:t>hoy están fascinados </a:t>
            </a:r>
            <a:r>
              <a:rPr lang="es-ES" sz="5400" b="1" dirty="0">
                <a:solidFill>
                  <a:srgbClr val="002060"/>
                </a:solidFill>
              </a:rPr>
              <a:t>con el </a:t>
            </a:r>
            <a:r>
              <a:rPr lang="es-ES" sz="5400" b="1" dirty="0" smtClean="0">
                <a:solidFill>
                  <a:srgbClr val="002060"/>
                </a:solidFill>
              </a:rPr>
              <a:t>papado</a:t>
            </a:r>
            <a:r>
              <a:rPr lang="es-ES" sz="5400" b="1" dirty="0">
                <a:solidFill>
                  <a:srgbClr val="002060"/>
                </a:solidFill>
              </a:rPr>
              <a:t>. </a:t>
            </a:r>
            <a:r>
              <a:rPr lang="es-ES" sz="5400" b="1" dirty="0" err="1">
                <a:solidFill>
                  <a:srgbClr val="002060"/>
                </a:solidFill>
              </a:rPr>
              <a:t>Jeb</a:t>
            </a:r>
            <a:r>
              <a:rPr lang="es-ES" sz="5400" b="1" dirty="0">
                <a:solidFill>
                  <a:srgbClr val="002060"/>
                </a:solidFill>
              </a:rPr>
              <a:t> Bush, Newt Gingrich y Tony Blair se convirtieron al catolicismo. Los protestantes dicen que el </a:t>
            </a:r>
            <a:r>
              <a:rPr lang="es-ES" sz="5400" b="1" dirty="0">
                <a:solidFill>
                  <a:srgbClr val="FF0000"/>
                </a:solidFill>
              </a:rPr>
              <a:t>papado ha cambiado</a:t>
            </a:r>
            <a:r>
              <a:rPr lang="es-ES" sz="5400" b="1" dirty="0">
                <a:solidFill>
                  <a:srgbClr val="002060"/>
                </a:solidFill>
              </a:rPr>
              <a:t> y por lo tanto no hay </a:t>
            </a:r>
            <a:r>
              <a:rPr lang="es-ES" sz="5400" b="1" dirty="0">
                <a:solidFill>
                  <a:srgbClr val="FF0000"/>
                </a:solidFill>
              </a:rPr>
              <a:t>nada que temer</a:t>
            </a:r>
            <a:r>
              <a:rPr lang="es-ES" sz="5400" b="1" dirty="0">
                <a:solidFill>
                  <a:srgbClr val="002060"/>
                </a:solidFill>
              </a:rPr>
              <a:t>. </a:t>
            </a:r>
          </a:p>
        </p:txBody>
      </p:sp>
    </p:spTree>
    <p:extLst>
      <p:ext uri="{BB962C8B-B14F-4D97-AF65-F5344CB8AC3E}">
        <p14:creationId xmlns:p14="http://schemas.microsoft.com/office/powerpoint/2010/main" val="41040970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Dicen </a:t>
            </a:r>
            <a:r>
              <a:rPr lang="es-ES" sz="4800" b="1" dirty="0">
                <a:solidFill>
                  <a:srgbClr val="002060"/>
                </a:solidFill>
              </a:rPr>
              <a:t>que el papado ahora lucha por los </a:t>
            </a:r>
            <a:r>
              <a:rPr lang="es-ES" sz="4800" b="1" dirty="0">
                <a:solidFill>
                  <a:srgbClr val="FF0000"/>
                </a:solidFill>
              </a:rPr>
              <a:t>derechos humanos</a:t>
            </a:r>
            <a:r>
              <a:rPr lang="es-ES" sz="4800" b="1" dirty="0">
                <a:solidFill>
                  <a:srgbClr val="002060"/>
                </a:solidFill>
              </a:rPr>
              <a:t>, que aboga por los </a:t>
            </a:r>
            <a:r>
              <a:rPr lang="es-ES" sz="4800" b="1" dirty="0">
                <a:solidFill>
                  <a:srgbClr val="FF0000"/>
                </a:solidFill>
              </a:rPr>
              <a:t>pobres</a:t>
            </a:r>
            <a:r>
              <a:rPr lang="es-ES" sz="4800" b="1" dirty="0">
                <a:solidFill>
                  <a:srgbClr val="002060"/>
                </a:solidFill>
              </a:rPr>
              <a:t>, por la </a:t>
            </a:r>
            <a:r>
              <a:rPr lang="es-ES" sz="4800" b="1" dirty="0">
                <a:solidFill>
                  <a:srgbClr val="FF0000"/>
                </a:solidFill>
              </a:rPr>
              <a:t>vida</a:t>
            </a:r>
            <a:r>
              <a:rPr lang="es-ES" sz="4800" b="1" dirty="0">
                <a:solidFill>
                  <a:srgbClr val="002060"/>
                </a:solidFill>
              </a:rPr>
              <a:t> y por la </a:t>
            </a:r>
            <a:r>
              <a:rPr lang="es-ES" sz="4800" b="1" dirty="0">
                <a:solidFill>
                  <a:srgbClr val="FF0000"/>
                </a:solidFill>
              </a:rPr>
              <a:t>buena moral</a:t>
            </a:r>
            <a:r>
              <a:rPr lang="es-ES" sz="4800" b="1" dirty="0">
                <a:solidFill>
                  <a:srgbClr val="002060"/>
                </a:solidFill>
              </a:rPr>
              <a:t>. Pero es un hecho que el papado no ha repudiado </a:t>
            </a:r>
            <a:r>
              <a:rPr lang="es-ES" sz="4800" b="1" dirty="0">
                <a:solidFill>
                  <a:srgbClr val="FF0000"/>
                </a:solidFill>
              </a:rPr>
              <a:t>ninguno de sus dogmas </a:t>
            </a:r>
            <a:r>
              <a:rPr lang="es-ES" sz="4800" b="1" dirty="0">
                <a:solidFill>
                  <a:srgbClr val="002060"/>
                </a:solidFill>
              </a:rPr>
              <a:t>ni ha dejado a un lado sus </a:t>
            </a:r>
            <a:r>
              <a:rPr lang="es-ES" sz="4800" b="1" dirty="0">
                <a:solidFill>
                  <a:srgbClr val="FF0000"/>
                </a:solidFill>
              </a:rPr>
              <a:t>aspiraciones de dominio político global</a:t>
            </a:r>
            <a:r>
              <a:rPr lang="es-ES" sz="4800" b="1" dirty="0">
                <a:solidFill>
                  <a:srgbClr val="002060"/>
                </a:solidFill>
              </a:rPr>
              <a:t>. Ella parece </a:t>
            </a:r>
            <a:r>
              <a:rPr lang="es-ES" sz="4800" b="1" dirty="0">
                <a:solidFill>
                  <a:srgbClr val="FF0000"/>
                </a:solidFill>
              </a:rPr>
              <a:t>inofensiva</a:t>
            </a:r>
            <a:r>
              <a:rPr lang="es-ES" sz="4800" b="1" dirty="0">
                <a:solidFill>
                  <a:srgbClr val="002060"/>
                </a:solidFill>
              </a:rPr>
              <a:t> cuando carece de poder.</a:t>
            </a:r>
          </a:p>
        </p:txBody>
      </p:sp>
    </p:spTree>
    <p:extLst>
      <p:ext uri="{BB962C8B-B14F-4D97-AF65-F5344CB8AC3E}">
        <p14:creationId xmlns:p14="http://schemas.microsoft.com/office/powerpoint/2010/main" val="1490758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Un católico dijo en cierta ocasión:</a:t>
            </a:r>
          </a:p>
          <a:p>
            <a:pPr>
              <a:buClr>
                <a:srgbClr val="FF0000"/>
              </a:buClr>
            </a:pPr>
            <a:r>
              <a:rPr lang="es-ES" sz="6000" b="1" dirty="0">
                <a:solidFill>
                  <a:srgbClr val="002060"/>
                </a:solidFill>
              </a:rPr>
              <a:t>“En la </a:t>
            </a:r>
            <a:r>
              <a:rPr lang="es-ES" sz="6000" b="1" dirty="0">
                <a:solidFill>
                  <a:srgbClr val="FF0000"/>
                </a:solidFill>
              </a:rPr>
              <a:t>minoría</a:t>
            </a:r>
            <a:r>
              <a:rPr lang="es-ES" sz="6000" b="1" dirty="0">
                <a:solidFill>
                  <a:srgbClr val="002060"/>
                </a:solidFill>
              </a:rPr>
              <a:t> somos como un </a:t>
            </a:r>
            <a:r>
              <a:rPr lang="es-ES" sz="6000" b="1" dirty="0">
                <a:solidFill>
                  <a:srgbClr val="FF0000"/>
                </a:solidFill>
              </a:rPr>
              <a:t>cordero</a:t>
            </a:r>
            <a:r>
              <a:rPr lang="es-ES" sz="6000" b="1" dirty="0">
                <a:solidFill>
                  <a:srgbClr val="002060"/>
                </a:solidFill>
              </a:rPr>
              <a:t>. En la </a:t>
            </a:r>
            <a:r>
              <a:rPr lang="es-ES" sz="6000" b="1" dirty="0">
                <a:solidFill>
                  <a:srgbClr val="FF0000"/>
                </a:solidFill>
              </a:rPr>
              <a:t>igualdad</a:t>
            </a:r>
            <a:r>
              <a:rPr lang="es-ES" sz="6000" b="1" dirty="0">
                <a:solidFill>
                  <a:srgbClr val="002060"/>
                </a:solidFill>
              </a:rPr>
              <a:t> somos como una </a:t>
            </a:r>
            <a:r>
              <a:rPr lang="es-ES" sz="6000" b="1" dirty="0">
                <a:solidFill>
                  <a:srgbClr val="FF0000"/>
                </a:solidFill>
              </a:rPr>
              <a:t>serpiente</a:t>
            </a:r>
            <a:r>
              <a:rPr lang="es-ES" sz="6000" b="1" dirty="0">
                <a:solidFill>
                  <a:srgbClr val="002060"/>
                </a:solidFill>
              </a:rPr>
              <a:t>. En la </a:t>
            </a:r>
            <a:r>
              <a:rPr lang="es-ES" sz="6000" b="1" dirty="0">
                <a:solidFill>
                  <a:srgbClr val="FF0000"/>
                </a:solidFill>
              </a:rPr>
              <a:t>mayoría</a:t>
            </a:r>
            <a:r>
              <a:rPr lang="es-ES" sz="6000" b="1" dirty="0">
                <a:solidFill>
                  <a:srgbClr val="002060"/>
                </a:solidFill>
              </a:rPr>
              <a:t> somos como un </a:t>
            </a:r>
            <a:r>
              <a:rPr lang="es-ES" sz="6000" b="1" dirty="0">
                <a:solidFill>
                  <a:srgbClr val="FF0000"/>
                </a:solidFill>
              </a:rPr>
              <a:t>león</a:t>
            </a:r>
            <a:r>
              <a:rPr lang="es-ES" sz="6000" b="1" dirty="0">
                <a:solidFill>
                  <a:srgbClr val="002060"/>
                </a:solidFill>
              </a:rPr>
              <a:t>.”</a:t>
            </a:r>
          </a:p>
        </p:txBody>
      </p:sp>
    </p:spTree>
    <p:extLst>
      <p:ext uri="{BB962C8B-B14F-4D97-AF65-F5344CB8AC3E}">
        <p14:creationId xmlns:p14="http://schemas.microsoft.com/office/powerpoint/2010/main" val="29113803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75" y="457736"/>
            <a:ext cx="1086188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Elena White describió en forma vivida el modus operandi del papado:</a:t>
            </a:r>
          </a:p>
          <a:p>
            <a:pPr>
              <a:buClr>
                <a:srgbClr val="FF0000"/>
              </a:buClr>
            </a:pPr>
            <a:r>
              <a:rPr lang="es-ES" sz="4800" b="1" dirty="0">
                <a:solidFill>
                  <a:srgbClr val="002060"/>
                </a:solidFill>
              </a:rPr>
              <a:t>“</a:t>
            </a:r>
            <a:r>
              <a:rPr lang="es-ES" sz="4800" b="1" i="1" dirty="0">
                <a:solidFill>
                  <a:srgbClr val="002060"/>
                </a:solidFill>
              </a:rPr>
              <a:t>Forma parte de su política asumir el carácter que le permita realizar mejor sus fines; pero bajo la apariencia variable del </a:t>
            </a:r>
            <a:r>
              <a:rPr lang="es-ES" sz="4800" b="1" i="1" dirty="0">
                <a:solidFill>
                  <a:srgbClr val="FF0000"/>
                </a:solidFill>
              </a:rPr>
              <a:t>camaleón</a:t>
            </a:r>
            <a:r>
              <a:rPr lang="es-ES" sz="4800" b="1" i="1" dirty="0">
                <a:solidFill>
                  <a:srgbClr val="002060"/>
                </a:solidFill>
              </a:rPr>
              <a:t> oculta el veneno invariable de la </a:t>
            </a:r>
            <a:r>
              <a:rPr lang="es-ES" sz="4800" b="1" i="1" dirty="0">
                <a:solidFill>
                  <a:srgbClr val="FF0000"/>
                </a:solidFill>
              </a:rPr>
              <a:t>serpiente</a:t>
            </a:r>
            <a:r>
              <a:rPr lang="es-ES" sz="4800" b="1" dirty="0">
                <a:solidFill>
                  <a:srgbClr val="002060"/>
                </a:solidFill>
              </a:rPr>
              <a:t>.” </a:t>
            </a:r>
            <a:r>
              <a:rPr lang="es-ES" sz="4800" b="1" i="1" dirty="0">
                <a:solidFill>
                  <a:srgbClr val="AC0C45"/>
                </a:solidFill>
              </a:rPr>
              <a:t>El Conflicto de los Siglos, p. 628</a:t>
            </a:r>
          </a:p>
        </p:txBody>
      </p:sp>
    </p:spTree>
    <p:extLst>
      <p:ext uri="{BB962C8B-B14F-4D97-AF65-F5344CB8AC3E}">
        <p14:creationId xmlns:p14="http://schemas.microsoft.com/office/powerpoint/2010/main" val="33425277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smtClean="0">
                <a:solidFill>
                  <a:schemeClr val="bg1"/>
                </a:solidFill>
                <a:latin typeface="Bauhaus 93" panose="04030905020B02020C02" pitchFamily="82" charset="0"/>
              </a:rPr>
              <a:t>Elena de White y la imagen de la bestia</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7580716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742838"/>
            <a:ext cx="11389659" cy="6247864"/>
          </a:xfrm>
          <a:prstGeom prst="rect">
            <a:avLst/>
          </a:prstGeom>
          <a:noFill/>
        </p:spPr>
        <p:txBody>
          <a:bodyPr wrap="square" rtlCol="0">
            <a:spAutoFit/>
          </a:bodyPr>
          <a:lstStyle/>
          <a:p>
            <a:r>
              <a:rPr lang="es-ES" sz="4000" b="1" dirty="0">
                <a:solidFill>
                  <a:schemeClr val="bg1"/>
                </a:solidFill>
              </a:rPr>
              <a:t>“Cuando la tierra que el Señor levantó para darle refugio a Su pueblo a fin de que pudieran adorarle conforme a los dictados de sus propias conciencias, la tierra sobre la cual Dios ha colocado por largos años el escudo de la omnipotencia, la tierra que Dios ha favorecido haciéndola depositaria de la religión pura de Cristo—cuando dicha tierra, </a:t>
            </a:r>
            <a:r>
              <a:rPr lang="es-ES" sz="4000" b="1" dirty="0">
                <a:solidFill>
                  <a:srgbClr val="FFFF00"/>
                </a:solidFill>
              </a:rPr>
              <a:t>por medio de sus legisladores [el acto nacional], </a:t>
            </a:r>
            <a:r>
              <a:rPr lang="es-ES" sz="4000" b="1" dirty="0">
                <a:solidFill>
                  <a:schemeClr val="bg1"/>
                </a:solidFill>
              </a:rPr>
              <a:t>repudie los </a:t>
            </a:r>
            <a:r>
              <a:rPr lang="es-ES" sz="4000" b="1" dirty="0">
                <a:solidFill>
                  <a:srgbClr val="FFFF00"/>
                </a:solidFill>
              </a:rPr>
              <a:t>principios</a:t>
            </a:r>
            <a:r>
              <a:rPr lang="es-ES" sz="4000" b="1" dirty="0">
                <a:solidFill>
                  <a:schemeClr val="bg1"/>
                </a:solidFill>
              </a:rPr>
              <a:t> del protestantismo, y apoye la apostasía romana que procuró </a:t>
            </a:r>
            <a:r>
              <a:rPr lang="es-ES" sz="4000" b="1" dirty="0">
                <a:solidFill>
                  <a:srgbClr val="FFFF00"/>
                </a:solidFill>
              </a:rPr>
              <a:t>alterar la ley </a:t>
            </a:r>
            <a:r>
              <a:rPr lang="es-ES" sz="4000" b="1" dirty="0" smtClean="0">
                <a:solidFill>
                  <a:schemeClr val="bg1"/>
                </a:solidFill>
              </a:rPr>
              <a:t>de Dios—</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Signs of the Times, </a:t>
            </a:r>
            <a:r>
              <a:rPr lang="en-US" sz="3600" b="1" dirty="0" err="1">
                <a:solidFill>
                  <a:srgbClr val="FF0000"/>
                </a:solidFill>
                <a:latin typeface="Arial Black" panose="020B0A04020102020204" pitchFamily="34" charset="0"/>
              </a:rPr>
              <a:t>junio</a:t>
            </a:r>
            <a:r>
              <a:rPr lang="en-US" sz="3600" b="1" dirty="0">
                <a:solidFill>
                  <a:srgbClr val="FF0000"/>
                </a:solidFill>
                <a:latin typeface="Arial Black" panose="020B0A04020102020204" pitchFamily="34" charset="0"/>
              </a:rPr>
              <a:t> 12, 1893</a:t>
            </a:r>
          </a:p>
        </p:txBody>
      </p:sp>
    </p:spTree>
    <p:extLst>
      <p:ext uri="{BB962C8B-B14F-4D97-AF65-F5344CB8AC3E}">
        <p14:creationId xmlns:p14="http://schemas.microsoft.com/office/powerpoint/2010/main" val="11835802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2332" y="167651"/>
            <a:ext cx="11389659" cy="6863417"/>
          </a:xfrm>
          <a:prstGeom prst="rect">
            <a:avLst/>
          </a:prstGeom>
          <a:noFill/>
        </p:spPr>
        <p:txBody>
          <a:bodyPr wrap="square" rtlCol="0">
            <a:spAutoFit/>
          </a:bodyPr>
          <a:lstStyle/>
          <a:p>
            <a:r>
              <a:rPr lang="es-ES" sz="4400" b="1" dirty="0" smtClean="0">
                <a:solidFill>
                  <a:schemeClr val="bg1"/>
                </a:solidFill>
              </a:rPr>
              <a:t>Entonces se </a:t>
            </a:r>
            <a:r>
              <a:rPr lang="es-ES" sz="4400" b="1" dirty="0">
                <a:solidFill>
                  <a:schemeClr val="bg1"/>
                </a:solidFill>
              </a:rPr>
              <a:t>revelará la obra final del hombre de pecado. </a:t>
            </a:r>
            <a:r>
              <a:rPr lang="es-ES" sz="4400" b="1" dirty="0">
                <a:solidFill>
                  <a:srgbClr val="FFFF00"/>
                </a:solidFill>
              </a:rPr>
              <a:t>Los protestantes le brindaran toda su influencia y apoyo al papado. </a:t>
            </a:r>
            <a:r>
              <a:rPr lang="es-ES" sz="4400" b="1" dirty="0">
                <a:solidFill>
                  <a:schemeClr val="bg1"/>
                </a:solidFill>
              </a:rPr>
              <a:t>Por un </a:t>
            </a:r>
            <a:r>
              <a:rPr lang="es-ES" sz="4400" b="1" dirty="0">
                <a:solidFill>
                  <a:srgbClr val="FFFF00"/>
                </a:solidFill>
              </a:rPr>
              <a:t>acto nacional [acto del congreso] </a:t>
            </a:r>
            <a:r>
              <a:rPr lang="es-ES" sz="4400" b="1" dirty="0">
                <a:solidFill>
                  <a:schemeClr val="bg1"/>
                </a:solidFill>
              </a:rPr>
              <a:t>impondrán la observancia del falso sábado y le darán </a:t>
            </a:r>
            <a:r>
              <a:rPr lang="es-ES" sz="4400" b="1" dirty="0">
                <a:solidFill>
                  <a:srgbClr val="FFFF00"/>
                </a:solidFill>
              </a:rPr>
              <a:t>vida y vigor [el </a:t>
            </a:r>
            <a:r>
              <a:rPr lang="es-ES" sz="4400" b="1" dirty="0" err="1">
                <a:solidFill>
                  <a:srgbClr val="FFFF00"/>
                </a:solidFill>
              </a:rPr>
              <a:t>sanamiento</a:t>
            </a:r>
            <a:r>
              <a:rPr lang="es-ES" sz="4400" b="1" dirty="0">
                <a:solidFill>
                  <a:srgbClr val="FFFF00"/>
                </a:solidFill>
              </a:rPr>
              <a:t> de la herida]</a:t>
            </a:r>
            <a:r>
              <a:rPr lang="es-ES" sz="4400" b="1" dirty="0">
                <a:solidFill>
                  <a:schemeClr val="bg1"/>
                </a:solidFill>
              </a:rPr>
              <a:t> a la fe corrupta de Roma, y así </a:t>
            </a:r>
            <a:r>
              <a:rPr lang="es-ES" sz="4400" b="1" dirty="0">
                <a:solidFill>
                  <a:srgbClr val="FFFF00"/>
                </a:solidFill>
              </a:rPr>
              <a:t>revivirán</a:t>
            </a:r>
            <a:r>
              <a:rPr lang="es-ES" sz="4400" b="1" dirty="0">
                <a:solidFill>
                  <a:schemeClr val="bg1"/>
                </a:solidFill>
              </a:rPr>
              <a:t> su tiranía y su opresión de la conciencia. Entonces será tiempo para que Dios obre con gran poder para vindicar su verdad</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30819810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7239" y="337725"/>
            <a:ext cx="11727048"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Cuando esto suceda, los Estados Unidos habrá formado </a:t>
            </a:r>
            <a:r>
              <a:rPr lang="es-ES" sz="4800" b="1" dirty="0">
                <a:solidFill>
                  <a:srgbClr val="FF0000"/>
                </a:solidFill>
              </a:rPr>
              <a:t>una imagen </a:t>
            </a:r>
            <a:r>
              <a:rPr lang="es-ES" sz="4800" b="1" dirty="0">
                <a:solidFill>
                  <a:srgbClr val="002060"/>
                </a:solidFill>
              </a:rPr>
              <a:t>que </a:t>
            </a:r>
            <a:r>
              <a:rPr lang="es-ES" sz="4800" b="1" dirty="0">
                <a:solidFill>
                  <a:srgbClr val="FF0000"/>
                </a:solidFill>
              </a:rPr>
              <a:t>reflejará</a:t>
            </a:r>
            <a:r>
              <a:rPr lang="es-ES" sz="4800" b="1" dirty="0">
                <a:solidFill>
                  <a:srgbClr val="002060"/>
                </a:solidFill>
              </a:rPr>
              <a:t> lo que fue la bestia durante los </a:t>
            </a:r>
            <a:r>
              <a:rPr lang="es-ES" sz="4800" b="1" dirty="0">
                <a:solidFill>
                  <a:srgbClr val="FF0000"/>
                </a:solidFill>
              </a:rPr>
              <a:t>1260 años</a:t>
            </a:r>
            <a:r>
              <a:rPr lang="es-ES" sz="4800" b="1" dirty="0">
                <a:solidFill>
                  <a:srgbClr val="002060"/>
                </a:solidFill>
              </a:rPr>
              <a:t>. La bestia que se levantó </a:t>
            </a:r>
            <a:r>
              <a:rPr lang="es-ES" sz="4800" b="1" dirty="0">
                <a:solidFill>
                  <a:srgbClr val="FF0000"/>
                </a:solidFill>
              </a:rPr>
              <a:t>del mar </a:t>
            </a:r>
            <a:r>
              <a:rPr lang="es-ES" sz="4800" b="1" dirty="0">
                <a:solidFill>
                  <a:srgbClr val="002060"/>
                </a:solidFill>
              </a:rPr>
              <a:t>se caracterizaba por </a:t>
            </a:r>
            <a:r>
              <a:rPr lang="es-ES" sz="4800" b="1" dirty="0">
                <a:solidFill>
                  <a:srgbClr val="FF0000"/>
                </a:solidFill>
              </a:rPr>
              <a:t>unir la iglesia con el estado </a:t>
            </a:r>
            <a:r>
              <a:rPr lang="es-ES" sz="4800" b="1" dirty="0">
                <a:solidFill>
                  <a:srgbClr val="002060"/>
                </a:solidFill>
              </a:rPr>
              <a:t>para </a:t>
            </a:r>
            <a:r>
              <a:rPr lang="es-ES" sz="4800" b="1" dirty="0">
                <a:solidFill>
                  <a:srgbClr val="FF0000"/>
                </a:solidFill>
              </a:rPr>
              <a:t>perseguir</a:t>
            </a:r>
            <a:r>
              <a:rPr lang="es-ES" sz="4800" b="1" dirty="0">
                <a:solidFill>
                  <a:srgbClr val="002060"/>
                </a:solidFill>
              </a:rPr>
              <a:t> a los que rechazaban sus doctrinas y prácticas y así será en los Estados Unidos.</a:t>
            </a:r>
          </a:p>
        </p:txBody>
      </p:sp>
    </p:spTree>
    <p:extLst>
      <p:ext uri="{BB962C8B-B14F-4D97-AF65-F5344CB8AC3E}">
        <p14:creationId xmlns:p14="http://schemas.microsoft.com/office/powerpoint/2010/main" val="228480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233" y="439767"/>
            <a:ext cx="11151483"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Pero, tristemente, la profecía afirma que la nación terminará hablando con la voz del dragón. Pero, ¿qué significa la voz del dragón? Para responder a esta pregunta necesitamos saber primero lo que </a:t>
            </a:r>
            <a:r>
              <a:rPr lang="es-ES" sz="5400" b="1" dirty="0">
                <a:solidFill>
                  <a:srgbClr val="FF0000"/>
                </a:solidFill>
              </a:rPr>
              <a:t>representa el dragón</a:t>
            </a:r>
            <a:r>
              <a:rPr lang="es-ES" sz="5400" b="1" dirty="0">
                <a:solidFill>
                  <a:srgbClr val="002060"/>
                </a:solidFill>
              </a:rPr>
              <a:t>.</a:t>
            </a:r>
          </a:p>
        </p:txBody>
      </p:sp>
    </p:spTree>
    <p:extLst>
      <p:ext uri="{BB962C8B-B14F-4D97-AF65-F5344CB8AC3E}">
        <p14:creationId xmlns:p14="http://schemas.microsoft.com/office/powerpoint/2010/main" val="18716159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742838"/>
            <a:ext cx="11389659" cy="5909310"/>
          </a:xfrm>
          <a:prstGeom prst="rect">
            <a:avLst/>
          </a:prstGeom>
          <a:noFill/>
        </p:spPr>
        <p:txBody>
          <a:bodyPr wrap="square" rtlCol="0">
            <a:spAutoFit/>
          </a:bodyPr>
          <a:lstStyle/>
          <a:p>
            <a:r>
              <a:rPr lang="es-ES" sz="5400" b="1" dirty="0">
                <a:solidFill>
                  <a:schemeClr val="bg1"/>
                </a:solidFill>
              </a:rPr>
              <a:t>“Para que los Estados Unidos </a:t>
            </a:r>
            <a:r>
              <a:rPr lang="es-ES" sz="5400" b="1" dirty="0">
                <a:solidFill>
                  <a:srgbClr val="FFFF00"/>
                </a:solidFill>
              </a:rPr>
              <a:t>formen una imagen </a:t>
            </a:r>
            <a:r>
              <a:rPr lang="es-ES" sz="5400" b="1" dirty="0">
                <a:solidFill>
                  <a:schemeClr val="bg1"/>
                </a:solidFill>
              </a:rPr>
              <a:t>de la bestia, el </a:t>
            </a:r>
            <a:r>
              <a:rPr lang="es-ES" sz="5400" b="1" dirty="0">
                <a:solidFill>
                  <a:srgbClr val="FFFF00"/>
                </a:solidFill>
              </a:rPr>
              <a:t>poder religioso</a:t>
            </a:r>
            <a:r>
              <a:rPr lang="es-ES" sz="5400" b="1" dirty="0">
                <a:solidFill>
                  <a:schemeClr val="bg1"/>
                </a:solidFill>
              </a:rPr>
              <a:t> debe dominar de tal manera el </a:t>
            </a:r>
            <a:r>
              <a:rPr lang="es-ES" sz="5400" b="1" dirty="0">
                <a:solidFill>
                  <a:srgbClr val="FFFF00"/>
                </a:solidFill>
              </a:rPr>
              <a:t>gobierno civil </a:t>
            </a:r>
            <a:r>
              <a:rPr lang="es-ES" sz="5400" b="1" dirty="0">
                <a:solidFill>
                  <a:schemeClr val="bg1"/>
                </a:solidFill>
              </a:rPr>
              <a:t>que la </a:t>
            </a:r>
            <a:r>
              <a:rPr lang="es-ES" sz="5400" b="1" dirty="0">
                <a:solidFill>
                  <a:srgbClr val="FFFF00"/>
                </a:solidFill>
              </a:rPr>
              <a:t>autoridad del estado </a:t>
            </a:r>
            <a:r>
              <a:rPr lang="es-ES" sz="5400" b="1" dirty="0">
                <a:solidFill>
                  <a:schemeClr val="bg1"/>
                </a:solidFill>
              </a:rPr>
              <a:t>sea </a:t>
            </a:r>
            <a:r>
              <a:rPr lang="es-ES" sz="5400" b="1" dirty="0">
                <a:solidFill>
                  <a:srgbClr val="FFFF00"/>
                </a:solidFill>
              </a:rPr>
              <a:t>empleada también por la iglesia [usar la espada del poder civil] </a:t>
            </a:r>
            <a:r>
              <a:rPr lang="es-ES" sz="5400" b="1" dirty="0">
                <a:solidFill>
                  <a:schemeClr val="bg1"/>
                </a:solidFill>
              </a:rPr>
              <a:t>para cumplir sus propios fines</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496</a:t>
            </a:r>
          </a:p>
        </p:txBody>
      </p:sp>
    </p:spTree>
    <p:extLst>
      <p:ext uri="{BB962C8B-B14F-4D97-AF65-F5344CB8AC3E}">
        <p14:creationId xmlns:p14="http://schemas.microsoft.com/office/powerpoint/2010/main" val="6666028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742838"/>
            <a:ext cx="11389659" cy="6247864"/>
          </a:xfrm>
          <a:prstGeom prst="rect">
            <a:avLst/>
          </a:prstGeom>
          <a:noFill/>
        </p:spPr>
        <p:txBody>
          <a:bodyPr wrap="square" rtlCol="0">
            <a:spAutoFit/>
          </a:bodyPr>
          <a:lstStyle/>
          <a:p>
            <a:r>
              <a:rPr lang="es-ES" sz="4000" b="1" dirty="0">
                <a:solidFill>
                  <a:schemeClr val="bg1"/>
                </a:solidFill>
              </a:rPr>
              <a:t>“Roma se ha </a:t>
            </a:r>
            <a:r>
              <a:rPr lang="es-ES" sz="4000" b="1" dirty="0" smtClean="0">
                <a:solidFill>
                  <a:schemeClr val="bg1"/>
                </a:solidFill>
              </a:rPr>
              <a:t>propuesto </a:t>
            </a:r>
            <a:r>
              <a:rPr lang="es-ES" sz="4000" b="1" dirty="0">
                <a:solidFill>
                  <a:srgbClr val="FFFF00"/>
                </a:solidFill>
              </a:rPr>
              <a:t>restablecer</a:t>
            </a:r>
            <a:r>
              <a:rPr lang="es-ES" sz="4000" b="1" dirty="0">
                <a:solidFill>
                  <a:schemeClr val="bg1"/>
                </a:solidFill>
              </a:rPr>
              <a:t> su poder y </a:t>
            </a:r>
            <a:r>
              <a:rPr lang="es-ES" sz="4000" b="1" dirty="0" smtClean="0">
                <a:solidFill>
                  <a:schemeClr val="bg1"/>
                </a:solidFill>
              </a:rPr>
              <a:t> </a:t>
            </a:r>
            <a:r>
              <a:rPr lang="es-ES" sz="4000" b="1" dirty="0">
                <a:solidFill>
                  <a:srgbClr val="FFFF00"/>
                </a:solidFill>
              </a:rPr>
              <a:t>recuperar</a:t>
            </a:r>
            <a:r>
              <a:rPr lang="es-ES" sz="4000" b="1" dirty="0">
                <a:solidFill>
                  <a:schemeClr val="bg1"/>
                </a:solidFill>
              </a:rPr>
              <a:t> la supremacía que </a:t>
            </a:r>
            <a:r>
              <a:rPr lang="es-ES" sz="4000" b="1" dirty="0">
                <a:solidFill>
                  <a:srgbClr val="FFFF00"/>
                </a:solidFill>
              </a:rPr>
              <a:t>perdió</a:t>
            </a:r>
            <a:r>
              <a:rPr lang="es-ES" sz="4000" b="1" dirty="0">
                <a:solidFill>
                  <a:schemeClr val="bg1"/>
                </a:solidFill>
              </a:rPr>
              <a:t>. </a:t>
            </a:r>
            <a:r>
              <a:rPr lang="es-ES" sz="4000" b="1" dirty="0" smtClean="0">
                <a:solidFill>
                  <a:schemeClr val="bg1"/>
                </a:solidFill>
              </a:rPr>
              <a:t>Establézcase </a:t>
            </a:r>
            <a:r>
              <a:rPr lang="es-ES" sz="4000" b="1" dirty="0">
                <a:solidFill>
                  <a:schemeClr val="bg1"/>
                </a:solidFill>
              </a:rPr>
              <a:t>en los Estados Unidos el principio de que la </a:t>
            </a:r>
            <a:r>
              <a:rPr lang="es-ES" sz="4000" b="1" dirty="0">
                <a:solidFill>
                  <a:srgbClr val="FFFF00"/>
                </a:solidFill>
              </a:rPr>
              <a:t>iglesia puede </a:t>
            </a:r>
            <a:r>
              <a:rPr lang="es-ES" sz="4000" b="1" dirty="0" smtClean="0">
                <a:solidFill>
                  <a:srgbClr val="FFFF00"/>
                </a:solidFill>
              </a:rPr>
              <a:t>controlar</a:t>
            </a:r>
            <a:r>
              <a:rPr lang="es-ES" sz="4000" b="1" dirty="0" smtClean="0">
                <a:solidFill>
                  <a:schemeClr val="bg1"/>
                </a:solidFill>
              </a:rPr>
              <a:t> </a:t>
            </a:r>
            <a:r>
              <a:rPr lang="es-ES" sz="4000" b="1" dirty="0">
                <a:solidFill>
                  <a:srgbClr val="FFFF00"/>
                </a:solidFill>
              </a:rPr>
              <a:t>el poder del estado</a:t>
            </a:r>
            <a:r>
              <a:rPr lang="es-ES" sz="4000" b="1" dirty="0">
                <a:solidFill>
                  <a:schemeClr val="bg1"/>
                </a:solidFill>
              </a:rPr>
              <a:t>; que las </a:t>
            </a:r>
            <a:r>
              <a:rPr lang="es-ES" sz="4000" b="1" dirty="0">
                <a:solidFill>
                  <a:srgbClr val="FFFF00"/>
                </a:solidFill>
              </a:rPr>
              <a:t>leyes civiles</a:t>
            </a:r>
            <a:r>
              <a:rPr lang="es-ES" sz="4000" b="1" dirty="0">
                <a:solidFill>
                  <a:schemeClr val="bg1"/>
                </a:solidFill>
              </a:rPr>
              <a:t> pueden hacer obligatorias las </a:t>
            </a:r>
            <a:r>
              <a:rPr lang="es-ES" sz="4000" b="1" dirty="0">
                <a:solidFill>
                  <a:srgbClr val="FFFF00"/>
                </a:solidFill>
              </a:rPr>
              <a:t>observancias religiosas</a:t>
            </a:r>
            <a:r>
              <a:rPr lang="es-ES" sz="4000" b="1" dirty="0">
                <a:solidFill>
                  <a:schemeClr val="bg1"/>
                </a:solidFill>
              </a:rPr>
              <a:t>; en una palabra, que la autoridad de la iglesia con la del estado debe dominar las conciencias, y </a:t>
            </a:r>
            <a:r>
              <a:rPr lang="es-ES" sz="4000" b="1" dirty="0" smtClean="0">
                <a:solidFill>
                  <a:schemeClr val="bg1"/>
                </a:solidFill>
              </a:rPr>
              <a:t>entonces el </a:t>
            </a:r>
            <a:r>
              <a:rPr lang="es-ES" sz="4000" b="1" dirty="0">
                <a:solidFill>
                  <a:srgbClr val="FFFF00"/>
                </a:solidFill>
              </a:rPr>
              <a:t>triunfo de Roma </a:t>
            </a:r>
            <a:r>
              <a:rPr lang="es-ES" sz="4000" b="1" dirty="0" smtClean="0">
                <a:solidFill>
                  <a:schemeClr val="bg1"/>
                </a:solidFill>
              </a:rPr>
              <a:t>quedará </a:t>
            </a:r>
            <a:r>
              <a:rPr lang="es-ES" sz="4000" b="1" dirty="0">
                <a:solidFill>
                  <a:schemeClr val="bg1"/>
                </a:solidFill>
              </a:rPr>
              <a:t>asegurado en la gran </a:t>
            </a:r>
            <a:r>
              <a:rPr lang="es-ES" sz="4000" b="1" dirty="0" smtClean="0">
                <a:solidFill>
                  <a:schemeClr val="bg1"/>
                </a:solidFill>
              </a:rPr>
              <a:t>República </a:t>
            </a:r>
            <a:r>
              <a:rPr lang="es-ES" sz="4000" b="1" dirty="0">
                <a:solidFill>
                  <a:schemeClr val="bg1"/>
                </a:solidFill>
              </a:rPr>
              <a:t>de la América del Norte</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638</a:t>
            </a:r>
          </a:p>
        </p:txBody>
      </p:sp>
    </p:spTree>
    <p:extLst>
      <p:ext uri="{BB962C8B-B14F-4D97-AF65-F5344CB8AC3E}">
        <p14:creationId xmlns:p14="http://schemas.microsoft.com/office/powerpoint/2010/main" val="7295163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111548"/>
            <a:ext cx="11389659" cy="5509200"/>
          </a:xfrm>
          <a:prstGeom prst="rect">
            <a:avLst/>
          </a:prstGeom>
          <a:noFill/>
        </p:spPr>
        <p:txBody>
          <a:bodyPr wrap="square" rtlCol="0">
            <a:spAutoFit/>
          </a:bodyPr>
          <a:lstStyle/>
          <a:p>
            <a:r>
              <a:rPr lang="es-ES" sz="4400" b="1" dirty="0">
                <a:solidFill>
                  <a:schemeClr val="bg1"/>
                </a:solidFill>
              </a:rPr>
              <a:t>“Cuando las </a:t>
            </a:r>
            <a:r>
              <a:rPr lang="es-ES" sz="4400" b="1" dirty="0">
                <a:solidFill>
                  <a:srgbClr val="FFFF00"/>
                </a:solidFill>
              </a:rPr>
              <a:t>iglesias principales </a:t>
            </a:r>
            <a:r>
              <a:rPr lang="es-ES" sz="4400" b="1" dirty="0">
                <a:solidFill>
                  <a:schemeClr val="bg1"/>
                </a:solidFill>
              </a:rPr>
              <a:t>de los Estados Unidos, uniéndose en </a:t>
            </a:r>
            <a:r>
              <a:rPr lang="es-ES" sz="4400" b="1" dirty="0">
                <a:solidFill>
                  <a:srgbClr val="FFFF00"/>
                </a:solidFill>
              </a:rPr>
              <a:t>puntos comunes de doctrina, influyan sobre el estado </a:t>
            </a:r>
            <a:r>
              <a:rPr lang="es-ES" sz="4400" b="1" dirty="0">
                <a:solidFill>
                  <a:schemeClr val="bg1"/>
                </a:solidFill>
              </a:rPr>
              <a:t>para que imponga los decretos e instituciones de ellas, entonces la América protestante </a:t>
            </a:r>
            <a:r>
              <a:rPr lang="es-ES" sz="4400" b="1" dirty="0">
                <a:solidFill>
                  <a:srgbClr val="FFFF00"/>
                </a:solidFill>
              </a:rPr>
              <a:t>habrá formado una imagen</a:t>
            </a:r>
            <a:r>
              <a:rPr lang="es-ES" sz="4400" b="1" dirty="0">
                <a:solidFill>
                  <a:schemeClr val="bg1"/>
                </a:solidFill>
              </a:rPr>
              <a:t> de la jerarquía romana, y la aflicción de </a:t>
            </a:r>
            <a:r>
              <a:rPr lang="es-ES" sz="4400" b="1" dirty="0">
                <a:solidFill>
                  <a:srgbClr val="FFFF00"/>
                </a:solidFill>
              </a:rPr>
              <a:t>penas civiles </a:t>
            </a:r>
            <a:r>
              <a:rPr lang="es-ES" sz="4400" b="1" dirty="0">
                <a:solidFill>
                  <a:schemeClr val="bg1"/>
                </a:solidFill>
              </a:rPr>
              <a:t>contra los disidentes vendrá de por sí sola</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Conflicto de los Siglos, p. 498</a:t>
            </a:r>
          </a:p>
        </p:txBody>
      </p:sp>
    </p:spTree>
    <p:extLst>
      <p:ext uri="{BB962C8B-B14F-4D97-AF65-F5344CB8AC3E}">
        <p14:creationId xmlns:p14="http://schemas.microsoft.com/office/powerpoint/2010/main" val="14340995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7239" y="117693"/>
            <a:ext cx="11668990"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Apocalipsis 13:11 nos dice que la bestia que se levantó de la tierra hablará </a:t>
            </a:r>
            <a:r>
              <a:rPr lang="es-ES" sz="5400" b="1" dirty="0">
                <a:solidFill>
                  <a:srgbClr val="FF0000"/>
                </a:solidFill>
              </a:rPr>
              <a:t>como dragón</a:t>
            </a:r>
            <a:r>
              <a:rPr lang="es-ES" sz="5400" b="1" dirty="0">
                <a:solidFill>
                  <a:srgbClr val="002060"/>
                </a:solidFill>
              </a:rPr>
              <a:t>, es decir, </a:t>
            </a:r>
            <a:r>
              <a:rPr lang="es-ES" sz="5400" b="1" dirty="0">
                <a:solidFill>
                  <a:srgbClr val="FF0000"/>
                </a:solidFill>
              </a:rPr>
              <a:t>como Roma</a:t>
            </a:r>
            <a:r>
              <a:rPr lang="es-ES" sz="5400" b="1" dirty="0">
                <a:solidFill>
                  <a:srgbClr val="002060"/>
                </a:solidFill>
              </a:rPr>
              <a:t>. La pregunta clave es: ¿</a:t>
            </a:r>
            <a:r>
              <a:rPr lang="es-ES" sz="5400" b="1" dirty="0">
                <a:solidFill>
                  <a:srgbClr val="FF0000"/>
                </a:solidFill>
              </a:rPr>
              <a:t>Cómo es que habla </a:t>
            </a:r>
            <a:r>
              <a:rPr lang="es-ES" sz="5400" b="1" dirty="0">
                <a:solidFill>
                  <a:srgbClr val="002060"/>
                </a:solidFill>
              </a:rPr>
              <a:t>la nación de los Estados Unidos? La respuesta es que el congreso es la </a:t>
            </a:r>
            <a:r>
              <a:rPr lang="es-ES" sz="5400" b="1" dirty="0">
                <a:solidFill>
                  <a:srgbClr val="FF0000"/>
                </a:solidFill>
              </a:rPr>
              <a:t>voz del pueblo </a:t>
            </a:r>
            <a:r>
              <a:rPr lang="es-ES" sz="5400" b="1" dirty="0">
                <a:solidFill>
                  <a:srgbClr val="002060"/>
                </a:solidFill>
              </a:rPr>
              <a:t>pues el </a:t>
            </a:r>
            <a:r>
              <a:rPr lang="es-ES" sz="5400" b="1" dirty="0">
                <a:solidFill>
                  <a:srgbClr val="FF0000"/>
                </a:solidFill>
              </a:rPr>
              <a:t>congreso</a:t>
            </a:r>
            <a:r>
              <a:rPr lang="es-ES" sz="5400" b="1" dirty="0">
                <a:solidFill>
                  <a:srgbClr val="002060"/>
                </a:solidFill>
              </a:rPr>
              <a:t> representa al pueblo.</a:t>
            </a:r>
            <a:endParaRPr lang="es-ES" sz="4400" b="1" dirty="0">
              <a:solidFill>
                <a:srgbClr val="002060"/>
              </a:solidFill>
            </a:endParaRPr>
          </a:p>
        </p:txBody>
      </p:sp>
    </p:spTree>
    <p:extLst>
      <p:ext uri="{BB962C8B-B14F-4D97-AF65-F5344CB8AC3E}">
        <p14:creationId xmlns:p14="http://schemas.microsoft.com/office/powerpoint/2010/main" val="22120020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83812" y="830167"/>
            <a:ext cx="1149247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a:t>
            </a:r>
            <a:r>
              <a:rPr lang="es-ES" sz="4800" b="1" dirty="0">
                <a:solidFill>
                  <a:srgbClr val="FF0000"/>
                </a:solidFill>
              </a:rPr>
              <a:t>primera bestia </a:t>
            </a:r>
            <a:r>
              <a:rPr lang="es-ES" sz="4800" b="1" dirty="0">
                <a:solidFill>
                  <a:srgbClr val="002060"/>
                </a:solidFill>
              </a:rPr>
              <a:t>pensó que podía </a:t>
            </a:r>
            <a:r>
              <a:rPr lang="es-ES" sz="4800" b="1" dirty="0">
                <a:solidFill>
                  <a:srgbClr val="FF0000"/>
                </a:solidFill>
              </a:rPr>
              <a:t>cambiar la ley </a:t>
            </a:r>
            <a:r>
              <a:rPr lang="es-ES" sz="4800" b="1" dirty="0">
                <a:solidFill>
                  <a:srgbClr val="002060"/>
                </a:solidFill>
              </a:rPr>
              <a:t>de Dios transfiriendo el día de reposo del </a:t>
            </a:r>
            <a:r>
              <a:rPr lang="es-ES" sz="4800" b="1" dirty="0">
                <a:solidFill>
                  <a:srgbClr val="FF0000"/>
                </a:solidFill>
              </a:rPr>
              <a:t>sábado al domingo</a:t>
            </a:r>
            <a:r>
              <a:rPr lang="es-ES" sz="4800" b="1" dirty="0">
                <a:solidFill>
                  <a:srgbClr val="002060"/>
                </a:solidFill>
              </a:rPr>
              <a:t>. La </a:t>
            </a:r>
            <a:r>
              <a:rPr lang="es-ES" sz="4800" b="1" dirty="0">
                <a:solidFill>
                  <a:srgbClr val="FF0000"/>
                </a:solidFill>
              </a:rPr>
              <a:t>bestia de la tierra impondrá este cambio </a:t>
            </a:r>
            <a:r>
              <a:rPr lang="es-ES" sz="4800" b="1" dirty="0">
                <a:solidFill>
                  <a:srgbClr val="002060"/>
                </a:solidFill>
              </a:rPr>
              <a:t>en la ley de Dios por medio de leyes humanas. El </a:t>
            </a:r>
            <a:r>
              <a:rPr lang="es-ES" sz="4800" b="1" dirty="0">
                <a:solidFill>
                  <a:srgbClr val="FF0000"/>
                </a:solidFill>
              </a:rPr>
              <a:t>mundo entero </a:t>
            </a:r>
            <a:r>
              <a:rPr lang="es-ES" sz="4800" b="1" dirty="0">
                <a:solidFill>
                  <a:srgbClr val="002060"/>
                </a:solidFill>
              </a:rPr>
              <a:t>será inducido a seguir el ejemplo de los Estados Unidos.</a:t>
            </a:r>
            <a:endParaRPr lang="es-ES" sz="4000" b="1" dirty="0">
              <a:solidFill>
                <a:srgbClr val="002060"/>
              </a:solidFill>
            </a:endParaRPr>
          </a:p>
        </p:txBody>
      </p:sp>
    </p:spTree>
    <p:extLst>
      <p:ext uri="{BB962C8B-B14F-4D97-AF65-F5344CB8AC3E}">
        <p14:creationId xmlns:p14="http://schemas.microsoft.com/office/powerpoint/2010/main" val="34871133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6793" y="522424"/>
            <a:ext cx="1149247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¿Cómo sucederá esto si la reputación de los Estados Unidos es tan mala en el mundo? Indudablemente ocurrirá en el contexto de un </a:t>
            </a:r>
            <a:r>
              <a:rPr lang="es-ES" sz="4000" b="1" dirty="0">
                <a:solidFill>
                  <a:srgbClr val="FF0000"/>
                </a:solidFill>
              </a:rPr>
              <a:t>colapso económico</a:t>
            </a:r>
            <a:r>
              <a:rPr lang="es-ES" sz="4000" b="1" dirty="0">
                <a:solidFill>
                  <a:srgbClr val="002060"/>
                </a:solidFill>
              </a:rPr>
              <a:t>, una serie de </a:t>
            </a:r>
            <a:r>
              <a:rPr lang="es-ES" sz="4000" b="1" dirty="0">
                <a:solidFill>
                  <a:srgbClr val="FF0000"/>
                </a:solidFill>
              </a:rPr>
              <a:t>desastres naturales </a:t>
            </a:r>
            <a:r>
              <a:rPr lang="es-ES" sz="4000" b="1" dirty="0">
                <a:solidFill>
                  <a:srgbClr val="002060"/>
                </a:solidFill>
              </a:rPr>
              <a:t>sin precedentes, un aumento </a:t>
            </a:r>
            <a:r>
              <a:rPr lang="es-ES" sz="4000" b="1" dirty="0">
                <a:solidFill>
                  <a:srgbClr val="FF0000"/>
                </a:solidFill>
              </a:rPr>
              <a:t>galopante de criminalidad </a:t>
            </a:r>
            <a:r>
              <a:rPr lang="es-ES" sz="4000" b="1" dirty="0">
                <a:solidFill>
                  <a:srgbClr val="002060"/>
                </a:solidFill>
              </a:rPr>
              <a:t>y </a:t>
            </a:r>
            <a:r>
              <a:rPr lang="es-ES" sz="4000" b="1" dirty="0">
                <a:solidFill>
                  <a:srgbClr val="FF0000"/>
                </a:solidFill>
              </a:rPr>
              <a:t>una manifestación</a:t>
            </a:r>
            <a:r>
              <a:rPr lang="es-ES" sz="4000" b="1" dirty="0">
                <a:solidFill>
                  <a:srgbClr val="002060"/>
                </a:solidFill>
              </a:rPr>
              <a:t> </a:t>
            </a:r>
            <a:r>
              <a:rPr lang="es-ES" sz="4000" b="1" dirty="0">
                <a:solidFill>
                  <a:srgbClr val="FF0000"/>
                </a:solidFill>
              </a:rPr>
              <a:t>espectacular</a:t>
            </a:r>
            <a:r>
              <a:rPr lang="es-ES" sz="4000" b="1" dirty="0">
                <a:solidFill>
                  <a:srgbClr val="002060"/>
                </a:solidFill>
              </a:rPr>
              <a:t> de comunicaciones del mundo de los espíritus sobre qué hacer al respecto. Esto es lo que parece indicar El Conflicto de los Siglos, pp. 648-650</a:t>
            </a:r>
            <a:endParaRPr lang="es-ES" sz="3200" b="1" dirty="0">
              <a:solidFill>
                <a:srgbClr val="002060"/>
              </a:solidFill>
            </a:endParaRPr>
          </a:p>
        </p:txBody>
      </p:sp>
    </p:spTree>
    <p:extLst>
      <p:ext uri="{BB962C8B-B14F-4D97-AF65-F5344CB8AC3E}">
        <p14:creationId xmlns:p14="http://schemas.microsoft.com/office/powerpoint/2010/main" val="36451932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217714"/>
            <a:ext cx="114924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a:t>
            </a:r>
            <a:r>
              <a:rPr lang="es-ES" sz="4800" b="1" dirty="0">
                <a:solidFill>
                  <a:srgbClr val="FF0000"/>
                </a:solidFill>
              </a:rPr>
              <a:t>argumento</a:t>
            </a:r>
            <a:r>
              <a:rPr lang="es-ES" sz="4800" b="1" dirty="0">
                <a:solidFill>
                  <a:srgbClr val="002060"/>
                </a:solidFill>
              </a:rPr>
              <a:t> será </a:t>
            </a:r>
            <a:r>
              <a:rPr lang="es-ES" sz="4800" b="1" dirty="0">
                <a:solidFill>
                  <a:srgbClr val="FF0000"/>
                </a:solidFill>
              </a:rPr>
              <a:t>parecido al que usó el Sanedrín </a:t>
            </a:r>
            <a:r>
              <a:rPr lang="es-ES" sz="4800" b="1" dirty="0">
                <a:solidFill>
                  <a:srgbClr val="002060"/>
                </a:solidFill>
              </a:rPr>
              <a:t>para condenar a Jesús: “Es mejor que estos disidentes mueran y no que nuestra nación perezca.” Este argumento </a:t>
            </a:r>
            <a:r>
              <a:rPr lang="es-ES" sz="4800" b="1" dirty="0">
                <a:solidFill>
                  <a:srgbClr val="FF0000"/>
                </a:solidFill>
              </a:rPr>
              <a:t>parecerá patriótico y cristiano</a:t>
            </a:r>
            <a:r>
              <a:rPr lang="es-ES" sz="4800" b="1" dirty="0">
                <a:solidFill>
                  <a:srgbClr val="002060"/>
                </a:solidFill>
              </a:rPr>
              <a:t>, pero será exactamente lo contrario. Así como sucedió con la nación judía, la </a:t>
            </a:r>
            <a:r>
              <a:rPr lang="es-ES" sz="4800" b="1" dirty="0">
                <a:solidFill>
                  <a:srgbClr val="FF0000"/>
                </a:solidFill>
              </a:rPr>
              <a:t>apostasía nacional </a:t>
            </a:r>
            <a:r>
              <a:rPr lang="es-ES" sz="4800" b="1" dirty="0">
                <a:solidFill>
                  <a:srgbClr val="002060"/>
                </a:solidFill>
              </a:rPr>
              <a:t>llevará a la </a:t>
            </a:r>
            <a:r>
              <a:rPr lang="es-ES" sz="4800" b="1" dirty="0">
                <a:solidFill>
                  <a:srgbClr val="FF0000"/>
                </a:solidFill>
              </a:rPr>
              <a:t>ruina nacional.</a:t>
            </a:r>
            <a:endParaRPr lang="es-ES" sz="4000" b="1" dirty="0">
              <a:solidFill>
                <a:srgbClr val="FF0000"/>
              </a:solidFill>
            </a:endParaRPr>
          </a:p>
        </p:txBody>
      </p:sp>
    </p:spTree>
    <p:extLst>
      <p:ext uri="{BB962C8B-B14F-4D97-AF65-F5344CB8AC3E}">
        <p14:creationId xmlns:p14="http://schemas.microsoft.com/office/powerpoint/2010/main" val="6582698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24531"/>
            <a:ext cx="114924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Elena G. de White con osadía ha predicho:</a:t>
            </a:r>
          </a:p>
          <a:p>
            <a:pPr>
              <a:buClr>
                <a:srgbClr val="FF0000"/>
              </a:buClr>
            </a:pPr>
            <a:r>
              <a:rPr lang="es-ES" sz="4800" b="1" dirty="0">
                <a:solidFill>
                  <a:srgbClr val="002060"/>
                </a:solidFill>
              </a:rPr>
              <a:t>“Al unirse los Estados Unidos, la tierra de la libertad, con el papado para oprimir las conciencias y para obligar a todos que honraren el falso sábado, la gente de </a:t>
            </a:r>
            <a:r>
              <a:rPr lang="es-ES" sz="4800" b="1" dirty="0">
                <a:solidFill>
                  <a:srgbClr val="FF0000"/>
                </a:solidFill>
              </a:rPr>
              <a:t>todo país del globo</a:t>
            </a:r>
            <a:r>
              <a:rPr lang="es-ES" sz="4800" b="1" dirty="0">
                <a:solidFill>
                  <a:srgbClr val="002060"/>
                </a:solidFill>
              </a:rPr>
              <a:t> será inducido a seguir su ejemplo.” </a:t>
            </a:r>
            <a:r>
              <a:rPr lang="es-ES" sz="4800" b="1" i="1" dirty="0">
                <a:solidFill>
                  <a:srgbClr val="AC0C45"/>
                </a:solidFill>
              </a:rPr>
              <a:t>Testimonies </a:t>
            </a:r>
            <a:r>
              <a:rPr lang="es-ES" sz="4800" b="1" i="1" dirty="0" err="1">
                <a:solidFill>
                  <a:srgbClr val="AC0C45"/>
                </a:solidFill>
              </a:rPr>
              <a:t>for</a:t>
            </a:r>
            <a:r>
              <a:rPr lang="es-ES" sz="4800" b="1" i="1" dirty="0">
                <a:solidFill>
                  <a:srgbClr val="AC0C45"/>
                </a:solidFill>
              </a:rPr>
              <a:t> </a:t>
            </a:r>
            <a:r>
              <a:rPr lang="es-ES" sz="4800" b="1" i="1" dirty="0" err="1">
                <a:solidFill>
                  <a:srgbClr val="AC0C45"/>
                </a:solidFill>
              </a:rPr>
              <a:t>the</a:t>
            </a:r>
            <a:r>
              <a:rPr lang="es-ES" sz="4800" b="1" i="1" dirty="0">
                <a:solidFill>
                  <a:srgbClr val="AC0C45"/>
                </a:solidFill>
              </a:rPr>
              <a:t> </a:t>
            </a:r>
            <a:r>
              <a:rPr lang="es-ES" sz="4800" b="1" i="1" dirty="0" err="1">
                <a:solidFill>
                  <a:srgbClr val="AC0C45"/>
                </a:solidFill>
              </a:rPr>
              <a:t>Church</a:t>
            </a:r>
            <a:r>
              <a:rPr lang="es-ES" sz="4800" b="1" i="1" dirty="0">
                <a:solidFill>
                  <a:srgbClr val="AC0C45"/>
                </a:solidFill>
              </a:rPr>
              <a:t>, tomo 6, p. 18</a:t>
            </a:r>
            <a:endParaRPr lang="es-ES" sz="4000" b="1" i="1" dirty="0">
              <a:solidFill>
                <a:srgbClr val="AC0C45"/>
              </a:solidFill>
            </a:endParaRPr>
          </a:p>
        </p:txBody>
      </p:sp>
    </p:spTree>
    <p:extLst>
      <p:ext uri="{BB962C8B-B14F-4D97-AF65-F5344CB8AC3E}">
        <p14:creationId xmlns:p14="http://schemas.microsoft.com/office/powerpoint/2010/main" val="27666258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684157"/>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Darío prohibió...</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51202" y="294364"/>
            <a:ext cx="3487045" cy="1077218"/>
          </a:xfrm>
          <a:prstGeom prst="rect">
            <a:avLst/>
          </a:prstGeom>
          <a:noFill/>
        </p:spPr>
        <p:txBody>
          <a:bodyPr wrap="square" rtlCol="0">
            <a:spAutoFit/>
          </a:bodyPr>
          <a:lstStyle/>
          <a:p>
            <a:pPr lvl="0">
              <a:defRPr/>
            </a:pPr>
            <a:r>
              <a:rPr lang="es-ES" sz="3200" dirty="0">
                <a:solidFill>
                  <a:schemeClr val="accent1">
                    <a:lumMod val="50000"/>
                  </a:schemeClr>
                </a:solidFill>
              </a:rPr>
              <a:t>Unir la iglesia con el estado sería...</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255026"/>
            <a:ext cx="4431072" cy="1077218"/>
          </a:xfrm>
          <a:prstGeom prst="rect">
            <a:avLst/>
          </a:prstGeom>
          <a:noFill/>
        </p:spPr>
        <p:txBody>
          <a:bodyPr wrap="square" rtlCol="0">
            <a:spAutoFit/>
          </a:bodyPr>
          <a:lstStyle/>
          <a:p>
            <a:pPr lvl="0">
              <a:defRPr/>
            </a:pPr>
            <a:r>
              <a:rPr lang="es-ES" sz="3200" dirty="0">
                <a:solidFill>
                  <a:schemeClr val="accent1">
                    <a:lumMod val="50000"/>
                  </a:schemeClr>
                </a:solidFill>
              </a:rPr>
              <a:t>El protestantismo apóstata destruirá...</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4778" y="5512317"/>
            <a:ext cx="4357497" cy="1077218"/>
          </a:xfrm>
          <a:prstGeom prst="rect">
            <a:avLst/>
          </a:prstGeom>
          <a:noFill/>
        </p:spPr>
        <p:txBody>
          <a:bodyPr wrap="square" rtlCol="0">
            <a:spAutoFit/>
          </a:bodyPr>
          <a:lstStyle/>
          <a:p>
            <a:pPr>
              <a:defRPr/>
            </a:pPr>
            <a:r>
              <a:rPr lang="es-ES" sz="3200" dirty="0">
                <a:solidFill>
                  <a:schemeClr val="accent1">
                    <a:lumMod val="50000"/>
                  </a:schemeClr>
                </a:solidFill>
              </a:rPr>
              <a:t>Cambio del reposo de sábado a domingo</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2403934"/>
            <a:ext cx="4431073" cy="1569660"/>
          </a:xfrm>
          <a:prstGeom prst="rect">
            <a:avLst/>
          </a:prstGeom>
          <a:noFill/>
        </p:spPr>
        <p:txBody>
          <a:bodyPr wrap="square" rtlCol="0">
            <a:spAutoFit/>
          </a:bodyPr>
          <a:lstStyle/>
          <a:p>
            <a:pPr lvl="0">
              <a:defRPr/>
            </a:pPr>
            <a:r>
              <a:rPr lang="es-ES" sz="3200" dirty="0">
                <a:solidFill>
                  <a:schemeClr val="accent1">
                    <a:lumMod val="50000"/>
                  </a:schemeClr>
                </a:solidFill>
              </a:rPr>
              <a:t>"todos debían temblar y temer ante el Dios de Daniel"</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243387" y="3673618"/>
            <a:ext cx="5525727"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libre práctica de la religión</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81978" y="1482809"/>
            <a:ext cx="5605222"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anticristiano y antipatriótico</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8" y="155969"/>
            <a:ext cx="5502198"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separación iglesia-estado en EE.UU.</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8" y="2317206"/>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bestia de la tierra mediante leyes humanas</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281978" y="5692390"/>
            <a:ext cx="5325381"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Decreto ilegítimo de Darío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281978" y="4514851"/>
            <a:ext cx="5260708" cy="1077218"/>
          </a:xfrm>
          <a:prstGeom prst="rect">
            <a:avLst/>
          </a:prstGeom>
          <a:noFill/>
        </p:spPr>
        <p:txBody>
          <a:bodyPr wrap="square" rtlCol="0">
            <a:spAutoFit/>
          </a:bodyPr>
          <a:lstStyle/>
          <a:p>
            <a:pPr>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rPr>
              <a:t>l</a:t>
            </a:r>
            <a:r>
              <a:rPr lang="es-ES" sz="3200" dirty="0" smtClean="0">
                <a:solidFill>
                  <a:prstClr val="black"/>
                </a:solidFill>
              </a:rPr>
              <a:t>o que más conviene al mundo</a:t>
            </a:r>
            <a:endParaRPr lang="es-ES" sz="3200" dirty="0">
              <a:solidFill>
                <a:prstClr val="black"/>
              </a:solidFill>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958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Ecumenismo Eclesiástico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86313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1166" y="1365933"/>
            <a:ext cx="4199196"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levantará una imagen...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580272" y="69013"/>
            <a:ext cx="4569805" cy="1077218"/>
          </a:xfrm>
          <a:prstGeom prst="rect">
            <a:avLst/>
          </a:prstGeom>
          <a:noFill/>
        </p:spPr>
        <p:txBody>
          <a:bodyPr wrap="square" rtlCol="0">
            <a:spAutoFit/>
          </a:bodyPr>
          <a:lstStyle/>
          <a:p>
            <a:pPr lvl="0">
              <a:defRPr/>
            </a:pPr>
            <a:r>
              <a:rPr lang="es-ES" sz="3200" dirty="0">
                <a:solidFill>
                  <a:schemeClr val="accent1">
                    <a:lumMod val="50000"/>
                  </a:schemeClr>
                </a:solidFill>
              </a:rPr>
              <a:t>La bestia de la tierra simboliza a...</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18147" y="4081156"/>
            <a:ext cx="4712423" cy="1077218"/>
          </a:xfrm>
          <a:prstGeom prst="rect">
            <a:avLst/>
          </a:prstGeom>
          <a:noFill/>
        </p:spPr>
        <p:txBody>
          <a:bodyPr wrap="square" rtlCol="0">
            <a:spAutoFit/>
          </a:bodyPr>
          <a:lstStyle/>
          <a:p>
            <a:pPr lvl="0">
              <a:defRPr/>
            </a:pPr>
            <a:r>
              <a:rPr lang="es-ES" sz="3200" dirty="0">
                <a:solidFill>
                  <a:schemeClr val="accent1">
                    <a:lumMod val="50000"/>
                  </a:schemeClr>
                </a:solidFill>
              </a:rPr>
              <a:t>Característica fundamental de la primera bestia.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1165" y="5523486"/>
            <a:ext cx="4357497" cy="1077218"/>
          </a:xfrm>
          <a:prstGeom prst="rect">
            <a:avLst/>
          </a:prstGeom>
          <a:noFill/>
        </p:spPr>
        <p:txBody>
          <a:bodyPr wrap="square" rtlCol="0">
            <a:spAutoFit/>
          </a:bodyPr>
          <a:lstStyle/>
          <a:p>
            <a:pPr>
              <a:defRPr/>
            </a:pPr>
            <a:r>
              <a:rPr lang="es-ES" sz="3200" dirty="0">
                <a:solidFill>
                  <a:schemeClr val="accent1">
                    <a:lumMod val="50000"/>
                  </a:schemeClr>
                </a:solidFill>
              </a:rPr>
              <a:t>La imagen de la bestia del mar es una...</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1165" y="2695109"/>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La imagen de la primera bestia es un...</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817596" y="3446816"/>
            <a:ext cx="5053534" cy="584775"/>
          </a:xfrm>
          <a:prstGeom prst="rect">
            <a:avLst/>
          </a:prstGeom>
          <a:noFill/>
        </p:spPr>
        <p:txBody>
          <a:bodyPr wrap="square" rtlCol="0">
            <a:spAutoFit/>
          </a:bodyPr>
          <a:lstStyle/>
          <a:p>
            <a:pPr lvl="0"/>
            <a:r>
              <a:rPr lang="es-DO" sz="3200" dirty="0">
                <a:solidFill>
                  <a:srgbClr val="C00000"/>
                </a:solidFill>
                <a:latin typeface="Calibri" panose="020F0502020204030204"/>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 la bestia del mar</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743044" y="1482809"/>
            <a:ext cx="4835654" cy="584775"/>
          </a:xfrm>
          <a:prstGeom prst="rect">
            <a:avLst/>
          </a:prstGeom>
          <a:noFill/>
        </p:spPr>
        <p:txBody>
          <a:bodyPr wrap="square" rtlCol="0">
            <a:spAutoFit/>
          </a:bodyPr>
          <a:lstStyle/>
          <a:p>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Estados Unidos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743044" y="155969"/>
            <a:ext cx="461294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Unió a la iglesia con el Estado.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789784" y="2329161"/>
            <a:ext cx="485046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réplica del papado</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817596" y="5734021"/>
            <a:ext cx="4997910" cy="584775"/>
          </a:xfrm>
          <a:prstGeom prst="rect">
            <a:avLst/>
          </a:prstGeom>
          <a:noFill/>
        </p:spPr>
        <p:txBody>
          <a:bodyPr wrap="square" rtlCol="0">
            <a:spAutoFit/>
          </a:bodyPr>
          <a:lstStyle/>
          <a:p>
            <a:pPr lvl="0"/>
            <a:r>
              <a:rPr lang="es-DO" sz="3200" dirty="0" smtClean="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reflejo de esta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817596" y="4616366"/>
            <a:ext cx="4835654" cy="553998"/>
          </a:xfrm>
          <a:prstGeom prst="rect">
            <a:avLst/>
          </a:prstGeom>
          <a:noFill/>
        </p:spPr>
        <p:txBody>
          <a:bodyPr wrap="square" rtlCol="0">
            <a:spAutoFit/>
          </a:bodyPr>
          <a:lstStyle/>
          <a:p>
            <a:pPr lvl="0">
              <a:defRPr/>
            </a:pPr>
            <a:r>
              <a:rPr lang="es-DO" sz="3000" dirty="0">
                <a:solidFill>
                  <a:srgbClr val="C00000"/>
                </a:solidFill>
                <a:latin typeface="Calibri" panose="020F0502020204030204"/>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Grecia</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558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4085" y="324531"/>
            <a:ext cx="11730202"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años recientes ha llegado a existir una creciente </a:t>
            </a:r>
            <a:r>
              <a:rPr lang="es-ES" sz="4800" b="1" dirty="0">
                <a:solidFill>
                  <a:srgbClr val="FF0000"/>
                </a:solidFill>
              </a:rPr>
              <a:t>intimidad</a:t>
            </a:r>
            <a:r>
              <a:rPr lang="es-ES" sz="4800" b="1" dirty="0">
                <a:solidFill>
                  <a:srgbClr val="002060"/>
                </a:solidFill>
              </a:rPr>
              <a:t> entre las iglesias protestantes en los Estados Unidos y la iglesia católica. Este </a:t>
            </a:r>
            <a:r>
              <a:rPr lang="es-ES" sz="4800" b="1" dirty="0">
                <a:solidFill>
                  <a:srgbClr val="FF0000"/>
                </a:solidFill>
              </a:rPr>
              <a:t>ecumenismo eclesiástico </a:t>
            </a:r>
            <a:r>
              <a:rPr lang="es-ES" sz="4800" b="1" dirty="0">
                <a:solidFill>
                  <a:srgbClr val="002060"/>
                </a:solidFill>
              </a:rPr>
              <a:t>ha llevado a </a:t>
            </a:r>
            <a:r>
              <a:rPr lang="es-ES" sz="4800" b="1" dirty="0" smtClean="0">
                <a:solidFill>
                  <a:srgbClr val="002060"/>
                </a:solidFill>
              </a:rPr>
              <a:t>los protestantes </a:t>
            </a:r>
            <a:r>
              <a:rPr lang="es-ES" sz="4800" b="1" dirty="0">
                <a:solidFill>
                  <a:srgbClr val="002060"/>
                </a:solidFill>
              </a:rPr>
              <a:t>a </a:t>
            </a:r>
            <a:r>
              <a:rPr lang="es-ES" sz="4800" b="1" dirty="0">
                <a:solidFill>
                  <a:srgbClr val="FF0000"/>
                </a:solidFill>
              </a:rPr>
              <a:t>cooperar</a:t>
            </a:r>
            <a:r>
              <a:rPr lang="es-ES" sz="4800" b="1" dirty="0">
                <a:solidFill>
                  <a:srgbClr val="002060"/>
                </a:solidFill>
              </a:rPr>
              <a:t> con la iglesia católica con </a:t>
            </a:r>
            <a:r>
              <a:rPr lang="es-ES" sz="4800" b="1" dirty="0">
                <a:solidFill>
                  <a:srgbClr val="FF0000"/>
                </a:solidFill>
              </a:rPr>
              <a:t>gran entusiasmo </a:t>
            </a:r>
            <a:r>
              <a:rPr lang="es-ES" sz="4800" b="1" dirty="0">
                <a:solidFill>
                  <a:srgbClr val="002060"/>
                </a:solidFill>
              </a:rPr>
              <a:t>en asuntos sociales tales como el </a:t>
            </a:r>
            <a:r>
              <a:rPr lang="es-ES" sz="4800" b="1" dirty="0">
                <a:solidFill>
                  <a:srgbClr val="FF0000"/>
                </a:solidFill>
              </a:rPr>
              <a:t>aborto</a:t>
            </a:r>
            <a:r>
              <a:rPr lang="es-ES" sz="4800" b="1" dirty="0">
                <a:solidFill>
                  <a:srgbClr val="002060"/>
                </a:solidFill>
              </a:rPr>
              <a:t>, el </a:t>
            </a:r>
            <a:r>
              <a:rPr lang="es-ES" sz="4800" b="1" dirty="0">
                <a:solidFill>
                  <a:srgbClr val="FF0000"/>
                </a:solidFill>
              </a:rPr>
              <a:t>matrimonio</a:t>
            </a:r>
            <a:r>
              <a:rPr lang="es-ES" sz="4800" b="1" dirty="0">
                <a:solidFill>
                  <a:srgbClr val="002060"/>
                </a:solidFill>
              </a:rPr>
              <a:t>, la </a:t>
            </a:r>
            <a:r>
              <a:rPr lang="es-ES" sz="4800" b="1" dirty="0">
                <a:solidFill>
                  <a:srgbClr val="FF0000"/>
                </a:solidFill>
              </a:rPr>
              <a:t>pobreza</a:t>
            </a:r>
            <a:r>
              <a:rPr lang="es-ES" sz="4800" b="1" dirty="0">
                <a:solidFill>
                  <a:srgbClr val="002060"/>
                </a:solidFill>
              </a:rPr>
              <a:t> y el </a:t>
            </a:r>
            <a:r>
              <a:rPr lang="es-ES" sz="4800" b="1" dirty="0">
                <a:solidFill>
                  <a:srgbClr val="FF0000"/>
                </a:solidFill>
              </a:rPr>
              <a:t>cambio climático</a:t>
            </a:r>
            <a:r>
              <a:rPr lang="es-ES" sz="4800" b="1" dirty="0">
                <a:solidFill>
                  <a:srgbClr val="002060"/>
                </a:solidFill>
              </a:rPr>
              <a:t>. </a:t>
            </a:r>
            <a:endParaRPr lang="es-ES" sz="4000" b="1" dirty="0">
              <a:solidFill>
                <a:srgbClr val="FF0000"/>
              </a:solidFill>
            </a:endParaRPr>
          </a:p>
        </p:txBody>
      </p:sp>
    </p:spTree>
    <p:extLst>
      <p:ext uri="{BB962C8B-B14F-4D97-AF65-F5344CB8AC3E}">
        <p14:creationId xmlns:p14="http://schemas.microsoft.com/office/powerpoint/2010/main" val="9252795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337725"/>
            <a:ext cx="114924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Los </a:t>
            </a:r>
            <a:r>
              <a:rPr lang="es-ES" sz="5400" b="1" dirty="0">
                <a:solidFill>
                  <a:srgbClr val="002060"/>
                </a:solidFill>
              </a:rPr>
              <a:t>protestantes y católicos han cooperado en </a:t>
            </a:r>
            <a:r>
              <a:rPr lang="es-ES" sz="5400" b="1" dirty="0">
                <a:solidFill>
                  <a:srgbClr val="FF0000"/>
                </a:solidFill>
              </a:rPr>
              <a:t>elegir candidatos </a:t>
            </a:r>
            <a:r>
              <a:rPr lang="es-ES" sz="5400" b="1" dirty="0">
                <a:solidFill>
                  <a:srgbClr val="002060"/>
                </a:solidFill>
              </a:rPr>
              <a:t>conservadores a diversos </a:t>
            </a:r>
            <a:r>
              <a:rPr lang="es-ES" sz="5400" b="1" dirty="0">
                <a:solidFill>
                  <a:srgbClr val="FF0000"/>
                </a:solidFill>
              </a:rPr>
              <a:t>puestos gubernamentales</a:t>
            </a:r>
            <a:r>
              <a:rPr lang="es-ES" sz="5400" b="1" dirty="0">
                <a:solidFill>
                  <a:srgbClr val="002060"/>
                </a:solidFill>
              </a:rPr>
              <a:t> y a los </a:t>
            </a:r>
            <a:r>
              <a:rPr lang="es-ES" sz="5400" b="1" dirty="0">
                <a:solidFill>
                  <a:srgbClr val="FF0000"/>
                </a:solidFill>
              </a:rPr>
              <a:t>tribunales</a:t>
            </a:r>
            <a:r>
              <a:rPr lang="es-ES" sz="5400" b="1" dirty="0">
                <a:solidFill>
                  <a:srgbClr val="002060"/>
                </a:solidFill>
              </a:rPr>
              <a:t> de la nación. Ambos han luchado por la </a:t>
            </a:r>
            <a:r>
              <a:rPr lang="es-ES" sz="5400" b="1" dirty="0">
                <a:solidFill>
                  <a:srgbClr val="FF0000"/>
                </a:solidFill>
              </a:rPr>
              <a:t>elección de jueces </a:t>
            </a:r>
            <a:r>
              <a:rPr lang="es-ES" sz="5400" b="1" dirty="0">
                <a:solidFill>
                  <a:srgbClr val="002060"/>
                </a:solidFill>
              </a:rPr>
              <a:t>conservadores a los diversos tribunales de la nación.</a:t>
            </a:r>
            <a:endParaRPr lang="es-ES" sz="4400" b="1" dirty="0">
              <a:solidFill>
                <a:srgbClr val="FF0000"/>
              </a:solidFill>
            </a:endParaRPr>
          </a:p>
        </p:txBody>
      </p:sp>
    </p:spTree>
    <p:extLst>
      <p:ext uri="{BB962C8B-B14F-4D97-AF65-F5344CB8AC3E}">
        <p14:creationId xmlns:p14="http://schemas.microsoft.com/office/powerpoint/2010/main" val="16230395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117693"/>
            <a:ext cx="11492477"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Líderes prominentes de varias iglesias protestantes y de la iglesia católica firmaron el documento </a:t>
            </a:r>
            <a:r>
              <a:rPr lang="es-ES" sz="4800" b="1" dirty="0">
                <a:solidFill>
                  <a:srgbClr val="FF0000"/>
                </a:solidFill>
              </a:rPr>
              <a:t>Evangélicos y Católicos Juntos </a:t>
            </a:r>
            <a:r>
              <a:rPr lang="es-ES" sz="4800" b="1" dirty="0">
                <a:solidFill>
                  <a:srgbClr val="002060"/>
                </a:solidFill>
              </a:rPr>
              <a:t>y los luteranos y católicos firmaron el histórico documento, </a:t>
            </a:r>
            <a:r>
              <a:rPr lang="es-ES" sz="4800" b="1" dirty="0">
                <a:solidFill>
                  <a:srgbClr val="FF0000"/>
                </a:solidFill>
              </a:rPr>
              <a:t>Declaración Conjunta sobre la Justificación por la Fe</a:t>
            </a:r>
            <a:r>
              <a:rPr lang="es-ES" sz="4800" b="1" dirty="0">
                <a:solidFill>
                  <a:srgbClr val="002060"/>
                </a:solidFill>
              </a:rPr>
              <a:t>. Recientemente el pastor carismático, Kenneth </a:t>
            </a:r>
            <a:r>
              <a:rPr lang="es-ES" sz="4800" b="1" dirty="0" err="1">
                <a:solidFill>
                  <a:srgbClr val="002060"/>
                </a:solidFill>
              </a:rPr>
              <a:t>Copland</a:t>
            </a:r>
            <a:r>
              <a:rPr lang="es-ES" sz="4800" b="1" dirty="0">
                <a:solidFill>
                  <a:srgbClr val="002060"/>
                </a:solidFill>
              </a:rPr>
              <a:t>, le envió un mensaje de bendición al papa. </a:t>
            </a:r>
            <a:endParaRPr lang="es-ES" sz="4000" b="1" dirty="0">
              <a:solidFill>
                <a:srgbClr val="FF0000"/>
              </a:solidFill>
            </a:endParaRPr>
          </a:p>
        </p:txBody>
      </p:sp>
    </p:spTree>
    <p:extLst>
      <p:ext uri="{BB962C8B-B14F-4D97-AF65-F5344CB8AC3E}">
        <p14:creationId xmlns:p14="http://schemas.microsoft.com/office/powerpoint/2010/main" val="30009304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830167"/>
            <a:ext cx="1149247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Pastores </a:t>
            </a:r>
            <a:r>
              <a:rPr lang="es-ES" sz="4800" b="1" dirty="0">
                <a:solidFill>
                  <a:srgbClr val="002060"/>
                </a:solidFill>
              </a:rPr>
              <a:t>influyentes de la televisión como Joel </a:t>
            </a:r>
            <a:r>
              <a:rPr lang="es-ES" sz="4800" b="1" dirty="0" err="1">
                <a:solidFill>
                  <a:srgbClr val="002060"/>
                </a:solidFill>
              </a:rPr>
              <a:t>Osteen</a:t>
            </a:r>
            <a:r>
              <a:rPr lang="es-ES" sz="4800" b="1" dirty="0">
                <a:solidFill>
                  <a:srgbClr val="002060"/>
                </a:solidFill>
              </a:rPr>
              <a:t>, James </a:t>
            </a:r>
            <a:r>
              <a:rPr lang="es-ES" sz="4800" b="1" dirty="0" err="1">
                <a:solidFill>
                  <a:srgbClr val="002060"/>
                </a:solidFill>
              </a:rPr>
              <a:t>Robison</a:t>
            </a:r>
            <a:r>
              <a:rPr lang="es-ES" sz="4800" b="1" dirty="0">
                <a:solidFill>
                  <a:srgbClr val="002060"/>
                </a:solidFill>
              </a:rPr>
              <a:t> y Rick Warren, han viajado a roma para reunirse con el papa. La mayoría de los protestantes </a:t>
            </a:r>
            <a:r>
              <a:rPr lang="es-ES" sz="4800" b="1" dirty="0">
                <a:solidFill>
                  <a:srgbClr val="FF0000"/>
                </a:solidFill>
              </a:rPr>
              <a:t>ignoran los peligros </a:t>
            </a:r>
            <a:r>
              <a:rPr lang="es-ES" sz="4800" b="1" dirty="0">
                <a:solidFill>
                  <a:srgbClr val="002060"/>
                </a:solidFill>
              </a:rPr>
              <a:t>de aliarse con el catolicismo. Aquellos que </a:t>
            </a:r>
            <a:r>
              <a:rPr lang="es-ES" sz="4800" b="1" dirty="0">
                <a:solidFill>
                  <a:srgbClr val="FF0000"/>
                </a:solidFill>
              </a:rPr>
              <a:t>olvidan los errores </a:t>
            </a:r>
            <a:r>
              <a:rPr lang="es-ES" sz="4800" b="1" dirty="0">
                <a:solidFill>
                  <a:srgbClr val="002060"/>
                </a:solidFill>
              </a:rPr>
              <a:t>de la historia están </a:t>
            </a:r>
            <a:r>
              <a:rPr lang="es-ES" sz="4800" b="1" dirty="0">
                <a:solidFill>
                  <a:srgbClr val="FF0000"/>
                </a:solidFill>
              </a:rPr>
              <a:t>condenados a repetirlos</a:t>
            </a:r>
            <a:r>
              <a:rPr lang="es-ES" sz="4800" b="1" dirty="0">
                <a:solidFill>
                  <a:srgbClr val="002060"/>
                </a:solidFill>
              </a:rPr>
              <a:t>.</a:t>
            </a:r>
            <a:endParaRPr lang="es-ES" sz="4000" b="1" dirty="0">
              <a:solidFill>
                <a:srgbClr val="FF0000"/>
              </a:solidFill>
            </a:endParaRPr>
          </a:p>
        </p:txBody>
      </p:sp>
    </p:spTree>
    <p:extLst>
      <p:ext uri="{BB962C8B-B14F-4D97-AF65-F5344CB8AC3E}">
        <p14:creationId xmlns:p14="http://schemas.microsoft.com/office/powerpoint/2010/main" val="18448200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3339" y="1225689"/>
            <a:ext cx="11389659"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Los protestantes </a:t>
            </a:r>
            <a:r>
              <a:rPr lang="es-ES" sz="4000" b="1" dirty="0">
                <a:solidFill>
                  <a:srgbClr val="FFFF00"/>
                </a:solidFill>
              </a:rPr>
              <a:t>se han entremetido </a:t>
            </a:r>
            <a:r>
              <a:rPr lang="es-ES" sz="4000" b="1" dirty="0">
                <a:solidFill>
                  <a:schemeClr val="bg1"/>
                </a:solidFill>
              </a:rPr>
              <a:t>con el papado y lo han </a:t>
            </a:r>
            <a:r>
              <a:rPr lang="es-ES" sz="4000" b="1" dirty="0">
                <a:solidFill>
                  <a:srgbClr val="FFFF00"/>
                </a:solidFill>
              </a:rPr>
              <a:t>patrocinado</a:t>
            </a:r>
            <a:r>
              <a:rPr lang="es-ES" sz="4000" b="1" dirty="0">
                <a:solidFill>
                  <a:schemeClr val="bg1"/>
                </a:solidFill>
              </a:rPr>
              <a:t>; han hecho transigencias y concesiones que </a:t>
            </a:r>
            <a:r>
              <a:rPr lang="es-ES" sz="4000" b="1" dirty="0">
                <a:solidFill>
                  <a:srgbClr val="FFFF00"/>
                </a:solidFill>
              </a:rPr>
              <a:t>sorprenden</a:t>
            </a:r>
            <a:r>
              <a:rPr lang="es-ES" sz="4000" b="1" dirty="0">
                <a:solidFill>
                  <a:schemeClr val="bg1"/>
                </a:solidFill>
              </a:rPr>
              <a:t> a los mismos papistas y les resultan </a:t>
            </a:r>
            <a:r>
              <a:rPr lang="es-ES" sz="4000" b="1" dirty="0">
                <a:solidFill>
                  <a:srgbClr val="FFFF00"/>
                </a:solidFill>
              </a:rPr>
              <a:t>incomprensibles</a:t>
            </a:r>
            <a:r>
              <a:rPr lang="es-ES" sz="4000" b="1" dirty="0">
                <a:solidFill>
                  <a:schemeClr val="bg1"/>
                </a:solidFill>
              </a:rPr>
              <a:t>. Los hombres </a:t>
            </a:r>
            <a:r>
              <a:rPr lang="es-ES" sz="4000" b="1" dirty="0">
                <a:solidFill>
                  <a:srgbClr val="FFFF00"/>
                </a:solidFill>
              </a:rPr>
              <a:t>cierran sus ojos </a:t>
            </a:r>
            <a:r>
              <a:rPr lang="es-ES" sz="4000" b="1" dirty="0">
                <a:solidFill>
                  <a:schemeClr val="bg1"/>
                </a:solidFill>
              </a:rPr>
              <a:t>ante el verdadero carácter del romanismo, ante los peligros que hay que temer de su supremacía. </a:t>
            </a:r>
            <a:r>
              <a:rPr lang="es-ES" sz="4000" b="1" dirty="0">
                <a:solidFill>
                  <a:srgbClr val="FFFF00"/>
                </a:solidFill>
              </a:rPr>
              <a:t>Hay necesidad de despertar al pueblo </a:t>
            </a:r>
            <a:r>
              <a:rPr lang="es-ES" sz="4000" b="1" dirty="0">
                <a:solidFill>
                  <a:schemeClr val="bg1"/>
                </a:solidFill>
              </a:rPr>
              <a:t>para hacerle rechazar los avances de este </a:t>
            </a:r>
            <a:r>
              <a:rPr lang="es-ES" sz="4000" b="1" dirty="0">
                <a:solidFill>
                  <a:srgbClr val="FFFF00"/>
                </a:solidFill>
              </a:rPr>
              <a:t>enemigo peligrosísimo</a:t>
            </a:r>
            <a:r>
              <a:rPr lang="es-ES" sz="4000" b="1" dirty="0">
                <a:solidFill>
                  <a:schemeClr val="bg1"/>
                </a:solidFill>
              </a:rPr>
              <a:t> de la libertad </a:t>
            </a:r>
            <a:r>
              <a:rPr lang="es-ES" sz="4000" b="1" dirty="0">
                <a:solidFill>
                  <a:srgbClr val="FFFF00"/>
                </a:solidFill>
              </a:rPr>
              <a:t>civil</a:t>
            </a:r>
            <a:r>
              <a:rPr lang="es-ES" sz="4000" b="1" dirty="0">
                <a:solidFill>
                  <a:schemeClr val="bg1"/>
                </a:solidFill>
              </a:rPr>
              <a:t> y </a:t>
            </a:r>
            <a:r>
              <a:rPr lang="es-ES" sz="4000" b="1" dirty="0">
                <a:solidFill>
                  <a:srgbClr val="FFFF00"/>
                </a:solidFill>
              </a:rPr>
              <a:t>religiosa</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Elena White ha advertido: El Conflicto de los Siglos, p. </a:t>
            </a:r>
            <a:r>
              <a:rPr lang="es-ES" sz="3600" b="1" dirty="0" smtClean="0">
                <a:solidFill>
                  <a:srgbClr val="FF0000"/>
                </a:solidFill>
                <a:latin typeface="Arial Black" panose="020B0A04020102020204" pitchFamily="34" charset="0"/>
              </a:rPr>
              <a:t>622</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56731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Ecumenismo </a:t>
            </a:r>
            <a:r>
              <a:rPr lang="es-ES" sz="9600" dirty="0" smtClean="0">
                <a:solidFill>
                  <a:schemeClr val="bg1"/>
                </a:solidFill>
                <a:latin typeface="Bauhaus 93" panose="04030905020B02020C02" pitchFamily="82" charset="0"/>
              </a:rPr>
              <a:t>Político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6826193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1809" y="579444"/>
            <a:ext cx="114924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A </a:t>
            </a:r>
            <a:r>
              <a:rPr lang="es-ES" sz="4800" b="1" dirty="0">
                <a:solidFill>
                  <a:srgbClr val="FF0000"/>
                </a:solidFill>
              </a:rPr>
              <a:t>nivel político</a:t>
            </a:r>
            <a:r>
              <a:rPr lang="es-ES" sz="4800" b="1" dirty="0">
                <a:solidFill>
                  <a:srgbClr val="002060"/>
                </a:solidFill>
              </a:rPr>
              <a:t>, el gobierno de los Estados Unidos se ha </a:t>
            </a:r>
            <a:r>
              <a:rPr lang="es-ES" sz="4800" b="1" dirty="0">
                <a:solidFill>
                  <a:srgbClr val="FF0000"/>
                </a:solidFill>
              </a:rPr>
              <a:t>inmiscuido más y más </a:t>
            </a:r>
            <a:r>
              <a:rPr lang="es-ES" sz="4800" b="1" dirty="0">
                <a:solidFill>
                  <a:srgbClr val="002060"/>
                </a:solidFill>
              </a:rPr>
              <a:t>con el papado. </a:t>
            </a:r>
            <a:r>
              <a:rPr lang="es-ES" sz="4800" b="1" dirty="0">
                <a:solidFill>
                  <a:srgbClr val="FF0000"/>
                </a:solidFill>
              </a:rPr>
              <a:t>Ronald Reagan </a:t>
            </a:r>
            <a:r>
              <a:rPr lang="es-ES" sz="4800" b="1" dirty="0">
                <a:solidFill>
                  <a:srgbClr val="002060"/>
                </a:solidFill>
              </a:rPr>
              <a:t>y </a:t>
            </a:r>
            <a:r>
              <a:rPr lang="es-ES" sz="4800" b="1" dirty="0">
                <a:solidFill>
                  <a:srgbClr val="FF0000"/>
                </a:solidFill>
              </a:rPr>
              <a:t>Juan Pablo II </a:t>
            </a:r>
            <a:r>
              <a:rPr lang="es-ES" sz="4800" b="1" dirty="0">
                <a:solidFill>
                  <a:srgbClr val="002060"/>
                </a:solidFill>
              </a:rPr>
              <a:t>se unieron para derrocar el comunismo en </a:t>
            </a:r>
            <a:r>
              <a:rPr lang="es-ES" sz="4800" b="1" dirty="0" smtClean="0">
                <a:solidFill>
                  <a:srgbClr val="002060"/>
                </a:solidFill>
              </a:rPr>
              <a:t>la (ex) </a:t>
            </a:r>
            <a:r>
              <a:rPr lang="es-ES" sz="4800" b="1" dirty="0">
                <a:solidFill>
                  <a:srgbClr val="FF0000"/>
                </a:solidFill>
              </a:rPr>
              <a:t>Unión Soviética</a:t>
            </a:r>
            <a:r>
              <a:rPr lang="es-ES" sz="4800" b="1" dirty="0">
                <a:solidFill>
                  <a:srgbClr val="002060"/>
                </a:solidFill>
              </a:rPr>
              <a:t>. Los Estados Unidos establecieron </a:t>
            </a:r>
            <a:r>
              <a:rPr lang="es-ES" sz="4800" b="1" dirty="0">
                <a:solidFill>
                  <a:srgbClr val="FF0000"/>
                </a:solidFill>
              </a:rPr>
              <a:t>relaciones diplomáticas </a:t>
            </a:r>
            <a:r>
              <a:rPr lang="es-ES" sz="4800" b="1" dirty="0">
                <a:solidFill>
                  <a:srgbClr val="002060"/>
                </a:solidFill>
              </a:rPr>
              <a:t>con el Vaticano lo cual en realidad es inconstitucional. </a:t>
            </a:r>
            <a:endParaRPr lang="es-ES" sz="4000" b="1" dirty="0">
              <a:solidFill>
                <a:srgbClr val="FF0000"/>
              </a:solidFill>
            </a:endParaRPr>
          </a:p>
        </p:txBody>
      </p:sp>
    </p:spTree>
    <p:extLst>
      <p:ext uri="{BB962C8B-B14F-4D97-AF65-F5344CB8AC3E}">
        <p14:creationId xmlns:p14="http://schemas.microsoft.com/office/powerpoint/2010/main" val="16810170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1809" y="579444"/>
            <a:ext cx="114924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El </a:t>
            </a:r>
            <a:r>
              <a:rPr lang="es-ES" sz="5400" b="1" dirty="0">
                <a:solidFill>
                  <a:srgbClr val="002060"/>
                </a:solidFill>
              </a:rPr>
              <a:t>Papa Juan Pablo II recibió del Congreso de los Estados Unidos la </a:t>
            </a:r>
            <a:r>
              <a:rPr lang="es-ES" sz="5400" b="1" dirty="0">
                <a:solidFill>
                  <a:srgbClr val="FF0000"/>
                </a:solidFill>
              </a:rPr>
              <a:t>Medalla de la Libertad</a:t>
            </a:r>
            <a:r>
              <a:rPr lang="es-ES" sz="5400" b="1" dirty="0">
                <a:solidFill>
                  <a:srgbClr val="002060"/>
                </a:solidFill>
              </a:rPr>
              <a:t>. Cuando el papa Juan Pablo II murió </a:t>
            </a:r>
            <a:r>
              <a:rPr lang="es-ES" sz="5400" b="1" dirty="0">
                <a:solidFill>
                  <a:srgbClr val="FF0000"/>
                </a:solidFill>
              </a:rPr>
              <a:t>se arrodillaron </a:t>
            </a:r>
            <a:r>
              <a:rPr lang="es-ES" sz="5400" b="1" dirty="0">
                <a:solidFill>
                  <a:srgbClr val="002060"/>
                </a:solidFill>
              </a:rPr>
              <a:t>ante su féretro tres presidentes, la esposa de un presidente y la secretaria de estado. </a:t>
            </a:r>
            <a:endParaRPr lang="es-ES" sz="4400" b="1" dirty="0">
              <a:solidFill>
                <a:srgbClr val="FF0000"/>
              </a:solidFill>
            </a:endParaRPr>
          </a:p>
        </p:txBody>
      </p:sp>
    </p:spTree>
    <p:extLst>
      <p:ext uri="{BB962C8B-B14F-4D97-AF65-F5344CB8AC3E}">
        <p14:creationId xmlns:p14="http://schemas.microsoft.com/office/powerpoint/2010/main" val="3386209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1809" y="579444"/>
            <a:ext cx="1149247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El Papa </a:t>
            </a:r>
            <a:r>
              <a:rPr lang="es-ES" sz="4800" b="1" dirty="0" smtClean="0">
                <a:solidFill>
                  <a:srgbClr val="FF0000"/>
                </a:solidFill>
              </a:rPr>
              <a:t>Benedicto XVI </a:t>
            </a:r>
            <a:r>
              <a:rPr lang="es-ES" sz="4800" b="1" dirty="0" smtClean="0">
                <a:solidFill>
                  <a:srgbClr val="002060"/>
                </a:solidFill>
              </a:rPr>
              <a:t>visitó la </a:t>
            </a:r>
            <a:r>
              <a:rPr lang="es-ES" sz="4800" b="1" dirty="0" smtClean="0">
                <a:solidFill>
                  <a:srgbClr val="FF0000"/>
                </a:solidFill>
              </a:rPr>
              <a:t>Casa Blanca </a:t>
            </a:r>
            <a:r>
              <a:rPr lang="es-ES" sz="4800" b="1" dirty="0" smtClean="0">
                <a:solidFill>
                  <a:srgbClr val="002060"/>
                </a:solidFill>
              </a:rPr>
              <a:t>y en </a:t>
            </a:r>
            <a:r>
              <a:rPr lang="es-ES" sz="4800" b="1" dirty="0" smtClean="0">
                <a:solidFill>
                  <a:srgbClr val="FF0000"/>
                </a:solidFill>
              </a:rPr>
              <a:t>septiembre del 2015 </a:t>
            </a:r>
            <a:r>
              <a:rPr lang="es-ES" sz="4800" b="1" dirty="0" smtClean="0">
                <a:solidFill>
                  <a:srgbClr val="002060"/>
                </a:solidFill>
              </a:rPr>
              <a:t>y el papa </a:t>
            </a:r>
            <a:r>
              <a:rPr lang="es-ES" sz="4800" b="1" dirty="0" smtClean="0">
                <a:solidFill>
                  <a:srgbClr val="FF0000"/>
                </a:solidFill>
              </a:rPr>
              <a:t>Francisco I</a:t>
            </a:r>
            <a:r>
              <a:rPr lang="es-ES" sz="4800" b="1" dirty="0" smtClean="0">
                <a:solidFill>
                  <a:srgbClr val="002060"/>
                </a:solidFill>
              </a:rPr>
              <a:t> dio un discurso ante el congreso en pleno de los Estados Unidos. Según parece, los gobernantes de los Estados Unidos </a:t>
            </a:r>
            <a:r>
              <a:rPr lang="es-ES" sz="4800" b="1" dirty="0" smtClean="0">
                <a:solidFill>
                  <a:srgbClr val="FF0000"/>
                </a:solidFill>
              </a:rPr>
              <a:t>han perdido su perspectiva histórica </a:t>
            </a:r>
            <a:r>
              <a:rPr lang="es-ES" sz="4800" b="1" dirty="0" smtClean="0">
                <a:solidFill>
                  <a:srgbClr val="002060"/>
                </a:solidFill>
              </a:rPr>
              <a:t>en cuanto a los peligros que representa este sistema.</a:t>
            </a:r>
            <a:endParaRPr lang="es-ES" sz="4000" b="1" dirty="0">
              <a:solidFill>
                <a:srgbClr val="FF0000"/>
              </a:solidFill>
            </a:endParaRPr>
          </a:p>
        </p:txBody>
      </p:sp>
    </p:spTree>
    <p:extLst>
      <p:ext uri="{BB962C8B-B14F-4D97-AF65-F5344CB8AC3E}">
        <p14:creationId xmlns:p14="http://schemas.microsoft.com/office/powerpoint/2010/main" val="13128267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3752" y="217714"/>
            <a:ext cx="114924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Aun en </a:t>
            </a:r>
            <a:r>
              <a:rPr lang="es-ES" sz="4400" b="1" dirty="0">
                <a:solidFill>
                  <a:srgbClr val="FF0000"/>
                </a:solidFill>
              </a:rPr>
              <a:t>nuestra propia iglesia </a:t>
            </a:r>
            <a:r>
              <a:rPr lang="es-ES" sz="4400" b="1" dirty="0">
                <a:solidFill>
                  <a:srgbClr val="002060"/>
                </a:solidFill>
              </a:rPr>
              <a:t>parece haber amnesia:</a:t>
            </a:r>
          </a:p>
          <a:p>
            <a:pPr marL="571500" indent="-571500">
              <a:buClr>
                <a:srgbClr val="FF0000"/>
              </a:buClr>
              <a:buFont typeface="Wingdings" panose="05000000000000000000" pitchFamily="2" charset="2"/>
              <a:buChar char="Ø"/>
            </a:pPr>
            <a:r>
              <a:rPr lang="es-ES" sz="4400" b="1" dirty="0" smtClean="0">
                <a:solidFill>
                  <a:srgbClr val="002060"/>
                </a:solidFill>
              </a:rPr>
              <a:t>Pertenecemos </a:t>
            </a:r>
            <a:r>
              <a:rPr lang="es-ES" sz="4400" b="1" dirty="0">
                <a:solidFill>
                  <a:srgbClr val="002060"/>
                </a:solidFill>
              </a:rPr>
              <a:t>a algunas comisiones del </a:t>
            </a:r>
            <a:r>
              <a:rPr lang="es-ES" sz="4400" b="1" dirty="0">
                <a:solidFill>
                  <a:srgbClr val="FF0000"/>
                </a:solidFill>
              </a:rPr>
              <a:t>Consejo Mundial de Iglesias</a:t>
            </a:r>
            <a:r>
              <a:rPr lang="es-ES" sz="4400" b="1" dirty="0">
                <a:solidFill>
                  <a:srgbClr val="002060"/>
                </a:solidFill>
              </a:rPr>
              <a:t>.</a:t>
            </a:r>
          </a:p>
          <a:p>
            <a:pPr marL="571500" indent="-571500">
              <a:buClr>
                <a:srgbClr val="FF0000"/>
              </a:buClr>
              <a:buFont typeface="Wingdings" panose="05000000000000000000" pitchFamily="2" charset="2"/>
              <a:buChar char="Ø"/>
            </a:pPr>
            <a:r>
              <a:rPr lang="es-ES" sz="4400" b="1" dirty="0" smtClean="0">
                <a:solidFill>
                  <a:srgbClr val="002060"/>
                </a:solidFill>
              </a:rPr>
              <a:t>El </a:t>
            </a:r>
            <a:r>
              <a:rPr lang="es-ES" sz="4400" b="1" dirty="0">
                <a:solidFill>
                  <a:srgbClr val="002060"/>
                </a:solidFill>
              </a:rPr>
              <a:t>departamento de libertad religiosa de la Conferencia General le dio una </a:t>
            </a:r>
            <a:r>
              <a:rPr lang="es-ES" sz="4400" b="1" dirty="0">
                <a:solidFill>
                  <a:srgbClr val="FF0000"/>
                </a:solidFill>
              </a:rPr>
              <a:t>medalla de oro </a:t>
            </a:r>
            <a:r>
              <a:rPr lang="es-ES" sz="4400" b="1" dirty="0">
                <a:solidFill>
                  <a:srgbClr val="002060"/>
                </a:solidFill>
              </a:rPr>
              <a:t>al Papa </a:t>
            </a:r>
            <a:r>
              <a:rPr lang="es-ES" sz="4400" b="1" dirty="0">
                <a:solidFill>
                  <a:srgbClr val="FF0000"/>
                </a:solidFill>
              </a:rPr>
              <a:t>Pablo VI</a:t>
            </a:r>
            <a:r>
              <a:rPr lang="es-ES" sz="4400" b="1" dirty="0">
                <a:solidFill>
                  <a:srgbClr val="002060"/>
                </a:solidFill>
              </a:rPr>
              <a:t>.</a:t>
            </a:r>
          </a:p>
          <a:p>
            <a:pPr marL="571500" indent="-571500">
              <a:buClr>
                <a:srgbClr val="FF0000"/>
              </a:buClr>
              <a:buFont typeface="Wingdings" panose="05000000000000000000" pitchFamily="2" charset="2"/>
              <a:buChar char="Ø"/>
            </a:pPr>
            <a:r>
              <a:rPr lang="es-ES" sz="4400" b="1" dirty="0" smtClean="0">
                <a:solidFill>
                  <a:srgbClr val="002060"/>
                </a:solidFill>
              </a:rPr>
              <a:t>Exhibimos </a:t>
            </a:r>
            <a:r>
              <a:rPr lang="es-ES" sz="4400" b="1" dirty="0">
                <a:solidFill>
                  <a:srgbClr val="002060"/>
                </a:solidFill>
              </a:rPr>
              <a:t>la </a:t>
            </a:r>
            <a:r>
              <a:rPr lang="es-ES" sz="4400" b="1" dirty="0">
                <a:solidFill>
                  <a:srgbClr val="FF0000"/>
                </a:solidFill>
              </a:rPr>
              <a:t>bandera de la Santa Sede </a:t>
            </a:r>
            <a:r>
              <a:rPr lang="es-ES" sz="4400" b="1" dirty="0">
                <a:solidFill>
                  <a:srgbClr val="002060"/>
                </a:solidFill>
              </a:rPr>
              <a:t>en la Conferencia General en San Luis.</a:t>
            </a:r>
            <a:endParaRPr lang="es-ES" sz="3600" b="1" dirty="0">
              <a:solidFill>
                <a:srgbClr val="FF0000"/>
              </a:solidFill>
            </a:endParaRPr>
          </a:p>
        </p:txBody>
      </p:sp>
    </p:spTree>
    <p:extLst>
      <p:ext uri="{BB962C8B-B14F-4D97-AF65-F5344CB8AC3E}">
        <p14:creationId xmlns:p14="http://schemas.microsoft.com/office/powerpoint/2010/main" val="365287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11271</TotalTime>
  <Words>6797</Words>
  <Application>Microsoft Office PowerPoint</Application>
  <PresentationFormat>Panorámica</PresentationFormat>
  <Paragraphs>227</Paragraphs>
  <Slides>139</Slides>
  <Notes>6</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139</vt:i4>
      </vt:variant>
    </vt:vector>
  </HeadingPairs>
  <TitlesOfParts>
    <vt:vector size="151"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579</cp:revision>
  <dcterms:created xsi:type="dcterms:W3CDTF">2022-04-02T22:48:54Z</dcterms:created>
  <dcterms:modified xsi:type="dcterms:W3CDTF">2022-11-02T03:51:40Z</dcterms:modified>
</cp:coreProperties>
</file>