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5"/>
  </p:notesMasterIdLst>
  <p:sldIdLst>
    <p:sldId id="258" r:id="rId3"/>
    <p:sldId id="264" r:id="rId4"/>
    <p:sldId id="260" r:id="rId5"/>
    <p:sldId id="1833" r:id="rId6"/>
    <p:sldId id="1834" r:id="rId7"/>
    <p:sldId id="1546" r:id="rId8"/>
    <p:sldId id="1835" r:id="rId9"/>
    <p:sldId id="1836" r:id="rId10"/>
    <p:sldId id="1837" r:id="rId11"/>
    <p:sldId id="1838" r:id="rId12"/>
    <p:sldId id="1541" r:id="rId13"/>
    <p:sldId id="1770" r:id="rId14"/>
    <p:sldId id="1677" r:id="rId15"/>
    <p:sldId id="1839" r:id="rId16"/>
    <p:sldId id="1840" r:id="rId17"/>
    <p:sldId id="1841" r:id="rId18"/>
    <p:sldId id="1771" r:id="rId19"/>
    <p:sldId id="1678" r:id="rId20"/>
    <p:sldId id="1679" r:id="rId21"/>
    <p:sldId id="1842" r:id="rId22"/>
    <p:sldId id="1831" r:id="rId23"/>
    <p:sldId id="1843" r:id="rId24"/>
    <p:sldId id="1680" r:id="rId25"/>
    <p:sldId id="1844" r:id="rId26"/>
    <p:sldId id="1772" r:id="rId27"/>
    <p:sldId id="1845" r:id="rId28"/>
    <p:sldId id="1846" r:id="rId29"/>
    <p:sldId id="1847" r:id="rId30"/>
    <p:sldId id="1848" r:id="rId31"/>
    <p:sldId id="1773" r:id="rId32"/>
    <p:sldId id="1849" r:id="rId33"/>
    <p:sldId id="1850" r:id="rId34"/>
    <p:sldId id="1774" r:id="rId35"/>
    <p:sldId id="1851" r:id="rId36"/>
    <p:sldId id="1852" r:id="rId37"/>
    <p:sldId id="1775" r:id="rId38"/>
    <p:sldId id="1853" r:id="rId39"/>
    <p:sldId id="1854" r:id="rId40"/>
    <p:sldId id="1855" r:id="rId41"/>
    <p:sldId id="1548" r:id="rId42"/>
    <p:sldId id="1856" r:id="rId43"/>
    <p:sldId id="1857" r:id="rId44"/>
    <p:sldId id="1858" r:id="rId45"/>
    <p:sldId id="1942" r:id="rId46"/>
    <p:sldId id="1192" r:id="rId47"/>
    <p:sldId id="1859" r:id="rId48"/>
    <p:sldId id="1860" r:id="rId49"/>
    <p:sldId id="1776" r:id="rId50"/>
    <p:sldId id="1943" r:id="rId51"/>
    <p:sldId id="1944" r:id="rId52"/>
    <p:sldId id="1862" r:id="rId53"/>
    <p:sldId id="1861" r:id="rId54"/>
    <p:sldId id="1863" r:id="rId55"/>
    <p:sldId id="1864" r:id="rId56"/>
    <p:sldId id="1865" r:id="rId57"/>
    <p:sldId id="1866" r:id="rId58"/>
    <p:sldId id="1867" r:id="rId59"/>
    <p:sldId id="1868" r:id="rId60"/>
    <p:sldId id="1869" r:id="rId61"/>
    <p:sldId id="1235" r:id="rId62"/>
    <p:sldId id="1870" r:id="rId63"/>
    <p:sldId id="1871" r:id="rId64"/>
    <p:sldId id="1681" r:id="rId65"/>
    <p:sldId id="1872" r:id="rId66"/>
    <p:sldId id="1873" r:id="rId67"/>
    <p:sldId id="1874" r:id="rId68"/>
    <p:sldId id="1777" r:id="rId69"/>
    <p:sldId id="1875" r:id="rId70"/>
    <p:sldId id="1876" r:id="rId71"/>
    <p:sldId id="1877" r:id="rId72"/>
    <p:sldId id="1878" r:id="rId73"/>
    <p:sldId id="1879" r:id="rId74"/>
    <p:sldId id="1880" r:id="rId75"/>
    <p:sldId id="1778" r:id="rId76"/>
    <p:sldId id="1881" r:id="rId77"/>
    <p:sldId id="1882" r:id="rId78"/>
    <p:sldId id="1883" r:id="rId79"/>
    <p:sldId id="1884" r:id="rId80"/>
    <p:sldId id="1885" r:id="rId81"/>
    <p:sldId id="1886" r:id="rId82"/>
    <p:sldId id="1887" r:id="rId83"/>
    <p:sldId id="1888" r:id="rId84"/>
    <p:sldId id="1889" r:id="rId85"/>
    <p:sldId id="1766" r:id="rId86"/>
    <p:sldId id="1890" r:id="rId87"/>
    <p:sldId id="1891" r:id="rId88"/>
    <p:sldId id="1892" r:id="rId89"/>
    <p:sldId id="1893" r:id="rId90"/>
    <p:sldId id="1894" r:id="rId91"/>
    <p:sldId id="1895" r:id="rId92"/>
    <p:sldId id="1896" r:id="rId93"/>
    <p:sldId id="1897" r:id="rId94"/>
    <p:sldId id="1898" r:id="rId95"/>
    <p:sldId id="1945" r:id="rId96"/>
    <p:sldId id="1899" r:id="rId97"/>
    <p:sldId id="1900" r:id="rId98"/>
    <p:sldId id="1901" r:id="rId99"/>
    <p:sldId id="1902" r:id="rId100"/>
    <p:sldId id="1903" r:id="rId101"/>
    <p:sldId id="1904" r:id="rId102"/>
    <p:sldId id="1905" r:id="rId103"/>
    <p:sldId id="1906" r:id="rId104"/>
    <p:sldId id="1907" r:id="rId105"/>
    <p:sldId id="1781" r:id="rId106"/>
    <p:sldId id="1908" r:id="rId107"/>
    <p:sldId id="1909" r:id="rId108"/>
    <p:sldId id="1910" r:id="rId109"/>
    <p:sldId id="1911" r:id="rId110"/>
    <p:sldId id="1912" r:id="rId111"/>
    <p:sldId id="1913" r:id="rId112"/>
    <p:sldId id="1914" r:id="rId113"/>
    <p:sldId id="1915" r:id="rId114"/>
    <p:sldId id="1916" r:id="rId115"/>
    <p:sldId id="1917" r:id="rId116"/>
    <p:sldId id="1918" r:id="rId117"/>
    <p:sldId id="1919" r:id="rId118"/>
    <p:sldId id="1920" r:id="rId119"/>
    <p:sldId id="1921" r:id="rId120"/>
    <p:sldId id="1922" r:id="rId121"/>
    <p:sldId id="1923" r:id="rId122"/>
    <p:sldId id="1924" r:id="rId123"/>
    <p:sldId id="1925" r:id="rId124"/>
    <p:sldId id="1926" r:id="rId125"/>
    <p:sldId id="1779" r:id="rId126"/>
    <p:sldId id="1927" r:id="rId127"/>
    <p:sldId id="1928" r:id="rId128"/>
    <p:sldId id="1929" r:id="rId129"/>
    <p:sldId id="1930" r:id="rId130"/>
    <p:sldId id="1931" r:id="rId131"/>
    <p:sldId id="1932" r:id="rId132"/>
    <p:sldId id="1933" r:id="rId133"/>
    <p:sldId id="1934" r:id="rId134"/>
    <p:sldId id="1935" r:id="rId135"/>
    <p:sldId id="1936" r:id="rId136"/>
    <p:sldId id="1937" r:id="rId137"/>
    <p:sldId id="1938" r:id="rId138"/>
    <p:sldId id="1939" r:id="rId139"/>
    <p:sldId id="1940" r:id="rId140"/>
    <p:sldId id="1549" r:id="rId141"/>
    <p:sldId id="1941" r:id="rId142"/>
    <p:sldId id="1946" r:id="rId143"/>
    <p:sldId id="296" r:id="rId144"/>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snapToGrid="0">
      <p:cViewPr varScale="1">
        <p:scale>
          <a:sx n="65" d="100"/>
          <a:sy n="65" d="100"/>
        </p:scale>
        <p:origin x="750"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tableStyles" Target="tableStyle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2/4/2023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326217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24</a:t>
            </a:fld>
            <a:endParaRPr lang="en-US"/>
          </a:p>
        </p:txBody>
      </p:sp>
    </p:spTree>
    <p:extLst>
      <p:ext uri="{BB962C8B-B14F-4D97-AF65-F5344CB8AC3E}">
        <p14:creationId xmlns:p14="http://schemas.microsoft.com/office/powerpoint/2010/main" val="293936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28</a:t>
            </a:fld>
            <a:endParaRPr lang="en-US"/>
          </a:p>
        </p:txBody>
      </p:sp>
    </p:spTree>
    <p:extLst>
      <p:ext uri="{BB962C8B-B14F-4D97-AF65-F5344CB8AC3E}">
        <p14:creationId xmlns:p14="http://schemas.microsoft.com/office/powerpoint/2010/main" val="44522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29</a:t>
            </a:fld>
            <a:endParaRPr lang="en-US"/>
          </a:p>
        </p:txBody>
      </p:sp>
    </p:spTree>
    <p:extLst>
      <p:ext uri="{BB962C8B-B14F-4D97-AF65-F5344CB8AC3E}">
        <p14:creationId xmlns:p14="http://schemas.microsoft.com/office/powerpoint/2010/main" val="69393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32</a:t>
            </a:fld>
            <a:endParaRPr lang="en-US"/>
          </a:p>
        </p:txBody>
      </p:sp>
    </p:spTree>
    <p:extLst>
      <p:ext uri="{BB962C8B-B14F-4D97-AF65-F5344CB8AC3E}">
        <p14:creationId xmlns:p14="http://schemas.microsoft.com/office/powerpoint/2010/main" val="282885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35</a:t>
            </a:fld>
            <a:endParaRPr lang="en-US"/>
          </a:p>
        </p:txBody>
      </p:sp>
    </p:spTree>
    <p:extLst>
      <p:ext uri="{BB962C8B-B14F-4D97-AF65-F5344CB8AC3E}">
        <p14:creationId xmlns:p14="http://schemas.microsoft.com/office/powerpoint/2010/main" val="326125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41</a:t>
            </a:fld>
            <a:endParaRPr lang="en-US"/>
          </a:p>
        </p:txBody>
      </p:sp>
    </p:spTree>
    <p:extLst>
      <p:ext uri="{BB962C8B-B14F-4D97-AF65-F5344CB8AC3E}">
        <p14:creationId xmlns:p14="http://schemas.microsoft.com/office/powerpoint/2010/main" val="241107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42</a:t>
            </a:fld>
            <a:endParaRPr lang="en-US"/>
          </a:p>
        </p:txBody>
      </p:sp>
    </p:spTree>
    <p:extLst>
      <p:ext uri="{BB962C8B-B14F-4D97-AF65-F5344CB8AC3E}">
        <p14:creationId xmlns:p14="http://schemas.microsoft.com/office/powerpoint/2010/main" val="124296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43</a:t>
            </a:fld>
            <a:endParaRPr lang="en-US"/>
          </a:p>
        </p:txBody>
      </p:sp>
    </p:spTree>
    <p:extLst>
      <p:ext uri="{BB962C8B-B14F-4D97-AF65-F5344CB8AC3E}">
        <p14:creationId xmlns:p14="http://schemas.microsoft.com/office/powerpoint/2010/main" val="195087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46</a:t>
            </a:fld>
            <a:endParaRPr lang="en-US"/>
          </a:p>
        </p:txBody>
      </p:sp>
    </p:spTree>
    <p:extLst>
      <p:ext uri="{BB962C8B-B14F-4D97-AF65-F5344CB8AC3E}">
        <p14:creationId xmlns:p14="http://schemas.microsoft.com/office/powerpoint/2010/main" val="182554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47</a:t>
            </a:fld>
            <a:endParaRPr lang="en-US"/>
          </a:p>
        </p:txBody>
      </p:sp>
    </p:spTree>
    <p:extLst>
      <p:ext uri="{BB962C8B-B14F-4D97-AF65-F5344CB8AC3E}">
        <p14:creationId xmlns:p14="http://schemas.microsoft.com/office/powerpoint/2010/main" val="378752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123246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49</a:t>
            </a:fld>
            <a:endParaRPr lang="en-US"/>
          </a:p>
        </p:txBody>
      </p:sp>
    </p:spTree>
    <p:extLst>
      <p:ext uri="{BB962C8B-B14F-4D97-AF65-F5344CB8AC3E}">
        <p14:creationId xmlns:p14="http://schemas.microsoft.com/office/powerpoint/2010/main" val="3085231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50</a:t>
            </a:fld>
            <a:endParaRPr lang="en-US"/>
          </a:p>
        </p:txBody>
      </p:sp>
    </p:spTree>
    <p:extLst>
      <p:ext uri="{BB962C8B-B14F-4D97-AF65-F5344CB8AC3E}">
        <p14:creationId xmlns:p14="http://schemas.microsoft.com/office/powerpoint/2010/main" val="206734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52</a:t>
            </a:fld>
            <a:endParaRPr lang="en-US"/>
          </a:p>
        </p:txBody>
      </p:sp>
    </p:spTree>
    <p:extLst>
      <p:ext uri="{BB962C8B-B14F-4D97-AF65-F5344CB8AC3E}">
        <p14:creationId xmlns:p14="http://schemas.microsoft.com/office/powerpoint/2010/main" val="403309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54</a:t>
            </a:fld>
            <a:endParaRPr lang="en-US"/>
          </a:p>
        </p:txBody>
      </p:sp>
    </p:spTree>
    <p:extLst>
      <p:ext uri="{BB962C8B-B14F-4D97-AF65-F5344CB8AC3E}">
        <p14:creationId xmlns:p14="http://schemas.microsoft.com/office/powerpoint/2010/main" val="168162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a:t>
            </a:fld>
            <a:endParaRPr lang="en-US"/>
          </a:p>
        </p:txBody>
      </p:sp>
    </p:spTree>
    <p:extLst>
      <p:ext uri="{BB962C8B-B14F-4D97-AF65-F5344CB8AC3E}">
        <p14:creationId xmlns:p14="http://schemas.microsoft.com/office/powerpoint/2010/main" val="263030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a:t>
            </a:fld>
            <a:endParaRPr lang="en-US"/>
          </a:p>
        </p:txBody>
      </p:sp>
    </p:spTree>
    <p:extLst>
      <p:ext uri="{BB962C8B-B14F-4D97-AF65-F5344CB8AC3E}">
        <p14:creationId xmlns:p14="http://schemas.microsoft.com/office/powerpoint/2010/main" val="123530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a:t>
            </a:fld>
            <a:endParaRPr lang="en-US"/>
          </a:p>
        </p:txBody>
      </p:sp>
    </p:spTree>
    <p:extLst>
      <p:ext uri="{BB962C8B-B14F-4D97-AF65-F5344CB8AC3E}">
        <p14:creationId xmlns:p14="http://schemas.microsoft.com/office/powerpoint/2010/main" val="15359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18</a:t>
            </a:fld>
            <a:endParaRPr lang="en-US"/>
          </a:p>
        </p:txBody>
      </p:sp>
    </p:spTree>
    <p:extLst>
      <p:ext uri="{BB962C8B-B14F-4D97-AF65-F5344CB8AC3E}">
        <p14:creationId xmlns:p14="http://schemas.microsoft.com/office/powerpoint/2010/main" val="404225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19</a:t>
            </a:fld>
            <a:endParaRPr lang="en-US"/>
          </a:p>
        </p:txBody>
      </p:sp>
    </p:spTree>
    <p:extLst>
      <p:ext uri="{BB962C8B-B14F-4D97-AF65-F5344CB8AC3E}">
        <p14:creationId xmlns:p14="http://schemas.microsoft.com/office/powerpoint/2010/main" val="240546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20</a:t>
            </a:fld>
            <a:endParaRPr lang="en-US"/>
          </a:p>
        </p:txBody>
      </p:sp>
    </p:spTree>
    <p:extLst>
      <p:ext uri="{BB962C8B-B14F-4D97-AF65-F5344CB8AC3E}">
        <p14:creationId xmlns:p14="http://schemas.microsoft.com/office/powerpoint/2010/main" val="246788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23</a:t>
            </a:fld>
            <a:endParaRPr lang="en-US"/>
          </a:p>
        </p:txBody>
      </p:sp>
    </p:spTree>
    <p:extLst>
      <p:ext uri="{BB962C8B-B14F-4D97-AF65-F5344CB8AC3E}">
        <p14:creationId xmlns:p14="http://schemas.microsoft.com/office/powerpoint/2010/main" val="417632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4/2/2023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4/2/2023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4/2/2023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4/2/2023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23</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5" y="3347679"/>
            <a:ext cx="5487857" cy="1323439"/>
          </a:xfrm>
          <a:prstGeom prst="rect">
            <a:avLst/>
          </a:prstGeom>
          <a:noFill/>
        </p:spPr>
        <p:txBody>
          <a:bodyPr wrap="square" rtlCol="0">
            <a:spAutoFit/>
          </a:bodyPr>
          <a:lstStyle/>
          <a:p>
            <a:pPr algn="ctr"/>
            <a:r>
              <a:rPr lang="es-ES" sz="4000" b="1" dirty="0"/>
              <a:t>LA SEÑAL SEMPITERNA DE DIOS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30721"/>
            <a:ext cx="11415251" cy="5170646"/>
          </a:xfrm>
          <a:prstGeom prst="rect">
            <a:avLst/>
          </a:prstGeom>
          <a:noFill/>
        </p:spPr>
        <p:txBody>
          <a:bodyPr wrap="square" rtlCol="0">
            <a:spAutoFit/>
          </a:bodyPr>
          <a:lstStyle/>
          <a:p>
            <a:r>
              <a:rPr lang="es-ES" sz="6600" b="1" dirty="0">
                <a:solidFill>
                  <a:schemeClr val="bg1"/>
                </a:solidFill>
              </a:rPr>
              <a:t>“Se debe proclamar la verdad en cuanto al sábado del Señor. Se debe demostrar que el séptimo día es el </a:t>
            </a:r>
            <a:r>
              <a:rPr lang="es-ES" sz="6600" b="1" dirty="0">
                <a:solidFill>
                  <a:srgbClr val="FFFF00"/>
                </a:solidFill>
              </a:rPr>
              <a:t>sello del Dios vivo</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Manuscript Releases, </a:t>
            </a:r>
            <a:r>
              <a:rPr lang="en-US" dirty="0" err="1"/>
              <a:t>tomo</a:t>
            </a:r>
            <a:r>
              <a:rPr lang="en-US" dirty="0"/>
              <a:t> 4, p. 425</a:t>
            </a:r>
          </a:p>
        </p:txBody>
      </p:sp>
    </p:spTree>
    <p:extLst>
      <p:ext uri="{BB962C8B-B14F-4D97-AF65-F5344CB8AC3E}">
        <p14:creationId xmlns:p14="http://schemas.microsoft.com/office/powerpoint/2010/main" val="14788858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56357"/>
            <a:ext cx="11415251" cy="5632311"/>
          </a:xfrm>
          <a:prstGeom prst="rect">
            <a:avLst/>
          </a:prstGeom>
          <a:noFill/>
        </p:spPr>
        <p:txBody>
          <a:bodyPr wrap="square" rtlCol="0">
            <a:spAutoFit/>
          </a:bodyPr>
          <a:lstStyle/>
          <a:p>
            <a:r>
              <a:rPr lang="es-ES" sz="7200" b="1" dirty="0">
                <a:solidFill>
                  <a:schemeClr val="bg1"/>
                </a:solidFill>
              </a:rPr>
              <a:t>“El sello del Dios vivo será colocado únicamente sobre aquellos que tienen un </a:t>
            </a:r>
            <a:r>
              <a:rPr lang="es-ES" sz="7200" b="1" dirty="0">
                <a:solidFill>
                  <a:srgbClr val="FFFF00"/>
                </a:solidFill>
              </a:rPr>
              <a:t>carácter semejante al de Cristo</a:t>
            </a:r>
            <a:r>
              <a:rPr lang="es-ES" sz="7200" b="1" dirty="0" smtClean="0">
                <a:solidFill>
                  <a:schemeClr val="bg1"/>
                </a:solidFill>
              </a:rPr>
              <a:t>.”</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Review and Herald, mayo 21, 1895</a:t>
            </a:r>
          </a:p>
        </p:txBody>
      </p:sp>
    </p:spTree>
    <p:extLst>
      <p:ext uri="{BB962C8B-B14F-4D97-AF65-F5344CB8AC3E}">
        <p14:creationId xmlns:p14="http://schemas.microsoft.com/office/powerpoint/2010/main" val="29216246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Juntando las dos ideas</a:t>
            </a:r>
            <a:endParaRPr lang="es-ES" sz="80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37431410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56357"/>
            <a:ext cx="11415251" cy="5632311"/>
          </a:xfrm>
          <a:prstGeom prst="rect">
            <a:avLst/>
          </a:prstGeom>
          <a:noFill/>
        </p:spPr>
        <p:txBody>
          <a:bodyPr wrap="square" rtlCol="0">
            <a:spAutoFit/>
          </a:bodyPr>
          <a:lstStyle/>
          <a:p>
            <a:r>
              <a:rPr lang="es-ES" sz="7200" b="1" dirty="0">
                <a:solidFill>
                  <a:schemeClr val="bg1"/>
                </a:solidFill>
              </a:rPr>
              <a:t>“La </a:t>
            </a:r>
            <a:r>
              <a:rPr lang="es-ES" sz="7200" b="1" dirty="0">
                <a:solidFill>
                  <a:srgbClr val="FFFF00"/>
                </a:solidFill>
              </a:rPr>
              <a:t>señal</a:t>
            </a:r>
            <a:r>
              <a:rPr lang="es-ES" sz="7200" b="1" dirty="0">
                <a:solidFill>
                  <a:schemeClr val="bg1"/>
                </a:solidFill>
              </a:rPr>
              <a:t> o el </a:t>
            </a:r>
            <a:r>
              <a:rPr lang="es-ES" sz="7200" b="1" dirty="0">
                <a:solidFill>
                  <a:srgbClr val="FFFF00"/>
                </a:solidFill>
              </a:rPr>
              <a:t>sello</a:t>
            </a:r>
            <a:r>
              <a:rPr lang="es-ES" sz="7200" b="1" dirty="0">
                <a:solidFill>
                  <a:schemeClr val="bg1"/>
                </a:solidFill>
              </a:rPr>
              <a:t> de Dios se </a:t>
            </a:r>
            <a:r>
              <a:rPr lang="es-ES" sz="7200" b="1" dirty="0">
                <a:solidFill>
                  <a:srgbClr val="FFFF00"/>
                </a:solidFill>
              </a:rPr>
              <a:t>revela</a:t>
            </a:r>
            <a:r>
              <a:rPr lang="es-ES" sz="7200" b="1" dirty="0">
                <a:solidFill>
                  <a:schemeClr val="bg1"/>
                </a:solidFill>
              </a:rPr>
              <a:t> en la observancia del séptimo día sábado que es el monumento conmemorativo de Dios el Creador</a:t>
            </a:r>
            <a:r>
              <a:rPr lang="es-ES" sz="7200" b="1" dirty="0" smtClean="0">
                <a:solidFill>
                  <a:schemeClr val="bg1"/>
                </a:solidFill>
              </a:rPr>
              <a:t>.”</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Testimonies for the Church, </a:t>
            </a:r>
            <a:r>
              <a:rPr lang="en-US" sz="3200" dirty="0" err="1"/>
              <a:t>volumen</a:t>
            </a:r>
            <a:r>
              <a:rPr lang="en-US" sz="3200" dirty="0"/>
              <a:t> 8, p. 117</a:t>
            </a:r>
          </a:p>
        </p:txBody>
      </p:sp>
    </p:spTree>
    <p:extLst>
      <p:ext uri="{BB962C8B-B14F-4D97-AF65-F5344CB8AC3E}">
        <p14:creationId xmlns:p14="http://schemas.microsoft.com/office/powerpoint/2010/main" val="11751407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Volvamos a los tiempos de Jesús</a:t>
            </a:r>
            <a:endParaRPr lang="es-ES" sz="80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89229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116601"/>
            <a:ext cx="11423338"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La mejor forma de comprender la relación entre la obra interna del Espíritu Santo y la observancia externa del sábado como señal es comparando la forma en que </a:t>
            </a:r>
            <a:r>
              <a:rPr lang="es-ES" sz="6000" b="1" dirty="0">
                <a:solidFill>
                  <a:srgbClr val="C00000"/>
                </a:solidFill>
              </a:rPr>
              <a:t>Cristo observó el sábado</a:t>
            </a:r>
            <a:r>
              <a:rPr lang="es-ES" sz="6000" b="1" dirty="0">
                <a:solidFill>
                  <a:srgbClr val="002060"/>
                </a:solidFill>
              </a:rPr>
              <a:t> en </a:t>
            </a:r>
            <a:r>
              <a:rPr lang="es-ES" sz="6000" b="1" dirty="0">
                <a:solidFill>
                  <a:srgbClr val="C00000"/>
                </a:solidFill>
              </a:rPr>
              <a:t>contraste con los Fariseos</a:t>
            </a:r>
            <a:r>
              <a:rPr lang="es-ES" sz="6000" b="1" dirty="0" smtClean="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37228717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742489"/>
            <a:ext cx="11423338" cy="470898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smtClean="0">
                <a:solidFill>
                  <a:srgbClr val="002060"/>
                </a:solidFill>
              </a:rPr>
              <a:t>Los </a:t>
            </a:r>
            <a:r>
              <a:rPr lang="es-ES" sz="6000" b="1" dirty="0">
                <a:solidFill>
                  <a:srgbClr val="002060"/>
                </a:solidFill>
              </a:rPr>
              <a:t>Fariseos tenían un </a:t>
            </a:r>
            <a:r>
              <a:rPr lang="es-ES" sz="6000" b="1" dirty="0">
                <a:solidFill>
                  <a:srgbClr val="C00000"/>
                </a:solidFill>
              </a:rPr>
              <a:t>problema grave</a:t>
            </a:r>
            <a:r>
              <a:rPr lang="es-ES" sz="6000" b="1" dirty="0">
                <a:solidFill>
                  <a:srgbClr val="002060"/>
                </a:solidFill>
              </a:rPr>
              <a:t> pues tenían una </a:t>
            </a:r>
            <a:r>
              <a:rPr lang="es-ES" sz="6000" b="1" dirty="0">
                <a:solidFill>
                  <a:srgbClr val="C00000"/>
                </a:solidFill>
              </a:rPr>
              <a:t>conducta externa</a:t>
            </a:r>
            <a:r>
              <a:rPr lang="es-ES" sz="6000" b="1" dirty="0">
                <a:solidFill>
                  <a:srgbClr val="002060"/>
                </a:solidFill>
              </a:rPr>
              <a:t> intachable, pero sin la </a:t>
            </a:r>
            <a:r>
              <a:rPr lang="es-ES" sz="6000" b="1" dirty="0">
                <a:solidFill>
                  <a:srgbClr val="C00000"/>
                </a:solidFill>
              </a:rPr>
              <a:t>obra interna del Espíritu Santo</a:t>
            </a:r>
            <a:r>
              <a:rPr lang="es-ES" sz="6000" b="1" dirty="0">
                <a:solidFill>
                  <a:srgbClr val="002060"/>
                </a:solidFill>
              </a:rPr>
              <a:t>. Es decir, eran legalistas.</a:t>
            </a:r>
            <a:endParaRPr lang="es-ES" sz="6000" b="1" i="1" dirty="0">
              <a:solidFill>
                <a:srgbClr val="AC0C45"/>
              </a:solidFill>
            </a:endParaRPr>
          </a:p>
        </p:txBody>
      </p:sp>
    </p:spTree>
    <p:extLst>
      <p:ext uri="{BB962C8B-B14F-4D97-AF65-F5344CB8AC3E}">
        <p14:creationId xmlns:p14="http://schemas.microsoft.com/office/powerpoint/2010/main" val="30050456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56357"/>
            <a:ext cx="11415251"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Ay de vosotros, escribas y fariseos, hipócritas! porque limpiáis lo de </a:t>
            </a:r>
            <a:r>
              <a:rPr lang="es-ES" sz="4800" b="1" dirty="0">
                <a:solidFill>
                  <a:srgbClr val="FFFF00"/>
                </a:solidFill>
              </a:rPr>
              <a:t>fuera</a:t>
            </a:r>
            <a:r>
              <a:rPr lang="es-ES" sz="4800" b="1" dirty="0">
                <a:solidFill>
                  <a:schemeClr val="bg1"/>
                </a:solidFill>
              </a:rPr>
              <a:t> del vaso y del plato, pero por dentro estáis llenos de robo y de injusticia</a:t>
            </a:r>
            <a:r>
              <a:rPr lang="es-ES" sz="4800" b="1" dirty="0" smtClean="0">
                <a:solidFill>
                  <a:schemeClr val="bg1"/>
                </a:solidFill>
              </a:rPr>
              <a:t>.!</a:t>
            </a:r>
            <a:r>
              <a:rPr lang="es-ES" sz="4800" b="1" dirty="0">
                <a:solidFill>
                  <a:srgbClr val="C00000"/>
                </a:solidFill>
              </a:rPr>
              <a:t> 26</a:t>
            </a:r>
            <a:r>
              <a:rPr lang="es-ES" sz="4800" b="1" dirty="0" smtClean="0">
                <a:solidFill>
                  <a:schemeClr val="bg1"/>
                </a:solidFill>
              </a:rPr>
              <a:t> </a:t>
            </a:r>
            <a:r>
              <a:rPr lang="es-ES" sz="4800" b="1" dirty="0">
                <a:solidFill>
                  <a:schemeClr val="bg1"/>
                </a:solidFill>
              </a:rPr>
              <a:t>¡Fariseo ciego! Limpia primero lo de </a:t>
            </a:r>
            <a:r>
              <a:rPr lang="es-ES" sz="4800" b="1" dirty="0">
                <a:solidFill>
                  <a:srgbClr val="FFFF00"/>
                </a:solidFill>
              </a:rPr>
              <a:t>dentro</a:t>
            </a:r>
            <a:r>
              <a:rPr lang="es-ES" sz="4800" b="1" dirty="0">
                <a:solidFill>
                  <a:schemeClr val="bg1"/>
                </a:solidFill>
              </a:rPr>
              <a:t> del vaso y del plato, para que también lo de </a:t>
            </a:r>
            <a:r>
              <a:rPr lang="es-ES" sz="4800" b="1" dirty="0">
                <a:solidFill>
                  <a:srgbClr val="FFFF00"/>
                </a:solidFill>
              </a:rPr>
              <a:t>fuera</a:t>
            </a:r>
            <a:r>
              <a:rPr lang="es-ES" sz="4800" b="1" dirty="0">
                <a:solidFill>
                  <a:schemeClr val="bg1"/>
                </a:solidFill>
              </a:rPr>
              <a:t> sea limpio.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Mateo 23:25-28:</a:t>
            </a:r>
          </a:p>
        </p:txBody>
      </p:sp>
    </p:spTree>
    <p:extLst>
      <p:ext uri="{BB962C8B-B14F-4D97-AF65-F5344CB8AC3E}">
        <p14:creationId xmlns:p14="http://schemas.microsoft.com/office/powerpoint/2010/main" val="40353628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39" y="384409"/>
            <a:ext cx="11415251" cy="6186309"/>
          </a:xfrm>
          <a:prstGeom prst="rect">
            <a:avLst/>
          </a:prstGeom>
          <a:noFill/>
        </p:spPr>
        <p:txBody>
          <a:bodyPr wrap="square" rtlCol="0">
            <a:spAutoFit/>
          </a:bodyPr>
          <a:lstStyle/>
          <a:p>
            <a:r>
              <a:rPr lang="es-ES" sz="4400" b="1" dirty="0" smtClean="0">
                <a:solidFill>
                  <a:srgbClr val="C00000"/>
                </a:solidFill>
              </a:rPr>
              <a:t>27</a:t>
            </a:r>
            <a:r>
              <a:rPr lang="es-ES" sz="4400" b="1" dirty="0">
                <a:solidFill>
                  <a:schemeClr val="bg1"/>
                </a:solidFill>
              </a:rPr>
              <a:t> </a:t>
            </a:r>
            <a:r>
              <a:rPr lang="es-ES" sz="4400" b="1" dirty="0" smtClean="0">
                <a:solidFill>
                  <a:schemeClr val="bg1"/>
                </a:solidFill>
              </a:rPr>
              <a:t>¡Ay </a:t>
            </a:r>
            <a:r>
              <a:rPr lang="es-ES" sz="4400" b="1" dirty="0">
                <a:solidFill>
                  <a:schemeClr val="bg1"/>
                </a:solidFill>
              </a:rPr>
              <a:t>de vosotros, escribas y fariseos, hipócritas! porque sois semejantes a sepulcros blanqueados, que por </a:t>
            </a:r>
            <a:r>
              <a:rPr lang="es-ES" sz="4400" b="1" dirty="0">
                <a:solidFill>
                  <a:srgbClr val="FFFF00"/>
                </a:solidFill>
              </a:rPr>
              <a:t>fuera</a:t>
            </a:r>
            <a:r>
              <a:rPr lang="es-ES" sz="4400" b="1" dirty="0">
                <a:solidFill>
                  <a:schemeClr val="bg1"/>
                </a:solidFill>
              </a:rPr>
              <a:t>, a la verdad, se muestran hermosos, más por </a:t>
            </a:r>
            <a:r>
              <a:rPr lang="es-ES" sz="4400" b="1" dirty="0">
                <a:solidFill>
                  <a:srgbClr val="FFFF00"/>
                </a:solidFill>
              </a:rPr>
              <a:t>dentro</a:t>
            </a:r>
            <a:r>
              <a:rPr lang="es-ES" sz="4400" b="1" dirty="0">
                <a:solidFill>
                  <a:schemeClr val="bg1"/>
                </a:solidFill>
              </a:rPr>
              <a:t> están llenos de huesos de muertos y de toda inmundicia. </a:t>
            </a:r>
            <a:r>
              <a:rPr lang="es-ES" sz="4400" b="1" dirty="0">
                <a:solidFill>
                  <a:srgbClr val="C00000"/>
                </a:solidFill>
              </a:rPr>
              <a:t>28</a:t>
            </a:r>
            <a:r>
              <a:rPr lang="es-ES" sz="4400" b="1" dirty="0">
                <a:solidFill>
                  <a:schemeClr val="bg1"/>
                </a:solidFill>
              </a:rPr>
              <a:t> Así también vosotros por </a:t>
            </a:r>
            <a:r>
              <a:rPr lang="es-ES" sz="4400" b="1" dirty="0">
                <a:solidFill>
                  <a:srgbClr val="FFFF00"/>
                </a:solidFill>
              </a:rPr>
              <a:t>fuera</a:t>
            </a:r>
            <a:r>
              <a:rPr lang="es-ES" sz="4400" b="1" dirty="0">
                <a:solidFill>
                  <a:schemeClr val="bg1"/>
                </a:solidFill>
              </a:rPr>
              <a:t>, a la verdad, os mostráis justos a los hombres, pero por </a:t>
            </a:r>
            <a:r>
              <a:rPr lang="es-ES" sz="4400" b="1" dirty="0">
                <a:solidFill>
                  <a:srgbClr val="FFFF00"/>
                </a:solidFill>
              </a:rPr>
              <a:t>dentro</a:t>
            </a:r>
            <a:r>
              <a:rPr lang="es-ES" sz="4400" b="1" dirty="0">
                <a:solidFill>
                  <a:schemeClr val="bg1"/>
                </a:solidFill>
              </a:rPr>
              <a:t> estáis llenos de hipocresía e iniquidad.”</a:t>
            </a:r>
          </a:p>
        </p:txBody>
      </p:sp>
    </p:spTree>
    <p:extLst>
      <p:ext uri="{BB962C8B-B14F-4D97-AF65-F5344CB8AC3E}">
        <p14:creationId xmlns:p14="http://schemas.microsoft.com/office/powerpoint/2010/main" val="1216527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302359"/>
            <a:ext cx="1142333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Todos los milagros de sanidad de Jesús en sábado fueron casos </a:t>
            </a:r>
            <a:r>
              <a:rPr lang="es-ES" sz="5400" b="1" dirty="0">
                <a:solidFill>
                  <a:srgbClr val="FF0000"/>
                </a:solidFill>
              </a:rPr>
              <a:t>crónicos</a:t>
            </a:r>
            <a:r>
              <a:rPr lang="es-ES" sz="5400" b="1" dirty="0">
                <a:solidFill>
                  <a:srgbClr val="002060"/>
                </a:solidFill>
              </a:rPr>
              <a:t>. Él escogió el sábado como día especial para revelar el </a:t>
            </a:r>
            <a:r>
              <a:rPr lang="es-ES" sz="5400" b="1" dirty="0">
                <a:solidFill>
                  <a:srgbClr val="FF0000"/>
                </a:solidFill>
              </a:rPr>
              <a:t>amor de Dios </a:t>
            </a:r>
            <a:r>
              <a:rPr lang="es-ES" sz="5400" b="1" dirty="0">
                <a:solidFill>
                  <a:srgbClr val="002060"/>
                </a:solidFill>
              </a:rPr>
              <a:t>para con la humanidad doliente. Esto lo hizo porque tenía el </a:t>
            </a:r>
            <a:r>
              <a:rPr lang="es-ES" sz="5400" b="1" dirty="0">
                <a:solidFill>
                  <a:srgbClr val="FF0000"/>
                </a:solidFill>
              </a:rPr>
              <a:t>Espíritu Santo en el corazón</a:t>
            </a:r>
            <a:r>
              <a:rPr lang="es-ES" sz="5400" b="1" dirty="0">
                <a:solidFill>
                  <a:srgbClr val="002060"/>
                </a:solidFill>
              </a:rPr>
              <a:t>.</a:t>
            </a:r>
            <a:endParaRPr lang="es-ES" sz="5400" b="1" i="1" dirty="0">
              <a:solidFill>
                <a:srgbClr val="AC0C45"/>
              </a:solidFill>
            </a:endParaRPr>
          </a:p>
        </p:txBody>
      </p:sp>
    </p:spTree>
    <p:extLst>
      <p:ext uri="{BB962C8B-B14F-4D97-AF65-F5344CB8AC3E}">
        <p14:creationId xmlns:p14="http://schemas.microsoft.com/office/powerpoint/2010/main" val="11319494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56357"/>
            <a:ext cx="11415251"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Otra vez entró Jesús en la sinagoga; y había allí un hombre que tenía seca una mano. </a:t>
            </a:r>
            <a:r>
              <a:rPr lang="es-ES" sz="5400" b="1" dirty="0">
                <a:solidFill>
                  <a:srgbClr val="FF0000"/>
                </a:solidFill>
              </a:rPr>
              <a:t>2</a:t>
            </a:r>
            <a:r>
              <a:rPr lang="es-ES" sz="5400" b="1" dirty="0">
                <a:solidFill>
                  <a:schemeClr val="bg1"/>
                </a:solidFill>
              </a:rPr>
              <a:t> Y le </a:t>
            </a:r>
            <a:r>
              <a:rPr lang="es-ES" sz="5400" b="1" dirty="0">
                <a:solidFill>
                  <a:srgbClr val="FFFF00"/>
                </a:solidFill>
              </a:rPr>
              <a:t>acechaban</a:t>
            </a:r>
            <a:r>
              <a:rPr lang="es-ES" sz="5400" b="1" dirty="0">
                <a:solidFill>
                  <a:schemeClr val="bg1"/>
                </a:solidFill>
              </a:rPr>
              <a:t> para ver si en el día de reposo le sanaría, a fin de poder </a:t>
            </a:r>
            <a:r>
              <a:rPr lang="es-ES" sz="5400" b="1" dirty="0">
                <a:solidFill>
                  <a:srgbClr val="FFFF00"/>
                </a:solidFill>
              </a:rPr>
              <a:t>acusarle</a:t>
            </a:r>
            <a:r>
              <a:rPr lang="es-ES" sz="5400" b="1" dirty="0">
                <a:solidFill>
                  <a:schemeClr val="bg1"/>
                </a:solidFill>
              </a:rPr>
              <a:t>. </a:t>
            </a:r>
            <a:r>
              <a:rPr lang="es-ES" sz="5400" b="1" dirty="0">
                <a:solidFill>
                  <a:srgbClr val="FF0000"/>
                </a:solidFill>
              </a:rPr>
              <a:t>3</a:t>
            </a:r>
            <a:r>
              <a:rPr lang="es-ES" sz="5400" b="1" dirty="0">
                <a:solidFill>
                  <a:schemeClr val="bg1"/>
                </a:solidFill>
              </a:rPr>
              <a:t> Entonces dijo al hombre que tenía la mano seca: Levántate y </a:t>
            </a:r>
            <a:r>
              <a:rPr lang="es-ES" sz="5400" b="1" dirty="0">
                <a:solidFill>
                  <a:srgbClr val="FFFF00"/>
                </a:solidFill>
              </a:rPr>
              <a:t>ponte en medio</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Marcos </a:t>
            </a:r>
            <a:r>
              <a:rPr lang="en-US" sz="3200" dirty="0" smtClean="0"/>
              <a:t>3:1-6:</a:t>
            </a:r>
            <a:endParaRPr lang="en-US" sz="3200" dirty="0"/>
          </a:p>
        </p:txBody>
      </p:sp>
    </p:spTree>
    <p:extLst>
      <p:ext uri="{BB962C8B-B14F-4D97-AF65-F5344CB8AC3E}">
        <p14:creationId xmlns:p14="http://schemas.microsoft.com/office/powerpoint/2010/main" val="2890042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301267"/>
            <a:ext cx="1115148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Al afirmar que el Sábado es el </a:t>
            </a:r>
            <a:r>
              <a:rPr lang="es-ES" sz="6600" b="1" dirty="0">
                <a:solidFill>
                  <a:srgbClr val="C00000"/>
                </a:solidFill>
              </a:rPr>
              <a:t>sello de Dios</a:t>
            </a:r>
            <a:r>
              <a:rPr lang="es-ES" sz="6600" b="1" dirty="0">
                <a:solidFill>
                  <a:srgbClr val="002060"/>
                </a:solidFill>
              </a:rPr>
              <a:t>, Elena White </a:t>
            </a:r>
            <a:r>
              <a:rPr lang="es-ES" sz="6600" b="1" dirty="0">
                <a:solidFill>
                  <a:srgbClr val="C00000"/>
                </a:solidFill>
              </a:rPr>
              <a:t>parece contradecir </a:t>
            </a:r>
            <a:r>
              <a:rPr lang="es-ES" sz="6600" b="1" dirty="0">
                <a:solidFill>
                  <a:srgbClr val="002060"/>
                </a:solidFill>
              </a:rPr>
              <a:t>el testimonio Bíblico pues la </a:t>
            </a:r>
            <a:r>
              <a:rPr lang="es-ES" sz="6600" b="1" dirty="0">
                <a:solidFill>
                  <a:srgbClr val="C00000"/>
                </a:solidFill>
              </a:rPr>
              <a:t>Biblia</a:t>
            </a:r>
            <a:r>
              <a:rPr lang="es-ES" sz="6600" b="1" dirty="0">
                <a:solidFill>
                  <a:srgbClr val="002060"/>
                </a:solidFill>
              </a:rPr>
              <a:t> afirma que el sello de Dios es el </a:t>
            </a:r>
            <a:r>
              <a:rPr lang="es-ES" sz="6600" b="1" dirty="0">
                <a:solidFill>
                  <a:srgbClr val="C00000"/>
                </a:solidFill>
              </a:rPr>
              <a:t>Espíritu Santo</a:t>
            </a:r>
            <a:r>
              <a:rPr lang="es-ES" sz="6600" b="1" dirty="0">
                <a:solidFill>
                  <a:srgbClr val="002060"/>
                </a:solidFill>
              </a:rPr>
              <a:t>.</a:t>
            </a:r>
          </a:p>
        </p:txBody>
      </p:sp>
    </p:spTree>
    <p:extLst>
      <p:ext uri="{BB962C8B-B14F-4D97-AF65-F5344CB8AC3E}">
        <p14:creationId xmlns:p14="http://schemas.microsoft.com/office/powerpoint/2010/main" val="16211777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471654"/>
            <a:ext cx="11415251" cy="6186309"/>
          </a:xfrm>
          <a:prstGeom prst="rect">
            <a:avLst/>
          </a:prstGeom>
          <a:noFill/>
        </p:spPr>
        <p:txBody>
          <a:bodyPr wrap="square" rtlCol="0">
            <a:spAutoFit/>
          </a:bodyPr>
          <a:lstStyle/>
          <a:p>
            <a:r>
              <a:rPr lang="es-ES" sz="4400" b="1" dirty="0" smtClean="0">
                <a:solidFill>
                  <a:srgbClr val="FF0000"/>
                </a:solidFill>
              </a:rPr>
              <a:t>4</a:t>
            </a:r>
            <a:r>
              <a:rPr lang="es-ES" sz="4400" b="1" dirty="0" smtClean="0">
                <a:solidFill>
                  <a:schemeClr val="bg1"/>
                </a:solidFill>
              </a:rPr>
              <a:t> </a:t>
            </a:r>
            <a:r>
              <a:rPr lang="es-ES" sz="4400" b="1" dirty="0">
                <a:solidFill>
                  <a:schemeClr val="bg1"/>
                </a:solidFill>
              </a:rPr>
              <a:t>Y les dijo: ¿Es </a:t>
            </a:r>
            <a:r>
              <a:rPr lang="es-ES" sz="4400" b="1" dirty="0">
                <a:solidFill>
                  <a:srgbClr val="FFFF00"/>
                </a:solidFill>
              </a:rPr>
              <a:t>lícito</a:t>
            </a:r>
            <a:r>
              <a:rPr lang="es-ES" sz="4400" b="1" dirty="0">
                <a:solidFill>
                  <a:schemeClr val="bg1"/>
                </a:solidFill>
              </a:rPr>
              <a:t> en los días de reposo hacer bien, o hacer mal; </a:t>
            </a:r>
            <a:r>
              <a:rPr lang="es-ES" sz="4400" b="1" dirty="0">
                <a:solidFill>
                  <a:srgbClr val="FFFF00"/>
                </a:solidFill>
              </a:rPr>
              <a:t>salvar la vida, o quitarla</a:t>
            </a:r>
            <a:r>
              <a:rPr lang="es-ES" sz="4400" b="1" dirty="0">
                <a:solidFill>
                  <a:schemeClr val="bg1"/>
                </a:solidFill>
              </a:rPr>
              <a:t>? Pero ellos callaban. </a:t>
            </a:r>
            <a:r>
              <a:rPr lang="es-ES" sz="4400" b="1" dirty="0">
                <a:solidFill>
                  <a:srgbClr val="FF0000"/>
                </a:solidFill>
              </a:rPr>
              <a:t>5</a:t>
            </a:r>
            <a:r>
              <a:rPr lang="es-ES" sz="4400" b="1" dirty="0">
                <a:solidFill>
                  <a:schemeClr val="bg1"/>
                </a:solidFill>
              </a:rPr>
              <a:t> Entonces, mirándolos alrededor con enojo, entristecido por la </a:t>
            </a:r>
            <a:r>
              <a:rPr lang="es-ES" sz="4400" b="1" dirty="0">
                <a:solidFill>
                  <a:srgbClr val="FFFF00"/>
                </a:solidFill>
              </a:rPr>
              <a:t>dureza de sus corazones</a:t>
            </a:r>
            <a:r>
              <a:rPr lang="es-ES" sz="4400" b="1" dirty="0">
                <a:solidFill>
                  <a:schemeClr val="bg1"/>
                </a:solidFill>
              </a:rPr>
              <a:t>, dijo al hombre: Extiende tu mano. Y él la extendió, y la mano le fue restaurada sana. </a:t>
            </a:r>
            <a:r>
              <a:rPr lang="es-ES" sz="4400" b="1" dirty="0">
                <a:solidFill>
                  <a:srgbClr val="FF0000"/>
                </a:solidFill>
              </a:rPr>
              <a:t>6</a:t>
            </a:r>
            <a:r>
              <a:rPr lang="es-ES" sz="4400" b="1" dirty="0">
                <a:solidFill>
                  <a:schemeClr val="bg1"/>
                </a:solidFill>
              </a:rPr>
              <a:t> Y salidos los fariseos, tomaron consejo con los herodianos contra él para </a:t>
            </a:r>
            <a:r>
              <a:rPr lang="es-ES" sz="4400" b="1" dirty="0">
                <a:solidFill>
                  <a:srgbClr val="FFFF00"/>
                </a:solidFill>
              </a:rPr>
              <a:t>destruirle</a:t>
            </a:r>
            <a:r>
              <a:rPr lang="es-ES" sz="4400" b="1" dirty="0">
                <a:solidFill>
                  <a:schemeClr val="bg1"/>
                </a:solidFill>
              </a:rPr>
              <a:t>. “</a:t>
            </a:r>
          </a:p>
        </p:txBody>
      </p:sp>
    </p:spTree>
    <p:extLst>
      <p:ext uri="{BB962C8B-B14F-4D97-AF65-F5344CB8AC3E}">
        <p14:creationId xmlns:p14="http://schemas.microsoft.com/office/powerpoint/2010/main" val="18728235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56357"/>
            <a:ext cx="11415251" cy="2554545"/>
          </a:xfrm>
          <a:prstGeom prst="rect">
            <a:avLst/>
          </a:prstGeom>
          <a:noFill/>
        </p:spPr>
        <p:txBody>
          <a:bodyPr wrap="square" rtlCol="0">
            <a:spAutoFit/>
          </a:bodyPr>
          <a:lstStyle/>
          <a:p>
            <a:r>
              <a:rPr lang="es-ES" sz="8000" b="1" dirty="0">
                <a:solidFill>
                  <a:schemeClr val="bg1"/>
                </a:solidFill>
              </a:rPr>
              <a:t>“Su simple observancia exterior era una burla</a:t>
            </a:r>
            <a:r>
              <a:rPr lang="es-ES" sz="8000" b="1" dirty="0" smtClean="0">
                <a:solidFill>
                  <a:schemeClr val="bg1"/>
                </a:solidFill>
              </a:rPr>
              <a:t>.”</a:t>
            </a:r>
            <a:endParaRPr lang="es-ES" sz="8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Deseado de Todas las Gentes p. 252</a:t>
            </a:r>
            <a:endParaRPr lang="en-US" sz="3200" dirty="0"/>
          </a:p>
        </p:txBody>
      </p:sp>
    </p:spTree>
    <p:extLst>
      <p:ext uri="{BB962C8B-B14F-4D97-AF65-F5344CB8AC3E}">
        <p14:creationId xmlns:p14="http://schemas.microsoft.com/office/powerpoint/2010/main" val="43582728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302359"/>
            <a:ext cx="1142333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Los fariseos guardaban el Sábado </a:t>
            </a:r>
            <a:r>
              <a:rPr lang="es-ES" sz="6000" b="1" dirty="0">
                <a:solidFill>
                  <a:srgbClr val="C00000"/>
                </a:solidFill>
              </a:rPr>
              <a:t>externamente</a:t>
            </a:r>
            <a:r>
              <a:rPr lang="es-ES" sz="6000" b="1" dirty="0">
                <a:solidFill>
                  <a:srgbClr val="002060"/>
                </a:solidFill>
              </a:rPr>
              <a:t>, pero sin la </a:t>
            </a:r>
            <a:r>
              <a:rPr lang="es-ES" sz="6000" b="1" dirty="0">
                <a:solidFill>
                  <a:srgbClr val="C00000"/>
                </a:solidFill>
              </a:rPr>
              <a:t>obra interna </a:t>
            </a:r>
            <a:r>
              <a:rPr lang="es-ES" sz="6000" b="1" dirty="0">
                <a:solidFill>
                  <a:srgbClr val="002060"/>
                </a:solidFill>
              </a:rPr>
              <a:t>del Espíritu Santo. La persona que tiene el </a:t>
            </a:r>
            <a:r>
              <a:rPr lang="es-ES" sz="6000" b="1" dirty="0">
                <a:solidFill>
                  <a:srgbClr val="C00000"/>
                </a:solidFill>
              </a:rPr>
              <a:t>Espíritu Santo en el corazón </a:t>
            </a:r>
            <a:r>
              <a:rPr lang="es-ES" sz="6000" b="1" dirty="0">
                <a:solidFill>
                  <a:srgbClr val="002060"/>
                </a:solidFill>
              </a:rPr>
              <a:t>guardará el sábado </a:t>
            </a:r>
            <a:r>
              <a:rPr lang="es-ES" sz="6000" b="1" dirty="0">
                <a:solidFill>
                  <a:srgbClr val="C00000"/>
                </a:solidFill>
              </a:rPr>
              <a:t>como lo guardó Jesús</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34391566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681282"/>
            <a:ext cx="11415251" cy="6186309"/>
          </a:xfrm>
          <a:prstGeom prst="rect">
            <a:avLst/>
          </a:prstGeom>
          <a:noFill/>
        </p:spPr>
        <p:txBody>
          <a:bodyPr wrap="square" rtlCol="0">
            <a:spAutoFit/>
          </a:bodyPr>
          <a:lstStyle/>
          <a:p>
            <a:r>
              <a:rPr lang="es-ES" sz="4400" b="1" dirty="0">
                <a:solidFill>
                  <a:schemeClr val="bg1"/>
                </a:solidFill>
              </a:rPr>
              <a:t>“Al apartarse los judíos de Dios, y dejar de </a:t>
            </a:r>
            <a:r>
              <a:rPr lang="es-ES" sz="4400" b="1" dirty="0">
                <a:solidFill>
                  <a:srgbClr val="FFFF00"/>
                </a:solidFill>
              </a:rPr>
              <a:t>apropiarse la justicia de Cristo por la fe</a:t>
            </a:r>
            <a:r>
              <a:rPr lang="es-ES" sz="4400" b="1" dirty="0">
                <a:solidFill>
                  <a:schemeClr val="bg1"/>
                </a:solidFill>
              </a:rPr>
              <a:t>, el </a:t>
            </a:r>
            <a:r>
              <a:rPr lang="es-ES" sz="4400" b="1" dirty="0">
                <a:solidFill>
                  <a:srgbClr val="FFFF00"/>
                </a:solidFill>
              </a:rPr>
              <a:t>sábado perdió su significado </a:t>
            </a:r>
            <a:r>
              <a:rPr lang="es-ES" sz="4400" b="1" dirty="0">
                <a:solidFill>
                  <a:schemeClr val="bg1"/>
                </a:solidFill>
              </a:rPr>
              <a:t>para ellos. Satanás estaba tratando de exaltarse a sí mismo, y de apartar a los hombres de Cristo, y obró para pervertir el sábado, porque es la </a:t>
            </a:r>
            <a:r>
              <a:rPr lang="es-ES" sz="4400" b="1" dirty="0">
                <a:solidFill>
                  <a:srgbClr val="FFFF00"/>
                </a:solidFill>
              </a:rPr>
              <a:t>señal</a:t>
            </a:r>
            <a:r>
              <a:rPr lang="es-ES" sz="4400" b="1" dirty="0">
                <a:solidFill>
                  <a:schemeClr val="bg1"/>
                </a:solidFill>
              </a:rPr>
              <a:t> del poder de Cristo. Los dirigentes judíos cumplían con la voluntad de Satanás rodeando de requisitos pesados el día de reposo de Dios.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Deseado de Todas las Gentes, pp. 250, 251</a:t>
            </a:r>
          </a:p>
        </p:txBody>
      </p:sp>
    </p:spTree>
    <p:extLst>
      <p:ext uri="{BB962C8B-B14F-4D97-AF65-F5344CB8AC3E}">
        <p14:creationId xmlns:p14="http://schemas.microsoft.com/office/powerpoint/2010/main" val="19131634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292" y="163183"/>
            <a:ext cx="11415251" cy="6001643"/>
          </a:xfrm>
          <a:prstGeom prst="rect">
            <a:avLst/>
          </a:prstGeom>
          <a:noFill/>
        </p:spPr>
        <p:txBody>
          <a:bodyPr wrap="square" rtlCol="0">
            <a:spAutoFit/>
          </a:bodyPr>
          <a:lstStyle/>
          <a:p>
            <a:r>
              <a:rPr lang="es-ES" sz="4800" b="1" dirty="0" smtClean="0">
                <a:solidFill>
                  <a:schemeClr val="bg1"/>
                </a:solidFill>
              </a:rPr>
              <a:t>En </a:t>
            </a:r>
            <a:r>
              <a:rPr lang="es-ES" sz="4800" b="1" dirty="0">
                <a:solidFill>
                  <a:schemeClr val="bg1"/>
                </a:solidFill>
              </a:rPr>
              <a:t>los días de Cristo, el sábado había quedado tan pervertido, que su </a:t>
            </a:r>
            <a:r>
              <a:rPr lang="es-ES" sz="4800" b="1" dirty="0">
                <a:solidFill>
                  <a:srgbClr val="FFFF00"/>
                </a:solidFill>
              </a:rPr>
              <a:t>observancia reflejaba el carácter de hombres egoístas y arbitrarios</a:t>
            </a:r>
            <a:r>
              <a:rPr lang="es-ES" sz="4800" b="1" dirty="0">
                <a:solidFill>
                  <a:schemeClr val="bg1"/>
                </a:solidFill>
              </a:rPr>
              <a:t>, más bien que el carácter del amante Padre celestial. Los rabinos representaban virtualmente a Dios como autor de leyes cuyo cumplimiento era imposible para los hombres. </a:t>
            </a:r>
          </a:p>
        </p:txBody>
      </p:sp>
    </p:spTree>
    <p:extLst>
      <p:ext uri="{BB962C8B-B14F-4D97-AF65-F5344CB8AC3E}">
        <p14:creationId xmlns:p14="http://schemas.microsoft.com/office/powerpoint/2010/main" val="8319985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292" y="163183"/>
            <a:ext cx="11415251" cy="6186309"/>
          </a:xfrm>
          <a:prstGeom prst="rect">
            <a:avLst/>
          </a:prstGeom>
          <a:noFill/>
        </p:spPr>
        <p:txBody>
          <a:bodyPr wrap="square" rtlCol="0">
            <a:spAutoFit/>
          </a:bodyPr>
          <a:lstStyle/>
          <a:p>
            <a:r>
              <a:rPr lang="es-ES" sz="4400" b="1" dirty="0" smtClean="0">
                <a:solidFill>
                  <a:schemeClr val="bg1"/>
                </a:solidFill>
              </a:rPr>
              <a:t>Inducían </a:t>
            </a:r>
            <a:r>
              <a:rPr lang="es-ES" sz="4400" b="1" dirty="0">
                <a:solidFill>
                  <a:schemeClr val="bg1"/>
                </a:solidFill>
              </a:rPr>
              <a:t>a la gente a considerar a Dios como un tirano, y a pensar que la observancia del sábado, que él les exigía, hacía a los hombres duros y crueles. Era obra de Cristo disipar estos conceptos falsos. Aunque los rabinos le perseguían con una hostilidad implacable, ni siquiera aparentaba conformarse a sus requerimientos, sino que seguía adelante, </a:t>
            </a:r>
            <a:r>
              <a:rPr lang="es-ES" sz="4400" b="1" dirty="0">
                <a:solidFill>
                  <a:srgbClr val="FFFF00"/>
                </a:solidFill>
              </a:rPr>
              <a:t>observando el sábado según la ley </a:t>
            </a:r>
            <a:r>
              <a:rPr lang="es-ES" sz="4400" b="1" dirty="0">
                <a:solidFill>
                  <a:schemeClr val="bg1"/>
                </a:solidFill>
              </a:rPr>
              <a:t>de Dios</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34675479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681282"/>
            <a:ext cx="11415251" cy="6001643"/>
          </a:xfrm>
          <a:prstGeom prst="rect">
            <a:avLst/>
          </a:prstGeom>
          <a:noFill/>
        </p:spPr>
        <p:txBody>
          <a:bodyPr wrap="square" rtlCol="0">
            <a:spAutoFit/>
          </a:bodyPr>
          <a:lstStyle/>
          <a:p>
            <a:r>
              <a:rPr lang="es-ES" sz="4800" b="1" dirty="0">
                <a:solidFill>
                  <a:schemeClr val="bg1"/>
                </a:solidFill>
              </a:rPr>
              <a:t>“Ninguna otra institución confiada a los judíos tendía tan plenamente como el sábado a </a:t>
            </a:r>
            <a:r>
              <a:rPr lang="es-ES" sz="4800" b="1" dirty="0">
                <a:solidFill>
                  <a:srgbClr val="FFFF00"/>
                </a:solidFill>
              </a:rPr>
              <a:t>distinguirlos</a:t>
            </a:r>
            <a:r>
              <a:rPr lang="es-ES" sz="4800" b="1" dirty="0">
                <a:solidFill>
                  <a:schemeClr val="bg1"/>
                </a:solidFill>
              </a:rPr>
              <a:t> de las naciones que los rodeaban. Dios se propuso que su observancia los </a:t>
            </a:r>
            <a:r>
              <a:rPr lang="es-ES" sz="4800" b="1" dirty="0">
                <a:solidFill>
                  <a:srgbClr val="FFFF00"/>
                </a:solidFill>
              </a:rPr>
              <a:t>designase</a:t>
            </a:r>
            <a:r>
              <a:rPr lang="es-ES" sz="4800" b="1" dirty="0">
                <a:solidFill>
                  <a:schemeClr val="bg1"/>
                </a:solidFill>
              </a:rPr>
              <a:t> como adoradores suyos. Había de ser una </a:t>
            </a:r>
            <a:r>
              <a:rPr lang="es-ES" sz="4800" b="1" dirty="0">
                <a:solidFill>
                  <a:srgbClr val="FFFF00"/>
                </a:solidFill>
              </a:rPr>
              <a:t>señal</a:t>
            </a:r>
            <a:r>
              <a:rPr lang="es-ES" sz="4800" b="1" dirty="0">
                <a:solidFill>
                  <a:schemeClr val="bg1"/>
                </a:solidFill>
              </a:rPr>
              <a:t> de su separación de la idolatría, y de su relación con el verdadero Dios.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Deseado de Todas las Gentes, p. 250</a:t>
            </a:r>
          </a:p>
        </p:txBody>
      </p:sp>
    </p:spTree>
    <p:extLst>
      <p:ext uri="{BB962C8B-B14F-4D97-AF65-F5344CB8AC3E}">
        <p14:creationId xmlns:p14="http://schemas.microsoft.com/office/powerpoint/2010/main" val="37240935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1046" y="150340"/>
            <a:ext cx="11415251" cy="6863417"/>
          </a:xfrm>
          <a:prstGeom prst="rect">
            <a:avLst/>
          </a:prstGeom>
          <a:noFill/>
        </p:spPr>
        <p:txBody>
          <a:bodyPr wrap="square" rtlCol="0">
            <a:spAutoFit/>
          </a:bodyPr>
          <a:lstStyle/>
          <a:p>
            <a:r>
              <a:rPr lang="es-ES" sz="4400" b="1" dirty="0" smtClean="0">
                <a:solidFill>
                  <a:srgbClr val="FFFF00"/>
                </a:solidFill>
              </a:rPr>
              <a:t>Pero </a:t>
            </a:r>
            <a:r>
              <a:rPr lang="es-ES" sz="4400" b="1" dirty="0">
                <a:solidFill>
                  <a:srgbClr val="FFFF00"/>
                </a:solidFill>
              </a:rPr>
              <a:t>a fin de santificar el sábado, los hombres mismos deben ser santos [y el Espíritu Santo es el que santifica]. </a:t>
            </a:r>
            <a:r>
              <a:rPr lang="es-ES" sz="4400" b="1" dirty="0">
                <a:solidFill>
                  <a:schemeClr val="bg1"/>
                </a:solidFill>
              </a:rPr>
              <a:t>Por la fe, deben llegar a ser </a:t>
            </a:r>
            <a:r>
              <a:rPr lang="es-ES" sz="4400" b="1" dirty="0">
                <a:solidFill>
                  <a:srgbClr val="FFFF00"/>
                </a:solidFill>
              </a:rPr>
              <a:t>partícipes de la justicia de Cristo</a:t>
            </a:r>
            <a:r>
              <a:rPr lang="es-ES" sz="4400" b="1" dirty="0">
                <a:solidFill>
                  <a:schemeClr val="bg1"/>
                </a:solidFill>
              </a:rPr>
              <a:t>. Cuando fue dado a Israel el mandato: ‘Acordarte has del día del reposo, para santificarlo,’ el Señor también les dijo: ‘Habéis de serme varones santos.’ </a:t>
            </a:r>
            <a:r>
              <a:rPr lang="es-ES" sz="4400" b="1" dirty="0">
                <a:solidFill>
                  <a:srgbClr val="FFFF00"/>
                </a:solidFill>
              </a:rPr>
              <a:t>Únicamente en esa forma </a:t>
            </a:r>
            <a:r>
              <a:rPr lang="es-ES" sz="4400" b="1" dirty="0">
                <a:solidFill>
                  <a:schemeClr val="bg1"/>
                </a:solidFill>
              </a:rPr>
              <a:t>podía el sábado distinguir a los israelitas como adoradores de Dios</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41757816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150479"/>
            <a:ext cx="1142333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En vez de ser una señal de la </a:t>
            </a:r>
            <a:r>
              <a:rPr lang="es-ES" sz="4400" b="1" dirty="0">
                <a:solidFill>
                  <a:srgbClr val="C00000"/>
                </a:solidFill>
              </a:rPr>
              <a:t>justicia de Cristo </a:t>
            </a:r>
            <a:r>
              <a:rPr lang="es-ES" sz="4400" b="1" dirty="0">
                <a:solidFill>
                  <a:srgbClr val="002060"/>
                </a:solidFill>
              </a:rPr>
              <a:t>en la vida para </a:t>
            </a:r>
            <a:r>
              <a:rPr lang="es-ES" sz="4400" b="1" dirty="0">
                <a:solidFill>
                  <a:srgbClr val="C00000"/>
                </a:solidFill>
              </a:rPr>
              <a:t>glorificarle a Él</a:t>
            </a:r>
            <a:r>
              <a:rPr lang="es-ES" sz="4400" b="1" dirty="0">
                <a:solidFill>
                  <a:srgbClr val="002060"/>
                </a:solidFill>
              </a:rPr>
              <a:t>, el sábado llegó a ser </a:t>
            </a:r>
            <a:r>
              <a:rPr lang="es-ES" sz="4400" b="1" dirty="0">
                <a:solidFill>
                  <a:srgbClr val="C00000"/>
                </a:solidFill>
              </a:rPr>
              <a:t>señal de su propia justicia </a:t>
            </a:r>
            <a:r>
              <a:rPr lang="es-ES" sz="4400" b="1" dirty="0">
                <a:solidFill>
                  <a:srgbClr val="002060"/>
                </a:solidFill>
              </a:rPr>
              <a:t>para </a:t>
            </a:r>
            <a:r>
              <a:rPr lang="es-ES" sz="4400" b="1" dirty="0">
                <a:solidFill>
                  <a:srgbClr val="C00000"/>
                </a:solidFill>
              </a:rPr>
              <a:t>glorificarlos a ellos</a:t>
            </a:r>
            <a:r>
              <a:rPr lang="es-ES" sz="4400" b="1" dirty="0">
                <a:solidFill>
                  <a:srgbClr val="002060"/>
                </a:solidFill>
              </a:rPr>
              <a:t>. Su observancia del </a:t>
            </a:r>
            <a:r>
              <a:rPr lang="es-ES" sz="4400" b="1" dirty="0" smtClean="0">
                <a:solidFill>
                  <a:srgbClr val="002060"/>
                </a:solidFill>
              </a:rPr>
              <a:t>sábado los </a:t>
            </a:r>
            <a:r>
              <a:rPr lang="es-ES" sz="4400" b="1" dirty="0">
                <a:solidFill>
                  <a:srgbClr val="002060"/>
                </a:solidFill>
              </a:rPr>
              <a:t>convirtió en </a:t>
            </a:r>
            <a:r>
              <a:rPr lang="es-ES" sz="4400" b="1" dirty="0">
                <a:solidFill>
                  <a:srgbClr val="C00000"/>
                </a:solidFill>
              </a:rPr>
              <a:t>intolerantes, arrogantes, y egoístas</a:t>
            </a:r>
            <a:r>
              <a:rPr lang="es-ES" sz="4400" b="1" dirty="0">
                <a:solidFill>
                  <a:srgbClr val="002060"/>
                </a:solidFill>
              </a:rPr>
              <a:t>. El sábado </a:t>
            </a:r>
            <a:r>
              <a:rPr lang="es-ES" sz="4400" b="1" dirty="0">
                <a:solidFill>
                  <a:srgbClr val="C00000"/>
                </a:solidFill>
              </a:rPr>
              <a:t>no santifica a nadie</a:t>
            </a:r>
            <a:r>
              <a:rPr lang="es-ES" sz="4400" b="1" dirty="0">
                <a:solidFill>
                  <a:srgbClr val="002060"/>
                </a:solidFill>
              </a:rPr>
              <a:t>; es una </a:t>
            </a:r>
            <a:r>
              <a:rPr lang="es-ES" sz="4400" b="1" dirty="0">
                <a:solidFill>
                  <a:srgbClr val="C00000"/>
                </a:solidFill>
              </a:rPr>
              <a:t>señal que Dios ha santificado el corazón</a:t>
            </a:r>
            <a:r>
              <a:rPr lang="es-ES" sz="4400" b="1" dirty="0">
                <a:solidFill>
                  <a:srgbClr val="002060"/>
                </a:solidFill>
              </a:rPr>
              <a:t> y esa santificación es producto de la obra del Espíritu Santo en el corazón.</a:t>
            </a:r>
            <a:endParaRPr lang="es-ES" sz="4400" b="1" i="1" dirty="0">
              <a:solidFill>
                <a:srgbClr val="AC0C45"/>
              </a:solidFill>
            </a:endParaRPr>
          </a:p>
        </p:txBody>
      </p:sp>
    </p:spTree>
    <p:extLst>
      <p:ext uri="{BB962C8B-B14F-4D97-AF65-F5344CB8AC3E}">
        <p14:creationId xmlns:p14="http://schemas.microsoft.com/office/powerpoint/2010/main" val="15547307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150479"/>
            <a:ext cx="11423338"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Algunos </a:t>
            </a:r>
            <a:r>
              <a:rPr lang="es-ES" sz="6000" b="1" dirty="0">
                <a:solidFill>
                  <a:srgbClr val="C00000"/>
                </a:solidFill>
              </a:rPr>
              <a:t>enemigos del sábado </a:t>
            </a:r>
            <a:r>
              <a:rPr lang="es-ES" sz="6000" b="1" dirty="0">
                <a:solidFill>
                  <a:srgbClr val="002060"/>
                </a:solidFill>
              </a:rPr>
              <a:t>dicen: “</a:t>
            </a:r>
            <a:r>
              <a:rPr lang="es-ES" sz="6000" b="1" i="1" dirty="0">
                <a:solidFill>
                  <a:srgbClr val="002060"/>
                </a:solidFill>
              </a:rPr>
              <a:t>Jesús es mi reposo y solo necesito reposar espiritualmente en El</a:t>
            </a:r>
            <a:r>
              <a:rPr lang="es-ES" sz="6000" b="1" dirty="0">
                <a:solidFill>
                  <a:srgbClr val="002060"/>
                </a:solidFill>
              </a:rPr>
              <a:t>.” Acaso no dijo Jesús</a:t>
            </a:r>
            <a:r>
              <a:rPr lang="es-ES" sz="6000" b="1" dirty="0" smtClean="0">
                <a:solidFill>
                  <a:srgbClr val="002060"/>
                </a:solidFill>
              </a:rPr>
              <a:t>: “</a:t>
            </a:r>
            <a:r>
              <a:rPr lang="es-ES" sz="6000" b="1" i="1" dirty="0">
                <a:solidFill>
                  <a:srgbClr val="002060"/>
                </a:solidFill>
              </a:rPr>
              <a:t>Venid a mi todos los que estáis trabajados y cargados y yo os hare descansar.</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228194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sello y el Espíritu Santo</a:t>
            </a:r>
          </a:p>
        </p:txBody>
      </p:sp>
    </p:spTree>
    <p:extLst>
      <p:ext uri="{BB962C8B-B14F-4D97-AF65-F5344CB8AC3E}">
        <p14:creationId xmlns:p14="http://schemas.microsoft.com/office/powerpoint/2010/main" val="8802670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742489"/>
            <a:ext cx="11423338"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Pero el reposo de Cristo en el corazón </a:t>
            </a:r>
            <a:r>
              <a:rPr lang="es-ES" sz="6600" b="1" dirty="0">
                <a:solidFill>
                  <a:srgbClr val="C00000"/>
                </a:solidFill>
              </a:rPr>
              <a:t>no nos exonera</a:t>
            </a:r>
            <a:r>
              <a:rPr lang="es-ES" sz="6600" b="1" dirty="0">
                <a:solidFill>
                  <a:srgbClr val="002060"/>
                </a:solidFill>
              </a:rPr>
              <a:t> de observar el sábado como </a:t>
            </a:r>
            <a:r>
              <a:rPr lang="es-ES" sz="6600" b="1" dirty="0">
                <a:solidFill>
                  <a:srgbClr val="C00000"/>
                </a:solidFill>
              </a:rPr>
              <a:t>señal visible </a:t>
            </a:r>
            <a:r>
              <a:rPr lang="es-ES" sz="6600" b="1" dirty="0">
                <a:solidFill>
                  <a:srgbClr val="002060"/>
                </a:solidFill>
              </a:rPr>
              <a:t>del </a:t>
            </a:r>
            <a:r>
              <a:rPr lang="es-ES" sz="6600" b="1" dirty="0">
                <a:solidFill>
                  <a:srgbClr val="C00000"/>
                </a:solidFill>
              </a:rPr>
              <a:t>reposo interno que tenemos con Cristo</a:t>
            </a:r>
            <a:r>
              <a:rPr lang="es-ES" sz="6600" b="1" dirty="0">
                <a:solidFill>
                  <a:srgbClr val="002060"/>
                </a:solidFill>
              </a:rPr>
              <a:t>.</a:t>
            </a:r>
            <a:endParaRPr lang="es-ES" sz="6600" b="1" i="1" dirty="0">
              <a:solidFill>
                <a:srgbClr val="AC0C45"/>
              </a:solidFill>
            </a:endParaRPr>
          </a:p>
        </p:txBody>
      </p:sp>
    </p:spTree>
    <p:extLst>
      <p:ext uri="{BB962C8B-B14F-4D97-AF65-F5344CB8AC3E}">
        <p14:creationId xmlns:p14="http://schemas.microsoft.com/office/powerpoint/2010/main" val="7360655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522424"/>
            <a:ext cx="1142333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a:solidFill>
                  <a:srgbClr val="002060"/>
                </a:solidFill>
              </a:rPr>
              <a:t>¿Dirían estos mismos enemigos del sábado que no necesitamos </a:t>
            </a:r>
            <a:r>
              <a:rPr lang="es-ES" sz="4000" b="1" dirty="0">
                <a:solidFill>
                  <a:srgbClr val="C00000"/>
                </a:solidFill>
              </a:rPr>
              <a:t>bautizarnos</a:t>
            </a:r>
            <a:r>
              <a:rPr lang="es-ES" sz="4000" b="1" dirty="0">
                <a:solidFill>
                  <a:srgbClr val="002060"/>
                </a:solidFill>
              </a:rPr>
              <a:t> porque es suficiente aceptar a Cristo en el corazón? ¿Dirían que no es necesario comer el pan y beber el vino en la </a:t>
            </a:r>
            <a:r>
              <a:rPr lang="es-ES" sz="4000" b="1" dirty="0">
                <a:solidFill>
                  <a:srgbClr val="C00000"/>
                </a:solidFill>
              </a:rPr>
              <a:t>Santa Cena</a:t>
            </a:r>
            <a:r>
              <a:rPr lang="es-ES" sz="4000" b="1" dirty="0">
                <a:solidFill>
                  <a:srgbClr val="002060"/>
                </a:solidFill>
              </a:rPr>
              <a:t> porque ya creemos en nuestro corazón que Jesús fue quebrantado y derramó su sangre por nosotros? ¿Contendería alguien que no es necesaria una </a:t>
            </a:r>
            <a:r>
              <a:rPr lang="es-ES" sz="4000" b="1" dirty="0">
                <a:solidFill>
                  <a:srgbClr val="C00000"/>
                </a:solidFill>
              </a:rPr>
              <a:t>ceremonia matrimonial </a:t>
            </a:r>
            <a:r>
              <a:rPr lang="es-ES" sz="4000" b="1" dirty="0">
                <a:solidFill>
                  <a:srgbClr val="002060"/>
                </a:solidFill>
              </a:rPr>
              <a:t>visible y externa porque el amor ya está en el corazón?</a:t>
            </a:r>
            <a:endParaRPr lang="es-ES" sz="4000" b="1" i="1" dirty="0">
              <a:solidFill>
                <a:srgbClr val="AC0C45"/>
              </a:solidFill>
            </a:endParaRPr>
          </a:p>
        </p:txBody>
      </p:sp>
    </p:spTree>
    <p:extLst>
      <p:ext uri="{BB962C8B-B14F-4D97-AF65-F5344CB8AC3E}">
        <p14:creationId xmlns:p14="http://schemas.microsoft.com/office/powerpoint/2010/main" val="31461081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Una observancia externa del Sábado</a:t>
            </a:r>
            <a:endParaRPr lang="es-ES" sz="80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337841227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522424"/>
            <a:ext cx="11423338"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Elena White siempre </a:t>
            </a:r>
            <a:r>
              <a:rPr lang="es-ES" sz="4800" b="1" dirty="0">
                <a:solidFill>
                  <a:srgbClr val="C00000"/>
                </a:solidFill>
              </a:rPr>
              <a:t>fue equilibrada</a:t>
            </a:r>
            <a:r>
              <a:rPr lang="es-ES" sz="4800" b="1" dirty="0">
                <a:solidFill>
                  <a:srgbClr val="002060"/>
                </a:solidFill>
              </a:rPr>
              <a:t> en su presentación del Sábado. Enseñó que una </a:t>
            </a:r>
            <a:r>
              <a:rPr lang="es-ES" sz="4800" b="1" dirty="0">
                <a:solidFill>
                  <a:srgbClr val="C00000"/>
                </a:solidFill>
              </a:rPr>
              <a:t>relación interna </a:t>
            </a:r>
            <a:r>
              <a:rPr lang="es-ES" sz="4800" b="1" dirty="0">
                <a:solidFill>
                  <a:srgbClr val="002060"/>
                </a:solidFill>
              </a:rPr>
              <a:t>con el Señor nos </a:t>
            </a:r>
            <a:r>
              <a:rPr lang="es-ES" sz="4800" b="1" dirty="0">
                <a:solidFill>
                  <a:srgbClr val="C00000"/>
                </a:solidFill>
              </a:rPr>
              <a:t>llevará a guardar</a:t>
            </a:r>
            <a:r>
              <a:rPr lang="es-ES" sz="4800" b="1" dirty="0">
                <a:solidFill>
                  <a:srgbClr val="002060"/>
                </a:solidFill>
              </a:rPr>
              <a:t> el sábado como señal externa. También enseñó que una </a:t>
            </a:r>
            <a:r>
              <a:rPr lang="es-ES" sz="4800" b="1" dirty="0">
                <a:solidFill>
                  <a:srgbClr val="C00000"/>
                </a:solidFill>
              </a:rPr>
              <a:t>observancia externa </a:t>
            </a:r>
            <a:r>
              <a:rPr lang="es-ES" sz="4800" b="1" dirty="0">
                <a:solidFill>
                  <a:srgbClr val="002060"/>
                </a:solidFill>
              </a:rPr>
              <a:t>del sábado </a:t>
            </a:r>
            <a:r>
              <a:rPr lang="es-ES" sz="4800" b="1" dirty="0">
                <a:solidFill>
                  <a:srgbClr val="C00000"/>
                </a:solidFill>
              </a:rPr>
              <a:t>sin el sello interno </a:t>
            </a:r>
            <a:r>
              <a:rPr lang="es-ES" sz="4800" b="1" dirty="0">
                <a:solidFill>
                  <a:srgbClr val="002060"/>
                </a:solidFill>
              </a:rPr>
              <a:t>del Espíritu Santo carece de valor ante Dios:</a:t>
            </a:r>
            <a:endParaRPr lang="es-ES" sz="4800" b="1" i="1" dirty="0">
              <a:solidFill>
                <a:srgbClr val="AC0C45"/>
              </a:solidFill>
            </a:endParaRPr>
          </a:p>
        </p:txBody>
      </p:sp>
    </p:spTree>
    <p:extLst>
      <p:ext uri="{BB962C8B-B14F-4D97-AF65-F5344CB8AC3E}">
        <p14:creationId xmlns:p14="http://schemas.microsoft.com/office/powerpoint/2010/main" val="22228532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1436014"/>
            <a:ext cx="11312013" cy="4524315"/>
          </a:xfrm>
          <a:prstGeom prst="rect">
            <a:avLst/>
          </a:prstGeom>
          <a:noFill/>
        </p:spPr>
        <p:txBody>
          <a:bodyPr wrap="square" rtlCol="0">
            <a:spAutoFit/>
          </a:bodyPr>
          <a:lstStyle/>
          <a:p>
            <a:r>
              <a:rPr lang="es-ES" sz="4800" b="1" dirty="0">
                <a:solidFill>
                  <a:schemeClr val="bg1"/>
                </a:solidFill>
              </a:rPr>
              <a:t>“Se me mostró que la </a:t>
            </a:r>
            <a:r>
              <a:rPr lang="es-ES" sz="4800" b="1" dirty="0">
                <a:solidFill>
                  <a:srgbClr val="FFFF00"/>
                </a:solidFill>
              </a:rPr>
              <a:t>mera observancia </a:t>
            </a:r>
            <a:r>
              <a:rPr lang="es-ES" sz="4800" b="1" dirty="0">
                <a:solidFill>
                  <a:schemeClr val="bg1"/>
                </a:solidFill>
              </a:rPr>
              <a:t>del sábado y el orar mañana y tarde no son evidencias positivas de que somos cristianos. Estas </a:t>
            </a:r>
            <a:r>
              <a:rPr lang="es-ES" sz="4800" b="1" dirty="0">
                <a:solidFill>
                  <a:srgbClr val="FFFF00"/>
                </a:solidFill>
              </a:rPr>
              <a:t>formas externas </a:t>
            </a:r>
            <a:r>
              <a:rPr lang="es-ES" sz="4800" b="1" dirty="0">
                <a:solidFill>
                  <a:schemeClr val="bg1"/>
                </a:solidFill>
              </a:rPr>
              <a:t>se pueden observar estrictamente mientras que la </a:t>
            </a:r>
            <a:r>
              <a:rPr lang="es-ES" sz="4800" b="1" dirty="0">
                <a:solidFill>
                  <a:srgbClr val="FFFF00"/>
                </a:solidFill>
              </a:rPr>
              <a:t>verdadera piedad [interna] </a:t>
            </a:r>
            <a:r>
              <a:rPr lang="es-ES" sz="4800" b="1" dirty="0">
                <a:solidFill>
                  <a:schemeClr val="bg1"/>
                </a:solidFill>
              </a:rPr>
              <a:t>está ausente</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83187"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Spiritual Jifas, volumen 4, p. 95</a:t>
            </a:r>
          </a:p>
        </p:txBody>
      </p:sp>
    </p:spTree>
    <p:extLst>
      <p:ext uri="{BB962C8B-B14F-4D97-AF65-F5344CB8AC3E}">
        <p14:creationId xmlns:p14="http://schemas.microsoft.com/office/powerpoint/2010/main" val="333463374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1182728"/>
            <a:ext cx="11312013" cy="5262979"/>
          </a:xfrm>
          <a:prstGeom prst="rect">
            <a:avLst/>
          </a:prstGeom>
          <a:noFill/>
        </p:spPr>
        <p:txBody>
          <a:bodyPr wrap="square" rtlCol="0">
            <a:spAutoFit/>
          </a:bodyPr>
          <a:lstStyle/>
          <a:p>
            <a:r>
              <a:rPr lang="es-ES" sz="4800" b="1" dirty="0">
                <a:solidFill>
                  <a:schemeClr val="bg1"/>
                </a:solidFill>
              </a:rPr>
              <a:t>“Una </a:t>
            </a:r>
            <a:r>
              <a:rPr lang="es-ES" sz="4800" b="1" dirty="0">
                <a:solidFill>
                  <a:srgbClr val="FFFF00"/>
                </a:solidFill>
              </a:rPr>
              <a:t>observancia externa </a:t>
            </a:r>
            <a:r>
              <a:rPr lang="es-ES" sz="4800" b="1" dirty="0">
                <a:solidFill>
                  <a:schemeClr val="bg1"/>
                </a:solidFill>
              </a:rPr>
              <a:t>del sábado no salvará al alma. Los principios que están entrelazados en cada uno de los Diez Mandamientos deben ser honrados y obedecidos en la vida individual y práctica. Dios requiere que la ley sea escrita en las </a:t>
            </a:r>
            <a:r>
              <a:rPr lang="es-ES" sz="4800" b="1" dirty="0">
                <a:solidFill>
                  <a:srgbClr val="FFFF00"/>
                </a:solidFill>
              </a:rPr>
              <a:t>tablas del alma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83187"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Letters 191, 1899, pp. 3, 4 (</a:t>
            </a:r>
            <a:r>
              <a:rPr lang="en-US" sz="2800" dirty="0"/>
              <a:t>Found in 6MR, pp. 396, 397)</a:t>
            </a:r>
            <a:endParaRPr lang="en-US" sz="3200" dirty="0"/>
          </a:p>
        </p:txBody>
      </p:sp>
    </p:spTree>
    <p:extLst>
      <p:ext uri="{BB962C8B-B14F-4D97-AF65-F5344CB8AC3E}">
        <p14:creationId xmlns:p14="http://schemas.microsoft.com/office/powerpoint/2010/main" val="159380282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784521"/>
            <a:ext cx="11312013" cy="5909310"/>
          </a:xfrm>
          <a:prstGeom prst="rect">
            <a:avLst/>
          </a:prstGeom>
          <a:noFill/>
        </p:spPr>
        <p:txBody>
          <a:bodyPr wrap="square" rtlCol="0">
            <a:spAutoFit/>
          </a:bodyPr>
          <a:lstStyle/>
          <a:p>
            <a:r>
              <a:rPr lang="es-ES" sz="5400" b="1" dirty="0">
                <a:solidFill>
                  <a:schemeClr val="bg1"/>
                </a:solidFill>
              </a:rPr>
              <a:t>“Todos aquellos que observan el Sábado </a:t>
            </a:r>
            <a:r>
              <a:rPr lang="es-ES" sz="5400" b="1" dirty="0">
                <a:solidFill>
                  <a:srgbClr val="FFFF00"/>
                </a:solidFill>
              </a:rPr>
              <a:t>en verdad </a:t>
            </a:r>
            <a:r>
              <a:rPr lang="es-ES" sz="5400" b="1" dirty="0">
                <a:solidFill>
                  <a:schemeClr val="bg1"/>
                </a:solidFill>
              </a:rPr>
              <a:t>llevan la </a:t>
            </a:r>
            <a:r>
              <a:rPr lang="es-ES" sz="5400" b="1" dirty="0">
                <a:solidFill>
                  <a:srgbClr val="FFFF00"/>
                </a:solidFill>
              </a:rPr>
              <a:t>marca</a:t>
            </a:r>
            <a:r>
              <a:rPr lang="es-ES" sz="5400" b="1" dirty="0">
                <a:solidFill>
                  <a:schemeClr val="bg1"/>
                </a:solidFill>
              </a:rPr>
              <a:t> de lealtad a Dios. Son representantes de Su reino. Su luz debe brillar a otros en sus </a:t>
            </a:r>
            <a:r>
              <a:rPr lang="es-ES" sz="5400" b="1" dirty="0">
                <a:solidFill>
                  <a:srgbClr val="FFFF00"/>
                </a:solidFill>
              </a:rPr>
              <a:t>buenas obras</a:t>
            </a:r>
            <a:r>
              <a:rPr lang="es-ES" sz="5400" b="1" dirty="0">
                <a:solidFill>
                  <a:schemeClr val="bg1"/>
                </a:solidFill>
              </a:rPr>
              <a:t>. No debemos observar el sábado meramente como un </a:t>
            </a:r>
            <a:r>
              <a:rPr lang="es-ES" sz="5400" b="1" dirty="0">
                <a:solidFill>
                  <a:srgbClr val="FFFF00"/>
                </a:solidFill>
              </a:rPr>
              <a:t>asunto legal</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83187"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Manuscript Releases, </a:t>
            </a:r>
            <a:r>
              <a:rPr lang="en-US" sz="3200" dirty="0" err="1"/>
              <a:t>volumen</a:t>
            </a:r>
            <a:r>
              <a:rPr lang="en-US" sz="3200" dirty="0"/>
              <a:t> 3, p. 424</a:t>
            </a:r>
          </a:p>
        </p:txBody>
      </p:sp>
    </p:spTree>
    <p:extLst>
      <p:ext uri="{BB962C8B-B14F-4D97-AF65-F5344CB8AC3E}">
        <p14:creationId xmlns:p14="http://schemas.microsoft.com/office/powerpoint/2010/main" val="3610879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7586" y="117693"/>
            <a:ext cx="11312013" cy="6740307"/>
          </a:xfrm>
          <a:prstGeom prst="rect">
            <a:avLst/>
          </a:prstGeom>
          <a:noFill/>
        </p:spPr>
        <p:txBody>
          <a:bodyPr wrap="square" rtlCol="0">
            <a:spAutoFit/>
          </a:bodyPr>
          <a:lstStyle/>
          <a:p>
            <a:r>
              <a:rPr lang="es-ES" sz="4800" b="1" dirty="0" smtClean="0">
                <a:solidFill>
                  <a:schemeClr val="bg1"/>
                </a:solidFill>
              </a:rPr>
              <a:t>Debemos </a:t>
            </a:r>
            <a:r>
              <a:rPr lang="es-ES" sz="4800" b="1" dirty="0">
                <a:solidFill>
                  <a:schemeClr val="bg1"/>
                </a:solidFill>
              </a:rPr>
              <a:t>estar conscientes del </a:t>
            </a:r>
            <a:r>
              <a:rPr lang="es-ES" sz="4800" b="1" dirty="0">
                <a:solidFill>
                  <a:srgbClr val="FFFF00"/>
                </a:solidFill>
              </a:rPr>
              <a:t>impacto</a:t>
            </a:r>
            <a:r>
              <a:rPr lang="es-ES" sz="4800" b="1" dirty="0">
                <a:solidFill>
                  <a:schemeClr val="bg1"/>
                </a:solidFill>
              </a:rPr>
              <a:t> </a:t>
            </a:r>
            <a:r>
              <a:rPr lang="es-ES" sz="4800" b="1" dirty="0">
                <a:solidFill>
                  <a:srgbClr val="FFFF00"/>
                </a:solidFill>
              </a:rPr>
              <a:t>espiritual</a:t>
            </a:r>
            <a:r>
              <a:rPr lang="es-ES" sz="4800" b="1" dirty="0">
                <a:solidFill>
                  <a:schemeClr val="bg1"/>
                </a:solidFill>
              </a:rPr>
              <a:t> que tiene sobre todas las transacciones de la vida. Dios dice: ‘En verdad vosotros guardaréis mis días de reposo; porque es señal entre mí y vosotros por vuestras generaciones, para que sepáis que yo soy Jehová que os santifico.’ Éxodo 31:13. Esta es la </a:t>
            </a:r>
            <a:r>
              <a:rPr lang="es-ES" sz="4800" b="1" dirty="0">
                <a:solidFill>
                  <a:srgbClr val="FFFF00"/>
                </a:solidFill>
              </a:rPr>
              <a:t>santificación por medio de la verdad</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23079855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Algunos que “guardan” el sábado se perderán</a:t>
            </a:r>
            <a:endParaRPr lang="es-ES" sz="80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82052987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784521"/>
            <a:ext cx="11312013" cy="6001643"/>
          </a:xfrm>
          <a:prstGeom prst="rect">
            <a:avLst/>
          </a:prstGeom>
          <a:noFill/>
        </p:spPr>
        <p:txBody>
          <a:bodyPr wrap="square" rtlCol="0">
            <a:spAutoFit/>
          </a:bodyPr>
          <a:lstStyle/>
          <a:p>
            <a:r>
              <a:rPr lang="es-ES" sz="4800" b="1" dirty="0">
                <a:solidFill>
                  <a:schemeClr val="bg1"/>
                </a:solidFill>
              </a:rPr>
              <a:t>“No todos los que </a:t>
            </a:r>
            <a:r>
              <a:rPr lang="es-ES" sz="4800" b="1" dirty="0">
                <a:solidFill>
                  <a:srgbClr val="FFFF00"/>
                </a:solidFill>
              </a:rPr>
              <a:t>profesan observar </a:t>
            </a:r>
            <a:r>
              <a:rPr lang="es-ES" sz="4800" b="1" dirty="0">
                <a:solidFill>
                  <a:schemeClr val="bg1"/>
                </a:solidFill>
              </a:rPr>
              <a:t>el Sábado serán sellados. Aun entre los que </a:t>
            </a:r>
            <a:r>
              <a:rPr lang="es-ES" sz="4800" b="1" dirty="0">
                <a:solidFill>
                  <a:srgbClr val="FFFF00"/>
                </a:solidFill>
              </a:rPr>
              <a:t>enseñan la verdad </a:t>
            </a:r>
            <a:r>
              <a:rPr lang="es-ES" sz="4800" b="1" dirty="0">
                <a:solidFill>
                  <a:schemeClr val="bg1"/>
                </a:solidFill>
              </a:rPr>
              <a:t>a otros hay muchos que no recibirán el sello de Dios en sus frentes. Tuvieron la luz de la verdad, conocieron la voluntad de su Maestro, comprendieron todo punto de nuestra fe, pero </a:t>
            </a:r>
            <a:r>
              <a:rPr lang="es-ES" sz="4800" b="1" dirty="0">
                <a:solidFill>
                  <a:srgbClr val="FFFF00"/>
                </a:solidFill>
              </a:rPr>
              <a:t>no hicieron las obras correspondientes.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83187"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Joyas de los Testimonios, tomo 2, p. 69</a:t>
            </a:r>
          </a:p>
        </p:txBody>
      </p:sp>
    </p:spTree>
    <p:extLst>
      <p:ext uri="{BB962C8B-B14F-4D97-AF65-F5344CB8AC3E}">
        <p14:creationId xmlns:p14="http://schemas.microsoft.com/office/powerpoint/2010/main" val="380040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3" y="392790"/>
            <a:ext cx="11031794"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La </a:t>
            </a:r>
            <a:r>
              <a:rPr lang="es-ES" sz="6600" b="1" dirty="0">
                <a:solidFill>
                  <a:srgbClr val="C00000"/>
                </a:solidFill>
              </a:rPr>
              <a:t>Biblia</a:t>
            </a:r>
            <a:r>
              <a:rPr lang="es-ES" sz="6600" b="1" dirty="0">
                <a:solidFill>
                  <a:srgbClr val="002060"/>
                </a:solidFill>
              </a:rPr>
              <a:t> dice claramente que el </a:t>
            </a:r>
            <a:r>
              <a:rPr lang="es-ES" sz="6600" b="1" dirty="0">
                <a:solidFill>
                  <a:srgbClr val="C00000"/>
                </a:solidFill>
              </a:rPr>
              <a:t>sello de Dios </a:t>
            </a:r>
            <a:r>
              <a:rPr lang="es-ES" sz="6600" b="1" dirty="0">
                <a:solidFill>
                  <a:srgbClr val="002060"/>
                </a:solidFill>
              </a:rPr>
              <a:t>es la </a:t>
            </a:r>
            <a:r>
              <a:rPr lang="es-ES" sz="6600" b="1" dirty="0">
                <a:solidFill>
                  <a:srgbClr val="C00000"/>
                </a:solidFill>
              </a:rPr>
              <a:t>obra interna </a:t>
            </a:r>
            <a:r>
              <a:rPr lang="es-ES" sz="6600" b="1" dirty="0">
                <a:solidFill>
                  <a:srgbClr val="002060"/>
                </a:solidFill>
              </a:rPr>
              <a:t>del </a:t>
            </a:r>
            <a:r>
              <a:rPr lang="es-ES" sz="6600" b="1" dirty="0">
                <a:solidFill>
                  <a:srgbClr val="C00000"/>
                </a:solidFill>
              </a:rPr>
              <a:t>Espíritu </a:t>
            </a:r>
            <a:r>
              <a:rPr lang="es-ES" sz="6600" b="1" dirty="0" smtClean="0">
                <a:solidFill>
                  <a:srgbClr val="C00000"/>
                </a:solidFill>
              </a:rPr>
              <a:t>Santo, [o más bien, el Espíritu Santo </a:t>
            </a:r>
            <a:r>
              <a:rPr lang="es-ES" sz="6600" b="1" dirty="0" smtClean="0">
                <a:solidFill>
                  <a:srgbClr val="002060"/>
                </a:solidFill>
              </a:rPr>
              <a:t>en su </a:t>
            </a:r>
            <a:r>
              <a:rPr lang="es-ES" sz="6600" b="1" dirty="0" smtClean="0">
                <a:solidFill>
                  <a:srgbClr val="C00000"/>
                </a:solidFill>
              </a:rPr>
              <a:t>obra interna]</a:t>
            </a:r>
            <a:r>
              <a:rPr lang="es-ES" sz="6600" b="1" dirty="0" smtClean="0">
                <a:solidFill>
                  <a:srgbClr val="002060"/>
                </a:solidFill>
              </a:rPr>
              <a:t>:</a:t>
            </a:r>
            <a:endParaRPr lang="es-ES" sz="6600" b="1" dirty="0">
              <a:solidFill>
                <a:srgbClr val="002060"/>
              </a:solidFill>
            </a:endParaRPr>
          </a:p>
        </p:txBody>
      </p:sp>
    </p:spTree>
    <p:extLst>
      <p:ext uri="{BB962C8B-B14F-4D97-AF65-F5344CB8AC3E}">
        <p14:creationId xmlns:p14="http://schemas.microsoft.com/office/powerpoint/2010/main" val="30011325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474804"/>
            <a:ext cx="11312013" cy="6001643"/>
          </a:xfrm>
          <a:prstGeom prst="rect">
            <a:avLst/>
          </a:prstGeom>
          <a:noFill/>
        </p:spPr>
        <p:txBody>
          <a:bodyPr wrap="square" rtlCol="0">
            <a:spAutoFit/>
          </a:bodyPr>
          <a:lstStyle/>
          <a:p>
            <a:r>
              <a:rPr lang="es-ES" sz="4800" b="1" dirty="0" smtClean="0">
                <a:solidFill>
                  <a:schemeClr val="bg1"/>
                </a:solidFill>
              </a:rPr>
              <a:t>Los </a:t>
            </a:r>
            <a:r>
              <a:rPr lang="es-ES" sz="4800" b="1" dirty="0">
                <a:solidFill>
                  <a:schemeClr val="bg1"/>
                </a:solidFill>
              </a:rPr>
              <a:t>que conocieron tan bien la profecía y los tesoros de la sabiduría divina, debieran haber actuado de acuerdo con su fe. Debieran haber mandado a sus familias tras sí, para que, por medio de un hogar bien ordenado, pudiesen presentar al mundo la influencia de la verdad sobre el corazón humano</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50775060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976250"/>
            <a:ext cx="11312013" cy="5509200"/>
          </a:xfrm>
          <a:prstGeom prst="rect">
            <a:avLst/>
          </a:prstGeom>
          <a:noFill/>
        </p:spPr>
        <p:txBody>
          <a:bodyPr wrap="square" rtlCol="0">
            <a:spAutoFit/>
          </a:bodyPr>
          <a:lstStyle/>
          <a:p>
            <a:r>
              <a:rPr lang="es-ES" sz="4400" b="1" dirty="0">
                <a:solidFill>
                  <a:schemeClr val="bg1"/>
                </a:solidFill>
              </a:rPr>
              <a:t>“La ley de Dios, que es santidad perfecta, es la única verdadera norma del carácter. El amor se expresa en la obediencia y el amor perfecto echa fuera el temor. Aquellos que </a:t>
            </a:r>
            <a:r>
              <a:rPr lang="es-ES" sz="4400" b="1" dirty="0">
                <a:solidFill>
                  <a:srgbClr val="FFFF00"/>
                </a:solidFill>
              </a:rPr>
              <a:t>aman a Dios, tienen el sello de Dios en sus frentes y desempeñan las obras de Dios</a:t>
            </a:r>
            <a:r>
              <a:rPr lang="es-ES" sz="4400" b="1" dirty="0">
                <a:solidFill>
                  <a:schemeClr val="bg1"/>
                </a:solidFill>
              </a:rPr>
              <a:t>. Ojalá que todos los que profesan el cristianismo supieran lo que significa amar a Dios en la </a:t>
            </a:r>
            <a:r>
              <a:rPr lang="es-ES" sz="4400" b="1" dirty="0">
                <a:solidFill>
                  <a:srgbClr val="FFFF00"/>
                </a:solidFill>
              </a:rPr>
              <a:t>vida práctica</a:t>
            </a:r>
            <a:r>
              <a:rPr lang="es-ES" sz="4400" b="1" dirty="0">
                <a:solidFill>
                  <a:schemeClr val="bg1"/>
                </a:solidFill>
              </a:rPr>
              <a:t>. . </a:t>
            </a:r>
            <a:r>
              <a:rPr lang="es-ES" sz="4400" b="1" dirty="0" smtClean="0">
                <a:solidFill>
                  <a:schemeClr val="bg1"/>
                </a:solidFill>
              </a:rPr>
              <a:t>.”</a:t>
            </a:r>
            <a:endParaRPr lang="es-ES" sz="44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83187"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Sons and Daughters of God, p. 51</a:t>
            </a:r>
          </a:p>
        </p:txBody>
      </p:sp>
    </p:spTree>
    <p:extLst>
      <p:ext uri="{BB962C8B-B14F-4D97-AF65-F5344CB8AC3E}">
        <p14:creationId xmlns:p14="http://schemas.microsoft.com/office/powerpoint/2010/main" val="352179281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522424"/>
            <a:ext cx="11423338"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Creo que a veces nos hemos enfocado tanto en lo que </a:t>
            </a:r>
            <a:r>
              <a:rPr lang="es-ES" sz="4800" b="1" dirty="0">
                <a:solidFill>
                  <a:srgbClr val="C00000"/>
                </a:solidFill>
              </a:rPr>
              <a:t>no debemos hacer el sábado </a:t>
            </a:r>
            <a:r>
              <a:rPr lang="es-ES" sz="4800" b="1" dirty="0">
                <a:solidFill>
                  <a:srgbClr val="002060"/>
                </a:solidFill>
              </a:rPr>
              <a:t>que nos hemos olvidado de </a:t>
            </a:r>
            <a:r>
              <a:rPr lang="es-ES" sz="4800" b="1" dirty="0">
                <a:solidFill>
                  <a:srgbClr val="C00000"/>
                </a:solidFill>
              </a:rPr>
              <a:t>lo que debemos hacer.</a:t>
            </a:r>
            <a:r>
              <a:rPr lang="es-ES" sz="4800" b="1" dirty="0">
                <a:solidFill>
                  <a:srgbClr val="002060"/>
                </a:solidFill>
              </a:rPr>
              <a:t> Si amamos en verdad a Jesús vamos a hacer en sábado lo que hacía Jesús. ¿Y qué es lo que hacía Jesús los sábados? La respuesta está en Isaías 58.</a:t>
            </a:r>
            <a:endParaRPr lang="es-ES" sz="4800" b="1" i="1" dirty="0">
              <a:solidFill>
                <a:srgbClr val="AC0C45"/>
              </a:solidFill>
            </a:endParaRPr>
          </a:p>
        </p:txBody>
      </p:sp>
    </p:spTree>
    <p:extLst>
      <p:ext uri="{BB962C8B-B14F-4D97-AF65-F5344CB8AC3E}">
        <p14:creationId xmlns:p14="http://schemas.microsoft.com/office/powerpoint/2010/main" val="242212755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976250"/>
            <a:ext cx="11312013" cy="5632311"/>
          </a:xfrm>
          <a:prstGeom prst="rect">
            <a:avLst/>
          </a:prstGeom>
          <a:noFill/>
        </p:spPr>
        <p:txBody>
          <a:bodyPr wrap="square" rtlCol="0">
            <a:spAutoFit/>
          </a:bodyPr>
          <a:lstStyle/>
          <a:p>
            <a:r>
              <a:rPr lang="es-ES" sz="4000" b="1" dirty="0">
                <a:solidFill>
                  <a:schemeClr val="bg1"/>
                </a:solidFill>
              </a:rPr>
              <a:t>Si retrajeres del día de </a:t>
            </a:r>
            <a:r>
              <a:rPr lang="es-ES" sz="4000" b="1" dirty="0" smtClean="0">
                <a:solidFill>
                  <a:schemeClr val="bg1"/>
                </a:solidFill>
              </a:rPr>
              <a:t>reposo[sábado] </a:t>
            </a:r>
            <a:r>
              <a:rPr lang="es-ES" sz="4000" b="1" dirty="0">
                <a:solidFill>
                  <a:schemeClr val="bg1"/>
                </a:solidFill>
              </a:rPr>
              <a:t>tu pie, de hacer tu voluntad en mi día santo, y lo llamares delicia, santo, glorioso de Jehová; y lo venerares, no andando en tus propios caminos, ni buscando tu voluntad, ni hablando tus propias palabras, 14 entonces te deleitarás en Jehová; y yo te haré subir sobre las alturas de la tierra, y te daré a comer la heredad de Jacob tu padre; porque la boca de Jehová lo ha hablado.</a:t>
            </a:r>
            <a:endParaRPr lang="es-ES" sz="40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83187"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smtClean="0"/>
              <a:t>Is. 58: 13-14</a:t>
            </a:r>
            <a:endParaRPr lang="en-US" sz="3200" dirty="0"/>
          </a:p>
        </p:txBody>
      </p:sp>
    </p:spTree>
    <p:extLst>
      <p:ext uri="{BB962C8B-B14F-4D97-AF65-F5344CB8AC3E}">
        <p14:creationId xmlns:p14="http://schemas.microsoft.com/office/powerpoint/2010/main" val="261854923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asunto que dividirá al mundo: El Sello de Dios y la marca de la bestia</a:t>
            </a:r>
            <a:endParaRPr lang="es-ES" sz="80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1145682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150479"/>
            <a:ext cx="11423338"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¿Estoy diciendo que podemos ser descuidados en la observancia del sábado? ¡De ninguna manera! Lo que estoy diciendo es que una </a:t>
            </a:r>
            <a:r>
              <a:rPr lang="es-ES" sz="6000" b="1" dirty="0">
                <a:solidFill>
                  <a:srgbClr val="C00000"/>
                </a:solidFill>
              </a:rPr>
              <a:t>observancia cuidadosa del sábado </a:t>
            </a:r>
            <a:r>
              <a:rPr lang="es-ES" sz="6000" b="1" dirty="0">
                <a:solidFill>
                  <a:srgbClr val="002060"/>
                </a:solidFill>
              </a:rPr>
              <a:t>debe resultar de una </a:t>
            </a:r>
            <a:r>
              <a:rPr lang="es-ES" sz="6000" b="1" dirty="0">
                <a:solidFill>
                  <a:srgbClr val="C00000"/>
                </a:solidFill>
              </a:rPr>
              <a:t>motivación correcta</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31663324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809099"/>
            <a:ext cx="11423338"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Al final de la historia habrá </a:t>
            </a:r>
            <a:r>
              <a:rPr lang="es-ES" sz="6600" b="1" dirty="0">
                <a:solidFill>
                  <a:srgbClr val="C00000"/>
                </a:solidFill>
              </a:rPr>
              <a:t>dos señales visibles y externas </a:t>
            </a:r>
            <a:r>
              <a:rPr lang="es-ES" sz="6600" b="1" dirty="0">
                <a:solidFill>
                  <a:srgbClr val="002060"/>
                </a:solidFill>
              </a:rPr>
              <a:t>de lealtad. La pregunta clave será: ¿</a:t>
            </a:r>
            <a:r>
              <a:rPr lang="es-ES" sz="6600" b="1" dirty="0" smtClean="0">
                <a:solidFill>
                  <a:srgbClr val="002060"/>
                </a:solidFill>
              </a:rPr>
              <a:t>Está </a:t>
            </a:r>
            <a:r>
              <a:rPr lang="es-ES" sz="6600" b="1" dirty="0">
                <a:solidFill>
                  <a:srgbClr val="002060"/>
                </a:solidFill>
              </a:rPr>
              <a:t>mi lealtad con Dios o con la bestia?</a:t>
            </a:r>
            <a:endParaRPr lang="es-ES" sz="6600" b="1" i="1" dirty="0">
              <a:solidFill>
                <a:srgbClr val="AC0C45"/>
              </a:solidFill>
            </a:endParaRPr>
          </a:p>
        </p:txBody>
      </p:sp>
    </p:spTree>
    <p:extLst>
      <p:ext uri="{BB962C8B-B14F-4D97-AF65-F5344CB8AC3E}">
        <p14:creationId xmlns:p14="http://schemas.microsoft.com/office/powerpoint/2010/main" val="21587434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8043" y="416864"/>
            <a:ext cx="1142333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No estoy dispuesto a </a:t>
            </a:r>
            <a:r>
              <a:rPr lang="es-ES" sz="5400" b="1" dirty="0">
                <a:solidFill>
                  <a:srgbClr val="C00000"/>
                </a:solidFill>
              </a:rPr>
              <a:t>morir por el sábado</a:t>
            </a:r>
            <a:r>
              <a:rPr lang="es-ES" sz="5400" b="1" dirty="0">
                <a:solidFill>
                  <a:srgbClr val="002060"/>
                </a:solidFill>
              </a:rPr>
              <a:t>, pero </a:t>
            </a:r>
            <a:r>
              <a:rPr lang="es-ES" sz="5400" b="1" dirty="0" smtClean="0">
                <a:solidFill>
                  <a:srgbClr val="002060"/>
                </a:solidFill>
              </a:rPr>
              <a:t>sí </a:t>
            </a:r>
            <a:r>
              <a:rPr lang="es-ES" sz="5400" b="1" dirty="0">
                <a:solidFill>
                  <a:srgbClr val="002060"/>
                </a:solidFill>
              </a:rPr>
              <a:t>estoy dispuesto a </a:t>
            </a:r>
            <a:r>
              <a:rPr lang="es-ES" sz="5400" b="1" dirty="0">
                <a:solidFill>
                  <a:srgbClr val="C00000"/>
                </a:solidFill>
              </a:rPr>
              <a:t>morir por el Señor del sábado</a:t>
            </a:r>
            <a:r>
              <a:rPr lang="es-ES" sz="5400" b="1" dirty="0">
                <a:solidFill>
                  <a:srgbClr val="002060"/>
                </a:solidFill>
              </a:rPr>
              <a:t>. No hay mejor señal de lealtad al final de la historia que el sábado. El sábado y el domingo serán </a:t>
            </a:r>
            <a:r>
              <a:rPr lang="es-ES" sz="5400" b="1" dirty="0">
                <a:solidFill>
                  <a:srgbClr val="C00000"/>
                </a:solidFill>
              </a:rPr>
              <a:t>una señal externa</a:t>
            </a:r>
            <a:r>
              <a:rPr lang="es-ES" sz="5400" b="1" dirty="0">
                <a:solidFill>
                  <a:srgbClr val="002060"/>
                </a:solidFill>
              </a:rPr>
              <a:t> de una lealtad interna. </a:t>
            </a:r>
            <a:endParaRPr lang="es-ES" sz="5400" b="1" i="1" dirty="0">
              <a:solidFill>
                <a:srgbClr val="AC0C45"/>
              </a:solidFill>
            </a:endParaRPr>
          </a:p>
        </p:txBody>
      </p:sp>
    </p:spTree>
    <p:extLst>
      <p:ext uri="{BB962C8B-B14F-4D97-AF65-F5344CB8AC3E}">
        <p14:creationId xmlns:p14="http://schemas.microsoft.com/office/powerpoint/2010/main" val="21930192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601322"/>
            <a:ext cx="11423338" cy="507831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smtClean="0">
                <a:solidFill>
                  <a:srgbClr val="002060"/>
                </a:solidFill>
              </a:rPr>
              <a:t>Solo </a:t>
            </a:r>
            <a:r>
              <a:rPr lang="es-ES" sz="5400" b="1" dirty="0">
                <a:solidFill>
                  <a:srgbClr val="002060"/>
                </a:solidFill>
              </a:rPr>
              <a:t>estaremos dispuestos de morir porque tenemos una relación interna con Jesús. El sábado será la señal externa de una obediencia interna, así como lo fue el </a:t>
            </a:r>
            <a:r>
              <a:rPr lang="es-ES" sz="5400" b="1" dirty="0">
                <a:solidFill>
                  <a:srgbClr val="C00000"/>
                </a:solidFill>
              </a:rPr>
              <a:t>árbol de la ciencia </a:t>
            </a:r>
            <a:r>
              <a:rPr lang="es-ES" sz="5400" b="1" dirty="0">
                <a:solidFill>
                  <a:srgbClr val="002060"/>
                </a:solidFill>
              </a:rPr>
              <a:t>del bien y del mal en el Huerto del Edén.</a:t>
            </a:r>
            <a:endParaRPr lang="es-ES" sz="5400" b="1" i="1" dirty="0">
              <a:solidFill>
                <a:srgbClr val="AC0C45"/>
              </a:solidFill>
            </a:endParaRPr>
          </a:p>
        </p:txBody>
      </p:sp>
    </p:spTree>
    <p:extLst>
      <p:ext uri="{BB962C8B-B14F-4D97-AF65-F5344CB8AC3E}">
        <p14:creationId xmlns:p14="http://schemas.microsoft.com/office/powerpoint/2010/main" val="344799102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05069"/>
            <a:ext cx="11415251" cy="5262979"/>
          </a:xfrm>
          <a:prstGeom prst="rect">
            <a:avLst/>
          </a:prstGeom>
          <a:noFill/>
        </p:spPr>
        <p:txBody>
          <a:bodyPr wrap="square" rtlCol="0">
            <a:spAutoFit/>
          </a:bodyPr>
          <a:lstStyle/>
          <a:p>
            <a:r>
              <a:rPr lang="es-ES" sz="4800" b="1" dirty="0">
                <a:solidFill>
                  <a:schemeClr val="bg1"/>
                </a:solidFill>
              </a:rPr>
              <a:t>“La imagen de la bestia será formada antes que termine el tiempo de gracia, porque constituirá la </a:t>
            </a:r>
            <a:r>
              <a:rPr lang="es-ES" sz="4800" b="1" dirty="0">
                <a:solidFill>
                  <a:srgbClr val="FFFF00"/>
                </a:solidFill>
              </a:rPr>
              <a:t>gran prueba </a:t>
            </a:r>
            <a:r>
              <a:rPr lang="es-ES" sz="4800" b="1" dirty="0">
                <a:solidFill>
                  <a:schemeClr val="bg1"/>
                </a:solidFill>
              </a:rPr>
              <a:t>para el pueblo de Dios, por medio de la cual se decidirá su destino eterno. . . Esta es la </a:t>
            </a:r>
            <a:r>
              <a:rPr lang="es-ES" sz="4800" b="1" dirty="0">
                <a:solidFill>
                  <a:srgbClr val="FFFF00"/>
                </a:solidFill>
              </a:rPr>
              <a:t>prueba</a:t>
            </a:r>
            <a:r>
              <a:rPr lang="es-ES" sz="4800" b="1" dirty="0">
                <a:solidFill>
                  <a:schemeClr val="bg1"/>
                </a:solidFill>
              </a:rPr>
              <a:t> por la que deben pasar los hijos de Dios antes de ser sellados.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err="1">
                <a:solidFill>
                  <a:srgbClr val="C00000"/>
                </a:solidFill>
              </a:rPr>
              <a:t>Maranata</a:t>
            </a:r>
            <a:r>
              <a:rPr lang="es-ES" dirty="0">
                <a:solidFill>
                  <a:srgbClr val="C00000"/>
                </a:solidFill>
              </a:rPr>
              <a:t>, p. 162</a:t>
            </a:r>
          </a:p>
        </p:txBody>
      </p:sp>
    </p:spTree>
    <p:extLst>
      <p:ext uri="{BB962C8B-B14F-4D97-AF65-F5344CB8AC3E}">
        <p14:creationId xmlns:p14="http://schemas.microsoft.com/office/powerpoint/2010/main" val="4151615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30721"/>
            <a:ext cx="11415251"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él también vosotros, habiendo oído la palabra de verdad, el evangelio de vuestra salvación, y habiendo creído en él, fuisteis </a:t>
            </a:r>
            <a:r>
              <a:rPr lang="es-ES" sz="4800" b="1" dirty="0">
                <a:solidFill>
                  <a:srgbClr val="FFFF00"/>
                </a:solidFill>
              </a:rPr>
              <a:t>sellados</a:t>
            </a:r>
            <a:r>
              <a:rPr lang="es-ES" sz="4800" b="1" dirty="0">
                <a:solidFill>
                  <a:schemeClr val="bg1"/>
                </a:solidFill>
              </a:rPr>
              <a:t> con el </a:t>
            </a:r>
            <a:r>
              <a:rPr lang="es-ES" sz="4800" b="1" dirty="0">
                <a:solidFill>
                  <a:srgbClr val="FFFF00"/>
                </a:solidFill>
              </a:rPr>
              <a:t>Espíritu Santo </a:t>
            </a:r>
            <a:r>
              <a:rPr lang="es-ES" sz="4800" b="1" dirty="0">
                <a:solidFill>
                  <a:schemeClr val="bg1"/>
                </a:solidFill>
              </a:rPr>
              <a:t>de la promesa, </a:t>
            </a:r>
            <a:r>
              <a:rPr lang="es-ES" sz="4800" b="1" dirty="0">
                <a:solidFill>
                  <a:srgbClr val="C00000"/>
                </a:solidFill>
              </a:rPr>
              <a:t>14</a:t>
            </a:r>
            <a:r>
              <a:rPr lang="es-ES" sz="4800" b="1" dirty="0">
                <a:solidFill>
                  <a:schemeClr val="bg1"/>
                </a:solidFill>
              </a:rPr>
              <a:t> que es las arras de nuestra herencia hasta la redención de la posesión adquirida, para alabanza de su gloria.”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Efesios</a:t>
            </a:r>
            <a:r>
              <a:rPr lang="en-US" dirty="0"/>
              <a:t> 1:13-14:</a:t>
            </a:r>
          </a:p>
        </p:txBody>
      </p:sp>
    </p:spTree>
    <p:extLst>
      <p:ext uri="{BB962C8B-B14F-4D97-AF65-F5344CB8AC3E}">
        <p14:creationId xmlns:p14="http://schemas.microsoft.com/office/powerpoint/2010/main" val="9188311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462617"/>
            <a:ext cx="11415251" cy="6001643"/>
          </a:xfrm>
          <a:prstGeom prst="rect">
            <a:avLst/>
          </a:prstGeom>
          <a:noFill/>
        </p:spPr>
        <p:txBody>
          <a:bodyPr wrap="square" rtlCol="0">
            <a:spAutoFit/>
          </a:bodyPr>
          <a:lstStyle/>
          <a:p>
            <a:r>
              <a:rPr lang="es-ES" sz="4800" b="1" dirty="0" smtClean="0">
                <a:solidFill>
                  <a:schemeClr val="bg1"/>
                </a:solidFill>
              </a:rPr>
              <a:t>Todos </a:t>
            </a:r>
            <a:r>
              <a:rPr lang="es-ES" sz="4800" b="1" dirty="0">
                <a:solidFill>
                  <a:schemeClr val="bg1"/>
                </a:solidFill>
              </a:rPr>
              <a:t>los que </a:t>
            </a:r>
            <a:r>
              <a:rPr lang="es-ES" sz="4800" b="1" dirty="0">
                <a:solidFill>
                  <a:srgbClr val="FFFF00"/>
                </a:solidFill>
              </a:rPr>
              <a:t>demuestren su lealtad </a:t>
            </a:r>
            <a:r>
              <a:rPr lang="es-ES" sz="4800" b="1" dirty="0">
                <a:solidFill>
                  <a:schemeClr val="bg1"/>
                </a:solidFill>
              </a:rPr>
              <a:t>a Dios mediante la observancia de su ley y negándose a aceptar un falso día de reposo, se alistarán bajo la bandera del Señor Dios Jehová y recibirán </a:t>
            </a:r>
            <a:r>
              <a:rPr lang="es-ES" sz="4800" b="1" u="sng" dirty="0">
                <a:solidFill>
                  <a:schemeClr val="bg1"/>
                </a:solidFill>
              </a:rPr>
              <a:t>el sello </a:t>
            </a:r>
            <a:r>
              <a:rPr lang="es-ES" sz="4800" b="1" u="sng" dirty="0" smtClean="0">
                <a:solidFill>
                  <a:schemeClr val="bg1"/>
                </a:solidFill>
              </a:rPr>
              <a:t>del Dios </a:t>
            </a:r>
            <a:r>
              <a:rPr lang="es-ES" sz="4800" b="1" u="sng" dirty="0">
                <a:solidFill>
                  <a:schemeClr val="bg1"/>
                </a:solidFill>
              </a:rPr>
              <a:t>viviente</a:t>
            </a:r>
            <a:r>
              <a:rPr lang="es-ES" sz="4800" b="1" dirty="0">
                <a:solidFill>
                  <a:schemeClr val="bg1"/>
                </a:solidFill>
              </a:rPr>
              <a:t>. Los que renuncien a la verdad de origen celestial y acepten el descanso dominical, recibirán la marca de la bestia</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7700061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9656" y="1744885"/>
            <a:ext cx="6763167" cy="1015663"/>
          </a:xfrm>
          <a:prstGeom prst="rect">
            <a:avLst/>
          </a:prstGeom>
          <a:noFill/>
        </p:spPr>
        <p:txBody>
          <a:bodyPr wrap="square" rtlCol="0">
            <a:spAutoFit/>
          </a:bodyPr>
          <a:lstStyle/>
          <a:p>
            <a:pPr lvl="0">
              <a:defRPr/>
            </a:pPr>
            <a:r>
              <a:rPr lang="es-ES" sz="3000" b="1" dirty="0">
                <a:solidFill>
                  <a:srgbClr val="0070C0"/>
                </a:solidFill>
              </a:rPr>
              <a:t>Es suficiente tener una conducta externa intachable para ser aceptable a Dios</a:t>
            </a: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2" y="195664"/>
            <a:ext cx="6809895" cy="1569660"/>
          </a:xfrm>
          <a:prstGeom prst="rect">
            <a:avLst/>
          </a:prstGeom>
          <a:noFill/>
        </p:spPr>
        <p:txBody>
          <a:bodyPr wrap="square" rtlCol="0">
            <a:spAutoFit/>
          </a:bodyPr>
          <a:lstStyle/>
          <a:p>
            <a:pPr lvl="0">
              <a:defRPr/>
            </a:pPr>
            <a:r>
              <a:rPr lang="es-ES" sz="3200" i="1" dirty="0">
                <a:solidFill>
                  <a:schemeClr val="accent1">
                    <a:lumMod val="50000"/>
                  </a:schemeClr>
                </a:solidFill>
              </a:rPr>
              <a:t>El sello de Dios se revela en la observancia de cualquier día de la semana</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524671"/>
            <a:ext cx="6763167" cy="1077218"/>
          </a:xfrm>
          <a:prstGeom prst="rect">
            <a:avLst/>
          </a:prstGeom>
          <a:noFill/>
        </p:spPr>
        <p:txBody>
          <a:bodyPr wrap="square" rtlCol="0">
            <a:spAutoFit/>
          </a:bodyPr>
          <a:lstStyle/>
          <a:p>
            <a:pPr lvl="0">
              <a:defRPr/>
            </a:pPr>
            <a:r>
              <a:rPr lang="es-ES" sz="3200" b="1" dirty="0">
                <a:solidFill>
                  <a:srgbClr val="0070C0"/>
                </a:solidFill>
              </a:rPr>
              <a:t>El reposo de Cristo en nuestro corazón nos exonera de guardar el sábado</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6265" y="5633833"/>
            <a:ext cx="5965259" cy="1077218"/>
          </a:xfrm>
          <a:prstGeom prst="rect">
            <a:avLst/>
          </a:prstGeom>
          <a:noFill/>
        </p:spPr>
        <p:txBody>
          <a:bodyPr wrap="square" rtlCol="0">
            <a:spAutoFit/>
          </a:bodyPr>
          <a:lstStyle/>
          <a:p>
            <a:pPr>
              <a:defRPr/>
            </a:pPr>
            <a:r>
              <a:rPr lang="es-ES" sz="3200" dirty="0">
                <a:solidFill>
                  <a:schemeClr val="accent1">
                    <a:lumMod val="50000"/>
                  </a:schemeClr>
                </a:solidFill>
              </a:rPr>
              <a:t>Algunos que guardan el sábado se perderán</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59656" y="2882062"/>
            <a:ext cx="6046132" cy="1569660"/>
          </a:xfrm>
          <a:prstGeom prst="rect">
            <a:avLst/>
          </a:prstGeom>
          <a:noFill/>
        </p:spPr>
        <p:txBody>
          <a:bodyPr wrap="square" rtlCol="0">
            <a:spAutoFit/>
          </a:bodyPr>
          <a:lstStyle/>
          <a:p>
            <a:pPr lvl="0">
              <a:defRPr/>
            </a:pPr>
            <a:r>
              <a:rPr lang="es-ES" sz="3200" dirty="0">
                <a:solidFill>
                  <a:schemeClr val="accent1">
                    <a:lumMod val="50000"/>
                  </a:schemeClr>
                </a:solidFill>
              </a:rPr>
              <a:t>Es necesario tener al Espíritu Santo en el corazón para que la observancia del sábado sea válida</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10115985" y="200195"/>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8455288" y="218827"/>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74654"/>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10141280" y="1875925"/>
            <a:ext cx="2014935"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10058045" y="3229349"/>
            <a:ext cx="1934300"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8551927" y="4573599"/>
            <a:ext cx="1224872"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10115985" y="5819993"/>
            <a:ext cx="1956719"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8540890" y="1912772"/>
            <a:ext cx="1042258"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8555960" y="3239084"/>
            <a:ext cx="1137034"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10115985" y="4524671"/>
            <a:ext cx="1999194"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8549785" y="5834312"/>
            <a:ext cx="1328929"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Tree>
    <p:extLst>
      <p:ext uri="{BB962C8B-B14F-4D97-AF65-F5344CB8AC3E}">
        <p14:creationId xmlns:p14="http://schemas.microsoft.com/office/powerpoint/2010/main" val="237725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41921" y="320160"/>
            <a:ext cx="4986285" cy="4832092"/>
          </a:xfrm>
          <a:prstGeom prst="rect">
            <a:avLst/>
          </a:prstGeom>
          <a:noFill/>
        </p:spPr>
        <p:txBody>
          <a:bodyPr wrap="square" rtlCol="0">
            <a:spAutoFit/>
          </a:bodyPr>
          <a:lstStyle/>
          <a:p>
            <a:pPr algn="ctr"/>
            <a:r>
              <a:rPr lang="es-ES" sz="4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recibir el sello </a:t>
            </a:r>
            <a:r>
              <a:rPr lang="es-ES" sz="4400" b="1"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 Dios viviente </a:t>
            </a:r>
            <a:r>
              <a:rPr lang="es-ES" sz="44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demostrando tu lealtad interna con la señal externa de guardar el sábado?</a:t>
            </a:r>
            <a:endParaRPr lang="es-US" sz="44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30721"/>
            <a:ext cx="11415251"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Y no contristéis al </a:t>
            </a:r>
            <a:r>
              <a:rPr lang="es-ES" sz="7200" b="1" dirty="0">
                <a:solidFill>
                  <a:srgbClr val="FFFF00"/>
                </a:solidFill>
              </a:rPr>
              <a:t>Espíritu Santo </a:t>
            </a:r>
            <a:r>
              <a:rPr lang="es-ES" sz="7200" b="1" dirty="0">
                <a:solidFill>
                  <a:schemeClr val="bg1"/>
                </a:solidFill>
              </a:rPr>
              <a:t>de Dios, </a:t>
            </a:r>
            <a:r>
              <a:rPr lang="es-ES" sz="7200" b="1" dirty="0">
                <a:solidFill>
                  <a:srgbClr val="FFFF00"/>
                </a:solidFill>
              </a:rPr>
              <a:t>con el cual </a:t>
            </a:r>
            <a:r>
              <a:rPr lang="es-ES" sz="7200" b="1" dirty="0">
                <a:solidFill>
                  <a:schemeClr val="bg1"/>
                </a:solidFill>
              </a:rPr>
              <a:t>fuisteis </a:t>
            </a:r>
            <a:r>
              <a:rPr lang="es-ES" sz="7200" b="1" dirty="0">
                <a:solidFill>
                  <a:srgbClr val="FFFF00"/>
                </a:solidFill>
              </a:rPr>
              <a:t>sellados</a:t>
            </a:r>
            <a:r>
              <a:rPr lang="es-ES" sz="7200" b="1" dirty="0">
                <a:solidFill>
                  <a:schemeClr val="bg1"/>
                </a:solidFill>
              </a:rPr>
              <a:t> para el día de la redención.”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Efesios</a:t>
            </a:r>
            <a:r>
              <a:rPr lang="en-US" dirty="0"/>
              <a:t> 4:30:</a:t>
            </a:r>
          </a:p>
        </p:txBody>
      </p:sp>
    </p:spTree>
    <p:extLst>
      <p:ext uri="{BB962C8B-B14F-4D97-AF65-F5344CB8AC3E}">
        <p14:creationId xmlns:p14="http://schemas.microsoft.com/office/powerpoint/2010/main" val="2327434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30721"/>
            <a:ext cx="11415251"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el que nos confirma con vosotros en Cristo, y el que nos ungió, es Dios, </a:t>
            </a:r>
            <a:r>
              <a:rPr lang="es-ES" sz="6000" b="1" dirty="0">
                <a:solidFill>
                  <a:srgbClr val="FF0000"/>
                </a:solidFill>
              </a:rPr>
              <a:t>22</a:t>
            </a:r>
            <a:r>
              <a:rPr lang="es-ES" sz="6000" b="1" dirty="0">
                <a:solidFill>
                  <a:schemeClr val="bg1"/>
                </a:solidFill>
              </a:rPr>
              <a:t> el cual también </a:t>
            </a:r>
            <a:r>
              <a:rPr lang="es-ES" sz="6000" b="1" dirty="0">
                <a:solidFill>
                  <a:srgbClr val="FFFF00"/>
                </a:solidFill>
              </a:rPr>
              <a:t>nos ha sellado</a:t>
            </a:r>
            <a:r>
              <a:rPr lang="es-ES" sz="6000" b="1" dirty="0">
                <a:solidFill>
                  <a:schemeClr val="bg1"/>
                </a:solidFill>
              </a:rPr>
              <a:t>, y nos ha dado las arras del </a:t>
            </a:r>
            <a:r>
              <a:rPr lang="es-ES" sz="6000" b="1" dirty="0">
                <a:solidFill>
                  <a:srgbClr val="FFFF00"/>
                </a:solidFill>
              </a:rPr>
              <a:t>Espíritu</a:t>
            </a:r>
            <a:r>
              <a:rPr lang="es-ES" sz="6000" b="1" dirty="0">
                <a:solidFill>
                  <a:schemeClr val="bg1"/>
                </a:solidFill>
              </a:rPr>
              <a:t> en nuestros </a:t>
            </a:r>
            <a:r>
              <a:rPr lang="es-ES" sz="6000" b="1" dirty="0">
                <a:solidFill>
                  <a:srgbClr val="FFFF00"/>
                </a:solidFill>
              </a:rPr>
              <a:t>corazones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2 </a:t>
            </a:r>
            <a:r>
              <a:rPr lang="en-US" dirty="0" err="1"/>
              <a:t>Corintios</a:t>
            </a:r>
            <a:r>
              <a:rPr lang="en-US" dirty="0"/>
              <a:t> 1:21, 22:</a:t>
            </a:r>
          </a:p>
        </p:txBody>
      </p:sp>
    </p:spTree>
    <p:extLst>
      <p:ext uri="{BB962C8B-B14F-4D97-AF65-F5344CB8AC3E}">
        <p14:creationId xmlns:p14="http://schemas.microsoft.com/office/powerpoint/2010/main" val="3112832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Solución a un aparente conflicto</a:t>
            </a:r>
          </a:p>
        </p:txBody>
      </p:sp>
    </p:spTree>
    <p:extLst>
      <p:ext uri="{BB962C8B-B14F-4D97-AF65-F5344CB8AC3E}">
        <p14:creationId xmlns:p14="http://schemas.microsoft.com/office/powerpoint/2010/main" val="165759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416864"/>
            <a:ext cx="10381933"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¿Cómo resolvemos este </a:t>
            </a:r>
            <a:r>
              <a:rPr lang="es-ES" sz="5400" b="1" dirty="0">
                <a:solidFill>
                  <a:srgbClr val="FF0000"/>
                </a:solidFill>
              </a:rPr>
              <a:t>aparente conflicto</a:t>
            </a:r>
            <a:r>
              <a:rPr lang="es-ES" sz="5400" b="1" dirty="0">
                <a:solidFill>
                  <a:srgbClr val="002060"/>
                </a:solidFill>
              </a:rPr>
              <a:t> entre Elena White y la Biblia? ¿Será que en verdad hay una </a:t>
            </a:r>
            <a:r>
              <a:rPr lang="es-ES" sz="5400" b="1" dirty="0">
                <a:solidFill>
                  <a:srgbClr val="FF0000"/>
                </a:solidFill>
              </a:rPr>
              <a:t>contradicción</a:t>
            </a:r>
            <a:r>
              <a:rPr lang="es-ES" sz="5400" b="1" dirty="0">
                <a:solidFill>
                  <a:srgbClr val="002060"/>
                </a:solidFill>
              </a:rPr>
              <a:t> entre Elena White y la Biblia sobre lo que es el sello de Dios?</a:t>
            </a:r>
          </a:p>
        </p:txBody>
      </p:sp>
    </p:spTree>
    <p:extLst>
      <p:ext uri="{BB962C8B-B14F-4D97-AF65-F5344CB8AC3E}">
        <p14:creationId xmlns:p14="http://schemas.microsoft.com/office/powerpoint/2010/main" val="1574381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393600"/>
            <a:ext cx="1115148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realidad, no hay contradicción. Elena White y la Biblia están describiendo </a:t>
            </a:r>
            <a:r>
              <a:rPr lang="es-ES" sz="4800" b="1" dirty="0">
                <a:solidFill>
                  <a:srgbClr val="FF0000"/>
                </a:solidFill>
              </a:rPr>
              <a:t>dos diferentes dimensiones </a:t>
            </a:r>
            <a:r>
              <a:rPr lang="es-ES" sz="4800" b="1" dirty="0">
                <a:solidFill>
                  <a:srgbClr val="002060"/>
                </a:solidFill>
              </a:rPr>
              <a:t>de la misma realidad. La </a:t>
            </a:r>
            <a:r>
              <a:rPr lang="es-ES" sz="4800" b="1" dirty="0">
                <a:solidFill>
                  <a:srgbClr val="FF0000"/>
                </a:solidFill>
              </a:rPr>
              <a:t>Biblia</a:t>
            </a:r>
            <a:r>
              <a:rPr lang="es-ES" sz="4800" b="1" dirty="0">
                <a:solidFill>
                  <a:srgbClr val="002060"/>
                </a:solidFill>
              </a:rPr>
              <a:t> describe la </a:t>
            </a:r>
            <a:r>
              <a:rPr lang="es-ES" sz="4800" b="1" dirty="0">
                <a:solidFill>
                  <a:srgbClr val="FF0000"/>
                </a:solidFill>
              </a:rPr>
              <a:t>obra interna e invisible del Espíritu Santo </a:t>
            </a:r>
            <a:r>
              <a:rPr lang="es-ES" sz="4800" b="1" dirty="0">
                <a:solidFill>
                  <a:srgbClr val="002060"/>
                </a:solidFill>
              </a:rPr>
              <a:t>y </a:t>
            </a:r>
            <a:r>
              <a:rPr lang="es-ES" sz="4800" b="1" dirty="0">
                <a:solidFill>
                  <a:srgbClr val="FF0000"/>
                </a:solidFill>
              </a:rPr>
              <a:t>Elena White </a:t>
            </a:r>
            <a:r>
              <a:rPr lang="es-ES" sz="4800" b="1" dirty="0">
                <a:solidFill>
                  <a:srgbClr val="002060"/>
                </a:solidFill>
              </a:rPr>
              <a:t>describe la </a:t>
            </a:r>
            <a:r>
              <a:rPr lang="es-ES" sz="4800" b="1" dirty="0">
                <a:solidFill>
                  <a:srgbClr val="FF0000"/>
                </a:solidFill>
              </a:rPr>
              <a:t>manifestación visible y externa </a:t>
            </a:r>
            <a:r>
              <a:rPr lang="es-ES" sz="4800" b="1" dirty="0">
                <a:solidFill>
                  <a:srgbClr val="002060"/>
                </a:solidFill>
              </a:rPr>
              <a:t>de esa obra. Por así decirlo, son </a:t>
            </a:r>
            <a:r>
              <a:rPr lang="es-ES" sz="4800" b="1" dirty="0">
                <a:solidFill>
                  <a:srgbClr val="FF0000"/>
                </a:solidFill>
              </a:rPr>
              <a:t>dos caras de una misma moneda.</a:t>
            </a:r>
          </a:p>
        </p:txBody>
      </p:sp>
    </p:spTree>
    <p:extLst>
      <p:ext uri="{BB962C8B-B14F-4D97-AF65-F5344CB8AC3E}">
        <p14:creationId xmlns:p14="http://schemas.microsoft.com/office/powerpoint/2010/main" val="2497382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Elena White y el sello de Dios</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393600"/>
            <a:ext cx="1115148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[Otra forma de ver el problema es en el sentido de Juan 14: 26 sobre la obra del Espíritu Santo: “…él os enseñará todas las cosas…”, incluyendo la enseñanza de guardar el sábado eternamente.  Así, el Espíritu Santo es el sello del Reino de Dios que está en nuestro corazón y la enseñanza del sábado es la expresión o imagen externa de ese </a:t>
            </a:r>
            <a:r>
              <a:rPr lang="es-ES" sz="4400" b="1" dirty="0" smtClean="0">
                <a:solidFill>
                  <a:srgbClr val="FF0000"/>
                </a:solidFill>
              </a:rPr>
              <a:t>sello interno</a:t>
            </a:r>
            <a:r>
              <a:rPr lang="es-ES" sz="4400" b="1" dirty="0" smtClean="0">
                <a:solidFill>
                  <a:srgbClr val="002060"/>
                </a:solidFill>
              </a:rPr>
              <a:t>; es decir, el </a:t>
            </a:r>
            <a:r>
              <a:rPr lang="es-ES" sz="4400" b="1" dirty="0" smtClean="0">
                <a:solidFill>
                  <a:srgbClr val="FF0000"/>
                </a:solidFill>
              </a:rPr>
              <a:t>sello externo</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3387872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90103"/>
            <a:ext cx="4224464" cy="584775"/>
          </a:xfrm>
          <a:prstGeom prst="rect">
            <a:avLst/>
          </a:prstGeom>
          <a:noFill/>
        </p:spPr>
        <p:txBody>
          <a:bodyPr wrap="square" rtlCol="0">
            <a:spAutoFit/>
          </a:bodyPr>
          <a:lstStyle/>
          <a:p>
            <a:pPr lvl="0">
              <a:defRPr/>
            </a:pPr>
            <a:r>
              <a:rPr lang="es-ES" sz="3200" dirty="0">
                <a:solidFill>
                  <a:srgbClr val="4472C4">
                    <a:lumMod val="50000"/>
                  </a:srgbClr>
                </a:solidFill>
              </a:rPr>
              <a:t>Ellen White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584775"/>
          </a:xfrm>
          <a:prstGeom prst="rect">
            <a:avLst/>
          </a:prstGeom>
          <a:noFill/>
        </p:spPr>
        <p:txBody>
          <a:bodyPr wrap="square" rtlCol="0">
            <a:spAutoFit/>
          </a:bodyPr>
          <a:lstStyle/>
          <a:p>
            <a:pPr lvl="0">
              <a:defRPr/>
            </a:pPr>
            <a:r>
              <a:rPr lang="es-ES" sz="3200" dirty="0">
                <a:solidFill>
                  <a:srgbClr val="4472C4">
                    <a:lumMod val="50000"/>
                  </a:srgbClr>
                </a:solidFill>
              </a:rPr>
              <a:t>Joseph Bates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77052"/>
            <a:ext cx="4210202" cy="1077218"/>
          </a:xfrm>
          <a:prstGeom prst="rect">
            <a:avLst/>
          </a:prstGeom>
          <a:noFill/>
        </p:spPr>
        <p:txBody>
          <a:bodyPr wrap="square" rtlCol="0">
            <a:spAutoFit/>
          </a:bodyPr>
          <a:lstStyle/>
          <a:p>
            <a:pPr lvl="0">
              <a:defRPr/>
            </a:pPr>
            <a:r>
              <a:rPr lang="es-ES" sz="3200" dirty="0">
                <a:solidFill>
                  <a:srgbClr val="4472C4">
                    <a:lumMod val="50000"/>
                  </a:srgbClr>
                </a:solidFill>
              </a:rPr>
              <a:t>La obra del Espíritu Santo 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La observancia del sábado es...</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3032060"/>
            <a:ext cx="4047483" cy="584775"/>
          </a:xfrm>
          <a:prstGeom prst="rect">
            <a:avLst/>
          </a:prstGeom>
          <a:noFill/>
        </p:spPr>
        <p:txBody>
          <a:bodyPr wrap="square" rtlCol="0">
            <a:spAutoFit/>
          </a:bodyPr>
          <a:lstStyle/>
          <a:p>
            <a:pPr lvl="0">
              <a:defRPr/>
            </a:pPr>
            <a:r>
              <a:rPr lang="es-ES" sz="3200" dirty="0">
                <a:solidFill>
                  <a:srgbClr val="4472C4">
                    <a:lumMod val="50000"/>
                  </a:srgbClr>
                </a:solidFill>
              </a:rPr>
              <a:t>La Biblia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61420" y="3474464"/>
            <a:ext cx="552572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sábado es el </a:t>
            </a:r>
            <a:r>
              <a:rPr lang="es-ES" sz="3200" dirty="0" smtClean="0">
                <a:solidFill>
                  <a:prstClr val="black"/>
                </a:solidFill>
              </a:rPr>
              <a:t>sello </a:t>
            </a:r>
            <a:r>
              <a:rPr lang="es-ES" sz="3200" dirty="0">
                <a:solidFill>
                  <a:prstClr val="black"/>
                </a:solidFill>
              </a:rPr>
              <a:t>de Dios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55302" y="1244564"/>
            <a:ext cx="563184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sábado, una señal perpetua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5" y="266638"/>
            <a:ext cx="57617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interna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174878"/>
            <a:ext cx="5463607"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una manifestación visible y externa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366853"/>
            <a:ext cx="5325381"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El sello de Dios es el Espíritu Santo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420203" y="4420452"/>
            <a:ext cx="52607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latin typeface="Calibri" panose="020F0502020204030204"/>
              </a:rPr>
              <a:t>mala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39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ejemplo de la circuncisión</a:t>
            </a:r>
          </a:p>
        </p:txBody>
      </p:sp>
    </p:spTree>
    <p:extLst>
      <p:ext uri="{BB962C8B-B14F-4D97-AF65-F5344CB8AC3E}">
        <p14:creationId xmlns:p14="http://schemas.microsoft.com/office/powerpoint/2010/main" val="2467568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514808"/>
            <a:ext cx="11151483"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Ilustremos la relación que existe entre la </a:t>
            </a:r>
            <a:r>
              <a:rPr lang="es-ES" sz="6600" b="1" dirty="0">
                <a:solidFill>
                  <a:srgbClr val="FF0000"/>
                </a:solidFill>
              </a:rPr>
              <a:t>obra interna </a:t>
            </a:r>
            <a:r>
              <a:rPr lang="es-ES" sz="6600" b="1" dirty="0">
                <a:solidFill>
                  <a:srgbClr val="002060"/>
                </a:solidFill>
              </a:rPr>
              <a:t>del Espíritu Santo y la </a:t>
            </a:r>
            <a:r>
              <a:rPr lang="es-ES" sz="6600" b="1" dirty="0">
                <a:solidFill>
                  <a:srgbClr val="FF0000"/>
                </a:solidFill>
              </a:rPr>
              <a:t>observancia externa</a:t>
            </a:r>
            <a:r>
              <a:rPr lang="es-ES" sz="6600" b="1" dirty="0">
                <a:solidFill>
                  <a:srgbClr val="002060"/>
                </a:solidFill>
              </a:rPr>
              <a:t> del sábado con del rito de la </a:t>
            </a:r>
            <a:r>
              <a:rPr lang="es-ES" sz="6600" b="1" dirty="0" smtClean="0">
                <a:solidFill>
                  <a:srgbClr val="002060"/>
                </a:solidFill>
              </a:rPr>
              <a:t>circuncisión:</a:t>
            </a:r>
            <a:endParaRPr lang="es-ES" sz="6600" b="1" dirty="0">
              <a:solidFill>
                <a:srgbClr val="002060"/>
              </a:solidFill>
            </a:endParaRPr>
          </a:p>
        </p:txBody>
      </p:sp>
    </p:spTree>
    <p:extLst>
      <p:ext uri="{BB962C8B-B14F-4D97-AF65-F5344CB8AC3E}">
        <p14:creationId xmlns:p14="http://schemas.microsoft.com/office/powerpoint/2010/main" val="2339422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3970" y="1547195"/>
            <a:ext cx="11151483" cy="3046988"/>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9600" b="1" dirty="0">
                <a:solidFill>
                  <a:srgbClr val="002060"/>
                </a:solidFill>
              </a:rPr>
              <a:t>El acto </a:t>
            </a:r>
            <a:r>
              <a:rPr lang="es-ES" sz="9600" b="1" dirty="0" smtClean="0">
                <a:solidFill>
                  <a:srgbClr val="002060"/>
                </a:solidFill>
              </a:rPr>
              <a:t>externo de la circuncisión</a:t>
            </a:r>
            <a:endParaRPr lang="es-ES" sz="9600" b="1" dirty="0">
              <a:solidFill>
                <a:srgbClr val="002060"/>
              </a:solidFill>
            </a:endParaRPr>
          </a:p>
        </p:txBody>
      </p:sp>
    </p:spTree>
    <p:extLst>
      <p:ext uri="{BB962C8B-B14F-4D97-AF65-F5344CB8AC3E}">
        <p14:creationId xmlns:p14="http://schemas.microsoft.com/office/powerpoint/2010/main" val="2147791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2173431"/>
            <a:ext cx="11415251" cy="341632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Este es mi pacto, que guardaréis entre mí y vosotros y tu descendencia después de ti: </a:t>
            </a:r>
            <a:r>
              <a:rPr lang="es-ES" sz="5400" b="1" dirty="0">
                <a:solidFill>
                  <a:srgbClr val="FFFF00"/>
                </a:solidFill>
              </a:rPr>
              <a:t>Será circuncidado todo varón</a:t>
            </a:r>
            <a:r>
              <a:rPr lang="es-ES" sz="5400" b="1" dirty="0">
                <a:solidFill>
                  <a:schemeClr val="bg1"/>
                </a:solidFill>
              </a:rPr>
              <a:t> de entre vosotros.”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Génesis 17:10: </a:t>
            </a:r>
            <a:r>
              <a:rPr lang="es-ES" dirty="0">
                <a:solidFill>
                  <a:schemeClr val="tx1"/>
                </a:solidFill>
              </a:rPr>
              <a:t>Dios le ordenó explícitamente a Israel que practicara el acto externo de la circuncisión:</a:t>
            </a:r>
          </a:p>
        </p:txBody>
      </p:sp>
    </p:spTree>
    <p:extLst>
      <p:ext uri="{BB962C8B-B14F-4D97-AF65-F5344CB8AC3E}">
        <p14:creationId xmlns:p14="http://schemas.microsoft.com/office/powerpoint/2010/main" val="3030593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671985"/>
            <a:ext cx="11415251"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el varón incircunciso, el que no hubiere circuncidado la carne de su prepucio, aquella persona </a:t>
            </a:r>
            <a:r>
              <a:rPr lang="es-ES" sz="6000" b="1" dirty="0">
                <a:solidFill>
                  <a:srgbClr val="FFFF00"/>
                </a:solidFill>
              </a:rPr>
              <a:t>será cortada </a:t>
            </a:r>
            <a:r>
              <a:rPr lang="es-ES" sz="6000" b="1" dirty="0">
                <a:solidFill>
                  <a:schemeClr val="bg1"/>
                </a:solidFill>
              </a:rPr>
              <a:t>de su pueblo; ha </a:t>
            </a:r>
            <a:r>
              <a:rPr lang="es-ES" sz="6000" b="1" dirty="0">
                <a:solidFill>
                  <a:srgbClr val="FFFF00"/>
                </a:solidFill>
              </a:rPr>
              <a:t>violado</a:t>
            </a:r>
            <a:r>
              <a:rPr lang="es-ES" sz="6000" b="1" dirty="0">
                <a:solidFill>
                  <a:schemeClr val="bg1"/>
                </a:solidFill>
              </a:rPr>
              <a:t> mi pacto.”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Génesis 17:14: </a:t>
            </a:r>
            <a:r>
              <a:rPr lang="es-ES" dirty="0">
                <a:solidFill>
                  <a:schemeClr val="tx1"/>
                </a:solidFill>
              </a:rPr>
              <a:t>Esta señal externa era de suprema importancia:</a:t>
            </a:r>
          </a:p>
        </p:txBody>
      </p:sp>
    </p:spTree>
    <p:extLst>
      <p:ext uri="{BB962C8B-B14F-4D97-AF65-F5344CB8AC3E}">
        <p14:creationId xmlns:p14="http://schemas.microsoft.com/office/powerpoint/2010/main" val="3013575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671985"/>
            <a:ext cx="11415251" cy="4832092"/>
          </a:xfrm>
          <a:prstGeom prst="rect">
            <a:avLst/>
          </a:prstGeom>
          <a:noFill/>
        </p:spPr>
        <p:txBody>
          <a:bodyPr wrap="square" rtlCol="0">
            <a:spAutoFit/>
          </a:bodyPr>
          <a:lstStyle/>
          <a:p>
            <a:r>
              <a:rPr lang="es-ES" sz="4400" b="1" dirty="0" smtClean="0">
                <a:solidFill>
                  <a:schemeClr val="bg1"/>
                </a:solidFill>
              </a:rPr>
              <a:t>“Y </a:t>
            </a:r>
            <a:r>
              <a:rPr lang="es-ES" sz="4400" b="1" dirty="0">
                <a:solidFill>
                  <a:schemeClr val="bg1"/>
                </a:solidFill>
              </a:rPr>
              <a:t>aconteció en el camino, que en una posada Jehová le salió al encuentro, y </a:t>
            </a:r>
            <a:r>
              <a:rPr lang="es-ES" sz="4400" b="1" dirty="0">
                <a:solidFill>
                  <a:srgbClr val="FFFF00"/>
                </a:solidFill>
              </a:rPr>
              <a:t>quiso matarlo</a:t>
            </a:r>
            <a:r>
              <a:rPr lang="es-ES" sz="4400" b="1" dirty="0">
                <a:solidFill>
                  <a:schemeClr val="bg1"/>
                </a:solidFill>
              </a:rPr>
              <a:t>. </a:t>
            </a:r>
            <a:r>
              <a:rPr lang="es-ES" sz="4400" b="1" dirty="0">
                <a:solidFill>
                  <a:srgbClr val="FF0000"/>
                </a:solidFill>
              </a:rPr>
              <a:t>25</a:t>
            </a:r>
            <a:r>
              <a:rPr lang="es-ES" sz="4400" b="1" dirty="0">
                <a:solidFill>
                  <a:schemeClr val="bg1"/>
                </a:solidFill>
              </a:rPr>
              <a:t> Entonces </a:t>
            </a:r>
            <a:r>
              <a:rPr lang="es-ES" sz="4400" b="1" dirty="0" err="1">
                <a:solidFill>
                  <a:schemeClr val="bg1"/>
                </a:solidFill>
              </a:rPr>
              <a:t>Séfora</a:t>
            </a:r>
            <a:r>
              <a:rPr lang="es-ES" sz="4400" b="1" dirty="0">
                <a:solidFill>
                  <a:schemeClr val="bg1"/>
                </a:solidFill>
              </a:rPr>
              <a:t> tomó un pedernal afilado y cortó el prepucio de su hijo, y lo echó a sus pies, diciendo: A la verdad tú me eres un esposo de sangre. </a:t>
            </a:r>
            <a:r>
              <a:rPr lang="es-ES" sz="4400" b="1" dirty="0">
                <a:solidFill>
                  <a:srgbClr val="FF0000"/>
                </a:solidFill>
              </a:rPr>
              <a:t>26</a:t>
            </a:r>
            <a:r>
              <a:rPr lang="es-ES" sz="4400" b="1" dirty="0">
                <a:solidFill>
                  <a:schemeClr val="bg1"/>
                </a:solidFill>
              </a:rPr>
              <a:t> Así le dejó luego ir. Y ella dijo: Esposo de sangre, a causa de la </a:t>
            </a:r>
            <a:r>
              <a:rPr lang="es-ES" sz="4400" b="1" dirty="0">
                <a:solidFill>
                  <a:srgbClr val="FFFF00"/>
                </a:solidFill>
              </a:rPr>
              <a:t>circuncisión</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chemeClr val="tx1"/>
                </a:solidFill>
              </a:rPr>
              <a:t>En</a:t>
            </a:r>
            <a:r>
              <a:rPr lang="es-ES" sz="3200" dirty="0"/>
              <a:t> Éxodo 4:24-26 </a:t>
            </a:r>
            <a:r>
              <a:rPr lang="es-ES" sz="3200" dirty="0">
                <a:solidFill>
                  <a:schemeClr val="tx1"/>
                </a:solidFill>
              </a:rPr>
              <a:t>encontramos que Dios amenazó de muerte a Moisés por no haber circuncidado a su hijo.</a:t>
            </a:r>
          </a:p>
        </p:txBody>
      </p:sp>
    </p:spTree>
    <p:extLst>
      <p:ext uri="{BB962C8B-B14F-4D97-AF65-F5344CB8AC3E}">
        <p14:creationId xmlns:p14="http://schemas.microsoft.com/office/powerpoint/2010/main" val="1286456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3970" y="1547195"/>
            <a:ext cx="11151483"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9600" b="1" dirty="0">
                <a:solidFill>
                  <a:srgbClr val="002060"/>
                </a:solidFill>
              </a:rPr>
              <a:t>El significado más profundo de la </a:t>
            </a:r>
            <a:r>
              <a:rPr lang="es-ES" sz="9600" b="1" dirty="0" smtClean="0">
                <a:solidFill>
                  <a:srgbClr val="002060"/>
                </a:solidFill>
              </a:rPr>
              <a:t>circuncisión</a:t>
            </a:r>
            <a:endParaRPr lang="es-ES" sz="9600" b="1" dirty="0">
              <a:solidFill>
                <a:srgbClr val="002060"/>
              </a:solidFill>
            </a:endParaRPr>
          </a:p>
        </p:txBody>
      </p:sp>
    </p:spTree>
    <p:extLst>
      <p:ext uri="{BB962C8B-B14F-4D97-AF65-F5344CB8AC3E}">
        <p14:creationId xmlns:p14="http://schemas.microsoft.com/office/powerpoint/2010/main" val="1674994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578266"/>
            <a:ext cx="1115148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6000" b="1" dirty="0">
                <a:solidFill>
                  <a:srgbClr val="002060"/>
                </a:solidFill>
              </a:rPr>
              <a:t>La circuncisión conllevaba un significado </a:t>
            </a:r>
            <a:r>
              <a:rPr lang="es-ES" sz="6000" b="1" dirty="0">
                <a:solidFill>
                  <a:srgbClr val="C00000"/>
                </a:solidFill>
              </a:rPr>
              <a:t>mucho más profundo </a:t>
            </a:r>
            <a:r>
              <a:rPr lang="es-ES" sz="6000" b="1" dirty="0">
                <a:solidFill>
                  <a:srgbClr val="002060"/>
                </a:solidFill>
              </a:rPr>
              <a:t>que el acto externo de </a:t>
            </a:r>
            <a:r>
              <a:rPr lang="es-ES" sz="6000" b="1" dirty="0">
                <a:solidFill>
                  <a:srgbClr val="C00000"/>
                </a:solidFill>
              </a:rPr>
              <a:t>quitar el prepucio </a:t>
            </a:r>
            <a:r>
              <a:rPr lang="es-ES" sz="6000" b="1" dirty="0">
                <a:solidFill>
                  <a:srgbClr val="002060"/>
                </a:solidFill>
              </a:rPr>
              <a:t>de la carne. Hallamos este significado más profundo en la experiencia de </a:t>
            </a:r>
            <a:r>
              <a:rPr lang="es-ES" sz="6000" b="1" dirty="0">
                <a:solidFill>
                  <a:srgbClr val="C00000"/>
                </a:solidFill>
              </a:rPr>
              <a:t>Abrahán</a:t>
            </a:r>
            <a:r>
              <a:rPr lang="es-ES" sz="6000" b="1" dirty="0">
                <a:solidFill>
                  <a:srgbClr val="002060"/>
                </a:solidFill>
              </a:rPr>
              <a:t>.</a:t>
            </a:r>
          </a:p>
        </p:txBody>
      </p:sp>
    </p:spTree>
    <p:extLst>
      <p:ext uri="{BB962C8B-B14F-4D97-AF65-F5344CB8AC3E}">
        <p14:creationId xmlns:p14="http://schemas.microsoft.com/office/powerpoint/2010/main" val="2345387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439767"/>
            <a:ext cx="104954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Elena G. de White en repetidas ocasiones escribió que el sábado es el sello de Dios:</a:t>
            </a:r>
          </a:p>
          <a:p>
            <a:pPr>
              <a:buClr>
                <a:srgbClr val="FF0000"/>
              </a:buClr>
            </a:pPr>
            <a:r>
              <a:rPr lang="es-ES" sz="5400" b="1" dirty="0">
                <a:solidFill>
                  <a:srgbClr val="002060"/>
                </a:solidFill>
              </a:rPr>
              <a:t>Desde muy temprano en su historia, la iglesia adventista del séptimo día ha enseñado que el sello de Dios es el sábado. </a:t>
            </a: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3235316"/>
            <a:ext cx="11415251" cy="1754326"/>
          </a:xfrm>
          <a:prstGeom prst="rect">
            <a:avLst/>
          </a:prstGeom>
          <a:noFill/>
        </p:spPr>
        <p:txBody>
          <a:bodyPr wrap="square" rtlCol="0">
            <a:spAutoFit/>
          </a:bodyPr>
          <a:lstStyle/>
          <a:p>
            <a:r>
              <a:rPr lang="es-ES" sz="5400" b="1" dirty="0" smtClean="0">
                <a:solidFill>
                  <a:schemeClr val="bg1"/>
                </a:solidFill>
              </a:rPr>
              <a:t>“Y creyó a Jehová, y le fue contado por justicia.”</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Génesis 15:6: </a:t>
            </a:r>
            <a:r>
              <a:rPr lang="es-ES" dirty="0" smtClean="0">
                <a:solidFill>
                  <a:schemeClr val="tx1"/>
                </a:solidFill>
              </a:rPr>
              <a:t>Cuando tenía 84 años, Dios le prometió a Abrahán un hijo de sus propios lomos. </a:t>
            </a:r>
            <a:endParaRPr lang="es-ES" dirty="0">
              <a:solidFill>
                <a:schemeClr val="tx1"/>
              </a:solidFill>
            </a:endParaRPr>
          </a:p>
        </p:txBody>
      </p:sp>
    </p:spTree>
    <p:extLst>
      <p:ext uri="{BB962C8B-B14F-4D97-AF65-F5344CB8AC3E}">
        <p14:creationId xmlns:p14="http://schemas.microsoft.com/office/powerpoint/2010/main" val="4153890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308324"/>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Génesis 17:24 </a:t>
            </a:r>
            <a:r>
              <a:rPr lang="es-ES" dirty="0">
                <a:solidFill>
                  <a:schemeClr val="tx1"/>
                </a:solidFill>
              </a:rPr>
              <a:t>nos dice que unos 15 años después de ser justificado por la fe, Dios le ordenó a Abrahán que se circuncidara. Para este tiempo Abraham ya tenía 99 años.</a:t>
            </a:r>
          </a:p>
        </p:txBody>
      </p:sp>
      <p:sp>
        <p:nvSpPr>
          <p:cNvPr id="4" name="CuadroTexto 3">
            <a:extLst>
              <a:ext uri="{FF2B5EF4-FFF2-40B4-BE49-F238E27FC236}">
                <a16:creationId xmlns:a16="http://schemas.microsoft.com/office/drawing/2014/main" id="{48E51E9B-BA20-4B79-92DA-1BF159F0C888}"/>
              </a:ext>
            </a:extLst>
          </p:cNvPr>
          <p:cNvSpPr txBox="1"/>
          <p:nvPr/>
        </p:nvSpPr>
        <p:spPr>
          <a:xfrm>
            <a:off x="380543" y="3235316"/>
            <a:ext cx="11415251" cy="2585323"/>
          </a:xfrm>
          <a:prstGeom prst="rect">
            <a:avLst/>
          </a:prstGeom>
          <a:noFill/>
        </p:spPr>
        <p:txBody>
          <a:bodyPr wrap="square" rtlCol="0">
            <a:spAutoFit/>
          </a:bodyPr>
          <a:lstStyle/>
          <a:p>
            <a:r>
              <a:rPr lang="es-ES" sz="5400" b="1" dirty="0" smtClean="0">
                <a:solidFill>
                  <a:schemeClr val="bg1"/>
                </a:solidFill>
              </a:rPr>
              <a:t>“Era </a:t>
            </a:r>
            <a:r>
              <a:rPr lang="es-ES" sz="5400" b="1" dirty="0">
                <a:solidFill>
                  <a:schemeClr val="bg1"/>
                </a:solidFill>
              </a:rPr>
              <a:t>Abraham de edad de noventa y nueve años cuando circuncidó la carne de su prepucio</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4111431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150479"/>
            <a:ext cx="1115148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La pregunta clave es la siguiente: </a:t>
            </a:r>
            <a:r>
              <a:rPr lang="es-ES" sz="4400" b="1" dirty="0">
                <a:solidFill>
                  <a:srgbClr val="C00000"/>
                </a:solidFill>
              </a:rPr>
              <a:t>¿Salvó o justificó el acto externo </a:t>
            </a:r>
            <a:r>
              <a:rPr lang="es-ES" sz="4400" b="1" dirty="0">
                <a:solidFill>
                  <a:srgbClr val="002060"/>
                </a:solidFill>
              </a:rPr>
              <a:t>de la circuncisión a Abrahán? El apóstol Pablo respondió esta pregunta con contundencia.</a:t>
            </a:r>
          </a:p>
          <a:p>
            <a:pPr>
              <a:buClr>
                <a:srgbClr val="FF0000"/>
              </a:buClr>
            </a:pPr>
            <a:r>
              <a:rPr lang="es-ES" sz="4400" b="1" dirty="0">
                <a:solidFill>
                  <a:srgbClr val="002060"/>
                </a:solidFill>
              </a:rPr>
              <a:t>En los días del Apóstol Pablo los judíos creían que la circuncisión era un </a:t>
            </a:r>
            <a:r>
              <a:rPr lang="es-ES" sz="4400" b="1" dirty="0">
                <a:solidFill>
                  <a:srgbClr val="C00000"/>
                </a:solidFill>
              </a:rPr>
              <a:t>acto salvífico</a:t>
            </a:r>
            <a:r>
              <a:rPr lang="es-ES" sz="4400" b="1" dirty="0">
                <a:solidFill>
                  <a:srgbClr val="002060"/>
                </a:solidFill>
              </a:rPr>
              <a:t>. Se consideraba que el </a:t>
            </a:r>
            <a:r>
              <a:rPr lang="es-ES" sz="4400" b="1" dirty="0">
                <a:solidFill>
                  <a:srgbClr val="C00000"/>
                </a:solidFill>
              </a:rPr>
              <a:t>mero acto externo </a:t>
            </a:r>
            <a:r>
              <a:rPr lang="es-ES" sz="4400" b="1" dirty="0">
                <a:solidFill>
                  <a:srgbClr val="002060"/>
                </a:solidFill>
              </a:rPr>
              <a:t>garantizaba la salvación y un </a:t>
            </a:r>
            <a:r>
              <a:rPr lang="es-ES" sz="4400" b="1" dirty="0">
                <a:solidFill>
                  <a:srgbClr val="C00000"/>
                </a:solidFill>
              </a:rPr>
              <a:t>lugar entre el pueblo </a:t>
            </a:r>
            <a:r>
              <a:rPr lang="es-ES" sz="4400" b="1" dirty="0">
                <a:solidFill>
                  <a:srgbClr val="002060"/>
                </a:solidFill>
              </a:rPr>
              <a:t>escogido de Dios.</a:t>
            </a:r>
          </a:p>
        </p:txBody>
      </p:sp>
    </p:spTree>
    <p:extLst>
      <p:ext uri="{BB962C8B-B14F-4D97-AF65-F5344CB8AC3E}">
        <p14:creationId xmlns:p14="http://schemas.microsoft.com/office/powerpoint/2010/main" val="1437953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Romanos 4:9, 10: </a:t>
            </a:r>
            <a:r>
              <a:rPr lang="es-ES" dirty="0">
                <a:solidFill>
                  <a:schemeClr val="tx1"/>
                </a:solidFill>
              </a:rPr>
              <a:t>Abraham fue </a:t>
            </a:r>
            <a:r>
              <a:rPr lang="es-ES" u="sng" dirty="0">
                <a:solidFill>
                  <a:schemeClr val="tx1"/>
                </a:solidFill>
              </a:rPr>
              <a:t>justificado por la fe </a:t>
            </a:r>
            <a:r>
              <a:rPr lang="es-ES" dirty="0">
                <a:solidFill>
                  <a:schemeClr val="tx1"/>
                </a:solidFill>
              </a:rPr>
              <a:t>15 años antes de ser circuncidado!</a:t>
            </a:r>
          </a:p>
        </p:txBody>
      </p:sp>
      <p:sp>
        <p:nvSpPr>
          <p:cNvPr id="3" name="Rectángulo 2"/>
          <p:cNvSpPr/>
          <p:nvPr/>
        </p:nvSpPr>
        <p:spPr>
          <a:xfrm>
            <a:off x="237524" y="1400075"/>
            <a:ext cx="11761834" cy="5262979"/>
          </a:xfrm>
          <a:prstGeom prst="rect">
            <a:avLst/>
          </a:prstGeom>
          <a:noFill/>
        </p:spPr>
        <p:txBody>
          <a:bodyPr wrap="square" rtlCol="0">
            <a:spAutoFit/>
          </a:bodyPr>
          <a:lstStyle/>
          <a:p>
            <a:r>
              <a:rPr lang="es-ES" sz="4800" b="1" dirty="0">
                <a:solidFill>
                  <a:schemeClr val="bg1"/>
                </a:solidFill>
              </a:rPr>
              <a:t>¿Es, pues, esta bienaventuranza solamente para los de la circuncisión, o también para los de la </a:t>
            </a:r>
            <a:r>
              <a:rPr lang="es-ES" sz="4800" b="1" dirty="0" err="1">
                <a:solidFill>
                  <a:schemeClr val="bg1"/>
                </a:solidFill>
              </a:rPr>
              <a:t>incircuncisión</a:t>
            </a:r>
            <a:r>
              <a:rPr lang="es-ES" sz="4800" b="1" dirty="0">
                <a:solidFill>
                  <a:schemeClr val="bg1"/>
                </a:solidFill>
              </a:rPr>
              <a:t>? Porque decimos que </a:t>
            </a:r>
            <a:r>
              <a:rPr lang="es-ES" sz="4800" b="1" dirty="0">
                <a:solidFill>
                  <a:srgbClr val="FFFF00"/>
                </a:solidFill>
              </a:rPr>
              <a:t>a Abraham le fue contada la fe por justicia</a:t>
            </a:r>
            <a:r>
              <a:rPr lang="es-ES" sz="4800" b="1" dirty="0">
                <a:solidFill>
                  <a:schemeClr val="bg1"/>
                </a:solidFill>
              </a:rPr>
              <a:t>. </a:t>
            </a:r>
            <a:r>
              <a:rPr lang="es-ES" sz="4800" b="1" dirty="0">
                <a:solidFill>
                  <a:srgbClr val="C00000"/>
                </a:solidFill>
              </a:rPr>
              <a:t>10</a:t>
            </a:r>
            <a:r>
              <a:rPr lang="es-ES" sz="4800" b="1" dirty="0">
                <a:solidFill>
                  <a:schemeClr val="bg1"/>
                </a:solidFill>
              </a:rPr>
              <a:t> ¿Cómo, pues, le fue contada? ¿Estando en la circuncisión, o en la </a:t>
            </a:r>
            <a:r>
              <a:rPr lang="es-ES" sz="4800" b="1" dirty="0" err="1">
                <a:solidFill>
                  <a:schemeClr val="bg1"/>
                </a:solidFill>
              </a:rPr>
              <a:t>incircuncisión</a:t>
            </a:r>
            <a:r>
              <a:rPr lang="es-ES" sz="4800" b="1" dirty="0">
                <a:solidFill>
                  <a:schemeClr val="bg1"/>
                </a:solidFill>
              </a:rPr>
              <a:t>? No en la circuncisión, sino </a:t>
            </a:r>
            <a:r>
              <a:rPr lang="es-ES" sz="4800" b="1" dirty="0">
                <a:solidFill>
                  <a:srgbClr val="FFFF00"/>
                </a:solidFill>
              </a:rPr>
              <a:t>en la </a:t>
            </a:r>
            <a:r>
              <a:rPr lang="es-ES" sz="4800" b="1" dirty="0" err="1">
                <a:solidFill>
                  <a:srgbClr val="FFFF00"/>
                </a:solidFill>
              </a:rPr>
              <a:t>incircuncisión</a:t>
            </a:r>
            <a:r>
              <a:rPr lang="es-ES" sz="4800" b="1" dirty="0">
                <a:solidFill>
                  <a:schemeClr val="bg1"/>
                </a:solidFill>
              </a:rPr>
              <a:t>.</a:t>
            </a:r>
            <a:endParaRPr lang="en-US" sz="4800" b="1" dirty="0">
              <a:solidFill>
                <a:schemeClr val="bg1"/>
              </a:solidFill>
            </a:endParaRPr>
          </a:p>
        </p:txBody>
      </p:sp>
    </p:spTree>
    <p:extLst>
      <p:ext uri="{BB962C8B-B14F-4D97-AF65-F5344CB8AC3E}">
        <p14:creationId xmlns:p14="http://schemas.microsoft.com/office/powerpoint/2010/main" val="4105049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Romanos 4:11-12: </a:t>
            </a:r>
            <a:r>
              <a:rPr lang="es-ES" dirty="0">
                <a:solidFill>
                  <a:schemeClr val="tx1"/>
                </a:solidFill>
              </a:rPr>
              <a:t>La circuncisión era la señal visible y externa de la </a:t>
            </a:r>
            <a:r>
              <a:rPr lang="es-ES" dirty="0" smtClean="0">
                <a:solidFill>
                  <a:schemeClr val="tx1"/>
                </a:solidFill>
              </a:rPr>
              <a:t>justificación, </a:t>
            </a:r>
            <a:r>
              <a:rPr lang="es-ES" dirty="0">
                <a:solidFill>
                  <a:schemeClr val="tx1"/>
                </a:solidFill>
              </a:rPr>
              <a:t>15 años después de su </a:t>
            </a:r>
            <a:r>
              <a:rPr lang="es-ES" dirty="0" smtClean="0">
                <a:solidFill>
                  <a:schemeClr val="tx1"/>
                </a:solidFill>
              </a:rPr>
              <a:t>justificación:</a:t>
            </a:r>
            <a:endParaRPr lang="es-ES" dirty="0">
              <a:solidFill>
                <a:schemeClr val="tx1"/>
              </a:solidFill>
            </a:endParaRPr>
          </a:p>
        </p:txBody>
      </p:sp>
      <p:sp>
        <p:nvSpPr>
          <p:cNvPr id="2" name="Rectángulo 1"/>
          <p:cNvSpPr/>
          <p:nvPr/>
        </p:nvSpPr>
        <p:spPr>
          <a:xfrm>
            <a:off x="207252" y="1850833"/>
            <a:ext cx="11761835" cy="5016758"/>
          </a:xfrm>
          <a:prstGeom prst="rect">
            <a:avLst/>
          </a:prstGeom>
          <a:noFill/>
        </p:spPr>
        <p:txBody>
          <a:bodyPr wrap="square" rtlCol="0">
            <a:spAutoFit/>
          </a:bodyPr>
          <a:lstStyle/>
          <a:p>
            <a:r>
              <a:rPr lang="es-ES" sz="4000" b="1" dirty="0">
                <a:solidFill>
                  <a:schemeClr val="bg1"/>
                </a:solidFill>
              </a:rPr>
              <a:t>“Y recibió la circuncisión como </a:t>
            </a:r>
            <a:r>
              <a:rPr lang="es-ES" sz="4000" b="1" dirty="0">
                <a:solidFill>
                  <a:srgbClr val="FFFF00"/>
                </a:solidFill>
              </a:rPr>
              <a:t>señal</a:t>
            </a:r>
            <a:r>
              <a:rPr lang="es-ES" sz="4000" b="1" dirty="0">
                <a:solidFill>
                  <a:schemeClr val="bg1"/>
                </a:solidFill>
              </a:rPr>
              <a:t>, como </a:t>
            </a:r>
            <a:r>
              <a:rPr lang="es-ES" sz="4000" b="1" dirty="0">
                <a:solidFill>
                  <a:srgbClr val="FFFF00"/>
                </a:solidFill>
              </a:rPr>
              <a:t>sello</a:t>
            </a:r>
            <a:r>
              <a:rPr lang="es-ES" sz="4000" b="1" dirty="0">
                <a:solidFill>
                  <a:schemeClr val="bg1"/>
                </a:solidFill>
              </a:rPr>
              <a:t> de la justicia de la fe que tuvo </a:t>
            </a:r>
            <a:r>
              <a:rPr lang="es-ES" sz="4000" b="1" dirty="0">
                <a:solidFill>
                  <a:srgbClr val="FFFF00"/>
                </a:solidFill>
              </a:rPr>
              <a:t>estando aún incircunciso</a:t>
            </a:r>
            <a:r>
              <a:rPr lang="es-ES" sz="4000" b="1" dirty="0">
                <a:solidFill>
                  <a:schemeClr val="bg1"/>
                </a:solidFill>
              </a:rPr>
              <a:t>; para que fuese padre de todos los creyentes no circuncidados, a fin de que también a ellos la fe les sea contada por justicia; </a:t>
            </a:r>
            <a:r>
              <a:rPr lang="es-ES" sz="4000" b="1" dirty="0">
                <a:solidFill>
                  <a:srgbClr val="FF0000"/>
                </a:solidFill>
              </a:rPr>
              <a:t>12</a:t>
            </a:r>
            <a:r>
              <a:rPr lang="es-ES" sz="4000" b="1" dirty="0">
                <a:solidFill>
                  <a:schemeClr val="bg1"/>
                </a:solidFill>
              </a:rPr>
              <a:t> y padre de la circuncisión, para los que no solamente son de la circuncisión, sino que también siguen </a:t>
            </a:r>
            <a:r>
              <a:rPr lang="es-ES" sz="4000" b="1" dirty="0">
                <a:solidFill>
                  <a:srgbClr val="FFFF00"/>
                </a:solidFill>
              </a:rPr>
              <a:t>las pisadas de la fe </a:t>
            </a:r>
            <a:r>
              <a:rPr lang="es-ES" sz="4000" b="1" dirty="0">
                <a:solidFill>
                  <a:schemeClr val="bg1"/>
                </a:solidFill>
              </a:rPr>
              <a:t>que tuvo nuestro padre Abraham antes de ser circuncidado.” </a:t>
            </a:r>
            <a:endParaRPr lang="en-US" sz="4000" b="1" dirty="0">
              <a:solidFill>
                <a:schemeClr val="bg1"/>
              </a:solidFill>
            </a:endParaRPr>
          </a:p>
        </p:txBody>
      </p:sp>
    </p:spTree>
    <p:extLst>
      <p:ext uri="{BB962C8B-B14F-4D97-AF65-F5344CB8AC3E}">
        <p14:creationId xmlns:p14="http://schemas.microsoft.com/office/powerpoint/2010/main" val="3971048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22185" y="297963"/>
            <a:ext cx="10008781"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Esta </a:t>
            </a:r>
            <a:r>
              <a:rPr lang="es-ES" sz="7200" b="1" dirty="0">
                <a:solidFill>
                  <a:srgbClr val="FF0000"/>
                </a:solidFill>
              </a:rPr>
              <a:t>dimensión más profunda </a:t>
            </a:r>
            <a:r>
              <a:rPr lang="es-ES" sz="7200" b="1" dirty="0">
                <a:solidFill>
                  <a:srgbClr val="002060"/>
                </a:solidFill>
              </a:rPr>
              <a:t>de la circuncisión se encontraba ya en el Antiguo Testamento:</a:t>
            </a:r>
          </a:p>
        </p:txBody>
      </p:sp>
    </p:spTree>
    <p:extLst>
      <p:ext uri="{BB962C8B-B14F-4D97-AF65-F5344CB8AC3E}">
        <p14:creationId xmlns:p14="http://schemas.microsoft.com/office/powerpoint/2010/main" val="921610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96736" y="1627740"/>
            <a:ext cx="10382865"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circuncidará Jehová tu Dios tu </a:t>
            </a:r>
            <a:r>
              <a:rPr lang="es-ES" sz="5400" b="1" dirty="0">
                <a:solidFill>
                  <a:srgbClr val="FFFF00"/>
                </a:solidFill>
              </a:rPr>
              <a:t>corazón</a:t>
            </a:r>
            <a:r>
              <a:rPr lang="es-ES" sz="5400" b="1" dirty="0">
                <a:solidFill>
                  <a:schemeClr val="bg1"/>
                </a:solidFill>
              </a:rPr>
              <a:t>, y el </a:t>
            </a:r>
            <a:r>
              <a:rPr lang="es-ES" sz="5400" b="1" dirty="0">
                <a:solidFill>
                  <a:srgbClr val="FFFF00"/>
                </a:solidFill>
              </a:rPr>
              <a:t>corazón</a:t>
            </a:r>
            <a:r>
              <a:rPr lang="es-ES" sz="5400" b="1" dirty="0">
                <a:solidFill>
                  <a:schemeClr val="bg1"/>
                </a:solidFill>
              </a:rPr>
              <a:t> de tu descendencia, para que </a:t>
            </a:r>
            <a:r>
              <a:rPr lang="es-ES" sz="5400" b="1" dirty="0">
                <a:solidFill>
                  <a:srgbClr val="FFFF00"/>
                </a:solidFill>
              </a:rPr>
              <a:t>ames a Jehová</a:t>
            </a:r>
            <a:r>
              <a:rPr lang="es-ES" sz="5400" b="1" dirty="0">
                <a:solidFill>
                  <a:schemeClr val="bg1"/>
                </a:solidFill>
              </a:rPr>
              <a:t> tu Dios con todo tu corazón y con toda tu alma, a fin de que vivas.”</a:t>
            </a:r>
            <a:endParaRPr lang="es-ES" sz="5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Deuteronomio 30:6: </a:t>
            </a:r>
            <a:r>
              <a:rPr lang="es-ES" dirty="0">
                <a:solidFill>
                  <a:schemeClr val="tx1"/>
                </a:solidFill>
              </a:rPr>
              <a:t>La circuncisión era la señal externa de una experiencia interna</a:t>
            </a:r>
          </a:p>
        </p:txBody>
      </p:sp>
    </p:spTree>
    <p:extLst>
      <p:ext uri="{BB962C8B-B14F-4D97-AF65-F5344CB8AC3E}">
        <p14:creationId xmlns:p14="http://schemas.microsoft.com/office/powerpoint/2010/main" val="2114946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96736" y="2202927"/>
            <a:ext cx="10382865"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Circuncidad, pues, el </a:t>
            </a:r>
            <a:r>
              <a:rPr lang="es-ES" sz="6600" b="1" dirty="0">
                <a:solidFill>
                  <a:srgbClr val="FFFF00"/>
                </a:solidFill>
              </a:rPr>
              <a:t>prepucio de vuestro corazón</a:t>
            </a:r>
            <a:r>
              <a:rPr lang="es-ES" sz="6600" b="1" dirty="0">
                <a:solidFill>
                  <a:schemeClr val="bg1"/>
                </a:solidFill>
              </a:rPr>
              <a:t>, y no endurezcáis más vuestra cerviz.”</a:t>
            </a:r>
            <a:endParaRPr lang="es-ES" sz="66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Deuteronomio 10:16-17: </a:t>
            </a:r>
            <a:r>
              <a:rPr lang="es-ES" dirty="0">
                <a:solidFill>
                  <a:schemeClr val="tx1"/>
                </a:solidFill>
              </a:rPr>
              <a:t>La circuncisión era una señal externa de la obra interna del Espíritu Santo:</a:t>
            </a:r>
          </a:p>
        </p:txBody>
      </p:sp>
    </p:spTree>
    <p:extLst>
      <p:ext uri="{BB962C8B-B14F-4D97-AF65-F5344CB8AC3E}">
        <p14:creationId xmlns:p14="http://schemas.microsoft.com/office/powerpoint/2010/main" val="2654902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7414" y="1170541"/>
            <a:ext cx="11341510"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Porque nosotros somos la circuncisión, los que en espíritu </a:t>
            </a:r>
            <a:r>
              <a:rPr lang="es-ES" sz="6600" b="1" dirty="0">
                <a:solidFill>
                  <a:srgbClr val="FFFF00"/>
                </a:solidFill>
              </a:rPr>
              <a:t>servimos a Dios </a:t>
            </a:r>
            <a:r>
              <a:rPr lang="es-ES" sz="6600" b="1" dirty="0">
                <a:solidFill>
                  <a:schemeClr val="bg1"/>
                </a:solidFill>
              </a:rPr>
              <a:t>y nos </a:t>
            </a:r>
            <a:r>
              <a:rPr lang="es-ES" sz="6600" b="1" dirty="0">
                <a:solidFill>
                  <a:srgbClr val="FFFF00"/>
                </a:solidFill>
              </a:rPr>
              <a:t>gloriamos en Cristo </a:t>
            </a:r>
            <a:r>
              <a:rPr lang="es-ES" sz="6600" b="1" dirty="0">
                <a:solidFill>
                  <a:schemeClr val="bg1"/>
                </a:solidFill>
              </a:rPr>
              <a:t>Jesús, no teniendo confianza en la carne.”</a:t>
            </a:r>
            <a:endParaRPr lang="es-ES" sz="66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Filipenses 3:3:</a:t>
            </a:r>
          </a:p>
        </p:txBody>
      </p:sp>
    </p:spTree>
    <p:extLst>
      <p:ext uri="{BB962C8B-B14F-4D97-AF65-F5344CB8AC3E}">
        <p14:creationId xmlns:p14="http://schemas.microsoft.com/office/powerpoint/2010/main" val="261696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7414" y="1082050"/>
            <a:ext cx="11341510"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Pues no es judío el que lo es </a:t>
            </a:r>
            <a:r>
              <a:rPr lang="es-ES" sz="4800" b="1" dirty="0">
                <a:solidFill>
                  <a:srgbClr val="FFFF00"/>
                </a:solidFill>
              </a:rPr>
              <a:t>exteriormente</a:t>
            </a:r>
            <a:r>
              <a:rPr lang="es-ES" sz="4800" b="1" dirty="0">
                <a:solidFill>
                  <a:schemeClr val="bg1"/>
                </a:solidFill>
              </a:rPr>
              <a:t>, ni es la circuncisión la que se hace </a:t>
            </a:r>
            <a:r>
              <a:rPr lang="es-ES" sz="4800" b="1" dirty="0">
                <a:solidFill>
                  <a:srgbClr val="FFFF00"/>
                </a:solidFill>
              </a:rPr>
              <a:t>exteriormente</a:t>
            </a:r>
            <a:r>
              <a:rPr lang="es-ES" sz="4800" b="1" dirty="0">
                <a:solidFill>
                  <a:schemeClr val="bg1"/>
                </a:solidFill>
              </a:rPr>
              <a:t> en la carne; 29 sino que es judío el que lo es en lo </a:t>
            </a:r>
            <a:r>
              <a:rPr lang="es-ES" sz="4800" b="1" dirty="0">
                <a:solidFill>
                  <a:srgbClr val="FFFF00"/>
                </a:solidFill>
              </a:rPr>
              <a:t>interior</a:t>
            </a:r>
            <a:r>
              <a:rPr lang="es-ES" sz="4800" b="1" dirty="0">
                <a:solidFill>
                  <a:schemeClr val="bg1"/>
                </a:solidFill>
              </a:rPr>
              <a:t>, y la circuncisión es la del </a:t>
            </a:r>
            <a:r>
              <a:rPr lang="es-ES" sz="4800" b="1" dirty="0">
                <a:solidFill>
                  <a:srgbClr val="FFFF00"/>
                </a:solidFill>
              </a:rPr>
              <a:t>corazón</a:t>
            </a:r>
            <a:r>
              <a:rPr lang="es-ES" sz="4800" b="1" dirty="0">
                <a:solidFill>
                  <a:schemeClr val="bg1"/>
                </a:solidFill>
              </a:rPr>
              <a:t>, en </a:t>
            </a:r>
            <a:r>
              <a:rPr lang="es-ES" sz="4800" b="1" dirty="0">
                <a:solidFill>
                  <a:srgbClr val="FFFF00"/>
                </a:solidFill>
              </a:rPr>
              <a:t>espíritu</a:t>
            </a:r>
            <a:r>
              <a:rPr lang="es-ES" sz="4800" b="1" dirty="0">
                <a:solidFill>
                  <a:schemeClr val="bg1"/>
                </a:solidFill>
              </a:rPr>
              <a:t>, no en </a:t>
            </a:r>
            <a:r>
              <a:rPr lang="es-ES" sz="4800" b="1" dirty="0">
                <a:solidFill>
                  <a:srgbClr val="FFFF00"/>
                </a:solidFill>
              </a:rPr>
              <a:t>letra</a:t>
            </a:r>
            <a:r>
              <a:rPr lang="es-ES" sz="4800" b="1" dirty="0">
                <a:solidFill>
                  <a:schemeClr val="bg1"/>
                </a:solidFill>
              </a:rPr>
              <a:t>; la alabanza del cual no viene de los hombres, sino de Dios.”</a:t>
            </a:r>
            <a:endParaRPr lang="es-ES" sz="48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Romanos 2:28-29:</a:t>
            </a:r>
          </a:p>
        </p:txBody>
      </p:sp>
    </p:spTree>
    <p:extLst>
      <p:ext uri="{BB962C8B-B14F-4D97-AF65-F5344CB8AC3E}">
        <p14:creationId xmlns:p14="http://schemas.microsoft.com/office/powerpoint/2010/main" val="138635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439767"/>
            <a:ext cx="10495478"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Hasta </a:t>
            </a:r>
            <a:r>
              <a:rPr lang="es-ES" sz="5400" b="1" dirty="0">
                <a:solidFill>
                  <a:srgbClr val="002060"/>
                </a:solidFill>
              </a:rPr>
              <a:t>donde </a:t>
            </a:r>
            <a:r>
              <a:rPr lang="es-ES" sz="5400" b="1" dirty="0" smtClean="0">
                <a:solidFill>
                  <a:srgbClr val="002060"/>
                </a:solidFill>
              </a:rPr>
              <a:t>sabemos, </a:t>
            </a:r>
            <a:r>
              <a:rPr lang="es-ES" sz="5400" b="1" dirty="0">
                <a:solidFill>
                  <a:srgbClr val="002060"/>
                </a:solidFill>
              </a:rPr>
              <a:t>la primera persona en descubrir </a:t>
            </a:r>
            <a:r>
              <a:rPr lang="es-ES" sz="5400" b="1" dirty="0" smtClean="0">
                <a:solidFill>
                  <a:srgbClr val="002060"/>
                </a:solidFill>
              </a:rPr>
              <a:t>esta </a:t>
            </a:r>
            <a:r>
              <a:rPr lang="es-ES" sz="5400" b="1" dirty="0">
                <a:solidFill>
                  <a:srgbClr val="002060"/>
                </a:solidFill>
              </a:rPr>
              <a:t>verdad fue el capitán </a:t>
            </a:r>
            <a:r>
              <a:rPr lang="es-ES" sz="5400" b="1" dirty="0">
                <a:solidFill>
                  <a:srgbClr val="FF0000"/>
                </a:solidFill>
              </a:rPr>
              <a:t>Joseph Bates </a:t>
            </a:r>
            <a:r>
              <a:rPr lang="es-ES" sz="5400" b="1" dirty="0">
                <a:solidFill>
                  <a:srgbClr val="002060"/>
                </a:solidFill>
              </a:rPr>
              <a:t>quien en el año 1846 escribió un pequeño libro titulado: </a:t>
            </a:r>
            <a:r>
              <a:rPr lang="es-ES" sz="5400" b="1" i="1" dirty="0">
                <a:solidFill>
                  <a:srgbClr val="FF0000"/>
                </a:solidFill>
              </a:rPr>
              <a:t>El Séptimo </a:t>
            </a:r>
            <a:r>
              <a:rPr lang="es-ES" sz="5400" b="1" i="1" dirty="0" smtClean="0">
                <a:solidFill>
                  <a:srgbClr val="FF0000"/>
                </a:solidFill>
              </a:rPr>
              <a:t>Día: Sábado, </a:t>
            </a:r>
            <a:r>
              <a:rPr lang="es-ES" sz="5400" b="1" i="1" dirty="0">
                <a:solidFill>
                  <a:srgbClr val="FF0000"/>
                </a:solidFill>
              </a:rPr>
              <a:t>una Señal Perpetua</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378375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3924" y="498430"/>
            <a:ext cx="10751575" cy="4524315"/>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La circuncisión:</a:t>
            </a:r>
          </a:p>
          <a:p>
            <a:pPr marL="914400" indent="-914400">
              <a:buClr>
                <a:srgbClr val="C00000"/>
              </a:buClr>
              <a:buFont typeface="+mj-lt"/>
              <a:buAutoNum type="arabicPeriod"/>
            </a:pPr>
            <a:r>
              <a:rPr lang="es-ES" sz="7200" b="1" dirty="0" smtClean="0">
                <a:solidFill>
                  <a:srgbClr val="002060"/>
                </a:solidFill>
              </a:rPr>
              <a:t>Era </a:t>
            </a:r>
            <a:r>
              <a:rPr lang="es-ES" sz="7200" b="1" dirty="0">
                <a:solidFill>
                  <a:srgbClr val="002060"/>
                </a:solidFill>
              </a:rPr>
              <a:t>una </a:t>
            </a:r>
            <a:r>
              <a:rPr lang="es-ES" sz="7200" b="1" dirty="0">
                <a:solidFill>
                  <a:srgbClr val="C00000"/>
                </a:solidFill>
              </a:rPr>
              <a:t>institución judía</a:t>
            </a:r>
          </a:p>
          <a:p>
            <a:pPr marL="914400" indent="-914400">
              <a:buClr>
                <a:srgbClr val="C00000"/>
              </a:buClr>
              <a:buFont typeface="+mj-lt"/>
              <a:buAutoNum type="arabicPeriod"/>
            </a:pPr>
            <a:r>
              <a:rPr lang="es-ES" sz="7200" b="1" dirty="0" smtClean="0">
                <a:solidFill>
                  <a:srgbClr val="002060"/>
                </a:solidFill>
              </a:rPr>
              <a:t>Fue </a:t>
            </a:r>
            <a:r>
              <a:rPr lang="es-ES" sz="7200" b="1" dirty="0">
                <a:solidFill>
                  <a:srgbClr val="002060"/>
                </a:solidFill>
              </a:rPr>
              <a:t>establecida </a:t>
            </a:r>
            <a:r>
              <a:rPr lang="es-ES" sz="7200" b="1" dirty="0">
                <a:solidFill>
                  <a:srgbClr val="C00000"/>
                </a:solidFill>
              </a:rPr>
              <a:t>después del pecado</a:t>
            </a:r>
            <a:endParaRPr lang="es-ES" sz="7200" b="1" i="1" dirty="0">
              <a:solidFill>
                <a:srgbClr val="C00000"/>
              </a:solidFill>
            </a:endParaRPr>
          </a:p>
        </p:txBody>
      </p:sp>
    </p:spTree>
    <p:extLst>
      <p:ext uri="{BB962C8B-B14F-4D97-AF65-F5344CB8AC3E}">
        <p14:creationId xmlns:p14="http://schemas.microsoft.com/office/powerpoint/2010/main" val="1485030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01267"/>
            <a:ext cx="10751575"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742950" indent="-742950">
              <a:buClr>
                <a:srgbClr val="C00000"/>
              </a:buClr>
              <a:buFont typeface="+mj-lt"/>
              <a:buAutoNum type="arabicPeriod" startAt="3"/>
            </a:pPr>
            <a:r>
              <a:rPr lang="es-ES" sz="4400" b="1" dirty="0">
                <a:solidFill>
                  <a:srgbClr val="002060"/>
                </a:solidFill>
              </a:rPr>
              <a:t>Fue </a:t>
            </a:r>
            <a:r>
              <a:rPr lang="es-ES" sz="4400" b="1" dirty="0">
                <a:solidFill>
                  <a:srgbClr val="C00000"/>
                </a:solidFill>
              </a:rPr>
              <a:t>reemplazada</a:t>
            </a:r>
            <a:r>
              <a:rPr lang="es-ES" sz="4400" b="1" dirty="0">
                <a:solidFill>
                  <a:srgbClr val="002060"/>
                </a:solidFill>
              </a:rPr>
              <a:t> por el </a:t>
            </a:r>
            <a:r>
              <a:rPr lang="es-ES" sz="4400" b="1" dirty="0">
                <a:solidFill>
                  <a:srgbClr val="C00000"/>
                </a:solidFill>
              </a:rPr>
              <a:t>bautismo</a:t>
            </a:r>
          </a:p>
          <a:p>
            <a:pPr>
              <a:buClr>
                <a:srgbClr val="C00000"/>
              </a:buClr>
            </a:pPr>
            <a:r>
              <a:rPr lang="es-ES" sz="4400" b="1" dirty="0">
                <a:solidFill>
                  <a:schemeClr val="accent1"/>
                </a:solidFill>
              </a:rPr>
              <a:t>Colosenses 2:11, 12</a:t>
            </a:r>
            <a:r>
              <a:rPr lang="es-ES" sz="4400" b="1" dirty="0">
                <a:solidFill>
                  <a:srgbClr val="002060"/>
                </a:solidFill>
              </a:rPr>
              <a:t>:</a:t>
            </a:r>
          </a:p>
          <a:p>
            <a:pPr>
              <a:buClr>
                <a:srgbClr val="C00000"/>
              </a:buClr>
            </a:pPr>
            <a:r>
              <a:rPr lang="es-ES" sz="4400" b="1" dirty="0">
                <a:solidFill>
                  <a:srgbClr val="002060"/>
                </a:solidFill>
              </a:rPr>
              <a:t>“En él también fuisteis </a:t>
            </a:r>
            <a:r>
              <a:rPr lang="es-ES" sz="4400" b="1" dirty="0">
                <a:solidFill>
                  <a:srgbClr val="C00000"/>
                </a:solidFill>
              </a:rPr>
              <a:t>circuncidados</a:t>
            </a:r>
            <a:r>
              <a:rPr lang="es-ES" sz="4400" b="1" dirty="0">
                <a:solidFill>
                  <a:srgbClr val="002060"/>
                </a:solidFill>
              </a:rPr>
              <a:t> con circuncisión </a:t>
            </a:r>
            <a:r>
              <a:rPr lang="es-ES" sz="4400" b="1" dirty="0">
                <a:solidFill>
                  <a:srgbClr val="C00000"/>
                </a:solidFill>
              </a:rPr>
              <a:t>no hecha a mano</a:t>
            </a:r>
            <a:r>
              <a:rPr lang="es-ES" sz="4400" b="1" dirty="0">
                <a:solidFill>
                  <a:srgbClr val="002060"/>
                </a:solidFill>
              </a:rPr>
              <a:t>, al echar de vosotros el </a:t>
            </a:r>
            <a:r>
              <a:rPr lang="es-ES" sz="4400" b="1" dirty="0">
                <a:solidFill>
                  <a:srgbClr val="C00000"/>
                </a:solidFill>
              </a:rPr>
              <a:t>cuerpo pecaminoso carnal</a:t>
            </a:r>
            <a:r>
              <a:rPr lang="es-ES" sz="4400" b="1" dirty="0">
                <a:solidFill>
                  <a:srgbClr val="002060"/>
                </a:solidFill>
              </a:rPr>
              <a:t>, en la </a:t>
            </a:r>
            <a:r>
              <a:rPr lang="es-ES" sz="4400" b="1" dirty="0">
                <a:solidFill>
                  <a:srgbClr val="FF0000"/>
                </a:solidFill>
              </a:rPr>
              <a:t>circuncisión de Cristo</a:t>
            </a:r>
            <a:r>
              <a:rPr lang="es-ES" sz="4400" b="1" dirty="0">
                <a:solidFill>
                  <a:srgbClr val="002060"/>
                </a:solidFill>
              </a:rPr>
              <a:t>; </a:t>
            </a:r>
            <a:r>
              <a:rPr lang="es-ES" sz="4400" b="1" dirty="0">
                <a:solidFill>
                  <a:srgbClr val="FF0000"/>
                </a:solidFill>
              </a:rPr>
              <a:t>12</a:t>
            </a:r>
            <a:r>
              <a:rPr lang="es-ES" sz="4400" b="1" dirty="0">
                <a:solidFill>
                  <a:srgbClr val="002060"/>
                </a:solidFill>
              </a:rPr>
              <a:t> </a:t>
            </a:r>
            <a:r>
              <a:rPr lang="es-ES" sz="4400" b="1" dirty="0">
                <a:solidFill>
                  <a:srgbClr val="C00000"/>
                </a:solidFill>
              </a:rPr>
              <a:t>sepultados con él en el bautismo</a:t>
            </a:r>
            <a:r>
              <a:rPr lang="es-ES" sz="4400" b="1" dirty="0">
                <a:solidFill>
                  <a:srgbClr val="002060"/>
                </a:solidFill>
              </a:rPr>
              <a:t>, en el cual fuisteis también </a:t>
            </a:r>
            <a:r>
              <a:rPr lang="es-ES" sz="4400" b="1" dirty="0">
                <a:solidFill>
                  <a:srgbClr val="C00000"/>
                </a:solidFill>
              </a:rPr>
              <a:t>resucitados con él</a:t>
            </a:r>
            <a:r>
              <a:rPr lang="es-ES" sz="4400" b="1" dirty="0">
                <a:solidFill>
                  <a:srgbClr val="002060"/>
                </a:solidFill>
              </a:rPr>
              <a:t>, mediante la fe en el poder de Dios que le levantó de los muertos.”</a:t>
            </a:r>
            <a:endParaRPr lang="es-ES" sz="4400" b="1" i="1" dirty="0">
              <a:solidFill>
                <a:srgbClr val="AC0C45"/>
              </a:solidFill>
            </a:endParaRPr>
          </a:p>
        </p:txBody>
      </p:sp>
    </p:spTree>
    <p:extLst>
      <p:ext uri="{BB962C8B-B14F-4D97-AF65-F5344CB8AC3E}">
        <p14:creationId xmlns:p14="http://schemas.microsoft.com/office/powerpoint/2010/main" val="3036614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01267"/>
            <a:ext cx="10751575"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marL="742950" indent="-742950">
              <a:buClr>
                <a:srgbClr val="C00000"/>
              </a:buClr>
              <a:buFont typeface="+mj-lt"/>
              <a:buAutoNum type="arabicPeriod" startAt="4"/>
            </a:pPr>
            <a:r>
              <a:rPr lang="es-ES" sz="6000" b="1" dirty="0">
                <a:solidFill>
                  <a:srgbClr val="002060"/>
                </a:solidFill>
              </a:rPr>
              <a:t>Según el </a:t>
            </a:r>
            <a:r>
              <a:rPr lang="es-ES" sz="6000" b="1" dirty="0">
                <a:solidFill>
                  <a:srgbClr val="C00000"/>
                </a:solidFill>
              </a:rPr>
              <a:t>mandato explícito </a:t>
            </a:r>
            <a:r>
              <a:rPr lang="es-ES" sz="6000" b="1" dirty="0">
                <a:solidFill>
                  <a:srgbClr val="002060"/>
                </a:solidFill>
              </a:rPr>
              <a:t>del </a:t>
            </a:r>
            <a:r>
              <a:rPr lang="es-ES" sz="6000" b="1" dirty="0">
                <a:solidFill>
                  <a:srgbClr val="C00000"/>
                </a:solidFill>
              </a:rPr>
              <a:t>concilio de Jerusalén</a:t>
            </a:r>
            <a:r>
              <a:rPr lang="es-ES" sz="6000" b="1" dirty="0">
                <a:solidFill>
                  <a:srgbClr val="002060"/>
                </a:solidFill>
              </a:rPr>
              <a:t> en el año 49 DC ya no tenía que practicarse.</a:t>
            </a:r>
            <a:endParaRPr lang="es-ES" sz="6000" b="1" i="1" dirty="0">
              <a:solidFill>
                <a:srgbClr val="AC0C45"/>
              </a:solidFill>
            </a:endParaRPr>
          </a:p>
        </p:txBody>
      </p:sp>
    </p:spTree>
    <p:extLst>
      <p:ext uri="{BB962C8B-B14F-4D97-AF65-F5344CB8AC3E}">
        <p14:creationId xmlns:p14="http://schemas.microsoft.com/office/powerpoint/2010/main" val="2765381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01267"/>
            <a:ext cx="1075157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C00000"/>
              </a:buClr>
            </a:pPr>
            <a:r>
              <a:rPr lang="es-ES" sz="4800" b="1" dirty="0">
                <a:solidFill>
                  <a:srgbClr val="002060"/>
                </a:solidFill>
              </a:rPr>
              <a:t>La institución del sábado está </a:t>
            </a:r>
            <a:r>
              <a:rPr lang="es-ES" sz="4800" b="1" dirty="0">
                <a:solidFill>
                  <a:srgbClr val="C00000"/>
                </a:solidFill>
              </a:rPr>
              <a:t>en contraste</a:t>
            </a:r>
            <a:r>
              <a:rPr lang="es-ES" sz="4800" b="1" dirty="0">
                <a:solidFill>
                  <a:srgbClr val="002060"/>
                </a:solidFill>
              </a:rPr>
              <a:t> con la circuncisión.</a:t>
            </a:r>
          </a:p>
          <a:p>
            <a:pPr marL="914400" indent="-914400">
              <a:buClr>
                <a:srgbClr val="C00000"/>
              </a:buClr>
              <a:buFont typeface="+mj-lt"/>
              <a:buAutoNum type="arabicPeriod"/>
            </a:pPr>
            <a:r>
              <a:rPr lang="es-ES" sz="4800" b="1" dirty="0" smtClean="0">
                <a:solidFill>
                  <a:srgbClr val="002060"/>
                </a:solidFill>
              </a:rPr>
              <a:t>El </a:t>
            </a:r>
            <a:r>
              <a:rPr lang="es-ES" sz="4800" b="1" dirty="0">
                <a:solidFill>
                  <a:srgbClr val="002060"/>
                </a:solidFill>
              </a:rPr>
              <a:t>Sábado fue establecido </a:t>
            </a:r>
            <a:r>
              <a:rPr lang="es-ES" sz="4800" b="1" dirty="0">
                <a:solidFill>
                  <a:srgbClr val="C00000"/>
                </a:solidFill>
              </a:rPr>
              <a:t>antes del pecado.</a:t>
            </a:r>
          </a:p>
          <a:p>
            <a:pPr marL="914400" indent="-914400">
              <a:buClr>
                <a:srgbClr val="C00000"/>
              </a:buClr>
              <a:buFont typeface="+mj-lt"/>
              <a:buAutoNum type="arabicPeriod"/>
            </a:pPr>
            <a:r>
              <a:rPr lang="es-ES" sz="4800" b="1" dirty="0" smtClean="0">
                <a:solidFill>
                  <a:srgbClr val="002060"/>
                </a:solidFill>
              </a:rPr>
              <a:t>Dios </a:t>
            </a:r>
            <a:r>
              <a:rPr lang="es-ES" sz="4800" b="1" dirty="0">
                <a:solidFill>
                  <a:srgbClr val="002060"/>
                </a:solidFill>
              </a:rPr>
              <a:t>lo instituyó para </a:t>
            </a:r>
            <a:r>
              <a:rPr lang="es-ES" sz="4800" b="1" dirty="0">
                <a:solidFill>
                  <a:srgbClr val="C00000"/>
                </a:solidFill>
              </a:rPr>
              <a:t>toda la raza humana.</a:t>
            </a:r>
          </a:p>
          <a:p>
            <a:pPr marL="914400" indent="-914400">
              <a:buClr>
                <a:srgbClr val="C00000"/>
              </a:buClr>
              <a:buFont typeface="+mj-lt"/>
              <a:buAutoNum type="arabicPeriod"/>
            </a:pPr>
            <a:r>
              <a:rPr lang="es-ES" sz="4800" b="1" dirty="0" smtClean="0">
                <a:solidFill>
                  <a:srgbClr val="002060"/>
                </a:solidFill>
              </a:rPr>
              <a:t>No </a:t>
            </a:r>
            <a:r>
              <a:rPr lang="es-ES" sz="4800" b="1" dirty="0">
                <a:solidFill>
                  <a:srgbClr val="002060"/>
                </a:solidFill>
              </a:rPr>
              <a:t>existe ninguna indicación que se haya </a:t>
            </a:r>
            <a:r>
              <a:rPr lang="es-ES" sz="4800" b="1" dirty="0">
                <a:solidFill>
                  <a:srgbClr val="C00000"/>
                </a:solidFill>
              </a:rPr>
              <a:t>reemplazado</a:t>
            </a:r>
            <a:r>
              <a:rPr lang="es-ES" sz="4800" b="1" dirty="0">
                <a:solidFill>
                  <a:srgbClr val="002060"/>
                </a:solidFill>
              </a:rPr>
              <a:t> o </a:t>
            </a:r>
            <a:r>
              <a:rPr lang="es-ES" sz="4800" b="1" dirty="0">
                <a:solidFill>
                  <a:srgbClr val="C00000"/>
                </a:solidFill>
              </a:rPr>
              <a:t>abolido</a:t>
            </a:r>
            <a:r>
              <a:rPr lang="es-ES" sz="4800" b="1" dirty="0">
                <a:solidFill>
                  <a:srgbClr val="002060"/>
                </a:solidFill>
              </a:rPr>
              <a:t>.</a:t>
            </a:r>
            <a:endParaRPr lang="es-ES" sz="4800" b="1" i="1" dirty="0">
              <a:solidFill>
                <a:srgbClr val="AC0C45"/>
              </a:solidFill>
            </a:endParaRPr>
          </a:p>
        </p:txBody>
      </p:sp>
    </p:spTree>
    <p:extLst>
      <p:ext uri="{BB962C8B-B14F-4D97-AF65-F5344CB8AC3E}">
        <p14:creationId xmlns:p14="http://schemas.microsoft.com/office/powerpoint/2010/main" val="3194922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90103"/>
            <a:ext cx="4224464" cy="1077218"/>
          </a:xfrm>
          <a:prstGeom prst="rect">
            <a:avLst/>
          </a:prstGeom>
          <a:noFill/>
        </p:spPr>
        <p:txBody>
          <a:bodyPr wrap="square" rtlCol="0">
            <a:spAutoFit/>
          </a:bodyPr>
          <a:lstStyle/>
          <a:p>
            <a:pPr lvl="0">
              <a:defRPr/>
            </a:pPr>
            <a:r>
              <a:rPr lang="es-ES" sz="3200" dirty="0">
                <a:solidFill>
                  <a:srgbClr val="4472C4">
                    <a:lumMod val="50000"/>
                  </a:srgbClr>
                </a:solidFill>
              </a:rPr>
              <a:t>Quitar el prepucio de la carne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609907" cy="1077218"/>
          </a:xfrm>
          <a:prstGeom prst="rect">
            <a:avLst/>
          </a:prstGeom>
          <a:noFill/>
        </p:spPr>
        <p:txBody>
          <a:bodyPr wrap="square" rtlCol="0">
            <a:spAutoFit/>
          </a:bodyPr>
          <a:lstStyle/>
          <a:p>
            <a:pPr lvl="0">
              <a:defRPr/>
            </a:pPr>
            <a:r>
              <a:rPr lang="es-ES" sz="3200" dirty="0">
                <a:solidFill>
                  <a:srgbClr val="4472C4">
                    <a:lumMod val="50000"/>
                  </a:srgbClr>
                </a:solidFill>
              </a:rPr>
              <a:t>Dios amenazó de muerte a Moisés porque...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77052"/>
            <a:ext cx="4210202" cy="1077218"/>
          </a:xfrm>
          <a:prstGeom prst="rect">
            <a:avLst/>
          </a:prstGeom>
          <a:noFill/>
        </p:spPr>
        <p:txBody>
          <a:bodyPr wrap="square" rtlCol="0">
            <a:spAutoFit/>
          </a:bodyPr>
          <a:lstStyle/>
          <a:p>
            <a:pPr lvl="0">
              <a:defRPr/>
            </a:pPr>
            <a:r>
              <a:rPr lang="es-ES" sz="3200" dirty="0">
                <a:solidFill>
                  <a:srgbClr val="4472C4">
                    <a:lumMod val="50000"/>
                  </a:srgbClr>
                </a:solidFill>
              </a:rPr>
              <a:t>La circuncisión era una señal externa de...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La circuncisión fue reemplazada por..</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4976" y="2805199"/>
            <a:ext cx="4430941" cy="1077218"/>
          </a:xfrm>
          <a:prstGeom prst="rect">
            <a:avLst/>
          </a:prstGeom>
          <a:noFill/>
        </p:spPr>
        <p:txBody>
          <a:bodyPr wrap="square" rtlCol="0">
            <a:spAutoFit/>
          </a:bodyPr>
          <a:lstStyle/>
          <a:p>
            <a:pPr lvl="0">
              <a:defRPr/>
            </a:pPr>
            <a:r>
              <a:rPr lang="es-ES" sz="3200" dirty="0">
                <a:solidFill>
                  <a:srgbClr val="4472C4">
                    <a:lumMod val="50000"/>
                  </a:srgbClr>
                </a:solidFill>
              </a:rPr>
              <a:t>La señal visible y externa de la justificación fue...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61420" y="3827957"/>
            <a:ext cx="583058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Acto externo de la circuncisión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81977" y="1813810"/>
            <a:ext cx="593669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 había circuncidado a su hijo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81977" y="398494"/>
            <a:ext cx="5761799"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obra interna del Espíritu Santo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281977" y="2667321"/>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bautismo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718732"/>
            <a:ext cx="5325381"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la circuncisión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420203" y="4828244"/>
            <a:ext cx="52607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latin typeface="Calibri" panose="020F0502020204030204"/>
              </a:rPr>
              <a:t>e</a:t>
            </a:r>
            <a:r>
              <a:rPr lang="es-ES" sz="3200" dirty="0" smtClean="0">
                <a:solidFill>
                  <a:prstClr val="black"/>
                </a:solidFill>
                <a:latin typeface="Calibri" panose="020F0502020204030204"/>
              </a:rPr>
              <a:t>l arrepentimiento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3709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bautismo como ejemplo</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01267"/>
            <a:ext cx="1075157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C00000"/>
              </a:buClr>
            </a:pPr>
            <a:r>
              <a:rPr lang="es-ES" sz="5400" b="1" dirty="0">
                <a:solidFill>
                  <a:srgbClr val="002060"/>
                </a:solidFill>
              </a:rPr>
              <a:t>Como hemos visto, en el nuevo testamento el </a:t>
            </a:r>
            <a:r>
              <a:rPr lang="es-ES" sz="5400" b="1" u="sng" dirty="0">
                <a:solidFill>
                  <a:srgbClr val="002060"/>
                </a:solidFill>
              </a:rPr>
              <a:t>bautismo</a:t>
            </a:r>
            <a:r>
              <a:rPr lang="es-ES" sz="5400" b="1" dirty="0">
                <a:solidFill>
                  <a:srgbClr val="002060"/>
                </a:solidFill>
              </a:rPr>
              <a:t> </a:t>
            </a:r>
            <a:r>
              <a:rPr lang="es-ES" sz="5400" b="1" dirty="0">
                <a:solidFill>
                  <a:srgbClr val="C00000"/>
                </a:solidFill>
              </a:rPr>
              <a:t>tomó el lugar de </a:t>
            </a:r>
            <a:r>
              <a:rPr lang="es-ES" sz="5400" b="1" dirty="0">
                <a:solidFill>
                  <a:srgbClr val="002060"/>
                </a:solidFill>
              </a:rPr>
              <a:t>la </a:t>
            </a:r>
            <a:r>
              <a:rPr lang="es-ES" sz="5400" b="1" u="sng" dirty="0">
                <a:solidFill>
                  <a:srgbClr val="002060"/>
                </a:solidFill>
              </a:rPr>
              <a:t>circuncisión</a:t>
            </a:r>
            <a:r>
              <a:rPr lang="es-ES" sz="5400" b="1" dirty="0">
                <a:solidFill>
                  <a:srgbClr val="002060"/>
                </a:solidFill>
              </a:rPr>
              <a:t> (Colosenses 2:11, 12). Pregunto: ¿Es </a:t>
            </a:r>
            <a:r>
              <a:rPr lang="es-ES" sz="5400" b="1" dirty="0">
                <a:solidFill>
                  <a:srgbClr val="C00000"/>
                </a:solidFill>
              </a:rPr>
              <a:t>necesario</a:t>
            </a:r>
            <a:r>
              <a:rPr lang="es-ES" sz="5400" b="1" dirty="0">
                <a:solidFill>
                  <a:srgbClr val="002060"/>
                </a:solidFill>
              </a:rPr>
              <a:t> el acto externo del bautismo o es </a:t>
            </a:r>
            <a:r>
              <a:rPr lang="es-ES" sz="5400" b="1" dirty="0">
                <a:solidFill>
                  <a:srgbClr val="C00000"/>
                </a:solidFill>
              </a:rPr>
              <a:t>suficiente</a:t>
            </a:r>
            <a:r>
              <a:rPr lang="es-ES" sz="5400" b="1" dirty="0">
                <a:solidFill>
                  <a:srgbClr val="002060"/>
                </a:solidFill>
              </a:rPr>
              <a:t> recibir a Cristo espiritualmente en el corazón?</a:t>
            </a:r>
            <a:endParaRPr lang="es-ES" sz="5400" b="1" i="1" dirty="0">
              <a:solidFill>
                <a:srgbClr val="AC0C45"/>
              </a:solidFill>
            </a:endParaRPr>
          </a:p>
        </p:txBody>
      </p:sp>
    </p:spTree>
    <p:extLst>
      <p:ext uri="{BB962C8B-B14F-4D97-AF65-F5344CB8AC3E}">
        <p14:creationId xmlns:p14="http://schemas.microsoft.com/office/powerpoint/2010/main" val="2967154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529" y="416864"/>
            <a:ext cx="1112884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C00000"/>
              </a:buClr>
            </a:pPr>
            <a:r>
              <a:rPr lang="es-ES" sz="5400" b="1" dirty="0">
                <a:solidFill>
                  <a:srgbClr val="002060"/>
                </a:solidFill>
              </a:rPr>
              <a:t>El nuevo testamento parece indicar en algunos versículos que el </a:t>
            </a:r>
            <a:r>
              <a:rPr lang="es-ES" sz="5400" b="1" dirty="0">
                <a:solidFill>
                  <a:srgbClr val="C00000"/>
                </a:solidFill>
              </a:rPr>
              <a:t>rito externo </a:t>
            </a:r>
            <a:r>
              <a:rPr lang="es-ES" sz="5400" b="1" dirty="0">
                <a:solidFill>
                  <a:srgbClr val="002060"/>
                </a:solidFill>
              </a:rPr>
              <a:t>del bautismo es necesario </a:t>
            </a:r>
            <a:r>
              <a:rPr lang="es-ES" sz="5400" b="1" dirty="0">
                <a:solidFill>
                  <a:srgbClr val="C00000"/>
                </a:solidFill>
              </a:rPr>
              <a:t>para la salvación</a:t>
            </a:r>
            <a:r>
              <a:rPr lang="es-ES" sz="5400" b="1" dirty="0">
                <a:solidFill>
                  <a:srgbClr val="002060"/>
                </a:solidFill>
              </a:rPr>
              <a:t>. Pero cuando leemos </a:t>
            </a:r>
            <a:r>
              <a:rPr lang="es-ES" sz="5400" b="1" dirty="0">
                <a:solidFill>
                  <a:srgbClr val="C00000"/>
                </a:solidFill>
              </a:rPr>
              <a:t>con cuidado</a:t>
            </a:r>
            <a:r>
              <a:rPr lang="es-ES" sz="5400" b="1" dirty="0">
                <a:solidFill>
                  <a:srgbClr val="002060"/>
                </a:solidFill>
              </a:rPr>
              <a:t> estos versículos nos damos cuenta que, aunque el rito externo es </a:t>
            </a:r>
            <a:r>
              <a:rPr lang="es-ES" sz="5400" b="1" dirty="0">
                <a:solidFill>
                  <a:srgbClr val="C00000"/>
                </a:solidFill>
              </a:rPr>
              <a:t>indispensable</a:t>
            </a:r>
            <a:r>
              <a:rPr lang="es-ES" sz="5400" b="1" dirty="0">
                <a:solidFill>
                  <a:srgbClr val="002060"/>
                </a:solidFill>
              </a:rPr>
              <a:t>, </a:t>
            </a:r>
            <a:r>
              <a:rPr lang="es-ES" sz="5400" b="1" dirty="0">
                <a:solidFill>
                  <a:srgbClr val="C00000"/>
                </a:solidFill>
              </a:rPr>
              <a:t>no es en sí suficiente</a:t>
            </a:r>
            <a:r>
              <a:rPr lang="es-ES" sz="5400" b="1" dirty="0">
                <a:solidFill>
                  <a:srgbClr val="002060"/>
                </a:solidFill>
              </a:rPr>
              <a:t>:</a:t>
            </a:r>
            <a:endParaRPr lang="es-ES" sz="5400" b="1" i="1" dirty="0">
              <a:solidFill>
                <a:srgbClr val="AC0C45"/>
              </a:solidFill>
            </a:endParaRPr>
          </a:p>
        </p:txBody>
      </p:sp>
    </p:spTree>
    <p:extLst>
      <p:ext uri="{BB962C8B-B14F-4D97-AF65-F5344CB8AC3E}">
        <p14:creationId xmlns:p14="http://schemas.microsoft.com/office/powerpoint/2010/main" val="1809178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65858" y="1244211"/>
            <a:ext cx="11644622"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les dijo: Id por todo el mundo y predicad el evangelio a toda criatura. 16 El que </a:t>
            </a:r>
            <a:r>
              <a:rPr lang="es-ES" sz="6000" b="1" dirty="0">
                <a:solidFill>
                  <a:srgbClr val="FFFF00"/>
                </a:solidFill>
              </a:rPr>
              <a:t>[1] creyere </a:t>
            </a:r>
            <a:r>
              <a:rPr lang="es-ES" sz="6000" b="1" dirty="0">
                <a:solidFill>
                  <a:schemeClr val="bg1"/>
                </a:solidFill>
              </a:rPr>
              <a:t>y </a:t>
            </a:r>
            <a:r>
              <a:rPr lang="es-ES" sz="6000" b="1" dirty="0">
                <a:solidFill>
                  <a:srgbClr val="FFFF00"/>
                </a:solidFill>
              </a:rPr>
              <a:t>[2] fuere bautizado</a:t>
            </a:r>
            <a:r>
              <a:rPr lang="es-ES" sz="6000" b="1" dirty="0">
                <a:solidFill>
                  <a:schemeClr val="bg1"/>
                </a:solidFill>
              </a:rPr>
              <a:t>, </a:t>
            </a:r>
            <a:r>
              <a:rPr lang="es-ES" sz="6000" b="1" dirty="0">
                <a:solidFill>
                  <a:srgbClr val="FFFF00"/>
                </a:solidFill>
              </a:rPr>
              <a:t>[3] será salvo</a:t>
            </a:r>
            <a:r>
              <a:rPr lang="es-ES" sz="6000" b="1" dirty="0">
                <a:solidFill>
                  <a:schemeClr val="bg1"/>
                </a:solidFill>
              </a:rPr>
              <a:t>; mas </a:t>
            </a:r>
            <a:r>
              <a:rPr lang="es-ES" sz="6000" b="1" dirty="0">
                <a:solidFill>
                  <a:srgbClr val="FFFF00"/>
                </a:solidFill>
              </a:rPr>
              <a:t>el que no creyere</a:t>
            </a:r>
            <a:r>
              <a:rPr lang="es-ES" sz="6000" b="1" dirty="0">
                <a:solidFill>
                  <a:schemeClr val="bg1"/>
                </a:solidFill>
              </a:rPr>
              <a:t>, será condenado.”</a:t>
            </a:r>
            <a:endParaRPr lang="es-ES" sz="6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Marcos </a:t>
            </a:r>
            <a:r>
              <a:rPr lang="es-ES" sz="3200" dirty="0" smtClean="0"/>
              <a:t>16:15-16:</a:t>
            </a:r>
            <a:endParaRPr lang="es-ES" sz="3200" dirty="0"/>
          </a:p>
        </p:txBody>
      </p:sp>
    </p:spTree>
    <p:extLst>
      <p:ext uri="{BB962C8B-B14F-4D97-AF65-F5344CB8AC3E}">
        <p14:creationId xmlns:p14="http://schemas.microsoft.com/office/powerpoint/2010/main" val="516073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529" y="416864"/>
            <a:ext cx="1112884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C00000"/>
              </a:buClr>
            </a:pPr>
            <a:r>
              <a:rPr lang="es-ES" sz="4800" b="1" dirty="0" smtClean="0">
                <a:solidFill>
                  <a:srgbClr val="002060"/>
                </a:solidFill>
              </a:rPr>
              <a:t>“</a:t>
            </a:r>
            <a:r>
              <a:rPr lang="es-ES" sz="4800" b="1" u="sng" dirty="0" smtClean="0">
                <a:solidFill>
                  <a:srgbClr val="002060"/>
                </a:solidFill>
              </a:rPr>
              <a:t>El </a:t>
            </a:r>
            <a:r>
              <a:rPr lang="es-ES" sz="4800" b="1" u="sng" dirty="0">
                <a:solidFill>
                  <a:srgbClr val="002060"/>
                </a:solidFill>
              </a:rPr>
              <a:t>que no creyere, será </a:t>
            </a:r>
            <a:r>
              <a:rPr lang="es-ES" sz="4800" b="1" u="sng" dirty="0" smtClean="0">
                <a:solidFill>
                  <a:srgbClr val="002060"/>
                </a:solidFill>
              </a:rPr>
              <a:t>condenado. </a:t>
            </a:r>
            <a:r>
              <a:rPr lang="es-ES" sz="4800" b="1" dirty="0" smtClean="0">
                <a:solidFill>
                  <a:srgbClr val="002060"/>
                </a:solidFill>
              </a:rPr>
              <a:t>Debe </a:t>
            </a:r>
            <a:r>
              <a:rPr lang="es-ES" sz="4800" b="1" dirty="0">
                <a:solidFill>
                  <a:srgbClr val="002060"/>
                </a:solidFill>
              </a:rPr>
              <a:t>notarse que si alguien es condenado, se debe a su incredulidad. </a:t>
            </a:r>
            <a:r>
              <a:rPr lang="es-ES" sz="4800" b="1" dirty="0" smtClean="0">
                <a:solidFill>
                  <a:srgbClr val="002060"/>
                </a:solidFill>
              </a:rPr>
              <a:t>Aquí no se hace </a:t>
            </a:r>
            <a:r>
              <a:rPr lang="es-ES" sz="4800" b="1" dirty="0">
                <a:solidFill>
                  <a:srgbClr val="002060"/>
                </a:solidFill>
              </a:rPr>
              <a:t>referencia al bautismo en un sentido </a:t>
            </a:r>
            <a:r>
              <a:rPr lang="es-ES" sz="4800" b="1" dirty="0" smtClean="0">
                <a:solidFill>
                  <a:srgbClr val="002060"/>
                </a:solidFill>
              </a:rPr>
              <a:t>positivo </a:t>
            </a:r>
            <a:r>
              <a:rPr lang="es-ES" sz="4800" b="1" dirty="0">
                <a:solidFill>
                  <a:srgbClr val="002060"/>
                </a:solidFill>
              </a:rPr>
              <a:t>o negativo, pues la </a:t>
            </a:r>
            <a:r>
              <a:rPr lang="es-ES" sz="4800" b="1" dirty="0" smtClean="0">
                <a:solidFill>
                  <a:srgbClr val="AC0C45"/>
                </a:solidFill>
              </a:rPr>
              <a:t>realidad interior </a:t>
            </a:r>
            <a:r>
              <a:rPr lang="es-ES" sz="4800" b="1" dirty="0">
                <a:solidFill>
                  <a:srgbClr val="AC0C45"/>
                </a:solidFill>
              </a:rPr>
              <a:t>de la salvación </a:t>
            </a:r>
            <a:r>
              <a:rPr lang="es-ES" sz="4800" b="1" dirty="0">
                <a:solidFill>
                  <a:srgbClr val="002060"/>
                </a:solidFill>
              </a:rPr>
              <a:t>trasciende ampliamente en importancia a la </a:t>
            </a:r>
            <a:r>
              <a:rPr lang="es-ES" sz="4800" b="1" dirty="0" smtClean="0">
                <a:solidFill>
                  <a:srgbClr val="AC0C45"/>
                </a:solidFill>
              </a:rPr>
              <a:t>señal exterior</a:t>
            </a:r>
            <a:r>
              <a:rPr lang="es-ES" sz="4800" b="1" dirty="0">
                <a:solidFill>
                  <a:srgbClr val="002060"/>
                </a:solidFill>
              </a:rPr>
              <a:t>. </a:t>
            </a:r>
            <a:endParaRPr lang="es-ES" sz="4800" b="1" i="1" dirty="0">
              <a:solidFill>
                <a:srgbClr val="AC0C45"/>
              </a:solidFill>
            </a:endParaRPr>
          </a:p>
        </p:txBody>
      </p:sp>
    </p:spTree>
    <p:extLst>
      <p:ext uri="{BB962C8B-B14F-4D97-AF65-F5344CB8AC3E}">
        <p14:creationId xmlns:p14="http://schemas.microsoft.com/office/powerpoint/2010/main" val="2654016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439767"/>
            <a:ext cx="104954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Con </a:t>
            </a:r>
            <a:r>
              <a:rPr lang="es-ES" sz="5400" b="1" dirty="0">
                <a:solidFill>
                  <a:srgbClr val="002060"/>
                </a:solidFill>
              </a:rPr>
              <a:t>el transcurso del tiempo, Elena G. de White llegó a compartir el concepto del capitán Bates. Sin titubear, ella escribió en repetidas ocasiones que </a:t>
            </a:r>
            <a:r>
              <a:rPr lang="es-ES" sz="5400" b="1" dirty="0">
                <a:solidFill>
                  <a:srgbClr val="FF0000"/>
                </a:solidFill>
              </a:rPr>
              <a:t>el sábado es el sello de Dios</a:t>
            </a:r>
            <a:r>
              <a:rPr lang="es-ES" sz="5400" b="1" dirty="0">
                <a:solidFill>
                  <a:srgbClr val="002060"/>
                </a:solidFill>
              </a:rPr>
              <a:t>. Note los siguientes ejemplos:</a:t>
            </a:r>
          </a:p>
        </p:txBody>
      </p:sp>
    </p:spTree>
    <p:extLst>
      <p:ext uri="{BB962C8B-B14F-4D97-AF65-F5344CB8AC3E}">
        <p14:creationId xmlns:p14="http://schemas.microsoft.com/office/powerpoint/2010/main" val="794795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529" y="416864"/>
            <a:ext cx="11128840"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C00000"/>
              </a:buClr>
            </a:pPr>
            <a:r>
              <a:rPr lang="es-ES" sz="4000" b="1" dirty="0" smtClean="0">
                <a:solidFill>
                  <a:srgbClr val="002060"/>
                </a:solidFill>
              </a:rPr>
              <a:t>La </a:t>
            </a:r>
            <a:r>
              <a:rPr lang="es-ES" sz="4000" b="1" dirty="0">
                <a:solidFill>
                  <a:srgbClr val="AC0C45"/>
                </a:solidFill>
              </a:rPr>
              <a:t>falta del bautismo </a:t>
            </a:r>
            <a:r>
              <a:rPr lang="es-ES" sz="4000" b="1" dirty="0">
                <a:solidFill>
                  <a:srgbClr val="002060"/>
                </a:solidFill>
              </a:rPr>
              <a:t>simplemente </a:t>
            </a:r>
            <a:r>
              <a:rPr lang="es-ES" sz="4000" b="1" dirty="0" smtClean="0">
                <a:solidFill>
                  <a:srgbClr val="002060"/>
                </a:solidFill>
              </a:rPr>
              <a:t>significaría </a:t>
            </a:r>
            <a:r>
              <a:rPr lang="es-ES" sz="4000" b="1" dirty="0">
                <a:solidFill>
                  <a:srgbClr val="002060"/>
                </a:solidFill>
              </a:rPr>
              <a:t>una muestra externa </a:t>
            </a:r>
            <a:r>
              <a:rPr lang="es-ES" sz="4000" b="1" dirty="0" smtClean="0">
                <a:solidFill>
                  <a:srgbClr val="002060"/>
                </a:solidFill>
              </a:rPr>
              <a:t>de un </a:t>
            </a:r>
            <a:r>
              <a:rPr lang="es-ES" sz="4000" b="1" dirty="0">
                <a:solidFill>
                  <a:srgbClr val="002060"/>
                </a:solidFill>
              </a:rPr>
              <a:t>descreimiento interior, el cual, por sí mismo, es suficiente para </a:t>
            </a:r>
            <a:r>
              <a:rPr lang="es-ES" sz="4000" b="1" dirty="0" smtClean="0">
                <a:solidFill>
                  <a:srgbClr val="002060"/>
                </a:solidFill>
              </a:rPr>
              <a:t>impedir que </a:t>
            </a:r>
            <a:r>
              <a:rPr lang="es-ES" sz="4000" b="1" dirty="0">
                <a:solidFill>
                  <a:srgbClr val="002060"/>
                </a:solidFill>
              </a:rPr>
              <a:t>un hombre logre las bendiciones de la salvación. Quizá aquí Jesús </a:t>
            </a:r>
            <a:r>
              <a:rPr lang="es-ES" sz="4000" b="1" dirty="0" smtClean="0">
                <a:solidFill>
                  <a:srgbClr val="002060"/>
                </a:solidFill>
              </a:rPr>
              <a:t>previó que, a </a:t>
            </a:r>
            <a:r>
              <a:rPr lang="es-ES" sz="4000" b="1" dirty="0">
                <a:solidFill>
                  <a:srgbClr val="002060"/>
                </a:solidFill>
              </a:rPr>
              <a:t>semejanza del ladrón en la </a:t>
            </a:r>
            <a:r>
              <a:rPr lang="es-ES" sz="4000" b="1" dirty="0" smtClean="0">
                <a:solidFill>
                  <a:srgbClr val="002060"/>
                </a:solidFill>
              </a:rPr>
              <a:t>cruz, habría </a:t>
            </a:r>
            <a:r>
              <a:rPr lang="es-ES" sz="4000" b="1" dirty="0">
                <a:solidFill>
                  <a:srgbClr val="002060"/>
                </a:solidFill>
              </a:rPr>
              <a:t>casos en los cuales hombres </a:t>
            </a:r>
            <a:r>
              <a:rPr lang="es-ES" sz="4000" b="1" dirty="0" smtClean="0">
                <a:solidFill>
                  <a:srgbClr val="002060"/>
                </a:solidFill>
              </a:rPr>
              <a:t>y mujeres</a:t>
            </a:r>
            <a:r>
              <a:rPr lang="es-ES" sz="4000" b="1" dirty="0">
                <a:solidFill>
                  <a:srgbClr val="002060"/>
                </a:solidFill>
              </a:rPr>
              <a:t>, verdaderamente convertidos, no podrían recibir el rito del </a:t>
            </a:r>
            <a:r>
              <a:rPr lang="es-ES" sz="4000" b="1" dirty="0" smtClean="0">
                <a:solidFill>
                  <a:srgbClr val="002060"/>
                </a:solidFill>
              </a:rPr>
              <a:t>bautismo.” </a:t>
            </a:r>
            <a:r>
              <a:rPr lang="es-ES" sz="4000" b="1" i="1" dirty="0" smtClean="0">
                <a:solidFill>
                  <a:srgbClr val="AC0C45"/>
                </a:solidFill>
              </a:rPr>
              <a:t>Comentario bíblico adventista, Mc. 16: 16</a:t>
            </a:r>
            <a:endParaRPr lang="es-ES" sz="4000" b="1" i="1" dirty="0">
              <a:solidFill>
                <a:srgbClr val="AC0C45"/>
              </a:solidFill>
            </a:endParaRPr>
          </a:p>
        </p:txBody>
      </p:sp>
    </p:spTree>
    <p:extLst>
      <p:ext uri="{BB962C8B-B14F-4D97-AF65-F5344CB8AC3E}">
        <p14:creationId xmlns:p14="http://schemas.microsoft.com/office/powerpoint/2010/main" val="2520938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948690"/>
            <a:ext cx="11644622"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El </a:t>
            </a:r>
            <a:r>
              <a:rPr lang="es-ES" sz="5400" b="1" dirty="0">
                <a:solidFill>
                  <a:srgbClr val="FFFF00"/>
                </a:solidFill>
              </a:rPr>
              <a:t>bautismo</a:t>
            </a:r>
            <a:r>
              <a:rPr lang="es-ES" sz="5400" b="1" dirty="0">
                <a:solidFill>
                  <a:schemeClr val="bg1"/>
                </a:solidFill>
              </a:rPr>
              <a:t> que corresponde a esto </a:t>
            </a:r>
            <a:r>
              <a:rPr lang="es-ES" sz="5400" b="1" dirty="0">
                <a:solidFill>
                  <a:srgbClr val="FFFF00"/>
                </a:solidFill>
              </a:rPr>
              <a:t>ahora nos salva </a:t>
            </a:r>
            <a:r>
              <a:rPr lang="es-ES" sz="5400" b="1" dirty="0">
                <a:solidFill>
                  <a:schemeClr val="bg1"/>
                </a:solidFill>
              </a:rPr>
              <a:t>(no quitando las inmundicias de la </a:t>
            </a:r>
            <a:r>
              <a:rPr lang="es-ES" sz="5400" b="1" dirty="0">
                <a:solidFill>
                  <a:srgbClr val="FFFF00"/>
                </a:solidFill>
              </a:rPr>
              <a:t>carne [externo], </a:t>
            </a:r>
            <a:r>
              <a:rPr lang="es-ES" sz="5400" b="1" dirty="0">
                <a:solidFill>
                  <a:schemeClr val="bg1"/>
                </a:solidFill>
              </a:rPr>
              <a:t>sino como la aspiración de una </a:t>
            </a:r>
            <a:r>
              <a:rPr lang="es-ES" sz="5400" b="1" dirty="0">
                <a:solidFill>
                  <a:srgbClr val="FFFF00"/>
                </a:solidFill>
              </a:rPr>
              <a:t>buena conciencia [interno] </a:t>
            </a:r>
            <a:r>
              <a:rPr lang="es-ES" sz="5400" b="1" dirty="0">
                <a:solidFill>
                  <a:schemeClr val="bg1"/>
                </a:solidFill>
              </a:rPr>
              <a:t>hacia Dios) por la resurrección de Jesucristo.”</a:t>
            </a:r>
            <a:endParaRPr lang="es-ES" sz="5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1 Pedro 3:21-22:</a:t>
            </a:r>
          </a:p>
        </p:txBody>
      </p:sp>
    </p:spTree>
    <p:extLst>
      <p:ext uri="{BB962C8B-B14F-4D97-AF65-F5344CB8AC3E}">
        <p14:creationId xmlns:p14="http://schemas.microsoft.com/office/powerpoint/2010/main" val="21455031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529" y="742489"/>
            <a:ext cx="11128840"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C00000"/>
              </a:buClr>
            </a:pPr>
            <a:r>
              <a:rPr lang="es-ES" sz="6000" b="1" dirty="0">
                <a:solidFill>
                  <a:srgbClr val="002060"/>
                </a:solidFill>
              </a:rPr>
              <a:t>Elena White </a:t>
            </a:r>
            <a:r>
              <a:rPr lang="es-ES" sz="6000" b="1" dirty="0">
                <a:solidFill>
                  <a:srgbClr val="C00000"/>
                </a:solidFill>
              </a:rPr>
              <a:t>concuerda</a:t>
            </a:r>
            <a:r>
              <a:rPr lang="es-ES" sz="6000" b="1" dirty="0">
                <a:solidFill>
                  <a:srgbClr val="002060"/>
                </a:solidFill>
              </a:rPr>
              <a:t> con el testimonio Bíblico. Ella </a:t>
            </a:r>
            <a:r>
              <a:rPr lang="es-ES" sz="6000" b="1" dirty="0" smtClean="0">
                <a:solidFill>
                  <a:srgbClr val="002060"/>
                </a:solidFill>
              </a:rPr>
              <a:t>enseñó </a:t>
            </a:r>
            <a:r>
              <a:rPr lang="es-ES" sz="6000" b="1" dirty="0">
                <a:solidFill>
                  <a:srgbClr val="002060"/>
                </a:solidFill>
              </a:rPr>
              <a:t>claramente que </a:t>
            </a:r>
            <a:r>
              <a:rPr lang="es-ES" sz="6000" b="1" dirty="0" smtClean="0">
                <a:solidFill>
                  <a:srgbClr val="002060"/>
                </a:solidFill>
              </a:rPr>
              <a:t>[en general] el </a:t>
            </a:r>
            <a:r>
              <a:rPr lang="es-ES" sz="6000" b="1" dirty="0">
                <a:solidFill>
                  <a:srgbClr val="002060"/>
                </a:solidFill>
              </a:rPr>
              <a:t>rito externo del bautismo es </a:t>
            </a:r>
            <a:r>
              <a:rPr lang="es-ES" sz="6000" b="1" dirty="0">
                <a:solidFill>
                  <a:srgbClr val="C00000"/>
                </a:solidFill>
              </a:rPr>
              <a:t>indispensable pero no suficiente</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156497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948690"/>
            <a:ext cx="11644622" cy="5632311"/>
          </a:xfrm>
          <a:prstGeom prst="rect">
            <a:avLst/>
          </a:prstGeom>
          <a:noFill/>
        </p:spPr>
        <p:txBody>
          <a:bodyPr wrap="square" rtlCol="0">
            <a:spAutoFit/>
          </a:bodyPr>
          <a:lstStyle/>
          <a:p>
            <a:r>
              <a:rPr lang="es-ES" sz="4000" b="1" dirty="0">
                <a:solidFill>
                  <a:schemeClr val="bg1"/>
                </a:solidFill>
              </a:rPr>
              <a:t>“Cristo hizo </a:t>
            </a:r>
            <a:r>
              <a:rPr lang="es-ES" sz="4000" b="1" dirty="0">
                <a:solidFill>
                  <a:srgbClr val="FFFF00"/>
                </a:solidFill>
              </a:rPr>
              <a:t>del bautismo la entrada </a:t>
            </a:r>
            <a:r>
              <a:rPr lang="es-ES" sz="4000" b="1" dirty="0">
                <a:solidFill>
                  <a:schemeClr val="bg1"/>
                </a:solidFill>
              </a:rPr>
              <a:t>a su reino espiritual. Ha hecho de esto una </a:t>
            </a:r>
            <a:r>
              <a:rPr lang="es-ES" sz="4000" b="1" dirty="0">
                <a:solidFill>
                  <a:srgbClr val="FFFF00"/>
                </a:solidFill>
              </a:rPr>
              <a:t>condición positiva </a:t>
            </a:r>
            <a:r>
              <a:rPr lang="es-ES" sz="4000" b="1" dirty="0">
                <a:solidFill>
                  <a:schemeClr val="bg1"/>
                </a:solidFill>
              </a:rPr>
              <a:t>con la cual </a:t>
            </a:r>
            <a:r>
              <a:rPr lang="es-ES" sz="4000" b="1" dirty="0">
                <a:solidFill>
                  <a:srgbClr val="FFFF00"/>
                </a:solidFill>
              </a:rPr>
              <a:t>tienen que cumplir </a:t>
            </a:r>
            <a:r>
              <a:rPr lang="es-ES" sz="4000" b="1" dirty="0">
                <a:solidFill>
                  <a:schemeClr val="bg1"/>
                </a:solidFill>
              </a:rPr>
              <a:t>todos los que desean ser reconocidos como que están bajo la autoridad del Padre, el Hijo y el Espíritu Santo. Los que </a:t>
            </a:r>
            <a:r>
              <a:rPr lang="es-ES" sz="4000" b="1" dirty="0">
                <a:solidFill>
                  <a:srgbClr val="FFFF00"/>
                </a:solidFill>
              </a:rPr>
              <a:t>reciben el rito</a:t>
            </a:r>
            <a:r>
              <a:rPr lang="es-ES" sz="4000" b="1" dirty="0">
                <a:solidFill>
                  <a:schemeClr val="bg1"/>
                </a:solidFill>
              </a:rPr>
              <a:t> del bautismo, hacen por lo mismo una </a:t>
            </a:r>
            <a:r>
              <a:rPr lang="es-ES" sz="4000" b="1" dirty="0">
                <a:solidFill>
                  <a:srgbClr val="FFFF00"/>
                </a:solidFill>
              </a:rPr>
              <a:t>declaración pública </a:t>
            </a:r>
            <a:r>
              <a:rPr lang="es-ES" sz="4000" b="1" dirty="0">
                <a:solidFill>
                  <a:schemeClr val="bg1"/>
                </a:solidFill>
              </a:rPr>
              <a:t>de que </a:t>
            </a:r>
            <a:r>
              <a:rPr lang="es-ES" sz="4000" b="1" dirty="0">
                <a:solidFill>
                  <a:srgbClr val="FFFF00"/>
                </a:solidFill>
              </a:rPr>
              <a:t>han</a:t>
            </a:r>
            <a:r>
              <a:rPr lang="es-ES" sz="4000" b="1" dirty="0">
                <a:solidFill>
                  <a:schemeClr val="bg1"/>
                </a:solidFill>
              </a:rPr>
              <a:t> renunciado al mundo y se </a:t>
            </a:r>
            <a:r>
              <a:rPr lang="es-ES" sz="4000" b="1" dirty="0">
                <a:solidFill>
                  <a:srgbClr val="FFFF00"/>
                </a:solidFill>
              </a:rPr>
              <a:t>han</a:t>
            </a:r>
            <a:r>
              <a:rPr lang="es-ES" sz="4000" b="1" dirty="0">
                <a:solidFill>
                  <a:schemeClr val="bg1"/>
                </a:solidFill>
              </a:rPr>
              <a:t> convertido en miembros de la familia real, hijos del Rey celestial</a:t>
            </a:r>
            <a:r>
              <a:rPr lang="es-ES" sz="4000" b="1" dirty="0" smtClean="0">
                <a:solidFill>
                  <a:schemeClr val="bg1"/>
                </a:solidFill>
              </a:rPr>
              <a:t>.”</a:t>
            </a:r>
            <a:endParaRPr lang="es-ES" sz="4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Comentario Bíblico Adventista, tomo 7A, p. 296</a:t>
            </a:r>
          </a:p>
        </p:txBody>
      </p:sp>
    </p:spTree>
    <p:extLst>
      <p:ext uri="{BB962C8B-B14F-4D97-AF65-F5344CB8AC3E}">
        <p14:creationId xmlns:p14="http://schemas.microsoft.com/office/powerpoint/2010/main" val="42473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0529" y="416864"/>
            <a:ext cx="11128840"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C00000"/>
              </a:buClr>
            </a:pPr>
            <a:r>
              <a:rPr lang="es-ES" sz="7200" b="1" dirty="0">
                <a:solidFill>
                  <a:srgbClr val="002060"/>
                </a:solidFill>
              </a:rPr>
              <a:t>Concerniente a las palabras que le habló el </a:t>
            </a:r>
            <a:r>
              <a:rPr lang="es-ES" sz="7200" b="1" dirty="0">
                <a:solidFill>
                  <a:srgbClr val="C00000"/>
                </a:solidFill>
              </a:rPr>
              <a:t>Padre a Jesús </a:t>
            </a:r>
            <a:r>
              <a:rPr lang="es-ES" sz="7200" b="1" dirty="0">
                <a:solidFill>
                  <a:srgbClr val="002060"/>
                </a:solidFill>
              </a:rPr>
              <a:t>en ocasión de Su bautismo se nos dice:</a:t>
            </a:r>
            <a:endParaRPr lang="es-ES" sz="7200" b="1" i="1" dirty="0">
              <a:solidFill>
                <a:srgbClr val="AC0C45"/>
              </a:solidFill>
            </a:endParaRPr>
          </a:p>
        </p:txBody>
      </p:sp>
    </p:spTree>
    <p:extLst>
      <p:ext uri="{BB962C8B-B14F-4D97-AF65-F5344CB8AC3E}">
        <p14:creationId xmlns:p14="http://schemas.microsoft.com/office/powerpoint/2010/main" val="1329906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948690"/>
            <a:ext cx="11644622" cy="5509200"/>
          </a:xfrm>
          <a:prstGeom prst="rect">
            <a:avLst/>
          </a:prstGeom>
          <a:noFill/>
        </p:spPr>
        <p:txBody>
          <a:bodyPr wrap="square" rtlCol="0">
            <a:spAutoFit/>
          </a:bodyPr>
          <a:lstStyle/>
          <a:p>
            <a:r>
              <a:rPr lang="es-ES" sz="4400" b="1" dirty="0">
                <a:solidFill>
                  <a:schemeClr val="bg1"/>
                </a:solidFill>
              </a:rPr>
              <a:t>“Es necesario que aquellos que han recibido la </a:t>
            </a:r>
            <a:r>
              <a:rPr lang="es-ES" sz="4400" b="1" dirty="0">
                <a:solidFill>
                  <a:srgbClr val="FFFF00"/>
                </a:solidFill>
              </a:rPr>
              <a:t>impresión [de imprimir] </a:t>
            </a:r>
            <a:r>
              <a:rPr lang="es-ES" sz="4400" b="1" dirty="0">
                <a:solidFill>
                  <a:schemeClr val="bg1"/>
                </a:solidFill>
              </a:rPr>
              <a:t>de Dios </a:t>
            </a:r>
            <a:r>
              <a:rPr lang="es-ES" sz="4400" b="1" dirty="0">
                <a:solidFill>
                  <a:srgbClr val="FFFF00"/>
                </a:solidFill>
              </a:rPr>
              <a:t>por el bautismo </a:t>
            </a:r>
            <a:r>
              <a:rPr lang="es-ES" sz="4400" b="1" dirty="0">
                <a:solidFill>
                  <a:schemeClr val="bg1"/>
                </a:solidFill>
              </a:rPr>
              <a:t>hagan caso a estas palabras, recordando que Dios ha colocado sobre ellos Su </a:t>
            </a:r>
            <a:r>
              <a:rPr lang="es-ES" sz="4400" b="1" dirty="0">
                <a:solidFill>
                  <a:srgbClr val="FFFF00"/>
                </a:solidFill>
              </a:rPr>
              <a:t>firma</a:t>
            </a:r>
            <a:r>
              <a:rPr lang="es-ES" sz="4400" b="1" dirty="0">
                <a:solidFill>
                  <a:schemeClr val="bg1"/>
                </a:solidFill>
              </a:rPr>
              <a:t> y los ha declarado Sus hijos e hijas. El Padre, el Hijo y el Espíritu Santo, poderes infinitos y omniscientes, reciben a aquellos que </a:t>
            </a:r>
            <a:r>
              <a:rPr lang="es-ES" sz="4400" b="1" dirty="0">
                <a:solidFill>
                  <a:srgbClr val="FFFF00"/>
                </a:solidFill>
              </a:rPr>
              <a:t>en verdad han formado </a:t>
            </a:r>
            <a:r>
              <a:rPr lang="es-ES" sz="4400" b="1" dirty="0">
                <a:solidFill>
                  <a:schemeClr val="bg1"/>
                </a:solidFill>
              </a:rPr>
              <a:t>una relación de pacto con Dios. </a:t>
            </a:r>
            <a:endParaRPr lang="es-ES" sz="4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God’s Amazing Grace, p. 143</a:t>
            </a:r>
            <a:endParaRPr lang="es-ES" sz="3200" dirty="0"/>
          </a:p>
        </p:txBody>
      </p:sp>
    </p:spTree>
    <p:extLst>
      <p:ext uri="{BB962C8B-B14F-4D97-AF65-F5344CB8AC3E}">
        <p14:creationId xmlns:p14="http://schemas.microsoft.com/office/powerpoint/2010/main" val="1179726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8710" y="948690"/>
            <a:ext cx="11430000" cy="5262979"/>
          </a:xfrm>
          <a:prstGeom prst="rect">
            <a:avLst/>
          </a:prstGeom>
          <a:noFill/>
        </p:spPr>
        <p:txBody>
          <a:bodyPr wrap="square" rtlCol="0">
            <a:spAutoFit/>
          </a:bodyPr>
          <a:lstStyle/>
          <a:p>
            <a:r>
              <a:rPr lang="es-ES" sz="4800" b="1" dirty="0" smtClean="0">
                <a:solidFill>
                  <a:schemeClr val="bg1"/>
                </a:solidFill>
              </a:rPr>
              <a:t>Ellos </a:t>
            </a:r>
            <a:r>
              <a:rPr lang="es-ES" sz="4800" b="1" dirty="0">
                <a:solidFill>
                  <a:schemeClr val="bg1"/>
                </a:solidFill>
              </a:rPr>
              <a:t>están presentes en cada bautismo para recibir a los candidatos que </a:t>
            </a:r>
            <a:r>
              <a:rPr lang="es-ES" sz="4800" b="1" dirty="0">
                <a:solidFill>
                  <a:srgbClr val="FFFF00"/>
                </a:solidFill>
              </a:rPr>
              <a:t>han renunciado </a:t>
            </a:r>
            <a:r>
              <a:rPr lang="es-ES" sz="4800" b="1" dirty="0">
                <a:solidFill>
                  <a:schemeClr val="bg1"/>
                </a:solidFill>
              </a:rPr>
              <a:t>al mundo y </a:t>
            </a:r>
            <a:r>
              <a:rPr lang="es-ES" sz="4800" b="1" dirty="0">
                <a:solidFill>
                  <a:srgbClr val="FFFF00"/>
                </a:solidFill>
              </a:rPr>
              <a:t>han recibido </a:t>
            </a:r>
            <a:r>
              <a:rPr lang="es-ES" sz="4800" b="1" dirty="0">
                <a:solidFill>
                  <a:schemeClr val="bg1"/>
                </a:solidFill>
              </a:rPr>
              <a:t>a Cristo en el </a:t>
            </a:r>
            <a:r>
              <a:rPr lang="es-ES" sz="4800" b="1" dirty="0">
                <a:solidFill>
                  <a:srgbClr val="FFFF00"/>
                </a:solidFill>
              </a:rPr>
              <a:t>templo del alma</a:t>
            </a:r>
            <a:r>
              <a:rPr lang="es-ES" sz="4800" b="1" dirty="0">
                <a:solidFill>
                  <a:schemeClr val="bg1"/>
                </a:solidFill>
              </a:rPr>
              <a:t>. Estos candidatos han ingresado a la familia de Dios y sus </a:t>
            </a:r>
            <a:r>
              <a:rPr lang="es-ES" sz="4800" b="1" dirty="0">
                <a:solidFill>
                  <a:srgbClr val="FFFF00"/>
                </a:solidFill>
              </a:rPr>
              <a:t>nombres son inscritos</a:t>
            </a:r>
            <a:r>
              <a:rPr lang="es-ES" sz="4800" b="1" dirty="0">
                <a:solidFill>
                  <a:schemeClr val="bg1"/>
                </a:solidFill>
              </a:rPr>
              <a:t> en el libro de vida del Cordero</a:t>
            </a:r>
            <a:r>
              <a:rPr lang="es-ES" sz="4800" b="1" dirty="0" smtClean="0">
                <a:solidFill>
                  <a:schemeClr val="bg1"/>
                </a:solidFill>
              </a:rPr>
              <a:t>.”</a:t>
            </a:r>
            <a:endParaRPr lang="es-ES" sz="4800" b="1" dirty="0">
              <a:solidFill>
                <a:srgbClr val="AC0C45"/>
              </a:solidFill>
            </a:endParaRPr>
          </a:p>
        </p:txBody>
      </p:sp>
    </p:spTree>
    <p:extLst>
      <p:ext uri="{BB962C8B-B14F-4D97-AF65-F5344CB8AC3E}">
        <p14:creationId xmlns:p14="http://schemas.microsoft.com/office/powerpoint/2010/main" val="8665733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948690"/>
            <a:ext cx="11644622" cy="5509200"/>
          </a:xfrm>
          <a:prstGeom prst="rect">
            <a:avLst/>
          </a:prstGeom>
          <a:noFill/>
        </p:spPr>
        <p:txBody>
          <a:bodyPr wrap="square" rtlCol="0">
            <a:spAutoFit/>
          </a:bodyPr>
          <a:lstStyle/>
          <a:p>
            <a:r>
              <a:rPr lang="es-ES" sz="4400" b="1" dirty="0">
                <a:solidFill>
                  <a:schemeClr val="bg1"/>
                </a:solidFill>
              </a:rPr>
              <a:t>“El nuevo nacimiento es una experiencia escasa en esta época del mundo. Esta es la razón por la que hay tantas </a:t>
            </a:r>
            <a:r>
              <a:rPr lang="es-ES" sz="4400" b="1" dirty="0">
                <a:solidFill>
                  <a:srgbClr val="FFFF00"/>
                </a:solidFill>
              </a:rPr>
              <a:t>perplejidades</a:t>
            </a:r>
            <a:r>
              <a:rPr lang="es-ES" sz="4400" b="1" dirty="0">
                <a:solidFill>
                  <a:schemeClr val="bg1"/>
                </a:solidFill>
              </a:rPr>
              <a:t> en las iglesias. Muchos, muchísimos, que pretenden tener el nombre de Cristo, no están </a:t>
            </a:r>
            <a:r>
              <a:rPr lang="es-ES" sz="4400" b="1" dirty="0">
                <a:solidFill>
                  <a:srgbClr val="FFFF00"/>
                </a:solidFill>
              </a:rPr>
              <a:t>santificados</a:t>
            </a:r>
            <a:r>
              <a:rPr lang="es-ES" sz="4400" b="1" dirty="0">
                <a:solidFill>
                  <a:schemeClr val="bg1"/>
                </a:solidFill>
              </a:rPr>
              <a:t>, y son impíos. Han sido </a:t>
            </a:r>
            <a:r>
              <a:rPr lang="es-ES" sz="4400" b="1" dirty="0">
                <a:solidFill>
                  <a:srgbClr val="FFFF00"/>
                </a:solidFill>
              </a:rPr>
              <a:t>bautizados</a:t>
            </a:r>
            <a:r>
              <a:rPr lang="es-ES" sz="4400" b="1" dirty="0">
                <a:solidFill>
                  <a:schemeClr val="bg1"/>
                </a:solidFill>
              </a:rPr>
              <a:t>, pero fueron </a:t>
            </a:r>
            <a:r>
              <a:rPr lang="es-ES" sz="4400" b="1" dirty="0">
                <a:solidFill>
                  <a:srgbClr val="FFFF00"/>
                </a:solidFill>
              </a:rPr>
              <a:t>sepultados vivos</a:t>
            </a:r>
            <a:r>
              <a:rPr lang="es-ES" sz="4400" b="1" dirty="0">
                <a:solidFill>
                  <a:schemeClr val="bg1"/>
                </a:solidFill>
              </a:rPr>
              <a:t>. </a:t>
            </a:r>
            <a:r>
              <a:rPr lang="es-ES" sz="4400" b="1" u="sng" dirty="0">
                <a:solidFill>
                  <a:schemeClr val="bg1"/>
                </a:solidFill>
              </a:rPr>
              <a:t>No murió el yo, y por lo tanto no renacieron a una nueva vida en Cristo</a:t>
            </a:r>
            <a:r>
              <a:rPr lang="es-ES" sz="4400" b="1" dirty="0" smtClean="0">
                <a:solidFill>
                  <a:schemeClr val="bg1"/>
                </a:solidFill>
              </a:rPr>
              <a:t>.”</a:t>
            </a:r>
            <a:endParaRPr lang="es-ES" sz="4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pt-BR" sz="3200" dirty="0"/>
              <a:t>CBA, tomo 7A, p. 297</a:t>
            </a:r>
          </a:p>
        </p:txBody>
      </p:sp>
    </p:spTree>
    <p:extLst>
      <p:ext uri="{BB962C8B-B14F-4D97-AF65-F5344CB8AC3E}">
        <p14:creationId xmlns:p14="http://schemas.microsoft.com/office/powerpoint/2010/main" val="3390802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948690"/>
            <a:ext cx="11644622" cy="5632311"/>
          </a:xfrm>
          <a:prstGeom prst="rect">
            <a:avLst/>
          </a:prstGeom>
          <a:noFill/>
        </p:spPr>
        <p:txBody>
          <a:bodyPr wrap="square" rtlCol="0">
            <a:spAutoFit/>
          </a:bodyPr>
          <a:lstStyle/>
          <a:p>
            <a:r>
              <a:rPr lang="es-ES" sz="7200" b="1" dirty="0">
                <a:solidFill>
                  <a:schemeClr val="bg1"/>
                </a:solidFill>
              </a:rPr>
              <a:t>“La </a:t>
            </a:r>
            <a:r>
              <a:rPr lang="es-ES" sz="7200" b="1" dirty="0">
                <a:solidFill>
                  <a:srgbClr val="FFFF00"/>
                </a:solidFill>
              </a:rPr>
              <a:t>gracia de Cristo </a:t>
            </a:r>
            <a:r>
              <a:rPr lang="es-ES" sz="7200" b="1" dirty="0">
                <a:solidFill>
                  <a:schemeClr val="bg1"/>
                </a:solidFill>
              </a:rPr>
              <a:t>es la que da vida al alma. </a:t>
            </a:r>
            <a:r>
              <a:rPr lang="es-ES" sz="7200" b="1" dirty="0">
                <a:solidFill>
                  <a:srgbClr val="FFFF00"/>
                </a:solidFill>
              </a:rPr>
              <a:t>Aparte de Cristo</a:t>
            </a:r>
            <a:r>
              <a:rPr lang="es-ES" sz="7200" b="1" dirty="0">
                <a:solidFill>
                  <a:schemeClr val="bg1"/>
                </a:solidFill>
              </a:rPr>
              <a:t>, el bautismo, como cualquier otro rito, es una </a:t>
            </a:r>
            <a:r>
              <a:rPr lang="es-ES" sz="7200" b="1" dirty="0">
                <a:solidFill>
                  <a:srgbClr val="FFFF00"/>
                </a:solidFill>
              </a:rPr>
              <a:t>forma muerta</a:t>
            </a:r>
            <a:r>
              <a:rPr lang="es-ES" sz="7200" b="1" dirty="0" smtClean="0">
                <a:solidFill>
                  <a:schemeClr val="bg1"/>
                </a:solidFill>
              </a:rPr>
              <a:t>.”</a:t>
            </a:r>
            <a:endParaRPr lang="es-ES" sz="72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Deseado de Todas las Gentes, p. 181</a:t>
            </a:r>
          </a:p>
        </p:txBody>
      </p:sp>
    </p:spTree>
    <p:extLst>
      <p:ext uri="{BB962C8B-B14F-4D97-AF65-F5344CB8AC3E}">
        <p14:creationId xmlns:p14="http://schemas.microsoft.com/office/powerpoint/2010/main" val="3988432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948690"/>
            <a:ext cx="11430000" cy="5262979"/>
          </a:xfrm>
          <a:prstGeom prst="rect">
            <a:avLst/>
          </a:prstGeom>
          <a:noFill/>
        </p:spPr>
        <p:txBody>
          <a:bodyPr wrap="square" rtlCol="0">
            <a:spAutoFit/>
          </a:bodyPr>
          <a:lstStyle/>
          <a:p>
            <a:r>
              <a:rPr lang="es-ES" sz="4800" b="1" dirty="0">
                <a:solidFill>
                  <a:schemeClr val="bg1"/>
                </a:solidFill>
              </a:rPr>
              <a:t>“El bautismo </a:t>
            </a:r>
            <a:r>
              <a:rPr lang="es-ES" sz="4800" b="1" dirty="0">
                <a:solidFill>
                  <a:srgbClr val="FFFF00"/>
                </a:solidFill>
              </a:rPr>
              <a:t>no hace </a:t>
            </a:r>
            <a:r>
              <a:rPr lang="es-ES" sz="4800" b="1" dirty="0">
                <a:solidFill>
                  <a:schemeClr val="bg1"/>
                </a:solidFill>
              </a:rPr>
              <a:t>que nuestros hijos sean cristianos ni tampoco </a:t>
            </a:r>
            <a:r>
              <a:rPr lang="es-ES" sz="4800" b="1" dirty="0">
                <a:solidFill>
                  <a:srgbClr val="FFFF00"/>
                </a:solidFill>
              </a:rPr>
              <a:t>los convierte</a:t>
            </a:r>
            <a:r>
              <a:rPr lang="es-ES" sz="4800" b="1" dirty="0">
                <a:solidFill>
                  <a:schemeClr val="bg1"/>
                </a:solidFill>
              </a:rPr>
              <a:t>; no es sino una </a:t>
            </a:r>
            <a:r>
              <a:rPr lang="es-ES" sz="4800" b="1" dirty="0">
                <a:solidFill>
                  <a:srgbClr val="FFFF00"/>
                </a:solidFill>
              </a:rPr>
              <a:t>señal externa </a:t>
            </a:r>
            <a:r>
              <a:rPr lang="es-ES" sz="4800" b="1" dirty="0">
                <a:solidFill>
                  <a:schemeClr val="bg1"/>
                </a:solidFill>
              </a:rPr>
              <a:t>que </a:t>
            </a:r>
            <a:r>
              <a:rPr lang="es-ES" sz="4800" b="1" dirty="0">
                <a:solidFill>
                  <a:srgbClr val="FFFF00"/>
                </a:solidFill>
              </a:rPr>
              <a:t>demuestra</a:t>
            </a:r>
            <a:r>
              <a:rPr lang="es-ES" sz="4800" b="1" dirty="0">
                <a:solidFill>
                  <a:schemeClr val="bg1"/>
                </a:solidFill>
              </a:rPr>
              <a:t> que están conscientes de que deben ser hijos de Dios y que reconocen que creen en Jesucristo como su Salvador y que desde ese momento vivirán por Él</a:t>
            </a:r>
            <a:r>
              <a:rPr lang="es-ES" sz="4800" b="1" dirty="0" smtClean="0">
                <a:solidFill>
                  <a:schemeClr val="bg1"/>
                </a:solidFill>
              </a:rPr>
              <a:t>.”</a:t>
            </a:r>
            <a:endParaRPr lang="es-ES" sz="48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err="1"/>
              <a:t>Child</a:t>
            </a:r>
            <a:r>
              <a:rPr lang="es-ES" sz="3200" dirty="0"/>
              <a:t> </a:t>
            </a:r>
            <a:r>
              <a:rPr lang="es-ES" sz="3200" dirty="0" err="1"/>
              <a:t>Guidance</a:t>
            </a:r>
            <a:r>
              <a:rPr lang="es-ES" sz="3200" dirty="0"/>
              <a:t>, p. 499</a:t>
            </a:r>
          </a:p>
        </p:txBody>
      </p:sp>
    </p:spTree>
    <p:extLst>
      <p:ext uri="{BB962C8B-B14F-4D97-AF65-F5344CB8AC3E}">
        <p14:creationId xmlns:p14="http://schemas.microsoft.com/office/powerpoint/2010/main" val="2912383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225689"/>
            <a:ext cx="11415251" cy="4524315"/>
          </a:xfrm>
          <a:prstGeom prst="rect">
            <a:avLst/>
          </a:prstGeom>
          <a:noFill/>
        </p:spPr>
        <p:txBody>
          <a:bodyPr wrap="square" rtlCol="0">
            <a:spAutoFit/>
          </a:bodyPr>
          <a:lstStyle/>
          <a:p>
            <a:r>
              <a:rPr lang="es-ES" sz="4800" b="1" dirty="0">
                <a:solidFill>
                  <a:schemeClr val="bg1"/>
                </a:solidFill>
              </a:rPr>
              <a:t>“El Sábado fue colocado en el Decálogo como el </a:t>
            </a:r>
            <a:r>
              <a:rPr lang="es-ES" sz="4800" b="1" dirty="0">
                <a:solidFill>
                  <a:srgbClr val="FFFF00"/>
                </a:solidFill>
              </a:rPr>
              <a:t>sello</a:t>
            </a:r>
            <a:r>
              <a:rPr lang="es-ES" sz="4800" b="1" dirty="0">
                <a:solidFill>
                  <a:schemeClr val="bg1"/>
                </a:solidFill>
              </a:rPr>
              <a:t> del Dios vivo, identificando así al dador de la ley y dando a conocer Su derecho a gobernar. Es una </a:t>
            </a:r>
            <a:r>
              <a:rPr lang="es-ES" sz="4800" b="1" dirty="0">
                <a:solidFill>
                  <a:srgbClr val="FFFF00"/>
                </a:solidFill>
              </a:rPr>
              <a:t>señal</a:t>
            </a:r>
            <a:r>
              <a:rPr lang="es-ES" sz="4800" b="1" dirty="0">
                <a:solidFill>
                  <a:schemeClr val="bg1"/>
                </a:solidFill>
              </a:rPr>
              <a:t> entre Dios y Su pueblo y una prueba de la lealtad del pueblo para con Él</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Signs of the Times mayo 13, 1886</a:t>
            </a: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2" y="1635688"/>
            <a:ext cx="5965259" cy="1077218"/>
          </a:xfrm>
          <a:prstGeom prst="rect">
            <a:avLst/>
          </a:prstGeom>
          <a:noFill/>
        </p:spPr>
        <p:txBody>
          <a:bodyPr wrap="square" rtlCol="0">
            <a:spAutoFit/>
          </a:bodyPr>
          <a:lstStyle/>
          <a:p>
            <a:pPr lvl="0">
              <a:defRPr/>
            </a:pPr>
            <a:r>
              <a:rPr lang="es-ES" sz="3200" b="1" dirty="0">
                <a:solidFill>
                  <a:srgbClr val="0070C0"/>
                </a:solidFill>
              </a:rPr>
              <a:t>Para condenarse es suficiente no creer</a:t>
            </a: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2" y="73812"/>
            <a:ext cx="5610814" cy="1569660"/>
          </a:xfrm>
          <a:prstGeom prst="rect">
            <a:avLst/>
          </a:prstGeom>
          <a:noFill/>
        </p:spPr>
        <p:txBody>
          <a:bodyPr wrap="square" rtlCol="0">
            <a:spAutoFit/>
          </a:bodyPr>
          <a:lstStyle/>
          <a:p>
            <a:pPr lvl="0">
              <a:defRPr/>
            </a:pPr>
            <a:r>
              <a:rPr lang="es-ES" sz="3200" i="1" dirty="0">
                <a:solidFill>
                  <a:schemeClr val="accent1">
                    <a:lumMod val="50000"/>
                  </a:schemeClr>
                </a:solidFill>
              </a:rPr>
              <a:t>Si alguien tiene posibilidad de bautizarse y no lo hace se salvará con solo creer</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45943"/>
            <a:ext cx="6377729" cy="1077218"/>
          </a:xfrm>
          <a:prstGeom prst="rect">
            <a:avLst/>
          </a:prstGeom>
          <a:noFill/>
        </p:spPr>
        <p:txBody>
          <a:bodyPr wrap="square" rtlCol="0">
            <a:spAutoFit/>
          </a:bodyPr>
          <a:lstStyle/>
          <a:p>
            <a:pPr lvl="0">
              <a:defRPr/>
            </a:pPr>
            <a:r>
              <a:rPr lang="es-ES" sz="3200" b="1" dirty="0">
                <a:solidFill>
                  <a:srgbClr val="0070C0"/>
                </a:solidFill>
              </a:rPr>
              <a:t>El bautismo es la renuncia al mundo y la entrada al reino de Cristo</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5393" y="5492883"/>
            <a:ext cx="5965259" cy="1077218"/>
          </a:xfrm>
          <a:prstGeom prst="rect">
            <a:avLst/>
          </a:prstGeom>
          <a:noFill/>
        </p:spPr>
        <p:txBody>
          <a:bodyPr wrap="square" rtlCol="0">
            <a:spAutoFit/>
          </a:bodyPr>
          <a:lstStyle/>
          <a:p>
            <a:pPr>
              <a:defRPr/>
            </a:pPr>
            <a:r>
              <a:rPr lang="es-ES" sz="3200" dirty="0">
                <a:solidFill>
                  <a:schemeClr val="accent1">
                    <a:lumMod val="50000"/>
                  </a:schemeClr>
                </a:solidFill>
              </a:rPr>
              <a:t>Sin Cristo en el corazón, el bautismo es un rito muerto</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2808836"/>
            <a:ext cx="6127006" cy="1077218"/>
          </a:xfrm>
          <a:prstGeom prst="rect">
            <a:avLst/>
          </a:prstGeom>
          <a:noFill/>
        </p:spPr>
        <p:txBody>
          <a:bodyPr wrap="square" rtlCol="0">
            <a:spAutoFit/>
          </a:bodyPr>
          <a:lstStyle/>
          <a:p>
            <a:pPr lvl="0">
              <a:defRPr/>
            </a:pPr>
            <a:r>
              <a:rPr lang="es-ES" sz="3200" dirty="0">
                <a:solidFill>
                  <a:schemeClr val="accent1">
                    <a:lumMod val="50000"/>
                  </a:schemeClr>
                </a:solidFill>
              </a:rPr>
              <a:t>Es suficiente cumplir con el rito externo de bautizarse para ser salvo</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9811132" y="174309"/>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8208374" y="225167"/>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74654"/>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8208372" y="1602648"/>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8133971" y="2938731"/>
            <a:ext cx="1152204"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9930422" y="4402477"/>
            <a:ext cx="1956719"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9902012" y="5696653"/>
            <a:ext cx="1956719"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9811126" y="1677203"/>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9858855" y="2938731"/>
            <a:ext cx="2043034"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8200261" y="4401846"/>
            <a:ext cx="1120722"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8208372" y="5739104"/>
            <a:ext cx="1328929"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ejemplo de la santa cena y el sábado</a:t>
            </a:r>
          </a:p>
        </p:txBody>
      </p:sp>
    </p:spTree>
    <p:extLst>
      <p:ext uri="{BB962C8B-B14F-4D97-AF65-F5344CB8AC3E}">
        <p14:creationId xmlns:p14="http://schemas.microsoft.com/office/powerpoint/2010/main" val="40548330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6623" y="619727"/>
            <a:ext cx="11430000"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El don de Cristo en el festín de bodas fue un </a:t>
            </a:r>
            <a:r>
              <a:rPr lang="es-ES" sz="4000" b="1" dirty="0">
                <a:solidFill>
                  <a:srgbClr val="FFFF00"/>
                </a:solidFill>
              </a:rPr>
              <a:t>símbolo</a:t>
            </a:r>
            <a:r>
              <a:rPr lang="es-ES" sz="4000" b="1" dirty="0">
                <a:solidFill>
                  <a:schemeClr val="bg1"/>
                </a:solidFill>
              </a:rPr>
              <a:t>. El agua representaba el bautismo en </a:t>
            </a:r>
            <a:r>
              <a:rPr lang="es-ES" sz="4000" b="1" dirty="0">
                <a:solidFill>
                  <a:srgbClr val="FFFF00"/>
                </a:solidFill>
              </a:rPr>
              <a:t>su muerte</a:t>
            </a:r>
            <a:r>
              <a:rPr lang="es-ES" sz="4000" b="1" dirty="0">
                <a:solidFill>
                  <a:schemeClr val="bg1"/>
                </a:solidFill>
              </a:rPr>
              <a:t>; el vino, el derramamiento de su sangre por los pecados del mundo. El agua con que llenaron las tinajas fue traída por manos humanas, pero solo la palabra de Cristo podía impartirle el poder de dar vida. Así sucedería con los ritos que iban a señalar la muerte del Salvador. Únicamente por el poder de Cristo, </a:t>
            </a:r>
            <a:r>
              <a:rPr lang="es-ES" sz="4000" b="1" dirty="0">
                <a:solidFill>
                  <a:srgbClr val="FFFF00"/>
                </a:solidFill>
              </a:rPr>
              <a:t>obrando por la fe</a:t>
            </a:r>
            <a:r>
              <a:rPr lang="es-ES" sz="4000" b="1" dirty="0">
                <a:solidFill>
                  <a:schemeClr val="bg1"/>
                </a:solidFill>
              </a:rPr>
              <a:t>, es como </a:t>
            </a:r>
            <a:r>
              <a:rPr lang="es-ES" sz="4000" b="1" dirty="0">
                <a:solidFill>
                  <a:srgbClr val="FFFF00"/>
                </a:solidFill>
              </a:rPr>
              <a:t>tienen eficacia </a:t>
            </a:r>
            <a:r>
              <a:rPr lang="es-ES" sz="4000" b="1" dirty="0">
                <a:solidFill>
                  <a:schemeClr val="bg1"/>
                </a:solidFill>
              </a:rPr>
              <a:t>para alimentar el alma</a:t>
            </a:r>
            <a:r>
              <a:rPr lang="es-ES" sz="4000" b="1" dirty="0" smtClean="0">
                <a:solidFill>
                  <a:schemeClr val="bg1"/>
                </a:solidFill>
              </a:rPr>
              <a:t>.”</a:t>
            </a:r>
            <a:endParaRPr lang="es-ES" sz="4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solidFill>
                  <a:schemeClr val="tx1"/>
                </a:solidFill>
              </a:rPr>
              <a:t>La santa </a:t>
            </a:r>
            <a:r>
              <a:rPr lang="es-ES" sz="2800" dirty="0" smtClean="0">
                <a:solidFill>
                  <a:schemeClr val="tx1"/>
                </a:solidFill>
              </a:rPr>
              <a:t>cena: </a:t>
            </a:r>
            <a:r>
              <a:rPr lang="es-ES" sz="2800" dirty="0" smtClean="0"/>
              <a:t>El Deseado de Todas las Gentes, p. 122</a:t>
            </a:r>
            <a:endParaRPr lang="es-ES" sz="2800" dirty="0"/>
          </a:p>
        </p:txBody>
      </p:sp>
    </p:spTree>
    <p:extLst>
      <p:ext uri="{BB962C8B-B14F-4D97-AF65-F5344CB8AC3E}">
        <p14:creationId xmlns:p14="http://schemas.microsoft.com/office/powerpoint/2010/main" val="221705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24531"/>
            <a:ext cx="10751575"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C00000"/>
                </a:solidFill>
              </a:rPr>
              <a:t>La observancia del Sábado</a:t>
            </a:r>
            <a:r>
              <a:rPr lang="es-ES" sz="5400" b="1" dirty="0">
                <a:solidFill>
                  <a:srgbClr val="002060"/>
                </a:solidFill>
              </a:rPr>
              <a:t>:</a:t>
            </a:r>
          </a:p>
          <a:p>
            <a:r>
              <a:rPr lang="es-ES" sz="5400" b="1" dirty="0">
                <a:solidFill>
                  <a:srgbClr val="002060"/>
                </a:solidFill>
              </a:rPr>
              <a:t>Dios les manda a los seres humanos a observar </a:t>
            </a:r>
            <a:r>
              <a:rPr lang="es-ES" sz="5400" b="1" dirty="0">
                <a:solidFill>
                  <a:srgbClr val="C00000"/>
                </a:solidFill>
              </a:rPr>
              <a:t>externamente</a:t>
            </a:r>
            <a:r>
              <a:rPr lang="es-ES" sz="5400" b="1" dirty="0">
                <a:solidFill>
                  <a:srgbClr val="002060"/>
                </a:solidFill>
              </a:rPr>
              <a:t> el sábado </a:t>
            </a:r>
            <a:r>
              <a:rPr lang="es-ES" sz="5400" b="1" dirty="0">
                <a:solidFill>
                  <a:srgbClr val="C00000"/>
                </a:solidFill>
              </a:rPr>
              <a:t>absteniéndose de todo trabajo secular</a:t>
            </a:r>
            <a:r>
              <a:rPr lang="es-ES" sz="5400" b="1" dirty="0">
                <a:solidFill>
                  <a:srgbClr val="002060"/>
                </a:solidFill>
              </a:rPr>
              <a:t>. Dios ordenó la observancia </a:t>
            </a:r>
            <a:r>
              <a:rPr lang="es-ES" sz="5400" b="1" dirty="0" smtClean="0">
                <a:solidFill>
                  <a:srgbClr val="FF0000"/>
                </a:solidFill>
              </a:rPr>
              <a:t>externa</a:t>
            </a:r>
            <a:r>
              <a:rPr lang="es-ES" sz="5400" b="1" dirty="0" smtClean="0">
                <a:solidFill>
                  <a:srgbClr val="002060"/>
                </a:solidFill>
              </a:rPr>
              <a:t> de </a:t>
            </a:r>
            <a:r>
              <a:rPr lang="es-ES" sz="5400" b="1" dirty="0">
                <a:solidFill>
                  <a:srgbClr val="002060"/>
                </a:solidFill>
              </a:rPr>
              <a:t>un </a:t>
            </a:r>
            <a:r>
              <a:rPr lang="es-ES" sz="5400" b="1" dirty="0" smtClean="0">
                <a:solidFill>
                  <a:srgbClr val="002060"/>
                </a:solidFill>
              </a:rPr>
              <a:t>día </a:t>
            </a:r>
            <a:r>
              <a:rPr lang="es-ES" sz="5400" b="1" dirty="0">
                <a:solidFill>
                  <a:srgbClr val="C00000"/>
                </a:solidFill>
              </a:rPr>
              <a:t>específico</a:t>
            </a:r>
            <a:r>
              <a:rPr lang="es-ES" sz="5400" b="1" dirty="0">
                <a:solidFill>
                  <a:srgbClr val="002060"/>
                </a:solidFill>
              </a:rPr>
              <a:t> e indicó </a:t>
            </a:r>
            <a:r>
              <a:rPr lang="es-ES" sz="5400" b="1" dirty="0">
                <a:solidFill>
                  <a:srgbClr val="C00000"/>
                </a:solidFill>
              </a:rPr>
              <a:t>exactamente cómo </a:t>
            </a:r>
            <a:r>
              <a:rPr lang="es-ES" sz="5400" b="1" dirty="0">
                <a:solidFill>
                  <a:srgbClr val="002060"/>
                </a:solidFill>
              </a:rPr>
              <a:t>se debía guardar:</a:t>
            </a:r>
            <a:endParaRPr lang="es-ES" sz="5400" b="1" i="1" dirty="0">
              <a:solidFill>
                <a:srgbClr val="AC0C45"/>
              </a:solidFill>
            </a:endParaRPr>
          </a:p>
        </p:txBody>
      </p:sp>
    </p:spTree>
    <p:extLst>
      <p:ext uri="{BB962C8B-B14F-4D97-AF65-F5344CB8AC3E}">
        <p14:creationId xmlns:p14="http://schemas.microsoft.com/office/powerpoint/2010/main" val="2523030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6623" y="619727"/>
            <a:ext cx="11430000"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Acuérdate del día de reposo para santificarlo. </a:t>
            </a:r>
            <a:r>
              <a:rPr lang="es-ES" sz="4000" b="1" dirty="0">
                <a:solidFill>
                  <a:srgbClr val="C00000"/>
                </a:solidFill>
              </a:rPr>
              <a:t>9</a:t>
            </a:r>
            <a:r>
              <a:rPr lang="es-ES" sz="4000" b="1" dirty="0">
                <a:solidFill>
                  <a:schemeClr val="bg1"/>
                </a:solidFill>
              </a:rPr>
              <a:t> Seis días trabajarás, y harás toda tu obra; </a:t>
            </a:r>
            <a:r>
              <a:rPr lang="es-ES" sz="4000" b="1" dirty="0">
                <a:solidFill>
                  <a:srgbClr val="C00000"/>
                </a:solidFill>
              </a:rPr>
              <a:t>10</a:t>
            </a:r>
            <a:r>
              <a:rPr lang="es-ES" sz="4000" b="1" dirty="0">
                <a:solidFill>
                  <a:schemeClr val="bg1"/>
                </a:solidFill>
              </a:rPr>
              <a:t> más </a:t>
            </a:r>
            <a:r>
              <a:rPr lang="es-ES" sz="4000" b="1" dirty="0">
                <a:solidFill>
                  <a:srgbClr val="FFFF00"/>
                </a:solidFill>
              </a:rPr>
              <a:t>el séptimo día</a:t>
            </a:r>
            <a:r>
              <a:rPr lang="es-ES" sz="4000" b="1" dirty="0">
                <a:solidFill>
                  <a:schemeClr val="bg1"/>
                </a:solidFill>
              </a:rPr>
              <a:t> es reposo para Jehová tu Dios; </a:t>
            </a:r>
            <a:r>
              <a:rPr lang="es-ES" sz="4000" b="1" dirty="0">
                <a:solidFill>
                  <a:srgbClr val="FFFF00"/>
                </a:solidFill>
              </a:rPr>
              <a:t>no hagas en él obra alguna</a:t>
            </a:r>
            <a:r>
              <a:rPr lang="es-ES" sz="4000" b="1" dirty="0">
                <a:solidFill>
                  <a:schemeClr val="bg1"/>
                </a:solidFill>
              </a:rPr>
              <a:t>, tú, ni tu hijo, ni tu hija, ni tu siervo, ni tu criada, ni tu bestia, ni tu extranjero que está dentro de tus puertas. </a:t>
            </a:r>
            <a:r>
              <a:rPr lang="es-ES" sz="4000" b="1" dirty="0">
                <a:solidFill>
                  <a:srgbClr val="C00000"/>
                </a:solidFill>
              </a:rPr>
              <a:t>11</a:t>
            </a:r>
            <a:r>
              <a:rPr lang="es-ES" sz="4000" b="1" dirty="0">
                <a:solidFill>
                  <a:schemeClr val="bg1"/>
                </a:solidFill>
              </a:rPr>
              <a:t> Porque en seis días hizo Jehová los cielos y la tierra, el mar, y todas las cosas que en ellos hay, y reposó en el séptimo día; por tanto, Jehová bendijo el día de reposo y lo santificó.”</a:t>
            </a:r>
            <a:endParaRPr lang="es-ES" sz="4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solidFill>
                  <a:srgbClr val="C00000"/>
                </a:solidFill>
              </a:rPr>
              <a:t>Éxodo 20:8-11:</a:t>
            </a:r>
          </a:p>
        </p:txBody>
      </p:sp>
    </p:spTree>
    <p:extLst>
      <p:ext uri="{BB962C8B-B14F-4D97-AF65-F5344CB8AC3E}">
        <p14:creationId xmlns:p14="http://schemas.microsoft.com/office/powerpoint/2010/main" val="1135784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Señal externa de una relación interna</a:t>
            </a:r>
          </a:p>
        </p:txBody>
      </p:sp>
    </p:spTree>
    <p:extLst>
      <p:ext uri="{BB962C8B-B14F-4D97-AF65-F5344CB8AC3E}">
        <p14:creationId xmlns:p14="http://schemas.microsoft.com/office/powerpoint/2010/main" val="28221252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24531"/>
            <a:ext cx="10751575" cy="5170646"/>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smtClean="0">
                <a:solidFill>
                  <a:srgbClr val="002060"/>
                </a:solidFill>
              </a:rPr>
              <a:t>Pero </a:t>
            </a:r>
            <a:r>
              <a:rPr lang="es-ES" sz="6600" b="1" dirty="0">
                <a:solidFill>
                  <a:srgbClr val="002060"/>
                </a:solidFill>
              </a:rPr>
              <a:t>la observancia del sábado tenía una </a:t>
            </a:r>
            <a:r>
              <a:rPr lang="es-ES" sz="6600" b="1" dirty="0">
                <a:solidFill>
                  <a:srgbClr val="C00000"/>
                </a:solidFill>
              </a:rPr>
              <a:t>dimensión más profunda</a:t>
            </a:r>
            <a:r>
              <a:rPr lang="es-ES" sz="6600" b="1" dirty="0">
                <a:solidFill>
                  <a:srgbClr val="002060"/>
                </a:solidFill>
              </a:rPr>
              <a:t>—debía ser una señal externa de una relación interna con el Creador.</a:t>
            </a:r>
            <a:endParaRPr lang="es-ES" sz="6600" b="1" i="1" dirty="0">
              <a:solidFill>
                <a:srgbClr val="AC0C45"/>
              </a:solidFill>
            </a:endParaRPr>
          </a:p>
        </p:txBody>
      </p:sp>
    </p:spTree>
    <p:extLst>
      <p:ext uri="{BB962C8B-B14F-4D97-AF65-F5344CB8AC3E}">
        <p14:creationId xmlns:p14="http://schemas.microsoft.com/office/powerpoint/2010/main" val="17504719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8708" y="827482"/>
            <a:ext cx="11538922"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Y estas palabras que yo te mando hoy, estarán sobre tu </a:t>
            </a:r>
            <a:r>
              <a:rPr lang="es-ES" sz="4000" b="1" dirty="0">
                <a:solidFill>
                  <a:srgbClr val="FFFF00"/>
                </a:solidFill>
              </a:rPr>
              <a:t>corazón</a:t>
            </a:r>
            <a:r>
              <a:rPr lang="es-ES" sz="4000" b="1" dirty="0">
                <a:solidFill>
                  <a:schemeClr val="bg1"/>
                </a:solidFill>
              </a:rPr>
              <a:t> </a:t>
            </a:r>
            <a:r>
              <a:rPr lang="es-ES" sz="4000" b="1" dirty="0">
                <a:solidFill>
                  <a:srgbClr val="FFFF00"/>
                </a:solidFill>
              </a:rPr>
              <a:t>[en el corazón antes de colocarlas en la mano, en la frente y en los postes];</a:t>
            </a:r>
            <a:r>
              <a:rPr lang="es-ES" sz="4000" b="1" dirty="0">
                <a:solidFill>
                  <a:schemeClr val="bg1"/>
                </a:solidFill>
              </a:rPr>
              <a:t> 7 y las </a:t>
            </a:r>
            <a:r>
              <a:rPr lang="es-ES" sz="4000" b="1" dirty="0">
                <a:solidFill>
                  <a:srgbClr val="FFFF00"/>
                </a:solidFill>
              </a:rPr>
              <a:t>repetirás</a:t>
            </a:r>
            <a:r>
              <a:rPr lang="es-ES" sz="4000" b="1" dirty="0">
                <a:solidFill>
                  <a:schemeClr val="bg1"/>
                </a:solidFill>
              </a:rPr>
              <a:t> a tus hijos, y </a:t>
            </a:r>
            <a:r>
              <a:rPr lang="es-ES" sz="4000" b="1" dirty="0">
                <a:solidFill>
                  <a:srgbClr val="FFFF00"/>
                </a:solidFill>
              </a:rPr>
              <a:t>hablarás</a:t>
            </a:r>
            <a:r>
              <a:rPr lang="es-ES" sz="4000" b="1" dirty="0">
                <a:solidFill>
                  <a:schemeClr val="bg1"/>
                </a:solidFill>
              </a:rPr>
              <a:t> de ellas estando en tu casa, y andando por el camino, y al acostarte, y cuando te levantes. 8 Y las </a:t>
            </a:r>
            <a:r>
              <a:rPr lang="es-ES" sz="4000" b="1" dirty="0">
                <a:solidFill>
                  <a:srgbClr val="FFFF00"/>
                </a:solidFill>
              </a:rPr>
              <a:t>atarás</a:t>
            </a:r>
            <a:r>
              <a:rPr lang="es-ES" sz="4000" b="1" dirty="0">
                <a:solidFill>
                  <a:schemeClr val="bg1"/>
                </a:solidFill>
              </a:rPr>
              <a:t> como una </a:t>
            </a:r>
            <a:r>
              <a:rPr lang="es-ES" sz="4000" b="1" dirty="0">
                <a:solidFill>
                  <a:srgbClr val="FFFF00"/>
                </a:solidFill>
              </a:rPr>
              <a:t>señal</a:t>
            </a:r>
            <a:r>
              <a:rPr lang="es-ES" sz="4000" b="1" dirty="0">
                <a:solidFill>
                  <a:schemeClr val="bg1"/>
                </a:solidFill>
              </a:rPr>
              <a:t> </a:t>
            </a:r>
            <a:r>
              <a:rPr lang="es-ES" sz="4000" b="1" dirty="0">
                <a:solidFill>
                  <a:srgbClr val="FFFF00"/>
                </a:solidFill>
              </a:rPr>
              <a:t>[la señal externa de lo que está </a:t>
            </a:r>
            <a:r>
              <a:rPr lang="es-ES" sz="4000" b="1" dirty="0" smtClean="0">
                <a:solidFill>
                  <a:srgbClr val="FFFF00"/>
                </a:solidFill>
              </a:rPr>
              <a:t>primero en </a:t>
            </a:r>
            <a:r>
              <a:rPr lang="es-ES" sz="4000" b="1" dirty="0">
                <a:solidFill>
                  <a:srgbClr val="FFFF00"/>
                </a:solidFill>
              </a:rPr>
              <a:t>el </a:t>
            </a:r>
            <a:r>
              <a:rPr lang="es-ES" sz="4000" b="1" dirty="0" smtClean="0">
                <a:solidFill>
                  <a:srgbClr val="FFFF00"/>
                </a:solidFill>
              </a:rPr>
              <a:t>corazón] </a:t>
            </a:r>
            <a:r>
              <a:rPr lang="es-ES" sz="4000" b="1" dirty="0">
                <a:solidFill>
                  <a:schemeClr val="bg1"/>
                </a:solidFill>
              </a:rPr>
              <a:t>en tu </a:t>
            </a:r>
            <a:r>
              <a:rPr lang="es-ES" sz="4000" b="1" dirty="0" smtClean="0">
                <a:solidFill>
                  <a:srgbClr val="FFFF00"/>
                </a:solidFill>
              </a:rPr>
              <a:t>mano</a:t>
            </a:r>
            <a:r>
              <a:rPr lang="es-ES" sz="4000" b="1" dirty="0" smtClean="0">
                <a:solidFill>
                  <a:schemeClr val="bg1"/>
                </a:solidFill>
              </a:rPr>
              <a:t>, y </a:t>
            </a:r>
            <a:r>
              <a:rPr lang="es-ES" sz="4000" b="1" dirty="0">
                <a:solidFill>
                  <a:schemeClr val="bg1"/>
                </a:solidFill>
              </a:rPr>
              <a:t>estarán como </a:t>
            </a:r>
            <a:r>
              <a:rPr lang="es-ES" sz="4000" b="1" dirty="0">
                <a:solidFill>
                  <a:srgbClr val="FFFF00"/>
                </a:solidFill>
              </a:rPr>
              <a:t>frontales</a:t>
            </a:r>
            <a:r>
              <a:rPr lang="es-ES" sz="4000" b="1" dirty="0">
                <a:solidFill>
                  <a:schemeClr val="bg1"/>
                </a:solidFill>
              </a:rPr>
              <a:t> entre tus ojos; 9 y las </a:t>
            </a:r>
            <a:r>
              <a:rPr lang="es-ES" sz="4000" b="1" dirty="0">
                <a:solidFill>
                  <a:srgbClr val="FFFF00"/>
                </a:solidFill>
              </a:rPr>
              <a:t>escribirás</a:t>
            </a:r>
            <a:r>
              <a:rPr lang="es-ES" sz="4000" b="1" dirty="0">
                <a:solidFill>
                  <a:schemeClr val="bg1"/>
                </a:solidFill>
              </a:rPr>
              <a:t> en los </a:t>
            </a:r>
            <a:r>
              <a:rPr lang="es-ES" sz="4000" b="1" dirty="0">
                <a:solidFill>
                  <a:srgbClr val="FFFF00"/>
                </a:solidFill>
              </a:rPr>
              <a:t>postes</a:t>
            </a:r>
            <a:r>
              <a:rPr lang="es-ES" sz="4000" b="1" dirty="0">
                <a:solidFill>
                  <a:schemeClr val="bg1"/>
                </a:solidFill>
              </a:rPr>
              <a:t> de tu casa, y en tus puertas.”</a:t>
            </a:r>
            <a:endParaRPr lang="es-ES" sz="4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solidFill>
                  <a:schemeClr val="tx1"/>
                </a:solidFill>
              </a:rPr>
              <a:t>Tomemos el pasaje de </a:t>
            </a:r>
            <a:r>
              <a:rPr lang="es-ES" sz="2800" dirty="0"/>
              <a:t>Deuteronomio 6:6-8 </a:t>
            </a:r>
            <a:r>
              <a:rPr lang="es-ES" sz="2800" dirty="0">
                <a:solidFill>
                  <a:schemeClr val="tx1"/>
                </a:solidFill>
              </a:rPr>
              <a:t>como ejemplo:</a:t>
            </a:r>
          </a:p>
        </p:txBody>
      </p:sp>
    </p:spTree>
    <p:extLst>
      <p:ext uri="{BB962C8B-B14F-4D97-AF65-F5344CB8AC3E}">
        <p14:creationId xmlns:p14="http://schemas.microsoft.com/office/powerpoint/2010/main" val="6645176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8708" y="827482"/>
            <a:ext cx="11538922"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Habló además Jehová a Moisés, diciendo: 13 Tú hablarás a los hijos de Israel, diciendo: En verdad vosotros guardaréis mis días de reposo; porque es </a:t>
            </a:r>
            <a:r>
              <a:rPr lang="es-ES" sz="5400" b="1" dirty="0">
                <a:solidFill>
                  <a:srgbClr val="FFFF00"/>
                </a:solidFill>
              </a:rPr>
              <a:t>señal</a:t>
            </a:r>
            <a:r>
              <a:rPr lang="es-ES" sz="5400" b="1" dirty="0">
                <a:solidFill>
                  <a:schemeClr val="bg1"/>
                </a:solidFill>
              </a:rPr>
              <a:t> entre mí y vosotros por vuestras generaciones, para que </a:t>
            </a:r>
            <a:r>
              <a:rPr lang="es-ES" sz="5400" b="1" dirty="0">
                <a:solidFill>
                  <a:srgbClr val="FFFF00"/>
                </a:solidFill>
              </a:rPr>
              <a:t>sepáis</a:t>
            </a:r>
            <a:r>
              <a:rPr lang="es-ES" sz="5400" b="1" dirty="0">
                <a:solidFill>
                  <a:schemeClr val="bg1"/>
                </a:solidFill>
              </a:rPr>
              <a:t> que yo soy Jehová que os </a:t>
            </a:r>
            <a:r>
              <a:rPr lang="es-ES" sz="5400" b="1" dirty="0">
                <a:solidFill>
                  <a:srgbClr val="FFFF00"/>
                </a:solidFill>
              </a:rPr>
              <a:t>santifico</a:t>
            </a:r>
            <a:r>
              <a:rPr lang="es-ES" sz="5400" b="1" dirty="0">
                <a:solidFill>
                  <a:schemeClr val="bg1"/>
                </a:solidFill>
              </a:rPr>
              <a:t>.”</a:t>
            </a:r>
            <a:endParaRPr lang="es-ES" sz="5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solidFill>
                  <a:srgbClr val="C00000"/>
                </a:solidFill>
              </a:rPr>
              <a:t>Éxodo 31:12-13:</a:t>
            </a:r>
          </a:p>
        </p:txBody>
      </p:sp>
    </p:spTree>
    <p:extLst>
      <p:ext uri="{BB962C8B-B14F-4D97-AF65-F5344CB8AC3E}">
        <p14:creationId xmlns:p14="http://schemas.microsoft.com/office/powerpoint/2010/main" val="3587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8708" y="827482"/>
            <a:ext cx="11538922"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les di también mis días de reposo, para que fuesen por </a:t>
            </a:r>
            <a:r>
              <a:rPr lang="es-ES" sz="5400" b="1" dirty="0">
                <a:solidFill>
                  <a:srgbClr val="FFFF00"/>
                </a:solidFill>
              </a:rPr>
              <a:t>señal</a:t>
            </a:r>
            <a:r>
              <a:rPr lang="es-ES" sz="5400" b="1" dirty="0">
                <a:solidFill>
                  <a:schemeClr val="bg1"/>
                </a:solidFill>
              </a:rPr>
              <a:t> entre mí y ellos, para que supiesen que </a:t>
            </a:r>
            <a:r>
              <a:rPr lang="es-ES" sz="5400" b="1" dirty="0">
                <a:solidFill>
                  <a:srgbClr val="FFFF00"/>
                </a:solidFill>
              </a:rPr>
              <a:t>yo soy Jehová que los santifico</a:t>
            </a:r>
            <a:r>
              <a:rPr lang="es-ES" sz="5400" b="1" dirty="0">
                <a:solidFill>
                  <a:schemeClr val="bg1"/>
                </a:solidFill>
              </a:rPr>
              <a:t>. 20 y santificad mis días de reposo, y sean por </a:t>
            </a:r>
            <a:r>
              <a:rPr lang="es-ES" sz="5400" b="1" dirty="0">
                <a:solidFill>
                  <a:srgbClr val="FFFF00"/>
                </a:solidFill>
              </a:rPr>
              <a:t>señal</a:t>
            </a:r>
            <a:r>
              <a:rPr lang="es-ES" sz="5400" b="1" dirty="0">
                <a:solidFill>
                  <a:schemeClr val="bg1"/>
                </a:solidFill>
              </a:rPr>
              <a:t> entre mí y vosotros, </a:t>
            </a:r>
            <a:r>
              <a:rPr lang="es-ES" sz="5400" b="1" dirty="0">
                <a:solidFill>
                  <a:srgbClr val="FFFF00"/>
                </a:solidFill>
              </a:rPr>
              <a:t>para que sepáis </a:t>
            </a:r>
            <a:r>
              <a:rPr lang="es-ES" sz="5400" b="1" dirty="0">
                <a:solidFill>
                  <a:schemeClr val="bg1"/>
                </a:solidFill>
              </a:rPr>
              <a:t>que yo soy Jehová vuestro Dios.”</a:t>
            </a:r>
            <a:endParaRPr lang="es-ES" sz="5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2800" dirty="0">
                <a:solidFill>
                  <a:srgbClr val="C00000"/>
                </a:solidFill>
              </a:rPr>
              <a:t>Ezequiel 20:12, 20:</a:t>
            </a:r>
          </a:p>
        </p:txBody>
      </p:sp>
    </p:spTree>
    <p:extLst>
      <p:ext uri="{BB962C8B-B14F-4D97-AF65-F5344CB8AC3E}">
        <p14:creationId xmlns:p14="http://schemas.microsoft.com/office/powerpoint/2010/main" val="180409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225689"/>
            <a:ext cx="11415251" cy="5262979"/>
          </a:xfrm>
          <a:prstGeom prst="rect">
            <a:avLst/>
          </a:prstGeom>
          <a:noFill/>
        </p:spPr>
        <p:txBody>
          <a:bodyPr wrap="square" rtlCol="0">
            <a:spAutoFit/>
          </a:bodyPr>
          <a:lstStyle/>
          <a:p>
            <a:r>
              <a:rPr lang="es-ES" sz="4800" b="1" dirty="0">
                <a:solidFill>
                  <a:schemeClr val="bg1"/>
                </a:solidFill>
              </a:rPr>
              <a:t>“El cuarto mandamiento es, entre todos los diez, el único que contiene tanto el nombre como el título del Legislador. Es el único que establece por autoridad de quién se dio la ley. Así, contiene el </a:t>
            </a:r>
            <a:r>
              <a:rPr lang="es-ES" sz="4800" b="1" dirty="0">
                <a:solidFill>
                  <a:srgbClr val="FFFF00"/>
                </a:solidFill>
              </a:rPr>
              <a:t>sello de Dios</a:t>
            </a:r>
            <a:r>
              <a:rPr lang="es-ES" sz="4800" b="1" dirty="0">
                <a:solidFill>
                  <a:schemeClr val="bg1"/>
                </a:solidFill>
              </a:rPr>
              <a:t>, puesto en su ley como prueba de su autenticidad y de su vigencia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Patriarcas y Profetas, p. 315</a:t>
            </a:r>
          </a:p>
        </p:txBody>
      </p:sp>
    </p:spTree>
    <p:extLst>
      <p:ext uri="{BB962C8B-B14F-4D97-AF65-F5344CB8AC3E}">
        <p14:creationId xmlns:p14="http://schemas.microsoft.com/office/powerpoint/2010/main" val="37265569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24531"/>
            <a:ext cx="1075157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El Sábado </a:t>
            </a:r>
            <a:r>
              <a:rPr lang="es-ES" sz="4800" b="1" dirty="0">
                <a:solidFill>
                  <a:srgbClr val="C00000"/>
                </a:solidFill>
              </a:rPr>
              <a:t>no santificaba a Israel</a:t>
            </a:r>
            <a:r>
              <a:rPr lang="es-ES" sz="4800" b="1" dirty="0">
                <a:solidFill>
                  <a:srgbClr val="002060"/>
                </a:solidFill>
              </a:rPr>
              <a:t>, sino que era </a:t>
            </a:r>
            <a:r>
              <a:rPr lang="es-ES" sz="4800" b="1" dirty="0">
                <a:solidFill>
                  <a:srgbClr val="C00000"/>
                </a:solidFill>
              </a:rPr>
              <a:t>señal</a:t>
            </a:r>
            <a:r>
              <a:rPr lang="es-ES" sz="4800" b="1" dirty="0">
                <a:solidFill>
                  <a:srgbClr val="002060"/>
                </a:solidFill>
              </a:rPr>
              <a:t> que Dios los </a:t>
            </a:r>
            <a:r>
              <a:rPr lang="es-ES" sz="4800" b="1" dirty="0">
                <a:solidFill>
                  <a:srgbClr val="C00000"/>
                </a:solidFill>
              </a:rPr>
              <a:t>había</a:t>
            </a:r>
            <a:r>
              <a:rPr lang="es-ES" sz="4800" b="1" dirty="0">
                <a:solidFill>
                  <a:srgbClr val="002060"/>
                </a:solidFill>
              </a:rPr>
              <a:t> </a:t>
            </a:r>
            <a:r>
              <a:rPr lang="es-ES" sz="4800" b="1" dirty="0">
                <a:solidFill>
                  <a:srgbClr val="C00000"/>
                </a:solidFill>
              </a:rPr>
              <a:t>santificado</a:t>
            </a:r>
            <a:r>
              <a:rPr lang="es-ES" sz="4800" b="1" dirty="0">
                <a:solidFill>
                  <a:srgbClr val="002060"/>
                </a:solidFill>
              </a:rPr>
              <a:t>. La observancia externa del sábado era </a:t>
            </a:r>
            <a:r>
              <a:rPr lang="es-ES" sz="4800" b="1" dirty="0">
                <a:solidFill>
                  <a:srgbClr val="C00000"/>
                </a:solidFill>
              </a:rPr>
              <a:t>señal</a:t>
            </a:r>
            <a:r>
              <a:rPr lang="es-ES" sz="4800" b="1" dirty="0">
                <a:solidFill>
                  <a:srgbClr val="002060"/>
                </a:solidFill>
              </a:rPr>
              <a:t> de algo que </a:t>
            </a:r>
            <a:r>
              <a:rPr lang="es-ES" sz="4800" b="1" dirty="0">
                <a:solidFill>
                  <a:srgbClr val="C00000"/>
                </a:solidFill>
              </a:rPr>
              <a:t>Dios había hecho en el corazón de Israel</a:t>
            </a:r>
            <a:r>
              <a:rPr lang="es-ES" sz="4800" b="1" dirty="0">
                <a:solidFill>
                  <a:srgbClr val="002060"/>
                </a:solidFill>
              </a:rPr>
              <a:t>. En otras palabras, la observancia externa del sábado debía </a:t>
            </a:r>
            <a:r>
              <a:rPr lang="es-ES" sz="4800" b="1" dirty="0">
                <a:solidFill>
                  <a:srgbClr val="C00000"/>
                </a:solidFill>
              </a:rPr>
              <a:t>revelar</a:t>
            </a:r>
            <a:r>
              <a:rPr lang="es-ES" sz="4800" b="1" dirty="0">
                <a:solidFill>
                  <a:srgbClr val="002060"/>
                </a:solidFill>
              </a:rPr>
              <a:t> que ellos tenían una </a:t>
            </a:r>
            <a:r>
              <a:rPr lang="es-ES" sz="4800" b="1" dirty="0">
                <a:solidFill>
                  <a:srgbClr val="C00000"/>
                </a:solidFill>
              </a:rPr>
              <a:t>relación espiritual interna </a:t>
            </a:r>
            <a:r>
              <a:rPr lang="es-ES" sz="4800" b="1" dirty="0">
                <a:solidFill>
                  <a:srgbClr val="002060"/>
                </a:solidFill>
              </a:rPr>
              <a:t>con el Señor.</a:t>
            </a:r>
            <a:endParaRPr lang="es-ES" sz="4800" b="1" i="1" dirty="0">
              <a:solidFill>
                <a:srgbClr val="AC0C45"/>
              </a:solidFill>
            </a:endParaRPr>
          </a:p>
        </p:txBody>
      </p:sp>
    </p:spTree>
    <p:extLst>
      <p:ext uri="{BB962C8B-B14F-4D97-AF65-F5344CB8AC3E}">
        <p14:creationId xmlns:p14="http://schemas.microsoft.com/office/powerpoint/2010/main" val="13642932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¿Quién es el que crea esta relación interna con el Señor</a:t>
            </a:r>
            <a:r>
              <a:rPr lang="es-ES" sz="8000" dirty="0" smtClean="0">
                <a:solidFill>
                  <a:schemeClr val="bg1"/>
                </a:solidFill>
                <a:latin typeface="Bauhaus 93" panose="04030905020B02020C02" pitchFamily="82" charset="0"/>
              </a:rPr>
              <a:t>? </a:t>
            </a:r>
            <a:r>
              <a:rPr lang="es-ES" sz="8000" dirty="0" smtClean="0">
                <a:solidFill>
                  <a:srgbClr val="FFFF00"/>
                </a:solidFill>
                <a:latin typeface="Bauhaus 93" panose="04030905020B02020C02" pitchFamily="82" charset="0"/>
              </a:rPr>
              <a:t>AQUI</a:t>
            </a:r>
          </a:p>
        </p:txBody>
      </p:sp>
    </p:spTree>
    <p:extLst>
      <p:ext uri="{BB962C8B-B14F-4D97-AF65-F5344CB8AC3E}">
        <p14:creationId xmlns:p14="http://schemas.microsoft.com/office/powerpoint/2010/main" val="13008797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8043" y="245425"/>
            <a:ext cx="1142333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a:t>
            </a:r>
            <a:r>
              <a:rPr lang="es-ES" sz="5400" b="1" dirty="0">
                <a:solidFill>
                  <a:srgbClr val="FF0000"/>
                </a:solidFill>
              </a:rPr>
              <a:t>Quién escribe </a:t>
            </a:r>
            <a:r>
              <a:rPr lang="es-ES" sz="5400" b="1" dirty="0">
                <a:solidFill>
                  <a:srgbClr val="002060"/>
                </a:solidFill>
              </a:rPr>
              <a:t>la ley en el corazón para que pueda </a:t>
            </a:r>
            <a:r>
              <a:rPr lang="es-ES" sz="5400" b="1" dirty="0">
                <a:solidFill>
                  <a:srgbClr val="FF0000"/>
                </a:solidFill>
              </a:rPr>
              <a:t>exhibirse en la vida</a:t>
            </a:r>
            <a:r>
              <a:rPr lang="es-ES" sz="5400" b="1" dirty="0">
                <a:solidFill>
                  <a:srgbClr val="002060"/>
                </a:solidFill>
              </a:rPr>
              <a:t>? ¿Quién es el que </a:t>
            </a:r>
            <a:r>
              <a:rPr lang="es-ES" sz="5400" b="1" dirty="0">
                <a:solidFill>
                  <a:srgbClr val="FF0000"/>
                </a:solidFill>
              </a:rPr>
              <a:t>santifica nuestros corazones</a:t>
            </a:r>
            <a:r>
              <a:rPr lang="es-ES" sz="5400" b="1" dirty="0">
                <a:solidFill>
                  <a:srgbClr val="002060"/>
                </a:solidFill>
              </a:rPr>
              <a:t>? La respuesta es que el </a:t>
            </a:r>
            <a:r>
              <a:rPr lang="es-ES" sz="5400" b="1" dirty="0">
                <a:solidFill>
                  <a:srgbClr val="FF0000"/>
                </a:solidFill>
              </a:rPr>
              <a:t>Espíritu Santo </a:t>
            </a:r>
            <a:r>
              <a:rPr lang="es-ES" sz="5400" b="1" dirty="0">
                <a:solidFill>
                  <a:srgbClr val="002060"/>
                </a:solidFill>
              </a:rPr>
              <a:t>santifica el corazón. Él fue el que escribió la </a:t>
            </a:r>
            <a:r>
              <a:rPr lang="es-ES" sz="5400" b="1" dirty="0">
                <a:solidFill>
                  <a:srgbClr val="FF0000"/>
                </a:solidFill>
              </a:rPr>
              <a:t>ley en tablas de piedra </a:t>
            </a:r>
            <a:r>
              <a:rPr lang="es-ES" sz="5400" b="1" dirty="0">
                <a:solidFill>
                  <a:srgbClr val="002060"/>
                </a:solidFill>
              </a:rPr>
              <a:t>y es el que escribe la </a:t>
            </a:r>
            <a:r>
              <a:rPr lang="es-ES" sz="5400" b="1" dirty="0">
                <a:solidFill>
                  <a:srgbClr val="FF0000"/>
                </a:solidFill>
              </a:rPr>
              <a:t>ley en el corazón</a:t>
            </a:r>
            <a:r>
              <a:rPr lang="es-ES" sz="5400" b="1" dirty="0">
                <a:solidFill>
                  <a:srgbClr val="002060"/>
                </a:solidFill>
              </a:rPr>
              <a:t>.</a:t>
            </a:r>
            <a:endParaRPr lang="es-ES" sz="5400" b="1" i="1" dirty="0">
              <a:solidFill>
                <a:srgbClr val="AC0C45"/>
              </a:solidFill>
            </a:endParaRPr>
          </a:p>
        </p:txBody>
      </p:sp>
    </p:spTree>
    <p:extLst>
      <p:ext uri="{BB962C8B-B14F-4D97-AF65-F5344CB8AC3E}">
        <p14:creationId xmlns:p14="http://schemas.microsoft.com/office/powerpoint/2010/main" val="3740939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8" y="150479"/>
            <a:ext cx="1156818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Font typeface="Wingdings" panose="05000000000000000000" pitchFamily="2" charset="2"/>
              <a:buChar char="Ø"/>
            </a:pPr>
            <a:r>
              <a:rPr lang="es-ES" sz="5400" b="1" dirty="0" smtClean="0">
                <a:solidFill>
                  <a:srgbClr val="FF0000"/>
                </a:solidFill>
              </a:rPr>
              <a:t>Mateo </a:t>
            </a:r>
            <a:r>
              <a:rPr lang="es-ES" sz="5400" b="1" dirty="0">
                <a:solidFill>
                  <a:srgbClr val="FF0000"/>
                </a:solidFill>
              </a:rPr>
              <a:t>12:28</a:t>
            </a:r>
            <a:r>
              <a:rPr lang="es-ES" sz="5400" b="1" dirty="0">
                <a:solidFill>
                  <a:srgbClr val="002060"/>
                </a:solidFill>
              </a:rPr>
              <a:t>: Jesús echó demonios por el </a:t>
            </a:r>
            <a:r>
              <a:rPr lang="es-ES" sz="5400" b="1" dirty="0">
                <a:solidFill>
                  <a:srgbClr val="FF0000"/>
                </a:solidFill>
              </a:rPr>
              <a:t>Espíritu de Dios</a:t>
            </a:r>
          </a:p>
          <a:p>
            <a:pPr marL="685800" indent="-685800">
              <a:buFont typeface="Wingdings" panose="05000000000000000000" pitchFamily="2" charset="2"/>
              <a:buChar char="Ø"/>
            </a:pPr>
            <a:r>
              <a:rPr lang="es-ES" sz="5400" b="1" dirty="0" smtClean="0">
                <a:solidFill>
                  <a:srgbClr val="FF0000"/>
                </a:solidFill>
              </a:rPr>
              <a:t>Lucas </a:t>
            </a:r>
            <a:r>
              <a:rPr lang="es-ES" sz="5400" b="1" dirty="0">
                <a:solidFill>
                  <a:srgbClr val="FF0000"/>
                </a:solidFill>
              </a:rPr>
              <a:t>11:20</a:t>
            </a:r>
            <a:r>
              <a:rPr lang="es-ES" sz="5400" b="1" dirty="0">
                <a:solidFill>
                  <a:srgbClr val="002060"/>
                </a:solidFill>
              </a:rPr>
              <a:t>: Jesús echó demonios con </a:t>
            </a:r>
            <a:r>
              <a:rPr lang="es-ES" sz="5400" b="1" dirty="0">
                <a:solidFill>
                  <a:srgbClr val="FF0000"/>
                </a:solidFill>
              </a:rPr>
              <a:t>el dedo de Dios</a:t>
            </a:r>
            <a:r>
              <a:rPr lang="es-ES" sz="5400" b="1" dirty="0">
                <a:solidFill>
                  <a:srgbClr val="002060"/>
                </a:solidFill>
              </a:rPr>
              <a:t>.</a:t>
            </a:r>
          </a:p>
          <a:p>
            <a:pPr marL="685800" indent="-685800">
              <a:buFont typeface="Wingdings" panose="05000000000000000000" pitchFamily="2" charset="2"/>
              <a:buChar char="Ø"/>
            </a:pPr>
            <a:r>
              <a:rPr lang="es-ES" sz="5400" b="1" dirty="0" smtClean="0">
                <a:solidFill>
                  <a:srgbClr val="FF0000"/>
                </a:solidFill>
              </a:rPr>
              <a:t>Éxodo </a:t>
            </a:r>
            <a:r>
              <a:rPr lang="es-ES" sz="5400" b="1" dirty="0">
                <a:solidFill>
                  <a:srgbClr val="FF0000"/>
                </a:solidFill>
              </a:rPr>
              <a:t>31:18</a:t>
            </a:r>
            <a:r>
              <a:rPr lang="es-ES" sz="5400" b="1" dirty="0">
                <a:solidFill>
                  <a:srgbClr val="002060"/>
                </a:solidFill>
              </a:rPr>
              <a:t>: El dedo de Dios es el </a:t>
            </a:r>
            <a:r>
              <a:rPr lang="es-ES" sz="5400" b="1" dirty="0">
                <a:solidFill>
                  <a:srgbClr val="FF0000"/>
                </a:solidFill>
              </a:rPr>
              <a:t>Espíritu Santo </a:t>
            </a:r>
            <a:r>
              <a:rPr lang="es-ES" sz="5400" b="1" dirty="0">
                <a:solidFill>
                  <a:srgbClr val="002060"/>
                </a:solidFill>
              </a:rPr>
              <a:t>y los diez mandamientos fueron escritos por el dedo de Dios</a:t>
            </a:r>
            <a:endParaRPr lang="es-ES" sz="5400" b="1" i="1" dirty="0">
              <a:solidFill>
                <a:srgbClr val="AC0C45"/>
              </a:solidFill>
            </a:endParaRPr>
          </a:p>
        </p:txBody>
      </p:sp>
    </p:spTree>
    <p:extLst>
      <p:ext uri="{BB962C8B-B14F-4D97-AF65-F5344CB8AC3E}">
        <p14:creationId xmlns:p14="http://schemas.microsoft.com/office/powerpoint/2010/main" val="34047598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68981" y="930721"/>
            <a:ext cx="11103848"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Pero nosotros debemos dar siempre gracias a Dios respecto a vosotros, hermanos amados por el Señor, de que Dios os haya escogido desde el principio para salvación, mediante la </a:t>
            </a:r>
            <a:r>
              <a:rPr lang="es-ES" sz="5400" b="1" dirty="0">
                <a:solidFill>
                  <a:srgbClr val="FFFF00"/>
                </a:solidFill>
              </a:rPr>
              <a:t>santificación por el Espíritu</a:t>
            </a:r>
            <a:r>
              <a:rPr lang="es-ES" sz="5400" b="1" dirty="0">
                <a:solidFill>
                  <a:schemeClr val="bg1"/>
                </a:solidFill>
              </a:rPr>
              <a:t> y la fe en la verdad.”</a:t>
            </a:r>
            <a:endParaRPr lang="es-ES" sz="5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2 Tesalonicenses 2:13:</a:t>
            </a:r>
          </a:p>
        </p:txBody>
      </p:sp>
    </p:spTree>
    <p:extLst>
      <p:ext uri="{BB962C8B-B14F-4D97-AF65-F5344CB8AC3E}">
        <p14:creationId xmlns:p14="http://schemas.microsoft.com/office/powerpoint/2010/main" val="25769328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8043" y="245425"/>
            <a:ext cx="1142333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La </a:t>
            </a:r>
            <a:r>
              <a:rPr lang="es-ES" sz="6600" b="1" dirty="0">
                <a:solidFill>
                  <a:srgbClr val="C00000"/>
                </a:solidFill>
              </a:rPr>
              <a:t>espada</a:t>
            </a:r>
            <a:r>
              <a:rPr lang="es-ES" sz="6600" b="1" dirty="0">
                <a:solidFill>
                  <a:srgbClr val="002060"/>
                </a:solidFill>
              </a:rPr>
              <a:t> del Espíritu Santo es la Palabra de Dios. El Espíritu Santo </a:t>
            </a:r>
            <a:r>
              <a:rPr lang="es-ES" sz="6600" b="1" dirty="0">
                <a:solidFill>
                  <a:srgbClr val="C00000"/>
                </a:solidFill>
              </a:rPr>
              <a:t>transforma la vida</a:t>
            </a:r>
            <a:r>
              <a:rPr lang="es-ES" sz="6600" b="1" dirty="0">
                <a:solidFill>
                  <a:srgbClr val="002060"/>
                </a:solidFill>
              </a:rPr>
              <a:t>, nos hace santos y guardamos el sábado </a:t>
            </a:r>
            <a:r>
              <a:rPr lang="es-ES" sz="6600" b="1" dirty="0">
                <a:solidFill>
                  <a:srgbClr val="C00000"/>
                </a:solidFill>
              </a:rPr>
              <a:t>externamente como señal</a:t>
            </a:r>
            <a:r>
              <a:rPr lang="es-ES" sz="6600" b="1" dirty="0">
                <a:solidFill>
                  <a:srgbClr val="002060"/>
                </a:solidFill>
              </a:rPr>
              <a:t>.</a:t>
            </a:r>
            <a:endParaRPr lang="es-ES" sz="6600" b="1" i="1" dirty="0">
              <a:solidFill>
                <a:srgbClr val="AC0C45"/>
              </a:solidFill>
            </a:endParaRPr>
          </a:p>
        </p:txBody>
      </p:sp>
    </p:spTree>
    <p:extLst>
      <p:ext uri="{BB962C8B-B14F-4D97-AF65-F5344CB8AC3E}">
        <p14:creationId xmlns:p14="http://schemas.microsoft.com/office/powerpoint/2010/main" val="32963667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68981" y="1535405"/>
            <a:ext cx="11103848" cy="3785652"/>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Santifícalos en tu verdad, tu Palabra es verdad.”</a:t>
            </a:r>
            <a:endParaRPr lang="es-ES" sz="8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Juan 17:17: </a:t>
            </a:r>
            <a:r>
              <a:rPr lang="es-ES" sz="3200" dirty="0">
                <a:solidFill>
                  <a:schemeClr val="tx1"/>
                </a:solidFill>
              </a:rPr>
              <a:t>Somos santificados por la verdad</a:t>
            </a:r>
          </a:p>
        </p:txBody>
      </p:sp>
    </p:spTree>
    <p:extLst>
      <p:ext uri="{BB962C8B-B14F-4D97-AF65-F5344CB8AC3E}">
        <p14:creationId xmlns:p14="http://schemas.microsoft.com/office/powerpoint/2010/main" val="23863401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68981" y="1535405"/>
            <a:ext cx="11103848" cy="3785652"/>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Pero cuando venga el Espíritu de verdad, él os guiará a toda la verdad.”</a:t>
            </a:r>
            <a:endParaRPr lang="es-ES" sz="8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Juan 16:13: </a:t>
            </a:r>
            <a:r>
              <a:rPr lang="es-ES" sz="3200" dirty="0">
                <a:solidFill>
                  <a:schemeClr val="tx1"/>
                </a:solidFill>
              </a:rPr>
              <a:t>El Espíritu Santo es el Espíritu de verdad</a:t>
            </a:r>
          </a:p>
        </p:txBody>
      </p:sp>
    </p:spTree>
    <p:extLst>
      <p:ext uri="{BB962C8B-B14F-4D97-AF65-F5344CB8AC3E}">
        <p14:creationId xmlns:p14="http://schemas.microsoft.com/office/powerpoint/2010/main" val="35772557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36245" y="1019212"/>
            <a:ext cx="11103848"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Os daré </a:t>
            </a:r>
            <a:r>
              <a:rPr lang="es-ES" sz="4800" b="1" dirty="0">
                <a:solidFill>
                  <a:srgbClr val="FFFF00"/>
                </a:solidFill>
              </a:rPr>
              <a:t>corazón nuevo</a:t>
            </a:r>
            <a:r>
              <a:rPr lang="es-ES" sz="4800" b="1" dirty="0">
                <a:solidFill>
                  <a:schemeClr val="bg1"/>
                </a:solidFill>
              </a:rPr>
              <a:t>, y pondré </a:t>
            </a:r>
            <a:r>
              <a:rPr lang="es-ES" sz="4800" b="1" dirty="0">
                <a:solidFill>
                  <a:srgbClr val="FFFF00"/>
                </a:solidFill>
              </a:rPr>
              <a:t>espíritu nuevo dentro de vosotros</a:t>
            </a:r>
            <a:r>
              <a:rPr lang="es-ES" sz="4800" b="1" dirty="0">
                <a:solidFill>
                  <a:schemeClr val="bg1"/>
                </a:solidFill>
              </a:rPr>
              <a:t>; y quitaré de vuestra carne el corazón de piedra, y os daré un corazón de carne. 27 Y pondré </a:t>
            </a:r>
            <a:r>
              <a:rPr lang="es-ES" sz="4800" b="1" dirty="0">
                <a:solidFill>
                  <a:srgbClr val="FFFF00"/>
                </a:solidFill>
              </a:rPr>
              <a:t>dentro de vosotros mi Espíritu</a:t>
            </a:r>
            <a:r>
              <a:rPr lang="es-ES" sz="4800" b="1" dirty="0">
                <a:solidFill>
                  <a:schemeClr val="bg1"/>
                </a:solidFill>
              </a:rPr>
              <a:t>, y haré que </a:t>
            </a:r>
            <a:r>
              <a:rPr lang="es-ES" sz="4800" b="1" dirty="0">
                <a:solidFill>
                  <a:srgbClr val="FFFF00"/>
                </a:solidFill>
              </a:rPr>
              <a:t>andéis</a:t>
            </a:r>
            <a:r>
              <a:rPr lang="es-ES" sz="4800" b="1" dirty="0">
                <a:solidFill>
                  <a:schemeClr val="bg1"/>
                </a:solidFill>
              </a:rPr>
              <a:t> en mis </a:t>
            </a:r>
            <a:r>
              <a:rPr lang="es-ES" sz="4800" b="1" dirty="0">
                <a:solidFill>
                  <a:srgbClr val="FFFF00"/>
                </a:solidFill>
              </a:rPr>
              <a:t>estatutos</a:t>
            </a:r>
            <a:r>
              <a:rPr lang="es-ES" sz="4800" b="1" dirty="0">
                <a:solidFill>
                  <a:schemeClr val="bg1"/>
                </a:solidFill>
              </a:rPr>
              <a:t>, y </a:t>
            </a:r>
            <a:r>
              <a:rPr lang="es-ES" sz="4800" b="1" dirty="0">
                <a:solidFill>
                  <a:srgbClr val="FFFF00"/>
                </a:solidFill>
              </a:rPr>
              <a:t>guardéis</a:t>
            </a:r>
            <a:r>
              <a:rPr lang="es-ES" sz="4800" b="1" dirty="0">
                <a:solidFill>
                  <a:schemeClr val="bg1"/>
                </a:solidFill>
              </a:rPr>
              <a:t> mis </a:t>
            </a:r>
            <a:r>
              <a:rPr lang="es-ES" sz="4800" b="1" dirty="0">
                <a:solidFill>
                  <a:srgbClr val="FFFF00"/>
                </a:solidFill>
              </a:rPr>
              <a:t>preceptos</a:t>
            </a:r>
            <a:r>
              <a:rPr lang="es-ES" sz="4800" b="1" dirty="0">
                <a:solidFill>
                  <a:schemeClr val="bg1"/>
                </a:solidFill>
              </a:rPr>
              <a:t>, y los pongáis por obra.”</a:t>
            </a:r>
            <a:endParaRPr lang="es-ES" sz="48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Ezequiel 36:26, 27:</a:t>
            </a:r>
          </a:p>
        </p:txBody>
      </p:sp>
    </p:spTree>
    <p:extLst>
      <p:ext uri="{BB962C8B-B14F-4D97-AF65-F5344CB8AC3E}">
        <p14:creationId xmlns:p14="http://schemas.microsoft.com/office/powerpoint/2010/main" val="10688059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8043" y="245425"/>
            <a:ext cx="11423338" cy="655564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El </a:t>
            </a:r>
            <a:r>
              <a:rPr lang="es-ES" sz="6000" b="1" dirty="0">
                <a:solidFill>
                  <a:srgbClr val="C00000"/>
                </a:solidFill>
              </a:rPr>
              <a:t>viento</a:t>
            </a:r>
            <a:r>
              <a:rPr lang="es-ES" sz="6000" b="1" dirty="0">
                <a:solidFill>
                  <a:srgbClr val="002060"/>
                </a:solidFill>
              </a:rPr>
              <a:t> es invisible a los ojos humanos pero </a:t>
            </a:r>
            <a:r>
              <a:rPr lang="es-ES" sz="6000" b="1" dirty="0">
                <a:solidFill>
                  <a:srgbClr val="C00000"/>
                </a:solidFill>
              </a:rPr>
              <a:t>sus efectos </a:t>
            </a:r>
            <a:r>
              <a:rPr lang="es-ES" sz="6000" b="1" dirty="0">
                <a:solidFill>
                  <a:srgbClr val="002060"/>
                </a:solidFill>
              </a:rPr>
              <a:t>se pueden ver. Así mismo la obra del Espíritu Santo en el </a:t>
            </a:r>
            <a:r>
              <a:rPr lang="es-ES" sz="6000" b="1" dirty="0">
                <a:solidFill>
                  <a:srgbClr val="C00000"/>
                </a:solidFill>
              </a:rPr>
              <a:t>corazón no se ve</a:t>
            </a:r>
            <a:r>
              <a:rPr lang="es-ES" sz="6000" b="1" dirty="0">
                <a:solidFill>
                  <a:srgbClr val="002060"/>
                </a:solidFill>
              </a:rPr>
              <a:t>, pero sus efectos se pueden ver en la </a:t>
            </a:r>
            <a:r>
              <a:rPr lang="es-ES" sz="6000" b="1" dirty="0">
                <a:solidFill>
                  <a:srgbClr val="C00000"/>
                </a:solidFill>
              </a:rPr>
              <a:t>observancia del sábado </a:t>
            </a:r>
            <a:r>
              <a:rPr lang="es-ES" sz="6000" b="1" dirty="0">
                <a:solidFill>
                  <a:srgbClr val="002060"/>
                </a:solidFill>
              </a:rPr>
              <a:t>como señal externa.</a:t>
            </a:r>
            <a:endParaRPr lang="es-ES" sz="6000" b="1" i="1" dirty="0">
              <a:solidFill>
                <a:srgbClr val="AC0C45"/>
              </a:solidFill>
            </a:endParaRPr>
          </a:p>
        </p:txBody>
      </p:sp>
    </p:spTree>
    <p:extLst>
      <p:ext uri="{BB962C8B-B14F-4D97-AF65-F5344CB8AC3E}">
        <p14:creationId xmlns:p14="http://schemas.microsoft.com/office/powerpoint/2010/main" val="2431695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30721"/>
            <a:ext cx="11415251" cy="5632311"/>
          </a:xfrm>
          <a:prstGeom prst="rect">
            <a:avLst/>
          </a:prstGeom>
          <a:noFill/>
        </p:spPr>
        <p:txBody>
          <a:bodyPr wrap="square" rtlCol="0">
            <a:spAutoFit/>
          </a:bodyPr>
          <a:lstStyle/>
          <a:p>
            <a:r>
              <a:rPr lang="es-ES" sz="6000" b="1" dirty="0">
                <a:solidFill>
                  <a:schemeClr val="bg1"/>
                </a:solidFill>
              </a:rPr>
              <a:t>“El sábado del cuarto mandamiento es el </a:t>
            </a:r>
            <a:r>
              <a:rPr lang="es-ES" sz="6000" b="1" dirty="0">
                <a:solidFill>
                  <a:srgbClr val="FFFF00"/>
                </a:solidFill>
              </a:rPr>
              <a:t>sello del Dios vivo</a:t>
            </a:r>
            <a:r>
              <a:rPr lang="es-ES" sz="6000" b="1" dirty="0">
                <a:solidFill>
                  <a:schemeClr val="bg1"/>
                </a:solidFill>
              </a:rPr>
              <a:t>. Identifica a Dios como el Creador y es la </a:t>
            </a:r>
            <a:r>
              <a:rPr lang="es-ES" sz="6000" b="1" dirty="0">
                <a:solidFill>
                  <a:srgbClr val="FFFF00"/>
                </a:solidFill>
              </a:rPr>
              <a:t>señal</a:t>
            </a:r>
            <a:r>
              <a:rPr lang="es-ES" sz="6000" b="1" dirty="0">
                <a:solidFill>
                  <a:schemeClr val="bg1"/>
                </a:solidFill>
              </a:rPr>
              <a:t> de su justa autoridad sobre todos los seres que ha creado</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Signs of the Times, </a:t>
            </a:r>
            <a:r>
              <a:rPr lang="en-US" dirty="0" err="1"/>
              <a:t>noviembre</a:t>
            </a:r>
            <a:r>
              <a:rPr lang="en-US" dirty="0"/>
              <a:t> 1, 1899</a:t>
            </a:r>
          </a:p>
        </p:txBody>
      </p:sp>
    </p:spTree>
    <p:extLst>
      <p:ext uri="{BB962C8B-B14F-4D97-AF65-F5344CB8AC3E}">
        <p14:creationId xmlns:p14="http://schemas.microsoft.com/office/powerpoint/2010/main" val="25157980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1173725"/>
            <a:ext cx="12078929"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Si usted desea </a:t>
            </a:r>
            <a:r>
              <a:rPr lang="es-ES" sz="4400" b="1" dirty="0">
                <a:solidFill>
                  <a:srgbClr val="FFFF00"/>
                </a:solidFill>
              </a:rPr>
              <a:t>imprimir el sello </a:t>
            </a:r>
            <a:r>
              <a:rPr lang="es-ES" sz="4400" b="1" dirty="0">
                <a:solidFill>
                  <a:schemeClr val="bg1"/>
                </a:solidFill>
              </a:rPr>
              <a:t>para obtener una impresión clara sobre la cera, no lo logra empujándolo violentamente, sino que lo coloca cuidadosa y firmemente sobre la cera y lo presiona hasta que la cera reciba el molde. Así mismo hace Dios con nuestras almas. No de vez en cuando sino constantemente el </a:t>
            </a:r>
            <a:r>
              <a:rPr lang="es-ES" sz="4400" b="1" dirty="0">
                <a:solidFill>
                  <a:srgbClr val="FFFF00"/>
                </a:solidFill>
              </a:rPr>
              <a:t>Espíritu Santo implanta </a:t>
            </a:r>
            <a:r>
              <a:rPr lang="es-ES" sz="4400" b="1" dirty="0">
                <a:solidFill>
                  <a:schemeClr val="bg1"/>
                </a:solidFill>
              </a:rPr>
              <a:t>en nosotros </a:t>
            </a:r>
            <a:r>
              <a:rPr lang="es-ES" sz="4400" b="1" dirty="0">
                <a:solidFill>
                  <a:srgbClr val="FFFF00"/>
                </a:solidFill>
              </a:rPr>
              <a:t>nueva vida </a:t>
            </a:r>
            <a:r>
              <a:rPr lang="es-ES" sz="4400" b="1" dirty="0">
                <a:solidFill>
                  <a:schemeClr val="bg1"/>
                </a:solidFill>
              </a:rPr>
              <a:t>a la similitud de Cristo</a:t>
            </a:r>
            <a:r>
              <a:rPr lang="es-ES" sz="4400" b="1" dirty="0" smtClean="0">
                <a:solidFill>
                  <a:schemeClr val="bg1"/>
                </a:solidFill>
              </a:rPr>
              <a:t>.”</a:t>
            </a:r>
            <a:endParaRPr lang="es-ES" sz="4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rgbClr val="C00000"/>
                </a:solidFill>
              </a:rPr>
              <a:t>In </a:t>
            </a:r>
            <a:r>
              <a:rPr lang="es-ES" sz="3200" dirty="0" err="1">
                <a:solidFill>
                  <a:srgbClr val="C00000"/>
                </a:solidFill>
              </a:rPr>
              <a:t>Heavenly</a:t>
            </a:r>
            <a:r>
              <a:rPr lang="es-ES" sz="3200" dirty="0">
                <a:solidFill>
                  <a:srgbClr val="C00000"/>
                </a:solidFill>
              </a:rPr>
              <a:t> Places, p. </a:t>
            </a:r>
            <a:r>
              <a:rPr lang="es-ES" sz="3200" dirty="0" smtClean="0">
                <a:solidFill>
                  <a:srgbClr val="C00000"/>
                </a:solidFill>
              </a:rPr>
              <a:t>66: </a:t>
            </a:r>
            <a:r>
              <a:rPr lang="es-ES" sz="3200" dirty="0" smtClean="0">
                <a:solidFill>
                  <a:schemeClr val="tx1"/>
                </a:solidFill>
              </a:rPr>
              <a:t>EGW</a:t>
            </a:r>
            <a:r>
              <a:rPr lang="es-ES" sz="3200" dirty="0" smtClean="0">
                <a:solidFill>
                  <a:srgbClr val="C00000"/>
                </a:solidFill>
              </a:rPr>
              <a:t> </a:t>
            </a:r>
            <a:r>
              <a:rPr lang="es-ES" sz="3200" dirty="0" smtClean="0">
                <a:solidFill>
                  <a:schemeClr val="tx1"/>
                </a:solidFill>
              </a:rPr>
              <a:t>en </a:t>
            </a:r>
            <a:r>
              <a:rPr lang="es-ES" sz="3200" dirty="0">
                <a:solidFill>
                  <a:schemeClr val="tx1"/>
                </a:solidFill>
              </a:rPr>
              <a:t>cuanto a la obra selladora del Espíritu Santo:</a:t>
            </a:r>
          </a:p>
        </p:txBody>
      </p:sp>
    </p:spTree>
    <p:extLst>
      <p:ext uri="{BB962C8B-B14F-4D97-AF65-F5344CB8AC3E}">
        <p14:creationId xmlns:p14="http://schemas.microsoft.com/office/powerpoint/2010/main" val="31069741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2955" y="1173725"/>
            <a:ext cx="11371006" cy="5170646"/>
          </a:xfrm>
          <a:prstGeom prst="rect">
            <a:avLst/>
          </a:prstGeom>
          <a:noFill/>
        </p:spPr>
        <p:txBody>
          <a:bodyPr wrap="square" rtlCol="0">
            <a:spAutoFit/>
          </a:bodyPr>
          <a:lstStyle/>
          <a:p>
            <a:r>
              <a:rPr lang="es-ES" sz="6600" b="1" dirty="0">
                <a:solidFill>
                  <a:schemeClr val="bg1"/>
                </a:solidFill>
              </a:rPr>
              <a:t>“Así como la cera recibe la impresión del </a:t>
            </a:r>
            <a:r>
              <a:rPr lang="es-ES" sz="6600" b="1" dirty="0">
                <a:solidFill>
                  <a:srgbClr val="FFFF00"/>
                </a:solidFill>
              </a:rPr>
              <a:t>sello</a:t>
            </a:r>
            <a:r>
              <a:rPr lang="es-ES" sz="6600" b="1" dirty="0">
                <a:solidFill>
                  <a:schemeClr val="bg1"/>
                </a:solidFill>
              </a:rPr>
              <a:t>, así el alma ha de recibir la impresión del </a:t>
            </a:r>
            <a:r>
              <a:rPr lang="es-ES" sz="6600" b="1" dirty="0">
                <a:solidFill>
                  <a:srgbClr val="FFFF00"/>
                </a:solidFill>
              </a:rPr>
              <a:t>Espíritu de Dios </a:t>
            </a:r>
            <a:r>
              <a:rPr lang="es-ES" sz="6600" b="1" dirty="0">
                <a:solidFill>
                  <a:schemeClr val="bg1"/>
                </a:solidFill>
              </a:rPr>
              <a:t>y ha de retener la imagen de Cristo</a:t>
            </a:r>
            <a:r>
              <a:rPr lang="es-ES" sz="6600" b="1" dirty="0" smtClean="0">
                <a:solidFill>
                  <a:schemeClr val="bg1"/>
                </a:solidFill>
              </a:rPr>
              <a:t>.”</a:t>
            </a:r>
            <a:endParaRPr lang="es-ES" sz="66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rgbClr val="C00000"/>
                </a:solidFill>
              </a:rPr>
              <a:t>Mensajes Selectos, tomo 1, p. 395</a:t>
            </a:r>
          </a:p>
        </p:txBody>
      </p:sp>
    </p:spTree>
    <p:extLst>
      <p:ext uri="{BB962C8B-B14F-4D97-AF65-F5344CB8AC3E}">
        <p14:creationId xmlns:p14="http://schemas.microsoft.com/office/powerpoint/2010/main" val="6734600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776" y="908149"/>
            <a:ext cx="11423338" cy="415498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Elena White comenta sobre la relación entre la obra interna del Espíritu y la observancia externa del Sábado</a:t>
            </a:r>
            <a:endParaRPr lang="es-ES" sz="6600" b="1" i="1" dirty="0">
              <a:solidFill>
                <a:srgbClr val="AC0C45"/>
              </a:solidFill>
            </a:endParaRPr>
          </a:p>
        </p:txBody>
      </p:sp>
    </p:spTree>
    <p:extLst>
      <p:ext uri="{BB962C8B-B14F-4D97-AF65-F5344CB8AC3E}">
        <p14:creationId xmlns:p14="http://schemas.microsoft.com/office/powerpoint/2010/main" val="41612514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50947" y="24268"/>
            <a:ext cx="11144524"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C00000"/>
                </a:solidFill>
              </a:rPr>
              <a:t>Contrario a lo que piensan </a:t>
            </a:r>
            <a:r>
              <a:rPr lang="es-ES" sz="5400" b="1" dirty="0">
                <a:solidFill>
                  <a:srgbClr val="002060"/>
                </a:solidFill>
              </a:rPr>
              <a:t>muchos enemigos de </a:t>
            </a:r>
            <a:r>
              <a:rPr lang="es-ES" sz="5400" b="1" dirty="0">
                <a:solidFill>
                  <a:srgbClr val="C00000"/>
                </a:solidFill>
              </a:rPr>
              <a:t>Elena White </a:t>
            </a:r>
            <a:r>
              <a:rPr lang="es-ES" sz="5400" b="1" dirty="0">
                <a:solidFill>
                  <a:srgbClr val="002060"/>
                </a:solidFill>
              </a:rPr>
              <a:t>ella nunca enseñó que la observancia del </a:t>
            </a:r>
            <a:r>
              <a:rPr lang="es-ES" sz="5400" b="1" dirty="0">
                <a:solidFill>
                  <a:srgbClr val="C00000"/>
                </a:solidFill>
              </a:rPr>
              <a:t>sábado nos salva</a:t>
            </a:r>
            <a:r>
              <a:rPr lang="es-ES" sz="5400" b="1" dirty="0">
                <a:solidFill>
                  <a:srgbClr val="002060"/>
                </a:solidFill>
              </a:rPr>
              <a:t>. </a:t>
            </a:r>
            <a:r>
              <a:rPr lang="es-ES" sz="5400" b="1" dirty="0">
                <a:solidFill>
                  <a:srgbClr val="C00000"/>
                </a:solidFill>
              </a:rPr>
              <a:t>Nunca enseñó </a:t>
            </a:r>
            <a:r>
              <a:rPr lang="es-ES" sz="5400" b="1" dirty="0">
                <a:solidFill>
                  <a:srgbClr val="002060"/>
                </a:solidFill>
              </a:rPr>
              <a:t>que la observancia del sábado </a:t>
            </a:r>
            <a:r>
              <a:rPr lang="es-ES" sz="5400" b="1" dirty="0">
                <a:solidFill>
                  <a:srgbClr val="C00000"/>
                </a:solidFill>
              </a:rPr>
              <a:t>confiere santidad</a:t>
            </a:r>
            <a:r>
              <a:rPr lang="es-ES" sz="5400" b="1" dirty="0">
                <a:solidFill>
                  <a:srgbClr val="002060"/>
                </a:solidFill>
              </a:rPr>
              <a:t>. Siempre escribió que el sábado es </a:t>
            </a:r>
            <a:r>
              <a:rPr lang="es-ES" sz="5400" b="1" dirty="0">
                <a:solidFill>
                  <a:srgbClr val="C00000"/>
                </a:solidFill>
              </a:rPr>
              <a:t>señal de santidad</a:t>
            </a:r>
            <a:r>
              <a:rPr lang="es-ES" sz="5400" b="1" dirty="0">
                <a:solidFill>
                  <a:srgbClr val="002060"/>
                </a:solidFill>
              </a:rPr>
              <a:t>, no </a:t>
            </a:r>
            <a:r>
              <a:rPr lang="es-ES" sz="5400" b="1" dirty="0">
                <a:solidFill>
                  <a:srgbClr val="C00000"/>
                </a:solidFill>
              </a:rPr>
              <a:t>fuente de santidad</a:t>
            </a:r>
            <a:r>
              <a:rPr lang="es-ES" sz="5400" b="1" dirty="0">
                <a:solidFill>
                  <a:srgbClr val="002060"/>
                </a:solidFill>
              </a:rPr>
              <a:t>.</a:t>
            </a:r>
            <a:endParaRPr lang="es-ES" sz="5400" b="1" i="1" dirty="0">
              <a:solidFill>
                <a:srgbClr val="AC0C45"/>
              </a:solidFill>
            </a:endParaRPr>
          </a:p>
        </p:txBody>
      </p:sp>
    </p:spTree>
    <p:extLst>
      <p:ext uri="{BB962C8B-B14F-4D97-AF65-F5344CB8AC3E}">
        <p14:creationId xmlns:p14="http://schemas.microsoft.com/office/powerpoint/2010/main" val="38483356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037806"/>
            <a:ext cx="11415251" cy="5509200"/>
          </a:xfrm>
          <a:prstGeom prst="rect">
            <a:avLst/>
          </a:prstGeom>
          <a:noFill/>
        </p:spPr>
        <p:txBody>
          <a:bodyPr wrap="square" rtlCol="0">
            <a:spAutoFit/>
          </a:bodyPr>
          <a:lstStyle/>
          <a:p>
            <a:r>
              <a:rPr lang="es-ES" sz="4400" b="1" dirty="0">
                <a:solidFill>
                  <a:schemeClr val="bg1"/>
                </a:solidFill>
              </a:rPr>
              <a:t>“Al señalar a Dios como el Hacedor de los cielos y la tierra, el sábado distingue al verdadero Dios de todos los falsos dioses. Todos los que guardan el séptimo día </a:t>
            </a:r>
            <a:r>
              <a:rPr lang="es-ES" sz="4400" b="1" dirty="0">
                <a:solidFill>
                  <a:srgbClr val="FFFF00"/>
                </a:solidFill>
              </a:rPr>
              <a:t>demuestran [</a:t>
            </a:r>
            <a:r>
              <a:rPr lang="es-ES" sz="4400" b="1" dirty="0" err="1">
                <a:solidFill>
                  <a:srgbClr val="FFFF00"/>
                </a:solidFill>
              </a:rPr>
              <a:t>signify</a:t>
            </a:r>
            <a:r>
              <a:rPr lang="es-ES" sz="4400" b="1" dirty="0">
                <a:solidFill>
                  <a:srgbClr val="FFFF00"/>
                </a:solidFill>
              </a:rPr>
              <a:t> en inglés] </a:t>
            </a:r>
            <a:r>
              <a:rPr lang="es-ES" sz="4400" b="1" dirty="0">
                <a:solidFill>
                  <a:schemeClr val="bg1"/>
                </a:solidFill>
              </a:rPr>
              <a:t>al hacerlo que son adoradores de Jehová. Así el sábado es la </a:t>
            </a:r>
            <a:r>
              <a:rPr lang="es-ES" sz="4400" b="1" dirty="0">
                <a:solidFill>
                  <a:srgbClr val="FFFF00"/>
                </a:solidFill>
              </a:rPr>
              <a:t>señal</a:t>
            </a:r>
            <a:r>
              <a:rPr lang="es-ES" sz="4400" b="1" dirty="0">
                <a:solidFill>
                  <a:schemeClr val="bg1"/>
                </a:solidFill>
              </a:rPr>
              <a:t> de lealtad del hombre hacia Dios mientras haya en la tierra quien le sirva</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Patriarcas y Profetas, p. 315</a:t>
            </a:r>
          </a:p>
        </p:txBody>
      </p:sp>
    </p:spTree>
    <p:extLst>
      <p:ext uri="{BB962C8B-B14F-4D97-AF65-F5344CB8AC3E}">
        <p14:creationId xmlns:p14="http://schemas.microsoft.com/office/powerpoint/2010/main" val="15626259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681282"/>
            <a:ext cx="11415251" cy="6186309"/>
          </a:xfrm>
          <a:prstGeom prst="rect">
            <a:avLst/>
          </a:prstGeom>
          <a:noFill/>
        </p:spPr>
        <p:txBody>
          <a:bodyPr wrap="square" rtlCol="0">
            <a:spAutoFit/>
          </a:bodyPr>
          <a:lstStyle/>
          <a:p>
            <a:r>
              <a:rPr lang="es-ES" sz="4400" b="1" dirty="0">
                <a:solidFill>
                  <a:schemeClr val="bg1"/>
                </a:solidFill>
              </a:rPr>
              <a:t>“El sábado será la gran </a:t>
            </a:r>
            <a:r>
              <a:rPr lang="es-ES" sz="4400" b="1" dirty="0">
                <a:solidFill>
                  <a:srgbClr val="FFFF00"/>
                </a:solidFill>
              </a:rPr>
              <a:t>prueba de lealtad</a:t>
            </a:r>
            <a:r>
              <a:rPr lang="es-ES" sz="4400" b="1" dirty="0">
                <a:solidFill>
                  <a:schemeClr val="bg1"/>
                </a:solidFill>
              </a:rPr>
              <a:t>; pues es el punto especialmente controvertido. Cuando la prueba final les sea aplicada finalmente a los hombres, entonces se trazará la línea de demarcación entre los que sirven a Dios y los que no le sirven. Mientras la observancia del falso día de reposo (Domingo), en obediencia a la ley del estado y en oposición al cuarto mandamiento,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Conflicto de los Siglos, p. 663</a:t>
            </a:r>
          </a:p>
        </p:txBody>
      </p:sp>
    </p:spTree>
    <p:extLst>
      <p:ext uri="{BB962C8B-B14F-4D97-AF65-F5344CB8AC3E}">
        <p14:creationId xmlns:p14="http://schemas.microsoft.com/office/powerpoint/2010/main" val="14496812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65472" y="412954"/>
            <a:ext cx="11798709" cy="6186309"/>
          </a:xfrm>
          <a:prstGeom prst="rect">
            <a:avLst/>
          </a:prstGeom>
          <a:noFill/>
        </p:spPr>
        <p:txBody>
          <a:bodyPr wrap="square" rtlCol="0">
            <a:spAutoFit/>
          </a:bodyPr>
          <a:lstStyle/>
          <a:p>
            <a:r>
              <a:rPr lang="es-ES" sz="4400" b="1" dirty="0" smtClean="0">
                <a:solidFill>
                  <a:schemeClr val="bg1"/>
                </a:solidFill>
              </a:rPr>
              <a:t>será </a:t>
            </a:r>
            <a:r>
              <a:rPr lang="es-ES" sz="4400" b="1" dirty="0">
                <a:solidFill>
                  <a:schemeClr val="bg1"/>
                </a:solidFill>
              </a:rPr>
              <a:t>una </a:t>
            </a:r>
            <a:r>
              <a:rPr lang="es-ES" sz="4400" b="1" dirty="0">
                <a:solidFill>
                  <a:srgbClr val="FFFF00"/>
                </a:solidFill>
              </a:rPr>
              <a:t>declaración</a:t>
            </a:r>
            <a:r>
              <a:rPr lang="es-ES" sz="4400" b="1" dirty="0">
                <a:solidFill>
                  <a:schemeClr val="bg1"/>
                </a:solidFill>
              </a:rPr>
              <a:t> </a:t>
            </a:r>
            <a:r>
              <a:rPr lang="es-ES" sz="4400" b="1" dirty="0" smtClean="0">
                <a:solidFill>
                  <a:schemeClr val="bg1"/>
                </a:solidFill>
              </a:rPr>
              <a:t>de </a:t>
            </a:r>
            <a:r>
              <a:rPr lang="es-ES" sz="4400" b="1" dirty="0">
                <a:solidFill>
                  <a:schemeClr val="bg1"/>
                </a:solidFill>
              </a:rPr>
              <a:t>obediencia a un poder que está en oposición a Dios, la observancia del verdadero día de reposo (sábado), en obediencia a la ley de Dios, será </a:t>
            </a:r>
            <a:r>
              <a:rPr lang="es-ES" sz="4400" b="1" dirty="0">
                <a:solidFill>
                  <a:srgbClr val="FFFF00"/>
                </a:solidFill>
              </a:rPr>
              <a:t>señal evidente </a:t>
            </a:r>
            <a:r>
              <a:rPr lang="es-ES" sz="4400" b="1" dirty="0">
                <a:solidFill>
                  <a:schemeClr val="bg1"/>
                </a:solidFill>
              </a:rPr>
              <a:t>de la lealtad al Creador. Mientras que una clase de personas, al aceptar la </a:t>
            </a:r>
            <a:r>
              <a:rPr lang="es-ES" sz="4400" b="1" dirty="0">
                <a:solidFill>
                  <a:srgbClr val="FFFF00"/>
                </a:solidFill>
              </a:rPr>
              <a:t>señal</a:t>
            </a:r>
            <a:r>
              <a:rPr lang="es-ES" sz="4400" b="1" dirty="0">
                <a:solidFill>
                  <a:schemeClr val="bg1"/>
                </a:solidFill>
              </a:rPr>
              <a:t> de la sumisión a los poderes del mundo, recibe la marca de la bestia, la otra</a:t>
            </a:r>
            <a:r>
              <a:rPr lang="es-ES" sz="4400" b="1" dirty="0" smtClean="0">
                <a:solidFill>
                  <a:schemeClr val="bg1"/>
                </a:solidFill>
              </a:rPr>
              <a:t>, por </a:t>
            </a:r>
            <a:r>
              <a:rPr lang="es-ES" sz="4400" b="1" dirty="0">
                <a:solidFill>
                  <a:schemeClr val="bg1"/>
                </a:solidFill>
              </a:rPr>
              <a:t>haber escogido la </a:t>
            </a:r>
            <a:r>
              <a:rPr lang="es-ES" sz="4400" b="1" dirty="0">
                <a:solidFill>
                  <a:srgbClr val="FFFF00"/>
                </a:solidFill>
              </a:rPr>
              <a:t>señal</a:t>
            </a:r>
            <a:r>
              <a:rPr lang="es-ES" sz="4400" b="1" dirty="0">
                <a:solidFill>
                  <a:schemeClr val="bg1"/>
                </a:solidFill>
              </a:rPr>
              <a:t> de obediencia a la autoridad divina, recibirá el sello de Dios</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25467934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197476"/>
            <a:ext cx="11415251" cy="5509200"/>
          </a:xfrm>
          <a:prstGeom prst="rect">
            <a:avLst/>
          </a:prstGeom>
          <a:noFill/>
        </p:spPr>
        <p:txBody>
          <a:bodyPr wrap="square" rtlCol="0">
            <a:spAutoFit/>
          </a:bodyPr>
          <a:lstStyle/>
          <a:p>
            <a:r>
              <a:rPr lang="es-ES" sz="4400" b="1" dirty="0">
                <a:solidFill>
                  <a:schemeClr val="bg1"/>
                </a:solidFill>
              </a:rPr>
              <a:t>“Los que deseen tener el sello de Dios en sus frentes </a:t>
            </a:r>
            <a:r>
              <a:rPr lang="es-ES" sz="4400" b="1" dirty="0">
                <a:solidFill>
                  <a:srgbClr val="FFFF00"/>
                </a:solidFill>
              </a:rPr>
              <a:t>tienen que </a:t>
            </a:r>
            <a:r>
              <a:rPr lang="es-ES" sz="4400" b="1" dirty="0">
                <a:solidFill>
                  <a:schemeClr val="bg1"/>
                </a:solidFill>
              </a:rPr>
              <a:t>guardar el sábado del cuarto mandamiento. Esto es lo que los </a:t>
            </a:r>
            <a:r>
              <a:rPr lang="es-ES" sz="4400" b="1" dirty="0">
                <a:solidFill>
                  <a:srgbClr val="FFFF00"/>
                </a:solidFill>
              </a:rPr>
              <a:t>distingue</a:t>
            </a:r>
            <a:r>
              <a:rPr lang="es-ES" sz="4400" b="1" dirty="0">
                <a:solidFill>
                  <a:schemeClr val="bg1"/>
                </a:solidFill>
              </a:rPr>
              <a:t> de los desleales, que han aceptado una institución humana en lugar del verdadero sábado. La observancia del día de reposo de Dios es la </a:t>
            </a:r>
            <a:r>
              <a:rPr lang="es-ES" sz="4400" b="1" dirty="0">
                <a:solidFill>
                  <a:srgbClr val="FFFF00"/>
                </a:solidFill>
              </a:rPr>
              <a:t>marca de distinción </a:t>
            </a:r>
            <a:r>
              <a:rPr lang="es-ES" sz="4400" b="1" dirty="0">
                <a:solidFill>
                  <a:schemeClr val="bg1"/>
                </a:solidFill>
              </a:rPr>
              <a:t>entre aquel que sirve a Dios y el que no le sirve</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Comentario Bíblico Adventista, tomo 7A, p. 410</a:t>
            </a:r>
          </a:p>
        </p:txBody>
      </p:sp>
    </p:spTree>
    <p:extLst>
      <p:ext uri="{BB962C8B-B14F-4D97-AF65-F5344CB8AC3E}">
        <p14:creationId xmlns:p14="http://schemas.microsoft.com/office/powerpoint/2010/main" val="42021571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197476"/>
            <a:ext cx="11415251" cy="3139321"/>
          </a:xfrm>
          <a:prstGeom prst="rect">
            <a:avLst/>
          </a:prstGeom>
          <a:noFill/>
        </p:spPr>
        <p:txBody>
          <a:bodyPr wrap="square" rtlCol="0">
            <a:spAutoFit/>
          </a:bodyPr>
          <a:lstStyle/>
          <a:p>
            <a:r>
              <a:rPr lang="es-ES" sz="6600" b="1" dirty="0">
                <a:solidFill>
                  <a:schemeClr val="bg1"/>
                </a:solidFill>
              </a:rPr>
              <a:t>“La observancia del sábado es la </a:t>
            </a:r>
            <a:r>
              <a:rPr lang="es-ES" sz="6600" b="1" dirty="0" smtClean="0">
                <a:solidFill>
                  <a:srgbClr val="FFFF00"/>
                </a:solidFill>
              </a:rPr>
              <a:t>señal</a:t>
            </a:r>
            <a:r>
              <a:rPr lang="es-ES" sz="6600" b="1" dirty="0" smtClean="0">
                <a:solidFill>
                  <a:schemeClr val="bg1"/>
                </a:solidFill>
              </a:rPr>
              <a:t> de </a:t>
            </a:r>
            <a:r>
              <a:rPr lang="es-ES" sz="6600" b="1" dirty="0">
                <a:solidFill>
                  <a:schemeClr val="bg1"/>
                </a:solidFill>
              </a:rPr>
              <a:t>lealtad al verdadero Dios</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El Conflicto de los Siglos, p. 491</a:t>
            </a:r>
          </a:p>
        </p:txBody>
      </p:sp>
    </p:spTree>
    <p:extLst>
      <p:ext uri="{BB962C8B-B14F-4D97-AF65-F5344CB8AC3E}">
        <p14:creationId xmlns:p14="http://schemas.microsoft.com/office/powerpoint/2010/main" val="31328399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681282"/>
            <a:ext cx="11415251" cy="6247864"/>
          </a:xfrm>
          <a:prstGeom prst="rect">
            <a:avLst/>
          </a:prstGeom>
          <a:noFill/>
        </p:spPr>
        <p:txBody>
          <a:bodyPr wrap="square" rtlCol="0">
            <a:spAutoFit/>
          </a:bodyPr>
          <a:lstStyle/>
          <a:p>
            <a:r>
              <a:rPr lang="es-ES" sz="4000" b="1" dirty="0">
                <a:solidFill>
                  <a:schemeClr val="bg1"/>
                </a:solidFill>
              </a:rPr>
              <a:t>“El Sábado es una </a:t>
            </a:r>
            <a:r>
              <a:rPr lang="es-ES" sz="4000" b="1" dirty="0">
                <a:solidFill>
                  <a:srgbClr val="FFFF00"/>
                </a:solidFill>
              </a:rPr>
              <a:t>prenda</a:t>
            </a:r>
            <a:r>
              <a:rPr lang="es-ES" sz="4000" b="1" dirty="0">
                <a:solidFill>
                  <a:schemeClr val="bg1"/>
                </a:solidFill>
              </a:rPr>
              <a:t> dada por Dios al hombre; una </a:t>
            </a:r>
            <a:r>
              <a:rPr lang="es-ES" sz="4000" b="1" dirty="0">
                <a:solidFill>
                  <a:srgbClr val="FFFF00"/>
                </a:solidFill>
              </a:rPr>
              <a:t>señal</a:t>
            </a:r>
            <a:r>
              <a:rPr lang="es-ES" sz="4000" b="1" dirty="0">
                <a:solidFill>
                  <a:schemeClr val="bg1"/>
                </a:solidFill>
              </a:rPr>
              <a:t> de la relación que existe entre el Creador y sus seres creados. Al observar el monumento conmemorativo de la creación del mundo en seis días y el reposo del Creador en el séptimo día; al santificar el sábado de acuerdo a las instrucciones divinas, los israelitas debían </a:t>
            </a:r>
            <a:r>
              <a:rPr lang="es-ES" sz="4000" b="1" dirty="0">
                <a:solidFill>
                  <a:srgbClr val="FFFF00"/>
                </a:solidFill>
              </a:rPr>
              <a:t>declararle al mundo su lealtad [particularmente importante en un mundo politeísta] </a:t>
            </a:r>
            <a:r>
              <a:rPr lang="es-ES" sz="4000" b="1" dirty="0">
                <a:solidFill>
                  <a:schemeClr val="bg1"/>
                </a:solidFill>
              </a:rPr>
              <a:t>al único Dios verdadero y viviente, el soberano del universo</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Mensajes Selectos, tomo 3, p. 256</a:t>
            </a:r>
          </a:p>
        </p:txBody>
      </p:sp>
    </p:spTree>
    <p:extLst>
      <p:ext uri="{BB962C8B-B14F-4D97-AF65-F5344CB8AC3E}">
        <p14:creationId xmlns:p14="http://schemas.microsoft.com/office/powerpoint/2010/main" val="1447353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30721"/>
            <a:ext cx="11415251" cy="5170646"/>
          </a:xfrm>
          <a:prstGeom prst="rect">
            <a:avLst/>
          </a:prstGeom>
          <a:noFill/>
        </p:spPr>
        <p:txBody>
          <a:bodyPr wrap="square" rtlCol="0">
            <a:spAutoFit/>
          </a:bodyPr>
          <a:lstStyle/>
          <a:p>
            <a:r>
              <a:rPr lang="es-ES" sz="6600" b="1" dirty="0">
                <a:solidFill>
                  <a:schemeClr val="bg1"/>
                </a:solidFill>
              </a:rPr>
              <a:t>“La </a:t>
            </a:r>
            <a:r>
              <a:rPr lang="es-ES" sz="6600" b="1" dirty="0">
                <a:solidFill>
                  <a:srgbClr val="FFFF00"/>
                </a:solidFill>
              </a:rPr>
              <a:t>señal</a:t>
            </a:r>
            <a:r>
              <a:rPr lang="es-ES" sz="6600" b="1" dirty="0">
                <a:solidFill>
                  <a:schemeClr val="bg1"/>
                </a:solidFill>
              </a:rPr>
              <a:t> o el </a:t>
            </a:r>
            <a:r>
              <a:rPr lang="es-ES" sz="6600" b="1" dirty="0">
                <a:solidFill>
                  <a:srgbClr val="FFFF00"/>
                </a:solidFill>
              </a:rPr>
              <a:t>sello de Dios </a:t>
            </a:r>
            <a:r>
              <a:rPr lang="es-ES" sz="6600" b="1" dirty="0">
                <a:solidFill>
                  <a:schemeClr val="bg1"/>
                </a:solidFill>
              </a:rPr>
              <a:t>es la observancia del séptimo día sábado, que es el monumento conmemorativo de su obra de creación</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Special Testimony to Battle Creek, 1898, p. 6</a:t>
            </a:r>
          </a:p>
        </p:txBody>
      </p:sp>
    </p:spTree>
    <p:extLst>
      <p:ext uri="{BB962C8B-B14F-4D97-AF65-F5344CB8AC3E}">
        <p14:creationId xmlns:p14="http://schemas.microsoft.com/office/powerpoint/2010/main" val="13850026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681282"/>
            <a:ext cx="11415251" cy="6186309"/>
          </a:xfrm>
          <a:prstGeom prst="rect">
            <a:avLst/>
          </a:prstGeom>
          <a:noFill/>
        </p:spPr>
        <p:txBody>
          <a:bodyPr wrap="square" rtlCol="0">
            <a:spAutoFit/>
          </a:bodyPr>
          <a:lstStyle/>
          <a:p>
            <a:r>
              <a:rPr lang="es-ES" sz="6600" b="1" dirty="0">
                <a:solidFill>
                  <a:schemeClr val="bg1"/>
                </a:solidFill>
              </a:rPr>
              <a:t>“Reverenciemos el día sábado que fue instituido por Dios, pues es la </a:t>
            </a:r>
            <a:r>
              <a:rPr lang="es-ES" sz="6600" b="1" dirty="0">
                <a:solidFill>
                  <a:srgbClr val="FFFF00"/>
                </a:solidFill>
              </a:rPr>
              <a:t>señal</a:t>
            </a:r>
            <a:r>
              <a:rPr lang="es-ES" sz="6600" b="1" dirty="0">
                <a:solidFill>
                  <a:schemeClr val="bg1"/>
                </a:solidFill>
              </a:rPr>
              <a:t> de nuestra relación con Dios, la </a:t>
            </a:r>
            <a:r>
              <a:rPr lang="es-ES" sz="6600" b="1" dirty="0">
                <a:solidFill>
                  <a:srgbClr val="FFFF00"/>
                </a:solidFill>
              </a:rPr>
              <a:t>señal</a:t>
            </a:r>
            <a:r>
              <a:rPr lang="es-ES" sz="6600" b="1" dirty="0">
                <a:solidFill>
                  <a:schemeClr val="bg1"/>
                </a:solidFill>
              </a:rPr>
              <a:t> por medio de la cual se </a:t>
            </a:r>
            <a:r>
              <a:rPr lang="es-ES" sz="6600" b="1" dirty="0">
                <a:solidFill>
                  <a:srgbClr val="FFFF00"/>
                </a:solidFill>
              </a:rPr>
              <a:t>demuestra</a:t>
            </a:r>
            <a:r>
              <a:rPr lang="es-ES" sz="6600" b="1" dirty="0">
                <a:solidFill>
                  <a:schemeClr val="bg1"/>
                </a:solidFill>
              </a:rPr>
              <a:t> que somos su pueblo</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Manuscript Releases, </a:t>
            </a:r>
            <a:r>
              <a:rPr lang="en-US" sz="3200" dirty="0" err="1"/>
              <a:t>volumen</a:t>
            </a:r>
            <a:r>
              <a:rPr lang="en-US" sz="3200" dirty="0"/>
              <a:t> 5, p. 86</a:t>
            </a:r>
          </a:p>
        </p:txBody>
      </p:sp>
    </p:spTree>
    <p:extLst>
      <p:ext uri="{BB962C8B-B14F-4D97-AF65-F5344CB8AC3E}">
        <p14:creationId xmlns:p14="http://schemas.microsoft.com/office/powerpoint/2010/main" val="24097058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123734"/>
            <a:ext cx="11415251" cy="4154984"/>
          </a:xfrm>
          <a:prstGeom prst="rect">
            <a:avLst/>
          </a:prstGeom>
          <a:noFill/>
        </p:spPr>
        <p:txBody>
          <a:bodyPr wrap="square" rtlCol="0">
            <a:spAutoFit/>
          </a:bodyPr>
          <a:lstStyle/>
          <a:p>
            <a:r>
              <a:rPr lang="es-ES" sz="8800" b="1" dirty="0">
                <a:solidFill>
                  <a:schemeClr val="bg1"/>
                </a:solidFill>
              </a:rPr>
              <a:t>“A los </a:t>
            </a:r>
            <a:r>
              <a:rPr lang="es-ES" sz="8800" b="1" dirty="0">
                <a:solidFill>
                  <a:srgbClr val="FFFF00"/>
                </a:solidFill>
              </a:rPr>
              <a:t>obedientes</a:t>
            </a:r>
            <a:r>
              <a:rPr lang="es-ES" sz="8800" b="1" dirty="0">
                <a:solidFill>
                  <a:schemeClr val="bg1"/>
                </a:solidFill>
              </a:rPr>
              <a:t> es una </a:t>
            </a:r>
            <a:r>
              <a:rPr lang="es-ES" sz="8800" b="1" dirty="0">
                <a:solidFill>
                  <a:srgbClr val="FFFF00"/>
                </a:solidFill>
              </a:rPr>
              <a:t>señal</a:t>
            </a:r>
            <a:r>
              <a:rPr lang="es-ES" sz="8800" b="1" dirty="0">
                <a:solidFill>
                  <a:schemeClr val="bg1"/>
                </a:solidFill>
              </a:rPr>
              <a:t> de lealtad a Dios</a:t>
            </a:r>
            <a:r>
              <a:rPr lang="es-ES" sz="8800" b="1" dirty="0" smtClean="0">
                <a:solidFill>
                  <a:schemeClr val="bg1"/>
                </a:solidFill>
              </a:rPr>
              <a:t>.”</a:t>
            </a:r>
            <a:endParaRPr lang="es-ES" sz="8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Manuscript Releases, </a:t>
            </a:r>
            <a:r>
              <a:rPr lang="en-US" sz="3200" dirty="0" err="1"/>
              <a:t>volumen</a:t>
            </a:r>
            <a:r>
              <a:rPr lang="en-US" sz="3200" dirty="0"/>
              <a:t> 11, p. 18</a:t>
            </a:r>
          </a:p>
        </p:txBody>
      </p:sp>
    </p:spTree>
    <p:extLst>
      <p:ext uri="{BB962C8B-B14F-4D97-AF65-F5344CB8AC3E}">
        <p14:creationId xmlns:p14="http://schemas.microsoft.com/office/powerpoint/2010/main" val="23788399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123734"/>
            <a:ext cx="11415251" cy="5509200"/>
          </a:xfrm>
          <a:prstGeom prst="rect">
            <a:avLst/>
          </a:prstGeom>
          <a:noFill/>
        </p:spPr>
        <p:txBody>
          <a:bodyPr wrap="square" rtlCol="0">
            <a:spAutoFit/>
          </a:bodyPr>
          <a:lstStyle/>
          <a:p>
            <a:r>
              <a:rPr lang="es-ES" sz="8800" b="1" dirty="0">
                <a:solidFill>
                  <a:schemeClr val="bg1"/>
                </a:solidFill>
              </a:rPr>
              <a:t>“La </a:t>
            </a:r>
            <a:r>
              <a:rPr lang="es-ES" sz="8800" b="1" dirty="0">
                <a:solidFill>
                  <a:srgbClr val="FFFF00"/>
                </a:solidFill>
              </a:rPr>
              <a:t>verdadera</a:t>
            </a:r>
            <a:r>
              <a:rPr lang="es-ES" sz="8800" b="1" dirty="0">
                <a:solidFill>
                  <a:schemeClr val="bg1"/>
                </a:solidFill>
              </a:rPr>
              <a:t> observancia del sábado es la </a:t>
            </a:r>
            <a:r>
              <a:rPr lang="es-ES" sz="8800" b="1" dirty="0">
                <a:solidFill>
                  <a:srgbClr val="FFFF00"/>
                </a:solidFill>
              </a:rPr>
              <a:t>señal</a:t>
            </a:r>
            <a:r>
              <a:rPr lang="es-ES" sz="8800" b="1" dirty="0">
                <a:solidFill>
                  <a:schemeClr val="bg1"/>
                </a:solidFill>
              </a:rPr>
              <a:t> de lealtad a Dios</a:t>
            </a:r>
            <a:r>
              <a:rPr lang="es-ES" sz="8800" b="1" dirty="0" smtClean="0">
                <a:solidFill>
                  <a:schemeClr val="bg1"/>
                </a:solidFill>
              </a:rPr>
              <a:t>.”</a:t>
            </a:r>
            <a:endParaRPr lang="es-ES" sz="8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Manuscript Releases, </a:t>
            </a:r>
            <a:r>
              <a:rPr lang="en-US" sz="3200" dirty="0" err="1"/>
              <a:t>volumen</a:t>
            </a:r>
            <a:r>
              <a:rPr lang="en-US" sz="3200" dirty="0"/>
              <a:t> 15, p. 32</a:t>
            </a:r>
          </a:p>
        </p:txBody>
      </p:sp>
    </p:spTree>
    <p:extLst>
      <p:ext uri="{BB962C8B-B14F-4D97-AF65-F5344CB8AC3E}">
        <p14:creationId xmlns:p14="http://schemas.microsoft.com/office/powerpoint/2010/main" val="126350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30703"/>
            <a:ext cx="11415251" cy="5909310"/>
          </a:xfrm>
          <a:prstGeom prst="rect">
            <a:avLst/>
          </a:prstGeom>
          <a:noFill/>
        </p:spPr>
        <p:txBody>
          <a:bodyPr wrap="square" rtlCol="0">
            <a:spAutoFit/>
          </a:bodyPr>
          <a:lstStyle/>
          <a:p>
            <a:r>
              <a:rPr lang="es-ES" sz="5400" b="1" dirty="0">
                <a:solidFill>
                  <a:schemeClr val="bg1"/>
                </a:solidFill>
              </a:rPr>
              <a:t>“Nada distinguió tanto a los judíos de las naciones circunvecinas y los designó como adoradores del Creador como la institución del sábado. La observancia del sábado era una </a:t>
            </a:r>
            <a:r>
              <a:rPr lang="es-ES" sz="5400" b="1" dirty="0">
                <a:solidFill>
                  <a:srgbClr val="FFFF00"/>
                </a:solidFill>
              </a:rPr>
              <a:t>señal visible </a:t>
            </a:r>
            <a:r>
              <a:rPr lang="es-ES" sz="5400" b="1" dirty="0">
                <a:solidFill>
                  <a:schemeClr val="bg1"/>
                </a:solidFill>
              </a:rPr>
              <a:t>de la </a:t>
            </a:r>
            <a:r>
              <a:rPr lang="es-ES" sz="5400" b="1" dirty="0">
                <a:solidFill>
                  <a:srgbClr val="FFFF00"/>
                </a:solidFill>
              </a:rPr>
              <a:t>conexión de Israel con Dios </a:t>
            </a:r>
            <a:r>
              <a:rPr lang="es-ES" sz="5400" b="1" dirty="0">
                <a:solidFill>
                  <a:schemeClr val="bg1"/>
                </a:solidFill>
              </a:rPr>
              <a:t>y de su </a:t>
            </a:r>
            <a:r>
              <a:rPr lang="es-ES" sz="5400" b="1" dirty="0">
                <a:solidFill>
                  <a:srgbClr val="FFFF00"/>
                </a:solidFill>
              </a:rPr>
              <a:t>separación</a:t>
            </a:r>
            <a:r>
              <a:rPr lang="es-ES" sz="5400" b="1" dirty="0">
                <a:solidFill>
                  <a:schemeClr val="bg1"/>
                </a:solidFill>
              </a:rPr>
              <a:t> de otros pueblos</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Espíritu de Profecía, tomo 2, p. 193 (en </a:t>
            </a:r>
            <a:r>
              <a:rPr lang="es-ES" sz="3200" dirty="0" smtClean="0"/>
              <a:t>Inglés</a:t>
            </a:r>
            <a:r>
              <a:rPr lang="es-ES" sz="3200" dirty="0"/>
              <a:t>)</a:t>
            </a:r>
          </a:p>
        </p:txBody>
      </p:sp>
    </p:spTree>
    <p:extLst>
      <p:ext uri="{BB962C8B-B14F-4D97-AF65-F5344CB8AC3E}">
        <p14:creationId xmlns:p14="http://schemas.microsoft.com/office/powerpoint/2010/main" val="14966104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2" y="1635688"/>
            <a:ext cx="5965259" cy="1569660"/>
          </a:xfrm>
          <a:prstGeom prst="rect">
            <a:avLst/>
          </a:prstGeom>
          <a:noFill/>
        </p:spPr>
        <p:txBody>
          <a:bodyPr wrap="square" rtlCol="0">
            <a:spAutoFit/>
          </a:bodyPr>
          <a:lstStyle/>
          <a:p>
            <a:pPr lvl="0">
              <a:defRPr/>
            </a:pPr>
            <a:r>
              <a:rPr lang="es-ES" sz="3200" b="1" dirty="0">
                <a:solidFill>
                  <a:srgbClr val="0070C0"/>
                </a:solidFill>
              </a:rPr>
              <a:t>Nuestra relación interna con Dios se evidencia en la observancia externa del sábado</a:t>
            </a: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2" y="73812"/>
            <a:ext cx="5610814" cy="1569660"/>
          </a:xfrm>
          <a:prstGeom prst="rect">
            <a:avLst/>
          </a:prstGeom>
          <a:noFill/>
        </p:spPr>
        <p:txBody>
          <a:bodyPr wrap="square" rtlCol="0">
            <a:spAutoFit/>
          </a:bodyPr>
          <a:lstStyle/>
          <a:p>
            <a:pPr lvl="0">
              <a:defRPr/>
            </a:pPr>
            <a:r>
              <a:rPr lang="es-ES" sz="3200" i="1" dirty="0">
                <a:solidFill>
                  <a:schemeClr val="accent1">
                    <a:lumMod val="50000"/>
                  </a:schemeClr>
                </a:solidFill>
              </a:rPr>
              <a:t>La observancia del sábado es una señal interna de nuestra relación externa con Dios</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45943"/>
            <a:ext cx="6377729" cy="1077218"/>
          </a:xfrm>
          <a:prstGeom prst="rect">
            <a:avLst/>
          </a:prstGeom>
          <a:noFill/>
        </p:spPr>
        <p:txBody>
          <a:bodyPr wrap="square" rtlCol="0">
            <a:spAutoFit/>
          </a:bodyPr>
          <a:lstStyle/>
          <a:p>
            <a:pPr lvl="0">
              <a:defRPr/>
            </a:pPr>
            <a:r>
              <a:rPr lang="es-ES" sz="3200" b="1" dirty="0">
                <a:solidFill>
                  <a:srgbClr val="0070C0"/>
                </a:solidFill>
              </a:rPr>
              <a:t>El Espíritu Santo santifica nuestros corazones</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26265" y="5123161"/>
            <a:ext cx="5965259" cy="1569660"/>
          </a:xfrm>
          <a:prstGeom prst="rect">
            <a:avLst/>
          </a:prstGeom>
          <a:noFill/>
        </p:spPr>
        <p:txBody>
          <a:bodyPr wrap="square" rtlCol="0">
            <a:spAutoFit/>
          </a:bodyPr>
          <a:lstStyle/>
          <a:p>
            <a:pPr>
              <a:defRPr/>
            </a:pPr>
            <a:r>
              <a:rPr lang="es-ES" sz="3200" dirty="0">
                <a:solidFill>
                  <a:schemeClr val="accent1">
                    <a:lumMod val="50000"/>
                  </a:schemeClr>
                </a:solidFill>
              </a:rPr>
              <a:t>El Espíritu Santo nos transforma para que guardemos el sábado como señal externa</a:t>
            </a: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2" y="3282682"/>
            <a:ext cx="6127006" cy="584775"/>
          </a:xfrm>
          <a:prstGeom prst="rect">
            <a:avLst/>
          </a:prstGeom>
          <a:noFill/>
        </p:spPr>
        <p:txBody>
          <a:bodyPr wrap="square" rtlCol="0">
            <a:spAutoFit/>
          </a:bodyPr>
          <a:lstStyle/>
          <a:p>
            <a:pPr lvl="0">
              <a:defRPr/>
            </a:pPr>
            <a:r>
              <a:rPr lang="es-ES" sz="3200">
                <a:solidFill>
                  <a:schemeClr val="accent1">
                    <a:lumMod val="50000"/>
                  </a:schemeClr>
                </a:solidFill>
              </a:rPr>
              <a:t>El sábado santificaba a Israel</a:t>
            </a:r>
            <a:endParaRPr lang="es-ES" sz="3200" dirty="0">
              <a:solidFill>
                <a:schemeClr val="accent1">
                  <a:lumMod val="50000"/>
                </a:schemeClr>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9811132" y="174309"/>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8208374" y="225167"/>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74654"/>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8208372" y="1768003"/>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8208372" y="3231118"/>
            <a:ext cx="1152204"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9858854" y="4045943"/>
            <a:ext cx="1956719"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9902012" y="5400927"/>
            <a:ext cx="1956719"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9811126" y="1677203"/>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9815697" y="3233428"/>
            <a:ext cx="2043034"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8221606" y="4116916"/>
            <a:ext cx="1120722"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8221606" y="5402596"/>
            <a:ext cx="1328929"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Tree>
    <p:extLst>
      <p:ext uri="{BB962C8B-B14F-4D97-AF65-F5344CB8AC3E}">
        <p14:creationId xmlns:p14="http://schemas.microsoft.com/office/powerpoint/2010/main" val="36527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sábado como una experiencia espiritual</a:t>
            </a:r>
            <a:endParaRPr lang="es-ES" sz="80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2931471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48690"/>
            <a:ext cx="11415251" cy="5509200"/>
          </a:xfrm>
          <a:prstGeom prst="rect">
            <a:avLst/>
          </a:prstGeom>
          <a:noFill/>
        </p:spPr>
        <p:txBody>
          <a:bodyPr wrap="square" rtlCol="0">
            <a:spAutoFit/>
          </a:bodyPr>
          <a:lstStyle/>
          <a:p>
            <a:r>
              <a:rPr lang="es-ES" sz="4400" b="1" dirty="0">
                <a:solidFill>
                  <a:schemeClr val="bg1"/>
                </a:solidFill>
              </a:rPr>
              <a:t>“La vida serena, consistente y piadosa es una epístola viviente que es conocida y leída por todos los hombres. La santidad no se forma </a:t>
            </a:r>
            <a:r>
              <a:rPr lang="es-ES" sz="4400" b="1" dirty="0">
                <a:solidFill>
                  <a:srgbClr val="FFFF00"/>
                </a:solidFill>
              </a:rPr>
              <a:t>desde afuera</a:t>
            </a:r>
            <a:r>
              <a:rPr lang="es-ES" sz="4400" b="1" dirty="0">
                <a:solidFill>
                  <a:schemeClr val="bg1"/>
                </a:solidFill>
              </a:rPr>
              <a:t>, no se pone </a:t>
            </a:r>
            <a:r>
              <a:rPr lang="es-ES" sz="4400" b="1" dirty="0">
                <a:solidFill>
                  <a:srgbClr val="FFFF00"/>
                </a:solidFill>
              </a:rPr>
              <a:t>como un manto</a:t>
            </a:r>
            <a:r>
              <a:rPr lang="es-ES" sz="4400" b="1" dirty="0">
                <a:solidFill>
                  <a:schemeClr val="bg1"/>
                </a:solidFill>
              </a:rPr>
              <a:t>, sino que brilla desde </a:t>
            </a:r>
            <a:r>
              <a:rPr lang="es-ES" sz="4400" b="1" dirty="0">
                <a:solidFill>
                  <a:srgbClr val="FFFF00"/>
                </a:solidFill>
              </a:rPr>
              <a:t>adentro</a:t>
            </a:r>
            <a:r>
              <a:rPr lang="es-ES" sz="4400" b="1" dirty="0">
                <a:solidFill>
                  <a:schemeClr val="bg1"/>
                </a:solidFill>
              </a:rPr>
              <a:t>. Si la bondad, la pureza, la mansedumbre y la integridad moran en el </a:t>
            </a:r>
            <a:r>
              <a:rPr lang="es-ES" sz="4400" b="1" dirty="0">
                <a:solidFill>
                  <a:srgbClr val="FFFF00"/>
                </a:solidFill>
              </a:rPr>
              <a:t>corazón</a:t>
            </a:r>
            <a:r>
              <a:rPr lang="es-ES" sz="4400" b="1" dirty="0">
                <a:solidFill>
                  <a:schemeClr val="bg1"/>
                </a:solidFill>
              </a:rPr>
              <a:t>, éstas </a:t>
            </a:r>
            <a:r>
              <a:rPr lang="es-ES" sz="4400" b="1" dirty="0">
                <a:solidFill>
                  <a:srgbClr val="FFFF00"/>
                </a:solidFill>
              </a:rPr>
              <a:t>resplandecerán en el carácter</a:t>
            </a:r>
            <a:r>
              <a:rPr lang="es-ES" sz="4400" b="1" dirty="0">
                <a:solidFill>
                  <a:schemeClr val="bg1"/>
                </a:solidFill>
              </a:rPr>
              <a:t> y tal carácter está lleno de poder.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In Heavenly Places, p. 237</a:t>
            </a:r>
          </a:p>
        </p:txBody>
      </p:sp>
    </p:spTree>
    <p:extLst>
      <p:ext uri="{BB962C8B-B14F-4D97-AF65-F5344CB8AC3E}">
        <p14:creationId xmlns:p14="http://schemas.microsoft.com/office/powerpoint/2010/main" val="9619617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034" y="461994"/>
            <a:ext cx="11415251" cy="5909310"/>
          </a:xfrm>
          <a:prstGeom prst="rect">
            <a:avLst/>
          </a:prstGeom>
          <a:noFill/>
        </p:spPr>
        <p:txBody>
          <a:bodyPr wrap="square" rtlCol="0">
            <a:spAutoFit/>
          </a:bodyPr>
          <a:lstStyle/>
          <a:p>
            <a:r>
              <a:rPr lang="es-ES" sz="5400" b="1" dirty="0" smtClean="0">
                <a:solidFill>
                  <a:schemeClr val="bg1"/>
                </a:solidFill>
              </a:rPr>
              <a:t>La </a:t>
            </a:r>
            <a:r>
              <a:rPr lang="es-ES" sz="5400" b="1" dirty="0">
                <a:solidFill>
                  <a:schemeClr val="bg1"/>
                </a:solidFill>
              </a:rPr>
              <a:t>gloria no la recibe el instrumento sino Aquel gran Obrero por quien el instrumento es usado. </a:t>
            </a:r>
            <a:r>
              <a:rPr lang="es-ES" sz="5400" b="1" dirty="0">
                <a:solidFill>
                  <a:srgbClr val="FFFF00"/>
                </a:solidFill>
              </a:rPr>
              <a:t>El corazón </a:t>
            </a:r>
            <a:r>
              <a:rPr lang="es-ES" sz="5400" b="1" dirty="0">
                <a:solidFill>
                  <a:schemeClr val="bg1"/>
                </a:solidFill>
              </a:rPr>
              <a:t>que está lleno del amor del Salvador, diariamente recibe gracia para impartir. La vida revela el poder redentor de la verdad</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17750652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212224"/>
            <a:ext cx="11415251" cy="4832092"/>
          </a:xfrm>
          <a:prstGeom prst="rect">
            <a:avLst/>
          </a:prstGeom>
          <a:noFill/>
        </p:spPr>
        <p:txBody>
          <a:bodyPr wrap="square" rtlCol="0">
            <a:spAutoFit/>
          </a:bodyPr>
          <a:lstStyle/>
          <a:p>
            <a:r>
              <a:rPr lang="es-ES" sz="4400" b="1" dirty="0">
                <a:solidFill>
                  <a:schemeClr val="bg1"/>
                </a:solidFill>
              </a:rPr>
              <a:t>“Tan pronto como el pueblo de Dios este sellado en sus </a:t>
            </a:r>
            <a:r>
              <a:rPr lang="es-ES" sz="4400" b="1" dirty="0" smtClean="0">
                <a:solidFill>
                  <a:schemeClr val="bg1"/>
                </a:solidFill>
              </a:rPr>
              <a:t>frentes—</a:t>
            </a:r>
            <a:r>
              <a:rPr lang="es-ES" sz="4400" b="1" dirty="0" smtClean="0">
                <a:solidFill>
                  <a:srgbClr val="FFFF00"/>
                </a:solidFill>
              </a:rPr>
              <a:t>no </a:t>
            </a:r>
            <a:r>
              <a:rPr lang="es-ES" sz="4400" b="1" dirty="0">
                <a:solidFill>
                  <a:srgbClr val="FFFF00"/>
                </a:solidFill>
              </a:rPr>
              <a:t>es un sello o una marca que se puede ver</a:t>
            </a:r>
            <a:r>
              <a:rPr lang="es-ES" sz="4400" b="1" dirty="0">
                <a:solidFill>
                  <a:schemeClr val="bg1"/>
                </a:solidFill>
              </a:rPr>
              <a:t>, sino un asentamiento en la verdad tanto intelectualmente como espiritualmente de tal manera que no puedan ser movidos—tan pronto como el pueblo de Dios esté sellado y preparado para el zarandeo, éste vendrá</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Manuscript 173, 1902, pp. 1-6. </a:t>
            </a:r>
          </a:p>
        </p:txBody>
      </p:sp>
    </p:spTree>
    <p:extLst>
      <p:ext uri="{BB962C8B-B14F-4D97-AF65-F5344CB8AC3E}">
        <p14:creationId xmlns:p14="http://schemas.microsoft.com/office/powerpoint/2010/main" val="26324380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856357"/>
            <a:ext cx="11415251" cy="6001643"/>
          </a:xfrm>
          <a:prstGeom prst="rect">
            <a:avLst/>
          </a:prstGeom>
          <a:noFill/>
        </p:spPr>
        <p:txBody>
          <a:bodyPr wrap="square" rtlCol="0">
            <a:spAutoFit/>
          </a:bodyPr>
          <a:lstStyle/>
          <a:p>
            <a:r>
              <a:rPr lang="es-ES" sz="4800" b="1" dirty="0">
                <a:solidFill>
                  <a:schemeClr val="bg1"/>
                </a:solidFill>
              </a:rPr>
              <a:t>“El sábado es una piedra de toque para esta generación. Cuando los hombres obedecen el cuarto mandamiento </a:t>
            </a:r>
            <a:r>
              <a:rPr lang="es-ES" sz="4800" b="1" dirty="0">
                <a:solidFill>
                  <a:srgbClr val="FFFF00"/>
                </a:solidFill>
              </a:rPr>
              <a:t>en espíritu y en verdad</a:t>
            </a:r>
            <a:r>
              <a:rPr lang="es-ES" sz="4800" b="1" dirty="0">
                <a:solidFill>
                  <a:schemeClr val="bg1"/>
                </a:solidFill>
              </a:rPr>
              <a:t>, obedecerán todos los preceptos del Decálogo. Para poder cumplir este mandamiento es necesario </a:t>
            </a:r>
            <a:r>
              <a:rPr lang="es-ES" sz="4800" b="1" dirty="0">
                <a:solidFill>
                  <a:srgbClr val="FFFF00"/>
                </a:solidFill>
              </a:rPr>
              <a:t>amar a Dios </a:t>
            </a:r>
            <a:r>
              <a:rPr lang="es-ES" sz="4800" b="1" dirty="0">
                <a:solidFill>
                  <a:schemeClr val="bg1"/>
                </a:solidFill>
              </a:rPr>
              <a:t>por sobre todas las cosas y </a:t>
            </a:r>
            <a:r>
              <a:rPr lang="es-ES" sz="4800" b="1" dirty="0">
                <a:solidFill>
                  <a:srgbClr val="FFFF00"/>
                </a:solidFill>
              </a:rPr>
              <a:t>amar</a:t>
            </a:r>
            <a:r>
              <a:rPr lang="es-ES" sz="4800" b="1" dirty="0">
                <a:solidFill>
                  <a:schemeClr val="bg1"/>
                </a:solidFill>
              </a:rPr>
              <a:t> a las los que Él ha creado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a:t>Signs of the Times, </a:t>
            </a:r>
            <a:r>
              <a:rPr lang="en-US" sz="3200" dirty="0" err="1"/>
              <a:t>febrero</a:t>
            </a:r>
            <a:r>
              <a:rPr lang="en-US" sz="3200" dirty="0"/>
              <a:t> 13, 1896</a:t>
            </a:r>
          </a:p>
        </p:txBody>
      </p:sp>
    </p:spTree>
    <p:extLst>
      <p:ext uri="{BB962C8B-B14F-4D97-AF65-F5344CB8AC3E}">
        <p14:creationId xmlns:p14="http://schemas.microsoft.com/office/powerpoint/2010/main" val="89385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16678</TotalTime>
  <Words>6992</Words>
  <Application>Microsoft Office PowerPoint</Application>
  <PresentationFormat>Panorámica</PresentationFormat>
  <Paragraphs>312</Paragraphs>
  <Slides>142</Slides>
  <Notes>23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142</vt:i4>
      </vt:variant>
    </vt:vector>
  </HeadingPairs>
  <TitlesOfParts>
    <vt:vector size="154"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852</cp:revision>
  <dcterms:created xsi:type="dcterms:W3CDTF">2022-04-02T22:48:54Z</dcterms:created>
  <dcterms:modified xsi:type="dcterms:W3CDTF">2023-02-04T15:39:31Z</dcterms:modified>
</cp:coreProperties>
</file>