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467" r:id="rId4"/>
    <p:sldId id="468" r:id="rId5"/>
    <p:sldId id="429" r:id="rId6"/>
    <p:sldId id="469" r:id="rId7"/>
    <p:sldId id="332" r:id="rId8"/>
    <p:sldId id="258" r:id="rId9"/>
    <p:sldId id="415" r:id="rId10"/>
    <p:sldId id="417" r:id="rId11"/>
    <p:sldId id="307" r:id="rId12"/>
    <p:sldId id="432" r:id="rId13"/>
    <p:sldId id="403" r:id="rId14"/>
    <p:sldId id="435" r:id="rId15"/>
    <p:sldId id="339" r:id="rId16"/>
    <p:sldId id="308" r:id="rId17"/>
    <p:sldId id="310" r:id="rId18"/>
    <p:sldId id="402" r:id="rId19"/>
    <p:sldId id="377" r:id="rId20"/>
    <p:sldId id="316" r:id="rId21"/>
    <p:sldId id="471" r:id="rId22"/>
    <p:sldId id="473" r:id="rId23"/>
    <p:sldId id="472" r:id="rId24"/>
    <p:sldId id="474" r:id="rId25"/>
    <p:sldId id="475" r:id="rId26"/>
    <p:sldId id="379" r:id="rId27"/>
    <p:sldId id="470" r:id="rId28"/>
    <p:sldId id="479" r:id="rId29"/>
    <p:sldId id="487" r:id="rId30"/>
    <p:sldId id="488" r:id="rId31"/>
    <p:sldId id="320" r:id="rId32"/>
    <p:sldId id="380" r:id="rId33"/>
    <p:sldId id="477" r:id="rId34"/>
    <p:sldId id="449" r:id="rId35"/>
    <p:sldId id="321" r:id="rId36"/>
    <p:sldId id="410" r:id="rId37"/>
    <p:sldId id="325" r:id="rId38"/>
    <p:sldId id="478" r:id="rId39"/>
    <p:sldId id="452" r:id="rId40"/>
    <p:sldId id="381" r:id="rId41"/>
    <p:sldId id="453" r:id="rId42"/>
    <p:sldId id="457" r:id="rId43"/>
    <p:sldId id="483" r:id="rId44"/>
    <p:sldId id="485" r:id="rId45"/>
    <p:sldId id="484" r:id="rId46"/>
    <p:sldId id="486" r:id="rId47"/>
    <p:sldId id="489" r:id="rId48"/>
    <p:sldId id="460" r:id="rId49"/>
    <p:sldId id="459" r:id="rId50"/>
    <p:sldId id="461" r:id="rId51"/>
    <p:sldId id="480" r:id="rId52"/>
    <p:sldId id="462" r:id="rId53"/>
    <p:sldId id="481" r:id="rId54"/>
    <p:sldId id="463" r:id="rId55"/>
    <p:sldId id="464" r:id="rId56"/>
    <p:sldId id="482" r:id="rId57"/>
    <p:sldId id="35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7F4"/>
    <a:srgbClr val="551315"/>
    <a:srgbClr val="865610"/>
    <a:srgbClr val="341902"/>
    <a:srgbClr val="083A34"/>
    <a:srgbClr val="A46A14"/>
    <a:srgbClr val="0E333A"/>
    <a:srgbClr val="442002"/>
    <a:srgbClr val="C68018"/>
    <a:srgbClr val="AF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883" autoAdjust="0"/>
  </p:normalViewPr>
  <p:slideViewPr>
    <p:cSldViewPr snapToGrid="0">
      <p:cViewPr varScale="1">
        <p:scale>
          <a:sx n="64" d="100"/>
          <a:sy n="64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45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19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83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38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9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14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31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97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91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421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C5302-A280-4FB7-90A2-901602793296}" type="datetimeFigureOut">
              <a:rPr lang="es-DO" smtClean="0"/>
              <a:t>18/9/2021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65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2" y="0"/>
            <a:ext cx="3063631" cy="6869097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3631" h="6869097">
                <a:moveTo>
                  <a:pt x="34053" y="0"/>
                </a:moveTo>
                <a:lnTo>
                  <a:pt x="2884435" y="10049"/>
                </a:lnTo>
                <a:lnTo>
                  <a:pt x="3063631" y="652027"/>
                </a:lnTo>
                <a:lnTo>
                  <a:pt x="2390949" y="2680119"/>
                </a:lnTo>
                <a:lnTo>
                  <a:pt x="1941007" y="4079629"/>
                </a:lnTo>
                <a:lnTo>
                  <a:pt x="1447520" y="5556111"/>
                </a:lnTo>
                <a:lnTo>
                  <a:pt x="0" y="6869097"/>
                </a:lnTo>
                <a:lnTo>
                  <a:pt x="34053" y="0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86E4ED-BF47-4B75-8420-0D78C739ADAC}"/>
              </a:ext>
            </a:extLst>
          </p:cNvPr>
          <p:cNvSpPr txBox="1"/>
          <p:nvPr/>
        </p:nvSpPr>
        <p:spPr>
          <a:xfrm>
            <a:off x="4633286" y="1126152"/>
            <a:ext cx="5623091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2827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FINALMENTE PURIFICADOS</a:t>
            </a:r>
            <a:endParaRPr lang="es-DO" sz="4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-70427" y="431802"/>
            <a:ext cx="2942609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13665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Develando los misterios de </a:t>
            </a:r>
            <a:r>
              <a:rPr lang="es-U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  <a:p>
            <a:pPr algn="ctr"/>
            <a:endParaRPr lang="es-DO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59182" y="-1791555"/>
            <a:ext cx="8643068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1090174">
            <a:off x="2016654" y="-175701"/>
            <a:ext cx="1114273" cy="5986300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418" h="6007254">
                <a:moveTo>
                  <a:pt x="0" y="253148"/>
                </a:moveTo>
                <a:lnTo>
                  <a:pt x="920407" y="0"/>
                </a:lnTo>
                <a:lnTo>
                  <a:pt x="1379228" y="529058"/>
                </a:lnTo>
                <a:lnTo>
                  <a:pt x="1410418" y="5692182"/>
                </a:lnTo>
                <a:lnTo>
                  <a:pt x="444283" y="6007254"/>
                </a:lnTo>
                <a:cubicBezTo>
                  <a:pt x="441636" y="4149533"/>
                  <a:pt x="454612" y="2645782"/>
                  <a:pt x="451965" y="788061"/>
                </a:cubicBezTo>
                <a:lnTo>
                  <a:pt x="0" y="253148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>
            <a:off x="0" y="4461721"/>
            <a:ext cx="12206514" cy="2396278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8ABA72-B97D-4295-8389-4C5DB2BCC3A8}"/>
              </a:ext>
            </a:extLst>
          </p:cNvPr>
          <p:cNvSpPr/>
          <p:nvPr/>
        </p:nvSpPr>
        <p:spPr>
          <a:xfrm>
            <a:off x="10121658" y="6263213"/>
            <a:ext cx="1623573" cy="322206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Cristoweb.com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FA9AF1C-B6D8-4FC6-8DCA-867DB63E09C9}"/>
              </a:ext>
            </a:extLst>
          </p:cNvPr>
          <p:cNvSpPr/>
          <p:nvPr/>
        </p:nvSpPr>
        <p:spPr>
          <a:xfrm>
            <a:off x="1454707" y="4934062"/>
            <a:ext cx="997787" cy="10021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8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B4E481-CFB4-477A-96EE-0E75C36FC804}"/>
              </a:ext>
            </a:extLst>
          </p:cNvPr>
          <p:cNvSpPr txBox="1"/>
          <p:nvPr/>
        </p:nvSpPr>
        <p:spPr>
          <a:xfrm>
            <a:off x="1536535" y="4745292"/>
            <a:ext cx="704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800" b="1" dirty="0" smtClean="0">
                <a:solidFill>
                  <a:srgbClr val="002060"/>
                </a:solidFill>
              </a:rPr>
              <a:t>8</a:t>
            </a:r>
            <a:endParaRPr lang="es-DO" sz="8800" b="1" dirty="0">
              <a:solidFill>
                <a:srgbClr val="00206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37" y="5118204"/>
            <a:ext cx="1175450" cy="10565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758598" y="6202940"/>
            <a:ext cx="79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chemeClr val="accent2"/>
                </a:solidFill>
              </a:rPr>
              <a:t>Aventurándonos en la profecía Bíblica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85" y="3224836"/>
            <a:ext cx="7506929" cy="12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47044" y="463708"/>
            <a:ext cx="9266967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Estudiamos la visión anterior de Daniel en el capítulo 7. Culmina con una magnífica escena en </a:t>
            </a:r>
            <a:r>
              <a:rPr lang="es-ES" sz="4000" b="1" dirty="0" smtClean="0">
                <a:solidFill>
                  <a:schemeClr val="bg1"/>
                </a:solidFill>
              </a:rPr>
              <a:t>el trono </a:t>
            </a:r>
            <a:r>
              <a:rPr lang="es-ES" sz="4000" b="1" dirty="0">
                <a:solidFill>
                  <a:schemeClr val="bg1"/>
                </a:solidFill>
              </a:rPr>
              <a:t>de Dios. Millones de ángeles se reúnen para participar en el juicio final en el cielo. La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visión de Daniel 8, al igual que la </a:t>
            </a:r>
            <a:r>
              <a:rPr lang="es-ES" sz="4000" b="1" dirty="0" smtClean="0">
                <a:solidFill>
                  <a:schemeClr val="bg1"/>
                </a:solidFill>
              </a:rPr>
              <a:t>anterior, </a:t>
            </a:r>
            <a:r>
              <a:rPr lang="es-ES" sz="4000" b="1" dirty="0">
                <a:solidFill>
                  <a:schemeClr val="bg1"/>
                </a:solidFill>
              </a:rPr>
              <a:t>también se refiere al juicio final en </a:t>
            </a:r>
            <a:r>
              <a:rPr lang="es-ES" sz="4000" b="1" dirty="0" smtClean="0">
                <a:solidFill>
                  <a:schemeClr val="bg1"/>
                </a:solidFill>
              </a:rPr>
              <a:t>el cielo</a:t>
            </a:r>
            <a:r>
              <a:rPr lang="es-ES" sz="4000" b="1" dirty="0">
                <a:solidFill>
                  <a:schemeClr val="bg1"/>
                </a:solidFill>
              </a:rPr>
              <a:t>. También dirige nuestra atención al santuario.</a:t>
            </a:r>
            <a:endParaRPr lang="es-E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dos animales simbólicos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describen en </a:t>
            </a:r>
            <a:r>
              <a:rPr lang="es-ES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8?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028013" y="985720"/>
            <a:ext cx="8310206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8: 3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Alcé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ojos y miré, y he aquí un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estaba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delante del río, y tenía </a:t>
            </a:r>
            <a:r>
              <a:rPr lang="es-E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cuernos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 aunque los cuernos eran altos, </a:t>
            </a:r>
            <a:r>
              <a:rPr lang="es-E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 era más alto que el otro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 </a:t>
            </a:r>
            <a:r>
              <a:rPr lang="es-E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más alto creció </a:t>
            </a:r>
            <a:r>
              <a:rPr lang="es-ES" sz="36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el carnero hería con los cuernos al poniente, al norte y al sur, y que ninguna bestia podía parar delante de él, ni había quien escapase de su poder; y hacía conforme a su voluntad, y se engrandecía.</a:t>
            </a:r>
            <a:endParaRPr lang="es-E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28013" y="1497815"/>
            <a:ext cx="173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FF00"/>
                </a:solidFill>
              </a:rPr>
              <a:t>carnero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9" y="2144145"/>
            <a:ext cx="2863064" cy="27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572000" y="1288652"/>
            <a:ext cx="6988378" cy="440120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Mientras yo consideraba esto, he aquí un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venía del lado del poniente sobre la faz de toda la tierra, sin tocar tierra; y aquel macho cabrío tenía </a:t>
            </a:r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cuerno notable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sus ojos.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52117" y="1861147"/>
            <a:ext cx="3151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b="1" dirty="0">
                <a:solidFill>
                  <a:srgbClr val="FFFF00"/>
                </a:solidFill>
              </a:rPr>
              <a:t>macho cabrío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4" y="1802641"/>
            <a:ext cx="4351753" cy="32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453501"/>
            <a:ext cx="9042115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El carnero y el macho cabrío eran animales relacionados con el santuario. Se los </a:t>
            </a:r>
            <a:r>
              <a:rPr lang="es-ES" sz="4000" b="1" dirty="0" smtClean="0">
                <a:solidFill>
                  <a:schemeClr val="bg1"/>
                </a:solidFill>
              </a:rPr>
              <a:t>utilizaba especialmente </a:t>
            </a:r>
            <a:r>
              <a:rPr lang="es-ES" sz="4000" b="1" dirty="0">
                <a:solidFill>
                  <a:schemeClr val="bg1"/>
                </a:solidFill>
              </a:rPr>
              <a:t>en los rituales del último día del año judío, el Día de la Expiación. Esos animales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simbólicos apuntan al final definitivo del pecado. Nos hablan de un día en el que el universo </a:t>
            </a:r>
            <a:r>
              <a:rPr lang="es-ES" sz="4000" b="1" dirty="0" smtClean="0">
                <a:solidFill>
                  <a:schemeClr val="bg1"/>
                </a:solidFill>
              </a:rPr>
              <a:t>será purificado </a:t>
            </a:r>
            <a:r>
              <a:rPr lang="es-ES" sz="4000" b="1" dirty="0">
                <a:solidFill>
                  <a:schemeClr val="bg1"/>
                </a:solidFill>
              </a:rPr>
              <a:t>y la raza humana se reunirá nuevamente con Dios.</a:t>
            </a:r>
            <a:endParaRPr lang="es-DO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"/>
            <a:ext cx="9311938" cy="698652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pueblo de Israel, el arca del pacto tenía un doble significado. En primer lugar se conceptuaba como trono de Dios (1 S 4: 4 ;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6: 1).  El segundo significado residía en la relación entre la Ley que estaba dentro del arca y la sangre rociada sobre el propiciatorio que la cubría en el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Día de Expiación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16). El punto culminante en este día era la entrada del sumo sacerdote en el Lugar Santísimo con la sangre del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macho cabrío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rociar el propiciatorio. Era entonces cuando, en forma representativa, el pueblo entraba en la presencia de un Dios misericordioso y dispuesto a </a:t>
            </a:r>
            <a:r>
              <a:rPr lang="es-ES" sz="32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perdonar los pecados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El pueblo quedaba purificado para otro año (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16.30) y el pacto seguía en vigencia. </a:t>
            </a:r>
            <a:r>
              <a:rPr lang="es-E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Diccionario bíblico Nelson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291481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Macho cabrío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Carnero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3838201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Día de </a:t>
            </a:r>
            <a:r>
              <a:rPr lang="es-ES" sz="3200" dirty="0" smtClean="0">
                <a:solidFill>
                  <a:srgbClr val="DF6613"/>
                </a:solidFill>
              </a:rPr>
              <a:t>Expiación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327651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Uno más </a:t>
            </a:r>
            <a:r>
              <a:rPr lang="es-ES" sz="3200" dirty="0" smtClean="0">
                <a:solidFill>
                  <a:srgbClr val="DF6613"/>
                </a:solidFill>
              </a:rPr>
              <a:t>alto que </a:t>
            </a:r>
            <a:r>
              <a:rPr lang="es-ES" sz="3200" dirty="0">
                <a:solidFill>
                  <a:srgbClr val="DF6613"/>
                </a:solidFill>
              </a:rPr>
              <a:t>el otro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2242321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Relacionados con el santuario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690383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Un cuerno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234210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Dos cuernos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1256537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Dios perdona los pecados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692920"/>
            <a:ext cx="550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Cuernos del  carnero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723854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Carnero y macho cabrío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3687689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Tres cuernos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392436" y="141680"/>
            <a:ext cx="1137484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 qué reino representa el carnero? Daniel 8:20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83530" y="1020203"/>
            <a:ext cx="11224939" cy="286232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cuanto al carnero que viste, que tenía dos cuernos, éstos son los reyes de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de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______.</a:t>
            </a:r>
            <a:endParaRPr lang="es-DO" sz="6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03790" y="2812890"/>
            <a:ext cx="2281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24050" y="2866862"/>
            <a:ext cx="2281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Persia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 qué reino representa el macho cabrío?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8:21</a:t>
            </a:r>
          </a:p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¿A quién describe el cuerno grande que tenía entre sus ojos? Daniel 8:21</a:t>
            </a:r>
            <a:endParaRPr lang="es-E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74491" y="1930971"/>
            <a:ext cx="10643017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macho cabrío es el rey de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_______,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</a:t>
            </a:r>
            <a:r>
              <a:rPr lang="es-ES" sz="6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cuerno grande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tenía entre sus ojos es el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4127" y="2808134"/>
            <a:ext cx="2343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Grecia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54127" y="4700960"/>
            <a:ext cx="3975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rey primero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44290"/>
            <a:ext cx="9386889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</a:rPr>
              <a:t>Alejandro Magno</a:t>
            </a:r>
            <a:r>
              <a:rPr lang="es-ES" sz="5400" b="1" dirty="0">
                <a:solidFill>
                  <a:schemeClr val="bg1"/>
                </a:solidFill>
              </a:rPr>
              <a:t>, el </a:t>
            </a:r>
            <a:r>
              <a:rPr lang="es-ES" sz="5400" b="1" dirty="0">
                <a:solidFill>
                  <a:srgbClr val="FFFF00"/>
                </a:solidFill>
              </a:rPr>
              <a:t>primer rey de Grecia</a:t>
            </a:r>
            <a:r>
              <a:rPr lang="es-ES" sz="5400" b="1" dirty="0">
                <a:solidFill>
                  <a:schemeClr val="bg1"/>
                </a:solidFill>
              </a:rPr>
              <a:t>, coincide </a:t>
            </a:r>
            <a:r>
              <a:rPr lang="es-ES" sz="5400" b="1" dirty="0" smtClean="0">
                <a:solidFill>
                  <a:schemeClr val="bg1"/>
                </a:solidFill>
              </a:rPr>
              <a:t>perfectamente </a:t>
            </a:r>
            <a:r>
              <a:rPr lang="es-ES" sz="5400" b="1" dirty="0">
                <a:solidFill>
                  <a:schemeClr val="bg1"/>
                </a:solidFill>
              </a:rPr>
              <a:t>con cada detalle de </a:t>
            </a:r>
            <a:r>
              <a:rPr lang="es-ES" sz="5400" b="1" dirty="0" smtClean="0">
                <a:solidFill>
                  <a:schemeClr val="bg1"/>
                </a:solidFill>
              </a:rPr>
              <a:t>esta profecía del cuerno grande. </a:t>
            </a:r>
            <a:r>
              <a:rPr lang="es-ES" sz="5400" b="1" dirty="0">
                <a:solidFill>
                  <a:schemeClr val="bg1"/>
                </a:solidFill>
              </a:rPr>
              <a:t>Cuando murió, a los 33 años, </a:t>
            </a:r>
            <a:r>
              <a:rPr lang="es-ES" sz="5400" b="1" u="sng" dirty="0">
                <a:solidFill>
                  <a:schemeClr val="bg1"/>
                </a:solidFill>
              </a:rPr>
              <a:t>sus cuatro generales se dividieron el </a:t>
            </a:r>
            <a:r>
              <a:rPr lang="es-ES" sz="5400" b="1" u="sng" dirty="0" smtClean="0">
                <a:solidFill>
                  <a:schemeClr val="bg1"/>
                </a:solidFill>
              </a:rPr>
              <a:t>reino (</a:t>
            </a:r>
            <a:r>
              <a:rPr lang="es-ES" sz="5400" b="1" u="sng" dirty="0" err="1" smtClean="0">
                <a:solidFill>
                  <a:schemeClr val="bg1"/>
                </a:solidFill>
              </a:rPr>
              <a:t>Dn</a:t>
            </a:r>
            <a:r>
              <a:rPr lang="es-ES" sz="5400" b="1" u="sng" dirty="0" smtClean="0">
                <a:solidFill>
                  <a:schemeClr val="bg1"/>
                </a:solidFill>
              </a:rPr>
              <a:t>. 8: 8)</a:t>
            </a:r>
            <a:r>
              <a:rPr lang="es-ES" sz="5400" b="1" dirty="0" smtClean="0">
                <a:solidFill>
                  <a:schemeClr val="bg1"/>
                </a:solidFill>
              </a:rPr>
              <a:t>.</a:t>
            </a:r>
            <a:endParaRPr lang="es-DO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53231"/>
            <a:ext cx="637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crecimiento del cuerno pequeño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452716" y="1541723"/>
            <a:ext cx="10164661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profecías de Daniel delinean la historia por anticipado. Cubren los mismos períodos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tiempo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perspectivas diferentes; vuelven sobre el mismo terreno vez tras vez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139216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Daniel al poder del macho cabrío que viene después de Grecia?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8:8-10, 24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810284" y="1478760"/>
            <a:ext cx="8157610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</a:rPr>
              <a:t>8 </a:t>
            </a:r>
            <a:r>
              <a:rPr lang="es-ES" sz="4400" b="1" dirty="0">
                <a:solidFill>
                  <a:schemeClr val="bg1"/>
                </a:solidFill>
              </a:rPr>
              <a:t>Y el macho cabrío se engrandeció sobremanera; pero estando en su mayor fuerza, aquel </a:t>
            </a:r>
            <a:r>
              <a:rPr lang="es-ES" sz="4400" b="1" dirty="0">
                <a:solidFill>
                  <a:srgbClr val="FFFF00"/>
                </a:solidFill>
              </a:rPr>
              <a:t>gran cuerno </a:t>
            </a:r>
            <a:r>
              <a:rPr lang="es-ES" sz="4400" b="1" dirty="0">
                <a:solidFill>
                  <a:schemeClr val="bg1"/>
                </a:solidFill>
              </a:rPr>
              <a:t>fue </a:t>
            </a:r>
            <a:r>
              <a:rPr lang="es-ES" sz="4400" b="1" dirty="0">
                <a:solidFill>
                  <a:srgbClr val="FFFF00"/>
                </a:solidFill>
              </a:rPr>
              <a:t>quebrado</a:t>
            </a:r>
            <a:r>
              <a:rPr lang="es-ES" sz="4400" b="1" dirty="0">
                <a:solidFill>
                  <a:schemeClr val="bg1"/>
                </a:solidFill>
              </a:rPr>
              <a:t>, y en su lugar salieron otros </a:t>
            </a:r>
            <a:r>
              <a:rPr lang="es-ES" sz="4400" b="1" dirty="0">
                <a:solidFill>
                  <a:srgbClr val="FFFF00"/>
                </a:solidFill>
              </a:rPr>
              <a:t>cuatro cuernos</a:t>
            </a:r>
            <a:r>
              <a:rPr lang="es-ES" sz="4400" b="1" dirty="0">
                <a:solidFill>
                  <a:schemeClr val="bg1"/>
                </a:solidFill>
              </a:rPr>
              <a:t> notables hacia los </a:t>
            </a:r>
            <a:r>
              <a:rPr lang="es-ES" sz="4400" b="1" dirty="0">
                <a:solidFill>
                  <a:srgbClr val="FFFF00"/>
                </a:solidFill>
              </a:rPr>
              <a:t>cuatro vientos del cielo</a:t>
            </a:r>
            <a:r>
              <a:rPr lang="es-ES" sz="4400" b="1" dirty="0" smtClean="0">
                <a:solidFill>
                  <a:schemeClr val="bg1"/>
                </a:solidFill>
              </a:rPr>
              <a:t>.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0" y="2131222"/>
            <a:ext cx="3512709" cy="26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659649" y="117693"/>
            <a:ext cx="8175099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</a:rPr>
              <a:t>9 </a:t>
            </a:r>
            <a:r>
              <a:rPr lang="es-ES" sz="4800" b="1" dirty="0">
                <a:solidFill>
                  <a:schemeClr val="bg1"/>
                </a:solidFill>
              </a:rPr>
              <a:t>Y de uno de </a:t>
            </a:r>
            <a:r>
              <a:rPr lang="es-ES" sz="4800" b="1" dirty="0" smtClean="0">
                <a:solidFill>
                  <a:schemeClr val="bg1"/>
                </a:solidFill>
              </a:rPr>
              <a:t>ellos [¿vientos o cuernos?] </a:t>
            </a:r>
            <a:r>
              <a:rPr lang="es-ES" sz="4800" b="1" dirty="0">
                <a:solidFill>
                  <a:schemeClr val="bg1"/>
                </a:solidFill>
              </a:rPr>
              <a:t>salió un </a:t>
            </a:r>
            <a:r>
              <a:rPr lang="es-ES" sz="4800" b="1" dirty="0">
                <a:solidFill>
                  <a:srgbClr val="FFFF00"/>
                </a:solidFill>
              </a:rPr>
              <a:t>cuerno pequeño</a:t>
            </a:r>
            <a:r>
              <a:rPr lang="es-ES" sz="4800" b="1" dirty="0">
                <a:solidFill>
                  <a:schemeClr val="bg1"/>
                </a:solidFill>
              </a:rPr>
              <a:t>, que </a:t>
            </a:r>
            <a:r>
              <a:rPr lang="es-ES" sz="4800" b="1" dirty="0">
                <a:solidFill>
                  <a:srgbClr val="FFFF00"/>
                </a:solidFill>
              </a:rPr>
              <a:t>creció</a:t>
            </a:r>
            <a:r>
              <a:rPr lang="es-ES" sz="4800" b="1" dirty="0">
                <a:solidFill>
                  <a:schemeClr val="bg1"/>
                </a:solidFill>
              </a:rPr>
              <a:t> mucho al sur, y al oriente, y hacia la </a:t>
            </a:r>
            <a:r>
              <a:rPr lang="es-ES" sz="4800" b="1" u="sng" dirty="0">
                <a:solidFill>
                  <a:schemeClr val="bg1"/>
                </a:solidFill>
              </a:rPr>
              <a:t>tierra </a:t>
            </a:r>
            <a:r>
              <a:rPr lang="es-ES" sz="4800" b="1" u="sng" dirty="0" smtClean="0">
                <a:solidFill>
                  <a:schemeClr val="bg1"/>
                </a:solidFill>
              </a:rPr>
              <a:t>gloriosa. </a:t>
            </a:r>
          </a:p>
          <a:p>
            <a:r>
              <a:rPr lang="es-ES" sz="4800" b="1" dirty="0" smtClean="0">
                <a:solidFill>
                  <a:srgbClr val="FFFF00"/>
                </a:solidFill>
              </a:rPr>
              <a:t>10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Y se </a:t>
            </a:r>
            <a:r>
              <a:rPr lang="es-ES" sz="4800" b="1" dirty="0">
                <a:solidFill>
                  <a:srgbClr val="FFFF00"/>
                </a:solidFill>
              </a:rPr>
              <a:t>engrandeció</a:t>
            </a:r>
            <a:r>
              <a:rPr lang="es-ES" sz="4800" b="1" dirty="0">
                <a:solidFill>
                  <a:schemeClr val="bg1"/>
                </a:solidFill>
              </a:rPr>
              <a:t> hasta el </a:t>
            </a:r>
            <a:r>
              <a:rPr lang="es-ES" sz="4800" b="1" dirty="0">
                <a:solidFill>
                  <a:srgbClr val="FFFF00"/>
                </a:solidFill>
              </a:rPr>
              <a:t>ejército del cielo</a:t>
            </a:r>
            <a:r>
              <a:rPr lang="es-ES" sz="4800" b="1" dirty="0">
                <a:solidFill>
                  <a:schemeClr val="bg1"/>
                </a:solidFill>
              </a:rPr>
              <a:t>; y parte del ejército y de las </a:t>
            </a:r>
            <a:r>
              <a:rPr lang="es-ES" sz="4800" b="1" dirty="0">
                <a:solidFill>
                  <a:srgbClr val="FFFF00"/>
                </a:solidFill>
              </a:rPr>
              <a:t>estrellas</a:t>
            </a:r>
            <a:r>
              <a:rPr lang="es-ES" sz="4800" b="1" dirty="0">
                <a:solidFill>
                  <a:schemeClr val="bg1"/>
                </a:solidFill>
              </a:rPr>
              <a:t> echó por tierra, y las </a:t>
            </a:r>
            <a:r>
              <a:rPr lang="es-ES" sz="4800" b="1" dirty="0">
                <a:solidFill>
                  <a:srgbClr val="FFFF00"/>
                </a:solidFill>
              </a:rPr>
              <a:t>pisoteó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DO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0" y="2131222"/>
            <a:ext cx="3512709" cy="26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943431" y="433726"/>
            <a:ext cx="7891317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</a:rPr>
              <a:t>24 </a:t>
            </a:r>
            <a:r>
              <a:rPr lang="es-ES" sz="4800" b="1" dirty="0">
                <a:solidFill>
                  <a:schemeClr val="bg1"/>
                </a:solidFill>
              </a:rPr>
              <a:t>Y su poder se fortalecerá, mas no con fuerza propia; y causará grandes ruinas, y prosperará, y hará arbitrariamente, y destruirá a los </a:t>
            </a:r>
            <a:r>
              <a:rPr lang="es-ES" sz="4800" b="1" dirty="0">
                <a:solidFill>
                  <a:srgbClr val="FFFF00"/>
                </a:solidFill>
              </a:rPr>
              <a:t>fuertes</a:t>
            </a:r>
            <a:r>
              <a:rPr lang="es-ES" sz="4800" b="1" dirty="0">
                <a:solidFill>
                  <a:schemeClr val="bg1"/>
                </a:solidFill>
              </a:rPr>
              <a:t> y al </a:t>
            </a:r>
            <a:r>
              <a:rPr lang="es-ES" sz="4800" b="1" dirty="0">
                <a:solidFill>
                  <a:srgbClr val="FFFF00"/>
                </a:solidFill>
              </a:rPr>
              <a:t>pueblo de los santos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DO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0" y="2131222"/>
            <a:ext cx="3512709" cy="26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44121"/>
            <a:ext cx="9073787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</a:rPr>
              <a:t>Un cuerno </a:t>
            </a:r>
            <a:r>
              <a:rPr lang="es-ES" sz="4000" b="1" dirty="0" smtClean="0">
                <a:solidFill>
                  <a:srgbClr val="FFFF00"/>
                </a:solidFill>
              </a:rPr>
              <a:t>pequeño</a:t>
            </a:r>
            <a:r>
              <a:rPr lang="es-ES" sz="4000" b="1" dirty="0" smtClean="0">
                <a:solidFill>
                  <a:schemeClr val="bg1"/>
                </a:solidFill>
              </a:rPr>
              <a:t>. Este </a:t>
            </a:r>
            <a:r>
              <a:rPr lang="es-ES" sz="4000" b="1" dirty="0">
                <a:solidFill>
                  <a:schemeClr val="bg1"/>
                </a:solidFill>
              </a:rPr>
              <a:t>cuerno pequeño representa a </a:t>
            </a:r>
            <a:r>
              <a:rPr lang="es-ES" sz="4000" b="1" dirty="0">
                <a:solidFill>
                  <a:srgbClr val="FFFF00"/>
                </a:solidFill>
              </a:rPr>
              <a:t>Roma</a:t>
            </a:r>
            <a:r>
              <a:rPr lang="es-ES" sz="4000" b="1" dirty="0">
                <a:solidFill>
                  <a:schemeClr val="bg1"/>
                </a:solidFill>
              </a:rPr>
              <a:t> en sus dos fases: pagana y papal. </a:t>
            </a:r>
            <a:r>
              <a:rPr lang="es-ES" sz="4000" b="1" dirty="0" smtClean="0">
                <a:solidFill>
                  <a:schemeClr val="bg1"/>
                </a:solidFill>
              </a:rPr>
              <a:t>Daniel vio </a:t>
            </a:r>
            <a:r>
              <a:rPr lang="es-ES" sz="4000" b="1" dirty="0">
                <a:solidFill>
                  <a:schemeClr val="bg1"/>
                </a:solidFill>
              </a:rPr>
              <a:t>a Roma primero en su fase imperial y pagana cuando combatía contra </a:t>
            </a:r>
            <a:r>
              <a:rPr lang="es-ES" sz="4000" b="1" dirty="0" smtClean="0">
                <a:solidFill>
                  <a:schemeClr val="bg1"/>
                </a:solidFill>
              </a:rPr>
              <a:t>el pueblo </a:t>
            </a:r>
            <a:r>
              <a:rPr lang="es-ES" sz="4000" b="1" dirty="0">
                <a:solidFill>
                  <a:schemeClr val="bg1"/>
                </a:solidFill>
              </a:rPr>
              <a:t>judío y los cristianos primitivos, y después en su fase papal </a:t>
            </a:r>
            <a:r>
              <a:rPr lang="es-ES" sz="4000" b="1" dirty="0" smtClean="0">
                <a:solidFill>
                  <a:schemeClr val="bg1"/>
                </a:solidFill>
              </a:rPr>
              <a:t>que continúa </a:t>
            </a:r>
            <a:r>
              <a:rPr lang="es-ES" sz="4000" b="1" dirty="0">
                <a:solidFill>
                  <a:schemeClr val="bg1"/>
                </a:solidFill>
              </a:rPr>
              <a:t>hasta nuestros días y se proyecta hacia el futuro, luchando contra la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verdadera iglesia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3200" b="1" i="1" dirty="0" smtClean="0">
                <a:solidFill>
                  <a:schemeClr val="bg1"/>
                </a:solidFill>
              </a:rPr>
              <a:t>Comentario bíblico adventista, </a:t>
            </a:r>
            <a:r>
              <a:rPr lang="es-ES" sz="3200" b="1" i="1" dirty="0" err="1" smtClean="0">
                <a:solidFill>
                  <a:schemeClr val="bg1"/>
                </a:solidFill>
              </a:rPr>
              <a:t>Dn</a:t>
            </a:r>
            <a:r>
              <a:rPr lang="es-ES" sz="3200" b="1" i="1" dirty="0" smtClean="0">
                <a:solidFill>
                  <a:schemeClr val="bg1"/>
                </a:solidFill>
              </a:rPr>
              <a:t>. 8: 9.</a:t>
            </a:r>
            <a:endParaRPr lang="es-DO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888238"/>
            <a:ext cx="9073787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</a:rPr>
              <a:t>Ejército del </a:t>
            </a:r>
            <a:r>
              <a:rPr lang="es-ES" sz="5400" b="1" dirty="0" smtClean="0">
                <a:solidFill>
                  <a:srgbClr val="FFFF00"/>
                </a:solidFill>
              </a:rPr>
              <a:t>cielo</a:t>
            </a:r>
            <a:r>
              <a:rPr lang="es-ES" sz="5400" b="1" dirty="0" smtClean="0">
                <a:solidFill>
                  <a:schemeClr val="bg1"/>
                </a:solidFill>
              </a:rPr>
              <a:t>. Según </a:t>
            </a:r>
            <a:r>
              <a:rPr lang="es-ES" sz="5400" b="1" dirty="0" err="1" smtClean="0">
                <a:solidFill>
                  <a:schemeClr val="bg1"/>
                </a:solidFill>
              </a:rPr>
              <a:t>Dn</a:t>
            </a:r>
            <a:r>
              <a:rPr lang="es-ES" sz="5400" b="1" dirty="0" smtClean="0">
                <a:solidFill>
                  <a:schemeClr val="bg1"/>
                </a:solidFill>
              </a:rPr>
              <a:t>. 8: 24,  el </a:t>
            </a:r>
            <a:r>
              <a:rPr lang="es-ES" sz="5400" b="1" dirty="0">
                <a:solidFill>
                  <a:schemeClr val="bg1"/>
                </a:solidFill>
              </a:rPr>
              <a:t>"ejército" y las "</a:t>
            </a:r>
            <a:r>
              <a:rPr lang="es-ES" sz="5400" b="1" dirty="0" smtClean="0">
                <a:solidFill>
                  <a:schemeClr val="bg1"/>
                </a:solidFill>
              </a:rPr>
              <a:t>estrellas“ de </a:t>
            </a:r>
            <a:r>
              <a:rPr lang="es-ES" sz="5400" b="1" dirty="0" err="1" smtClean="0">
                <a:solidFill>
                  <a:schemeClr val="bg1"/>
                </a:solidFill>
              </a:rPr>
              <a:t>Dn</a:t>
            </a:r>
            <a:r>
              <a:rPr lang="es-ES" sz="5400" b="1" dirty="0" smtClean="0">
                <a:solidFill>
                  <a:schemeClr val="bg1"/>
                </a:solidFill>
              </a:rPr>
              <a:t>. 8: 10 evidentemente </a:t>
            </a:r>
            <a:r>
              <a:rPr lang="es-ES" sz="5400" b="1" dirty="0">
                <a:solidFill>
                  <a:schemeClr val="bg1"/>
                </a:solidFill>
              </a:rPr>
              <a:t>representan a "los fuertes" y al "pueblo de los santos" </a:t>
            </a:r>
            <a:r>
              <a:rPr lang="es-ES" sz="5400" b="1" dirty="0" smtClean="0">
                <a:solidFill>
                  <a:schemeClr val="bg1"/>
                </a:solidFill>
              </a:rPr>
              <a:t>. </a:t>
            </a:r>
            <a:r>
              <a:rPr lang="es-ES" sz="3600" b="1" i="1" dirty="0" smtClean="0">
                <a:solidFill>
                  <a:schemeClr val="bg1"/>
                </a:solidFill>
              </a:rPr>
              <a:t>Comentario bíblico adventista, </a:t>
            </a:r>
            <a:r>
              <a:rPr lang="es-ES" sz="3600" b="1" i="1" dirty="0" err="1" smtClean="0">
                <a:solidFill>
                  <a:schemeClr val="bg1"/>
                </a:solidFill>
              </a:rPr>
              <a:t>Dn</a:t>
            </a:r>
            <a:r>
              <a:rPr lang="es-ES" sz="3600" b="1" i="1" dirty="0" smtClean="0">
                <a:solidFill>
                  <a:schemeClr val="bg1"/>
                </a:solidFill>
              </a:rPr>
              <a:t>. 8: 10.</a:t>
            </a:r>
            <a:endParaRPr lang="es-DO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498493"/>
            <a:ext cx="9073787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Pisoteó las estrellas. </a:t>
            </a:r>
            <a:r>
              <a:rPr lang="es-ES" sz="4000" b="1" dirty="0" smtClean="0">
                <a:solidFill>
                  <a:schemeClr val="bg1"/>
                </a:solidFill>
              </a:rPr>
              <a:t>Esto </a:t>
            </a:r>
            <a:r>
              <a:rPr lang="es-ES" sz="4000" b="1" dirty="0">
                <a:solidFill>
                  <a:schemeClr val="bg1"/>
                </a:solidFill>
              </a:rPr>
              <a:t>se refiere a la furia con que Roma persiguió al pueblo de Dios tan </a:t>
            </a:r>
            <a:r>
              <a:rPr lang="es-ES" sz="4000" b="1" dirty="0" smtClean="0">
                <a:solidFill>
                  <a:schemeClr val="bg1"/>
                </a:solidFill>
              </a:rPr>
              <a:t>a menudo </a:t>
            </a:r>
            <a:r>
              <a:rPr lang="es-ES" sz="4000" b="1" dirty="0">
                <a:solidFill>
                  <a:schemeClr val="bg1"/>
                </a:solidFill>
              </a:rPr>
              <a:t>a través de los siglos. En los días de los tiranos paganos, Nerón, </a:t>
            </a:r>
            <a:r>
              <a:rPr lang="es-ES" sz="4000" b="1" dirty="0" err="1" smtClean="0">
                <a:solidFill>
                  <a:schemeClr val="bg1"/>
                </a:solidFill>
              </a:rPr>
              <a:t>Decio</a:t>
            </a:r>
            <a:r>
              <a:rPr lang="es-ES" sz="4000" b="1" dirty="0" smtClean="0">
                <a:solidFill>
                  <a:schemeClr val="bg1"/>
                </a:solidFill>
              </a:rPr>
              <a:t> y </a:t>
            </a:r>
            <a:r>
              <a:rPr lang="es-ES" sz="4000" b="1" dirty="0">
                <a:solidFill>
                  <a:schemeClr val="bg1"/>
                </a:solidFill>
              </a:rPr>
              <a:t>Diocleciano, y nuevamente en los tiempos papales, Roma no vaciló nunca </a:t>
            </a:r>
            <a:r>
              <a:rPr lang="es-ES" sz="4000" b="1" dirty="0" smtClean="0">
                <a:solidFill>
                  <a:schemeClr val="bg1"/>
                </a:solidFill>
              </a:rPr>
              <a:t>en tratar </a:t>
            </a:r>
            <a:r>
              <a:rPr lang="es-ES" sz="4000" b="1" dirty="0">
                <a:solidFill>
                  <a:schemeClr val="bg1"/>
                </a:solidFill>
              </a:rPr>
              <a:t>duramente a aquellos a quienes condenó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Comentario bíblico adventista, </a:t>
            </a:r>
            <a:r>
              <a:rPr lang="es-ES" sz="40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Dn</a:t>
            </a:r>
            <a:r>
              <a:rPr lang="es-ES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8: 10.</a:t>
            </a:r>
            <a:endParaRPr lang="es-DO" sz="40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21180"/>
            <a:ext cx="9311938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El poder representado por el </a:t>
            </a:r>
            <a:r>
              <a:rPr lang="es-ES" sz="4000" b="1" dirty="0">
                <a:solidFill>
                  <a:srgbClr val="FFFF00"/>
                </a:solidFill>
              </a:rPr>
              <a:t>cuerno pequeño </a:t>
            </a:r>
            <a:r>
              <a:rPr lang="es-ES" sz="4000" b="1" dirty="0">
                <a:solidFill>
                  <a:schemeClr val="bg1"/>
                </a:solidFill>
              </a:rPr>
              <a:t>crece en dos direcciones. Se </a:t>
            </a:r>
            <a:r>
              <a:rPr lang="es-ES" sz="4000" b="1" dirty="0" smtClean="0">
                <a:solidFill>
                  <a:schemeClr val="bg1"/>
                </a:solidFill>
              </a:rPr>
              <a:t>mueve geográficamente</a:t>
            </a:r>
            <a:r>
              <a:rPr lang="es-ES" sz="4000" b="1" dirty="0">
                <a:solidFill>
                  <a:schemeClr val="bg1"/>
                </a:solidFill>
              </a:rPr>
              <a:t>, atacando a todos los ejércitos que encuentra a su paso. Ese poder creció </a:t>
            </a:r>
            <a:r>
              <a:rPr lang="es-ES" sz="4000" b="1" dirty="0" smtClean="0">
                <a:solidFill>
                  <a:schemeClr val="bg1"/>
                </a:solidFill>
              </a:rPr>
              <a:t>mucho hacia </a:t>
            </a:r>
            <a:r>
              <a:rPr lang="es-ES" sz="4000" b="1" dirty="0">
                <a:solidFill>
                  <a:schemeClr val="bg1"/>
                </a:solidFill>
              </a:rPr>
              <a:t>el sur, hacia el este y hacia la </a:t>
            </a:r>
            <a:r>
              <a:rPr lang="es-ES" sz="4000" b="1" u="sng" dirty="0">
                <a:solidFill>
                  <a:schemeClr val="bg1"/>
                </a:solidFill>
              </a:rPr>
              <a:t>tierra gloriosa </a:t>
            </a:r>
            <a:r>
              <a:rPr lang="es-ES" sz="4000" b="1" dirty="0">
                <a:solidFill>
                  <a:schemeClr val="bg1"/>
                </a:solidFill>
              </a:rPr>
              <a:t>(</a:t>
            </a:r>
            <a:r>
              <a:rPr lang="es-ES" sz="4000" b="1" dirty="0">
                <a:solidFill>
                  <a:srgbClr val="FFFF00"/>
                </a:solidFill>
              </a:rPr>
              <a:t>Palestina</a:t>
            </a:r>
            <a:r>
              <a:rPr lang="es-ES" sz="4000" b="1" dirty="0">
                <a:solidFill>
                  <a:schemeClr val="bg1"/>
                </a:solidFill>
              </a:rPr>
              <a:t>). La </a:t>
            </a:r>
            <a:r>
              <a:rPr lang="es-ES" sz="4000" b="1" dirty="0">
                <a:solidFill>
                  <a:srgbClr val="FFFF00"/>
                </a:solidFill>
              </a:rPr>
              <a:t>Roma Pagana </a:t>
            </a:r>
            <a:r>
              <a:rPr lang="es-ES" sz="4000" b="1" dirty="0">
                <a:solidFill>
                  <a:schemeClr val="bg1"/>
                </a:solidFill>
              </a:rPr>
              <a:t>derrotó a </a:t>
            </a:r>
            <a:r>
              <a:rPr lang="es-ES" sz="4000" b="1" dirty="0" smtClean="0">
                <a:solidFill>
                  <a:srgbClr val="FFFF00"/>
                </a:solidFill>
              </a:rPr>
              <a:t>Grecia</a:t>
            </a:r>
            <a:r>
              <a:rPr lang="es-ES" sz="4000" b="1" dirty="0" smtClean="0">
                <a:solidFill>
                  <a:schemeClr val="bg1"/>
                </a:solidFill>
              </a:rPr>
              <a:t> y </a:t>
            </a:r>
            <a:r>
              <a:rPr lang="es-ES" sz="4000" b="1" dirty="0">
                <a:solidFill>
                  <a:schemeClr val="bg1"/>
                </a:solidFill>
              </a:rPr>
              <a:t>expandió rápidamente su imperio por toda la región del Mediterráneo. </a:t>
            </a:r>
            <a:r>
              <a:rPr lang="es-ES" sz="4000" b="1" dirty="0">
                <a:solidFill>
                  <a:srgbClr val="FFFF00"/>
                </a:solidFill>
              </a:rPr>
              <a:t>Roma</a:t>
            </a:r>
            <a:r>
              <a:rPr lang="es-ES" sz="4000" b="1" dirty="0">
                <a:solidFill>
                  <a:schemeClr val="bg1"/>
                </a:solidFill>
              </a:rPr>
              <a:t> se convirtió en </a:t>
            </a:r>
            <a:r>
              <a:rPr lang="es-ES" sz="4000" b="1" dirty="0" smtClean="0">
                <a:solidFill>
                  <a:schemeClr val="bg1"/>
                </a:solidFill>
              </a:rPr>
              <a:t>la potencia </a:t>
            </a:r>
            <a:r>
              <a:rPr lang="es-ES" sz="4000" b="1" dirty="0">
                <a:solidFill>
                  <a:schemeClr val="bg1"/>
                </a:solidFill>
              </a:rPr>
              <a:t>más temida del mundo.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503885"/>
            <a:ext cx="9073787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Sin embargo, el poder que se describe aquí no es meramente un imperio político. La fase </a:t>
            </a:r>
            <a:r>
              <a:rPr lang="es-ES" sz="4800" b="1" dirty="0" smtClean="0">
                <a:solidFill>
                  <a:schemeClr val="bg1"/>
                </a:solidFill>
              </a:rPr>
              <a:t>política de </a:t>
            </a:r>
            <a:r>
              <a:rPr lang="es-ES" sz="4800" b="1" dirty="0">
                <a:solidFill>
                  <a:schemeClr val="bg1"/>
                </a:solidFill>
              </a:rPr>
              <a:t>Roma le cedió el paso a su </a:t>
            </a:r>
            <a:r>
              <a:rPr lang="es-ES" sz="4800" b="1" dirty="0">
                <a:solidFill>
                  <a:srgbClr val="FFFF00"/>
                </a:solidFill>
              </a:rPr>
              <a:t>fase religiosa</a:t>
            </a:r>
            <a:r>
              <a:rPr lang="es-ES" sz="4800" b="1" dirty="0">
                <a:solidFill>
                  <a:schemeClr val="bg1"/>
                </a:solidFill>
              </a:rPr>
              <a:t>. Y se alzó </a:t>
            </a:r>
            <a:r>
              <a:rPr lang="es-ES" sz="4800" b="1" dirty="0">
                <a:solidFill>
                  <a:srgbClr val="FFFF00"/>
                </a:solidFill>
              </a:rPr>
              <a:t>hacia el cielo</a:t>
            </a:r>
            <a:r>
              <a:rPr lang="es-ES" sz="4800" b="1" dirty="0">
                <a:solidFill>
                  <a:schemeClr val="bg1"/>
                </a:solidFill>
              </a:rPr>
              <a:t> para desafiar al </a:t>
            </a:r>
            <a:r>
              <a:rPr lang="es-ES" sz="4800" b="1" dirty="0" smtClean="0">
                <a:solidFill>
                  <a:schemeClr val="bg1"/>
                </a:solidFill>
              </a:rPr>
              <a:t>mismísimo gobierno </a:t>
            </a:r>
            <a:r>
              <a:rPr lang="es-ES" sz="4800" b="1" dirty="0">
                <a:solidFill>
                  <a:schemeClr val="bg1"/>
                </a:solidFill>
              </a:rPr>
              <a:t>de Dios.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"/>
            <a:ext cx="12048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291481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Macho cabrío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Carnero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3838201"/>
            <a:ext cx="401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Cuerno del macho cabrío quebrado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327651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Cuerno pequeño del macho cabrío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2242321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Cuerno grande del macho cabrío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690383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Grecia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9" y="1715324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Medo Persia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312790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Salieron cuatro cuernos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692920"/>
            <a:ext cx="550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Roma pagana y papal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723854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Alejandro Magno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3687689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Babilonia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452716" y="925079"/>
            <a:ext cx="10164661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 el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reino de Dios es atacado. Los crueles gobernantes de la tierra tratan de conseguir el dominio</a:t>
            </a:r>
          </a:p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mundial. Un poder político-religioso, una extraña combinación de la iglesia y el estado,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establece su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autoridad suprema. </a:t>
            </a:r>
            <a:endParaRPr lang="es-DO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291481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Ejército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Estrellas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3838201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Tierra gloriosa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327651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Roma papal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2641138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Pisoteó las estrellas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690383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Los fuertes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9" y="3851420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Pueblo de los santos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1256537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Palestina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319016"/>
            <a:ext cx="550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Lucha contra la verdadera iglesia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399" y="5512317"/>
            <a:ext cx="5110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Roma persiguió al pueblo de Dios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332464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Palermo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¿Cuán alto tratará de exaltarse a sí mismo el poder representado por el cuerno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pequeño? Daniel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8:11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9" y="1376974"/>
            <a:ext cx="11198581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Aun se engrandeció contra 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príncipe de los ejércitos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por él fue quitado el continuo sacrificio, y el lugar de su santuario fue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echado por tierra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 a causa de la prevaricación le fue entregado el ejército junto con el continuo sacrificio; y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echó por tierra la verdad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 hizo cuanto quiso, y prosperó.</a:t>
            </a:r>
            <a:endParaRPr lang="es-E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56728"/>
            <a:ext cx="8897253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“El </a:t>
            </a:r>
            <a:r>
              <a:rPr lang="es-ES" sz="4400" b="1" dirty="0">
                <a:solidFill>
                  <a:srgbClr val="FFFF00"/>
                </a:solidFill>
              </a:rPr>
              <a:t>príncipe de los </a:t>
            </a:r>
            <a:r>
              <a:rPr lang="es-ES" sz="4400" b="1" dirty="0" smtClean="0">
                <a:solidFill>
                  <a:srgbClr val="FFFF00"/>
                </a:solidFill>
              </a:rPr>
              <a:t>ejércitos</a:t>
            </a:r>
            <a:r>
              <a:rPr lang="es-ES" sz="4400" b="1" dirty="0">
                <a:solidFill>
                  <a:schemeClr val="bg1"/>
                </a:solidFill>
              </a:rPr>
              <a:t>” es un título de </a:t>
            </a:r>
            <a:r>
              <a:rPr lang="es-ES" sz="4400" b="1" dirty="0">
                <a:solidFill>
                  <a:srgbClr val="FFFF00"/>
                </a:solidFill>
              </a:rPr>
              <a:t>Jesucristo</a:t>
            </a:r>
            <a:r>
              <a:rPr lang="es-ES" sz="4400" b="1" dirty="0">
                <a:solidFill>
                  <a:schemeClr val="bg1"/>
                </a:solidFill>
              </a:rPr>
              <a:t>. Ese poder religioso terrenal pretende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igualarse con el Señor del cielo. El lugar del santuario de Dios “fue echado por tierra”. </a:t>
            </a:r>
            <a:r>
              <a:rPr lang="es-ES" sz="4400" b="1" dirty="0" smtClean="0">
                <a:solidFill>
                  <a:schemeClr val="bg1"/>
                </a:solidFill>
              </a:rPr>
              <a:t>Los sacerdotes </a:t>
            </a:r>
            <a:r>
              <a:rPr lang="es-ES" sz="4400" b="1" dirty="0">
                <a:solidFill>
                  <a:schemeClr val="bg1"/>
                </a:solidFill>
              </a:rPr>
              <a:t>terrenales usurparon la autoridad que le corresponde a Jesús, nuestro Sumo </a:t>
            </a:r>
            <a:r>
              <a:rPr lang="es-ES" sz="4400" b="1" dirty="0" smtClean="0">
                <a:solidFill>
                  <a:schemeClr val="bg1"/>
                </a:solidFill>
              </a:rPr>
              <a:t>Sacerdote celestial</a:t>
            </a:r>
            <a:r>
              <a:rPr lang="es-ES" sz="4400" b="1" dirty="0">
                <a:solidFill>
                  <a:schemeClr val="bg1"/>
                </a:solidFill>
              </a:rPr>
              <a:t>.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56728"/>
            <a:ext cx="8897253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</a:rPr>
              <a:t>Echó por tierra la verdad.</a:t>
            </a:r>
          </a:p>
          <a:p>
            <a:r>
              <a:rPr lang="es-ES" sz="6000" b="1" dirty="0">
                <a:solidFill>
                  <a:schemeClr val="bg1"/>
                </a:solidFill>
              </a:rPr>
              <a:t>El papado recargó la verdad con tradiciones y la oscureció con supersticiones.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98202"/>
            <a:ext cx="6371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 verdadero Sumo Sacerdote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10" y="30922"/>
            <a:ext cx="1136051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¿Dónde se encuentra ahora nuestro verdadero Sumo Sacerdote? Hebreos 8:1, 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¿Dónde está ahora el verdadero santuario de Dios?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8:1, 2</a:t>
            </a:r>
            <a:endParaRPr lang="es-DO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10" y="1603350"/>
            <a:ext cx="11360510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Ahora bien, el punto principal de lo que venimos diciendo es que tenemos tal sumo sacerdote, el cual se sentó a la diestra del trono de la Majestad en los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_____, ministro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santuario, y de aquel verdadero tabernáculo que levantó el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______,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no el hombre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68044" y="3789360"/>
            <a:ext cx="1695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cielos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68044" y="5276954"/>
            <a:ext cx="1695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Señor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64395"/>
            <a:ext cx="8669633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Todo sistema que atraiga nuestra atención sobre sacerdotes terrenales, en templos </a:t>
            </a:r>
            <a:r>
              <a:rPr lang="es-ES" sz="3600" b="1" dirty="0" smtClean="0">
                <a:solidFill>
                  <a:schemeClr val="bg1"/>
                </a:solidFill>
              </a:rPr>
              <a:t>humanos, recargados </a:t>
            </a:r>
            <a:r>
              <a:rPr lang="es-ES" sz="3600" b="1" dirty="0">
                <a:solidFill>
                  <a:schemeClr val="bg1"/>
                </a:solidFill>
              </a:rPr>
              <a:t>de ornamentos, la lleva en la dirección incorrecta. La invitación del Cielo es </a:t>
            </a:r>
            <a:r>
              <a:rPr lang="es-ES" sz="3600" b="1" dirty="0" smtClean="0">
                <a:solidFill>
                  <a:schemeClr val="bg1"/>
                </a:solidFill>
              </a:rPr>
              <a:t>que dirijamos </a:t>
            </a:r>
            <a:r>
              <a:rPr lang="es-ES" sz="3600" b="1" dirty="0">
                <a:solidFill>
                  <a:schemeClr val="bg1"/>
                </a:solidFill>
              </a:rPr>
              <a:t>nuestra atención a lo alto, al verdadero santuario donde nuestro Sumo Sacerdote </a:t>
            </a:r>
            <a:r>
              <a:rPr lang="es-ES" sz="3600" b="1" dirty="0" smtClean="0">
                <a:solidFill>
                  <a:schemeClr val="bg1"/>
                </a:solidFill>
              </a:rPr>
              <a:t>real vive </a:t>
            </a:r>
            <a:r>
              <a:rPr lang="es-ES" sz="3600" b="1" dirty="0">
                <a:solidFill>
                  <a:schemeClr val="bg1"/>
                </a:solidFill>
              </a:rPr>
              <a:t>por nosotros. El poder simbolizado por el cuerno pequeño echó por tierra la verdad de </a:t>
            </a:r>
            <a:r>
              <a:rPr lang="es-ES" sz="3600" b="1" dirty="0" smtClean="0">
                <a:solidFill>
                  <a:schemeClr val="bg1"/>
                </a:solidFill>
              </a:rPr>
              <a:t>que Jesús </a:t>
            </a:r>
            <a:r>
              <a:rPr lang="es-ES" sz="3600" b="1" dirty="0">
                <a:solidFill>
                  <a:schemeClr val="bg1"/>
                </a:solidFill>
              </a:rPr>
              <a:t>es nuestro real Sumo Sacerdote en el santuario celestial </a:t>
            </a:r>
            <a:r>
              <a:rPr lang="es-ES" sz="3600" b="1" dirty="0" smtClean="0">
                <a:solidFill>
                  <a:schemeClr val="bg1"/>
                </a:solidFill>
              </a:rPr>
              <a:t>(</a:t>
            </a:r>
            <a:r>
              <a:rPr lang="es-ES" sz="3600" b="1" dirty="0" err="1" smtClean="0">
                <a:solidFill>
                  <a:schemeClr val="bg1"/>
                </a:solidFill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dirty="0">
                <a:solidFill>
                  <a:schemeClr val="bg1"/>
                </a:solidFill>
              </a:rPr>
              <a:t>8:12).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46718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 se formula en Daniel 8:13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¿Qué respuesta se da en Daniel 8:14?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278102"/>
            <a:ext cx="11198581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 oí a un santo que hablaba; y otro de los santos preguntó a aquel que hablaba: ¿Hasta cuándo durará la visión del continuo sacrificio, y la prevaricación asoladora entregando el santuario y el ejército para ser pisoteados?</a:t>
            </a:r>
          </a:p>
          <a:p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dijo: Hasta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mil trescientas tardes y mañanas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luego 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santuario será purificado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488367" y="154336"/>
            <a:ext cx="9548735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</a:rPr>
              <a:t>La prevaricación asoladora</a:t>
            </a:r>
            <a:r>
              <a:rPr lang="es-ES" sz="4000" b="1" dirty="0">
                <a:solidFill>
                  <a:schemeClr val="bg1"/>
                </a:solidFill>
              </a:rPr>
              <a:t>.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La palabra hebrea traducida </a:t>
            </a:r>
            <a:r>
              <a:rPr lang="es-ES" sz="4000" b="1" dirty="0" smtClean="0">
                <a:solidFill>
                  <a:schemeClr val="bg1"/>
                </a:solidFill>
              </a:rPr>
              <a:t>Transgresión</a:t>
            </a:r>
            <a:r>
              <a:rPr lang="es-ES" sz="4000" b="1" dirty="0">
                <a:solidFill>
                  <a:schemeClr val="bg1"/>
                </a:solidFill>
              </a:rPr>
              <a:t>”, “rebelión” , “prevaricación” [</a:t>
            </a:r>
            <a:r>
              <a:rPr lang="es-ES" sz="4000" b="1" dirty="0" err="1">
                <a:solidFill>
                  <a:schemeClr val="bg1"/>
                </a:solidFill>
              </a:rPr>
              <a:t>happeša</a:t>
            </a:r>
            <a:r>
              <a:rPr lang="es-ES" sz="4000" b="1" dirty="0">
                <a:solidFill>
                  <a:schemeClr val="bg1"/>
                </a:solidFill>
              </a:rPr>
              <a:t>], designa una persona que “no solo se rebela en protesta contra </a:t>
            </a:r>
            <a:r>
              <a:rPr lang="es-ES" sz="4000" b="1" dirty="0" smtClean="0">
                <a:solidFill>
                  <a:schemeClr val="bg1"/>
                </a:solidFill>
              </a:rPr>
              <a:t>Dios, </a:t>
            </a:r>
            <a:r>
              <a:rPr lang="es-ES" sz="4000" b="1" dirty="0">
                <a:solidFill>
                  <a:schemeClr val="bg1"/>
                </a:solidFill>
              </a:rPr>
              <a:t>sino que rompe con Él, tira, roba, engaña, hace mal uso de aquello que es de Él. ” </a:t>
            </a:r>
            <a:r>
              <a:rPr lang="es-ES" sz="4000" b="1" dirty="0" smtClean="0">
                <a:solidFill>
                  <a:schemeClr val="bg1"/>
                </a:solidFill>
              </a:rPr>
              <a:t> Este </a:t>
            </a:r>
            <a:r>
              <a:rPr lang="es-ES" sz="4000" b="1" dirty="0">
                <a:solidFill>
                  <a:schemeClr val="bg1"/>
                </a:solidFill>
              </a:rPr>
              <a:t>término abarca tanto el sistema pagano como el sistema papal de falsa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religión en pugna con la religión de </a:t>
            </a:r>
            <a:r>
              <a:rPr lang="es-ES" sz="4000" b="1" dirty="0" smtClean="0">
                <a:solidFill>
                  <a:schemeClr val="bg1"/>
                </a:solidFill>
              </a:rPr>
              <a:t>Dios.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 equivale un día profético en la Biblia? Números 14:34; Ezequiel 4:6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363814"/>
            <a:ext cx="1119858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Conforme al número de los días, de los cuarenta días en que reconocisteis la tierra, llevaréis vuestras iniquidades cuarenta años,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año por cada día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 conoceréis mi castigo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Cumplidos éstos, te acostarás sobre tu lado derecho segunda vez, y llevarás la maldad de la casa de Judá cuarenta días;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día por año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día por año te lo he dado.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452716" y="925079"/>
            <a:ext cx="1016466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 de Dios, que es la base del gobierno divino, es cambiada por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nuevo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dirigente mundial. Las tradiciones humanas ocupan el lugar de las verdades bíblicas.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concilios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eclesiásticos suplantan a las Escrituras como fuente de autoridad en los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asuntos religiosos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 poder religioso terrenal procura establecer el reino de Dios en la tierra basándose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sus propios designios.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303600"/>
            <a:ext cx="8717371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En las Escrituras, un día significa un día. Pero cuando se utiliza el lenguaje simbólico en </a:t>
            </a:r>
            <a:r>
              <a:rPr lang="es-ES" sz="4800" b="1" dirty="0" smtClean="0">
                <a:solidFill>
                  <a:schemeClr val="bg1"/>
                </a:solidFill>
              </a:rPr>
              <a:t>las profecías </a:t>
            </a:r>
            <a:r>
              <a:rPr lang="es-ES" sz="4800" b="1" dirty="0">
                <a:solidFill>
                  <a:schemeClr val="bg1"/>
                </a:solidFill>
              </a:rPr>
              <a:t>de Daniel y el Apocalipsis, </a:t>
            </a:r>
            <a:r>
              <a:rPr lang="es-ES" sz="4800" b="1" dirty="0">
                <a:solidFill>
                  <a:srgbClr val="FFFF00"/>
                </a:solidFill>
              </a:rPr>
              <a:t>un día profético equivale a un año literal</a:t>
            </a:r>
            <a:r>
              <a:rPr lang="es-ES" sz="4800" b="1" dirty="0">
                <a:solidFill>
                  <a:schemeClr val="bg1"/>
                </a:solidFill>
              </a:rPr>
              <a:t>. Por lo tanto, </a:t>
            </a:r>
            <a:r>
              <a:rPr lang="es-ES" sz="4800" b="1" dirty="0" smtClean="0">
                <a:solidFill>
                  <a:schemeClr val="bg1"/>
                </a:solidFill>
              </a:rPr>
              <a:t>los 2.300 </a:t>
            </a:r>
            <a:r>
              <a:rPr lang="es-ES" sz="4800" b="1" dirty="0">
                <a:solidFill>
                  <a:schemeClr val="bg1"/>
                </a:solidFill>
              </a:rPr>
              <a:t>días son 2.300 años literales.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 qué período general de tiempo se refiere la visión de los 2.300 años? Daniel 8:17, 26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363814"/>
            <a:ext cx="11198581" cy="501675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Vino luego cerca de donde yo estaba; y con su venida me asombré, y me postré sobre mi rostro. Pero él me dijo: Entiende, hijo de hombre, porque la visión es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tiempo del fin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visión de las tardes y mañanas que se ha referido es verdadera; y tú guarda la visión, porque es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muchos días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303600"/>
            <a:ext cx="8717371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La profecía de los 2.300 años es el período profético más largo de la Biblia. Nos lleva hasta </a:t>
            </a:r>
            <a:r>
              <a:rPr lang="es-ES" sz="4400" b="1" dirty="0" smtClean="0">
                <a:solidFill>
                  <a:srgbClr val="FFFF00"/>
                </a:solidFill>
              </a:rPr>
              <a:t>el tiempo </a:t>
            </a:r>
            <a:r>
              <a:rPr lang="es-ES" sz="4400" b="1" dirty="0">
                <a:solidFill>
                  <a:srgbClr val="FFFF00"/>
                </a:solidFill>
              </a:rPr>
              <a:t>del fin</a:t>
            </a:r>
            <a:r>
              <a:rPr lang="es-ES" sz="4400" b="1" dirty="0">
                <a:solidFill>
                  <a:schemeClr val="bg1"/>
                </a:solidFill>
              </a:rPr>
              <a:t>. Debemos esperar hasta nuestro próximo capítulo, Daniel 9, para comprender </a:t>
            </a:r>
            <a:r>
              <a:rPr lang="es-ES" sz="4400" b="1" dirty="0" smtClean="0">
                <a:solidFill>
                  <a:schemeClr val="bg1"/>
                </a:solidFill>
              </a:rPr>
              <a:t>el verdadero </a:t>
            </a:r>
            <a:r>
              <a:rPr lang="es-ES" sz="4400" b="1" dirty="0">
                <a:solidFill>
                  <a:schemeClr val="bg1"/>
                </a:solidFill>
              </a:rPr>
              <a:t>significado de esta profecía. En el capítulo 9, conoceremos las fechas del comienzo </a:t>
            </a:r>
            <a:r>
              <a:rPr lang="es-ES" sz="4400" b="1" dirty="0" smtClean="0">
                <a:solidFill>
                  <a:schemeClr val="bg1"/>
                </a:solidFill>
              </a:rPr>
              <a:t>y el final</a:t>
            </a:r>
            <a:r>
              <a:rPr lang="es-ES" sz="4400" b="1" dirty="0">
                <a:solidFill>
                  <a:schemeClr val="bg1"/>
                </a:solidFill>
              </a:rPr>
              <a:t>.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618393"/>
            <a:ext cx="8717371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El tiempo al cual se hace referencia aquí es específico y definido, pero en el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cap. 8 no se indica ninguna fecha para su </a:t>
            </a:r>
            <a:r>
              <a:rPr lang="es-ES" sz="3600" b="1" dirty="0">
                <a:solidFill>
                  <a:srgbClr val="FFFF00"/>
                </a:solidFill>
              </a:rPr>
              <a:t>comienzo</a:t>
            </a:r>
            <a:r>
              <a:rPr lang="es-ES" sz="3600" b="1" dirty="0">
                <a:solidFill>
                  <a:schemeClr val="bg1"/>
                </a:solidFill>
              </a:rPr>
              <a:t>. Sin embargo, en el </a:t>
            </a:r>
            <a:r>
              <a:rPr lang="es-ES" sz="3600" b="1" dirty="0">
                <a:solidFill>
                  <a:srgbClr val="FFFF00"/>
                </a:solidFill>
              </a:rPr>
              <a:t>cap. 9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se menciona específicamente tal </a:t>
            </a:r>
            <a:r>
              <a:rPr lang="es-ES" sz="3600" b="1" dirty="0" smtClean="0">
                <a:solidFill>
                  <a:schemeClr val="bg1"/>
                </a:solidFill>
              </a:rPr>
              <a:t>fecha. </a:t>
            </a:r>
            <a:r>
              <a:rPr lang="es-ES" sz="3600" b="1" dirty="0">
                <a:solidFill>
                  <a:schemeClr val="bg1"/>
                </a:solidFill>
              </a:rPr>
              <a:t>Demostraremos </a:t>
            </a:r>
            <a:r>
              <a:rPr lang="es-ES" sz="3600" b="1" dirty="0" smtClean="0">
                <a:solidFill>
                  <a:schemeClr val="bg1"/>
                </a:solidFill>
              </a:rPr>
              <a:t>que esta </a:t>
            </a:r>
            <a:r>
              <a:rPr lang="es-ES" sz="3600" b="1" dirty="0">
                <a:solidFill>
                  <a:schemeClr val="bg1"/>
                </a:solidFill>
              </a:rPr>
              <a:t>fecha es 457 a. C. Partiendo de esta fecha, los 2.300 días proféticos </a:t>
            </a:r>
            <a:r>
              <a:rPr lang="es-ES" sz="3600" b="1" dirty="0" smtClean="0">
                <a:solidFill>
                  <a:schemeClr val="bg1"/>
                </a:solidFill>
              </a:rPr>
              <a:t> el </a:t>
            </a:r>
            <a:r>
              <a:rPr lang="es-ES" sz="3600" b="1" dirty="0">
                <a:solidFill>
                  <a:schemeClr val="bg1"/>
                </a:solidFill>
              </a:rPr>
              <a:t>mismo número de años </a:t>
            </a:r>
            <a:r>
              <a:rPr lang="es-ES" sz="3600" b="1" dirty="0" smtClean="0">
                <a:solidFill>
                  <a:schemeClr val="bg1"/>
                </a:solidFill>
              </a:rPr>
              <a:t>solares, </a:t>
            </a:r>
            <a:r>
              <a:rPr lang="es-ES" sz="3600" b="1" dirty="0">
                <a:solidFill>
                  <a:schemeClr val="bg1"/>
                </a:solidFill>
              </a:rPr>
              <a:t>llegan hasta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el año </a:t>
            </a:r>
            <a:r>
              <a:rPr lang="es-ES" sz="3600" b="1" dirty="0">
                <a:solidFill>
                  <a:srgbClr val="FFFF00"/>
                </a:solidFill>
              </a:rPr>
              <a:t>1844 d. C</a:t>
            </a:r>
            <a:r>
              <a:rPr lang="es-ES" sz="3600" b="1" dirty="0" smtClean="0">
                <a:solidFill>
                  <a:srgbClr val="FFFF00"/>
                </a:solidFill>
              </a:rPr>
              <a:t>. </a:t>
            </a:r>
            <a:r>
              <a:rPr lang="es-ES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Comentario bíblico adventista.</a:t>
            </a:r>
            <a:endParaRPr lang="es-ES" sz="36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618393"/>
            <a:ext cx="8717371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El tiempo al cual se hace referencia aquí es específico y definido, pero en el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cap. 8 no se indica ninguna fecha para su </a:t>
            </a:r>
            <a:r>
              <a:rPr lang="es-ES" sz="3600" b="1" dirty="0">
                <a:solidFill>
                  <a:srgbClr val="FFFF00"/>
                </a:solidFill>
              </a:rPr>
              <a:t>comienzo</a:t>
            </a:r>
            <a:r>
              <a:rPr lang="es-ES" sz="3600" b="1" dirty="0">
                <a:solidFill>
                  <a:schemeClr val="bg1"/>
                </a:solidFill>
              </a:rPr>
              <a:t>. Sin embargo, en el </a:t>
            </a:r>
            <a:r>
              <a:rPr lang="es-ES" sz="3600" b="1" dirty="0">
                <a:solidFill>
                  <a:srgbClr val="FFFF00"/>
                </a:solidFill>
              </a:rPr>
              <a:t>cap. 9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se menciona específicamente tal </a:t>
            </a:r>
            <a:r>
              <a:rPr lang="es-ES" sz="3600" b="1" dirty="0" smtClean="0">
                <a:solidFill>
                  <a:schemeClr val="bg1"/>
                </a:solidFill>
              </a:rPr>
              <a:t>fecha. </a:t>
            </a:r>
            <a:r>
              <a:rPr lang="es-ES" sz="3600" b="1" dirty="0">
                <a:solidFill>
                  <a:schemeClr val="bg1"/>
                </a:solidFill>
              </a:rPr>
              <a:t>Demostraremos </a:t>
            </a:r>
            <a:r>
              <a:rPr lang="es-ES" sz="3600" b="1" dirty="0" smtClean="0">
                <a:solidFill>
                  <a:schemeClr val="bg1"/>
                </a:solidFill>
              </a:rPr>
              <a:t>que esta </a:t>
            </a:r>
            <a:r>
              <a:rPr lang="es-ES" sz="3600" b="1" dirty="0">
                <a:solidFill>
                  <a:schemeClr val="bg1"/>
                </a:solidFill>
              </a:rPr>
              <a:t>fecha es </a:t>
            </a:r>
            <a:r>
              <a:rPr lang="es-ES" sz="3600" b="1" dirty="0">
                <a:solidFill>
                  <a:srgbClr val="FFFF00"/>
                </a:solidFill>
              </a:rPr>
              <a:t>457 a. C</a:t>
            </a:r>
            <a:r>
              <a:rPr lang="es-ES" sz="3600" b="1" dirty="0">
                <a:solidFill>
                  <a:schemeClr val="bg1"/>
                </a:solidFill>
              </a:rPr>
              <a:t>. Partiendo de esta fecha, los 2.300 días proféticos </a:t>
            </a:r>
            <a:r>
              <a:rPr lang="es-ES" sz="3600" b="1" dirty="0" smtClean="0">
                <a:solidFill>
                  <a:schemeClr val="bg1"/>
                </a:solidFill>
              </a:rPr>
              <a:t> el </a:t>
            </a:r>
            <a:r>
              <a:rPr lang="es-ES" sz="3600" b="1" dirty="0">
                <a:solidFill>
                  <a:schemeClr val="bg1"/>
                </a:solidFill>
              </a:rPr>
              <a:t>mismo número de años </a:t>
            </a:r>
            <a:r>
              <a:rPr lang="es-ES" sz="3600" b="1" dirty="0" smtClean="0">
                <a:solidFill>
                  <a:schemeClr val="bg1"/>
                </a:solidFill>
              </a:rPr>
              <a:t>solares, </a:t>
            </a:r>
            <a:r>
              <a:rPr lang="es-ES" sz="3600" b="1" dirty="0">
                <a:solidFill>
                  <a:schemeClr val="bg1"/>
                </a:solidFill>
              </a:rPr>
              <a:t>llegan hasta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el año </a:t>
            </a:r>
            <a:r>
              <a:rPr lang="es-ES" sz="3600" b="1" dirty="0">
                <a:solidFill>
                  <a:srgbClr val="FFFF00"/>
                </a:solidFill>
              </a:rPr>
              <a:t>1844 d. C</a:t>
            </a:r>
            <a:r>
              <a:rPr lang="es-ES" sz="3600" b="1" dirty="0" smtClean="0">
                <a:solidFill>
                  <a:srgbClr val="FFFF00"/>
                </a:solidFill>
              </a:rPr>
              <a:t>. </a:t>
            </a:r>
            <a:r>
              <a:rPr lang="es-ES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Comentario bíblico adventista, </a:t>
            </a:r>
            <a:r>
              <a:rPr lang="es-ES" sz="36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Dn</a:t>
            </a:r>
            <a:r>
              <a:rPr lang="es-ES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8: 14.</a:t>
            </a:r>
            <a:endParaRPr lang="es-ES" sz="36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213659"/>
            <a:ext cx="8717371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</a:rPr>
              <a:t>Santuario</a:t>
            </a:r>
            <a:r>
              <a:rPr lang="es-ES" sz="3200" b="1" dirty="0" smtClean="0">
                <a:solidFill>
                  <a:schemeClr val="bg1"/>
                </a:solidFill>
              </a:rPr>
              <a:t>. Puesto </a:t>
            </a:r>
            <a:r>
              <a:rPr lang="es-ES" sz="3200" b="1" dirty="0">
                <a:solidFill>
                  <a:schemeClr val="bg1"/>
                </a:solidFill>
              </a:rPr>
              <a:t>que los 2.300 años se proyectan hasta bien avanzada la era cristiana, </a:t>
            </a:r>
            <a:r>
              <a:rPr lang="es-ES" sz="3200" b="1" dirty="0" smtClean="0">
                <a:solidFill>
                  <a:schemeClr val="bg1"/>
                </a:solidFill>
              </a:rPr>
              <a:t>el santuario </a:t>
            </a:r>
            <a:r>
              <a:rPr lang="es-ES" sz="3200" b="1" dirty="0">
                <a:solidFill>
                  <a:schemeClr val="bg1"/>
                </a:solidFill>
              </a:rPr>
              <a:t>no puede referirse al templo de Jerusalén que fue destruido en el </a:t>
            </a:r>
            <a:r>
              <a:rPr lang="es-ES" sz="3200" b="1" dirty="0" smtClean="0">
                <a:solidFill>
                  <a:schemeClr val="bg1"/>
                </a:solidFill>
              </a:rPr>
              <a:t>año 70 </a:t>
            </a:r>
            <a:r>
              <a:rPr lang="es-ES" sz="3200" b="1" dirty="0">
                <a:solidFill>
                  <a:schemeClr val="bg1"/>
                </a:solidFill>
              </a:rPr>
              <a:t>d. C. El santuario del nuevo pacto es inequívocamente el </a:t>
            </a:r>
            <a:r>
              <a:rPr lang="es-ES" sz="3200" b="1" dirty="0" smtClean="0">
                <a:solidFill>
                  <a:srgbClr val="FFFF00"/>
                </a:solidFill>
              </a:rPr>
              <a:t>santuario celestial</a:t>
            </a:r>
            <a:r>
              <a:rPr lang="es-ES" sz="3200" b="1" dirty="0">
                <a:solidFill>
                  <a:schemeClr val="bg1"/>
                </a:solidFill>
              </a:rPr>
              <a:t>, "que levantó el Señor, y no el </a:t>
            </a:r>
            <a:r>
              <a:rPr lang="es-ES" sz="2800" b="1" dirty="0">
                <a:solidFill>
                  <a:schemeClr val="bg1"/>
                </a:solidFill>
              </a:rPr>
              <a:t>hombre</a:t>
            </a:r>
            <a:r>
              <a:rPr lang="es-ES" sz="3200" b="1" dirty="0">
                <a:solidFill>
                  <a:schemeClr val="bg1"/>
                </a:solidFill>
              </a:rPr>
              <a:t>" (</a:t>
            </a:r>
            <a:r>
              <a:rPr lang="es-ES" sz="3200" b="1" dirty="0" err="1">
                <a:solidFill>
                  <a:schemeClr val="bg1"/>
                </a:solidFill>
              </a:rPr>
              <a:t>Heb</a:t>
            </a:r>
            <a:r>
              <a:rPr lang="es-ES" sz="3200" b="1" dirty="0">
                <a:solidFill>
                  <a:schemeClr val="bg1"/>
                </a:solidFill>
              </a:rPr>
              <a:t>. 8: </a:t>
            </a:r>
            <a:r>
              <a:rPr lang="es-ES" sz="3200" b="1" dirty="0" smtClean="0">
                <a:solidFill>
                  <a:schemeClr val="bg1"/>
                </a:solidFill>
              </a:rPr>
              <a:t>2). Cristo </a:t>
            </a:r>
            <a:r>
              <a:rPr lang="es-ES" sz="3200" b="1" dirty="0">
                <a:solidFill>
                  <a:schemeClr val="bg1"/>
                </a:solidFill>
              </a:rPr>
              <a:t>es el sumo sacerdote de este santuario (</a:t>
            </a:r>
            <a:r>
              <a:rPr lang="es-ES" sz="3200" b="1" dirty="0" err="1">
                <a:solidFill>
                  <a:schemeClr val="bg1"/>
                </a:solidFill>
              </a:rPr>
              <a:t>Heb</a:t>
            </a:r>
            <a:r>
              <a:rPr lang="es-ES" sz="3200" b="1" dirty="0">
                <a:solidFill>
                  <a:schemeClr val="bg1"/>
                </a:solidFill>
              </a:rPr>
              <a:t>. 8: 1). Juan previó un</a:t>
            </a:r>
          </a:p>
          <a:p>
            <a:r>
              <a:rPr lang="es-ES" sz="3200" b="1" dirty="0">
                <a:solidFill>
                  <a:schemeClr val="bg1"/>
                </a:solidFill>
              </a:rPr>
              <a:t>tiempo cuando se dirigiría especial atención hacia "el templo de Dios, y </a:t>
            </a:r>
            <a:r>
              <a:rPr lang="es-ES" sz="3200" b="1" dirty="0" smtClean="0">
                <a:solidFill>
                  <a:schemeClr val="bg1"/>
                </a:solidFill>
              </a:rPr>
              <a:t>el altar</a:t>
            </a:r>
            <a:r>
              <a:rPr lang="es-ES" sz="3200" b="1" dirty="0">
                <a:solidFill>
                  <a:schemeClr val="bg1"/>
                </a:solidFill>
              </a:rPr>
              <a:t>, y a los que adoran en él" (</a:t>
            </a:r>
            <a:r>
              <a:rPr lang="es-ES" sz="3200" b="1" dirty="0" smtClean="0">
                <a:solidFill>
                  <a:schemeClr val="bg1"/>
                </a:solidFill>
              </a:rPr>
              <a:t>Ap. </a:t>
            </a:r>
            <a:r>
              <a:rPr lang="es-ES" sz="3200" b="1" dirty="0">
                <a:solidFill>
                  <a:schemeClr val="bg1"/>
                </a:solidFill>
              </a:rPr>
              <a:t>11: 1</a:t>
            </a:r>
            <a:r>
              <a:rPr lang="es-ES" sz="3200" b="1" dirty="0" smtClean="0">
                <a:solidFill>
                  <a:schemeClr val="bg1"/>
                </a:solidFill>
              </a:rPr>
              <a:t>). </a:t>
            </a:r>
            <a:r>
              <a:rPr lang="es-ES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Comentario bíblico adventista, </a:t>
            </a:r>
            <a:r>
              <a:rPr lang="es-ES" sz="3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Dn</a:t>
            </a:r>
            <a:r>
              <a:rPr lang="es-ES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8: 14.</a:t>
            </a:r>
            <a:endParaRPr lang="es-ES" sz="3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213659"/>
            <a:ext cx="871737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</a:rPr>
              <a:t>Santuario será purificado</a:t>
            </a:r>
            <a:r>
              <a:rPr lang="es-ES" sz="3600" b="1" dirty="0">
                <a:solidFill>
                  <a:schemeClr val="bg1"/>
                </a:solidFill>
              </a:rPr>
              <a:t>. La profecía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de Dan. 8: 14 anuncia el tiempo cuando debía comenzar esta obra especial. La</a:t>
            </a:r>
          </a:p>
          <a:p>
            <a:r>
              <a:rPr lang="es-ES" sz="3600" b="1" dirty="0">
                <a:solidFill>
                  <a:srgbClr val="FFFF00"/>
                </a:solidFill>
              </a:rPr>
              <a:t>purificación del santuario celestial </a:t>
            </a:r>
            <a:r>
              <a:rPr lang="es-ES" sz="3600" b="1" dirty="0">
                <a:solidFill>
                  <a:schemeClr val="bg1"/>
                </a:solidFill>
              </a:rPr>
              <a:t>abarca toda la obra del </a:t>
            </a:r>
            <a:r>
              <a:rPr lang="es-ES" sz="3600" b="1" dirty="0">
                <a:solidFill>
                  <a:srgbClr val="FFFF00"/>
                </a:solidFill>
              </a:rPr>
              <a:t>juicio final </a:t>
            </a:r>
            <a:r>
              <a:rPr lang="es-ES" sz="3600" b="1" dirty="0" smtClean="0">
                <a:solidFill>
                  <a:schemeClr val="bg1"/>
                </a:solidFill>
              </a:rPr>
              <a:t>que comienza </a:t>
            </a:r>
            <a:r>
              <a:rPr lang="es-ES" sz="3600" b="1" dirty="0">
                <a:solidFill>
                  <a:schemeClr val="bg1"/>
                </a:solidFill>
              </a:rPr>
              <a:t>con la </a:t>
            </a:r>
            <a:r>
              <a:rPr lang="es-ES" sz="3600" b="1" dirty="0">
                <a:solidFill>
                  <a:srgbClr val="FFFF00"/>
                </a:solidFill>
              </a:rPr>
              <a:t>fase de la investigación</a:t>
            </a:r>
            <a:r>
              <a:rPr lang="es-ES" sz="3600" b="1" dirty="0">
                <a:solidFill>
                  <a:schemeClr val="bg1"/>
                </a:solidFill>
              </a:rPr>
              <a:t> y termina con la </a:t>
            </a:r>
            <a:r>
              <a:rPr lang="es-ES" sz="3600" b="1" dirty="0">
                <a:solidFill>
                  <a:srgbClr val="FFFF00"/>
                </a:solidFill>
              </a:rPr>
              <a:t>fase de la </a:t>
            </a:r>
            <a:r>
              <a:rPr lang="es-ES" sz="3600" b="1" dirty="0" smtClean="0">
                <a:solidFill>
                  <a:srgbClr val="FFFF00"/>
                </a:solidFill>
              </a:rPr>
              <a:t>ejecución</a:t>
            </a:r>
            <a:r>
              <a:rPr lang="es-ES" sz="3600" b="1" dirty="0" smtClean="0">
                <a:solidFill>
                  <a:schemeClr val="bg1"/>
                </a:solidFill>
              </a:rPr>
              <a:t>, que </a:t>
            </a:r>
            <a:r>
              <a:rPr lang="es-ES" sz="3600" b="1" dirty="0">
                <a:solidFill>
                  <a:schemeClr val="bg1"/>
                </a:solidFill>
              </a:rPr>
              <a:t>da como resultado la erradicación permanente del pecado del universo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Comentario bíblico adventista, </a:t>
            </a:r>
            <a:r>
              <a:rPr lang="es-ES" sz="36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Dn</a:t>
            </a:r>
            <a:r>
              <a:rPr lang="es-ES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8: 14.</a:t>
            </a:r>
            <a:endParaRPr lang="es-ES" sz="36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291481"/>
            <a:ext cx="351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Echó por tierra la verdad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Príncipe de los ejércitos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4376809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Prevaricación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620038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Visión 2300 años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2641138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2300 tardes y mañanas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53735" y="4542820"/>
            <a:ext cx="511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Papado recargó verdad con tradiciones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8" y="2563936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Jesucristo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8" y="1203622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Alejamiento de Dios y </a:t>
            </a:r>
            <a:r>
              <a:rPr lang="es-ES" sz="3200" dirty="0" smtClean="0"/>
              <a:t>de Su </a:t>
            </a:r>
            <a:r>
              <a:rPr lang="es-ES" sz="3200" dirty="0"/>
              <a:t>verdad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8" y="3553378"/>
            <a:ext cx="550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Para el tiempo del fin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53735" y="5912426"/>
            <a:ext cx="275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2300 años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332464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4600 años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157646" y="304313"/>
            <a:ext cx="6371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verdadero sacrificio y el santuario celestial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66" y="3166635"/>
            <a:ext cx="4516289" cy="33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Biblia describe dos santuarios: uno en la tierra, construido por Moisés, y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 establecido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Dios en el cielo. ¿Qué instrucciones específicas le dio Dios a Moisés?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Éxodo 25:8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06572" y="2682948"/>
            <a:ext cx="11198581" cy="19389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harán un santuario para mí, y habitaré en medio de ellos.</a:t>
            </a:r>
            <a:endParaRPr lang="es-E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452716" y="1083412"/>
            <a:ext cx="10269592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En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8, Dios hace su movimiento final para poner todas las cosas en su lugar. Toma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mando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Restaura la verdad que había sido echada por tierra. Los hijos de Dios confiesan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 pecados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oración, con sinceridad y devoción. Se arrepienten de sus rebeliones contra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propósitos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divinos. 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488368" y="144290"/>
            <a:ext cx="9563724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Todas las cosas en el santuario </a:t>
            </a:r>
            <a:r>
              <a:rPr lang="es-ES" sz="4000" b="1" dirty="0" smtClean="0">
                <a:solidFill>
                  <a:schemeClr val="bg1"/>
                </a:solidFill>
              </a:rPr>
              <a:t>terrenal </a:t>
            </a:r>
            <a:r>
              <a:rPr lang="es-ES" sz="4000" b="1" dirty="0">
                <a:solidFill>
                  <a:schemeClr val="bg1"/>
                </a:solidFill>
              </a:rPr>
              <a:t>representaban a Jesús.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b="1" dirty="0" smtClean="0">
                <a:solidFill>
                  <a:schemeClr val="bg1"/>
                </a:solidFill>
              </a:rPr>
              <a:t>El </a:t>
            </a:r>
            <a:r>
              <a:rPr lang="es-ES" sz="4000" b="1" dirty="0">
                <a:solidFill>
                  <a:srgbClr val="FFFF00"/>
                </a:solidFill>
              </a:rPr>
              <a:t>cordero</a:t>
            </a:r>
            <a:r>
              <a:rPr lang="es-ES" sz="4000" b="1" dirty="0">
                <a:solidFill>
                  <a:schemeClr val="bg1"/>
                </a:solidFill>
              </a:rPr>
              <a:t>, que moría en el atrio, representaba a Jesús como nuestro sacrificio</a:t>
            </a:r>
            <a:r>
              <a:rPr lang="es-ES" sz="4000" b="1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bg1"/>
                </a:solidFill>
              </a:rPr>
              <a:t>El </a:t>
            </a:r>
            <a:r>
              <a:rPr lang="es-ES" sz="4000" b="1" dirty="0">
                <a:solidFill>
                  <a:srgbClr val="FFFF00"/>
                </a:solidFill>
              </a:rPr>
              <a:t>sacerdote</a:t>
            </a:r>
            <a:r>
              <a:rPr lang="es-ES" sz="4000" b="1" dirty="0">
                <a:solidFill>
                  <a:schemeClr val="bg1"/>
                </a:solidFill>
              </a:rPr>
              <a:t>, que ministraba en el Lugar Santo, representaba a Jesús nuestro Sacerdote </a:t>
            </a:r>
            <a:r>
              <a:rPr lang="es-ES" sz="4000" b="1" dirty="0" smtClean="0">
                <a:solidFill>
                  <a:schemeClr val="bg1"/>
                </a:solidFill>
              </a:rPr>
              <a:t>en el </a:t>
            </a:r>
            <a:r>
              <a:rPr lang="es-ES" sz="4000" b="1" dirty="0">
                <a:solidFill>
                  <a:schemeClr val="bg1"/>
                </a:solidFill>
              </a:rPr>
              <a:t>santuario celestial, quien ofrece perdón, misericordia y poder para vivir una </a:t>
            </a:r>
            <a:r>
              <a:rPr lang="es-ES" sz="4000" b="1" dirty="0" smtClean="0">
                <a:solidFill>
                  <a:schemeClr val="bg1"/>
                </a:solidFill>
              </a:rPr>
              <a:t>nueva vida.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44290"/>
            <a:ext cx="9162036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rgbClr val="FFFF00"/>
                </a:solidFill>
              </a:rPr>
              <a:t>sumo sacerdote </a:t>
            </a:r>
            <a:r>
              <a:rPr lang="es-ES" sz="4400" b="1" dirty="0">
                <a:solidFill>
                  <a:schemeClr val="bg1"/>
                </a:solidFill>
              </a:rPr>
              <a:t>que entraba en el Lugar Santísimo del santuario y permanecía en </a:t>
            </a:r>
            <a:r>
              <a:rPr lang="es-ES" sz="4400" b="1" dirty="0" smtClean="0">
                <a:solidFill>
                  <a:schemeClr val="bg1"/>
                </a:solidFill>
              </a:rPr>
              <a:t>pie ante </a:t>
            </a:r>
            <a:r>
              <a:rPr lang="es-ES" sz="4400" b="1" dirty="0">
                <a:solidFill>
                  <a:schemeClr val="bg1"/>
                </a:solidFill>
              </a:rPr>
              <a:t>las tablas de la Ley en la presencia de Dios en el día de la purificación del </a:t>
            </a:r>
            <a:r>
              <a:rPr lang="es-ES" sz="4400" b="1" dirty="0" smtClean="0">
                <a:solidFill>
                  <a:schemeClr val="bg1"/>
                </a:solidFill>
              </a:rPr>
              <a:t>santuario, representaba </a:t>
            </a:r>
            <a:r>
              <a:rPr lang="es-ES" sz="4400" b="1" dirty="0">
                <a:solidFill>
                  <a:schemeClr val="bg1"/>
                </a:solidFill>
              </a:rPr>
              <a:t>a Jesús nuestro Sumo Sacerdote y su obra final de juzgamiento </a:t>
            </a:r>
            <a:r>
              <a:rPr lang="es-ES" sz="4400" b="1" dirty="0" smtClean="0">
                <a:solidFill>
                  <a:schemeClr val="bg1"/>
                </a:solidFill>
              </a:rPr>
              <a:t>para eliminar </a:t>
            </a:r>
            <a:r>
              <a:rPr lang="es-ES" sz="4400" b="1" dirty="0">
                <a:solidFill>
                  <a:schemeClr val="bg1"/>
                </a:solidFill>
              </a:rPr>
              <a:t>al pecado para siempre.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36457"/>
            <a:ext cx="1119858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es el propósito de Dios en ese Día de la Expiación final, ese momento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purificación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santuario de todo pecado? </a:t>
            </a:r>
            <a:r>
              <a:rPr lang="es-ES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9:22, 23;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16:30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827239"/>
            <a:ext cx="11198581" cy="440120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9: 22-23</a:t>
            </a:r>
          </a:p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casi todo es purificado, según la ley, con sangre; y sin derramamiento de sangre no se hace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remisión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pues, necesario que las figuras de las cosas celestiales fuesen purificadas así; pero las cosas celestiales mismas, con mejores sacrificios que estos.</a:t>
            </a:r>
            <a:endParaRPr lang="es-ES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719244"/>
            <a:ext cx="11198581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Lev. 16: 30</a:t>
            </a:r>
          </a:p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en este día se hará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expiación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vosotros, y seréis </a:t>
            </a:r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limpios de todos vuestros pecados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delante de Jehová.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44290"/>
            <a:ext cx="9162036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El </a:t>
            </a:r>
            <a:r>
              <a:rPr lang="es-ES" sz="3600" b="1" dirty="0">
                <a:solidFill>
                  <a:srgbClr val="FFFF00"/>
                </a:solidFill>
              </a:rPr>
              <a:t>propósito final de Dios </a:t>
            </a:r>
            <a:r>
              <a:rPr lang="es-ES" sz="3600" b="1" dirty="0">
                <a:solidFill>
                  <a:schemeClr val="bg1"/>
                </a:solidFill>
              </a:rPr>
              <a:t>es </a:t>
            </a:r>
            <a:r>
              <a:rPr lang="es-ES" sz="3600" b="1" dirty="0">
                <a:solidFill>
                  <a:srgbClr val="FFFF00"/>
                </a:solidFill>
              </a:rPr>
              <a:t>limpiar o purificar al universo del pecado</a:t>
            </a:r>
            <a:r>
              <a:rPr lang="es-ES" sz="3600" b="1" dirty="0">
                <a:solidFill>
                  <a:schemeClr val="bg1"/>
                </a:solidFill>
              </a:rPr>
              <a:t>. Algunas personas </a:t>
            </a:r>
            <a:r>
              <a:rPr lang="es-ES" sz="3600" b="1" dirty="0" smtClean="0">
                <a:solidFill>
                  <a:schemeClr val="bg1"/>
                </a:solidFill>
              </a:rPr>
              <a:t>serán </a:t>
            </a:r>
            <a:r>
              <a:rPr lang="es-ES" sz="3600" b="1" dirty="0" smtClean="0">
                <a:solidFill>
                  <a:srgbClr val="FFFF00"/>
                </a:solidFill>
              </a:rPr>
              <a:t>purificadas </a:t>
            </a:r>
            <a:r>
              <a:rPr lang="es-ES" sz="3600" b="1" dirty="0">
                <a:solidFill>
                  <a:srgbClr val="FFFF00"/>
                </a:solidFill>
              </a:rPr>
              <a:t>por el fuego</a:t>
            </a:r>
            <a:r>
              <a:rPr lang="es-ES" sz="3600" b="1" dirty="0">
                <a:solidFill>
                  <a:schemeClr val="bg1"/>
                </a:solidFill>
              </a:rPr>
              <a:t>. Se aferran a sus pecados. No </a:t>
            </a:r>
            <a:r>
              <a:rPr lang="es-ES" sz="3600" b="1" dirty="0" smtClean="0">
                <a:solidFill>
                  <a:schemeClr val="bg1"/>
                </a:solidFill>
              </a:rPr>
              <a:t>logran </a:t>
            </a:r>
            <a:r>
              <a:rPr lang="es-ES" sz="3600" b="1" dirty="0">
                <a:solidFill>
                  <a:schemeClr val="bg1"/>
                </a:solidFill>
              </a:rPr>
              <a:t>rendir sus pecados. Se </a:t>
            </a:r>
            <a:r>
              <a:rPr lang="es-ES" sz="3600" b="1" dirty="0" smtClean="0">
                <a:solidFill>
                  <a:schemeClr val="bg1"/>
                </a:solidFill>
              </a:rPr>
              <a:t>endurecen en </a:t>
            </a:r>
            <a:r>
              <a:rPr lang="es-ES" sz="3600" b="1" dirty="0">
                <a:solidFill>
                  <a:schemeClr val="bg1"/>
                </a:solidFill>
              </a:rPr>
              <a:t>rebelión contra Dios y rechazan someterse a su señorío. En la presencia de un Dios Santo, </a:t>
            </a:r>
            <a:r>
              <a:rPr lang="es-ES" sz="3600" b="1" dirty="0" smtClean="0">
                <a:solidFill>
                  <a:schemeClr val="bg1"/>
                </a:solidFill>
              </a:rPr>
              <a:t>el pecado </a:t>
            </a:r>
            <a:r>
              <a:rPr lang="es-ES" sz="3600" b="1" dirty="0">
                <a:solidFill>
                  <a:schemeClr val="bg1"/>
                </a:solidFill>
              </a:rPr>
              <a:t>es un material combustible. Nuestro Dios es un fuego consumidor del </a:t>
            </a:r>
            <a:r>
              <a:rPr lang="es-ES" sz="3600" b="1" dirty="0" smtClean="0">
                <a:solidFill>
                  <a:schemeClr val="bg1"/>
                </a:solidFill>
              </a:rPr>
              <a:t>pecado, dondequiera </a:t>
            </a:r>
            <a:r>
              <a:rPr lang="es-ES" sz="3600" b="1" dirty="0">
                <a:solidFill>
                  <a:schemeClr val="bg1"/>
                </a:solidFill>
              </a:rPr>
              <a:t>que se encuentre (Hebreos 12:29). La imponente presencia de Dios consume a </a:t>
            </a:r>
            <a:r>
              <a:rPr lang="es-ES" sz="3600" b="1" dirty="0" smtClean="0">
                <a:solidFill>
                  <a:schemeClr val="bg1"/>
                </a:solidFill>
              </a:rPr>
              <a:t>los pecadores </a:t>
            </a:r>
            <a:r>
              <a:rPr lang="es-ES" sz="3600" b="1" dirty="0">
                <a:solidFill>
                  <a:schemeClr val="bg1"/>
                </a:solidFill>
              </a:rPr>
              <a:t>con el glorioso resplandor de su venida.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44290"/>
            <a:ext cx="9162036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Otras personas serán </a:t>
            </a:r>
            <a:r>
              <a:rPr lang="es-ES" sz="4000" b="1" dirty="0">
                <a:solidFill>
                  <a:srgbClr val="FFFF00"/>
                </a:solidFill>
              </a:rPr>
              <a:t>purificadas por la sangre</a:t>
            </a:r>
            <a:r>
              <a:rPr lang="es-ES" sz="4000" b="1" dirty="0">
                <a:solidFill>
                  <a:schemeClr val="bg1"/>
                </a:solidFill>
              </a:rPr>
              <a:t>. Hoy nos invita a acudir a él. Nos invita a </a:t>
            </a:r>
            <a:r>
              <a:rPr lang="es-ES" sz="4000" b="1" dirty="0" smtClean="0">
                <a:solidFill>
                  <a:schemeClr val="bg1"/>
                </a:solidFill>
              </a:rPr>
              <a:t>aceptar su </a:t>
            </a:r>
            <a:r>
              <a:rPr lang="es-ES" sz="4000" b="1" dirty="0">
                <a:solidFill>
                  <a:schemeClr val="bg1"/>
                </a:solidFill>
              </a:rPr>
              <a:t>misericordia. Desea perdonar nuestros pecados. Desea cambiar nuestras vidas. Anhela que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respondamos a su amor que fluye de una antigua y áspera cruz donde el Salvador del mundo, </a:t>
            </a:r>
            <a:r>
              <a:rPr lang="es-ES" sz="4000" b="1" dirty="0" smtClean="0">
                <a:solidFill>
                  <a:schemeClr val="bg1"/>
                </a:solidFill>
              </a:rPr>
              <a:t>con sus </a:t>
            </a:r>
            <a:r>
              <a:rPr lang="es-ES" sz="4000" b="1" dirty="0">
                <a:solidFill>
                  <a:schemeClr val="bg1"/>
                </a:solidFill>
              </a:rPr>
              <a:t>manos </a:t>
            </a:r>
            <a:r>
              <a:rPr lang="es-ES" sz="4000" b="1" dirty="0" smtClean="0">
                <a:solidFill>
                  <a:schemeClr val="bg1"/>
                </a:solidFill>
              </a:rPr>
              <a:t>ensangrentadas</a:t>
            </a:r>
            <a:r>
              <a:rPr lang="es-ES" sz="4000" b="1" dirty="0">
                <a:solidFill>
                  <a:schemeClr val="bg1"/>
                </a:solidFill>
              </a:rPr>
              <a:t>, fue colgado por nosotros.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926170"/>
            <a:ext cx="9162036" cy="501675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</a:rPr>
              <a:t>Estamos </a:t>
            </a:r>
            <a:r>
              <a:rPr lang="es-ES" sz="8000" b="1" dirty="0">
                <a:solidFill>
                  <a:schemeClr val="bg1"/>
                </a:solidFill>
              </a:rPr>
              <a:t>viviendo en los momentos finales de la historia de la </a:t>
            </a:r>
            <a:r>
              <a:rPr lang="es-ES" sz="8000" b="1" dirty="0" smtClean="0">
                <a:solidFill>
                  <a:schemeClr val="bg1"/>
                </a:solidFill>
              </a:rPr>
              <a:t>tierra.</a:t>
            </a:r>
            <a:endParaRPr lang="es-E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953062" y="2970571"/>
            <a:ext cx="7435122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551315"/>
                </a:solidFill>
              </a:rPr>
              <a:t>Acepto la invitación de Cristo de entregarle mi vida a él </a:t>
            </a:r>
            <a:r>
              <a:rPr lang="es-ES" sz="6000" dirty="0" smtClean="0">
                <a:solidFill>
                  <a:srgbClr val="551315"/>
                </a:solidFill>
              </a:rPr>
              <a:t>.</a:t>
            </a:r>
            <a:endParaRPr lang="es-DO" sz="60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452717" y="682788"/>
            <a:ext cx="10269592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Reciben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perdón por la gracia, son transformados por el amor y renovados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el poder de Dios. Buscan a Dios de rodillas ante el trono celestial. Le entregan todo.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anuncio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juicio final de Dios los estimula a una experiencia espiritual más profunda. Los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 de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eternidad los motivan a estar preparados. El último llamado celestial procede del mismo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trono de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en el lugar más sagrado del cielo: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santuario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157646" y="774090"/>
            <a:ext cx="6206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visión del carnero y el macho cabrío</a:t>
            </a:r>
            <a:endParaRPr lang="en-US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42" y="2641711"/>
            <a:ext cx="5203975" cy="36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221227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 qué visión previa de Daniel se asemeja la visión del capítulo 8? Daniel 8:1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492121"/>
            <a:ext cx="11344858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año tercero del reinado del rey </a:t>
            </a:r>
            <a:r>
              <a:rPr lang="es-E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apareció una visión a mí, Daniel, después de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me había aparecido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68884" y="4166732"/>
            <a:ext cx="269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aquella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8451" y="5182395"/>
            <a:ext cx="2020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610948" y="341394"/>
            <a:ext cx="10970103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7: 26-27</a:t>
            </a:r>
            <a:endParaRPr lang="es-ES" sz="4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 se sentará 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Juez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le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quitarán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[al cuerno pequeño que creció] su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dominio para que sea destruido y arruinado hasta el fin,</a:t>
            </a:r>
          </a:p>
          <a:p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que el reino, y el dominio y la majestad de los reinos debajo de todo el cielo, sea dado al pueblo de los santos del Altísimo, cuyo reino es reino eterno, y todos los dominios le servirán y obedecerán.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4591</TotalTime>
  <Words>3296</Words>
  <Application>Microsoft Office PowerPoint</Application>
  <PresentationFormat>Panorámica</PresentationFormat>
  <Paragraphs>194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5" baseType="lpstr">
      <vt:lpstr>Aharoni</vt:lpstr>
      <vt:lpstr>Arial</vt:lpstr>
      <vt:lpstr>Bahnschrift SemiBold</vt:lpstr>
      <vt:lpstr>Bodoni MT Black</vt:lpstr>
      <vt:lpstr>Calibri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Jacquilove.music</dc:creator>
  <cp:lastModifiedBy>Ulises Aguero Arroyo</cp:lastModifiedBy>
  <cp:revision>417</cp:revision>
  <dcterms:created xsi:type="dcterms:W3CDTF">2021-06-19T11:36:48Z</dcterms:created>
  <dcterms:modified xsi:type="dcterms:W3CDTF">2021-09-19T03:25:26Z</dcterms:modified>
</cp:coreProperties>
</file>