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59" r:id="rId4"/>
    <p:sldId id="502" r:id="rId5"/>
    <p:sldId id="523" r:id="rId6"/>
    <p:sldId id="503" r:id="rId7"/>
    <p:sldId id="504" r:id="rId8"/>
    <p:sldId id="516" r:id="rId9"/>
    <p:sldId id="428" r:id="rId10"/>
    <p:sldId id="446" r:id="rId11"/>
    <p:sldId id="505" r:id="rId12"/>
    <p:sldId id="506" r:id="rId13"/>
    <p:sldId id="507" r:id="rId14"/>
    <p:sldId id="522" r:id="rId15"/>
    <p:sldId id="508" r:id="rId16"/>
    <p:sldId id="509" r:id="rId17"/>
    <p:sldId id="510" r:id="rId18"/>
    <p:sldId id="517" r:id="rId19"/>
    <p:sldId id="511" r:id="rId20"/>
    <p:sldId id="518" r:id="rId21"/>
    <p:sldId id="512" r:id="rId22"/>
    <p:sldId id="513" r:id="rId23"/>
    <p:sldId id="519" r:id="rId24"/>
    <p:sldId id="514" r:id="rId25"/>
    <p:sldId id="515" r:id="rId26"/>
    <p:sldId id="520" r:id="rId27"/>
    <p:sldId id="475" r:id="rId28"/>
    <p:sldId id="410" r:id="rId29"/>
    <p:sldId id="495" r:id="rId30"/>
    <p:sldId id="521" r:id="rId31"/>
    <p:sldId id="496" r:id="rId32"/>
    <p:sldId id="262" r:id="rId33"/>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825"/>
    <a:srgbClr val="000E2A"/>
    <a:srgbClr val="000F2E"/>
    <a:srgbClr val="001746"/>
    <a:srgbClr val="19278B"/>
    <a:srgbClr val="121C64"/>
    <a:srgbClr val="4B23AF"/>
    <a:srgbClr val="6BC95B"/>
    <a:srgbClr val="719BCD"/>
    <a:srgbClr val="F5CC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57" autoAdjust="0"/>
    <p:restoredTop sz="94650"/>
  </p:normalViewPr>
  <p:slideViewPr>
    <p:cSldViewPr snapToGrid="0">
      <p:cViewPr varScale="1">
        <p:scale>
          <a:sx n="65" d="100"/>
          <a:sy n="65" d="100"/>
        </p:scale>
        <p:origin x="52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D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5D268-0FD2-4631-811C-0CB80D220B89}" type="datetimeFigureOut">
              <a:rPr lang="es-DO" smtClean="0"/>
              <a:t>17/3/2024</a:t>
            </a:fld>
            <a:endParaRPr lang="es-D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D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D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FF45E-8DEE-49FB-98A0-EA8A0FF874F0}" type="slidenum">
              <a:rPr lang="es-DO" smtClean="0"/>
              <a:t>‹Nº›</a:t>
            </a:fld>
            <a:endParaRPr lang="es-DO"/>
          </a:p>
        </p:txBody>
      </p:sp>
    </p:spTree>
    <p:extLst>
      <p:ext uri="{BB962C8B-B14F-4D97-AF65-F5344CB8AC3E}">
        <p14:creationId xmlns:p14="http://schemas.microsoft.com/office/powerpoint/2010/main" val="148477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DO" dirty="0"/>
          </a:p>
        </p:txBody>
      </p:sp>
      <p:sp>
        <p:nvSpPr>
          <p:cNvPr id="4" name="Marcador de número de diapositiva 3"/>
          <p:cNvSpPr>
            <a:spLocks noGrp="1"/>
          </p:cNvSpPr>
          <p:nvPr>
            <p:ph type="sldNum" sz="quarter" idx="10"/>
          </p:nvPr>
        </p:nvSpPr>
        <p:spPr/>
        <p:txBody>
          <a:bodyPr/>
          <a:lstStyle/>
          <a:p>
            <a:fld id="{6A0FF45E-8DEE-49FB-98A0-EA8A0FF874F0}" type="slidenum">
              <a:rPr lang="es-DO" smtClean="0"/>
              <a:t>2</a:t>
            </a:fld>
            <a:endParaRPr lang="es-DO"/>
          </a:p>
        </p:txBody>
      </p:sp>
    </p:spTree>
    <p:extLst>
      <p:ext uri="{BB962C8B-B14F-4D97-AF65-F5344CB8AC3E}">
        <p14:creationId xmlns:p14="http://schemas.microsoft.com/office/powerpoint/2010/main" val="235661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0B64DB-F995-9300-1D42-E44F8B7DA2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8EEF1722-41BA-C6C0-D2DD-32719BF12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07C8CCFC-F5D7-EA98-EBBF-1A3169371249}"/>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473D65ED-85C5-D7AB-05DB-64214D4E115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A4937796-E63F-952B-393C-00C38791BCDC}"/>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885284165"/>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CA37E6-073A-4303-C3E9-33E270DB1F6D}"/>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265E51EC-FC26-140C-73C8-7ABF82B447D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9076015D-CD22-3685-AD5F-4A01195192FB}"/>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5620C387-46E3-9A04-557A-52AF2E9B2132}"/>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545E32F-B42B-FD7E-C077-44A380374AE3}"/>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4320251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E9B06E-BBE5-3906-D7C2-25EF1D3CFBF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9F54D7C3-FE26-0A04-4247-73F7264E947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9C92FBFF-F707-B345-FF45-D391FB2A033B}"/>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B6CDF893-0E23-EFEE-CC79-8B25169D75D6}"/>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DDC301A6-9CF0-5528-3F60-2EA2F186DC54}"/>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460395300"/>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D86B2B-A3B1-91A5-0D6A-8194BD263618}"/>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9647D168-9187-0A87-EB31-B0671F0CA6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DA9B267-F0EA-9809-A0F6-E43BAD8D1B0F}"/>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EF318AA8-F73F-EDE1-E104-6358048A105F}"/>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930630D-6FF0-B1B1-AF54-1B398292B9F3}"/>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638337093"/>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313E8-4065-9B64-FC65-9B276616088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2543AEA-F7A2-B5A3-913C-6506AF4F29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B43D05E-2804-F184-6880-7D4382F02634}"/>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44A34E78-98AD-F713-44B7-4E724863403B}"/>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2797A14-24D6-8969-5A4C-3FAACB212068}"/>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623074477"/>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934D2C-1CE9-9998-B218-82372303F57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CC18CA7F-68C6-3C67-7105-B0118E5E53B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3146C46A-75F1-7889-26A8-9F9014F3E95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3FE7623E-AF15-2B14-6170-D1EC3CE85B1D}"/>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6" name="Marcador de pie de página 5">
            <a:extLst>
              <a:ext uri="{FF2B5EF4-FFF2-40B4-BE49-F238E27FC236}">
                <a16:creationId xmlns:a16="http://schemas.microsoft.com/office/drawing/2014/main" id="{CC94DC58-A694-AF43-64DF-52DB60092F4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C572F7B-DEAF-746A-3418-001AD8FED371}"/>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635097943"/>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946BF7-3EFD-F20B-FB68-E6CAA0A3277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0F7A9C4F-6EC9-8A70-82DD-9FAADF32DE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A654494-D396-2E38-6771-1C21808600F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3F87B9B3-8408-ACFA-B21F-36025F1721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D72166C-5308-9926-17E0-221126B48D0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2FC4A154-F87E-CF26-8C49-BD10628D0372}"/>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8" name="Marcador de pie de página 7">
            <a:extLst>
              <a:ext uri="{FF2B5EF4-FFF2-40B4-BE49-F238E27FC236}">
                <a16:creationId xmlns:a16="http://schemas.microsoft.com/office/drawing/2014/main" id="{F0A57817-8648-1EE9-2A01-E5F566F71F49}"/>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B600487F-9B50-74A0-CFE3-F80084857AAD}"/>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73366346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C00604-F777-3767-3A7C-44F07873AA77}"/>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01CE7D40-1661-ABF1-2151-74494A0BAE13}"/>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4" name="Marcador de pie de página 3">
            <a:extLst>
              <a:ext uri="{FF2B5EF4-FFF2-40B4-BE49-F238E27FC236}">
                <a16:creationId xmlns:a16="http://schemas.microsoft.com/office/drawing/2014/main" id="{58CB9C3A-E19D-2503-F6C3-603EA49B3B0E}"/>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8483133B-A1F1-5570-665F-28BD5BB87EF6}"/>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883739837"/>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A5BB581-871A-87D3-1493-A708539BBF7E}"/>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3" name="Marcador de pie de página 2">
            <a:extLst>
              <a:ext uri="{FF2B5EF4-FFF2-40B4-BE49-F238E27FC236}">
                <a16:creationId xmlns:a16="http://schemas.microsoft.com/office/drawing/2014/main" id="{35E79D47-9580-F1C4-4530-E273C585F359}"/>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6A5CF8A4-0D3F-6934-FBFF-CAE3F06BB0A1}"/>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836078099"/>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82BD99-7CCD-75C9-4F6B-5AA99DC2B47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B3BA3D2-9587-4DE3-3D36-87A83F4E92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660FCDDD-9898-81C8-3C22-65D345822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B5BB2A-A80C-6C7C-BE45-1DAF45D0850B}"/>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6" name="Marcador de pie de página 5">
            <a:extLst>
              <a:ext uri="{FF2B5EF4-FFF2-40B4-BE49-F238E27FC236}">
                <a16:creationId xmlns:a16="http://schemas.microsoft.com/office/drawing/2014/main" id="{04801182-D741-2678-764D-6CB2461DB8B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B5B5226A-BE17-C2B5-B951-1063EB4CDB52}"/>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440094895"/>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F835D-2435-D4FB-C1E0-8DFBE0EAFBA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7828690B-2CFD-D723-6BE7-0E3969D76E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0166F23B-2BDD-0C81-1167-39DED81A9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CF96FDD-87DE-63FF-FE8B-6B6A4D2A66A3}"/>
              </a:ext>
            </a:extLst>
          </p:cNvPr>
          <p:cNvSpPr>
            <a:spLocks noGrp="1"/>
          </p:cNvSpPr>
          <p:nvPr>
            <p:ph type="dt" sz="half" idx="10"/>
          </p:nvPr>
        </p:nvSpPr>
        <p:spPr/>
        <p:txBody>
          <a:bodyPr/>
          <a:lstStyle/>
          <a:p>
            <a:fld id="{374C648D-F527-4B47-B518-4DE233CA1F8D}" type="datetimeFigureOut">
              <a:rPr lang="es-DO" smtClean="0"/>
              <a:t>17/3/2024</a:t>
            </a:fld>
            <a:endParaRPr lang="es-DO"/>
          </a:p>
        </p:txBody>
      </p:sp>
      <p:sp>
        <p:nvSpPr>
          <p:cNvPr id="6" name="Marcador de pie de página 5">
            <a:extLst>
              <a:ext uri="{FF2B5EF4-FFF2-40B4-BE49-F238E27FC236}">
                <a16:creationId xmlns:a16="http://schemas.microsoft.com/office/drawing/2014/main" id="{EAF2B202-42FD-5629-5A25-72407BC08275}"/>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5040475-5C8A-6DF9-ACE2-7A7C76F30AAF}"/>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370608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E14DDB5-5187-0B1C-1615-D1A9C1B777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80188BDF-7AB3-1FA9-CF32-E08372576F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C80D688-9ECA-6A30-F321-A4359F967E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C648D-F527-4B47-B518-4DE233CA1F8D}" type="datetimeFigureOut">
              <a:rPr lang="es-DO" smtClean="0"/>
              <a:t>17/3/2024</a:t>
            </a:fld>
            <a:endParaRPr lang="es-DO"/>
          </a:p>
        </p:txBody>
      </p:sp>
      <p:sp>
        <p:nvSpPr>
          <p:cNvPr id="5" name="Marcador de pie de página 4">
            <a:extLst>
              <a:ext uri="{FF2B5EF4-FFF2-40B4-BE49-F238E27FC236}">
                <a16:creationId xmlns:a16="http://schemas.microsoft.com/office/drawing/2014/main" id="{8743AE14-3C03-E2D7-9A06-DD2A4AC294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Marcador de número de diapositiva 5">
            <a:extLst>
              <a:ext uri="{FF2B5EF4-FFF2-40B4-BE49-F238E27FC236}">
                <a16:creationId xmlns:a16="http://schemas.microsoft.com/office/drawing/2014/main" id="{ACBA696E-AA85-F078-A6B5-8F13B3AB7B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17388-65FA-47A1-B58A-5588233490C4}" type="slidenum">
              <a:rPr lang="es-DO" smtClean="0"/>
              <a:t>‹Nº›</a:t>
            </a:fld>
            <a:endParaRPr lang="es-DO"/>
          </a:p>
        </p:txBody>
      </p:sp>
    </p:spTree>
    <p:extLst>
      <p:ext uri="{BB962C8B-B14F-4D97-AF65-F5344CB8AC3E}">
        <p14:creationId xmlns:p14="http://schemas.microsoft.com/office/powerpoint/2010/main" val="418062939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364CF5E2-93B6-5513-1C93-6B4959FF406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042792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308610"/>
            <a:ext cx="10595610" cy="6649513"/>
          </a:xfrm>
          <a:prstGeom prst="rect">
            <a:avLst/>
          </a:prstGeom>
          <a:noFill/>
        </p:spPr>
        <p:txBody>
          <a:bodyPr wrap="square" rtlCol="0">
            <a:spAutoFit/>
          </a:bodyPr>
          <a:lstStyle/>
          <a:p>
            <a:pPr marL="0" marR="0" algn="just">
              <a:lnSpc>
                <a:spcPct val="107000"/>
              </a:lnSpc>
              <a:spcBef>
                <a:spcPts val="0"/>
              </a:spcBef>
              <a:spcAft>
                <a:spcPts val="800"/>
              </a:spcAft>
            </a:pPr>
            <a:r>
              <a:rPr lang="es-DO" sz="4000" dirty="0" smtClean="0">
                <a:effectLst/>
                <a:latin typeface="Calibri" panose="020F0502020204030204" pitchFamily="34" charset="0"/>
                <a:ea typeface="Calibri" panose="020F0502020204030204" pitchFamily="34" charset="0"/>
                <a:cs typeface="Times New Roman" panose="02020603050405020304" pitchFamily="18" charset="0"/>
              </a:rPr>
              <a:t>Al </a:t>
            </a:r>
            <a:r>
              <a:rPr lang="es-DO" sz="4000" dirty="0">
                <a:effectLst/>
                <a:latin typeface="Calibri" panose="020F0502020204030204" pitchFamily="34" charset="0"/>
                <a:ea typeface="Calibri" panose="020F0502020204030204" pitchFamily="34" charset="0"/>
                <a:cs typeface="Times New Roman" panose="02020603050405020304" pitchFamily="18" charset="0"/>
              </a:rPr>
              <a:t>destacar la centralidad y la importancia de su muerte expiatoria en su teología de la expiación, EGW declaró sin ambigüedad que </a:t>
            </a:r>
            <a:r>
              <a:rPr lang="es-DO" sz="4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la expiación fue lograda en la cruz</a:t>
            </a:r>
            <a:r>
              <a:rPr lang="es-DO" sz="4000" dirty="0">
                <a:effectLst/>
                <a:latin typeface="Calibri" panose="020F0502020204030204" pitchFamily="34" charset="0"/>
                <a:ea typeface="Calibri" panose="020F0502020204030204" pitchFamily="34" charset="0"/>
                <a:cs typeface="Times New Roman" panose="02020603050405020304" pitchFamily="18" charset="0"/>
              </a:rPr>
              <a:t>. Comentando el sacrificio de Abel, señaló que «En la sangre derramada [Abel] contempló el sacrificio futuro, a Cristo muriendo en la cruz del Calvario; y al confiar en la expiación que iba a realizarse allí, obtuvo testimonio de que era justo, y de que su ofrenda era aceptada» (PP 60, cf. CBA 7:925</a:t>
            </a:r>
            <a:r>
              <a:rPr lang="es-DO" sz="4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630192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959751"/>
            <a:ext cx="10595610" cy="4667368"/>
          </a:xfrm>
          <a:prstGeom prst="rect">
            <a:avLst/>
          </a:prstGeom>
          <a:noFill/>
        </p:spPr>
        <p:txBody>
          <a:bodyPr wrap="square" rtlCol="0">
            <a:spAutoFit/>
          </a:bodyPr>
          <a:lstStyle/>
          <a:p>
            <a:pPr marL="0" marR="0" algn="just">
              <a:lnSpc>
                <a:spcPct val="107000"/>
              </a:lnSpc>
              <a:spcBef>
                <a:spcPts val="0"/>
              </a:spcBef>
              <a:spcAft>
                <a:spcPts val="800"/>
              </a:spcAft>
            </a:pPr>
            <a:r>
              <a:rPr lang="es-ES" sz="4000" b="1" dirty="0" smtClean="0">
                <a:effectLst/>
                <a:latin typeface="Calibri" panose="020F0502020204030204" pitchFamily="34" charset="0"/>
                <a:ea typeface="Calibri" panose="020F0502020204030204" pitchFamily="34" charset="0"/>
                <a:cs typeface="Times New Roman" panose="02020603050405020304" pitchFamily="18" charset="0"/>
              </a:rPr>
              <a:t>Como </a:t>
            </a:r>
            <a:r>
              <a:rPr lang="es-ES" sz="4000" b="1" dirty="0">
                <a:effectLst/>
                <a:latin typeface="Calibri" panose="020F0502020204030204" pitchFamily="34" charset="0"/>
                <a:ea typeface="Calibri" panose="020F0502020204030204" pitchFamily="34" charset="0"/>
                <a:cs typeface="Times New Roman" panose="02020603050405020304" pitchFamily="18" charset="0"/>
              </a:rPr>
              <a:t>bien observa Fortín, «Quizá, la declaración más clara de Elena de White sea la siguiente: “Él [el Padre]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plantó la cruz entre el cielo y la tierra</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y cuando el Padre contempló el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sacrificio de su Hijo</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se inclinó ante él en reconocimiento de su perfección. ‘Es suficiente’, dijo.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La expiación está completa</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(RH, 24/9/1901). </a:t>
            </a:r>
            <a:endParaRPr lang="es-DO" sz="4000"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358900331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729308"/>
            <a:ext cx="10595610" cy="5849294"/>
          </a:xfrm>
          <a:prstGeom prst="rect">
            <a:avLst/>
          </a:prstGeom>
          <a:noFill/>
        </p:spPr>
        <p:txBody>
          <a:bodyPr wrap="square" rtlCol="0">
            <a:spAutoFit/>
          </a:bodyPr>
          <a:lstStyle/>
          <a:p>
            <a:pPr marL="0" marR="0" algn="just">
              <a:lnSpc>
                <a:spcPct val="107000"/>
              </a:lnSpc>
              <a:spcBef>
                <a:spcPts val="0"/>
              </a:spcBef>
              <a:spcAft>
                <a:spcPts val="800"/>
              </a:spcAft>
            </a:pP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No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obstante, para EGW, la expiación, en su sentido más amplio y </a:t>
            </a:r>
            <a:r>
              <a:rPr lang="es-ES" sz="4400" b="1" dirty="0" err="1">
                <a:effectLst/>
                <a:latin typeface="Calibri" panose="020F0502020204030204" pitchFamily="34" charset="0"/>
                <a:ea typeface="Calibri" panose="020F0502020204030204" pitchFamily="34" charset="0"/>
                <a:cs typeface="Times New Roman" panose="02020603050405020304" pitchFamily="18" charset="0"/>
              </a:rPr>
              <a:t>abarcante</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no estaba limitada a la cruz. «Su comprensión de la expiación estuvo ciertamente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centrada en la cruz</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pero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también</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incluyó la comprensión bíblica del ministerio de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intercesión de Cristo en el cielo</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como lo muestra la siguiente cita: </a:t>
            </a:r>
            <a:endParaRPr lang="es-DO" sz="4400"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24729578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693665"/>
            <a:ext cx="10595610" cy="5856155"/>
          </a:xfrm>
          <a:prstGeom prst="rect">
            <a:avLst/>
          </a:prstGeom>
          <a:noFill/>
        </p:spPr>
        <p:txBody>
          <a:bodyPr wrap="square" rtlCol="0">
            <a:spAutoFit/>
          </a:bodyPr>
          <a:lstStyle/>
          <a:p>
            <a:pPr marL="0" marR="0" algn="just">
              <a:lnSpc>
                <a:spcPct val="107000"/>
              </a:lnSpc>
              <a:spcBef>
                <a:spcPts val="0"/>
              </a:spcBef>
              <a:spcAft>
                <a:spcPts val="800"/>
              </a:spcAft>
            </a:pP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s-ES" sz="4400" b="1" dirty="0">
                <a:effectLst/>
                <a:latin typeface="Calibri" panose="020F0502020204030204" pitchFamily="34" charset="0"/>
                <a:ea typeface="Calibri" panose="020F0502020204030204" pitchFamily="34" charset="0"/>
                <a:cs typeface="Times New Roman" panose="02020603050405020304" pitchFamily="18" charset="0"/>
              </a:rPr>
              <a:t>La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intercesión de Cristo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en beneficio del hombre en el Santuario celestial es tan esencial para el Plan de la Salvación como lo fue su muerte en la cruz. Por medio de su muerte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dio inicio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a esa obra para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cuya conclusión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ascendió al cielo después de su resurrección» (CS 543; cf. CS 473, 481, 681; RH, 22/8/1893). </a:t>
            </a:r>
          </a:p>
        </p:txBody>
      </p:sp>
    </p:spTree>
    <p:extLst>
      <p:ext uri="{BB962C8B-B14F-4D97-AF65-F5344CB8AC3E}">
        <p14:creationId xmlns:p14="http://schemas.microsoft.com/office/powerpoint/2010/main" val="32983477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991794"/>
            <a:ext cx="10595610" cy="5387822"/>
          </a:xfrm>
          <a:prstGeom prst="rect">
            <a:avLst/>
          </a:prstGeom>
          <a:noFill/>
        </p:spPr>
        <p:txBody>
          <a:bodyPr wrap="square" rtlCol="0">
            <a:spAutoFit/>
          </a:bodyPr>
          <a:lstStyle/>
          <a:p>
            <a:pPr marL="0" marR="0" algn="just">
              <a:lnSpc>
                <a:spcPct val="107000"/>
              </a:lnSpc>
              <a:spcBef>
                <a:spcPts val="0"/>
              </a:spcBef>
              <a:spcAft>
                <a:spcPts val="800"/>
              </a:spcAft>
            </a:pPr>
            <a:r>
              <a:rPr lang="es-ES" sz="5400"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Como </a:t>
            </a:r>
            <a:r>
              <a:rPr lang="es-ES" sz="5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Fortín ha señalado claramente: </a:t>
            </a:r>
            <a:r>
              <a:rPr lang="es-ES" sz="5400" dirty="0">
                <a:effectLst/>
                <a:latin typeface="Calibri" panose="020F0502020204030204" pitchFamily="34" charset="0"/>
                <a:ea typeface="Calibri" panose="020F0502020204030204" pitchFamily="34" charset="0"/>
                <a:cs typeface="Times New Roman" panose="02020603050405020304" pitchFamily="18" charset="0"/>
              </a:rPr>
              <a:t>«Ya en 1869, su panfleto </a:t>
            </a:r>
            <a:r>
              <a:rPr lang="es-ES" sz="5400" dirty="0" err="1">
                <a:effectLst/>
                <a:latin typeface="Calibri" panose="020F0502020204030204" pitchFamily="34" charset="0"/>
                <a:ea typeface="Calibri" panose="020F0502020204030204" pitchFamily="34" charset="0"/>
                <a:cs typeface="Times New Roman" panose="02020603050405020304" pitchFamily="18" charset="0"/>
              </a:rPr>
              <a:t>The</a:t>
            </a:r>
            <a:r>
              <a:rPr lang="es-ES" sz="5400" dirty="0">
                <a:effectLst/>
                <a:latin typeface="Calibri" panose="020F0502020204030204" pitchFamily="34" charset="0"/>
                <a:ea typeface="Calibri" panose="020F0502020204030204" pitchFamily="34" charset="0"/>
                <a:cs typeface="Times New Roman" panose="02020603050405020304" pitchFamily="18" charset="0"/>
              </a:rPr>
              <a:t> </a:t>
            </a:r>
            <a:r>
              <a:rPr lang="es-ES" sz="5400" dirty="0" err="1">
                <a:effectLst/>
                <a:latin typeface="Calibri" panose="020F0502020204030204" pitchFamily="34" charset="0"/>
                <a:ea typeface="Calibri" panose="020F0502020204030204" pitchFamily="34" charset="0"/>
                <a:cs typeface="Times New Roman" panose="02020603050405020304" pitchFamily="18" charset="0"/>
              </a:rPr>
              <a:t>Sufferings</a:t>
            </a:r>
            <a:r>
              <a:rPr lang="es-ES" sz="5400" dirty="0">
                <a:effectLst/>
                <a:latin typeface="Calibri" panose="020F0502020204030204" pitchFamily="34" charset="0"/>
                <a:ea typeface="Calibri" panose="020F0502020204030204" pitchFamily="34" charset="0"/>
                <a:cs typeface="Times New Roman" panose="02020603050405020304" pitchFamily="18" charset="0"/>
              </a:rPr>
              <a:t> of </a:t>
            </a:r>
            <a:r>
              <a:rPr lang="es-ES" sz="5400" dirty="0" err="1">
                <a:effectLst/>
                <a:latin typeface="Calibri" panose="020F0502020204030204" pitchFamily="34" charset="0"/>
                <a:ea typeface="Calibri" panose="020F0502020204030204" pitchFamily="34" charset="0"/>
                <a:cs typeface="Times New Roman" panose="02020603050405020304" pitchFamily="18" charset="0"/>
              </a:rPr>
              <a:t>Christ</a:t>
            </a:r>
            <a:r>
              <a:rPr lang="es-ES" sz="5400" dirty="0">
                <a:effectLst/>
                <a:latin typeface="Calibri" panose="020F0502020204030204" pitchFamily="34" charset="0"/>
                <a:ea typeface="Calibri" panose="020F0502020204030204" pitchFamily="34" charset="0"/>
                <a:cs typeface="Times New Roman" panose="02020603050405020304" pitchFamily="18" charset="0"/>
              </a:rPr>
              <a:t> señalaba que toda la vida de sufrimientos de Cristo formaba parte de su concepto de expiación».</a:t>
            </a:r>
          </a:p>
        </p:txBody>
      </p:sp>
    </p:spTree>
    <p:extLst>
      <p:ext uri="{BB962C8B-B14F-4D97-AF65-F5344CB8AC3E}">
        <p14:creationId xmlns:p14="http://schemas.microsoft.com/office/powerpoint/2010/main" val="2021055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949550"/>
            <a:ext cx="10595610" cy="5131661"/>
          </a:xfrm>
          <a:prstGeom prst="rect">
            <a:avLst/>
          </a:prstGeom>
          <a:noFill/>
        </p:spPr>
        <p:txBody>
          <a:bodyPr wrap="square" rtlCol="0">
            <a:spAutoFit/>
          </a:bodyPr>
          <a:lstStyle/>
          <a:p>
            <a:pPr marL="0" marR="0" algn="just">
              <a:lnSpc>
                <a:spcPct val="107000"/>
              </a:lnSpc>
              <a:spcBef>
                <a:spcPts val="0"/>
              </a:spcBef>
              <a:spcAft>
                <a:spcPts val="800"/>
              </a:spcAft>
            </a:pPr>
            <a:r>
              <a:rPr lang="es-ES" sz="4400" b="1" dirty="0">
                <a:effectLst/>
                <a:latin typeface="Calibri" panose="020F0502020204030204" pitchFamily="34" charset="0"/>
                <a:ea typeface="Calibri" panose="020F0502020204030204" pitchFamily="34" charset="0"/>
                <a:cs typeface="Times New Roman" panose="02020603050405020304" pitchFamily="18" charset="0"/>
              </a:rPr>
              <a:t>Aunque algunos encuentren confuso la forma en que EGW utiliza el término «expiación», un análisis objetivo de su producción literaria revelará «que ella usó la palabra de tres maneras diferentes, desde un significado específico y enfocado hasta un significado amplio». Veamos: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39641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949550"/>
            <a:ext cx="10595610" cy="5131661"/>
          </a:xfrm>
          <a:prstGeom prst="rect">
            <a:avLst/>
          </a:prstGeom>
          <a:noFill/>
        </p:spPr>
        <p:txBody>
          <a:bodyPr wrap="square" rtlCol="0">
            <a:spAutoFit/>
          </a:bodyPr>
          <a:lstStyle/>
          <a:p>
            <a:pPr marL="0" marR="0" algn="just">
              <a:lnSpc>
                <a:spcPct val="107000"/>
              </a:lnSpc>
              <a:spcBef>
                <a:spcPts val="0"/>
              </a:spcBef>
              <a:spcAft>
                <a:spcPts val="800"/>
              </a:spcAft>
            </a:pPr>
            <a:r>
              <a:rPr lang="es-ES" sz="4400" b="1" dirty="0">
                <a:effectLst/>
                <a:latin typeface="Calibri" panose="020F0502020204030204" pitchFamily="34" charset="0"/>
                <a:ea typeface="Calibri" panose="020F0502020204030204" pitchFamily="34" charset="0"/>
                <a:cs typeface="Times New Roman" panose="02020603050405020304" pitchFamily="18" charset="0"/>
              </a:rPr>
              <a:t>1.	EGW usa en numerosas ocasiones el término «expiación» para describir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el evento del Calvario como una obra completa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(cf. PP 60; ST, 25/8/1887; ibid., 30/12/1889; RH, 24/9/1901). Aquí «el significado de la expiación es específico y se centra en un solo evento: la cruz».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998573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611817"/>
            <a:ext cx="10595610" cy="5990871"/>
          </a:xfrm>
          <a:prstGeom prst="rect">
            <a:avLst/>
          </a:prstGeom>
          <a:noFill/>
        </p:spPr>
        <p:txBody>
          <a:bodyPr wrap="square" rtlCol="0">
            <a:spAutoFit/>
          </a:bodyPr>
          <a:lstStyle/>
          <a:p>
            <a:pPr marR="0" lvl="0">
              <a:lnSpc>
                <a:spcPct val="107000"/>
              </a:lnSpc>
              <a:spcBef>
                <a:spcPts val="0"/>
              </a:spcBef>
              <a:spcAft>
                <a:spcPts val="0"/>
              </a:spcAft>
            </a:pPr>
            <a:r>
              <a:rPr lang="es-ES" sz="4000" b="1" dirty="0">
                <a:effectLst/>
                <a:latin typeface="Calibri" panose="020F0502020204030204" pitchFamily="34" charset="0"/>
                <a:ea typeface="Calibri" panose="020F0502020204030204" pitchFamily="34" charset="0"/>
                <a:cs typeface="Times New Roman" panose="02020603050405020304" pitchFamily="18" charset="0"/>
              </a:rPr>
              <a:t>2.	En otras partes, la «expiación» adquiere un significado más </a:t>
            </a:r>
            <a:r>
              <a:rPr lang="es-ES" sz="4000" b="1" dirty="0" err="1">
                <a:effectLst/>
                <a:latin typeface="Calibri" panose="020F0502020204030204" pitchFamily="34" charset="0"/>
                <a:ea typeface="Calibri" panose="020F0502020204030204" pitchFamily="34" charset="0"/>
                <a:cs typeface="Times New Roman" panose="02020603050405020304" pitchFamily="18" charset="0"/>
              </a:rPr>
              <a:t>abarcante</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incluye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el ministerio </a:t>
            </a:r>
            <a:r>
              <a:rPr lang="es-ES" sz="4000" b="1"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sumosacerdotal</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de Cristo</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«En estos casos, se refiere a la acción de Cristo al ministrar los beneficios de su sacrificio expiatorio por los pecadores arrepentidos (cf. Ms 29, 1906, en CBA 7A:475, 476; PE 287)». En otros casos, se refiere también a la obra de Jesús como expiación (cf. FEC 410; Ms 69, 1912, en MR 11:54)».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22265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913098"/>
            <a:ext cx="10595610" cy="5332229"/>
          </a:xfrm>
          <a:prstGeom prst="rect">
            <a:avLst/>
          </a:prstGeom>
          <a:noFill/>
        </p:spPr>
        <p:txBody>
          <a:bodyPr wrap="square" rtlCol="0">
            <a:spAutoFit/>
          </a:bodyPr>
          <a:lstStyle/>
          <a:p>
            <a:pPr marR="0" lvl="0">
              <a:lnSpc>
                <a:spcPct val="107000"/>
              </a:lnSpc>
              <a:spcBef>
                <a:spcPts val="0"/>
              </a:spcBef>
              <a:spcAft>
                <a:spcPts val="0"/>
              </a:spcAft>
            </a:pPr>
            <a:r>
              <a:rPr lang="es-ES" sz="4000" b="1" dirty="0" smtClean="0">
                <a:effectLst/>
                <a:latin typeface="Calibri" panose="020F0502020204030204" pitchFamily="34" charset="0"/>
                <a:ea typeface="Calibri" panose="020F0502020204030204" pitchFamily="34" charset="0"/>
                <a:cs typeface="Times New Roman" panose="02020603050405020304" pitchFamily="18" charset="0"/>
              </a:rPr>
              <a:t>Así</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EGW considera el ministerio sacerdotal de Jesús como «una parte integral de su obra de expiación y redención». «[Jesús] cumplió un aspecto de su sacerdocio al morir en la cruz por la raza caída. Ahora está cumpliendo otro aspecto: aboga delante del Padre por el caso del pecador arrepentido y creyente, presentando a Dios las ofrendas de su pueblo» (CBA 7:940).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11957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06755" y="753078"/>
            <a:ext cx="10595610" cy="5332229"/>
          </a:xfrm>
          <a:prstGeom prst="rect">
            <a:avLst/>
          </a:prstGeom>
          <a:noFill/>
        </p:spPr>
        <p:txBody>
          <a:bodyPr wrap="square" rtlCol="0">
            <a:spAutoFit/>
          </a:bodyPr>
          <a:lstStyle/>
          <a:p>
            <a:pPr marR="0" lvl="0">
              <a:lnSpc>
                <a:spcPct val="107000"/>
              </a:lnSpc>
              <a:spcBef>
                <a:spcPts val="0"/>
              </a:spcBef>
              <a:spcAft>
                <a:spcPts val="0"/>
              </a:spcAft>
            </a:pPr>
            <a:r>
              <a:rPr lang="es-ES" sz="4000" b="1" dirty="0">
                <a:effectLst/>
                <a:latin typeface="Calibri" panose="020F0502020204030204" pitchFamily="34" charset="0"/>
                <a:ea typeface="Calibri" panose="020F0502020204030204" pitchFamily="34" charset="0"/>
                <a:cs typeface="Times New Roman" panose="02020603050405020304" pitchFamily="18" charset="0"/>
              </a:rPr>
              <a:t>3.	Finalmente, EGW habla de la «expiación» en un sentido amplio como haciendo referencia a toda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la vida de sufrimientos de Jesús</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“Debemos adquirir una visión más amplia y profunda de la vida, los sufrimientos y la muerte del amado Hijo de Dios. Cuando se considera correctamente la expiación, se reconoce que la salvación de las almas es de valor infinito” (TI, 2:194).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483415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2D1922AA-2FBD-383B-47B4-E6599D77C773}"/>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AB3F1B7B-A486-9CEF-D435-E1F73C1A21CA}"/>
              </a:ext>
            </a:extLst>
          </p:cNvPr>
          <p:cNvSpPr txBox="1"/>
          <p:nvPr/>
        </p:nvSpPr>
        <p:spPr>
          <a:xfrm>
            <a:off x="509516" y="1397565"/>
            <a:ext cx="11201400" cy="5314596"/>
          </a:xfrm>
          <a:prstGeom prst="rect">
            <a:avLst/>
          </a:prstGeom>
          <a:noFill/>
        </p:spPr>
        <p:txBody>
          <a:bodyPr wrap="square" lIns="91440" tIns="45720" rIns="91440" bIns="45720" rtlCol="0" anchor="t">
            <a:spAutoFit/>
          </a:bodyPr>
          <a:lstStyle/>
          <a:p>
            <a:pPr marL="0" marR="0" algn="ctr">
              <a:lnSpc>
                <a:spcPct val="107000"/>
              </a:lnSpc>
              <a:spcBef>
                <a:spcPts val="0"/>
              </a:spcBef>
              <a:spcAft>
                <a:spcPts val="800"/>
              </a:spcAft>
            </a:pPr>
            <a:r>
              <a:rPr lang="es-DO" sz="8000" dirty="0">
                <a:solidFill>
                  <a:srgbClr val="FFC000"/>
                </a:solidFill>
                <a:effectLst/>
                <a:latin typeface="Aharoni" panose="02010803020104030203" pitchFamily="2" charset="-79"/>
                <a:ea typeface="Calibri" panose="020F0502020204030204" pitchFamily="34" charset="0"/>
                <a:cs typeface="Aharoni" panose="02010803020104030203" pitchFamily="2" charset="-79"/>
              </a:rPr>
              <a:t>ELENA G. DE WHITE Y LA EXPIACIÓN</a:t>
            </a:r>
          </a:p>
          <a:p>
            <a:pPr algn="ctr">
              <a:lnSpc>
                <a:spcPct val="107000"/>
              </a:lnSpc>
              <a:spcAft>
                <a:spcPts val="800"/>
              </a:spcAft>
            </a:pPr>
            <a:r>
              <a:rPr lang="es-DO" sz="6600" b="1" u="sng" dirty="0">
                <a:solidFill>
                  <a:srgbClr val="EB8825"/>
                </a:solidFill>
                <a:latin typeface="Calibri" panose="020F0502020204030204" pitchFamily="34" charset="0"/>
                <a:ea typeface="Calibri" panose="020F0502020204030204" pitchFamily="34" charset="0"/>
                <a:cs typeface="Times New Roman" panose="02020603050405020304" pitchFamily="18" charset="0"/>
              </a:rPr>
              <a:t>Apéndice B</a:t>
            </a:r>
            <a:endParaRPr lang="en-US" sz="6600" b="1" u="sng" dirty="0">
              <a:solidFill>
                <a:srgbClr val="EB8825"/>
              </a:solidFill>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s-DO" sz="8000" b="1" dirty="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6" name="Rectángulo 5"/>
          <p:cNvSpPr/>
          <p:nvPr/>
        </p:nvSpPr>
        <p:spPr>
          <a:xfrm>
            <a:off x="5843516" y="5805479"/>
            <a:ext cx="6096000" cy="646331"/>
          </a:xfrm>
          <a:prstGeom prst="rect">
            <a:avLst/>
          </a:prstGeom>
        </p:spPr>
        <p:txBody>
          <a:bodyPr>
            <a:spAutoFit/>
          </a:bodyPr>
          <a:lstStyle/>
          <a:p>
            <a:pPr algn="r"/>
            <a:r>
              <a:rPr lang="es-DO" i="1" dirty="0">
                <a:ea typeface="Cascadia Code" panose="020B0609020000020004" pitchFamily="49" charset="0"/>
                <a:cs typeface="Cascadia Code" panose="020B0609020000020004" pitchFamily="49" charset="0"/>
              </a:rPr>
              <a:t>Basado en el libro “La última generación: ¿cuál es el papel que desempeñarán los santos en el tiempo del fin?”</a:t>
            </a:r>
          </a:p>
        </p:txBody>
      </p:sp>
    </p:spTree>
    <p:extLst>
      <p:ext uri="{BB962C8B-B14F-4D97-AF65-F5344CB8AC3E}">
        <p14:creationId xmlns:p14="http://schemas.microsoft.com/office/powerpoint/2010/main" val="26200536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06755" y="753078"/>
            <a:ext cx="10595610" cy="5131661"/>
          </a:xfrm>
          <a:prstGeom prst="rect">
            <a:avLst/>
          </a:prstGeom>
          <a:noFill/>
        </p:spPr>
        <p:txBody>
          <a:bodyPr wrap="square" rtlCol="0">
            <a:spAutoFit/>
          </a:bodyPr>
          <a:lstStyle/>
          <a:p>
            <a:pPr marR="0" lvl="0">
              <a:lnSpc>
                <a:spcPct val="107000"/>
              </a:lnSpc>
              <a:spcBef>
                <a:spcPts val="0"/>
              </a:spcBef>
              <a:spcAft>
                <a:spcPts val="0"/>
              </a:spcAft>
            </a:pP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A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la luz de este triple significado de la expiación en los escritos de EGW, Denis Fortín concluye que: </a:t>
            </a:r>
          </a:p>
          <a:p>
            <a:pPr marR="0" lvl="0">
              <a:lnSpc>
                <a:spcPct val="107000"/>
              </a:lnSpc>
              <a:spcBef>
                <a:spcPts val="0"/>
              </a:spcBef>
              <a:spcAft>
                <a:spcPts val="0"/>
              </a:spcAft>
            </a:pPr>
            <a:r>
              <a:rPr lang="es-ES" sz="4400" b="1" dirty="0">
                <a:effectLst/>
                <a:latin typeface="Calibri" panose="020F0502020204030204" pitchFamily="34" charset="0"/>
                <a:ea typeface="Calibri" panose="020F0502020204030204" pitchFamily="34" charset="0"/>
                <a:cs typeface="Times New Roman" panose="02020603050405020304" pitchFamily="18" charset="0"/>
              </a:rPr>
              <a:t>«En este y otros casos, su comprensión de la obra de expiación de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Cristo se convierte casi en sinónimo de toda la obra de redención de Cristo</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y, por lo tanto, abarca no solo la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cruz</a:t>
            </a:r>
            <a:endParaRPr lang="es-ES" sz="4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21274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06755" y="753078"/>
            <a:ext cx="10855980" cy="5888279"/>
          </a:xfrm>
          <a:prstGeom prst="rect">
            <a:avLst/>
          </a:prstGeom>
          <a:noFill/>
        </p:spPr>
        <p:txBody>
          <a:bodyPr wrap="square" rtlCol="0">
            <a:spAutoFit/>
          </a:bodyPr>
          <a:lstStyle/>
          <a:p>
            <a:pPr marR="0" lvl="0">
              <a:lnSpc>
                <a:spcPct val="107000"/>
              </a:lnSpc>
              <a:spcBef>
                <a:spcPts val="0"/>
              </a:spcBef>
              <a:spcAft>
                <a:spcPts val="0"/>
              </a:spcAft>
            </a:pP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como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el evento central de la expiación, sino también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todo lo que Cristo ha hecho para salvar a la humanidad</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desde el momento en que el Plan de Redención fue ideado antes de la fundación del mundo, para la erradicación total del pecado al final de los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tiempos.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Aquí,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la expiación es un proceso en el tiempo cuyas partes no pueden ser separadas</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4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79267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683895" y="857430"/>
            <a:ext cx="11070570" cy="5976251"/>
          </a:xfrm>
          <a:prstGeom prst="rect">
            <a:avLst/>
          </a:prstGeom>
          <a:noFill/>
        </p:spPr>
        <p:txBody>
          <a:bodyPr wrap="square" rtlCol="0">
            <a:spAutoFit/>
          </a:bodyPr>
          <a:lstStyle/>
          <a:p>
            <a:pPr marR="0" lvl="0">
              <a:lnSpc>
                <a:spcPct val="107000"/>
              </a:lnSpc>
              <a:spcBef>
                <a:spcPts val="0"/>
              </a:spcBef>
              <a:spcAft>
                <a:spcPts val="0"/>
              </a:spcAft>
            </a:pPr>
            <a:r>
              <a:rPr lang="es-ES" sz="6000" b="1" dirty="0">
                <a:effectLst/>
                <a:latin typeface="Calibri" panose="020F0502020204030204" pitchFamily="34" charset="0"/>
                <a:ea typeface="Calibri" panose="020F0502020204030204" pitchFamily="34" charset="0"/>
                <a:cs typeface="Times New Roman" panose="02020603050405020304" pitchFamily="18" charset="0"/>
              </a:rPr>
              <a:t>La siguiente cita proporciona un cierre adecuado de lo estudiado en este apéndice dado que «refleja la profundidad cristológica y el enfoque de su pensamiento».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1512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411294" y="390424"/>
            <a:ext cx="11533239" cy="6649513"/>
          </a:xfrm>
          <a:prstGeom prst="rect">
            <a:avLst/>
          </a:prstGeom>
          <a:noFill/>
        </p:spPr>
        <p:txBody>
          <a:bodyPr wrap="square" rtlCol="0">
            <a:spAutoFit/>
          </a:bodyPr>
          <a:lstStyle/>
          <a:p>
            <a:pPr marR="0" lvl="0">
              <a:lnSpc>
                <a:spcPct val="107000"/>
              </a:lnSpc>
              <a:spcBef>
                <a:spcPts val="0"/>
              </a:spcBef>
              <a:spcAft>
                <a:spcPts val="0"/>
              </a:spcAft>
            </a:pPr>
            <a:r>
              <a:rPr lang="es-ES" sz="40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s-ES" sz="4000" b="1" dirty="0">
                <a:effectLst/>
                <a:latin typeface="Calibri" panose="020F0502020204030204" pitchFamily="34" charset="0"/>
                <a:ea typeface="Calibri" panose="020F0502020204030204" pitchFamily="34" charset="0"/>
                <a:cs typeface="Times New Roman" panose="02020603050405020304" pitchFamily="18" charset="0"/>
              </a:rPr>
              <a:t>El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sacrificio de Cri</a:t>
            </a:r>
            <a:r>
              <a:rPr lang="es-ES" sz="4000" b="1" dirty="0">
                <a:effectLst/>
                <a:latin typeface="Calibri" panose="020F0502020204030204" pitchFamily="34" charset="0"/>
                <a:ea typeface="Calibri" panose="020F0502020204030204" pitchFamily="34" charset="0"/>
                <a:cs typeface="Times New Roman" panose="02020603050405020304" pitchFamily="18" charset="0"/>
              </a:rPr>
              <a:t>sto como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expiación del pecado </a:t>
            </a:r>
            <a:r>
              <a:rPr lang="es-ES" sz="4000" b="1" dirty="0">
                <a:effectLst/>
                <a:latin typeface="Calibri" panose="020F0502020204030204" pitchFamily="34" charset="0"/>
                <a:ea typeface="Calibri" panose="020F0502020204030204" pitchFamily="34" charset="0"/>
                <a:cs typeface="Times New Roman" panose="02020603050405020304" pitchFamily="18" charset="0"/>
              </a:rPr>
              <a:t>es la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gran verdad </a:t>
            </a:r>
            <a:r>
              <a:rPr lang="es-ES" sz="4000" b="1" dirty="0">
                <a:effectLst/>
                <a:latin typeface="Calibri" panose="020F0502020204030204" pitchFamily="34" charset="0"/>
                <a:ea typeface="Calibri" panose="020F0502020204030204" pitchFamily="34" charset="0"/>
                <a:cs typeface="Times New Roman" panose="02020603050405020304" pitchFamily="18" charset="0"/>
              </a:rPr>
              <a:t>en derredor de la cual se agrupan todas las otras verdades. A fin de ser comprendida y apreciada debidamente,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cada verdad de la Palabra de Dios</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desde el Génesis al Apocalipsis, debe ser estudiada a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la luz que fluye de la cruz del Calvario</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Les presento </a:t>
            </a:r>
            <a:r>
              <a:rPr lang="es-ES" sz="4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el magno y grandioso monumento de la misericordia y regeneración, de la salvación y redención: el Hijo de Dios levantado en la cruz</a:t>
            </a:r>
            <a:r>
              <a:rPr lang="es-ES" sz="4000" b="1" dirty="0">
                <a:effectLst/>
                <a:latin typeface="Calibri" panose="020F0502020204030204" pitchFamily="34" charset="0"/>
                <a:ea typeface="Calibri" panose="020F0502020204030204" pitchFamily="34" charset="0"/>
                <a:cs typeface="Times New Roman" panose="02020603050405020304" pitchFamily="18" charset="0"/>
              </a:rPr>
              <a:t>” (OE, 326). </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637636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798195" y="787102"/>
            <a:ext cx="10595610" cy="5856155"/>
          </a:xfrm>
          <a:prstGeom prst="rect">
            <a:avLst/>
          </a:prstGeom>
          <a:noFill/>
        </p:spPr>
        <p:txBody>
          <a:bodyPr wrap="square" rtlCol="0">
            <a:spAutoFit/>
          </a:bodyPr>
          <a:lstStyle/>
          <a:p>
            <a:pPr marR="0" lvl="0">
              <a:lnSpc>
                <a:spcPct val="107000"/>
              </a:lnSpc>
              <a:spcBef>
                <a:spcPts val="0"/>
              </a:spcBef>
              <a:spcAft>
                <a:spcPts val="0"/>
              </a:spcAft>
            </a:pPr>
            <a:r>
              <a:rPr lang="es-ES" sz="4400" b="1" dirty="0">
                <a:effectLst/>
                <a:latin typeface="Calibri" panose="020F0502020204030204" pitchFamily="34" charset="0"/>
                <a:ea typeface="Calibri" panose="020F0502020204030204" pitchFamily="34" charset="0"/>
                <a:cs typeface="Times New Roman" panose="02020603050405020304" pitchFamily="18" charset="0"/>
              </a:rPr>
              <a:t>Dado que M. L. Andreasen tenía una compresión de la expiación en tres fases, y que EGW usó el término expiación de tres maneras diferentes, algunos podrían concluir que sus escritos apoyan la perspectiva de Andreasen. La siguiente comparación mostrará que nada podría estar más lejos de la verdad.</a:t>
            </a:r>
          </a:p>
        </p:txBody>
      </p:sp>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902967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1CB88679-4297-9F4C-080B-B9820BC16363}"/>
              </a:ext>
            </a:extLst>
          </p:cNvPr>
          <p:cNvGraphicFramePr>
            <a:graphicFrameLocks noGrp="1"/>
          </p:cNvGraphicFramePr>
          <p:nvPr>
            <p:extLst>
              <p:ext uri="{D42A27DB-BD31-4B8C-83A1-F6EECF244321}">
                <p14:modId xmlns:p14="http://schemas.microsoft.com/office/powerpoint/2010/main" val="49337605"/>
              </p:ext>
            </p:extLst>
          </p:nvPr>
        </p:nvGraphicFramePr>
        <p:xfrm>
          <a:off x="598804" y="611817"/>
          <a:ext cx="11059796" cy="3707590"/>
        </p:xfrm>
        <a:graphic>
          <a:graphicData uri="http://schemas.openxmlformats.org/drawingml/2006/table">
            <a:tbl>
              <a:tblPr firstRow="1" firstCol="1" bandRow="1">
                <a:tableStyleId>{073A0DAA-6AF3-43AB-8588-CEC1D06C72B9}</a:tableStyleId>
              </a:tblPr>
              <a:tblGrid>
                <a:gridCol w="5529898">
                  <a:extLst>
                    <a:ext uri="{9D8B030D-6E8A-4147-A177-3AD203B41FA5}">
                      <a16:colId xmlns:a16="http://schemas.microsoft.com/office/drawing/2014/main" val="1728243217"/>
                    </a:ext>
                  </a:extLst>
                </a:gridCol>
                <a:gridCol w="5529898">
                  <a:extLst>
                    <a:ext uri="{9D8B030D-6E8A-4147-A177-3AD203B41FA5}">
                      <a16:colId xmlns:a16="http://schemas.microsoft.com/office/drawing/2014/main" val="1834822745"/>
                    </a:ext>
                  </a:extLst>
                </a:gridCol>
              </a:tblGrid>
              <a:tr h="531891">
                <a:tc>
                  <a:txBody>
                    <a:bodyPr/>
                    <a:lstStyle/>
                    <a:p>
                      <a:pPr marL="0" marR="0" algn="ctr">
                        <a:lnSpc>
                          <a:spcPct val="107000"/>
                        </a:lnSpc>
                        <a:spcBef>
                          <a:spcPts val="0"/>
                        </a:spcBef>
                        <a:spcAft>
                          <a:spcPts val="0"/>
                        </a:spcAft>
                      </a:pPr>
                      <a:r>
                        <a:rPr lang="es-DO" sz="2400">
                          <a:solidFill>
                            <a:schemeClr val="accent4"/>
                          </a:solidFill>
                          <a:effectLst/>
                        </a:rPr>
                        <a:t>M. L. Andreasen y la expiación[496]</a:t>
                      </a:r>
                      <a:endParaRPr lang="en-US" sz="2400">
                        <a:solidFill>
                          <a:schemeClr val="accent4"/>
                        </a:solidFill>
                        <a:effectLst/>
                      </a:endParaRPr>
                    </a:p>
                    <a:p>
                      <a:pPr marL="0" marR="0" algn="ctr">
                        <a:lnSpc>
                          <a:spcPct val="107000"/>
                        </a:lnSpc>
                        <a:spcBef>
                          <a:spcPts val="0"/>
                        </a:spcBef>
                        <a:spcAft>
                          <a:spcPts val="0"/>
                        </a:spcAft>
                      </a:pPr>
                      <a:r>
                        <a:rPr lang="es-DO" sz="700">
                          <a:solidFill>
                            <a:schemeClr val="accent4"/>
                          </a:solidFill>
                          <a:effectLst/>
                        </a:rPr>
                        <a:t> </a:t>
                      </a:r>
                      <a:endParaRPr lang="en-US" sz="240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s-DO" sz="2800" dirty="0">
                          <a:solidFill>
                            <a:schemeClr val="accent4"/>
                          </a:solidFill>
                          <a:effectLst/>
                        </a:rPr>
                        <a:t>Elena G. de White y la expiación</a:t>
                      </a:r>
                      <a:endPar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4462173"/>
                  </a:ext>
                </a:extLst>
              </a:tr>
              <a:tr h="2410653">
                <a:tc>
                  <a:txBody>
                    <a:bodyPr/>
                    <a:lstStyle/>
                    <a:p>
                      <a:pPr marL="0" marR="0" algn="ctr">
                        <a:lnSpc>
                          <a:spcPct val="107000"/>
                        </a:lnSpc>
                        <a:spcBef>
                          <a:spcPts val="0"/>
                        </a:spcBef>
                        <a:spcAft>
                          <a:spcPts val="0"/>
                        </a:spcAft>
                      </a:pPr>
                      <a:r>
                        <a:rPr lang="es-DO" sz="2800" dirty="0">
                          <a:effectLst/>
                        </a:rPr>
                        <a:t>Fase 1: «Esta parte de su obra la terminó antes de la cruz. Anuló el pecado en su propio cuerpo, lo hizo impotente e ineficaz». Cristo puso «fin al pecado» en su vida de perfecta obediencia</a:t>
                      </a:r>
                      <a:r>
                        <a:rPr lang="es-DO" sz="2800" dirty="0" smtClean="0">
                          <a:effectLst/>
                        </a:rPr>
                        <a:t>.</a:t>
                      </a:r>
                      <a:endParaRPr lang="en-US" sz="2800" dirty="0">
                        <a:effectLst/>
                      </a:endParaRPr>
                    </a:p>
                    <a:p>
                      <a:pPr marL="0" marR="0" algn="ctr">
                        <a:lnSpc>
                          <a:spcPct val="107000"/>
                        </a:lnSpc>
                        <a:spcBef>
                          <a:spcPts val="0"/>
                        </a:spcBef>
                        <a:spcAft>
                          <a:spcPts val="0"/>
                        </a:spcAft>
                      </a:pPr>
                      <a:r>
                        <a:rPr lang="es-DO" sz="2800" dirty="0">
                          <a:effectLst/>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s-DO" sz="2800" b="1" dirty="0">
                          <a:solidFill>
                            <a:schemeClr val="tx1"/>
                          </a:solidFill>
                          <a:effectLst/>
                        </a:rPr>
                        <a:t>En el primer uso, la  «expiación» describe el evento del Calvario como una obra completa. Aquí «el significado de la expiación es específico y se centra en un solo evento: la cruz».</a:t>
                      </a:r>
                      <a:endParaRPr lang="en-US"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647008768"/>
                  </a:ext>
                </a:extLst>
              </a:tr>
            </a:tbl>
          </a:graphicData>
        </a:graphic>
      </p:graphicFrame>
      <p:graphicFrame>
        <p:nvGraphicFramePr>
          <p:cNvPr id="6" name="Table 5">
            <a:extLst>
              <a:ext uri="{FF2B5EF4-FFF2-40B4-BE49-F238E27FC236}">
                <a16:creationId xmlns:a16="http://schemas.microsoft.com/office/drawing/2014/main" id="{3E748A2F-4975-C3CF-A0DC-D2D1A289ABA3}"/>
              </a:ext>
            </a:extLst>
          </p:cNvPr>
          <p:cNvGraphicFramePr>
            <a:graphicFrameLocks noGrp="1"/>
          </p:cNvGraphicFramePr>
          <p:nvPr>
            <p:extLst>
              <p:ext uri="{D42A27DB-BD31-4B8C-83A1-F6EECF244321}">
                <p14:modId xmlns:p14="http://schemas.microsoft.com/office/powerpoint/2010/main" val="3413296891"/>
              </p:ext>
            </p:extLst>
          </p:nvPr>
        </p:nvGraphicFramePr>
        <p:xfrm>
          <a:off x="598804" y="4100051"/>
          <a:ext cx="11059796" cy="2777677"/>
        </p:xfrm>
        <a:graphic>
          <a:graphicData uri="http://schemas.openxmlformats.org/drawingml/2006/table">
            <a:tbl>
              <a:tblPr firstRow="1" firstCol="1" bandRow="1">
                <a:tableStyleId>{073A0DAA-6AF3-43AB-8588-CEC1D06C72B9}</a:tableStyleId>
              </a:tblPr>
              <a:tblGrid>
                <a:gridCol w="5529898">
                  <a:extLst>
                    <a:ext uri="{9D8B030D-6E8A-4147-A177-3AD203B41FA5}">
                      <a16:colId xmlns:a16="http://schemas.microsoft.com/office/drawing/2014/main" val="1695699854"/>
                    </a:ext>
                  </a:extLst>
                </a:gridCol>
                <a:gridCol w="5529898">
                  <a:extLst>
                    <a:ext uri="{9D8B030D-6E8A-4147-A177-3AD203B41FA5}">
                      <a16:colId xmlns:a16="http://schemas.microsoft.com/office/drawing/2014/main" val="1415427542"/>
                    </a:ext>
                  </a:extLst>
                </a:gridCol>
              </a:tblGrid>
              <a:tr h="2777677">
                <a:tc>
                  <a:txBody>
                    <a:bodyPr/>
                    <a:lstStyle/>
                    <a:p>
                      <a:pPr marL="0" marR="0" algn="ctr">
                        <a:lnSpc>
                          <a:spcPct val="107000"/>
                        </a:lnSpc>
                        <a:spcBef>
                          <a:spcPts val="0"/>
                        </a:spcBef>
                        <a:spcAft>
                          <a:spcPts val="0"/>
                        </a:spcAft>
                      </a:pPr>
                      <a:r>
                        <a:rPr lang="es-DO" sz="2800" dirty="0">
                          <a:effectLst/>
                        </a:rPr>
                        <a:t>Fase 2: Esta parte «comenzó en Getsemaní, y se completó» en la cruz. «Cuando Cristo exclamó por fin: “Consumado es”, había completado la segunda fase de su obra».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5651" marR="65651" marT="0" marB="0"/>
                </a:tc>
                <a:tc>
                  <a:txBody>
                    <a:bodyPr/>
                    <a:lstStyle/>
                    <a:p>
                      <a:pPr marL="0" marR="0" algn="ctr">
                        <a:lnSpc>
                          <a:spcPct val="107000"/>
                        </a:lnSpc>
                        <a:spcBef>
                          <a:spcPts val="0"/>
                        </a:spcBef>
                        <a:spcAft>
                          <a:spcPts val="0"/>
                        </a:spcAft>
                      </a:pPr>
                      <a:r>
                        <a:rPr lang="es-DO" sz="2800" dirty="0">
                          <a:effectLst/>
                        </a:rPr>
                        <a:t>En su segundo uso, la «expiación» adquiere un significado más </a:t>
                      </a:r>
                      <a:r>
                        <a:rPr lang="es-DO" sz="2800" dirty="0" err="1">
                          <a:effectLst/>
                        </a:rPr>
                        <a:t>abarcante</a:t>
                      </a:r>
                      <a:r>
                        <a:rPr lang="es-DO" sz="2800" dirty="0">
                          <a:effectLst/>
                        </a:rPr>
                        <a:t>, incluye el ministerio </a:t>
                      </a:r>
                      <a:r>
                        <a:rPr lang="es-DO" sz="2800" dirty="0" err="1">
                          <a:effectLst/>
                        </a:rPr>
                        <a:t>sumosacerdotal</a:t>
                      </a:r>
                      <a:r>
                        <a:rPr lang="es-DO" sz="2800" dirty="0">
                          <a:effectLst/>
                        </a:rPr>
                        <a:t> de Cristo. «En otros casos, se refiere también a la obra de Jesús como expiación».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5651" marR="65651" marT="0" marB="0"/>
                </a:tc>
                <a:extLst>
                  <a:ext uri="{0D108BD9-81ED-4DB2-BD59-A6C34878D82A}">
                    <a16:rowId xmlns:a16="http://schemas.microsoft.com/office/drawing/2014/main" val="2868916151"/>
                  </a:ext>
                </a:extLst>
              </a:tr>
            </a:tbl>
          </a:graphicData>
        </a:graphic>
      </p:graphicFrame>
    </p:spTree>
    <p:extLst>
      <p:ext uri="{BB962C8B-B14F-4D97-AF65-F5344CB8AC3E}">
        <p14:creationId xmlns:p14="http://schemas.microsoft.com/office/powerpoint/2010/main" val="341394300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797229D5-9B5B-71BA-26A7-CDB29C0EB687}"/>
              </a:ext>
            </a:extLst>
          </p:cNvPr>
          <p:cNvSpPr txBox="1"/>
          <p:nvPr/>
        </p:nvSpPr>
        <p:spPr>
          <a:xfrm>
            <a:off x="-808672" y="39457"/>
            <a:ext cx="6177914" cy="532903"/>
          </a:xfrm>
          <a:prstGeom prst="rect">
            <a:avLst/>
          </a:prstGeom>
          <a:noFill/>
        </p:spPr>
        <p:txBody>
          <a:bodyPr wrap="square">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1CB88679-4297-9F4C-080B-B9820BC16363}"/>
              </a:ext>
            </a:extLst>
          </p:cNvPr>
          <p:cNvGraphicFramePr>
            <a:graphicFrameLocks noGrp="1"/>
          </p:cNvGraphicFramePr>
          <p:nvPr>
            <p:extLst>
              <p:ext uri="{D42A27DB-BD31-4B8C-83A1-F6EECF244321}">
                <p14:modId xmlns:p14="http://schemas.microsoft.com/office/powerpoint/2010/main" val="3916360791"/>
              </p:ext>
            </p:extLst>
          </p:nvPr>
        </p:nvGraphicFramePr>
        <p:xfrm>
          <a:off x="598804" y="611817"/>
          <a:ext cx="11059796" cy="371412"/>
        </p:xfrm>
        <a:graphic>
          <a:graphicData uri="http://schemas.openxmlformats.org/drawingml/2006/table">
            <a:tbl>
              <a:tblPr firstRow="1" firstCol="1" bandRow="1">
                <a:tableStyleId>{073A0DAA-6AF3-43AB-8588-CEC1D06C72B9}</a:tableStyleId>
              </a:tblPr>
              <a:tblGrid>
                <a:gridCol w="5529898">
                  <a:extLst>
                    <a:ext uri="{9D8B030D-6E8A-4147-A177-3AD203B41FA5}">
                      <a16:colId xmlns:a16="http://schemas.microsoft.com/office/drawing/2014/main" val="1728243217"/>
                    </a:ext>
                  </a:extLst>
                </a:gridCol>
                <a:gridCol w="5529898">
                  <a:extLst>
                    <a:ext uri="{9D8B030D-6E8A-4147-A177-3AD203B41FA5}">
                      <a16:colId xmlns:a16="http://schemas.microsoft.com/office/drawing/2014/main" val="1834822745"/>
                    </a:ext>
                  </a:extLst>
                </a:gridCol>
              </a:tblGrid>
              <a:tr h="232014">
                <a:tc>
                  <a:txBody>
                    <a:bodyPr/>
                    <a:lstStyle/>
                    <a:p>
                      <a:pPr marL="0" marR="0" algn="ctr">
                        <a:lnSpc>
                          <a:spcPct val="107000"/>
                        </a:lnSpc>
                        <a:spcBef>
                          <a:spcPts val="0"/>
                        </a:spcBef>
                        <a:spcAft>
                          <a:spcPts val="0"/>
                        </a:spcAft>
                      </a:pPr>
                      <a:r>
                        <a:rPr lang="es-DO" sz="1800">
                          <a:solidFill>
                            <a:schemeClr val="accent4"/>
                          </a:solidFill>
                          <a:effectLst/>
                        </a:rPr>
                        <a:t>M. L. Andreasen y la expiación[496]</a:t>
                      </a:r>
                      <a:endParaRPr lang="en-US" sz="1800">
                        <a:solidFill>
                          <a:schemeClr val="accent4"/>
                        </a:solidFill>
                        <a:effectLst/>
                      </a:endParaRPr>
                    </a:p>
                    <a:p>
                      <a:pPr marL="0" marR="0" algn="ctr">
                        <a:lnSpc>
                          <a:spcPct val="107000"/>
                        </a:lnSpc>
                        <a:spcBef>
                          <a:spcPts val="0"/>
                        </a:spcBef>
                        <a:spcAft>
                          <a:spcPts val="0"/>
                        </a:spcAft>
                      </a:pPr>
                      <a:r>
                        <a:rPr lang="es-DO" sz="500">
                          <a:solidFill>
                            <a:schemeClr val="accent4"/>
                          </a:solidFill>
                          <a:effectLst/>
                        </a:rPr>
                        <a:t> </a:t>
                      </a:r>
                      <a:endParaRPr lang="en-US" sz="180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s-DO" sz="2000" dirty="0">
                          <a:solidFill>
                            <a:schemeClr val="accent4"/>
                          </a:solidFill>
                          <a:effectLst/>
                        </a:rPr>
                        <a:t>Elena G. de White y la expiación</a:t>
                      </a:r>
                      <a:endParaRPr lang="en-US" sz="18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4462173"/>
                  </a:ext>
                </a:extLst>
              </a:tr>
            </a:tbl>
          </a:graphicData>
        </a:graphic>
      </p:graphicFrame>
      <p:graphicFrame>
        <p:nvGraphicFramePr>
          <p:cNvPr id="6" name="Table 5">
            <a:extLst>
              <a:ext uri="{FF2B5EF4-FFF2-40B4-BE49-F238E27FC236}">
                <a16:creationId xmlns:a16="http://schemas.microsoft.com/office/drawing/2014/main" id="{3E748A2F-4975-C3CF-A0DC-D2D1A289ABA3}"/>
              </a:ext>
            </a:extLst>
          </p:cNvPr>
          <p:cNvGraphicFramePr>
            <a:graphicFrameLocks noGrp="1"/>
          </p:cNvGraphicFramePr>
          <p:nvPr>
            <p:extLst>
              <p:ext uri="{D42A27DB-BD31-4B8C-83A1-F6EECF244321}">
                <p14:modId xmlns:p14="http://schemas.microsoft.com/office/powerpoint/2010/main" val="2347853340"/>
              </p:ext>
            </p:extLst>
          </p:nvPr>
        </p:nvGraphicFramePr>
        <p:xfrm>
          <a:off x="598804" y="1026305"/>
          <a:ext cx="11059796" cy="5713708"/>
        </p:xfrm>
        <a:graphic>
          <a:graphicData uri="http://schemas.openxmlformats.org/drawingml/2006/table">
            <a:tbl>
              <a:tblPr firstRow="1" firstCol="1" bandRow="1">
                <a:tableStyleId>{073A0DAA-6AF3-43AB-8588-CEC1D06C72B9}</a:tableStyleId>
              </a:tblPr>
              <a:tblGrid>
                <a:gridCol w="5529898">
                  <a:extLst>
                    <a:ext uri="{9D8B030D-6E8A-4147-A177-3AD203B41FA5}">
                      <a16:colId xmlns:a16="http://schemas.microsoft.com/office/drawing/2014/main" val="1695699854"/>
                    </a:ext>
                  </a:extLst>
                </a:gridCol>
                <a:gridCol w="5529898">
                  <a:extLst>
                    <a:ext uri="{9D8B030D-6E8A-4147-A177-3AD203B41FA5}">
                      <a16:colId xmlns:a16="http://schemas.microsoft.com/office/drawing/2014/main" val="1415427542"/>
                    </a:ext>
                  </a:extLst>
                </a:gridCol>
              </a:tblGrid>
              <a:tr h="5713708">
                <a:tc>
                  <a:txBody>
                    <a:bodyPr/>
                    <a:lstStyle/>
                    <a:p>
                      <a:pPr marL="0" marR="0" algn="ctr">
                        <a:lnSpc>
                          <a:spcPct val="107000"/>
                        </a:lnSpc>
                        <a:spcBef>
                          <a:spcPts val="0"/>
                        </a:spcBef>
                        <a:spcAft>
                          <a:spcPts val="0"/>
                        </a:spcAft>
                      </a:pPr>
                      <a:r>
                        <a:rPr lang="es-DO" sz="2400" dirty="0">
                          <a:effectLst/>
                        </a:rPr>
                        <a:t>Fase 3: Esta parte incluye «su sesión a la diestra de Dios y la demostración que debía hacer en sus santos en la tierra, una obra estrechamente relacionada con la que iba a hacer en el santuario de arriba, y vital para nuestra salvación». Ahora Dios hará en la última generación,</a:t>
                      </a:r>
                      <a:r>
                        <a:rPr lang="es-DO" sz="1600" dirty="0">
                          <a:effectLst/>
                        </a:rPr>
                        <a:t> </a:t>
                      </a:r>
                      <a:r>
                        <a:rPr lang="es-DO" sz="2400" dirty="0">
                          <a:effectLst/>
                        </a:rPr>
                        <a:t>generación, los 144,000, lo que hizo en Cristo. «Debe demostrarse que el hombre puede vencer como Cristo venció». Cuando esto ocurra, «Cristo habrá completado por fin su obra».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651" marR="65651" marT="0" marB="0"/>
                </a:tc>
                <a:tc>
                  <a:txBody>
                    <a:bodyPr/>
                    <a:lstStyle/>
                    <a:p>
                      <a:pPr marL="0" marR="0" algn="ctr">
                        <a:lnSpc>
                          <a:spcPct val="107000"/>
                        </a:lnSpc>
                        <a:spcBef>
                          <a:spcPts val="0"/>
                        </a:spcBef>
                        <a:spcAft>
                          <a:spcPts val="0"/>
                        </a:spcAft>
                      </a:pPr>
                      <a:r>
                        <a:rPr lang="es-DO" sz="2800" dirty="0">
                          <a:effectLst/>
                        </a:rPr>
                        <a:t>En su tercer uso, el término «expiación» hace referencia en un sentido amplio a toda la vida de sufrimientos de Jesús. “Debemos adquirir una visión más amplia y profunda de la vida, los sufrimientos y la muerte del amado Hijo de Dios. Cuando se considera correctamente la expiación, se reconoce que la salvación de las almas es de valor infinito” (TI, 2:194).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5651" marR="65651" marT="0" marB="0"/>
                </a:tc>
                <a:extLst>
                  <a:ext uri="{0D108BD9-81ED-4DB2-BD59-A6C34878D82A}">
                    <a16:rowId xmlns:a16="http://schemas.microsoft.com/office/drawing/2014/main" val="157189714"/>
                  </a:ext>
                </a:extLst>
              </a:tr>
            </a:tbl>
          </a:graphicData>
        </a:graphic>
      </p:graphicFrame>
    </p:spTree>
    <p:extLst>
      <p:ext uri="{BB962C8B-B14F-4D97-AF65-F5344CB8AC3E}">
        <p14:creationId xmlns:p14="http://schemas.microsoft.com/office/powerpoint/2010/main" val="180137610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117771"/>
            <a:ext cx="4618096" cy="375552"/>
          </a:xfrm>
          <a:prstGeom prst="rect">
            <a:avLst/>
          </a:prstGeom>
          <a:noFill/>
        </p:spPr>
        <p:txBody>
          <a:bodyPr wrap="square" rtlCol="0">
            <a:spAutoFit/>
          </a:bodyPr>
          <a:lstStyle/>
          <a:p>
            <a:pPr>
              <a:lnSpc>
                <a:spcPct val="107000"/>
              </a:lnSpc>
              <a:spcAft>
                <a:spcPts val="800"/>
              </a:spcAft>
              <a:tabLst>
                <a:tab pos="885190" algn="l"/>
              </a:tabLst>
            </a:pPr>
            <a:r>
              <a:rPr lang="es-DO" sz="1800" b="1" dirty="0">
                <a:effectLst/>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60439" y="1193122"/>
            <a:ext cx="10658437" cy="3416320"/>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9600" b="1" dirty="0">
                <a:solidFill>
                  <a:srgbClr val="FF0000"/>
                </a:solidFill>
                <a:effectLst>
                  <a:outerShdw blurRad="38100" dist="38100" dir="2700000" algn="tl">
                    <a:srgbClr val="000000">
                      <a:alpha val="43137"/>
                    </a:srgbClr>
                  </a:outerShdw>
                </a:effectLst>
                <a:latin typeface="Bahnschrift SemiCondensed" panose="020B0502040204020203" pitchFamily="34" charset="0"/>
              </a:rPr>
              <a:t>Conclusión</a:t>
            </a:r>
          </a:p>
          <a:p>
            <a:pPr algn="just"/>
            <a:endParaRPr lang="es-DO" sz="7200"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244357887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0"/>
            <a:ext cx="4258101" cy="461665"/>
          </a:xfrm>
          <a:prstGeom prst="rect">
            <a:avLst/>
          </a:prstGeom>
          <a:noFill/>
        </p:spPr>
        <p:txBody>
          <a:bodyPr wrap="square" rtlCol="0">
            <a:spAutoFit/>
          </a:bodyPr>
          <a:lstStyle/>
          <a:p>
            <a:pPr algn="ctr"/>
            <a:r>
              <a:rPr lang="es-MX" sz="2400" b="1" dirty="0">
                <a:latin typeface="Bahnschrift SemiCondensed" panose="020B0502040204020203" pitchFamily="34" charset="0"/>
              </a:rPr>
              <a:t>Conclusión</a:t>
            </a:r>
            <a:endParaRPr lang="es-DO" sz="2800"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50826" y="940217"/>
            <a:ext cx="10997161" cy="5632311"/>
          </a:xfrm>
          <a:prstGeom prst="rect">
            <a:avLst/>
          </a:prstGeom>
          <a:noFill/>
        </p:spPr>
        <p:txBody>
          <a:bodyPr wrap="square" lIns="91440" tIns="45720" rIns="91440" bIns="45720" rtlCol="0" anchor="t">
            <a:spAutoFit/>
          </a:bodyPr>
          <a:lstStyle/>
          <a:p>
            <a:pPr algn="just">
              <a:lnSpc>
                <a:spcPct val="150000"/>
              </a:lnSpc>
            </a:pPr>
            <a:r>
              <a:rPr lang="es-ES" sz="4000" b="1" dirty="0">
                <a:latin typeface="Bahnschrift SemiCondensed" panose="020B0502040204020203" pitchFamily="34" charset="0"/>
              </a:rPr>
              <a:t>Este breve apéndice muestra que la TUG </a:t>
            </a:r>
            <a:r>
              <a:rPr lang="es-ES" sz="4000" b="1" dirty="0" smtClean="0">
                <a:latin typeface="Bahnschrift SemiCondensed" panose="020B0502040204020203" pitchFamily="34" charset="0"/>
              </a:rPr>
              <a:t>no </a:t>
            </a:r>
            <a:r>
              <a:rPr lang="es-ES" sz="4000" b="1" dirty="0">
                <a:latin typeface="Bahnschrift SemiCondensed" panose="020B0502040204020203" pitchFamily="34" charset="0"/>
              </a:rPr>
              <a:t>ha captado bien el pensamiento de la Sra. White respecto a la doctrina de la expiación. Si bien Andreasen tenía una comprensión de la expiación en tres fases, estas no son idénticas a las tres formas en que EGW comprendió esa doctrina. </a:t>
            </a:r>
          </a:p>
        </p:txBody>
      </p:sp>
    </p:spTree>
    <p:extLst>
      <p:ext uri="{BB962C8B-B14F-4D97-AF65-F5344CB8AC3E}">
        <p14:creationId xmlns:p14="http://schemas.microsoft.com/office/powerpoint/2010/main" val="102241520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 y="-56367"/>
            <a:ext cx="12359148"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0"/>
            <a:ext cx="4258101" cy="461665"/>
          </a:xfrm>
          <a:prstGeom prst="rect">
            <a:avLst/>
          </a:prstGeom>
          <a:noFill/>
        </p:spPr>
        <p:txBody>
          <a:bodyPr wrap="square" rtlCol="0">
            <a:spAutoFit/>
          </a:bodyPr>
          <a:lstStyle/>
          <a:p>
            <a:pPr algn="ctr"/>
            <a:r>
              <a:rPr lang="es-MX" sz="2400" b="1" dirty="0">
                <a:latin typeface="Bahnschrift SemiCondensed" panose="020B0502040204020203" pitchFamily="34" charset="0"/>
              </a:rPr>
              <a:t>Conclusión</a:t>
            </a:r>
            <a:endParaRPr lang="es-DO" sz="2800"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50827" y="871860"/>
            <a:ext cx="10982412" cy="5262979"/>
          </a:xfrm>
          <a:prstGeom prst="rect">
            <a:avLst/>
          </a:prstGeom>
          <a:noFill/>
        </p:spPr>
        <p:txBody>
          <a:bodyPr wrap="square" lIns="91440" tIns="45720" rIns="91440" bIns="45720" rtlCol="0" anchor="t">
            <a:spAutoFit/>
          </a:bodyPr>
          <a:lstStyle/>
          <a:p>
            <a:pPr algn="just"/>
            <a:r>
              <a:rPr lang="es-ES" sz="4800" b="1" dirty="0">
                <a:latin typeface="Bahnschrift SemiCondensed" panose="020B0502040204020203" pitchFamily="34" charset="0"/>
              </a:rPr>
              <a:t>Como señalamos en el Apéndice A, Andreasen propuso un entendimiento particular de la expiación, realizada en tres fases: la primera ocurrió antes de la cruz, hecho posible gracias a la victoria total de Cristo sobre el pecado; la segunda inició en el Getsemaní y se completó en el Calvario; </a:t>
            </a:r>
          </a:p>
        </p:txBody>
      </p:sp>
    </p:spTree>
    <p:extLst>
      <p:ext uri="{BB962C8B-B14F-4D97-AF65-F5344CB8AC3E}">
        <p14:creationId xmlns:p14="http://schemas.microsoft.com/office/powerpoint/2010/main" val="229412565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57908" y="888538"/>
            <a:ext cx="11934092" cy="5131661"/>
          </a:xfrm>
          <a:prstGeom prst="rect">
            <a:avLst/>
          </a:prstGeom>
          <a:noFill/>
        </p:spPr>
        <p:txBody>
          <a:bodyPr wrap="square" lIns="91440" tIns="45720" rIns="91440" bIns="45720" rtlCol="0" anchor="t">
            <a:spAutoFit/>
          </a:bodyPr>
          <a:lstStyle/>
          <a:p>
            <a:pPr marL="0" marR="0" algn="ctr">
              <a:lnSpc>
                <a:spcPct val="107000"/>
              </a:lnSpc>
              <a:spcBef>
                <a:spcPts val="0"/>
              </a:spcBef>
              <a:spcAft>
                <a:spcPts val="800"/>
              </a:spcAft>
            </a:pPr>
            <a:r>
              <a:rPr lang="es-DO" sz="4400" b="1" dirty="0">
                <a:effectLst/>
                <a:latin typeface="Calibri" panose="020F0502020204030204" pitchFamily="34" charset="0"/>
                <a:ea typeface="Calibri" panose="020F0502020204030204" pitchFamily="34" charset="0"/>
                <a:cs typeface="Times New Roman" panose="02020603050405020304" pitchFamily="18" charset="0"/>
              </a:rPr>
              <a:t>El pensamiento teológico de Elena G. de White debe ser comprendido a la luz de todo lo que ha escrito. El tema de la expiación no es la excepción. En sus escritos, este tema refleja una </a:t>
            </a:r>
            <a:r>
              <a:rPr lang="es-DO" sz="4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comprensión </a:t>
            </a:r>
            <a:r>
              <a:rPr lang="es-DO" sz="4400" b="1" dirty="0" err="1">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abarcante</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del Plan de la Redención: </a:t>
            </a:r>
            <a:r>
              <a:rPr lang="es-DO" sz="4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la muerte expiatoria de Jesús en el Calvario y su ministerio </a:t>
            </a:r>
            <a:r>
              <a:rPr lang="es-DO" sz="4400" b="1" dirty="0" smtClean="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sumo sacerdotal </a:t>
            </a:r>
            <a:r>
              <a:rPr lang="es-DO" sz="4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en el Santuario celestial</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4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038106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0"/>
            <a:ext cx="4258101" cy="461665"/>
          </a:xfrm>
          <a:prstGeom prst="rect">
            <a:avLst/>
          </a:prstGeom>
          <a:noFill/>
        </p:spPr>
        <p:txBody>
          <a:bodyPr wrap="square" rtlCol="0">
            <a:spAutoFit/>
          </a:bodyPr>
          <a:lstStyle/>
          <a:p>
            <a:pPr algn="ctr"/>
            <a:r>
              <a:rPr lang="es-MX" sz="2400" b="1" dirty="0">
                <a:latin typeface="Bahnschrift SemiCondensed" panose="020B0502040204020203" pitchFamily="34" charset="0"/>
              </a:rPr>
              <a:t>Conclusión</a:t>
            </a:r>
            <a:endParaRPr lang="es-DO" sz="2800"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50827" y="871860"/>
            <a:ext cx="10967664" cy="6001643"/>
          </a:xfrm>
          <a:prstGeom prst="rect">
            <a:avLst/>
          </a:prstGeom>
          <a:noFill/>
        </p:spPr>
        <p:txBody>
          <a:bodyPr wrap="square" lIns="91440" tIns="45720" rIns="91440" bIns="45720" rtlCol="0" anchor="t">
            <a:spAutoFit/>
          </a:bodyPr>
          <a:lstStyle/>
          <a:p>
            <a:pPr algn="just"/>
            <a:r>
              <a:rPr lang="es-ES" sz="4800" b="1" dirty="0" smtClean="0">
                <a:latin typeface="Bahnschrift SemiCondensed" panose="020B0502040204020203" pitchFamily="34" charset="0"/>
              </a:rPr>
              <a:t>la </a:t>
            </a:r>
            <a:r>
              <a:rPr lang="es-ES" sz="4800" b="1" dirty="0">
                <a:latin typeface="Bahnschrift SemiCondensed" panose="020B0502040204020203" pitchFamily="34" charset="0"/>
              </a:rPr>
              <a:t>tercera y última fase incluye su entronización a la diestra de Dios como Sumo sacerdote y la demostración de victoria sobre el pecado de los santos y que es «vital para nuestra salvación». Esta demostración había sido «contemplada […] desde la eternidad», pero será revelada en la crisis final.</a:t>
            </a:r>
          </a:p>
        </p:txBody>
      </p:sp>
    </p:spTree>
    <p:extLst>
      <p:ext uri="{BB962C8B-B14F-4D97-AF65-F5344CB8AC3E}">
        <p14:creationId xmlns:p14="http://schemas.microsoft.com/office/powerpoint/2010/main" val="269149572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0"/>
            <a:ext cx="4258101" cy="461665"/>
          </a:xfrm>
          <a:prstGeom prst="rect">
            <a:avLst/>
          </a:prstGeom>
          <a:noFill/>
        </p:spPr>
        <p:txBody>
          <a:bodyPr wrap="square" rtlCol="0">
            <a:spAutoFit/>
          </a:bodyPr>
          <a:lstStyle/>
          <a:p>
            <a:pPr algn="ctr"/>
            <a:r>
              <a:rPr lang="es-MX" sz="2400" b="1" dirty="0">
                <a:latin typeface="Bahnschrift SemiCondensed" panose="020B0502040204020203" pitchFamily="34" charset="0"/>
              </a:rPr>
              <a:t>Conclusión</a:t>
            </a:r>
            <a:endParaRPr lang="es-DO" sz="2800"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75412" y="940217"/>
            <a:ext cx="11361065" cy="5170646"/>
          </a:xfrm>
          <a:prstGeom prst="rect">
            <a:avLst/>
          </a:prstGeom>
          <a:noFill/>
        </p:spPr>
        <p:txBody>
          <a:bodyPr wrap="square" lIns="91440" tIns="45720" rIns="91440" bIns="45720" rtlCol="0" anchor="t">
            <a:spAutoFit/>
          </a:bodyPr>
          <a:lstStyle/>
          <a:p>
            <a:pPr algn="just">
              <a:lnSpc>
                <a:spcPct val="150000"/>
              </a:lnSpc>
            </a:pPr>
            <a:r>
              <a:rPr lang="es-ES" sz="4400" b="1" dirty="0" smtClean="0">
                <a:latin typeface="Bahnschrift SemiCondensed" panose="020B0502040204020203" pitchFamily="34" charset="0"/>
              </a:rPr>
              <a:t>Semejante </a:t>
            </a:r>
            <a:r>
              <a:rPr lang="es-ES" sz="4400" b="1" dirty="0">
                <a:latin typeface="Bahnschrift SemiCondensed" panose="020B0502040204020203" pitchFamily="34" charset="0"/>
              </a:rPr>
              <a:t>entendimiento impidió a Andreasen entender —así como a los actuales partidarios de la TUG— el alcance de la obra de expiación realizada en la cruz, por lo cual sobredimensionó el papel de la última generación de creyentes</a:t>
            </a:r>
            <a:r>
              <a:rPr lang="es-ES" sz="4400" b="1" dirty="0" smtClean="0">
                <a:latin typeface="Bahnschrift SemiCondensed" panose="020B0502040204020203" pitchFamily="34" charset="0"/>
              </a:rPr>
              <a:t>.</a:t>
            </a:r>
            <a:endParaRPr lang="es-ES" sz="4400" b="1" dirty="0">
              <a:latin typeface="Bahnschrift SemiCondensed" panose="020B0502040204020203" pitchFamily="34" charset="0"/>
            </a:endParaRPr>
          </a:p>
        </p:txBody>
      </p:sp>
    </p:spTree>
    <p:extLst>
      <p:ext uri="{BB962C8B-B14F-4D97-AF65-F5344CB8AC3E}">
        <p14:creationId xmlns:p14="http://schemas.microsoft.com/office/powerpoint/2010/main" val="8302478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E04BD369-A28C-D8C0-6206-A7B4754C2A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6268065" y="571507"/>
            <a:ext cx="5368412" cy="5482142"/>
          </a:xfrm>
          <a:prstGeom prst="rect">
            <a:avLst/>
          </a:prstGeom>
          <a:noFill/>
        </p:spPr>
        <p:txBody>
          <a:bodyPr wrap="square" lIns="91440" tIns="45720" rIns="91440" bIns="45720" rtlCol="0" anchor="t">
            <a:spAutoFit/>
          </a:bodyPr>
          <a:lstStyle/>
          <a:p>
            <a:pPr algn="just">
              <a:lnSpc>
                <a:spcPct val="150000"/>
              </a:lnSpc>
            </a:pPr>
            <a:r>
              <a:rPr lang="es-ES" sz="4800" b="1" dirty="0" smtClean="0">
                <a:solidFill>
                  <a:srgbClr val="FFFF00"/>
                </a:solidFill>
                <a:latin typeface="Bahnschrift SemiCondensed" panose="020B0502040204020203" pitchFamily="34" charset="0"/>
              </a:rPr>
              <a:t>¿Confías en que la victoria total de Cristo sobre el pecado se dio en la Cruz?</a:t>
            </a:r>
            <a:endParaRPr lang="es-ES" sz="4800" b="1"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87154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57908" y="888538"/>
            <a:ext cx="11934092" cy="5124801"/>
          </a:xfrm>
          <a:prstGeom prst="rect">
            <a:avLst/>
          </a:prstGeom>
          <a:noFill/>
        </p:spPr>
        <p:txBody>
          <a:bodyPr wrap="square" lIns="91440" tIns="45720" rIns="91440" bIns="45720" rtlCol="0" anchor="t">
            <a:spAutoFit/>
          </a:bodyPr>
          <a:lstStyle/>
          <a:p>
            <a:pPr marL="0" marR="0" algn="ctr">
              <a:lnSpc>
                <a:spcPct val="107000"/>
              </a:lnSpc>
              <a:spcBef>
                <a:spcPts val="0"/>
              </a:spcBef>
              <a:spcAft>
                <a:spcPts val="800"/>
              </a:spcAft>
            </a:pPr>
            <a:r>
              <a:rPr lang="es-DO" sz="4400" b="1" dirty="0">
                <a:effectLst/>
                <a:latin typeface="Calibri" panose="020F0502020204030204" pitchFamily="34" charset="0"/>
                <a:ea typeface="Calibri" panose="020F0502020204030204" pitchFamily="34" charset="0"/>
                <a:cs typeface="Times New Roman" panose="02020603050405020304" pitchFamily="18" charset="0"/>
              </a:rPr>
              <a:t>Como bien observa Denis Fortín: «En algunos casos, sus pensamientos sobre la expiación son sinónimos de su comprensión del Plan de Salvación». Se sabe que algunos de sus compañeros más confiables como J. H. </a:t>
            </a:r>
            <a:r>
              <a:rPr lang="es-DO" sz="4400" b="1" dirty="0" err="1">
                <a:effectLst/>
                <a:latin typeface="Calibri" panose="020F0502020204030204" pitchFamily="34" charset="0"/>
                <a:ea typeface="Calibri" panose="020F0502020204030204" pitchFamily="34" charset="0"/>
                <a:cs typeface="Times New Roman" panose="02020603050405020304" pitchFamily="18" charset="0"/>
              </a:rPr>
              <a:t>Waggoner</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y </a:t>
            </a:r>
            <a:r>
              <a:rPr lang="es-DO" sz="4400" b="1" dirty="0" err="1">
                <a:effectLst/>
                <a:latin typeface="Calibri" panose="020F0502020204030204" pitchFamily="34" charset="0"/>
                <a:ea typeface="Calibri" panose="020F0502020204030204" pitchFamily="34" charset="0"/>
                <a:cs typeface="Times New Roman" panose="02020603050405020304" pitchFamily="18" charset="0"/>
              </a:rPr>
              <a:t>Uriah</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Smith, </a:t>
            </a:r>
            <a:r>
              <a:rPr lang="es-DO"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limitaban</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la </a:t>
            </a:r>
            <a:r>
              <a:rPr lang="es-DO"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expiación</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de Cristo a su </a:t>
            </a:r>
            <a:r>
              <a:rPr lang="es-DO"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intercesión en el Santuario</a:t>
            </a:r>
            <a:r>
              <a:rPr lang="es-DO" sz="4400" b="1" dirty="0">
                <a:effectLst/>
                <a:latin typeface="Calibri" panose="020F0502020204030204" pitchFamily="34" charset="0"/>
                <a:ea typeface="Calibri" panose="020F0502020204030204" pitchFamily="34" charset="0"/>
                <a:cs typeface="Times New Roman" panose="02020603050405020304" pitchFamily="18" charset="0"/>
              </a:rPr>
              <a:t>. </a:t>
            </a:r>
            <a:endParaRPr lang="es-ES" sz="4400" b="1" dirty="0">
              <a:latin typeface="Bahnschrift SemiCondensed"/>
            </a:endParaRPr>
          </a:p>
        </p:txBody>
      </p:sp>
    </p:spTree>
    <p:extLst>
      <p:ext uri="{BB962C8B-B14F-4D97-AF65-F5344CB8AC3E}">
        <p14:creationId xmlns:p14="http://schemas.microsoft.com/office/powerpoint/2010/main" val="387162836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57908" y="888538"/>
            <a:ext cx="11934092" cy="5387822"/>
          </a:xfrm>
          <a:prstGeom prst="rect">
            <a:avLst/>
          </a:prstGeom>
          <a:noFill/>
        </p:spPr>
        <p:txBody>
          <a:bodyPr wrap="square" lIns="91440" tIns="45720" rIns="91440" bIns="45720" rtlCol="0" anchor="t">
            <a:spAutoFit/>
          </a:bodyPr>
          <a:lstStyle/>
          <a:p>
            <a:pPr marL="0" marR="0" algn="ctr">
              <a:lnSpc>
                <a:spcPct val="107000"/>
              </a:lnSpc>
              <a:spcBef>
                <a:spcPts val="0"/>
              </a:spcBef>
              <a:spcAft>
                <a:spcPts val="800"/>
              </a:spcAft>
            </a:pPr>
            <a:r>
              <a:rPr lang="es-DO" sz="5400" b="1" dirty="0" smtClean="0">
                <a:effectLst/>
                <a:latin typeface="Calibri" panose="020F0502020204030204" pitchFamily="34" charset="0"/>
                <a:ea typeface="Calibri" panose="020F0502020204030204" pitchFamily="34" charset="0"/>
                <a:cs typeface="Times New Roman" panose="02020603050405020304" pitchFamily="18" charset="0"/>
              </a:rPr>
              <a:t>Diferente </a:t>
            </a:r>
            <a:r>
              <a:rPr lang="es-DO" sz="5400" b="1" dirty="0">
                <a:effectLst/>
                <a:latin typeface="Calibri" panose="020F0502020204030204" pitchFamily="34" charset="0"/>
                <a:ea typeface="Calibri" panose="020F0502020204030204" pitchFamily="34" charset="0"/>
                <a:cs typeface="Times New Roman" panose="02020603050405020304" pitchFamily="18" charset="0"/>
              </a:rPr>
              <a:t>a estos pioneros, desde el mismo inicio de su ministerio, EGW «abrazó todas las principales teorías o modelos de expiación, y apoyó </a:t>
            </a:r>
            <a:r>
              <a:rPr lang="es-DO" sz="5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una comprensión más </a:t>
            </a:r>
            <a:r>
              <a:rPr lang="es-DO" sz="5400" b="1"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abarcante</a:t>
            </a:r>
            <a:r>
              <a:rPr lang="es-DO" sz="5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de las razones del Calvario</a:t>
            </a:r>
            <a:r>
              <a:rPr lang="es-DO" sz="5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5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584881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27561" y="589270"/>
            <a:ext cx="11267910" cy="5888279"/>
          </a:xfrm>
          <a:prstGeom prst="rect">
            <a:avLst/>
          </a:prstGeom>
          <a:noFill/>
        </p:spPr>
        <p:txBody>
          <a:bodyPr wrap="square" lIns="91440" tIns="45720" rIns="91440" bIns="45720" rtlCol="0" anchor="t">
            <a:spAutoFit/>
          </a:bodyPr>
          <a:lstStyle/>
          <a:p>
            <a:pPr algn="ctr">
              <a:lnSpc>
                <a:spcPct val="107000"/>
              </a:lnSpc>
              <a:spcAft>
                <a:spcPts val="800"/>
              </a:spcAft>
            </a:pPr>
            <a:r>
              <a:rPr lang="es-ES" sz="4400" b="1" dirty="0">
                <a:effectLst/>
                <a:latin typeface="Calibri" panose="020F0502020204030204" pitchFamily="34" charset="0"/>
                <a:ea typeface="Calibri" panose="020F0502020204030204" pitchFamily="34" charset="0"/>
                <a:cs typeface="Times New Roman" panose="02020603050405020304" pitchFamily="18" charset="0"/>
              </a:rPr>
              <a:t> En un pequeño folleto titulado </a:t>
            </a:r>
            <a:r>
              <a:rPr lang="es-ES" sz="4400" b="1"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Los sufrimientos </a:t>
            </a:r>
            <a:r>
              <a:rPr lang="es-ES" sz="4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de Cristo</a:t>
            </a:r>
            <a:r>
              <a:rPr lang="es-ES" sz="4400" b="1" dirty="0">
                <a:latin typeface="Calibri" panose="020F0502020204030204" pitchFamily="34" charset="0"/>
                <a:ea typeface="Calibri" panose="020F0502020204030204" pitchFamily="34" charset="0"/>
                <a:cs typeface="Times New Roman" panose="02020603050405020304" pitchFamily="18" charset="0"/>
              </a:rPr>
              <a:t> [</a:t>
            </a:r>
            <a:r>
              <a:rPr lang="es-ES" sz="4400" b="1" dirty="0" err="1">
                <a:latin typeface="Calibri" panose="020F0502020204030204" pitchFamily="34" charset="0"/>
                <a:ea typeface="Calibri" panose="020F0502020204030204" pitchFamily="34" charset="0"/>
                <a:cs typeface="Times New Roman" panose="02020603050405020304" pitchFamily="18" charset="0"/>
              </a:rPr>
              <a:t>The</a:t>
            </a:r>
            <a:r>
              <a:rPr lang="es-ES" sz="4400" b="1" dirty="0">
                <a:latin typeface="Calibri" panose="020F0502020204030204" pitchFamily="34" charset="0"/>
                <a:ea typeface="Calibri" panose="020F0502020204030204" pitchFamily="34" charset="0"/>
                <a:cs typeface="Times New Roman" panose="02020603050405020304" pitchFamily="18" charset="0"/>
              </a:rPr>
              <a:t> </a:t>
            </a:r>
            <a:r>
              <a:rPr lang="es-ES" sz="4400" b="1" dirty="0" err="1">
                <a:latin typeface="Calibri" panose="020F0502020204030204" pitchFamily="34" charset="0"/>
                <a:ea typeface="Calibri" panose="020F0502020204030204" pitchFamily="34" charset="0"/>
                <a:cs typeface="Times New Roman" panose="02020603050405020304" pitchFamily="18" charset="0"/>
              </a:rPr>
              <a:t>Sufferings</a:t>
            </a:r>
            <a:r>
              <a:rPr lang="es-ES" sz="4400" b="1" dirty="0">
                <a:latin typeface="Calibri" panose="020F0502020204030204" pitchFamily="34" charset="0"/>
                <a:ea typeface="Calibri" panose="020F0502020204030204" pitchFamily="34" charset="0"/>
                <a:cs typeface="Times New Roman" panose="02020603050405020304" pitchFamily="18" charset="0"/>
              </a:rPr>
              <a:t> of </a:t>
            </a:r>
            <a:r>
              <a:rPr lang="es-ES" sz="4400" b="1" dirty="0" err="1" smtClean="0">
                <a:latin typeface="Calibri" panose="020F0502020204030204" pitchFamily="34" charset="0"/>
                <a:ea typeface="Calibri" panose="020F0502020204030204" pitchFamily="34" charset="0"/>
                <a:cs typeface="Times New Roman" panose="02020603050405020304" pitchFamily="18" charset="0"/>
              </a:rPr>
              <a:t>Christ</a:t>
            </a:r>
            <a:r>
              <a:rPr lang="es-ES" sz="4400" b="1" dirty="0" smtClean="0">
                <a:latin typeface="Calibri" panose="020F0502020204030204" pitchFamily="34" charset="0"/>
                <a:ea typeface="Calibri" panose="020F0502020204030204" pitchFamily="34" charset="0"/>
                <a:cs typeface="Times New Roman" panose="02020603050405020304" pitchFamily="18" charset="0"/>
              </a:rPr>
              <a:t>]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publicado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también en </a:t>
            </a:r>
            <a:r>
              <a:rPr lang="es-ES" sz="4400" b="1" dirty="0" err="1">
                <a:effectLst/>
                <a:latin typeface="Calibri" panose="020F0502020204030204" pitchFamily="34" charset="0"/>
                <a:ea typeface="Calibri" panose="020F0502020204030204" pitchFamily="34" charset="0"/>
                <a:cs typeface="Times New Roman" panose="02020603050405020304" pitchFamily="18" charset="0"/>
              </a:rPr>
              <a:t>Testimony</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a:t>
            </a:r>
            <a:r>
              <a:rPr lang="es-ES" sz="4400" b="1" dirty="0" err="1">
                <a:effectLst/>
                <a:latin typeface="Calibri" panose="020F0502020204030204" pitchFamily="34" charset="0"/>
                <a:ea typeface="Calibri" panose="020F0502020204030204" pitchFamily="34" charset="0"/>
                <a:cs typeface="Times New Roman" panose="02020603050405020304" pitchFamily="18" charset="0"/>
              </a:rPr>
              <a:t>for</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a:t>
            </a:r>
            <a:r>
              <a:rPr lang="es-ES" sz="4400" b="1" dirty="0" err="1">
                <a:effectLst/>
                <a:latin typeface="Calibri" panose="020F0502020204030204" pitchFamily="34" charset="0"/>
                <a:ea typeface="Calibri" panose="020F0502020204030204" pitchFamily="34" charset="0"/>
                <a:cs typeface="Times New Roman" panose="02020603050405020304" pitchFamily="18" charset="0"/>
              </a:rPr>
              <a:t>the</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a:t>
            </a:r>
            <a:r>
              <a:rPr lang="es-ES" sz="4400" b="1" dirty="0" err="1">
                <a:effectLst/>
                <a:latin typeface="Calibri" panose="020F0502020204030204" pitchFamily="34" charset="0"/>
                <a:ea typeface="Calibri" panose="020F0502020204030204" pitchFamily="34" charset="0"/>
                <a:cs typeface="Times New Roman" panose="02020603050405020304" pitchFamily="18" charset="0"/>
              </a:rPr>
              <a:t>Church</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número 17, usó tres veces la palabra «</a:t>
            </a:r>
            <a:r>
              <a:rPr lang="es-ES" sz="4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expiación</a:t>
            </a:r>
            <a:r>
              <a:rPr lang="es-ES" sz="4400" b="1" dirty="0">
                <a:effectLst/>
                <a:latin typeface="Calibri" panose="020F0502020204030204" pitchFamily="34" charset="0"/>
                <a:ea typeface="Calibri" panose="020F0502020204030204" pitchFamily="34" charset="0"/>
                <a:cs typeface="Times New Roman" panose="02020603050405020304" pitchFamily="18" charset="0"/>
              </a:rPr>
              <a:t>» en relación con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s-ES" sz="4400" b="1"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 los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sufrimientos que Cristo experimentó durante su vida,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s-ES" sz="4400" b="1"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 su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ministerio y </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s-ES" sz="4400" b="1"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3</a:t>
            </a:r>
            <a:r>
              <a:rPr lang="es-ES" sz="4400" b="1" dirty="0" smtClean="0">
                <a:effectLst/>
                <a:latin typeface="Calibri" panose="020F0502020204030204" pitchFamily="34" charset="0"/>
                <a:ea typeface="Calibri" panose="020F0502020204030204" pitchFamily="34" charset="0"/>
                <a:cs typeface="Times New Roman" panose="02020603050405020304" pitchFamily="18" charset="0"/>
              </a:rPr>
              <a:t>]los </a:t>
            </a:r>
            <a:r>
              <a:rPr lang="es-ES" sz="4400" b="1" dirty="0">
                <a:effectLst/>
                <a:latin typeface="Calibri" panose="020F0502020204030204" pitchFamily="34" charset="0"/>
                <a:ea typeface="Calibri" panose="020F0502020204030204" pitchFamily="34" charset="0"/>
                <a:cs typeface="Times New Roman" panose="02020603050405020304" pitchFamily="18" charset="0"/>
              </a:rPr>
              <a:t>eventos que rodearon su muerte en la cruz». </a:t>
            </a:r>
            <a:endParaRPr lang="es-ES" sz="4400" b="1" dirty="0">
              <a:latin typeface="Bahnschrift SemiCondensed"/>
            </a:endParaRPr>
          </a:p>
        </p:txBody>
      </p:sp>
    </p:spTree>
    <p:extLst>
      <p:ext uri="{BB962C8B-B14F-4D97-AF65-F5344CB8AC3E}">
        <p14:creationId xmlns:p14="http://schemas.microsoft.com/office/powerpoint/2010/main" val="21056320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27561" y="804431"/>
            <a:ext cx="11572142" cy="6419001"/>
          </a:xfrm>
          <a:prstGeom prst="rect">
            <a:avLst/>
          </a:prstGeom>
          <a:noFill/>
        </p:spPr>
        <p:txBody>
          <a:bodyPr wrap="square" lIns="91440" tIns="45720" rIns="91440" bIns="45720" rtlCol="0" anchor="t">
            <a:spAutoFit/>
          </a:bodyPr>
          <a:lstStyle/>
          <a:p>
            <a:pPr marL="0" marR="0" algn="ctr">
              <a:lnSpc>
                <a:spcPct val="107000"/>
              </a:lnSpc>
              <a:spcBef>
                <a:spcPts val="0"/>
              </a:spcBef>
              <a:spcAft>
                <a:spcPts val="800"/>
              </a:spcAft>
            </a:pPr>
            <a:r>
              <a:rPr lang="es-ES" sz="5400" dirty="0">
                <a:effectLst/>
                <a:latin typeface="Calibri" panose="020F0502020204030204" pitchFamily="34" charset="0"/>
                <a:ea typeface="Calibri" panose="020F0502020204030204" pitchFamily="34" charset="0"/>
                <a:cs typeface="Times New Roman" panose="02020603050405020304" pitchFamily="18" charset="0"/>
              </a:rPr>
              <a:t> Un aspecto de la expiación que quizás sea de los más rechazados en tiempos modernos, es la idea de que Jesús murió para </a:t>
            </a:r>
            <a:r>
              <a:rPr lang="es-ES" sz="5400" dirty="0" smtClean="0">
                <a:effectLst/>
                <a:latin typeface="Calibri" panose="020F0502020204030204" pitchFamily="34" charset="0"/>
                <a:ea typeface="Calibri" panose="020F0502020204030204" pitchFamily="34" charset="0"/>
                <a:cs typeface="Times New Roman" panose="02020603050405020304" pitchFamily="18" charset="0"/>
              </a:rPr>
              <a:t>propiciar [es decir, para que se nos perdone, para aplacar] </a:t>
            </a:r>
            <a:r>
              <a:rPr lang="es-ES" sz="5400" dirty="0">
                <a:effectLst/>
                <a:latin typeface="Calibri" panose="020F0502020204030204" pitchFamily="34" charset="0"/>
                <a:ea typeface="Calibri" panose="020F0502020204030204" pitchFamily="34" charset="0"/>
                <a:cs typeface="Times New Roman" panose="02020603050405020304" pitchFamily="18" charset="0"/>
              </a:rPr>
              <a:t>la justa ira de Dios «hacia el pecado y los pecadores». </a:t>
            </a:r>
          </a:p>
          <a:p>
            <a:pPr marL="0" marR="0" algn="ctr">
              <a:lnSpc>
                <a:spcPct val="107000"/>
              </a:lnSpc>
              <a:spcBef>
                <a:spcPts val="0"/>
              </a:spcBef>
              <a:spcAft>
                <a:spcPts val="800"/>
              </a:spcAft>
            </a:pPr>
            <a:endParaRPr lang="es-ES" sz="5400" b="1" dirty="0">
              <a:latin typeface="Bahnschrift SemiCondensed"/>
            </a:endParaRPr>
          </a:p>
        </p:txBody>
      </p:sp>
    </p:spTree>
    <p:extLst>
      <p:ext uri="{BB962C8B-B14F-4D97-AF65-F5344CB8AC3E}">
        <p14:creationId xmlns:p14="http://schemas.microsoft.com/office/powerpoint/2010/main" val="350783997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75846" y="0"/>
            <a:ext cx="4258101" cy="532903"/>
          </a:xfrm>
          <a:prstGeom prst="rect">
            <a:avLst/>
          </a:prstGeom>
          <a:noFill/>
        </p:spPr>
        <p:txBody>
          <a:bodyPr wrap="square" rtlCol="0">
            <a:spAutoFit/>
          </a:bodyPr>
          <a:lstStyle/>
          <a:p>
            <a:pPr marL="0" marR="0" algn="ctr">
              <a:lnSpc>
                <a:spcPct val="107000"/>
              </a:lnSpc>
              <a:spcBef>
                <a:spcPts val="0"/>
              </a:spcBef>
              <a:spcAft>
                <a:spcPts val="800"/>
              </a:spcAft>
            </a:pPr>
            <a:r>
              <a:rPr lang="es-DO" sz="2800" b="1" dirty="0">
                <a:effectLst/>
                <a:latin typeface="Calibri" panose="020F0502020204030204" pitchFamily="34" charset="0"/>
                <a:ea typeface="Calibri" panose="020F0502020204030204" pitchFamily="34" charset="0"/>
                <a:cs typeface="Times New Roman" panose="02020603050405020304" pitchFamily="18" charset="0"/>
              </a:rPr>
              <a:t>APÉNDICE B</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27561" y="689073"/>
            <a:ext cx="11430142" cy="5856155"/>
          </a:xfrm>
          <a:prstGeom prst="rect">
            <a:avLst/>
          </a:prstGeom>
          <a:noFill/>
        </p:spPr>
        <p:txBody>
          <a:bodyPr wrap="square" lIns="91440" tIns="45720" rIns="91440" bIns="45720" rtlCol="0" anchor="t">
            <a:spAutoFit/>
          </a:bodyPr>
          <a:lstStyle/>
          <a:p>
            <a:pPr algn="ctr">
              <a:lnSpc>
                <a:spcPct val="107000"/>
              </a:lnSpc>
              <a:spcAft>
                <a:spcPts val="800"/>
              </a:spcAft>
            </a:pPr>
            <a:r>
              <a:rPr lang="es-ES" sz="4400" dirty="0" smtClean="0">
                <a:effectLst/>
                <a:latin typeface="Calibri" panose="020F0502020204030204" pitchFamily="34" charset="0"/>
                <a:ea typeface="Calibri" panose="020F0502020204030204" pitchFamily="34" charset="0"/>
                <a:cs typeface="Times New Roman" panose="02020603050405020304" pitchFamily="18" charset="0"/>
              </a:rPr>
              <a:t>«</a:t>
            </a:r>
            <a:r>
              <a:rPr lang="es-ES" sz="4400" dirty="0">
                <a:effectLst/>
                <a:latin typeface="Calibri" panose="020F0502020204030204" pitchFamily="34" charset="0"/>
                <a:ea typeface="Calibri" panose="020F0502020204030204" pitchFamily="34" charset="0"/>
                <a:cs typeface="Times New Roman" panose="02020603050405020304" pitchFamily="18" charset="0"/>
              </a:rPr>
              <a:t>Si los mortales hubiesen podido ver el pesar y asombro de la hueste angélica al contemplar en silencioso dolor cómo el Padre separaba sus rayos de luz, su amor y gloria, del </a:t>
            </a:r>
            <a:r>
              <a:rPr lang="es-ES" sz="4400" dirty="0" smtClean="0">
                <a:effectLst/>
                <a:latin typeface="Calibri" panose="020F0502020204030204" pitchFamily="34" charset="0"/>
                <a:ea typeface="Calibri" panose="020F0502020204030204" pitchFamily="34" charset="0"/>
                <a:cs typeface="Times New Roman" panose="02020603050405020304" pitchFamily="18" charset="0"/>
              </a:rPr>
              <a:t>amado Hijo de su seno, </a:t>
            </a:r>
            <a:r>
              <a:rPr lang="es-DO" sz="4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comprenderían mejor cuán ofensivo es el pecado a la vista de Dios. La espada de la justicia iba a ser desenvainada contra su amado Hijo» (TI 2:186, 187</a:t>
            </a:r>
            <a:r>
              <a:rPr lang="es-DO" sz="4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a:t>
            </a:r>
            <a:endParaRPr lang="es-DO" sz="44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778733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427265" cy="6970734"/>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311464" y="0"/>
            <a:ext cx="4258101" cy="584775"/>
          </a:xfrm>
          <a:prstGeom prst="rect">
            <a:avLst/>
          </a:prstGeom>
          <a:noFill/>
        </p:spPr>
        <p:txBody>
          <a:bodyPr wrap="square" rtlCol="0">
            <a:spAutoFit/>
          </a:bodyPr>
          <a:lstStyle/>
          <a:p>
            <a:pPr algn="ctr"/>
            <a:r>
              <a:rPr lang="es-DO" sz="3200" b="1" dirty="0">
                <a:latin typeface="Bahnschrift SemiCondensed" panose="020B0502040204020203" pitchFamily="34" charset="0"/>
              </a:rPr>
              <a:t>La última Generación</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370281" y="381953"/>
            <a:ext cx="11059720" cy="6206827"/>
          </a:xfrm>
          <a:prstGeom prst="rect">
            <a:avLst/>
          </a:prstGeom>
          <a:noFill/>
        </p:spPr>
        <p:txBody>
          <a:bodyPr wrap="square" lIns="91440" tIns="45720" rIns="91440" bIns="45720" rtlCol="0" anchor="t">
            <a:spAutoFit/>
          </a:bodyPr>
          <a:lstStyle/>
          <a:p>
            <a:pPr marL="0" marR="0" algn="just">
              <a:spcBef>
                <a:spcPts val="0"/>
              </a:spcBef>
              <a:spcAft>
                <a:spcPts val="800"/>
              </a:spcAft>
            </a:pPr>
            <a:r>
              <a:rPr lang="es-DO" sz="48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4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s-DO" sz="4800" b="1" dirty="0">
                <a:effectLst/>
                <a:latin typeface="Calibri" panose="020F0502020204030204" pitchFamily="34" charset="0"/>
                <a:ea typeface="Calibri" panose="020F0502020204030204" pitchFamily="34" charset="0"/>
                <a:cs typeface="Times New Roman" panose="02020603050405020304" pitchFamily="18" charset="0"/>
              </a:rPr>
              <a:t>Es evidente que EGW vio los sufrimientos y la muerte de Cristo de manera consistente «como los eventos centrales» del Plan de la Redención y utilizó el término «expiación» para describir su efecto a favor de los seres humanos. </a:t>
            </a:r>
            <a:endParaRPr lang="en-US" sz="4800" b="1"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S" sz="4800" b="1" dirty="0">
              <a:latin typeface="Bahnschrift SemiCondensed"/>
            </a:endParaRPr>
          </a:p>
        </p:txBody>
      </p:sp>
    </p:spTree>
    <p:extLst>
      <p:ext uri="{BB962C8B-B14F-4D97-AF65-F5344CB8AC3E}">
        <p14:creationId xmlns:p14="http://schemas.microsoft.com/office/powerpoint/2010/main" val="201662249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9345</TotalTime>
  <Words>2066</Words>
  <Application>Microsoft Office PowerPoint</Application>
  <PresentationFormat>Panorámica</PresentationFormat>
  <Paragraphs>72</Paragraphs>
  <Slides>32</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32</vt:i4>
      </vt:variant>
    </vt:vector>
  </HeadingPairs>
  <TitlesOfParts>
    <vt:vector size="40" baseType="lpstr">
      <vt:lpstr>Aharoni</vt:lpstr>
      <vt:lpstr>Arial</vt:lpstr>
      <vt:lpstr>Bahnschrift SemiCondensed</vt:lpstr>
      <vt:lpstr>Calibri</vt:lpstr>
      <vt:lpstr>Calibri Light</vt:lpstr>
      <vt:lpstr>Cascadia Code</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Office365</dc:creator>
  <cp:lastModifiedBy>Ulises Aguero Arroyo</cp:lastModifiedBy>
  <cp:revision>382</cp:revision>
  <dcterms:created xsi:type="dcterms:W3CDTF">2023-08-29T14:36:31Z</dcterms:created>
  <dcterms:modified xsi:type="dcterms:W3CDTF">2024-03-17T23:13:05Z</dcterms:modified>
</cp:coreProperties>
</file>